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2"/>
    <p:sldMasterId id="2147483660" r:id="rId3"/>
    <p:sldMasterId id="2147484249" r:id="rId4"/>
  </p:sldMasterIdLst>
  <p:notesMasterIdLst>
    <p:notesMasterId r:id="rId26"/>
  </p:notesMasterIdLst>
  <p:handoutMasterIdLst>
    <p:handoutMasterId r:id="rId27"/>
  </p:handoutMasterIdLst>
  <p:sldIdLst>
    <p:sldId id="256" r:id="rId5"/>
    <p:sldId id="401" r:id="rId6"/>
    <p:sldId id="419" r:id="rId7"/>
    <p:sldId id="416" r:id="rId8"/>
    <p:sldId id="404" r:id="rId9"/>
    <p:sldId id="406" r:id="rId10"/>
    <p:sldId id="410" r:id="rId11"/>
    <p:sldId id="408" r:id="rId12"/>
    <p:sldId id="405" r:id="rId13"/>
    <p:sldId id="398" r:id="rId14"/>
    <p:sldId id="365" r:id="rId15"/>
    <p:sldId id="430" r:id="rId16"/>
    <p:sldId id="415" r:id="rId17"/>
    <p:sldId id="428" r:id="rId18"/>
    <p:sldId id="426" r:id="rId19"/>
    <p:sldId id="429" r:id="rId20"/>
    <p:sldId id="414" r:id="rId21"/>
    <p:sldId id="364" r:id="rId22"/>
    <p:sldId id="390" r:id="rId23"/>
    <p:sldId id="384" r:id="rId24"/>
    <p:sldId id="355" r:id="rId25"/>
  </p:sldIdLst>
  <p:sldSz cx="9144000" cy="6858000" type="screen4x3"/>
  <p:notesSz cx="6805613" cy="9939338"/>
  <p:defaultTextStyle>
    <a:defPPr>
      <a:defRPr lang="ja-JP"/>
    </a:defPPr>
    <a:lvl1pPr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43ED5"/>
    <a:srgbClr val="CC34B2"/>
    <a:srgbClr val="00FF00"/>
    <a:srgbClr val="CC3399"/>
    <a:srgbClr val="FF0000"/>
    <a:srgbClr val="D6A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テーマ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テーマ 1 - アクセント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519" autoAdjust="0"/>
  </p:normalViewPr>
  <p:slideViewPr>
    <p:cSldViewPr snapToGrid="0" snapToObjects="1">
      <p:cViewPr varScale="1">
        <p:scale>
          <a:sx n="52" d="100"/>
          <a:sy n="52" d="100"/>
        </p:scale>
        <p:origin x="-11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Relationship Id="rId2" Type="http://schemas.openxmlformats.org/officeDocument/2006/relationships/image" Target="../media/image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E5173B-62F4-9C48-B6B3-2EDA04426F5B}" type="datetimeFigureOut">
              <a:rPr kumimoji="1" lang="ja-JP" altLang="en-US" smtClean="0"/>
              <a:t>2015/12/17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445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8CFD5C-946A-DB4D-8E45-216D23FA7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0482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5680" tIns="47840" rIns="95680" bIns="47840" rtlCol="0"/>
          <a:lstStyle>
            <a:lvl1pPr algn="l">
              <a:defRPr sz="13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5680" tIns="47840" rIns="95680" bIns="47840" rtlCol="0"/>
          <a:lstStyle>
            <a:lvl1pPr algn="r">
              <a:defRPr sz="13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2384B29E-C7CB-4C77-B13A-0A250D174867}" type="datetimeFigureOut">
              <a:rPr lang="ja-JP" altLang="en-US"/>
              <a:pPr>
                <a:defRPr/>
              </a:pPr>
              <a:t>2015/12/17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67287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80" tIns="47840" rIns="95680" bIns="47840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3537" cy="4471988"/>
          </a:xfrm>
          <a:prstGeom prst="rect">
            <a:avLst/>
          </a:prstGeom>
        </p:spPr>
        <p:txBody>
          <a:bodyPr vert="horz" lIns="95680" tIns="47840" rIns="95680" bIns="47840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5680" tIns="47840" rIns="95680" bIns="47840" rtlCol="0" anchor="b"/>
          <a:lstStyle>
            <a:lvl1pPr algn="l">
              <a:defRPr sz="13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54450" y="9440863"/>
            <a:ext cx="2949575" cy="496887"/>
          </a:xfrm>
          <a:prstGeom prst="rect">
            <a:avLst/>
          </a:prstGeom>
        </p:spPr>
        <p:txBody>
          <a:bodyPr vert="horz" lIns="95680" tIns="47840" rIns="95680" bIns="47840" rtlCol="0" anchor="b"/>
          <a:lstStyle>
            <a:lvl1pPr algn="r">
              <a:defRPr sz="13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C8D6751C-C088-484A-8554-B231C5C13B9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272655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 smtClean="0"/>
          </a:p>
        </p:txBody>
      </p:sp>
      <p:sp>
        <p:nvSpPr>
          <p:cNvPr id="4813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9040A12-3D36-406C-8442-479989F83C27}" type="slidenum">
              <a:rPr lang="ja-JP" altLang="en-US" smtClean="0">
                <a:latin typeface="Arial" pitchFamily="34" charset="0"/>
                <a:ea typeface="ＭＳ Ｐゴシック" pitchFamily="50" charset="-128"/>
              </a:rPr>
              <a:pPr/>
              <a:t>1</a:t>
            </a:fld>
            <a:endParaRPr lang="ja-JP" altLang="en-US" smtClean="0">
              <a:latin typeface="Arial" pitchFamily="34" charset="0"/>
              <a:ea typeface="ＭＳ Ｐゴシック" pitchFamily="50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4910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0AC38-F2AF-42DD-BE83-5D194205042F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5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83103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Want</a:t>
            </a:r>
            <a:r>
              <a:rPr kumimoji="1" lang="en-US" altLang="ja-JP" baseline="0" dirty="0" smtClean="0"/>
              <a:t> to explain just one thing related to actual detector </a:t>
            </a:r>
            <a:r>
              <a:rPr kumimoji="1" lang="en-US" altLang="ja-JP" baseline="0" dirty="0" err="1" smtClean="0"/>
              <a:t>operataion</a:t>
            </a:r>
            <a:r>
              <a:rPr kumimoji="1" lang="en-US" altLang="ja-JP" baseline="0" dirty="0" smtClean="0"/>
              <a:t>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8AEA8-A5CE-D24B-8D12-5F41F53009BE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6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05175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LUX</a:t>
            </a:r>
            <a:r>
              <a:rPr kumimoji="1" lang="en-US" altLang="ja-JP" baseline="0" dirty="0" smtClean="0"/>
              <a:t> with field was obtained by NEST, @122keV 0 field = 63photons/</a:t>
            </a:r>
            <a:r>
              <a:rPr kumimoji="1" lang="en-US" altLang="ja-JP" baseline="0" dirty="0" err="1" smtClean="0"/>
              <a:t>keV</a:t>
            </a:r>
            <a:r>
              <a:rPr kumimoji="1" lang="en-US" altLang="ja-JP" baseline="0" dirty="0" smtClean="0"/>
              <a:t>, 200V/cm = 48photons/</a:t>
            </a:r>
            <a:r>
              <a:rPr kumimoji="1" lang="en-US" altLang="ja-JP" baseline="0" dirty="0" err="1" smtClean="0"/>
              <a:t>keV</a:t>
            </a:r>
            <a:r>
              <a:rPr kumimoji="1" lang="en-US" altLang="ja-JP" baseline="0" dirty="0" smtClean="0"/>
              <a:t>.</a:t>
            </a:r>
          </a:p>
          <a:p>
            <a:r>
              <a:rPr kumimoji="1" lang="en-US" altLang="ja-JP" baseline="0" dirty="0" smtClean="0"/>
              <a:t>They use 181V/cm for LUX first paper.</a:t>
            </a:r>
          </a:p>
          <a:p>
            <a:r>
              <a:rPr kumimoji="1" lang="en-US" altLang="ja-JP" baseline="0" dirty="0" smtClean="0"/>
              <a:t>As for the XENON100, I refer arXiv:1402.3731, page 5, evaluation by NEST(38/63), I got similar number, 3.7.</a:t>
            </a:r>
          </a:p>
          <a:p>
            <a:r>
              <a:rPr kumimoji="1" lang="en-US" altLang="ja-JP" baseline="0" dirty="0" smtClean="0"/>
              <a:t> </a:t>
            </a:r>
            <a:r>
              <a:rPr kumimoji="1" lang="en-US" altLang="ja-JP" baseline="0" dirty="0" smtClean="0">
                <a:sym typeface="Wingdings"/>
              </a:rPr>
              <a:t> xenon solar </a:t>
            </a:r>
            <a:r>
              <a:rPr kumimoji="1" lang="en-US" altLang="ja-JP" baseline="0" dirty="0" err="1" smtClean="0">
                <a:sym typeface="Wingdings"/>
              </a:rPr>
              <a:t>axion</a:t>
            </a:r>
            <a:r>
              <a:rPr kumimoji="1" lang="en-US" altLang="ja-JP" baseline="0" dirty="0" smtClean="0">
                <a:sym typeface="Wingdings"/>
              </a:rPr>
              <a:t> paper, 3.76p.e./</a:t>
            </a:r>
            <a:r>
              <a:rPr kumimoji="1" lang="en-US" altLang="ja-JP" baseline="0" dirty="0" err="1" smtClean="0">
                <a:sym typeface="Wingdings"/>
              </a:rPr>
              <a:t>keV</a:t>
            </a:r>
            <a:r>
              <a:rPr kumimoji="1" lang="en-US" altLang="ja-JP" baseline="0" dirty="0" smtClean="0">
                <a:sym typeface="Wingdings"/>
              </a:rPr>
              <a:t> is written.</a:t>
            </a:r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LUX nr, from paper figure, 7keVnr</a:t>
            </a:r>
            <a:r>
              <a:rPr kumimoji="1" lang="ja-JP" altLang="en-US" baseline="0" dirty="0" smtClean="0"/>
              <a:t>で</a:t>
            </a:r>
            <a:r>
              <a:rPr kumimoji="1" lang="en-US" altLang="ja-JP" baseline="0" dirty="0" smtClean="0"/>
              <a:t>90% efficiency after S1+S2 or S1 only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8AEA8-A5CE-D24B-8D12-5F41F53009BE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7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3365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8AEA8-A5CE-D24B-8D12-5F41F53009BE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9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3365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8AEA8-A5CE-D24B-8D12-5F41F53009BE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13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3365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5837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453E3A-4FCC-4053-BC65-0933C44C38CA}" type="slidenum">
              <a: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pPr/>
              <a:t>17</a:t>
            </a:fld>
            <a:endParaRPr lang="ja-JP" altLang="en-US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 smtClean="0"/>
          </a:p>
        </p:txBody>
      </p:sp>
      <p:sp>
        <p:nvSpPr>
          <p:cNvPr id="5018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98EB9F-01FD-4753-A5FD-97213883EBEC}" type="slidenum">
              <a:rPr lang="ja-JP" altLang="en-US" smtClean="0">
                <a:solidFill>
                  <a:srgbClr val="000000"/>
                </a:solidFill>
              </a:rPr>
              <a:pPr/>
              <a:t>21</a:t>
            </a:fld>
            <a:endParaRPr lang="ja-JP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D4908-FD34-4A43-8F60-A3EDDEA7E92B}" type="datetime1">
              <a:rPr lang="ja-JP" altLang="en-US" smtClean="0"/>
              <a:t>2015/12/17</a:t>
            </a:fld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09DB2-D6B9-4C36-9CD4-EBF1FEAD0B4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73183-06CB-CB49-BB59-8E5A08530133}" type="datetime1">
              <a:rPr lang="ja-JP" altLang="en-US" smtClean="0"/>
              <a:t>2015/12/17</a:t>
            </a:fld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ACC72-15A4-4DB1-9C03-274F53D57E0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A0D9C-1E50-4349-878C-7C79FC29AC3B}" type="datetime1">
              <a:rPr lang="ja-JP" altLang="en-US" smtClean="0"/>
              <a:t>2015/12/17</a:t>
            </a:fld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E2BF9-5244-402F-B3C3-0D8887B4979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D834E-A156-4E47-B199-D4157FA69899}" type="datetime1">
              <a:rPr lang="ja-JP" altLang="en-US" smtClean="0"/>
              <a:t>2015/12/17</a:t>
            </a:fld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F8740-7A10-4344-B424-9901D03A47C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A3935-BD1D-714C-9BB8-78F9D0C9F78E}" type="datetime1">
              <a:rPr lang="ja-JP" altLang="en-US" smtClean="0"/>
              <a:t>2015/12/17</a:t>
            </a:fld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B0587-A99E-4167-A69C-6E6AD5DFF9A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6314F-EA0E-5D40-B91D-F59CFDC76506}" type="datetime1">
              <a:rPr lang="ja-JP" altLang="en-US" smtClean="0"/>
              <a:t>2015/12/17</a:t>
            </a:fld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4498A-768C-4D21-ADCB-4118B99FBED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76ED2-2AE7-A948-AE05-4B3C806F1316}" type="datetime1">
              <a:rPr lang="ja-JP" altLang="en-US" smtClean="0"/>
              <a:t>2015/12/17</a:t>
            </a:fld>
            <a:endParaRPr lang="en-US" altLang="ja-JP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6BE61-E224-4236-B6C3-3CD0E6F5F19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E6327-F93C-B344-BC60-EC477935CD02}" type="datetime1">
              <a:rPr lang="ja-JP" altLang="en-US" smtClean="0"/>
              <a:t>2015/12/17</a:t>
            </a:fld>
            <a:endParaRPr lang="en-US" altLang="ja-JP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D2911-CFB7-40F7-8CD5-FB270A64E20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4442F-C93E-0E4F-B611-F71E3D9F611A}" type="datetime1">
              <a:rPr lang="ja-JP" altLang="en-US" smtClean="0"/>
              <a:t>2015/12/17</a:t>
            </a:fld>
            <a:endParaRPr lang="en-US" altLang="ja-JP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755D9-F16F-4338-AE35-8040722F3ED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CB1BB-D0A9-BA44-82FE-EAE20FD07563}" type="datetime1">
              <a:rPr lang="ja-JP" altLang="en-US" smtClean="0"/>
              <a:t>2015/12/17</a:t>
            </a:fld>
            <a:endParaRPr lang="en-US" altLang="ja-JP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9C307-672A-44AD-935B-6114E7CCEFC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803F4-EB22-E041-9E73-71C7240DCACE}" type="datetime1">
              <a:rPr lang="ja-JP" altLang="en-US" smtClean="0"/>
              <a:t>2015/12/17</a:t>
            </a:fld>
            <a:endParaRPr lang="en-US" altLang="ja-JP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1DDB5-B32B-41F4-9D68-9413A0F6EDE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283A8-1B3F-1B45-91A6-E4EAB5FB7A62}" type="datetime1">
              <a:rPr lang="ja-JP" altLang="en-US" smtClean="0"/>
              <a:t>2015/12/17</a:t>
            </a:fld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D700B-EA8E-488B-9B25-F38CD7F9DF6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6D7AA-CB74-B34C-B99B-01B3AEF60D7E}" type="datetime1">
              <a:rPr lang="ja-JP" altLang="en-US" smtClean="0"/>
              <a:t>2015/12/17</a:t>
            </a:fld>
            <a:endParaRPr lang="en-US" altLang="ja-JP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19166-7F3A-4C6C-8FDD-DFD7E069121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16F4E-B4BD-1F4B-817F-2795044F674A}" type="datetime1">
              <a:rPr lang="ja-JP" altLang="en-US" smtClean="0"/>
              <a:t>2015/12/17</a:t>
            </a:fld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E2642-99BF-4269-8CED-DF67E43A1DB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9AA65-1039-794E-8723-7DD09DCA42D2}" type="datetime1">
              <a:rPr lang="ja-JP" altLang="en-US" smtClean="0"/>
              <a:t>2015/12/17</a:t>
            </a:fld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11EFD-86C4-4AE7-A9DD-66DC783BDD6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37CB-7084-4C9D-AD2F-B2688F14DA91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2015/12/17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F6FB-1E8A-4C1F-8618-D2BBB62D80E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345107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6A562-7DF1-4F31-A1B1-E40389BB8B11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2015/12/17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F6FB-1E8A-4C1F-8618-D2BBB62D80E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179602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2C74-70B8-4A09-8F6A-074D42D0288E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2015/12/17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F6FB-1E8A-4C1F-8618-D2BBB62D80E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6469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D45E8-2B57-4EC3-91D9-04568E03BEAE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2015/12/17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F6FB-1E8A-4C1F-8618-D2BBB62D80E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126111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3203B-596E-4112-8C73-D3873FF6B2BB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2015/12/17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F6FB-1E8A-4C1F-8618-D2BBB62D80E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421450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57AFE-A734-4FAE-A580-5FA7F5A96C78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2015/12/17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F6FB-1E8A-4C1F-8618-D2BBB62D80E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774447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CD5D-F574-4C9B-ACB0-8DDE47CACEB6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2015/12/17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F6FB-1E8A-4C1F-8618-D2BBB62D80E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33759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23F0D-BE99-294D-941D-461B0D29B42C}" type="datetime1">
              <a:rPr lang="ja-JP" altLang="en-US" smtClean="0"/>
              <a:t>2015/12/17</a:t>
            </a:fld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5B95F-05BC-4A17-94C2-C8AB5DBFB5C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C5836-5EB3-443E-B816-643E207621E1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2015/12/17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F6FB-1E8A-4C1F-8618-D2BBB62D80E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015242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1F23-ECAB-45B4-9F76-E8F7670FA5D5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2015/12/17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F6FB-1E8A-4C1F-8618-D2BBB62D80E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365657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F1DE-4C5B-4243-AA94-DE8BD1F33E15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2015/12/17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F6FB-1E8A-4C1F-8618-D2BBB62D80E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345683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EC8D-F8D8-412C-ADFC-92D8CB5300FF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2015/12/17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F6FB-1E8A-4C1F-8618-D2BBB62D80E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73190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EBF55-A10F-A44D-93E1-2954D59FE160}" type="datetime1">
              <a:rPr lang="ja-JP" altLang="en-US" smtClean="0"/>
              <a:t>2015/12/17</a:t>
            </a:fld>
            <a:endParaRPr lang="en-US" altLang="ja-JP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45C40-BBF9-4101-AE89-9D09D180885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6A51D-1346-9C49-9DA4-2DB72A97FB88}" type="datetime1">
              <a:rPr lang="ja-JP" altLang="en-US" smtClean="0"/>
              <a:t>2015/12/17</a:t>
            </a:fld>
            <a:endParaRPr lang="en-US" altLang="ja-JP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D4EAD-707A-42EE-BFC1-69304A79464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C713C-7C7A-D948-8DB7-3E562628E867}" type="datetime1">
              <a:rPr lang="ja-JP" altLang="en-US" smtClean="0"/>
              <a:t>2015/12/17</a:t>
            </a:fld>
            <a:endParaRPr lang="en-US" altLang="ja-JP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FB494-5E46-469F-B8C0-2AA38246E97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0A45F-81B9-D448-984D-A4C8C66CE15F}" type="datetime1">
              <a:rPr lang="ja-JP" altLang="en-US" smtClean="0"/>
              <a:t>2015/12/17</a:t>
            </a:fld>
            <a:endParaRPr lang="en-US" altLang="ja-JP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87150-F89B-4896-A913-B88BAFDDD57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B3631-C9B2-014D-937D-DC7BE15D1A41}" type="datetime1">
              <a:rPr lang="ja-JP" altLang="en-US" smtClean="0"/>
              <a:t>2015/12/17</a:t>
            </a:fld>
            <a:endParaRPr lang="en-US" altLang="ja-JP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F3B2A-B4A7-4A23-9B0A-367E4631CC0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45DEF-0DB6-6F4C-A13E-412AA9A6AFE8}" type="datetime1">
              <a:rPr lang="ja-JP" altLang="en-US" smtClean="0"/>
              <a:t>2015/12/17</a:t>
            </a:fld>
            <a:endParaRPr lang="en-US" altLang="ja-JP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F386F-A9BE-4815-92B0-FDAD958BB7E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D00C44B5-B055-264A-96DA-E366A149FBCA}" type="datetime1">
              <a:rPr lang="ja-JP" altLang="en-US" smtClean="0"/>
              <a:t>2015/12/17</a:t>
            </a:fld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BC9A9085-4E67-4F6A-B59A-C9D67B53FBF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7" r:id="rId1"/>
    <p:sldLayoutId id="2147484228" r:id="rId2"/>
    <p:sldLayoutId id="2147484229" r:id="rId3"/>
    <p:sldLayoutId id="2147484230" r:id="rId4"/>
    <p:sldLayoutId id="2147484231" r:id="rId5"/>
    <p:sldLayoutId id="2147484232" r:id="rId6"/>
    <p:sldLayoutId id="2147484233" r:id="rId7"/>
    <p:sldLayoutId id="2147484234" r:id="rId8"/>
    <p:sldLayoutId id="2147484235" r:id="rId9"/>
    <p:sldLayoutId id="2147484236" r:id="rId10"/>
    <p:sldLayoutId id="2147484237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1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1BADBB9C-F136-DE46-AE9B-BA8A1194DED7}" type="datetime1">
              <a:rPr lang="ja-JP" altLang="en-US" smtClean="0"/>
              <a:t>2015/12/17</a:t>
            </a:fld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B07CB391-9302-4B96-9154-F00023D90C5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8" r:id="rId1"/>
    <p:sldLayoutId id="2147484239" r:id="rId2"/>
    <p:sldLayoutId id="2147484240" r:id="rId3"/>
    <p:sldLayoutId id="2147484241" r:id="rId4"/>
    <p:sldLayoutId id="2147484242" r:id="rId5"/>
    <p:sldLayoutId id="2147484243" r:id="rId6"/>
    <p:sldLayoutId id="2147484244" r:id="rId7"/>
    <p:sldLayoutId id="2147484245" r:id="rId8"/>
    <p:sldLayoutId id="2147484246" r:id="rId9"/>
    <p:sldLayoutId id="2147484247" r:id="rId10"/>
    <p:sldLayoutId id="2147484248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0B0625A5-AFC0-4F5E-AC85-E01322CC2B18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2015/12/17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1207F6FB-1E8A-4C1F-8618-D2BBB62D80E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43204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0" r:id="rId1"/>
    <p:sldLayoutId id="2147484251" r:id="rId2"/>
    <p:sldLayoutId id="2147484252" r:id="rId3"/>
    <p:sldLayoutId id="2147484253" r:id="rId4"/>
    <p:sldLayoutId id="2147484254" r:id="rId5"/>
    <p:sldLayoutId id="2147484255" r:id="rId6"/>
    <p:sldLayoutId id="2147484256" r:id="rId7"/>
    <p:sldLayoutId id="2147484257" r:id="rId8"/>
    <p:sldLayoutId id="2147484258" r:id="rId9"/>
    <p:sldLayoutId id="2147484259" r:id="rId10"/>
    <p:sldLayoutId id="2147484260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emf"/><Relationship Id="rId3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0.png"/><Relationship Id="rId3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2.emf"/><Relationship Id="rId3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JPG"/><Relationship Id="rId3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gif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タイトル 1"/>
          <p:cNvSpPr>
            <a:spLocks noGrp="1"/>
          </p:cNvSpPr>
          <p:nvPr>
            <p:ph type="ctrTitle"/>
          </p:nvPr>
        </p:nvSpPr>
        <p:spPr>
          <a:xfrm>
            <a:off x="295275" y="2657784"/>
            <a:ext cx="8678862" cy="1450351"/>
          </a:xfrm>
        </p:spPr>
        <p:txBody>
          <a:bodyPr anchor="t"/>
          <a:lstStyle/>
          <a:p>
            <a:pPr algn="l" eaLnBrk="1" hangingPunct="1"/>
            <a:r>
              <a:rPr lang="en-US" altLang="ja-JP" dirty="0" smtClean="0">
                <a:solidFill>
                  <a:schemeClr val="bg1"/>
                </a:solidFill>
              </a:rPr>
              <a:t>Direct dark matter</a:t>
            </a:r>
            <a:br>
              <a:rPr lang="en-US" altLang="ja-JP" dirty="0" smtClean="0">
                <a:solidFill>
                  <a:schemeClr val="bg1"/>
                </a:solidFill>
              </a:rPr>
            </a:br>
            <a:r>
              <a:rPr lang="en-US" altLang="ja-JP" dirty="0">
                <a:solidFill>
                  <a:schemeClr val="bg1"/>
                </a:solidFill>
              </a:rPr>
              <a:t> </a:t>
            </a:r>
            <a:r>
              <a:rPr lang="en-US" altLang="ja-JP" dirty="0" smtClean="0">
                <a:solidFill>
                  <a:schemeClr val="bg1"/>
                </a:solidFill>
              </a:rPr>
              <a:t>              searches with XMASS</a:t>
            </a:r>
            <a:endParaRPr lang="ja-JP" altLang="en-US" dirty="0" smtClean="0">
              <a:solidFill>
                <a:schemeClr val="bg1"/>
              </a:solidFill>
            </a:endParaRPr>
          </a:p>
        </p:txBody>
      </p:sp>
      <p:sp>
        <p:nvSpPr>
          <p:cNvPr id="18435" name="サブタイトル 2"/>
          <p:cNvSpPr>
            <a:spLocks noGrp="1"/>
          </p:cNvSpPr>
          <p:nvPr>
            <p:ph type="subTitle" idx="1"/>
          </p:nvPr>
        </p:nvSpPr>
        <p:spPr>
          <a:xfrm>
            <a:off x="558044" y="4300361"/>
            <a:ext cx="7500209" cy="1675436"/>
          </a:xfrm>
        </p:spPr>
        <p:txBody>
          <a:bodyPr/>
          <a:lstStyle/>
          <a:p>
            <a:pPr algn="l" eaLnBrk="1" hangingPunct="1"/>
            <a:r>
              <a:rPr lang="en-US" altLang="ja-JP" sz="3000" dirty="0" smtClean="0">
                <a:solidFill>
                  <a:schemeClr val="bg1"/>
                </a:solidFill>
              </a:rPr>
              <a:t>S. Moriyama, ICRR, University of Tokyo</a:t>
            </a:r>
          </a:p>
          <a:p>
            <a:pPr algn="l" eaLnBrk="1" hangingPunct="1"/>
            <a:r>
              <a:rPr lang="en-US" altLang="ja-JP" sz="3000" dirty="0" smtClean="0">
                <a:solidFill>
                  <a:schemeClr val="bg1"/>
                </a:solidFill>
              </a:rPr>
              <a:t>December 17, 2015 @ Kyoto, DSU 2015</a:t>
            </a:r>
          </a:p>
          <a:p>
            <a:pPr algn="l" eaLnBrk="1" hangingPunct="1"/>
            <a:endParaRPr lang="ja-JP" altLang="en-US" sz="3000" dirty="0" smtClean="0">
              <a:solidFill>
                <a:schemeClr val="bg1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609DB2-D6B9-4C36-9CD4-EBF1FEAD0B4F}" type="slidenum">
              <a:rPr lang="en-US" altLang="ja-JP" smtClean="0"/>
              <a:pPr>
                <a:defRPr/>
              </a:pPr>
              <a:t>1</a:t>
            </a:fld>
            <a:endParaRPr lang="en-US" altLang="ja-JP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06947"/>
            <a:ext cx="8229600" cy="721895"/>
          </a:xfrm>
        </p:spPr>
        <p:txBody>
          <a:bodyPr/>
          <a:lstStyle/>
          <a:p>
            <a:r>
              <a:rPr lang="en-US" altLang="ja-JP" dirty="0" smtClean="0"/>
              <a:t>Search for annual modulation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" y="3021262"/>
            <a:ext cx="9144000" cy="3700213"/>
          </a:xfrm>
        </p:spPr>
        <p:txBody>
          <a:bodyPr/>
          <a:lstStyle/>
          <a:p>
            <a:r>
              <a:rPr lang="en-US" altLang="ja-JP" dirty="0"/>
              <a:t>M</a:t>
            </a:r>
            <a:r>
              <a:rPr lang="en-US" altLang="ja-JP" dirty="0" smtClean="0"/>
              <a:t>odulated signal</a:t>
            </a:r>
            <a:r>
              <a:rPr lang="en-US" altLang="ja-JP" dirty="0"/>
              <a:t> </a:t>
            </a:r>
            <a:r>
              <a:rPr lang="en-US" altLang="ja-JP" dirty="0" smtClean="0"/>
              <a:t>in DAMA/LIBRA data set:</a:t>
            </a:r>
          </a:p>
          <a:p>
            <a:pPr lvl="1"/>
            <a:r>
              <a:rPr lang="en-US" altLang="ja-JP" dirty="0" smtClean="0"/>
              <a:t>No experiments have confirmed, still no explanation.</a:t>
            </a:r>
          </a:p>
          <a:p>
            <a:r>
              <a:rPr lang="en-US" altLang="ja-JP" dirty="0" smtClean="0"/>
              <a:t>A d</a:t>
            </a:r>
            <a:r>
              <a:rPr kumimoji="1" lang="en-US" altLang="ja-JP" dirty="0" smtClean="0"/>
              <a:t>irect verification by comparable exposure </a:t>
            </a:r>
            <a:r>
              <a:rPr lang="en-US" altLang="ja-JP" dirty="0" smtClean="0"/>
              <a:t>is necessary</a:t>
            </a:r>
            <a:r>
              <a:rPr kumimoji="1" lang="en-US" altLang="ja-JP" dirty="0" smtClean="0"/>
              <a:t>. Electron signals must be examined as well because DAMA data include electron signals.</a:t>
            </a:r>
          </a:p>
          <a:p>
            <a:r>
              <a:rPr lang="en-US" altLang="ja-JP" dirty="0" smtClean="0">
                <a:sym typeface="Wingdings"/>
              </a:rPr>
              <a:t>low threshold: </a:t>
            </a:r>
            <a:r>
              <a:rPr lang="en-US" altLang="ja-JP" sz="2800" dirty="0" smtClean="0">
                <a:sym typeface="Wingdings"/>
              </a:rPr>
              <a:t>1.1keVee </a:t>
            </a:r>
            <a:r>
              <a:rPr lang="en-US" altLang="ja-JP" sz="2800" dirty="0">
                <a:sym typeface="Wingdings"/>
              </a:rPr>
              <a:t>threshold  2keVee </a:t>
            </a:r>
            <a:r>
              <a:rPr lang="en-US" altLang="ja-JP" sz="2800" dirty="0" smtClean="0">
                <a:sym typeface="Wingdings"/>
              </a:rPr>
              <a:t>DAMA</a:t>
            </a:r>
            <a:endParaRPr kumimoji="1" lang="en-US" altLang="ja-JP" dirty="0" smtClean="0"/>
          </a:p>
          <a:p>
            <a:r>
              <a:rPr lang="en-US" altLang="ja-JP" dirty="0" smtClean="0"/>
              <a:t>XMASS-I is suitable to cross check their data!</a:t>
            </a:r>
            <a:endParaRPr kumimoji="1"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8B0587-A99E-4167-A69C-6E6AD5DFF9A5}" type="slidenum">
              <a:rPr lang="en-US" altLang="ja-JP" smtClean="0"/>
              <a:pPr>
                <a:defRPr/>
              </a:pPr>
              <a:t>10</a:t>
            </a:fld>
            <a:endParaRPr lang="en-US" altLang="ja-JP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271" y="1064490"/>
            <a:ext cx="5105050" cy="178489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7272421" y="828842"/>
            <a:ext cx="1582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DAMA/LIBRA</a:t>
            </a:r>
            <a:endParaRPr kumimoji="1" lang="ja-JP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95047"/>
            <a:ext cx="3750219" cy="195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0702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92437" y="834127"/>
            <a:ext cx="8813649" cy="2178121"/>
          </a:xfrm>
        </p:spPr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altLang="ja-JP" sz="3200" dirty="0" smtClean="0">
                <a:sym typeface="Wingdings"/>
              </a:rPr>
              <a:t>Two analyses</a:t>
            </a:r>
          </a:p>
          <a:p>
            <a:pPr marL="857250" lvl="2" indent="-457200">
              <a:buFont typeface="+mj-lt"/>
              <a:buAutoNum type="arabicPeriod"/>
            </a:pPr>
            <a:r>
              <a:rPr lang="en-US" altLang="ja-JP" sz="2800" dirty="0" smtClean="0">
                <a:solidFill>
                  <a:srgbClr val="FF0000"/>
                </a:solidFill>
                <a:sym typeface="Wingdings"/>
              </a:rPr>
              <a:t>Independent </a:t>
            </a:r>
            <a:r>
              <a:rPr lang="en-US" altLang="ja-JP" sz="2800" dirty="0">
                <a:solidFill>
                  <a:srgbClr val="FF0000"/>
                </a:solidFill>
                <a:sym typeface="Wingdings"/>
              </a:rPr>
              <a:t>of a specific DM model. </a:t>
            </a:r>
            <a:r>
              <a:rPr lang="en-US" altLang="ja-JP" sz="2800" dirty="0" smtClean="0">
                <a:solidFill>
                  <a:srgbClr val="FF0000"/>
                </a:solidFill>
                <a:sym typeface="Wingdings"/>
              </a:rPr>
              <a:t>                           </a:t>
            </a:r>
            <a:r>
              <a:rPr lang="en-US" altLang="ja-JP" sz="2800" dirty="0">
                <a:solidFill>
                  <a:srgbClr val="FF0000"/>
                </a:solidFill>
                <a:sym typeface="Wingdings"/>
              </a:rPr>
              <a:t>No significant modulation. </a:t>
            </a:r>
            <a:endParaRPr lang="en-US" altLang="ja-JP" sz="2800" dirty="0" smtClean="0">
              <a:solidFill>
                <a:srgbClr val="FF0000"/>
              </a:solidFill>
              <a:sym typeface="Wingdings"/>
            </a:endParaRPr>
          </a:p>
          <a:p>
            <a:pPr marL="400050" lvl="2" indent="0">
              <a:buNone/>
            </a:pPr>
            <a:r>
              <a:rPr lang="en-US" altLang="ja-JP" sz="2800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altLang="ja-JP" sz="2800" dirty="0" smtClean="0">
                <a:solidFill>
                  <a:srgbClr val="FF0000"/>
                </a:solidFill>
                <a:sym typeface="Wingdings"/>
              </a:rPr>
              <a:t>    Applicable </a:t>
            </a:r>
            <a:r>
              <a:rPr lang="en-US" altLang="ja-JP" sz="2800" dirty="0">
                <a:solidFill>
                  <a:srgbClr val="FF0000"/>
                </a:solidFill>
                <a:sym typeface="Wingdings"/>
              </a:rPr>
              <a:t>to </a:t>
            </a:r>
            <a:r>
              <a:rPr lang="en-US" altLang="ja-JP" sz="2800" b="1" i="1" u="sng" dirty="0">
                <a:solidFill>
                  <a:srgbClr val="FF0000"/>
                </a:solidFill>
                <a:sym typeface="Wingdings"/>
              </a:rPr>
              <a:t>both of electron/</a:t>
            </a:r>
            <a:r>
              <a:rPr lang="en-US" altLang="ja-JP" sz="2800" b="1" i="1" u="sng" dirty="0" smtClean="0">
                <a:solidFill>
                  <a:srgbClr val="FF0000"/>
                </a:solidFill>
                <a:sym typeface="Wingdings"/>
              </a:rPr>
              <a:t>nuclear </a:t>
            </a:r>
            <a:r>
              <a:rPr lang="en-US" altLang="ja-JP" sz="2800" b="1" i="1" u="sng" dirty="0">
                <a:solidFill>
                  <a:srgbClr val="FF0000"/>
                </a:solidFill>
                <a:sym typeface="Wingdings"/>
              </a:rPr>
              <a:t>recoils. </a:t>
            </a:r>
          </a:p>
          <a:p>
            <a:endParaRPr lang="en-US" altLang="ja-JP" sz="3600" dirty="0" smtClean="0">
              <a:sym typeface="Wingdings"/>
            </a:endParaRPr>
          </a:p>
        </p:txBody>
      </p:sp>
      <p:sp>
        <p:nvSpPr>
          <p:cNvPr id="14" name="タイトル 1"/>
          <p:cNvSpPr>
            <a:spLocks noGrp="1"/>
          </p:cNvSpPr>
          <p:nvPr>
            <p:ph type="title"/>
          </p:nvPr>
        </p:nvSpPr>
        <p:spPr>
          <a:xfrm>
            <a:off x="457200" y="106947"/>
            <a:ext cx="8229600" cy="721895"/>
          </a:xfrm>
        </p:spPr>
        <p:txBody>
          <a:bodyPr/>
          <a:lstStyle/>
          <a:p>
            <a:r>
              <a:rPr lang="en-US" altLang="ja-JP" dirty="0" smtClean="0"/>
              <a:t>Search for annual modulation</a:t>
            </a:r>
            <a:endParaRPr kumimoji="1" lang="ja-JP" altLang="en-US" dirty="0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353" y="2591192"/>
            <a:ext cx="6668976" cy="4392419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5240339" y="827232"/>
            <a:ext cx="323493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NEW! </a:t>
            </a:r>
            <a:r>
              <a:rPr kumimoji="1" lang="en-US" altLang="ja-JP" sz="2400" dirty="0" err="1" smtClean="0"/>
              <a:t>arXiv</a:t>
            </a:r>
            <a:r>
              <a:rPr kumimoji="1" lang="en-US" altLang="ja-JP" sz="2400" dirty="0" smtClean="0"/>
              <a:t>: 1511.04870</a:t>
            </a:r>
            <a:endParaRPr kumimoji="1"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95071" y="4297274"/>
            <a:ext cx="22376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90% C.L.</a:t>
            </a:r>
          </a:p>
          <a:p>
            <a:r>
              <a:rPr lang="en-US" altLang="ja-JP" dirty="0"/>
              <a:t>u</a:t>
            </a:r>
            <a:r>
              <a:rPr lang="en-US" altLang="ja-JP" dirty="0" smtClean="0"/>
              <a:t>pper limits</a:t>
            </a:r>
          </a:p>
          <a:p>
            <a:r>
              <a:rPr kumimoji="1" lang="en-US" altLang="ja-JP" dirty="0" smtClean="0"/>
              <a:t>for positive/negative</a:t>
            </a:r>
          </a:p>
          <a:p>
            <a:r>
              <a:rPr lang="en-US" altLang="ja-JP" dirty="0" smtClean="0"/>
              <a:t>amplitude</a:t>
            </a:r>
            <a:endParaRPr kumimoji="1" lang="ja-JP" altLang="en-US" dirty="0"/>
          </a:p>
        </p:txBody>
      </p:sp>
      <p:cxnSp>
        <p:nvCxnSpPr>
          <p:cNvPr id="10" name="直線矢印コネクタ 9"/>
          <p:cNvCxnSpPr/>
          <p:nvPr/>
        </p:nvCxnSpPr>
        <p:spPr>
          <a:xfrm flipV="1">
            <a:off x="1706281" y="4143342"/>
            <a:ext cx="2129645" cy="6157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>
            <a:off x="1706281" y="4759070"/>
            <a:ext cx="2129645" cy="4361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8965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5454" y="2977780"/>
            <a:ext cx="5598546" cy="358307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42744" y="0"/>
            <a:ext cx="5366315" cy="716028"/>
          </a:xfrm>
        </p:spPr>
        <p:txBody>
          <a:bodyPr/>
          <a:lstStyle/>
          <a:p>
            <a:r>
              <a:rPr lang="en-US" altLang="ja-JP" dirty="0" smtClean="0"/>
              <a:t>Results from XMASS-I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-68402" y="1207532"/>
            <a:ext cx="3805931" cy="1468384"/>
          </a:xfrm>
        </p:spPr>
        <p:txBody>
          <a:bodyPr/>
          <a:lstStyle/>
          <a:p>
            <a:pPr marL="971550" lvl="1" indent="-514350">
              <a:buFont typeface="+mj-lt"/>
              <a:buAutoNum type="arabicPeriod" startAt="2"/>
            </a:pPr>
            <a:r>
              <a:rPr lang="en-US" altLang="ja-JP" dirty="0" smtClean="0">
                <a:solidFill>
                  <a:srgbClr val="FF0000"/>
                </a:solidFill>
                <a:sym typeface="Wingdings"/>
              </a:rPr>
              <a:t>Assuming energy spectra for standard WIMPs.</a:t>
            </a:r>
            <a:r>
              <a:rPr lang="en-US" altLang="ja-JP" dirty="0" smtClean="0">
                <a:sym typeface="Wingdings"/>
              </a:rPr>
              <a:t>	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28292" y="3493468"/>
            <a:ext cx="3417162" cy="224676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800" dirty="0"/>
              <a:t>W</a:t>
            </a:r>
            <a:r>
              <a:rPr lang="en-US" altLang="ja-JP" sz="2800" dirty="0" smtClean="0"/>
              <a:t>e exclude almost all the DAMA/LIBRA allowed region solely with the modulation analysis.</a:t>
            </a:r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8B0587-A99E-4167-A69C-6E6AD5DFF9A5}" type="slidenum">
              <a:rPr lang="en-US" altLang="ja-JP" smtClean="0"/>
              <a:pPr>
                <a:defRPr/>
              </a:pPr>
              <a:t>12</a:t>
            </a:fld>
            <a:endParaRPr lang="en-US" altLang="ja-JP" dirty="0"/>
          </a:p>
        </p:txBody>
      </p:sp>
      <p:grpSp>
        <p:nvGrpSpPr>
          <p:cNvPr id="5" name="図形グループ 4"/>
          <p:cNvGrpSpPr/>
          <p:nvPr/>
        </p:nvGrpSpPr>
        <p:grpSpPr>
          <a:xfrm>
            <a:off x="3780253" y="864782"/>
            <a:ext cx="5161688" cy="2329054"/>
            <a:chOff x="3982312" y="828842"/>
            <a:chExt cx="5161688" cy="2329054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82312" y="828842"/>
              <a:ext cx="5161688" cy="2329054"/>
            </a:xfrm>
            <a:prstGeom prst="rect">
              <a:avLst/>
            </a:prstGeom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6282582" y="1018315"/>
              <a:ext cx="27972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8GeV WIMP (2x10</a:t>
              </a:r>
              <a:r>
                <a:rPr kumimoji="1" lang="en-US" altLang="ja-JP" baseline="30000" dirty="0" smtClean="0"/>
                <a:t>-40</a:t>
              </a:r>
              <a:r>
                <a:rPr kumimoji="1" lang="en-US" altLang="ja-JP" dirty="0" smtClean="0"/>
                <a:t>cm</a:t>
              </a:r>
              <a:r>
                <a:rPr kumimoji="1" lang="en-US" altLang="ja-JP" baseline="30000" dirty="0" smtClean="0"/>
                <a:t>2</a:t>
              </a:r>
              <a:r>
                <a:rPr kumimoji="1" lang="en-US" altLang="ja-JP" dirty="0" smtClean="0"/>
                <a:t>)</a:t>
              </a:r>
              <a:endParaRPr kumimoji="1" lang="ja-JP" altLang="en-US" dirty="0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7270406" y="2419233"/>
              <a:ext cx="774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7</a:t>
              </a:r>
              <a:r>
                <a:rPr kumimoji="1" lang="en-US" altLang="ja-JP" dirty="0" smtClean="0"/>
                <a:t>GeV</a:t>
              </a:r>
              <a:endParaRPr kumimoji="1" lang="ja-JP" altLang="en-US" dirty="0"/>
            </a:p>
          </p:txBody>
        </p:sp>
        <p:cxnSp>
          <p:nvCxnSpPr>
            <p:cNvPr id="12" name="直線矢印コネクタ 11"/>
            <p:cNvCxnSpPr/>
            <p:nvPr/>
          </p:nvCxnSpPr>
          <p:spPr>
            <a:xfrm flipH="1">
              <a:off x="6448364" y="1343789"/>
              <a:ext cx="157516" cy="30518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矢印コネクタ 13"/>
            <p:cNvCxnSpPr>
              <a:stCxn id="11" idx="0"/>
            </p:cNvCxnSpPr>
            <p:nvPr/>
          </p:nvCxnSpPr>
          <p:spPr>
            <a:xfrm flipV="1">
              <a:off x="7657873" y="1993533"/>
              <a:ext cx="178611" cy="4257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テキスト ボックス 14"/>
            <p:cNvSpPr txBox="1"/>
            <p:nvPr/>
          </p:nvSpPr>
          <p:spPr>
            <a:xfrm>
              <a:off x="4774983" y="1159123"/>
              <a:ext cx="1545089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1.1-1.8keVee</a:t>
              </a:r>
              <a:endParaRPr kumimoji="1" lang="ja-JP" altLang="en-US" dirty="0"/>
            </a:p>
          </p:txBody>
        </p:sp>
      </p:grpSp>
      <p:sp>
        <p:nvSpPr>
          <p:cNvPr id="16" name="テキスト ボックス 15"/>
          <p:cNvSpPr txBox="1"/>
          <p:nvPr/>
        </p:nvSpPr>
        <p:spPr>
          <a:xfrm>
            <a:off x="5795625" y="247664"/>
            <a:ext cx="323493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NEW! </a:t>
            </a:r>
            <a:r>
              <a:rPr kumimoji="1" lang="en-US" altLang="ja-JP" sz="2400" dirty="0" err="1" smtClean="0"/>
              <a:t>arXiv</a:t>
            </a:r>
            <a:r>
              <a:rPr kumimoji="1" lang="en-US" altLang="ja-JP" sz="2400" dirty="0" smtClean="0"/>
              <a:t>: 1511.04870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09897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5535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altLang="ja-JP" dirty="0" smtClean="0"/>
              <a:t>Advantages of the XMASS-I (3)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C503-B726-2A48-9322-0C24FC1A891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13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0" y="1228360"/>
            <a:ext cx="9144000" cy="2196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ja-JP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Two interaction channels to search for dark matter</a:t>
            </a:r>
          </a:p>
          <a:p>
            <a:pPr lvl="1" fontAlgn="auto">
              <a:spcAft>
                <a:spcPts val="0"/>
              </a:spcAft>
            </a:pP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No discrimination between nuclear recoils and e recoils.</a:t>
            </a:r>
          </a:p>
          <a:p>
            <a:pPr lvl="1" fontAlgn="auto">
              <a:spcAft>
                <a:spcPts val="0"/>
              </a:spcAft>
            </a:pP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This forces us to realize low BG including e/</a:t>
            </a:r>
            <a:r>
              <a:rPr lang="en-US" altLang="ja-JP" dirty="0" smtClean="0">
                <a:solidFill>
                  <a:prstClr val="black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 events. 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</a:t>
            </a:r>
            <a:r>
              <a:rPr lang="en-US" altLang="ja-JP" dirty="0" smtClean="0">
                <a:solidFill>
                  <a:srgbClr val="FF0000"/>
                </a:solidFill>
                <a:latin typeface="Calibri"/>
                <a:ea typeface="ＭＳ Ｐゴシック"/>
                <a:sym typeface="Wingdings"/>
              </a:rPr>
              <a:t> the world lowest BG &gt;40keV.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 (~x30 of </a:t>
            </a:r>
            <a:r>
              <a:rPr lang="en-US" altLang="ja-JP" dirty="0" err="1" smtClean="0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pp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 solar </a:t>
            </a:r>
            <a:r>
              <a:rPr lang="en-US" altLang="ja-JP" dirty="0" smtClean="0">
                <a:solidFill>
                  <a:prstClr val="black"/>
                </a:solidFill>
                <a:latin typeface="Symbol" charset="2"/>
                <a:ea typeface="ＭＳ Ｐゴシック"/>
                <a:cs typeface="Symbol" charset="2"/>
                <a:sym typeface="Wingdings"/>
              </a:rPr>
              <a:t>n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)</a:t>
            </a:r>
            <a:endParaRPr lang="en-US" altLang="ja-JP" dirty="0" smtClea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l="7126" r="9619"/>
          <a:stretch/>
        </p:blipFill>
        <p:spPr>
          <a:xfrm>
            <a:off x="97983" y="3250787"/>
            <a:ext cx="5341591" cy="3607213"/>
          </a:xfrm>
          <a:prstGeom prst="rect">
            <a:avLst/>
          </a:prstGeom>
        </p:spPr>
      </p:pic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4887919" y="3424991"/>
            <a:ext cx="4114961" cy="29313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spcAft>
                <a:spcPts val="0"/>
              </a:spcAft>
            </a:pP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Enables us to search for DM signatures through electron-interaction channels.</a:t>
            </a:r>
          </a:p>
          <a:p>
            <a:pPr lvl="2" fontAlgn="auto">
              <a:spcAft>
                <a:spcPts val="0"/>
              </a:spcAft>
            </a:pP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P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articles beyond WIMPs</a:t>
            </a:r>
          </a:p>
          <a:p>
            <a:pPr lvl="2" fontAlgn="auto">
              <a:spcAft>
                <a:spcPts val="0"/>
              </a:spcAft>
            </a:pP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Other physics (</a:t>
            </a:r>
            <a:r>
              <a:rPr lang="en-US" altLang="ja-JP" dirty="0" smtClean="0">
                <a:solidFill>
                  <a:prstClr val="black"/>
                </a:solidFill>
                <a:latin typeface="Symbol" charset="2"/>
                <a:ea typeface="ＭＳ Ｐゴシック"/>
                <a:cs typeface="Symbol" charset="2"/>
              </a:rPr>
              <a:t>n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 phys., solar </a:t>
            </a:r>
            <a:r>
              <a:rPr lang="en-US" altLang="ja-JP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axions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, etc.)</a:t>
            </a:r>
          </a:p>
        </p:txBody>
      </p:sp>
    </p:spTree>
    <p:extLst>
      <p:ext uri="{BB962C8B-B14F-4D97-AF65-F5344CB8AC3E}">
        <p14:creationId xmlns:p14="http://schemas.microsoft.com/office/powerpoint/2010/main" val="1275100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" y="1051403"/>
            <a:ext cx="9143998" cy="1296063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dirty="0" smtClean="0"/>
              <a:t>Double electron capture +2</a:t>
            </a:r>
            <a:r>
              <a:rPr lang="en-US" altLang="ja-JP" dirty="0" smtClean="0">
                <a:latin typeface="Symbol" charset="2"/>
                <a:cs typeface="Symbol" charset="2"/>
              </a:rPr>
              <a:t>n</a:t>
            </a:r>
            <a:r>
              <a:rPr lang="en-US" altLang="ja-JP" dirty="0" smtClean="0"/>
              <a:t> decay of </a:t>
            </a:r>
            <a:r>
              <a:rPr lang="en-US" altLang="ja-JP" baseline="30000" dirty="0" smtClean="0"/>
              <a:t>124</a:t>
            </a:r>
            <a:r>
              <a:rPr lang="en-US" altLang="ja-JP" dirty="0" smtClean="0"/>
              <a:t>Xe</a:t>
            </a:r>
          </a:p>
          <a:p>
            <a:pPr lvl="1"/>
            <a:r>
              <a:rPr lang="en-US" altLang="ja-JP" dirty="0" smtClean="0"/>
              <a:t>“peak search” @ 64keV (=two K-shell X-rays)</a:t>
            </a:r>
          </a:p>
          <a:p>
            <a:pPr lvl="1"/>
            <a:r>
              <a:rPr lang="en-US" altLang="ja-JP" dirty="0" smtClean="0"/>
              <a:t>World best lower limit of half-life</a:t>
            </a:r>
            <a:r>
              <a:rPr lang="en-US" altLang="ja-JP" dirty="0"/>
              <a:t> </a:t>
            </a:r>
            <a:r>
              <a:rPr lang="en-US" altLang="ja-JP" dirty="0" smtClean="0"/>
              <a:t>&gt;2.0x10</a:t>
            </a:r>
            <a:r>
              <a:rPr lang="en-US" altLang="ja-JP" baseline="30000" dirty="0" smtClean="0"/>
              <a:t>21</a:t>
            </a:r>
            <a:r>
              <a:rPr lang="en-US" altLang="ja-JP" dirty="0" smtClean="0"/>
              <a:t> yr.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F6FB-1E8A-4C1F-8618-D2BBB62D80E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21" y="2247183"/>
            <a:ext cx="6362708" cy="4700613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194955" y="2841115"/>
            <a:ext cx="3274061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NEW! </a:t>
            </a:r>
            <a:r>
              <a:rPr lang="en-US" altLang="ja-JP" sz="2400" dirty="0" err="1" smtClean="0"/>
              <a:t>arXiv</a:t>
            </a:r>
            <a:r>
              <a:rPr lang="en-US" altLang="ja-JP" sz="2400" dirty="0" smtClean="0"/>
              <a:t>: 1510.00754</a:t>
            </a:r>
            <a:endParaRPr kumimoji="1" lang="ja-JP" altLang="en-US" sz="2400" dirty="0"/>
          </a:p>
        </p:txBody>
      </p:sp>
      <p:sp>
        <p:nvSpPr>
          <p:cNvPr id="13" name="タイトル 1"/>
          <p:cNvSpPr txBox="1">
            <a:spLocks/>
          </p:cNvSpPr>
          <p:nvPr/>
        </p:nvSpPr>
        <p:spPr>
          <a:xfrm>
            <a:off x="0" y="-1"/>
            <a:ext cx="9144000" cy="11721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/>
              <a:t>Physics results with the world</a:t>
            </a:r>
            <a:br>
              <a:rPr lang="en-US" altLang="ja-JP" dirty="0" smtClean="0"/>
            </a:br>
            <a:r>
              <a:rPr lang="en-US" altLang="ja-JP" dirty="0" smtClean="0"/>
              <a:t>lowest BG &gt;40keV (1)</a:t>
            </a:r>
            <a:endParaRPr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0" y="4427591"/>
            <a:ext cx="3194955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400" dirty="0" smtClean="0"/>
              <a:t>Upper limit of the signal</a:t>
            </a:r>
            <a:endParaRPr kumimoji="1" lang="ja-JP" altLang="en-US" sz="2400" dirty="0"/>
          </a:p>
        </p:txBody>
      </p:sp>
      <p:cxnSp>
        <p:nvCxnSpPr>
          <p:cNvPr id="17" name="直線矢印コネクタ 16"/>
          <p:cNvCxnSpPr/>
          <p:nvPr/>
        </p:nvCxnSpPr>
        <p:spPr>
          <a:xfrm>
            <a:off x="1911499" y="4889256"/>
            <a:ext cx="895473" cy="558161"/>
          </a:xfrm>
          <a:prstGeom prst="straightConnector1">
            <a:avLst/>
          </a:prstGeom>
          <a:ln>
            <a:solidFill>
              <a:srgbClr val="F43ED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図 17" descr="220px-electron_shell_054_xenon135586100693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1" t="15282" r="10732"/>
          <a:stretch/>
        </p:blipFill>
        <p:spPr>
          <a:xfrm>
            <a:off x="6553200" y="3230573"/>
            <a:ext cx="2514709" cy="2948761"/>
          </a:xfrm>
          <a:prstGeom prst="rect">
            <a:avLst/>
          </a:prstGeom>
        </p:spPr>
      </p:pic>
      <p:cxnSp>
        <p:nvCxnSpPr>
          <p:cNvPr id="20" name="直線矢印コネクタ 19"/>
          <p:cNvCxnSpPr/>
          <p:nvPr/>
        </p:nvCxnSpPr>
        <p:spPr>
          <a:xfrm flipV="1">
            <a:off x="7815037" y="4704954"/>
            <a:ext cx="16281" cy="32560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>
            <a:off x="7815037" y="4150228"/>
            <a:ext cx="0" cy="2773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図 28" descr="2000px-Triangle_diagram.svg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1" t="2977" r="36127" b="61595"/>
          <a:stretch/>
        </p:blipFill>
        <p:spPr>
          <a:xfrm rot="1595988">
            <a:off x="7661544" y="3172604"/>
            <a:ext cx="881602" cy="955161"/>
          </a:xfrm>
          <a:prstGeom prst="rect">
            <a:avLst/>
          </a:prstGeom>
        </p:spPr>
      </p:pic>
      <p:pic>
        <p:nvPicPr>
          <p:cNvPr id="30" name="図 29" descr="2000px-Triangle_diagram.svg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1" t="2977" r="36127" b="61595"/>
          <a:stretch/>
        </p:blipFill>
        <p:spPr>
          <a:xfrm rot="7868527">
            <a:off x="7770913" y="4862902"/>
            <a:ext cx="881602" cy="955161"/>
          </a:xfrm>
          <a:prstGeom prst="rect">
            <a:avLst/>
          </a:prstGeom>
        </p:spPr>
      </p:pic>
      <p:sp>
        <p:nvSpPr>
          <p:cNvPr id="31" name="テキスト ボックス 30"/>
          <p:cNvSpPr txBox="1"/>
          <p:nvPr/>
        </p:nvSpPr>
        <p:spPr>
          <a:xfrm>
            <a:off x="7562043" y="2841115"/>
            <a:ext cx="1505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K-shell X-ray</a:t>
            </a:r>
            <a:endParaRPr kumimoji="1" lang="ja-JP" altLang="en-US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7612573" y="5788055"/>
            <a:ext cx="1505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K-shell X-ray</a:t>
            </a:r>
            <a:endParaRPr kumimoji="1" lang="ja-JP" altLang="en-US" dirty="0"/>
          </a:p>
        </p:txBody>
      </p:sp>
      <p:cxnSp>
        <p:nvCxnSpPr>
          <p:cNvPr id="36" name="直線矢印コネクタ 35"/>
          <p:cNvCxnSpPr/>
          <p:nvPr/>
        </p:nvCxnSpPr>
        <p:spPr>
          <a:xfrm flipH="1">
            <a:off x="7042323" y="4704954"/>
            <a:ext cx="682192" cy="15718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/>
          <p:nvPr/>
        </p:nvCxnSpPr>
        <p:spPr>
          <a:xfrm flipH="1" flipV="1">
            <a:off x="6942429" y="3210448"/>
            <a:ext cx="782086" cy="12171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>
            <a:off x="6769921" y="274878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Symbol" charset="2"/>
                <a:cs typeface="Symbol" charset="2"/>
              </a:rPr>
              <a:t>n</a:t>
            </a:r>
            <a:endParaRPr kumimoji="1" lang="ja-JP" altLang="en-US" sz="2400" dirty="0">
              <a:latin typeface="Symbol" charset="2"/>
              <a:cs typeface="Symbol" charset="2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6769921" y="6125517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Symbol" charset="2"/>
                <a:cs typeface="Symbol" charset="2"/>
              </a:rPr>
              <a:t>n</a:t>
            </a:r>
            <a:endParaRPr kumimoji="1" lang="ja-JP" altLang="en-US" sz="2400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84352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1051404"/>
            <a:ext cx="9144000" cy="1781338"/>
          </a:xfrm>
        </p:spPr>
        <p:txBody>
          <a:bodyPr>
            <a:normAutofit/>
          </a:bodyPr>
          <a:lstStyle/>
          <a:p>
            <a:r>
              <a:rPr kumimoji="1" lang="en-US" altLang="ja-JP" baseline="30000" dirty="0" smtClean="0"/>
              <a:t>129</a:t>
            </a:r>
            <a:r>
              <a:rPr kumimoji="1" lang="en-US" altLang="ja-JP" dirty="0" smtClean="0"/>
              <a:t>Xe, inelastic scattering by WIMPs</a:t>
            </a:r>
          </a:p>
          <a:p>
            <a:pPr lvl="1"/>
            <a:r>
              <a:rPr lang="en-US" altLang="ja-JP" dirty="0" smtClean="0"/>
              <a:t>“peak search” @ 40keV (=40keV </a:t>
            </a:r>
            <a:r>
              <a:rPr lang="en-US" altLang="ja-JP" dirty="0" smtClean="0">
                <a:latin typeface="Symbol" charset="2"/>
                <a:cs typeface="Symbol" charset="2"/>
              </a:rPr>
              <a:t>g</a:t>
            </a:r>
            <a:r>
              <a:rPr lang="en-US" altLang="ja-JP" dirty="0" smtClean="0"/>
              <a:t> + </a:t>
            </a:r>
            <a:r>
              <a:rPr lang="en-US" altLang="ja-JP" dirty="0" err="1" smtClean="0"/>
              <a:t>nucl</a:t>
            </a:r>
            <a:r>
              <a:rPr lang="en-US" altLang="ja-JP" dirty="0" smtClean="0"/>
              <a:t>. recoil.)</a:t>
            </a:r>
          </a:p>
          <a:p>
            <a:pPr lvl="1"/>
            <a:r>
              <a:rPr lang="en-US" altLang="ja-JP" dirty="0" smtClean="0"/>
              <a:t>World best upper limit </a:t>
            </a:r>
            <a:r>
              <a:rPr lang="en-US" altLang="ja-JP" i="1" u="sng" dirty="0" smtClean="0"/>
              <a:t>via the inelastic channel</a:t>
            </a:r>
            <a:r>
              <a:rPr lang="en-US" altLang="ja-JP" dirty="0" smtClean="0"/>
              <a:t>.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F6FB-1E8A-4C1F-8618-D2BBB62D80E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58" y="2794305"/>
            <a:ext cx="5332256" cy="406369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182" y="3900944"/>
            <a:ext cx="3385376" cy="198270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627316" y="2669758"/>
            <a:ext cx="4104670" cy="1200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Spin dependent cross section</a:t>
            </a:r>
          </a:p>
          <a:p>
            <a:r>
              <a:rPr kumimoji="1" lang="en-US" altLang="ja-JP" sz="2400" dirty="0" smtClean="0"/>
              <a:t>XMASS collaboration</a:t>
            </a:r>
          </a:p>
          <a:p>
            <a:r>
              <a:rPr lang="en-US" altLang="ja-JP" sz="2400" dirty="0" smtClean="0"/>
              <a:t>PTEP, 2014, 063C01</a:t>
            </a:r>
            <a:endParaRPr kumimoji="1" lang="ja-JP" altLang="en-US" sz="2400" dirty="0"/>
          </a:p>
        </p:txBody>
      </p:sp>
      <p:sp>
        <p:nvSpPr>
          <p:cNvPr id="13" name="タイトル 1"/>
          <p:cNvSpPr txBox="1">
            <a:spLocks/>
          </p:cNvSpPr>
          <p:nvPr/>
        </p:nvSpPr>
        <p:spPr>
          <a:xfrm>
            <a:off x="0" y="-1"/>
            <a:ext cx="9144000" cy="11721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/>
              <a:t>Physics results with the world</a:t>
            </a:r>
            <a:br>
              <a:rPr lang="en-US" altLang="ja-JP" dirty="0" smtClean="0"/>
            </a:br>
            <a:r>
              <a:rPr lang="en-US" altLang="ja-JP" dirty="0" smtClean="0"/>
              <a:t>lowest BG &gt;40keV (2)</a:t>
            </a:r>
            <a:endParaRPr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124999" y="3610708"/>
            <a:ext cx="582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keV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525499" y="5575868"/>
            <a:ext cx="1542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Table of Isotopes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957295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1051402"/>
            <a:ext cx="4580018" cy="4303521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dirty="0" err="1" smtClean="0"/>
              <a:t>Bosonic</a:t>
            </a:r>
            <a:r>
              <a:rPr lang="en-US" altLang="ja-JP" dirty="0" smtClean="0"/>
              <a:t> super-WIMPs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Coupling and mass to produce the observed DM </a:t>
            </a:r>
            <a:r>
              <a:rPr lang="en-US" altLang="ja-JP" dirty="0"/>
              <a:t>density had not been </a:t>
            </a:r>
            <a:r>
              <a:rPr lang="en-US" altLang="ja-JP" dirty="0" smtClean="0"/>
              <a:t>directly tested.</a:t>
            </a:r>
          </a:p>
          <a:p>
            <a:pPr lvl="1"/>
            <a:r>
              <a:rPr lang="en-US" altLang="ja-JP" dirty="0" smtClean="0"/>
              <a:t>Convert their rest mass into kinetic energy of electrons.  </a:t>
            </a:r>
          </a:p>
          <a:p>
            <a:pPr lvl="1"/>
            <a:r>
              <a:rPr lang="en-US" altLang="ja-JP" dirty="0" smtClean="0"/>
              <a:t>“peak search” @ rest mass</a:t>
            </a:r>
          </a:p>
          <a:p>
            <a:pPr lvl="1"/>
            <a:r>
              <a:rPr lang="en-US" altLang="ja-JP" dirty="0" smtClean="0"/>
              <a:t>Excluded the model in 40-120 </a:t>
            </a:r>
            <a:r>
              <a:rPr lang="en-US" altLang="ja-JP" dirty="0" err="1" smtClean="0"/>
              <a:t>keV</a:t>
            </a:r>
            <a:r>
              <a:rPr lang="en-US" altLang="ja-JP" dirty="0" smtClean="0"/>
              <a:t> mass range.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F6FB-1E8A-4C1F-8618-D2BBB62D80E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3" name="タイトル 1"/>
          <p:cNvSpPr txBox="1">
            <a:spLocks/>
          </p:cNvSpPr>
          <p:nvPr/>
        </p:nvSpPr>
        <p:spPr>
          <a:xfrm>
            <a:off x="0" y="-1"/>
            <a:ext cx="9144000" cy="11721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/>
              <a:t>Physics results with the world</a:t>
            </a:r>
            <a:br>
              <a:rPr lang="en-US" altLang="ja-JP" dirty="0" smtClean="0"/>
            </a:br>
            <a:r>
              <a:rPr lang="en-US" altLang="ja-JP" dirty="0" smtClean="0"/>
              <a:t>lowest BG &gt;40keV (3)</a:t>
            </a:r>
            <a:endParaRPr lang="ja-JP" altLang="en-US" dirty="0"/>
          </a:p>
        </p:txBody>
      </p:sp>
      <p:pic>
        <p:nvPicPr>
          <p:cNvPr id="11" name="図 10" descr="fig-color-v5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22" r="10225"/>
          <a:stretch/>
        </p:blipFill>
        <p:spPr>
          <a:xfrm>
            <a:off x="4452671" y="1195796"/>
            <a:ext cx="4792992" cy="4745055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202" y="5232389"/>
            <a:ext cx="2983951" cy="1416924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3459845" y="5940851"/>
            <a:ext cx="4969282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XMASS collaboration</a:t>
            </a:r>
          </a:p>
          <a:p>
            <a:r>
              <a:rPr lang="en-US" altLang="ja-JP" sz="2400" dirty="0" smtClean="0"/>
              <a:t>Phys. Rev. </a:t>
            </a:r>
            <a:r>
              <a:rPr lang="en-US" altLang="ja-JP" sz="2400" dirty="0" err="1" smtClean="0"/>
              <a:t>Lett</a:t>
            </a:r>
            <a:r>
              <a:rPr lang="en-US" altLang="ja-JP" sz="2400" dirty="0" smtClean="0"/>
              <a:t>,</a:t>
            </a:r>
            <a:r>
              <a:rPr lang="en-US" altLang="ja-JP" sz="2400" dirty="0"/>
              <a:t> </a:t>
            </a:r>
            <a:r>
              <a:rPr kumimoji="1" lang="en-US" altLang="ja-JP" sz="2400" dirty="0" smtClean="0"/>
              <a:t>113, 121301 (2014)</a:t>
            </a:r>
            <a:endParaRPr kumimoji="1" lang="ja-JP" altLang="en-US" sz="2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075561" y="1051403"/>
            <a:ext cx="2131062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dirty="0" err="1" smtClean="0"/>
              <a:t>pseudoscalar</a:t>
            </a:r>
            <a:r>
              <a:rPr lang="en-US" altLang="ja-JP" sz="2000" dirty="0" smtClean="0"/>
              <a:t>:</a:t>
            </a:r>
          </a:p>
          <a:p>
            <a:r>
              <a:rPr kumimoji="1" lang="en-US" altLang="ja-JP" sz="2000" dirty="0" err="1" smtClean="0"/>
              <a:t>axion</a:t>
            </a:r>
            <a:r>
              <a:rPr kumimoji="1" lang="en-US" altLang="ja-JP" sz="2000" dirty="0" smtClean="0"/>
              <a:t>-like particles</a:t>
            </a:r>
            <a:endParaRPr kumimoji="1" lang="ja-JP" altLang="en-US" sz="20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987685" y="3664264"/>
            <a:ext cx="901637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000" dirty="0" smtClean="0"/>
              <a:t>vector</a:t>
            </a:r>
            <a:endParaRPr kumimoji="1" lang="ja-JP" altLang="en-US" sz="20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930563" y="2467634"/>
            <a:ext cx="1134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90% C.L.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49671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0" descr="https://www-sk.icrr.u-tokyo.ac.jp/~xmass/photo/xmass-100202/DSC_828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タイトル 1"/>
          <p:cNvSpPr>
            <a:spLocks noGrp="1"/>
          </p:cNvSpPr>
          <p:nvPr>
            <p:ph type="title"/>
          </p:nvPr>
        </p:nvSpPr>
        <p:spPr>
          <a:xfrm>
            <a:off x="914400" y="5715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ja-JP" sz="6000" dirty="0" smtClean="0">
                <a:solidFill>
                  <a:schemeClr val="bg1"/>
                </a:solidFill>
                <a:latin typeface="Arial Black" pitchFamily="34" charset="0"/>
              </a:rPr>
              <a:t>Future of XMASS</a:t>
            </a:r>
            <a:endParaRPr lang="ja-JP" altLang="en-US" sz="6000" dirty="0" smtClean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306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4088"/>
            <a:ext cx="9144000" cy="636127"/>
          </a:xfrm>
        </p:spPr>
        <p:txBody>
          <a:bodyPr/>
          <a:lstStyle/>
          <a:p>
            <a:r>
              <a:rPr lang="en-US" altLang="ja-JP" dirty="0" smtClean="0"/>
              <a:t>Next stage: </a:t>
            </a:r>
            <a:r>
              <a:rPr kumimoji="1" lang="en-US" altLang="ja-JP" dirty="0" smtClean="0"/>
              <a:t>XMASS-1.5</a:t>
            </a:r>
            <a:endParaRPr kumimoji="1" lang="ja-JP" altLang="en-US" dirty="0"/>
          </a:p>
        </p:txBody>
      </p:sp>
      <p:grpSp>
        <p:nvGrpSpPr>
          <p:cNvPr id="21" name="グループ化 21"/>
          <p:cNvGrpSpPr/>
          <p:nvPr/>
        </p:nvGrpSpPr>
        <p:grpSpPr>
          <a:xfrm>
            <a:off x="395536" y="889556"/>
            <a:ext cx="2648381" cy="5491772"/>
            <a:chOff x="539552" y="673532"/>
            <a:chExt cx="2648381" cy="5491772"/>
          </a:xfrm>
        </p:grpSpPr>
        <p:sp>
          <p:nvSpPr>
            <p:cNvPr id="22" name="テキスト ボックス 21"/>
            <p:cNvSpPr txBox="1"/>
            <p:nvPr/>
          </p:nvSpPr>
          <p:spPr>
            <a:xfrm>
              <a:off x="1097558" y="673532"/>
              <a:ext cx="14173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/>
                <a:t>XMASS-I</a:t>
              </a:r>
              <a:endParaRPr kumimoji="1" lang="ja-JP" altLang="en-US" sz="2800" dirty="0"/>
            </a:p>
          </p:txBody>
        </p:sp>
        <p:pic>
          <p:nvPicPr>
            <p:cNvPr id="23" name="Picture 4" descr="https://www-sk.icrr.u-tokyo.ac.jp/~xmass/illust/20100317/XMASS800kg_vessel_v9_trans.png"/>
            <p:cNvPicPr>
              <a:picLocks noChangeAspect="1" noChangeArrowheads="1"/>
            </p:cNvPicPr>
            <p:nvPr/>
          </p:nvPicPr>
          <p:blipFill>
            <a:blip r:embed="rId2" cstate="print">
              <a:alphaModFix amt="49000"/>
            </a:blip>
            <a:srcRect/>
            <a:stretch>
              <a:fillRect/>
            </a:stretch>
          </p:blipFill>
          <p:spPr bwMode="auto">
            <a:xfrm>
              <a:off x="971600" y="1273984"/>
              <a:ext cx="1746250" cy="264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テキスト ボックス 23"/>
            <p:cNvSpPr txBox="1"/>
            <p:nvPr/>
          </p:nvSpPr>
          <p:spPr>
            <a:xfrm>
              <a:off x="539552" y="4226312"/>
              <a:ext cx="2648381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/>
                <a:t>DM</a:t>
              </a:r>
            </a:p>
            <a:p>
              <a:r>
                <a:rPr lang="en-US" altLang="ja-JP" sz="2400" dirty="0" smtClean="0"/>
                <a:t>100kg fid. (</a:t>
              </a:r>
              <a:r>
                <a:rPr kumimoji="1" lang="en-US" altLang="ja-JP" sz="2400" dirty="0" smtClean="0"/>
                <a:t>800kg)</a:t>
              </a:r>
            </a:p>
            <a:p>
              <a:r>
                <a:rPr lang="en-US" altLang="ja-JP" sz="2400" dirty="0" smtClean="0"/>
                <a:t>0.8m</a:t>
              </a:r>
              <a:r>
                <a:rPr lang="en-US" altLang="ja-JP" sz="2400" dirty="0" smtClean="0">
                  <a:latin typeface="Symbol" pitchFamily="18" charset="2"/>
                </a:rPr>
                <a:t>f</a:t>
              </a:r>
              <a:r>
                <a:rPr lang="en-US" altLang="ja-JP" sz="2400" dirty="0" smtClean="0"/>
                <a:t>, 642 PMTs</a:t>
              </a:r>
              <a:endParaRPr kumimoji="1" lang="en-US" altLang="ja-JP" sz="2400" dirty="0" smtClean="0"/>
            </a:p>
            <a:p>
              <a:r>
                <a:rPr lang="en-US" altLang="ja-JP" sz="2400" dirty="0" smtClean="0"/>
                <a:t>2010-</a:t>
              </a:r>
            </a:p>
            <a:p>
              <a:r>
                <a:rPr lang="en-US" altLang="ja-JP" sz="2400" dirty="0" smtClean="0">
                  <a:solidFill>
                    <a:srgbClr val="FF0000"/>
                  </a:solidFill>
                </a:rPr>
                <a:t>DM search</a:t>
              </a:r>
              <a:endParaRPr kumimoji="1" lang="ja-JP" altLang="en-US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グループ化 18"/>
          <p:cNvGrpSpPr/>
          <p:nvPr/>
        </p:nvGrpSpPr>
        <p:grpSpPr>
          <a:xfrm>
            <a:off x="5868144" y="870392"/>
            <a:ext cx="3240360" cy="5659020"/>
            <a:chOff x="6012160" y="654368"/>
            <a:chExt cx="3240360" cy="5659020"/>
          </a:xfrm>
        </p:grpSpPr>
        <p:pic>
          <p:nvPicPr>
            <p:cNvPr id="26" name="Picture 2" descr="https://www-sk.icrr.u-tokyo.ac.jp/~xmass/meeting/namba/figures/10ton_sphere.jp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6084168" y="1129968"/>
              <a:ext cx="2834730" cy="2808312"/>
            </a:xfrm>
            <a:prstGeom prst="ellipse">
              <a:avLst/>
            </a:prstGeom>
            <a:ln w="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7" name="テキスト ボックス 26"/>
            <p:cNvSpPr txBox="1"/>
            <p:nvPr/>
          </p:nvSpPr>
          <p:spPr>
            <a:xfrm>
              <a:off x="6662050" y="654368"/>
              <a:ext cx="15071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/>
                <a:t>XMASS-II</a:t>
              </a:r>
              <a:endParaRPr kumimoji="1" lang="ja-JP" altLang="en-US" sz="2800" dirty="0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6012160" y="1052736"/>
              <a:ext cx="3131840" cy="3024336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6211153" y="4005064"/>
              <a:ext cx="3041367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/>
                <a:t>DM, solar, </a:t>
              </a:r>
              <a:r>
                <a:rPr lang="en-US" altLang="ja-JP" sz="2400" dirty="0" smtClean="0">
                  <a:latin typeface="Symbol" pitchFamily="18" charset="2"/>
                </a:rPr>
                <a:t>bb</a:t>
              </a:r>
            </a:p>
            <a:p>
              <a:r>
                <a:rPr lang="en-US" altLang="ja-JP" sz="2400" dirty="0" smtClean="0"/>
                <a:t>10ton fid. (25ton)</a:t>
              </a:r>
              <a:endParaRPr kumimoji="1" lang="en-US" altLang="ja-JP" sz="2400" dirty="0" smtClean="0"/>
            </a:p>
            <a:p>
              <a:r>
                <a:rPr lang="en-US" altLang="ja-JP" sz="2400" dirty="0" smtClean="0">
                  <a:solidFill>
                    <a:srgbClr val="FF0000"/>
                  </a:solidFill>
                </a:rPr>
                <a:t>Detailed study of DM</a:t>
              </a:r>
            </a:p>
            <a:p>
              <a:r>
                <a:rPr lang="en-US" altLang="ja-JP" sz="2400" dirty="0" smtClean="0">
                  <a:solidFill>
                    <a:srgbClr val="FF0000"/>
                  </a:solidFill>
                </a:rPr>
                <a:t>including e channel</a:t>
              </a:r>
            </a:p>
            <a:p>
              <a:r>
                <a:rPr lang="en-US" altLang="ja-JP" sz="2400" dirty="0" smtClean="0">
                  <a:solidFill>
                    <a:srgbClr val="FF0000"/>
                  </a:solidFill>
                </a:rPr>
                <a:t>pp Solar nu</a:t>
              </a:r>
            </a:p>
            <a:p>
              <a:r>
                <a:rPr lang="en-US" altLang="ja-JP" sz="2400" dirty="0" smtClean="0">
                  <a:solidFill>
                    <a:srgbClr val="FF0000"/>
                  </a:solidFill>
                  <a:latin typeface="Symbol" pitchFamily="18" charset="2"/>
                </a:rPr>
                <a:t>bb</a:t>
              </a:r>
              <a:r>
                <a:rPr lang="en-US" altLang="ja-JP" sz="2400" dirty="0" smtClean="0">
                  <a:solidFill>
                    <a:srgbClr val="FF0000"/>
                  </a:solidFill>
                </a:rPr>
                <a:t> ~30meV(IH) </a:t>
              </a:r>
              <a:endParaRPr kumimoji="1" lang="ja-JP" altLang="en-US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グループ化 15"/>
          <p:cNvGrpSpPr/>
          <p:nvPr/>
        </p:nvGrpSpPr>
        <p:grpSpPr>
          <a:xfrm>
            <a:off x="2762610" y="889556"/>
            <a:ext cx="3381269" cy="5865172"/>
            <a:chOff x="2906626" y="673532"/>
            <a:chExt cx="3381269" cy="5865172"/>
          </a:xfrm>
        </p:grpSpPr>
        <p:sp>
          <p:nvSpPr>
            <p:cNvPr id="34" name="テキスト ボックス 33"/>
            <p:cNvSpPr txBox="1"/>
            <p:nvPr/>
          </p:nvSpPr>
          <p:spPr>
            <a:xfrm>
              <a:off x="3707904" y="67353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/>
                <a:t>XMASS-1.5</a:t>
              </a:r>
              <a:endParaRPr kumimoji="1" lang="ja-JP" altLang="en-US" sz="2800" dirty="0"/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3203848" y="3861048"/>
              <a:ext cx="3084047" cy="2677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/>
                <a:t>DM</a:t>
              </a:r>
            </a:p>
            <a:p>
              <a:r>
                <a:rPr lang="en-US" altLang="ja-JP" sz="2400" dirty="0" smtClean="0"/>
                <a:t>1ton fid. (5ton)</a:t>
              </a:r>
            </a:p>
            <a:p>
              <a:r>
                <a:rPr lang="en-US" altLang="ja-JP" sz="2400" dirty="0" smtClean="0"/>
                <a:t>1.5m</a:t>
              </a:r>
              <a:r>
                <a:rPr lang="en-US" altLang="ja-JP" sz="2400" dirty="0" smtClean="0">
                  <a:latin typeface="Symbol" pitchFamily="18" charset="2"/>
                </a:rPr>
                <a:t>f</a:t>
              </a:r>
              <a:r>
                <a:rPr lang="en-US" altLang="ja-JP" sz="2400" dirty="0" smtClean="0"/>
                <a:t>, ~1000 PMTs</a:t>
              </a:r>
              <a:endParaRPr kumimoji="1" lang="en-US" altLang="ja-JP" sz="2400" dirty="0" smtClean="0"/>
            </a:p>
            <a:p>
              <a:r>
                <a:rPr kumimoji="1" lang="en-US" altLang="ja-JP" sz="2400" dirty="0" err="1" smtClean="0"/>
                <a:t>pp</a:t>
              </a:r>
              <a:r>
                <a:rPr kumimoji="1" lang="en-US" altLang="ja-JP" sz="2400" dirty="0" smtClean="0"/>
                <a:t> solar </a:t>
              </a:r>
              <a:r>
                <a:rPr kumimoji="1" lang="en-US" altLang="ja-JP" sz="2400" dirty="0" smtClean="0">
                  <a:latin typeface="Symbol" charset="2"/>
                  <a:cs typeface="Symbol" charset="2"/>
                </a:rPr>
                <a:t>n</a:t>
              </a:r>
              <a:r>
                <a:rPr kumimoji="1" lang="en-US" altLang="ja-JP" sz="2400" dirty="0" smtClean="0"/>
                <a:t> limited</a:t>
              </a:r>
            </a:p>
            <a:p>
              <a:r>
                <a:rPr lang="en-US" altLang="ja-JP" sz="2400" dirty="0" smtClean="0">
                  <a:solidFill>
                    <a:srgbClr val="FF0000"/>
                  </a:solidFill>
                </a:rPr>
                <a:t>Ultimate BG for elec.</a:t>
              </a:r>
            </a:p>
            <a:p>
              <a:r>
                <a:rPr lang="en-US" altLang="ja-JP" sz="2400" dirty="0" smtClean="0">
                  <a:solidFill>
                    <a:srgbClr val="0000FF"/>
                  </a:solidFill>
                </a:rPr>
                <a:t>WIMPs &lt;</a:t>
              </a:r>
              <a:r>
                <a:rPr kumimoji="1" lang="en-US" altLang="ja-JP" sz="2400" dirty="0" smtClean="0">
                  <a:solidFill>
                    <a:srgbClr val="0000FF"/>
                  </a:solidFill>
                </a:rPr>
                <a:t>10</a:t>
              </a:r>
              <a:r>
                <a:rPr kumimoji="1" lang="en-US" altLang="ja-JP" sz="2400" baseline="30000" dirty="0" smtClean="0">
                  <a:solidFill>
                    <a:srgbClr val="0000FF"/>
                  </a:solidFill>
                </a:rPr>
                <a:t>-46</a:t>
              </a:r>
              <a:r>
                <a:rPr kumimoji="1" lang="en-US" altLang="ja-JP" sz="2400" dirty="0" smtClean="0">
                  <a:solidFill>
                    <a:srgbClr val="0000FF"/>
                  </a:solidFill>
                </a:rPr>
                <a:t>cm</a:t>
              </a:r>
              <a:r>
                <a:rPr kumimoji="1" lang="en-US" altLang="ja-JP" sz="2400" baseline="30000" dirty="0" smtClean="0">
                  <a:solidFill>
                    <a:srgbClr val="0000FF"/>
                  </a:solidFill>
                </a:rPr>
                <a:t>2</a:t>
              </a:r>
              <a:endParaRPr lang="en-US" altLang="ja-JP" sz="2400" baseline="30000" dirty="0" smtClean="0">
                <a:solidFill>
                  <a:srgbClr val="0000FF"/>
                </a:solidFill>
              </a:endParaRPr>
            </a:p>
            <a:p>
              <a:r>
                <a:rPr kumimoji="1" lang="en-US" altLang="ja-JP" sz="2400" dirty="0" smtClean="0">
                  <a:solidFill>
                    <a:srgbClr val="0000FF"/>
                  </a:solidFill>
                </a:rPr>
                <a:t>various types of DM</a:t>
              </a:r>
              <a:endParaRPr kumimoji="1" lang="en-US" altLang="ja-JP" sz="2400" baseline="30000" dirty="0" smtClean="0">
                <a:solidFill>
                  <a:srgbClr val="0000FF"/>
                </a:solidFill>
              </a:endParaRPr>
            </a:p>
          </p:txBody>
        </p:sp>
        <p:pic>
          <p:nvPicPr>
            <p:cNvPr id="36" name="Picture 2" descr="https://www-sk.icrr.u-tokyo.ac.jp/~xmass/meeting/namba/figures/10ton_sphere.jp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3491880" y="1778041"/>
              <a:ext cx="2035190" cy="2016223"/>
            </a:xfrm>
            <a:prstGeom prst="ellipse">
              <a:avLst/>
            </a:prstGeom>
            <a:ln w="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37" name="下矢印 36"/>
            <p:cNvSpPr/>
            <p:nvPr/>
          </p:nvSpPr>
          <p:spPr>
            <a:xfrm rot="15332082">
              <a:off x="2906626" y="2848970"/>
              <a:ext cx="576064" cy="57606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3" name="下矢印 32"/>
          <p:cNvSpPr/>
          <p:nvPr/>
        </p:nvSpPr>
        <p:spPr>
          <a:xfrm rot="15332082">
            <a:off x="5517294" y="2632946"/>
            <a:ext cx="576064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8B0587-A99E-4167-A69C-6E6AD5DFF9A5}" type="slidenum">
              <a:rPr lang="en-US" altLang="ja-JP" smtClean="0"/>
              <a:pPr>
                <a:defRPr/>
              </a:pPr>
              <a:t>18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64680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12449"/>
            <a:ext cx="9144000" cy="679490"/>
          </a:xfrm>
        </p:spPr>
        <p:txBody>
          <a:bodyPr/>
          <a:lstStyle/>
          <a:p>
            <a:r>
              <a:rPr lang="en-US" altLang="ja-JP" sz="4000" dirty="0" smtClean="0"/>
              <a:t>1. Reduction of RI @ inner surface: </a:t>
            </a:r>
            <a:r>
              <a:rPr lang="en-US" altLang="ja-JP" sz="4000" i="1" u="sng" dirty="0" smtClean="0"/>
              <a:t>done!</a:t>
            </a:r>
            <a:endParaRPr kumimoji="1" lang="ja-JP" altLang="en-US" sz="4000" i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8768" y="5765326"/>
            <a:ext cx="7729080" cy="1092673"/>
          </a:xfrm>
        </p:spPr>
        <p:txBody>
          <a:bodyPr/>
          <a:lstStyle/>
          <a:p>
            <a:r>
              <a:rPr lang="en-US" altLang="ja-JP" dirty="0" smtClean="0"/>
              <a:t>With these new PMTs, we can fully exploit the self-shielding effect.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8B0587-A99E-4167-A69C-6E6AD5DFF9A5}" type="slidenum">
              <a:rPr lang="en-US" altLang="ja-JP" smtClean="0"/>
              <a:pPr>
                <a:defRPr/>
              </a:pPr>
              <a:t>19</a:t>
            </a:fld>
            <a:endParaRPr lang="en-US" altLang="ja-JP" dirty="0"/>
          </a:p>
        </p:txBody>
      </p:sp>
      <p:grpSp>
        <p:nvGrpSpPr>
          <p:cNvPr id="6" name="図形グループ 5"/>
          <p:cNvGrpSpPr/>
          <p:nvPr/>
        </p:nvGrpSpPr>
        <p:grpSpPr>
          <a:xfrm>
            <a:off x="4420570" y="1376262"/>
            <a:ext cx="4266230" cy="4242946"/>
            <a:chOff x="4420570" y="1235154"/>
            <a:chExt cx="4266230" cy="4242946"/>
          </a:xfrm>
        </p:grpSpPr>
        <p:sp>
          <p:nvSpPr>
            <p:cNvPr id="26" name="アーチ 25"/>
            <p:cNvSpPr/>
            <p:nvPr/>
          </p:nvSpPr>
          <p:spPr>
            <a:xfrm>
              <a:off x="4866762" y="3605599"/>
              <a:ext cx="1076790" cy="881407"/>
            </a:xfrm>
            <a:prstGeom prst="blockArc">
              <a:avLst>
                <a:gd name="adj1" fmla="val 10800000"/>
                <a:gd name="adj2" fmla="val 21589989"/>
                <a:gd name="adj3" fmla="val 8867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7" name="アーチ 26"/>
            <p:cNvSpPr/>
            <p:nvPr/>
          </p:nvSpPr>
          <p:spPr>
            <a:xfrm>
              <a:off x="6320429" y="3605599"/>
              <a:ext cx="1076790" cy="881407"/>
            </a:xfrm>
            <a:prstGeom prst="blockArc">
              <a:avLst>
                <a:gd name="adj1" fmla="val 10800000"/>
                <a:gd name="adj2" fmla="val 21589989"/>
                <a:gd name="adj3" fmla="val 8867"/>
              </a:avLst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4436046" y="4020379"/>
              <a:ext cx="483796" cy="145173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5916253" y="4020379"/>
              <a:ext cx="457256" cy="145173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7342620" y="4020379"/>
              <a:ext cx="349577" cy="145173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円/楕円 30"/>
            <p:cNvSpPr/>
            <p:nvPr/>
          </p:nvSpPr>
          <p:spPr>
            <a:xfrm>
              <a:off x="6440089" y="3709294"/>
              <a:ext cx="837669" cy="594872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6320429" y="4020379"/>
              <a:ext cx="1076790" cy="145173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円/楕円 32"/>
            <p:cNvSpPr/>
            <p:nvPr/>
          </p:nvSpPr>
          <p:spPr>
            <a:xfrm>
              <a:off x="4983011" y="3714887"/>
              <a:ext cx="837669" cy="594872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正方形/長方形 33"/>
            <p:cNvSpPr/>
            <p:nvPr/>
          </p:nvSpPr>
          <p:spPr>
            <a:xfrm>
              <a:off x="4866762" y="4026370"/>
              <a:ext cx="1076789" cy="145173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35" name="グループ化 16"/>
            <p:cNvGrpSpPr/>
            <p:nvPr/>
          </p:nvGrpSpPr>
          <p:grpSpPr>
            <a:xfrm>
              <a:off x="4704864" y="3341901"/>
              <a:ext cx="2422778" cy="678479"/>
              <a:chOff x="323528" y="2996952"/>
              <a:chExt cx="3240360" cy="942300"/>
            </a:xfrm>
          </p:grpSpPr>
          <p:cxnSp>
            <p:nvCxnSpPr>
              <p:cNvPr id="38" name="直線矢印コネクタ 37"/>
              <p:cNvCxnSpPr/>
              <p:nvPr/>
            </p:nvCxnSpPr>
            <p:spPr>
              <a:xfrm flipH="1" flipV="1">
                <a:off x="1692188" y="3579213"/>
                <a:ext cx="576064" cy="360039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矢印コネクタ 38"/>
              <p:cNvCxnSpPr/>
              <p:nvPr/>
            </p:nvCxnSpPr>
            <p:spPr>
              <a:xfrm flipV="1">
                <a:off x="2268252" y="3501009"/>
                <a:ext cx="1295636" cy="438243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矢印コネクタ 39"/>
              <p:cNvCxnSpPr/>
              <p:nvPr/>
            </p:nvCxnSpPr>
            <p:spPr>
              <a:xfrm flipH="1" flipV="1">
                <a:off x="611560" y="3429001"/>
                <a:ext cx="1656692" cy="510251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矢印コネクタ 40"/>
              <p:cNvCxnSpPr/>
              <p:nvPr/>
            </p:nvCxnSpPr>
            <p:spPr>
              <a:xfrm flipH="1" flipV="1">
                <a:off x="1547664" y="2996952"/>
                <a:ext cx="720588" cy="94230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矢印コネクタ 41"/>
              <p:cNvCxnSpPr/>
              <p:nvPr/>
            </p:nvCxnSpPr>
            <p:spPr>
              <a:xfrm flipH="1" flipV="1">
                <a:off x="323528" y="3861049"/>
                <a:ext cx="1944724" cy="78203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矢印コネクタ 42"/>
              <p:cNvCxnSpPr/>
              <p:nvPr/>
            </p:nvCxnSpPr>
            <p:spPr>
              <a:xfrm flipV="1">
                <a:off x="2267744" y="3075156"/>
                <a:ext cx="216532" cy="85790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爆発 1 35"/>
            <p:cNvSpPr/>
            <p:nvPr/>
          </p:nvSpPr>
          <p:spPr>
            <a:xfrm>
              <a:off x="6022375" y="3882875"/>
              <a:ext cx="306809" cy="243610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テキスト ボックス 46"/>
            <p:cNvSpPr txBox="1"/>
            <p:nvPr/>
          </p:nvSpPr>
          <p:spPr>
            <a:xfrm>
              <a:off x="5130791" y="3028878"/>
              <a:ext cx="2199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scintillation photons</a:t>
              </a:r>
              <a:endParaRPr kumimoji="1" lang="ja-JP" altLang="en-US" dirty="0"/>
            </a:p>
          </p:txBody>
        </p:sp>
        <p:sp>
          <p:nvSpPr>
            <p:cNvPr id="56" name="テキスト ボックス 55"/>
            <p:cNvSpPr txBox="1"/>
            <p:nvPr/>
          </p:nvSpPr>
          <p:spPr>
            <a:xfrm>
              <a:off x="7103051" y="4466688"/>
              <a:ext cx="15837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photocathode</a:t>
              </a:r>
              <a:endParaRPr kumimoji="1" lang="ja-JP" altLang="en-US" dirty="0"/>
            </a:p>
          </p:txBody>
        </p:sp>
        <p:cxnSp>
          <p:nvCxnSpPr>
            <p:cNvPr id="58" name="直線矢印コネクタ 57"/>
            <p:cNvCxnSpPr>
              <a:endCxn id="31" idx="7"/>
            </p:cNvCxnSpPr>
            <p:nvPr/>
          </p:nvCxnSpPr>
          <p:spPr>
            <a:xfrm flipH="1" flipV="1">
              <a:off x="7155084" y="3796411"/>
              <a:ext cx="122674" cy="69812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60" name="図 59" descr="P1020407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04" t="15728" r="21340" b="10122"/>
            <a:stretch/>
          </p:blipFill>
          <p:spPr>
            <a:xfrm>
              <a:off x="5515971" y="1592034"/>
              <a:ext cx="1353499" cy="1359733"/>
            </a:xfrm>
            <a:prstGeom prst="rect">
              <a:avLst/>
            </a:prstGeom>
          </p:spPr>
        </p:pic>
        <p:sp>
          <p:nvSpPr>
            <p:cNvPr id="64" name="テキスト ボックス 63"/>
            <p:cNvSpPr txBox="1"/>
            <p:nvPr/>
          </p:nvSpPr>
          <p:spPr>
            <a:xfrm>
              <a:off x="4420570" y="1235154"/>
              <a:ext cx="42652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XMASS-1.5, dome-shape photocathode</a:t>
              </a:r>
              <a:endParaRPr kumimoji="1" lang="ja-JP" altLang="en-US" dirty="0"/>
            </a:p>
          </p:txBody>
        </p:sp>
        <p:sp>
          <p:nvSpPr>
            <p:cNvPr id="52" name="テキスト ボックス 51"/>
            <p:cNvSpPr txBox="1"/>
            <p:nvPr/>
          </p:nvSpPr>
          <p:spPr>
            <a:xfrm>
              <a:off x="5420552" y="4125093"/>
              <a:ext cx="14420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event vertex</a:t>
              </a:r>
              <a:endParaRPr kumimoji="1" lang="ja-JP" altLang="en-US" dirty="0"/>
            </a:p>
          </p:txBody>
        </p:sp>
      </p:grpSp>
      <p:grpSp>
        <p:nvGrpSpPr>
          <p:cNvPr id="5" name="図形グループ 4"/>
          <p:cNvGrpSpPr/>
          <p:nvPr/>
        </p:nvGrpSpPr>
        <p:grpSpPr>
          <a:xfrm>
            <a:off x="115647" y="1399069"/>
            <a:ext cx="4188081" cy="4207975"/>
            <a:chOff x="115647" y="1257961"/>
            <a:chExt cx="4188081" cy="4207975"/>
          </a:xfrm>
        </p:grpSpPr>
        <p:sp>
          <p:nvSpPr>
            <p:cNvPr id="7" name="正方形/長方形 6"/>
            <p:cNvSpPr/>
            <p:nvPr/>
          </p:nvSpPr>
          <p:spPr>
            <a:xfrm>
              <a:off x="1585213" y="3858663"/>
              <a:ext cx="969111" cy="155542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2985040" y="3858663"/>
              <a:ext cx="969111" cy="155542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1585213" y="4014206"/>
              <a:ext cx="969111" cy="1451730"/>
            </a:xfrm>
            <a:prstGeom prst="rect">
              <a:avLst/>
            </a:prstGeom>
            <a:gradFill flip="none" rotWithShape="1">
              <a:gsLst>
                <a:gs pos="0">
                  <a:srgbClr val="5B9BD5">
                    <a:tint val="66000"/>
                    <a:satMod val="160000"/>
                  </a:srgbClr>
                </a:gs>
                <a:gs pos="50000">
                  <a:srgbClr val="5B9BD5">
                    <a:tint val="44500"/>
                    <a:satMod val="160000"/>
                  </a:srgbClr>
                </a:gs>
                <a:gs pos="100000">
                  <a:srgbClr val="5B9BD5"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2985040" y="4014206"/>
              <a:ext cx="969111" cy="1451730"/>
            </a:xfrm>
            <a:prstGeom prst="rect">
              <a:avLst/>
            </a:prstGeom>
            <a:gradFill flip="none" rotWithShape="1">
              <a:gsLst>
                <a:gs pos="0">
                  <a:srgbClr val="5B9BD5">
                    <a:tint val="66000"/>
                    <a:satMod val="160000"/>
                  </a:srgbClr>
                </a:gs>
                <a:gs pos="50000">
                  <a:srgbClr val="5B9BD5">
                    <a:tint val="44500"/>
                    <a:satMod val="160000"/>
                  </a:srgbClr>
                </a:gs>
                <a:gs pos="100000">
                  <a:srgbClr val="5B9BD5"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1074117" y="4014206"/>
              <a:ext cx="511096" cy="1451730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2554324" y="4014206"/>
              <a:ext cx="430716" cy="1451730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3954151" y="4014206"/>
              <a:ext cx="349577" cy="1451730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cxnSp>
          <p:nvCxnSpPr>
            <p:cNvPr id="14" name="直線矢印コネクタ 13"/>
            <p:cNvCxnSpPr>
              <a:stCxn id="20" idx="0"/>
            </p:cNvCxnSpPr>
            <p:nvPr/>
          </p:nvCxnSpPr>
          <p:spPr>
            <a:xfrm flipV="1">
              <a:off x="2830663" y="3392036"/>
              <a:ext cx="531253" cy="466627"/>
            </a:xfrm>
            <a:prstGeom prst="straightConnector1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直線矢印コネクタ 14"/>
            <p:cNvCxnSpPr/>
            <p:nvPr/>
          </p:nvCxnSpPr>
          <p:spPr>
            <a:xfrm flipV="1">
              <a:off x="2823521" y="3651273"/>
              <a:ext cx="915272" cy="311086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6" name="直線矢印コネクタ 15"/>
            <p:cNvCxnSpPr>
              <a:stCxn id="20" idx="1"/>
            </p:cNvCxnSpPr>
            <p:nvPr/>
          </p:nvCxnSpPr>
          <p:spPr>
            <a:xfrm flipH="1" flipV="1">
              <a:off x="1531373" y="3599426"/>
              <a:ext cx="1093018" cy="356400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7" name="直線矢印コネクタ 16"/>
            <p:cNvCxnSpPr/>
            <p:nvPr/>
          </p:nvCxnSpPr>
          <p:spPr>
            <a:xfrm flipH="1" flipV="1">
              <a:off x="2231287" y="3288341"/>
              <a:ext cx="538395" cy="622170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8" name="直線矢印コネクタ 17"/>
            <p:cNvCxnSpPr>
              <a:stCxn id="20" idx="1"/>
            </p:cNvCxnSpPr>
            <p:nvPr/>
          </p:nvCxnSpPr>
          <p:spPr>
            <a:xfrm flipH="1" flipV="1">
              <a:off x="1316015" y="3910511"/>
              <a:ext cx="1308376" cy="45315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9" name="直線矢印コネクタ 18"/>
            <p:cNvCxnSpPr/>
            <p:nvPr/>
          </p:nvCxnSpPr>
          <p:spPr>
            <a:xfrm flipV="1">
              <a:off x="2769682" y="3288341"/>
              <a:ext cx="53840" cy="674017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  <a:tailEnd type="arrow"/>
            </a:ln>
            <a:effectLst/>
          </p:spPr>
        </p:cxnSp>
        <p:sp>
          <p:nvSpPr>
            <p:cNvPr id="20" name="爆発 1 19"/>
            <p:cNvSpPr/>
            <p:nvPr/>
          </p:nvSpPr>
          <p:spPr>
            <a:xfrm>
              <a:off x="2624391" y="3858663"/>
              <a:ext cx="306809" cy="243610"/>
            </a:xfrm>
            <a:prstGeom prst="irregularSeal1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cxnSp>
          <p:nvCxnSpPr>
            <p:cNvPr id="21" name="直線コネクタ 20"/>
            <p:cNvCxnSpPr/>
            <p:nvPr/>
          </p:nvCxnSpPr>
          <p:spPr>
            <a:xfrm>
              <a:off x="1585213" y="4014206"/>
              <a:ext cx="969111" cy="0"/>
            </a:xfrm>
            <a:prstGeom prst="line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ysDot"/>
              <a:miter lim="800000"/>
            </a:ln>
            <a:effectLst/>
          </p:spPr>
        </p:cxnSp>
        <p:cxnSp>
          <p:nvCxnSpPr>
            <p:cNvPr id="22" name="直線コネクタ 21"/>
            <p:cNvCxnSpPr/>
            <p:nvPr/>
          </p:nvCxnSpPr>
          <p:spPr>
            <a:xfrm>
              <a:off x="2985040" y="4014206"/>
              <a:ext cx="969111" cy="0"/>
            </a:xfrm>
            <a:prstGeom prst="line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ysDot"/>
              <a:miter lim="800000"/>
            </a:ln>
            <a:effectLst/>
          </p:spPr>
        </p:cxnSp>
        <p:cxnSp>
          <p:nvCxnSpPr>
            <p:cNvPr id="23" name="直線矢印コネクタ 22"/>
            <p:cNvCxnSpPr/>
            <p:nvPr/>
          </p:nvCxnSpPr>
          <p:spPr>
            <a:xfrm>
              <a:off x="3361916" y="3392036"/>
              <a:ext cx="215358" cy="622170"/>
            </a:xfrm>
            <a:prstGeom prst="straightConnector1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  <a:tailEnd type="arrow"/>
            </a:ln>
            <a:effectLst/>
          </p:spPr>
        </p:cxnSp>
        <p:sp>
          <p:nvSpPr>
            <p:cNvPr id="46" name="テキスト ボックス 45"/>
            <p:cNvSpPr txBox="1"/>
            <p:nvPr/>
          </p:nvSpPr>
          <p:spPr>
            <a:xfrm>
              <a:off x="2109627" y="4097356"/>
              <a:ext cx="14420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event vertex</a:t>
              </a:r>
              <a:endParaRPr kumimoji="1" lang="ja-JP" altLang="en-US" dirty="0"/>
            </a:p>
          </p:txBody>
        </p:sp>
        <p:pic>
          <p:nvPicPr>
            <p:cNvPr id="62" name="図 6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8171" y="1629389"/>
              <a:ext cx="1645857" cy="1225448"/>
            </a:xfrm>
            <a:prstGeom prst="rect">
              <a:avLst/>
            </a:prstGeom>
          </p:spPr>
        </p:pic>
        <p:sp>
          <p:nvSpPr>
            <p:cNvPr id="63" name="テキスト ボックス 62"/>
            <p:cNvSpPr txBox="1"/>
            <p:nvPr/>
          </p:nvSpPr>
          <p:spPr>
            <a:xfrm>
              <a:off x="1082573" y="1257961"/>
              <a:ext cx="3033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XMASS-I, flat photocathode</a:t>
              </a:r>
              <a:endParaRPr kumimoji="1" lang="ja-JP" altLang="en-US" dirty="0"/>
            </a:p>
          </p:txBody>
        </p:sp>
        <p:sp>
          <p:nvSpPr>
            <p:cNvPr id="55" name="テキスト ボックス 54"/>
            <p:cNvSpPr txBox="1"/>
            <p:nvPr/>
          </p:nvSpPr>
          <p:spPr>
            <a:xfrm>
              <a:off x="1531373" y="2972896"/>
              <a:ext cx="2199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scintillation photons</a:t>
              </a:r>
              <a:endParaRPr kumimoji="1" lang="ja-JP" altLang="en-US" dirty="0"/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115647" y="4486396"/>
              <a:ext cx="15837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photocathode</a:t>
              </a:r>
              <a:endParaRPr kumimoji="1" lang="ja-JP" altLang="en-US" dirty="0"/>
            </a:p>
          </p:txBody>
        </p:sp>
        <p:cxnSp>
          <p:nvCxnSpPr>
            <p:cNvPr id="59" name="直線矢印コネクタ 58"/>
            <p:cNvCxnSpPr/>
            <p:nvPr/>
          </p:nvCxnSpPr>
          <p:spPr>
            <a:xfrm flipV="1">
              <a:off x="1316015" y="4026370"/>
              <a:ext cx="442156" cy="4681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1" name="タイトル 1"/>
          <p:cNvSpPr txBox="1">
            <a:spLocks/>
          </p:cNvSpPr>
          <p:nvPr/>
        </p:nvSpPr>
        <p:spPr bwMode="auto">
          <a:xfrm>
            <a:off x="11281" y="615730"/>
            <a:ext cx="9144000" cy="590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altLang="ja-JP" sz="4000" dirty="0" smtClean="0"/>
              <a:t>2. Improvement to id surface BG: </a:t>
            </a:r>
            <a:r>
              <a:rPr lang="en-US" altLang="ja-JP" sz="4000" i="1" u="sng" dirty="0" smtClean="0"/>
              <a:t>done!</a:t>
            </a:r>
            <a:endParaRPr lang="ja-JP" altLang="en-US" sz="4000" i="1" u="sng" dirty="0"/>
          </a:p>
        </p:txBody>
      </p:sp>
    </p:spTree>
    <p:extLst>
      <p:ext uri="{BB962C8B-B14F-4D97-AF65-F5344CB8AC3E}">
        <p14:creationId xmlns:p14="http://schemas.microsoft.com/office/powerpoint/2010/main" val="1101186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2578989"/>
            <a:ext cx="5882041" cy="265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4" name="Rectangle 2"/>
          <p:cNvSpPr>
            <a:spLocks/>
          </p:cNvSpPr>
          <p:nvPr/>
        </p:nvSpPr>
        <p:spPr bwMode="auto">
          <a:xfrm>
            <a:off x="266105" y="-27384"/>
            <a:ext cx="3268523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7150" tIns="57150" rIns="57150" bIns="57150" anchor="ctr">
            <a:spAutoFit/>
          </a:bodyPr>
          <a:lstStyle>
            <a:lvl1pPr defTabSz="457200">
              <a:defRPr sz="24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defTabSz="457200">
              <a:defRPr sz="24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defTabSz="457200">
              <a:defRPr sz="24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defTabSz="457200">
              <a:defRPr sz="24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defTabSz="457200">
              <a:defRPr sz="24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457200" indent="1066800" defTabSz="45720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914400" indent="1066800" defTabSz="45720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1371600" indent="1066800" defTabSz="45720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1828800" indent="1066800" defTabSz="45720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fontAlgn="auto">
              <a:spcBef>
                <a:spcPts val="1238"/>
              </a:spcBef>
              <a:spcAft>
                <a:spcPts val="0"/>
              </a:spcAft>
            </a:pPr>
            <a:r>
              <a:rPr lang="ja-JP" altLang="ja-JP" sz="2100" dirty="0">
                <a:solidFill>
                  <a:prstClr val="black"/>
                </a:solidFill>
                <a:latin typeface="Myriad Pro Semibold" charset="0"/>
                <a:ea typeface="Myriad Pro Semibold" charset="0"/>
                <a:cs typeface="Myriad Pro Semibold" charset="0"/>
                <a:sym typeface="Myriad Pro Semibold" charset="0"/>
              </a:rPr>
              <a:t>The XMASS collaboration:</a:t>
            </a:r>
            <a:endParaRPr lang="ja-JP" altLang="ja-JP" sz="2000" dirty="0">
              <a:solidFill>
                <a:prstClr val="black"/>
              </a:solidFill>
              <a:latin typeface="Myriad Pro Semibold" charset="0"/>
              <a:ea typeface="Myriad Pro Semibold" charset="0"/>
              <a:cs typeface="Myriad Pro Semibold" charset="0"/>
              <a:sym typeface="Myriad Pro Semibold" charset="0"/>
            </a:endParaRPr>
          </a:p>
        </p:txBody>
      </p:sp>
      <p:sp>
        <p:nvSpPr>
          <p:cNvPr id="8196" name="Rectangle 4"/>
          <p:cNvSpPr>
            <a:spLocks/>
          </p:cNvSpPr>
          <p:nvPr/>
        </p:nvSpPr>
        <p:spPr bwMode="auto">
          <a:xfrm>
            <a:off x="78582" y="5248762"/>
            <a:ext cx="4141589" cy="623292"/>
          </a:xfrm>
          <a:prstGeom prst="rect">
            <a:avLst/>
          </a:prstGeom>
          <a:solidFill>
            <a:srgbClr val="000000">
              <a:alpha val="6265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584200">
              <a:defRPr sz="24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defTabSz="584200">
              <a:defRPr sz="24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defTabSz="584200">
              <a:defRPr sz="24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defTabSz="584200">
              <a:defRPr sz="24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defTabSz="584200">
              <a:defRPr sz="24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457200" indent="1066800" defTabSz="58420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914400" indent="1066800" defTabSz="58420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1371600" indent="1066800" defTabSz="58420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1828800" indent="1066800" defTabSz="58420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ja-JP" sz="2100"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latin typeface="Gill Sans" charset="0"/>
              <a:ea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8197" name="Rectangle 5"/>
          <p:cNvSpPr>
            <a:spLocks/>
          </p:cNvSpPr>
          <p:nvPr/>
        </p:nvSpPr>
        <p:spPr bwMode="auto">
          <a:xfrm>
            <a:off x="78582" y="5356605"/>
            <a:ext cx="7613452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defTabSz="584200">
              <a:defRPr sz="24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defTabSz="584200">
              <a:defRPr sz="24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defTabSz="584200">
              <a:defRPr sz="24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defTabSz="584200">
              <a:defRPr sz="24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defTabSz="584200">
              <a:defRPr sz="24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457200" indent="1066800" defTabSz="58420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914400" indent="1066800" defTabSz="58420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1371600" indent="1066800" defTabSz="58420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1828800" indent="1066800" defTabSz="58420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ja-JP" sz="2300" b="1" dirty="0">
                <a:solidFill>
                  <a:prstClr val="white"/>
                </a:solidFill>
              </a:rPr>
              <a:t> </a:t>
            </a:r>
            <a:r>
              <a:rPr lang="ja-JP" altLang="ja-JP" sz="2300" b="1" dirty="0" smtClean="0">
                <a:solidFill>
                  <a:prstClr val="white"/>
                </a:solidFill>
              </a:rPr>
              <a:t>1</a:t>
            </a:r>
            <a:r>
              <a:rPr lang="en-US" altLang="ja-JP" sz="2300" b="1" dirty="0" smtClean="0">
                <a:solidFill>
                  <a:prstClr val="white"/>
                </a:solidFill>
              </a:rPr>
              <a:t>0</a:t>
            </a:r>
            <a:r>
              <a:rPr lang="ja-JP" altLang="ja-JP" sz="2300" b="1" dirty="0" smtClean="0">
                <a:solidFill>
                  <a:prstClr val="white"/>
                </a:solidFill>
              </a:rPr>
              <a:t> </a:t>
            </a:r>
            <a:r>
              <a:rPr lang="ja-JP" altLang="ja-JP" sz="2300" b="1" dirty="0">
                <a:solidFill>
                  <a:prstClr val="white"/>
                </a:solidFill>
              </a:rPr>
              <a:t>institutes 41 researchers.</a:t>
            </a:r>
            <a:endParaRPr lang="ja-JP" altLang="ja-JP" sz="2000" dirty="0">
              <a:solidFill>
                <a:prstClr val="white"/>
              </a:solidFill>
            </a:endParaRPr>
          </a:p>
        </p:txBody>
      </p:sp>
      <p:sp>
        <p:nvSpPr>
          <p:cNvPr id="7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1096" y="587633"/>
            <a:ext cx="8915400" cy="2265303"/>
          </a:xfrm>
        </p:spPr>
        <p:txBody>
          <a:bodyPr numCol="2">
            <a:normAutofit fontScale="55000" lnSpcReduction="20000"/>
          </a:bodyPr>
          <a:lstStyle/>
          <a:p>
            <a:r>
              <a:rPr lang="en-US" altLang="ja-JP" b="1" i="1" dirty="0" smtClean="0">
                <a:solidFill>
                  <a:srgbClr val="C00000"/>
                </a:solidFill>
                <a:latin typeface="Calibri" pitchFamily="34" charset="0"/>
              </a:rPr>
              <a:t>Institute for Cosmic Ray Research, the University of Tokyo</a:t>
            </a:r>
            <a:endParaRPr lang="en-US" altLang="ja-JP" b="1" i="1" dirty="0">
              <a:latin typeface="Calibri" pitchFamily="34" charset="0"/>
            </a:endParaRPr>
          </a:p>
          <a:p>
            <a:r>
              <a:rPr lang="en-US" altLang="ja-JP" b="1" i="1" dirty="0" smtClean="0">
                <a:solidFill>
                  <a:srgbClr val="C00000"/>
                </a:solidFill>
                <a:latin typeface="Calibri" pitchFamily="34" charset="0"/>
              </a:rPr>
              <a:t>Kavli Institute for the Physics and Mathematics of the Universe, the University of Tokyo</a:t>
            </a:r>
            <a:endParaRPr lang="en-US" altLang="ja-JP" b="1" i="1" dirty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en-US" altLang="ja-JP" b="1" i="1" dirty="0" smtClean="0">
                <a:solidFill>
                  <a:srgbClr val="C00000"/>
                </a:solidFill>
                <a:latin typeface="Calibri" pitchFamily="34" charset="0"/>
              </a:rPr>
              <a:t>Kobe University</a:t>
            </a:r>
            <a:endParaRPr lang="en-US" altLang="ja-JP" b="1" i="1" dirty="0">
              <a:latin typeface="Calibri" pitchFamily="34" charset="0"/>
            </a:endParaRPr>
          </a:p>
          <a:p>
            <a:r>
              <a:rPr lang="en-US" altLang="ja-JP" b="1" i="1" dirty="0" smtClean="0">
                <a:solidFill>
                  <a:srgbClr val="C00000"/>
                </a:solidFill>
                <a:latin typeface="Calibri" pitchFamily="34" charset="0"/>
              </a:rPr>
              <a:t>Tokai University</a:t>
            </a:r>
          </a:p>
          <a:p>
            <a:endParaRPr lang="en-US" altLang="ja-JP" b="1" i="1" dirty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en-US" altLang="ja-JP" b="1" i="1" dirty="0" smtClean="0">
                <a:solidFill>
                  <a:srgbClr val="C00000"/>
                </a:solidFill>
                <a:latin typeface="Calibri" pitchFamily="34" charset="0"/>
              </a:rPr>
              <a:t>Yokohama National University</a:t>
            </a:r>
            <a:endParaRPr lang="en-US" altLang="ja-JP" b="1" i="1" dirty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en-US" altLang="ja-JP" b="1" i="1" dirty="0" smtClean="0">
                <a:solidFill>
                  <a:srgbClr val="C00000"/>
                </a:solidFill>
                <a:latin typeface="Calibri" pitchFamily="34" charset="0"/>
              </a:rPr>
              <a:t>Miyagi Educational University</a:t>
            </a:r>
            <a:endParaRPr lang="en-US" altLang="ja-JP" b="1" i="1" dirty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en-US" altLang="ja-JP" b="1" i="1" dirty="0" smtClean="0">
                <a:solidFill>
                  <a:srgbClr val="C00000"/>
                </a:solidFill>
                <a:latin typeface="Calibri" pitchFamily="34" charset="0"/>
              </a:rPr>
              <a:t>STE lab., Nagoya University</a:t>
            </a:r>
            <a:endParaRPr lang="en-US" altLang="ja-JP" b="1" i="1" dirty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en-US" altLang="ja-JP" b="1" i="1" dirty="0" smtClean="0">
                <a:solidFill>
                  <a:srgbClr val="C00000"/>
                </a:solidFill>
                <a:latin typeface="Calibri" pitchFamily="34" charset="0"/>
              </a:rPr>
              <a:t>Tokushima University</a:t>
            </a:r>
            <a:endParaRPr lang="pl-PL" altLang="ja-JP" b="1" i="1" dirty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pl-PL" altLang="ja-JP" b="1" i="1" dirty="0" smtClean="0">
                <a:solidFill>
                  <a:srgbClr val="C00000"/>
                </a:solidFill>
                <a:latin typeface="Calibri" pitchFamily="34" charset="0"/>
              </a:rPr>
              <a:t>Center for Underground </a:t>
            </a:r>
            <a:r>
              <a:rPr lang="pl-PL" altLang="ja-JP" b="1" i="1" dirty="0" err="1" smtClean="0">
                <a:solidFill>
                  <a:srgbClr val="C00000"/>
                </a:solidFill>
                <a:latin typeface="Calibri" pitchFamily="34" charset="0"/>
              </a:rPr>
              <a:t>Physics</a:t>
            </a:r>
            <a:r>
              <a:rPr lang="pl-PL" altLang="ja-JP" b="1" i="1" dirty="0" smtClean="0">
                <a:solidFill>
                  <a:srgbClr val="C00000"/>
                </a:solidFill>
                <a:latin typeface="Calibri" pitchFamily="34" charset="0"/>
              </a:rPr>
              <a:t>, </a:t>
            </a:r>
            <a:r>
              <a:rPr lang="pl-PL" altLang="ja-JP" b="1" i="1" dirty="0" err="1" smtClean="0">
                <a:solidFill>
                  <a:srgbClr val="C00000"/>
                </a:solidFill>
                <a:latin typeface="Calibri" pitchFamily="34" charset="0"/>
              </a:rPr>
              <a:t>Institute</a:t>
            </a:r>
            <a:r>
              <a:rPr lang="pl-PL" altLang="ja-JP" b="1" i="1" dirty="0" smtClean="0">
                <a:solidFill>
                  <a:srgbClr val="C00000"/>
                </a:solidFill>
                <a:latin typeface="Calibri" pitchFamily="34" charset="0"/>
              </a:rPr>
              <a:t> for Basic Science</a:t>
            </a:r>
            <a:endParaRPr lang="pl-PL" altLang="ja-JP" b="1" i="1" dirty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de-DE" altLang="ja-JP" b="1" i="1" dirty="0">
                <a:solidFill>
                  <a:srgbClr val="C00000"/>
                </a:solidFill>
                <a:latin typeface="Calibri" pitchFamily="34" charset="0"/>
              </a:rPr>
              <a:t>KRISS</a:t>
            </a:r>
            <a:endParaRPr lang="en-US" altLang="ja-JP" b="1" i="1" dirty="0">
              <a:latin typeface="Calibri" pitchFamily="34" charset="0"/>
            </a:endParaRPr>
          </a:p>
          <a:p>
            <a:pPr marL="0" indent="0">
              <a:buNone/>
            </a:pPr>
            <a:endParaRPr kumimoji="1" lang="ja-JP" altLang="en-US" b="1" i="1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F6FB-1E8A-4C1F-8618-D2BBB62D80E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624" y="3175288"/>
            <a:ext cx="3389250" cy="349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499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3558334" cy="689009"/>
          </a:xfrm>
        </p:spPr>
        <p:txBody>
          <a:bodyPr/>
          <a:lstStyle/>
          <a:p>
            <a:r>
              <a:rPr kumimoji="1" lang="en-US" altLang="ja-JP" dirty="0" smtClean="0"/>
              <a:t>XMASS-1.5&amp;II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679884"/>
            <a:ext cx="5259965" cy="2039586"/>
          </a:xfrm>
        </p:spPr>
        <p:txBody>
          <a:bodyPr/>
          <a:lstStyle/>
          <a:p>
            <a:r>
              <a:rPr lang="en-US" altLang="ja-JP" sz="2400" dirty="0" smtClean="0"/>
              <a:t>Total 5ton/</a:t>
            </a:r>
            <a:r>
              <a:rPr lang="en-US" altLang="ja-JP" sz="2400" dirty="0" err="1" smtClean="0"/>
              <a:t>fiducial</a:t>
            </a:r>
            <a:r>
              <a:rPr lang="en-US" altLang="ja-JP" sz="2400" dirty="0" smtClean="0"/>
              <a:t> 1ton</a:t>
            </a:r>
          </a:p>
          <a:p>
            <a:pPr marL="0" indent="0">
              <a:buNone/>
            </a:pPr>
            <a:r>
              <a:rPr lang="en-US" altLang="ja-JP" sz="2400" dirty="0" smtClean="0"/>
              <a:t>     Total 25ton/</a:t>
            </a:r>
            <a:r>
              <a:rPr lang="en-US" altLang="ja-JP" sz="2400" dirty="0" err="1" smtClean="0"/>
              <a:t>fiducial</a:t>
            </a:r>
            <a:r>
              <a:rPr lang="en-US" altLang="ja-JP" sz="2400" dirty="0" smtClean="0"/>
              <a:t> 10ton</a:t>
            </a:r>
          </a:p>
          <a:p>
            <a:r>
              <a:rPr lang="en-US" altLang="ja-JP" sz="2400" dirty="0" smtClean="0"/>
              <a:t>9x10</a:t>
            </a:r>
            <a:r>
              <a:rPr lang="en-US" altLang="ja-JP" sz="2400" baseline="30000" dirty="0" smtClean="0"/>
              <a:t>-47</a:t>
            </a:r>
            <a:r>
              <a:rPr lang="en-US" altLang="ja-JP" sz="2400" dirty="0" smtClean="0"/>
              <a:t>cm</a:t>
            </a:r>
            <a:r>
              <a:rPr lang="en-US" altLang="ja-JP" sz="2400" baseline="30000" dirty="0" smtClean="0"/>
              <a:t>2</a:t>
            </a:r>
            <a:r>
              <a:rPr lang="en-US" altLang="ja-JP" sz="2400" dirty="0" smtClean="0"/>
              <a:t> &amp; 2x10</a:t>
            </a:r>
            <a:r>
              <a:rPr lang="en-US" altLang="ja-JP" sz="2400" baseline="30000" dirty="0" smtClean="0"/>
              <a:t>-47 </a:t>
            </a:r>
            <a:r>
              <a:rPr lang="en-US" altLang="ja-JP" sz="2400" dirty="0" smtClean="0"/>
              <a:t>cm</a:t>
            </a:r>
            <a:r>
              <a:rPr lang="en-US" altLang="ja-JP" sz="2400" baseline="30000" dirty="0" smtClean="0"/>
              <a:t>2</a:t>
            </a:r>
            <a:r>
              <a:rPr lang="en-US" altLang="ja-JP" sz="2400" dirty="0" smtClean="0"/>
              <a:t> @100GeV</a:t>
            </a:r>
          </a:p>
          <a:p>
            <a:r>
              <a:rPr lang="en-US" altLang="ja-JP" sz="2400" u="sng" dirty="0" smtClean="0"/>
              <a:t>~</a:t>
            </a:r>
            <a:r>
              <a:rPr lang="en-US" altLang="ja-JP" sz="2400" u="sng" dirty="0"/>
              <a:t>1x10</a:t>
            </a:r>
            <a:r>
              <a:rPr lang="en-US" altLang="ja-JP" sz="2400" u="sng" baseline="30000" dirty="0"/>
              <a:t>-5</a:t>
            </a:r>
            <a:r>
              <a:rPr lang="en-US" altLang="ja-JP" sz="2400" u="sng" dirty="0"/>
              <a:t>/</a:t>
            </a:r>
            <a:r>
              <a:rPr lang="en-US" altLang="ja-JP" sz="2400" u="sng" dirty="0" err="1"/>
              <a:t>keV</a:t>
            </a:r>
            <a:r>
              <a:rPr lang="en-US" altLang="ja-JP" sz="2400" u="sng" dirty="0"/>
              <a:t>/kg/d (</a:t>
            </a:r>
            <a:r>
              <a:rPr lang="en-US" altLang="ja-JP" sz="2400" u="sng" dirty="0" smtClean="0"/>
              <a:t>~</a:t>
            </a:r>
            <a:r>
              <a:rPr lang="en-US" altLang="ja-JP" sz="2400" u="sng" dirty="0" err="1" smtClean="0"/>
              <a:t>pp</a:t>
            </a:r>
            <a:r>
              <a:rPr lang="en-US" altLang="ja-JP" sz="2400" u="sng" dirty="0" smtClean="0"/>
              <a:t> </a:t>
            </a:r>
            <a:r>
              <a:rPr lang="en-US" altLang="ja-JP" sz="2400" u="sng" dirty="0"/>
              <a:t>solar </a:t>
            </a:r>
            <a:r>
              <a:rPr lang="en-US" altLang="ja-JP" sz="2400" u="sng" dirty="0">
                <a:latin typeface="Symbol" charset="2"/>
                <a:cs typeface="Symbol" charset="2"/>
              </a:rPr>
              <a:t>n</a:t>
            </a:r>
            <a:r>
              <a:rPr lang="en-US" altLang="ja-JP" sz="2400" u="sng" dirty="0"/>
              <a:t>)</a:t>
            </a:r>
          </a:p>
          <a:p>
            <a:pPr marL="0" indent="0">
              <a:buNone/>
            </a:pPr>
            <a:r>
              <a:rPr lang="en-US" altLang="ja-JP" sz="2400" dirty="0" smtClean="0"/>
              <a:t> Realize ultimate sensitivity for e recoil.</a:t>
            </a:r>
            <a:endParaRPr lang="en-US" altLang="ja-JP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28" y="3176316"/>
            <a:ext cx="4852224" cy="3637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グループ化 4"/>
          <p:cNvGrpSpPr/>
          <p:nvPr/>
        </p:nvGrpSpPr>
        <p:grpSpPr>
          <a:xfrm>
            <a:off x="4825196" y="3854923"/>
            <a:ext cx="4205179" cy="2959150"/>
            <a:chOff x="1138238" y="885825"/>
            <a:chExt cx="6867525" cy="508635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238" y="885825"/>
              <a:ext cx="6867525" cy="508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直線コネクタ 6"/>
            <p:cNvCxnSpPr/>
            <p:nvPr/>
          </p:nvCxnSpPr>
          <p:spPr>
            <a:xfrm>
              <a:off x="3923734" y="4265182"/>
              <a:ext cx="134136" cy="22209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>
              <a:off x="4067944" y="4487280"/>
              <a:ext cx="864095" cy="811511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>
              <a:off x="4912233" y="5277889"/>
              <a:ext cx="682736" cy="22389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>
              <a:off x="5576222" y="5487848"/>
              <a:ext cx="1660074" cy="244801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>
              <a:off x="7211531" y="5723823"/>
              <a:ext cx="547396" cy="3669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矢印コネクタ 11"/>
            <p:cNvCxnSpPr/>
            <p:nvPr/>
          </p:nvCxnSpPr>
          <p:spPr>
            <a:xfrm>
              <a:off x="5508104" y="3568824"/>
              <a:ext cx="86866" cy="182101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12"/>
            <p:cNvSpPr txBox="1"/>
            <p:nvPr/>
          </p:nvSpPr>
          <p:spPr>
            <a:xfrm rot="2008731">
              <a:off x="2102427" y="4591630"/>
              <a:ext cx="3684985" cy="1005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200" dirty="0" smtClean="0"/>
                <a:t>XMASS1.5</a:t>
              </a:r>
              <a:endParaRPr kumimoji="1" lang="ja-JP" altLang="en-US" sz="3200" dirty="0"/>
            </a:p>
          </p:txBody>
        </p:sp>
      </p:grpSp>
      <p:sp>
        <p:nvSpPr>
          <p:cNvPr id="19" name="テキスト ボックス 18"/>
          <p:cNvSpPr txBox="1"/>
          <p:nvPr/>
        </p:nvSpPr>
        <p:spPr>
          <a:xfrm>
            <a:off x="5062269" y="3854923"/>
            <a:ext cx="1309894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modulation </a:t>
            </a:r>
            <a:r>
              <a:rPr lang="en-US" altLang="ja-JP" dirty="0" smtClean="0"/>
              <a:t>analysis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340972" y="3083138"/>
            <a:ext cx="1484225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Nuclear recoil</a:t>
            </a:r>
            <a:endParaRPr kumimoji="1" lang="ja-JP" altLang="en-US" dirty="0"/>
          </a:p>
        </p:txBody>
      </p:sp>
      <p:grpSp>
        <p:nvGrpSpPr>
          <p:cNvPr id="14" name="図形グループ 13"/>
          <p:cNvGrpSpPr/>
          <p:nvPr/>
        </p:nvGrpSpPr>
        <p:grpSpPr>
          <a:xfrm>
            <a:off x="5062269" y="0"/>
            <a:ext cx="4081731" cy="3854923"/>
            <a:chOff x="62281" y="3003076"/>
            <a:chExt cx="4081731" cy="3854923"/>
          </a:xfrm>
        </p:grpSpPr>
        <p:sp>
          <p:nvSpPr>
            <p:cNvPr id="15" name="テキスト ボックス 14"/>
            <p:cNvSpPr txBox="1"/>
            <p:nvPr/>
          </p:nvSpPr>
          <p:spPr>
            <a:xfrm>
              <a:off x="486746" y="3003076"/>
              <a:ext cx="3537372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dirty="0" err="1" smtClean="0"/>
                <a:t>bosoni</a:t>
              </a:r>
              <a:r>
                <a:rPr lang="en-US" altLang="ja-JP" dirty="0" err="1" smtClean="0"/>
                <a:t>c</a:t>
              </a:r>
              <a:r>
                <a:rPr lang="en-US" altLang="ja-JP" dirty="0" smtClean="0"/>
                <a:t> super-WIMPs in XMASS-1.5</a:t>
              </a:r>
              <a:endParaRPr kumimoji="1" lang="ja-JP" altLang="en-US" dirty="0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2450920" y="3372408"/>
              <a:ext cx="1693092" cy="338554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ja-JP" sz="1600" dirty="0" err="1" smtClean="0"/>
                <a:t>pseudoscalar</a:t>
              </a:r>
              <a:r>
                <a:rPr lang="en-US" altLang="ja-JP" sz="1600" dirty="0" smtClean="0"/>
                <a:t>: ALP</a:t>
              </a:r>
              <a:endParaRPr kumimoji="1" lang="ja-JP" altLang="en-US" sz="1600" dirty="0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3315729" y="5213552"/>
              <a:ext cx="714659" cy="338554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ja-JP" sz="1600" dirty="0" smtClean="0"/>
                <a:t>vector</a:t>
              </a:r>
              <a:endParaRPr kumimoji="1" lang="ja-JP" altLang="en-US" sz="1600" dirty="0"/>
            </a:p>
          </p:txBody>
        </p:sp>
        <p:pic>
          <p:nvPicPr>
            <p:cNvPr id="26" name="図 25" descr="fig-color-v6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41" r="7897"/>
            <a:stretch/>
          </p:blipFill>
          <p:spPr>
            <a:xfrm>
              <a:off x="62281" y="3356095"/>
              <a:ext cx="3733284" cy="3501904"/>
            </a:xfrm>
            <a:prstGeom prst="rect">
              <a:avLst/>
            </a:prstGeom>
          </p:spPr>
        </p:pic>
      </p:grpSp>
      <p:sp>
        <p:nvSpPr>
          <p:cNvPr id="18" name="スライド番号プレースホルダー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8B0587-A99E-4167-A69C-6E6AD5DFF9A5}" type="slidenum">
              <a:rPr lang="en-US" altLang="ja-JP" smtClean="0"/>
              <a:pPr>
                <a:defRPr/>
              </a:pPr>
              <a:t>20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99443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175714"/>
            <a:ext cx="8229600" cy="1143000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Summary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8" name="コンテンツ プレースホルダ 7"/>
          <p:cNvSpPr>
            <a:spLocks noGrp="1"/>
          </p:cNvSpPr>
          <p:nvPr>
            <p:ph idx="1"/>
          </p:nvPr>
        </p:nvSpPr>
        <p:spPr>
          <a:xfrm>
            <a:off x="1" y="1083334"/>
            <a:ext cx="9144000" cy="5774665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 XMASS </a:t>
            </a:r>
            <a:r>
              <a:rPr lang="en-US" altLang="ja-JP" dirty="0" smtClean="0">
                <a:solidFill>
                  <a:schemeClr val="bg1"/>
                </a:solidFill>
              </a:rPr>
              <a:t>has</a:t>
            </a:r>
            <a:r>
              <a:rPr kumimoji="1" lang="en-US" altLang="ja-JP" dirty="0" smtClean="0">
                <a:solidFill>
                  <a:schemeClr val="bg1"/>
                </a:solidFill>
              </a:rPr>
              <a:t> a unique advantages to search for dark matter particles: </a:t>
            </a:r>
            <a:r>
              <a:rPr lang="en-US" altLang="ja-JP" dirty="0" smtClean="0">
                <a:solidFill>
                  <a:srgbClr val="FF0000"/>
                </a:solidFill>
              </a:rPr>
              <a:t>l</a:t>
            </a:r>
            <a:r>
              <a:rPr kumimoji="1" lang="en-US" altLang="ja-JP" dirty="0" smtClean="0">
                <a:solidFill>
                  <a:srgbClr val="FF0000"/>
                </a:solidFill>
              </a:rPr>
              <a:t>ow threshold</a:t>
            </a:r>
            <a:r>
              <a:rPr kumimoji="1" lang="en-US" altLang="ja-JP" dirty="0" smtClean="0">
                <a:solidFill>
                  <a:schemeClr val="bg1"/>
                </a:solidFill>
              </a:rPr>
              <a:t>, </a:t>
            </a:r>
            <a:r>
              <a:rPr kumimoji="1" lang="en-US" altLang="ja-JP" dirty="0" smtClean="0">
                <a:solidFill>
                  <a:srgbClr val="3366FF"/>
                </a:solidFill>
              </a:rPr>
              <a:t>large mass</a:t>
            </a:r>
            <a:r>
              <a:rPr kumimoji="1" lang="en-US" altLang="ja-JP" dirty="0" smtClean="0">
                <a:solidFill>
                  <a:schemeClr val="bg1"/>
                </a:solidFill>
              </a:rPr>
              <a:t>, </a:t>
            </a:r>
            <a:r>
              <a:rPr kumimoji="1" lang="en-US" altLang="ja-JP" dirty="0" smtClean="0">
                <a:solidFill>
                  <a:srgbClr val="FFFF00"/>
                </a:solidFill>
              </a:rPr>
              <a:t>and l</a:t>
            </a:r>
            <a:r>
              <a:rPr lang="en-US" altLang="ja-JP" dirty="0" smtClean="0">
                <a:solidFill>
                  <a:srgbClr val="FFFF00"/>
                </a:solidFill>
              </a:rPr>
              <a:t>ow BG for electron signals</a:t>
            </a:r>
            <a:r>
              <a:rPr lang="en-US" altLang="ja-JP" dirty="0" smtClean="0">
                <a:solidFill>
                  <a:schemeClr val="bg1"/>
                </a:solidFill>
              </a:rPr>
              <a:t>.</a:t>
            </a:r>
            <a:endParaRPr lang="en-US" altLang="ja-JP" dirty="0">
              <a:solidFill>
                <a:srgbClr val="00FF00"/>
              </a:solidFill>
            </a:endParaRPr>
          </a:p>
          <a:p>
            <a:r>
              <a:rPr kumimoji="1" lang="en-US" altLang="ja-JP" dirty="0" smtClean="0">
                <a:solidFill>
                  <a:schemeClr val="bg1"/>
                </a:solidFill>
              </a:rPr>
              <a:t>With them, various attempts to see </a:t>
            </a:r>
            <a:r>
              <a:rPr lang="en-US" altLang="ja-JP" dirty="0">
                <a:solidFill>
                  <a:schemeClr val="bg1"/>
                </a:solidFill>
              </a:rPr>
              <a:t>s</a:t>
            </a:r>
            <a:r>
              <a:rPr kumimoji="1" lang="en-US" altLang="ja-JP" dirty="0" smtClean="0">
                <a:solidFill>
                  <a:schemeClr val="bg1"/>
                </a:solidFill>
              </a:rPr>
              <a:t>ignals from DM and other physics wer</a:t>
            </a:r>
            <a:r>
              <a:rPr lang="en-US" altLang="ja-JP" dirty="0" smtClean="0">
                <a:solidFill>
                  <a:schemeClr val="bg1"/>
                </a:solidFill>
              </a:rPr>
              <a:t>e conducted: </a:t>
            </a:r>
            <a:r>
              <a:rPr lang="en-US" altLang="ja-JP" dirty="0" smtClean="0">
                <a:solidFill>
                  <a:srgbClr val="FF0000"/>
                </a:solidFill>
              </a:rPr>
              <a:t>low mass WIMPs</a:t>
            </a:r>
            <a:r>
              <a:rPr lang="en-US" altLang="ja-JP" dirty="0" smtClean="0">
                <a:solidFill>
                  <a:schemeClr val="bg1"/>
                </a:solidFill>
              </a:rPr>
              <a:t>, </a:t>
            </a:r>
            <a:r>
              <a:rPr lang="en-US" altLang="ja-JP" dirty="0" smtClean="0">
                <a:solidFill>
                  <a:srgbClr val="FF0000"/>
                </a:solidFill>
              </a:rPr>
              <a:t>annual</a:t>
            </a:r>
            <a:r>
              <a:rPr lang="en-US" altLang="ja-JP" dirty="0" smtClean="0">
                <a:solidFill>
                  <a:schemeClr val="bg1"/>
                </a:solidFill>
              </a:rPr>
              <a:t> </a:t>
            </a:r>
            <a:r>
              <a:rPr lang="en-US" altLang="ja-JP" dirty="0" smtClean="0">
                <a:solidFill>
                  <a:srgbClr val="3366FF"/>
                </a:solidFill>
              </a:rPr>
              <a:t>modulation</a:t>
            </a:r>
            <a:r>
              <a:rPr lang="en-US" altLang="ja-JP" dirty="0" smtClean="0">
                <a:solidFill>
                  <a:schemeClr val="bg1"/>
                </a:solidFill>
              </a:rPr>
              <a:t>, </a:t>
            </a:r>
            <a:r>
              <a:rPr lang="en-US" altLang="ja-JP" dirty="0" smtClean="0">
                <a:solidFill>
                  <a:srgbClr val="FFFF00"/>
                </a:solidFill>
              </a:rPr>
              <a:t>super-WIMPs</a:t>
            </a:r>
            <a:r>
              <a:rPr lang="en-US" altLang="ja-JP" dirty="0" smtClean="0">
                <a:solidFill>
                  <a:schemeClr val="bg1"/>
                </a:solidFill>
              </a:rPr>
              <a:t>, </a:t>
            </a:r>
            <a:r>
              <a:rPr lang="en-US" altLang="ja-JP" dirty="0" smtClean="0">
                <a:solidFill>
                  <a:srgbClr val="FFFF00"/>
                </a:solidFill>
              </a:rPr>
              <a:t>DEC</a:t>
            </a:r>
            <a:r>
              <a:rPr lang="en-US" altLang="ja-JP" dirty="0" smtClean="0">
                <a:solidFill>
                  <a:schemeClr val="bg1"/>
                </a:solidFill>
              </a:rPr>
              <a:t>, etc. </a:t>
            </a:r>
          </a:p>
          <a:p>
            <a:r>
              <a:rPr lang="en-US" altLang="ja-JP" dirty="0" smtClean="0">
                <a:solidFill>
                  <a:srgbClr val="FFFF00"/>
                </a:solidFill>
              </a:rPr>
              <a:t>The best sensitivity to “electron recoils”. Any interesting dark matter models?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Planning to build detectors with much lower BG and larger targets. New PMTs are essential to detect dark matter and developed successfully.</a:t>
            </a:r>
            <a:endParaRPr kumimoji="1" lang="en-US" altLang="ja-JP" dirty="0" smtClean="0">
              <a:solidFill>
                <a:schemeClr val="bg1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8B0587-A99E-4167-A69C-6E6AD5DFF9A5}" type="slidenum">
              <a:rPr lang="en-US" altLang="ja-JP" smtClean="0"/>
              <a:pPr>
                <a:defRPr/>
              </a:pPr>
              <a:t>21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33399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07396" y="0"/>
            <a:ext cx="8440152" cy="708526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Self-shielding and event reconstruction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F6FB-1E8A-4C1F-8618-D2BBB62D80E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2906424"/>
              </p:ext>
            </p:extLst>
          </p:nvPr>
        </p:nvGraphicFramePr>
        <p:xfrm>
          <a:off x="4181475" y="287496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" name="数式" r:id="rId3" imgW="114120" imgH="215640" progId="Equation.3">
                  <p:embed/>
                </p:oleObj>
              </mc:Choice>
              <mc:Fallback>
                <p:oleObj name="数式" r:id="rId3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1475" y="2874963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2075748"/>
              </p:ext>
            </p:extLst>
          </p:nvPr>
        </p:nvGraphicFramePr>
        <p:xfrm>
          <a:off x="2151063" y="1038226"/>
          <a:ext cx="4464050" cy="302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" name="Photo Editor Photo" r:id="rId5" imgW="3988005" imgH="2698889" progId="MSPhotoEd.3">
                  <p:embed/>
                </p:oleObj>
              </mc:Choice>
              <mc:Fallback>
                <p:oleObj name="Photo Editor Photo" r:id="rId5" imgW="3988005" imgH="269888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1063" y="1038226"/>
                        <a:ext cx="4464050" cy="3021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670425" y="1038226"/>
            <a:ext cx="1944688" cy="3603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743450" y="876301"/>
            <a:ext cx="41539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dirty="0" smtClean="0"/>
              <a:t>liquid xenon for self-shielding</a:t>
            </a:r>
            <a:endParaRPr lang="ja-JP" altLang="en-US" sz="2400" dirty="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175250" y="1543051"/>
            <a:ext cx="1944688" cy="3603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175250" y="1306513"/>
            <a:ext cx="369649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dirty="0" smtClean="0"/>
              <a:t>low BG for DM search</a:t>
            </a:r>
            <a:endParaRPr lang="ja-JP" altLang="en-US" sz="2800" dirty="0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862138" y="966788"/>
            <a:ext cx="1296987" cy="2873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06375" y="1687513"/>
            <a:ext cx="1670050" cy="519113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/>
              <a:t>Liquid Xe</a:t>
            </a: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1862138" y="1974851"/>
            <a:ext cx="86360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 rot="716372">
            <a:off x="5175250" y="2911476"/>
            <a:ext cx="792163" cy="287337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 rot="20793708">
            <a:off x="5167313" y="1982788"/>
            <a:ext cx="792162" cy="287338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5230813" y="2470151"/>
            <a:ext cx="792162" cy="287337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6406565" y="2027937"/>
            <a:ext cx="269947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dirty="0" smtClean="0"/>
              <a:t>Densely packed</a:t>
            </a:r>
          </a:p>
          <a:p>
            <a:r>
              <a:rPr lang="en-US" altLang="ja-JP" sz="2400" dirty="0"/>
              <a:t> </a:t>
            </a:r>
            <a:r>
              <a:rPr lang="en-US" altLang="ja-JP" sz="2400" dirty="0" smtClean="0"/>
              <a:t>photomultipliers</a:t>
            </a:r>
          </a:p>
          <a:p>
            <a:r>
              <a:rPr lang="en-US" altLang="ja-JP" sz="2400" dirty="0"/>
              <a:t> </a:t>
            </a:r>
            <a:r>
              <a:rPr lang="en-US" altLang="ja-JP" sz="2400" dirty="0" smtClean="0"/>
              <a:t>detect scintillation</a:t>
            </a:r>
          </a:p>
          <a:p>
            <a:r>
              <a:rPr lang="en-US" altLang="ja-JP" sz="2400" dirty="0"/>
              <a:t> </a:t>
            </a:r>
            <a:r>
              <a:rPr lang="en-US" altLang="ja-JP" sz="2400" dirty="0" smtClean="0"/>
              <a:t> lights!</a:t>
            </a:r>
            <a:endParaRPr lang="en-US" altLang="ja-JP" sz="2400" dirty="0"/>
          </a:p>
        </p:txBody>
      </p:sp>
      <p:sp>
        <p:nvSpPr>
          <p:cNvPr id="18" name="AutoShape 16"/>
          <p:cNvSpPr>
            <a:spLocks/>
          </p:cNvSpPr>
          <p:nvPr/>
        </p:nvSpPr>
        <p:spPr bwMode="auto">
          <a:xfrm>
            <a:off x="6110288" y="1830388"/>
            <a:ext cx="288925" cy="1657350"/>
          </a:xfrm>
          <a:prstGeom prst="rightBrace">
            <a:avLst>
              <a:gd name="adj1" fmla="val 4780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19" name="Picture 8" descr="sample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653" y="4089713"/>
            <a:ext cx="3584562" cy="274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selfshield"/>
          <p:cNvPicPr>
            <a:picLocks noChangeAspect="1" noChangeArrowheads="1"/>
          </p:cNvPicPr>
          <p:nvPr/>
        </p:nvPicPr>
        <p:blipFill>
          <a:blip r:embed="rId8"/>
          <a:srcRect r="1500"/>
          <a:stretch>
            <a:fillRect/>
          </a:stretch>
        </p:blipFill>
        <p:spPr bwMode="auto">
          <a:xfrm>
            <a:off x="295478" y="4034818"/>
            <a:ext cx="3033712" cy="2848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テキスト ボックス 21"/>
          <p:cNvSpPr txBox="1"/>
          <p:nvPr/>
        </p:nvSpPr>
        <p:spPr>
          <a:xfrm>
            <a:off x="821472" y="4028126"/>
            <a:ext cx="2262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trajectories of </a:t>
            </a:r>
            <a:r>
              <a:rPr lang="en-US" altLang="ja-JP" dirty="0">
                <a:latin typeface="Symbol" charset="2"/>
                <a:cs typeface="Symbol" charset="2"/>
              </a:rPr>
              <a:t>g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 </a:t>
            </a:r>
            <a:r>
              <a:rPr kumimoji="1" lang="en-US" altLang="ja-JP" dirty="0" smtClean="0"/>
              <a:t>rays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10336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4088"/>
            <a:ext cx="9144000" cy="636127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1 phase </a:t>
            </a:r>
            <a:r>
              <a:rPr lang="en-US" altLang="ja-JP" dirty="0" err="1" smtClean="0"/>
              <a:t>LXe</a:t>
            </a:r>
            <a:r>
              <a:rPr lang="en-US" altLang="ja-JP" dirty="0" smtClean="0"/>
              <a:t>: </a:t>
            </a:r>
            <a:r>
              <a:rPr kumimoji="1" lang="en-US" altLang="ja-JP" dirty="0" smtClean="0"/>
              <a:t>XMASS project</a:t>
            </a:r>
            <a:endParaRPr kumimoji="1" lang="ja-JP" altLang="en-US" dirty="0"/>
          </a:p>
        </p:txBody>
      </p:sp>
      <p:grpSp>
        <p:nvGrpSpPr>
          <p:cNvPr id="21" name="グループ化 21"/>
          <p:cNvGrpSpPr/>
          <p:nvPr/>
        </p:nvGrpSpPr>
        <p:grpSpPr>
          <a:xfrm>
            <a:off x="395536" y="889556"/>
            <a:ext cx="2648381" cy="5491772"/>
            <a:chOff x="539552" y="673532"/>
            <a:chExt cx="2648381" cy="5491772"/>
          </a:xfrm>
        </p:grpSpPr>
        <p:sp>
          <p:nvSpPr>
            <p:cNvPr id="22" name="テキスト ボックス 21"/>
            <p:cNvSpPr txBox="1"/>
            <p:nvPr/>
          </p:nvSpPr>
          <p:spPr>
            <a:xfrm>
              <a:off x="1097558" y="673532"/>
              <a:ext cx="14173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/>
                <a:t>XMASS-I</a:t>
              </a:r>
              <a:endParaRPr kumimoji="1" lang="ja-JP" altLang="en-US" sz="2800" dirty="0"/>
            </a:p>
          </p:txBody>
        </p:sp>
        <p:pic>
          <p:nvPicPr>
            <p:cNvPr id="23" name="Picture 4" descr="https://www-sk.icrr.u-tokyo.ac.jp/~xmass/illust/20100317/XMASS800kg_vessel_v9_trans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71600" y="1273984"/>
              <a:ext cx="1746250" cy="264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テキスト ボックス 23"/>
            <p:cNvSpPr txBox="1"/>
            <p:nvPr/>
          </p:nvSpPr>
          <p:spPr>
            <a:xfrm>
              <a:off x="539552" y="4226312"/>
              <a:ext cx="2648381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/>
                <a:t>DM</a:t>
              </a:r>
            </a:p>
            <a:p>
              <a:r>
                <a:rPr lang="en-US" altLang="ja-JP" sz="2400" dirty="0" smtClean="0"/>
                <a:t>100kg fid. (</a:t>
              </a:r>
              <a:r>
                <a:rPr kumimoji="1" lang="en-US" altLang="ja-JP" sz="2400" dirty="0" smtClean="0"/>
                <a:t>830kg)</a:t>
              </a:r>
            </a:p>
            <a:p>
              <a:r>
                <a:rPr lang="en-US" altLang="ja-JP" sz="2400" dirty="0" smtClean="0"/>
                <a:t>0.8m</a:t>
              </a:r>
              <a:r>
                <a:rPr lang="en-US" altLang="ja-JP" sz="2400" dirty="0" smtClean="0">
                  <a:latin typeface="Symbol" pitchFamily="18" charset="2"/>
                </a:rPr>
                <a:t>f</a:t>
              </a:r>
              <a:r>
                <a:rPr lang="en-US" altLang="ja-JP" sz="2400" dirty="0" smtClean="0"/>
                <a:t>, 642 PMTs</a:t>
              </a:r>
              <a:endParaRPr kumimoji="1" lang="en-US" altLang="ja-JP" sz="2400" dirty="0" smtClean="0"/>
            </a:p>
            <a:p>
              <a:r>
                <a:rPr lang="en-US" altLang="ja-JP" sz="2400" dirty="0" smtClean="0"/>
                <a:t>2010-</a:t>
              </a:r>
            </a:p>
            <a:p>
              <a:r>
                <a:rPr lang="en-US" altLang="ja-JP" sz="2400" dirty="0" smtClean="0">
                  <a:solidFill>
                    <a:srgbClr val="FF0000"/>
                  </a:solidFill>
                </a:rPr>
                <a:t>DM search</a:t>
              </a:r>
              <a:endParaRPr kumimoji="1" lang="ja-JP" altLang="en-US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グループ化 18"/>
          <p:cNvGrpSpPr/>
          <p:nvPr/>
        </p:nvGrpSpPr>
        <p:grpSpPr>
          <a:xfrm>
            <a:off x="5868144" y="870392"/>
            <a:ext cx="3240360" cy="5659020"/>
            <a:chOff x="6012160" y="654368"/>
            <a:chExt cx="3240360" cy="5659020"/>
          </a:xfrm>
        </p:grpSpPr>
        <p:pic>
          <p:nvPicPr>
            <p:cNvPr id="26" name="Picture 2" descr="https://www-sk.icrr.u-tokyo.ac.jp/~xmass/meeting/namba/figures/10ton_sphere.jp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6084168" y="1129968"/>
              <a:ext cx="2834730" cy="2808312"/>
            </a:xfrm>
            <a:prstGeom prst="ellipse">
              <a:avLst/>
            </a:prstGeom>
            <a:ln w="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7" name="テキスト ボックス 26"/>
            <p:cNvSpPr txBox="1"/>
            <p:nvPr/>
          </p:nvSpPr>
          <p:spPr>
            <a:xfrm>
              <a:off x="6662050" y="654368"/>
              <a:ext cx="15071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/>
                <a:t>XMASS-II</a:t>
              </a:r>
              <a:endParaRPr kumimoji="1" lang="ja-JP" altLang="en-US" sz="2800" dirty="0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6012160" y="1052736"/>
              <a:ext cx="3131840" cy="3024336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6211153" y="4005064"/>
              <a:ext cx="3041367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/>
                <a:t>DM, solar, </a:t>
              </a:r>
              <a:r>
                <a:rPr lang="en-US" altLang="ja-JP" sz="2400" dirty="0" smtClean="0">
                  <a:latin typeface="Symbol" pitchFamily="18" charset="2"/>
                </a:rPr>
                <a:t>bb</a:t>
              </a:r>
            </a:p>
            <a:p>
              <a:r>
                <a:rPr lang="en-US" altLang="ja-JP" sz="2400" dirty="0" smtClean="0"/>
                <a:t>10ton fid. (25ton)</a:t>
              </a:r>
              <a:endParaRPr kumimoji="1" lang="en-US" altLang="ja-JP" sz="2400" dirty="0" smtClean="0"/>
            </a:p>
            <a:p>
              <a:r>
                <a:rPr lang="en-US" altLang="ja-JP" sz="2400" dirty="0" smtClean="0">
                  <a:solidFill>
                    <a:srgbClr val="FF0000"/>
                  </a:solidFill>
                </a:rPr>
                <a:t>Detailed study of DM</a:t>
              </a:r>
            </a:p>
            <a:p>
              <a:r>
                <a:rPr lang="en-US" altLang="ja-JP" sz="2400" dirty="0" smtClean="0">
                  <a:solidFill>
                    <a:srgbClr val="FF0000"/>
                  </a:solidFill>
                </a:rPr>
                <a:t>including e channel</a:t>
              </a:r>
            </a:p>
            <a:p>
              <a:r>
                <a:rPr lang="en-US" altLang="ja-JP" sz="2400" dirty="0" smtClean="0">
                  <a:solidFill>
                    <a:srgbClr val="FF0000"/>
                  </a:solidFill>
                </a:rPr>
                <a:t>pp Solar nu</a:t>
              </a:r>
            </a:p>
            <a:p>
              <a:r>
                <a:rPr lang="en-US" altLang="ja-JP" sz="2400" dirty="0" smtClean="0">
                  <a:solidFill>
                    <a:srgbClr val="FF0000"/>
                  </a:solidFill>
                  <a:latin typeface="Symbol" pitchFamily="18" charset="2"/>
                </a:rPr>
                <a:t>bb</a:t>
              </a:r>
              <a:r>
                <a:rPr lang="en-US" altLang="ja-JP" sz="2400" dirty="0" smtClean="0">
                  <a:solidFill>
                    <a:srgbClr val="FF0000"/>
                  </a:solidFill>
                </a:rPr>
                <a:t> ~30meV(IH) </a:t>
              </a:r>
              <a:endParaRPr kumimoji="1" lang="ja-JP" altLang="en-US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グループ化 15"/>
          <p:cNvGrpSpPr/>
          <p:nvPr/>
        </p:nvGrpSpPr>
        <p:grpSpPr>
          <a:xfrm>
            <a:off x="2762610" y="889556"/>
            <a:ext cx="3333981" cy="6234504"/>
            <a:chOff x="2906626" y="673532"/>
            <a:chExt cx="3333981" cy="6234504"/>
          </a:xfrm>
        </p:grpSpPr>
        <p:sp>
          <p:nvSpPr>
            <p:cNvPr id="34" name="テキスト ボックス 33"/>
            <p:cNvSpPr txBox="1"/>
            <p:nvPr/>
          </p:nvSpPr>
          <p:spPr>
            <a:xfrm>
              <a:off x="3707904" y="67353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/>
                <a:t>XMASS-1.5</a:t>
              </a:r>
              <a:endParaRPr kumimoji="1" lang="ja-JP" altLang="en-US" sz="2800" dirty="0"/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3203848" y="3861048"/>
              <a:ext cx="3036759" cy="3046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/>
                <a:t>DM</a:t>
              </a:r>
            </a:p>
            <a:p>
              <a:r>
                <a:rPr lang="en-US" altLang="ja-JP" sz="2400" dirty="0" smtClean="0"/>
                <a:t>1ton fid. (5ton)</a:t>
              </a:r>
            </a:p>
            <a:p>
              <a:r>
                <a:rPr lang="en-US" altLang="ja-JP" sz="2400" dirty="0" smtClean="0"/>
                <a:t>1.5m</a:t>
              </a:r>
              <a:r>
                <a:rPr lang="en-US" altLang="ja-JP" sz="2400" dirty="0" smtClean="0">
                  <a:latin typeface="Symbol" pitchFamily="18" charset="2"/>
                </a:rPr>
                <a:t>f</a:t>
              </a:r>
              <a:r>
                <a:rPr lang="en-US" altLang="ja-JP" sz="2400" dirty="0" smtClean="0"/>
                <a:t>, ~1000 PMTs</a:t>
              </a:r>
              <a:endParaRPr kumimoji="1" lang="en-US" altLang="ja-JP" sz="2400" dirty="0" smtClean="0"/>
            </a:p>
            <a:p>
              <a:r>
                <a:rPr kumimoji="1" lang="en-US" altLang="ja-JP" sz="2400" dirty="0" err="1" smtClean="0"/>
                <a:t>pp</a:t>
              </a:r>
              <a:r>
                <a:rPr kumimoji="1" lang="en-US" altLang="ja-JP" sz="2400" dirty="0" smtClean="0"/>
                <a:t> solar </a:t>
              </a:r>
              <a:r>
                <a:rPr kumimoji="1" lang="en-US" altLang="ja-JP" sz="2400" dirty="0" smtClean="0">
                  <a:latin typeface="Symbol" charset="2"/>
                  <a:cs typeface="Symbol" charset="2"/>
                </a:rPr>
                <a:t>n</a:t>
              </a:r>
              <a:r>
                <a:rPr kumimoji="1" lang="en-US" altLang="ja-JP" sz="2400" dirty="0" smtClean="0"/>
                <a:t> limited</a:t>
              </a:r>
            </a:p>
            <a:p>
              <a:r>
                <a:rPr lang="en-US" altLang="ja-JP" sz="2400" dirty="0">
                  <a:solidFill>
                    <a:srgbClr val="FF0000"/>
                  </a:solidFill>
                </a:rPr>
                <a:t>Ultimate BG for elec.</a:t>
              </a:r>
            </a:p>
            <a:p>
              <a:r>
                <a:rPr lang="en-US" altLang="ja-JP" sz="2400" dirty="0"/>
                <a:t>WIMPs &lt;10</a:t>
              </a:r>
              <a:r>
                <a:rPr lang="en-US" altLang="ja-JP" sz="2400" baseline="30000" dirty="0"/>
                <a:t>-46</a:t>
              </a:r>
              <a:r>
                <a:rPr lang="en-US" altLang="ja-JP" sz="2400" dirty="0"/>
                <a:t>cm</a:t>
              </a:r>
              <a:r>
                <a:rPr lang="en-US" altLang="ja-JP" sz="2400" baseline="30000" dirty="0"/>
                <a:t>2</a:t>
              </a:r>
            </a:p>
            <a:p>
              <a:r>
                <a:rPr lang="en-US" altLang="ja-JP" sz="2400" dirty="0"/>
                <a:t>various types of DM</a:t>
              </a:r>
              <a:endParaRPr lang="en-US" altLang="ja-JP" sz="2400" baseline="30000" dirty="0"/>
            </a:p>
            <a:p>
              <a:endParaRPr kumimoji="1" lang="ja-JP" altLang="en-US" sz="2400" dirty="0">
                <a:solidFill>
                  <a:srgbClr val="FF0000"/>
                </a:solidFill>
              </a:endParaRPr>
            </a:p>
          </p:txBody>
        </p:sp>
        <p:pic>
          <p:nvPicPr>
            <p:cNvPr id="36" name="Picture 2" descr="https://www-sk.icrr.u-tokyo.ac.jp/~xmass/meeting/namba/figures/10ton_sphere.jpg"/>
            <p:cNvPicPr>
              <a:picLocks noChangeAspect="1" noChangeArrowheads="1"/>
            </p:cNvPicPr>
            <p:nvPr/>
          </p:nvPicPr>
          <p:blipFill>
            <a:blip r:embed="rId3" cstate="email">
              <a:alphaModFix amt="50000"/>
            </a:blip>
            <a:srcRect/>
            <a:stretch>
              <a:fillRect/>
            </a:stretch>
          </p:blipFill>
          <p:spPr bwMode="auto">
            <a:xfrm>
              <a:off x="3491880" y="1778041"/>
              <a:ext cx="2035190" cy="2016223"/>
            </a:xfrm>
            <a:prstGeom prst="ellipse">
              <a:avLst/>
            </a:prstGeom>
            <a:ln w="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37" name="下矢印 36"/>
            <p:cNvSpPr/>
            <p:nvPr/>
          </p:nvSpPr>
          <p:spPr>
            <a:xfrm rot="15332082">
              <a:off x="2906626" y="2848970"/>
              <a:ext cx="576064" cy="57606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3" name="下矢印 32"/>
          <p:cNvSpPr/>
          <p:nvPr/>
        </p:nvSpPr>
        <p:spPr>
          <a:xfrm rot="15332082">
            <a:off x="5517294" y="2632946"/>
            <a:ext cx="576064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8B0587-A99E-4167-A69C-6E6AD5DFF9A5}" type="slidenum">
              <a:rPr lang="en-US" altLang="ja-JP" smtClean="0"/>
              <a:pPr>
                <a:defRPr/>
              </a:pPr>
              <a:t>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4907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780685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XMASS-I detector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9512" y="644389"/>
            <a:ext cx="8686800" cy="2784612"/>
          </a:xfrm>
        </p:spPr>
        <p:txBody>
          <a:bodyPr>
            <a:normAutofit/>
          </a:bodyPr>
          <a:lstStyle/>
          <a:p>
            <a:r>
              <a:rPr kumimoji="1" lang="en-US" altLang="ja-JP" sz="2400" dirty="0" smtClean="0"/>
              <a:t>Single phase liquid xenon detector.</a:t>
            </a:r>
          </a:p>
          <a:p>
            <a:r>
              <a:rPr kumimoji="1" lang="en-US" altLang="ja-JP" sz="2400" dirty="0" smtClean="0"/>
              <a:t>~830kg of </a:t>
            </a:r>
            <a:r>
              <a:rPr kumimoji="1" lang="en-US" altLang="ja-JP" sz="2400" dirty="0" err="1" smtClean="0"/>
              <a:t>LXe</a:t>
            </a:r>
            <a:r>
              <a:rPr kumimoji="1" lang="en-US" altLang="ja-JP" sz="2400" dirty="0" smtClean="0"/>
              <a:t> for sensitive region.</a:t>
            </a:r>
          </a:p>
          <a:p>
            <a:r>
              <a:rPr lang="en-US" altLang="ja-JP" sz="2400" dirty="0" smtClean="0"/>
              <a:t>642 low background </a:t>
            </a:r>
            <a:r>
              <a:rPr lang="en-US" altLang="ja-JP" sz="2400" dirty="0" err="1" smtClean="0"/>
              <a:t>PMTs.</a:t>
            </a:r>
            <a:endParaRPr lang="en-US" altLang="ja-JP" sz="2400" dirty="0" smtClean="0"/>
          </a:p>
          <a:p>
            <a:r>
              <a:rPr kumimoji="1" lang="en-US" altLang="ja-JP" sz="2400" dirty="0" smtClean="0"/>
              <a:t>10m x 10m water tank with 70 PMTs (20 inch ) for muon veto.</a:t>
            </a:r>
          </a:p>
          <a:p>
            <a:r>
              <a:rPr lang="en-US" altLang="ja-JP" sz="2400" dirty="0" smtClean="0"/>
              <a:t>High photoelectron yield ~14pe/</a:t>
            </a:r>
            <a:r>
              <a:rPr lang="en-US" altLang="ja-JP" sz="2400" dirty="0" err="1" smtClean="0"/>
              <a:t>keV</a:t>
            </a:r>
            <a:r>
              <a:rPr lang="en-US" altLang="ja-JP" sz="2400" dirty="0" smtClean="0"/>
              <a:t>.</a:t>
            </a:r>
          </a:p>
          <a:p>
            <a:r>
              <a:rPr lang="en-US" altLang="ja-JP" sz="2400" dirty="0" smtClean="0"/>
              <a:t>Eth &lt;1keVee &amp; &lt;3keVnr for full volume analysis.</a:t>
            </a:r>
            <a:endParaRPr kumimoji="1" lang="ja-JP" altLang="en-US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4" y="3429000"/>
            <a:ext cx="5125705" cy="343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282" y="3457468"/>
            <a:ext cx="3030455" cy="3406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053" y="4797152"/>
            <a:ext cx="2124075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F6FB-1E8A-4C1F-8618-D2BBB62D80E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63508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778503"/>
          </a:xfrm>
          <a:noFill/>
        </p:spPr>
        <p:txBody>
          <a:bodyPr/>
          <a:lstStyle/>
          <a:p>
            <a:r>
              <a:rPr kumimoji="1" lang="en-US" altLang="ja-JP" dirty="0" smtClean="0"/>
              <a:t>XMASS Inner </a:t>
            </a:r>
            <a:r>
              <a:rPr lang="en-US" altLang="ja-JP" dirty="0"/>
              <a:t>C</a:t>
            </a:r>
            <a:r>
              <a:rPr kumimoji="1" lang="en-US" altLang="ja-JP" dirty="0" smtClean="0"/>
              <a:t>alibration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575" y="1064078"/>
            <a:ext cx="4802491" cy="2270359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 smtClean="0"/>
              <a:t>Calibration data every week. </a:t>
            </a:r>
          </a:p>
          <a:p>
            <a:r>
              <a:rPr lang="en-US" altLang="ja-JP" dirty="0" smtClean="0"/>
              <a:t>Reconstructed position distributions were reproduced by Monte Carlo samples.</a:t>
            </a:r>
            <a:endParaRPr kumimoji="1" lang="en-US" altLang="ja-JP" dirty="0" smtClean="0"/>
          </a:p>
          <a:p>
            <a:r>
              <a:rPr lang="en-US" altLang="ja-JP" dirty="0" smtClean="0"/>
              <a:t>Optical parameters were tuned by these data sets.</a:t>
            </a:r>
            <a:endParaRPr kumimoji="1"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7102440" y="6496964"/>
            <a:ext cx="2133600" cy="365125"/>
          </a:xfrm>
        </p:spPr>
        <p:txBody>
          <a:bodyPr/>
          <a:lstStyle/>
          <a:p>
            <a:fld id="{A6D7C503-B726-2A48-9322-0C24FC1A891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Line 46"/>
          <p:cNvSpPr>
            <a:spLocks noChangeShapeType="1"/>
          </p:cNvSpPr>
          <p:nvPr/>
        </p:nvSpPr>
        <p:spPr bwMode="auto">
          <a:xfrm flipH="1">
            <a:off x="7521540" y="3589340"/>
            <a:ext cx="0" cy="1120775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" name="Line 46"/>
          <p:cNvSpPr>
            <a:spLocks noChangeShapeType="1"/>
          </p:cNvSpPr>
          <p:nvPr/>
        </p:nvSpPr>
        <p:spPr bwMode="auto">
          <a:xfrm>
            <a:off x="7458040" y="1064076"/>
            <a:ext cx="242888" cy="269424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0" name="Line 46"/>
          <p:cNvSpPr>
            <a:spLocks noChangeShapeType="1"/>
          </p:cNvSpPr>
          <p:nvPr/>
        </p:nvSpPr>
        <p:spPr bwMode="auto">
          <a:xfrm flipV="1">
            <a:off x="6845265" y="5124450"/>
            <a:ext cx="855663" cy="293688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2" name="Line 46"/>
          <p:cNvSpPr>
            <a:spLocks noChangeShapeType="1"/>
          </p:cNvSpPr>
          <p:nvPr/>
        </p:nvSpPr>
        <p:spPr bwMode="auto">
          <a:xfrm flipH="1" flipV="1">
            <a:off x="8297829" y="3554413"/>
            <a:ext cx="523875" cy="3937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3" name="テキスト ボックス 11"/>
          <p:cNvSpPr txBox="1">
            <a:spLocks noChangeArrowheads="1"/>
          </p:cNvSpPr>
          <p:nvPr/>
        </p:nvSpPr>
        <p:spPr bwMode="auto">
          <a:xfrm>
            <a:off x="7153241" y="417965"/>
            <a:ext cx="10951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>
                <a:solidFill>
                  <a:prstClr val="black"/>
                </a:solidFill>
                <a:latin typeface="Arial" charset="0"/>
              </a:rPr>
              <a:t>Stepping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>
                <a:solidFill>
                  <a:prstClr val="black"/>
                </a:solidFill>
                <a:latin typeface="Arial" charset="0"/>
              </a:rPr>
              <a:t>motor</a:t>
            </a:r>
            <a:endParaRPr lang="ja-JP" alt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テキスト ボックス 13"/>
          <p:cNvSpPr txBox="1">
            <a:spLocks noChangeArrowheads="1"/>
          </p:cNvSpPr>
          <p:nvPr/>
        </p:nvSpPr>
        <p:spPr bwMode="auto">
          <a:xfrm>
            <a:off x="6247957" y="5339853"/>
            <a:ext cx="108234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>
                <a:solidFill>
                  <a:prstClr val="black"/>
                </a:solidFill>
                <a:latin typeface="Arial" charset="0"/>
              </a:rPr>
              <a:t>Top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>
                <a:solidFill>
                  <a:prstClr val="black"/>
                </a:solidFill>
                <a:latin typeface="Arial" charset="0"/>
              </a:rPr>
              <a:t>photo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 smtClean="0">
                <a:solidFill>
                  <a:prstClr val="black"/>
                </a:solidFill>
                <a:latin typeface="Arial" charset="0"/>
              </a:rPr>
              <a:t>Tube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>
                <a:solidFill>
                  <a:prstClr val="black"/>
                </a:solidFill>
                <a:latin typeface="Arial" charset="0"/>
              </a:rPr>
              <a:t>c</a:t>
            </a:r>
            <a:r>
              <a:rPr lang="en-US" altLang="ja-JP" sz="1800" dirty="0" smtClean="0">
                <a:solidFill>
                  <a:prstClr val="black"/>
                </a:solidFill>
                <a:latin typeface="Arial" charset="0"/>
              </a:rPr>
              <a:t>an be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 smtClean="0">
                <a:solidFill>
                  <a:prstClr val="black"/>
                </a:solidFill>
                <a:latin typeface="Arial" charset="0"/>
              </a:rPr>
              <a:t>removed</a:t>
            </a:r>
            <a:endParaRPr lang="ja-JP" altLang="en-US" sz="1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" name="テキスト ボックス 14"/>
          <p:cNvSpPr txBox="1">
            <a:spLocks noChangeArrowheads="1"/>
          </p:cNvSpPr>
          <p:nvPr/>
        </p:nvSpPr>
        <p:spPr bwMode="auto">
          <a:xfrm>
            <a:off x="7082002" y="3946475"/>
            <a:ext cx="6896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>
                <a:solidFill>
                  <a:prstClr val="black"/>
                </a:solidFill>
                <a:latin typeface="Arial" charset="0"/>
              </a:rPr>
              <a:t>~5m</a:t>
            </a:r>
            <a:endParaRPr lang="ja-JP" altLang="en-US" sz="20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" name="テキスト ボックス 15"/>
          <p:cNvSpPr txBox="1">
            <a:spLocks noChangeArrowheads="1"/>
          </p:cNvSpPr>
          <p:nvPr/>
        </p:nvSpPr>
        <p:spPr bwMode="auto">
          <a:xfrm>
            <a:off x="8512140" y="3948114"/>
            <a:ext cx="7232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>
                <a:solidFill>
                  <a:prstClr val="black"/>
                </a:solidFill>
                <a:latin typeface="Arial" charset="0"/>
              </a:rPr>
              <a:t>Gate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>
                <a:solidFill>
                  <a:prstClr val="black"/>
                </a:solidFill>
                <a:latin typeface="Arial" charset="0"/>
              </a:rPr>
              <a:t>valve</a:t>
            </a:r>
            <a:endParaRPr lang="ja-JP" alt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" name="スライド番号プレースホルダー 4"/>
          <p:cNvSpPr txBox="1">
            <a:spLocks/>
          </p:cNvSpPr>
          <p:nvPr/>
        </p:nvSpPr>
        <p:spPr>
          <a:xfrm>
            <a:off x="664524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457200" rtl="0" eaLnBrk="0" latinLnBrk="0" hangingPunct="0">
              <a:defRPr kumimoji="1" sz="2000" b="1" 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latinLnBrk="0" hangingPunct="0">
              <a:defRPr kumimoji="1" sz="18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2pPr>
            <a:lvl3pPr marL="1143000" indent="-228600" algn="l" defTabSz="457200" rtl="0" eaLnBrk="0" latinLnBrk="0" hangingPunct="0">
              <a:defRPr kumimoji="1" sz="18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3pPr>
            <a:lvl4pPr marL="1600200" indent="-228600" algn="l" defTabSz="457200" rtl="0" eaLnBrk="0" latinLnBrk="0" hangingPunct="0">
              <a:defRPr kumimoji="1" sz="18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4pPr>
            <a:lvl5pPr marL="2057400" indent="-228600" algn="l" defTabSz="457200" rtl="0" eaLnBrk="0" latinLnBrk="0" hangingPunct="0">
              <a:defRPr kumimoji="1" sz="18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8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06B97E5-6B40-6B4B-8517-609907F598CF}" type="slidenum">
              <a:rPr lang="ja-JP" altLang="en-US" smtClean="0">
                <a:solidFill>
                  <a:srgbClr val="898989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6</a:t>
            </a:fld>
            <a:endParaRPr lang="ja-JP" altLang="en-US">
              <a:solidFill>
                <a:srgbClr val="898989"/>
              </a:solidFill>
            </a:endParaRPr>
          </a:p>
        </p:txBody>
      </p:sp>
      <p:sp>
        <p:nvSpPr>
          <p:cNvPr id="19" name="フリーフォーム 18"/>
          <p:cNvSpPr>
            <a:spLocks/>
          </p:cNvSpPr>
          <p:nvPr/>
        </p:nvSpPr>
        <p:spPr bwMode="auto">
          <a:xfrm>
            <a:off x="7634253" y="4149727"/>
            <a:ext cx="925512" cy="182563"/>
          </a:xfrm>
          <a:custGeom>
            <a:avLst/>
            <a:gdLst>
              <a:gd name="T0" fmla="*/ 0 w 1330410"/>
              <a:gd name="T1" fmla="*/ 160171 h 521506"/>
              <a:gd name="T2" fmla="*/ 307088 w 1330410"/>
              <a:gd name="T3" fmla="*/ 119 h 521506"/>
              <a:gd name="T4" fmla="*/ 592241 w 1330410"/>
              <a:gd name="T5" fmla="*/ 182247 h 521506"/>
              <a:gd name="T6" fmla="*/ 899329 w 1330410"/>
              <a:gd name="T7" fmla="*/ 44271 h 521506"/>
              <a:gd name="T8" fmla="*/ 888362 w 1330410"/>
              <a:gd name="T9" fmla="*/ 49791 h 5215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30410" h="521506">
                <a:moveTo>
                  <a:pt x="0" y="457541"/>
                </a:moveTo>
                <a:cubicBezTo>
                  <a:pt x="149772" y="223686"/>
                  <a:pt x="299544" y="-10169"/>
                  <a:pt x="441434" y="341"/>
                </a:cubicBezTo>
                <a:cubicBezTo>
                  <a:pt x="583324" y="10851"/>
                  <a:pt x="709448" y="499582"/>
                  <a:pt x="851338" y="520603"/>
                </a:cubicBezTo>
                <a:cubicBezTo>
                  <a:pt x="993228" y="541624"/>
                  <a:pt x="1221827" y="189527"/>
                  <a:pt x="1292772" y="126465"/>
                </a:cubicBezTo>
                <a:cubicBezTo>
                  <a:pt x="1363717" y="63403"/>
                  <a:pt x="1320362" y="102817"/>
                  <a:pt x="1277007" y="142231"/>
                </a:cubicBezTo>
              </a:path>
            </a:pathLst>
          </a:custGeom>
          <a:noFill/>
          <a:ln w="31750" cap="flat" cmpd="sng">
            <a:solidFill>
              <a:srgbClr val="0070C0"/>
            </a:solidFill>
            <a:prstDash val="solid"/>
            <a:round/>
            <a:headEnd/>
            <a:tailEnd/>
          </a:ln>
          <a:effectLst>
            <a:outerShdw blurRad="2286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0" name="フリーフォーム 19"/>
          <p:cNvSpPr>
            <a:spLocks/>
          </p:cNvSpPr>
          <p:nvPr/>
        </p:nvSpPr>
        <p:spPr bwMode="auto">
          <a:xfrm>
            <a:off x="7621553" y="4254500"/>
            <a:ext cx="925512" cy="184150"/>
          </a:xfrm>
          <a:custGeom>
            <a:avLst/>
            <a:gdLst>
              <a:gd name="T0" fmla="*/ 0 w 1330410"/>
              <a:gd name="T1" fmla="*/ 161563 h 521506"/>
              <a:gd name="T2" fmla="*/ 307088 w 1330410"/>
              <a:gd name="T3" fmla="*/ 120 h 521506"/>
              <a:gd name="T4" fmla="*/ 592241 w 1330410"/>
              <a:gd name="T5" fmla="*/ 183831 h 521506"/>
              <a:gd name="T6" fmla="*/ 899329 w 1330410"/>
              <a:gd name="T7" fmla="*/ 44656 h 521506"/>
              <a:gd name="T8" fmla="*/ 888362 w 1330410"/>
              <a:gd name="T9" fmla="*/ 50223 h 5215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30410" h="521506">
                <a:moveTo>
                  <a:pt x="0" y="457541"/>
                </a:moveTo>
                <a:cubicBezTo>
                  <a:pt x="149772" y="223686"/>
                  <a:pt x="299544" y="-10169"/>
                  <a:pt x="441434" y="341"/>
                </a:cubicBezTo>
                <a:cubicBezTo>
                  <a:pt x="583324" y="10851"/>
                  <a:pt x="709448" y="499582"/>
                  <a:pt x="851338" y="520603"/>
                </a:cubicBezTo>
                <a:cubicBezTo>
                  <a:pt x="993228" y="541624"/>
                  <a:pt x="1221827" y="189527"/>
                  <a:pt x="1292772" y="126465"/>
                </a:cubicBezTo>
                <a:cubicBezTo>
                  <a:pt x="1363717" y="63403"/>
                  <a:pt x="1320362" y="102817"/>
                  <a:pt x="1277007" y="142231"/>
                </a:cubicBezTo>
              </a:path>
            </a:pathLst>
          </a:custGeom>
          <a:noFill/>
          <a:ln w="31750" cap="flat" cmpd="sng">
            <a:solidFill>
              <a:srgbClr val="0070C0"/>
            </a:solidFill>
            <a:prstDash val="solid"/>
            <a:round/>
            <a:headEnd/>
            <a:tailEnd/>
          </a:ln>
          <a:effectLst>
            <a:outerShdw blurRad="2286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21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0"/>
          <a:stretch>
            <a:fillRect/>
          </a:stretch>
        </p:blipFill>
        <p:spPr bwMode="auto">
          <a:xfrm>
            <a:off x="1" y="5811838"/>
            <a:ext cx="579596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Line 48"/>
          <p:cNvSpPr>
            <a:spLocks noChangeShapeType="1"/>
          </p:cNvSpPr>
          <p:nvPr/>
        </p:nvSpPr>
        <p:spPr bwMode="auto">
          <a:xfrm flipH="1">
            <a:off x="333375" y="6125593"/>
            <a:ext cx="219720" cy="197421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3" name="Text Box 49"/>
          <p:cNvSpPr txBox="1">
            <a:spLocks noChangeArrowheads="1"/>
          </p:cNvSpPr>
          <p:nvPr/>
        </p:nvSpPr>
        <p:spPr bwMode="auto">
          <a:xfrm>
            <a:off x="81941" y="5771865"/>
            <a:ext cx="28793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l-GR" altLang="ja-JP" sz="1800">
                <a:solidFill>
                  <a:srgbClr val="FFFFFF"/>
                </a:solidFill>
                <a:latin typeface="Arial" charset="0"/>
              </a:rPr>
              <a:t>Φ</a:t>
            </a:r>
            <a:r>
              <a:rPr lang="en-US" altLang="ja-JP" sz="1800">
                <a:solidFill>
                  <a:srgbClr val="FFFFFF"/>
                </a:solidFill>
                <a:latin typeface="Arial" charset="0"/>
              </a:rPr>
              <a:t>0.21 mm</a:t>
            </a:r>
            <a:r>
              <a:rPr lang="en-US" altLang="ja-JP" sz="1800">
                <a:solidFill>
                  <a:srgbClr val="FFFFFF"/>
                </a:solidFill>
                <a:latin typeface="Symbol" charset="0"/>
              </a:rPr>
              <a:t> </a:t>
            </a:r>
            <a:r>
              <a:rPr lang="en-US" altLang="ja-JP" sz="1800">
                <a:solidFill>
                  <a:srgbClr val="FFFFFF"/>
                </a:solidFill>
                <a:latin typeface="Arial Unicode MS" charset="0"/>
              </a:rPr>
              <a:t>for </a:t>
            </a:r>
            <a:r>
              <a:rPr lang="en-US" altLang="ja-JP" sz="1800" baseline="30000">
                <a:solidFill>
                  <a:srgbClr val="FFFFFF"/>
                </a:solidFill>
                <a:latin typeface="Arial Unicode MS" charset="0"/>
              </a:rPr>
              <a:t>57</a:t>
            </a:r>
            <a:r>
              <a:rPr lang="en-US" altLang="ja-JP" sz="1800">
                <a:solidFill>
                  <a:srgbClr val="FFFFFF"/>
                </a:solidFill>
                <a:latin typeface="Arial Unicode MS" charset="0"/>
              </a:rPr>
              <a:t>Co source</a:t>
            </a:r>
          </a:p>
        </p:txBody>
      </p:sp>
      <p:sp>
        <p:nvSpPr>
          <p:cNvPr id="24" name="Text Box 49"/>
          <p:cNvSpPr txBox="1">
            <a:spLocks noChangeArrowheads="1"/>
          </p:cNvSpPr>
          <p:nvPr/>
        </p:nvSpPr>
        <p:spPr bwMode="auto">
          <a:xfrm>
            <a:off x="4483100" y="5953125"/>
            <a:ext cx="1313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>
                <a:solidFill>
                  <a:prstClr val="white"/>
                </a:solidFill>
                <a:latin typeface="Arial" charset="0"/>
              </a:rPr>
              <a:t>Source rod</a:t>
            </a:r>
            <a:endParaRPr lang="en-US" altLang="ja-JP" sz="1800">
              <a:solidFill>
                <a:prstClr val="white"/>
              </a:solidFill>
              <a:latin typeface="Arial Unicode MS" charset="0"/>
            </a:endParaRPr>
          </a:p>
        </p:txBody>
      </p:sp>
      <p:grpSp>
        <p:nvGrpSpPr>
          <p:cNvPr id="25" name="グループ化 4"/>
          <p:cNvGrpSpPr>
            <a:grpSpLocks/>
          </p:cNvGrpSpPr>
          <p:nvPr/>
        </p:nvGrpSpPr>
        <p:grpSpPr bwMode="auto">
          <a:xfrm>
            <a:off x="169927" y="3334437"/>
            <a:ext cx="4710113" cy="2511425"/>
            <a:chOff x="-10701" y="1586214"/>
            <a:chExt cx="4709701" cy="2511574"/>
          </a:xfrm>
        </p:grpSpPr>
        <p:pic>
          <p:nvPicPr>
            <p:cNvPr id="26" name="図 7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701" y="1586214"/>
              <a:ext cx="4709701" cy="2511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" name="グループ化 3"/>
            <p:cNvGrpSpPr>
              <a:grpSpLocks/>
            </p:cNvGrpSpPr>
            <p:nvPr/>
          </p:nvGrpSpPr>
          <p:grpSpPr bwMode="auto">
            <a:xfrm>
              <a:off x="415925" y="1773237"/>
              <a:ext cx="1477963" cy="830263"/>
              <a:chOff x="415925" y="1773237"/>
              <a:chExt cx="1477963" cy="830263"/>
            </a:xfrm>
          </p:grpSpPr>
          <p:sp>
            <p:nvSpPr>
              <p:cNvPr id="33" name="テキスト ボックス 8"/>
              <p:cNvSpPr txBox="1">
                <a:spLocks noChangeArrowheads="1"/>
              </p:cNvSpPr>
              <p:nvPr/>
            </p:nvSpPr>
            <p:spPr bwMode="auto">
              <a:xfrm>
                <a:off x="1042988" y="1773237"/>
                <a:ext cx="850900" cy="830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32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>
                  <a:defRPr kumimoji="1"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 kumimoji="1"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 kumimoji="1"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 kumimoji="1"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ja-JP" sz="2400">
                    <a:solidFill>
                      <a:prstClr val="black"/>
                    </a:solidFill>
                  </a:rPr>
                  <a:t>data</a:t>
                </a:r>
              </a:p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ja-JP" sz="2400">
                    <a:solidFill>
                      <a:prstClr val="black"/>
                    </a:solidFill>
                  </a:rPr>
                  <a:t>MC</a:t>
                </a:r>
              </a:p>
            </p:txBody>
          </p:sp>
          <p:cxnSp>
            <p:nvCxnSpPr>
              <p:cNvPr id="34" name="直線コネクタ 33"/>
              <p:cNvCxnSpPr/>
              <p:nvPr/>
            </p:nvCxnSpPr>
            <p:spPr>
              <a:xfrm>
                <a:off x="416300" y="2024390"/>
                <a:ext cx="490495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5" name="直線コネクタ 34"/>
              <p:cNvCxnSpPr/>
              <p:nvPr/>
            </p:nvCxnSpPr>
            <p:spPr>
              <a:xfrm>
                <a:off x="416300" y="2386361"/>
                <a:ext cx="490495" cy="0"/>
              </a:xfrm>
              <a:prstGeom prst="line">
                <a:avLst/>
              </a:prstGeom>
              <a:ln w="25400">
                <a:solidFill>
                  <a:srgbClr val="0070C0"/>
                </a:solidFill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28" name="テキスト ボックス 17"/>
            <p:cNvSpPr txBox="1">
              <a:spLocks noChangeArrowheads="1"/>
            </p:cNvSpPr>
            <p:nvPr/>
          </p:nvSpPr>
          <p:spPr bwMode="auto">
            <a:xfrm>
              <a:off x="2339752" y="1844824"/>
              <a:ext cx="9667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>
                  <a:solidFill>
                    <a:prstClr val="black"/>
                  </a:solidFill>
                </a:rPr>
                <a:t>122keV</a:t>
              </a:r>
            </a:p>
          </p:txBody>
        </p:sp>
        <p:sp>
          <p:nvSpPr>
            <p:cNvPr id="29" name="テキスト ボックス 18"/>
            <p:cNvSpPr txBox="1">
              <a:spLocks noChangeArrowheads="1"/>
            </p:cNvSpPr>
            <p:nvPr/>
          </p:nvSpPr>
          <p:spPr bwMode="auto">
            <a:xfrm>
              <a:off x="3635896" y="2924944"/>
              <a:ext cx="96678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>
                  <a:solidFill>
                    <a:prstClr val="black"/>
                  </a:solidFill>
                </a:rPr>
                <a:t>136keV</a:t>
              </a:r>
            </a:p>
          </p:txBody>
        </p:sp>
        <p:sp>
          <p:nvSpPr>
            <p:cNvPr id="30" name="テキスト ボックス 19"/>
            <p:cNvSpPr txBox="1">
              <a:spLocks noChangeArrowheads="1"/>
            </p:cNvSpPr>
            <p:nvPr/>
          </p:nvSpPr>
          <p:spPr bwMode="auto">
            <a:xfrm>
              <a:off x="687812" y="3099950"/>
              <a:ext cx="15684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 dirty="0">
                  <a:solidFill>
                    <a:prstClr val="black"/>
                  </a:solidFill>
                </a:rPr>
                <a:t>59.3keV of W</a:t>
              </a:r>
            </a:p>
          </p:txBody>
        </p:sp>
        <p:sp>
          <p:nvSpPr>
            <p:cNvPr id="31" name="テキスト ボックス 17"/>
            <p:cNvSpPr txBox="1">
              <a:spLocks noChangeArrowheads="1"/>
            </p:cNvSpPr>
            <p:nvPr/>
          </p:nvSpPr>
          <p:spPr bwMode="auto">
            <a:xfrm>
              <a:off x="2267744" y="2204864"/>
              <a:ext cx="110172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>
                  <a:solidFill>
                    <a:prstClr val="black"/>
                  </a:solidFill>
                </a:rPr>
                <a:t>~4% rms</a:t>
              </a:r>
            </a:p>
          </p:txBody>
        </p:sp>
      </p:grpSp>
      <p:sp>
        <p:nvSpPr>
          <p:cNvPr id="36" name="テキスト ボックス 35"/>
          <p:cNvSpPr txBox="1"/>
          <p:nvPr/>
        </p:nvSpPr>
        <p:spPr>
          <a:xfrm>
            <a:off x="12406756" y="3864959"/>
            <a:ext cx="184731" cy="461665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ja-JP" altLang="en-US" sz="2400" dirty="0" smtClea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grpSp>
        <p:nvGrpSpPr>
          <p:cNvPr id="37" name="グループ化 2"/>
          <p:cNvGrpSpPr>
            <a:grpSpLocks/>
          </p:cNvGrpSpPr>
          <p:nvPr/>
        </p:nvGrpSpPr>
        <p:grpSpPr bwMode="auto">
          <a:xfrm>
            <a:off x="4612343" y="1064078"/>
            <a:ext cx="2453270" cy="4243161"/>
            <a:chOff x="5254770" y="2814638"/>
            <a:chExt cx="3626767" cy="3962102"/>
          </a:xfrm>
        </p:grpSpPr>
        <p:pic>
          <p:nvPicPr>
            <p:cNvPr id="38" name="図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8899" y="3188990"/>
              <a:ext cx="3322638" cy="358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テキスト ボックス 5"/>
            <p:cNvSpPr txBox="1">
              <a:spLocks noChangeArrowheads="1"/>
            </p:cNvSpPr>
            <p:nvPr/>
          </p:nvSpPr>
          <p:spPr bwMode="auto">
            <a:xfrm>
              <a:off x="5825703" y="2814638"/>
              <a:ext cx="1090196" cy="431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2400" dirty="0">
                  <a:solidFill>
                    <a:prstClr val="black"/>
                  </a:solidFill>
                </a:rPr>
                <a:t>data</a:t>
              </a:r>
            </a:p>
          </p:txBody>
        </p:sp>
        <p:sp>
          <p:nvSpPr>
            <p:cNvPr id="40" name="テキスト ボックス 7"/>
            <p:cNvSpPr txBox="1">
              <a:spLocks noChangeArrowheads="1"/>
            </p:cNvSpPr>
            <p:nvPr/>
          </p:nvSpPr>
          <p:spPr bwMode="auto">
            <a:xfrm>
              <a:off x="7652426" y="2836863"/>
              <a:ext cx="903362" cy="431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2400">
                  <a:solidFill>
                    <a:prstClr val="black"/>
                  </a:solidFill>
                </a:rPr>
                <a:t>MC</a:t>
              </a:r>
            </a:p>
          </p:txBody>
        </p:sp>
        <p:sp>
          <p:nvSpPr>
            <p:cNvPr id="41" name="テキスト ボックス 1"/>
            <p:cNvSpPr txBox="1">
              <a:spLocks noChangeArrowheads="1"/>
            </p:cNvSpPr>
            <p:nvPr/>
          </p:nvSpPr>
          <p:spPr bwMode="auto">
            <a:xfrm rot="16200000">
              <a:off x="5171826" y="4520089"/>
              <a:ext cx="666386" cy="500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600" b="1" i="1">
                  <a:solidFill>
                    <a:prstClr val="black"/>
                  </a:solidFill>
                </a:rPr>
                <a:t>Z [cm]</a:t>
              </a:r>
              <a:endParaRPr lang="ja-JP" altLang="en-US" sz="1600" b="1" i="1">
                <a:solidFill>
                  <a:prstClr val="black"/>
                </a:solidFill>
              </a:endParaRPr>
            </a:p>
          </p:txBody>
        </p:sp>
        <p:sp>
          <p:nvSpPr>
            <p:cNvPr id="42" name="テキスト ボックス 20"/>
            <p:cNvSpPr txBox="1">
              <a:spLocks noChangeArrowheads="1"/>
            </p:cNvSpPr>
            <p:nvPr/>
          </p:nvSpPr>
          <p:spPr bwMode="auto">
            <a:xfrm rot="16200000">
              <a:off x="6832956" y="4526298"/>
              <a:ext cx="666386" cy="500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600" b="1" i="1" dirty="0">
                  <a:solidFill>
                    <a:prstClr val="black"/>
                  </a:solidFill>
                </a:rPr>
                <a:t>Z [cm]</a:t>
              </a:r>
              <a:endParaRPr lang="ja-JP" altLang="en-US" sz="1600" b="1" i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7" name="Picture 48" descr="XMASS800kg_calib_anim50ms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554" y="1152527"/>
            <a:ext cx="203835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2071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87158"/>
            <a:ext cx="8229600" cy="71631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altLang="ja-JP" dirty="0" smtClean="0"/>
              <a:t>Advantages of the XMASS-I (1)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C503-B726-2A48-9322-0C24FC1A891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0" y="903468"/>
            <a:ext cx="6139634" cy="37960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ja-JP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Large photoelectron yield</a:t>
            </a:r>
          </a:p>
          <a:p>
            <a:pPr lvl="1" fontAlgn="auto">
              <a:spcAft>
                <a:spcPts val="0"/>
              </a:spcAft>
            </a:pP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Densely packed photomultipliers directly surround the liquid xenon target.</a:t>
            </a:r>
          </a:p>
          <a:p>
            <a:pPr lvl="1" fontAlgn="auto">
              <a:spcAft>
                <a:spcPts val="0"/>
              </a:spcAft>
            </a:pP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No electric field which reduces scintillation signal. (necessary in         2-phase detectors)</a:t>
            </a:r>
          </a:p>
          <a:p>
            <a:pPr lvl="1" fontAlgn="auto">
              <a:spcAft>
                <a:spcPts val="0"/>
              </a:spcAft>
            </a:pPr>
            <a:r>
              <a:rPr lang="en-US" altLang="ja-JP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Low energy threshold can be realized.</a:t>
            </a:r>
          </a:p>
        </p:txBody>
      </p:sp>
      <p:pic>
        <p:nvPicPr>
          <p:cNvPr id="9" name="Picture 10" descr="https://www-sk.icrr.u-tokyo.ac.jp/~xmass/photo/xmass-100202/DSC_828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81608" y="1224311"/>
            <a:ext cx="3162392" cy="237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正方形/長方形 10"/>
          <p:cNvSpPr/>
          <p:nvPr/>
        </p:nvSpPr>
        <p:spPr>
          <a:xfrm>
            <a:off x="2673684" y="6216315"/>
            <a:ext cx="5026526" cy="29410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14 photoelectrons/</a:t>
            </a:r>
            <a:r>
              <a:rPr kumimoji="1" lang="en-US" altLang="ja-JP" dirty="0" err="1" smtClean="0"/>
              <a:t>keV</a:t>
            </a:r>
            <a:endParaRPr kumimoji="1"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2673684" y="5727821"/>
            <a:ext cx="3154948" cy="29410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2673684" y="5264484"/>
            <a:ext cx="1336842" cy="29410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78569" y="5211482"/>
            <a:ext cx="1524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XENON100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978569" y="5680634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LUX</a:t>
            </a:r>
            <a:endParaRPr kumimoji="1" lang="en-US" altLang="ja-JP" sz="2000" dirty="0" smtClean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978569" y="6163782"/>
            <a:ext cx="1239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XMASS-I</a:t>
            </a:r>
          </a:p>
        </p:txBody>
      </p:sp>
      <p:sp>
        <p:nvSpPr>
          <p:cNvPr id="23" name="角丸四角形 22"/>
          <p:cNvSpPr/>
          <p:nvPr/>
        </p:nvSpPr>
        <p:spPr>
          <a:xfrm>
            <a:off x="323514" y="4572000"/>
            <a:ext cx="8646696" cy="2149475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57200" y="4626443"/>
            <a:ext cx="8254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Impact of photo coverage differences among </a:t>
            </a:r>
            <a:r>
              <a:rPr lang="en-US" altLang="ja-JP" sz="2400" dirty="0" err="1" smtClean="0"/>
              <a:t>LXe</a:t>
            </a:r>
            <a:r>
              <a:rPr lang="en-US" altLang="ja-JP" sz="2400" dirty="0" smtClean="0"/>
              <a:t> detectors</a:t>
            </a:r>
            <a:endParaRPr kumimoji="1" lang="ja-JP" altLang="en-US" sz="2400" dirty="0"/>
          </a:p>
        </p:txBody>
      </p:sp>
      <p:sp>
        <p:nvSpPr>
          <p:cNvPr id="26" name="正方形/長方形 25"/>
          <p:cNvSpPr/>
          <p:nvPr/>
        </p:nvSpPr>
        <p:spPr>
          <a:xfrm>
            <a:off x="2673684" y="5273300"/>
            <a:ext cx="802105" cy="28799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/>
        </p:nvSpPr>
        <p:spPr>
          <a:xfrm>
            <a:off x="2673684" y="5739299"/>
            <a:ext cx="2406316" cy="28262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下カーブ矢印 27"/>
          <p:cNvSpPr/>
          <p:nvPr/>
        </p:nvSpPr>
        <p:spPr>
          <a:xfrm flipH="1">
            <a:off x="4804610" y="5285489"/>
            <a:ext cx="550779" cy="326103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355389" y="5211482"/>
            <a:ext cx="361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Effect of electric </a:t>
            </a:r>
            <a:r>
              <a:rPr lang="en-US" altLang="ja-JP" dirty="0" smtClean="0"/>
              <a:t>field for e signals</a:t>
            </a:r>
            <a:endParaRPr kumimoji="1"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876967" y="5680634"/>
            <a:ext cx="890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6.7/8.8</a:t>
            </a:r>
            <a:endParaRPr kumimoji="1" lang="ja-JP" altLang="en-US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967506" y="5211482"/>
            <a:ext cx="890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2.3/3.8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29765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8842"/>
          </a:xfrm>
        </p:spPr>
        <p:txBody>
          <a:bodyPr/>
          <a:lstStyle/>
          <a:p>
            <a:r>
              <a:rPr kumimoji="1" lang="en-US" altLang="ja-JP" dirty="0" smtClean="0"/>
              <a:t>Search for low mass WIMPs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" y="5039895"/>
            <a:ext cx="9143999" cy="1818105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 smtClean="0"/>
              <a:t>No position information was used.</a:t>
            </a:r>
          </a:p>
          <a:p>
            <a:pPr marL="0" indent="0">
              <a:buNone/>
            </a:pPr>
            <a:r>
              <a:rPr lang="en-US" altLang="ja-JP" dirty="0">
                <a:sym typeface="Wingdings"/>
              </a:rPr>
              <a:t> </a:t>
            </a:r>
            <a:r>
              <a:rPr lang="en-US" altLang="ja-JP" dirty="0" smtClean="0">
                <a:sym typeface="Wingdings"/>
              </a:rPr>
              <a:t>       Energy threshold can be minimized for the analysis.</a:t>
            </a:r>
            <a:endParaRPr lang="en-US" altLang="ja-JP" dirty="0" smtClean="0"/>
          </a:p>
          <a:p>
            <a:r>
              <a:rPr lang="en-US" altLang="ja-JP" dirty="0" smtClean="0"/>
              <a:t>Our observed spectrum excluded majority of DAMA region.</a:t>
            </a:r>
          </a:p>
          <a:p>
            <a:r>
              <a:rPr lang="en-US" altLang="ja-JP" i="1" u="sng" dirty="0">
                <a:solidFill>
                  <a:srgbClr val="FF0000"/>
                </a:solidFill>
              </a:rPr>
              <a:t>E</a:t>
            </a:r>
            <a:r>
              <a:rPr kumimoji="1" lang="en-US" altLang="ja-JP" i="1" u="sng" dirty="0" smtClean="0">
                <a:solidFill>
                  <a:srgbClr val="FF0000"/>
                </a:solidFill>
              </a:rPr>
              <a:t>fforts to lower the threshold are being made.</a:t>
            </a:r>
            <a:endParaRPr kumimoji="1" lang="ja-JP" altLang="en-US" i="1" u="sng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F6FB-1E8A-4C1F-8618-D2BBB62D80E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8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28843"/>
            <a:ext cx="4776530" cy="4306708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553369" y="1780492"/>
            <a:ext cx="1884948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PLB 719 (2013) 78</a:t>
            </a:r>
            <a:endParaRPr kumimoji="1" lang="ja-JP" altLang="en-US" dirty="0"/>
          </a:p>
        </p:txBody>
      </p:sp>
      <p:pic>
        <p:nvPicPr>
          <p:cNvPr id="8" name="図 7" descr="SI_allsys_off_dash_pat_wX10_cdmsS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738" y="1002631"/>
            <a:ext cx="4649534" cy="413291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7660105" y="1457158"/>
            <a:ext cx="85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DAMA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 rot="863425">
            <a:off x="7395238" y="2254496"/>
            <a:ext cx="126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XMASS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 rot="824074">
            <a:off x="7232316" y="3088105"/>
            <a:ext cx="1146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D6A300"/>
                </a:solidFill>
              </a:rPr>
              <a:t>CDMS-Si</a:t>
            </a:r>
            <a:endParaRPr kumimoji="1" lang="ja-JP" altLang="en-US" dirty="0">
              <a:solidFill>
                <a:srgbClr val="D6A3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176421" y="3250001"/>
            <a:ext cx="3589895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/>
              <a:t>~full efficiency @3keV nuclear recoil</a:t>
            </a:r>
            <a:endParaRPr kumimoji="1" lang="ja-JP" altLang="en-US" dirty="0"/>
          </a:p>
        </p:txBody>
      </p:sp>
      <p:cxnSp>
        <p:nvCxnSpPr>
          <p:cNvPr id="14" name="直線矢印コネクタ 13"/>
          <p:cNvCxnSpPr/>
          <p:nvPr/>
        </p:nvCxnSpPr>
        <p:spPr>
          <a:xfrm flipV="1">
            <a:off x="1176421" y="1681036"/>
            <a:ext cx="0" cy="15689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893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5535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altLang="ja-JP" dirty="0" smtClean="0"/>
              <a:t>Advantages of the XMASS-I (2)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C503-B726-2A48-9322-0C24FC1A891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9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7" name="Picture 4" descr="C:\Users\suzuki\Desktop\DSC_6867.jpg"/>
          <p:cNvPicPr>
            <a:picLocks noChangeAspect="1" noChangeArrowheads="1"/>
          </p:cNvPicPr>
          <p:nvPr/>
        </p:nvPicPr>
        <p:blipFill rotWithShape="1">
          <a:blip r:embed="rId3" cstate="print"/>
          <a:srcRect t="37619" b="9444"/>
          <a:stretch/>
        </p:blipFill>
        <p:spPr bwMode="auto">
          <a:xfrm>
            <a:off x="6503255" y="1750787"/>
            <a:ext cx="2575874" cy="2036960"/>
          </a:xfrm>
          <a:prstGeom prst="rect">
            <a:avLst/>
          </a:prstGeom>
          <a:noFill/>
        </p:spPr>
      </p:pic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187158" y="1228362"/>
            <a:ext cx="6366042" cy="4867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ja-JP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Large mass</a:t>
            </a:r>
          </a:p>
          <a:p>
            <a:pPr lvl="1" fontAlgn="auto">
              <a:spcAft>
                <a:spcPts val="0"/>
              </a:spcAft>
            </a:pP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~830 kg sensitive mass (XMASS-I), </a:t>
            </a:r>
            <a:r>
              <a:rPr lang="en-US" altLang="ja-JP" dirty="0">
                <a:solidFill>
                  <a:prstClr val="black"/>
                </a:solidFill>
              </a:rPr>
              <a:t>t</a:t>
            </a:r>
            <a:r>
              <a:rPr lang="en-US" altLang="ja-JP" dirty="0" smtClean="0">
                <a:solidFill>
                  <a:prstClr val="black"/>
                </a:solidFill>
              </a:rPr>
              <a:t>he </a:t>
            </a:r>
            <a:r>
              <a:rPr lang="en-US" altLang="ja-JP" dirty="0">
                <a:solidFill>
                  <a:prstClr val="black"/>
                </a:solidFill>
              </a:rPr>
              <a:t>largest size among DM detectors</a:t>
            </a:r>
          </a:p>
          <a:p>
            <a:pPr lvl="1" fontAlgn="auto">
              <a:spcAft>
                <a:spcPts val="0"/>
              </a:spcAft>
            </a:pPr>
            <a:r>
              <a:rPr lang="en-US" altLang="ja-JP" dirty="0" smtClean="0">
                <a:solidFill>
                  <a:prstClr val="black"/>
                </a:solidFill>
              </a:rPr>
              <a:t>&gt;1.5yrs of data taking continuing,      the longest running time among </a:t>
            </a:r>
            <a:r>
              <a:rPr lang="en-US" altLang="ja-JP" dirty="0" err="1">
                <a:solidFill>
                  <a:prstClr val="black"/>
                </a:solidFill>
              </a:rPr>
              <a:t>LXe</a:t>
            </a:r>
            <a:r>
              <a:rPr lang="en-US" altLang="ja-JP" dirty="0">
                <a:solidFill>
                  <a:prstClr val="black"/>
                </a:solidFill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</a:rPr>
              <a:t>detectors</a:t>
            </a:r>
            <a:endParaRPr lang="en-US" altLang="ja-JP" dirty="0">
              <a:solidFill>
                <a:prstClr val="black"/>
              </a:solidFill>
            </a:endParaRPr>
          </a:p>
          <a:p>
            <a:pPr lvl="1" fontAlgn="auto">
              <a:spcAft>
                <a:spcPts val="0"/>
              </a:spcAft>
            </a:pP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Large exposure data set comparable to the DAMA/LIBRA modulation data 1.33ton year is available.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503255" y="3766381"/>
            <a:ext cx="2575874" cy="49449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defTabSz="9144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 smtClean="0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Bottom half of the detector while construction </a:t>
            </a:r>
            <a:endParaRPr lang="ja-JP" altLang="en-US" sz="1600" dirty="0" smtClean="0">
              <a:solidFill>
                <a:prstClr val="black"/>
              </a:solidFill>
              <a:latin typeface="Calibri"/>
              <a:ea typeface="ＭＳ Ｐゴシック"/>
              <a:sym typeface="Wingdings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443454" y="1371168"/>
            <a:ext cx="933269" cy="369332"/>
          </a:xfrm>
          <a:prstGeom prst="rect">
            <a:avLst/>
          </a:prstGeom>
          <a:ln>
            <a:noFill/>
          </a:ln>
        </p:spPr>
        <p:txBody>
          <a:bodyPr vert="horz" wrap="none" lIns="91440" tIns="45720" rIns="91440" bIns="45720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prstClr val="black"/>
                </a:solidFill>
                <a:latin typeface="Symbol" charset="2"/>
                <a:ea typeface="ＭＳ Ｐゴシック"/>
                <a:cs typeface="Symbol" charset="2"/>
                <a:sym typeface="Wingdings"/>
              </a:rPr>
              <a:t>~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  <a:sym typeface="Wingdings"/>
              </a:rPr>
              <a:t> 84 cm</a:t>
            </a:r>
            <a:endParaRPr lang="ja-JP" altLang="en-US" dirty="0" smtClean="0">
              <a:solidFill>
                <a:prstClr val="black"/>
              </a:solidFill>
              <a:latin typeface="Calibri"/>
              <a:ea typeface="ＭＳ Ｐゴシック"/>
              <a:sym typeface="Wingdings"/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6886496" y="1692667"/>
            <a:ext cx="1926438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174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S10256068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 kumimoji="1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S10256068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904A85C-EDB9-4519-AD02-8B815CC3B2D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TS102560683</Template>
  <TotalTime>29073</TotalTime>
  <Words>1415</Words>
  <Application>Microsoft Macintosh PowerPoint</Application>
  <PresentationFormat>画面に合わせる (4:3)</PresentationFormat>
  <Paragraphs>257</Paragraphs>
  <Slides>21</Slides>
  <Notes>9</Notes>
  <HiddenSlides>0</HiddenSlides>
  <MMClips>0</MMClips>
  <ScaleCrop>false</ScaleCrop>
  <HeadingPairs>
    <vt:vector size="6" baseType="variant">
      <vt:variant>
        <vt:lpstr>テーマ</vt:lpstr>
      </vt:variant>
      <vt:variant>
        <vt:i4>3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21</vt:i4>
      </vt:variant>
    </vt:vector>
  </HeadingPairs>
  <TitlesOfParts>
    <vt:vector size="26" baseType="lpstr">
      <vt:lpstr>TS102560683</vt:lpstr>
      <vt:lpstr>1_TS102560683</vt:lpstr>
      <vt:lpstr>Office ​​テーマ</vt:lpstr>
      <vt:lpstr>数式</vt:lpstr>
      <vt:lpstr>Photo Editor Photo</vt:lpstr>
      <vt:lpstr>Direct dark matter                searches with XMASS</vt:lpstr>
      <vt:lpstr>PowerPoint プレゼンテーション</vt:lpstr>
      <vt:lpstr>Self-shielding and event reconstruction</vt:lpstr>
      <vt:lpstr>1 phase LXe: XMASS project</vt:lpstr>
      <vt:lpstr>XMASS-I detector</vt:lpstr>
      <vt:lpstr>XMASS Inner Calibration</vt:lpstr>
      <vt:lpstr>Advantages of the XMASS-I (1)</vt:lpstr>
      <vt:lpstr>Search for low mass WIMPs</vt:lpstr>
      <vt:lpstr>Advantages of the XMASS-I (2)</vt:lpstr>
      <vt:lpstr>Search for annual modulation</vt:lpstr>
      <vt:lpstr>Search for annual modulation</vt:lpstr>
      <vt:lpstr>Results from XMASS-I</vt:lpstr>
      <vt:lpstr>Advantages of the XMASS-I (3)</vt:lpstr>
      <vt:lpstr>PowerPoint プレゼンテーション</vt:lpstr>
      <vt:lpstr>PowerPoint プレゼンテーション</vt:lpstr>
      <vt:lpstr>PowerPoint プレゼンテーション</vt:lpstr>
      <vt:lpstr>Future of XMASS</vt:lpstr>
      <vt:lpstr>Next stage: XMASS-1.5</vt:lpstr>
      <vt:lpstr>1. Reduction of RI @ inner surface: done!</vt:lpstr>
      <vt:lpstr>XMASS-1.5&amp;II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クリックしてタイトルを入力</dc:title>
  <dc:subject/>
  <dc:creator>森山茂栄</dc:creator>
  <cp:keywords/>
  <dc:description/>
  <cp:lastModifiedBy>moriyama</cp:lastModifiedBy>
  <cp:revision>744</cp:revision>
  <cp:lastPrinted>2015-10-28T10:11:10Z</cp:lastPrinted>
  <dcterms:created xsi:type="dcterms:W3CDTF">2011-05-28T01:14:14Z</dcterms:created>
  <dcterms:modified xsi:type="dcterms:W3CDTF">2015-12-17T02:43:09Z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TC025606839991</vt:lpwstr>
  </property>
</Properties>
</file>