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4" r:id="rId1"/>
    <p:sldMasterId id="2147484011" r:id="rId2"/>
    <p:sldMasterId id="2147484028" r:id="rId3"/>
    <p:sldMasterId id="2147484045" r:id="rId4"/>
  </p:sldMasterIdLst>
  <p:sldIdLst>
    <p:sldId id="256" r:id="rId5"/>
    <p:sldId id="257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3" r:id="rId17"/>
    <p:sldId id="274" r:id="rId18"/>
    <p:sldId id="275" r:id="rId19"/>
    <p:sldId id="276" r:id="rId20"/>
    <p:sldId id="277" r:id="rId21"/>
    <p:sldId id="259" r:id="rId22"/>
    <p:sldId id="260" r:id="rId23"/>
    <p:sldId id="279" r:id="rId24"/>
    <p:sldId id="281" r:id="rId25"/>
    <p:sldId id="280" r:id="rId26"/>
    <p:sldId id="283" r:id="rId27"/>
    <p:sldId id="284" r:id="rId28"/>
    <p:sldId id="285" r:id="rId29"/>
    <p:sldId id="286" r:id="rId30"/>
    <p:sldId id="282" r:id="rId31"/>
    <p:sldId id="287" r:id="rId32"/>
    <p:sldId id="288" r:id="rId33"/>
    <p:sldId id="289" r:id="rId34"/>
    <p:sldId id="295" r:id="rId35"/>
    <p:sldId id="291" r:id="rId36"/>
    <p:sldId id="290" r:id="rId37"/>
    <p:sldId id="292" r:id="rId38"/>
    <p:sldId id="293" r:id="rId39"/>
    <p:sldId id="294" r:id="rId40"/>
    <p:sldId id="296" r:id="rId41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43"/>
  </p:normalViewPr>
  <p:slideViewPr>
    <p:cSldViewPr snapToGrid="0" snapToObjects="1">
      <p:cViewPr varScale="1">
        <p:scale>
          <a:sx n="150" d="100"/>
          <a:sy n="150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0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654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1983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79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7568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874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62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1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34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60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0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25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24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33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4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16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0189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17120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0210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49677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3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9808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4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46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28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25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99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09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39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15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0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5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98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73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9375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269717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1111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71183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2332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06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7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70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42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02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84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27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925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51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36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8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8380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3367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27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0137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98894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253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15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7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3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8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2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18"/>
            <a:ext cx="1767506" cy="5139822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4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22"/>
            <a:ext cx="1767506" cy="5139962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67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tiff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0A23-497E-E146-B020-F6D9C9993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334" y="2245178"/>
            <a:ext cx="8078609" cy="1697086"/>
          </a:xfrm>
        </p:spPr>
        <p:txBody>
          <a:bodyPr/>
          <a:lstStyle/>
          <a:p>
            <a:r>
              <a:rPr lang="en-GB" sz="3300" dirty="0">
                <a:solidFill>
                  <a:srgbClr val="FF0000"/>
                </a:solidFill>
              </a:rPr>
              <a:t>Observing GWs from </a:t>
            </a:r>
            <a:r>
              <a:rPr lang="en-GB" sz="3300" dirty="0" err="1">
                <a:solidFill>
                  <a:srgbClr val="FF0000"/>
                </a:solidFill>
              </a:rPr>
              <a:t>CCSNe</a:t>
            </a:r>
            <a:r>
              <a:rPr lang="en-GB" sz="3300" dirty="0">
                <a:solidFill>
                  <a:srgbClr val="FF0000"/>
                </a:solidFill>
              </a:rPr>
              <a:t> / </a:t>
            </a:r>
            <a:br>
              <a:rPr lang="en-GB" sz="3300" dirty="0">
                <a:solidFill>
                  <a:srgbClr val="FF0000"/>
                </a:solidFill>
              </a:rPr>
            </a:br>
            <a:r>
              <a:rPr lang="en-GB" sz="3300" dirty="0">
                <a:solidFill>
                  <a:srgbClr val="FF0000"/>
                </a:solidFill>
              </a:rPr>
              <a:t>Stability of magnetar magnetospheres</a:t>
            </a:r>
            <a:endParaRPr lang="en-GB" sz="33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72191-52A5-E742-8B1C-118E86815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908" y="3947175"/>
            <a:ext cx="6686549" cy="844712"/>
          </a:xfrm>
        </p:spPr>
        <p:txBody>
          <a:bodyPr>
            <a:normAutofit/>
          </a:bodyPr>
          <a:lstStyle/>
          <a:p>
            <a:r>
              <a:rPr lang="en-GB" sz="1800" dirty="0"/>
              <a:t>Pablo </a:t>
            </a:r>
            <a:r>
              <a:rPr lang="en-GB" sz="1800" dirty="0" err="1"/>
              <a:t>Cerdá</a:t>
            </a:r>
            <a:r>
              <a:rPr lang="en-GB" sz="1800" dirty="0"/>
              <a:t>-Durán</a:t>
            </a:r>
          </a:p>
          <a:p>
            <a:r>
              <a:rPr lang="en-GB" sz="1800" dirty="0"/>
              <a:t>University of Valencia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CF4FD-FBFA-FE4D-BBA8-1220AA5AC24C}"/>
              </a:ext>
            </a:extLst>
          </p:cNvPr>
          <p:cNvSpPr/>
          <p:nvPr/>
        </p:nvSpPr>
        <p:spPr>
          <a:xfrm>
            <a:off x="3471134" y="4854480"/>
            <a:ext cx="5672866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b="1" dirty="0"/>
              <a:t>Multi-Messenger Astrophysics in the Gravitational Wave Era – YITP, Kyoto, 27 Sept.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F9230-C32E-6743-A7F1-34012CB5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55" b="26839"/>
          <a:stretch/>
        </p:blipFill>
        <p:spPr>
          <a:xfrm>
            <a:off x="1261334" y="403315"/>
            <a:ext cx="7025369" cy="2342063"/>
          </a:xfrm>
          <a:prstGeom prst="rect">
            <a:avLst/>
          </a:prstGeom>
        </p:spPr>
      </p:pic>
      <p:pic>
        <p:nvPicPr>
          <p:cNvPr id="7" name="Picture 6" descr="UVlogo.png">
            <a:extLst>
              <a:ext uri="{FF2B5EF4-FFF2-40B4-BE49-F238E27FC236}">
                <a16:creationId xmlns:a16="http://schemas.microsoft.com/office/drawing/2014/main" id="{4BCA04B5-DC80-0548-A1B5-95C0CD206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931" y="3928665"/>
            <a:ext cx="748501" cy="7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144C-DD94-0E44-BC8F-E51D777E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Classified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7F323-8D4F-D04E-B243-F7FEAC72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54" y="1235413"/>
            <a:ext cx="4998444" cy="3432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F60A69-E43F-7040-B712-D4F9553C88B9}"/>
              </a:ext>
            </a:extLst>
          </p:cNvPr>
          <p:cNvSpPr/>
          <p:nvPr/>
        </p:nvSpPr>
        <p:spPr>
          <a:xfrm>
            <a:off x="1302588" y="4606818"/>
            <a:ext cx="244527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+mj-lt"/>
              </a:rPr>
              <a:t>Torres-</a:t>
            </a:r>
            <a:r>
              <a:rPr lang="en-GB" sz="1350" dirty="0" err="1">
                <a:latin typeface="+mj-lt"/>
              </a:rPr>
              <a:t>Forné</a:t>
            </a:r>
            <a:r>
              <a:rPr lang="en-GB" sz="1350" dirty="0">
                <a:latin typeface="+mj-lt"/>
              </a:rPr>
              <a:t> et a 2018b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667C5FEB-60B3-E04E-B4B5-B46997B763C7}"/>
              </a:ext>
            </a:extLst>
          </p:cNvPr>
          <p:cNvSpPr/>
          <p:nvPr/>
        </p:nvSpPr>
        <p:spPr>
          <a:xfrm>
            <a:off x="6022254" y="1732745"/>
            <a:ext cx="205845" cy="1681664"/>
          </a:xfrm>
          <a:prstGeom prst="righ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DF380A23-74E7-824B-A560-16D4665C9EF5}"/>
              </a:ext>
            </a:extLst>
          </p:cNvPr>
          <p:cNvSpPr/>
          <p:nvPr/>
        </p:nvSpPr>
        <p:spPr>
          <a:xfrm>
            <a:off x="6228100" y="3205789"/>
            <a:ext cx="189996" cy="1011195"/>
          </a:xfrm>
          <a:prstGeom prst="righ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6E165-A8B3-C545-B1C3-1FA7CD8B3C43}"/>
              </a:ext>
            </a:extLst>
          </p:cNvPr>
          <p:cNvCxnSpPr>
            <a:cxnSpLocks/>
          </p:cNvCxnSpPr>
          <p:nvPr/>
        </p:nvCxnSpPr>
        <p:spPr>
          <a:xfrm flipH="1">
            <a:off x="5595952" y="3414409"/>
            <a:ext cx="1281503" cy="383680"/>
          </a:xfrm>
          <a:prstGeom prst="straightConnector1">
            <a:avLst/>
          </a:prstGeom>
          <a:ln w="57150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4B09867-581D-964C-85AA-7497E770F461}"/>
              </a:ext>
            </a:extLst>
          </p:cNvPr>
          <p:cNvSpPr/>
          <p:nvPr/>
        </p:nvSpPr>
        <p:spPr>
          <a:xfrm>
            <a:off x="6226688" y="2174180"/>
            <a:ext cx="158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p-modes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9AFA8B-4DAD-844F-B6B0-08B857A0AB77}"/>
              </a:ext>
            </a:extLst>
          </p:cNvPr>
          <p:cNvSpPr/>
          <p:nvPr/>
        </p:nvSpPr>
        <p:spPr>
          <a:xfrm>
            <a:off x="6355756" y="3620565"/>
            <a:ext cx="1634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g-modes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BC89BF-DF11-AE4E-9DB8-062A0F89B5BD}"/>
              </a:ext>
            </a:extLst>
          </p:cNvPr>
          <p:cNvSpPr/>
          <p:nvPr/>
        </p:nvSpPr>
        <p:spPr>
          <a:xfrm>
            <a:off x="6870236" y="3143923"/>
            <a:ext cx="1600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f-mode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EBA9A-F119-D248-8EA0-0A3F6449875E}"/>
              </a:ext>
            </a:extLst>
          </p:cNvPr>
          <p:cNvSpPr/>
          <p:nvPr/>
        </p:nvSpPr>
        <p:spPr>
          <a:xfrm>
            <a:off x="4275579" y="4606818"/>
            <a:ext cx="17538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+mj-lt"/>
              </a:rPr>
              <a:t>s20, </a:t>
            </a:r>
            <a:r>
              <a:rPr lang="en-GB" sz="1350" dirty="0" err="1">
                <a:latin typeface="+mj-lt"/>
              </a:rPr>
              <a:t>SFHo</a:t>
            </a:r>
            <a:r>
              <a:rPr lang="en-GB" sz="1350" dirty="0">
                <a:latin typeface="+mj-lt"/>
              </a:rPr>
              <a:t> EOS </a:t>
            </a:r>
          </a:p>
        </p:txBody>
      </p:sp>
    </p:spTree>
    <p:extLst>
      <p:ext uri="{BB962C8B-B14F-4D97-AF65-F5344CB8AC3E}">
        <p14:creationId xmlns:p14="http://schemas.microsoft.com/office/powerpoint/2010/main" val="13275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9BEE-5F89-6E4C-B667-A976B5A2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with GWs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FFD8D-024F-4944-B957-F632D1036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4" y="1353677"/>
            <a:ext cx="4250239" cy="2887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A1A00-686B-AB41-8B4C-EF6C74F0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95" y="1353677"/>
            <a:ext cx="4289325" cy="28876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42405F-7EBB-5E40-A92A-EFD76C77864A}"/>
              </a:ext>
            </a:extLst>
          </p:cNvPr>
          <p:cNvGrpSpPr/>
          <p:nvPr/>
        </p:nvGrpSpPr>
        <p:grpSpPr>
          <a:xfrm>
            <a:off x="6458324" y="2547236"/>
            <a:ext cx="665822" cy="500577"/>
            <a:chOff x="5534197" y="4353870"/>
            <a:chExt cx="665822" cy="5005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C9E66A-0F70-2444-9DA9-72EF6B716EFD}"/>
                </a:ext>
              </a:extLst>
            </p:cNvPr>
            <p:cNvSpPr/>
            <p:nvPr/>
          </p:nvSpPr>
          <p:spPr>
            <a:xfrm>
              <a:off x="5583675" y="4357958"/>
              <a:ext cx="547411" cy="496489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F81953-6533-874B-9FD8-000EFC7B95C1}"/>
                </a:ext>
              </a:extLst>
            </p:cNvPr>
            <p:cNvSpPr/>
            <p:nvPr/>
          </p:nvSpPr>
          <p:spPr>
            <a:xfrm>
              <a:off x="5534197" y="4353870"/>
              <a:ext cx="6658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aseline="30000" dirty="0">
                  <a:latin typeface="+mj-lt"/>
                </a:rPr>
                <a:t>2</a:t>
              </a:r>
              <a:r>
                <a:rPr lang="en-GB" sz="2400" dirty="0">
                  <a:latin typeface="+mj-lt"/>
                </a:rPr>
                <a:t>g</a:t>
              </a:r>
              <a:r>
                <a:rPr lang="en-GB" sz="2400" baseline="-25000" dirty="0">
                  <a:latin typeface="+mj-lt"/>
                </a:rPr>
                <a:t>1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90009F16-09E1-F047-BE92-9B357427C3E5}"/>
              </a:ext>
            </a:extLst>
          </p:cNvPr>
          <p:cNvSpPr/>
          <p:nvPr/>
        </p:nvSpPr>
        <p:spPr>
          <a:xfrm>
            <a:off x="5385879" y="2762700"/>
            <a:ext cx="547411" cy="49648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4A30BC-BDD2-6B45-8BC9-AEC2E54ECC98}"/>
              </a:ext>
            </a:extLst>
          </p:cNvPr>
          <p:cNvSpPr/>
          <p:nvPr/>
        </p:nvSpPr>
        <p:spPr>
          <a:xfrm>
            <a:off x="5336401" y="2758612"/>
            <a:ext cx="665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aseline="30000" dirty="0">
                <a:latin typeface="+mj-lt"/>
              </a:rPr>
              <a:t>2</a:t>
            </a:r>
            <a:r>
              <a:rPr lang="en-GB" sz="2400" dirty="0">
                <a:latin typeface="+mj-lt"/>
              </a:rPr>
              <a:t>g</a:t>
            </a:r>
            <a:r>
              <a:rPr lang="en-GB" sz="2400" baseline="-25000" dirty="0">
                <a:latin typeface="+mj-lt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29060A-3239-C145-BF53-521F99DC49D6}"/>
              </a:ext>
            </a:extLst>
          </p:cNvPr>
          <p:cNvSpPr/>
          <p:nvPr/>
        </p:nvSpPr>
        <p:spPr>
          <a:xfrm>
            <a:off x="7173624" y="3618124"/>
            <a:ext cx="547411" cy="496489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EEF2D1-4EEA-1E4E-A95A-CBE578E19C44}"/>
              </a:ext>
            </a:extLst>
          </p:cNvPr>
          <p:cNvSpPr/>
          <p:nvPr/>
        </p:nvSpPr>
        <p:spPr>
          <a:xfrm>
            <a:off x="7114418" y="3662676"/>
            <a:ext cx="665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aseline="30000" dirty="0">
                <a:latin typeface="+mj-lt"/>
              </a:rPr>
              <a:t>2</a:t>
            </a:r>
            <a:r>
              <a:rPr lang="en-GB" sz="2400" dirty="0">
                <a:latin typeface="+mj-lt"/>
              </a:rPr>
              <a:t>f</a:t>
            </a:r>
            <a:endParaRPr lang="en-GB" sz="2400" baseline="-250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6DE0EF-7693-8A4A-8348-2D655D095E0C}"/>
              </a:ext>
            </a:extLst>
          </p:cNvPr>
          <p:cNvSpPr/>
          <p:nvPr/>
        </p:nvSpPr>
        <p:spPr>
          <a:xfrm>
            <a:off x="5622072" y="2093680"/>
            <a:ext cx="235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aseline="-25000" dirty="0">
                <a:solidFill>
                  <a:schemeClr val="bg1"/>
                </a:solidFill>
              </a:rPr>
              <a:t>3</a:t>
            </a:r>
            <a:endParaRPr lang="es-ES_tradnl" sz="1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91526-AEB9-6C4E-8831-16B83FC3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181" y="1230086"/>
            <a:ext cx="6658183" cy="32973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Most of the GW signal in CCSN can be modelled as PNS oscillations</a:t>
            </a:r>
          </a:p>
          <a:p>
            <a:r>
              <a:rPr lang="en-GB" sz="2000" dirty="0">
                <a:solidFill>
                  <a:schemeClr val="tx1"/>
                </a:solidFill>
              </a:rPr>
              <a:t>It is possible to identify PNS modes in GW data </a:t>
            </a:r>
          </a:p>
          <a:p>
            <a:pPr marL="0" indent="0" algn="ctr">
              <a:buNone/>
            </a:pPr>
            <a:endParaRPr lang="en-GB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GB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chemeClr val="tx1"/>
                </a:solidFill>
              </a:rPr>
              <a:t>Asteroseismology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(see A. Torres-</a:t>
            </a:r>
            <a:r>
              <a:rPr lang="en-GB" sz="2000" dirty="0" err="1">
                <a:solidFill>
                  <a:schemeClr val="tx1"/>
                </a:solidFill>
                <a:sym typeface="Wingdings" pitchFamily="2" charset="2"/>
              </a:rPr>
              <a:t>Forné</a:t>
            </a: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 talk, next week)</a:t>
            </a:r>
          </a:p>
          <a:p>
            <a:pPr marL="0" indent="0" algn="ctr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3A59B4E-730D-3342-A371-A7AD9F8D768D}"/>
              </a:ext>
            </a:extLst>
          </p:cNvPr>
          <p:cNvSpPr/>
          <p:nvPr/>
        </p:nvSpPr>
        <p:spPr>
          <a:xfrm>
            <a:off x="4082143" y="2758612"/>
            <a:ext cx="805543" cy="67038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>
            <a:extLst>
              <a:ext uri="{FF2B5EF4-FFF2-40B4-BE49-F238E27FC236}">
                <a16:creationId xmlns:a16="http://schemas.microsoft.com/office/drawing/2014/main" id="{91940C70-6088-3049-8843-696154ACC415}"/>
              </a:ext>
            </a:extLst>
          </p:cNvPr>
          <p:cNvSpPr/>
          <p:nvPr/>
        </p:nvSpPr>
        <p:spPr>
          <a:xfrm>
            <a:off x="2264229" y="2877510"/>
            <a:ext cx="3659413" cy="635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1A46D-FD2F-084A-BB7A-1CC0C98C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use this to help with GW detection?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147AA-1D53-FC4C-9257-30D4FD06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96" y="2309186"/>
            <a:ext cx="2250992" cy="1609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376C7-4DFE-7F40-978E-BA50245B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933" y="3743779"/>
            <a:ext cx="2086123" cy="13997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BD1EF9-C403-AE4E-A154-E9E903BB54D7}"/>
              </a:ext>
            </a:extLst>
          </p:cNvPr>
          <p:cNvGrpSpPr/>
          <p:nvPr/>
        </p:nvGrpSpPr>
        <p:grpSpPr>
          <a:xfrm>
            <a:off x="155723" y="2045706"/>
            <a:ext cx="1968651" cy="1968651"/>
            <a:chOff x="6434462" y="2973022"/>
            <a:chExt cx="2624868" cy="2624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EB4DF-1A93-E441-AF6E-29CBDBF4C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462" y="2973022"/>
              <a:ext cx="2624868" cy="26248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28534C-DB1E-3246-9D1E-1F7FCAFACA23}"/>
                </a:ext>
              </a:extLst>
            </p:cNvPr>
            <p:cNvSpPr txBox="1"/>
            <p:nvPr/>
          </p:nvSpPr>
          <p:spPr>
            <a:xfrm>
              <a:off x="6708299" y="4599017"/>
              <a:ext cx="688935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13"/>
                <a:t>MPA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684CE9-AE41-AF4C-BE54-D75BC40B9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879" y="2681252"/>
            <a:ext cx="2038121" cy="135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0B500-5C4B-9544-912E-28E40B2B9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642" y="1428750"/>
            <a:ext cx="1935843" cy="14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3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DDAB-0825-A44B-AABD-E30D4FBF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SNe</a:t>
            </a:r>
            <a:r>
              <a:rPr lang="en-GB" dirty="0"/>
              <a:t> GW detection in LIGO/Virgo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D5AE43-B506-E647-9B21-BE94C0EFA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8" y="1210727"/>
            <a:ext cx="8229600" cy="703238"/>
          </a:xfrm>
        </p:spPr>
        <p:txBody>
          <a:bodyPr>
            <a:normAutofit/>
          </a:bodyPr>
          <a:lstStyle/>
          <a:p>
            <a:r>
              <a:rPr lang="en-US" sz="1600" dirty="0"/>
              <a:t>Current methods: </a:t>
            </a:r>
            <a:r>
              <a:rPr lang="en-US" sz="1600" dirty="0" err="1"/>
              <a:t>unmodelled</a:t>
            </a:r>
            <a:r>
              <a:rPr lang="en-US" sz="1600" dirty="0"/>
              <a:t> burst searches </a:t>
            </a:r>
          </a:p>
          <a:p>
            <a:r>
              <a:rPr lang="en-US" sz="1600" dirty="0"/>
              <a:t>Can we improve these by adding information about the SN signal (g-modes)?</a:t>
            </a:r>
          </a:p>
          <a:p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30C754-F36B-864B-9B64-D2B39E4AADFE}"/>
              </a:ext>
            </a:extLst>
          </p:cNvPr>
          <p:cNvGrpSpPr/>
          <p:nvPr/>
        </p:nvGrpSpPr>
        <p:grpSpPr>
          <a:xfrm>
            <a:off x="446709" y="2042392"/>
            <a:ext cx="8105550" cy="2543472"/>
            <a:chOff x="457201" y="3762335"/>
            <a:chExt cx="8105550" cy="2543472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010F72E7-5461-4C4A-8BDB-13141BD65FAE}"/>
                </a:ext>
              </a:extLst>
            </p:cNvPr>
            <p:cNvSpPr/>
            <p:nvPr/>
          </p:nvSpPr>
          <p:spPr>
            <a:xfrm>
              <a:off x="2870611" y="3762335"/>
              <a:ext cx="702527" cy="8251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EB2466-0D8F-DA4F-973C-D1230FED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868" y="4376553"/>
              <a:ext cx="2893883" cy="19292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AEE2D2-4B57-8A41-830E-63954193F4C4}"/>
                </a:ext>
              </a:extLst>
            </p:cNvPr>
            <p:cNvSpPr/>
            <p:nvPr/>
          </p:nvSpPr>
          <p:spPr>
            <a:xfrm>
              <a:off x="457201" y="4721121"/>
              <a:ext cx="48981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Train a convolutional neural network (CNN) to recognize GW patterns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52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8F37-19C4-7F49-909B-310A0001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SNe</a:t>
            </a:r>
            <a:r>
              <a:rPr lang="en-GB" dirty="0"/>
              <a:t> GW detection in LIGO/Virgo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355521-DF44-4A41-B842-F951FE22B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0"/>
            <a:ext cx="7180659" cy="2833217"/>
          </a:xfrm>
        </p:spPr>
        <p:txBody>
          <a:bodyPr>
            <a:normAutofit/>
          </a:bodyPr>
          <a:lstStyle/>
          <a:p>
            <a:r>
              <a:rPr lang="en-US" sz="1600" dirty="0"/>
              <a:t>Train CNN with SN-like waveforms </a:t>
            </a:r>
            <a:r>
              <a:rPr lang="en-US" sz="1600" dirty="0">
                <a:sym typeface="Wingdings" pitchFamily="2" charset="2"/>
              </a:rPr>
              <a:t> phenomenological templates</a:t>
            </a:r>
          </a:p>
          <a:p>
            <a:endParaRPr lang="en-US" sz="1600" dirty="0"/>
          </a:p>
          <a:p>
            <a:r>
              <a:rPr lang="en-US" sz="1600" dirty="0"/>
              <a:t>Modify coherent </a:t>
            </a:r>
            <a:r>
              <a:rPr lang="en-US" sz="1600" dirty="0" err="1"/>
              <a:t>waveburst</a:t>
            </a:r>
            <a:r>
              <a:rPr lang="en-US" sz="1600" dirty="0"/>
              <a:t> pipeline (CWB, </a:t>
            </a:r>
            <a:r>
              <a:rPr lang="en-US" sz="1600" dirty="0" err="1"/>
              <a:t>Klimenko</a:t>
            </a:r>
            <a:r>
              <a:rPr lang="en-US" sz="1600" dirty="0"/>
              <a:t> et al 2008, 2016) to include the CNN</a:t>
            </a:r>
          </a:p>
          <a:p>
            <a:endParaRPr lang="en-US" sz="1600" dirty="0"/>
          </a:p>
          <a:p>
            <a:r>
              <a:rPr lang="en-US" sz="1600" dirty="0"/>
              <a:t>Compare results with original CWB</a:t>
            </a:r>
          </a:p>
        </p:txBody>
      </p:sp>
    </p:spTree>
    <p:extLst>
      <p:ext uri="{BB962C8B-B14F-4D97-AF65-F5344CB8AC3E}">
        <p14:creationId xmlns:p14="http://schemas.microsoft.com/office/powerpoint/2010/main" val="3515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D19D-939F-3441-B70D-A562FC38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Parametrized phenomenological templates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FA7FD-CA94-A049-835A-59061EAB4C66}"/>
              </a:ext>
            </a:extLst>
          </p:cNvPr>
          <p:cNvSpPr/>
          <p:nvPr/>
        </p:nvSpPr>
        <p:spPr>
          <a:xfrm>
            <a:off x="689852" y="4226049"/>
            <a:ext cx="1625766" cy="3000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 err="1">
                <a:latin typeface="+mj-lt"/>
              </a:rPr>
              <a:t>Astone</a:t>
            </a:r>
            <a:r>
              <a:rPr lang="en-GB" dirty="0">
                <a:latin typeface="+mj-lt"/>
              </a:rPr>
              <a:t> et al 2018</a:t>
            </a:r>
            <a:endParaRPr lang="es-ES_tradnl" sz="20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B550EC-DBBB-BD4F-8BB6-DC29C70D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9" y="1535826"/>
            <a:ext cx="3665580" cy="2733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A23F0E-570D-3C4D-BFFB-0CE70F005AB0}"/>
              </a:ext>
            </a:extLst>
          </p:cNvPr>
          <p:cNvSpPr txBox="1"/>
          <p:nvPr/>
        </p:nvSpPr>
        <p:spPr>
          <a:xfrm>
            <a:off x="4315326" y="1563802"/>
            <a:ext cx="46441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Mimics PNS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Model: damped harmonic oscillator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7 free parameters (ccphenv2)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Stochastic excitation:</a:t>
            </a:r>
            <a:r>
              <a:rPr lang="en-GB" sz="1600" dirty="0">
                <a:sym typeface="Wingdings" pitchFamily="2" charset="2"/>
              </a:rPr>
              <a:t> different realizations possible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36A63-A565-074E-A63C-139765C8763A}"/>
              </a:ext>
            </a:extLst>
          </p:cNvPr>
          <p:cNvSpPr txBox="1"/>
          <p:nvPr/>
        </p:nvSpPr>
        <p:spPr>
          <a:xfrm>
            <a:off x="2145566" y="4349181"/>
            <a:ext cx="5057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Automatic generation of templates to train CNN (800 in this work)</a:t>
            </a:r>
          </a:p>
        </p:txBody>
      </p:sp>
    </p:spTree>
    <p:extLst>
      <p:ext uri="{BB962C8B-B14F-4D97-AF65-F5344CB8AC3E}">
        <p14:creationId xmlns:p14="http://schemas.microsoft.com/office/powerpoint/2010/main" val="401033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E36B935C-5029-6741-914F-52840C775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79" y="436830"/>
            <a:ext cx="1409700" cy="571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044CBA-9237-BF49-9581-19B2855AD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2" t="2558" r="1860" b="50481"/>
          <a:stretch/>
        </p:blipFill>
        <p:spPr>
          <a:xfrm>
            <a:off x="3815156" y="609522"/>
            <a:ext cx="1828766" cy="16902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B5A3DB-3F5A-584B-9ABC-8ADC49C6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6" t="10299" r="70429" b="59329"/>
          <a:stretch/>
        </p:blipFill>
        <p:spPr>
          <a:xfrm>
            <a:off x="1121873" y="602819"/>
            <a:ext cx="1096652" cy="1217732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7BB34785-DDF4-CE48-915C-780AF4D41632}"/>
              </a:ext>
            </a:extLst>
          </p:cNvPr>
          <p:cNvSpPr/>
          <p:nvPr/>
        </p:nvSpPr>
        <p:spPr>
          <a:xfrm>
            <a:off x="2454647" y="1206204"/>
            <a:ext cx="1110804" cy="6273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B7796E-255D-1749-9B77-77B6F1C9676C}"/>
              </a:ext>
            </a:extLst>
          </p:cNvPr>
          <p:cNvSpPr/>
          <p:nvPr/>
        </p:nvSpPr>
        <p:spPr>
          <a:xfrm>
            <a:off x="2563626" y="808569"/>
            <a:ext cx="665567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+mj-lt"/>
              </a:rPr>
              <a:t>CWB</a:t>
            </a:r>
            <a:endParaRPr lang="es-ES_tradnl" sz="2800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6F59A3-F7DC-514C-B8C9-A3DA6F32AA8F}"/>
              </a:ext>
            </a:extLst>
          </p:cNvPr>
          <p:cNvSpPr/>
          <p:nvPr/>
        </p:nvSpPr>
        <p:spPr>
          <a:xfrm>
            <a:off x="5889595" y="3512840"/>
            <a:ext cx="70094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</a:rPr>
              <a:t>CNN</a:t>
            </a:r>
            <a:endParaRPr lang="es-ES_tradnl" sz="2800" b="1" dirty="0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5105F5-0F4C-1041-BE2A-CC54E6369C0B}"/>
              </a:ext>
            </a:extLst>
          </p:cNvPr>
          <p:cNvSpPr/>
          <p:nvPr/>
        </p:nvSpPr>
        <p:spPr>
          <a:xfrm>
            <a:off x="5879753" y="720470"/>
            <a:ext cx="591829" cy="3000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CWB</a:t>
            </a:r>
            <a:endParaRPr lang="es-ES_tradnl" sz="2000" dirty="0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7A2ED2-AF63-874F-B721-D67B0BE1F370}"/>
              </a:ext>
            </a:extLst>
          </p:cNvPr>
          <p:cNvSpPr/>
          <p:nvPr/>
        </p:nvSpPr>
        <p:spPr>
          <a:xfrm>
            <a:off x="6893310" y="1218796"/>
            <a:ext cx="1704313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+mj-lt"/>
              </a:rPr>
              <a:t>SIGNAL / NOISE</a:t>
            </a:r>
            <a:endParaRPr lang="es-ES_tradnl" sz="2800" dirty="0">
              <a:latin typeface="+mj-lt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96A8292F-A168-BE4B-91A0-D862F0689979}"/>
              </a:ext>
            </a:extLst>
          </p:cNvPr>
          <p:cNvSpPr/>
          <p:nvPr/>
        </p:nvSpPr>
        <p:spPr>
          <a:xfrm>
            <a:off x="5952591" y="1089802"/>
            <a:ext cx="669851" cy="6273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01BE095-CB1D-A547-AF61-768510446050}"/>
              </a:ext>
            </a:extLst>
          </p:cNvPr>
          <p:cNvSpPr/>
          <p:nvPr/>
        </p:nvSpPr>
        <p:spPr>
          <a:xfrm>
            <a:off x="5952591" y="3983540"/>
            <a:ext cx="669851" cy="6273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8704D4-1BB3-BD4D-901F-AAC12E504B64}"/>
              </a:ext>
            </a:extLst>
          </p:cNvPr>
          <p:cNvSpPr/>
          <p:nvPr/>
        </p:nvSpPr>
        <p:spPr>
          <a:xfrm>
            <a:off x="6893310" y="4112535"/>
            <a:ext cx="1704313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+mj-lt"/>
              </a:rPr>
              <a:t>SIGNAL / NOISE</a:t>
            </a:r>
            <a:endParaRPr lang="es-ES_tradnl" sz="2800" dirty="0"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ADB57DA-60F3-DC40-828A-0142B3E6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866" y="2898319"/>
            <a:ext cx="2356291" cy="22472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47251E-8691-FD4B-8737-E8E63203B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45" y="3358917"/>
            <a:ext cx="1191998" cy="10537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E214E1-9E4A-B64C-8D06-FBB2B5194737}"/>
              </a:ext>
            </a:extLst>
          </p:cNvPr>
          <p:cNvCxnSpPr/>
          <p:nvPr/>
        </p:nvCxnSpPr>
        <p:spPr>
          <a:xfrm>
            <a:off x="2406964" y="4684126"/>
            <a:ext cx="44477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9AA9B2-7CC5-1C48-8C96-50AF2C9C961F}"/>
              </a:ext>
            </a:extLst>
          </p:cNvPr>
          <p:cNvCxnSpPr>
            <a:cxnSpLocks/>
          </p:cNvCxnSpPr>
          <p:nvPr/>
        </p:nvCxnSpPr>
        <p:spPr>
          <a:xfrm flipH="1" flipV="1">
            <a:off x="2393677" y="3162977"/>
            <a:ext cx="13020" cy="149902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296F56-CE3A-9443-8B1F-F204B4981CE6}"/>
              </a:ext>
            </a:extLst>
          </p:cNvPr>
          <p:cNvCxnSpPr>
            <a:cxnSpLocks/>
          </p:cNvCxnSpPr>
          <p:nvPr/>
        </p:nvCxnSpPr>
        <p:spPr>
          <a:xfrm flipH="1">
            <a:off x="2406697" y="3163771"/>
            <a:ext cx="70222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BDDEA5-23DD-C04B-A72E-74D39C8F88AB}"/>
              </a:ext>
            </a:extLst>
          </p:cNvPr>
          <p:cNvCxnSpPr>
            <a:cxnSpLocks/>
          </p:cNvCxnSpPr>
          <p:nvPr/>
        </p:nvCxnSpPr>
        <p:spPr>
          <a:xfrm flipH="1">
            <a:off x="2397877" y="3702536"/>
            <a:ext cx="70222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B5E62DE-5BB5-934B-8160-C79AAE859FCF}"/>
              </a:ext>
            </a:extLst>
          </p:cNvPr>
          <p:cNvCxnSpPr>
            <a:cxnSpLocks/>
          </p:cNvCxnSpPr>
          <p:nvPr/>
        </p:nvCxnSpPr>
        <p:spPr>
          <a:xfrm flipH="1">
            <a:off x="2393677" y="4184969"/>
            <a:ext cx="70222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42">
            <a:extLst>
              <a:ext uri="{FF2B5EF4-FFF2-40B4-BE49-F238E27FC236}">
                <a16:creationId xmlns:a16="http://schemas.microsoft.com/office/drawing/2014/main" id="{D6673BF8-EC26-3C47-ACE1-9A9C571FBD3A}"/>
              </a:ext>
            </a:extLst>
          </p:cNvPr>
          <p:cNvSpPr/>
          <p:nvPr/>
        </p:nvSpPr>
        <p:spPr>
          <a:xfrm rot="5400000">
            <a:off x="4496416" y="2301702"/>
            <a:ext cx="575104" cy="6273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E66BCD-6C7F-BC4E-90DD-23B83C7E85E6}"/>
              </a:ext>
            </a:extLst>
          </p:cNvPr>
          <p:cNvSpPr/>
          <p:nvPr/>
        </p:nvSpPr>
        <p:spPr>
          <a:xfrm>
            <a:off x="1138177" y="472983"/>
            <a:ext cx="1037463" cy="3000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waveform</a:t>
            </a:r>
            <a:endParaRPr lang="es-ES_tradnl" sz="2000" dirty="0">
              <a:latin typeface="+mj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6CA6D7-A952-C547-A2B7-88A4BBFCC215}"/>
              </a:ext>
            </a:extLst>
          </p:cNvPr>
          <p:cNvSpPr/>
          <p:nvPr/>
        </p:nvSpPr>
        <p:spPr>
          <a:xfrm>
            <a:off x="1033585" y="1815095"/>
            <a:ext cx="1288090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+ Detector Gaussian noise</a:t>
            </a:r>
            <a:endParaRPr lang="es-ES_tradnl" sz="2000" dirty="0">
              <a:latin typeface="+mj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B9CED6-8FBB-1E44-A8CB-D20FCCD54B96}"/>
              </a:ext>
            </a:extLst>
          </p:cNvPr>
          <p:cNvSpPr/>
          <p:nvPr/>
        </p:nvSpPr>
        <p:spPr>
          <a:xfrm>
            <a:off x="3767377" y="339221"/>
            <a:ext cx="218521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>
                <a:latin typeface="+mj-lt"/>
              </a:rPr>
              <a:t>time-freq. likelihood</a:t>
            </a:r>
            <a:endParaRPr lang="es-ES_tradnl" sz="2000" dirty="0">
              <a:latin typeface="+mj-lt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ED568E6-6F5A-A94F-9478-4460D55B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13" y="-17673"/>
            <a:ext cx="2066762" cy="577780"/>
          </a:xfrm>
        </p:spPr>
        <p:txBody>
          <a:bodyPr/>
          <a:lstStyle/>
          <a:p>
            <a:r>
              <a:rPr lang="en-GB" dirty="0"/>
              <a:t>Pipeline</a:t>
            </a:r>
          </a:p>
        </p:txBody>
      </p:sp>
    </p:spTree>
    <p:extLst>
      <p:ext uri="{BB962C8B-B14F-4D97-AF65-F5344CB8AC3E}">
        <p14:creationId xmlns:p14="http://schemas.microsoft.com/office/powerpoint/2010/main" val="27605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182F-02E6-294A-8D7A-7B365D2E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Detection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8975B-EECD-3A48-B830-A3A57B622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7" y="1563803"/>
            <a:ext cx="4030634" cy="287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C833B-E580-7548-AE4D-0CB7BAA8AC90}"/>
              </a:ext>
            </a:extLst>
          </p:cNvPr>
          <p:cNvSpPr txBox="1"/>
          <p:nvPr/>
        </p:nvSpPr>
        <p:spPr>
          <a:xfrm>
            <a:off x="1248937" y="1238763"/>
            <a:ext cx="256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Astone</a:t>
            </a:r>
            <a:r>
              <a:rPr lang="en-GB" dirty="0"/>
              <a:t> et al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9F482-C9DA-CD41-B56A-9DD6A3AC0D62}"/>
              </a:ext>
            </a:extLst>
          </p:cNvPr>
          <p:cNvSpPr txBox="1"/>
          <p:nvPr/>
        </p:nvSpPr>
        <p:spPr>
          <a:xfrm>
            <a:off x="5497287" y="1563802"/>
            <a:ext cx="33738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10000 signal images &amp; 10000 noise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Improved efficiency over CWB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Proof-of-concept: more realistic setup needed.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3D5BC-C0FE-D54D-AFA9-0364C61B26FF}"/>
              </a:ext>
            </a:extLst>
          </p:cNvPr>
          <p:cNvSpPr/>
          <p:nvPr/>
        </p:nvSpPr>
        <p:spPr>
          <a:xfrm>
            <a:off x="544286" y="4586148"/>
            <a:ext cx="8326810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600" dirty="0"/>
              <a:t>It is possible to improve detectability using CNN and phenomenological templates</a:t>
            </a:r>
          </a:p>
        </p:txBody>
      </p:sp>
    </p:spTree>
    <p:extLst>
      <p:ext uri="{BB962C8B-B14F-4D97-AF65-F5344CB8AC3E}">
        <p14:creationId xmlns:p14="http://schemas.microsoft.com/office/powerpoint/2010/main" val="390232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1D89-0268-0948-B3B1-F296DE4C8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Part 2 - Stability of twisted magnetar magnetospheres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F9865-5B70-074D-9979-44B731940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910" y="2647596"/>
            <a:ext cx="6686549" cy="1913518"/>
          </a:xfrm>
        </p:spPr>
        <p:txBody>
          <a:bodyPr>
            <a:normAutofit/>
          </a:bodyPr>
          <a:lstStyle/>
          <a:p>
            <a:r>
              <a:rPr lang="en-GB" i="1" dirty="0"/>
              <a:t>Collaborators</a:t>
            </a:r>
            <a:r>
              <a:rPr lang="en-GB" dirty="0"/>
              <a:t>:</a:t>
            </a:r>
          </a:p>
          <a:p>
            <a:pPr indent="139700"/>
            <a:r>
              <a:rPr lang="en-GB" dirty="0"/>
              <a:t>T. </a:t>
            </a:r>
            <a:r>
              <a:rPr lang="en-GB" dirty="0" err="1"/>
              <a:t>Akgün</a:t>
            </a:r>
            <a:r>
              <a:rPr lang="en-GB" dirty="0"/>
              <a:t>, J.A. </a:t>
            </a:r>
            <a:r>
              <a:rPr lang="en-GB" dirty="0" err="1"/>
              <a:t>Miralles</a:t>
            </a:r>
            <a:r>
              <a:rPr lang="en-GB" dirty="0"/>
              <a:t>, J.A. Pons (U. Alicante)</a:t>
            </a:r>
          </a:p>
          <a:p>
            <a:pPr indent="139700"/>
            <a:r>
              <a:rPr lang="en-GB" dirty="0"/>
              <a:t>J. </a:t>
            </a:r>
            <a:r>
              <a:rPr lang="en-GB" dirty="0" err="1"/>
              <a:t>Mahlmann</a:t>
            </a:r>
            <a:r>
              <a:rPr lang="en-GB" dirty="0"/>
              <a:t>, M.A. </a:t>
            </a:r>
            <a:r>
              <a:rPr lang="en-GB" dirty="0" err="1"/>
              <a:t>Aloy</a:t>
            </a:r>
            <a:r>
              <a:rPr lang="en-GB" dirty="0"/>
              <a:t> (U. Valencia)</a:t>
            </a:r>
          </a:p>
          <a:p>
            <a:pPr indent="9525"/>
            <a:r>
              <a:rPr lang="en-GB" i="1" dirty="0"/>
              <a:t>Publications</a:t>
            </a:r>
            <a:r>
              <a:rPr lang="en-GB" dirty="0"/>
              <a:t>:</a:t>
            </a:r>
          </a:p>
          <a:p>
            <a:pPr marL="139700"/>
            <a:r>
              <a:rPr lang="en-GB" dirty="0" err="1"/>
              <a:t>Akün</a:t>
            </a:r>
            <a:r>
              <a:rPr lang="en-GB" dirty="0"/>
              <a:t> et al 2016, 2017, 2018a,b, </a:t>
            </a:r>
            <a:r>
              <a:rPr lang="en-GB" dirty="0" err="1"/>
              <a:t>Mahlmann</a:t>
            </a:r>
            <a:r>
              <a:rPr lang="en-GB" dirty="0"/>
              <a:t> et al 2019.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30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C92FD9-9397-1144-BE3D-C2E4719A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magnetars?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9D7830-6619-0941-9DAD-96804F423830}"/>
              </a:ext>
            </a:extLst>
          </p:cNvPr>
          <p:cNvGrpSpPr/>
          <p:nvPr/>
        </p:nvGrpSpPr>
        <p:grpSpPr>
          <a:xfrm>
            <a:off x="906246" y="1208609"/>
            <a:ext cx="2618266" cy="2369568"/>
            <a:chOff x="280603" y="1451348"/>
            <a:chExt cx="4863496" cy="4401533"/>
          </a:xfrm>
        </p:grpSpPr>
        <p:pic>
          <p:nvPicPr>
            <p:cNvPr id="5" name="Picture 4" descr="ppdotbin.png">
              <a:extLst>
                <a:ext uri="{FF2B5EF4-FFF2-40B4-BE49-F238E27FC236}">
                  <a16:creationId xmlns:a16="http://schemas.microsoft.com/office/drawing/2014/main" id="{BE13D661-969C-3344-A5F6-D9D5C280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03" y="1451348"/>
              <a:ext cx="4365744" cy="436574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5F2CC47-A048-1443-B7BD-B09B6A0102B9}"/>
                </a:ext>
              </a:extLst>
            </p:cNvPr>
            <p:cNvSpPr/>
            <p:nvPr/>
          </p:nvSpPr>
          <p:spPr>
            <a:xfrm>
              <a:off x="3259695" y="1768831"/>
              <a:ext cx="1386652" cy="997802"/>
            </a:xfrm>
            <a:prstGeom prst="ellipse">
              <a:avLst/>
            </a:prstGeom>
            <a:noFill/>
            <a:ln w="571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78DCE5-63F5-ED46-B4EB-6CBE17800A62}"/>
                </a:ext>
              </a:extLst>
            </p:cNvPr>
            <p:cNvSpPr/>
            <p:nvPr/>
          </p:nvSpPr>
          <p:spPr>
            <a:xfrm>
              <a:off x="1866252" y="5366934"/>
              <a:ext cx="3277847" cy="485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GB" sz="1100" dirty="0" err="1">
                  <a:solidFill>
                    <a:srgbClr val="000000"/>
                  </a:solidFill>
                </a:rPr>
                <a:t>Kaspi</a:t>
              </a:r>
              <a:r>
                <a:rPr lang="en-GB" sz="1100" dirty="0">
                  <a:solidFill>
                    <a:srgbClr val="000000"/>
                  </a:solidFill>
                </a:rPr>
                <a:t> 2010</a:t>
              </a:r>
              <a:endParaRPr lang="en-GB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073257-2532-F045-9FD8-BD4C1CCA3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197" y="1212753"/>
            <a:ext cx="4292003" cy="3268579"/>
          </a:xfrm>
        </p:spPr>
        <p:txBody>
          <a:bodyPr/>
          <a:lstStyle/>
          <a:p>
            <a:r>
              <a:rPr lang="en-GB" dirty="0"/>
              <a:t>Detected as SGRs and AXPs</a:t>
            </a:r>
          </a:p>
          <a:p>
            <a:r>
              <a:rPr lang="en-GB" dirty="0"/>
              <a:t>Large inferred magnetic field (10</a:t>
            </a:r>
            <a:r>
              <a:rPr lang="en-GB" baseline="30000" dirty="0"/>
              <a:t>14</a:t>
            </a:r>
            <a:r>
              <a:rPr lang="en-GB" dirty="0"/>
              <a:t>-10</a:t>
            </a:r>
            <a:r>
              <a:rPr lang="en-GB" baseline="30000" dirty="0"/>
              <a:t>15</a:t>
            </a:r>
            <a:r>
              <a:rPr lang="en-GB" dirty="0"/>
              <a:t> G)</a:t>
            </a:r>
          </a:p>
          <a:p>
            <a:r>
              <a:rPr lang="en-GB" dirty="0"/>
              <a:t>Long rotation period: 2-12 s</a:t>
            </a:r>
          </a:p>
          <a:p>
            <a:r>
              <a:rPr lang="en-GB" dirty="0"/>
              <a:t>Quiescence emission properties:</a:t>
            </a:r>
          </a:p>
          <a:p>
            <a:pPr lvl="1"/>
            <a:r>
              <a:rPr lang="en-GB" dirty="0"/>
              <a:t>X-ray luminosity </a:t>
            </a:r>
            <a:r>
              <a:rPr lang="en-GB" sz="1250" dirty="0"/>
              <a:t>~10</a:t>
            </a:r>
            <a:r>
              <a:rPr lang="en-GB" sz="1250" baseline="30000" dirty="0"/>
              <a:t>34</a:t>
            </a:r>
            <a:r>
              <a:rPr lang="en-GB" sz="1250" dirty="0"/>
              <a:t>-10</a:t>
            </a:r>
            <a:r>
              <a:rPr lang="en-GB" sz="1250" baseline="30000" dirty="0"/>
              <a:t>36</a:t>
            </a:r>
            <a:r>
              <a:rPr lang="en-GB" sz="1250" dirty="0"/>
              <a:t> erg/s</a:t>
            </a:r>
          </a:p>
          <a:p>
            <a:pPr lvl="1"/>
            <a:r>
              <a:rPr lang="en-GB" sz="1250" dirty="0"/>
              <a:t>Thermal black body (~0.5 </a:t>
            </a:r>
            <a:r>
              <a:rPr lang="en-GB" sz="1250" dirty="0" err="1"/>
              <a:t>keV</a:t>
            </a:r>
            <a:r>
              <a:rPr lang="en-GB" sz="1250" dirty="0"/>
              <a:t>) </a:t>
            </a:r>
          </a:p>
          <a:p>
            <a:pPr lvl="1"/>
            <a:r>
              <a:rPr lang="en-GB" sz="1250" dirty="0"/>
              <a:t>Soft X-ray tail (2-10 </a:t>
            </a:r>
            <a:r>
              <a:rPr lang="en-GB" sz="1250" dirty="0" err="1"/>
              <a:t>keV</a:t>
            </a:r>
            <a:r>
              <a:rPr lang="en-GB" sz="1250" dirty="0"/>
              <a:t>)</a:t>
            </a:r>
          </a:p>
          <a:p>
            <a:pPr lvl="1"/>
            <a:r>
              <a:rPr lang="en-GB" sz="1250" dirty="0"/>
              <a:t>Hard X-ray component (15-100 </a:t>
            </a:r>
            <a:r>
              <a:rPr lang="en-GB" sz="1250" dirty="0" err="1"/>
              <a:t>keV</a:t>
            </a:r>
            <a:r>
              <a:rPr lang="en-GB" sz="1250" dirty="0"/>
              <a:t>)</a:t>
            </a:r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BCCEA86-B721-8145-B60C-BDD553A0B634}"/>
              </a:ext>
            </a:extLst>
          </p:cNvPr>
          <p:cNvSpPr/>
          <p:nvPr/>
        </p:nvSpPr>
        <p:spPr>
          <a:xfrm>
            <a:off x="5820176" y="3593432"/>
            <a:ext cx="1060986" cy="3991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9D6F3DF-8DF5-D64C-B027-2FBEC3007AAD}"/>
              </a:ext>
            </a:extLst>
          </p:cNvPr>
          <p:cNvSpPr txBox="1">
            <a:spLocks/>
          </p:cNvSpPr>
          <p:nvPr/>
        </p:nvSpPr>
        <p:spPr>
          <a:xfrm>
            <a:off x="4547197" y="4037382"/>
            <a:ext cx="4292003" cy="88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Magnetically powered emission</a:t>
            </a:r>
          </a:p>
          <a:p>
            <a:r>
              <a:rPr lang="en-GB" dirty="0"/>
              <a:t>Part of the emission comes from the magnetosphere</a:t>
            </a:r>
          </a:p>
          <a:p>
            <a:endParaRPr lang="en-GB" dirty="0"/>
          </a:p>
          <a:p>
            <a:endParaRPr lang="en-GB" sz="1400" dirty="0"/>
          </a:p>
          <a:p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B65286-5437-684A-A9CA-B53CD0534924}"/>
              </a:ext>
            </a:extLst>
          </p:cNvPr>
          <p:cNvGrpSpPr/>
          <p:nvPr/>
        </p:nvGrpSpPr>
        <p:grpSpPr>
          <a:xfrm>
            <a:off x="1479204" y="1599667"/>
            <a:ext cx="2325983" cy="3241725"/>
            <a:chOff x="1479204" y="1599667"/>
            <a:chExt cx="2325983" cy="32417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BD74D8-9DFC-8941-A592-BA63733B5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204" y="1599667"/>
              <a:ext cx="2325983" cy="32417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D0F084-F48D-8E48-9452-AA12E8752528}"/>
                </a:ext>
              </a:extLst>
            </p:cNvPr>
            <p:cNvSpPr txBox="1"/>
            <p:nvPr/>
          </p:nvSpPr>
          <p:spPr>
            <a:xfrm>
              <a:off x="1768032" y="1708944"/>
              <a:ext cx="11584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err="1">
                  <a:solidFill>
                    <a:srgbClr val="000000"/>
                  </a:solidFill>
                </a:rPr>
                <a:t>Götz</a:t>
              </a:r>
              <a:r>
                <a:rPr lang="en-GB" sz="1000" dirty="0">
                  <a:solidFill>
                    <a:srgbClr val="000000"/>
                  </a:solidFill>
                </a:rPr>
                <a:t> et al 2006</a:t>
              </a:r>
              <a:endParaRPr lang="en-GB" sz="1400" dirty="0">
                <a:solidFill>
                  <a:srgbClr val="000000"/>
                </a:solidFill>
              </a:endParaRPr>
            </a:p>
            <a:p>
              <a:endParaRPr lang="en-GB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8794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3EB53D-1EC1-D148-A318-7A3C06EA8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7"/>
          <a:stretch/>
        </p:blipFill>
        <p:spPr>
          <a:xfrm>
            <a:off x="0" y="2573767"/>
            <a:ext cx="9144000" cy="256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409CB-44EC-1941-8C55-FFD5FFDA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32A8-777A-D74F-AE86-747E08BE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53466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00B0F0"/>
                </a:solidFill>
              </a:rPr>
              <a:t>Part 1 – Observing gravitational waves from core collapse supernovae</a:t>
            </a:r>
          </a:p>
          <a:p>
            <a:endParaRPr lang="en-GB" sz="1500" dirty="0">
              <a:solidFill>
                <a:srgbClr val="00B0F0"/>
              </a:solidFill>
            </a:endParaRPr>
          </a:p>
          <a:p>
            <a:endParaRPr lang="en-GB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5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n-GB" sz="1800" dirty="0">
                <a:solidFill>
                  <a:schemeClr val="bg1"/>
                </a:solidFill>
              </a:rPr>
              <a:t>Part 2 - Stability of twisted magnetar magnetospheres</a:t>
            </a:r>
          </a:p>
        </p:txBody>
      </p:sp>
    </p:spTree>
    <p:extLst>
      <p:ext uri="{BB962C8B-B14F-4D97-AF65-F5344CB8AC3E}">
        <p14:creationId xmlns:p14="http://schemas.microsoft.com/office/powerpoint/2010/main" val="347052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4EAF-E3C8-6343-ACDE-231CF6B5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Magnetar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8678A-51B6-F643-8D9B-F66165444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881" y="1240971"/>
            <a:ext cx="6686550" cy="2833217"/>
          </a:xfrm>
        </p:spPr>
        <p:txBody>
          <a:bodyPr/>
          <a:lstStyle/>
          <a:p>
            <a:r>
              <a:rPr lang="en-GB" dirty="0"/>
              <a:t>Type of activity:</a:t>
            </a:r>
          </a:p>
          <a:p>
            <a:pPr lvl="1"/>
            <a:r>
              <a:rPr lang="en-GB" dirty="0"/>
              <a:t>Short duration bursts: 10</a:t>
            </a:r>
            <a:r>
              <a:rPr lang="en-GB" baseline="30000" dirty="0"/>
              <a:t>36</a:t>
            </a:r>
            <a:r>
              <a:rPr lang="en-GB" dirty="0"/>
              <a:t>-10</a:t>
            </a:r>
            <a:r>
              <a:rPr lang="en-GB" baseline="30000" dirty="0"/>
              <a:t>43</a:t>
            </a:r>
            <a:r>
              <a:rPr lang="en-GB" dirty="0"/>
              <a:t> erg/s in ~0.1 s </a:t>
            </a:r>
          </a:p>
          <a:p>
            <a:pPr lvl="1"/>
            <a:r>
              <a:rPr lang="en-GB" dirty="0"/>
              <a:t>Long duration outbursts: 10</a:t>
            </a:r>
            <a:r>
              <a:rPr lang="en-GB" baseline="30000" dirty="0"/>
              <a:t>36</a:t>
            </a:r>
            <a:r>
              <a:rPr lang="en-GB" dirty="0"/>
              <a:t> erg/s in hours</a:t>
            </a:r>
          </a:p>
          <a:p>
            <a:pPr lvl="1"/>
            <a:r>
              <a:rPr lang="en-GB" dirty="0"/>
              <a:t>Giant flares: 10</a:t>
            </a:r>
            <a:r>
              <a:rPr lang="en-GB" baseline="30000" dirty="0"/>
              <a:t>44</a:t>
            </a:r>
            <a:r>
              <a:rPr lang="en-GB" dirty="0"/>
              <a:t>-10</a:t>
            </a:r>
            <a:r>
              <a:rPr lang="en-GB" baseline="30000" dirty="0"/>
              <a:t>47</a:t>
            </a:r>
            <a:r>
              <a:rPr lang="en-GB" dirty="0"/>
              <a:t> erg/s in 0.1 s  (3 observations)</a:t>
            </a:r>
          </a:p>
          <a:p>
            <a:r>
              <a:rPr lang="en-GB" dirty="0"/>
              <a:t>Extended X-ray decay lasting for 10</a:t>
            </a:r>
            <a:r>
              <a:rPr lang="en-GB" baseline="30000" dirty="0"/>
              <a:t>3</a:t>
            </a:r>
            <a:r>
              <a:rPr lang="en-GB" dirty="0"/>
              <a:t>-10</a:t>
            </a:r>
            <a:r>
              <a:rPr lang="en-GB" baseline="30000" dirty="0"/>
              <a:t>4</a:t>
            </a:r>
            <a:r>
              <a:rPr lang="en-GB" dirty="0"/>
              <a:t> the event duration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7E939-7020-A643-A22C-4340F4B9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79" y="2685343"/>
            <a:ext cx="3519250" cy="2365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D1E75-57AD-9E4E-92E4-C432EE937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05" y="2859479"/>
            <a:ext cx="2441524" cy="2082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5AE6A3-1A14-D045-AA8A-15EF4CE9DF58}"/>
              </a:ext>
            </a:extLst>
          </p:cNvPr>
          <p:cNvSpPr/>
          <p:nvPr/>
        </p:nvSpPr>
        <p:spPr>
          <a:xfrm>
            <a:off x="1119204" y="3054859"/>
            <a:ext cx="259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Strohmayer</a:t>
            </a:r>
            <a:r>
              <a:rPr lang="en-GB" dirty="0">
                <a:solidFill>
                  <a:schemeClr val="bg1"/>
                </a:solidFill>
              </a:rPr>
              <a:t> &amp; Watts 2006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DD6BF-B24A-FD46-A9D0-97698D258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702" y="2685343"/>
            <a:ext cx="4586231" cy="2281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F515E-FDF5-254B-BF37-0073CBA3F402}"/>
              </a:ext>
            </a:extLst>
          </p:cNvPr>
          <p:cNvSpPr/>
          <p:nvPr/>
        </p:nvSpPr>
        <p:spPr>
          <a:xfrm>
            <a:off x="6128440" y="4233054"/>
            <a:ext cx="272164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1E 1048-59, Woods et al 2004</a:t>
            </a:r>
          </a:p>
        </p:txBody>
      </p:sp>
      <p:pic>
        <p:nvPicPr>
          <p:cNvPr id="11" name="Picture 10" descr="magnetar.jpg">
            <a:extLst>
              <a:ext uri="{FF2B5EF4-FFF2-40B4-BE49-F238E27FC236}">
                <a16:creationId xmlns:a16="http://schemas.microsoft.com/office/drawing/2014/main" id="{0C306FCE-8DF2-354D-B82B-D40B0E891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172" y="0"/>
            <a:ext cx="2873828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38ABAE-E8E1-5D4A-B8E0-DC011AFC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Energetics driving the evolution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E8107E-E5F0-BE4F-9194-B3C4F37D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73" y="1082570"/>
            <a:ext cx="7250569" cy="4197001"/>
          </a:xfrm>
        </p:spPr>
        <p:txBody>
          <a:bodyPr>
            <a:normAutofit/>
          </a:bodyPr>
          <a:lstStyle/>
          <a:p>
            <a:r>
              <a:rPr lang="en-GB" dirty="0"/>
              <a:t>Magnetic field energy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Magneto-thermal evolution</a:t>
            </a:r>
          </a:p>
          <a:p>
            <a:pPr lvl="1"/>
            <a:r>
              <a:rPr lang="en-GB" dirty="0"/>
              <a:t>For T~10</a:t>
            </a:r>
            <a:r>
              <a:rPr lang="en-GB" baseline="30000" dirty="0"/>
              <a:t>8</a:t>
            </a:r>
            <a:r>
              <a:rPr lang="en-GB" dirty="0"/>
              <a:t> K (10</a:t>
            </a:r>
            <a:r>
              <a:rPr lang="en-GB" baseline="30000" dirty="0"/>
              <a:t>3</a:t>
            </a:r>
            <a:r>
              <a:rPr lang="en-GB" dirty="0"/>
              <a:t>-10</a:t>
            </a:r>
            <a:r>
              <a:rPr lang="en-GB" baseline="30000" dirty="0"/>
              <a:t>5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) and B&gt;10</a:t>
            </a:r>
            <a:r>
              <a:rPr lang="en-GB" baseline="30000" dirty="0"/>
              <a:t>14</a:t>
            </a:r>
            <a:r>
              <a:rPr lang="en-GB" dirty="0"/>
              <a:t>G </a:t>
            </a:r>
            <a:r>
              <a:rPr lang="en-GB" dirty="0">
                <a:sym typeface="Wingdings" pitchFamily="2" charset="2"/>
              </a:rPr>
              <a:t> Crustal Hall evolution dominant</a:t>
            </a:r>
          </a:p>
          <a:p>
            <a:pPr lvl="1"/>
            <a:r>
              <a:rPr lang="en-GB" dirty="0">
                <a:sym typeface="Wingdings" pitchFamily="2" charset="2"/>
              </a:rPr>
              <a:t>Pons &amp; </a:t>
            </a:r>
            <a:r>
              <a:rPr lang="en-GB" dirty="0" err="1">
                <a:sym typeface="Wingdings" pitchFamily="2" charset="2"/>
              </a:rPr>
              <a:t>Geppert</a:t>
            </a:r>
            <a:r>
              <a:rPr lang="en-GB" dirty="0">
                <a:sym typeface="Wingdings" pitchFamily="2" charset="2"/>
              </a:rPr>
              <a:t> 2007, Aguilera et al 2008, Pons et al 2009, Kojima &amp; </a:t>
            </a:r>
            <a:r>
              <a:rPr lang="en-GB" dirty="0" err="1">
                <a:sym typeface="Wingdings" pitchFamily="2" charset="2"/>
              </a:rPr>
              <a:t>Kisaka</a:t>
            </a:r>
            <a:r>
              <a:rPr lang="en-GB" dirty="0">
                <a:sym typeface="Wingdings" pitchFamily="2" charset="2"/>
              </a:rPr>
              <a:t> 2012, </a:t>
            </a:r>
            <a:r>
              <a:rPr lang="en-GB" dirty="0" err="1">
                <a:sym typeface="Wingdings" pitchFamily="2" charset="2"/>
              </a:rPr>
              <a:t>Viganò</a:t>
            </a:r>
            <a:r>
              <a:rPr lang="en-GB" dirty="0">
                <a:sym typeface="Wingdings" pitchFamily="2" charset="2"/>
              </a:rPr>
              <a:t> et al 2012,2013, </a:t>
            </a:r>
            <a:r>
              <a:rPr lang="en-GB" dirty="0" err="1"/>
              <a:t>Gourgouliatos</a:t>
            </a:r>
            <a:r>
              <a:rPr lang="en-GB" dirty="0"/>
              <a:t> &amp;  Cumming 2014, Wood &amp; </a:t>
            </a:r>
            <a:r>
              <a:rPr lang="en-GB" dirty="0" err="1"/>
              <a:t>Hollerbach</a:t>
            </a:r>
            <a:r>
              <a:rPr lang="en-GB" dirty="0"/>
              <a:t> 2015.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Hall timescale: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Building of mechanical stresses in the crust (</a:t>
            </a:r>
            <a:r>
              <a:rPr lang="en-GB" dirty="0" err="1"/>
              <a:t>Perna</a:t>
            </a:r>
            <a:r>
              <a:rPr lang="en-GB" dirty="0"/>
              <a:t> &amp; Pons 2011) and twists in the magnetosphere (</a:t>
            </a:r>
            <a:r>
              <a:rPr lang="en-GB" dirty="0" err="1"/>
              <a:t>Akgün</a:t>
            </a:r>
            <a:r>
              <a:rPr lang="en-GB" dirty="0"/>
              <a:t> et al 2017)</a:t>
            </a:r>
          </a:p>
          <a:p>
            <a:pPr lvl="1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A6091-027D-A440-9DA9-128107328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20" y="1510672"/>
            <a:ext cx="3570245" cy="612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7BBFF-93A7-784C-9C0F-A3488017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31" y="1533978"/>
            <a:ext cx="4226283" cy="588736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15D0905-90ED-2D41-9041-49CE932A3037}"/>
              </a:ext>
            </a:extLst>
          </p:cNvPr>
          <p:cNvSpPr txBox="1">
            <a:spLocks/>
          </p:cNvSpPr>
          <p:nvPr/>
        </p:nvSpPr>
        <p:spPr>
          <a:xfrm>
            <a:off x="4900789" y="776966"/>
            <a:ext cx="3907115" cy="65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r>
              <a:rPr lang="en-GB" dirty="0"/>
              <a:t>Magnetosphere energy (dipole energy)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07F64-2770-DA47-850F-DA5E1ADB343C}"/>
              </a:ext>
            </a:extLst>
          </p:cNvPr>
          <p:cNvGrpSpPr/>
          <p:nvPr/>
        </p:nvGrpSpPr>
        <p:grpSpPr>
          <a:xfrm>
            <a:off x="2709280" y="3338335"/>
            <a:ext cx="3008338" cy="659374"/>
            <a:chOff x="2709280" y="3338335"/>
            <a:chExt cx="3008338" cy="6593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EC923-7CD0-8442-8444-00F49BA70FAC}"/>
                </a:ext>
              </a:extLst>
            </p:cNvPr>
            <p:cNvSpPr/>
            <p:nvPr/>
          </p:nvSpPr>
          <p:spPr>
            <a:xfrm>
              <a:off x="2709280" y="3578264"/>
              <a:ext cx="30083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latin typeface="Symbol" pitchFamily="2" charset="2"/>
                </a:rPr>
                <a:t>t</a:t>
              </a:r>
              <a:r>
                <a:rPr lang="en-GB" sz="1400" baseline="-25000" dirty="0" err="1"/>
                <a:t>Hall</a:t>
              </a:r>
              <a:r>
                <a:rPr lang="en-GB" sz="1400" dirty="0"/>
                <a:t> ~ 600                                  </a:t>
              </a:r>
              <a:r>
                <a:rPr lang="en-GB" sz="1400" dirty="0" err="1"/>
                <a:t>yr</a:t>
              </a:r>
              <a:r>
                <a:rPr lang="en-GB" sz="1400" dirty="0"/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A12F91-0E32-5A4E-9052-DA7A75469F2E}"/>
                </a:ext>
              </a:extLst>
            </p:cNvPr>
            <p:cNvSpPr/>
            <p:nvPr/>
          </p:nvSpPr>
          <p:spPr>
            <a:xfrm>
              <a:off x="3740331" y="3406777"/>
              <a:ext cx="1489510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   L           10</a:t>
              </a:r>
              <a:r>
                <a:rPr lang="en-GB" baseline="30000" dirty="0"/>
                <a:t>15 </a:t>
              </a:r>
              <a:r>
                <a:rPr lang="en-GB" dirty="0"/>
                <a:t>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9C7EF0-0D5B-214A-8D02-049F17D770B5}"/>
                </a:ext>
              </a:extLst>
            </p:cNvPr>
            <p:cNvSpPr/>
            <p:nvPr/>
          </p:nvSpPr>
          <p:spPr>
            <a:xfrm>
              <a:off x="3740331" y="3697627"/>
              <a:ext cx="115768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 km          B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769A8B-EB3B-5742-9D36-695F79BAB3C8}"/>
                </a:ext>
              </a:extLst>
            </p:cNvPr>
            <p:cNvCxnSpPr>
              <a:cxnSpLocks/>
            </p:cNvCxnSpPr>
            <p:nvPr/>
          </p:nvCxnSpPr>
          <p:spPr>
            <a:xfrm>
              <a:off x="3823504" y="3697627"/>
              <a:ext cx="4354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0448E8-2265-4541-AAEF-3AF7DE736821}"/>
                </a:ext>
              </a:extLst>
            </p:cNvPr>
            <p:cNvCxnSpPr>
              <a:cxnSpLocks/>
            </p:cNvCxnSpPr>
            <p:nvPr/>
          </p:nvCxnSpPr>
          <p:spPr>
            <a:xfrm>
              <a:off x="4585504" y="3697627"/>
              <a:ext cx="4898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DE630A-4C3F-1B4B-8819-3D3BF0A57ED0}"/>
                </a:ext>
              </a:extLst>
            </p:cNvPr>
            <p:cNvSpPr/>
            <p:nvPr/>
          </p:nvSpPr>
          <p:spPr>
            <a:xfrm>
              <a:off x="3537991" y="3338335"/>
              <a:ext cx="10374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/>
                <a:t>(    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14E6CF-CE12-3A41-8AEB-438FEBFB813B}"/>
                </a:ext>
              </a:extLst>
            </p:cNvPr>
            <p:cNvSpPr/>
            <p:nvPr/>
          </p:nvSpPr>
          <p:spPr>
            <a:xfrm>
              <a:off x="4321759" y="3338337"/>
              <a:ext cx="10374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/>
                <a:t>( 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00CA-953D-594F-93FC-403D1887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burst models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971F1-8FFF-3246-9CDA-6BD9D45F7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550" y="1212651"/>
            <a:ext cx="2994549" cy="432197"/>
          </a:xfrm>
        </p:spPr>
        <p:txBody>
          <a:bodyPr/>
          <a:lstStyle/>
          <a:p>
            <a:r>
              <a:rPr lang="en-GB" dirty="0"/>
              <a:t>Crust-quake model (internal mechanism)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1BFAAB-AE25-4B4F-81A8-36911E74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571" y="1683125"/>
            <a:ext cx="4872508" cy="2515545"/>
          </a:xfrm>
        </p:spPr>
        <p:txBody>
          <a:bodyPr>
            <a:normAutofit/>
          </a:bodyPr>
          <a:lstStyle/>
          <a:p>
            <a:r>
              <a:rPr lang="en-GB" sz="1100" dirty="0"/>
              <a:t>Thompson &amp; Duncan 1995</a:t>
            </a:r>
          </a:p>
          <a:p>
            <a:r>
              <a:rPr lang="en-GB" sz="1100" b="1" dirty="0"/>
              <a:t>Stress builds in the crust</a:t>
            </a:r>
          </a:p>
          <a:p>
            <a:r>
              <a:rPr lang="en-GB" sz="1100" b="1" dirty="0"/>
              <a:t>Mechanical failure </a:t>
            </a:r>
            <a:r>
              <a:rPr lang="en-GB" sz="1100" dirty="0"/>
              <a:t>at the breaking strain (Horowitz &amp; </a:t>
            </a:r>
            <a:r>
              <a:rPr lang="en-GB" sz="1100" dirty="0" err="1"/>
              <a:t>Kadau</a:t>
            </a:r>
            <a:r>
              <a:rPr lang="en-GB" sz="1100" dirty="0"/>
              <a:t> 2009)</a:t>
            </a:r>
          </a:p>
          <a:p>
            <a:r>
              <a:rPr lang="en-GB" sz="1100" b="1" dirty="0"/>
              <a:t>Generation of thermo-plastic waves </a:t>
            </a:r>
            <a:r>
              <a:rPr lang="en-GB" sz="1100" dirty="0"/>
              <a:t>(Levin &amp; </a:t>
            </a:r>
            <a:r>
              <a:rPr lang="en-GB" sz="1100" dirty="0" err="1"/>
              <a:t>Lyutikov</a:t>
            </a:r>
            <a:r>
              <a:rPr lang="en-GB" sz="1100" dirty="0"/>
              <a:t> 2012, </a:t>
            </a:r>
            <a:r>
              <a:rPr lang="en-GB" sz="1100" dirty="0" err="1"/>
              <a:t>Belovodorov</a:t>
            </a:r>
            <a:r>
              <a:rPr lang="en-GB" sz="1100" dirty="0"/>
              <a:t> &amp; Levin 2014, Li et al 2016)</a:t>
            </a:r>
          </a:p>
          <a:p>
            <a:r>
              <a:rPr lang="en-GB" sz="1100" b="1" dirty="0" err="1"/>
              <a:t>Alfvén</a:t>
            </a:r>
            <a:r>
              <a:rPr lang="en-GB" sz="1100" b="1" dirty="0"/>
              <a:t> waves propagate into the magnetosphere</a:t>
            </a:r>
            <a:r>
              <a:rPr lang="en-GB" sz="1100" dirty="0"/>
              <a:t> (Thompson &amp; Duncan 1995, Li et al 2016) </a:t>
            </a:r>
            <a:r>
              <a:rPr lang="en-GB" sz="1100" dirty="0">
                <a:sym typeface="Wingdings" pitchFamily="2" charset="2"/>
              </a:rPr>
              <a:t> </a:t>
            </a:r>
            <a:r>
              <a:rPr lang="en-GB" sz="1100" b="1" dirty="0">
                <a:sym typeface="Wingdings" pitchFamily="2" charset="2"/>
              </a:rPr>
              <a:t>thermalisation</a:t>
            </a:r>
            <a:r>
              <a:rPr lang="en-GB" sz="1100" dirty="0">
                <a:sym typeface="Wingdings" pitchFamily="2" charset="2"/>
              </a:rPr>
              <a:t>  </a:t>
            </a:r>
            <a:r>
              <a:rPr lang="en-GB" sz="1100" b="1" dirty="0">
                <a:sym typeface="Wingdings" pitchFamily="2" charset="2"/>
              </a:rPr>
              <a:t>emission</a:t>
            </a:r>
            <a:r>
              <a:rPr lang="en-GB" sz="1100" dirty="0">
                <a:sym typeface="Wingdings" pitchFamily="2" charset="2"/>
              </a:rPr>
              <a:t>.</a:t>
            </a:r>
            <a:endParaRPr lang="en-GB" sz="11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CA7D3-2FAC-4E4B-838D-D893A1C3E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0372" y="1212651"/>
            <a:ext cx="3608087" cy="432197"/>
          </a:xfrm>
        </p:spPr>
        <p:txBody>
          <a:bodyPr/>
          <a:lstStyle/>
          <a:p>
            <a:r>
              <a:rPr lang="en-GB" dirty="0"/>
              <a:t>Magnetospheric instability (external mechanism)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065F9A-4507-894C-895B-095139B4B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20372" y="1683124"/>
            <a:ext cx="3992660" cy="2515545"/>
          </a:xfrm>
        </p:spPr>
        <p:txBody>
          <a:bodyPr>
            <a:normAutofit/>
          </a:bodyPr>
          <a:lstStyle/>
          <a:p>
            <a:r>
              <a:rPr lang="en-GB" sz="1100" dirty="0" err="1"/>
              <a:t>Lyutikov</a:t>
            </a:r>
            <a:r>
              <a:rPr lang="en-GB" sz="1100" dirty="0"/>
              <a:t> 2003</a:t>
            </a:r>
          </a:p>
          <a:p>
            <a:r>
              <a:rPr lang="en-GB" sz="1100" b="1" dirty="0"/>
              <a:t>Twist builds in the magnetosphere</a:t>
            </a:r>
          </a:p>
          <a:p>
            <a:r>
              <a:rPr lang="en-GB" sz="1100" b="1" dirty="0"/>
              <a:t>Critical twist </a:t>
            </a:r>
            <a:r>
              <a:rPr lang="en-GB" sz="1100" dirty="0">
                <a:sym typeface="Wingdings" pitchFamily="2" charset="2"/>
              </a:rPr>
              <a:t> </a:t>
            </a:r>
            <a:r>
              <a:rPr lang="en-GB" sz="1100" b="1" dirty="0">
                <a:sym typeface="Wingdings" pitchFamily="2" charset="2"/>
              </a:rPr>
              <a:t>Magnetospheric instability</a:t>
            </a:r>
          </a:p>
          <a:p>
            <a:r>
              <a:rPr lang="en-GB" sz="1100" b="1" dirty="0">
                <a:sym typeface="Wingdings" pitchFamily="2" charset="2"/>
              </a:rPr>
              <a:t>MS reconnection </a:t>
            </a:r>
            <a:r>
              <a:rPr lang="en-GB" sz="1100" dirty="0">
                <a:sym typeface="Wingdings" pitchFamily="2" charset="2"/>
              </a:rPr>
              <a:t> </a:t>
            </a:r>
            <a:r>
              <a:rPr lang="en-GB" sz="1100" b="1" dirty="0">
                <a:sym typeface="Wingdings" pitchFamily="2" charset="2"/>
              </a:rPr>
              <a:t>emission</a:t>
            </a:r>
            <a:r>
              <a:rPr lang="en-GB" sz="1100" dirty="0">
                <a:sym typeface="Wingdings" pitchFamily="2" charset="2"/>
              </a:rPr>
              <a:t> </a:t>
            </a:r>
            <a:r>
              <a:rPr lang="es-ES" sz="1100" dirty="0"/>
              <a:t>(</a:t>
            </a:r>
            <a:r>
              <a:rPr lang="es-ES" sz="1100" dirty="0" err="1"/>
              <a:t>Lyutikov</a:t>
            </a:r>
            <a:r>
              <a:rPr lang="es-ES" sz="1100" dirty="0"/>
              <a:t> 2003; Gill &amp; </a:t>
            </a:r>
            <a:r>
              <a:rPr lang="es-ES" sz="1100" dirty="0" err="1"/>
              <a:t>Heyl</a:t>
            </a:r>
            <a:r>
              <a:rPr lang="es-ES" sz="1100" dirty="0"/>
              <a:t> 2010; </a:t>
            </a:r>
            <a:r>
              <a:rPr lang="es-ES" sz="1100" dirty="0" err="1"/>
              <a:t>Elenbaas</a:t>
            </a:r>
            <a:r>
              <a:rPr lang="es-ES" sz="1100" dirty="0"/>
              <a:t> et al. 2016) </a:t>
            </a:r>
          </a:p>
          <a:p>
            <a:endParaRPr lang="es-ES" sz="1100" dirty="0"/>
          </a:p>
          <a:p>
            <a:endParaRPr lang="en-GB" sz="1100" dirty="0"/>
          </a:p>
        </p:txBody>
      </p:sp>
      <p:pic>
        <p:nvPicPr>
          <p:cNvPr id="8" name="Picture 7" descr="twisting.jpg">
            <a:extLst>
              <a:ext uri="{FF2B5EF4-FFF2-40B4-BE49-F238E27FC236}">
                <a16:creationId xmlns:a16="http://schemas.microsoft.com/office/drawing/2014/main" id="{0834B89B-19FC-894A-9BE2-99C0E44A1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4" y="3537699"/>
            <a:ext cx="1831654" cy="1485748"/>
          </a:xfrm>
          <a:prstGeom prst="rect">
            <a:avLst/>
          </a:prstGeom>
        </p:spPr>
      </p:pic>
      <p:pic>
        <p:nvPicPr>
          <p:cNvPr id="9" name="Picture 8" descr="3696_2_fig4.png">
            <a:extLst>
              <a:ext uri="{FF2B5EF4-FFF2-40B4-BE49-F238E27FC236}">
                <a16:creationId xmlns:a16="http://schemas.microsoft.com/office/drawing/2014/main" id="{F393EA12-F567-FD47-9631-B1DADDD3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11" y="3331517"/>
            <a:ext cx="3532603" cy="17343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C61809-9149-4240-A963-9A3F4221BE51}"/>
              </a:ext>
            </a:extLst>
          </p:cNvPr>
          <p:cNvSpPr/>
          <p:nvPr/>
        </p:nvSpPr>
        <p:spPr>
          <a:xfrm>
            <a:off x="6738202" y="4802902"/>
            <a:ext cx="2274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Masada et al 2010 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A0F13A-BA33-7542-B97E-7298788331BB}"/>
              </a:ext>
            </a:extLst>
          </p:cNvPr>
          <p:cNvSpPr/>
          <p:nvPr/>
        </p:nvSpPr>
        <p:spPr>
          <a:xfrm>
            <a:off x="4568087" y="681797"/>
            <a:ext cx="4060372" cy="239534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0092-7AD4-F942-B4EB-D0176B5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Force-free twisted magnetospheres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CE2D-0309-1A4A-BA45-6FCD4711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95400"/>
            <a:ext cx="5297091" cy="58782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Grad-</a:t>
            </a:r>
            <a:r>
              <a:rPr lang="en-GB" dirty="0" err="1"/>
              <a:t>Shafranov</a:t>
            </a:r>
            <a:r>
              <a:rPr lang="en-GB" dirty="0"/>
              <a:t> equation:</a:t>
            </a:r>
          </a:p>
          <a:p>
            <a:pPr marL="0" indent="0">
              <a:buNone/>
            </a:pPr>
            <a:r>
              <a:rPr lang="en-GB" dirty="0"/>
              <a:t>       P: poloidal flux function, T: toroidal function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3D9489-D52A-5346-9FFA-A83B49AD4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450404"/>
              </p:ext>
            </p:extLst>
          </p:nvPr>
        </p:nvGraphicFramePr>
        <p:xfrm>
          <a:off x="4690626" y="1182291"/>
          <a:ext cx="2232688" cy="391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3" imgW="1231900" imgH="215900" progId="Equation.3">
                  <p:embed/>
                </p:oleObj>
              </mc:Choice>
              <mc:Fallback>
                <p:oleObj name="Equation" r:id="rId3" imgW="1231900" imgH="2159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0626" y="1182291"/>
                        <a:ext cx="2232688" cy="39146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51F1F6-BF15-9541-9C5A-77E98D08F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8" r="9610"/>
          <a:stretch/>
        </p:blipFill>
        <p:spPr>
          <a:xfrm>
            <a:off x="6629400" y="2142960"/>
            <a:ext cx="2339255" cy="28607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93C101-4C84-8546-8FE7-DC17D3592E60}"/>
              </a:ext>
            </a:extLst>
          </p:cNvPr>
          <p:cNvSpPr txBox="1">
            <a:spLocks/>
          </p:cNvSpPr>
          <p:nvPr/>
        </p:nvSpPr>
        <p:spPr>
          <a:xfrm>
            <a:off x="1941909" y="2142959"/>
            <a:ext cx="4600405" cy="2833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Magnetospheric currents </a:t>
            </a:r>
            <a:r>
              <a:rPr lang="en-GB" dirty="0">
                <a:sym typeface="Wingdings" pitchFamily="2" charset="2"/>
              </a:rPr>
              <a:t> twist</a:t>
            </a:r>
          </a:p>
          <a:p>
            <a:r>
              <a:rPr lang="en-GB" dirty="0">
                <a:sym typeface="Wingdings" pitchFamily="2" charset="2"/>
              </a:rPr>
              <a:t>Boundary condition problem (non-linear elliptic equation):</a:t>
            </a:r>
          </a:p>
          <a:p>
            <a:pPr lvl="1"/>
            <a:r>
              <a:rPr lang="en-GB" dirty="0"/>
              <a:t>Magnetic field at the NS surface</a:t>
            </a:r>
          </a:p>
          <a:p>
            <a:pPr lvl="1"/>
            <a:r>
              <a:rPr lang="en-GB" dirty="0"/>
              <a:t>Vacuum at long distances</a:t>
            </a:r>
          </a:p>
          <a:p>
            <a:r>
              <a:rPr lang="es-ES" dirty="0" err="1"/>
              <a:t>Glampedakis</a:t>
            </a:r>
            <a:r>
              <a:rPr lang="es-ES" dirty="0"/>
              <a:t> et al. 2014; </a:t>
            </a:r>
            <a:r>
              <a:rPr lang="es-ES" dirty="0" err="1"/>
              <a:t>Fujisawa</a:t>
            </a:r>
            <a:r>
              <a:rPr lang="es-ES" dirty="0"/>
              <a:t> &amp; </a:t>
            </a:r>
            <a:r>
              <a:rPr lang="es-ES" dirty="0" err="1"/>
              <a:t>Kisaka</a:t>
            </a:r>
            <a:r>
              <a:rPr lang="es-ES" dirty="0"/>
              <a:t> 2014; Pili et al. 2015; </a:t>
            </a:r>
            <a:r>
              <a:rPr lang="es-ES" dirty="0" err="1">
                <a:solidFill>
                  <a:schemeClr val="accent1"/>
                </a:solidFill>
              </a:rPr>
              <a:t>Akgün</a:t>
            </a:r>
            <a:r>
              <a:rPr lang="es-ES" dirty="0">
                <a:solidFill>
                  <a:schemeClr val="accent1"/>
                </a:solidFill>
              </a:rPr>
              <a:t> et al. 2016</a:t>
            </a:r>
            <a:r>
              <a:rPr lang="es-ES" dirty="0"/>
              <a:t>; </a:t>
            </a:r>
            <a:r>
              <a:rPr lang="es-ES" dirty="0" err="1"/>
              <a:t>Kojima</a:t>
            </a:r>
            <a:r>
              <a:rPr lang="es-ES" dirty="0"/>
              <a:t> 2017, 2018; </a:t>
            </a:r>
            <a:r>
              <a:rPr lang="es-ES" dirty="0" err="1"/>
              <a:t>Kojima</a:t>
            </a:r>
            <a:r>
              <a:rPr lang="es-ES" dirty="0"/>
              <a:t> &amp; </a:t>
            </a:r>
            <a:r>
              <a:rPr lang="es-ES" dirty="0" err="1"/>
              <a:t>Okamoto</a:t>
            </a:r>
            <a:r>
              <a:rPr lang="es-ES" dirty="0"/>
              <a:t> 2018; </a:t>
            </a:r>
            <a:r>
              <a:rPr lang="es-ES" dirty="0" err="1">
                <a:solidFill>
                  <a:schemeClr val="accent1"/>
                </a:solidFill>
              </a:rPr>
              <a:t>Akgün</a:t>
            </a:r>
            <a:r>
              <a:rPr lang="es-ES" dirty="0">
                <a:solidFill>
                  <a:schemeClr val="accent1"/>
                </a:solidFill>
              </a:rPr>
              <a:t> et al. 2018a</a:t>
            </a:r>
            <a:r>
              <a:rPr lang="es-ES" dirty="0"/>
              <a:t>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51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FEB2-7A93-D849-8CE7-53B79D46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Parametrized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EFBC6-5E4F-7041-AA54-1405B663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295399"/>
            <a:ext cx="6686550" cy="2833217"/>
          </a:xfrm>
        </p:spPr>
        <p:txBody>
          <a:bodyPr/>
          <a:lstStyle/>
          <a:p>
            <a:r>
              <a:rPr lang="en-GB" dirty="0"/>
              <a:t>Boundary condition at the NS surface:</a:t>
            </a:r>
          </a:p>
          <a:p>
            <a:pPr lvl="1"/>
            <a:r>
              <a:rPr lang="en-GB" sz="1400" dirty="0">
                <a:sym typeface="Wingdings" pitchFamily="2" charset="2"/>
              </a:rPr>
              <a:t>Poloidal field (e.g. dipole) </a:t>
            </a:r>
          </a:p>
          <a:p>
            <a:pPr lvl="1"/>
            <a:r>
              <a:rPr lang="en-GB" sz="1400" dirty="0">
                <a:sym typeface="Wingdings" pitchFamily="2" charset="2"/>
              </a:rPr>
              <a:t>Parametrised Toroidal function: 3 parameters (s, </a:t>
            </a:r>
            <a:r>
              <a:rPr lang="en-GB" sz="1400" dirty="0">
                <a:latin typeface="Symbol" pitchFamily="2" charset="2"/>
                <a:sym typeface="Wingdings" pitchFamily="2" charset="2"/>
              </a:rPr>
              <a:t>s</a:t>
            </a:r>
            <a:r>
              <a:rPr lang="en-GB" sz="1400" dirty="0">
                <a:sym typeface="Wingdings" pitchFamily="2" charset="2"/>
              </a:rPr>
              <a:t>, P</a:t>
            </a:r>
            <a:r>
              <a:rPr lang="en-GB" sz="1400" baseline="-25000" dirty="0">
                <a:sym typeface="Wingdings" pitchFamily="2" charset="2"/>
              </a:rPr>
              <a:t>c</a:t>
            </a:r>
            <a:r>
              <a:rPr lang="en-GB" sz="1400" dirty="0">
                <a:sym typeface="Wingdings" pitchFamily="2" charset="2"/>
              </a:rPr>
              <a:t>)</a:t>
            </a: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EA7F5-90FC-5C4E-A4A7-2ABC77BA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36" y="3009808"/>
            <a:ext cx="3663019" cy="1946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A2D84-ACE9-DC45-A7A4-A72F00A7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609" y="2256067"/>
            <a:ext cx="3538391" cy="6086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F63767-DEAC-1F45-AF15-9D71F27C7F74}"/>
              </a:ext>
            </a:extLst>
          </p:cNvPr>
          <p:cNvSpPr/>
          <p:nvPr/>
        </p:nvSpPr>
        <p:spPr>
          <a:xfrm>
            <a:off x="5644452" y="3046252"/>
            <a:ext cx="3289683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s ~ strength of the toroidal field</a:t>
            </a:r>
          </a:p>
          <a:p>
            <a:r>
              <a:rPr lang="en-GB" dirty="0">
                <a:sym typeface="Wingdings" pitchFamily="2" charset="2"/>
              </a:rPr>
              <a:t>     (s=0  no twist or currents)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P</a:t>
            </a:r>
            <a:r>
              <a:rPr lang="en-GB" baseline="-25000" dirty="0">
                <a:sym typeface="Wingdings" pitchFamily="2" charset="2"/>
              </a:rPr>
              <a:t>c</a:t>
            </a:r>
            <a:r>
              <a:rPr lang="en-GB" dirty="0">
                <a:sym typeface="Wingdings" pitchFamily="2" charset="2"/>
              </a:rPr>
              <a:t> ~ extent of region with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mbol" pitchFamily="2" charset="2"/>
              </a:rPr>
              <a:t>s</a:t>
            </a:r>
            <a:r>
              <a:rPr lang="en-GB" dirty="0"/>
              <a:t> ~ slope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C9F504-23BC-114C-BF83-E5B670FB8C2D}"/>
              </a:ext>
            </a:extLst>
          </p:cNvPr>
          <p:cNvSpPr/>
          <p:nvPr/>
        </p:nvSpPr>
        <p:spPr>
          <a:xfrm>
            <a:off x="4062331" y="4678934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2018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41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6D349D-36C2-0545-ACF1-7EC0B22F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stored in the twist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F0FD2-1F59-9741-8D51-C99DD7A4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1179954"/>
            <a:ext cx="5116261" cy="29892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DF77D9-3DE7-6749-A323-68BB2985BA93}"/>
              </a:ext>
            </a:extLst>
          </p:cNvPr>
          <p:cNvSpPr/>
          <p:nvPr/>
        </p:nvSpPr>
        <p:spPr>
          <a:xfrm>
            <a:off x="1173987" y="1428750"/>
            <a:ext cx="5180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s=1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380DE6-88D8-6848-A494-3AD8DD167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895" y="1195135"/>
            <a:ext cx="2833564" cy="3376865"/>
          </a:xfrm>
        </p:spPr>
        <p:txBody>
          <a:bodyPr>
            <a:normAutofit/>
          </a:bodyPr>
          <a:lstStyle/>
          <a:p>
            <a:r>
              <a:rPr lang="en-GB" dirty="0"/>
              <a:t>Parameter space is limited (no solutions for certain values of the parameters):</a:t>
            </a:r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pPr marL="269875" indent="0">
              <a:buNone/>
            </a:pPr>
            <a:r>
              <a:rPr lang="en-GB" dirty="0">
                <a:sym typeface="Wingdings" pitchFamily="2" charset="2"/>
              </a:rPr>
              <a:t>Not every surface field has a possible FF configuration (maximum twist ~ 1 rad).</a:t>
            </a:r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Solution is not unique:</a:t>
            </a:r>
          </a:p>
          <a:p>
            <a:endParaRPr lang="en-GB" dirty="0">
              <a:sym typeface="Wingdings" pitchFamily="2" charset="2"/>
            </a:endParaRPr>
          </a:p>
          <a:p>
            <a:pPr marL="314325" indent="0">
              <a:buNone/>
            </a:pPr>
            <a:r>
              <a:rPr lang="en-GB" dirty="0">
                <a:sym typeface="Wingdings" pitchFamily="2" charset="2"/>
              </a:rPr>
              <a:t>Several degenerate           solutions for the same             boundary condition.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A7046F-7E61-1046-811D-9F984DBBF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94" y="4309384"/>
            <a:ext cx="4226283" cy="5887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DB1540-09A6-3144-8249-202F2AAEC225}"/>
              </a:ext>
            </a:extLst>
          </p:cNvPr>
          <p:cNvSpPr/>
          <p:nvPr/>
        </p:nvSpPr>
        <p:spPr>
          <a:xfrm rot="16200000">
            <a:off x="2048" y="2327735"/>
            <a:ext cx="1071127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Symbol" pitchFamily="2" charset="2"/>
              </a:rPr>
              <a:t>(</a:t>
            </a:r>
            <a:r>
              <a:rPr lang="en-GB" sz="2000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GB" sz="2000" dirty="0" err="1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GB" sz="1600" baseline="-25000" dirty="0" err="1">
                <a:solidFill>
                  <a:schemeClr val="bg1"/>
                </a:solidFill>
              </a:rPr>
              <a:t>d</a:t>
            </a:r>
            <a:r>
              <a:rPr lang="en-GB" sz="1600" dirty="0">
                <a:solidFill>
                  <a:schemeClr val="bg1"/>
                </a:solidFill>
                <a:latin typeface="Symbol" pitchFamily="2" charset="2"/>
              </a:rPr>
              <a:t>)/</a:t>
            </a:r>
            <a:r>
              <a:rPr lang="en-GB" sz="2000" dirty="0" err="1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GB" sz="1600" baseline="-25000" dirty="0" err="1">
                <a:solidFill>
                  <a:schemeClr val="bg1"/>
                </a:solidFill>
              </a:rPr>
              <a:t>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3830C9-9C3B-204C-99D9-3814811792C9}"/>
              </a:ext>
            </a:extLst>
          </p:cNvPr>
          <p:cNvSpPr/>
          <p:nvPr/>
        </p:nvSpPr>
        <p:spPr>
          <a:xfrm>
            <a:off x="6778857" y="1992226"/>
            <a:ext cx="634314" cy="250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8AE5B38-6852-6446-9F68-A5121FBCF26B}"/>
              </a:ext>
            </a:extLst>
          </p:cNvPr>
          <p:cNvSpPr/>
          <p:nvPr/>
        </p:nvSpPr>
        <p:spPr>
          <a:xfrm>
            <a:off x="6794580" y="3603311"/>
            <a:ext cx="634314" cy="250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B7A678-F68A-3F4B-8293-C49C5DAD292F}"/>
              </a:ext>
            </a:extLst>
          </p:cNvPr>
          <p:cNvSpPr/>
          <p:nvPr/>
        </p:nvSpPr>
        <p:spPr>
          <a:xfrm>
            <a:off x="2419751" y="1301792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2018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8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E1012-CFC2-FC4E-8CBE-28AE148E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Degenerate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D6A1E-B91A-5B42-A0B3-AEAE3960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8" y="1237476"/>
            <a:ext cx="3707777" cy="1240971"/>
          </a:xfrm>
        </p:spPr>
        <p:txBody>
          <a:bodyPr/>
          <a:lstStyle/>
          <a:p>
            <a:r>
              <a:rPr lang="en-GB" dirty="0"/>
              <a:t>Example: s=1.5, P</a:t>
            </a:r>
            <a:r>
              <a:rPr lang="en-GB" baseline="-25000" dirty="0"/>
              <a:t>c</a:t>
            </a:r>
            <a:r>
              <a:rPr lang="en-GB" dirty="0"/>
              <a:t>=0.57,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dirty="0"/>
              <a:t>=1</a:t>
            </a:r>
          </a:p>
          <a:p>
            <a:r>
              <a:rPr lang="en-GB" dirty="0"/>
              <a:t>3 degenerate solutions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5ECDC-DDDE-9745-8FA5-3FB03173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43" y="1063171"/>
            <a:ext cx="2870200" cy="367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30AD8-49E0-4A42-B049-CB79BB08E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97" y="1928586"/>
            <a:ext cx="2870200" cy="2984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5F1C8F-0034-D543-A85E-CC55F7694D53}"/>
              </a:ext>
            </a:extLst>
          </p:cNvPr>
          <p:cNvSpPr/>
          <p:nvPr/>
        </p:nvSpPr>
        <p:spPr>
          <a:xfrm>
            <a:off x="7012359" y="1098977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2018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F6C1A-B380-884D-A2A5-8C0680E06432}"/>
              </a:ext>
            </a:extLst>
          </p:cNvPr>
          <p:cNvSpPr/>
          <p:nvPr/>
        </p:nvSpPr>
        <p:spPr>
          <a:xfrm>
            <a:off x="2494789" y="2027957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3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18A7EB-CE2D-6849-9549-601730EA4843}"/>
              </a:ext>
            </a:extLst>
          </p:cNvPr>
          <p:cNvGrpSpPr/>
          <p:nvPr/>
        </p:nvGrpSpPr>
        <p:grpSpPr>
          <a:xfrm>
            <a:off x="1941908" y="2166456"/>
            <a:ext cx="5928463" cy="2024544"/>
            <a:chOff x="1941908" y="2166456"/>
            <a:chExt cx="5928463" cy="20245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A7BC73-8958-7F4C-B808-DB1C6161BD0B}"/>
                </a:ext>
              </a:extLst>
            </p:cNvPr>
            <p:cNvSpPr/>
            <p:nvPr/>
          </p:nvSpPr>
          <p:spPr>
            <a:xfrm>
              <a:off x="1941908" y="2166456"/>
              <a:ext cx="5928463" cy="20245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1A9594-A04D-314F-8FE7-C4E4A1A66609}"/>
                </a:ext>
              </a:extLst>
            </p:cNvPr>
            <p:cNvSpPr txBox="1"/>
            <p:nvPr/>
          </p:nvSpPr>
          <p:spPr>
            <a:xfrm>
              <a:off x="2100943" y="2358704"/>
              <a:ext cx="5627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Are the configurations stable?</a:t>
              </a:r>
            </a:p>
            <a:p>
              <a:pPr algn="ctr"/>
              <a:endParaRPr lang="en-GB" sz="2000" dirty="0"/>
            </a:p>
            <a:p>
              <a:pPr algn="ctr"/>
              <a:endParaRPr lang="en-GB" sz="2000" dirty="0"/>
            </a:p>
            <a:p>
              <a:pPr algn="ctr"/>
              <a:r>
                <a:rPr lang="en-GB" sz="2000" dirty="0"/>
                <a:t>It is possible to reach these configurations during the magnetar evolution?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78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2F3547-5091-E04C-9472-4CCB1F3D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Magneto-thermal evolution with force-free magnetospheres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AA5C1E-5C31-7442-993C-A850A23B4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428750"/>
            <a:ext cx="6686550" cy="952502"/>
          </a:xfrm>
        </p:spPr>
        <p:txBody>
          <a:bodyPr>
            <a:normAutofit/>
          </a:bodyPr>
          <a:lstStyle/>
          <a:p>
            <a:r>
              <a:rPr lang="en-GB" dirty="0"/>
              <a:t>Magneto-thermal evolution + external force-free magnetosphere</a:t>
            </a:r>
          </a:p>
          <a:p>
            <a:r>
              <a:rPr lang="en-GB" dirty="0"/>
              <a:t>Hall evolution in the crust </a:t>
            </a:r>
            <a:r>
              <a:rPr lang="en-GB" dirty="0">
                <a:sym typeface="Wingdings" pitchFamily="2" charset="2"/>
              </a:rPr>
              <a:t> twist in the magnetosphere</a:t>
            </a:r>
          </a:p>
          <a:p>
            <a:r>
              <a:rPr lang="en-GB" dirty="0">
                <a:sym typeface="Wingdings" pitchFamily="2" charset="2"/>
              </a:rPr>
              <a:t>Maximum twist reached in timescales of 1-10 </a:t>
            </a:r>
            <a:r>
              <a:rPr lang="en-GB" dirty="0" err="1">
                <a:sym typeface="Wingdings" pitchFamily="2" charset="2"/>
              </a:rPr>
              <a:t>kyr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27C8A4-11D9-E649-850F-5845E6153321}"/>
              </a:ext>
            </a:extLst>
          </p:cNvPr>
          <p:cNvGrpSpPr/>
          <p:nvPr/>
        </p:nvGrpSpPr>
        <p:grpSpPr>
          <a:xfrm>
            <a:off x="1862365" y="2381252"/>
            <a:ext cx="5613400" cy="2540000"/>
            <a:chOff x="1383393" y="2381252"/>
            <a:chExt cx="5613400" cy="254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1E37F5-259E-8E4B-AD2A-B313F98F7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0093" y="2381252"/>
              <a:ext cx="2806700" cy="254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5429A5-410D-8B44-B87E-E0AC4F93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3393" y="2381252"/>
              <a:ext cx="2806700" cy="254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56550-8C59-264F-A88E-0E4B5EEAB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12"/>
            <a:stretch/>
          </p:blipFill>
          <p:spPr>
            <a:xfrm>
              <a:off x="4128404" y="2381252"/>
              <a:ext cx="2781300" cy="2168977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7089D-7BDB-944B-ABAF-6DC3D4172AAA}"/>
              </a:ext>
            </a:extLst>
          </p:cNvPr>
          <p:cNvSpPr/>
          <p:nvPr/>
        </p:nvSpPr>
        <p:spPr>
          <a:xfrm>
            <a:off x="2553020" y="2560250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2017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99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B4E39-053D-7445-9B14-312FD92C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Observational signatures     (quiescence emission)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FC7DC-5DC5-5447-A450-231D423A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8" y="1600200"/>
            <a:ext cx="6581605" cy="783771"/>
          </a:xfrm>
        </p:spPr>
        <p:txBody>
          <a:bodyPr>
            <a:normAutofit/>
          </a:bodyPr>
          <a:lstStyle/>
          <a:p>
            <a:r>
              <a:rPr lang="en-GB" sz="1600" dirty="0"/>
              <a:t>Enhanced spin-down </a:t>
            </a:r>
            <a:r>
              <a:rPr lang="en-GB" sz="1600" dirty="0">
                <a:sym typeface="Wingdings" pitchFamily="2" charset="2"/>
              </a:rPr>
              <a:t> breaking index &lt;3</a:t>
            </a:r>
          </a:p>
          <a:p>
            <a:r>
              <a:rPr lang="en-GB" sz="1600" dirty="0">
                <a:sym typeface="Wingdings" pitchFamily="2" charset="2"/>
              </a:rPr>
              <a:t>Temperature increase (current dissipation at the surface)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D62EC-C8A0-9742-AFF9-3516F2C6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28" y="2481878"/>
            <a:ext cx="2959102" cy="2487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7E872E-0803-7C41-82F3-34EFFFE96879}"/>
              </a:ext>
            </a:extLst>
          </p:cNvPr>
          <p:cNvSpPr/>
          <p:nvPr/>
        </p:nvSpPr>
        <p:spPr>
          <a:xfrm>
            <a:off x="2106705" y="2767079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2017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C042C-95D8-7A4B-839B-7B21450C9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575" y="2500991"/>
            <a:ext cx="3341883" cy="2466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C6D9B-68EC-9A43-9739-1161B541F34A}"/>
              </a:ext>
            </a:extLst>
          </p:cNvPr>
          <p:cNvSpPr/>
          <p:nvPr/>
        </p:nvSpPr>
        <p:spPr>
          <a:xfrm>
            <a:off x="5666334" y="2796093"/>
            <a:ext cx="1425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Akgün</a:t>
            </a:r>
            <a:r>
              <a:rPr lang="en-GB" sz="1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 et al 2018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4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2375-DFEC-624C-9522-ABC7BD9C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5" y="468082"/>
            <a:ext cx="4369020" cy="960668"/>
          </a:xfrm>
        </p:spPr>
        <p:txBody>
          <a:bodyPr/>
          <a:lstStyle/>
          <a:p>
            <a:r>
              <a:rPr lang="en-GB" dirty="0"/>
              <a:t>Stability of dynamically twisted magnetospheres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7CE1-F190-3D48-8BA5-CB484229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3" y="1600200"/>
            <a:ext cx="4659086" cy="3117704"/>
          </a:xfrm>
        </p:spPr>
        <p:txBody>
          <a:bodyPr/>
          <a:lstStyle/>
          <a:p>
            <a:r>
              <a:rPr lang="en-GB" dirty="0"/>
              <a:t>Dynamical twisting simulations: </a:t>
            </a:r>
            <a:r>
              <a:rPr lang="en-GB" dirty="0" err="1"/>
              <a:t>Mikic</a:t>
            </a:r>
            <a:r>
              <a:rPr lang="en-GB" dirty="0"/>
              <a:t> &amp; Linker 1994, </a:t>
            </a:r>
            <a:r>
              <a:rPr lang="es-ES" dirty="0" err="1"/>
              <a:t>Parfrey</a:t>
            </a:r>
            <a:r>
              <a:rPr lang="es-ES" dirty="0"/>
              <a:t> et al. 2012, 2013, Carrasco et al. 2019.</a:t>
            </a:r>
          </a:p>
          <a:p>
            <a:r>
              <a:rPr lang="en-GB" dirty="0"/>
              <a:t>Start with a vacuum solution (dipole) and apply a twist at the NS surface.</a:t>
            </a:r>
          </a:p>
          <a:p>
            <a:r>
              <a:rPr lang="en-GB" dirty="0"/>
              <a:t>Instability for twists~1 rad</a:t>
            </a:r>
          </a:p>
          <a:p>
            <a:r>
              <a:rPr lang="en-GB" dirty="0"/>
              <a:t>Twisting timescale ~10 </a:t>
            </a:r>
            <a:r>
              <a:rPr lang="en-GB" dirty="0" err="1"/>
              <a:t>ms</a:t>
            </a:r>
            <a:r>
              <a:rPr lang="en-GB" dirty="0"/>
              <a:t> &lt;&lt; magneto-thermal evolution timescale (10</a:t>
            </a:r>
            <a:r>
              <a:rPr lang="en-GB" baseline="30000" dirty="0"/>
              <a:t>3</a:t>
            </a:r>
            <a:r>
              <a:rPr lang="en-GB" dirty="0"/>
              <a:t>-10</a:t>
            </a:r>
            <a:r>
              <a:rPr lang="en-GB" baseline="30000" dirty="0"/>
              <a:t>4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).</a:t>
            </a:r>
          </a:p>
          <a:p>
            <a:r>
              <a:rPr lang="en-GB" dirty="0"/>
              <a:t>During </a:t>
            </a:r>
            <a:r>
              <a:rPr lang="en-GB" dirty="0" err="1"/>
              <a:t>crustquakes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B683A2-7F6E-AF4B-828B-60D2C14CA6CB}"/>
              </a:ext>
            </a:extLst>
          </p:cNvPr>
          <p:cNvGrpSpPr/>
          <p:nvPr/>
        </p:nvGrpSpPr>
        <p:grpSpPr>
          <a:xfrm>
            <a:off x="6474172" y="2693030"/>
            <a:ext cx="2491596" cy="2450469"/>
            <a:chOff x="1941909" y="1411214"/>
            <a:chExt cx="4519380" cy="44447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1FD66E-4137-7349-8034-804C60162EFF}"/>
                </a:ext>
              </a:extLst>
            </p:cNvPr>
            <p:cNvSpPr/>
            <p:nvPr/>
          </p:nvSpPr>
          <p:spPr>
            <a:xfrm>
              <a:off x="1941909" y="1476552"/>
              <a:ext cx="4428662" cy="4295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4B6564-E924-EC48-8605-C90E1EBE261C}"/>
                </a:ext>
              </a:extLst>
            </p:cNvPr>
            <p:cNvSpPr/>
            <p:nvPr/>
          </p:nvSpPr>
          <p:spPr>
            <a:xfrm>
              <a:off x="2919392" y="5320495"/>
              <a:ext cx="3301564" cy="535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solidFill>
                    <a:srgbClr val="000000"/>
                  </a:solidFill>
                </a:rPr>
                <a:t>Mikic</a:t>
              </a:r>
              <a:r>
                <a:rPr lang="en-GB" sz="1400" dirty="0">
                  <a:solidFill>
                    <a:srgbClr val="000000"/>
                  </a:solidFill>
                </a:rPr>
                <a:t> &amp; Linker 1994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A3B6D4-1F0C-4845-8CD6-F9745F299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1909" y="1428750"/>
              <a:ext cx="3048001" cy="4343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D2E87F-23EC-9345-8DE3-B154F48F6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9189" y="1411214"/>
              <a:ext cx="1562100" cy="43307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A713DD5-82C1-F44D-B2C6-41D4EAA0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653" y="164468"/>
            <a:ext cx="2422806" cy="25285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508851-8C34-4642-9D37-3DC0D4B04962}"/>
              </a:ext>
            </a:extLst>
          </p:cNvPr>
          <p:cNvSpPr/>
          <p:nvPr/>
        </p:nvSpPr>
        <p:spPr>
          <a:xfrm>
            <a:off x="6474171" y="164468"/>
            <a:ext cx="16225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Parfrey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et al 2012</a:t>
            </a:r>
          </a:p>
        </p:txBody>
      </p:sp>
    </p:spTree>
    <p:extLst>
      <p:ext uri="{BB962C8B-B14F-4D97-AF65-F5344CB8AC3E}">
        <p14:creationId xmlns:p14="http://schemas.microsoft.com/office/powerpoint/2010/main" val="57437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509F2-481E-0342-9945-8B46593B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Part 1 – Observing gravitational waves from core collapse supernovae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27FFA-A056-9044-95D8-EAA0F06D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2338060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Collaborators</a:t>
            </a:r>
            <a:r>
              <a:rPr lang="en-US" dirty="0"/>
              <a:t>: 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A. Torres-</a:t>
            </a:r>
            <a:r>
              <a:rPr lang="en-US" dirty="0" err="1"/>
              <a:t>Forné</a:t>
            </a:r>
            <a:r>
              <a:rPr lang="en-US" dirty="0"/>
              <a:t> (AEI)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M. </a:t>
            </a:r>
            <a:r>
              <a:rPr lang="en-US" dirty="0" err="1"/>
              <a:t>Obergaulinger</a:t>
            </a:r>
            <a:r>
              <a:rPr lang="en-US" dirty="0"/>
              <a:t> (TU Darmstadt/UV)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J. A. Font (UV)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A. </a:t>
            </a:r>
            <a:r>
              <a:rPr lang="en-US" dirty="0" err="1"/>
              <a:t>Passamonti</a:t>
            </a:r>
            <a:r>
              <a:rPr lang="en-US" dirty="0"/>
              <a:t> (U. Alicante)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B. Müller (Monash University)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P. </a:t>
            </a:r>
            <a:r>
              <a:rPr lang="en-US" dirty="0" err="1"/>
              <a:t>Astone</a:t>
            </a:r>
            <a:r>
              <a:rPr lang="en-US" dirty="0"/>
              <a:t>, I. di Palma, F. Ricci, F. </a:t>
            </a:r>
            <a:r>
              <a:rPr lang="en-US" dirty="0" err="1"/>
              <a:t>Muciaccia</a:t>
            </a:r>
            <a:r>
              <a:rPr lang="en-US" dirty="0"/>
              <a:t>  (INFN, Roma)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Marco Drago (GSSI) </a:t>
            </a:r>
          </a:p>
          <a:p>
            <a:pPr indent="9525">
              <a:spcBef>
                <a:spcPts val="0"/>
              </a:spcBef>
            </a:pPr>
            <a:r>
              <a:rPr lang="en-US" i="1" dirty="0"/>
              <a:t>Publications</a:t>
            </a:r>
            <a:r>
              <a:rPr lang="en-US" dirty="0"/>
              <a:t>:</a:t>
            </a:r>
          </a:p>
          <a:p>
            <a:pPr indent="96838">
              <a:spcBef>
                <a:spcPts val="0"/>
              </a:spcBef>
            </a:pPr>
            <a:r>
              <a:rPr lang="en-US" dirty="0"/>
              <a:t>Torres-</a:t>
            </a:r>
            <a:r>
              <a:rPr lang="en-US" dirty="0" err="1"/>
              <a:t>Forné</a:t>
            </a:r>
            <a:r>
              <a:rPr lang="en-US" dirty="0"/>
              <a:t> et al 2018a,b, 2019, </a:t>
            </a:r>
            <a:r>
              <a:rPr lang="en-US" dirty="0" err="1"/>
              <a:t>Astone</a:t>
            </a:r>
            <a:r>
              <a:rPr lang="en-US" dirty="0"/>
              <a:t> et al 2018</a:t>
            </a:r>
          </a:p>
          <a:p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86014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B071-04D4-584D-841B-A1AB5D13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twisted magnetospheres in equilibrium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0A232-15BA-FB4C-A639-FEC2015C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428750"/>
            <a:ext cx="4056459" cy="3004667"/>
          </a:xfrm>
        </p:spPr>
        <p:txBody>
          <a:bodyPr/>
          <a:lstStyle/>
          <a:p>
            <a:r>
              <a:rPr lang="en-GB" dirty="0"/>
              <a:t>Initial data are force-free equilibrium solutions</a:t>
            </a:r>
          </a:p>
          <a:p>
            <a:r>
              <a:rPr lang="en-GB" dirty="0"/>
              <a:t>Degenerate models </a:t>
            </a:r>
          </a:p>
          <a:p>
            <a:r>
              <a:rPr lang="en-GB" dirty="0"/>
              <a:t>Hypothesis:</a:t>
            </a:r>
          </a:p>
          <a:p>
            <a:pPr lvl="1"/>
            <a:r>
              <a:rPr lang="en-GB" dirty="0"/>
              <a:t>Lowest energy model stable</a:t>
            </a:r>
          </a:p>
          <a:p>
            <a:pPr lvl="1"/>
            <a:r>
              <a:rPr lang="en-GB" dirty="0"/>
              <a:t>Higher energy models unstable</a:t>
            </a:r>
          </a:p>
          <a:p>
            <a:r>
              <a:rPr lang="en-GB" dirty="0"/>
              <a:t>Numerical simulations:</a:t>
            </a:r>
          </a:p>
          <a:p>
            <a:pPr lvl="1"/>
            <a:r>
              <a:rPr lang="en-GB" dirty="0"/>
              <a:t>Force-free electrodynamics implementation in the Einstein Toolkit</a:t>
            </a:r>
          </a:p>
          <a:p>
            <a:pPr lvl="1"/>
            <a:r>
              <a:rPr lang="en-GB" dirty="0" err="1"/>
              <a:t>Mahlman</a:t>
            </a:r>
            <a:r>
              <a:rPr lang="en-GB" dirty="0"/>
              <a:t> et al (in prep.)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2CEE4-B768-FF40-8AB5-5D77735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1428750"/>
            <a:ext cx="3153228" cy="3227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5A222D-9F1B-EB48-8D85-D8A985EC237F}"/>
              </a:ext>
            </a:extLst>
          </p:cNvPr>
          <p:cNvSpPr/>
          <p:nvPr/>
        </p:nvSpPr>
        <p:spPr>
          <a:xfrm>
            <a:off x="1431791" y="4667233"/>
            <a:ext cx="1754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ym typeface="Wingdings" pitchFamily="2" charset="2"/>
              </a:rPr>
              <a:t>Mahlmann</a:t>
            </a:r>
            <a:r>
              <a:rPr lang="en-GB" sz="1200" dirty="0">
                <a:sym typeface="Wingdings" pitchFamily="2" charset="2"/>
              </a:rPr>
              <a:t> et al 2019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80264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FE55-B2FA-F94E-8C20-0EC7BDA1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Evolution of a “high-energy” model</a:t>
            </a:r>
          </a:p>
        </p:txBody>
      </p:sp>
      <p:pic>
        <p:nvPicPr>
          <p:cNvPr id="4" name="figure4a.mp4">
            <a:hlinkClick r:id="" action="ppaction://media"/>
            <a:extLst>
              <a:ext uri="{FF2B5EF4-FFF2-40B4-BE49-F238E27FC236}">
                <a16:creationId xmlns:a16="http://schemas.microsoft.com/office/drawing/2014/main" id="{076B6A0B-8806-2346-B247-A770CBF30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8246" y="1183276"/>
            <a:ext cx="4425269" cy="3503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C1152-2FC1-7841-8820-5F9243A33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30" y="1183276"/>
            <a:ext cx="2337017" cy="23921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4213BB-546D-2343-A35A-5FEACE7B290C}"/>
              </a:ext>
            </a:extLst>
          </p:cNvPr>
          <p:cNvSpPr txBox="1">
            <a:spLocks/>
          </p:cNvSpPr>
          <p:nvPr/>
        </p:nvSpPr>
        <p:spPr>
          <a:xfrm>
            <a:off x="613230" y="3678012"/>
            <a:ext cx="2945777" cy="1225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Stability hypothesis confirmed</a:t>
            </a:r>
          </a:p>
          <a:p>
            <a:r>
              <a:rPr lang="en-GB" sz="1400" dirty="0"/>
              <a:t>Axisymmetric instability </a:t>
            </a:r>
            <a:r>
              <a:rPr lang="en-GB" sz="1400" dirty="0">
                <a:sym typeface="Wingdings" pitchFamily="2" charset="2"/>
              </a:rPr>
              <a:t> Interchange instability? (Tayler 1973)</a:t>
            </a:r>
            <a:endParaRPr lang="en-GB" sz="1400" dirty="0"/>
          </a:p>
          <a:p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1A3475FC-3307-2847-A7BF-AA2DA07D464A}"/>
              </a:ext>
            </a:extLst>
          </p:cNvPr>
          <p:cNvSpPr/>
          <p:nvPr/>
        </p:nvSpPr>
        <p:spPr>
          <a:xfrm>
            <a:off x="1966466" y="1621971"/>
            <a:ext cx="352192" cy="35219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FD24736-ED0B-004F-B3F9-E27117BCDFA6}"/>
              </a:ext>
            </a:extLst>
          </p:cNvPr>
          <p:cNvSpPr/>
          <p:nvPr/>
        </p:nvSpPr>
        <p:spPr>
          <a:xfrm>
            <a:off x="2126628" y="1808953"/>
            <a:ext cx="540371" cy="1130190"/>
          </a:xfrm>
          <a:prstGeom prst="arc">
            <a:avLst>
              <a:gd name="adj1" fmla="val 16200000"/>
              <a:gd name="adj2" fmla="val 5715861"/>
            </a:avLst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94E2-02F0-EB44-AD12-FACD0302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field structure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10FFF-EBA9-4543-BDBD-459152B87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1" y="4299857"/>
            <a:ext cx="7539888" cy="674914"/>
          </a:xfrm>
        </p:spPr>
        <p:txBody>
          <a:bodyPr>
            <a:normAutofit/>
          </a:bodyPr>
          <a:lstStyle/>
          <a:p>
            <a:r>
              <a:rPr lang="en-GB" sz="1600" dirty="0"/>
              <a:t>Final configuration is close to the low energy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89A25-5261-AD49-91D5-8A03F60B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1428749"/>
            <a:ext cx="8160034" cy="27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7675-AA9D-8F45-97DC-EB66978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E6C70-6575-844B-865B-34F5DA3E2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682" y="1698171"/>
            <a:ext cx="2945777" cy="3224893"/>
          </a:xfrm>
        </p:spPr>
        <p:txBody>
          <a:bodyPr>
            <a:normAutofit/>
          </a:bodyPr>
          <a:lstStyle/>
          <a:p>
            <a:r>
              <a:rPr lang="en-GB" dirty="0"/>
              <a:t>Fraction of the energy released: 0.1-0.2 x </a:t>
            </a:r>
            <a:r>
              <a:rPr lang="en-GB" sz="2400" dirty="0" err="1">
                <a:latin typeface="Symbol" pitchFamily="2" charset="2"/>
              </a:rPr>
              <a:t>e</a:t>
            </a:r>
            <a:r>
              <a:rPr lang="en-GB" baseline="-25000" dirty="0" err="1"/>
              <a:t>d</a:t>
            </a:r>
            <a:endParaRPr lang="en-GB" baseline="-25000" dirty="0"/>
          </a:p>
          <a:p>
            <a:endParaRPr lang="en-GB" baseline="-25000" dirty="0"/>
          </a:p>
          <a:p>
            <a:endParaRPr lang="en-GB" baseline="-25000" dirty="0"/>
          </a:p>
          <a:p>
            <a:endParaRPr lang="en-GB" dirty="0"/>
          </a:p>
          <a:p>
            <a:r>
              <a:rPr lang="en-GB" dirty="0"/>
              <a:t>Instability timescale ~ few </a:t>
            </a:r>
            <a:r>
              <a:rPr lang="en-GB" dirty="0" err="1"/>
              <a:t>ms</a:t>
            </a:r>
            <a:endParaRPr lang="en-GB" dirty="0"/>
          </a:p>
          <a:p>
            <a:r>
              <a:rPr lang="en-GB" dirty="0"/>
              <a:t>Emission timescale ~0.1 s</a:t>
            </a:r>
          </a:p>
          <a:p>
            <a:r>
              <a:rPr lang="en-GB" dirty="0"/>
              <a:t>Luminosity ~ 10</a:t>
            </a:r>
            <a:r>
              <a:rPr lang="en-GB" baseline="30000" dirty="0"/>
              <a:t>46</a:t>
            </a:r>
            <a:r>
              <a:rPr lang="en-GB" dirty="0"/>
              <a:t> erg/s ~ giant flare</a:t>
            </a:r>
          </a:p>
          <a:p>
            <a:r>
              <a:rPr lang="en-GB" b="1" dirty="0">
                <a:solidFill>
                  <a:srgbClr val="00B0F0"/>
                </a:solidFill>
              </a:rPr>
              <a:t>These are upper limits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72962-81B8-984A-9165-67CAC15D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6" y="1570264"/>
            <a:ext cx="49149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9960D0-5685-4F4C-A9F9-F8570F516793}"/>
              </a:ext>
            </a:extLst>
          </p:cNvPr>
          <p:cNvSpPr/>
          <p:nvPr/>
        </p:nvSpPr>
        <p:spPr>
          <a:xfrm>
            <a:off x="1518877" y="4866501"/>
            <a:ext cx="1754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ym typeface="Wingdings" pitchFamily="2" charset="2"/>
              </a:rPr>
              <a:t>Mahlmann</a:t>
            </a:r>
            <a:r>
              <a:rPr lang="en-GB" sz="1200" dirty="0">
                <a:sym typeface="Wingdings" pitchFamily="2" charset="2"/>
              </a:rPr>
              <a:t> et al 2019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8D67E-4CC0-5649-8801-672F44BD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154" y="2472875"/>
            <a:ext cx="2878305" cy="4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2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79D2-ED8D-E94B-B1C9-66FE0C5D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stress on the crust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68229-6113-4F44-BBBF-AFB44B08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599" y="1600200"/>
            <a:ext cx="3065859" cy="3333959"/>
          </a:xfrm>
        </p:spPr>
        <p:txBody>
          <a:bodyPr>
            <a:normAutofit/>
          </a:bodyPr>
          <a:lstStyle/>
          <a:p>
            <a:r>
              <a:rPr lang="en-GB" dirty="0"/>
              <a:t>Mechanical stress applied to the crust: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Crustal failures at B~10</a:t>
            </a:r>
            <a:r>
              <a:rPr lang="en-GB" baseline="30000" dirty="0"/>
              <a:t>15</a:t>
            </a:r>
            <a:r>
              <a:rPr lang="en-GB" dirty="0"/>
              <a:t>-10</a:t>
            </a:r>
            <a:r>
              <a:rPr lang="en-GB" baseline="30000" dirty="0"/>
              <a:t>16</a:t>
            </a:r>
            <a:r>
              <a:rPr lang="en-GB" dirty="0"/>
              <a:t> 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Crustal displacement: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00B0F0"/>
                </a:solidFill>
              </a:rPr>
              <a:t>These are upper limits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72006-7F2D-864E-80AB-7A2A8718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14" y="1153874"/>
            <a:ext cx="3780285" cy="3780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9B09B-F05C-9441-96FC-6C2917151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3674218"/>
            <a:ext cx="3423745" cy="5192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6572B2-5787-9047-AB2A-092EEC5712B9}"/>
              </a:ext>
            </a:extLst>
          </p:cNvPr>
          <p:cNvGrpSpPr/>
          <p:nvPr/>
        </p:nvGrpSpPr>
        <p:grpSpPr>
          <a:xfrm>
            <a:off x="5860001" y="2050035"/>
            <a:ext cx="2949950" cy="523220"/>
            <a:chOff x="5860001" y="2050035"/>
            <a:chExt cx="2949950" cy="5232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0F91585-EA4E-1042-980C-42A8787FFE62}"/>
                </a:ext>
              </a:extLst>
            </p:cNvPr>
            <p:cNvCxnSpPr>
              <a:cxnSpLocks/>
            </p:cNvCxnSpPr>
            <p:nvPr/>
          </p:nvCxnSpPr>
          <p:spPr>
            <a:xfrm>
              <a:off x="6281057" y="2332543"/>
              <a:ext cx="4497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F3CB7F-5FB7-FD4F-88FA-AFD8D6A6B0A0}"/>
                </a:ext>
              </a:extLst>
            </p:cNvPr>
            <p:cNvSpPr/>
            <p:nvPr/>
          </p:nvSpPr>
          <p:spPr>
            <a:xfrm>
              <a:off x="6687237" y="2210624"/>
              <a:ext cx="2122714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~          ~0.03-0.1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DDD17F-A089-8E40-9F3B-B8D5BE48E698}"/>
                </a:ext>
              </a:extLst>
            </p:cNvPr>
            <p:cNvSpPr/>
            <p:nvPr/>
          </p:nvSpPr>
          <p:spPr>
            <a:xfrm>
              <a:off x="5860001" y="2050035"/>
              <a:ext cx="21552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1400" dirty="0" err="1"/>
                <a:t>T</a:t>
              </a:r>
              <a:r>
                <a:rPr lang="en-GB" sz="1400" baseline="30000" dirty="0" err="1"/>
                <a:t>ij</a:t>
              </a:r>
              <a:r>
                <a:rPr lang="en-GB" sz="1400" baseline="-25000" dirty="0" err="1"/>
                <a:t>crust</a:t>
              </a:r>
              <a:r>
                <a:rPr lang="en-GB" sz="1400" dirty="0"/>
                <a:t>      2</a:t>
              </a:r>
              <a:r>
                <a:rPr lang="en-GB" sz="1400" dirty="0">
                  <a:latin typeface="Symbol" pitchFamily="2" charset="2"/>
                </a:rPr>
                <a:t>d</a:t>
              </a:r>
              <a:r>
                <a:rPr lang="en-GB" sz="1400" dirty="0"/>
                <a:t>B </a:t>
              </a:r>
            </a:p>
            <a:p>
              <a:pPr lvl="1"/>
              <a:r>
                <a:rPr lang="en-GB" sz="1400" dirty="0" err="1"/>
                <a:t>T</a:t>
              </a:r>
              <a:r>
                <a:rPr lang="en-GB" sz="1400" baseline="30000" dirty="0" err="1"/>
                <a:t>ij</a:t>
              </a:r>
              <a:r>
                <a:rPr lang="en-GB" sz="1400" baseline="-25000" dirty="0" err="1"/>
                <a:t>B</a:t>
              </a:r>
              <a:r>
                <a:rPr lang="en-GB" sz="1400" baseline="-25000" dirty="0"/>
                <a:t> </a:t>
              </a:r>
              <a:r>
                <a:rPr lang="en-GB" sz="1400" dirty="0"/>
                <a:t>            B</a:t>
              </a:r>
              <a:endParaRPr lang="en-GB" sz="1400" baseline="-250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B491EC5-CA6C-AC44-A97F-3BFC666D7C02}"/>
                </a:ext>
              </a:extLst>
            </p:cNvPr>
            <p:cNvCxnSpPr>
              <a:cxnSpLocks/>
            </p:cNvCxnSpPr>
            <p:nvPr/>
          </p:nvCxnSpPr>
          <p:spPr>
            <a:xfrm>
              <a:off x="6937611" y="2332543"/>
              <a:ext cx="3701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829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CED0-9CA3-194D-BB07-2E6E23A7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Emission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C34A-13EA-9349-A76D-C7DEE79A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371" y="1600200"/>
            <a:ext cx="3320143" cy="2833217"/>
          </a:xfrm>
        </p:spPr>
        <p:txBody>
          <a:bodyPr/>
          <a:lstStyle/>
          <a:p>
            <a:r>
              <a:rPr lang="en-GB" dirty="0"/>
              <a:t>Magnetosphere becomes optically thick to resonant cyclotron scattering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Photospheric</a:t>
            </a:r>
            <a:r>
              <a:rPr lang="en-GB" dirty="0"/>
              <a:t> radius up to 10-20 R</a:t>
            </a:r>
            <a:r>
              <a:rPr lang="en-GB" baseline="-25000" dirty="0"/>
              <a:t>*</a:t>
            </a:r>
          </a:p>
          <a:p>
            <a:endParaRPr lang="en-GB" baseline="-25000" dirty="0"/>
          </a:p>
          <a:p>
            <a:r>
              <a:rPr lang="en-GB" dirty="0"/>
              <a:t>This region is expected to be filled by pair plasma (confined fireball) and emit thermally </a:t>
            </a:r>
            <a:r>
              <a:rPr lang="en-GB" dirty="0">
                <a:sym typeface="Wingdings" pitchFamily="2" charset="2"/>
              </a:rPr>
              <a:t> extended X-ray emission.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F04F2-3FBF-094E-85B5-9BFE85970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86" y="1428750"/>
            <a:ext cx="4313867" cy="3108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C9A74-F63A-6243-B084-7BA21016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02" y="948416"/>
            <a:ext cx="3771115" cy="37711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EE642-F700-0543-A010-813CF0D887E3}"/>
              </a:ext>
            </a:extLst>
          </p:cNvPr>
          <p:cNvCxnSpPr>
            <a:cxnSpLocks/>
          </p:cNvCxnSpPr>
          <p:nvPr/>
        </p:nvCxnSpPr>
        <p:spPr>
          <a:xfrm>
            <a:off x="5900057" y="2503714"/>
            <a:ext cx="3156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E72228-C1E1-7342-91A8-29F0EF94AA48}"/>
              </a:ext>
            </a:extLst>
          </p:cNvPr>
          <p:cNvSpPr/>
          <p:nvPr/>
        </p:nvSpPr>
        <p:spPr>
          <a:xfrm>
            <a:off x="6215743" y="2353673"/>
            <a:ext cx="12634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photosphere</a:t>
            </a:r>
          </a:p>
        </p:txBody>
      </p:sp>
    </p:spTree>
    <p:extLst>
      <p:ext uri="{BB962C8B-B14F-4D97-AF65-F5344CB8AC3E}">
        <p14:creationId xmlns:p14="http://schemas.microsoft.com/office/powerpoint/2010/main" val="82361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7195-41D2-4149-A920-061AC4C4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(part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FE3E-A1CE-A44D-A377-D7D97AF62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317171"/>
            <a:ext cx="6686550" cy="3189514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Over-twisted magnetosphere can become unstable and lead to catastrophic highly energetic events.</a:t>
            </a:r>
          </a:p>
          <a:p>
            <a:endParaRPr lang="en-GB" sz="1600" dirty="0"/>
          </a:p>
          <a:p>
            <a:r>
              <a:rPr lang="en-GB" sz="1600" dirty="0"/>
              <a:t>Magnetospheric instability model explains phenomenology of burst and flare activity in magnetars.</a:t>
            </a:r>
          </a:p>
          <a:p>
            <a:endParaRPr lang="en-GB" sz="1600" dirty="0"/>
          </a:p>
          <a:p>
            <a:r>
              <a:rPr lang="en-GB" sz="1600" dirty="0"/>
              <a:t>Possible issues:</a:t>
            </a:r>
          </a:p>
          <a:p>
            <a:pPr lvl="1"/>
            <a:r>
              <a:rPr lang="en-GB" sz="1400" dirty="0"/>
              <a:t>Instability timescale ~ </a:t>
            </a:r>
            <a:r>
              <a:rPr lang="en-GB" sz="1400" dirty="0" err="1"/>
              <a:t>ms</a:t>
            </a:r>
            <a:r>
              <a:rPr lang="en-GB" sz="1400" dirty="0"/>
              <a:t> but </a:t>
            </a:r>
            <a:r>
              <a:rPr lang="en-GB" sz="1400" dirty="0">
                <a:sym typeface="Wingdings" pitchFamily="2" charset="2"/>
              </a:rPr>
              <a:t> flare duration ~0.1 s  What sets the dissipation timescale? (see e.g. Li et al 2018)</a:t>
            </a:r>
          </a:p>
          <a:p>
            <a:pPr lvl="1"/>
            <a:r>
              <a:rPr lang="en-GB" sz="1400" dirty="0"/>
              <a:t>How to reach the unstable branch during magneto-thermal evolution </a:t>
            </a:r>
            <a:r>
              <a:rPr lang="en-GB" sz="1400" dirty="0">
                <a:sym typeface="Wingdings" pitchFamily="2" charset="2"/>
              </a:rPr>
              <a:t> rapid evolution needed.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7656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E55E9-38E0-7E4C-8EB0-D5B6521B39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1811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B941-B805-4D41-9184-7CB4E09D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emission in CCSN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0AAD-D852-F14B-996B-0A258CB32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1137421"/>
            <a:ext cx="6686550" cy="123464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Collapse of the core of massive stars (8-100 M</a:t>
            </a:r>
            <a:r>
              <a:rPr lang="en-GB" b="1" baseline="-25000" dirty="0"/>
              <a:t>☉</a:t>
            </a:r>
            <a:r>
              <a:rPr lang="en-GB" b="1" dirty="0"/>
              <a:t>)</a:t>
            </a:r>
          </a:p>
          <a:p>
            <a:r>
              <a:rPr lang="en-GB" dirty="0"/>
              <a:t>Non-rotating progenitors (&gt;99%) (Li et al 2011, Chapman et al 2007)</a:t>
            </a:r>
          </a:p>
          <a:p>
            <a:r>
              <a:rPr lang="en-GB" dirty="0"/>
              <a:t>Observable within ~10 kpc (Gossan et al 2015, Powell &amp; Müller 2018)</a:t>
            </a:r>
          </a:p>
          <a:p>
            <a:r>
              <a:rPr lang="en-GB" dirty="0"/>
              <a:t>Rare events (1/ 30 year in our galaxy) (Adams et al 2013)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6AA15-E44F-2542-960F-A20245FF3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5" r="14391"/>
          <a:stretch/>
        </p:blipFill>
        <p:spPr>
          <a:xfrm>
            <a:off x="520467" y="1137422"/>
            <a:ext cx="1230340" cy="11728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1D14E0-452C-5C4C-827A-9E5B72F78B02}"/>
              </a:ext>
            </a:extLst>
          </p:cNvPr>
          <p:cNvGrpSpPr/>
          <p:nvPr/>
        </p:nvGrpSpPr>
        <p:grpSpPr>
          <a:xfrm>
            <a:off x="316610" y="2372061"/>
            <a:ext cx="2661833" cy="2429501"/>
            <a:chOff x="332226" y="2286257"/>
            <a:chExt cx="3549110" cy="32393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90102B-4608-3942-8941-23B616EE6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52" y="2973023"/>
              <a:ext cx="2552568" cy="2552568"/>
            </a:xfrm>
            <a:prstGeom prst="rect">
              <a:avLst/>
            </a:prstGeom>
          </p:spPr>
        </p:pic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E9E58930-7A28-B34C-8470-A51A1269E76B}"/>
                </a:ext>
              </a:extLst>
            </p:cNvPr>
            <p:cNvSpPr/>
            <p:nvPr/>
          </p:nvSpPr>
          <p:spPr>
            <a:xfrm>
              <a:off x="1128347" y="2286257"/>
              <a:ext cx="703202" cy="574011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45AF02-528C-AF41-85F6-8CE8A5C54465}"/>
                </a:ext>
              </a:extLst>
            </p:cNvPr>
            <p:cNvSpPr txBox="1"/>
            <p:nvPr/>
          </p:nvSpPr>
          <p:spPr>
            <a:xfrm>
              <a:off x="1712068" y="2354094"/>
              <a:ext cx="2169268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solidFill>
                    <a:schemeClr val="accent1"/>
                  </a:solidFill>
                  <a:latin typeface="+mj-lt"/>
                </a:rPr>
                <a:t>1. Collapse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0A5463-0274-8347-913A-C83C0DFA237B}"/>
                </a:ext>
              </a:extLst>
            </p:cNvPr>
            <p:cNvSpPr txBox="1"/>
            <p:nvPr/>
          </p:nvSpPr>
          <p:spPr>
            <a:xfrm>
              <a:off x="332226" y="4572277"/>
              <a:ext cx="2169268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solidFill>
                    <a:schemeClr val="bg1"/>
                  </a:solidFill>
                  <a:latin typeface="+mj-lt"/>
                </a:rPr>
                <a:t>2. PNS formation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D85FE4-843D-064F-B3B7-AF0E6767B254}"/>
              </a:ext>
            </a:extLst>
          </p:cNvPr>
          <p:cNvGrpSpPr/>
          <p:nvPr/>
        </p:nvGrpSpPr>
        <p:grpSpPr>
          <a:xfrm>
            <a:off x="2323650" y="2619749"/>
            <a:ext cx="4324577" cy="2213853"/>
            <a:chOff x="1803456" y="2603688"/>
            <a:chExt cx="5766102" cy="2951804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016645B8-BBAD-3245-A2F0-8B9CD5C69E68}"/>
                </a:ext>
              </a:extLst>
            </p:cNvPr>
            <p:cNvSpPr/>
            <p:nvPr/>
          </p:nvSpPr>
          <p:spPr>
            <a:xfrm rot="16200000">
              <a:off x="4334906" y="1353436"/>
              <a:ext cx="703202" cy="5766102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EE2DBE-FC75-3849-8D28-EA8C675BB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552" y="2973022"/>
              <a:ext cx="2582470" cy="25824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B3F010-F41F-9F46-900A-114C1C5874DA}"/>
                </a:ext>
              </a:extLst>
            </p:cNvPr>
            <p:cNvSpPr txBox="1"/>
            <p:nvPr/>
          </p:nvSpPr>
          <p:spPr>
            <a:xfrm>
              <a:off x="3491822" y="2603688"/>
              <a:ext cx="2169268" cy="3309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latin typeface="+mj-lt"/>
                </a:rPr>
                <a:t>3. PNS excitation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0283E-362F-AB4B-BD6B-7ACD73DEB56C}"/>
              </a:ext>
            </a:extLst>
          </p:cNvPr>
          <p:cNvGrpSpPr/>
          <p:nvPr/>
        </p:nvGrpSpPr>
        <p:grpSpPr>
          <a:xfrm>
            <a:off x="6712772" y="2422939"/>
            <a:ext cx="2121948" cy="2408410"/>
            <a:chOff x="6434462" y="2386677"/>
            <a:chExt cx="2829264" cy="32112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A7589A-2C28-3A4F-9B9C-3E715B4DC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462" y="2973022"/>
              <a:ext cx="2624868" cy="26248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AFE49B-FC0D-0B47-A2FE-E80BEDDD5EC8}"/>
                </a:ext>
              </a:extLst>
            </p:cNvPr>
            <p:cNvSpPr txBox="1"/>
            <p:nvPr/>
          </p:nvSpPr>
          <p:spPr>
            <a:xfrm>
              <a:off x="6708299" y="4599017"/>
              <a:ext cx="688935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13"/>
                <a:t>MPA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98DCCF-2295-2C45-9502-685DB991854A}"/>
                </a:ext>
              </a:extLst>
            </p:cNvPr>
            <p:cNvSpPr txBox="1"/>
            <p:nvPr/>
          </p:nvSpPr>
          <p:spPr>
            <a:xfrm>
              <a:off x="6646962" y="2386677"/>
              <a:ext cx="2616764" cy="538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latin typeface="+mj-lt"/>
                </a:rPr>
                <a:t>4. Neutrino-driven    </a:t>
              </a:r>
            </a:p>
            <a:p>
              <a:r>
                <a:rPr lang="en-GB" sz="1013" b="1" dirty="0">
                  <a:latin typeface="+mj-lt"/>
                </a:rPr>
                <a:t>    explosion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4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B941-B805-4D41-9184-7CB4E09D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emission in CCSN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0AAD-D852-F14B-996B-0A258CB32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53" y="1181368"/>
            <a:ext cx="3520286" cy="15948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PNS phase (before explosion):</a:t>
            </a:r>
          </a:p>
          <a:p>
            <a:r>
              <a:rPr lang="en-GB" dirty="0"/>
              <a:t>Duration: ~ 0.1 – 1 s</a:t>
            </a:r>
          </a:p>
          <a:p>
            <a:r>
              <a:rPr lang="en-GB" dirty="0"/>
              <a:t>PNS mass grows: ~0.5 M</a:t>
            </a:r>
            <a:r>
              <a:rPr lang="en-GB" baseline="-25000" dirty="0"/>
              <a:t>☉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1.4 – 2 M</a:t>
            </a:r>
            <a:r>
              <a:rPr lang="en-GB" baseline="-25000" dirty="0"/>
              <a:t>☉</a:t>
            </a:r>
            <a:r>
              <a:rPr lang="en-GB" dirty="0"/>
              <a:t> </a:t>
            </a:r>
          </a:p>
          <a:p>
            <a:r>
              <a:rPr lang="en-GB" dirty="0"/>
              <a:t>PNS shrinks: ~30 km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~10 km</a:t>
            </a:r>
          </a:p>
          <a:p>
            <a:r>
              <a:rPr lang="en-GB" dirty="0"/>
              <a:t>PNS cools down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1D14E0-452C-5C4C-827A-9E5B72F78B02}"/>
              </a:ext>
            </a:extLst>
          </p:cNvPr>
          <p:cNvGrpSpPr/>
          <p:nvPr/>
        </p:nvGrpSpPr>
        <p:grpSpPr>
          <a:xfrm>
            <a:off x="316610" y="2887136"/>
            <a:ext cx="1942496" cy="1914426"/>
            <a:chOff x="332226" y="2973023"/>
            <a:chExt cx="2589994" cy="2552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90102B-4608-3942-8941-23B616EE6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52" y="2973023"/>
              <a:ext cx="2552568" cy="25525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0A5463-0274-8347-913A-C83C0DFA237B}"/>
                </a:ext>
              </a:extLst>
            </p:cNvPr>
            <p:cNvSpPr txBox="1"/>
            <p:nvPr/>
          </p:nvSpPr>
          <p:spPr>
            <a:xfrm>
              <a:off x="332226" y="4572278"/>
              <a:ext cx="2169267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solidFill>
                    <a:schemeClr val="bg1"/>
                  </a:solidFill>
                  <a:latin typeface="+mj-lt"/>
                </a:rPr>
                <a:t>2. PNS formation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D85FE4-843D-064F-B3B7-AF0E6767B254}"/>
              </a:ext>
            </a:extLst>
          </p:cNvPr>
          <p:cNvGrpSpPr/>
          <p:nvPr/>
        </p:nvGrpSpPr>
        <p:grpSpPr>
          <a:xfrm>
            <a:off x="2323650" y="2896750"/>
            <a:ext cx="4324577" cy="1936853"/>
            <a:chOff x="1803456" y="2973022"/>
            <a:chExt cx="5766102" cy="2582470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016645B8-BBAD-3245-A2F0-8B9CD5C69E68}"/>
                </a:ext>
              </a:extLst>
            </p:cNvPr>
            <p:cNvSpPr/>
            <p:nvPr/>
          </p:nvSpPr>
          <p:spPr>
            <a:xfrm rot="16200000">
              <a:off x="4334906" y="1353436"/>
              <a:ext cx="703202" cy="5766102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EE2DBE-FC75-3849-8D28-EA8C675BB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552" y="2973022"/>
              <a:ext cx="2582470" cy="25824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0283E-362F-AB4B-BD6B-7ACD73DEB56C}"/>
              </a:ext>
            </a:extLst>
          </p:cNvPr>
          <p:cNvGrpSpPr/>
          <p:nvPr/>
        </p:nvGrpSpPr>
        <p:grpSpPr>
          <a:xfrm>
            <a:off x="6712772" y="2862698"/>
            <a:ext cx="1968651" cy="1968651"/>
            <a:chOff x="6434462" y="2973022"/>
            <a:chExt cx="2624868" cy="2624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A7589A-2C28-3A4F-9B9C-3E715B4DC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462" y="2973022"/>
              <a:ext cx="2624868" cy="26248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AFE49B-FC0D-0B47-A2FE-E80BEDDD5EC8}"/>
                </a:ext>
              </a:extLst>
            </p:cNvPr>
            <p:cNvSpPr txBox="1"/>
            <p:nvPr/>
          </p:nvSpPr>
          <p:spPr>
            <a:xfrm>
              <a:off x="6708299" y="4599017"/>
              <a:ext cx="688935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13"/>
                <a:t>MPA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6EB89AD-6E14-EC46-A7D4-DC871D280CA5}"/>
              </a:ext>
            </a:extLst>
          </p:cNvPr>
          <p:cNvGrpSpPr/>
          <p:nvPr/>
        </p:nvGrpSpPr>
        <p:grpSpPr>
          <a:xfrm>
            <a:off x="2715299" y="1181368"/>
            <a:ext cx="5757616" cy="3490141"/>
            <a:chOff x="3620398" y="1575157"/>
            <a:chExt cx="7676821" cy="4653521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CFCBE9C2-4DBF-C240-BDBB-38C26208AB4C}"/>
                </a:ext>
              </a:extLst>
            </p:cNvPr>
            <p:cNvSpPr txBox="1">
              <a:spLocks/>
            </p:cNvSpPr>
            <p:nvPr/>
          </p:nvSpPr>
          <p:spPr>
            <a:xfrm>
              <a:off x="6603504" y="1575157"/>
              <a:ext cx="4693715" cy="212652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350" b="1" dirty="0"/>
                <a:t>PNS excitation </a:t>
              </a:r>
            </a:p>
            <a:p>
              <a:r>
                <a:rPr lang="en-GB" sz="1350" dirty="0"/>
                <a:t>The “hammer”: convection, SASI</a:t>
              </a:r>
            </a:p>
            <a:p>
              <a:r>
                <a:rPr lang="en-GB" sz="1350" dirty="0"/>
                <a:t>The “bell”: proto-neutron star</a:t>
              </a:r>
            </a:p>
            <a:p>
              <a:r>
                <a:rPr lang="en-GB" sz="1350" dirty="0"/>
                <a:t>The “ring”:  PNS normal modes</a:t>
              </a:r>
            </a:p>
            <a:p>
              <a:endParaRPr lang="en-GB" sz="1350" dirty="0"/>
            </a:p>
            <a:p>
              <a:endParaRPr lang="en-GB" sz="1350" dirty="0"/>
            </a:p>
            <a:p>
              <a:endParaRPr lang="en-GB" sz="1350" dirty="0"/>
            </a:p>
            <a:p>
              <a:endParaRPr lang="en-GB" sz="1350" dirty="0"/>
            </a:p>
            <a:p>
              <a:endParaRPr lang="en-GB" sz="135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EDA993-873B-3444-BDCD-E5C155804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093">
              <a:off x="6372816" y="4076562"/>
              <a:ext cx="2857062" cy="203649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9B8D0D-757C-C144-B509-961930647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2495" y="4300958"/>
              <a:ext cx="1505580" cy="158770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E2FC836-068B-F84E-A538-6270DEA8DDE6}"/>
                </a:ext>
              </a:extLst>
            </p:cNvPr>
            <p:cNvGrpSpPr/>
            <p:nvPr/>
          </p:nvGrpSpPr>
          <p:grpSpPr>
            <a:xfrm flipH="1">
              <a:off x="3620398" y="3227294"/>
              <a:ext cx="2725051" cy="3001384"/>
              <a:chOff x="6695566" y="3959304"/>
              <a:chExt cx="1131805" cy="1322298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EF0EEF91-58EC-F348-8F61-4BDF96681161}"/>
                  </a:ext>
                </a:extLst>
              </p:cNvPr>
              <p:cNvSpPr/>
              <p:nvPr/>
            </p:nvSpPr>
            <p:spPr>
              <a:xfrm>
                <a:off x="6695566" y="4363481"/>
                <a:ext cx="613317" cy="724829"/>
              </a:xfrm>
              <a:prstGeom prst="arc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013" dirty="0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4F3B1C37-DCFB-F946-B9E5-86A4301EAF74}"/>
                  </a:ext>
                </a:extLst>
              </p:cNvPr>
              <p:cNvSpPr/>
              <p:nvPr/>
            </p:nvSpPr>
            <p:spPr>
              <a:xfrm>
                <a:off x="6779942" y="4162759"/>
                <a:ext cx="769435" cy="1022197"/>
              </a:xfrm>
              <a:prstGeom prst="arc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93CDE75F-04D1-4E4A-B5D1-7F539B8BFE8E}"/>
                  </a:ext>
                </a:extLst>
              </p:cNvPr>
              <p:cNvSpPr/>
              <p:nvPr/>
            </p:nvSpPr>
            <p:spPr>
              <a:xfrm>
                <a:off x="6865436" y="3959304"/>
                <a:ext cx="961935" cy="1322298"/>
              </a:xfrm>
              <a:prstGeom prst="arc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25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F556-968A-0B44-954C-6E54E3F4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GW emission from PNS oscillations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831E7-B4E8-DD4C-A916-37296939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57" y="1148093"/>
            <a:ext cx="2672692" cy="191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A39A8-18BF-774C-AFEB-1EB10523A9FB}"/>
              </a:ext>
            </a:extLst>
          </p:cNvPr>
          <p:cNvSpPr txBox="1"/>
          <p:nvPr/>
        </p:nvSpPr>
        <p:spPr>
          <a:xfrm>
            <a:off x="783772" y="3211286"/>
            <a:ext cx="257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itchFamily="2" charset="2"/>
              <a:buChar char="q"/>
            </a:pPr>
            <a:r>
              <a:rPr lang="en-GB" sz="1800" b="1" dirty="0"/>
              <a:t>Highly stochastic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32E309-288D-C847-999E-E7614CC5D798}"/>
              </a:ext>
            </a:extLst>
          </p:cNvPr>
          <p:cNvGrpSpPr/>
          <p:nvPr/>
        </p:nvGrpSpPr>
        <p:grpSpPr>
          <a:xfrm>
            <a:off x="783772" y="1148092"/>
            <a:ext cx="8270477" cy="3888068"/>
            <a:chOff x="1045029" y="1530790"/>
            <a:chExt cx="11027302" cy="51840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F78C75-9D89-434B-B1CF-96A11F3C7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10"/>
            <a:stretch/>
          </p:blipFill>
          <p:spPr>
            <a:xfrm>
              <a:off x="8274212" y="1530790"/>
              <a:ext cx="3798119" cy="267986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0C5A13-2357-7C4D-8AD5-74049B04277C}"/>
                </a:ext>
              </a:extLst>
            </p:cNvPr>
            <p:cNvSpPr/>
            <p:nvPr/>
          </p:nvSpPr>
          <p:spPr>
            <a:xfrm>
              <a:off x="9043991" y="1657278"/>
              <a:ext cx="1772356" cy="2847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788" dirty="0">
                  <a:latin typeface="+mj-lt"/>
                </a:rPr>
                <a:t>Müller et al 2013</a:t>
              </a:r>
              <a:endParaRPr lang="es-ES_tradnl" sz="900" dirty="0">
                <a:latin typeface="+mj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65D37D-B074-8F4F-8890-70EEE042C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212" y="4210650"/>
              <a:ext cx="3691803" cy="250423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ABF4CD-600A-144A-850A-29F7E30C1211}"/>
                </a:ext>
              </a:extLst>
            </p:cNvPr>
            <p:cNvGrpSpPr/>
            <p:nvPr/>
          </p:nvGrpSpPr>
          <p:grpSpPr>
            <a:xfrm>
              <a:off x="4553547" y="1645844"/>
              <a:ext cx="3700706" cy="2560935"/>
              <a:chOff x="457199" y="1047402"/>
              <a:chExt cx="2947482" cy="179417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254757-FBAF-F34B-9C27-04D449E162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4455"/>
              <a:stretch/>
            </p:blipFill>
            <p:spPr>
              <a:xfrm>
                <a:off x="457200" y="1047402"/>
                <a:ext cx="2947481" cy="144287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159D5D-C8C7-C843-954E-3F844663A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8911"/>
              <a:stretch/>
            </p:blipFill>
            <p:spPr>
              <a:xfrm>
                <a:off x="457199" y="2490281"/>
                <a:ext cx="2947481" cy="35129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35B446-1E4B-774B-B4E2-0BE4E5210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7984" y="4203562"/>
              <a:ext cx="3696269" cy="25113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473EC6-DB64-5242-B7D0-367D7979B5CA}"/>
                </a:ext>
              </a:extLst>
            </p:cNvPr>
            <p:cNvSpPr/>
            <p:nvPr/>
          </p:nvSpPr>
          <p:spPr>
            <a:xfrm>
              <a:off x="5026818" y="4281714"/>
              <a:ext cx="2398995" cy="2847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788" dirty="0">
                  <a:solidFill>
                    <a:srgbClr val="FFFFFF"/>
                  </a:solidFill>
                  <a:latin typeface="+mj-lt"/>
                </a:rPr>
                <a:t>Torres-</a:t>
              </a:r>
              <a:r>
                <a:rPr lang="en-GB" sz="788" dirty="0" err="1">
                  <a:solidFill>
                    <a:srgbClr val="FFFFFF"/>
                  </a:solidFill>
                  <a:latin typeface="+mj-lt"/>
                </a:rPr>
                <a:t>Forné</a:t>
              </a:r>
              <a:r>
                <a:rPr lang="en-GB" sz="788" dirty="0">
                  <a:solidFill>
                    <a:srgbClr val="FFFFFF"/>
                  </a:solidFill>
                  <a:latin typeface="+mj-lt"/>
                </a:rPr>
                <a:t> et al 2019</a:t>
              </a:r>
              <a:endParaRPr lang="es-ES_tradnl" sz="9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180545-9366-B54F-B56E-84925BE692B4}"/>
                </a:ext>
              </a:extLst>
            </p:cNvPr>
            <p:cNvSpPr/>
            <p:nvPr/>
          </p:nvSpPr>
          <p:spPr>
            <a:xfrm>
              <a:off x="4585926" y="1652309"/>
              <a:ext cx="1817973" cy="2847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788" dirty="0">
                  <a:solidFill>
                    <a:srgbClr val="FFFFFF"/>
                  </a:solidFill>
                  <a:latin typeface="+mj-lt"/>
                </a:rPr>
                <a:t>Powell et al 2019</a:t>
              </a:r>
              <a:endParaRPr lang="es-ES_tradnl" sz="9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B92361-0F13-824A-8056-D2C30CFEC7A4}"/>
                </a:ext>
              </a:extLst>
            </p:cNvPr>
            <p:cNvSpPr/>
            <p:nvPr/>
          </p:nvSpPr>
          <p:spPr>
            <a:xfrm>
              <a:off x="8820433" y="4471532"/>
              <a:ext cx="2132495" cy="2847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788" dirty="0">
                  <a:solidFill>
                    <a:srgbClr val="FFFFFF"/>
                  </a:solidFill>
                  <a:latin typeface="+mj-lt"/>
                </a:rPr>
                <a:t>Kawahara et al 2018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AF9141-CBEC-A045-9D48-E9400BFDFA0B}"/>
                </a:ext>
              </a:extLst>
            </p:cNvPr>
            <p:cNvSpPr txBox="1"/>
            <p:nvPr/>
          </p:nvSpPr>
          <p:spPr>
            <a:xfrm>
              <a:off x="1045029" y="5081848"/>
              <a:ext cx="343556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Wingdings" pitchFamily="2" charset="2"/>
                <a:buChar char="q"/>
              </a:pPr>
              <a:r>
                <a:rPr lang="en-GB" sz="1800" b="1" dirty="0"/>
                <a:t>Time evolving frequencies         (g-modes, SASI)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1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67DE-1780-A443-89A5-02388D3A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PNS asteroseismology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8FA6-5D6C-2F47-82CF-B4EFEACF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23" y="1404253"/>
            <a:ext cx="3533606" cy="2833217"/>
          </a:xfr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GB" sz="1800" b="1" dirty="0"/>
              <a:t>Which modes are observed?</a:t>
            </a:r>
            <a:r>
              <a:rPr lang="en-GB" sz="1800" dirty="0">
                <a:sym typeface="Wingdings" pitchFamily="2" charset="2"/>
              </a:rPr>
              <a:t> mode identification (this talk)</a:t>
            </a:r>
          </a:p>
          <a:p>
            <a:endParaRPr lang="en-GB" sz="1800" dirty="0">
              <a:sym typeface="Wingdings" pitchFamily="2" charset="2"/>
            </a:endParaRPr>
          </a:p>
          <a:p>
            <a:r>
              <a:rPr lang="en-GB" sz="1800" b="1" dirty="0"/>
              <a:t>How do mode frequencies depend of PNS properties?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/>
              <a:t>universal relations </a:t>
            </a:r>
          </a:p>
          <a:p>
            <a:pPr marL="0" indent="0">
              <a:buNone/>
            </a:pPr>
            <a:r>
              <a:rPr lang="en-GB" sz="1800" dirty="0"/>
              <a:t>(A. Torres-</a:t>
            </a:r>
            <a:r>
              <a:rPr lang="en-GB" sz="1800" dirty="0" err="1"/>
              <a:t>Forné’s</a:t>
            </a:r>
            <a:r>
              <a:rPr lang="en-GB" sz="1800" dirty="0"/>
              <a:t> talk, next week)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C4952-1322-BA47-BCD6-A4080E39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34" y="1230086"/>
            <a:ext cx="4757026" cy="32320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49BC8-2F89-6440-8423-FAE55F81F067}"/>
              </a:ext>
            </a:extLst>
          </p:cNvPr>
          <p:cNvSpPr/>
          <p:nvPr/>
        </p:nvSpPr>
        <p:spPr>
          <a:xfrm>
            <a:off x="5584582" y="1591867"/>
            <a:ext cx="1749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+mj-lt"/>
              </a:rPr>
              <a:t>f (M,R,…)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E64C9-ECB7-144F-B9D3-229E71D90D71}"/>
              </a:ext>
            </a:extLst>
          </p:cNvPr>
          <p:cNvSpPr/>
          <p:nvPr/>
        </p:nvSpPr>
        <p:spPr>
          <a:xfrm>
            <a:off x="7035283" y="2791802"/>
            <a:ext cx="4008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3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E6617B-A609-6F42-AEEA-CDBC58A415F3}"/>
              </a:ext>
            </a:extLst>
          </p:cNvPr>
          <p:cNvSpPr/>
          <p:nvPr/>
        </p:nvSpPr>
        <p:spPr>
          <a:xfrm>
            <a:off x="6883224" y="3123668"/>
            <a:ext cx="4008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3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1437C-7F52-614B-8C45-771703D7E2D7}"/>
              </a:ext>
            </a:extLst>
          </p:cNvPr>
          <p:cNvSpPr/>
          <p:nvPr/>
        </p:nvSpPr>
        <p:spPr>
          <a:xfrm>
            <a:off x="6835455" y="4488817"/>
            <a:ext cx="1624163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050" dirty="0">
                <a:latin typeface="+mj-lt"/>
              </a:rPr>
              <a:t>Torres-</a:t>
            </a:r>
            <a:r>
              <a:rPr lang="en-GB" sz="1050" dirty="0" err="1">
                <a:latin typeface="+mj-lt"/>
              </a:rPr>
              <a:t>Forné</a:t>
            </a:r>
            <a:r>
              <a:rPr lang="en-GB" sz="1050" dirty="0">
                <a:latin typeface="+mj-lt"/>
              </a:rPr>
              <a:t> et al 2019</a:t>
            </a:r>
            <a:endParaRPr lang="en-GB" sz="1013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49AC6-1225-EE40-B877-847F96C03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00"/>
          <a:stretch/>
        </p:blipFill>
        <p:spPr>
          <a:xfrm>
            <a:off x="1591129" y="3903303"/>
            <a:ext cx="1193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9D2F-2681-8343-8D51-F9212158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Proto-neutron star oscillations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BAAEBD9-3F6A-DB46-A7AF-25AEBA77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1" y="1853249"/>
            <a:ext cx="1359251" cy="268713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AC0B9BF-E36F-3246-A9EA-5F1D092A15E2}"/>
              </a:ext>
            </a:extLst>
          </p:cNvPr>
          <p:cNvSpPr/>
          <p:nvPr/>
        </p:nvSpPr>
        <p:spPr>
          <a:xfrm>
            <a:off x="359228" y="1392799"/>
            <a:ext cx="187234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+mj-lt"/>
              </a:rPr>
              <a:t>Multi-dimensional numerical simulation</a:t>
            </a:r>
            <a:endParaRPr lang="es-ES_tradnl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CDB7EFD-5798-4740-A1ED-8B260F14205C}"/>
              </a:ext>
            </a:extLst>
          </p:cNvPr>
          <p:cNvSpPr/>
          <p:nvPr/>
        </p:nvSpPr>
        <p:spPr>
          <a:xfrm>
            <a:off x="433276" y="4530296"/>
            <a:ext cx="1805302" cy="2539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1050" dirty="0" err="1">
                <a:latin typeface="+mj-lt"/>
              </a:rPr>
              <a:t>Obergaulinger</a:t>
            </a:r>
            <a:r>
              <a:rPr lang="en-GB" sz="1050" dirty="0">
                <a:latin typeface="+mj-lt"/>
              </a:rPr>
              <a:t> et al 2013</a:t>
            </a:r>
            <a:endParaRPr lang="en-GB" sz="1200" dirty="0">
              <a:latin typeface="+mj-lt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B1EBC3C-00FA-1A45-BFB9-CFD145E6A3F8}"/>
              </a:ext>
            </a:extLst>
          </p:cNvPr>
          <p:cNvGrpSpPr/>
          <p:nvPr/>
        </p:nvGrpSpPr>
        <p:grpSpPr>
          <a:xfrm>
            <a:off x="2000700" y="1033053"/>
            <a:ext cx="6400089" cy="1821919"/>
            <a:chOff x="2000700" y="1033053"/>
            <a:chExt cx="6400089" cy="182191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2255B0-7881-3847-A390-F48BC8DF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2140" y="1245665"/>
              <a:ext cx="2368649" cy="16093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F45BCA5-06E9-C345-A589-E532944D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3536" y="1245665"/>
              <a:ext cx="2250992" cy="1609307"/>
            </a:xfrm>
            <a:prstGeom prst="rect">
              <a:avLst/>
            </a:prstGeom>
          </p:spPr>
        </p:pic>
        <p:sp>
          <p:nvSpPr>
            <p:cNvPr id="66" name="Down Arrow 65">
              <a:extLst>
                <a:ext uri="{FF2B5EF4-FFF2-40B4-BE49-F238E27FC236}">
                  <a16:creationId xmlns:a16="http://schemas.microsoft.com/office/drawing/2014/main" id="{0BEBE7C6-0746-D44F-B60E-C558006559ED}"/>
                </a:ext>
              </a:extLst>
            </p:cNvPr>
            <p:cNvSpPr/>
            <p:nvPr/>
          </p:nvSpPr>
          <p:spPr>
            <a:xfrm rot="14833643">
              <a:off x="2363164" y="1728804"/>
              <a:ext cx="539731" cy="126466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" name="Down Arrow 67">
              <a:extLst>
                <a:ext uri="{FF2B5EF4-FFF2-40B4-BE49-F238E27FC236}">
                  <a16:creationId xmlns:a16="http://schemas.microsoft.com/office/drawing/2014/main" id="{E330EF80-0584-3141-B875-1153F3893F1D}"/>
                </a:ext>
              </a:extLst>
            </p:cNvPr>
            <p:cNvSpPr/>
            <p:nvPr/>
          </p:nvSpPr>
          <p:spPr>
            <a:xfrm rot="16200000">
              <a:off x="5495568" y="1783611"/>
              <a:ext cx="539731" cy="533413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61085D-3772-8248-9221-9F49F7E0B5B1}"/>
                </a:ext>
              </a:extLst>
            </p:cNvPr>
            <p:cNvSpPr/>
            <p:nvPr/>
          </p:nvSpPr>
          <p:spPr>
            <a:xfrm>
              <a:off x="3772180" y="1291832"/>
              <a:ext cx="1709447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waveform</a:t>
              </a:r>
              <a:endParaRPr lang="es-ES_tradnl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78A9F20-32E2-F54E-9F2A-7015E038C31A}"/>
                </a:ext>
              </a:extLst>
            </p:cNvPr>
            <p:cNvSpPr/>
            <p:nvPr/>
          </p:nvSpPr>
          <p:spPr>
            <a:xfrm>
              <a:off x="6441198" y="1294098"/>
              <a:ext cx="1709447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spectrogram</a:t>
              </a:r>
              <a:endParaRPr lang="es-ES_tradnl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09F48CA-19DD-8C48-A9C9-D8302F31D1CD}"/>
                </a:ext>
              </a:extLst>
            </p:cNvPr>
            <p:cNvSpPr/>
            <p:nvPr/>
          </p:nvSpPr>
          <p:spPr>
            <a:xfrm>
              <a:off x="4977280" y="1033053"/>
              <a:ext cx="1624163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sz="1050" dirty="0">
                  <a:latin typeface="+mj-lt"/>
                </a:rPr>
                <a:t>Torres-</a:t>
              </a:r>
              <a:r>
                <a:rPr lang="en-GB" sz="1050" dirty="0" err="1">
                  <a:latin typeface="+mj-lt"/>
                </a:rPr>
                <a:t>Forné</a:t>
              </a:r>
              <a:r>
                <a:rPr lang="en-GB" sz="1050" dirty="0">
                  <a:latin typeface="+mj-lt"/>
                </a:rPr>
                <a:t> et al 2019</a:t>
              </a:r>
              <a:endParaRPr lang="en-GB" sz="1200" dirty="0">
                <a:latin typeface="+mj-lt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CCBF73B-4F98-B14D-BE95-C305E814E488}"/>
              </a:ext>
            </a:extLst>
          </p:cNvPr>
          <p:cNvGrpSpPr/>
          <p:nvPr/>
        </p:nvGrpSpPr>
        <p:grpSpPr>
          <a:xfrm>
            <a:off x="2000700" y="3179589"/>
            <a:ext cx="6400088" cy="1853137"/>
            <a:chOff x="2000700" y="3179589"/>
            <a:chExt cx="6400088" cy="185313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31E9537-1AFE-2042-9BC7-F0D7384B7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127" y="3182233"/>
              <a:ext cx="2218401" cy="1663800"/>
            </a:xfrm>
            <a:prstGeom prst="rect">
              <a:avLst/>
            </a:prstGeom>
          </p:spPr>
        </p:pic>
        <p:sp>
          <p:nvSpPr>
            <p:cNvPr id="67" name="Down Arrow 66">
              <a:extLst>
                <a:ext uri="{FF2B5EF4-FFF2-40B4-BE49-F238E27FC236}">
                  <a16:creationId xmlns:a16="http://schemas.microsoft.com/office/drawing/2014/main" id="{AE835E47-BE1B-6547-B446-218A6234AE36}"/>
                </a:ext>
              </a:extLst>
            </p:cNvPr>
            <p:cNvSpPr/>
            <p:nvPr/>
          </p:nvSpPr>
          <p:spPr>
            <a:xfrm rot="6766357" flipV="1">
              <a:off x="2363164" y="3079760"/>
              <a:ext cx="539731" cy="1264660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" name="Down Arrow 68">
              <a:extLst>
                <a:ext uri="{FF2B5EF4-FFF2-40B4-BE49-F238E27FC236}">
                  <a16:creationId xmlns:a16="http://schemas.microsoft.com/office/drawing/2014/main" id="{BFC4EB36-A170-5941-A313-D2575B3AF591}"/>
                </a:ext>
              </a:extLst>
            </p:cNvPr>
            <p:cNvSpPr/>
            <p:nvPr/>
          </p:nvSpPr>
          <p:spPr>
            <a:xfrm rot="16200000">
              <a:off x="5495568" y="3747426"/>
              <a:ext cx="539731" cy="533413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67E0E4-C6A6-1C4D-A496-F3B36140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2139" y="3179589"/>
              <a:ext cx="2368649" cy="1626745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6080909-DE1A-9240-9931-7A09B393DF12}"/>
                </a:ext>
              </a:extLst>
            </p:cNvPr>
            <p:cNvSpPr/>
            <p:nvPr/>
          </p:nvSpPr>
          <p:spPr>
            <a:xfrm>
              <a:off x="3717276" y="3281883"/>
              <a:ext cx="1709447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1D angular average</a:t>
              </a:r>
              <a:endParaRPr lang="es-ES_tradnl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8B8F922-1EE3-9649-A99E-6A4A74BAAEF9}"/>
                </a:ext>
              </a:extLst>
            </p:cNvPr>
            <p:cNvSpPr/>
            <p:nvPr/>
          </p:nvSpPr>
          <p:spPr>
            <a:xfrm>
              <a:off x="6361739" y="3326917"/>
              <a:ext cx="1709447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+mj-lt"/>
                </a:rPr>
                <a:t>l=2 eigenmodes</a:t>
              </a:r>
              <a:endParaRPr lang="es-ES_tradnl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5C0A859-6609-1F4A-A0D1-37A2C79C619A}"/>
                </a:ext>
              </a:extLst>
            </p:cNvPr>
            <p:cNvSpPr/>
            <p:nvPr/>
          </p:nvSpPr>
          <p:spPr>
            <a:xfrm>
              <a:off x="6415601" y="4778810"/>
              <a:ext cx="1624163" cy="25391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GB" sz="1050" dirty="0">
                  <a:latin typeface="+mj-lt"/>
                </a:rPr>
                <a:t>Torres-</a:t>
              </a:r>
              <a:r>
                <a:rPr lang="en-GB" sz="1050" dirty="0" err="1">
                  <a:latin typeface="+mj-lt"/>
                </a:rPr>
                <a:t>Forné</a:t>
              </a:r>
              <a:r>
                <a:rPr lang="en-GB" sz="1050" dirty="0">
                  <a:latin typeface="+mj-lt"/>
                </a:rPr>
                <a:t> et al 2018</a:t>
              </a:r>
              <a:endParaRPr lang="en-GB" sz="1200" dirty="0">
                <a:latin typeface="+mj-lt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B187BEB-AF4C-5B4A-802A-2CE50FF8CDB0}"/>
              </a:ext>
            </a:extLst>
          </p:cNvPr>
          <p:cNvGrpSpPr/>
          <p:nvPr/>
        </p:nvGrpSpPr>
        <p:grpSpPr>
          <a:xfrm>
            <a:off x="6765123" y="2361134"/>
            <a:ext cx="851634" cy="1443969"/>
            <a:chOff x="6765123" y="2361134"/>
            <a:chExt cx="851634" cy="1443969"/>
          </a:xfrm>
        </p:grpSpPr>
        <p:sp>
          <p:nvSpPr>
            <p:cNvPr id="78" name="Up-Down Arrow 77">
              <a:extLst>
                <a:ext uri="{FF2B5EF4-FFF2-40B4-BE49-F238E27FC236}">
                  <a16:creationId xmlns:a16="http://schemas.microsoft.com/office/drawing/2014/main" id="{A4CB44EA-705D-D641-833A-5417D89C507B}"/>
                </a:ext>
              </a:extLst>
            </p:cNvPr>
            <p:cNvSpPr/>
            <p:nvPr/>
          </p:nvSpPr>
          <p:spPr>
            <a:xfrm>
              <a:off x="6765123" y="2361134"/>
              <a:ext cx="851634" cy="1443969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E10C160-75FC-054D-893F-1663892CC700}"/>
                </a:ext>
              </a:extLst>
            </p:cNvPr>
            <p:cNvSpPr/>
            <p:nvPr/>
          </p:nvSpPr>
          <p:spPr>
            <a:xfrm>
              <a:off x="6949249" y="2657588"/>
              <a:ext cx="5344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4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47E0-92CB-5849-9FB0-B481A6E3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Proto-neutron star oscillations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42AC4-6191-714F-8B06-4C4855560290}"/>
              </a:ext>
            </a:extLst>
          </p:cNvPr>
          <p:cNvSpPr/>
          <p:nvPr/>
        </p:nvSpPr>
        <p:spPr>
          <a:xfrm>
            <a:off x="732504" y="1479051"/>
            <a:ext cx="3897862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350" b="1" dirty="0">
                <a:solidFill>
                  <a:srgbClr val="0070C0"/>
                </a:solidFill>
                <a:latin typeface="+mj-lt"/>
              </a:rPr>
              <a:t>Simplified background (TOV, polynomials…)</a:t>
            </a:r>
          </a:p>
          <a:p>
            <a:pPr indent="96838"/>
            <a:r>
              <a:rPr lang="en-GB" sz="1350" dirty="0" err="1">
                <a:latin typeface="+mj-lt"/>
              </a:rPr>
              <a:t>Reisenegger</a:t>
            </a:r>
            <a:r>
              <a:rPr lang="en-GB" sz="1350" dirty="0">
                <a:latin typeface="+mj-lt"/>
              </a:rPr>
              <a:t> &amp; </a:t>
            </a:r>
            <a:r>
              <a:rPr lang="en-GB" sz="1350" dirty="0" err="1">
                <a:latin typeface="+mj-lt"/>
              </a:rPr>
              <a:t>Goldreich</a:t>
            </a:r>
            <a:r>
              <a:rPr lang="en-GB" sz="1350" dirty="0">
                <a:latin typeface="+mj-lt"/>
              </a:rPr>
              <a:t> 1992</a:t>
            </a:r>
          </a:p>
          <a:p>
            <a:pPr indent="96838"/>
            <a:r>
              <a:rPr lang="en-GB" sz="1350" dirty="0">
                <a:latin typeface="+mj-lt"/>
              </a:rPr>
              <a:t>Ferrari et al 2003, 2004</a:t>
            </a:r>
          </a:p>
          <a:p>
            <a:pPr indent="96838"/>
            <a:r>
              <a:rPr lang="en-GB" sz="1350" dirty="0" err="1">
                <a:latin typeface="+mj-lt"/>
              </a:rPr>
              <a:t>Passamonti</a:t>
            </a:r>
            <a:r>
              <a:rPr lang="en-GB" sz="1350" dirty="0">
                <a:latin typeface="+mj-lt"/>
              </a:rPr>
              <a:t> et al 2005</a:t>
            </a:r>
          </a:p>
          <a:p>
            <a:pPr indent="96838"/>
            <a:r>
              <a:rPr lang="en-GB" sz="1350" dirty="0" err="1">
                <a:latin typeface="+mj-lt"/>
              </a:rPr>
              <a:t>Krüger</a:t>
            </a:r>
            <a:r>
              <a:rPr lang="en-GB" sz="1350" dirty="0">
                <a:latin typeface="+mj-lt"/>
              </a:rPr>
              <a:t> et al 2015</a:t>
            </a:r>
          </a:p>
          <a:p>
            <a:pPr indent="96838"/>
            <a:r>
              <a:rPr lang="en-GB" sz="1350" dirty="0" err="1">
                <a:latin typeface="+mj-lt"/>
              </a:rPr>
              <a:t>Camelio</a:t>
            </a:r>
            <a:r>
              <a:rPr lang="en-GB" sz="1350" dirty="0">
                <a:latin typeface="+mj-lt"/>
              </a:rPr>
              <a:t> et al 2017</a:t>
            </a:r>
          </a:p>
          <a:p>
            <a:pPr indent="96838"/>
            <a:r>
              <a:rPr lang="en-GB" sz="1350" dirty="0" err="1">
                <a:latin typeface="+mj-lt"/>
              </a:rPr>
              <a:t>Sotani</a:t>
            </a:r>
            <a:r>
              <a:rPr lang="en-GB" sz="1350" dirty="0">
                <a:latin typeface="+mj-lt"/>
              </a:rPr>
              <a:t> et al 2017</a:t>
            </a:r>
          </a:p>
          <a:p>
            <a:r>
              <a:rPr lang="en-GB" sz="1350" b="1" dirty="0">
                <a:solidFill>
                  <a:srgbClr val="0070C0"/>
                </a:solidFill>
                <a:latin typeface="+mj-lt"/>
              </a:rPr>
              <a:t>Background from simulations</a:t>
            </a:r>
          </a:p>
          <a:p>
            <a:pPr indent="96838"/>
            <a:r>
              <a:rPr lang="en-GB" sz="1350" b="1" dirty="0">
                <a:solidFill>
                  <a:srgbClr val="FFFF00"/>
                </a:solidFill>
                <a:latin typeface="+mj-lt"/>
              </a:rPr>
              <a:t>Torres-</a:t>
            </a:r>
            <a:r>
              <a:rPr lang="en-GB" sz="1350" b="1" dirty="0" err="1">
                <a:solidFill>
                  <a:srgbClr val="FFFF00"/>
                </a:solidFill>
                <a:latin typeface="+mj-lt"/>
              </a:rPr>
              <a:t>Forné</a:t>
            </a:r>
            <a:r>
              <a:rPr lang="en-GB" sz="1350" b="1" dirty="0">
                <a:solidFill>
                  <a:srgbClr val="FFFF00"/>
                </a:solidFill>
                <a:latin typeface="+mj-lt"/>
              </a:rPr>
              <a:t> et al 2018, 2019a,b</a:t>
            </a:r>
          </a:p>
          <a:p>
            <a:pPr indent="96838"/>
            <a:r>
              <a:rPr lang="en-GB" sz="1350" dirty="0" err="1">
                <a:latin typeface="+mj-lt"/>
              </a:rPr>
              <a:t>Morozova</a:t>
            </a:r>
            <a:r>
              <a:rPr lang="en-GB" sz="1350" dirty="0">
                <a:latin typeface="+mj-lt"/>
              </a:rPr>
              <a:t> et al 2018</a:t>
            </a:r>
          </a:p>
          <a:p>
            <a:pPr indent="96838"/>
            <a:r>
              <a:rPr lang="en-GB" sz="1350" dirty="0" err="1">
                <a:latin typeface="+mj-lt"/>
              </a:rPr>
              <a:t>Sotani</a:t>
            </a:r>
            <a:r>
              <a:rPr lang="en-GB" sz="1350" dirty="0">
                <a:latin typeface="+mj-lt"/>
              </a:rPr>
              <a:t> et al 2019</a:t>
            </a:r>
          </a:p>
          <a:p>
            <a:pPr indent="96838"/>
            <a:r>
              <a:rPr lang="en-GB" sz="1350" dirty="0" err="1">
                <a:latin typeface="+mj-lt"/>
              </a:rPr>
              <a:t>Westernacher</a:t>
            </a:r>
            <a:r>
              <a:rPr lang="en-GB" sz="1350" dirty="0">
                <a:latin typeface="+mj-lt"/>
              </a:rPr>
              <a:t>-Schneider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AA6CD-168C-644A-8113-D8FBC5E1EDFE}"/>
              </a:ext>
            </a:extLst>
          </p:cNvPr>
          <p:cNvSpPr/>
          <p:nvPr/>
        </p:nvSpPr>
        <p:spPr>
          <a:xfrm>
            <a:off x="1218765" y="4390027"/>
            <a:ext cx="6297909" cy="577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2">
                    <a:lumMod val="50000"/>
                  </a:schemeClr>
                </a:solidFill>
                <a:latin typeface="+mj-lt"/>
              </a:rPr>
              <a:t>GREAT = General Relativistic Eigenmode Analysis Tool</a:t>
            </a:r>
          </a:p>
          <a:p>
            <a:pPr algn="ctr"/>
            <a:r>
              <a:rPr lang="en-GB" sz="1350">
                <a:solidFill>
                  <a:schemeClr val="tx2">
                    <a:lumMod val="50000"/>
                  </a:schemeClr>
                </a:solidFill>
                <a:latin typeface="+mj-lt"/>
              </a:rPr>
              <a:t>https://www.uv.es/cerdupa/codes/GREAT/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C41A76-CB87-BA4F-89BA-5BA091C6E08A}"/>
              </a:ext>
            </a:extLst>
          </p:cNvPr>
          <p:cNvSpPr/>
          <p:nvPr/>
        </p:nvSpPr>
        <p:spPr>
          <a:xfrm>
            <a:off x="642025" y="1076017"/>
            <a:ext cx="8229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Linear perturbations of a spherical background </a:t>
            </a:r>
            <a:r>
              <a:rPr lang="en-GB" b="1" dirty="0">
                <a:latin typeface="+mj-lt"/>
                <a:sym typeface="Wingdings" pitchFamily="2" charset="2"/>
              </a:rPr>
              <a:t> eigenvalue problem</a:t>
            </a:r>
            <a:endParaRPr lang="en-GB" b="1" dirty="0">
              <a:latin typeface="+mj-lt"/>
              <a:sym typeface="Wingding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41B3F7-DE0C-C643-AAF0-8B978F58E275}"/>
              </a:ext>
            </a:extLst>
          </p:cNvPr>
          <p:cNvSpPr/>
          <p:nvPr/>
        </p:nvSpPr>
        <p:spPr>
          <a:xfrm>
            <a:off x="4883284" y="1473965"/>
            <a:ext cx="3803515" cy="19537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48CD7-4502-ED4E-844E-4663A370E5EE}"/>
              </a:ext>
            </a:extLst>
          </p:cNvPr>
          <p:cNvSpPr txBox="1"/>
          <p:nvPr/>
        </p:nvSpPr>
        <p:spPr>
          <a:xfrm>
            <a:off x="4970835" y="1611800"/>
            <a:ext cx="3521412" cy="1661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+mj-lt"/>
              </a:rPr>
              <a:t>Our contribution: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Background from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GR formalism including space-time perturbations (lapse and conformal factor)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Global treatment (PNS + shock)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68093CD-DA3E-6B40-A341-148EDF00D28D}"/>
              </a:ext>
            </a:extLst>
          </p:cNvPr>
          <p:cNvSpPr/>
          <p:nvPr/>
        </p:nvSpPr>
        <p:spPr>
          <a:xfrm rot="10800000" flipV="1">
            <a:off x="6191810" y="3622446"/>
            <a:ext cx="539731" cy="57281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09519429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4.xml><?xml version="1.0" encoding="utf-8"?>
<a:theme xmlns:a="http://schemas.openxmlformats.org/drawingml/2006/main" name="3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{1D7B29F7-7DD6-C544-B509-9C94D04E2FE1}tf10001069</Template>
  <TotalTime>945</TotalTime>
  <Words>1805</Words>
  <Application>Microsoft Macintosh PowerPoint</Application>
  <PresentationFormat>On-screen Show (16:9)</PresentationFormat>
  <Paragraphs>329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Century Gothic</vt:lpstr>
      <vt:lpstr>Symbol</vt:lpstr>
      <vt:lpstr>Wingdings</vt:lpstr>
      <vt:lpstr>Wingdings 3</vt:lpstr>
      <vt:lpstr>Wisp</vt:lpstr>
      <vt:lpstr>1_Wisp</vt:lpstr>
      <vt:lpstr>2_Wisp</vt:lpstr>
      <vt:lpstr>3_Wisp</vt:lpstr>
      <vt:lpstr>Equation</vt:lpstr>
      <vt:lpstr>Observing GWs from CCSNe /  Stability of magnetar magnetospheres</vt:lpstr>
      <vt:lpstr>Outline</vt:lpstr>
      <vt:lpstr>Part 1 – Observing gravitational waves from core collapse supernovae</vt:lpstr>
      <vt:lpstr>GW emission in CCSN </vt:lpstr>
      <vt:lpstr>GW emission in CCSN </vt:lpstr>
      <vt:lpstr>GW emission from PNS oscillations</vt:lpstr>
      <vt:lpstr>PNS asteroseismology</vt:lpstr>
      <vt:lpstr>Proto-neutron star oscillations</vt:lpstr>
      <vt:lpstr>Proto-neutron star oscillations</vt:lpstr>
      <vt:lpstr>Classified modes</vt:lpstr>
      <vt:lpstr>Comparison with GWs</vt:lpstr>
      <vt:lpstr>Can we use this to help with GW detection? </vt:lpstr>
      <vt:lpstr>SNe GW detection in LIGO/Virgo </vt:lpstr>
      <vt:lpstr>SNe GW detection in LIGO/Virgo </vt:lpstr>
      <vt:lpstr>Parametrized phenomenological templates</vt:lpstr>
      <vt:lpstr>Pipeline</vt:lpstr>
      <vt:lpstr>Detection efficiency</vt:lpstr>
      <vt:lpstr>Part 2 - Stability of twisted magnetar magnetospheres</vt:lpstr>
      <vt:lpstr>What are magnetars?</vt:lpstr>
      <vt:lpstr>Magnetar activity</vt:lpstr>
      <vt:lpstr>Energetics driving the evolution</vt:lpstr>
      <vt:lpstr>Two burst models</vt:lpstr>
      <vt:lpstr>Force-free twisted magnetospheres</vt:lpstr>
      <vt:lpstr>Parametrized configurations</vt:lpstr>
      <vt:lpstr>Energy stored in the twist</vt:lpstr>
      <vt:lpstr>Degenerate solutions</vt:lpstr>
      <vt:lpstr>Magneto-thermal evolution with force-free magnetospheres</vt:lpstr>
      <vt:lpstr>Observational signatures     (quiescence emission)</vt:lpstr>
      <vt:lpstr>Stability of dynamically twisted magnetospheres</vt:lpstr>
      <vt:lpstr>Stability of twisted magnetospheres in equilibrium</vt:lpstr>
      <vt:lpstr>Evolution of a “high-energy” model</vt:lpstr>
      <vt:lpstr>Magnetic field structure evolution</vt:lpstr>
      <vt:lpstr>Energetics</vt:lpstr>
      <vt:lpstr>Mechanical stress on the crust</vt:lpstr>
      <vt:lpstr>Emission properties</vt:lpstr>
      <vt:lpstr>Conclusions (part 2)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Microsoft Office User</cp:lastModifiedBy>
  <cp:revision>164</cp:revision>
  <dcterms:created xsi:type="dcterms:W3CDTF">2019-09-25T06:37:48Z</dcterms:created>
  <dcterms:modified xsi:type="dcterms:W3CDTF">2019-09-27T02:15:56Z</dcterms:modified>
</cp:coreProperties>
</file>