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20402e43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20402e43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Aligo work in progress, ever improving, on track to detect hundreds of BH and dozens of ns in coming years.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7ab21217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7ab21217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4960163b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4960163b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4960163b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4960163b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20402e4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20402e4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1cd312a5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61cd312a5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4a642b9a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64a642b9a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7ab212178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7ab21217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7ab21217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7ab21217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1cd312a5e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61cd312a5e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7ab21217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7ab21217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7ab212178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7ab212178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7ab212178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57ab212178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1cd312a5e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1cd312a5e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1cd312a5e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1cd312a5e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4a642b9a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4a642b9a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1cd312a5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1cd312a5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61cd312a5e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61cd312a5e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1cd312a5e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1cd312a5e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64a642b9a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64a642b9a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64a0d4842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64a0d4842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20402e43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20402e43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4a642b9a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64a642b9a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7ab212178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7ab212178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57ab212178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57ab212178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1e8d5e6e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1e8d5e6e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7ab21217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7ab21217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20402e43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20402e43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4960163b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4960163b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7ab21217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7ab21217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7ab21217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7ab21217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37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6.png"/><Relationship Id="rId13" Type="http://schemas.openxmlformats.org/officeDocument/2006/relationships/image" Target="../media/image2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49.gif"/><Relationship Id="rId9" Type="http://schemas.openxmlformats.org/officeDocument/2006/relationships/image" Target="../media/image62.png"/><Relationship Id="rId5" Type="http://schemas.openxmlformats.org/officeDocument/2006/relationships/image" Target="../media/image35.png"/><Relationship Id="rId6" Type="http://schemas.openxmlformats.org/officeDocument/2006/relationships/image" Target="../media/image21.png"/><Relationship Id="rId7" Type="http://schemas.openxmlformats.org/officeDocument/2006/relationships/image" Target="../media/image39.png"/><Relationship Id="rId8" Type="http://schemas.openxmlformats.org/officeDocument/2006/relationships/hyperlink" Target="http://gracedb.ligo.org/events/E298046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1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63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70.png"/><Relationship Id="rId8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2.png"/><Relationship Id="rId4" Type="http://schemas.openxmlformats.org/officeDocument/2006/relationships/image" Target="../media/image24.png"/><Relationship Id="rId5" Type="http://schemas.openxmlformats.org/officeDocument/2006/relationships/image" Target="../media/image57.gif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33.png"/><Relationship Id="rId5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4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53.png"/><Relationship Id="rId5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Relationship Id="rId4" Type="http://schemas.openxmlformats.org/officeDocument/2006/relationships/image" Target="../media/image51.png"/><Relationship Id="rId5" Type="http://schemas.openxmlformats.org/officeDocument/2006/relationships/image" Target="../media/image45.png"/><Relationship Id="rId6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Relationship Id="rId4" Type="http://schemas.openxmlformats.org/officeDocument/2006/relationships/image" Target="../media/image5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0" Type="http://schemas.openxmlformats.org/officeDocument/2006/relationships/image" Target="../media/image75.png"/><Relationship Id="rId9" Type="http://schemas.openxmlformats.org/officeDocument/2006/relationships/image" Target="../media/image74.png"/><Relationship Id="rId5" Type="http://schemas.openxmlformats.org/officeDocument/2006/relationships/image" Target="../media/image66.png"/><Relationship Id="rId6" Type="http://schemas.openxmlformats.org/officeDocument/2006/relationships/image" Target="../media/image64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65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>
            <p:ph type="ctrTitle"/>
          </p:nvPr>
        </p:nvSpPr>
        <p:spPr>
          <a:xfrm>
            <a:off x="311708" y="515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Gravitational Wave Astronomy with LIGO and Virgo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1" name="Google Shape;101;p25"/>
          <p:cNvSpPr txBox="1"/>
          <p:nvPr>
            <p:ph idx="1" type="subTitle"/>
          </p:nvPr>
        </p:nvSpPr>
        <p:spPr>
          <a:xfrm>
            <a:off x="309300" y="2682650"/>
            <a:ext cx="8520600" cy="128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Chad Hanna - Penn State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Nunito"/>
                <a:ea typeface="Nunito"/>
                <a:cs typeface="Nunito"/>
                <a:sym typeface="Nunito"/>
              </a:rPr>
              <a:t>Black Holes and Neutron Stars with Gravitational Waves - October 7, 2019</a:t>
            </a:r>
            <a:endParaRPr sz="14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4">
            <a:alphaModFix/>
          </a:blip>
          <a:srcRect b="0" l="0" r="45975" t="0"/>
          <a:stretch/>
        </p:blipFill>
        <p:spPr>
          <a:xfrm>
            <a:off x="7077300" y="4629225"/>
            <a:ext cx="2030751" cy="4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52" y="4588525"/>
            <a:ext cx="1958700" cy="5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0230" y="4425827"/>
            <a:ext cx="713950" cy="71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1447" y="4613148"/>
            <a:ext cx="2642750" cy="2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01525" y="4588525"/>
            <a:ext cx="2642738" cy="5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9996" y="4889774"/>
            <a:ext cx="1620225" cy="179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/>
          <p:nvPr/>
        </p:nvSpPr>
        <p:spPr>
          <a:xfrm>
            <a:off x="-4375" y="325"/>
            <a:ext cx="9144000" cy="5206200"/>
          </a:xfrm>
          <a:prstGeom prst="rect">
            <a:avLst/>
          </a:prstGeom>
          <a:solidFill>
            <a:srgbClr val="0D0D0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21" y="0"/>
            <a:ext cx="74615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221" y="0"/>
            <a:ext cx="74615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 txBox="1"/>
          <p:nvPr/>
        </p:nvSpPr>
        <p:spPr>
          <a:xfrm>
            <a:off x="228600" y="233300"/>
            <a:ext cx="8682900" cy="47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Open questions: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	Are LIGO black holes from the same population as “EM” black holes?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	Will LIGO continue to see neutron stars </a:t>
            </a: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consistent</a:t>
            </a: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 with galactic binary population?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	Will we continue to see a black hole mass gap?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34"/>
          <p:cNvSpPr/>
          <p:nvPr/>
        </p:nvSpPr>
        <p:spPr>
          <a:xfrm>
            <a:off x="1817875" y="3079225"/>
            <a:ext cx="5421900" cy="709200"/>
          </a:xfrm>
          <a:prstGeom prst="rect">
            <a:avLst/>
          </a:prstGeom>
          <a:solidFill>
            <a:srgbClr val="FF8000">
              <a:alpha val="139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4"/>
          <p:cNvSpPr/>
          <p:nvPr/>
        </p:nvSpPr>
        <p:spPr>
          <a:xfrm>
            <a:off x="1817875" y="4093575"/>
            <a:ext cx="5421900" cy="107700"/>
          </a:xfrm>
          <a:prstGeom prst="rect">
            <a:avLst/>
          </a:prstGeom>
          <a:solidFill>
            <a:srgbClr val="FF8000">
              <a:alpha val="139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4"/>
          <p:cNvSpPr txBox="1"/>
          <p:nvPr/>
        </p:nvSpPr>
        <p:spPr>
          <a:xfrm>
            <a:off x="7239775" y="3988425"/>
            <a:ext cx="1368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</a:rPr>
              <a:t>Ozel et al 2012</a:t>
            </a:r>
            <a:endParaRPr sz="1000">
              <a:solidFill>
                <a:srgbClr val="CCCCCC"/>
              </a:solidFill>
            </a:endParaRPr>
          </a:p>
        </p:txBody>
      </p:sp>
      <p:sp>
        <p:nvSpPr>
          <p:cNvPr id="218" name="Google Shape;218;p34"/>
          <p:cNvSpPr txBox="1"/>
          <p:nvPr/>
        </p:nvSpPr>
        <p:spPr>
          <a:xfrm rot="-5400000">
            <a:off x="637975" y="1975750"/>
            <a:ext cx="16872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</a:rPr>
              <a:t>Solar masses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5"/>
          <p:cNvGrpSpPr/>
          <p:nvPr/>
        </p:nvGrpSpPr>
        <p:grpSpPr>
          <a:xfrm>
            <a:off x="0" y="415250"/>
            <a:ext cx="9144025" cy="1066375"/>
            <a:chOff x="0" y="186650"/>
            <a:chExt cx="9144025" cy="1066375"/>
          </a:xfrm>
        </p:grpSpPr>
        <p:sp>
          <p:nvSpPr>
            <p:cNvPr id="225" name="Google Shape;225;p35"/>
            <p:cNvSpPr/>
            <p:nvPr/>
          </p:nvSpPr>
          <p:spPr>
            <a:xfrm>
              <a:off x="25" y="186650"/>
              <a:ext cx="9144000" cy="6900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263575" y="274475"/>
              <a:ext cx="7779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O1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7" name="Google Shape;227;p35"/>
            <p:cNvSpPr txBox="1"/>
            <p:nvPr/>
          </p:nvSpPr>
          <p:spPr>
            <a:xfrm>
              <a:off x="0" y="887325"/>
              <a:ext cx="904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Nunito"/>
                  <a:ea typeface="Nunito"/>
                  <a:cs typeface="Nunito"/>
                  <a:sym typeface="Nunito"/>
                </a:rPr>
                <a:t>Sept ‘15  -- Jan ‘16        </a:t>
              </a:r>
              <a:endParaRPr sz="12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28" name="Google Shape;228;p35"/>
          <p:cNvSpPr txBox="1"/>
          <p:nvPr/>
        </p:nvSpPr>
        <p:spPr>
          <a:xfrm>
            <a:off x="25225" y="35175"/>
            <a:ext cx="905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Timeline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00" y="1500675"/>
            <a:ext cx="7323750" cy="366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0325" y="1500675"/>
            <a:ext cx="3642825" cy="3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5"/>
          <p:cNvSpPr txBox="1"/>
          <p:nvPr/>
        </p:nvSpPr>
        <p:spPr>
          <a:xfrm>
            <a:off x="81813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None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23.8%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2" name="Google Shape;232;p35"/>
          <p:cNvSpPr txBox="1"/>
          <p:nvPr/>
        </p:nvSpPr>
        <p:spPr>
          <a:xfrm>
            <a:off x="7647925" y="2154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Double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42.8%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35"/>
          <p:cNvSpPr txBox="1"/>
          <p:nvPr/>
        </p:nvSpPr>
        <p:spPr>
          <a:xfrm>
            <a:off x="67335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Single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33.4%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6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36"/>
          <p:cNvGrpSpPr/>
          <p:nvPr/>
        </p:nvGrpSpPr>
        <p:grpSpPr>
          <a:xfrm>
            <a:off x="0" y="415250"/>
            <a:ext cx="9144025" cy="1066375"/>
            <a:chOff x="0" y="186650"/>
            <a:chExt cx="9144025" cy="1066375"/>
          </a:xfrm>
        </p:grpSpPr>
        <p:sp>
          <p:nvSpPr>
            <p:cNvPr id="240" name="Google Shape;240;p36"/>
            <p:cNvSpPr/>
            <p:nvPr/>
          </p:nvSpPr>
          <p:spPr>
            <a:xfrm>
              <a:off x="25" y="186650"/>
              <a:ext cx="9144000" cy="6900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263575" y="274475"/>
              <a:ext cx="777900" cy="514200"/>
            </a:xfrm>
            <a:prstGeom prst="roundRect">
              <a:avLst>
                <a:gd fmla="val 16667" name="adj"/>
              </a:avLst>
            </a:prstGeom>
            <a:solidFill>
              <a:srgbClr val="43434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O1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2778175" y="274475"/>
              <a:ext cx="26442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O2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43" name="Google Shape;243;p36"/>
            <p:cNvSpPr txBox="1"/>
            <p:nvPr/>
          </p:nvSpPr>
          <p:spPr>
            <a:xfrm>
              <a:off x="0" y="887325"/>
              <a:ext cx="904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CCCCCC"/>
                  </a:solidFill>
                  <a:latin typeface="Nunito"/>
                  <a:ea typeface="Nunito"/>
                  <a:cs typeface="Nunito"/>
                  <a:sym typeface="Nunito"/>
                </a:rPr>
                <a:t>Sept ‘15  -- Jan ‘16</a:t>
              </a:r>
              <a:r>
                <a:rPr lang="en" sz="1200">
                  <a:solidFill>
                    <a:srgbClr val="D9D9D9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r>
                <a:rPr lang="en" sz="1200">
                  <a:latin typeface="Nunito"/>
                  <a:ea typeface="Nunito"/>
                  <a:cs typeface="Nunito"/>
                  <a:sym typeface="Nunito"/>
                </a:rPr>
                <a:t>                                                         </a:t>
              </a:r>
              <a:r>
                <a:rPr lang="en" sz="12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Nov ‘16  -- Aug ‘17</a:t>
              </a:r>
              <a:endParaRPr sz="12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44" name="Google Shape;244;p36"/>
          <p:cNvSpPr txBox="1"/>
          <p:nvPr/>
        </p:nvSpPr>
        <p:spPr>
          <a:xfrm>
            <a:off x="25225" y="35175"/>
            <a:ext cx="905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Timeline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914075" y="512825"/>
            <a:ext cx="20448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Commissioning - </a:t>
            </a:r>
            <a:endParaRPr i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No data</a:t>
            </a:r>
            <a:endParaRPr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800" y="1716275"/>
            <a:ext cx="3351026" cy="33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6"/>
          <p:cNvSpPr txBox="1"/>
          <p:nvPr/>
        </p:nvSpPr>
        <p:spPr>
          <a:xfrm>
            <a:off x="81813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None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24.1%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7647925" y="2154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Double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46.4%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67335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Single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29.5%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46575" y="1481625"/>
            <a:ext cx="7361850" cy="368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37"/>
          <p:cNvGrpSpPr/>
          <p:nvPr/>
        </p:nvGrpSpPr>
        <p:grpSpPr>
          <a:xfrm>
            <a:off x="0" y="415250"/>
            <a:ext cx="9144025" cy="1066375"/>
            <a:chOff x="0" y="186650"/>
            <a:chExt cx="9144025" cy="1066375"/>
          </a:xfrm>
        </p:grpSpPr>
        <p:sp>
          <p:nvSpPr>
            <p:cNvPr id="257" name="Google Shape;257;p37"/>
            <p:cNvSpPr/>
            <p:nvPr/>
          </p:nvSpPr>
          <p:spPr>
            <a:xfrm>
              <a:off x="25" y="186650"/>
              <a:ext cx="9144000" cy="6900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263575" y="274475"/>
              <a:ext cx="777900" cy="514200"/>
            </a:xfrm>
            <a:prstGeom prst="roundRect">
              <a:avLst>
                <a:gd fmla="val 16667" name="adj"/>
              </a:avLst>
            </a:prstGeom>
            <a:solidFill>
              <a:srgbClr val="43434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O1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778175" y="274475"/>
              <a:ext cx="2644200" cy="514200"/>
            </a:xfrm>
            <a:prstGeom prst="roundRect">
              <a:avLst>
                <a:gd fmla="val 16667" name="adj"/>
              </a:avLst>
            </a:prstGeom>
            <a:solidFill>
              <a:srgbClr val="43434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O2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60" name="Google Shape;260;p37"/>
            <p:cNvSpPr txBox="1"/>
            <p:nvPr/>
          </p:nvSpPr>
          <p:spPr>
            <a:xfrm>
              <a:off x="0" y="887325"/>
              <a:ext cx="904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CCCCCC"/>
                  </a:solidFill>
                  <a:latin typeface="Nunito"/>
                  <a:ea typeface="Nunito"/>
                  <a:cs typeface="Nunito"/>
                  <a:sym typeface="Nunito"/>
                </a:rPr>
                <a:t>Sept ‘15  -- Jan ‘16                                                          Nov ‘16  -- Aug ‘17</a:t>
              </a:r>
              <a:r>
                <a:rPr lang="en" sz="12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                                                          Apr  ‘19 -- Sep ‘19</a:t>
              </a:r>
              <a:endParaRPr sz="1200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6892975" y="274475"/>
              <a:ext cx="21519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O3a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62" name="Google Shape;262;p37"/>
          <p:cNvSpPr txBox="1"/>
          <p:nvPr/>
        </p:nvSpPr>
        <p:spPr>
          <a:xfrm>
            <a:off x="25225" y="35175"/>
            <a:ext cx="905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Timeline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3" name="Google Shape;263;p37"/>
          <p:cNvSpPr txBox="1"/>
          <p:nvPr/>
        </p:nvSpPr>
        <p:spPr>
          <a:xfrm>
            <a:off x="914075" y="512825"/>
            <a:ext cx="20448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Commissioning - </a:t>
            </a:r>
            <a:endParaRPr i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No data</a:t>
            </a:r>
            <a:endParaRPr i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4" name="Google Shape;264;p37"/>
          <p:cNvSpPr txBox="1"/>
          <p:nvPr/>
        </p:nvSpPr>
        <p:spPr>
          <a:xfrm>
            <a:off x="4800275" y="512825"/>
            <a:ext cx="26442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Commissioning-</a:t>
            </a:r>
            <a:endParaRPr i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No data</a:t>
            </a:r>
            <a:endParaRPr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5" name="Google Shape;26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325" y="1481625"/>
            <a:ext cx="3661875" cy="36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7"/>
          <p:cNvSpPr txBox="1"/>
          <p:nvPr/>
        </p:nvSpPr>
        <p:spPr>
          <a:xfrm>
            <a:off x="81051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Single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15.0%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7" name="Google Shape;267;p37"/>
          <p:cNvSpPr txBox="1"/>
          <p:nvPr/>
        </p:nvSpPr>
        <p:spPr>
          <a:xfrm>
            <a:off x="7647925" y="2154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Triple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44.5%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8" name="Google Shape;268;p37"/>
          <p:cNvSpPr txBox="1"/>
          <p:nvPr/>
        </p:nvSpPr>
        <p:spPr>
          <a:xfrm>
            <a:off x="6733525" y="36787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Double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37.4%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59925" y="1481625"/>
            <a:ext cx="7361850" cy="36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8486125" y="2992900"/>
            <a:ext cx="10389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None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3.2%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/>
        </p:nvSpPr>
        <p:spPr>
          <a:xfrm>
            <a:off x="7704150" y="4881000"/>
            <a:ext cx="15204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Credit: LIGO &amp; Virgo</a:t>
            </a:r>
            <a:endParaRPr sz="10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2400"/>
            <a:ext cx="600137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8"/>
          <p:cNvPicPr preferRelativeResize="0"/>
          <p:nvPr/>
        </p:nvPicPr>
        <p:blipFill>
          <a:blip r:embed="rId4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 txBox="1"/>
          <p:nvPr/>
        </p:nvSpPr>
        <p:spPr>
          <a:xfrm>
            <a:off x="5767500" y="4793725"/>
            <a:ext cx="51705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Reitze &amp; Lazzarini LIGO Caltech</a:t>
            </a:r>
            <a:endParaRPr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9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39"/>
          <p:cNvSpPr/>
          <p:nvPr/>
        </p:nvSpPr>
        <p:spPr>
          <a:xfrm>
            <a:off x="5579500" y="3640900"/>
            <a:ext cx="1695600" cy="14160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9"/>
          <p:cNvSpPr txBox="1"/>
          <p:nvPr/>
        </p:nvSpPr>
        <p:spPr>
          <a:xfrm>
            <a:off x="311700" y="-56249"/>
            <a:ext cx="85206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Exo ExtraLight"/>
                <a:ea typeface="Exo ExtraLight"/>
                <a:cs typeface="Exo ExtraLight"/>
                <a:sym typeface="Exo ExtraLight"/>
              </a:rPr>
              <a:t>Real-time </a:t>
            </a:r>
            <a:r>
              <a:rPr lang="en" sz="2000">
                <a:solidFill>
                  <a:srgbClr val="000000"/>
                </a:solidFill>
                <a:latin typeface="Exo ExtraLight"/>
                <a:ea typeface="Exo ExtraLight"/>
                <a:cs typeface="Exo ExtraLight"/>
                <a:sym typeface="Exo ExtraLight"/>
              </a:rPr>
              <a:t>GW data processing </a:t>
            </a:r>
            <a:r>
              <a:rPr lang="en" sz="1200">
                <a:solidFill>
                  <a:srgbClr val="000000"/>
                </a:solidFill>
                <a:latin typeface="Exo ExtraLight"/>
                <a:ea typeface="Exo ExtraLight"/>
                <a:cs typeface="Exo ExtraLight"/>
                <a:sym typeface="Exo ExtraLight"/>
              </a:rPr>
              <a:t>(this is not a complete diagram)</a:t>
            </a:r>
            <a:endParaRPr sz="1200">
              <a:solidFill>
                <a:srgbClr val="000000"/>
              </a:solidFill>
              <a:latin typeface="Exo ExtraLight"/>
              <a:ea typeface="Exo ExtraLight"/>
              <a:cs typeface="Exo ExtraLight"/>
              <a:sym typeface="Exo ExtraLight"/>
            </a:endParaRPr>
          </a:p>
        </p:txBody>
      </p:sp>
      <p:sp>
        <p:nvSpPr>
          <p:cNvPr id="287" name="Google Shape;287;p39"/>
          <p:cNvSpPr txBox="1"/>
          <p:nvPr/>
        </p:nvSpPr>
        <p:spPr>
          <a:xfrm>
            <a:off x="8472448" y="4708185"/>
            <a:ext cx="548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</a:endParaRPr>
          </a:p>
        </p:txBody>
      </p:sp>
      <p:cxnSp>
        <p:nvCxnSpPr>
          <p:cNvPr id="288" name="Google Shape;288;p39"/>
          <p:cNvCxnSpPr/>
          <p:nvPr/>
        </p:nvCxnSpPr>
        <p:spPr>
          <a:xfrm>
            <a:off x="309950" y="408967"/>
            <a:ext cx="8583000" cy="19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39"/>
          <p:cNvSpPr/>
          <p:nvPr/>
        </p:nvSpPr>
        <p:spPr>
          <a:xfrm>
            <a:off x="322825" y="700297"/>
            <a:ext cx="447600" cy="3909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H1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0" name="Google Shape;290;p39"/>
          <p:cNvSpPr/>
          <p:nvPr/>
        </p:nvSpPr>
        <p:spPr>
          <a:xfrm>
            <a:off x="322825" y="1184986"/>
            <a:ext cx="447600" cy="3909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L1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1" name="Google Shape;291;p39"/>
          <p:cNvSpPr/>
          <p:nvPr/>
        </p:nvSpPr>
        <p:spPr>
          <a:xfrm>
            <a:off x="322825" y="1669676"/>
            <a:ext cx="447600" cy="3909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V1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292" name="Google Shape;292;p39"/>
          <p:cNvCxnSpPr>
            <a:stCxn id="290" idx="3"/>
            <a:endCxn id="293" idx="2"/>
          </p:cNvCxnSpPr>
          <p:nvPr/>
        </p:nvCxnSpPr>
        <p:spPr>
          <a:xfrm>
            <a:off x="770425" y="1380436"/>
            <a:ext cx="846000" cy="7506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4" name="Google Shape;294;p39"/>
          <p:cNvCxnSpPr>
            <a:stCxn id="291" idx="3"/>
            <a:endCxn id="293" idx="2"/>
          </p:cNvCxnSpPr>
          <p:nvPr/>
        </p:nvCxnSpPr>
        <p:spPr>
          <a:xfrm>
            <a:off x="770425" y="1865126"/>
            <a:ext cx="846000" cy="2661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5" name="Google Shape;295;p39"/>
          <p:cNvCxnSpPr>
            <a:stCxn id="289" idx="3"/>
            <a:endCxn id="293" idx="2"/>
          </p:cNvCxnSpPr>
          <p:nvPr/>
        </p:nvCxnSpPr>
        <p:spPr>
          <a:xfrm>
            <a:off x="770425" y="895747"/>
            <a:ext cx="846000" cy="12354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96" name="Google Shape;296;p39"/>
          <p:cNvPicPr preferRelativeResize="0"/>
          <p:nvPr/>
        </p:nvPicPr>
        <p:blipFill rotWithShape="1">
          <a:blip r:embed="rId4">
            <a:alphaModFix/>
          </a:blip>
          <a:srcRect b="4831" l="9329" r="7813" t="6034"/>
          <a:stretch/>
        </p:blipFill>
        <p:spPr>
          <a:xfrm>
            <a:off x="3613075" y="1661929"/>
            <a:ext cx="1492650" cy="80035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9"/>
          <p:cNvSpPr/>
          <p:nvPr/>
        </p:nvSpPr>
        <p:spPr>
          <a:xfrm>
            <a:off x="314225" y="2571750"/>
            <a:ext cx="4944600" cy="23772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9"/>
          <p:cNvSpPr/>
          <p:nvPr/>
        </p:nvSpPr>
        <p:spPr>
          <a:xfrm>
            <a:off x="5771950" y="1942140"/>
            <a:ext cx="548700" cy="397500"/>
          </a:xfrm>
          <a:prstGeom prst="wedgeRectCallout">
            <a:avLst>
              <a:gd fmla="val -20833" name="adj1"/>
              <a:gd fmla="val 62500" name="adj2"/>
            </a:avLst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GCN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299" name="Google Shape;299;p39"/>
          <p:cNvGrpSpPr/>
          <p:nvPr/>
        </p:nvGrpSpPr>
        <p:grpSpPr>
          <a:xfrm>
            <a:off x="7404575" y="3255441"/>
            <a:ext cx="1695600" cy="1517756"/>
            <a:chOff x="7404575" y="3582525"/>
            <a:chExt cx="1695600" cy="1670250"/>
          </a:xfrm>
        </p:grpSpPr>
        <p:pic>
          <p:nvPicPr>
            <p:cNvPr id="300" name="Google Shape;300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44775" y="3582525"/>
              <a:ext cx="1493027" cy="1493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39"/>
            <p:cNvSpPr txBox="1"/>
            <p:nvPr/>
          </p:nvSpPr>
          <p:spPr>
            <a:xfrm>
              <a:off x="7404575" y="4977675"/>
              <a:ext cx="1695600" cy="27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Exo Light"/>
                  <a:ea typeface="Exo Light"/>
                  <a:cs typeface="Exo Light"/>
                  <a:sym typeface="Exo Light"/>
                </a:rPr>
                <a:t>GW parameter estimation</a:t>
              </a:r>
              <a:endParaRPr sz="1000">
                <a:latin typeface="Exo Light"/>
                <a:ea typeface="Exo Light"/>
                <a:cs typeface="Exo Light"/>
                <a:sym typeface="Exo Light"/>
              </a:endParaRPr>
            </a:p>
          </p:txBody>
        </p:sp>
      </p:grpSp>
      <p:grpSp>
        <p:nvGrpSpPr>
          <p:cNvPr id="302" name="Google Shape;302;p39"/>
          <p:cNvGrpSpPr/>
          <p:nvPr/>
        </p:nvGrpSpPr>
        <p:grpSpPr>
          <a:xfrm>
            <a:off x="7406075" y="2289242"/>
            <a:ext cx="1617900" cy="891367"/>
            <a:chOff x="7406075" y="2519250"/>
            <a:chExt cx="1617900" cy="980925"/>
          </a:xfrm>
        </p:grpSpPr>
        <p:sp>
          <p:nvSpPr>
            <p:cNvPr id="303" name="Google Shape;303;p39"/>
            <p:cNvSpPr txBox="1"/>
            <p:nvPr/>
          </p:nvSpPr>
          <p:spPr>
            <a:xfrm>
              <a:off x="7406075" y="3225075"/>
              <a:ext cx="1617900" cy="27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Exo Light"/>
                  <a:ea typeface="Exo Light"/>
                  <a:cs typeface="Exo Light"/>
                  <a:sym typeface="Exo Light"/>
                </a:rPr>
                <a:t>GW skymap generation</a:t>
              </a:r>
              <a:endParaRPr sz="1000">
                <a:latin typeface="Exo Light"/>
                <a:ea typeface="Exo Light"/>
                <a:cs typeface="Exo Light"/>
                <a:sym typeface="Exo Light"/>
              </a:endParaRPr>
            </a:p>
          </p:txBody>
        </p:sp>
        <p:pic>
          <p:nvPicPr>
            <p:cNvPr id="304" name="Google Shape;304;p39"/>
            <p:cNvPicPr preferRelativeResize="0"/>
            <p:nvPr/>
          </p:nvPicPr>
          <p:blipFill rotWithShape="1">
            <a:blip r:embed="rId6">
              <a:alphaModFix/>
            </a:blip>
            <a:srcRect b="18082" l="7866" r="7186" t="17196"/>
            <a:stretch/>
          </p:blipFill>
          <p:spPr>
            <a:xfrm>
              <a:off x="7518625" y="2519250"/>
              <a:ext cx="1374326" cy="785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39"/>
          <p:cNvGrpSpPr/>
          <p:nvPr/>
        </p:nvGrpSpPr>
        <p:grpSpPr>
          <a:xfrm>
            <a:off x="5611425" y="3323995"/>
            <a:ext cx="1769650" cy="1619226"/>
            <a:chOff x="5535225" y="3825679"/>
            <a:chExt cx="1769650" cy="1781915"/>
          </a:xfrm>
        </p:grpSpPr>
        <p:pic>
          <p:nvPicPr>
            <p:cNvPr id="306" name="Google Shape;306;p39"/>
            <p:cNvPicPr preferRelativeResize="0"/>
            <p:nvPr/>
          </p:nvPicPr>
          <p:blipFill rotWithShape="1">
            <a:blip r:embed="rId7">
              <a:alphaModFix/>
            </a:blip>
            <a:srcRect b="20140" l="9344" r="12584" t="0"/>
            <a:stretch/>
          </p:blipFill>
          <p:spPr>
            <a:xfrm>
              <a:off x="5583800" y="4780069"/>
              <a:ext cx="1617899" cy="827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39"/>
            <p:cNvSpPr txBox="1"/>
            <p:nvPr/>
          </p:nvSpPr>
          <p:spPr>
            <a:xfrm>
              <a:off x="5821775" y="3825679"/>
              <a:ext cx="1377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Exo Light"/>
                  <a:ea typeface="Exo Light"/>
                  <a:cs typeface="Exo Light"/>
                  <a:sym typeface="Exo Light"/>
                </a:rPr>
                <a:t>MMA Analysis</a:t>
              </a:r>
              <a:endParaRPr sz="1200">
                <a:latin typeface="Exo Light"/>
                <a:ea typeface="Exo Light"/>
                <a:cs typeface="Exo Light"/>
                <a:sym typeface="Exo Light"/>
              </a:endParaRPr>
            </a:p>
          </p:txBody>
        </p:sp>
        <p:sp>
          <p:nvSpPr>
            <p:cNvPr id="308" name="Google Shape;308;p39"/>
            <p:cNvSpPr txBox="1"/>
            <p:nvPr/>
          </p:nvSpPr>
          <p:spPr>
            <a:xfrm>
              <a:off x="5575375" y="4080575"/>
              <a:ext cx="1729500" cy="7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</a:rPr>
                <a:t>RAVEN: Temporal coincidence </a:t>
              </a:r>
              <a:endParaRPr sz="800">
                <a:solidFill>
                  <a:srgbClr val="00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</a:rPr>
                <a:t>with external trigger </a:t>
              </a:r>
              <a:r>
                <a:rPr lang="en" sz="800" u="sng">
                  <a:solidFill>
                    <a:srgbClr val="336699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  <a:hlinkClick r:id="rId8"/>
                </a:rPr>
                <a:t>E298046</a:t>
              </a:r>
              <a:r>
                <a:rPr lang="en" sz="800">
                  <a:solidFill>
                    <a:srgbClr val="000000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</a:rPr>
                <a:t> </a:t>
              </a:r>
              <a:endParaRPr sz="800">
                <a:solidFill>
                  <a:srgbClr val="00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</a:rPr>
                <a:t>gives a coincident FAR </a:t>
              </a:r>
              <a:endParaRPr sz="800">
                <a:solidFill>
                  <a:srgbClr val="000000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  <a:highlight>
                    <a:srgbClr val="FFFFFF"/>
                  </a:highlight>
                  <a:latin typeface="Exo"/>
                  <a:ea typeface="Exo"/>
                  <a:cs typeface="Exo"/>
                  <a:sym typeface="Exo"/>
                </a:rPr>
                <a:t>= 1.9489803467e-16 Hz</a:t>
              </a:r>
              <a:endParaRPr sz="800">
                <a:latin typeface="Exo"/>
                <a:ea typeface="Exo"/>
                <a:cs typeface="Exo"/>
                <a:sym typeface="Exo"/>
              </a:endParaRPr>
            </a:p>
          </p:txBody>
        </p:sp>
        <p:cxnSp>
          <p:nvCxnSpPr>
            <p:cNvPr id="309" name="Google Shape;309;p39"/>
            <p:cNvCxnSpPr/>
            <p:nvPr/>
          </p:nvCxnSpPr>
          <p:spPr>
            <a:xfrm flipH="1" rot="10800000">
              <a:off x="5631150" y="4779125"/>
              <a:ext cx="1566600" cy="258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10" name="Google Shape;310;p39"/>
            <p:cNvSpPr txBox="1"/>
            <p:nvPr/>
          </p:nvSpPr>
          <p:spPr>
            <a:xfrm>
              <a:off x="5535225" y="4686263"/>
              <a:ext cx="994800" cy="3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Exo ExtraLight"/>
                  <a:ea typeface="Exo ExtraLight"/>
                  <a:cs typeface="Exo ExtraLight"/>
                  <a:sym typeface="Exo ExtraLight"/>
                </a:rPr>
                <a:t>𝜈 correlation</a:t>
              </a:r>
              <a:endParaRPr sz="1000">
                <a:latin typeface="Exo ExtraLight"/>
                <a:ea typeface="Exo ExtraLight"/>
                <a:cs typeface="Exo ExtraLight"/>
                <a:sym typeface="Exo ExtraLight"/>
              </a:endParaRPr>
            </a:p>
          </p:txBody>
        </p:sp>
      </p:grpSp>
      <p:grpSp>
        <p:nvGrpSpPr>
          <p:cNvPr id="311" name="Google Shape;311;p39"/>
          <p:cNvGrpSpPr/>
          <p:nvPr/>
        </p:nvGrpSpPr>
        <p:grpSpPr>
          <a:xfrm>
            <a:off x="383125" y="2684464"/>
            <a:ext cx="4956875" cy="2458317"/>
            <a:chOff x="383125" y="2702613"/>
            <a:chExt cx="4956875" cy="2705313"/>
          </a:xfrm>
        </p:grpSpPr>
        <p:pic>
          <p:nvPicPr>
            <p:cNvPr id="312" name="Google Shape;312;p39"/>
            <p:cNvPicPr preferRelativeResize="0"/>
            <p:nvPr/>
          </p:nvPicPr>
          <p:blipFill rotWithShape="1">
            <a:blip r:embed="rId9">
              <a:alphaModFix/>
            </a:blip>
            <a:srcRect b="27859" l="12165" r="0" t="27221"/>
            <a:stretch/>
          </p:blipFill>
          <p:spPr>
            <a:xfrm>
              <a:off x="389825" y="2735001"/>
              <a:ext cx="2003825" cy="12394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39"/>
            <p:cNvSpPr txBox="1"/>
            <p:nvPr/>
          </p:nvSpPr>
          <p:spPr>
            <a:xfrm>
              <a:off x="635725" y="3853325"/>
              <a:ext cx="11274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Exo ExtraLight"/>
                  <a:ea typeface="Exo ExtraLight"/>
                  <a:cs typeface="Exo ExtraLight"/>
                  <a:sym typeface="Exo ExtraLight"/>
                </a:rPr>
                <a:t>Gamma ray</a:t>
              </a:r>
              <a:endParaRPr sz="1200">
                <a:latin typeface="Exo ExtraLight"/>
                <a:ea typeface="Exo ExtraLight"/>
                <a:cs typeface="Exo ExtraLight"/>
                <a:sym typeface="Exo ExtraLight"/>
              </a:endParaRPr>
            </a:p>
          </p:txBody>
        </p:sp>
        <p:pic>
          <p:nvPicPr>
            <p:cNvPr id="314" name="Google Shape;314;p39"/>
            <p:cNvPicPr preferRelativeResize="0"/>
            <p:nvPr/>
          </p:nvPicPr>
          <p:blipFill rotWithShape="1">
            <a:blip r:embed="rId10">
              <a:alphaModFix/>
            </a:blip>
            <a:srcRect b="51258" l="72516" r="0" t="6302"/>
            <a:stretch/>
          </p:blipFill>
          <p:spPr>
            <a:xfrm>
              <a:off x="2545425" y="2702613"/>
              <a:ext cx="1200514" cy="1239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39"/>
            <p:cNvSpPr txBox="1"/>
            <p:nvPr/>
          </p:nvSpPr>
          <p:spPr>
            <a:xfrm>
              <a:off x="2693125" y="3853325"/>
              <a:ext cx="9537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Exo ExtraLight"/>
                  <a:ea typeface="Exo ExtraLight"/>
                  <a:cs typeface="Exo ExtraLight"/>
                  <a:sym typeface="Exo ExtraLight"/>
                </a:rPr>
                <a:t>Optical</a:t>
              </a:r>
              <a:endParaRPr sz="1200">
                <a:latin typeface="Exo ExtraLight"/>
                <a:ea typeface="Exo ExtraLight"/>
                <a:cs typeface="Exo ExtraLight"/>
                <a:sym typeface="Exo ExtraLight"/>
              </a:endParaRPr>
            </a:p>
          </p:txBody>
        </p:sp>
        <p:sp>
          <p:nvSpPr>
            <p:cNvPr id="316" name="Google Shape;316;p39"/>
            <p:cNvSpPr txBox="1"/>
            <p:nvPr/>
          </p:nvSpPr>
          <p:spPr>
            <a:xfrm>
              <a:off x="4468500" y="5170875"/>
              <a:ext cx="871500" cy="2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Exo Thin"/>
                  <a:ea typeface="Exo Thin"/>
                  <a:cs typeface="Exo Thin"/>
                  <a:sym typeface="Exo Thin"/>
                </a:rPr>
                <a:t>Abbott+ 2017</a:t>
              </a:r>
              <a:endParaRPr sz="800">
                <a:latin typeface="Exo Thin"/>
                <a:ea typeface="Exo Thin"/>
                <a:cs typeface="Exo Thin"/>
                <a:sym typeface="Exo Thin"/>
              </a:endParaRPr>
            </a:p>
          </p:txBody>
        </p:sp>
        <p:pic>
          <p:nvPicPr>
            <p:cNvPr id="317" name="Google Shape;317;p3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897726" y="2734997"/>
              <a:ext cx="1200525" cy="12087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39"/>
            <p:cNvSpPr txBox="1"/>
            <p:nvPr/>
          </p:nvSpPr>
          <p:spPr>
            <a:xfrm>
              <a:off x="3988525" y="3853325"/>
              <a:ext cx="9537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Exo ExtraLight"/>
                  <a:ea typeface="Exo ExtraLight"/>
                  <a:cs typeface="Exo ExtraLight"/>
                  <a:sym typeface="Exo ExtraLight"/>
                </a:rPr>
                <a:t>X-ray</a:t>
              </a:r>
              <a:endParaRPr sz="1200">
                <a:latin typeface="Exo ExtraLight"/>
                <a:ea typeface="Exo ExtraLight"/>
                <a:cs typeface="Exo ExtraLight"/>
                <a:sym typeface="Exo ExtraLight"/>
              </a:endParaRPr>
            </a:p>
          </p:txBody>
        </p:sp>
        <p:pic>
          <p:nvPicPr>
            <p:cNvPr id="319" name="Google Shape;319;p3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17600" y="4295778"/>
              <a:ext cx="1127400" cy="8682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39"/>
            <p:cNvSpPr txBox="1"/>
            <p:nvPr/>
          </p:nvSpPr>
          <p:spPr>
            <a:xfrm rot="-5400000">
              <a:off x="-17075" y="4680725"/>
              <a:ext cx="11274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Exo ExtraLight"/>
                  <a:ea typeface="Exo ExtraLight"/>
                  <a:cs typeface="Exo ExtraLight"/>
                  <a:sym typeface="Exo ExtraLight"/>
                </a:rPr>
                <a:t>Radio</a:t>
              </a:r>
              <a:endParaRPr sz="1200">
                <a:latin typeface="Exo ExtraLight"/>
                <a:ea typeface="Exo ExtraLight"/>
                <a:cs typeface="Exo ExtraLight"/>
                <a:sym typeface="Exo ExtraLight"/>
              </a:endParaRPr>
            </a:p>
          </p:txBody>
        </p:sp>
        <p:sp>
          <p:nvSpPr>
            <p:cNvPr id="321" name="Google Shape;321;p39"/>
            <p:cNvSpPr/>
            <p:nvPr/>
          </p:nvSpPr>
          <p:spPr>
            <a:xfrm>
              <a:off x="2508925" y="4342302"/>
              <a:ext cx="953700" cy="7422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...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22" name="Google Shape;322;p39"/>
            <p:cNvSpPr/>
            <p:nvPr/>
          </p:nvSpPr>
          <p:spPr>
            <a:xfrm>
              <a:off x="3580500" y="4342302"/>
              <a:ext cx="953700" cy="7422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Exo"/>
                  <a:ea typeface="Exo"/>
                  <a:cs typeface="Exo"/>
                  <a:sym typeface="Exo"/>
                </a:rPr>
                <a:t>...</a:t>
              </a:r>
              <a:endParaRPr sz="1800"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323" name="Google Shape;323;p39"/>
            <p:cNvSpPr txBox="1"/>
            <p:nvPr/>
          </p:nvSpPr>
          <p:spPr>
            <a:xfrm>
              <a:off x="1974763" y="4592975"/>
              <a:ext cx="404400" cy="39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Exo"/>
                  <a:ea typeface="Exo"/>
                  <a:cs typeface="Exo"/>
                  <a:sym typeface="Exo"/>
                </a:rPr>
                <a:t>+</a:t>
              </a:r>
              <a:endParaRPr>
                <a:latin typeface="Exo"/>
                <a:ea typeface="Exo"/>
                <a:cs typeface="Exo"/>
                <a:sym typeface="Exo"/>
              </a:endParaRPr>
            </a:p>
          </p:txBody>
        </p:sp>
      </p:grpSp>
      <p:grpSp>
        <p:nvGrpSpPr>
          <p:cNvPr id="324" name="Google Shape;324;p39"/>
          <p:cNvGrpSpPr/>
          <p:nvPr/>
        </p:nvGrpSpPr>
        <p:grpSpPr>
          <a:xfrm>
            <a:off x="6320646" y="2432011"/>
            <a:ext cx="1265729" cy="849863"/>
            <a:chOff x="6244446" y="2844075"/>
            <a:chExt cx="1265729" cy="935251"/>
          </a:xfrm>
        </p:grpSpPr>
        <p:pic>
          <p:nvPicPr>
            <p:cNvPr id="325" name="Google Shape;325;p39"/>
            <p:cNvPicPr preferRelativeResize="0"/>
            <p:nvPr/>
          </p:nvPicPr>
          <p:blipFill rotWithShape="1">
            <a:blip r:embed="rId13">
              <a:alphaModFix/>
            </a:blip>
            <a:srcRect b="27010" l="12668" r="29800" t="21930"/>
            <a:stretch/>
          </p:blipFill>
          <p:spPr>
            <a:xfrm>
              <a:off x="6244446" y="3093301"/>
              <a:ext cx="1030654" cy="686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39"/>
            <p:cNvSpPr txBox="1"/>
            <p:nvPr/>
          </p:nvSpPr>
          <p:spPr>
            <a:xfrm>
              <a:off x="6263075" y="2844075"/>
              <a:ext cx="1247100" cy="27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Exo Light"/>
                  <a:ea typeface="Exo Light"/>
                  <a:cs typeface="Exo Light"/>
                  <a:sym typeface="Exo Light"/>
                </a:rPr>
                <a:t>GW data quality</a:t>
              </a:r>
              <a:endParaRPr sz="1000">
                <a:latin typeface="Exo Light"/>
                <a:ea typeface="Exo Light"/>
                <a:cs typeface="Exo Light"/>
                <a:sym typeface="Exo Light"/>
              </a:endParaRPr>
            </a:p>
          </p:txBody>
        </p:sp>
      </p:grpSp>
      <p:grpSp>
        <p:nvGrpSpPr>
          <p:cNvPr id="327" name="Google Shape;327;p39"/>
          <p:cNvGrpSpPr/>
          <p:nvPr/>
        </p:nvGrpSpPr>
        <p:grpSpPr>
          <a:xfrm>
            <a:off x="1616400" y="1674205"/>
            <a:ext cx="1413600" cy="788966"/>
            <a:chOff x="1616400" y="1293205"/>
            <a:chExt cx="1413600" cy="788966"/>
          </a:xfrm>
        </p:grpSpPr>
        <p:grpSp>
          <p:nvGrpSpPr>
            <p:cNvPr id="328" name="Google Shape;328;p39"/>
            <p:cNvGrpSpPr/>
            <p:nvPr/>
          </p:nvGrpSpPr>
          <p:grpSpPr>
            <a:xfrm>
              <a:off x="1616400" y="1293205"/>
              <a:ext cx="1413600" cy="788966"/>
              <a:chOff x="1768800" y="1022250"/>
              <a:chExt cx="1413600" cy="1351200"/>
            </a:xfrm>
          </p:grpSpPr>
          <p:sp>
            <p:nvSpPr>
              <p:cNvPr id="293" name="Google Shape;293;p39"/>
              <p:cNvSpPr/>
              <p:nvPr/>
            </p:nvSpPr>
            <p:spPr>
              <a:xfrm>
                <a:off x="17688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39"/>
              <p:cNvSpPr/>
              <p:nvPr/>
            </p:nvSpPr>
            <p:spPr>
              <a:xfrm>
                <a:off x="22260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39"/>
              <p:cNvSpPr/>
              <p:nvPr/>
            </p:nvSpPr>
            <p:spPr>
              <a:xfrm>
                <a:off x="26832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31" name="Google Shape;331;p39"/>
            <p:cNvSpPr/>
            <p:nvPr/>
          </p:nvSpPr>
          <p:spPr>
            <a:xfrm>
              <a:off x="16334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9"/>
            <p:cNvSpPr/>
            <p:nvPr/>
          </p:nvSpPr>
          <p:spPr>
            <a:xfrm>
              <a:off x="16334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9"/>
            <p:cNvSpPr/>
            <p:nvPr/>
          </p:nvSpPr>
          <p:spPr>
            <a:xfrm>
              <a:off x="16334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16334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9"/>
            <p:cNvSpPr/>
            <p:nvPr/>
          </p:nvSpPr>
          <p:spPr>
            <a:xfrm>
              <a:off x="20906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9"/>
            <p:cNvSpPr/>
            <p:nvPr/>
          </p:nvSpPr>
          <p:spPr>
            <a:xfrm>
              <a:off x="20906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9"/>
            <p:cNvSpPr/>
            <p:nvPr/>
          </p:nvSpPr>
          <p:spPr>
            <a:xfrm>
              <a:off x="20906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9"/>
            <p:cNvSpPr/>
            <p:nvPr/>
          </p:nvSpPr>
          <p:spPr>
            <a:xfrm>
              <a:off x="20906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9"/>
            <p:cNvSpPr/>
            <p:nvPr/>
          </p:nvSpPr>
          <p:spPr>
            <a:xfrm>
              <a:off x="25478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9"/>
            <p:cNvSpPr/>
            <p:nvPr/>
          </p:nvSpPr>
          <p:spPr>
            <a:xfrm>
              <a:off x="25478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9"/>
            <p:cNvSpPr/>
            <p:nvPr/>
          </p:nvSpPr>
          <p:spPr>
            <a:xfrm>
              <a:off x="25478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9"/>
            <p:cNvSpPr/>
            <p:nvPr/>
          </p:nvSpPr>
          <p:spPr>
            <a:xfrm>
              <a:off x="25478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39"/>
          <p:cNvGrpSpPr/>
          <p:nvPr/>
        </p:nvGrpSpPr>
        <p:grpSpPr>
          <a:xfrm>
            <a:off x="1616400" y="531205"/>
            <a:ext cx="1413600" cy="788966"/>
            <a:chOff x="1616400" y="1293205"/>
            <a:chExt cx="1413600" cy="788966"/>
          </a:xfrm>
        </p:grpSpPr>
        <p:grpSp>
          <p:nvGrpSpPr>
            <p:cNvPr id="344" name="Google Shape;344;p39"/>
            <p:cNvGrpSpPr/>
            <p:nvPr/>
          </p:nvGrpSpPr>
          <p:grpSpPr>
            <a:xfrm>
              <a:off x="1616400" y="1293205"/>
              <a:ext cx="1413600" cy="788966"/>
              <a:chOff x="1768800" y="1022250"/>
              <a:chExt cx="1413600" cy="1351200"/>
            </a:xfrm>
          </p:grpSpPr>
          <p:sp>
            <p:nvSpPr>
              <p:cNvPr id="345" name="Google Shape;345;p39"/>
              <p:cNvSpPr/>
              <p:nvPr/>
            </p:nvSpPr>
            <p:spPr>
              <a:xfrm>
                <a:off x="17688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9"/>
              <p:cNvSpPr/>
              <p:nvPr/>
            </p:nvSpPr>
            <p:spPr>
              <a:xfrm>
                <a:off x="22260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9"/>
              <p:cNvSpPr/>
              <p:nvPr/>
            </p:nvSpPr>
            <p:spPr>
              <a:xfrm>
                <a:off x="2683200" y="1022250"/>
                <a:ext cx="499200" cy="1351200"/>
              </a:xfrm>
              <a:prstGeom prst="cube">
                <a:avLst>
                  <a:gd fmla="val 25000" name="adj"/>
                </a:avLst>
              </a:prstGeom>
              <a:solidFill>
                <a:srgbClr val="EEEEEE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48" name="Google Shape;348;p39"/>
            <p:cNvSpPr/>
            <p:nvPr/>
          </p:nvSpPr>
          <p:spPr>
            <a:xfrm>
              <a:off x="16334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/>
            </a:p>
          </p:txBody>
        </p:sp>
        <p:sp>
          <p:nvSpPr>
            <p:cNvPr id="349" name="Google Shape;349;p39"/>
            <p:cNvSpPr/>
            <p:nvPr/>
          </p:nvSpPr>
          <p:spPr>
            <a:xfrm>
              <a:off x="16334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9"/>
            <p:cNvSpPr/>
            <p:nvPr/>
          </p:nvSpPr>
          <p:spPr>
            <a:xfrm>
              <a:off x="16334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16334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20906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20906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20906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20906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2547875" y="14469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2547875" y="15993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2547875" y="17517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2547875" y="1904150"/>
              <a:ext cx="321600" cy="131100"/>
            </a:xfrm>
            <a:prstGeom prst="bevel">
              <a:avLst>
                <a:gd fmla="val 125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60" name="Google Shape;360;p39"/>
          <p:cNvCxnSpPr>
            <a:stCxn id="290" idx="3"/>
            <a:endCxn id="350" idx="4"/>
          </p:cNvCxnSpPr>
          <p:nvPr/>
        </p:nvCxnSpPr>
        <p:spPr>
          <a:xfrm flipH="1" rot="10800000">
            <a:off x="770425" y="1055236"/>
            <a:ext cx="863100" cy="3252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61" name="Google Shape;361;p39"/>
          <p:cNvPicPr preferRelativeResize="0"/>
          <p:nvPr/>
        </p:nvPicPr>
        <p:blipFill rotWithShape="1">
          <a:blip r:embed="rId4">
            <a:alphaModFix/>
          </a:blip>
          <a:srcRect b="4831" l="9329" r="7813" t="6034"/>
          <a:stretch/>
        </p:blipFill>
        <p:spPr>
          <a:xfrm>
            <a:off x="3613075" y="518929"/>
            <a:ext cx="1492650" cy="8003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39"/>
          <p:cNvCxnSpPr>
            <a:stCxn id="291" idx="3"/>
            <a:endCxn id="350" idx="4"/>
          </p:cNvCxnSpPr>
          <p:nvPr/>
        </p:nvCxnSpPr>
        <p:spPr>
          <a:xfrm flipH="1" rot="10800000">
            <a:off x="770425" y="1055426"/>
            <a:ext cx="863100" cy="809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63" name="Google Shape;363;p39"/>
          <p:cNvCxnSpPr>
            <a:stCxn id="289" idx="3"/>
            <a:endCxn id="350" idx="4"/>
          </p:cNvCxnSpPr>
          <p:nvPr/>
        </p:nvCxnSpPr>
        <p:spPr>
          <a:xfrm>
            <a:off x="770425" y="895747"/>
            <a:ext cx="863100" cy="1596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4" name="Google Shape;364;p39"/>
          <p:cNvSpPr/>
          <p:nvPr/>
        </p:nvSpPr>
        <p:spPr>
          <a:xfrm flipH="1">
            <a:off x="5512650" y="2244975"/>
            <a:ext cx="3508500" cy="2860800"/>
          </a:xfrm>
          <a:prstGeom prst="snip1Rect">
            <a:avLst>
              <a:gd fmla="val 4162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9"/>
          <p:cNvSpPr/>
          <p:nvPr/>
        </p:nvSpPr>
        <p:spPr>
          <a:xfrm>
            <a:off x="6527843" y="632500"/>
            <a:ext cx="2099998" cy="1094458"/>
          </a:xfrm>
          <a:prstGeom prst="flowChartInternalStorag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 ExtraLight"/>
                <a:ea typeface="Exo ExtraLight"/>
                <a:cs typeface="Exo ExtraLight"/>
                <a:sym typeface="Exo ExtraLight"/>
              </a:rPr>
              <a:t>Candidate </a:t>
            </a:r>
            <a:endParaRPr>
              <a:latin typeface="Exo ExtraLight"/>
              <a:ea typeface="Exo ExtraLight"/>
              <a:cs typeface="Exo ExtraLight"/>
              <a:sym typeface="Exo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 ExtraLight"/>
                <a:ea typeface="Exo ExtraLight"/>
                <a:cs typeface="Exo ExtraLight"/>
                <a:sym typeface="Exo ExtraLight"/>
              </a:rPr>
              <a:t>database</a:t>
            </a:r>
            <a:endParaRPr>
              <a:latin typeface="Exo ExtraLight"/>
              <a:ea typeface="Exo ExtraLight"/>
              <a:cs typeface="Exo ExtraLight"/>
              <a:sym typeface="Exo ExtraLight"/>
            </a:endParaRPr>
          </a:p>
        </p:txBody>
      </p:sp>
      <p:sp>
        <p:nvSpPr>
          <p:cNvPr id="366" name="Google Shape;366;p39"/>
          <p:cNvSpPr/>
          <p:nvPr/>
        </p:nvSpPr>
        <p:spPr>
          <a:xfrm>
            <a:off x="6844475" y="835600"/>
            <a:ext cx="1695600" cy="849852"/>
          </a:xfrm>
          <a:prstGeom prst="cloud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9"/>
          <p:cNvSpPr txBox="1"/>
          <p:nvPr/>
        </p:nvSpPr>
        <p:spPr>
          <a:xfrm>
            <a:off x="1657450" y="1285075"/>
            <a:ext cx="35301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xo"/>
                <a:ea typeface="Exo"/>
                <a:cs typeface="Exo"/>
                <a:sym typeface="Exo"/>
              </a:rPr>
              <a:t>Multi datacenter redundancy for analysis</a:t>
            </a:r>
            <a:endParaRPr sz="1200"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68" name="Google Shape;368;p39"/>
          <p:cNvCxnSpPr>
            <a:stCxn id="347" idx="5"/>
            <a:endCxn id="361" idx="1"/>
          </p:cNvCxnSpPr>
          <p:nvPr/>
        </p:nvCxnSpPr>
        <p:spPr>
          <a:xfrm>
            <a:off x="3030000" y="863288"/>
            <a:ext cx="583200" cy="5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39"/>
          <p:cNvCxnSpPr>
            <a:stCxn id="330" idx="5"/>
            <a:endCxn id="296" idx="1"/>
          </p:cNvCxnSpPr>
          <p:nvPr/>
        </p:nvCxnSpPr>
        <p:spPr>
          <a:xfrm>
            <a:off x="3030000" y="2006288"/>
            <a:ext cx="583200" cy="55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39"/>
          <p:cNvCxnSpPr>
            <a:stCxn id="361" idx="3"/>
            <a:endCxn id="365" idx="1"/>
          </p:cNvCxnSpPr>
          <p:nvPr/>
        </p:nvCxnSpPr>
        <p:spPr>
          <a:xfrm>
            <a:off x="5105725" y="919107"/>
            <a:ext cx="1422000" cy="26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1" name="Google Shape;371;p39"/>
          <p:cNvCxnSpPr>
            <a:stCxn id="296" idx="3"/>
            <a:endCxn id="365" idx="1"/>
          </p:cNvCxnSpPr>
          <p:nvPr/>
        </p:nvCxnSpPr>
        <p:spPr>
          <a:xfrm flipH="1" rot="10800000">
            <a:off x="5105725" y="1179807"/>
            <a:ext cx="1422000" cy="88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2" name="Google Shape;372;p39"/>
          <p:cNvCxnSpPr>
            <a:stCxn id="366" idx="1"/>
            <a:endCxn id="364" idx="3"/>
          </p:cNvCxnSpPr>
          <p:nvPr/>
        </p:nvCxnSpPr>
        <p:spPr>
          <a:xfrm flipH="1">
            <a:off x="7266875" y="1684547"/>
            <a:ext cx="425400" cy="56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3" name="Google Shape;373;p39"/>
          <p:cNvCxnSpPr>
            <a:stCxn id="366" idx="1"/>
            <a:endCxn id="298" idx="3"/>
          </p:cNvCxnSpPr>
          <p:nvPr/>
        </p:nvCxnSpPr>
        <p:spPr>
          <a:xfrm flipH="1">
            <a:off x="6320675" y="1684547"/>
            <a:ext cx="1371600" cy="45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4" name="Google Shape;374;p39"/>
          <p:cNvCxnSpPr>
            <a:stCxn id="298" idx="1"/>
            <a:endCxn id="297" idx="3"/>
          </p:cNvCxnSpPr>
          <p:nvPr/>
        </p:nvCxnSpPr>
        <p:spPr>
          <a:xfrm flipH="1">
            <a:off x="5258950" y="2140890"/>
            <a:ext cx="513000" cy="161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 txBox="1"/>
          <p:nvPr/>
        </p:nvSpPr>
        <p:spPr>
          <a:xfrm>
            <a:off x="154900" y="80925"/>
            <a:ext cx="3131400" cy="49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Real-time analysis covers: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Component: 1 - 600 M</a:t>
            </a:r>
            <a:r>
              <a:rPr baseline="-25000" lang="en" sz="1800">
                <a:latin typeface="Nunito"/>
                <a:ea typeface="Nunito"/>
                <a:cs typeface="Nunito"/>
                <a:sym typeface="Nunito"/>
              </a:rPr>
              <a:t>☉</a:t>
            </a:r>
            <a:r>
              <a:rPr lang="en" sz="1800">
                <a:latin typeface="Nunito"/>
                <a:ea typeface="Nunito"/>
                <a:cs typeface="Nunito"/>
                <a:sym typeface="Nunito"/>
              </a:rPr>
              <a:t> 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Total &lt; 600 </a:t>
            </a: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baseline="-25000"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☉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NS spin &lt; 0.05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BH spin &lt; 1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Q &lt; 50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Millions of templates are searched in parallel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Candidates are uploaded to GW database within 20 seconds of data acquisition.</a:t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1" name="Google Shape;381;p40"/>
          <p:cNvPicPr preferRelativeResize="0"/>
          <p:nvPr/>
        </p:nvPicPr>
        <p:blipFill rotWithShape="1">
          <a:blip r:embed="rId4">
            <a:alphaModFix/>
          </a:blip>
          <a:srcRect b="0" l="2990" r="7739" t="9082"/>
          <a:stretch/>
        </p:blipFill>
        <p:spPr>
          <a:xfrm>
            <a:off x="3209225" y="24175"/>
            <a:ext cx="59372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1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 txBox="1"/>
          <p:nvPr/>
        </p:nvSpPr>
        <p:spPr>
          <a:xfrm>
            <a:off x="175775" y="211750"/>
            <a:ext cx="88068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Open public GW alerts:    </a:t>
            </a:r>
            <a:r>
              <a:rPr lang="en" sz="1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https://gracedb.ligo.org/superevents/public/O3/</a:t>
            </a:r>
            <a:endParaRPr sz="1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8" name="Google Shape;3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81420"/>
            <a:ext cx="9144000" cy="345706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 txBox="1"/>
          <p:nvPr/>
        </p:nvSpPr>
        <p:spPr>
          <a:xfrm>
            <a:off x="1069375" y="477275"/>
            <a:ext cx="45792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125" y="1071925"/>
            <a:ext cx="73152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2"/>
          <p:cNvSpPr txBox="1"/>
          <p:nvPr/>
        </p:nvSpPr>
        <p:spPr>
          <a:xfrm>
            <a:off x="175775" y="211750"/>
            <a:ext cx="88068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Open public GW alerts:    </a:t>
            </a:r>
            <a:r>
              <a:rPr lang="en" sz="1600">
                <a:solidFill>
                  <a:srgbClr val="073763"/>
                </a:solidFill>
                <a:latin typeface="Nunito"/>
                <a:ea typeface="Nunito"/>
                <a:cs typeface="Nunito"/>
                <a:sym typeface="Nunito"/>
              </a:rPr>
              <a:t>https://emfollow.docs.ligo.org/userguide</a:t>
            </a:r>
            <a:endParaRPr sz="1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5640500" cy="32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7600" y="0"/>
            <a:ext cx="3146400" cy="33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500" y="3235125"/>
            <a:ext cx="238125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/>
        </p:nvSpPr>
        <p:spPr>
          <a:xfrm>
            <a:off x="681075" y="4822025"/>
            <a:ext cx="31383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https://gracedb.ligo.org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6" name="Google Shape;40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" y="0"/>
            <a:ext cx="5640500" cy="32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97600" y="0"/>
            <a:ext cx="3146400" cy="33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60500" y="3235125"/>
            <a:ext cx="23812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8900" y="3701903"/>
            <a:ext cx="4983875" cy="8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900" y="3701903"/>
            <a:ext cx="4983875" cy="8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3"/>
          <p:cNvSpPr txBox="1"/>
          <p:nvPr/>
        </p:nvSpPr>
        <p:spPr>
          <a:xfrm>
            <a:off x="2392350" y="4822025"/>
            <a:ext cx="51705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Foucart, F., Hinderer, T. &amp; Nissanke (2018)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/>
          <p:nvPr/>
        </p:nvSpPr>
        <p:spPr>
          <a:xfrm>
            <a:off x="7393775" y="4800200"/>
            <a:ext cx="16725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Credit: NASA &amp; LIGO</a:t>
            </a:r>
            <a:endParaRPr sz="10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975" y="-1525"/>
            <a:ext cx="9188974" cy="51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4975" y="-1525"/>
            <a:ext cx="9188974" cy="5145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26"/>
          <p:cNvGrpSpPr/>
          <p:nvPr/>
        </p:nvGrpSpPr>
        <p:grpSpPr>
          <a:xfrm>
            <a:off x="76425" y="229151"/>
            <a:ext cx="8845076" cy="1884999"/>
            <a:chOff x="76425" y="229151"/>
            <a:chExt cx="8845076" cy="1884999"/>
          </a:xfrm>
        </p:grpSpPr>
        <p:pic>
          <p:nvPicPr>
            <p:cNvPr descr="animated.gif" id="116" name="Google Shape;116;p26"/>
            <p:cNvPicPr preferRelativeResize="0"/>
            <p:nvPr/>
          </p:nvPicPr>
          <p:blipFill rotWithShape="1">
            <a:blip r:embed="rId5">
              <a:alphaModFix/>
            </a:blip>
            <a:srcRect b="21915" l="24973" r="21812" t="27317"/>
            <a:stretch/>
          </p:blipFill>
          <p:spPr>
            <a:xfrm>
              <a:off x="6286725" y="229151"/>
              <a:ext cx="2634776" cy="1884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26"/>
            <p:cNvSpPr txBox="1"/>
            <p:nvPr/>
          </p:nvSpPr>
          <p:spPr>
            <a:xfrm>
              <a:off x="76425" y="362475"/>
              <a:ext cx="5382300" cy="10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Distant observers see changes in length:        strain = ΔL/L</a:t>
              </a:r>
              <a:endParaRPr sz="28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76425" y="2800875"/>
            <a:ext cx="9015225" cy="2254125"/>
            <a:chOff x="76425" y="2800875"/>
            <a:chExt cx="9015225" cy="2254125"/>
          </a:xfrm>
        </p:grpSpPr>
        <p:grpSp>
          <p:nvGrpSpPr>
            <p:cNvPr id="119" name="Google Shape;119;p26"/>
            <p:cNvGrpSpPr/>
            <p:nvPr/>
          </p:nvGrpSpPr>
          <p:grpSpPr>
            <a:xfrm>
              <a:off x="5458650" y="2822125"/>
              <a:ext cx="3633000" cy="2232875"/>
              <a:chOff x="5458650" y="2822125"/>
              <a:chExt cx="3633000" cy="2232875"/>
            </a:xfrm>
          </p:grpSpPr>
          <p:pic>
            <p:nvPicPr>
              <p:cNvPr id="120" name="Google Shape;120;p2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86725" y="2939893"/>
                <a:ext cx="2634775" cy="181308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1" name="Google Shape;121;p26"/>
              <p:cNvCxnSpPr/>
              <p:nvPr/>
            </p:nvCxnSpPr>
            <p:spPr>
              <a:xfrm>
                <a:off x="5900850" y="3874650"/>
                <a:ext cx="3190800" cy="23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22" name="Google Shape;122;p26"/>
              <p:cNvCxnSpPr/>
              <p:nvPr/>
            </p:nvCxnSpPr>
            <p:spPr>
              <a:xfrm>
                <a:off x="6227100" y="2822125"/>
                <a:ext cx="0" cy="2190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3" name="Google Shape;123;p26"/>
              <p:cNvSpPr txBox="1"/>
              <p:nvPr/>
            </p:nvSpPr>
            <p:spPr>
              <a:xfrm>
                <a:off x="7223125" y="4689000"/>
                <a:ext cx="667800" cy="36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F3F3F3"/>
                    </a:solidFill>
                    <a:latin typeface="Nunito"/>
                    <a:ea typeface="Nunito"/>
                    <a:cs typeface="Nunito"/>
                    <a:sym typeface="Nunito"/>
                  </a:rPr>
                  <a:t>time</a:t>
                </a:r>
                <a:endParaRPr sz="16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  <p:sp>
            <p:nvSpPr>
              <p:cNvPr id="124" name="Google Shape;124;p26"/>
              <p:cNvSpPr txBox="1"/>
              <p:nvPr/>
            </p:nvSpPr>
            <p:spPr>
              <a:xfrm rot="-5400000">
                <a:off x="5174100" y="3582175"/>
                <a:ext cx="935100" cy="36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F3F3F3"/>
                    </a:solidFill>
                    <a:latin typeface="Nunito"/>
                    <a:ea typeface="Nunito"/>
                    <a:cs typeface="Nunito"/>
                    <a:sym typeface="Nunito"/>
                  </a:rPr>
                  <a:t>strain</a:t>
                </a:r>
                <a:endParaRPr sz="16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</p:txBody>
          </p:sp>
        </p:grpSp>
        <p:sp>
          <p:nvSpPr>
            <p:cNvPr id="125" name="Google Shape;125;p26"/>
            <p:cNvSpPr txBox="1"/>
            <p:nvPr/>
          </p:nvSpPr>
          <p:spPr>
            <a:xfrm>
              <a:off x="76425" y="2800875"/>
              <a:ext cx="5230200" cy="143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Energy loss drives the binary to merge.  Peak strain on Earth: 10</a:t>
              </a:r>
              <a:r>
                <a:rPr baseline="30000" lang="en" sz="29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-21</a:t>
              </a:r>
              <a:r>
                <a:rPr lang="en" sz="29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endParaRPr sz="29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Waveform depends on</a:t>
              </a:r>
              <a:endParaRPr sz="29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M</a:t>
              </a:r>
              <a:r>
                <a:rPr baseline="-25000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r>
                <a:rPr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,m</a:t>
              </a:r>
              <a:r>
                <a:rPr baseline="-25000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r>
                <a:rPr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,</a:t>
              </a:r>
              <a:r>
                <a:rPr b="1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s</a:t>
              </a:r>
              <a:r>
                <a:rPr baseline="-25000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r>
                <a:rPr b="1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s</a:t>
              </a:r>
              <a:r>
                <a:rPr baseline="-25000"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r>
                <a:rPr lang="en" sz="2400">
                  <a:solidFill>
                    <a:srgbClr val="F3F3F3"/>
                  </a:solidFill>
                  <a:latin typeface="Nunito"/>
                  <a:ea typeface="Nunito"/>
                  <a:cs typeface="Nunito"/>
                  <a:sym typeface="Nunito"/>
                </a:rPr>
                <a:t>,position, orientation,...</a:t>
              </a:r>
              <a:endParaRPr sz="2400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4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800" y="2555725"/>
            <a:ext cx="238125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4"/>
          <p:cNvSpPr txBox="1"/>
          <p:nvPr/>
        </p:nvSpPr>
        <p:spPr>
          <a:xfrm>
            <a:off x="4977000" y="1862125"/>
            <a:ext cx="41670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PROB_NS:      0.00 [range is 0.0-1.0]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PROB_REMNANT: 0.00 [range is 0.0-1.0]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19" name="Google Shape;4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" y="24175"/>
            <a:ext cx="522698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4"/>
          <p:cNvSpPr txBox="1"/>
          <p:nvPr/>
        </p:nvSpPr>
        <p:spPr>
          <a:xfrm>
            <a:off x="5001825" y="372325"/>
            <a:ext cx="39447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We provide “p-astro” classification  based on the mass definitions to the left.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5704700" y="4609125"/>
            <a:ext cx="26589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https://emfollow.docs.ligo.org/userguide/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5"/>
          <p:cNvSpPr txBox="1"/>
          <p:nvPr/>
        </p:nvSpPr>
        <p:spPr>
          <a:xfrm>
            <a:off x="238400" y="537925"/>
            <a:ext cx="86184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Number classified as BBH/Mass Gap: 23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Number classified as BNS: 4 (1 definite **, 1 reclassified as NSBH if real)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Number classified as NSBH: 4 (1 definite **)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Number classified as terrestrial: 2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There have been &gt;1000 GCNs associated with follow-up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**based on mass alone - we do not know that there was an NS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28" name="Google Shape;428;p45"/>
          <p:cNvCxnSpPr/>
          <p:nvPr/>
        </p:nvCxnSpPr>
        <p:spPr>
          <a:xfrm>
            <a:off x="238500" y="425000"/>
            <a:ext cx="8618400" cy="2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45"/>
          <p:cNvCxnSpPr/>
          <p:nvPr/>
        </p:nvCxnSpPr>
        <p:spPr>
          <a:xfrm>
            <a:off x="238500" y="3777800"/>
            <a:ext cx="8618400" cy="2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6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6"/>
          <p:cNvSpPr txBox="1"/>
          <p:nvPr/>
        </p:nvSpPr>
        <p:spPr>
          <a:xfrm>
            <a:off x="-22325" y="18175"/>
            <a:ext cx="7338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BNS : S190425z (Definite GW)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36" name="Google Shape;436;p46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7" name="Google Shape;437;p46"/>
          <p:cNvSpPr txBox="1"/>
          <p:nvPr/>
        </p:nvSpPr>
        <p:spPr>
          <a:xfrm>
            <a:off x="121025" y="859875"/>
            <a:ext cx="7338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Originally discovered as L only (V contributed very low SNR)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8" name="Google Shape;43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525" y="1362075"/>
            <a:ext cx="67246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9950" y="658379"/>
            <a:ext cx="2065300" cy="215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0375" y="3065550"/>
            <a:ext cx="2381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7"/>
          <p:cNvSpPr txBox="1"/>
          <p:nvPr/>
        </p:nvSpPr>
        <p:spPr>
          <a:xfrm>
            <a:off x="-22325" y="18175"/>
            <a:ext cx="7338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BNS -&gt; NSBH : </a:t>
            </a:r>
            <a:r>
              <a:rPr lang="en" sz="3200">
                <a:latin typeface="Nunito"/>
                <a:ea typeface="Nunito"/>
                <a:cs typeface="Nunito"/>
                <a:sym typeface="Nunito"/>
              </a:rPr>
              <a:t>S190426c (Marginal)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47" name="Google Shape;447;p47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8" name="Google Shape;44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875" y="3096475"/>
            <a:ext cx="23812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550" y="726254"/>
            <a:ext cx="2225575" cy="223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37" y="1040400"/>
            <a:ext cx="6600825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7"/>
          <p:cNvSpPr txBox="1"/>
          <p:nvPr/>
        </p:nvSpPr>
        <p:spPr>
          <a:xfrm>
            <a:off x="121025" y="859875"/>
            <a:ext cx="7338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Initially Classified as a BNS but very, very marginal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335375"/>
            <a:ext cx="9144002" cy="384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8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8"/>
          <p:cNvSpPr txBox="1"/>
          <p:nvPr/>
        </p:nvSpPr>
        <p:spPr>
          <a:xfrm>
            <a:off x="-22325" y="18175"/>
            <a:ext cx="9127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Other marginal BNS : S190901ap, S190910h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59" name="Google Shape;459;p48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0" name="Google Shape;460;p48"/>
          <p:cNvSpPr txBox="1"/>
          <p:nvPr/>
        </p:nvSpPr>
        <p:spPr>
          <a:xfrm>
            <a:off x="266000" y="1119475"/>
            <a:ext cx="5232300" cy="3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S190910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h:   </a:t>
            </a:r>
            <a:r>
              <a:rPr lang="en" sz="2000">
                <a:latin typeface="Nunito"/>
                <a:ea typeface="Nunito"/>
                <a:cs typeface="Nunito"/>
                <a:sym typeface="Nunito"/>
              </a:rPr>
              <a:t>BNS (61%), Terrestrial (39%)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				L1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S190901ap	:   BNS (86%), Terrestrial (14%)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				L1, V1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1" name="Google Shape;46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3575" y="201175"/>
            <a:ext cx="4236474" cy="31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592" y="2329000"/>
            <a:ext cx="4236458" cy="31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9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9"/>
          <p:cNvSpPr txBox="1"/>
          <p:nvPr/>
        </p:nvSpPr>
        <p:spPr>
          <a:xfrm>
            <a:off x="-22325" y="18175"/>
            <a:ext cx="7338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S190814bv </a:t>
            </a:r>
            <a:r>
              <a:rPr lang="en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(Definite GW)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69" name="Google Shape;469;p49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0" name="Google Shape;47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288" y="785063"/>
            <a:ext cx="6296025" cy="42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2325" y="622375"/>
            <a:ext cx="2642925" cy="262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800" y="3175900"/>
            <a:ext cx="238125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9"/>
          <p:cNvSpPr txBox="1"/>
          <p:nvPr/>
        </p:nvSpPr>
        <p:spPr>
          <a:xfrm>
            <a:off x="121025" y="859875"/>
            <a:ext cx="7338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Originally discovered as L,V only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0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0"/>
          <p:cNvSpPr txBox="1"/>
          <p:nvPr/>
        </p:nvSpPr>
        <p:spPr>
          <a:xfrm>
            <a:off x="-22325" y="18175"/>
            <a:ext cx="7338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S190814bv (Definite GW)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80" name="Google Shape;480;p50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1" name="Google Shape;481;p50"/>
          <p:cNvSpPr txBox="1"/>
          <p:nvPr/>
        </p:nvSpPr>
        <p:spPr>
          <a:xfrm>
            <a:off x="121025" y="859875"/>
            <a:ext cx="7338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H had “low noise” data that was reanalyzed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2" name="Google Shape;48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412" y="981063"/>
            <a:ext cx="656272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7475" y="734925"/>
            <a:ext cx="2508900" cy="25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800" y="3175900"/>
            <a:ext cx="2381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1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1"/>
          <p:cNvSpPr txBox="1"/>
          <p:nvPr/>
        </p:nvSpPr>
        <p:spPr>
          <a:xfrm>
            <a:off x="-22325" y="18175"/>
            <a:ext cx="7338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Nunito"/>
                <a:ea typeface="Nunito"/>
                <a:cs typeface="Nunito"/>
                <a:sym typeface="Nunito"/>
              </a:rPr>
              <a:t>S190814bv (Definite GW)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491" name="Google Shape;491;p51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2" name="Google Shape;492;p51"/>
          <p:cNvSpPr txBox="1"/>
          <p:nvPr/>
        </p:nvSpPr>
        <p:spPr>
          <a:xfrm>
            <a:off x="121025" y="859875"/>
            <a:ext cx="7338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After follow-up, was reclassified as NSBH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93" name="Google Shape;49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0412" y="981063"/>
            <a:ext cx="6562725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7475" y="734925"/>
            <a:ext cx="2508900" cy="256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0925" y="3173300"/>
            <a:ext cx="23812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2"/>
          <p:cNvSpPr txBox="1"/>
          <p:nvPr/>
        </p:nvSpPr>
        <p:spPr>
          <a:xfrm>
            <a:off x="-22325" y="18175"/>
            <a:ext cx="9127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Nunito"/>
                <a:ea typeface="Nunito"/>
                <a:cs typeface="Nunito"/>
                <a:sym typeface="Nunito"/>
              </a:rPr>
              <a:t>Other marginal NSBH : </a:t>
            </a:r>
            <a:r>
              <a:rPr lang="en" sz="2700">
                <a:latin typeface="Nunito"/>
                <a:ea typeface="Nunito"/>
                <a:cs typeface="Nunito"/>
                <a:sym typeface="Nunito"/>
              </a:rPr>
              <a:t>S190923y</a:t>
            </a:r>
            <a:r>
              <a:rPr lang="en" sz="2700"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" sz="2700">
                <a:latin typeface="Nunito"/>
                <a:ea typeface="Nunito"/>
                <a:cs typeface="Nunito"/>
                <a:sym typeface="Nunito"/>
              </a:rPr>
              <a:t>S190930t, S190910d</a:t>
            </a:r>
            <a:endParaRPr sz="27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02" name="Google Shape;502;p52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3" name="Google Shape;503;p52"/>
          <p:cNvSpPr txBox="1"/>
          <p:nvPr/>
        </p:nvSpPr>
        <p:spPr>
          <a:xfrm>
            <a:off x="266000" y="1119475"/>
            <a:ext cx="5232300" cy="3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S190923y	NSBH (68%), Terrestrial (32%)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S190930t	NSBH (74%), Terrestrial (26%)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S190910d	NSBH (98%), Terrestrial (2%)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04" name="Google Shape;50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300" y="241375"/>
            <a:ext cx="3295700" cy="24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300" y="1692650"/>
            <a:ext cx="3295700" cy="24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48300" y="3128925"/>
            <a:ext cx="3295700" cy="24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5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3"/>
          <p:cNvSpPr txBox="1"/>
          <p:nvPr/>
        </p:nvSpPr>
        <p:spPr>
          <a:xfrm>
            <a:off x="-22325" y="18175"/>
            <a:ext cx="9127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Nunito"/>
                <a:ea typeface="Nunito"/>
                <a:cs typeface="Nunito"/>
                <a:sym typeface="Nunito"/>
              </a:rPr>
              <a:t>Going forward</a:t>
            </a:r>
            <a:endParaRPr sz="2700"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513" name="Google Shape;513;p53"/>
          <p:cNvCxnSpPr/>
          <p:nvPr/>
        </p:nvCxnSpPr>
        <p:spPr>
          <a:xfrm flipH="1" rot="10800000">
            <a:off x="40450" y="631675"/>
            <a:ext cx="90648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p53"/>
          <p:cNvSpPr txBox="1"/>
          <p:nvPr/>
        </p:nvSpPr>
        <p:spPr>
          <a:xfrm>
            <a:off x="318800" y="960800"/>
            <a:ext cx="8491800" cy="37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O3b will begin on November 1, 2019 and run until April 30, 2020.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We are on track for &gt; 50 confident GW detections by the end of the run.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5752" y="0"/>
            <a:ext cx="462824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7"/>
          <p:cNvSpPr txBox="1"/>
          <p:nvPr/>
        </p:nvSpPr>
        <p:spPr>
          <a:xfrm>
            <a:off x="8141000" y="4919400"/>
            <a:ext cx="10395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Nunito"/>
                <a:ea typeface="Nunito"/>
                <a:cs typeface="Nunito"/>
                <a:sym typeface="Nunito"/>
              </a:rPr>
              <a:t>en.wikipedia.org</a:t>
            </a:r>
            <a:endParaRPr sz="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3" name="Google Shape;133;p27"/>
          <p:cNvSpPr txBox="1"/>
          <p:nvPr/>
        </p:nvSpPr>
        <p:spPr>
          <a:xfrm>
            <a:off x="156925" y="1263800"/>
            <a:ext cx="4358700" cy="3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Nunito"/>
                <a:ea typeface="Nunito"/>
                <a:cs typeface="Nunito"/>
                <a:sym typeface="Nunito"/>
              </a:rPr>
              <a:t>The Hulse-Taylor Pulsar PSR B1913+16 </a:t>
            </a:r>
            <a:r>
              <a:rPr lang="en" sz="2400">
                <a:latin typeface="Nunito"/>
                <a:ea typeface="Nunito"/>
                <a:cs typeface="Nunito"/>
                <a:sym typeface="Nunito"/>
              </a:rPr>
              <a:t>provided</a:t>
            </a:r>
            <a:r>
              <a:rPr lang="en" sz="2400">
                <a:latin typeface="Nunito"/>
                <a:ea typeface="Nunito"/>
                <a:cs typeface="Nunito"/>
                <a:sym typeface="Nunito"/>
              </a:rPr>
              <a:t> conclusive evidence that double compact objects would be gravitational wave sources</a:t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4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21" name="Google Shape;521;p54"/>
          <p:cNvSpPr txBox="1"/>
          <p:nvPr/>
        </p:nvSpPr>
        <p:spPr>
          <a:xfrm>
            <a:off x="4677600" y="3682550"/>
            <a:ext cx="4767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4"/>
          <p:cNvSpPr/>
          <p:nvPr/>
        </p:nvSpPr>
        <p:spPr>
          <a:xfrm>
            <a:off x="4630025" y="3682550"/>
            <a:ext cx="476700" cy="90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4"/>
          <p:cNvSpPr txBox="1"/>
          <p:nvPr/>
        </p:nvSpPr>
        <p:spPr>
          <a:xfrm>
            <a:off x="7196750" y="4732325"/>
            <a:ext cx="163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2025+</a:t>
            </a:r>
            <a:endParaRPr/>
          </a:p>
        </p:txBody>
      </p:sp>
      <p:pic>
        <p:nvPicPr>
          <p:cNvPr id="524" name="Google Shape;52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22" y="-23975"/>
            <a:ext cx="826490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4"/>
          <p:cNvSpPr txBox="1"/>
          <p:nvPr/>
        </p:nvSpPr>
        <p:spPr>
          <a:xfrm>
            <a:off x="399575" y="4669925"/>
            <a:ext cx="20268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https://arxiv.org/abs/1304.0670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6" name="Google Shape;526;p54"/>
          <p:cNvSpPr/>
          <p:nvPr/>
        </p:nvSpPr>
        <p:spPr>
          <a:xfrm>
            <a:off x="7453525" y="450375"/>
            <a:ext cx="913200" cy="4135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4"/>
          <p:cNvSpPr txBox="1"/>
          <p:nvPr/>
        </p:nvSpPr>
        <p:spPr>
          <a:xfrm>
            <a:off x="7670800" y="84375"/>
            <a:ext cx="696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A86E8"/>
                </a:solidFill>
              </a:rPr>
              <a:t>A+</a:t>
            </a:r>
            <a:endParaRPr sz="16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5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5"/>
          <p:cNvSpPr txBox="1"/>
          <p:nvPr/>
        </p:nvSpPr>
        <p:spPr>
          <a:xfrm>
            <a:off x="3569225" y="1921100"/>
            <a:ext cx="2229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Nunito"/>
                <a:ea typeface="Nunito"/>
                <a:cs typeface="Nunito"/>
                <a:sym typeface="Nunito"/>
              </a:rPr>
              <a:t>Thanks</a:t>
            </a:r>
            <a:endParaRPr sz="36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56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6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540" name="Google Shape;540;p56"/>
          <p:cNvSpPr txBox="1"/>
          <p:nvPr/>
        </p:nvSpPr>
        <p:spPr>
          <a:xfrm>
            <a:off x="4677600" y="3682550"/>
            <a:ext cx="476700" cy="9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6"/>
          <p:cNvSpPr/>
          <p:nvPr/>
        </p:nvSpPr>
        <p:spPr>
          <a:xfrm>
            <a:off x="4630025" y="3682550"/>
            <a:ext cx="476700" cy="90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77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5725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/>
          <p:nvPr/>
        </p:nvSpPr>
        <p:spPr>
          <a:xfrm>
            <a:off x="7393775" y="4800200"/>
            <a:ext cx="16725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Credit: NASA &amp; LIGO</a:t>
            </a:r>
            <a:endParaRPr sz="10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46" name="Google Shape;146;p29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147" name="Google Shape;147;p29"/>
              <p:cNvPicPr preferRelativeResize="0"/>
              <p:nvPr/>
            </p:nvPicPr>
            <p:blipFill rotWithShape="1">
              <a:blip r:embed="rId3">
                <a:alphaModFix/>
              </a:blip>
              <a:srcRect b="16578" l="0" r="0" t="25594"/>
              <a:stretch/>
            </p:blipFill>
            <p:spPr>
              <a:xfrm>
                <a:off x="0" y="0"/>
                <a:ext cx="4825801" cy="2623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2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825800" y="0"/>
                <a:ext cx="4318200" cy="262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29"/>
              <p:cNvPicPr preferRelativeResize="0"/>
              <p:nvPr/>
            </p:nvPicPr>
            <p:blipFill rotWithShape="1">
              <a:blip r:embed="rId5">
                <a:alphaModFix/>
              </a:blip>
              <a:srcRect b="18187" l="0" r="0" t="9469"/>
              <a:stretch/>
            </p:blipFill>
            <p:spPr>
              <a:xfrm>
                <a:off x="0" y="2623700"/>
                <a:ext cx="4825800" cy="2519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0" name="Google Shape;150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21650" y="2615750"/>
              <a:ext cx="4322348" cy="25277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52" name="Google Shape;152;p29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pic>
            <p:nvPicPr>
              <p:cNvPr id="153" name="Google Shape;153;p29"/>
              <p:cNvPicPr preferRelativeResize="0"/>
              <p:nvPr/>
            </p:nvPicPr>
            <p:blipFill rotWithShape="1">
              <a:blip r:embed="rId7">
                <a:alphaModFix/>
              </a:blip>
              <a:srcRect b="16578" l="0" r="0" t="25594"/>
              <a:stretch/>
            </p:blipFill>
            <p:spPr>
              <a:xfrm>
                <a:off x="0" y="0"/>
                <a:ext cx="4825801" cy="26236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2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825800" y="0"/>
                <a:ext cx="4318200" cy="2623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29"/>
              <p:cNvPicPr preferRelativeResize="0"/>
              <p:nvPr/>
            </p:nvPicPr>
            <p:blipFill rotWithShape="1">
              <a:blip r:embed="rId9">
                <a:alphaModFix/>
              </a:blip>
              <a:srcRect b="18187" l="0" r="0" t="9469"/>
              <a:stretch/>
            </p:blipFill>
            <p:spPr>
              <a:xfrm>
                <a:off x="0" y="2623700"/>
                <a:ext cx="4825800" cy="2519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6" name="Google Shape;156;p2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821650" y="2615750"/>
              <a:ext cx="4322348" cy="2527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29"/>
          <p:cNvSpPr txBox="1"/>
          <p:nvPr/>
        </p:nvSpPr>
        <p:spPr>
          <a:xfrm>
            <a:off x="6750925" y="4881000"/>
            <a:ext cx="24735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Credit: LIGO &amp; Virgo, ICRR U Tokyo</a:t>
            </a:r>
            <a:endParaRPr sz="10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8" name="Google Shape;158;p29"/>
          <p:cNvSpPr txBox="1"/>
          <p:nvPr/>
        </p:nvSpPr>
        <p:spPr>
          <a:xfrm>
            <a:off x="389900" y="345200"/>
            <a:ext cx="8279700" cy="41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Initial LIGO operated from 2002 - 2010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Virgo joined in 2007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No gravitational waves were discovered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Advanced LIGO was constructed between 2010-2015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Immediately upon turning on, the first binary black hole merger was discovered: GW150914</a:t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0"/>
          <p:cNvSpPr txBox="1"/>
          <p:nvPr/>
        </p:nvSpPr>
        <p:spPr>
          <a:xfrm>
            <a:off x="7704150" y="4881000"/>
            <a:ext cx="15204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Credit: LIGO &amp; Virgo</a:t>
            </a:r>
            <a:endParaRPr sz="1000"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58" y="0"/>
            <a:ext cx="902368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/>
          <p:nvPr/>
        </p:nvSpPr>
        <p:spPr>
          <a:xfrm>
            <a:off x="500175" y="167025"/>
            <a:ext cx="6072300" cy="366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GWTC-1 - GWs discovered from September 2015 - August 2017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1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25935"/>
            <a:ext cx="9144002" cy="415843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1"/>
          <p:cNvSpPr/>
          <p:nvPr/>
        </p:nvSpPr>
        <p:spPr>
          <a:xfrm>
            <a:off x="500175" y="167025"/>
            <a:ext cx="6072300" cy="366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GWTC-1 - GWs discovered from September 2015 - August 2017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421225" y="627500"/>
            <a:ext cx="51615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B. P. Abbott et al. 2019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" name="Google Shape;175;p31"/>
          <p:cNvSpPr/>
          <p:nvPr/>
        </p:nvSpPr>
        <p:spPr>
          <a:xfrm>
            <a:off x="1305800" y="1278225"/>
            <a:ext cx="1413000" cy="3659100"/>
          </a:xfrm>
          <a:prstGeom prst="rect">
            <a:avLst/>
          </a:prstGeom>
          <a:solidFill>
            <a:srgbClr val="FFFF00">
              <a:alpha val="245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1"/>
          <p:cNvSpPr/>
          <p:nvPr/>
        </p:nvSpPr>
        <p:spPr>
          <a:xfrm>
            <a:off x="3750550" y="1275600"/>
            <a:ext cx="920700" cy="3659100"/>
          </a:xfrm>
          <a:prstGeom prst="rect">
            <a:avLst/>
          </a:prstGeom>
          <a:solidFill>
            <a:srgbClr val="FFFF00">
              <a:alpha val="245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31"/>
          <p:cNvGrpSpPr/>
          <p:nvPr/>
        </p:nvGrpSpPr>
        <p:grpSpPr>
          <a:xfrm>
            <a:off x="3750425" y="2132850"/>
            <a:ext cx="920700" cy="1284350"/>
            <a:chOff x="3750425" y="2132850"/>
            <a:chExt cx="920700" cy="1284350"/>
          </a:xfrm>
        </p:grpSpPr>
        <p:sp>
          <p:nvSpPr>
            <p:cNvPr id="178" name="Google Shape;178;p31"/>
            <p:cNvSpPr/>
            <p:nvPr/>
          </p:nvSpPr>
          <p:spPr>
            <a:xfrm>
              <a:off x="3750425" y="2132850"/>
              <a:ext cx="920700" cy="325500"/>
            </a:xfrm>
            <a:prstGeom prst="rect">
              <a:avLst/>
            </a:prstGeom>
            <a:solidFill>
              <a:srgbClr val="FF0000">
                <a:alpha val="245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1"/>
            <p:cNvSpPr/>
            <p:nvPr/>
          </p:nvSpPr>
          <p:spPr>
            <a:xfrm>
              <a:off x="3750425" y="3091700"/>
              <a:ext cx="920700" cy="325500"/>
            </a:xfrm>
            <a:prstGeom prst="rect">
              <a:avLst/>
            </a:prstGeom>
            <a:solidFill>
              <a:srgbClr val="FF0000">
                <a:alpha val="245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32"/>
          <p:cNvGrpSpPr/>
          <p:nvPr/>
        </p:nvGrpSpPr>
        <p:grpSpPr>
          <a:xfrm>
            <a:off x="-2550" y="1471900"/>
            <a:ext cx="9146550" cy="3704172"/>
            <a:chOff x="-2550" y="1471900"/>
            <a:chExt cx="9146550" cy="3704172"/>
          </a:xfrm>
        </p:grpSpPr>
        <p:pic>
          <p:nvPicPr>
            <p:cNvPr id="186" name="Google Shape;186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07883" y="1471900"/>
              <a:ext cx="5536117" cy="3694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2550" y="1471900"/>
              <a:ext cx="3524680" cy="37041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32"/>
          <p:cNvSpPr txBox="1"/>
          <p:nvPr/>
        </p:nvSpPr>
        <p:spPr>
          <a:xfrm>
            <a:off x="6456600" y="4848225"/>
            <a:ext cx="31383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Abbot + ApJL 848 2 (2017)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107450" y="-16850"/>
            <a:ext cx="89754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GW170817</a:t>
            </a:r>
            <a:r>
              <a:rPr lang="en" sz="3000">
                <a:latin typeface="Nunito"/>
                <a:ea typeface="Nunito"/>
                <a:cs typeface="Nunito"/>
                <a:sym typeface="Nunito"/>
              </a:rPr>
              <a:t>:   First multi-messenger source of GWs</a:t>
            </a:r>
            <a:endParaRPr sz="1600">
              <a:solidFill>
                <a:srgbClr val="07376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476" y="485250"/>
            <a:ext cx="7511076" cy="465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3"/>
          <p:cNvPicPr preferRelativeResize="0"/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24174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33"/>
          <p:cNvGrpSpPr/>
          <p:nvPr/>
        </p:nvGrpSpPr>
        <p:grpSpPr>
          <a:xfrm>
            <a:off x="0" y="415250"/>
            <a:ext cx="9233275" cy="1066375"/>
            <a:chOff x="0" y="186650"/>
            <a:chExt cx="9233275" cy="1066375"/>
          </a:xfrm>
        </p:grpSpPr>
        <p:sp>
          <p:nvSpPr>
            <p:cNvPr id="197" name="Google Shape;197;p33"/>
            <p:cNvSpPr/>
            <p:nvPr/>
          </p:nvSpPr>
          <p:spPr>
            <a:xfrm>
              <a:off x="25" y="186650"/>
              <a:ext cx="9144000" cy="6900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263575" y="274475"/>
              <a:ext cx="7779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O1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3159175" y="274475"/>
              <a:ext cx="21879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O2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00" name="Google Shape;200;p33"/>
            <p:cNvSpPr txBox="1"/>
            <p:nvPr/>
          </p:nvSpPr>
          <p:spPr>
            <a:xfrm>
              <a:off x="0" y="887325"/>
              <a:ext cx="904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Nunito"/>
                  <a:ea typeface="Nunito"/>
                  <a:cs typeface="Nunito"/>
                  <a:sym typeface="Nunito"/>
                </a:rPr>
                <a:t>Sept ‘15  -- Jan ‘16                                                          </a:t>
              </a:r>
              <a:r>
                <a:rPr lang="en" sz="120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Nov ‘16  -- Aug ‘17                                                                            Apr  ‘19 -- ???  </a:t>
              </a:r>
              <a:endPara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8112175" y="274475"/>
              <a:ext cx="1121100" cy="514200"/>
            </a:xfrm>
            <a:prstGeom prst="roundRect">
              <a:avLst>
                <a:gd fmla="val 16667" name="adj"/>
              </a:avLst>
            </a:prstGeom>
            <a:solidFill>
              <a:srgbClr val="D0E0E3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Nunito"/>
                  <a:ea typeface="Nunito"/>
                  <a:cs typeface="Nunito"/>
                  <a:sym typeface="Nunito"/>
                </a:rPr>
                <a:t>O3</a:t>
              </a:r>
              <a:endParaRPr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02" name="Google Shape;202;p33"/>
          <p:cNvSpPr txBox="1"/>
          <p:nvPr/>
        </p:nvSpPr>
        <p:spPr>
          <a:xfrm>
            <a:off x="25225" y="35175"/>
            <a:ext cx="9057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Timeline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3" name="Google Shape;203;p33"/>
          <p:cNvSpPr txBox="1"/>
          <p:nvPr/>
        </p:nvSpPr>
        <p:spPr>
          <a:xfrm>
            <a:off x="1066475" y="512825"/>
            <a:ext cx="20448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Commissioning - </a:t>
            </a:r>
            <a:endParaRPr i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No data</a:t>
            </a:r>
            <a:endParaRPr i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4" name="Google Shape;204;p33"/>
          <p:cNvSpPr txBox="1"/>
          <p:nvPr/>
        </p:nvSpPr>
        <p:spPr>
          <a:xfrm>
            <a:off x="5409875" y="512825"/>
            <a:ext cx="26442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Commissioning-</a:t>
            </a:r>
            <a:endParaRPr i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Nunito"/>
                <a:ea typeface="Nunito"/>
                <a:cs typeface="Nunito"/>
                <a:sym typeface="Nunito"/>
              </a:rPr>
              <a:t>No data</a:t>
            </a:r>
            <a:endParaRPr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75"/>
            <a:ext cx="92332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3"/>
          <p:cNvSpPr txBox="1"/>
          <p:nvPr/>
        </p:nvSpPr>
        <p:spPr>
          <a:xfrm>
            <a:off x="2081375" y="4876500"/>
            <a:ext cx="31383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Abbot + ApJL 848 2 (2017)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