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24"/>
  </p:notesMasterIdLst>
  <p:sldIdLst>
    <p:sldId id="305" r:id="rId2"/>
    <p:sldId id="273" r:id="rId3"/>
    <p:sldId id="307" r:id="rId4"/>
    <p:sldId id="295" r:id="rId5"/>
    <p:sldId id="308" r:id="rId6"/>
    <p:sldId id="318" r:id="rId7"/>
    <p:sldId id="324" r:id="rId8"/>
    <p:sldId id="325" r:id="rId9"/>
    <p:sldId id="314" r:id="rId10"/>
    <p:sldId id="312" r:id="rId11"/>
    <p:sldId id="311" r:id="rId12"/>
    <p:sldId id="309" r:id="rId13"/>
    <p:sldId id="319" r:id="rId14"/>
    <p:sldId id="321" r:id="rId15"/>
    <p:sldId id="297" r:id="rId16"/>
    <p:sldId id="302" r:id="rId17"/>
    <p:sldId id="310" r:id="rId18"/>
    <p:sldId id="317" r:id="rId19"/>
    <p:sldId id="266" r:id="rId20"/>
    <p:sldId id="313" r:id="rId21"/>
    <p:sldId id="326" r:id="rId22"/>
    <p:sldId id="327" r:id="rId23"/>
  </p:sldIdLst>
  <p:sldSz cx="12192000" cy="6858000"/>
  <p:notesSz cx="7105650" cy="10236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0A6BD87-9EEE-4490-8B57-A1B7ABD31400}">
          <p14:sldIdLst>
            <p14:sldId id="305"/>
            <p14:sldId id="273"/>
            <p14:sldId id="307"/>
          </p14:sldIdLst>
        </p14:section>
        <p14:section name="SGRB Section" id="{943993D6-86FD-432C-81A7-8BAF2E6F583E}">
          <p14:sldIdLst>
            <p14:sldId id="295"/>
            <p14:sldId id="308"/>
            <p14:sldId id="318"/>
            <p14:sldId id="324"/>
            <p14:sldId id="325"/>
            <p14:sldId id="314"/>
            <p14:sldId id="312"/>
            <p14:sldId id="311"/>
            <p14:sldId id="309"/>
            <p14:sldId id="319"/>
            <p14:sldId id="321"/>
            <p14:sldId id="297"/>
            <p14:sldId id="302"/>
            <p14:sldId id="310"/>
            <p14:sldId id="317"/>
          </p14:sldIdLst>
        </p14:section>
        <p14:section name="Conclusions" id="{6731AF21-E0BA-417D-A3F5-7037473EC4A8}">
          <p14:sldIdLst>
            <p14:sldId id="266"/>
            <p14:sldId id="313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F7F"/>
    <a:srgbClr val="00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15" cy="513588"/>
          </a:xfrm>
          <a:prstGeom prst="rect">
            <a:avLst/>
          </a:prstGeom>
        </p:spPr>
        <p:txBody>
          <a:bodyPr vert="horz" lIns="99094" tIns="49547" rIns="99094" bIns="4954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891" y="0"/>
            <a:ext cx="3079115" cy="513588"/>
          </a:xfrm>
          <a:prstGeom prst="rect">
            <a:avLst/>
          </a:prstGeom>
        </p:spPr>
        <p:txBody>
          <a:bodyPr vert="horz" lIns="99094" tIns="49547" rIns="99094" bIns="49547" rtlCol="0"/>
          <a:lstStyle>
            <a:lvl1pPr algn="r">
              <a:defRPr sz="1300"/>
            </a:lvl1pPr>
          </a:lstStyle>
          <a:p>
            <a:fld id="{6C7B47EF-3400-477A-8C7B-F00117B0C38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94" tIns="49547" rIns="99094" bIns="495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5" y="4926171"/>
            <a:ext cx="5684520" cy="4030504"/>
          </a:xfrm>
          <a:prstGeom prst="rect">
            <a:avLst/>
          </a:prstGeom>
        </p:spPr>
        <p:txBody>
          <a:bodyPr vert="horz" lIns="99094" tIns="49547" rIns="99094" bIns="495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2614"/>
            <a:ext cx="3079115" cy="513587"/>
          </a:xfrm>
          <a:prstGeom prst="rect">
            <a:avLst/>
          </a:prstGeom>
        </p:spPr>
        <p:txBody>
          <a:bodyPr vert="horz" lIns="99094" tIns="49547" rIns="99094" bIns="4954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891" y="9722614"/>
            <a:ext cx="3079115" cy="513587"/>
          </a:xfrm>
          <a:prstGeom prst="rect">
            <a:avLst/>
          </a:prstGeom>
        </p:spPr>
        <p:txBody>
          <a:bodyPr vert="horz" lIns="99094" tIns="49547" rIns="99094" bIns="49547" rtlCol="0" anchor="b"/>
          <a:lstStyle>
            <a:lvl1pPr algn="r">
              <a:defRPr sz="1300"/>
            </a:lvl1pPr>
          </a:lstStyle>
          <a:p>
            <a:fld id="{662F3B3A-1443-4304-BDCA-C964F244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110E-40DE-4FC9-A7C6-F4EDDA1B45F3}" type="datetime1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FIRST YEAR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73887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02DF-B905-4CF7-8613-A7F4E127DE01}" type="datetime1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2451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E5CC-1D78-4797-944D-F7AD7D47D89A}" type="datetime1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0756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753F-D2E9-4510-8BA1-E20E179CEB68}" type="datetime1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GB" dirty="0"/>
              <a:t>MMGW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E57C0-9376-4439-B3D8-AC801D883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95" y="178229"/>
            <a:ext cx="2952220" cy="9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62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E6F9-B93F-414E-8F8C-C78966C51AF8}" type="datetime1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MMGW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2176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4D78-F98E-4C92-955F-33D9D628F553}" type="datetime1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0412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854-AD55-4C7B-BD01-5A5A4DEF27D3}" type="datetime1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9005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26B-98A3-45C0-B6D8-91B50DBBA28A}" type="datetime1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/>
              <a:t>MMGW</a:t>
            </a:r>
            <a:r>
              <a:rPr lang="en-GB" dirty="0"/>
              <a:t>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0722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692-1774-47F1-8564-2B2B89B059FD}" type="datetime1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z="1000" dirty="0"/>
              <a:t>MMGW</a:t>
            </a:r>
            <a:r>
              <a:rPr lang="en-GB" dirty="0"/>
              <a:t>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0373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867B02-9741-4C4B-B2E1-B54158192FA1}" type="datetime1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MMGW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8280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F2B3-640B-48A0-BAE4-FA5F13E2E3F7}" type="datetime1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5900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04E1C0-0E56-4F38-A292-9A7155D4EC92}" type="datetime1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FIRST YEAR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350A74-7481-475E-AB2F-0F7B1A79027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0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 spd="med">
    <p:pull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FM13@Leicester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E5BD5C-8E84-4323-A9BB-DDE279FE5E90}"/>
              </a:ext>
            </a:extLst>
          </p:cNvPr>
          <p:cNvSpPr/>
          <p:nvPr/>
        </p:nvSpPr>
        <p:spPr>
          <a:xfrm>
            <a:off x="0" y="5532912"/>
            <a:ext cx="12192000" cy="1351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4E2E9-05C9-4519-93F7-52F69DBA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799" y="1278296"/>
            <a:ext cx="10411548" cy="2066552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</a:rPr>
              <a:t>Constraining the Rate of SGRBs in the Local Universe</a:t>
            </a:r>
            <a:br>
              <a:rPr lang="en-GB" sz="4800" b="1" dirty="0">
                <a:solidFill>
                  <a:srgbClr val="0070C0"/>
                </a:solidFill>
              </a:rPr>
            </a:b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0BE6C-01DF-44B0-BD16-FD6538E0E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95" y="4600020"/>
            <a:ext cx="7197726" cy="1405467"/>
          </a:xfrm>
        </p:spPr>
        <p:txBody>
          <a:bodyPr/>
          <a:lstStyle/>
          <a:p>
            <a:pPr algn="ctr"/>
            <a:r>
              <a:rPr lang="en-GB" dirty="0"/>
              <a:t>Supervisor: Nial Tanvir</a:t>
            </a:r>
          </a:p>
          <a:p>
            <a:pPr algn="ctr"/>
            <a:r>
              <a:rPr lang="en-GB" dirty="0"/>
              <a:t>Collaborator(s): Gavin Lamb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E62D4-C99C-48A2-8FA9-A28AD008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95" y="5824060"/>
            <a:ext cx="2952220" cy="9840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744531-2E4D-4E0E-9954-C48443F4F36C}"/>
              </a:ext>
            </a:extLst>
          </p:cNvPr>
          <p:cNvSpPr/>
          <p:nvPr/>
        </p:nvSpPr>
        <p:spPr>
          <a:xfrm>
            <a:off x="4253837" y="2710708"/>
            <a:ext cx="38691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/>
              <a:t>Soheb Mandhai</a:t>
            </a:r>
          </a:p>
          <a:p>
            <a:pPr algn="ctr"/>
            <a:r>
              <a:rPr lang="en-GB" sz="3200" dirty="0"/>
              <a:t>University of Leicester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D42929-BD92-4328-9AE2-E4650DCCEAF9}"/>
              </a:ext>
            </a:extLst>
          </p:cNvPr>
          <p:cNvSpPr txBox="1">
            <a:spLocks/>
          </p:cNvSpPr>
          <p:nvPr/>
        </p:nvSpPr>
        <p:spPr>
          <a:xfrm>
            <a:off x="2530083" y="602914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MMGW 2019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8CC53EC-824C-48A0-958D-1F6737D21866}"/>
              </a:ext>
            </a:extLst>
          </p:cNvPr>
          <p:cNvSpPr txBox="1">
            <a:spLocks/>
          </p:cNvSpPr>
          <p:nvPr/>
        </p:nvSpPr>
        <p:spPr>
          <a:xfrm>
            <a:off x="2566710" y="397773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E-MAIL: SFM13@Leicester.ac.uk</a:t>
            </a:r>
          </a:p>
        </p:txBody>
      </p:sp>
      <p:pic>
        <p:nvPicPr>
          <p:cNvPr id="1026" name="Picture 2" descr="Image result for engrave">
            <a:extLst>
              <a:ext uri="{FF2B5EF4-FFF2-40B4-BE49-F238E27FC236}">
                <a16:creationId xmlns:a16="http://schemas.microsoft.com/office/drawing/2014/main" id="{02616D3E-8644-4B66-9B07-7D25EB7E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05" y="5664619"/>
            <a:ext cx="2382537" cy="10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10D00-4E31-4C56-9636-2030FDB2B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8" y="5579704"/>
            <a:ext cx="1257594" cy="126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77047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A79AA-A370-4886-8B84-51CE8DB9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8C4F3C4-37E9-4CBA-8280-21A86B8C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737A2-4598-4876-8A30-23B2E5C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00596-9AF9-40D5-B7BC-3814F71E7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93" y="1091229"/>
            <a:ext cx="10263736" cy="5012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C26EC-C076-4EE4-884C-334F652CB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54" b="26413"/>
          <a:stretch/>
        </p:blipFill>
        <p:spPr>
          <a:xfrm>
            <a:off x="1629470" y="3224969"/>
            <a:ext cx="9088150" cy="1666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DFAB18-550C-4EF3-B9DD-A386B49B4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" t="76279" b="4159"/>
          <a:stretch/>
        </p:blipFill>
        <p:spPr>
          <a:xfrm>
            <a:off x="1764999" y="4942571"/>
            <a:ext cx="9874859" cy="9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335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4D29-9A02-4118-8B43-519323DA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29B3-2A5A-469D-B12E-3C145E4D2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350442" cy="4023360"/>
          </a:xfrm>
        </p:spPr>
        <p:txBody>
          <a:bodyPr/>
          <a:lstStyle/>
          <a:p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Compact Binaries kicks can be large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Burst appears away from host galaxy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Impact parameter = angular separation x distance to galaxy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T</a:t>
            </a:r>
            <a:r>
              <a:rPr lang="en-GB" sz="1400" dirty="0"/>
              <a:t>90</a:t>
            </a:r>
            <a:r>
              <a:rPr lang="en-GB" dirty="0"/>
              <a:t> &lt; 4s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Feasible impact parameters </a:t>
            </a:r>
            <a:r>
              <a:rPr lang="en-GB" b="1" dirty="0"/>
              <a:t>&lt; 200 kpc</a:t>
            </a:r>
            <a:r>
              <a:rPr lang="en-GB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Yields an all-sky rate of up to </a:t>
            </a:r>
            <a:r>
              <a:rPr lang="en-GB" b="1" dirty="0"/>
              <a:t>4 per year (d &lt; 200 Mpc)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/>
              <a:t> See Mandhai et al. 2019 + Poster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7FC444B-7607-4D89-B55E-0A9FB235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37844-B351-4FE6-8396-38B98F14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11</a:t>
            </a:fld>
            <a:endParaRPr lang="en-GB"/>
          </a:p>
        </p:txBody>
      </p:sp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494428F6-E8D3-4DA3-979B-F32148439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25" y="1567436"/>
            <a:ext cx="2131755" cy="2128345"/>
          </a:xfrm>
          <a:prstGeom prst="rect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10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4D1274F4-C650-4B34-B01F-23F82E70D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25" y="3784589"/>
            <a:ext cx="2131755" cy="2124945"/>
          </a:xfrm>
          <a:prstGeom prst="rect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8EFC5D-CB3C-4CF9-AE57-2D6857920D5B}"/>
              </a:ext>
            </a:extLst>
          </p:cNvPr>
          <p:cNvCxnSpPr>
            <a:cxnSpLocks/>
          </p:cNvCxnSpPr>
          <p:nvPr/>
        </p:nvCxnSpPr>
        <p:spPr>
          <a:xfrm flipH="1">
            <a:off x="10160001" y="4490720"/>
            <a:ext cx="203199" cy="8310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8E8601-DC89-4961-8D54-5987413A414C}"/>
              </a:ext>
            </a:extLst>
          </p:cNvPr>
          <p:cNvSpPr txBox="1"/>
          <p:nvPr/>
        </p:nvSpPr>
        <p:spPr>
          <a:xfrm>
            <a:off x="8770685" y="5584494"/>
            <a:ext cx="35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GRB 111210A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1B51F-2D0C-46E3-A668-B7CD4838A065}"/>
              </a:ext>
            </a:extLst>
          </p:cNvPr>
          <p:cNvSpPr txBox="1"/>
          <p:nvPr/>
        </p:nvSpPr>
        <p:spPr>
          <a:xfrm>
            <a:off x="8770685" y="3363319"/>
            <a:ext cx="35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GRB 050906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203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C58D23C-8F30-4EF0-855A-D97825ED270A}"/>
              </a:ext>
            </a:extLst>
          </p:cNvPr>
          <p:cNvSpPr/>
          <p:nvPr/>
        </p:nvSpPr>
        <p:spPr>
          <a:xfrm>
            <a:off x="3561201" y="5175231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BA0417-8E0E-48D3-9395-D5E22E02E5EE}"/>
              </a:ext>
            </a:extLst>
          </p:cNvPr>
          <p:cNvSpPr/>
          <p:nvPr/>
        </p:nvSpPr>
        <p:spPr>
          <a:xfrm>
            <a:off x="4353681" y="5172183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0B35BE-EBA5-4AA6-9EE4-191D88CD6D0A}"/>
              </a:ext>
            </a:extLst>
          </p:cNvPr>
          <p:cNvSpPr/>
          <p:nvPr/>
        </p:nvSpPr>
        <p:spPr>
          <a:xfrm>
            <a:off x="4829169" y="4961871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37BEE-743E-47D7-9C51-83F5615A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Cross-Correlation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F572232-855B-4EC2-A2C5-D8BAB43A66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226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2MRS Galaxies + CGRO/BATSE Bursts (500) + Fermi/GBM Bursts (287)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Original Work: Tanvir+05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Correlation Parameter, </a:t>
                </a:r>
                <a:r>
                  <a:rPr lang="el-GR" dirty="0"/>
                  <a:t>Φ</a:t>
                </a:r>
                <a:r>
                  <a:rPr lang="en-GB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Where: [N/B: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b="0" dirty="0"/>
                  <a:t>]</a:t>
                </a: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F572232-855B-4EC2-A2C5-D8BAB43A6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2263"/>
                <a:ext cx="10515600" cy="4351338"/>
              </a:xfrm>
              <a:blipFill>
                <a:blip r:embed="rId4"/>
                <a:stretch>
                  <a:fillRect l="-1507" t="-1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FE995DFA-B3D4-44CC-87C2-67A01E6F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18540-7738-4678-9614-75F14D49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12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FBFC79-6A6B-480C-B96A-6021BC9FDFDD}"/>
              </a:ext>
            </a:extLst>
          </p:cNvPr>
          <p:cNvSpPr/>
          <p:nvPr/>
        </p:nvSpPr>
        <p:spPr>
          <a:xfrm>
            <a:off x="3793718" y="3098800"/>
            <a:ext cx="4212362" cy="124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5E79B-C344-4642-9FE2-443DC3995F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38" r="49918"/>
          <a:stretch/>
        </p:blipFill>
        <p:spPr>
          <a:xfrm>
            <a:off x="4286476" y="3222962"/>
            <a:ext cx="3224035" cy="103831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11D51C-FCCF-4204-83BF-AC1E1659C93F}"/>
              </a:ext>
            </a:extLst>
          </p:cNvPr>
          <p:cNvGrpSpPr/>
          <p:nvPr/>
        </p:nvGrpSpPr>
        <p:grpSpPr>
          <a:xfrm>
            <a:off x="2909300" y="4851973"/>
            <a:ext cx="8365341" cy="810420"/>
            <a:chOff x="2909300" y="4851973"/>
            <a:chExt cx="8365341" cy="8104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E00E17-BF81-49A8-9F26-E4AB2A74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300" y="4851973"/>
              <a:ext cx="8246380" cy="81042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D2B82A-72F4-45CC-9F31-5179F313C02C}"/>
                </a:ext>
              </a:extLst>
            </p:cNvPr>
            <p:cNvSpPr/>
            <p:nvPr/>
          </p:nvSpPr>
          <p:spPr>
            <a:xfrm>
              <a:off x="10777491" y="5397623"/>
              <a:ext cx="497150" cy="264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D3BB41B-F275-45ED-B127-3BB5C252D694}"/>
              </a:ext>
            </a:extLst>
          </p:cNvPr>
          <p:cNvSpPr/>
          <p:nvPr/>
        </p:nvSpPr>
        <p:spPr>
          <a:xfrm>
            <a:off x="6592824" y="3858768"/>
            <a:ext cx="758952" cy="30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8D2993-F549-45EB-81BA-F6C92F79D78A}"/>
              </a:ext>
            </a:extLst>
          </p:cNvPr>
          <p:cNvCxnSpPr>
            <a:stCxn id="14" idx="6"/>
          </p:cNvCxnSpPr>
          <p:nvPr/>
        </p:nvCxnSpPr>
        <p:spPr>
          <a:xfrm flipV="1">
            <a:off x="7351776" y="2926080"/>
            <a:ext cx="1920240" cy="10835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A43348-8536-45B6-A027-59DC474E0AD9}"/>
              </a:ext>
            </a:extLst>
          </p:cNvPr>
          <p:cNvSpPr txBox="1"/>
          <p:nvPr/>
        </p:nvSpPr>
        <p:spPr>
          <a:xfrm flipH="1">
            <a:off x="9322086" y="2328052"/>
            <a:ext cx="173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Statistical Error (localisation uncertainty)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5C6B29-CB16-4C6B-81A1-BEFB43F934BA}"/>
              </a:ext>
            </a:extLst>
          </p:cNvPr>
          <p:cNvSpPr/>
          <p:nvPr/>
        </p:nvSpPr>
        <p:spPr>
          <a:xfrm>
            <a:off x="3625795" y="4762831"/>
            <a:ext cx="781613" cy="348665"/>
          </a:xfrm>
          <a:prstGeom prst="rect">
            <a:avLst/>
          </a:prstGeom>
          <a:solidFill>
            <a:srgbClr val="00B0F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08DDC5-2797-4480-9B4D-218F5165E934}"/>
              </a:ext>
            </a:extLst>
          </p:cNvPr>
          <p:cNvSpPr/>
          <p:nvPr/>
        </p:nvSpPr>
        <p:spPr>
          <a:xfrm>
            <a:off x="8131590" y="4773168"/>
            <a:ext cx="360612" cy="338328"/>
          </a:xfrm>
          <a:prstGeom prst="rect">
            <a:avLst/>
          </a:prstGeom>
          <a:solidFill>
            <a:srgbClr val="00B0F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23D561-BD89-4DB2-811A-3C38B6010944}"/>
              </a:ext>
            </a:extLst>
          </p:cNvPr>
          <p:cNvSpPr/>
          <p:nvPr/>
        </p:nvSpPr>
        <p:spPr>
          <a:xfrm>
            <a:off x="6155049" y="4980159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7C4009-00D0-4892-B0DD-BE01B19D85EB}"/>
              </a:ext>
            </a:extLst>
          </p:cNvPr>
          <p:cNvSpPr/>
          <p:nvPr/>
        </p:nvSpPr>
        <p:spPr>
          <a:xfrm>
            <a:off x="8386185" y="5181327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711DEA-5A57-4C38-BC18-5E1AD1BC5EA3}"/>
              </a:ext>
            </a:extLst>
          </p:cNvPr>
          <p:cNvSpPr/>
          <p:nvPr/>
        </p:nvSpPr>
        <p:spPr>
          <a:xfrm>
            <a:off x="7572369" y="5181327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482846-40DB-4BC3-8169-91B3AE7B6730}"/>
              </a:ext>
            </a:extLst>
          </p:cNvPr>
          <p:cNvSpPr/>
          <p:nvPr/>
        </p:nvSpPr>
        <p:spPr>
          <a:xfrm>
            <a:off x="8834241" y="4980159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EA719E-13AB-4F40-A95C-EA4CC8374E0F}"/>
              </a:ext>
            </a:extLst>
          </p:cNvPr>
          <p:cNvSpPr/>
          <p:nvPr/>
        </p:nvSpPr>
        <p:spPr>
          <a:xfrm>
            <a:off x="10150977" y="4980159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63D77D-CD82-462A-A8AB-04991D56F2A9}"/>
              </a:ext>
            </a:extLst>
          </p:cNvPr>
          <p:cNvSpPr/>
          <p:nvPr/>
        </p:nvSpPr>
        <p:spPr>
          <a:xfrm>
            <a:off x="10714857" y="4995399"/>
            <a:ext cx="195104" cy="160463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6FB613-4E43-4244-A961-7C2BFFF15F00}"/>
              </a:ext>
            </a:extLst>
          </p:cNvPr>
          <p:cNvSpPr/>
          <p:nvPr/>
        </p:nvSpPr>
        <p:spPr>
          <a:xfrm>
            <a:off x="9434697" y="4995399"/>
            <a:ext cx="195104" cy="160463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9E9D6D-84A8-4F10-A20B-EE104514363E}"/>
              </a:ext>
            </a:extLst>
          </p:cNvPr>
          <p:cNvSpPr/>
          <p:nvPr/>
        </p:nvSpPr>
        <p:spPr>
          <a:xfrm>
            <a:off x="6737217" y="4986255"/>
            <a:ext cx="195104" cy="160463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EF6034-B66E-45EF-AE53-61CED45D397A}"/>
              </a:ext>
            </a:extLst>
          </p:cNvPr>
          <p:cNvSpPr/>
          <p:nvPr/>
        </p:nvSpPr>
        <p:spPr>
          <a:xfrm>
            <a:off x="5429625" y="4986255"/>
            <a:ext cx="195104" cy="160463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018C9B-22EC-47F8-AE66-AD4AB2CDB1ED}"/>
              </a:ext>
            </a:extLst>
          </p:cNvPr>
          <p:cNvSpPr/>
          <p:nvPr/>
        </p:nvSpPr>
        <p:spPr>
          <a:xfrm>
            <a:off x="1097280" y="5699930"/>
            <a:ext cx="721223" cy="338328"/>
          </a:xfrm>
          <a:prstGeom prst="rect">
            <a:avLst/>
          </a:prstGeom>
          <a:solidFill>
            <a:srgbClr val="00B0F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FC9558-02B7-4053-A4EB-E212BBE48CB6}"/>
              </a:ext>
            </a:extLst>
          </p:cNvPr>
          <p:cNvSpPr/>
          <p:nvPr/>
        </p:nvSpPr>
        <p:spPr>
          <a:xfrm>
            <a:off x="3336233" y="5699930"/>
            <a:ext cx="645040" cy="329627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2A6BF9-206C-4847-B84B-2FFFE4BB2F85}"/>
              </a:ext>
            </a:extLst>
          </p:cNvPr>
          <p:cNvSpPr/>
          <p:nvPr/>
        </p:nvSpPr>
        <p:spPr>
          <a:xfrm>
            <a:off x="5302209" y="5699929"/>
            <a:ext cx="645040" cy="329627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AAB4AC-F4DD-4D9B-BEBA-F1F4CA74DFB6}"/>
              </a:ext>
            </a:extLst>
          </p:cNvPr>
          <p:cNvSpPr txBox="1"/>
          <p:nvPr/>
        </p:nvSpPr>
        <p:spPr>
          <a:xfrm flipH="1">
            <a:off x="8666616" y="5686272"/>
            <a:ext cx="371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*Derived from Briggs+99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BC8FA9-11FB-44B8-90EA-19C2C58ED351}"/>
              </a:ext>
            </a:extLst>
          </p:cNvPr>
          <p:cNvSpPr txBox="1"/>
          <p:nvPr/>
        </p:nvSpPr>
        <p:spPr>
          <a:xfrm flipH="1">
            <a:off x="1937464" y="5642169"/>
            <a:ext cx="371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Fractional</a:t>
            </a:r>
          </a:p>
          <a:p>
            <a:r>
              <a:rPr lang="en-GB" sz="1400" dirty="0"/>
              <a:t>Contribution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D82A7E-C205-4A2E-BF13-9353AADC3376}"/>
              </a:ext>
            </a:extLst>
          </p:cNvPr>
          <p:cNvSpPr txBox="1"/>
          <p:nvPr/>
        </p:nvSpPr>
        <p:spPr>
          <a:xfrm flipH="1">
            <a:off x="3984320" y="5541217"/>
            <a:ext cx="1198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Angular </a:t>
            </a:r>
          </a:p>
          <a:p>
            <a:r>
              <a:rPr lang="en-GB" sz="1400" dirty="0"/>
              <a:t>Burst-Galaxy Offset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8B3684-922D-4600-B791-664D47D395FC}"/>
              </a:ext>
            </a:extLst>
          </p:cNvPr>
          <p:cNvSpPr txBox="1"/>
          <p:nvPr/>
        </p:nvSpPr>
        <p:spPr>
          <a:xfrm flipH="1">
            <a:off x="6022345" y="5617279"/>
            <a:ext cx="132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Concentration Parameter</a:t>
            </a:r>
          </a:p>
        </p:txBody>
      </p:sp>
    </p:spTree>
    <p:extLst>
      <p:ext uri="{BB962C8B-B14F-4D97-AF65-F5344CB8AC3E}">
        <p14:creationId xmlns:p14="http://schemas.microsoft.com/office/powerpoint/2010/main" val="1518375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14" grpId="0" animBg="1"/>
      <p:bldP spid="17" grpId="0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195E-EAC5-4375-AAF9-41EDD62B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 nut-shell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563B-386C-422D-BA4C-960A043CE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B21D9-0023-4EF1-A8B7-D07B7B09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MMGW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91722-3692-4445-AEF6-524A9B79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13</a:t>
            </a:fld>
            <a:endParaRPr lang="en-GB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39AFB6A2-6C00-480D-BC9A-715CE10F761B}"/>
              </a:ext>
            </a:extLst>
          </p:cNvPr>
          <p:cNvSpPr/>
          <p:nvPr/>
        </p:nvSpPr>
        <p:spPr>
          <a:xfrm>
            <a:off x="5396654" y="3247953"/>
            <a:ext cx="1024466" cy="1024466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22D12A-0E10-4112-A925-3857182B614A}"/>
              </a:ext>
            </a:extLst>
          </p:cNvPr>
          <p:cNvGrpSpPr/>
          <p:nvPr/>
        </p:nvGrpSpPr>
        <p:grpSpPr>
          <a:xfrm>
            <a:off x="1036320" y="2328051"/>
            <a:ext cx="8341360" cy="2812909"/>
            <a:chOff x="1036320" y="2328051"/>
            <a:chExt cx="8341360" cy="2812909"/>
          </a:xfrm>
        </p:grpSpPr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id="{9DC89AB9-38C0-48E1-98E4-B4152D95CF8E}"/>
                </a:ext>
              </a:extLst>
            </p:cNvPr>
            <p:cNvSpPr/>
            <p:nvPr/>
          </p:nvSpPr>
          <p:spPr>
            <a:xfrm>
              <a:off x="1036320" y="2702560"/>
              <a:ext cx="436880" cy="28448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86E1B435-3C0E-42D0-BAE4-55ECB6495FBB}"/>
                </a:ext>
              </a:extLst>
            </p:cNvPr>
            <p:cNvSpPr/>
            <p:nvPr/>
          </p:nvSpPr>
          <p:spPr>
            <a:xfrm>
              <a:off x="4328160" y="2328051"/>
              <a:ext cx="436880" cy="28448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Multiplication Sign 9">
              <a:extLst>
                <a:ext uri="{FF2B5EF4-FFF2-40B4-BE49-F238E27FC236}">
                  <a16:creationId xmlns:a16="http://schemas.microsoft.com/office/drawing/2014/main" id="{E23F65ED-6365-42C0-A8F8-9DBB1713139E}"/>
                </a:ext>
              </a:extLst>
            </p:cNvPr>
            <p:cNvSpPr/>
            <p:nvPr/>
          </p:nvSpPr>
          <p:spPr>
            <a:xfrm>
              <a:off x="8940800" y="2644422"/>
              <a:ext cx="436880" cy="28448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641B3A4E-ED04-47B3-A6E7-C78FB0E0190B}"/>
                </a:ext>
              </a:extLst>
            </p:cNvPr>
            <p:cNvSpPr/>
            <p:nvPr/>
          </p:nvSpPr>
          <p:spPr>
            <a:xfrm>
              <a:off x="7020560" y="4196080"/>
              <a:ext cx="436880" cy="28448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Multiplication Sign 11">
              <a:extLst>
                <a:ext uri="{FF2B5EF4-FFF2-40B4-BE49-F238E27FC236}">
                  <a16:creationId xmlns:a16="http://schemas.microsoft.com/office/drawing/2014/main" id="{1D232AB6-AC8F-4D68-98EB-731EC836A06F}"/>
                </a:ext>
              </a:extLst>
            </p:cNvPr>
            <p:cNvSpPr/>
            <p:nvPr/>
          </p:nvSpPr>
          <p:spPr>
            <a:xfrm>
              <a:off x="2326640" y="4856480"/>
              <a:ext cx="436880" cy="28448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38C69F5C-41C4-4F75-A482-4B8335077F43}"/>
                </a:ext>
              </a:extLst>
            </p:cNvPr>
            <p:cNvSpPr/>
            <p:nvPr/>
          </p:nvSpPr>
          <p:spPr>
            <a:xfrm>
              <a:off x="7208522" y="2377440"/>
              <a:ext cx="436880" cy="28448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94F392-6489-4ABB-8901-BC712D066176}"/>
              </a:ext>
            </a:extLst>
          </p:cNvPr>
          <p:cNvGrpSpPr/>
          <p:nvPr/>
        </p:nvGrpSpPr>
        <p:grpSpPr>
          <a:xfrm>
            <a:off x="1534160" y="2612531"/>
            <a:ext cx="7350760" cy="2386189"/>
            <a:chOff x="1534160" y="2612531"/>
            <a:chExt cx="7350760" cy="238618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62F416E-A540-43FA-9CCF-55E097F2F560}"/>
                </a:ext>
              </a:extLst>
            </p:cNvPr>
            <p:cNvCxnSpPr/>
            <p:nvPr/>
          </p:nvCxnSpPr>
          <p:spPr>
            <a:xfrm flipV="1">
              <a:off x="2814320" y="4013200"/>
              <a:ext cx="2590800" cy="985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38FAA12-DCE1-4C5D-8DEB-870725F6A564}"/>
                </a:ext>
              </a:extLst>
            </p:cNvPr>
            <p:cNvCxnSpPr>
              <a:cxnSpLocks/>
            </p:cNvCxnSpPr>
            <p:nvPr/>
          </p:nvCxnSpPr>
          <p:spPr>
            <a:xfrm>
              <a:off x="4648200" y="2612531"/>
              <a:ext cx="1122680" cy="701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FBCF74-CA24-4DBD-B6E7-979E7C6A621D}"/>
                </a:ext>
              </a:extLst>
            </p:cNvPr>
            <p:cNvCxnSpPr>
              <a:cxnSpLocks/>
            </p:cNvCxnSpPr>
            <p:nvPr/>
          </p:nvCxnSpPr>
          <p:spPr>
            <a:xfrm>
              <a:off x="1534160" y="2861734"/>
              <a:ext cx="3947160" cy="866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321FDE8-EF12-40D8-B238-E418D97773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9200" y="2661920"/>
              <a:ext cx="858520" cy="74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2DF930-BA20-41C0-A181-9865C38E4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5786" y="2831537"/>
              <a:ext cx="2379134" cy="896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7968265-07BB-489A-93BB-70B6C6C4F6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1120" y="4224161"/>
              <a:ext cx="563880" cy="114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133361-D7B6-43C2-9BA6-59C8B96B5460}"/>
              </a:ext>
            </a:extLst>
          </p:cNvPr>
          <p:cNvGrpSpPr/>
          <p:nvPr/>
        </p:nvGrpSpPr>
        <p:grpSpPr>
          <a:xfrm>
            <a:off x="5643880" y="1960880"/>
            <a:ext cx="2717800" cy="2729746"/>
            <a:chOff x="5643880" y="1960880"/>
            <a:chExt cx="2717800" cy="27297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7C12E5-BCFD-4BD2-B0CE-2A6556617191}"/>
                </a:ext>
              </a:extLst>
            </p:cNvPr>
            <p:cNvSpPr txBox="1"/>
            <p:nvPr/>
          </p:nvSpPr>
          <p:spPr>
            <a:xfrm>
              <a:off x="7020560" y="1960880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Galaxies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6B2C1B-FDC6-4EFD-ABE6-591F31A37337}"/>
                </a:ext>
              </a:extLst>
            </p:cNvPr>
            <p:cNvSpPr txBox="1"/>
            <p:nvPr/>
          </p:nvSpPr>
          <p:spPr>
            <a:xfrm>
              <a:off x="5643880" y="4321294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SGRB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F9EB14-FCC6-448E-A128-FF996ADAC70D}"/>
              </a:ext>
            </a:extLst>
          </p:cNvPr>
          <p:cNvGrpSpPr/>
          <p:nvPr/>
        </p:nvGrpSpPr>
        <p:grpSpPr>
          <a:xfrm>
            <a:off x="2522220" y="2647858"/>
            <a:ext cx="5811520" cy="1961681"/>
            <a:chOff x="2522220" y="2647858"/>
            <a:chExt cx="5811520" cy="196168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617D58-4CCC-4635-B313-65623427CE5C}"/>
                </a:ext>
              </a:extLst>
            </p:cNvPr>
            <p:cNvSpPr txBox="1"/>
            <p:nvPr/>
          </p:nvSpPr>
          <p:spPr>
            <a:xfrm>
              <a:off x="6992620" y="2997108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</a:t>
              </a:r>
              <a:r>
                <a:rPr lang="en-GB" sz="1400" dirty="0"/>
                <a:t>2</a:t>
              </a:r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C7AE43-7401-41D2-8CE1-E6194ACBC7FF}"/>
                </a:ext>
              </a:extLst>
            </p:cNvPr>
            <p:cNvSpPr txBox="1"/>
            <p:nvPr/>
          </p:nvSpPr>
          <p:spPr>
            <a:xfrm>
              <a:off x="6728460" y="3857414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</a:t>
              </a:r>
              <a:r>
                <a:rPr lang="en-GB" sz="1400" dirty="0"/>
                <a:t>3</a:t>
              </a:r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CFA1DF-9172-497C-A231-05DFB236F4C5}"/>
                </a:ext>
              </a:extLst>
            </p:cNvPr>
            <p:cNvSpPr txBox="1"/>
            <p:nvPr/>
          </p:nvSpPr>
          <p:spPr>
            <a:xfrm>
              <a:off x="6333913" y="2647858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</a:t>
              </a:r>
              <a:r>
                <a:rPr lang="en-GB" sz="1400" dirty="0"/>
                <a:t>1</a:t>
              </a:r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B8506D-9577-4E61-A6A1-BB0AF894E4F0}"/>
                </a:ext>
              </a:extLst>
            </p:cNvPr>
            <p:cNvSpPr txBox="1"/>
            <p:nvPr/>
          </p:nvSpPr>
          <p:spPr>
            <a:xfrm>
              <a:off x="4737523" y="2802374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</a:t>
              </a:r>
              <a:r>
                <a:rPr lang="en-GB" sz="1400" dirty="0"/>
                <a:t>6</a:t>
              </a:r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EF1F78-8618-4572-AC2A-65BF633ADDF0}"/>
                </a:ext>
              </a:extLst>
            </p:cNvPr>
            <p:cNvSpPr txBox="1"/>
            <p:nvPr/>
          </p:nvSpPr>
          <p:spPr>
            <a:xfrm>
              <a:off x="2522220" y="2802374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</a:t>
              </a:r>
              <a:r>
                <a:rPr lang="en-GB" sz="1400" dirty="0"/>
                <a:t>5</a:t>
              </a:r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4F1507-D0B9-471D-9E3D-429F4FF5CC87}"/>
                </a:ext>
              </a:extLst>
            </p:cNvPr>
            <p:cNvSpPr txBox="1"/>
            <p:nvPr/>
          </p:nvSpPr>
          <p:spPr>
            <a:xfrm>
              <a:off x="3550920" y="4240207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</a:t>
              </a:r>
              <a:r>
                <a:rPr lang="en-GB" sz="1400" dirty="0"/>
                <a:t>4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17498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C58D23C-8F30-4EF0-855A-D97825ED270A}"/>
              </a:ext>
            </a:extLst>
          </p:cNvPr>
          <p:cNvSpPr/>
          <p:nvPr/>
        </p:nvSpPr>
        <p:spPr>
          <a:xfrm>
            <a:off x="3561201" y="5175231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BA0417-8E0E-48D3-9395-D5E22E02E5EE}"/>
              </a:ext>
            </a:extLst>
          </p:cNvPr>
          <p:cNvSpPr/>
          <p:nvPr/>
        </p:nvSpPr>
        <p:spPr>
          <a:xfrm>
            <a:off x="4353681" y="5172183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0B35BE-EBA5-4AA6-9EE4-191D88CD6D0A}"/>
              </a:ext>
            </a:extLst>
          </p:cNvPr>
          <p:cNvSpPr/>
          <p:nvPr/>
        </p:nvSpPr>
        <p:spPr>
          <a:xfrm>
            <a:off x="4829169" y="4961871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37BEE-743E-47D7-9C51-83F5615A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Cross-Correlation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F572232-855B-4EC2-A2C5-D8BAB43A66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226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2MRS Galaxies + CGRO/BATSE Bursts (500) + Fermi/GBM Bursts (287)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Original Work: Tanvir+05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Correlation Parameter, </a:t>
                </a:r>
                <a:r>
                  <a:rPr lang="el-GR" dirty="0"/>
                  <a:t>Φ</a:t>
                </a:r>
                <a:r>
                  <a:rPr lang="en-GB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Where: [N/B: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b="0" dirty="0"/>
                  <a:t>]</a:t>
                </a: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F572232-855B-4EC2-A2C5-D8BAB43A6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2263"/>
                <a:ext cx="10515600" cy="4351338"/>
              </a:xfrm>
              <a:blipFill>
                <a:blip r:embed="rId4"/>
                <a:stretch>
                  <a:fillRect l="-1507" t="-1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FE995DFA-B3D4-44CC-87C2-67A01E6F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18540-7738-4678-9614-75F14D49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14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FBFC79-6A6B-480C-B96A-6021BC9FDFDD}"/>
              </a:ext>
            </a:extLst>
          </p:cNvPr>
          <p:cNvSpPr/>
          <p:nvPr/>
        </p:nvSpPr>
        <p:spPr>
          <a:xfrm>
            <a:off x="3793718" y="3098800"/>
            <a:ext cx="4212362" cy="124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5E79B-C344-4642-9FE2-443DC3995F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38" r="49918"/>
          <a:stretch/>
        </p:blipFill>
        <p:spPr>
          <a:xfrm>
            <a:off x="4286476" y="3222962"/>
            <a:ext cx="3224035" cy="103831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11D51C-FCCF-4204-83BF-AC1E1659C93F}"/>
              </a:ext>
            </a:extLst>
          </p:cNvPr>
          <p:cNvGrpSpPr/>
          <p:nvPr/>
        </p:nvGrpSpPr>
        <p:grpSpPr>
          <a:xfrm>
            <a:off x="2909300" y="4851973"/>
            <a:ext cx="8365341" cy="810420"/>
            <a:chOff x="2909300" y="4851973"/>
            <a:chExt cx="8365341" cy="8104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E00E17-BF81-49A8-9F26-E4AB2A74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300" y="4851973"/>
              <a:ext cx="8246380" cy="81042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D2B82A-72F4-45CC-9F31-5179F313C02C}"/>
                </a:ext>
              </a:extLst>
            </p:cNvPr>
            <p:cNvSpPr/>
            <p:nvPr/>
          </p:nvSpPr>
          <p:spPr>
            <a:xfrm>
              <a:off x="10777491" y="5397623"/>
              <a:ext cx="497150" cy="264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D3BB41B-F275-45ED-B127-3BB5C252D694}"/>
              </a:ext>
            </a:extLst>
          </p:cNvPr>
          <p:cNvSpPr/>
          <p:nvPr/>
        </p:nvSpPr>
        <p:spPr>
          <a:xfrm>
            <a:off x="6592824" y="3858768"/>
            <a:ext cx="758952" cy="30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8D2993-F549-45EB-81BA-F6C92F79D78A}"/>
              </a:ext>
            </a:extLst>
          </p:cNvPr>
          <p:cNvCxnSpPr>
            <a:stCxn id="14" idx="6"/>
          </p:cNvCxnSpPr>
          <p:nvPr/>
        </p:nvCxnSpPr>
        <p:spPr>
          <a:xfrm flipV="1">
            <a:off x="7351776" y="2926080"/>
            <a:ext cx="1920240" cy="10835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A43348-8536-45B6-A027-59DC474E0AD9}"/>
              </a:ext>
            </a:extLst>
          </p:cNvPr>
          <p:cNvSpPr txBox="1"/>
          <p:nvPr/>
        </p:nvSpPr>
        <p:spPr>
          <a:xfrm flipH="1">
            <a:off x="9322086" y="2328052"/>
            <a:ext cx="173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Statistical Error (localisation uncertainty)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5C6B29-CB16-4C6B-81A1-BEFB43F934BA}"/>
              </a:ext>
            </a:extLst>
          </p:cNvPr>
          <p:cNvSpPr/>
          <p:nvPr/>
        </p:nvSpPr>
        <p:spPr>
          <a:xfrm>
            <a:off x="3625795" y="4762831"/>
            <a:ext cx="781613" cy="348665"/>
          </a:xfrm>
          <a:prstGeom prst="rect">
            <a:avLst/>
          </a:prstGeom>
          <a:solidFill>
            <a:srgbClr val="00B0F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08DDC5-2797-4480-9B4D-218F5165E934}"/>
              </a:ext>
            </a:extLst>
          </p:cNvPr>
          <p:cNvSpPr/>
          <p:nvPr/>
        </p:nvSpPr>
        <p:spPr>
          <a:xfrm>
            <a:off x="8131590" y="4773168"/>
            <a:ext cx="360612" cy="338328"/>
          </a:xfrm>
          <a:prstGeom prst="rect">
            <a:avLst/>
          </a:prstGeom>
          <a:solidFill>
            <a:srgbClr val="00B0F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23D561-BD89-4DB2-811A-3C38B6010944}"/>
              </a:ext>
            </a:extLst>
          </p:cNvPr>
          <p:cNvSpPr/>
          <p:nvPr/>
        </p:nvSpPr>
        <p:spPr>
          <a:xfrm>
            <a:off x="6155049" y="4980159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7C4009-00D0-4892-B0DD-BE01B19D85EB}"/>
              </a:ext>
            </a:extLst>
          </p:cNvPr>
          <p:cNvSpPr/>
          <p:nvPr/>
        </p:nvSpPr>
        <p:spPr>
          <a:xfrm>
            <a:off x="8386185" y="5181327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711DEA-5A57-4C38-BC18-5E1AD1BC5EA3}"/>
              </a:ext>
            </a:extLst>
          </p:cNvPr>
          <p:cNvSpPr/>
          <p:nvPr/>
        </p:nvSpPr>
        <p:spPr>
          <a:xfrm>
            <a:off x="7572369" y="5181327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482846-40DB-4BC3-8169-91B3AE7B6730}"/>
              </a:ext>
            </a:extLst>
          </p:cNvPr>
          <p:cNvSpPr/>
          <p:nvPr/>
        </p:nvSpPr>
        <p:spPr>
          <a:xfrm>
            <a:off x="8834241" y="4980159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EA719E-13AB-4F40-A95C-EA4CC8374E0F}"/>
              </a:ext>
            </a:extLst>
          </p:cNvPr>
          <p:cNvSpPr/>
          <p:nvPr/>
        </p:nvSpPr>
        <p:spPr>
          <a:xfrm>
            <a:off x="10150977" y="4980159"/>
            <a:ext cx="195104" cy="160463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63D77D-CD82-462A-A8AB-04991D56F2A9}"/>
              </a:ext>
            </a:extLst>
          </p:cNvPr>
          <p:cNvSpPr/>
          <p:nvPr/>
        </p:nvSpPr>
        <p:spPr>
          <a:xfrm>
            <a:off x="10714857" y="4995399"/>
            <a:ext cx="195104" cy="160463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6FB613-4E43-4244-A961-7C2BFFF15F00}"/>
              </a:ext>
            </a:extLst>
          </p:cNvPr>
          <p:cNvSpPr/>
          <p:nvPr/>
        </p:nvSpPr>
        <p:spPr>
          <a:xfrm>
            <a:off x="9434697" y="4995399"/>
            <a:ext cx="195104" cy="160463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9E9D6D-84A8-4F10-A20B-EE104514363E}"/>
              </a:ext>
            </a:extLst>
          </p:cNvPr>
          <p:cNvSpPr/>
          <p:nvPr/>
        </p:nvSpPr>
        <p:spPr>
          <a:xfrm>
            <a:off x="6737217" y="4986255"/>
            <a:ext cx="195104" cy="160463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EF6034-B66E-45EF-AE53-61CED45D397A}"/>
              </a:ext>
            </a:extLst>
          </p:cNvPr>
          <p:cNvSpPr/>
          <p:nvPr/>
        </p:nvSpPr>
        <p:spPr>
          <a:xfrm>
            <a:off x="5429625" y="4986255"/>
            <a:ext cx="195104" cy="160463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018C9B-22EC-47F8-AE66-AD4AB2CDB1ED}"/>
              </a:ext>
            </a:extLst>
          </p:cNvPr>
          <p:cNvSpPr/>
          <p:nvPr/>
        </p:nvSpPr>
        <p:spPr>
          <a:xfrm>
            <a:off x="1097280" y="5699930"/>
            <a:ext cx="721223" cy="338328"/>
          </a:xfrm>
          <a:prstGeom prst="rect">
            <a:avLst/>
          </a:prstGeom>
          <a:solidFill>
            <a:srgbClr val="00B0F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FC9558-02B7-4053-A4EB-E212BBE48CB6}"/>
              </a:ext>
            </a:extLst>
          </p:cNvPr>
          <p:cNvSpPr/>
          <p:nvPr/>
        </p:nvSpPr>
        <p:spPr>
          <a:xfrm>
            <a:off x="3336233" y="5699930"/>
            <a:ext cx="645040" cy="329627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2A6BF9-206C-4847-B84B-2FFFE4BB2F85}"/>
              </a:ext>
            </a:extLst>
          </p:cNvPr>
          <p:cNvSpPr/>
          <p:nvPr/>
        </p:nvSpPr>
        <p:spPr>
          <a:xfrm>
            <a:off x="5302209" y="5699929"/>
            <a:ext cx="645040" cy="329627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AAB4AC-F4DD-4D9B-BEBA-F1F4CA74DFB6}"/>
              </a:ext>
            </a:extLst>
          </p:cNvPr>
          <p:cNvSpPr txBox="1"/>
          <p:nvPr/>
        </p:nvSpPr>
        <p:spPr>
          <a:xfrm flipH="1">
            <a:off x="8666616" y="5686272"/>
            <a:ext cx="371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*Derived from Briggs+99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BC8FA9-11FB-44B8-90EA-19C2C58ED351}"/>
              </a:ext>
            </a:extLst>
          </p:cNvPr>
          <p:cNvSpPr txBox="1"/>
          <p:nvPr/>
        </p:nvSpPr>
        <p:spPr>
          <a:xfrm flipH="1">
            <a:off x="1937464" y="5642169"/>
            <a:ext cx="371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Fractional</a:t>
            </a:r>
          </a:p>
          <a:p>
            <a:r>
              <a:rPr lang="en-GB" sz="1400" dirty="0"/>
              <a:t>Contribution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D82A7E-C205-4A2E-BF13-9353AADC3376}"/>
              </a:ext>
            </a:extLst>
          </p:cNvPr>
          <p:cNvSpPr txBox="1"/>
          <p:nvPr/>
        </p:nvSpPr>
        <p:spPr>
          <a:xfrm flipH="1">
            <a:off x="3984320" y="5541217"/>
            <a:ext cx="1198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Angular </a:t>
            </a:r>
          </a:p>
          <a:p>
            <a:r>
              <a:rPr lang="en-GB" sz="1400" dirty="0"/>
              <a:t>Burst-Galaxy Offset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8B3684-922D-4600-B791-664D47D395FC}"/>
              </a:ext>
            </a:extLst>
          </p:cNvPr>
          <p:cNvSpPr txBox="1"/>
          <p:nvPr/>
        </p:nvSpPr>
        <p:spPr>
          <a:xfrm flipH="1">
            <a:off x="6022345" y="5617279"/>
            <a:ext cx="132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Concentration Parameter</a:t>
            </a:r>
          </a:p>
        </p:txBody>
      </p:sp>
    </p:spTree>
    <p:extLst>
      <p:ext uri="{BB962C8B-B14F-4D97-AF65-F5344CB8AC3E}">
        <p14:creationId xmlns:p14="http://schemas.microsoft.com/office/powerpoint/2010/main" val="369322532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8154-04B1-449B-9DF1-A088FFCD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Offset Weighting (Simulated)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82BB6-C562-4692-AEF7-DE35039A8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0" b="14597"/>
          <a:stretch/>
        </p:blipFill>
        <p:spPr>
          <a:xfrm>
            <a:off x="674682" y="2503503"/>
            <a:ext cx="5700646" cy="2885244"/>
          </a:xfr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26315AB-DCBB-45EF-9609-9826085E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2D92F-B64F-419F-B6D6-70ED77DB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9B6A0-E0C2-4ED2-B243-DBEDECF0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6" b="17088"/>
          <a:stretch/>
        </p:blipFill>
        <p:spPr>
          <a:xfrm>
            <a:off x="6303220" y="2441359"/>
            <a:ext cx="5700646" cy="2840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6DC9A2-A68E-4B43-8EE4-DAF15B1DACA8}"/>
              </a:ext>
            </a:extLst>
          </p:cNvPr>
          <p:cNvSpPr txBox="1"/>
          <p:nvPr/>
        </p:nvSpPr>
        <p:spPr>
          <a:xfrm>
            <a:off x="2441075" y="5265609"/>
            <a:ext cx="24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0% Weighted (Random)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7922C-3913-417A-B1E8-91DC824B126C}"/>
              </a:ext>
            </a:extLst>
          </p:cNvPr>
          <p:cNvSpPr txBox="1"/>
          <p:nvPr/>
        </p:nvSpPr>
        <p:spPr>
          <a:xfrm>
            <a:off x="1330960" y="1955619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 &lt; 10 Mpc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E3A81-6939-43DD-8978-EF7A9AD61C52}"/>
              </a:ext>
            </a:extLst>
          </p:cNvPr>
          <p:cNvSpPr txBox="1"/>
          <p:nvPr/>
        </p:nvSpPr>
        <p:spPr>
          <a:xfrm>
            <a:off x="8636000" y="5285929"/>
            <a:ext cx="171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100% Weighted</a:t>
            </a:r>
          </a:p>
        </p:txBody>
      </p:sp>
    </p:spTree>
    <p:extLst>
      <p:ext uri="{BB962C8B-B14F-4D97-AF65-F5344CB8AC3E}">
        <p14:creationId xmlns:p14="http://schemas.microsoft.com/office/powerpoint/2010/main" val="376742979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8154-04B1-449B-9DF1-A088FFCD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Offset Weighting (Simulated)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82BB6-C562-4692-AEF7-DE35039A8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b="16131"/>
          <a:stretch/>
        </p:blipFill>
        <p:spPr>
          <a:xfrm>
            <a:off x="701146" y="2370338"/>
            <a:ext cx="5682265" cy="2849732"/>
          </a:xfr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7234A5C-5B34-4101-8E3A-F08F415A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2D92F-B64F-419F-B6D6-70ED77DB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9B6A0-E0C2-4ED2-B243-DBEDECF0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 b="16348"/>
          <a:stretch/>
        </p:blipFill>
        <p:spPr>
          <a:xfrm>
            <a:off x="6365288" y="2370338"/>
            <a:ext cx="5606823" cy="2849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E8EE48-5673-4B07-BCA6-6A3B674AAB34}"/>
              </a:ext>
            </a:extLst>
          </p:cNvPr>
          <p:cNvSpPr txBox="1"/>
          <p:nvPr/>
        </p:nvSpPr>
        <p:spPr>
          <a:xfrm>
            <a:off x="2441075" y="5265609"/>
            <a:ext cx="24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0% Weighted (Random)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3C921-3FCE-48E3-B251-1BEB47AA6761}"/>
              </a:ext>
            </a:extLst>
          </p:cNvPr>
          <p:cNvSpPr txBox="1"/>
          <p:nvPr/>
        </p:nvSpPr>
        <p:spPr>
          <a:xfrm>
            <a:off x="1330960" y="1955619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 &lt; 100 Mpc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E530F-FE58-4676-8C5F-9764427B9467}"/>
              </a:ext>
            </a:extLst>
          </p:cNvPr>
          <p:cNvSpPr txBox="1"/>
          <p:nvPr/>
        </p:nvSpPr>
        <p:spPr>
          <a:xfrm>
            <a:off x="8636000" y="5285929"/>
            <a:ext cx="171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100% Weighted</a:t>
            </a:r>
          </a:p>
        </p:txBody>
      </p:sp>
    </p:spTree>
    <p:extLst>
      <p:ext uri="{BB962C8B-B14F-4D97-AF65-F5344CB8AC3E}">
        <p14:creationId xmlns:p14="http://schemas.microsoft.com/office/powerpoint/2010/main" val="384108813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6F76-525D-4EDE-A5CD-40BB55D7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Correlation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ECD819-6389-4CD4-90A6-22A3171EC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0" y="1495189"/>
            <a:ext cx="6234513" cy="4698919"/>
          </a:xfr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C278ED9-7F03-468D-BF31-40493181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6ADF0-BE01-4AAD-B802-E9C39D11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17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A922CB-8D88-4153-AF30-793C3D948AD9}"/>
              </a:ext>
            </a:extLst>
          </p:cNvPr>
          <p:cNvSpPr txBox="1">
            <a:spLocks/>
          </p:cNvSpPr>
          <p:nvPr/>
        </p:nvSpPr>
        <p:spPr>
          <a:xfrm>
            <a:off x="1097280" y="2558027"/>
            <a:ext cx="430034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dirty="0"/>
              <a:t>Correlation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Galaxies weighted by B-Band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General trend/deviation similar to Tanvir+05 but weaker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Constraint of &lt; 12 bursts per year (1 sigma &lt; 100 Mpc)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689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41C2-C242-4412-8645-66774C6C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So far in O3 (NSNS/BHNS mergers)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1A0-1F4C-4A2E-B3B0-B7FC3714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4000" dirty="0"/>
              <a:t>6 NSNS/BHNS binary merger candidates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/>
              <a:t>2 Low probability NSNS (most likely noise/other)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/>
              <a:t>5 retractions/glitches</a:t>
            </a:r>
          </a:p>
          <a:p>
            <a:pPr marL="457200" indent="-457200">
              <a:buFont typeface="+mj-lt"/>
              <a:buAutoNum type="arabicPeriod"/>
            </a:pPr>
            <a:endParaRPr lang="en-GB" sz="4000" dirty="0"/>
          </a:p>
          <a:p>
            <a:pPr marL="457200" indent="-457200">
              <a:buFont typeface="+mj-lt"/>
              <a:buAutoNum type="arabicPeriod"/>
            </a:pPr>
            <a:r>
              <a:rPr lang="en-GB" sz="4000" dirty="0"/>
              <a:t>NO (Convincing)ELECTROMAGNETIC COUNTERPARTS</a:t>
            </a:r>
          </a:p>
          <a:p>
            <a:pPr marL="0" indent="0">
              <a:buNone/>
            </a:pPr>
            <a:r>
              <a:rPr lang="en-GB" sz="3000" dirty="0"/>
              <a:t>Note: Numbers may vary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38B92EA-E6E7-40EB-97A6-276EE893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B2AC8-2B26-4469-8C9F-11D4FFA3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1093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BB56-490D-4770-A8B6-5AB48616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07A7-25E9-4DB6-B621-E521B870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Kicks offsetting/galaxy escape – SGRBs occur away from hosts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SGRB rate &lt; 4 per year (using Swift) &lt; 200 Mpc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SGRB rate &lt; 12 per year (using correlation) &lt; 100 Mpc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SGRs within d&lt; 10 Mpc (if present) should present a GF at &lt; 3 per year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&lt;10% of GW events are expected to have a SGRB counterpart (calculated using NSNS rates from Abbot et al., 2017)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See Mandhai et al. 2019 + Poster during Yokohama GRB 2019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Email: </a:t>
            </a:r>
            <a:r>
              <a:rPr lang="en-GB" sz="2800" dirty="0">
                <a:hlinkClick r:id="rId2"/>
              </a:rPr>
              <a:t>SFM13@Leicester.ac.uk</a:t>
            </a:r>
            <a:r>
              <a:rPr lang="en-GB" sz="2800" dirty="0"/>
              <a:t> (open to discussions)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F9DB148-3211-4069-90C1-C6D488D4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FA66E-F71E-44FD-995F-6859FBDD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082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1817-C902-4F3E-8F86-906A5C5E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0790"/>
            <a:ext cx="10058400" cy="1450757"/>
          </a:xfrm>
        </p:spPr>
        <p:txBody>
          <a:bodyPr/>
          <a:lstStyle/>
          <a:p>
            <a:pPr algn="ctr"/>
            <a:r>
              <a:rPr lang="en-GB" dirty="0"/>
              <a:t>Aims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179F-D9B5-4895-9AE7-AC6950DD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612" y="1737360"/>
            <a:ext cx="8100470" cy="36491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Constrain the rate of SGRB occurrences within the LIGO/Virgo detection volumes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Consider potential offsets from nearby galaxies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Account for potential SGRB catalogue contaminants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should we expect from the current GW detector run?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49C0752-414D-4149-A15E-8D389B89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DE34B-AA0D-4D20-BBBC-FB4DDFB4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5348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1F89-260C-4654-8622-EE394932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Additional: SGR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DE28-9524-46F0-8A59-B447B98A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SGR = Soft Gamma-ray Repeater, GF = Giant Flare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Can contribute towards SGRB detections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d &lt; ~ 10 Mpc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</a:t>
            </a:r>
            <a:r>
              <a:rPr lang="en-GB" sz="1600" dirty="0"/>
              <a:t>90</a:t>
            </a:r>
            <a:r>
              <a:rPr lang="en-GB" dirty="0"/>
              <a:t> &lt; 1 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Only 3 known detected SGR GFs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Using Karachentsev+13 Galaxies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Upper limit on rate = 3 per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7E472-FFFA-471A-973A-2121856F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7CDB6-0065-4FBE-BD50-9BE477AD1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4362" r="6342" b="7045"/>
          <a:stretch/>
        </p:blipFill>
        <p:spPr>
          <a:xfrm>
            <a:off x="5526154" y="2280070"/>
            <a:ext cx="6427305" cy="365690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7D3F555-A3AF-4241-B84A-AAFE58FF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 dirty="0"/>
              <a:t>MMGW 2019</a:t>
            </a:r>
          </a:p>
        </p:txBody>
      </p:sp>
    </p:spTree>
    <p:extLst>
      <p:ext uri="{BB962C8B-B14F-4D97-AF65-F5344CB8AC3E}">
        <p14:creationId xmlns:p14="http://schemas.microsoft.com/office/powerpoint/2010/main" val="202418834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2CB8-7D40-431B-AE0A-925F2E66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SGRB detections: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64E7-8D5E-4951-A677-6E274B24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5657723"/>
            <a:ext cx="10115203" cy="530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/>
              <a:t>Credit: </a:t>
            </a:r>
            <a:r>
              <a:rPr lang="en-GB" sz="1800" dirty="0" err="1"/>
              <a:t>Mooley</a:t>
            </a:r>
            <a:r>
              <a:rPr lang="en-GB" sz="1800" dirty="0"/>
              <a:t> et al., 2018 (Example in context to GRB 170817A)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AD25A-43DA-4639-9370-B782A853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MMGW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07CDC-FE13-4E8F-BFD0-A7998663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21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F40496-5F6B-41F2-8EAB-9163B082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76" y="1994623"/>
            <a:ext cx="8970108" cy="3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4288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40BF-C905-4ADA-8A65-893705C4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6484-F922-4667-ACCA-AAB58AA1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Berger, Edo, and Wen-</a:t>
            </a:r>
            <a:r>
              <a:rPr lang="en-GB" dirty="0" err="1"/>
              <a:t>fai</a:t>
            </a:r>
            <a:r>
              <a:rPr lang="en-GB" dirty="0"/>
              <a:t> Fong. "The Galactic and Sub-Galactic Environments of Short-Duration Gamma-Ray Bursts: Implications for the Progenitors." </a:t>
            </a:r>
            <a:r>
              <a:rPr lang="en-GB" i="1" dirty="0" err="1"/>
              <a:t>arXiv</a:t>
            </a:r>
            <a:r>
              <a:rPr lang="en-GB" i="1" dirty="0"/>
              <a:t> preprint arXiv:0912.4142</a:t>
            </a:r>
            <a:r>
              <a:rPr lang="en-GB" dirty="0"/>
              <a:t> (2009).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Mandhai, Soheb, et al. "The Rate of Short-Duration Gamma-Ray Bursts in the Local Universe." </a:t>
            </a:r>
            <a:r>
              <a:rPr lang="en-GB" i="1" dirty="0"/>
              <a:t>Galaxies</a:t>
            </a:r>
            <a:r>
              <a:rPr lang="en-GB" dirty="0"/>
              <a:t> 6.4 (2018): 130.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Mooley</a:t>
            </a:r>
            <a:r>
              <a:rPr lang="en-GB" dirty="0"/>
              <a:t>, K. P., et al. "A mildly relativistic wide-angle outflow in the neutron-star merger event GW170817." </a:t>
            </a:r>
            <a:r>
              <a:rPr lang="en-GB" i="1" dirty="0"/>
              <a:t>Nature</a:t>
            </a:r>
            <a:r>
              <a:rPr lang="en-GB" dirty="0"/>
              <a:t> 554.7691 (2018): 207.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DBC8B-05B7-418C-99FA-D5BCDDF5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MMGW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35FCC-7F0C-48DB-81C2-6A922025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550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D59F-C2BC-4871-90FB-342EDE39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308990" cy="1450757"/>
          </a:xfrm>
        </p:spPr>
        <p:txBody>
          <a:bodyPr>
            <a:normAutofit/>
          </a:bodyPr>
          <a:lstStyle/>
          <a:p>
            <a:r>
              <a:rPr lang="en-GB" sz="4400" dirty="0"/>
              <a:t>Electromagnetic Counterparts of Gravitational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7865-FE45-4022-95B5-EA7824F8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538213" cy="364913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Common Progenitors of Gravitational Waves</a:t>
            </a:r>
          </a:p>
          <a:p>
            <a:r>
              <a:rPr lang="en-GB" sz="2400" dirty="0"/>
              <a:t>Easier But Still Not Easy To Detect</a:t>
            </a:r>
          </a:p>
          <a:p>
            <a:pPr lvl="1"/>
            <a:r>
              <a:rPr lang="en-GB" sz="2400" dirty="0"/>
              <a:t>Many EM based detectors/telescopes active</a:t>
            </a:r>
          </a:p>
          <a:p>
            <a:r>
              <a:rPr lang="en-GB" sz="2400" dirty="0"/>
              <a:t>Allows for better localisation </a:t>
            </a:r>
          </a:p>
          <a:p>
            <a:r>
              <a:rPr lang="en-GB" sz="2400" dirty="0"/>
              <a:t>Provides insight into the galactic host</a:t>
            </a:r>
          </a:p>
          <a:p>
            <a:r>
              <a:rPr lang="en-GB" sz="2400" dirty="0"/>
              <a:t>Key Counterparts:</a:t>
            </a:r>
          </a:p>
          <a:p>
            <a:pPr lvl="1"/>
            <a:r>
              <a:rPr lang="en-GB" sz="2400" dirty="0" err="1"/>
              <a:t>Kilonovae</a:t>
            </a:r>
            <a:endParaRPr lang="en-GB" sz="2400" dirty="0"/>
          </a:p>
          <a:p>
            <a:pPr lvl="1"/>
            <a:r>
              <a:rPr lang="en-GB" sz="2400" dirty="0"/>
              <a:t>Short Duration Gamma Ray Bursts</a:t>
            </a:r>
          </a:p>
          <a:p>
            <a:pPr lvl="1"/>
            <a:r>
              <a:rPr lang="en-GB" sz="2400" dirty="0"/>
              <a:t>Resonant Shattering (?)</a:t>
            </a:r>
          </a:p>
          <a:p>
            <a:endParaRPr lang="en-GB" sz="16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A9C3FB-C1BE-4955-A038-084D9F7D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D2C0B-1C20-4F3E-8ADC-86C9700E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6EDCF-24CF-4BD4-96AD-87BD3FE18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86" y="1737360"/>
            <a:ext cx="4184836" cy="4137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31FE59-A9BE-47DF-9C67-CCCC6D265C9C}"/>
              </a:ext>
            </a:extLst>
          </p:cNvPr>
          <p:cNvSpPr txBox="1"/>
          <p:nvPr/>
        </p:nvSpPr>
        <p:spPr>
          <a:xfrm>
            <a:off x="7511770" y="5785632"/>
            <a:ext cx="420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NGC 4993 – EM Counterpart to GW170817</a:t>
            </a:r>
          </a:p>
          <a:p>
            <a:pPr algn="ctr"/>
            <a:r>
              <a:rPr lang="en-GB" dirty="0"/>
              <a:t>Image Source: NASA and ESA</a:t>
            </a:r>
          </a:p>
        </p:txBody>
      </p:sp>
    </p:spTree>
    <p:extLst>
      <p:ext uri="{BB962C8B-B14F-4D97-AF65-F5344CB8AC3E}">
        <p14:creationId xmlns:p14="http://schemas.microsoft.com/office/powerpoint/2010/main" val="325810262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90EB-7ABB-4741-8F02-34702173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SGRBs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4991-9C0E-4E27-A3C4-633310B2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Product of Compact Binary progenitors (NSNS/BHNS)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GW counterparts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More detections than GW detections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Confirmed counterpart: GRB 170817A to GW170817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CGRO/Swift/Fermi/Integral etc.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8790F025-0F32-4FBF-9CC1-BC5EE604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D81AB-B1E3-4EA3-9AE5-FA62B4F6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D6FC5-2036-4DD8-934E-F4B5D1FBD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06" y="1770673"/>
            <a:ext cx="3871188" cy="21917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7E47FC-C6BC-4D3E-9AFF-7EDFB3AE6FE3}"/>
              </a:ext>
            </a:extLst>
          </p:cNvPr>
          <p:cNvGrpSpPr/>
          <p:nvPr/>
        </p:nvGrpSpPr>
        <p:grpSpPr>
          <a:xfrm>
            <a:off x="775095" y="4236721"/>
            <a:ext cx="2337262" cy="2001705"/>
            <a:chOff x="775095" y="4236721"/>
            <a:chExt cx="2337262" cy="20017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725AED-4377-43F5-B6A3-833157D26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95" y="4236721"/>
              <a:ext cx="2337262" cy="163237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1C7902-AA69-4EA0-BFB4-D7B530E1D384}"/>
                </a:ext>
              </a:extLst>
            </p:cNvPr>
            <p:cNvSpPr/>
            <p:nvPr/>
          </p:nvSpPr>
          <p:spPr>
            <a:xfrm>
              <a:off x="1580229" y="5869094"/>
              <a:ext cx="726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CGRO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D2B3F9-2D23-4332-95C1-EE06DECE899F}"/>
              </a:ext>
            </a:extLst>
          </p:cNvPr>
          <p:cNvGrpSpPr/>
          <p:nvPr/>
        </p:nvGrpSpPr>
        <p:grpSpPr>
          <a:xfrm>
            <a:off x="8907883" y="4234744"/>
            <a:ext cx="2529533" cy="2074792"/>
            <a:chOff x="3378104" y="4236721"/>
            <a:chExt cx="2529533" cy="207479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893201-A338-4B04-AD19-579645A1F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104" y="4236721"/>
              <a:ext cx="2529533" cy="170743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F985B4-838A-4BD9-A355-47231F29EA2E}"/>
                </a:ext>
              </a:extLst>
            </p:cNvPr>
            <p:cNvSpPr/>
            <p:nvPr/>
          </p:nvSpPr>
          <p:spPr>
            <a:xfrm>
              <a:off x="4168524" y="5942181"/>
              <a:ext cx="654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Swift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7A7DD4-1CB7-45FE-BB3E-9ADEDD352B07}"/>
              </a:ext>
            </a:extLst>
          </p:cNvPr>
          <p:cNvGrpSpPr/>
          <p:nvPr/>
        </p:nvGrpSpPr>
        <p:grpSpPr>
          <a:xfrm>
            <a:off x="3407993" y="4237151"/>
            <a:ext cx="1899920" cy="2061562"/>
            <a:chOff x="6096001" y="4237151"/>
            <a:chExt cx="1899920" cy="20615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F67CA3-2EFC-4A87-A75C-6787A681A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4237151"/>
              <a:ext cx="1899920" cy="173272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F1B77B-0D6B-4B87-85EB-5EC30F27A6C1}"/>
                </a:ext>
              </a:extLst>
            </p:cNvPr>
            <p:cNvSpPr/>
            <p:nvPr/>
          </p:nvSpPr>
          <p:spPr>
            <a:xfrm>
              <a:off x="6739600" y="5929381"/>
              <a:ext cx="899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Integral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849301-C414-4EC6-955C-DDD3822D2FC5}"/>
              </a:ext>
            </a:extLst>
          </p:cNvPr>
          <p:cNvGrpSpPr/>
          <p:nvPr/>
        </p:nvGrpSpPr>
        <p:grpSpPr>
          <a:xfrm>
            <a:off x="5630098" y="4234746"/>
            <a:ext cx="3035440" cy="2063967"/>
            <a:chOff x="8308604" y="4234746"/>
            <a:chExt cx="3035440" cy="20639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C84E79-51A0-4014-B177-1A134877A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604" y="4234746"/>
              <a:ext cx="3035440" cy="170743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E0D421-5054-4673-8543-DC5B04C1A19B}"/>
                </a:ext>
              </a:extLst>
            </p:cNvPr>
            <p:cNvSpPr/>
            <p:nvPr/>
          </p:nvSpPr>
          <p:spPr>
            <a:xfrm>
              <a:off x="9461300" y="5929381"/>
              <a:ext cx="719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Fermi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D5CD5F1-EA3D-4D28-9E8A-81B02B92E402}"/>
              </a:ext>
            </a:extLst>
          </p:cNvPr>
          <p:cNvSpPr txBox="1"/>
          <p:nvPr/>
        </p:nvSpPr>
        <p:spPr>
          <a:xfrm>
            <a:off x="8293416" y="3886109"/>
            <a:ext cx="233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Credit: Gizmodo</a:t>
            </a:r>
          </a:p>
        </p:txBody>
      </p:sp>
    </p:spTree>
    <p:extLst>
      <p:ext uri="{BB962C8B-B14F-4D97-AF65-F5344CB8AC3E}">
        <p14:creationId xmlns:p14="http://schemas.microsoft.com/office/powerpoint/2010/main" val="117385225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4A85-E112-4D80-836D-C7F2B208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SGRB Localisation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FD79-F282-4F24-AA7A-BA95539F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3686"/>
            <a:ext cx="6858000" cy="40233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Adds an upper limit to the number of expected SGRBs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Swift has detected &lt;~ 1 SGRBs out of 110 within 100 Mpc [T90 &lt; 2s]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Host galaxies may be too faint/Kicks too large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Bright galaxies provide  a stronger correlation?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Are there more GRB 170817A (counterpart to GW170817) like events expected? [Previous GRB 111020A]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Giant flares from Soft Gamma-Ray Repeaters (SGRs)  masquerading as SGRBs (Found at D~ few*10 Mpc)</a:t>
            </a:r>
          </a:p>
          <a:p>
            <a:pPr marL="749808" lvl="1" indent="-457200"/>
            <a:r>
              <a:rPr lang="en-GB" dirty="0"/>
              <a:t>SGR = Magnetar (highly magnetic neutron star)</a:t>
            </a:r>
          </a:p>
          <a:p>
            <a:pPr marL="749808" lvl="1" indent="-457200"/>
            <a:r>
              <a:rPr lang="en-GB" dirty="0"/>
              <a:t>Giant flares caused by violent reconfiguration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DB67E09-462A-4696-8889-0FB2458B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B2EC7-952D-40F5-9BF0-03BD3763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5</a:t>
            </a:fld>
            <a:endParaRPr lang="en-GB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434C46E-B9DC-4249-9DB7-8B7F23BF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92" y="1949704"/>
            <a:ext cx="3726527" cy="40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4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B0D8-FC31-4AB1-AA27-D44C3DF0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Historical GRB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58BB4-2956-404E-A48B-62325F7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86264" cy="4023360"/>
          </a:xfrm>
        </p:spPr>
        <p:txBody>
          <a:bodyPr>
            <a:normAutofit/>
          </a:bodyPr>
          <a:lstStyle/>
          <a:p>
            <a:r>
              <a:rPr lang="en-GB" sz="2800" dirty="0"/>
              <a:t>- SGRBs can originate from galaxies with z ~ 1</a:t>
            </a:r>
          </a:p>
          <a:p>
            <a:r>
              <a:rPr lang="en-GB" sz="2800" dirty="0"/>
              <a:t>- Biases? Are there any mis-classified burst hosts?</a:t>
            </a:r>
          </a:p>
          <a:p>
            <a:r>
              <a:rPr lang="en-GB" sz="2800" dirty="0"/>
              <a:t>- Could there a be a population of high redshift faint hosts?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75C81-2125-4E28-9B70-AB566433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MMGW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0BCBF-A2D4-46D4-81E2-B0C1D7FE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9C4EF7-F88B-4995-BDCB-9814B10A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14" y="2035011"/>
            <a:ext cx="4691930" cy="37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1CDED9-51E6-436B-96C1-EC5A0F2C2EFA}"/>
              </a:ext>
            </a:extLst>
          </p:cNvPr>
          <p:cNvSpPr txBox="1"/>
          <p:nvPr/>
        </p:nvSpPr>
        <p:spPr>
          <a:xfrm>
            <a:off x="5583544" y="5792802"/>
            <a:ext cx="563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Credit: Berger &amp; Fong, 2009</a:t>
            </a:r>
          </a:p>
        </p:txBody>
      </p:sp>
    </p:spTree>
    <p:extLst>
      <p:ext uri="{BB962C8B-B14F-4D97-AF65-F5344CB8AC3E}">
        <p14:creationId xmlns:p14="http://schemas.microsoft.com/office/powerpoint/2010/main" val="124706236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D6E2-386A-4ECE-B431-4C6A225B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Projected Offsets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218334-3C74-42EE-AA62-4A9FF7064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080" y="1869440"/>
            <a:ext cx="5487650" cy="365843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29145-E45A-4E0A-B752-A0879EE6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MMGW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567DE-4CA7-4FB4-9459-C2D43733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23416-3344-42DA-9D5B-A8C3E5917236}"/>
              </a:ext>
            </a:extLst>
          </p:cNvPr>
          <p:cNvSpPr txBox="1"/>
          <p:nvPr/>
        </p:nvSpPr>
        <p:spPr>
          <a:xfrm>
            <a:off x="6154270" y="5659953"/>
            <a:ext cx="563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Mandhai et al. (preliminary – in prep)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0EA57B-1B82-4CDF-B114-E53D9AEA7A32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486264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Kicks need to be considered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Up to ~few Mpc projected migration from initial host galaxy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Could this explain “</a:t>
            </a:r>
            <a:r>
              <a:rPr lang="en-GB" sz="2800" dirty="0" err="1">
                <a:solidFill>
                  <a:schemeClr val="tx1"/>
                </a:solidFill>
              </a:rPr>
              <a:t>Hostless</a:t>
            </a:r>
            <a:r>
              <a:rPr lang="en-GB" sz="2800" dirty="0">
                <a:solidFill>
                  <a:schemeClr val="tx1"/>
                </a:solidFill>
              </a:rPr>
              <a:t>” SGRBs?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See YKIS 2019 Poster Sides/Yokohama GRB 2019 Poster (or email)</a:t>
            </a:r>
          </a:p>
        </p:txBody>
      </p:sp>
    </p:spTree>
    <p:extLst>
      <p:ext uri="{BB962C8B-B14F-4D97-AF65-F5344CB8AC3E}">
        <p14:creationId xmlns:p14="http://schemas.microsoft.com/office/powerpoint/2010/main" val="42325252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2259-0AD8-4D12-A99B-CCBA1699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Nearby SGRBs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AFEE3-C6F7-4AF4-9541-D538B026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MMGW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F8609-DDBC-44DD-9835-AC1C97F2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8</a:t>
            </a:fld>
            <a:endParaRPr lang="en-GB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9C6545CE-44C8-4F49-B25A-71226F14E89B}"/>
              </a:ext>
            </a:extLst>
          </p:cNvPr>
          <p:cNvSpPr/>
          <p:nvPr/>
        </p:nvSpPr>
        <p:spPr>
          <a:xfrm>
            <a:off x="5396654" y="3247953"/>
            <a:ext cx="1024466" cy="1024466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0D6A44-5EF1-45B6-BFF9-83FF2AA2B301}"/>
              </a:ext>
            </a:extLst>
          </p:cNvPr>
          <p:cNvSpPr/>
          <p:nvPr/>
        </p:nvSpPr>
        <p:spPr>
          <a:xfrm>
            <a:off x="3696552" y="1739770"/>
            <a:ext cx="4424669" cy="4424669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A3C6FB-6A4E-4C17-A3FC-BA647AD9F854}"/>
              </a:ext>
            </a:extLst>
          </p:cNvPr>
          <p:cNvCxnSpPr/>
          <p:nvPr/>
        </p:nvCxnSpPr>
        <p:spPr>
          <a:xfrm>
            <a:off x="6299200" y="3688080"/>
            <a:ext cx="1737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06ECB4-5B63-44F3-91D1-18D625511E61}"/>
              </a:ext>
            </a:extLst>
          </p:cNvPr>
          <p:cNvSpPr txBox="1"/>
          <p:nvPr/>
        </p:nvSpPr>
        <p:spPr>
          <a:xfrm>
            <a:off x="6807191" y="3390854"/>
            <a:ext cx="144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 kpc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E27A7B-B526-46CD-8C49-7C0B97C74EBF}"/>
              </a:ext>
            </a:extLst>
          </p:cNvPr>
          <p:cNvGrpSpPr/>
          <p:nvPr/>
        </p:nvGrpSpPr>
        <p:grpSpPr>
          <a:xfrm>
            <a:off x="1322263" y="2336242"/>
            <a:ext cx="9362670" cy="1924483"/>
            <a:chOff x="1322263" y="2336242"/>
            <a:chExt cx="9362670" cy="1924483"/>
          </a:xfrm>
        </p:grpSpPr>
        <p:sp>
          <p:nvSpPr>
            <p:cNvPr id="21" name="Multiplication Sign 20">
              <a:extLst>
                <a:ext uri="{FF2B5EF4-FFF2-40B4-BE49-F238E27FC236}">
                  <a16:creationId xmlns:a16="http://schemas.microsoft.com/office/drawing/2014/main" id="{DBE1C02A-22EA-43A3-BBBF-626151B906F4}"/>
                </a:ext>
              </a:extLst>
            </p:cNvPr>
            <p:cNvSpPr/>
            <p:nvPr/>
          </p:nvSpPr>
          <p:spPr>
            <a:xfrm>
              <a:off x="4663440" y="2336242"/>
              <a:ext cx="733214" cy="47744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Multiplication Sign 21">
              <a:extLst>
                <a:ext uri="{FF2B5EF4-FFF2-40B4-BE49-F238E27FC236}">
                  <a16:creationId xmlns:a16="http://schemas.microsoft.com/office/drawing/2014/main" id="{FFE33112-74DE-4ACD-ABE5-5CA4BE821F3D}"/>
                </a:ext>
              </a:extLst>
            </p:cNvPr>
            <p:cNvSpPr/>
            <p:nvPr/>
          </p:nvSpPr>
          <p:spPr>
            <a:xfrm>
              <a:off x="9504910" y="2546072"/>
              <a:ext cx="410976" cy="26761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Multiplication Sign 25">
              <a:extLst>
                <a:ext uri="{FF2B5EF4-FFF2-40B4-BE49-F238E27FC236}">
                  <a16:creationId xmlns:a16="http://schemas.microsoft.com/office/drawing/2014/main" id="{798183AD-D64A-4673-9D74-34F972B29AD5}"/>
                </a:ext>
              </a:extLst>
            </p:cNvPr>
            <p:cNvSpPr/>
            <p:nvPr/>
          </p:nvSpPr>
          <p:spPr>
            <a:xfrm>
              <a:off x="1322263" y="2598669"/>
              <a:ext cx="877262" cy="57123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Multiplication Sign 26">
              <a:extLst>
                <a:ext uri="{FF2B5EF4-FFF2-40B4-BE49-F238E27FC236}">
                  <a16:creationId xmlns:a16="http://schemas.microsoft.com/office/drawing/2014/main" id="{F8128102-BAB6-4476-B13C-97A9CB9C48E1}"/>
                </a:ext>
              </a:extLst>
            </p:cNvPr>
            <p:cNvSpPr/>
            <p:nvPr/>
          </p:nvSpPr>
          <p:spPr>
            <a:xfrm>
              <a:off x="9491123" y="3483362"/>
              <a:ext cx="1193810" cy="777363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588F23-AA85-427A-968C-B6878565B880}"/>
              </a:ext>
            </a:extLst>
          </p:cNvPr>
          <p:cNvGrpSpPr/>
          <p:nvPr/>
        </p:nvGrpSpPr>
        <p:grpSpPr>
          <a:xfrm>
            <a:off x="539943" y="4372095"/>
            <a:ext cx="10657872" cy="1995818"/>
            <a:chOff x="539943" y="4372095"/>
            <a:chExt cx="10657872" cy="199581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45CA1B-E2AB-4EFA-A50A-A86B101C39CF}"/>
                </a:ext>
              </a:extLst>
            </p:cNvPr>
            <p:cNvCxnSpPr/>
            <p:nvPr/>
          </p:nvCxnSpPr>
          <p:spPr>
            <a:xfrm flipH="1">
              <a:off x="662093" y="4834749"/>
              <a:ext cx="435187" cy="4823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21AE477-C0EE-4C4A-B8D2-2F79E7A566E2}"/>
                </a:ext>
              </a:extLst>
            </p:cNvPr>
            <p:cNvGrpSpPr/>
            <p:nvPr/>
          </p:nvGrpSpPr>
          <p:grpSpPr>
            <a:xfrm>
              <a:off x="539943" y="4372095"/>
              <a:ext cx="10657872" cy="1995818"/>
              <a:chOff x="539943" y="4372095"/>
              <a:chExt cx="10657872" cy="1995818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878D0BC-A735-47D6-8B3C-CE31012678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280" y="5425440"/>
                <a:ext cx="945919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4270C7-0C45-419D-9240-058FC04BA0DE}"/>
                  </a:ext>
                </a:extLst>
              </p:cNvPr>
              <p:cNvSpPr txBox="1"/>
              <p:nvPr/>
            </p:nvSpPr>
            <p:spPr>
              <a:xfrm>
                <a:off x="8508989" y="4934885"/>
                <a:ext cx="24163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200 Mpc</a:t>
                </a:r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/>
                  <a:t>(Average O3 Distance)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392424B-C181-4C17-B271-65AEC77B30C7}"/>
                  </a:ext>
                </a:extLst>
              </p:cNvPr>
              <p:cNvGrpSpPr/>
              <p:nvPr/>
            </p:nvGrpSpPr>
            <p:grpSpPr>
              <a:xfrm>
                <a:off x="658867" y="5016633"/>
                <a:ext cx="438413" cy="1351280"/>
                <a:chOff x="658867" y="5016633"/>
                <a:chExt cx="438413" cy="135128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33423A7-339F-435B-8712-3E8B606222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62093" y="5317066"/>
                  <a:ext cx="435187" cy="60621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F8208B31-8591-4F68-AC37-259BBD2C7914}"/>
                    </a:ext>
                  </a:extLst>
                </p:cNvPr>
                <p:cNvSpPr/>
                <p:nvPr/>
              </p:nvSpPr>
              <p:spPr>
                <a:xfrm rot="655458">
                  <a:off x="658867" y="5016633"/>
                  <a:ext cx="284480" cy="1351280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BF5E35-04F3-4F26-951C-9EFDD222A921}"/>
                  </a:ext>
                </a:extLst>
              </p:cNvPr>
              <p:cNvSpPr txBox="1"/>
              <p:nvPr/>
            </p:nvSpPr>
            <p:spPr>
              <a:xfrm>
                <a:off x="539943" y="4372095"/>
                <a:ext cx="1442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Observer</a:t>
                </a:r>
              </a:p>
            </p:txBody>
          </p:sp>
          <p:sp>
            <p:nvSpPr>
              <p:cNvPr id="28" name="Multiplication Sign 27">
                <a:extLst>
                  <a:ext uri="{FF2B5EF4-FFF2-40B4-BE49-F238E27FC236}">
                    <a16:creationId xmlns:a16="http://schemas.microsoft.com/office/drawing/2014/main" id="{71075218-F76F-42FA-A843-84EB0C736244}"/>
                  </a:ext>
                </a:extLst>
              </p:cNvPr>
              <p:cNvSpPr/>
              <p:nvPr/>
            </p:nvSpPr>
            <p:spPr>
              <a:xfrm>
                <a:off x="10537415" y="5145242"/>
                <a:ext cx="660400" cy="43002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B2D7D2C0-A730-4C69-BABD-6FDC631EF393}"/>
              </a:ext>
            </a:extLst>
          </p:cNvPr>
          <p:cNvSpPr/>
          <p:nvPr/>
        </p:nvSpPr>
        <p:spPr>
          <a:xfrm>
            <a:off x="4534750" y="2102801"/>
            <a:ext cx="1024466" cy="10153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71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50ED-164E-47D8-A76C-F9721662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 of Swift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6431A3A-6F4B-4FDF-B65D-C57B824F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MMGW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80AC2-0F13-4E3A-80A0-C37AF381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A74-7481-475E-AB2F-0F7B1A79027E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66FEC39-DAA9-4633-BDC4-7DAB9B17A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71" y="1690101"/>
            <a:ext cx="7683375" cy="44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8117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4313</TotalTime>
  <Words>964</Words>
  <Application>Microsoft Office PowerPoint</Application>
  <PresentationFormat>Widescreen</PresentationFormat>
  <Paragraphs>197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</vt:lpstr>
      <vt:lpstr>Wingdings</vt:lpstr>
      <vt:lpstr>Retrospect</vt:lpstr>
      <vt:lpstr>Constraining the Rate of SGRBs in the Local Universe </vt:lpstr>
      <vt:lpstr>Aims </vt:lpstr>
      <vt:lpstr>Electromagnetic Counterparts of Gravitational Waves</vt:lpstr>
      <vt:lpstr>Importance of SGRBs</vt:lpstr>
      <vt:lpstr>Importance of SGRB Localisation</vt:lpstr>
      <vt:lpstr>Historical GRB Distribution</vt:lpstr>
      <vt:lpstr>Projected Offsets</vt:lpstr>
      <vt:lpstr>Potential Nearby SGRBs</vt:lpstr>
      <vt:lpstr>Advantage of Swift</vt:lpstr>
      <vt:lpstr>PowerPoint Presentation</vt:lpstr>
      <vt:lpstr>Impact Parameters</vt:lpstr>
      <vt:lpstr>Cross-Correlation</vt:lpstr>
      <vt:lpstr>In a nut-shell</vt:lpstr>
      <vt:lpstr>Cross-Correlation</vt:lpstr>
      <vt:lpstr>Offset Weighting (Simulated)</vt:lpstr>
      <vt:lpstr>Offset Weighting (Simulated)</vt:lpstr>
      <vt:lpstr>Correlation Results</vt:lpstr>
      <vt:lpstr>So far in O3 (NSNS/BHNS mergers)</vt:lpstr>
      <vt:lpstr>Summary</vt:lpstr>
      <vt:lpstr>Additional: SGR Correlation</vt:lpstr>
      <vt:lpstr>Missing SGRB detections: 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Constraining the Host Morphologies of Compact Binary Mergers through the Cosmic History</dc:title>
  <dc:creator>Mandhai, Soheb F.</dc:creator>
  <cp:lastModifiedBy>Soheb Mandhai</cp:lastModifiedBy>
  <cp:revision>338</cp:revision>
  <dcterms:created xsi:type="dcterms:W3CDTF">2018-02-12T11:40:01Z</dcterms:created>
  <dcterms:modified xsi:type="dcterms:W3CDTF">2019-10-24T09:02:48Z</dcterms:modified>
</cp:coreProperties>
</file>