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3gpp" ContentType="video/3gpp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3"/>
  </p:notesMasterIdLst>
  <p:sldIdLst>
    <p:sldId id="257" r:id="rId2"/>
    <p:sldId id="440" r:id="rId3"/>
    <p:sldId id="476" r:id="rId4"/>
    <p:sldId id="376" r:id="rId5"/>
    <p:sldId id="418" r:id="rId6"/>
    <p:sldId id="395" r:id="rId7"/>
    <p:sldId id="445" r:id="rId8"/>
    <p:sldId id="477" r:id="rId9"/>
    <p:sldId id="439" r:id="rId10"/>
    <p:sldId id="456" r:id="rId11"/>
    <p:sldId id="455" r:id="rId12"/>
    <p:sldId id="452" r:id="rId13"/>
    <p:sldId id="457" r:id="rId14"/>
    <p:sldId id="480" r:id="rId15"/>
    <p:sldId id="478" r:id="rId16"/>
    <p:sldId id="389" r:id="rId17"/>
    <p:sldId id="464" r:id="rId18"/>
    <p:sldId id="465" r:id="rId19"/>
    <p:sldId id="466" r:id="rId20"/>
    <p:sldId id="479" r:id="rId21"/>
    <p:sldId id="450" r:id="rId22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84" d="100"/>
          <a:sy n="84" d="100"/>
        </p:scale>
        <p:origin x="76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9BFE0C3D-2BB5-4371-B648-E1586689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048E1E3-2292-4A76-B33C-CCAF04963A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1123E3-7F40-4675-8F22-79E697156784}" type="datetimeFigureOut">
              <a:rPr lang="ja-JP" altLang="en-US"/>
              <a:pPr>
                <a:defRPr/>
              </a:pPr>
              <a:t>2021/5/16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35675D1D-1B9B-4C49-B66E-AAEA1F63F8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26900F1C-D0E3-4FA3-B3A3-1CAEF14C8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58F8BEC-AFC2-424B-8E6A-48EF2D74E9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C5007DC-B006-4482-BCAF-A8E295C80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AA0C14-B067-4AF3-B0EA-A55AB60256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053B389-CF58-4409-8872-A70B3E01F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D788E19-A7E6-4BAF-9D15-17C06D1A28F3}" type="slidenum">
              <a:rPr lang="en-US" altLang="ja-JP" smtClean="0"/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F1ADF0F-FDAB-43B3-AD14-9DBE780E4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0C08C9-036C-4BD3-B824-38231EF89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Some exact results of nonequilibrium statistical mechanics for dissipative particles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D575AA44-9350-43AE-8E15-109FC7039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3A4B78C0-BA5F-4C79-9807-AF1CDE252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上図：</a:t>
            </a:r>
            <a:r>
              <a:rPr lang="en-US" altLang="ja-JP"/>
              <a:t>Eric Brown</a:t>
            </a:r>
            <a:r>
              <a:rPr lang="ja-JP" altLang="en-US"/>
              <a:t>の</a:t>
            </a:r>
            <a:r>
              <a:rPr lang="en-US" altLang="ja-JP"/>
              <a:t>HP(</a:t>
            </a:r>
            <a:r>
              <a:rPr lang="ja-JP" altLang="en-US"/>
              <a:t>コンスターチ</a:t>
            </a:r>
            <a:r>
              <a:rPr lang="en-US" altLang="ja-JP"/>
              <a:t>)</a:t>
            </a:r>
          </a:p>
          <a:p>
            <a:r>
              <a:rPr lang="ja-JP" altLang="en-US"/>
              <a:t>下図：</a:t>
            </a:r>
            <a:r>
              <a:rPr lang="en-US" altLang="ja-JP"/>
              <a:t>M.Otsuki &amp; H. Hayakawa, Phys. Rev. E </a:t>
            </a:r>
            <a:r>
              <a:rPr lang="en-US" altLang="ja-JP" b="1"/>
              <a:t>83</a:t>
            </a:r>
            <a:r>
              <a:rPr lang="en-US" altLang="ja-JP"/>
              <a:t>, 051301 (2011),</a:t>
            </a:r>
            <a:endParaRPr lang="ja-JP" altLang="en-US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id="{F93D5F08-005A-46F1-BFE1-3BA9E544E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981CE44-9C3E-421A-AE73-9D8B841A6762}" type="slidenum">
              <a:rPr lang="ja-JP" altLang="en-US" smtClean="0"/>
              <a:pPr>
                <a:spcBef>
                  <a:spcPct val="0"/>
                </a:spcBef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3EA153CA-1DF3-4AD4-8526-D586B9EB3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A4778EAC-7386-41A1-B806-F6BC7FA85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上図：</a:t>
            </a:r>
            <a:r>
              <a:rPr lang="en-US" altLang="ja-JP"/>
              <a:t>Eric Brown</a:t>
            </a:r>
            <a:r>
              <a:rPr lang="ja-JP" altLang="en-US"/>
              <a:t>の</a:t>
            </a:r>
            <a:r>
              <a:rPr lang="en-US" altLang="ja-JP"/>
              <a:t>HP(</a:t>
            </a:r>
            <a:r>
              <a:rPr lang="ja-JP" altLang="en-US"/>
              <a:t>コンスターチ</a:t>
            </a:r>
            <a:r>
              <a:rPr lang="en-US" altLang="ja-JP"/>
              <a:t>)</a:t>
            </a:r>
          </a:p>
          <a:p>
            <a:r>
              <a:rPr lang="ja-JP" altLang="en-US"/>
              <a:t>下図：</a:t>
            </a:r>
            <a:r>
              <a:rPr lang="en-US" altLang="ja-JP"/>
              <a:t>M.Otsuki &amp; H. Hayakawa, Phys. Rev. E </a:t>
            </a:r>
            <a:r>
              <a:rPr lang="en-US" altLang="ja-JP" b="1"/>
              <a:t>83</a:t>
            </a:r>
            <a:r>
              <a:rPr lang="en-US" altLang="ja-JP"/>
              <a:t>, 051301 (2011),</a:t>
            </a:r>
            <a:endParaRPr lang="ja-JP" altLang="en-US"/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B5244F2F-EC12-4FDA-B996-C80798690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4BE81DB7-2D24-4E0E-ABA4-EF84230E7EF1}" type="slidenum">
              <a:rPr lang="ja-JP" altLang="en-US" smtClean="0"/>
              <a:pPr>
                <a:spcBef>
                  <a:spcPct val="0"/>
                </a:spcBef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4AB12DDE-8E5F-4FC5-8ADF-0660A1F4A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46EFC88B-A7D2-4677-BD2B-5C493E51C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応力鎖がパーコレートする事は共通</a:t>
            </a:r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A446032E-9CCD-46CA-A6AB-5F1B5EC6E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3ACAA329-835B-4C92-AB21-28A13C20E2A7}" type="slidenum">
              <a:rPr lang="ja-JP" altLang="en-US" smtClean="0"/>
              <a:pPr>
                <a:spcBef>
                  <a:spcPct val="0"/>
                </a:spcBef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53436914-82F7-4EA0-844A-3E54EB41B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51E54AF9-7F78-490B-9F9D-346A758D6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HH &amp; Takada, PTEP 2019, 083J01 (2019)</a:t>
            </a:r>
            <a:endParaRPr lang="ja-JP" altLang="en-US"/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F7970066-4953-4D35-ABB7-832932414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E3DA66F-B37F-47D6-A984-1F50A40EB97F}" type="slidenum">
              <a:rPr lang="ja-JP" altLang="en-US" smtClean="0">
                <a:latin typeface="Calibri" panose="020F0502020204030204" pitchFamily="34" charset="0"/>
              </a:rPr>
              <a:pPr/>
              <a:t>12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>
            <a:extLst>
              <a:ext uri="{FF2B5EF4-FFF2-40B4-BE49-F238E27FC236}">
                <a16:creationId xmlns:a16="http://schemas.microsoft.com/office/drawing/2014/main" id="{7919B5D7-AC30-4E40-AF0B-FE4C55249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>
            <a:extLst>
              <a:ext uri="{FF2B5EF4-FFF2-40B4-BE49-F238E27FC236}">
                <a16:creationId xmlns:a16="http://schemas.microsoft.com/office/drawing/2014/main" id="{A477994D-0366-4951-B7DA-C42AA6B92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Takada et al. PRE102, 022907 (2020)</a:t>
            </a:r>
            <a:endParaRPr lang="ja-JP" altLang="en-US"/>
          </a:p>
        </p:txBody>
      </p:sp>
      <p:sp>
        <p:nvSpPr>
          <p:cNvPr id="23556" name="スライド番号プレースホルダー 3">
            <a:extLst>
              <a:ext uri="{FF2B5EF4-FFF2-40B4-BE49-F238E27FC236}">
                <a16:creationId xmlns:a16="http://schemas.microsoft.com/office/drawing/2014/main" id="{DA961240-B134-4B58-8AA3-8745CD55B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4B08122-7187-4526-9C17-D3375917D8B3}" type="slidenum">
              <a:rPr lang="ja-JP" altLang="en-US" smtClean="0">
                <a:latin typeface="Calibri" panose="020F0502020204030204" pitchFamily="34" charset="0"/>
              </a:rPr>
              <a:pPr/>
              <a:t>13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>
            <a:extLst>
              <a:ext uri="{FF2B5EF4-FFF2-40B4-BE49-F238E27FC236}">
                <a16:creationId xmlns:a16="http://schemas.microsoft.com/office/drawing/2014/main" id="{543BC0B4-D895-4FE5-8D6E-DDE1C92F8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>
            <a:extLst>
              <a:ext uri="{FF2B5EF4-FFF2-40B4-BE49-F238E27FC236}">
                <a16:creationId xmlns:a16="http://schemas.microsoft.com/office/drawing/2014/main" id="{96A4797D-FE3A-4750-95BF-1FC20DF20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/>
              <a:t>NME+AME</a:t>
            </a:r>
            <a:endParaRPr lang="ja-JP" altLang="en-US"/>
          </a:p>
        </p:txBody>
      </p:sp>
      <p:sp>
        <p:nvSpPr>
          <p:cNvPr id="25604" name="スライド番号プレースホルダー 3">
            <a:extLst>
              <a:ext uri="{FF2B5EF4-FFF2-40B4-BE49-F238E27FC236}">
                <a16:creationId xmlns:a16="http://schemas.microsoft.com/office/drawing/2014/main" id="{E04423F8-3B06-4C2B-AEE4-A8C7BA3AE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3BFE6B5-9E84-460F-AA99-E62996CF8096}" type="slidenum">
              <a:rPr lang="ja-JP" altLang="en-US" smtClean="0">
                <a:latin typeface="Calibri" panose="020F0502020204030204" pitchFamily="34" charset="0"/>
              </a:rPr>
              <a:pPr/>
              <a:t>14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>
            <a:extLst>
              <a:ext uri="{FF2B5EF4-FFF2-40B4-BE49-F238E27FC236}">
                <a16:creationId xmlns:a16="http://schemas.microsoft.com/office/drawing/2014/main" id="{B862F098-3D55-4A54-AA6F-AF91CC92E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 2">
            <a:extLst>
              <a:ext uri="{FF2B5EF4-FFF2-40B4-BE49-F238E27FC236}">
                <a16:creationId xmlns:a16="http://schemas.microsoft.com/office/drawing/2014/main" id="{9453B273-5313-45B8-BF7E-82E10679D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00" name="スライド番号プレースホルダ 3">
            <a:extLst>
              <a:ext uri="{FF2B5EF4-FFF2-40B4-BE49-F238E27FC236}">
                <a16:creationId xmlns:a16="http://schemas.microsoft.com/office/drawing/2014/main" id="{365AA63D-471D-4638-9694-D9AE2800E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D262E75-8E45-4CFD-BE50-B5DE266B6459}" type="slidenum">
              <a:rPr lang="ja-JP" altLang="en-US" smtClean="0"/>
              <a:pPr>
                <a:spcBef>
                  <a:spcPct val="0"/>
                </a:spcBef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B15004EB-9037-4151-9F50-C340A47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338E8C63-C6F0-4A6E-A9A0-E06CC0B9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非平衡エントロピーを積分したような量が基本的</a:t>
            </a:r>
            <a:endParaRPr lang="en-US" altLang="ja-JP"/>
          </a:p>
          <a:p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0D9CF2A6-D2A5-41BA-9992-215184D0F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15B495-7B43-4A6D-8323-4E03B6E12AB9}" type="slidenum">
              <a:rPr lang="ja-JP" altLang="en-US" smtClean="0">
                <a:latin typeface="Calibri" panose="020F0502020204030204" pitchFamily="34" charset="0"/>
              </a:rPr>
              <a:pPr/>
              <a:t>19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E8D1D02-5D52-4B6B-9499-CE2CF7296851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8933B6-138F-4EC3-8367-7F01A90A1785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A8E18EF-E02F-448E-ACA7-94E28F90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4A47AE-1154-4EDF-9ACA-A51BE0FB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404AD3-5737-4FBE-905C-1D5409FC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FA185B-BA4D-49C9-A16C-5256693C3C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6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3037-349F-4736-8FAA-63B904D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AEF5-229C-46C5-9DB1-D9F7ABDD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E8F7-9FCB-44F5-824E-70BB4C44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8A43-D7FA-4E83-8274-B91E801877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61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004C-DF66-4002-B8D2-5A933FCF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31CDD-77C4-4672-A284-6C79C469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E8BC-FC3F-4ED6-9A04-325E54FE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3A6E-D967-41FC-AFBB-52F993B44F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427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6015-BAF1-43FC-8559-39055EAD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7E3D5-4CA2-46F0-8A3A-0436D73A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3564-10DC-4067-871F-F030913C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82BE-8673-42CC-96DC-18C9023F5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256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2A68-32E9-4B89-830A-38EE3BA8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56AE-1EFA-430B-9E97-CEF7B290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3D55-BA34-477A-9497-6BFA7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72E7-AEE9-4C96-8203-8698F56D4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873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B9E1D-21CB-4622-883A-6A5E6408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ED935C-3134-4F9A-8FF7-110006BC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4D2DA4-B5C0-48BE-AA99-87B41879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A66A-F858-4CD8-9B33-CC4501C944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757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C89134-0B57-49A8-9563-3C744ABA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913211-BC85-4101-B24B-AF71BC92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29EA57-5CD9-438B-8BF6-64F61458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677-DDE7-4B72-A059-EB4845330C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12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D71D2B-B5BD-4817-B9BA-73C5AD3A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8CC84-0804-4A8C-B2C9-F58333AF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26ECDA-138C-4B71-AB68-025C4366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0E86-3C22-4D5E-94E4-AE9BF36FED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64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783C2B-40A4-4EBA-8DB2-665BF49D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45BD2A-B2B3-40D3-A6F4-9E15D30F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C38C55-A5AA-4F02-88C3-293DC3D2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FF4B-20C2-42A3-A2DD-EF73F9B24B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8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8F50A8-46BA-48DE-8FCB-5FB35EF3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9F4125-E619-4737-BE6E-6127316D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60A4E-727D-43D7-A7BF-439BC622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5C07-37A4-47EC-8410-988DB27298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018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C502F2C-18B2-4E5D-A2A2-12A8D56307A6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D25A65-A708-4E77-855D-BC1231B4BF80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EB73845-A79B-4BAC-8506-308592FE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FBC14F8-38FE-4498-A343-7237D948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59135A7-06D6-4715-BD67-AE19501E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50F5C8-8255-416D-9AFB-E88093E47A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4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7B0E0-AB91-4D58-B8BD-CDE1DEAE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67FE85-F7DF-4770-B466-A140C0CEE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B7B4-F94B-4533-9FD5-FC7395317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838DA-25F5-47B4-85EE-33033574E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ja-JP" altLang="en-US"/>
              <a:t>ローレンツ祭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697BD-2910-4D4F-8924-F57F23CD4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DC5532-AEF0-4141-A1C1-2016D149D2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D0B84-A481-4BE1-9927-BD4112B56AD7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BE193-FD4A-4190-A0A3-FC3EB8D56CD6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41" r:id="rId9"/>
    <p:sldLayoutId id="2147484238" r:id="rId10"/>
    <p:sldLayoutId id="214748423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ja.wikipedia.org/wiki/%E7%94%BB%E5%83%8F:Yukawa_hideki_statu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p"/><Relationship Id="rId1" Type="http://schemas.microsoft.com/office/2007/relationships/media" Target="../media/media1.3gpp"/><Relationship Id="rId6" Type="http://schemas.openxmlformats.org/officeDocument/2006/relationships/image" Target="../media/image11.png"/><Relationship Id="rId5" Type="http://schemas.openxmlformats.org/officeDocument/2006/relationships/hyperlink" Target="http://youtube-/" TargetMode="Externa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23578;&#30007;\Documents\&#30330;&#34920;\2020\&#38498;&#35430;&#35500;&#26126;&#20250;&#12289;&#12525;&#12540;&#12524;&#12531;&#12484;&#31085;2006\movie-pers-fc.mp4" TargetMode="External"/><Relationship Id="rId1" Type="http://schemas.microsoft.com/office/2007/relationships/media" Target="file:///C:\Users\&#23578;&#30007;\Documents\&#30330;&#34920;\2020\&#38498;&#35430;&#35500;&#26126;&#20250;&#12289;&#12525;&#12540;&#12524;&#12531;&#12484;&#31085;2006\movie-pers-fc.mp4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jpeg"/><Relationship Id="rId10" Type="http://schemas.openxmlformats.org/officeDocument/2006/relationships/image" Target="../media/image27.png"/><Relationship Id="rId4" Type="http://schemas.openxmlformats.org/officeDocument/2006/relationships/image" Target="../media/image25.jpeg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7ED850FE-665D-48BF-B61B-D25D1F8C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8201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200" b="0">
                <a:latin typeface="Verdana" panose="020B0604030504040204" pitchFamily="34" charset="0"/>
                <a:ea typeface="ＭＳ ゴシック" panose="020B0609070205080204" pitchFamily="49" charset="-128"/>
              </a:rPr>
              <a:t> </a:t>
            </a:r>
            <a:r>
              <a:rPr lang="ja-JP" altLang="en-US" sz="3200" b="0">
                <a:latin typeface="Verdana" panose="020B0604030504040204" pitchFamily="34" charset="0"/>
                <a:ea typeface="ＭＳ ゴシック" panose="020B0609070205080204" pitchFamily="49" charset="-128"/>
              </a:rPr>
              <a:t>早川尚男、</a:t>
            </a:r>
            <a:endParaRPr lang="en-US" altLang="ja-JP" sz="3200" b="0">
              <a:latin typeface="Verdana" panose="020B0604030504040204" pitchFamily="34" charset="0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200" b="0">
                <a:latin typeface="Verdana" panose="020B0604030504040204" pitchFamily="34" charset="0"/>
                <a:ea typeface="ＭＳ ゴシック" panose="020B0609070205080204" pitchFamily="49" charset="-128"/>
              </a:rPr>
              <a:t>村瀬雅俊</a:t>
            </a:r>
            <a:r>
              <a:rPr lang="en-US" altLang="ja-JP" sz="3200" b="0">
                <a:solidFill>
                  <a:srgbClr val="FF0000"/>
                </a:solidFill>
                <a:latin typeface="Verdana" panose="020B0604030504040204" pitchFamily="34" charset="0"/>
                <a:ea typeface="ＭＳ ゴシック" panose="020B0609070205080204" pitchFamily="49" charset="-128"/>
              </a:rPr>
              <a:t>(2023</a:t>
            </a:r>
            <a:r>
              <a:rPr lang="ja-JP" altLang="en-US" sz="3200" b="0">
                <a:solidFill>
                  <a:srgbClr val="FF0000"/>
                </a:solidFill>
                <a:latin typeface="Verdana" panose="020B0604030504040204" pitchFamily="34" charset="0"/>
                <a:ea typeface="ＭＳ ゴシック" panose="020B0609070205080204" pitchFamily="49" charset="-128"/>
              </a:rPr>
              <a:t>年</a:t>
            </a:r>
            <a:r>
              <a:rPr lang="en-US" altLang="ja-JP" sz="3200" b="0">
                <a:solidFill>
                  <a:srgbClr val="FF0000"/>
                </a:solidFill>
                <a:latin typeface="Verdana" panose="020B0604030504040204" pitchFamily="34" charset="0"/>
                <a:ea typeface="ＭＳ ゴシック" panose="020B0609070205080204" pitchFamily="49" charset="-128"/>
              </a:rPr>
              <a:t>3</a:t>
            </a:r>
            <a:r>
              <a:rPr lang="ja-JP" altLang="en-US" sz="3200" b="0">
                <a:solidFill>
                  <a:srgbClr val="FF0000"/>
                </a:solidFill>
                <a:latin typeface="Verdana" panose="020B0604030504040204" pitchFamily="34" charset="0"/>
                <a:ea typeface="ＭＳ ゴシック" panose="020B0609070205080204" pitchFamily="49" charset="-128"/>
              </a:rPr>
              <a:t>月末定年予定</a:t>
            </a:r>
            <a:r>
              <a:rPr lang="en-US" altLang="ja-JP" sz="3200" b="0">
                <a:solidFill>
                  <a:srgbClr val="FF0000"/>
                </a:solidFill>
                <a:latin typeface="Verdana" panose="020B0604030504040204" pitchFamily="34" charset="0"/>
                <a:ea typeface="ＭＳ ゴシック" panose="020B0609070205080204" pitchFamily="49" charset="-128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0">
                <a:latin typeface="Verdana" panose="020B0604030504040204" pitchFamily="34" charset="0"/>
                <a:ea typeface="ＭＳ ゴシック" panose="020B0609070205080204" pitchFamily="49" charset="-128"/>
              </a:rPr>
              <a:t>　</a:t>
            </a:r>
            <a:endParaRPr lang="en-US" altLang="ja-JP" sz="2400" b="0">
              <a:latin typeface="Verdana" panose="020B0604030504040204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5123" name="Picture 10" descr="ロゴマーク">
            <a:extLst>
              <a:ext uri="{FF2B5EF4-FFF2-40B4-BE49-F238E27FC236}">
                <a16:creationId xmlns:a16="http://schemas.microsoft.com/office/drawing/2014/main" id="{1D36245F-9A87-455D-B29E-9D0D56D6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400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1">
            <a:extLst>
              <a:ext uri="{FF2B5EF4-FFF2-40B4-BE49-F238E27FC236}">
                <a16:creationId xmlns:a16="http://schemas.microsoft.com/office/drawing/2014/main" id="{9631CC82-8A2E-4924-A66E-86B492C4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949950"/>
            <a:ext cx="867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ja-JP" altLang="en-US" sz="1800" b="0">
                <a:latin typeface="Verdana" panose="020B0604030504040204" pitchFamily="34" charset="0"/>
                <a:ea typeface="ＭＳ ゴシック" panose="020B0609070205080204" pitchFamily="49" charset="-128"/>
              </a:rPr>
              <a:t>ローレンツ祭</a:t>
            </a:r>
            <a:r>
              <a:rPr lang="en-US" altLang="ja-JP" sz="1800" b="0">
                <a:latin typeface="Verdana" panose="020B0604030504040204" pitchFamily="34" charset="0"/>
                <a:ea typeface="ＭＳ ゴシック" panose="020B0609070205080204" pitchFamily="49" charset="-128"/>
              </a:rPr>
              <a:t>(2021/05/15) </a:t>
            </a:r>
          </a:p>
        </p:txBody>
      </p:sp>
      <p:pic>
        <p:nvPicPr>
          <p:cNvPr id="5125" name="Picture 13" descr="湯川博士胸像と湯川記念館">
            <a:hlinkClick r:id="rId4" tooltip="湯川博士胸像と湯川記念館"/>
            <a:extLst>
              <a:ext uri="{FF2B5EF4-FFF2-40B4-BE49-F238E27FC236}">
                <a16:creationId xmlns:a16="http://schemas.microsoft.com/office/drawing/2014/main" id="{195D93A8-B967-4CCE-BE66-2D89FDE8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052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0">
            <a:extLst>
              <a:ext uri="{FF2B5EF4-FFF2-40B4-BE49-F238E27FC236}">
                <a16:creationId xmlns:a16="http://schemas.microsoft.com/office/drawing/2014/main" id="{4A5B1D6F-96C1-42BB-B9AF-E9FDAC87A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632700" cy="1844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tx1"/>
                </a:solidFill>
              </a:rPr>
              <a:t>物性基礎論：統計動力学研究室</a:t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（基礎物理学研究所）</a:t>
            </a:r>
            <a:endParaRPr lang="en-US" altLang="ja-JP" sz="4000" b="1" dirty="0">
              <a:solidFill>
                <a:schemeClr val="tx1"/>
              </a:solidFill>
            </a:endParaRPr>
          </a:p>
        </p:txBody>
      </p:sp>
      <p:pic>
        <p:nvPicPr>
          <p:cNvPr id="5127" name="図 9" descr="logo-t.png">
            <a:extLst>
              <a:ext uri="{FF2B5EF4-FFF2-40B4-BE49-F238E27FC236}">
                <a16:creationId xmlns:a16="http://schemas.microsoft.com/office/drawing/2014/main" id="{AA6805DA-11FD-461F-AA1B-06F351B0F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7892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スライド番号プレースホルダー 2">
            <a:extLst>
              <a:ext uri="{FF2B5EF4-FFF2-40B4-BE49-F238E27FC236}">
                <a16:creationId xmlns:a16="http://schemas.microsoft.com/office/drawing/2014/main" id="{255EC690-F97A-49A1-B1D9-5AFDEED3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52E8652-DE03-4174-B322-B2506F1A4116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ja-JP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3B7D5-439D-48C7-9C60-463673BD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インパクトによる硬化</a:t>
            </a:r>
          </a:p>
        </p:txBody>
      </p:sp>
      <p:sp>
        <p:nvSpPr>
          <p:cNvPr id="16387" name="コンテンツ プレースホルダー 3">
            <a:extLst>
              <a:ext uri="{FF2B5EF4-FFF2-40B4-BE49-F238E27FC236}">
                <a16:creationId xmlns:a16="http://schemas.microsoft.com/office/drawing/2014/main" id="{B89A3E13-56FE-411D-87F1-B1CD56AC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0853"/>
            <a:ext cx="7859713" cy="1676400"/>
          </a:xfrm>
        </p:spPr>
        <p:txBody>
          <a:bodyPr/>
          <a:lstStyle/>
          <a:p>
            <a:r>
              <a:rPr lang="ja-JP" altLang="en-US"/>
              <a:t>・　シアシックニングと良く似た現象</a:t>
            </a:r>
            <a:r>
              <a:rPr lang="en-US" altLang="ja-JP"/>
              <a:t>=&gt;</a:t>
            </a:r>
            <a:r>
              <a:rPr lang="ja-JP" altLang="en-US"/>
              <a:t>インパクトによる硬化。</a:t>
            </a:r>
            <a:endParaRPr lang="en-US" altLang="ja-JP"/>
          </a:p>
          <a:p>
            <a:r>
              <a:rPr lang="ja-JP" altLang="en-US"/>
              <a:t>・防弾ジョッキ等</a:t>
            </a:r>
            <a:endParaRPr lang="en-US" altLang="ja-JP"/>
          </a:p>
          <a:p>
            <a:r>
              <a:rPr lang="ja-JP" altLang="en-US"/>
              <a:t>・液体の上を走る現象もこちら。　</a:t>
            </a:r>
          </a:p>
        </p:txBody>
      </p:sp>
      <p:sp>
        <p:nvSpPr>
          <p:cNvPr id="16388" name="スライド番号プレースホルダー 5">
            <a:extLst>
              <a:ext uri="{FF2B5EF4-FFF2-40B4-BE49-F238E27FC236}">
                <a16:creationId xmlns:a16="http://schemas.microsoft.com/office/drawing/2014/main" id="{41672CC7-61ED-4BD6-AD93-084035FD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BF3C096-58E2-4E9B-96B0-47CFBD02B03F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6389" name="正方形/長方形 16">
            <a:extLst>
              <a:ext uri="{FF2B5EF4-FFF2-40B4-BE49-F238E27FC236}">
                <a16:creationId xmlns:a16="http://schemas.microsoft.com/office/drawing/2014/main" id="{9524032E-DC4C-4ECB-AB65-A8949776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3" y="4376420"/>
            <a:ext cx="2212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0" dirty="0">
                <a:hlinkClick r:id="rId5"/>
              </a:rPr>
              <a:t>http://youtube-</a:t>
            </a:r>
            <a:endParaRPr lang="en-US" altLang="ja-JP" sz="16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0" dirty="0"/>
              <a:t>video-download.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0" dirty="0"/>
              <a:t>info/video/EhdgkziFhrY</a:t>
            </a:r>
            <a:endParaRPr lang="ja-JP" altLang="en-US" sz="1600" b="0" dirty="0"/>
          </a:p>
        </p:txBody>
      </p:sp>
      <p:sp>
        <p:nvSpPr>
          <p:cNvPr id="16391" name="日付プレースホルダー 5">
            <a:extLst>
              <a:ext uri="{FF2B5EF4-FFF2-40B4-BE49-F238E27FC236}">
                <a16:creationId xmlns:a16="http://schemas.microsoft.com/office/drawing/2014/main" id="{32C827F8-833C-4A99-865A-9BD1AB0D731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6392" name="フッター プレースホルダー 6">
            <a:extLst>
              <a:ext uri="{FF2B5EF4-FFF2-40B4-BE49-F238E27FC236}">
                <a16:creationId xmlns:a16="http://schemas.microsoft.com/office/drawing/2014/main" id="{EB5AE622-E58E-4F3A-B955-C7C2AAE56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  <p:pic>
        <p:nvPicPr>
          <p:cNvPr id="9" name="liquid_armor.3gpp">
            <a:hlinkClick r:id="" action="ppaction://media"/>
            <a:extLst>
              <a:ext uri="{FF2B5EF4-FFF2-40B4-BE49-F238E27FC236}">
                <a16:creationId xmlns:a16="http://schemas.microsoft.com/office/drawing/2014/main" id="{9C589D64-BE79-4E13-9536-3F5461BE7F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2949" y="3137073"/>
            <a:ext cx="4647638" cy="310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 mute="1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F51F6-00D4-44A9-8EE3-057691AD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713" cy="1331913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インパクトによる硬化のシミュレーション</a:t>
            </a:r>
          </a:p>
        </p:txBody>
      </p:sp>
      <p:pic>
        <p:nvPicPr>
          <p:cNvPr id="7" name="movie-pers-fc.mp4">
            <a:hlinkClick r:id="" action="ppaction://media"/>
            <a:extLst>
              <a:ext uri="{FF2B5EF4-FFF2-40B4-BE49-F238E27FC236}">
                <a16:creationId xmlns:a16="http://schemas.microsoft.com/office/drawing/2014/main" id="{02524EBE-68E4-455E-A05C-08B95CD1BE9F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62100"/>
            <a:ext cx="5473700" cy="4103688"/>
          </a:xfrm>
        </p:spPr>
      </p:pic>
      <p:sp>
        <p:nvSpPr>
          <p:cNvPr id="18436" name="スライド番号プレースホルダー 4">
            <a:extLst>
              <a:ext uri="{FF2B5EF4-FFF2-40B4-BE49-F238E27FC236}">
                <a16:creationId xmlns:a16="http://schemas.microsoft.com/office/drawing/2014/main" id="{80315A12-6ED2-4268-8E7B-4EEBA60C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09ECE2B-934A-48EE-9373-CF6EC043F571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8437" name="正方形/長方形 7">
            <a:extLst>
              <a:ext uri="{FF2B5EF4-FFF2-40B4-BE49-F238E27FC236}">
                <a16:creationId xmlns:a16="http://schemas.microsoft.com/office/drawing/2014/main" id="{7A6F865F-4333-48E0-B57C-803E7614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1754188"/>
            <a:ext cx="2551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0"/>
              <a:t>Pradipto &amp;HH,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0"/>
              <a:t>PRF 6, 033301 (2021)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0"/>
              <a:t>DST</a:t>
            </a:r>
            <a:r>
              <a:rPr lang="ja-JP" altLang="en-US" sz="2800" b="0"/>
              <a:t>とは違う。</a:t>
            </a:r>
          </a:p>
        </p:txBody>
      </p:sp>
      <p:sp>
        <p:nvSpPr>
          <p:cNvPr id="18438" name="正方形/長方形 8">
            <a:extLst>
              <a:ext uri="{FF2B5EF4-FFF2-40B4-BE49-F238E27FC236}">
                <a16:creationId xmlns:a16="http://schemas.microsoft.com/office/drawing/2014/main" id="{DA757BEB-8CB0-4CDA-9284-1A27B18BC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4443413"/>
            <a:ext cx="2622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0"/>
              <a:t>応力鎖がパーコレートする事は共通だけど構造は違う。</a:t>
            </a:r>
          </a:p>
        </p:txBody>
      </p:sp>
      <p:sp>
        <p:nvSpPr>
          <p:cNvPr id="18439" name="日付プレースホルダー 3">
            <a:extLst>
              <a:ext uri="{FF2B5EF4-FFF2-40B4-BE49-F238E27FC236}">
                <a16:creationId xmlns:a16="http://schemas.microsoft.com/office/drawing/2014/main" id="{E6EEC42B-7319-4ADD-825A-B36BED3E7F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8440" name="フッター プレースホルダー 4">
            <a:extLst>
              <a:ext uri="{FF2B5EF4-FFF2-40B4-BE49-F238E27FC236}">
                <a16:creationId xmlns:a16="http://schemas.microsoft.com/office/drawing/2014/main" id="{77FB837E-DD5A-4389-9E17-1B5B82C2C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EF97E-8D30-40E4-ADB0-309A116F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274638"/>
            <a:ext cx="7354887" cy="1066800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運動論による理論解析</a:t>
            </a:r>
          </a:p>
        </p:txBody>
      </p:sp>
      <p:sp>
        <p:nvSpPr>
          <p:cNvPr id="20483" name="テキスト ボックス 2">
            <a:extLst>
              <a:ext uri="{FF2B5EF4-FFF2-40B4-BE49-F238E27FC236}">
                <a16:creationId xmlns:a16="http://schemas.microsoft.com/office/drawing/2014/main" id="{D5808B97-F71E-4E9C-A1E0-2047F353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300163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0"/>
              <a:t>低密度系のガスサスペンションでも同様の現象</a:t>
            </a:r>
            <a:endParaRPr lang="en-US" altLang="ja-JP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0"/>
              <a:t>高密度系では弱剪断でも粘性率が発散（理論とシミュレーションの一致）</a:t>
            </a:r>
          </a:p>
        </p:txBody>
      </p:sp>
      <p:pic>
        <p:nvPicPr>
          <p:cNvPr id="20484" name="Picture 2" descr="http://www.yukawa.kyoto-u.ac.jp/contents/about_us/logo/logo-c.png">
            <a:extLst>
              <a:ext uri="{FF2B5EF4-FFF2-40B4-BE49-F238E27FC236}">
                <a16:creationId xmlns:a16="http://schemas.microsoft.com/office/drawing/2014/main" id="{EAE429FD-DC56-4AB6-A954-EB2E0F98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450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339F241C-C839-4264-9C25-CA0A3BFA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5225"/>
            <a:ext cx="670401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スライド番号プレースホルダー 6">
            <a:extLst>
              <a:ext uri="{FF2B5EF4-FFF2-40B4-BE49-F238E27FC236}">
                <a16:creationId xmlns:a16="http://schemas.microsoft.com/office/drawing/2014/main" id="{09041741-4129-4AAB-A9BA-D1A8F64A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F30F1DF-DF50-4C88-874F-F01E84BE9E2B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grpSp>
        <p:nvGrpSpPr>
          <p:cNvPr id="20487" name="グループ化 4">
            <a:extLst>
              <a:ext uri="{FF2B5EF4-FFF2-40B4-BE49-F238E27FC236}">
                <a16:creationId xmlns:a16="http://schemas.microsoft.com/office/drawing/2014/main" id="{F727FA27-B3BF-4124-9878-88C3DE29BB94}"/>
              </a:ext>
            </a:extLst>
          </p:cNvPr>
          <p:cNvGrpSpPr>
            <a:grpSpLocks/>
          </p:cNvGrpSpPr>
          <p:nvPr/>
        </p:nvGrpSpPr>
        <p:grpSpPr bwMode="auto">
          <a:xfrm>
            <a:off x="6556375" y="3808413"/>
            <a:ext cx="1439863" cy="417512"/>
            <a:chOff x="7380312" y="3185207"/>
            <a:chExt cx="1440160" cy="417572"/>
          </a:xfrm>
        </p:grpSpPr>
        <p:pic>
          <p:nvPicPr>
            <p:cNvPr id="20491" name="Picture 2">
              <a:extLst>
                <a:ext uri="{FF2B5EF4-FFF2-40B4-BE49-F238E27FC236}">
                  <a16:creationId xmlns:a16="http://schemas.microsoft.com/office/drawing/2014/main" id="{ED79D38F-67D8-4139-9305-2E1A659F1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185207"/>
              <a:ext cx="568787" cy="38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">
              <a:extLst>
                <a:ext uri="{FF2B5EF4-FFF2-40B4-BE49-F238E27FC236}">
                  <a16:creationId xmlns:a16="http://schemas.microsoft.com/office/drawing/2014/main" id="{62293D71-9A69-493E-B695-9FCE67CDA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212976"/>
              <a:ext cx="1008112" cy="389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8" name="正方形/長方形 2">
            <a:extLst>
              <a:ext uri="{FF2B5EF4-FFF2-40B4-BE49-F238E27FC236}">
                <a16:creationId xmlns:a16="http://schemas.microsoft.com/office/drawing/2014/main" id="{2BB04117-24C5-48C0-9851-4E378124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462463"/>
            <a:ext cx="2974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HH &amp; Takada,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PTEP 2019, 083J01 (2019)</a:t>
            </a:r>
            <a:endParaRPr lang="ja-JP" altLang="en-US" sz="1800" b="0"/>
          </a:p>
        </p:txBody>
      </p:sp>
      <p:sp>
        <p:nvSpPr>
          <p:cNvPr id="20489" name="日付プレースホルダー 3">
            <a:extLst>
              <a:ext uri="{FF2B5EF4-FFF2-40B4-BE49-F238E27FC236}">
                <a16:creationId xmlns:a16="http://schemas.microsoft.com/office/drawing/2014/main" id="{1905948F-8CE1-48B1-90C8-C95336C285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0490" name="フッター プレースホルダー 4">
            <a:extLst>
              <a:ext uri="{FF2B5EF4-FFF2-40B4-BE49-F238E27FC236}">
                <a16:creationId xmlns:a16="http://schemas.microsoft.com/office/drawing/2014/main" id="{7AE3B5BF-3660-4B2E-A240-B9D9FE515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6D659-62A3-4C5E-BDA5-5D52675A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100013"/>
            <a:ext cx="5791200" cy="1371601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運動論から何が言えるか</a:t>
            </a:r>
          </a:p>
        </p:txBody>
      </p:sp>
      <p:sp>
        <p:nvSpPr>
          <p:cNvPr id="22531" name="コンテンツ プレースホルダー 2">
            <a:extLst>
              <a:ext uri="{FF2B5EF4-FFF2-40B4-BE49-F238E27FC236}">
                <a16:creationId xmlns:a16="http://schemas.microsoft.com/office/drawing/2014/main" id="{1A8A49A0-F391-4C24-A126-15FB8372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5264150"/>
            <a:ext cx="8035925" cy="1044575"/>
          </a:xfrm>
        </p:spPr>
        <p:txBody>
          <a:bodyPr/>
          <a:lstStyle/>
          <a:p>
            <a:r>
              <a:rPr lang="ja-JP" altLang="en-US"/>
              <a:t>かなり高密度（体積分率</a:t>
            </a:r>
            <a:r>
              <a:rPr lang="en-US" altLang="ja-JP"/>
              <a:t>50%</a:t>
            </a:r>
            <a:r>
              <a:rPr lang="ja-JP" altLang="en-US"/>
              <a:t>）でも理論とシミュレーションは完全に一致</a:t>
            </a:r>
            <a:endParaRPr lang="en-US" altLang="ja-JP"/>
          </a:p>
          <a:p>
            <a:r>
              <a:rPr lang="ja-JP" altLang="en-US"/>
              <a:t>瞬間的な接触では高密度系では</a:t>
            </a:r>
            <a:r>
              <a:rPr lang="en-US" altLang="ja-JP"/>
              <a:t>DST</a:t>
            </a:r>
            <a:r>
              <a:rPr lang="ja-JP" altLang="en-US"/>
              <a:t>は生じない。</a:t>
            </a:r>
            <a:endParaRPr lang="en-US" altLang="ja-JP"/>
          </a:p>
          <a:p>
            <a:endParaRPr lang="ja-JP" altLang="en-US"/>
          </a:p>
        </p:txBody>
      </p:sp>
      <p:sp>
        <p:nvSpPr>
          <p:cNvPr id="22532" name="スライド番号プレースホルダー 4">
            <a:extLst>
              <a:ext uri="{FF2B5EF4-FFF2-40B4-BE49-F238E27FC236}">
                <a16:creationId xmlns:a16="http://schemas.microsoft.com/office/drawing/2014/main" id="{78E2BDDD-8773-43C6-9FA2-43F8B669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66843B4-0578-4B73-8E94-D994EB14CD6E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863478A0-460C-4816-93EF-E7FC8B15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570038"/>
            <a:ext cx="8653463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正方形/長方形 2">
            <a:extLst>
              <a:ext uri="{FF2B5EF4-FFF2-40B4-BE49-F238E27FC236}">
                <a16:creationId xmlns:a16="http://schemas.microsoft.com/office/drawing/2014/main" id="{F89E3CDB-3B40-4123-B996-8F9EC5E0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6172200"/>
            <a:ext cx="404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Takada et al. PRE102, 022907 (2020)</a:t>
            </a:r>
            <a:endParaRPr lang="ja-JP" altLang="en-US" sz="1800" b="0"/>
          </a:p>
        </p:txBody>
      </p:sp>
      <p:sp>
        <p:nvSpPr>
          <p:cNvPr id="22535" name="日付プレースホルダー 3">
            <a:extLst>
              <a:ext uri="{FF2B5EF4-FFF2-40B4-BE49-F238E27FC236}">
                <a16:creationId xmlns:a16="http://schemas.microsoft.com/office/drawing/2014/main" id="{539AD99A-636D-4935-9A9B-5FFA9EA50F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2536" name="フッター プレースホルダー 4">
            <a:extLst>
              <a:ext uri="{FF2B5EF4-FFF2-40B4-BE49-F238E27FC236}">
                <a16:creationId xmlns:a16="http://schemas.microsoft.com/office/drawing/2014/main" id="{83A81A99-CF16-422D-982A-F34A17C47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10511-E878-4D33-B06F-D8D9193C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異常緩和</a:t>
            </a:r>
            <a:r>
              <a:rPr lang="en-US" altLang="ja-JP" dirty="0"/>
              <a:t>(</a:t>
            </a:r>
            <a:r>
              <a:rPr lang="en-US" altLang="ja-JP" dirty="0" err="1"/>
              <a:t>Mpemba</a:t>
            </a:r>
            <a:r>
              <a:rPr lang="en-US" altLang="ja-JP" dirty="0"/>
              <a:t> </a:t>
            </a:r>
            <a:r>
              <a:rPr lang="ja-JP" altLang="en-US" dirty="0"/>
              <a:t>効果）</a:t>
            </a:r>
          </a:p>
        </p:txBody>
      </p:sp>
      <p:sp>
        <p:nvSpPr>
          <p:cNvPr id="24579" name="コンテンツ プレースホルダー 2">
            <a:extLst>
              <a:ext uri="{FF2B5EF4-FFF2-40B4-BE49-F238E27FC236}">
                <a16:creationId xmlns:a16="http://schemas.microsoft.com/office/drawing/2014/main" id="{F514B0B1-93AE-410E-93E4-3745EE90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652588"/>
            <a:ext cx="7620000" cy="4373562"/>
          </a:xfrm>
        </p:spPr>
        <p:txBody>
          <a:bodyPr/>
          <a:lstStyle/>
          <a:p>
            <a:r>
              <a:rPr lang="ja-JP" altLang="en-US"/>
              <a:t>初期に高温と低温の液体を用意して、同時に緩和させて、高温の液体がより低温化する事はあるか？</a:t>
            </a:r>
            <a:endParaRPr lang="en-US" altLang="ja-JP"/>
          </a:p>
          <a:p>
            <a:r>
              <a:rPr lang="en-US" altLang="ja-JP"/>
              <a:t>=&gt;</a:t>
            </a:r>
            <a:r>
              <a:rPr lang="ja-JP" altLang="en-US"/>
              <a:t>ある</a:t>
            </a:r>
            <a:r>
              <a:rPr lang="en-US" altLang="ja-JP"/>
              <a:t>(Mpemba</a:t>
            </a:r>
            <a:r>
              <a:rPr lang="ja-JP" altLang="en-US"/>
              <a:t>効果）</a:t>
            </a:r>
            <a:r>
              <a:rPr lang="en-US" altLang="ja-JP"/>
              <a:t>, Takada et al, PRE 103, 032901 (2021).</a:t>
            </a:r>
          </a:p>
          <a:p>
            <a:endParaRPr lang="ja-JP" altLang="en-US"/>
          </a:p>
        </p:txBody>
      </p:sp>
      <p:sp>
        <p:nvSpPr>
          <p:cNvPr id="24580" name="スライド番号プレースホルダー 4">
            <a:extLst>
              <a:ext uri="{FF2B5EF4-FFF2-40B4-BE49-F238E27FC236}">
                <a16:creationId xmlns:a16="http://schemas.microsoft.com/office/drawing/2014/main" id="{225BDB5B-5514-45DC-8E35-27CB47681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C92E55D-0794-4235-B85F-FDD7A7D664A3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pic>
        <p:nvPicPr>
          <p:cNvPr id="24581" name="図 5">
            <a:extLst>
              <a:ext uri="{FF2B5EF4-FFF2-40B4-BE49-F238E27FC236}">
                <a16:creationId xmlns:a16="http://schemas.microsoft.com/office/drawing/2014/main" id="{53C8E7D6-1A59-4906-BF0B-935B6C0C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4752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図 6">
            <a:extLst>
              <a:ext uri="{FF2B5EF4-FFF2-40B4-BE49-F238E27FC236}">
                <a16:creationId xmlns:a16="http://schemas.microsoft.com/office/drawing/2014/main" id="{9CB9AE97-79CC-46D8-88DB-ABC6AEA2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8290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図 7">
            <a:extLst>
              <a:ext uri="{FF2B5EF4-FFF2-40B4-BE49-F238E27FC236}">
                <a16:creationId xmlns:a16="http://schemas.microsoft.com/office/drawing/2014/main" id="{D84FB4A5-8026-4D65-9481-9B354989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878263"/>
            <a:ext cx="1230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図 8">
            <a:extLst>
              <a:ext uri="{FF2B5EF4-FFF2-40B4-BE49-F238E27FC236}">
                <a16:creationId xmlns:a16="http://schemas.microsoft.com/office/drawing/2014/main" id="{83796C23-1D6E-4D57-BD12-F3B821CD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41813"/>
            <a:ext cx="482441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8ECE746-91CF-4EC3-96C9-F27D29D46DF3}"/>
              </a:ext>
            </a:extLst>
          </p:cNvPr>
          <p:cNvCxnSpPr/>
          <p:nvPr/>
        </p:nvCxnSpPr>
        <p:spPr>
          <a:xfrm flipV="1">
            <a:off x="2555875" y="3605213"/>
            <a:ext cx="576263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D8C652E-FE99-4993-A82B-0C68FE88388E}"/>
              </a:ext>
            </a:extLst>
          </p:cNvPr>
          <p:cNvCxnSpPr/>
          <p:nvPr/>
        </p:nvCxnSpPr>
        <p:spPr>
          <a:xfrm flipH="1" flipV="1">
            <a:off x="3314700" y="3573463"/>
            <a:ext cx="700088" cy="25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正方形/長方形 13">
            <a:extLst>
              <a:ext uri="{FF2B5EF4-FFF2-40B4-BE49-F238E27FC236}">
                <a16:creationId xmlns:a16="http://schemas.microsoft.com/office/drawing/2014/main" id="{DAFC6E2F-9718-49CD-9448-87EEA9131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72440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NME</a:t>
            </a:r>
            <a:endParaRPr lang="ja-JP" altLang="en-US" sz="1800" b="0"/>
          </a:p>
        </p:txBody>
      </p:sp>
      <p:sp>
        <p:nvSpPr>
          <p:cNvPr id="24588" name="正方形/長方形 14">
            <a:extLst>
              <a:ext uri="{FF2B5EF4-FFF2-40B4-BE49-F238E27FC236}">
                <a16:creationId xmlns:a16="http://schemas.microsoft.com/office/drawing/2014/main" id="{C4AFACEB-85D4-4A3F-B777-480E43D44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5257800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AME</a:t>
            </a:r>
            <a:endParaRPr lang="ja-JP" altLang="en-US" sz="1800" b="0"/>
          </a:p>
        </p:txBody>
      </p:sp>
      <p:sp>
        <p:nvSpPr>
          <p:cNvPr id="24589" name="正方形/長方形 15">
            <a:extLst>
              <a:ext uri="{FF2B5EF4-FFF2-40B4-BE49-F238E27FC236}">
                <a16:creationId xmlns:a16="http://schemas.microsoft.com/office/drawing/2014/main" id="{40D7AEE7-C4E3-4181-98AF-58A9275F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783263"/>
            <a:ext cx="133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NME+AME</a:t>
            </a:r>
            <a:endParaRPr lang="ja-JP" altLang="en-US" sz="1800" b="0"/>
          </a:p>
        </p:txBody>
      </p:sp>
      <p:sp>
        <p:nvSpPr>
          <p:cNvPr id="24590" name="日付プレースホルダー 3">
            <a:extLst>
              <a:ext uri="{FF2B5EF4-FFF2-40B4-BE49-F238E27FC236}">
                <a16:creationId xmlns:a16="http://schemas.microsoft.com/office/drawing/2014/main" id="{402508C7-2A5D-4D45-8860-40652F0D22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4591" name="フッター プレースホルダー 4">
            <a:extLst>
              <a:ext uri="{FF2B5EF4-FFF2-40B4-BE49-F238E27FC236}">
                <a16:creationId xmlns:a16="http://schemas.microsoft.com/office/drawing/2014/main" id="{821B0CCD-808D-4A20-9AF7-658ADC602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E71BF5D-DFD9-48B3-88F4-11C0A26B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6988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45A48BC-128C-411A-8462-26734370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研究グループの概要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レオロジーによる統計力学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インパクトによる硬化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運動論による解析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ゆらぐ熱力学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幾何学ポンプのカレント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幾何学的熱力学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75CD8E62-7426-47E0-94E5-37BCA6DC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F413210-8445-4877-B784-D43978D30C1B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26629" name="日付プレースホルダー 2">
            <a:extLst>
              <a:ext uri="{FF2B5EF4-FFF2-40B4-BE49-F238E27FC236}">
                <a16:creationId xmlns:a16="http://schemas.microsoft.com/office/drawing/2014/main" id="{8B774F31-2F4E-4C2A-AF10-DBB670236B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6630" name="フッター プレースホルダー 3">
            <a:extLst>
              <a:ext uri="{FF2B5EF4-FFF2-40B4-BE49-F238E27FC236}">
                <a16:creationId xmlns:a16="http://schemas.microsoft.com/office/drawing/2014/main" id="{F3F2A917-A848-4D25-831D-14868F580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9A75B-86D7-4882-9A31-F021FAAF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ゆらぐ世界の熱力学</a:t>
            </a:r>
          </a:p>
        </p:txBody>
      </p:sp>
      <p:sp>
        <p:nvSpPr>
          <p:cNvPr id="27651" name="テキスト ボックス 19">
            <a:extLst>
              <a:ext uri="{FF2B5EF4-FFF2-40B4-BE49-F238E27FC236}">
                <a16:creationId xmlns:a16="http://schemas.microsoft.com/office/drawing/2014/main" id="{2C3727B5-8836-4367-A912-DB06DC08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>
                <a:solidFill>
                  <a:srgbClr val="0070C0"/>
                </a:solidFill>
              </a:rPr>
              <a:t>巨大な熱浴と接触した微小系の熱力学</a:t>
            </a:r>
          </a:p>
        </p:txBody>
      </p:sp>
      <p:pic>
        <p:nvPicPr>
          <p:cNvPr id="27652" name="Picture 10">
            <a:extLst>
              <a:ext uri="{FF2B5EF4-FFF2-40B4-BE49-F238E27FC236}">
                <a16:creationId xmlns:a16="http://schemas.microsoft.com/office/drawing/2014/main" id="{12E568A7-FE7F-423D-B399-2A1D7105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644900"/>
            <a:ext cx="35274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テキスト ボックス 24">
            <a:extLst>
              <a:ext uri="{FF2B5EF4-FFF2-40B4-BE49-F238E27FC236}">
                <a16:creationId xmlns:a16="http://schemas.microsoft.com/office/drawing/2014/main" id="{F9325417-1E03-447E-803E-EF3D502A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33513"/>
            <a:ext cx="795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800" b="0"/>
              <a:t>熱や仕事などの熱力学量の確率的ゆらぎが、平均値と同じくらいの大きさになる</a:t>
            </a:r>
          </a:p>
        </p:txBody>
      </p:sp>
      <p:grpSp>
        <p:nvGrpSpPr>
          <p:cNvPr id="3" name="グループ化 18">
            <a:extLst>
              <a:ext uri="{FF2B5EF4-FFF2-40B4-BE49-F238E27FC236}">
                <a16:creationId xmlns:a16="http://schemas.microsoft.com/office/drawing/2014/main" id="{96765773-2C88-490D-A9B4-70F58610EC2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989138"/>
            <a:ext cx="5688012" cy="2170112"/>
            <a:chOff x="2915816" y="2483604"/>
            <a:chExt cx="5688632" cy="2169651"/>
          </a:xfrm>
        </p:grpSpPr>
        <p:sp>
          <p:nvSpPr>
            <p:cNvPr id="27666" name="テキスト ボックス 29">
              <a:extLst>
                <a:ext uri="{FF2B5EF4-FFF2-40B4-BE49-F238E27FC236}">
                  <a16:creationId xmlns:a16="http://schemas.microsoft.com/office/drawing/2014/main" id="{B869EA36-6D2E-4F6C-B8DD-877D4414E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2483604"/>
              <a:ext cx="5688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800"/>
                <a:t>cf. </a:t>
              </a:r>
              <a:r>
                <a:rPr lang="ja-JP" altLang="en-US" sz="1800"/>
                <a:t>生体分子マシンは、ゆらぎをうまく活用して動いている</a:t>
              </a:r>
            </a:p>
          </p:txBody>
        </p:sp>
        <p:pic>
          <p:nvPicPr>
            <p:cNvPr id="27667" name="Picture 18" descr="0925">
              <a:extLst>
                <a:ext uri="{FF2B5EF4-FFF2-40B4-BE49-F238E27FC236}">
                  <a16:creationId xmlns:a16="http://schemas.microsoft.com/office/drawing/2014/main" id="{AA825A90-4EF1-4F59-92B2-3862B999F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068960"/>
              <a:ext cx="1872208" cy="140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20" descr="bnn">
              <a:extLst>
                <a:ext uri="{FF2B5EF4-FFF2-40B4-BE49-F238E27FC236}">
                  <a16:creationId xmlns:a16="http://schemas.microsoft.com/office/drawing/2014/main" id="{86075956-3B99-44E9-B512-62396FED4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996952"/>
              <a:ext cx="1800200" cy="165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グループ化 16">
            <a:extLst>
              <a:ext uri="{FF2B5EF4-FFF2-40B4-BE49-F238E27FC236}">
                <a16:creationId xmlns:a16="http://schemas.microsoft.com/office/drawing/2014/main" id="{032F26B5-C217-4B80-A6C7-EBB1221DC31E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4437063"/>
            <a:ext cx="4608512" cy="2305050"/>
            <a:chOff x="4211960" y="4437112"/>
            <a:chExt cx="4608512" cy="2304256"/>
          </a:xfrm>
        </p:grpSpPr>
        <p:grpSp>
          <p:nvGrpSpPr>
            <p:cNvPr id="27660" name="グループ化 13">
              <a:extLst>
                <a:ext uri="{FF2B5EF4-FFF2-40B4-BE49-F238E27FC236}">
                  <a16:creationId xmlns:a16="http://schemas.microsoft.com/office/drawing/2014/main" id="{56C2B33D-91F1-4E67-9147-A9CEF830D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1960" y="4437112"/>
              <a:ext cx="4608512" cy="1593466"/>
              <a:chOff x="4283968" y="5157194"/>
              <a:chExt cx="4608512" cy="1593466"/>
            </a:xfrm>
          </p:grpSpPr>
          <p:grpSp>
            <p:nvGrpSpPr>
              <p:cNvPr id="27662" name="グループ化 35">
                <a:extLst>
                  <a:ext uri="{FF2B5EF4-FFF2-40B4-BE49-F238E27FC236}">
                    <a16:creationId xmlns:a16="http://schemas.microsoft.com/office/drawing/2014/main" id="{3DA154B2-9778-4DBB-8180-C43AC66B1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968" y="5157194"/>
                <a:ext cx="4608512" cy="648072"/>
                <a:chOff x="-240962" y="4062546"/>
                <a:chExt cx="4516560" cy="814243"/>
              </a:xfrm>
            </p:grpSpPr>
            <p:sp>
              <p:nvSpPr>
                <p:cNvPr id="27664" name="テキスト ボックス 22">
                  <a:extLst>
                    <a:ext uri="{FF2B5EF4-FFF2-40B4-BE49-F238E27FC236}">
                      <a16:creationId xmlns:a16="http://schemas.microsoft.com/office/drawing/2014/main" id="{38AE21DD-9DBC-4DDC-9EF8-ECD270605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40962" y="4162414"/>
                  <a:ext cx="3140422" cy="58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kumimoji="1" sz="20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ü"/>
                  </a:pPr>
                  <a:r>
                    <a:rPr lang="ja-JP" altLang="en-US" sz="2400" b="0"/>
                    <a:t>熱力学第二法則</a:t>
                  </a:r>
                  <a:r>
                    <a:rPr lang="en-US" altLang="ja-JP" sz="2400" b="0"/>
                    <a:t> </a:t>
                  </a:r>
                  <a:endParaRPr lang="ja-JP" altLang="en-US" sz="2400" b="0"/>
                </a:p>
              </p:txBody>
            </p:sp>
            <p:graphicFrame>
              <p:nvGraphicFramePr>
                <p:cNvPr id="27665" name="Object 2">
                  <a:extLst>
                    <a:ext uri="{FF2B5EF4-FFF2-40B4-BE49-F238E27FC236}">
                      <a16:creationId xmlns:a16="http://schemas.microsoft.com/office/drawing/2014/main" id="{26AD557A-853B-46A3-BA50-ACA8DA4E2FA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12604" y="4062546"/>
                <a:ext cx="1962994" cy="814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77" name="Equation" r:id="rId6" imgW="647419" imgH="253890" progId="">
                        <p:embed/>
                      </p:oleObj>
                    </mc:Choice>
                    <mc:Fallback>
                      <p:oleObj name="Equation" r:id="rId6" imgW="647419" imgH="253890" progId="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12604" y="4062546"/>
                              <a:ext cx="1962994" cy="8142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663" name="テキスト ボックス 12">
                <a:extLst>
                  <a:ext uri="{FF2B5EF4-FFF2-40B4-BE49-F238E27FC236}">
                    <a16:creationId xmlns:a16="http://schemas.microsoft.com/office/drawing/2014/main" id="{6302B29C-463F-41FD-8A41-A6CAAC271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968" y="5919663"/>
                <a:ext cx="439248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Font typeface="Arial" panose="020B0604020202020204" pitchFamily="34" charset="0"/>
                  <a:defRPr kumimoji="1"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ü"/>
                </a:pPr>
                <a:r>
                  <a:rPr lang="ja-JP" altLang="en-US" sz="2400" b="0"/>
                  <a:t>様々な非線形・非平衡関係式</a:t>
                </a:r>
                <a:br>
                  <a:rPr lang="en-US" altLang="ja-JP" sz="2400" b="0"/>
                </a:br>
                <a:r>
                  <a:rPr lang="ja-JP" altLang="en-US" sz="2400" b="0"/>
                  <a:t>　　</a:t>
                </a:r>
                <a:r>
                  <a:rPr lang="ja-JP" altLang="en-US" b="0"/>
                  <a:t>（ゆらぎの定理や</a:t>
                </a:r>
                <a:r>
                  <a:rPr lang="en-US" altLang="ja-JP" b="0"/>
                  <a:t>Jarzynski</a:t>
                </a:r>
                <a:r>
                  <a:rPr lang="ja-JP" altLang="en-US" b="0"/>
                  <a:t>等式）</a:t>
                </a:r>
                <a:endParaRPr lang="ja-JP" altLang="en-US" sz="2400" b="0"/>
              </a:p>
            </p:txBody>
          </p:sp>
        </p:grpSp>
        <p:graphicFrame>
          <p:nvGraphicFramePr>
            <p:cNvPr id="27661" name="Object 3">
              <a:extLst>
                <a:ext uri="{FF2B5EF4-FFF2-40B4-BE49-F238E27FC236}">
                  <a16:creationId xmlns:a16="http://schemas.microsoft.com/office/drawing/2014/main" id="{2E4F3BE7-0DBE-4FF2-9F3E-414ACB3D8D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32822" y="6030168"/>
            <a:ext cx="278765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Equation" r:id="rId8" imgW="901309" imgH="279279" progId="">
                    <p:embed/>
                  </p:oleObj>
                </mc:Choice>
                <mc:Fallback>
                  <p:oleObj name="Equation" r:id="rId8" imgW="901309" imgH="27927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2822" y="6030168"/>
                          <a:ext cx="278765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6" name="Picture 4" descr="nanocar">
            <a:extLst>
              <a:ext uri="{FF2B5EF4-FFF2-40B4-BE49-F238E27FC236}">
                <a16:creationId xmlns:a16="http://schemas.microsoft.com/office/drawing/2014/main" id="{600EA8DA-3247-4D35-889D-870FA895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18081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スライド番号プレースホルダー 5">
            <a:extLst>
              <a:ext uri="{FF2B5EF4-FFF2-40B4-BE49-F238E27FC236}">
                <a16:creationId xmlns:a16="http://schemas.microsoft.com/office/drawing/2014/main" id="{25715701-01C1-49A8-8FA4-F0D824E8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382331D-E718-4BF0-ABF3-6CDE2511A289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27658" name="日付プレースホルダー 5">
            <a:extLst>
              <a:ext uri="{FF2B5EF4-FFF2-40B4-BE49-F238E27FC236}">
                <a16:creationId xmlns:a16="http://schemas.microsoft.com/office/drawing/2014/main" id="{F8C75E73-46F2-4015-A892-5638EA1661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7659" name="フッター プレースホルダー 6">
            <a:extLst>
              <a:ext uri="{FF2B5EF4-FFF2-40B4-BE49-F238E27FC236}">
                <a16:creationId xmlns:a16="http://schemas.microsoft.com/office/drawing/2014/main" id="{85E21BAE-9CBF-4792-9C9E-DE13337A0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08488-E5D5-4AB5-9351-18722860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研究成果</a:t>
            </a:r>
            <a:r>
              <a:rPr lang="en-US" altLang="ja-JP" dirty="0"/>
              <a:t>:</a:t>
            </a:r>
            <a:r>
              <a:rPr lang="ja-JP" altLang="en-US" dirty="0"/>
              <a:t>周期駆動系の幾何学カレント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1BEACB51-5037-47A9-BC0A-27A4D6F1F2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/>
              <a:t>非平衡系では</a:t>
            </a:r>
            <a:r>
              <a:rPr lang="en-US" altLang="ja-JP"/>
              <a:t>2</a:t>
            </a:r>
            <a:r>
              <a:rPr lang="ja-JP" altLang="en-US"/>
              <a:t>熱浴間に平均的なバイアス（温度差等）がなくてもカレントが流れる</a:t>
            </a:r>
            <a:endParaRPr lang="en-US" altLang="ja-JP"/>
          </a:p>
          <a:p>
            <a:r>
              <a:rPr lang="en-US" altLang="ja-JP">
                <a:solidFill>
                  <a:srgbClr val="FF0000"/>
                </a:solidFill>
              </a:rPr>
              <a:t>Thouless pumping </a:t>
            </a:r>
            <a:r>
              <a:rPr lang="en-US" altLang="ja-JP"/>
              <a:t>(1983)&lt;=Berry phase (1984)</a:t>
            </a:r>
          </a:p>
          <a:p>
            <a:r>
              <a:rPr lang="ja-JP" altLang="en-US"/>
              <a:t>従来は断熱プロセスのみに論じられていた</a:t>
            </a:r>
            <a:endParaRPr lang="en-US" altLang="ja-JP"/>
          </a:p>
          <a:p>
            <a:r>
              <a:rPr lang="ja-JP" altLang="en-US"/>
              <a:t>最近、この周期駆動系の幾何学カレントが任意の速さでも求められた </a:t>
            </a:r>
            <a:r>
              <a:rPr lang="en-US" altLang="ja-JP"/>
              <a:t>(Takahashi, Fujii, Hino, </a:t>
            </a:r>
            <a:r>
              <a:rPr lang="en-US" altLang="ja-JP">
                <a:solidFill>
                  <a:srgbClr val="FF0000"/>
                </a:solidFill>
              </a:rPr>
              <a:t>Hayakawa</a:t>
            </a:r>
            <a:r>
              <a:rPr lang="en-US" altLang="ja-JP"/>
              <a:t>, PRL (2020)).=&gt; </a:t>
            </a:r>
            <a:r>
              <a:rPr lang="en-US" altLang="ja-JP">
                <a:solidFill>
                  <a:srgbClr val="FF0000"/>
                </a:solidFill>
              </a:rPr>
              <a:t>Floquet</a:t>
            </a:r>
            <a:r>
              <a:rPr lang="ja-JP" altLang="en-US"/>
              <a:t>理論と連続的につながった</a:t>
            </a:r>
            <a:endParaRPr lang="en-US" altLang="ja-JP"/>
          </a:p>
          <a:p>
            <a:r>
              <a:rPr lang="ja-JP" altLang="en-US"/>
              <a:t>またうまく制御する事で</a:t>
            </a:r>
            <a:r>
              <a:rPr lang="en-US" altLang="ja-JP"/>
              <a:t>high frequency</a:t>
            </a:r>
            <a:r>
              <a:rPr lang="ja-JP" altLang="en-US"/>
              <a:t>でも大きなカレントを得る事が出来た。</a:t>
            </a:r>
          </a:p>
        </p:txBody>
      </p:sp>
      <p:sp>
        <p:nvSpPr>
          <p:cNvPr id="28676" name="スライド番号プレースホルダー 4">
            <a:extLst>
              <a:ext uri="{FF2B5EF4-FFF2-40B4-BE49-F238E27FC236}">
                <a16:creationId xmlns:a16="http://schemas.microsoft.com/office/drawing/2014/main" id="{2E6095C1-BA1B-42DE-A50C-8447D90F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59ED840-0671-4711-80B4-E7CEC1B35203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28677" name="日付プレースホルダー 4">
            <a:extLst>
              <a:ext uri="{FF2B5EF4-FFF2-40B4-BE49-F238E27FC236}">
                <a16:creationId xmlns:a16="http://schemas.microsoft.com/office/drawing/2014/main" id="{64B07B8D-5EEF-4B0D-B22E-07A917138AC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28678" name="フッター プレースホルダー 5">
            <a:extLst>
              <a:ext uri="{FF2B5EF4-FFF2-40B4-BE49-F238E27FC236}">
                <a16:creationId xmlns:a16="http://schemas.microsoft.com/office/drawing/2014/main" id="{F53D4EFA-E9B0-405C-A29A-1B23473D7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6A128-A3E6-4C1B-B27D-C9E38B49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周期駆動の幾何学カレント </a:t>
            </a:r>
            <a:r>
              <a:rPr lang="en-US" altLang="ja-JP" dirty="0"/>
              <a:t>part 2</a:t>
            </a:r>
            <a:endParaRPr lang="ja-JP" altLang="en-US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785C040-2DDF-4E3F-8526-BC5C26B548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4095750" cy="234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C60A1E4C-CFCE-4BA4-BD54-EBE08CF1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562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C2E7F472-1ACF-42BA-B6A8-3DA758DB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02188"/>
            <a:ext cx="990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31D82691-2A92-4A52-8F29-2E8DED92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5162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59BF75D5-C076-4FBD-AC12-ADC80DF1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246688"/>
            <a:ext cx="4352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A72A59D2-7DA9-4E77-8435-895B9A72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280025"/>
            <a:ext cx="289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スライド番号プレースホルダー 3">
            <a:extLst>
              <a:ext uri="{FF2B5EF4-FFF2-40B4-BE49-F238E27FC236}">
                <a16:creationId xmlns:a16="http://schemas.microsoft.com/office/drawing/2014/main" id="{D6C64D5D-CD35-4AB7-A249-443861B1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56328CA-E6A2-486F-9521-082E5A3B6E2F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30730" name="日付プレースホルダー 3">
            <a:extLst>
              <a:ext uri="{FF2B5EF4-FFF2-40B4-BE49-F238E27FC236}">
                <a16:creationId xmlns:a16="http://schemas.microsoft.com/office/drawing/2014/main" id="{4F26BC1E-5FB5-4811-89BF-56BB9831E5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30731" name="フッター プレースホルダー 4">
            <a:extLst>
              <a:ext uri="{FF2B5EF4-FFF2-40B4-BE49-F238E27FC236}">
                <a16:creationId xmlns:a16="http://schemas.microsoft.com/office/drawing/2014/main" id="{59C82B00-ED6C-4D54-8DEF-C375F771A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BBCD5E-6C52-4B4B-8EDA-459C85DE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27913" cy="1358900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周期駆動系の熱力学　（ベクトルポテンシャル駆動）</a:t>
            </a:r>
          </a:p>
        </p:txBody>
      </p:sp>
      <p:sp>
        <p:nvSpPr>
          <p:cNvPr id="31747" name="コンテンツ プレースホルダー 2">
            <a:extLst>
              <a:ext uri="{FF2B5EF4-FFF2-40B4-BE49-F238E27FC236}">
                <a16:creationId xmlns:a16="http://schemas.microsoft.com/office/drawing/2014/main" id="{ABCBFF07-2762-4B59-A8A9-460353B2AF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/>
              <a:t>大振幅の幾何学熱力学の拡張</a:t>
            </a:r>
            <a:r>
              <a:rPr lang="en-US" altLang="ja-JP"/>
              <a:t>(Hino &amp;</a:t>
            </a:r>
            <a:r>
              <a:rPr lang="en-US" altLang="ja-JP">
                <a:solidFill>
                  <a:srgbClr val="FF0000"/>
                </a:solidFill>
              </a:rPr>
              <a:t>HH</a:t>
            </a:r>
            <a:r>
              <a:rPr lang="en-US" altLang="ja-JP"/>
              <a:t>,PRR 3, 013187 (2021))</a:t>
            </a:r>
            <a:endParaRPr lang="ja-JP" altLang="en-US"/>
          </a:p>
        </p:txBody>
      </p:sp>
      <p:sp>
        <p:nvSpPr>
          <p:cNvPr id="31748" name="スライド番号プレースホルダー 4">
            <a:extLst>
              <a:ext uri="{FF2B5EF4-FFF2-40B4-BE49-F238E27FC236}">
                <a16:creationId xmlns:a16="http://schemas.microsoft.com/office/drawing/2014/main" id="{66B72D1E-F948-4F92-8A70-F33547E2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D21ED13-8B3B-478F-9B8C-3624F0914AEF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31749" name="正方形/長方形 3">
            <a:extLst>
              <a:ext uri="{FF2B5EF4-FFF2-40B4-BE49-F238E27FC236}">
                <a16:creationId xmlns:a16="http://schemas.microsoft.com/office/drawing/2014/main" id="{1195FBEE-A392-4003-B440-3B529E34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2290763"/>
            <a:ext cx="70119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/>
              <a:t>*</a:t>
            </a:r>
            <a:r>
              <a:rPr lang="ja-JP" altLang="en-US" sz="2800"/>
              <a:t>非平衡エントロピーを積分したような量（散逸自由度）が基本的</a:t>
            </a:r>
            <a:endParaRPr lang="en-US" altLang="ja-JP" sz="2800"/>
          </a:p>
          <a:p>
            <a:r>
              <a:rPr lang="en-US" altLang="ja-JP" sz="2800"/>
              <a:t>*</a:t>
            </a:r>
            <a:r>
              <a:rPr lang="ja-JP" altLang="en-US" sz="2800"/>
              <a:t>それらの量が微分幾何学で表現できる。</a:t>
            </a:r>
            <a:endParaRPr lang="en-US" altLang="ja-JP" sz="2800"/>
          </a:p>
          <a:p>
            <a:r>
              <a:rPr lang="en-US" altLang="ja-JP" sz="2800"/>
              <a:t>*</a:t>
            </a:r>
            <a:r>
              <a:rPr lang="ja-JP" altLang="en-US" sz="2800"/>
              <a:t>熱力学長と呼ばれる熱力学と散逸自由度の間に不等式</a:t>
            </a:r>
            <a:endParaRPr lang="en-US" altLang="ja-JP" sz="2800"/>
          </a:p>
          <a:p>
            <a:r>
              <a:rPr lang="en-US" altLang="ja-JP" sz="2800"/>
              <a:t>=&gt;</a:t>
            </a:r>
            <a:r>
              <a:rPr lang="ja-JP" altLang="en-US" sz="2800"/>
              <a:t>熱力学第二法則</a:t>
            </a:r>
            <a:endParaRPr lang="en-US" altLang="ja-JP" sz="2800"/>
          </a:p>
          <a:p>
            <a:r>
              <a:rPr lang="en-US" altLang="ja-JP" sz="2800"/>
              <a:t>*</a:t>
            </a:r>
            <a:r>
              <a:rPr lang="ja-JP" altLang="en-US" sz="2800"/>
              <a:t>経路依存なので、ベクトルポテンシャルで駆動された熱力学</a:t>
            </a:r>
            <a:endParaRPr lang="en-US" altLang="ja-JP" sz="2800"/>
          </a:p>
          <a:p>
            <a:r>
              <a:rPr lang="en-US" altLang="ja-JP" sz="2800"/>
              <a:t>*</a:t>
            </a:r>
            <a:r>
              <a:rPr lang="ja-JP" altLang="en-US" sz="2800"/>
              <a:t>パワーと仕事の間のトレードオフ関係式</a:t>
            </a:r>
            <a:endParaRPr lang="en-US" altLang="ja-JP" sz="2800"/>
          </a:p>
        </p:txBody>
      </p:sp>
      <p:sp>
        <p:nvSpPr>
          <p:cNvPr id="31750" name="日付プレースホルダー 9">
            <a:extLst>
              <a:ext uri="{FF2B5EF4-FFF2-40B4-BE49-F238E27FC236}">
                <a16:creationId xmlns:a16="http://schemas.microsoft.com/office/drawing/2014/main" id="{C09B48A7-ABCE-4DA9-9CAE-2745C5BB3B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31751" name="フッター プレースホルダー 10">
            <a:extLst>
              <a:ext uri="{FF2B5EF4-FFF2-40B4-BE49-F238E27FC236}">
                <a16:creationId xmlns:a16="http://schemas.microsoft.com/office/drawing/2014/main" id="{01DDF716-6B55-49B6-9E3E-0697BF0A1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36D692E1-F201-426C-8E33-2E31DED8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6988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5002D0B-B2F6-4A72-A644-F3F3D67D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研究グループの概要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レオロジーの統計力学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インパクトによる硬化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運動論による解析　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ゆらぐ熱力学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幾何学ポンプのカレント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幾何学的熱力学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F42DF306-FD1D-4F6E-AC6D-CB7E7FD6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50B956C-9BC2-44A2-A5C7-BB4742FC0E12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7173" name="日付プレースホルダー 2">
            <a:extLst>
              <a:ext uri="{FF2B5EF4-FFF2-40B4-BE49-F238E27FC236}">
                <a16:creationId xmlns:a16="http://schemas.microsoft.com/office/drawing/2014/main" id="{C03D66D0-CCB1-485F-811B-EAAE6F6532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7174" name="フッター プレースホルダー 3">
            <a:extLst>
              <a:ext uri="{FF2B5EF4-FFF2-40B4-BE49-F238E27FC236}">
                <a16:creationId xmlns:a16="http://schemas.microsoft.com/office/drawing/2014/main" id="{FFC6A994-9FDC-46F2-90BB-E4F814FB9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CAB2046-9079-48E4-BA49-FC8657D0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6988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F608398-95B0-4BE4-A46E-901288C3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研究グループの概要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砂の物理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砂の特徴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流れる粉と流れない粉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シックニングとインパクトによる硬化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ゆらぐ熱力学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幾何学ポンプのカレント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幾何学的熱力学　　　　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B4FC91F6-508A-4153-8B09-F5BE3E16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530895D-FB4E-45EE-AFB0-F3EA8BE0763D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33797" name="日付プレースホルダー 2">
            <a:extLst>
              <a:ext uri="{FF2B5EF4-FFF2-40B4-BE49-F238E27FC236}">
                <a16:creationId xmlns:a16="http://schemas.microsoft.com/office/drawing/2014/main" id="{26B2D141-4A41-467E-A363-4CF0AF27332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33798" name="フッター プレースホルダー 3">
            <a:extLst>
              <a:ext uri="{FF2B5EF4-FFF2-40B4-BE49-F238E27FC236}">
                <a16:creationId xmlns:a16="http://schemas.microsoft.com/office/drawing/2014/main" id="{D1316C52-DFB2-450C-99DA-8322A5C6D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E5AF7-F282-42CB-8E59-7DF4FAF7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まとめ</a:t>
            </a:r>
          </a:p>
        </p:txBody>
      </p:sp>
      <p:sp>
        <p:nvSpPr>
          <p:cNvPr id="34819" name="コンテンツ プレースホルダー 2">
            <a:extLst>
              <a:ext uri="{FF2B5EF4-FFF2-40B4-BE49-F238E27FC236}">
                <a16:creationId xmlns:a16="http://schemas.microsoft.com/office/drawing/2014/main" id="{B0BC47D1-150D-402A-A082-D23F7CA8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研究グループではユニークな多彩な活動を行っています。</a:t>
            </a:r>
            <a:endParaRPr lang="en-US" altLang="ja-JP"/>
          </a:p>
          <a:p>
            <a:pPr eaLnBrk="1" hangingPunct="1"/>
            <a:r>
              <a:rPr lang="ja-JP" altLang="en-US"/>
              <a:t>興味があれば研究室訪問をして質問して下さい。</a:t>
            </a:r>
            <a:endParaRPr lang="en-US" altLang="ja-JP"/>
          </a:p>
          <a:p>
            <a:pPr eaLnBrk="1" hangingPunct="1"/>
            <a:r>
              <a:rPr lang="ja-JP" altLang="en-US"/>
              <a:t>若い人たちの積極的な関心をお待ちしております。</a:t>
            </a:r>
          </a:p>
        </p:txBody>
      </p:sp>
      <p:sp>
        <p:nvSpPr>
          <p:cNvPr id="34820" name="スライド番号プレースホルダー 4">
            <a:extLst>
              <a:ext uri="{FF2B5EF4-FFF2-40B4-BE49-F238E27FC236}">
                <a16:creationId xmlns:a16="http://schemas.microsoft.com/office/drawing/2014/main" id="{4455E46F-66F5-4A5B-A68A-B62075F2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F3C8DE1-7A1E-46E0-BFAD-853C5BA4F034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34821" name="日付プレースホルダー 3">
            <a:extLst>
              <a:ext uri="{FF2B5EF4-FFF2-40B4-BE49-F238E27FC236}">
                <a16:creationId xmlns:a16="http://schemas.microsoft.com/office/drawing/2014/main" id="{9C7F0644-11A3-4F47-A542-1C97799009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34822" name="フッター プレースホルダー 4">
            <a:extLst>
              <a:ext uri="{FF2B5EF4-FFF2-40B4-BE49-F238E27FC236}">
                <a16:creationId xmlns:a16="http://schemas.microsoft.com/office/drawing/2014/main" id="{22E68328-0F4A-4257-A540-D29B6C4F9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0720134-76B9-4878-8F0D-09A6286C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6988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42FB35C-3E01-48E2-AB25-D178E662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研究グループの概要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レオロジーの統計力学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流れる粉と流れない粉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シックニングとインパクトによる硬化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ゆらぐ熱力学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トレードオフ関係式と幾何学的熱力学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幾何学ポンプのカレント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66D731FF-5851-4C95-95E2-40D72BFB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0C8DEF0-660B-4988-9CFE-F41212023529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8197" name="日付プレースホルダー 2">
            <a:extLst>
              <a:ext uri="{FF2B5EF4-FFF2-40B4-BE49-F238E27FC236}">
                <a16:creationId xmlns:a16="http://schemas.microsoft.com/office/drawing/2014/main" id="{3F94D8DC-2191-4E12-A522-771AD07390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8198" name="フッター プレースホルダー 3">
            <a:extLst>
              <a:ext uri="{FF2B5EF4-FFF2-40B4-BE49-F238E27FC236}">
                <a16:creationId xmlns:a16="http://schemas.microsoft.com/office/drawing/2014/main" id="{F6B711DB-CEA2-45CE-A92F-BE50C5E37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FD2D36-0325-45AC-9894-E5B1DB1E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陣容</a:t>
            </a:r>
            <a:r>
              <a:rPr lang="en-US" altLang="ja-JP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(2021)</a:t>
            </a:r>
            <a:endParaRPr lang="ja-JP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EEB152BB-FF2C-4626-A08A-06EA200A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183562" cy="4187825"/>
          </a:xfrm>
        </p:spPr>
        <p:txBody>
          <a:bodyPr/>
          <a:lstStyle/>
          <a:p>
            <a:pPr marL="265113" indent="-265113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ja-JP" altLang="en-US"/>
              <a:t>基礎研統計動力学分野</a:t>
            </a:r>
            <a:endParaRPr lang="en-US" altLang="ja-JP"/>
          </a:p>
          <a:p>
            <a:pPr marL="547688" lvl="1" indent="-200025" eaLnBrk="1" hangingPunct="1">
              <a:buFont typeface="Verdana" panose="020B0604030504040204" pitchFamily="34" charset="0"/>
              <a:buChar char="◦"/>
            </a:pPr>
            <a:r>
              <a:rPr lang="ja-JP" altLang="en-US"/>
              <a:t>教授</a:t>
            </a:r>
            <a:endParaRPr lang="en-US" altLang="ja-JP"/>
          </a:p>
          <a:p>
            <a:pPr marL="547688" lvl="1" indent="-200025" eaLnBrk="1" hangingPunct="1">
              <a:buFont typeface="Verdana" panose="020B0604030504040204" pitchFamily="34" charset="0"/>
              <a:buChar char="◦"/>
            </a:pPr>
            <a:r>
              <a:rPr lang="ja-JP" altLang="en-US"/>
              <a:t>准教授</a:t>
            </a:r>
            <a:r>
              <a:rPr lang="en-US" altLang="ja-JP"/>
              <a:t>(2023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月末定年</a:t>
            </a:r>
            <a:r>
              <a:rPr lang="en-US" altLang="ja-JP"/>
              <a:t>)</a:t>
            </a:r>
          </a:p>
          <a:p>
            <a:pPr marL="547688" lvl="1" indent="-200025" eaLnBrk="1" hangingPunct="1">
              <a:buFont typeface="Verdana" panose="020B0604030504040204" pitchFamily="34" charset="0"/>
              <a:buChar char="◦"/>
            </a:pPr>
            <a:r>
              <a:rPr lang="en-US" altLang="ja-JP"/>
              <a:t>DC3</a:t>
            </a:r>
          </a:p>
          <a:p>
            <a:pPr marL="265113" indent="-265113" eaLnBrk="1" hangingPunct="1">
              <a:spcAft>
                <a:spcPct val="0"/>
              </a:spcAft>
              <a:buFont typeface="Wingdings 2" panose="05020102010507070707" pitchFamily="18" charset="2"/>
              <a:buChar char=""/>
            </a:pPr>
            <a:r>
              <a:rPr lang="ja-JP" altLang="en-US"/>
              <a:t>その他の現在の共同研究者：高田（農工大）、大槻（大阪大</a:t>
            </a:r>
            <a:r>
              <a:rPr lang="en-US" altLang="ja-JP"/>
              <a:t>),</a:t>
            </a:r>
            <a:r>
              <a:rPr lang="ja-JP" altLang="en-US"/>
              <a:t> 齊藤 </a:t>
            </a:r>
            <a:r>
              <a:rPr lang="en-US" altLang="ja-JP"/>
              <a:t>(</a:t>
            </a:r>
            <a:r>
              <a:rPr lang="ja-JP" altLang="en-US"/>
              <a:t>京産大</a:t>
            </a:r>
            <a:r>
              <a:rPr lang="en-US" altLang="ja-JP"/>
              <a:t>),</a:t>
            </a:r>
            <a:r>
              <a:rPr lang="ja-JP" altLang="en-US"/>
              <a:t> 高橋（東工大）、</a:t>
            </a:r>
            <a:r>
              <a:rPr lang="en-US" altLang="ja-JP"/>
              <a:t>Garzo(Estremadura), Santos(Extremadura)</a:t>
            </a:r>
            <a:r>
              <a:rPr lang="ja-JP" altLang="en-US"/>
              <a:t>等</a:t>
            </a:r>
          </a:p>
        </p:txBody>
      </p:sp>
      <p:sp>
        <p:nvSpPr>
          <p:cNvPr id="9220" name="スライド番号プレースホルダー 4">
            <a:extLst>
              <a:ext uri="{FF2B5EF4-FFF2-40B4-BE49-F238E27FC236}">
                <a16:creationId xmlns:a16="http://schemas.microsoft.com/office/drawing/2014/main" id="{9D0B3D7B-BD2F-4D5E-AF7C-7CEF6D19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F19CF36-7315-45BC-AE34-D53B36969870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9221" name="日付プレースホルダー 3">
            <a:extLst>
              <a:ext uri="{FF2B5EF4-FFF2-40B4-BE49-F238E27FC236}">
                <a16:creationId xmlns:a16="http://schemas.microsoft.com/office/drawing/2014/main" id="{1592C8C4-78B1-4FF1-A625-59FC6119CE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9222" name="フッター プレースホルダー 4">
            <a:extLst>
              <a:ext uri="{FF2B5EF4-FFF2-40B4-BE49-F238E27FC236}">
                <a16:creationId xmlns:a16="http://schemas.microsoft.com/office/drawing/2014/main" id="{1CA63C36-1DBA-4177-AE17-D554BFB9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FAE58E-D63D-4C25-B9D0-22E9FA1C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プロフィール：過去</a:t>
            </a:r>
            <a:r>
              <a:rPr lang="en-US" altLang="ja-JP" dirty="0"/>
              <a:t>15</a:t>
            </a:r>
            <a:r>
              <a:rPr lang="ja-JP" altLang="en-US" dirty="0"/>
              <a:t>年間</a:t>
            </a:r>
          </a:p>
        </p:txBody>
      </p:sp>
      <p:sp>
        <p:nvSpPr>
          <p:cNvPr id="10243" name="コンテンツ プレースホルダー 2">
            <a:extLst>
              <a:ext uri="{FF2B5EF4-FFF2-40B4-BE49-F238E27FC236}">
                <a16:creationId xmlns:a16="http://schemas.microsoft.com/office/drawing/2014/main" id="{3153AF7A-30FD-4571-ADAF-F737CD03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844675"/>
            <a:ext cx="8183563" cy="4187825"/>
          </a:xfrm>
        </p:spPr>
        <p:txBody>
          <a:bodyPr/>
          <a:lstStyle/>
          <a:p>
            <a:pPr eaLnBrk="1" hangingPunct="1"/>
            <a:r>
              <a:rPr lang="ja-JP" altLang="en-US" dirty="0"/>
              <a:t>修士入学者</a:t>
            </a:r>
            <a:r>
              <a:rPr lang="en-US" altLang="ja-JP" dirty="0"/>
              <a:t>12</a:t>
            </a:r>
            <a:r>
              <a:rPr lang="ja-JP" altLang="en-US" dirty="0"/>
              <a:t>名：うち京大理以外の出身者</a:t>
            </a:r>
            <a:r>
              <a:rPr lang="en-US" altLang="ja-JP" dirty="0"/>
              <a:t>10</a:t>
            </a:r>
            <a:r>
              <a:rPr lang="ja-JP" altLang="en-US" dirty="0"/>
              <a:t>名（東大２、京大工、東工大、九大、阪大、名大、千葉大、立命館、バンドン工科大）</a:t>
            </a:r>
            <a:endParaRPr lang="en-US" altLang="ja-JP" dirty="0"/>
          </a:p>
          <a:p>
            <a:pPr eaLnBrk="1" hangingPunct="1"/>
            <a:r>
              <a:rPr lang="ja-JP" altLang="en-US" dirty="0"/>
              <a:t>修士の学位取得者</a:t>
            </a:r>
            <a:r>
              <a:rPr lang="en-US" altLang="ja-JP" dirty="0"/>
              <a:t>12</a:t>
            </a:r>
            <a:r>
              <a:rPr lang="ja-JP" altLang="en-US" dirty="0"/>
              <a:t>名：うち博士後期課程進学</a:t>
            </a:r>
            <a:r>
              <a:rPr lang="en-US" altLang="ja-JP" dirty="0"/>
              <a:t>9</a:t>
            </a:r>
            <a:r>
              <a:rPr lang="ja-JP" altLang="en-US" dirty="0"/>
              <a:t>名（他大学、他研究室</a:t>
            </a:r>
            <a:r>
              <a:rPr lang="en-US" altLang="ja-JP" dirty="0"/>
              <a:t>2</a:t>
            </a:r>
            <a:r>
              <a:rPr lang="ja-JP" altLang="en-US" dirty="0"/>
              <a:t>名を含む）、就職</a:t>
            </a:r>
            <a:r>
              <a:rPr lang="en-US" altLang="ja-JP" dirty="0"/>
              <a:t>3</a:t>
            </a:r>
            <a:r>
              <a:rPr lang="ja-JP" altLang="en-US" dirty="0"/>
              <a:t>名</a:t>
            </a:r>
            <a:endParaRPr lang="en-US" altLang="ja-JP" dirty="0"/>
          </a:p>
          <a:p>
            <a:pPr eaLnBrk="1" hangingPunct="1"/>
            <a:r>
              <a:rPr lang="ja-JP" altLang="en-US" dirty="0"/>
              <a:t>博士後期課程在籍者１</a:t>
            </a:r>
            <a:r>
              <a:rPr lang="en-US" altLang="ja-JP" dirty="0"/>
              <a:t>5</a:t>
            </a:r>
            <a:r>
              <a:rPr lang="ja-JP" altLang="en-US" dirty="0"/>
              <a:t>名：編入</a:t>
            </a:r>
            <a:r>
              <a:rPr lang="en-US" altLang="ja-JP" dirty="0"/>
              <a:t>3</a:t>
            </a:r>
            <a:r>
              <a:rPr lang="ja-JP" altLang="en-US" dirty="0"/>
              <a:t>名</a:t>
            </a:r>
            <a:r>
              <a:rPr lang="en-US" altLang="ja-JP" dirty="0"/>
              <a:t>(</a:t>
            </a:r>
            <a:r>
              <a:rPr lang="ja-JP" altLang="en-US" dirty="0"/>
              <a:t>含エディンバラ大</a:t>
            </a:r>
            <a:r>
              <a:rPr lang="en-US" altLang="ja-JP" dirty="0"/>
              <a:t>)</a:t>
            </a:r>
            <a:r>
              <a:rPr lang="ja-JP" altLang="en-US" dirty="0"/>
              <a:t>他</a:t>
            </a:r>
            <a:endParaRPr lang="en-US" altLang="ja-JP" dirty="0"/>
          </a:p>
          <a:p>
            <a:pPr lvl="1" eaLnBrk="1" hangingPunct="1"/>
            <a:r>
              <a:rPr lang="ja-JP" altLang="en-US" dirty="0"/>
              <a:t>１年の長期滞在１名（東大）</a:t>
            </a:r>
            <a:r>
              <a:rPr lang="en-US" altLang="ja-JP" dirty="0"/>
              <a:t>=&gt;</a:t>
            </a:r>
            <a:r>
              <a:rPr lang="ja-JP" altLang="en-US" dirty="0"/>
              <a:t>現在東大講師</a:t>
            </a:r>
            <a:endParaRPr lang="en-US" altLang="ja-JP" dirty="0"/>
          </a:p>
          <a:p>
            <a:pPr eaLnBrk="1" hangingPunct="1"/>
            <a:r>
              <a:rPr lang="ja-JP" altLang="en-US" dirty="0"/>
              <a:t>学位取得者</a:t>
            </a:r>
            <a:r>
              <a:rPr lang="en-US" altLang="ja-JP" dirty="0"/>
              <a:t>10</a:t>
            </a:r>
            <a:r>
              <a:rPr lang="ja-JP" altLang="en-US" dirty="0"/>
              <a:t>名：</a:t>
            </a:r>
            <a:r>
              <a:rPr lang="en-US" altLang="ja-JP" dirty="0"/>
              <a:t>PD</a:t>
            </a:r>
            <a:r>
              <a:rPr lang="ja-JP" altLang="en-US" dirty="0"/>
              <a:t>へは</a:t>
            </a:r>
            <a:r>
              <a:rPr lang="en-US" altLang="ja-JP" dirty="0"/>
              <a:t>5</a:t>
            </a:r>
            <a:r>
              <a:rPr lang="ja-JP" altLang="en-US" dirty="0"/>
              <a:t>名</a:t>
            </a:r>
            <a:r>
              <a:rPr lang="en-US" altLang="ja-JP" dirty="0"/>
              <a:t>(</a:t>
            </a:r>
            <a:r>
              <a:rPr lang="ja-JP" altLang="en-US" dirty="0"/>
              <a:t>現在：うち１名は准教授、</a:t>
            </a:r>
            <a:r>
              <a:rPr lang="en-US" altLang="ja-JP" dirty="0"/>
              <a:t>1</a:t>
            </a:r>
            <a:r>
              <a:rPr lang="ja-JP" altLang="en-US" dirty="0"/>
              <a:t>名は専任講師、</a:t>
            </a:r>
            <a:r>
              <a:rPr lang="en-US" altLang="ja-JP" dirty="0"/>
              <a:t>1</a:t>
            </a:r>
            <a:r>
              <a:rPr lang="ja-JP" altLang="en-US" dirty="0"/>
              <a:t>名はテニュアトラック准教授、１名はテニュアトラック助教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ja-JP" altLang="en-US" dirty="0"/>
              <a:t>就職５名</a:t>
            </a:r>
            <a:endParaRPr lang="en-US" altLang="ja-JP" dirty="0"/>
          </a:p>
          <a:p>
            <a:pPr eaLnBrk="1" hangingPunct="1"/>
            <a:r>
              <a:rPr lang="en-US" altLang="ja-JP" dirty="0"/>
              <a:t>PD9</a:t>
            </a:r>
            <a:r>
              <a:rPr lang="ja-JP" altLang="en-US"/>
              <a:t>名（現東大教授、阪大准教授、九大助教、静岡大助教、山口東京理科大講師、京大特定助教等）</a:t>
            </a:r>
            <a:endParaRPr lang="en-US" altLang="ja-JP" dirty="0"/>
          </a:p>
          <a:p>
            <a:pPr eaLnBrk="1" hangingPunct="1"/>
            <a:r>
              <a:rPr lang="ja-JP" altLang="en-US" dirty="0"/>
              <a:t>助教</a:t>
            </a:r>
            <a:r>
              <a:rPr lang="en-US" altLang="ja-JP" dirty="0"/>
              <a:t>2</a:t>
            </a:r>
            <a:r>
              <a:rPr lang="ja-JP" altLang="en-US" dirty="0"/>
              <a:t>名（立命館教授等）</a:t>
            </a:r>
            <a:endParaRPr lang="en-US" altLang="ja-JP" dirty="0"/>
          </a:p>
          <a:p>
            <a:pPr eaLnBrk="1" hangingPunct="1"/>
            <a:endParaRPr lang="ja-JP" altLang="en-US" dirty="0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3BF914A0-AF75-4D34-A5D3-73D6B0BA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CA301EC-8305-4443-BF6E-CF1C1ABEADCB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0245" name="日付プレースホルダー 3">
            <a:extLst>
              <a:ext uri="{FF2B5EF4-FFF2-40B4-BE49-F238E27FC236}">
                <a16:creationId xmlns:a16="http://schemas.microsoft.com/office/drawing/2014/main" id="{638EC992-016A-4C13-8B95-1B39C84ABC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0246" name="フッター プレースホルダー 4">
            <a:extLst>
              <a:ext uri="{FF2B5EF4-FFF2-40B4-BE49-F238E27FC236}">
                <a16:creationId xmlns:a16="http://schemas.microsoft.com/office/drawing/2014/main" id="{E20F0F3D-9611-4E57-B509-3D786ABF1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7734E-B753-4B17-BB48-78CE094D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実績</a:t>
            </a:r>
          </a:p>
        </p:txBody>
      </p:sp>
      <p:sp>
        <p:nvSpPr>
          <p:cNvPr id="11267" name="コンテンツ プレースホルダー 2">
            <a:extLst>
              <a:ext uri="{FF2B5EF4-FFF2-40B4-BE49-F238E27FC236}">
                <a16:creationId xmlns:a16="http://schemas.microsoft.com/office/drawing/2014/main" id="{5B6BDEB0-9C2A-4462-943E-F47BBAA7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183562" cy="4189413"/>
          </a:xfrm>
        </p:spPr>
        <p:txBody>
          <a:bodyPr/>
          <a:lstStyle/>
          <a:p>
            <a:pPr eaLnBrk="1" hangingPunct="1"/>
            <a:r>
              <a:rPr lang="ja-JP" altLang="en-US"/>
              <a:t>物理学会若手奨励賞</a:t>
            </a:r>
            <a:r>
              <a:rPr lang="en-US" altLang="ja-JP"/>
              <a:t>: </a:t>
            </a:r>
            <a:r>
              <a:rPr lang="ja-JP" altLang="en-US"/>
              <a:t>研究室で学位を取った研究者が</a:t>
            </a:r>
            <a:r>
              <a:rPr lang="en-US" altLang="ja-JP"/>
              <a:t>5</a:t>
            </a:r>
            <a:r>
              <a:rPr lang="ja-JP" altLang="en-US"/>
              <a:t>名（含人環時代の学位取得者）。在籍者</a:t>
            </a:r>
            <a:r>
              <a:rPr lang="en-US" altLang="ja-JP"/>
              <a:t>(PD&amp;</a:t>
            </a:r>
            <a:r>
              <a:rPr lang="ja-JP" altLang="en-US"/>
              <a:t>助教＋</a:t>
            </a:r>
            <a:r>
              <a:rPr lang="en-US" altLang="ja-JP"/>
              <a:t>1</a:t>
            </a:r>
            <a:r>
              <a:rPr lang="ja-JP" altLang="en-US"/>
              <a:t>年の受託学生）がプラス</a:t>
            </a:r>
            <a:r>
              <a:rPr lang="en-US" altLang="ja-JP"/>
              <a:t>5</a:t>
            </a:r>
            <a:r>
              <a:rPr lang="ja-JP" altLang="en-US"/>
              <a:t>名で計</a:t>
            </a:r>
            <a:r>
              <a:rPr lang="en-US" altLang="ja-JP"/>
              <a:t>10</a:t>
            </a:r>
            <a:r>
              <a:rPr lang="ja-JP" altLang="en-US"/>
              <a:t>名。</a:t>
            </a:r>
            <a:endParaRPr lang="en-US" altLang="ja-JP"/>
          </a:p>
          <a:p>
            <a:pPr eaLnBrk="1" hangingPunct="1"/>
            <a:r>
              <a:rPr lang="ja-JP" altLang="en-US"/>
              <a:t>研究室から</a:t>
            </a:r>
            <a:r>
              <a:rPr lang="en-US" altLang="ja-JP"/>
              <a:t>GCOE</a:t>
            </a:r>
            <a:r>
              <a:rPr lang="ja-JP" altLang="en-US"/>
              <a:t>優秀ポスター賞を</a:t>
            </a:r>
            <a:r>
              <a:rPr lang="en-US" altLang="ja-JP"/>
              <a:t>4</a:t>
            </a:r>
            <a:r>
              <a:rPr lang="ja-JP" altLang="en-US"/>
              <a:t>年連続延べ</a:t>
            </a:r>
            <a:r>
              <a:rPr lang="en-US" altLang="ja-JP"/>
              <a:t>7</a:t>
            </a:r>
            <a:r>
              <a:rPr lang="ja-JP" altLang="en-US"/>
              <a:t>人出しました。これは全研究室で最多。</a:t>
            </a:r>
            <a:endParaRPr lang="en-US" altLang="ja-JP"/>
          </a:p>
          <a:p>
            <a:pPr eaLnBrk="1" hangingPunct="1"/>
            <a:r>
              <a:rPr lang="ja-JP" altLang="en-US"/>
              <a:t>学位取得者が</a:t>
            </a:r>
            <a:r>
              <a:rPr lang="en-US" altLang="ja-JP"/>
              <a:t>Springer theses</a:t>
            </a:r>
            <a:r>
              <a:rPr lang="ja-JP" altLang="en-US"/>
              <a:t>に選ばれました。</a:t>
            </a:r>
            <a:endParaRPr lang="en-US" altLang="ja-JP"/>
          </a:p>
          <a:p>
            <a:pPr eaLnBrk="1" hangingPunct="1"/>
            <a:r>
              <a:rPr lang="en-US" altLang="ja-JP"/>
              <a:t>OB</a:t>
            </a:r>
            <a:r>
              <a:rPr lang="ja-JP" altLang="en-US"/>
              <a:t>が</a:t>
            </a:r>
            <a:r>
              <a:rPr lang="en-US" altLang="ja-JP"/>
              <a:t>IUPAP</a:t>
            </a:r>
            <a:r>
              <a:rPr lang="ja-JP" altLang="en-US"/>
              <a:t>の</a:t>
            </a:r>
            <a:r>
              <a:rPr lang="en-US" altLang="ja-JP"/>
              <a:t>Young Scientist Prize</a:t>
            </a:r>
            <a:r>
              <a:rPr lang="ja-JP" altLang="en-US"/>
              <a:t>、西宮湯川記念賞他を受賞。</a:t>
            </a:r>
            <a:endParaRPr lang="en-US" altLang="ja-JP"/>
          </a:p>
          <a:p>
            <a:pPr eaLnBrk="1" hangingPunct="1"/>
            <a:r>
              <a:rPr lang="ja-JP" altLang="en-US"/>
              <a:t>早川は</a:t>
            </a:r>
            <a:r>
              <a:rPr lang="en-US" altLang="ja-JP"/>
              <a:t>APS outstanding referee</a:t>
            </a:r>
            <a:r>
              <a:rPr lang="ja-JP" altLang="en-US"/>
              <a:t>に選ばれました</a:t>
            </a:r>
            <a:r>
              <a:rPr lang="en-US" altLang="ja-JP"/>
              <a:t>(2013)</a:t>
            </a:r>
            <a:r>
              <a:rPr lang="ja-JP" altLang="en-US"/>
              <a:t>、</a:t>
            </a:r>
            <a:r>
              <a:rPr lang="en-US" altLang="ja-JP"/>
              <a:t>PTEP</a:t>
            </a:r>
            <a:r>
              <a:rPr lang="ja-JP" altLang="en-US"/>
              <a:t>特別表彰</a:t>
            </a:r>
            <a:r>
              <a:rPr lang="en-US" altLang="ja-JP"/>
              <a:t>(2019)</a:t>
            </a:r>
            <a:r>
              <a:rPr lang="ja-JP" altLang="en-US"/>
              <a:t>。</a:t>
            </a:r>
          </a:p>
        </p:txBody>
      </p:sp>
      <p:sp>
        <p:nvSpPr>
          <p:cNvPr id="11268" name="スライド番号プレースホルダー 3">
            <a:extLst>
              <a:ext uri="{FF2B5EF4-FFF2-40B4-BE49-F238E27FC236}">
                <a16:creationId xmlns:a16="http://schemas.microsoft.com/office/drawing/2014/main" id="{CC1A7295-F645-434B-BC46-C65EC7B7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B71FB95-2D38-4DF3-A657-86B82AA9EC86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1269" name="日付プレースホルダー 3">
            <a:extLst>
              <a:ext uri="{FF2B5EF4-FFF2-40B4-BE49-F238E27FC236}">
                <a16:creationId xmlns:a16="http://schemas.microsoft.com/office/drawing/2014/main" id="{5B25A88B-5623-4974-A914-EF1E634EA6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1270" name="フッター プレースホルダー 4">
            <a:extLst>
              <a:ext uri="{FF2B5EF4-FFF2-40B4-BE49-F238E27FC236}">
                <a16:creationId xmlns:a16="http://schemas.microsoft.com/office/drawing/2014/main" id="{BEFD7044-3E9C-4E7A-8D13-FB4072FBB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16452-2075-4EB1-87F3-25C7EEC0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研究室の活動</a:t>
            </a:r>
          </a:p>
        </p:txBody>
      </p:sp>
      <p:sp>
        <p:nvSpPr>
          <p:cNvPr id="12291" name="コンテンツ プレースホルダ 2">
            <a:extLst>
              <a:ext uri="{FF2B5EF4-FFF2-40B4-BE49-F238E27FC236}">
                <a16:creationId xmlns:a16="http://schemas.microsoft.com/office/drawing/2014/main" id="{F152A47F-9F23-46A6-91F7-CEE2F899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80400" cy="5111750"/>
          </a:xfrm>
        </p:spPr>
        <p:txBody>
          <a:bodyPr/>
          <a:lstStyle/>
          <a:p>
            <a:pPr eaLnBrk="1" hangingPunct="1"/>
            <a:r>
              <a:rPr lang="ja-JP" altLang="en-US"/>
              <a:t>国際会議の主宰：毎年</a:t>
            </a:r>
            <a:r>
              <a:rPr lang="en-US" altLang="ja-JP"/>
              <a:t>1</a:t>
            </a:r>
            <a:r>
              <a:rPr lang="ja-JP" altLang="en-US"/>
              <a:t>個は義務？</a:t>
            </a:r>
            <a:endParaRPr lang="en-US" altLang="ja-JP"/>
          </a:p>
          <a:p>
            <a:pPr lvl="1" eaLnBrk="1" hangingPunct="1"/>
            <a:r>
              <a:rPr lang="en-US" altLang="ja-JP"/>
              <a:t>2020</a:t>
            </a:r>
            <a:r>
              <a:rPr lang="ja-JP" altLang="en-US"/>
              <a:t>年には国際滞在型研究会を</a:t>
            </a:r>
            <a:r>
              <a:rPr lang="en-US" altLang="ja-JP"/>
              <a:t>5</a:t>
            </a:r>
            <a:r>
              <a:rPr lang="ja-JP" altLang="en-US"/>
              <a:t>週間開催予定</a:t>
            </a:r>
            <a:r>
              <a:rPr lang="en-US" altLang="ja-JP"/>
              <a:t>=&gt;</a:t>
            </a:r>
            <a:r>
              <a:rPr lang="ja-JP" altLang="en-US"/>
              <a:t>コロナ禍でキャンセル（予定不明）。</a:t>
            </a:r>
            <a:endParaRPr lang="en-US" altLang="ja-JP"/>
          </a:p>
          <a:p>
            <a:pPr lvl="1" eaLnBrk="1" hangingPunct="1"/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6</a:t>
            </a:r>
            <a:r>
              <a:rPr lang="ja-JP" altLang="en-US"/>
              <a:t>月に２週間のミニ滞在型を主宰、</a:t>
            </a:r>
            <a:r>
              <a:rPr lang="en-US" altLang="ja-JP"/>
              <a:t>10</a:t>
            </a:r>
            <a:r>
              <a:rPr lang="ja-JP" altLang="en-US"/>
              <a:t>月に国際会議を主宰した。</a:t>
            </a:r>
            <a:endParaRPr lang="en-US" altLang="ja-JP"/>
          </a:p>
          <a:p>
            <a:pPr lvl="1" eaLnBrk="1" hangingPunct="1"/>
            <a:r>
              <a:rPr lang="ja-JP" altLang="en-US"/>
              <a:t>毎年</a:t>
            </a:r>
            <a:r>
              <a:rPr lang="en-US" altLang="ja-JP"/>
              <a:t>1-2</a:t>
            </a:r>
            <a:r>
              <a:rPr lang="ja-JP" altLang="en-US"/>
              <a:t>個の国際会議を主宰</a:t>
            </a:r>
            <a:endParaRPr lang="en-US" altLang="ja-JP"/>
          </a:p>
          <a:p>
            <a:pPr lvl="1" eaLnBrk="1" hangingPunct="1"/>
            <a:r>
              <a:rPr lang="ja-JP" altLang="en-US"/>
              <a:t>内外の国際会議の組織委員に加わっています。</a:t>
            </a:r>
            <a:endParaRPr lang="en-US" altLang="ja-JP"/>
          </a:p>
          <a:p>
            <a:pPr eaLnBrk="1" hangingPunct="1"/>
            <a:r>
              <a:rPr lang="ja-JP" altLang="en-US"/>
              <a:t>ビジター：</a:t>
            </a:r>
            <a:endParaRPr lang="en-US" altLang="ja-JP"/>
          </a:p>
          <a:p>
            <a:pPr lvl="1" eaLnBrk="1" hangingPunct="1"/>
            <a:r>
              <a:rPr lang="ja-JP" altLang="en-US"/>
              <a:t>外国人がメンバーに居るので公用語は英語。</a:t>
            </a:r>
            <a:endParaRPr lang="en-US" altLang="ja-JP"/>
          </a:p>
          <a:p>
            <a:pPr lvl="1" eaLnBrk="1" hangingPunct="1"/>
            <a:r>
              <a:rPr lang="ja-JP" altLang="en-US"/>
              <a:t>中長期外国人ビジターも比較的多かった（</a:t>
            </a:r>
            <a:r>
              <a:rPr lang="en-US" altLang="ja-JP"/>
              <a:t>2014</a:t>
            </a:r>
            <a:r>
              <a:rPr lang="ja-JP" altLang="en-US"/>
              <a:t>年度３名、</a:t>
            </a:r>
            <a:r>
              <a:rPr lang="en-US" altLang="ja-JP"/>
              <a:t>15</a:t>
            </a:r>
            <a:r>
              <a:rPr lang="ja-JP" altLang="en-US"/>
              <a:t>年度４名、</a:t>
            </a:r>
            <a:r>
              <a:rPr lang="en-US" altLang="ja-JP"/>
              <a:t>17</a:t>
            </a:r>
            <a:r>
              <a:rPr lang="ja-JP" altLang="en-US"/>
              <a:t>年度</a:t>
            </a:r>
            <a:r>
              <a:rPr lang="en-US" altLang="ja-JP"/>
              <a:t>2</a:t>
            </a:r>
            <a:r>
              <a:rPr lang="ja-JP" altLang="en-US"/>
              <a:t>名、</a:t>
            </a:r>
            <a:r>
              <a:rPr lang="en-US" altLang="ja-JP"/>
              <a:t>18</a:t>
            </a:r>
            <a:r>
              <a:rPr lang="ja-JP" altLang="en-US"/>
              <a:t>年度</a:t>
            </a:r>
            <a:r>
              <a:rPr lang="en-US" altLang="ja-JP"/>
              <a:t>1</a:t>
            </a:r>
            <a:r>
              <a:rPr lang="ja-JP" altLang="en-US"/>
              <a:t>名</a:t>
            </a:r>
            <a:r>
              <a:rPr lang="en-US" altLang="ja-JP"/>
              <a:t>, 19</a:t>
            </a:r>
            <a:r>
              <a:rPr lang="ja-JP" altLang="en-US"/>
              <a:t>年度</a:t>
            </a:r>
            <a:r>
              <a:rPr lang="en-US" altLang="ja-JP"/>
              <a:t>1</a:t>
            </a:r>
            <a:r>
              <a:rPr lang="ja-JP" altLang="en-US"/>
              <a:t>名）</a:t>
            </a:r>
            <a:r>
              <a:rPr lang="en-US" altLang="ja-JP"/>
              <a:t>=&gt;</a:t>
            </a:r>
            <a:r>
              <a:rPr lang="ja-JP" altLang="en-US"/>
              <a:t>現在ストップ。</a:t>
            </a:r>
            <a:endParaRPr lang="en-US" altLang="ja-JP"/>
          </a:p>
          <a:p>
            <a:pPr lvl="1" eaLnBrk="1" hangingPunct="1"/>
            <a:r>
              <a:rPr lang="ja-JP" altLang="en-US"/>
              <a:t>メンバーの海外出張は比較的多い。</a:t>
            </a:r>
            <a:endParaRPr lang="en-US" altLang="ja-JP"/>
          </a:p>
          <a:p>
            <a:pPr eaLnBrk="1" hangingPunct="1"/>
            <a:r>
              <a:rPr lang="ja-JP" altLang="en-US"/>
              <a:t>研究室セミナー（水曜）、グループミーティング（月曜）</a:t>
            </a:r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D4AA6DC1-0E58-4982-8B5C-21F493CA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212B5AF-DF74-44D1-97A4-A4FCE4E02120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2293" name="日付プレースホルダー 3">
            <a:extLst>
              <a:ext uri="{FF2B5EF4-FFF2-40B4-BE49-F238E27FC236}">
                <a16:creationId xmlns:a16="http://schemas.microsoft.com/office/drawing/2014/main" id="{20D78B63-0EEB-4D0E-BD83-897048C04AB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2294" name="フッター プレースホルダー 4">
            <a:extLst>
              <a:ext uri="{FF2B5EF4-FFF2-40B4-BE49-F238E27FC236}">
                <a16:creationId xmlns:a16="http://schemas.microsoft.com/office/drawing/2014/main" id="{C50DDAE0-C7DC-4CCE-914C-4911D612C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CC2F506-58A5-4F5B-9653-EF817AC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26988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目次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63156FE2-A349-4C33-9317-932FF7EE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研究グループの概要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レオロジーの統計力学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fontAlgn="auto" hangingPunct="1"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インパクトによる硬化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eaLnBrk="1" fontAlgn="auto" hangingPunct="1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 運動論による解析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ゆらぐ熱力学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幾何学ポンプのカレント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幾何学的熱力学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defRPr/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13316" name="スライド番号プレースホルダー 3">
            <a:extLst>
              <a:ext uri="{FF2B5EF4-FFF2-40B4-BE49-F238E27FC236}">
                <a16:creationId xmlns:a16="http://schemas.microsoft.com/office/drawing/2014/main" id="{88699661-FD2D-48E7-BFD1-FE9EA7C7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F3C50F9-63B9-487E-B314-A449C0311B6E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sp>
        <p:nvSpPr>
          <p:cNvPr id="13317" name="日付プレースホルダー 2">
            <a:extLst>
              <a:ext uri="{FF2B5EF4-FFF2-40B4-BE49-F238E27FC236}">
                <a16:creationId xmlns:a16="http://schemas.microsoft.com/office/drawing/2014/main" id="{471B191E-88C5-47F4-B7F8-A8E5EEA86F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3318" name="フッター プレースホルダー 3">
            <a:extLst>
              <a:ext uri="{FF2B5EF4-FFF2-40B4-BE49-F238E27FC236}">
                <a16:creationId xmlns:a16="http://schemas.microsoft.com/office/drawing/2014/main" id="{A1D4CF72-9DC2-470A-AE7D-CE338D546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30A1D-58CD-4F9A-B944-0C1E9749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シアシックニング</a:t>
            </a:r>
          </a:p>
        </p:txBody>
      </p:sp>
      <p:sp>
        <p:nvSpPr>
          <p:cNvPr id="14339" name="コンテンツ プレースホルダー 2">
            <a:extLst>
              <a:ext uri="{FF2B5EF4-FFF2-40B4-BE49-F238E27FC236}">
                <a16:creationId xmlns:a16="http://schemas.microsoft.com/office/drawing/2014/main" id="{6A7F04A3-5F82-463B-8502-75B1DEB2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65650"/>
          </a:xfrm>
        </p:spPr>
        <p:txBody>
          <a:bodyPr/>
          <a:lstStyle/>
          <a:p>
            <a:pPr eaLnBrk="1" hangingPunct="1"/>
            <a:r>
              <a:rPr lang="ja-JP" altLang="en-US" dirty="0"/>
              <a:t>シアシックニング（ダイラタンシー）とはずりを加える事で硬くなる現象</a:t>
            </a:r>
            <a:endParaRPr lang="en-US" altLang="ja-JP" dirty="0"/>
          </a:p>
          <a:p>
            <a:pPr eaLnBrk="1" hangingPunct="1"/>
            <a:r>
              <a:rPr lang="ja-JP" altLang="en-US" dirty="0"/>
              <a:t>粘性率が剪断率の関数で急激に増加</a:t>
            </a:r>
            <a:endParaRPr lang="en-US" altLang="ja-JP" dirty="0"/>
          </a:p>
          <a:p>
            <a:pPr eaLnBrk="1" hangingPunct="1"/>
            <a:r>
              <a:rPr lang="ja-JP" altLang="en-US" dirty="0"/>
              <a:t>摩擦或いは粘着力が重要</a:t>
            </a:r>
            <a:endParaRPr lang="en-US" altLang="ja-JP" dirty="0"/>
          </a:p>
          <a:p>
            <a:pPr eaLnBrk="1" hangingPunct="1"/>
            <a:r>
              <a:rPr lang="en-US" altLang="ja-JP" dirty="0"/>
              <a:t>=&gt;</a:t>
            </a:r>
            <a:r>
              <a:rPr lang="ja-JP" altLang="en-US" dirty="0"/>
              <a:t>不連続シアシックニング</a:t>
            </a:r>
            <a:r>
              <a:rPr lang="en-US" altLang="ja-JP" dirty="0"/>
              <a:t>(</a:t>
            </a:r>
            <a:r>
              <a:rPr lang="en-US" altLang="ja-JP"/>
              <a:t>DST)</a:t>
            </a:r>
            <a:r>
              <a:rPr lang="ja-JP" altLang="en-US"/>
              <a:t>の機構を明らかにするのが</a:t>
            </a:r>
            <a:r>
              <a:rPr lang="ja-JP" altLang="en-US">
                <a:solidFill>
                  <a:srgbClr val="FF0000"/>
                </a:solidFill>
              </a:rPr>
              <a:t>現在の研究テーマの一つ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EB3C2F8-2FFC-4000-9DDD-53E67278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0738"/>
            <a:ext cx="281146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正方形/長方形 6">
            <a:extLst>
              <a:ext uri="{FF2B5EF4-FFF2-40B4-BE49-F238E27FC236}">
                <a16:creationId xmlns:a16="http://schemas.microsoft.com/office/drawing/2014/main" id="{3E938403-C905-4C32-AC3D-1036B789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5700713"/>
            <a:ext cx="612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0"/>
              <a:t>M.Otsuki &amp; H. Hayakawa, Phys. Rev. E </a:t>
            </a:r>
            <a:r>
              <a:rPr lang="en-US" altLang="ja-JP" sz="1800"/>
              <a:t>83</a:t>
            </a:r>
            <a:r>
              <a:rPr lang="en-US" altLang="ja-JP" sz="1800" b="0"/>
              <a:t>, 051301 (2011),</a:t>
            </a:r>
            <a:endParaRPr lang="ja-JP" altLang="en-US" sz="1800" b="0"/>
          </a:p>
        </p:txBody>
      </p:sp>
      <p:pic>
        <p:nvPicPr>
          <p:cNvPr id="14342" name="Picture 2" descr="http://www.yukawa.kyoto-u.ac.jp/contents/about_us/logo/logo-c.png">
            <a:extLst>
              <a:ext uri="{FF2B5EF4-FFF2-40B4-BE49-F238E27FC236}">
                <a16:creationId xmlns:a16="http://schemas.microsoft.com/office/drawing/2014/main" id="{1656D2B9-A364-46F5-B471-97F59106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0"/>
            <a:ext cx="22352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スライド番号プレースホルダー 3">
            <a:extLst>
              <a:ext uri="{FF2B5EF4-FFF2-40B4-BE49-F238E27FC236}">
                <a16:creationId xmlns:a16="http://schemas.microsoft.com/office/drawing/2014/main" id="{1AF4EC3F-7B88-4C32-B9E2-95727579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5741986-6223-4822-B12B-E261242461B3}" type="slidenum">
              <a:rPr lang="ja-JP" altLang="en-US" sz="2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ja-JP" altLang="en-US" sz="2400">
              <a:solidFill>
                <a:schemeClr val="tx2"/>
              </a:solidFill>
            </a:endParaRPr>
          </a:p>
        </p:txBody>
      </p:sp>
      <p:grpSp>
        <p:nvGrpSpPr>
          <p:cNvPr id="14344" name="グループ化 10">
            <a:extLst>
              <a:ext uri="{FF2B5EF4-FFF2-40B4-BE49-F238E27FC236}">
                <a16:creationId xmlns:a16="http://schemas.microsoft.com/office/drawing/2014/main" id="{F53737F6-D9D6-459A-A58B-214446699F7C}"/>
              </a:ext>
            </a:extLst>
          </p:cNvPr>
          <p:cNvGrpSpPr>
            <a:grpSpLocks/>
          </p:cNvGrpSpPr>
          <p:nvPr/>
        </p:nvGrpSpPr>
        <p:grpSpPr bwMode="auto">
          <a:xfrm>
            <a:off x="5035550" y="1343025"/>
            <a:ext cx="2374900" cy="1952625"/>
            <a:chOff x="5126049" y="1988840"/>
            <a:chExt cx="3709831" cy="2954775"/>
          </a:xfrm>
        </p:grpSpPr>
        <p:grpSp>
          <p:nvGrpSpPr>
            <p:cNvPr id="14348" name="グループ化 14">
              <a:extLst>
                <a:ext uri="{FF2B5EF4-FFF2-40B4-BE49-F238E27FC236}">
                  <a16:creationId xmlns:a16="http://schemas.microsoft.com/office/drawing/2014/main" id="{F7FD147B-3FCA-4152-9C70-9D203708CC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9193" y="1988840"/>
              <a:ext cx="2706687" cy="2954775"/>
              <a:chOff x="6070336" y="2457350"/>
              <a:chExt cx="2706687" cy="2954775"/>
            </a:xfrm>
          </p:grpSpPr>
          <p:pic>
            <p:nvPicPr>
              <p:cNvPr id="14350" name="グループ化 48">
                <a:extLst>
                  <a:ext uri="{FF2B5EF4-FFF2-40B4-BE49-F238E27FC236}">
                    <a16:creationId xmlns:a16="http://schemas.microsoft.com/office/drawing/2014/main" id="{1AD60B2E-CDBB-44B1-ADB3-A3E620F446E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336" y="2457350"/>
                <a:ext cx="2706687" cy="190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テキスト ボックス 46">
                <a:extLst>
                  <a:ext uri="{FF2B5EF4-FFF2-40B4-BE49-F238E27FC236}">
                    <a16:creationId xmlns:a16="http://schemas.microsoft.com/office/drawing/2014/main" id="{895B5C38-022A-4695-83AC-BA051C0E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1307" y="4581128"/>
                <a:ext cx="202401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9778" t="-8889" r="-29778" b="-7444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ja-JP" altLang="en-US">
                    <a:noFill/>
                    <a:latin typeface="Arial" charset="0"/>
                  </a:rPr>
                  <a:t> </a:t>
                </a:r>
              </a:p>
            </p:txBody>
          </p:sp>
          <p:cxnSp>
            <p:nvCxnSpPr>
              <p:cNvPr id="14352" name="直線コネクタ 62">
                <a:extLst>
                  <a:ext uri="{FF2B5EF4-FFF2-40B4-BE49-F238E27FC236}">
                    <a16:creationId xmlns:a16="http://schemas.microsoft.com/office/drawing/2014/main" id="{ED8AF4C5-434D-49B4-B91B-EB78F89A7D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808119" y="4149328"/>
                <a:ext cx="71437" cy="431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4349" name="オブジェクト 15">
              <a:extLst>
                <a:ext uri="{FF2B5EF4-FFF2-40B4-BE49-F238E27FC236}">
                  <a16:creationId xmlns:a16="http://schemas.microsoft.com/office/drawing/2014/main" id="{9680477E-A8C6-4875-84A9-1A857DFF3B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26049" y="2773262"/>
            <a:ext cx="76835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数式" r:id="rId8" imgW="507939" imgH="419146" progId="Equation.3">
                    <p:embed/>
                  </p:oleObj>
                </mc:Choice>
                <mc:Fallback>
                  <p:oleObj name="数式" r:id="rId8" imgW="507939" imgH="419146" progId="Equation.3">
                    <p:embed/>
                    <p:pic>
                      <p:nvPicPr>
                        <p:cNvPr id="0" name="オブジェクト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049" y="2773262"/>
                          <a:ext cx="76835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5" name="Picture 13" descr="C:\Users\103954\Desktop\WS000001.JPG">
            <a:extLst>
              <a:ext uri="{FF2B5EF4-FFF2-40B4-BE49-F238E27FC236}">
                <a16:creationId xmlns:a16="http://schemas.microsoft.com/office/drawing/2014/main" id="{97A62BF5-016C-486F-B2EB-7475DC35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5100"/>
            <a:ext cx="2038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日付プレースホルダー 5">
            <a:extLst>
              <a:ext uri="{FF2B5EF4-FFF2-40B4-BE49-F238E27FC236}">
                <a16:creationId xmlns:a16="http://schemas.microsoft.com/office/drawing/2014/main" id="{204406F3-88BE-43A5-BEBB-AB20A64A848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2021/5/15</a:t>
            </a:r>
            <a:endParaRPr lang="ja-JP" altLang="en-US"/>
          </a:p>
        </p:txBody>
      </p:sp>
      <p:sp>
        <p:nvSpPr>
          <p:cNvPr id="14347" name="フッター プレースホルダー 6">
            <a:extLst>
              <a:ext uri="{FF2B5EF4-FFF2-40B4-BE49-F238E27FC236}">
                <a16:creationId xmlns:a16="http://schemas.microsoft.com/office/drawing/2014/main" id="{59A38C4A-A218-474F-8B44-E01E3B1BB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ローレンツ祭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3130</TotalTime>
  <Words>1517</Words>
  <Application>Microsoft Office PowerPoint</Application>
  <PresentationFormat>画面に合わせる (4:3)</PresentationFormat>
  <Paragraphs>223</Paragraphs>
  <Slides>21</Slides>
  <Notes>9</Notes>
  <HiddenSlides>0</HiddenSlides>
  <MMClips>2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ＭＳ Ｐゴシック</vt:lpstr>
      <vt:lpstr>ＭＳ ゴシック</vt:lpstr>
      <vt:lpstr>Arial</vt:lpstr>
      <vt:lpstr>Arial Black</vt:lpstr>
      <vt:lpstr>Calibri</vt:lpstr>
      <vt:lpstr>Verdana</vt:lpstr>
      <vt:lpstr>Wingdings</vt:lpstr>
      <vt:lpstr>Wingdings 2</vt:lpstr>
      <vt:lpstr>エッセンシャル</vt:lpstr>
      <vt:lpstr>数式</vt:lpstr>
      <vt:lpstr>Equation</vt:lpstr>
      <vt:lpstr>物性基礎論：統計動力学研究室 （基礎物理学研究所）</vt:lpstr>
      <vt:lpstr>目次</vt:lpstr>
      <vt:lpstr>目次</vt:lpstr>
      <vt:lpstr>陣容(2021)</vt:lpstr>
      <vt:lpstr>プロフィール：過去15年間</vt:lpstr>
      <vt:lpstr>実績</vt:lpstr>
      <vt:lpstr>研究室の活動</vt:lpstr>
      <vt:lpstr>目次</vt:lpstr>
      <vt:lpstr>シアシックニング</vt:lpstr>
      <vt:lpstr>インパクトによる硬化</vt:lpstr>
      <vt:lpstr>インパクトによる硬化のシミュレーション</vt:lpstr>
      <vt:lpstr>運動論による理論解析</vt:lpstr>
      <vt:lpstr>運動論から何が言えるか</vt:lpstr>
      <vt:lpstr>異常緩和(Mpemba 効果）</vt:lpstr>
      <vt:lpstr>目次</vt:lpstr>
      <vt:lpstr>ゆらぐ世界の熱力学</vt:lpstr>
      <vt:lpstr>研究成果:周期駆動系の幾何学カレント</vt:lpstr>
      <vt:lpstr>周期駆動の幾何学カレント part 2</vt:lpstr>
      <vt:lpstr>周期駆動系の熱力学　（ベクトルポテンシャル駆動）</vt:lpstr>
      <vt:lpstr>目次</vt:lpstr>
      <vt:lpstr>まとめ</vt:lpstr>
    </vt:vector>
  </TitlesOfParts>
  <Company>基礎物理学研究所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 theorem and generalized Green-Kubo formula for quantum dissipative systems</dc:title>
  <dc:creator>hayakawa</dc:creator>
  <cp:lastModifiedBy>早川尚男</cp:lastModifiedBy>
  <cp:revision>313</cp:revision>
  <dcterms:created xsi:type="dcterms:W3CDTF">2010-08-08T01:42:20Z</dcterms:created>
  <dcterms:modified xsi:type="dcterms:W3CDTF">2021-05-16T06:20:24Z</dcterms:modified>
</cp:coreProperties>
</file>