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6" r:id="rId2"/>
    <p:sldId id="301" r:id="rId3"/>
    <p:sldId id="291" r:id="rId4"/>
    <p:sldId id="257" r:id="rId5"/>
    <p:sldId id="292" r:id="rId6"/>
    <p:sldId id="297" r:id="rId7"/>
    <p:sldId id="293" r:id="rId8"/>
    <p:sldId id="279" r:id="rId9"/>
    <p:sldId id="298" r:id="rId10"/>
    <p:sldId id="294" r:id="rId11"/>
    <p:sldId id="299" r:id="rId12"/>
    <p:sldId id="281" r:id="rId13"/>
    <p:sldId id="280" r:id="rId14"/>
    <p:sldId id="288" r:id="rId15"/>
    <p:sldId id="317" r:id="rId16"/>
    <p:sldId id="318" r:id="rId17"/>
    <p:sldId id="319" r:id="rId18"/>
    <p:sldId id="320" r:id="rId19"/>
    <p:sldId id="321" r:id="rId20"/>
    <p:sldId id="322" r:id="rId21"/>
    <p:sldId id="312" r:id="rId22"/>
    <p:sldId id="313" r:id="rId23"/>
    <p:sldId id="314" r:id="rId24"/>
    <p:sldId id="316" r:id="rId25"/>
    <p:sldId id="323" r:id="rId26"/>
    <p:sldId id="311" r:id="rId27"/>
    <p:sldId id="324" r:id="rId28"/>
    <p:sldId id="310" r:id="rId29"/>
    <p:sldId id="284" r:id="rId30"/>
    <p:sldId id="325" r:id="rId31"/>
    <p:sldId id="315" r:id="rId32"/>
    <p:sldId id="305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CCFF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331" y="-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11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F0767-0947-4752-8187-7B1A7EED2FF3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15283-EBD4-4C4C-A0C3-9010FB004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0E79C-EA06-441D-BC39-139ED20A76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7D8CC-AE06-49C6-9AD7-40924CCCFE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AB1A0-56C5-437F-8606-D65F2F1A63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A26BF-BEF9-4D0C-992C-1AA95209E7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8C810-6BCF-47BB-9BC0-47227C6E9C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372D6-3277-4C72-A9DE-7F535C4570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C81E9-B5DE-49D1-97AF-2AD112B4B2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63D19-9F46-407B-8175-172343E8F1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C52A9-4075-4D26-9943-DF125422B3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F9862-19C5-4FA9-A0DE-E78B9A53DB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1F9C9-668D-42E6-A72F-6E4A168551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0BF2D5DD-CE60-4D1F-9447-A26207C4B01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"/>
            <a:ext cx="8534400" cy="1219200"/>
          </a:xfrm>
          <a:solidFill>
            <a:srgbClr val="FFFF00"/>
          </a:solidFill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Opportunities for Exotic Particle Searches in STAR @RHIC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209800"/>
            <a:ext cx="8839200" cy="3810000"/>
          </a:xfrm>
        </p:spPr>
        <p:txBody>
          <a:bodyPr/>
          <a:lstStyle/>
          <a:p>
            <a:r>
              <a:rPr lang="en-US" sz="2800" b="1" dirty="0">
                <a:solidFill>
                  <a:schemeClr val="accent2"/>
                </a:solidFill>
              </a:rPr>
              <a:t>Huan Zhong </a:t>
            </a:r>
            <a:r>
              <a:rPr lang="en-US" sz="2800" b="1" dirty="0" smtClean="0">
                <a:solidFill>
                  <a:schemeClr val="accent2"/>
                </a:solidFill>
              </a:rPr>
              <a:t>Huang</a:t>
            </a:r>
          </a:p>
          <a:p>
            <a:r>
              <a:rPr lang="zh-CN" altLang="en-US" sz="2800" b="1" dirty="0" smtClean="0">
                <a:solidFill>
                  <a:schemeClr val="accent2"/>
                </a:solidFill>
              </a:rPr>
              <a:t>黄焕中</a:t>
            </a:r>
            <a:endParaRPr lang="en-US" sz="2800" b="1" dirty="0">
              <a:solidFill>
                <a:schemeClr val="accent2"/>
              </a:solidFill>
            </a:endParaRPr>
          </a:p>
          <a:p>
            <a:r>
              <a:rPr lang="en-US" sz="2800" b="1" dirty="0">
                <a:solidFill>
                  <a:schemeClr val="accent2"/>
                </a:solidFill>
              </a:rPr>
              <a:t>Department of Physics and Astronomy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University of California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Los Angeles, CA </a:t>
            </a:r>
            <a:r>
              <a:rPr lang="en-US" sz="2800" b="1" dirty="0" smtClean="0">
                <a:solidFill>
                  <a:schemeClr val="accent2"/>
                </a:solidFill>
              </a:rPr>
              <a:t>90095-1547</a:t>
            </a:r>
          </a:p>
          <a:p>
            <a:endParaRPr lang="en-US" sz="2800" b="1" dirty="0" smtClean="0">
              <a:solidFill>
                <a:schemeClr val="accent2"/>
              </a:solidFill>
            </a:endParaRPr>
          </a:p>
          <a:p>
            <a:r>
              <a:rPr lang="en-US" sz="2800" b="1" dirty="0" smtClean="0">
                <a:solidFill>
                  <a:schemeClr val="accent2"/>
                </a:solidFill>
              </a:rPr>
              <a:t>May 2010 @YITP, Kyoto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447800" y="6248400"/>
            <a:ext cx="67408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hlink"/>
                </a:solidFill>
              </a:rPr>
              <a:t>Thanks </a:t>
            </a:r>
            <a:r>
              <a:rPr lang="en-US" sz="1600" dirty="0" smtClean="0">
                <a:solidFill>
                  <a:schemeClr val="hlink"/>
                </a:solidFill>
              </a:rPr>
              <a:t>to Hank Crawford, </a:t>
            </a:r>
            <a:r>
              <a:rPr lang="en-US" sz="1600" dirty="0" err="1" smtClean="0">
                <a:solidFill>
                  <a:schemeClr val="hlink"/>
                </a:solidFill>
              </a:rPr>
              <a:t>Jinhui</a:t>
            </a:r>
            <a:r>
              <a:rPr lang="en-US" sz="1600" dirty="0" smtClean="0">
                <a:solidFill>
                  <a:schemeClr val="hlink"/>
                </a:solidFill>
              </a:rPr>
              <a:t> Chen, </a:t>
            </a:r>
            <a:r>
              <a:rPr lang="en-US" sz="1600" dirty="0">
                <a:solidFill>
                  <a:schemeClr val="hlink"/>
                </a:solidFill>
              </a:rPr>
              <a:t>Gang </a:t>
            </a:r>
            <a:r>
              <a:rPr lang="en-US" sz="1600" dirty="0" smtClean="0">
                <a:solidFill>
                  <a:schemeClr val="hlink"/>
                </a:solidFill>
              </a:rPr>
              <a:t>Wang and Wenqin Xu</a:t>
            </a:r>
            <a:endParaRPr lang="en-US" sz="16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2A9-4075-4D26-9943-DF125422B30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Slide Number Placeholder 6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425D2A-A71C-44BE-9800-CB0FCBF799A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Oval 16"/>
          <p:cNvSpPr>
            <a:spLocks noChangeArrowheads="1"/>
          </p:cNvSpPr>
          <p:nvPr/>
        </p:nvSpPr>
        <p:spPr bwMode="auto">
          <a:xfrm>
            <a:off x="1371600" y="4953000"/>
            <a:ext cx="914400" cy="1828800"/>
          </a:xfrm>
          <a:prstGeom prst="ellipse">
            <a:avLst/>
          </a:prstGeom>
          <a:solidFill>
            <a:srgbClr val="1AD66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18"/>
          <p:cNvSpPr>
            <a:spLocks noChangeArrowheads="1"/>
          </p:cNvSpPr>
          <p:nvPr/>
        </p:nvSpPr>
        <p:spPr bwMode="auto">
          <a:xfrm>
            <a:off x="1433513" y="5249863"/>
            <a:ext cx="90487" cy="920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42"/>
          <p:cNvSpPr>
            <a:spLocks noChangeArrowheads="1"/>
          </p:cNvSpPr>
          <p:nvPr/>
        </p:nvSpPr>
        <p:spPr bwMode="auto">
          <a:xfrm>
            <a:off x="1371600" y="5326063"/>
            <a:ext cx="92075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46"/>
          <p:cNvSpPr>
            <a:spLocks noChangeArrowheads="1"/>
          </p:cNvSpPr>
          <p:nvPr/>
        </p:nvSpPr>
        <p:spPr bwMode="auto">
          <a:xfrm>
            <a:off x="1447800" y="5326063"/>
            <a:ext cx="90488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69"/>
          <p:cNvSpPr>
            <a:spLocks noChangeArrowheads="1"/>
          </p:cNvSpPr>
          <p:nvPr/>
        </p:nvSpPr>
        <p:spPr bwMode="auto">
          <a:xfrm>
            <a:off x="1371600" y="5249863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73"/>
          <p:cNvSpPr>
            <a:spLocks noChangeShapeType="1"/>
          </p:cNvSpPr>
          <p:nvPr/>
        </p:nvSpPr>
        <p:spPr bwMode="auto">
          <a:xfrm flipH="1" flipV="1">
            <a:off x="1219200" y="5173663"/>
            <a:ext cx="152400" cy="76200"/>
          </a:xfrm>
          <a:prstGeom prst="line">
            <a:avLst/>
          </a:prstGeom>
          <a:noFill/>
          <a:ln w="28575">
            <a:solidFill>
              <a:srgbClr val="1AD66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 Box 75"/>
          <p:cNvSpPr txBox="1">
            <a:spLocks noChangeArrowheads="1"/>
          </p:cNvSpPr>
          <p:nvPr/>
        </p:nvSpPr>
        <p:spPr bwMode="auto">
          <a:xfrm>
            <a:off x="2319338" y="4800600"/>
            <a:ext cx="347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Symbol" pitchFamily="18" charset="2"/>
              </a:rPr>
              <a:t>X</a:t>
            </a:r>
          </a:p>
        </p:txBody>
      </p:sp>
      <p:sp>
        <p:nvSpPr>
          <p:cNvPr id="11" name="Text Box 76"/>
          <p:cNvSpPr txBox="1">
            <a:spLocks noChangeArrowheads="1"/>
          </p:cNvSpPr>
          <p:nvPr/>
        </p:nvSpPr>
        <p:spPr bwMode="auto">
          <a:xfrm>
            <a:off x="914400" y="48768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Symbol" pitchFamily="18" charset="2"/>
              </a:rPr>
              <a:t>L</a:t>
            </a:r>
          </a:p>
        </p:txBody>
      </p:sp>
      <p:pic>
        <p:nvPicPr>
          <p:cNvPr id="12" name="Picture 90" descr="sys_err_v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6425" y="487363"/>
            <a:ext cx="4687888" cy="4646612"/>
          </a:xfrm>
          <a:prstGeom prst="rect">
            <a:avLst/>
          </a:prstGeom>
          <a:noFill/>
        </p:spPr>
      </p:pic>
      <p:pic>
        <p:nvPicPr>
          <p:cNvPr id="13" name="Picture 91" descr="Rcp"/>
          <p:cNvPicPr>
            <a:picLocks noChangeAspect="1" noChangeArrowheads="1"/>
          </p:cNvPicPr>
          <p:nvPr/>
        </p:nvPicPr>
        <p:blipFill>
          <a:blip r:embed="rId3" cstate="print"/>
          <a:srcRect r="6342" b="49213"/>
          <a:stretch>
            <a:fillRect/>
          </a:stretch>
        </p:blipFill>
        <p:spPr bwMode="auto">
          <a:xfrm>
            <a:off x="155575" y="525463"/>
            <a:ext cx="4570413" cy="4224337"/>
          </a:xfrm>
          <a:prstGeom prst="rect">
            <a:avLst/>
          </a:prstGeom>
          <a:noFill/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457200" y="152400"/>
            <a:ext cx="8229600" cy="487363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Strangeness from Bulk Partonic Matter</a:t>
            </a: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 Box 77"/>
          <p:cNvSpPr txBox="1">
            <a:spLocks noChangeArrowheads="1"/>
          </p:cNvSpPr>
          <p:nvPr/>
        </p:nvSpPr>
        <p:spPr bwMode="auto">
          <a:xfrm>
            <a:off x="228600" y="533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</a:t>
            </a:r>
            <a:r>
              <a:rPr lang="en-US" sz="2400" baseline="-25000">
                <a:solidFill>
                  <a:srgbClr val="FF0000"/>
                </a:solidFill>
              </a:rPr>
              <a:t>CP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6" name="Oval 81"/>
          <p:cNvSpPr>
            <a:spLocks noChangeArrowheads="1"/>
          </p:cNvSpPr>
          <p:nvPr/>
        </p:nvSpPr>
        <p:spPr bwMode="auto">
          <a:xfrm>
            <a:off x="2133600" y="6172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82"/>
          <p:cNvSpPr>
            <a:spLocks noChangeArrowheads="1"/>
          </p:cNvSpPr>
          <p:nvPr/>
        </p:nvSpPr>
        <p:spPr bwMode="auto">
          <a:xfrm>
            <a:off x="2209800" y="6172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83"/>
          <p:cNvSpPr>
            <a:spLocks noChangeArrowheads="1"/>
          </p:cNvSpPr>
          <p:nvPr/>
        </p:nvSpPr>
        <p:spPr bwMode="auto">
          <a:xfrm>
            <a:off x="2133600" y="60960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84"/>
          <p:cNvSpPr>
            <a:spLocks noChangeShapeType="1"/>
          </p:cNvSpPr>
          <p:nvPr/>
        </p:nvSpPr>
        <p:spPr bwMode="auto">
          <a:xfrm>
            <a:off x="2362200" y="6248400"/>
            <a:ext cx="381000" cy="76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85"/>
          <p:cNvSpPr txBox="1">
            <a:spLocks noChangeArrowheads="1"/>
          </p:cNvSpPr>
          <p:nvPr/>
        </p:nvSpPr>
        <p:spPr bwMode="auto">
          <a:xfrm>
            <a:off x="2667000" y="6046788"/>
            <a:ext cx="885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Symbol" pitchFamily="18" charset="2"/>
              </a:rPr>
              <a:t>f(</a:t>
            </a:r>
            <a:r>
              <a:rPr lang="en-US" sz="2400">
                <a:solidFill>
                  <a:srgbClr val="FF0000"/>
                </a:solidFill>
              </a:rPr>
              <a:t>ss</a:t>
            </a:r>
            <a:r>
              <a:rPr lang="en-US" sz="2400">
                <a:solidFill>
                  <a:srgbClr val="FF0000"/>
                </a:solidFill>
                <a:latin typeface="Symbol" pitchFamily="18" charset="2"/>
              </a:rPr>
              <a:t>)</a:t>
            </a:r>
          </a:p>
        </p:txBody>
      </p:sp>
      <p:sp>
        <p:nvSpPr>
          <p:cNvPr id="21" name="Text Box 86"/>
          <p:cNvSpPr txBox="1">
            <a:spLocks noChangeArrowheads="1"/>
          </p:cNvSpPr>
          <p:nvPr/>
        </p:nvSpPr>
        <p:spPr bwMode="auto">
          <a:xfrm>
            <a:off x="3800475" y="5105400"/>
            <a:ext cx="5191125" cy="1616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Constituent Quark Number Scaling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-- </a:t>
            </a:r>
            <a:r>
              <a:rPr lang="en-US" sz="2000" dirty="0" err="1">
                <a:solidFill>
                  <a:schemeClr val="accent2"/>
                </a:solidFill>
              </a:rPr>
              <a:t>Hadronization</a:t>
            </a:r>
            <a:r>
              <a:rPr lang="en-US" sz="2000" dirty="0">
                <a:solidFill>
                  <a:schemeClr val="accent2"/>
                </a:solidFill>
              </a:rPr>
              <a:t> through quark clustering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-- Effective DOF – constituent quarks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                quasi-hadrons at </a:t>
            </a:r>
            <a:r>
              <a:rPr lang="en-US" sz="2000" dirty="0" err="1">
                <a:solidFill>
                  <a:schemeClr val="accent2"/>
                </a:solidFill>
              </a:rPr>
              <a:t>T</a:t>
            </a:r>
            <a:r>
              <a:rPr lang="en-US" sz="2000" baseline="-25000" dirty="0" err="1">
                <a:solidFill>
                  <a:schemeClr val="accent2"/>
                </a:solidFill>
              </a:rPr>
              <a:t>c</a:t>
            </a:r>
            <a:r>
              <a:rPr lang="en-US" sz="2000" dirty="0">
                <a:solidFill>
                  <a:schemeClr val="accent2"/>
                </a:solidFill>
              </a:rPr>
              <a:t> ?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                Lattice QCD picture?</a:t>
            </a:r>
          </a:p>
        </p:txBody>
      </p:sp>
      <p:sp>
        <p:nvSpPr>
          <p:cNvPr id="22" name="Oval 24"/>
          <p:cNvSpPr>
            <a:spLocks noChangeArrowheads="1"/>
          </p:cNvSpPr>
          <p:nvPr/>
        </p:nvSpPr>
        <p:spPr bwMode="auto">
          <a:xfrm>
            <a:off x="2133600" y="5233988"/>
            <a:ext cx="92075" cy="90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33"/>
          <p:cNvSpPr>
            <a:spLocks noChangeArrowheads="1"/>
          </p:cNvSpPr>
          <p:nvPr/>
        </p:nvSpPr>
        <p:spPr bwMode="auto">
          <a:xfrm>
            <a:off x="2209800" y="5614988"/>
            <a:ext cx="92075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39"/>
          <p:cNvSpPr>
            <a:spLocks noChangeArrowheads="1"/>
          </p:cNvSpPr>
          <p:nvPr/>
        </p:nvSpPr>
        <p:spPr bwMode="auto">
          <a:xfrm>
            <a:off x="2133600" y="5691188"/>
            <a:ext cx="90488" cy="90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40"/>
          <p:cNvSpPr>
            <a:spLocks noChangeArrowheads="1"/>
          </p:cNvSpPr>
          <p:nvPr/>
        </p:nvSpPr>
        <p:spPr bwMode="auto">
          <a:xfrm>
            <a:off x="2270125" y="5691188"/>
            <a:ext cx="92075" cy="920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56"/>
          <p:cNvSpPr>
            <a:spLocks noChangeArrowheads="1"/>
          </p:cNvSpPr>
          <p:nvPr/>
        </p:nvSpPr>
        <p:spPr bwMode="auto">
          <a:xfrm>
            <a:off x="1981200" y="5233988"/>
            <a:ext cx="90488" cy="920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57"/>
          <p:cNvSpPr>
            <a:spLocks noChangeArrowheads="1"/>
          </p:cNvSpPr>
          <p:nvPr/>
        </p:nvSpPr>
        <p:spPr bwMode="auto">
          <a:xfrm>
            <a:off x="2057400" y="5157788"/>
            <a:ext cx="90488" cy="9048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67"/>
          <p:cNvSpPr>
            <a:spLocks noChangeArrowheads="1"/>
          </p:cNvSpPr>
          <p:nvPr/>
        </p:nvSpPr>
        <p:spPr bwMode="auto">
          <a:xfrm>
            <a:off x="1981200" y="5157788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68"/>
          <p:cNvSpPr>
            <a:spLocks noChangeArrowheads="1"/>
          </p:cNvSpPr>
          <p:nvPr/>
        </p:nvSpPr>
        <p:spPr bwMode="auto">
          <a:xfrm>
            <a:off x="2133600" y="5614988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71"/>
          <p:cNvSpPr>
            <a:spLocks noChangeShapeType="1"/>
          </p:cNvSpPr>
          <p:nvPr/>
        </p:nvSpPr>
        <p:spPr bwMode="auto">
          <a:xfrm>
            <a:off x="2362200" y="5691188"/>
            <a:ext cx="304800" cy="0"/>
          </a:xfrm>
          <a:prstGeom prst="line">
            <a:avLst/>
          </a:prstGeom>
          <a:noFill/>
          <a:ln w="28575">
            <a:solidFill>
              <a:srgbClr val="1AD66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72"/>
          <p:cNvSpPr>
            <a:spLocks noChangeShapeType="1"/>
          </p:cNvSpPr>
          <p:nvPr/>
        </p:nvSpPr>
        <p:spPr bwMode="auto">
          <a:xfrm flipV="1">
            <a:off x="2209800" y="5005388"/>
            <a:ext cx="228600" cy="152400"/>
          </a:xfrm>
          <a:prstGeom prst="line">
            <a:avLst/>
          </a:prstGeom>
          <a:noFill/>
          <a:ln w="28575">
            <a:solidFill>
              <a:srgbClr val="1AD66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Text Box 74"/>
          <p:cNvSpPr txBox="1">
            <a:spLocks noChangeArrowheads="1"/>
          </p:cNvSpPr>
          <p:nvPr/>
        </p:nvSpPr>
        <p:spPr bwMode="auto">
          <a:xfrm>
            <a:off x="2574925" y="5470525"/>
            <a:ext cx="37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33" name="Line 93"/>
          <p:cNvSpPr>
            <a:spLocks noChangeShapeType="1"/>
          </p:cNvSpPr>
          <p:nvPr/>
        </p:nvSpPr>
        <p:spPr bwMode="auto">
          <a:xfrm>
            <a:off x="3200400" y="6172200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Rectangle 33"/>
          <p:cNvSpPr/>
          <p:nvPr/>
        </p:nvSpPr>
        <p:spPr bwMode="auto">
          <a:xfrm>
            <a:off x="4419600" y="4953000"/>
            <a:ext cx="914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5791200" cy="944562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Symbol" pitchFamily="18" charset="2"/>
              </a:rPr>
              <a:t>W</a:t>
            </a:r>
            <a:r>
              <a:rPr lang="en-US" b="1" dirty="0" smtClean="0">
                <a:solidFill>
                  <a:srgbClr val="C00000"/>
                </a:solidFill>
              </a:rPr>
              <a:t> and </a:t>
            </a:r>
            <a:r>
              <a:rPr lang="en-US" b="1" dirty="0" smtClean="0">
                <a:solidFill>
                  <a:srgbClr val="C00000"/>
                </a:solidFill>
                <a:latin typeface="Symbol" pitchFamily="18" charset="2"/>
              </a:rPr>
              <a:t>f </a:t>
            </a:r>
            <a:r>
              <a:rPr lang="en-US" b="1" dirty="0" smtClean="0">
                <a:solidFill>
                  <a:srgbClr val="C00000"/>
                </a:solidFill>
              </a:rPr>
              <a:t>are special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3D19-9F46-407B-8175-172343E8F1F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1524000"/>
            <a:ext cx="57294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Symbol" pitchFamily="18" charset="2"/>
              <a:buChar char="W"/>
            </a:pP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– (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sss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) state; m = 1672.45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MeV</a:t>
            </a:r>
            <a:endParaRPr lang="en-US" sz="2800" dirty="0" smtClean="0">
              <a:solidFill>
                <a:srgbClr val="0070C0"/>
              </a:solidFill>
              <a:latin typeface="+mn-lt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Symbol" pitchFamily="18" charset="2"/>
              </a:rPr>
              <a:t>f 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-- (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ss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) state; m = 1019.456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MeV</a:t>
            </a:r>
            <a:endParaRPr lang="en-US" sz="2800" dirty="0">
              <a:solidFill>
                <a:srgbClr val="0070C0"/>
              </a:solidFill>
              <a:latin typeface="Symbol" pitchFamily="18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743200"/>
            <a:ext cx="875432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Strange quark constituents produced in collisions</a:t>
            </a:r>
          </a:p>
          <a:p>
            <a:endParaRPr lang="en-US" sz="2800" dirty="0" smtClean="0">
              <a:solidFill>
                <a:srgbClr val="00B050"/>
              </a:solidFill>
            </a:endParaRPr>
          </a:p>
          <a:p>
            <a:r>
              <a:rPr lang="en-US" sz="2800" dirty="0" smtClean="0">
                <a:solidFill>
                  <a:srgbClr val="00B050"/>
                </a:solidFill>
              </a:rPr>
              <a:t>No decay </a:t>
            </a:r>
            <a:r>
              <a:rPr lang="en-US" sz="2800" dirty="0" err="1" smtClean="0">
                <a:solidFill>
                  <a:srgbClr val="00B050"/>
                </a:solidFill>
              </a:rPr>
              <a:t>feeddown</a:t>
            </a:r>
            <a:r>
              <a:rPr lang="en-US" sz="2800" dirty="0" smtClean="0">
                <a:solidFill>
                  <a:srgbClr val="00B050"/>
                </a:solidFill>
              </a:rPr>
              <a:t> contributions</a:t>
            </a:r>
          </a:p>
          <a:p>
            <a:endParaRPr lang="en-US" sz="2800" dirty="0" smtClean="0">
              <a:solidFill>
                <a:srgbClr val="00B050"/>
              </a:solidFill>
            </a:endParaRPr>
          </a:p>
          <a:p>
            <a:r>
              <a:rPr lang="en-US" sz="2800" dirty="0" smtClean="0">
                <a:solidFill>
                  <a:srgbClr val="00B050"/>
                </a:solidFill>
              </a:rPr>
              <a:t>Small </a:t>
            </a:r>
            <a:r>
              <a:rPr lang="en-US" sz="2800" dirty="0" err="1" smtClean="0">
                <a:solidFill>
                  <a:srgbClr val="00B050"/>
                </a:solidFill>
              </a:rPr>
              <a:t>hadronic</a:t>
            </a:r>
            <a:r>
              <a:rPr lang="en-US" sz="2800" dirty="0" smtClean="0">
                <a:solidFill>
                  <a:srgbClr val="00B050"/>
                </a:solidFill>
              </a:rPr>
              <a:t> re-scattering cross sections</a:t>
            </a:r>
          </a:p>
          <a:p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562600"/>
            <a:ext cx="8677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Messengers from quark-</a:t>
            </a:r>
            <a:r>
              <a:rPr lang="en-US" sz="2800" dirty="0" err="1" smtClean="0">
                <a:solidFill>
                  <a:srgbClr val="FF0000"/>
                </a:solidFill>
              </a:rPr>
              <a:t>hadron</a:t>
            </a:r>
            <a:r>
              <a:rPr lang="en-US" sz="2800" dirty="0" smtClean="0">
                <a:solidFill>
                  <a:srgbClr val="FF0000"/>
                </a:solidFill>
              </a:rPr>
              <a:t> phase boundary 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2A9-4075-4D26-9943-DF125422B30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44BE4B-A892-4CCA-9DBE-FDB8310C3BD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0" y="274638"/>
            <a:ext cx="9144000" cy="639762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Parton P</a:t>
            </a:r>
            <a:r>
              <a:rPr kumimoji="0" lang="en-US" sz="3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Distributions at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Hadronization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14400" y="914400"/>
            <a:ext cx="6956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If baryons of </a:t>
            </a:r>
            <a:r>
              <a:rPr lang="en-US" sz="2800" dirty="0" err="1">
                <a:solidFill>
                  <a:srgbClr val="0000FF"/>
                </a:solidFill>
              </a:rPr>
              <a:t>p</a:t>
            </a:r>
            <a:r>
              <a:rPr lang="en-US" sz="2800" baseline="-25000" dirty="0" err="1">
                <a:solidFill>
                  <a:srgbClr val="0000FF"/>
                </a:solidFill>
              </a:rPr>
              <a:t>T</a:t>
            </a:r>
            <a:r>
              <a:rPr lang="en-US" sz="2800" dirty="0">
                <a:solidFill>
                  <a:srgbClr val="0000FF"/>
                </a:solidFill>
              </a:rPr>
              <a:t> are mostly formed from </a:t>
            </a:r>
          </a:p>
          <a:p>
            <a:r>
              <a:rPr lang="en-US" sz="2800" dirty="0">
                <a:solidFill>
                  <a:srgbClr val="0000FF"/>
                </a:solidFill>
              </a:rPr>
              <a:t>    coalescence of </a:t>
            </a:r>
            <a:r>
              <a:rPr lang="en-US" sz="2800" dirty="0" err="1">
                <a:solidFill>
                  <a:srgbClr val="0000FF"/>
                </a:solidFill>
              </a:rPr>
              <a:t>partons</a:t>
            </a:r>
            <a:r>
              <a:rPr lang="en-US" sz="2800" dirty="0">
                <a:solidFill>
                  <a:srgbClr val="0000FF"/>
                </a:solidFill>
              </a:rPr>
              <a:t> at </a:t>
            </a:r>
            <a:r>
              <a:rPr lang="en-US" sz="2800" dirty="0" err="1">
                <a:solidFill>
                  <a:srgbClr val="0000FF"/>
                </a:solidFill>
              </a:rPr>
              <a:t>p</a:t>
            </a:r>
            <a:r>
              <a:rPr lang="en-US" sz="2800" baseline="-25000" dirty="0" err="1">
                <a:solidFill>
                  <a:srgbClr val="0000FF"/>
                </a:solidFill>
              </a:rPr>
              <a:t>T</a:t>
            </a:r>
            <a:r>
              <a:rPr lang="en-US" sz="2800" dirty="0">
                <a:solidFill>
                  <a:srgbClr val="0000FF"/>
                </a:solidFill>
              </a:rPr>
              <a:t>/3 and</a:t>
            </a:r>
          </a:p>
          <a:p>
            <a:r>
              <a:rPr lang="en-US" sz="2800" dirty="0">
                <a:solidFill>
                  <a:srgbClr val="0000FF"/>
                </a:solidFill>
              </a:rPr>
              <a:t>   mesons of </a:t>
            </a:r>
            <a:r>
              <a:rPr lang="en-US" sz="2800" dirty="0" err="1">
                <a:solidFill>
                  <a:srgbClr val="0000FF"/>
                </a:solidFill>
              </a:rPr>
              <a:t>p</a:t>
            </a:r>
            <a:r>
              <a:rPr lang="en-US" sz="2800" baseline="-25000" dirty="0" err="1">
                <a:solidFill>
                  <a:srgbClr val="0000FF"/>
                </a:solidFill>
              </a:rPr>
              <a:t>T</a:t>
            </a:r>
            <a:r>
              <a:rPr lang="en-US" sz="2800" dirty="0">
                <a:solidFill>
                  <a:srgbClr val="0000FF"/>
                </a:solidFill>
              </a:rPr>
              <a:t> are mostly formed from</a:t>
            </a:r>
          </a:p>
          <a:p>
            <a:r>
              <a:rPr lang="en-US" sz="2800" dirty="0">
                <a:solidFill>
                  <a:srgbClr val="0000FF"/>
                </a:solidFill>
              </a:rPr>
              <a:t>    coalescence of </a:t>
            </a:r>
            <a:r>
              <a:rPr lang="en-US" sz="2800" dirty="0" err="1">
                <a:solidFill>
                  <a:srgbClr val="0000FF"/>
                </a:solidFill>
              </a:rPr>
              <a:t>partons</a:t>
            </a:r>
            <a:r>
              <a:rPr lang="en-US" sz="2800" dirty="0">
                <a:solidFill>
                  <a:srgbClr val="0000FF"/>
                </a:solidFill>
              </a:rPr>
              <a:t> at </a:t>
            </a:r>
            <a:r>
              <a:rPr lang="en-US" sz="2800" dirty="0" err="1">
                <a:solidFill>
                  <a:srgbClr val="0000FF"/>
                </a:solidFill>
              </a:rPr>
              <a:t>p</a:t>
            </a:r>
            <a:r>
              <a:rPr lang="en-US" sz="2800" baseline="-25000" dirty="0" err="1">
                <a:solidFill>
                  <a:srgbClr val="0000FF"/>
                </a:solidFill>
              </a:rPr>
              <a:t>T</a:t>
            </a:r>
            <a:r>
              <a:rPr lang="en-US" sz="2800" dirty="0">
                <a:solidFill>
                  <a:srgbClr val="0000FF"/>
                </a:solidFill>
              </a:rPr>
              <a:t>/2</a:t>
            </a: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2814638" y="2667000"/>
          <a:ext cx="2778125" cy="2819400"/>
        </p:xfrm>
        <a:graphic>
          <a:graphicData uri="http://schemas.openxmlformats.org/presentationml/2006/ole">
            <p:oleObj spid="_x0000_s39938" name="Equation" r:id="rId3" imgW="876240" imgH="888840" progId="Equation.3">
              <p:embed/>
            </p:oleObj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5950" y="5594350"/>
            <a:ext cx="8299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Symbol" pitchFamily="18" charset="2"/>
              <a:buChar char="W"/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 and </a:t>
            </a:r>
            <a:r>
              <a:rPr lang="en-US" sz="2400">
                <a:solidFill>
                  <a:srgbClr val="FF0000"/>
                </a:solidFill>
                <a:latin typeface="Symbol" pitchFamily="18" charset="2"/>
              </a:rPr>
              <a:t>f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 particles have no decay feeddown contribution !</a:t>
            </a:r>
          </a:p>
          <a:p>
            <a:pPr>
              <a:buFont typeface="Symbol" pitchFamily="18" charset="2"/>
              <a:buChar char="X"/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 decay contribution is small</a:t>
            </a:r>
          </a:p>
          <a:p>
            <a:pPr>
              <a:buFont typeface="Symbol" pitchFamily="18" charset="2"/>
              <a:buNone/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These particles have small hadronic rescattering cross sections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2A9-4075-4D26-9943-DF125422B30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554C57-2AF5-4E89-A5A2-056E6AD4BB7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457200" y="76200"/>
            <a:ext cx="8534400" cy="60960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Strange and down quark distributions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5" descr="Fig1_quark_d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762000"/>
            <a:ext cx="6477000" cy="6081713"/>
          </a:xfrm>
          <a:prstGeom prst="rect">
            <a:avLst/>
          </a:prstGeom>
          <a:noFill/>
          <a:ln/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867400" y="1447800"/>
            <a:ext cx="3429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 distribution harder</a:t>
            </a:r>
          </a:p>
          <a:p>
            <a:r>
              <a:rPr lang="en-US" dirty="0">
                <a:solidFill>
                  <a:schemeClr val="accent2"/>
                </a:solidFill>
              </a:rPr>
              <a:t>   than d distribution</a:t>
            </a:r>
          </a:p>
          <a:p>
            <a:r>
              <a:rPr lang="en-US" dirty="0">
                <a:solidFill>
                  <a:schemeClr val="accent2"/>
                </a:solidFill>
              </a:rPr>
              <a:t>perhaps related to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   different s and d      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   quarks in </a:t>
            </a:r>
            <a:r>
              <a:rPr lang="en-US" dirty="0" err="1">
                <a:solidFill>
                  <a:schemeClr val="accent2"/>
                </a:solidFill>
              </a:rPr>
              <a:t>partonic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   evolution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019800" y="3870325"/>
            <a:ext cx="3124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Independent Test –</a:t>
            </a:r>
          </a:p>
          <a:p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f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/s should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be consistent with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s quark distribution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  Yes 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 descr="AuAu200_udquark_fullphase_2D_surf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6750" y="558800"/>
            <a:ext cx="4667250" cy="6223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3D19-9F46-407B-8175-172343E8F1F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304800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Effective Parton Distribution in the QM Drop at </a:t>
            </a:r>
            <a:r>
              <a:rPr lang="en-US" dirty="0" err="1" smtClean="0">
                <a:solidFill>
                  <a:srgbClr val="FF0000"/>
                </a:solidFill>
              </a:rPr>
              <a:t>Hadronization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28600" y="4876800"/>
            <a:ext cx="495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 particle emission to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measure </a:t>
            </a:r>
            <a:r>
              <a:rPr lang="en-US" dirty="0" err="1" smtClean="0">
                <a:solidFill>
                  <a:srgbClr val="FF0000"/>
                </a:solidFill>
              </a:rPr>
              <a:t>parton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pT</a:t>
            </a:r>
            <a:r>
              <a:rPr lang="en-US" dirty="0" smtClean="0">
                <a:solidFill>
                  <a:srgbClr val="FF0000"/>
                </a:solidFill>
              </a:rPr>
              <a:t> distribution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and angular anisotropy (v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in the dense </a:t>
            </a:r>
            <a:r>
              <a:rPr lang="en-US" dirty="0" err="1" smtClean="0">
                <a:solidFill>
                  <a:srgbClr val="FF0000"/>
                </a:solidFill>
              </a:rPr>
              <a:t>parton</a:t>
            </a:r>
            <a:r>
              <a:rPr lang="en-US" dirty="0" smtClean="0">
                <a:solidFill>
                  <a:srgbClr val="FF0000"/>
                </a:solidFill>
              </a:rPr>
              <a:t> drop !!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457200" y="838200"/>
            <a:ext cx="3051324" cy="4114800"/>
            <a:chOff x="457200" y="838200"/>
            <a:chExt cx="3051324" cy="4114800"/>
          </a:xfrm>
        </p:grpSpPr>
        <p:sp>
          <p:nvSpPr>
            <p:cNvPr id="10" name="Text Box 24"/>
            <p:cNvSpPr txBox="1">
              <a:spLocks noChangeArrowheads="1"/>
            </p:cNvSpPr>
            <p:nvPr/>
          </p:nvSpPr>
          <p:spPr bwMode="auto">
            <a:xfrm>
              <a:off x="3200400" y="3247987"/>
              <a:ext cx="305308" cy="48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Symbol" pitchFamily="18" charset="2"/>
                </a:rPr>
                <a:t>W</a:t>
              </a:r>
            </a:p>
          </p:txBody>
        </p:sp>
        <p:sp>
          <p:nvSpPr>
            <p:cNvPr id="11" name="Text Box 25"/>
            <p:cNvSpPr txBox="1">
              <a:spLocks noChangeArrowheads="1"/>
            </p:cNvSpPr>
            <p:nvPr/>
          </p:nvSpPr>
          <p:spPr bwMode="auto">
            <a:xfrm>
              <a:off x="457200" y="2694658"/>
              <a:ext cx="274014" cy="48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Symbol" pitchFamily="18" charset="2"/>
                </a:rPr>
                <a:t>X</a:t>
              </a:r>
            </a:p>
          </p:txBody>
        </p:sp>
        <p:sp>
          <p:nvSpPr>
            <p:cNvPr id="12" name="Text Box 26"/>
            <p:cNvSpPr txBox="1">
              <a:spLocks noChangeArrowheads="1"/>
            </p:cNvSpPr>
            <p:nvPr/>
          </p:nvSpPr>
          <p:spPr bwMode="auto">
            <a:xfrm>
              <a:off x="1371600" y="838200"/>
              <a:ext cx="284771" cy="48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Symbol" pitchFamily="18" charset="2"/>
                </a:rPr>
                <a:t>L</a:t>
              </a: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905290" y="1218028"/>
              <a:ext cx="2370802" cy="373497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1974476" y="2104292"/>
              <a:ext cx="139459" cy="18991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206907" y="1851074"/>
              <a:ext cx="139459" cy="189914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602585" y="1977683"/>
              <a:ext cx="139459" cy="189914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1974476" y="2927252"/>
              <a:ext cx="139459" cy="18991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1927989" y="2420815"/>
              <a:ext cx="139459" cy="189914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2578798" y="2230902"/>
              <a:ext cx="139459" cy="18991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1323667" y="2230902"/>
              <a:ext cx="139459" cy="18991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2671770" y="2737338"/>
              <a:ext cx="139459" cy="189914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2346366" y="2610729"/>
              <a:ext cx="139459" cy="189914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1974476" y="3433689"/>
              <a:ext cx="139459" cy="18991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1416640" y="3053862"/>
              <a:ext cx="139459" cy="189914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2485825" y="3686908"/>
              <a:ext cx="139459" cy="18991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1649071" y="4193345"/>
              <a:ext cx="139459" cy="18991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1230695" y="3813517"/>
              <a:ext cx="139459" cy="189914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2439339" y="2863948"/>
              <a:ext cx="139459" cy="18991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2392852" y="2167597"/>
              <a:ext cx="139459" cy="189914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2485825" y="3370385"/>
              <a:ext cx="139459" cy="189914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1230695" y="2610729"/>
              <a:ext cx="139459" cy="18991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2392852" y="4003431"/>
              <a:ext cx="139459" cy="189914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2485825" y="4319954"/>
              <a:ext cx="139459" cy="189914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2206907" y="3117166"/>
              <a:ext cx="139459" cy="189914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2950688" y="2990557"/>
              <a:ext cx="139459" cy="189914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2718257" y="4130040"/>
              <a:ext cx="139459" cy="189914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2904202" y="2484120"/>
              <a:ext cx="139459" cy="189914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2439339" y="1724465"/>
              <a:ext cx="139459" cy="189914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1881503" y="1534551"/>
              <a:ext cx="139459" cy="189914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1602585" y="3370385"/>
              <a:ext cx="139459" cy="189914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1184208" y="3433689"/>
              <a:ext cx="139459" cy="189914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2020962" y="4066735"/>
              <a:ext cx="139459" cy="18991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1649071" y="2357511"/>
              <a:ext cx="139459" cy="189914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1091236" y="2927252"/>
              <a:ext cx="139459" cy="189914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1509613" y="3813517"/>
              <a:ext cx="139459" cy="18991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2904202" y="3560298"/>
              <a:ext cx="139459" cy="189914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2997174" y="3370385"/>
              <a:ext cx="139459" cy="18991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3043661" y="3560298"/>
              <a:ext cx="139459" cy="189914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1742044" y="1344637"/>
              <a:ext cx="139459" cy="18991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1927989" y="1281332"/>
              <a:ext cx="139459" cy="189914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2671770" y="1661160"/>
              <a:ext cx="139459" cy="189914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2857716" y="2040988"/>
              <a:ext cx="139459" cy="189914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2253393" y="1407942"/>
              <a:ext cx="139459" cy="189914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1835017" y="3750212"/>
              <a:ext cx="139459" cy="189914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2206907" y="3686908"/>
              <a:ext cx="139459" cy="189914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2113935" y="4509868"/>
              <a:ext cx="139459" cy="189914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951777" y="2800643"/>
              <a:ext cx="139459" cy="189914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1230695" y="1977683"/>
              <a:ext cx="139459" cy="189914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1463126" y="1661160"/>
              <a:ext cx="139459" cy="18991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1742044" y="2737338"/>
              <a:ext cx="139459" cy="189914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1835017" y="1977683"/>
              <a:ext cx="139459" cy="189914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1556099" y="2737338"/>
              <a:ext cx="139459" cy="189914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2160421" y="2357511"/>
              <a:ext cx="139459" cy="189914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2253393" y="2863948"/>
              <a:ext cx="139459" cy="189914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2671770" y="3117166"/>
              <a:ext cx="139459" cy="189914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1695558" y="3180471"/>
              <a:ext cx="139459" cy="189914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2299880" y="4509868"/>
              <a:ext cx="139459" cy="18991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1370154" y="4130040"/>
              <a:ext cx="139459" cy="189914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1788530" y="4573172"/>
              <a:ext cx="139459" cy="189914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951777" y="3053862"/>
              <a:ext cx="139459" cy="18991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1091236" y="2420815"/>
              <a:ext cx="139459" cy="189914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1742044" y="1218028"/>
              <a:ext cx="371890" cy="506437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3" name="Straight Arrow Connector 72"/>
            <p:cNvCxnSpPr/>
            <p:nvPr/>
          </p:nvCxnSpPr>
          <p:spPr bwMode="auto">
            <a:xfrm rot="16200000" flipV="1">
              <a:off x="1685164" y="1068175"/>
              <a:ext cx="253218" cy="4648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4" name="Oval 73"/>
            <p:cNvSpPr/>
            <p:nvPr/>
          </p:nvSpPr>
          <p:spPr bwMode="auto">
            <a:xfrm>
              <a:off x="2857716" y="3370385"/>
              <a:ext cx="371890" cy="506437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5" name="Straight Arrow Connector 74"/>
            <p:cNvCxnSpPr/>
            <p:nvPr/>
          </p:nvCxnSpPr>
          <p:spPr bwMode="auto">
            <a:xfrm>
              <a:off x="3229606" y="3750212"/>
              <a:ext cx="278918" cy="12660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6" name="Oval 75"/>
            <p:cNvSpPr/>
            <p:nvPr/>
          </p:nvSpPr>
          <p:spPr bwMode="auto">
            <a:xfrm>
              <a:off x="858804" y="2800643"/>
              <a:ext cx="371890" cy="506437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7" name="Straight Arrow Connector 76"/>
            <p:cNvCxnSpPr>
              <a:stCxn id="76" idx="1"/>
            </p:cNvCxnSpPr>
            <p:nvPr/>
          </p:nvCxnSpPr>
          <p:spPr bwMode="auto">
            <a:xfrm rot="16200000" flipV="1">
              <a:off x="715918" y="2677461"/>
              <a:ext cx="200775" cy="19392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0" name="Oval 79"/>
            <p:cNvSpPr/>
            <p:nvPr/>
          </p:nvSpPr>
          <p:spPr bwMode="auto">
            <a:xfrm>
              <a:off x="1524000" y="3124200"/>
              <a:ext cx="381000" cy="457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2" name="Straight Arrow Connector 81"/>
            <p:cNvCxnSpPr>
              <a:stCxn id="80" idx="3"/>
            </p:cNvCxnSpPr>
            <p:nvPr/>
          </p:nvCxnSpPr>
          <p:spPr bwMode="auto">
            <a:xfrm rot="5400000">
              <a:off x="1366021" y="3520024"/>
              <a:ext cx="219355" cy="208196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102834" y="3505200"/>
              <a:ext cx="344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Symbol" pitchFamily="18" charset="2"/>
                </a:rPr>
                <a:t>f</a:t>
              </a:r>
              <a:endParaRPr lang="en-US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4572000" y="1066800"/>
            <a:ext cx="3280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Parton Spectroscopy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2A9-4075-4D26-9943-DF125422B30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Slide Number Placeholder 2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C63D19-9F46-407B-8175-172343E8F1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33A26-DD95-4183-A6B4-19C35A7E2B0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57200" y="76200"/>
            <a:ext cx="8229600" cy="715962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Discoveries from Unexpected Areas?!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84225" y="838200"/>
            <a:ext cx="74453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RHIC -- Frontier for bulk </a:t>
            </a:r>
            <a:r>
              <a:rPr lang="en-US" sz="2400" dirty="0" err="1">
                <a:solidFill>
                  <a:srgbClr val="FF0000"/>
                </a:solidFill>
              </a:rPr>
              <a:t>partonic</a:t>
            </a:r>
            <a:r>
              <a:rPr lang="en-US" sz="2400" dirty="0">
                <a:solidFill>
                  <a:srgbClr val="FF0000"/>
                </a:solidFill>
              </a:rPr>
              <a:t> matter formation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          (quark clustering and rapid </a:t>
            </a:r>
            <a:r>
              <a:rPr lang="en-US" sz="2400" dirty="0" err="1">
                <a:solidFill>
                  <a:srgbClr val="FF0000"/>
                </a:solidFill>
              </a:rPr>
              <a:t>hadronization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       -- Factory for exotic particles/phenomena 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66775" y="1964353"/>
            <a:ext cx="795121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Rare Particle Production at RHIC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	</a:t>
            </a:r>
            <a:r>
              <a:rPr lang="en-US" sz="2400" dirty="0" smtClean="0">
                <a:solidFill>
                  <a:schemeClr val="accent2"/>
                </a:solidFill>
              </a:rPr>
              <a:t>– hyper-nuclei and anti-matter (</a:t>
            </a:r>
            <a:r>
              <a:rPr lang="en-US" sz="2400" baseline="30000" dirty="0" smtClean="0">
                <a:solidFill>
                  <a:schemeClr val="accent2"/>
                </a:solidFill>
              </a:rPr>
              <a:t>4</a:t>
            </a:r>
            <a:r>
              <a:rPr lang="en-US" dirty="0" smtClean="0">
                <a:solidFill>
                  <a:schemeClr val="accent2"/>
                </a:solidFill>
              </a:rPr>
              <a:t>He)</a:t>
            </a:r>
            <a:endParaRPr lang="en-US" sz="2400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E</a:t>
            </a:r>
            <a:r>
              <a:rPr lang="en-US" sz="2400" dirty="0" smtClean="0">
                <a:solidFill>
                  <a:schemeClr val="accent2"/>
                </a:solidFill>
              </a:rPr>
              <a:t>xotic particles/phenomena Searches:</a:t>
            </a:r>
            <a:endParaRPr lang="en-US" sz="2400" dirty="0">
              <a:solidFill>
                <a:schemeClr val="accent2"/>
              </a:solidFill>
            </a:endParaRPr>
          </a:p>
          <a:p>
            <a:r>
              <a:rPr lang="en-US" sz="2400" dirty="0">
                <a:solidFill>
                  <a:schemeClr val="accent2"/>
                </a:solidFill>
              </a:rPr>
              <a:t>	</a:t>
            </a:r>
            <a:r>
              <a:rPr lang="en-US" sz="2400" dirty="0" smtClean="0">
                <a:solidFill>
                  <a:schemeClr val="accent2"/>
                </a:solidFill>
              </a:rPr>
              <a:t>tetra-  </a:t>
            </a:r>
            <a:r>
              <a:rPr lang="en-US" sz="2400" dirty="0" err="1" smtClean="0">
                <a:solidFill>
                  <a:schemeClr val="accent2"/>
                </a:solidFill>
              </a:rPr>
              <a:t>penta</a:t>
            </a:r>
            <a:r>
              <a:rPr lang="en-US" sz="2400" dirty="0" smtClean="0">
                <a:solidFill>
                  <a:schemeClr val="accent2"/>
                </a:solidFill>
              </a:rPr>
              <a:t>-quark </a:t>
            </a:r>
            <a:r>
              <a:rPr lang="en-US" sz="2400" dirty="0">
                <a:solidFill>
                  <a:schemeClr val="accent2"/>
                </a:solidFill>
              </a:rPr>
              <a:t>states </a:t>
            </a:r>
            <a:r>
              <a:rPr lang="en-US" sz="2400" dirty="0" smtClean="0">
                <a:solidFill>
                  <a:schemeClr val="accent2"/>
                </a:solidFill>
              </a:rPr>
              <a:t>(</a:t>
            </a:r>
            <a:r>
              <a:rPr lang="en-US" dirty="0" smtClean="0">
                <a:solidFill>
                  <a:schemeClr val="accent2"/>
                </a:solidFill>
              </a:rPr>
              <a:t>strange or charmed</a:t>
            </a:r>
            <a:r>
              <a:rPr lang="en-US" sz="2400" dirty="0" smtClean="0">
                <a:solidFill>
                  <a:schemeClr val="accent2"/>
                </a:solidFill>
              </a:rPr>
              <a:t>)</a:t>
            </a:r>
            <a:endParaRPr lang="en-US" sz="2400" dirty="0">
              <a:solidFill>
                <a:schemeClr val="accent2"/>
              </a:solidFill>
            </a:endParaRPr>
          </a:p>
          <a:p>
            <a:r>
              <a:rPr lang="en-US" sz="2400" dirty="0">
                <a:solidFill>
                  <a:schemeClr val="accent2"/>
                </a:solidFill>
              </a:rPr>
              <a:t>  	</a:t>
            </a:r>
            <a:r>
              <a:rPr lang="en-US" sz="2400" dirty="0" err="1">
                <a:solidFill>
                  <a:schemeClr val="accent2"/>
                </a:solidFill>
              </a:rPr>
              <a:t>di</a:t>
            </a:r>
            <a:r>
              <a:rPr lang="en-US" sz="2400" dirty="0">
                <a:solidFill>
                  <a:schemeClr val="accent2"/>
                </a:solidFill>
              </a:rPr>
              <a:t>-baryons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		H – (</a:t>
            </a:r>
            <a:r>
              <a:rPr lang="en-US" sz="2400" dirty="0">
                <a:solidFill>
                  <a:schemeClr val="accent2"/>
                </a:solidFill>
                <a:latin typeface="Symbol" pitchFamily="18" charset="2"/>
              </a:rPr>
              <a:t>L-L</a:t>
            </a:r>
            <a:r>
              <a:rPr lang="en-US" sz="2400" dirty="0">
                <a:solidFill>
                  <a:schemeClr val="accent2"/>
                </a:solidFill>
              </a:rPr>
              <a:t>, </a:t>
            </a:r>
            <a:r>
              <a:rPr lang="en-US" sz="2400" dirty="0" err="1">
                <a:solidFill>
                  <a:schemeClr val="accent2"/>
                </a:solidFill>
              </a:rPr>
              <a:t>uuddss</a:t>
            </a:r>
            <a:r>
              <a:rPr lang="en-US" sz="2400" dirty="0">
                <a:solidFill>
                  <a:schemeClr val="accent2"/>
                </a:solidFill>
              </a:rPr>
              <a:t>) 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		[</a:t>
            </a:r>
            <a:r>
              <a:rPr lang="en-US" sz="2400" dirty="0">
                <a:solidFill>
                  <a:schemeClr val="accent2"/>
                </a:solidFill>
                <a:latin typeface="Symbol" pitchFamily="18" charset="2"/>
              </a:rPr>
              <a:t>W-W</a:t>
            </a:r>
            <a:r>
              <a:rPr lang="en-US" sz="2400" dirty="0">
                <a:solidFill>
                  <a:schemeClr val="accent2"/>
                </a:solidFill>
              </a:rPr>
              <a:t>] (</a:t>
            </a:r>
            <a:r>
              <a:rPr lang="en-US" sz="2400" dirty="0" err="1">
                <a:solidFill>
                  <a:schemeClr val="accent2"/>
                </a:solidFill>
              </a:rPr>
              <a:t>ssssss</a:t>
            </a:r>
            <a:r>
              <a:rPr lang="en-US" sz="2400" dirty="0">
                <a:solidFill>
                  <a:schemeClr val="accent2"/>
                </a:solidFill>
              </a:rPr>
              <a:t>)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	strange quark matter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	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	</a:t>
            </a:r>
            <a:r>
              <a:rPr lang="en-US" sz="2400" dirty="0">
                <a:solidFill>
                  <a:srgbClr val="FF0000"/>
                </a:solidFill>
              </a:rPr>
              <a:t>meta-stable Parity/CP odd vacuum bubbles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	disoriented </a:t>
            </a:r>
            <a:r>
              <a:rPr lang="en-US" sz="2400" dirty="0" err="1">
                <a:solidFill>
                  <a:schemeClr val="accent2"/>
                </a:solidFill>
              </a:rPr>
              <a:t>chiral</a:t>
            </a:r>
            <a:r>
              <a:rPr lang="en-US" sz="2400" dirty="0">
                <a:solidFill>
                  <a:schemeClr val="accent2"/>
                </a:solidFill>
              </a:rPr>
              <a:t> condensate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	……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2A9-4075-4D26-9943-DF125422B30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8C52A9-4075-4D26-9943-DF125422B30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89013" y="5486400"/>
            <a:ext cx="77168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en-US" altLang="zh-CN" sz="2000" dirty="0"/>
              <a:t> Signal observed from the data (bin-by-bin counting): </a:t>
            </a:r>
            <a:r>
              <a:rPr lang="en-US" altLang="zh-CN" sz="2000" b="1" dirty="0">
                <a:solidFill>
                  <a:srgbClr val="FF0000"/>
                </a:solidFill>
              </a:rPr>
              <a:t>70±17</a:t>
            </a:r>
            <a:r>
              <a:rPr lang="en-US" altLang="zh-CN" sz="2000" dirty="0"/>
              <a:t>;</a:t>
            </a:r>
          </a:p>
          <a:p>
            <a:pPr algn="l">
              <a:spcBef>
                <a:spcPct val="50000"/>
              </a:spcBef>
            </a:pPr>
            <a:r>
              <a:rPr lang="en-US" altLang="zh-CN" sz="2000" dirty="0"/>
              <a:t>     Mass: 2.991±0.001±0.002 </a:t>
            </a:r>
            <a:r>
              <a:rPr lang="en-US" altLang="zh-CN" sz="2000" dirty="0" err="1"/>
              <a:t>GeV</a:t>
            </a:r>
            <a:r>
              <a:rPr lang="en-US" altLang="zh-CN" sz="2000" dirty="0"/>
              <a:t>; Width (fixed): 0.0025 </a:t>
            </a:r>
            <a:r>
              <a:rPr lang="en-US" altLang="zh-CN" sz="2000" dirty="0" err="1"/>
              <a:t>GeV</a:t>
            </a:r>
            <a:r>
              <a:rPr lang="en-US" altLang="zh-CN" sz="2000" dirty="0" smtClean="0"/>
              <a:t>.</a:t>
            </a:r>
          </a:p>
          <a:p>
            <a:pPr algn="l">
              <a:spcBef>
                <a:spcPct val="50000"/>
              </a:spcBef>
            </a:pPr>
            <a:r>
              <a:rPr lang="en-US" altLang="zh-CN" sz="2000" dirty="0" smtClean="0"/>
              <a:t>     </a:t>
            </a:r>
            <a:r>
              <a:rPr lang="en-US" altLang="zh-CN" sz="2000" dirty="0" err="1" smtClean="0"/>
              <a:t>Au+Au</a:t>
            </a:r>
            <a:r>
              <a:rPr lang="en-US" altLang="zh-CN" sz="2000" dirty="0" smtClean="0"/>
              <a:t>: 89M MB events and 22M central collision events.</a:t>
            </a:r>
            <a:endParaRPr lang="en-US" altLang="zh-CN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3000" y="76200"/>
            <a:ext cx="7162800" cy="838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4400" dirty="0" smtClean="0">
                <a:solidFill>
                  <a:srgbClr val="FF0000"/>
                </a:solidFill>
              </a:rPr>
              <a:t>         </a:t>
            </a:r>
            <a:r>
              <a:rPr lang="en-US" altLang="zh-CN" sz="3800" dirty="0" smtClean="0">
                <a:solidFill>
                  <a:srgbClr val="FF0000"/>
                </a:solidFill>
              </a:rPr>
              <a:t>signal from the data</a:t>
            </a:r>
            <a:endParaRPr lang="en-US" altLang="zh-CN" sz="3800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9"/>
          <p:cNvGraphicFramePr>
            <a:graphicFrameLocks noGrp="1" noChangeAspect="1"/>
          </p:cNvGraphicFramePr>
          <p:nvPr/>
        </p:nvGraphicFramePr>
        <p:xfrm>
          <a:off x="1676400" y="119063"/>
          <a:ext cx="830262" cy="788987"/>
        </p:xfrm>
        <a:graphic>
          <a:graphicData uri="http://schemas.openxmlformats.org/presentationml/2006/ole">
            <p:oleObj spid="_x0000_s86018" name="公式" r:id="rId3" imgW="253800" imgH="241200" progId="Equation.3">
              <p:embed/>
            </p:oleObj>
          </a:graphicData>
        </a:graphic>
      </p:graphicFrame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762000" y="5562600"/>
            <a:ext cx="228600" cy="22860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/>
          </a:p>
        </p:txBody>
      </p:sp>
      <p:grpSp>
        <p:nvGrpSpPr>
          <p:cNvPr id="8" name="Group 7"/>
          <p:cNvGrpSpPr/>
          <p:nvPr/>
        </p:nvGrpSpPr>
        <p:grpSpPr>
          <a:xfrm>
            <a:off x="1692275" y="1168400"/>
            <a:ext cx="5546725" cy="4318000"/>
            <a:chOff x="1692275" y="1168400"/>
            <a:chExt cx="5759450" cy="4546600"/>
          </a:xfrm>
        </p:grpSpPr>
        <p:pic>
          <p:nvPicPr>
            <p:cNvPr id="9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 l="46947" t="52628" r="7686" b="22081"/>
            <a:stretch>
              <a:fillRect/>
            </a:stretch>
          </p:blipFill>
          <p:spPr bwMode="auto">
            <a:xfrm>
              <a:off x="1692275" y="1168400"/>
              <a:ext cx="5759450" cy="454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ectangle 9"/>
            <p:cNvSpPr/>
            <p:nvPr/>
          </p:nvSpPr>
          <p:spPr bwMode="auto">
            <a:xfrm>
              <a:off x="4953000" y="1676400"/>
              <a:ext cx="20574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895900" y="838200"/>
            <a:ext cx="3352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Science 328 (2010) 58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2A9-4075-4D26-9943-DF125422B30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1001" y="115888"/>
            <a:ext cx="8305800" cy="67710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800" dirty="0" smtClean="0">
                <a:solidFill>
                  <a:srgbClr val="FF0000"/>
                </a:solidFill>
              </a:rPr>
              <a:t>Combine particle and anti-particle</a:t>
            </a:r>
            <a:endParaRPr lang="en-US" altLang="zh-CN" sz="3800" dirty="0">
              <a:solidFill>
                <a:srgbClr val="FF0000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295400" y="5410200"/>
            <a:ext cx="78120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/>
              <a:t>Combined </a:t>
            </a:r>
            <a:r>
              <a:rPr lang="en-US" altLang="zh-CN" dirty="0" err="1"/>
              <a:t>hyperT</a:t>
            </a:r>
            <a:r>
              <a:rPr lang="en-US" altLang="zh-CN" dirty="0"/>
              <a:t> and anti-</a:t>
            </a:r>
            <a:r>
              <a:rPr lang="en-US" altLang="zh-CN" dirty="0" err="1"/>
              <a:t>hyperT</a:t>
            </a:r>
            <a:r>
              <a:rPr lang="en-US" altLang="zh-CN" dirty="0"/>
              <a:t> signal : </a:t>
            </a:r>
            <a:r>
              <a:rPr lang="en-US" altLang="zh-CN" b="1" dirty="0">
                <a:solidFill>
                  <a:srgbClr val="FF0000"/>
                </a:solidFill>
              </a:rPr>
              <a:t>225±35</a:t>
            </a:r>
            <a:r>
              <a:rPr lang="en-US" altLang="zh-CN" dirty="0"/>
              <a:t>;</a:t>
            </a:r>
          </a:p>
          <a:p>
            <a:pPr>
              <a:spcBef>
                <a:spcPct val="50000"/>
              </a:spcBef>
            </a:pPr>
            <a:r>
              <a:rPr lang="en-US" altLang="zh-CN" dirty="0"/>
              <a:t>It provides a </a:t>
            </a:r>
            <a:r>
              <a:rPr lang="en-US" altLang="zh-CN" dirty="0">
                <a:solidFill>
                  <a:srgbClr val="FF0000"/>
                </a:solidFill>
              </a:rPr>
              <a:t>&gt;6</a:t>
            </a:r>
            <a:r>
              <a:rPr lang="en-US" altLang="zh-CN" dirty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altLang="zh-CN" dirty="0"/>
              <a:t> significance for </a:t>
            </a:r>
            <a:r>
              <a:rPr lang="en-US" altLang="zh-CN" dirty="0" smtClean="0"/>
              <a:t>observation.</a:t>
            </a:r>
            <a:endParaRPr lang="en-US" altLang="zh-CN" dirty="0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685800" y="5562600"/>
            <a:ext cx="228600" cy="22860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87450" y="908050"/>
            <a:ext cx="6443663" cy="4573588"/>
            <a:chOff x="1187450" y="908050"/>
            <a:chExt cx="6443663" cy="4573588"/>
          </a:xfrm>
        </p:grpSpPr>
        <p:pic>
          <p:nvPicPr>
            <p:cNvPr id="3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 l="-1053" t="53531" r="8351"/>
            <a:stretch>
              <a:fillRect/>
            </a:stretch>
          </p:blipFill>
          <p:spPr bwMode="auto">
            <a:xfrm>
              <a:off x="1187450" y="908050"/>
              <a:ext cx="6443663" cy="4573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 bwMode="auto">
            <a:xfrm>
              <a:off x="5105400" y="1371600"/>
              <a:ext cx="1981200" cy="45720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2A9-4075-4D26-9943-DF125422B30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416050" y="52388"/>
            <a:ext cx="6858000" cy="6492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en-US" altLang="zh-CN" sz="3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Measure the lifetime</a:t>
            </a:r>
            <a:endParaRPr kumimoji="0" lang="en-US" sz="38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graphicFrame>
        <p:nvGraphicFramePr>
          <p:cNvPr id="4" name="Object 6"/>
          <p:cNvGraphicFramePr>
            <a:graphicFrameLocks noGrp="1" noChangeAspect="1"/>
          </p:cNvGraphicFramePr>
          <p:nvPr/>
        </p:nvGraphicFramePr>
        <p:xfrm>
          <a:off x="1928813" y="5643563"/>
          <a:ext cx="2020887" cy="468312"/>
        </p:xfrm>
        <a:graphic>
          <a:graphicData uri="http://schemas.openxmlformats.org/presentationml/2006/ole">
            <p:oleObj spid="_x0000_s87042" name="Equation" r:id="rId3" imgW="1041120" imgH="241200" progId="Equation.3">
              <p:embed/>
            </p:oleObj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29075" y="5638800"/>
            <a:ext cx="1000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ps</a:t>
            </a: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76800" y="5373688"/>
            <a:ext cx="426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 measure </a:t>
            </a:r>
            <a:r>
              <a:rPr lang="en-US" dirty="0" err="1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US" baseline="-25000" dirty="0" err="1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baseline="-25000" dirty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 267</a:t>
            </a:r>
            <a:r>
              <a:rPr lang="en-US" altLang="zh-CN" b="1" dirty="0">
                <a:solidFill>
                  <a:srgbClr val="FF0000"/>
                </a:solidFill>
              </a:rPr>
              <a:t>±</a:t>
            </a:r>
            <a:r>
              <a:rPr lang="en-US" dirty="0">
                <a:solidFill>
                  <a:srgbClr val="FF0000"/>
                </a:solidFill>
              </a:rPr>
              <a:t>5 </a:t>
            </a:r>
            <a:r>
              <a:rPr lang="en-US" dirty="0" err="1">
                <a:solidFill>
                  <a:srgbClr val="FF0000"/>
                </a:solidFill>
              </a:rPr>
              <a:t>ps</a:t>
            </a:r>
            <a:endParaRPr lang="en-US" dirty="0">
              <a:solidFill>
                <a:srgbClr val="FF0000"/>
              </a:solidFill>
            </a:endParaRPr>
          </a:p>
          <a:p>
            <a:pPr algn="l"/>
            <a:r>
              <a:rPr lang="en-US" dirty="0">
                <a:solidFill>
                  <a:srgbClr val="FF0000"/>
                </a:solidFill>
              </a:rPr>
              <a:t> PDG value is </a:t>
            </a:r>
            <a:r>
              <a:rPr lang="en-US" dirty="0" err="1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US" baseline="-25000" dirty="0" err="1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baseline="-25000" dirty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 263</a:t>
            </a:r>
            <a:r>
              <a:rPr lang="en-US" altLang="zh-CN" b="1" dirty="0">
                <a:solidFill>
                  <a:srgbClr val="FF0000"/>
                </a:solidFill>
              </a:rPr>
              <a:t>±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ps</a:t>
            </a:r>
            <a:endParaRPr lang="en-US" baseline="-25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1600200" y="5630863"/>
            <a:ext cx="2895599" cy="5000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791200" y="6126163"/>
            <a:ext cx="2460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200" dirty="0"/>
              <a:t>PDG: </a:t>
            </a:r>
            <a:r>
              <a:rPr lang="en-US" altLang="zh-CN" sz="1200" i="1" u="sng" dirty="0"/>
              <a:t>Phys. </a:t>
            </a:r>
            <a:r>
              <a:rPr lang="en-US" altLang="zh-CN" sz="1200" i="1" u="sng" dirty="0" err="1"/>
              <a:t>Lett</a:t>
            </a:r>
            <a:r>
              <a:rPr lang="en-US" altLang="zh-CN" sz="1200" i="1" u="sng" dirty="0"/>
              <a:t>. B 667 (2008) 1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71550" y="981075"/>
            <a:ext cx="7416800" cy="4256088"/>
            <a:chOff x="971550" y="981075"/>
            <a:chExt cx="7416800" cy="4256088"/>
          </a:xfrm>
        </p:grpSpPr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 l="1720" t="62578" r="6755" b="322"/>
            <a:stretch>
              <a:fillRect/>
            </a:stretch>
          </p:blipFill>
          <p:spPr bwMode="auto">
            <a:xfrm>
              <a:off x="971550" y="981075"/>
              <a:ext cx="7416800" cy="4256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ectangle 9"/>
            <p:cNvSpPr/>
            <p:nvPr/>
          </p:nvSpPr>
          <p:spPr bwMode="auto">
            <a:xfrm>
              <a:off x="6553200" y="1219200"/>
              <a:ext cx="1600200" cy="30480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438400" y="3962400"/>
              <a:ext cx="16002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2A9-4075-4D26-9943-DF125422B30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2" descr="Feng-Zhao-Exoti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914400"/>
            <a:ext cx="3733800" cy="57158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152400"/>
            <a:ext cx="8089074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Candidates other than hyper-triton (</a:t>
            </a:r>
            <a:r>
              <a:rPr lang="en-US" sz="3200" dirty="0" err="1" smtClean="0">
                <a:solidFill>
                  <a:srgbClr val="FF0000"/>
                </a:solidFill>
              </a:rPr>
              <a:t>pn</a:t>
            </a:r>
            <a:r>
              <a:rPr lang="en-US" sz="3200" dirty="0" err="1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00200"/>
            <a:ext cx="491634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STAR detector system is ideally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  suited for strange particle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  weak decays !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   -- large acceptance TPC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   -- secondary vertex resolution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   -- combinatorial background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2A9-4075-4D26-9943-DF125422B30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5092ED-6CF5-4087-A167-5CAD8B34A82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4" descr="phasediag_1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8229600" cy="53975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90600" y="273050"/>
            <a:ext cx="7067550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Quark-</a:t>
            </a:r>
            <a:r>
              <a:rPr lang="en-US" sz="3600" dirty="0" err="1">
                <a:solidFill>
                  <a:srgbClr val="FF0000"/>
                </a:solidFill>
              </a:rPr>
              <a:t>Hadron</a:t>
            </a:r>
            <a:r>
              <a:rPr lang="en-US" sz="3600" dirty="0">
                <a:solidFill>
                  <a:srgbClr val="FF0000"/>
                </a:solidFill>
              </a:rPr>
              <a:t> Phase Transition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2A9-4075-4D26-9943-DF125422B30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9703" y="152400"/>
            <a:ext cx="863569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Searches for Exotics Beyond 2q and 3q Structure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990600"/>
            <a:ext cx="71352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Resonance Particles are difficult in HIC @RHIIC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   -- huge combinatorial background !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5811" y="2057400"/>
            <a:ext cx="5878532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Pentaquark</a:t>
            </a:r>
            <a:r>
              <a:rPr lang="en-US" dirty="0" smtClean="0">
                <a:solidFill>
                  <a:schemeClr val="accent2"/>
                </a:solidFill>
              </a:rPr>
              <a:t> candidates to search for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	-- </a:t>
            </a:r>
            <a:r>
              <a:rPr lang="en-US" dirty="0" err="1" smtClean="0">
                <a:solidFill>
                  <a:schemeClr val="accent2"/>
                </a:solidFill>
              </a:rPr>
              <a:t>pK</a:t>
            </a:r>
            <a:r>
              <a:rPr lang="en-US" baseline="-25000" dirty="0" err="1" smtClean="0">
                <a:solidFill>
                  <a:schemeClr val="accent2"/>
                </a:solidFill>
              </a:rPr>
              <a:t>S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	-- </a:t>
            </a:r>
            <a:r>
              <a:rPr lang="en-US" dirty="0" err="1" smtClean="0">
                <a:solidFill>
                  <a:schemeClr val="accent2"/>
                </a:solidFill>
              </a:rPr>
              <a:t>pK</a:t>
            </a:r>
            <a:r>
              <a:rPr lang="en-US" baseline="30000" dirty="0" smtClean="0">
                <a:solidFill>
                  <a:schemeClr val="accent2"/>
                </a:solidFill>
              </a:rPr>
              <a:t>+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	-- </a:t>
            </a:r>
            <a:r>
              <a:rPr lang="en-US" dirty="0" smtClean="0">
                <a:solidFill>
                  <a:schemeClr val="accent2"/>
                </a:solidFill>
                <a:latin typeface="Symbol" pitchFamily="18" charset="2"/>
              </a:rPr>
              <a:t>X</a:t>
            </a:r>
            <a:r>
              <a:rPr lang="en-US" baseline="30000" dirty="0" smtClean="0">
                <a:solidFill>
                  <a:schemeClr val="accent2"/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accent2"/>
                </a:solidFill>
                <a:latin typeface="Symbol" pitchFamily="18" charset="2"/>
              </a:rPr>
              <a:t> p</a:t>
            </a:r>
            <a:r>
              <a:rPr lang="en-US" baseline="30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baseline="30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-- </a:t>
            </a:r>
            <a:r>
              <a:rPr lang="en-US" dirty="0" err="1" smtClean="0">
                <a:solidFill>
                  <a:schemeClr val="accent2"/>
                </a:solidFill>
                <a:latin typeface="Symbol" pitchFamily="18" charset="2"/>
                <a:cs typeface="Arial" pitchFamily="34" charset="0"/>
              </a:rPr>
              <a:t>Wp</a:t>
            </a:r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or </a:t>
            </a:r>
            <a:r>
              <a:rPr lang="en-US" dirty="0" smtClean="0">
                <a:solidFill>
                  <a:schemeClr val="accent2"/>
                </a:solidFill>
                <a:latin typeface="Symbol" pitchFamily="18" charset="2"/>
                <a:cs typeface="Arial" pitchFamily="34" charset="0"/>
              </a:rPr>
              <a:t>W</a:t>
            </a:r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K </a:t>
            </a:r>
          </a:p>
          <a:p>
            <a:endParaRPr lang="en-US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Di-baryons </a:t>
            </a:r>
          </a:p>
          <a:p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solidFill>
                  <a:schemeClr val="accent2"/>
                </a:solidFill>
                <a:latin typeface="Symbol" pitchFamily="18" charset="2"/>
                <a:cs typeface="Arial" pitchFamily="34" charset="0"/>
              </a:rPr>
              <a:t>L-L </a:t>
            </a:r>
            <a:r>
              <a:rPr lang="en-US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correlation and/or H particle</a:t>
            </a:r>
          </a:p>
          <a:p>
            <a:r>
              <a:rPr lang="en-US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	[</a:t>
            </a:r>
            <a:r>
              <a:rPr lang="en-US" dirty="0" smtClean="0">
                <a:solidFill>
                  <a:schemeClr val="accent2"/>
                </a:solidFill>
                <a:latin typeface="Symbol" pitchFamily="18" charset="2"/>
                <a:cs typeface="Arial" pitchFamily="34" charset="0"/>
              </a:rPr>
              <a:t>X</a:t>
            </a:r>
            <a:r>
              <a:rPr lang="en-US" baseline="30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-p]</a:t>
            </a:r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dirty="0" err="1" smtClean="0">
                <a:solidFill>
                  <a:schemeClr val="accent2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L</a:t>
            </a:r>
            <a:r>
              <a:rPr lang="en-US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endParaRPr lang="en-US" dirty="0" smtClean="0">
              <a:solidFill>
                <a:schemeClr val="accent2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	[</a:t>
            </a:r>
            <a:r>
              <a:rPr lang="en-US" dirty="0" smtClean="0">
                <a:solidFill>
                  <a:schemeClr val="accent2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W</a:t>
            </a:r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-</a:t>
            </a:r>
            <a:r>
              <a:rPr lang="en-US" dirty="0" smtClean="0">
                <a:solidFill>
                  <a:schemeClr val="accent2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W</a:t>
            </a:r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endParaRPr lang="en-US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2A9-4075-4D26-9943-DF125422B30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zh-CN" sz="4400" dirty="0" err="1">
                <a:solidFill>
                  <a:srgbClr val="FF0000"/>
                </a:solidFill>
              </a:rPr>
              <a:t>dAu</a:t>
            </a:r>
            <a:r>
              <a:rPr lang="en-US" altLang="zh-CN" sz="4400" dirty="0">
                <a:solidFill>
                  <a:srgbClr val="FF0000"/>
                </a:solidFill>
              </a:rPr>
              <a:t> </a:t>
            </a:r>
            <a:r>
              <a:rPr lang="en-US" altLang="zh-CN" sz="4400" dirty="0" smtClean="0">
                <a:solidFill>
                  <a:srgbClr val="FF0000"/>
                </a:solidFill>
              </a:rPr>
              <a:t>results (year 2003)</a:t>
            </a:r>
            <a:endParaRPr lang="en-US" altLang="zh-CN" sz="4400" dirty="0">
              <a:solidFill>
                <a:srgbClr val="FF0000"/>
              </a:solidFill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81000" y="5410200"/>
            <a:ext cx="8610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2000" dirty="0"/>
              <a:t> The invariant mass distribution is fitted to a Gaussian plus a linear      	function. </a:t>
            </a:r>
            <a:r>
              <a:rPr lang="en-US" altLang="zh-CN" sz="2000" dirty="0" smtClean="0"/>
              <a:t> A </a:t>
            </a:r>
            <a:r>
              <a:rPr lang="en-US" altLang="zh-CN" sz="2000" dirty="0">
                <a:solidFill>
                  <a:srgbClr val="FF0000"/>
                </a:solidFill>
              </a:rPr>
              <a:t>3.3-5.0 sigma </a:t>
            </a:r>
            <a:r>
              <a:rPr lang="en-US" altLang="zh-CN" sz="2000" dirty="0"/>
              <a:t>signal is </a:t>
            </a:r>
            <a:r>
              <a:rPr lang="en-US" altLang="zh-CN" sz="2000" dirty="0" smtClean="0"/>
              <a:t>seen. </a:t>
            </a:r>
            <a:endParaRPr lang="en-US" altLang="zh-CN" sz="2000" dirty="0"/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2000" dirty="0"/>
              <a:t>Measured mass is about </a:t>
            </a:r>
            <a:r>
              <a:rPr lang="en-US" altLang="zh-CN" sz="2000" dirty="0">
                <a:solidFill>
                  <a:srgbClr val="FF0000"/>
                </a:solidFill>
              </a:rPr>
              <a:t>1.53 </a:t>
            </a:r>
            <a:r>
              <a:rPr lang="en-US" altLang="zh-CN" sz="2000" dirty="0" err="1">
                <a:solidFill>
                  <a:srgbClr val="FF0000"/>
                </a:solidFill>
              </a:rPr>
              <a:t>GeV</a:t>
            </a:r>
            <a:r>
              <a:rPr lang="en-US" altLang="zh-CN" sz="2000" dirty="0">
                <a:solidFill>
                  <a:srgbClr val="FF0000"/>
                </a:solidFill>
              </a:rPr>
              <a:t>/c</a:t>
            </a:r>
            <a:r>
              <a:rPr lang="en-US" altLang="zh-CN" sz="2000" baseline="30000" dirty="0">
                <a:solidFill>
                  <a:srgbClr val="FF0000"/>
                </a:solidFill>
              </a:rPr>
              <a:t>2</a:t>
            </a:r>
            <a:r>
              <a:rPr lang="en-US" altLang="zh-CN" sz="2000" dirty="0"/>
              <a:t>. Full width is about </a:t>
            </a:r>
            <a:r>
              <a:rPr lang="en-US" altLang="zh-CN" sz="2000" dirty="0">
                <a:solidFill>
                  <a:srgbClr val="FF0000"/>
                </a:solidFill>
              </a:rPr>
              <a:t>15 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MeV</a:t>
            </a:r>
            <a:r>
              <a:rPr lang="en-US" altLang="zh-CN" sz="2000" dirty="0" smtClean="0">
                <a:solidFill>
                  <a:srgbClr val="FF0000"/>
                </a:solidFill>
              </a:rPr>
              <a:t>.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2000" dirty="0" smtClean="0">
                <a:solidFill>
                  <a:srgbClr val="FF0000"/>
                </a:solidFill>
              </a:rPr>
              <a:t>                                           18 M 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d+Au</a:t>
            </a:r>
            <a:r>
              <a:rPr lang="en-US" altLang="zh-CN" sz="2000" dirty="0" smtClean="0">
                <a:solidFill>
                  <a:srgbClr val="FF0000"/>
                </a:solidFill>
              </a:rPr>
              <a:t> events 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pic>
        <p:nvPicPr>
          <p:cNvPr id="5" name="Picture 16" descr="dAutheta040305a_pt05to12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80772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2A9-4075-4D26-9943-DF125422B30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27125" y="273050"/>
            <a:ext cx="6410325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3600" baseline="30000" dirty="0">
                <a:solidFill>
                  <a:srgbClr val="FF0000"/>
                </a:solidFill>
                <a:latin typeface="Arial Black" pitchFamily="34" charset="0"/>
              </a:rPr>
              <a:t>++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  <a:sym typeface="Wingdings" pitchFamily="2" charset="2"/>
              </a:rPr>
              <a:t></a:t>
            </a:r>
            <a:r>
              <a:rPr lang="en-US" sz="3600" dirty="0" err="1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en-US" sz="3600" dirty="0" err="1">
                <a:solidFill>
                  <a:srgbClr val="FF0000"/>
                </a:solidFill>
                <a:latin typeface="Arial Black" pitchFamily="34" charset="0"/>
                <a:sym typeface="Wingdings" pitchFamily="2" charset="2"/>
              </a:rPr>
              <a:t>+p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  <a:sym typeface="Wingdings" pitchFamily="2" charset="2"/>
              </a:rPr>
              <a:t> and using </a:t>
            </a:r>
            <a:r>
              <a:rPr lang="en-US" sz="3600" dirty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  <a:sym typeface="Wingdings" pitchFamily="2" charset="2"/>
              </a:rPr>
              <a:t> as K</a:t>
            </a:r>
            <a:endParaRPr lang="en-US" sz="3600" dirty="0">
              <a:solidFill>
                <a:srgbClr val="FF0000"/>
              </a:solidFill>
              <a:latin typeface="Symbol" pitchFamily="18" charset="2"/>
            </a:endParaRPr>
          </a:p>
        </p:txBody>
      </p:sp>
      <p:pic>
        <p:nvPicPr>
          <p:cNvPr id="4" name="Picture 6" descr="thetapp111504_pt04to12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58134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hetapp081204j_pt04to12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143000"/>
            <a:ext cx="5791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219200" y="3810000"/>
            <a:ext cx="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4191000" y="2590800"/>
            <a:ext cx="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752600" y="1828800"/>
            <a:ext cx="0" cy="6858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4876800" y="3429000"/>
            <a:ext cx="0" cy="6858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990600" y="4648200"/>
            <a:ext cx="4333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Symbol" pitchFamily="18" charset="2"/>
              </a:rPr>
              <a:t>D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962400" y="3429000"/>
            <a:ext cx="4333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Symbol" pitchFamily="18" charset="2"/>
              </a:rPr>
              <a:t>D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724025" y="1611313"/>
            <a:ext cx="4857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Symbol" pitchFamily="18" charset="2"/>
              </a:rPr>
              <a:t>Q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4648200" y="2925763"/>
            <a:ext cx="4857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Symbol" pitchFamily="18" charset="2"/>
              </a:rPr>
              <a:t>Q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5029200" y="1752600"/>
            <a:ext cx="1382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8000"/>
                </a:solidFill>
                <a:latin typeface="Symbol" pitchFamily="18" charset="2"/>
              </a:rPr>
              <a:t>p </a:t>
            </a:r>
            <a:r>
              <a:rPr lang="en-US" sz="3200">
                <a:solidFill>
                  <a:srgbClr val="008000"/>
                </a:solidFill>
                <a:latin typeface="Arial Black" pitchFamily="34" charset="0"/>
                <a:sym typeface="Wingdings" pitchFamily="2" charset="2"/>
              </a:rPr>
              <a:t> K</a:t>
            </a:r>
            <a:endParaRPr lang="en-US" sz="3200">
              <a:solidFill>
                <a:srgbClr val="008000"/>
              </a:solidFill>
              <a:latin typeface="Symbol" pitchFamily="18" charset="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2A9-4075-4D26-9943-DF125422B30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28827" y="228600"/>
            <a:ext cx="4405373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d+Au</a:t>
            </a:r>
            <a:r>
              <a:rPr lang="en-US" sz="4400" dirty="0" smtClean="0">
                <a:solidFill>
                  <a:srgbClr val="FF0000"/>
                </a:solidFill>
              </a:rPr>
              <a:t> 2008 Data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548348"/>
            <a:ext cx="736291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Data sample ~ 2X run 2003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	still finalizing the TPC calibration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		-- space charge distortion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	Preliminary analysis showed no </a:t>
            </a:r>
            <a:r>
              <a:rPr lang="en-US" dirty="0" err="1" smtClean="0">
                <a:solidFill>
                  <a:schemeClr val="accent2"/>
                </a:solidFill>
              </a:rPr>
              <a:t>pK</a:t>
            </a:r>
            <a:r>
              <a:rPr lang="en-US" baseline="30000" dirty="0" smtClean="0">
                <a:solidFill>
                  <a:schemeClr val="accent2"/>
                </a:solidFill>
              </a:rPr>
              <a:t>+</a:t>
            </a:r>
            <a:r>
              <a:rPr lang="en-US" dirty="0" smtClean="0">
                <a:solidFill>
                  <a:schemeClr val="accent2"/>
                </a:solidFill>
              </a:rPr>
              <a:t> signal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Tracking quality is a sensitive issue and we have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 	to re-visit run 2003 data also !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2A9-4075-4D26-9943-DF125422B30D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 descr="Brodsky-muonium-e213401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990600"/>
            <a:ext cx="5791201" cy="45456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759023"/>
            <a:ext cx="6477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S.J. Brodsky and R.F. Lebed, PRL 102, 213401 (2009)    for </a:t>
            </a:r>
            <a:r>
              <a:rPr lang="en-US" sz="1400" dirty="0" err="1" smtClean="0">
                <a:solidFill>
                  <a:schemeClr val="accent2"/>
                </a:solidFill>
              </a:rPr>
              <a:t>e+e</a:t>
            </a:r>
            <a:r>
              <a:rPr lang="en-US" sz="1400" dirty="0" smtClean="0">
                <a:solidFill>
                  <a:schemeClr val="accent2"/>
                </a:solidFill>
              </a:rPr>
              <a:t>- collisions !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24135"/>
            <a:ext cx="657487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Search for True </a:t>
            </a:r>
            <a:r>
              <a:rPr lang="en-US" dirty="0" err="1" smtClean="0">
                <a:solidFill>
                  <a:srgbClr val="FF0000"/>
                </a:solidFill>
              </a:rPr>
              <a:t>Muonium</a:t>
            </a:r>
            <a:r>
              <a:rPr lang="en-US" dirty="0" smtClean="0">
                <a:solidFill>
                  <a:srgbClr val="FF0000"/>
                </a:solidFill>
              </a:rPr>
              <a:t> State (</a:t>
            </a:r>
            <a:r>
              <a:rPr lang="en-US" dirty="0" err="1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baseline="30000" dirty="0" err="1" smtClean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dirty="0" err="1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baseline="30000" dirty="0" smtClean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) in HIC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1986" y="5638800"/>
            <a:ext cx="59218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000" dirty="0" smtClean="0">
                <a:solidFill>
                  <a:schemeClr val="accent2"/>
                </a:solidFill>
              </a:rPr>
              <a:t>Access thermal </a:t>
            </a:r>
            <a:r>
              <a:rPr lang="en-US" sz="2000" dirty="0" err="1" smtClean="0">
                <a:solidFill>
                  <a:schemeClr val="accent2"/>
                </a:solidFill>
              </a:rPr>
              <a:t>muons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marL="457200" indent="-457200">
              <a:buAutoNum type="arabicParenR"/>
            </a:pPr>
            <a:r>
              <a:rPr lang="en-US" sz="2000" dirty="0" smtClean="0">
                <a:solidFill>
                  <a:schemeClr val="accent2"/>
                </a:solidFill>
              </a:rPr>
              <a:t>Need to estimate the production rate in HIC</a:t>
            </a:r>
          </a:p>
          <a:p>
            <a:pPr marL="457200" indent="-457200">
              <a:buAutoNum type="arabicParenR"/>
            </a:pPr>
            <a:r>
              <a:rPr lang="en-US" sz="2000" dirty="0" smtClean="0">
                <a:solidFill>
                  <a:schemeClr val="accent2"/>
                </a:solidFill>
              </a:rPr>
              <a:t>Experimentally feasible through decay </a:t>
            </a:r>
            <a:r>
              <a:rPr lang="en-US" sz="2000" dirty="0" err="1" smtClean="0">
                <a:solidFill>
                  <a:schemeClr val="accent2"/>
                </a:solidFill>
              </a:rPr>
              <a:t>e+e</a:t>
            </a:r>
            <a:r>
              <a:rPr lang="en-US" sz="2000" dirty="0" smtClean="0">
                <a:solidFill>
                  <a:schemeClr val="accent2"/>
                </a:solidFill>
              </a:rPr>
              <a:t>-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2A9-4075-4D26-9943-DF125422B30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74225" y="304800"/>
            <a:ext cx="6017994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Charmed Exotic Particle Searches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219200"/>
            <a:ext cx="6899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If it is weak decay, may have some sensitivity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	when STAR HFT is done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219200" y="2362200"/>
          <a:ext cx="5640705" cy="1600200"/>
        </p:xfrm>
        <a:graphic>
          <a:graphicData uri="http://schemas.openxmlformats.org/presentationml/2006/ole">
            <p:oleObj spid="_x0000_s92162" name="Equation" r:id="rId3" imgW="1790640" imgH="50796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19200" y="4267200"/>
            <a:ext cx="66928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If the branching ratio is small, very difficult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    -- need to evaluate the background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	and production rate at RHIC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T</a:t>
            </a:r>
            <a:r>
              <a:rPr lang="en-US" baseline="-25000" dirty="0" smtClean="0">
                <a:solidFill>
                  <a:schemeClr val="accent2"/>
                </a:solidFill>
              </a:rPr>
              <a:t>CC</a:t>
            </a:r>
            <a:r>
              <a:rPr lang="en-US" dirty="0" smtClean="0">
                <a:solidFill>
                  <a:schemeClr val="accent2"/>
                </a:solidFill>
              </a:rPr>
              <a:t> difficult </a:t>
            </a:r>
            <a:r>
              <a:rPr lang="en-US" dirty="0" smtClean="0">
                <a:solidFill>
                  <a:schemeClr val="accent2"/>
                </a:solidFill>
                <a:sym typeface="Wingdings" pitchFamily="2" charset="2"/>
              </a:rPr>
              <a:t> branching ratio to </a:t>
            </a:r>
            <a:r>
              <a:rPr lang="en-US" dirty="0" err="1" smtClean="0">
                <a:solidFill>
                  <a:schemeClr val="accent2"/>
                </a:solidFill>
                <a:sym typeface="Wingdings" pitchFamily="2" charset="2"/>
              </a:rPr>
              <a:t>k</a:t>
            </a:r>
            <a:r>
              <a:rPr lang="en-US" dirty="0" err="1" smtClean="0">
                <a:solidFill>
                  <a:schemeClr val="accent2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en-US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</a:t>
            </a:r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?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2A9-4075-4D26-9943-DF125422B30D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Picture 2" descr="D0-Eff-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762000"/>
            <a:ext cx="6078943" cy="434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152400"/>
            <a:ext cx="8265981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D0 Reconstruction Efficiency in STAR with HFT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919008"/>
            <a:ext cx="78598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The production yield is mostly below </a:t>
            </a:r>
            <a:r>
              <a:rPr lang="en-US" dirty="0" err="1" smtClean="0">
                <a:solidFill>
                  <a:schemeClr val="accent2"/>
                </a:solidFill>
              </a:rPr>
              <a:t>pT</a:t>
            </a:r>
            <a:r>
              <a:rPr lang="en-US" dirty="0" smtClean="0">
                <a:solidFill>
                  <a:schemeClr val="accent2"/>
                </a:solidFill>
              </a:rPr>
              <a:t> 3 </a:t>
            </a:r>
            <a:r>
              <a:rPr lang="en-US" dirty="0" err="1" smtClean="0">
                <a:solidFill>
                  <a:schemeClr val="accent2"/>
                </a:solidFill>
              </a:rPr>
              <a:t>GeV</a:t>
            </a:r>
            <a:r>
              <a:rPr lang="en-US" dirty="0" smtClean="0">
                <a:solidFill>
                  <a:schemeClr val="accent2"/>
                </a:solidFill>
              </a:rPr>
              <a:t>/c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  The overall reconstruction efficiency a few percent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           ---- not favorable for charmed exotics !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   Kinematic cuts to reduce background causes the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                          main loss of efficiency.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2A9-4075-4D26-9943-DF125422B30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9200" y="253425"/>
            <a:ext cx="6742551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Exotic Particles with Strangeness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600200"/>
            <a:ext cx="791197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Hyperon</a:t>
            </a:r>
            <a:r>
              <a:rPr lang="en-US" dirty="0" smtClean="0">
                <a:solidFill>
                  <a:schemeClr val="accent2"/>
                </a:solidFill>
              </a:rPr>
              <a:t> Reconstruction in STAR will be enhanced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       with the full TOF detector upgrade!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       -- factor </a:t>
            </a:r>
            <a:r>
              <a:rPr lang="en-US" smtClean="0">
                <a:solidFill>
                  <a:schemeClr val="accent2"/>
                </a:solidFill>
              </a:rPr>
              <a:t>of 5-8 </a:t>
            </a:r>
            <a:r>
              <a:rPr lang="en-US" dirty="0" smtClean="0">
                <a:solidFill>
                  <a:schemeClr val="accent2"/>
                </a:solidFill>
              </a:rPr>
              <a:t>improvement for </a:t>
            </a:r>
            <a:r>
              <a:rPr lang="en-US" dirty="0" smtClean="0">
                <a:solidFill>
                  <a:schemeClr val="accent2"/>
                </a:solidFill>
                <a:latin typeface="Symbol" pitchFamily="18" charset="2"/>
              </a:rPr>
              <a:t>W</a:t>
            </a:r>
          </a:p>
          <a:p>
            <a:endParaRPr lang="en-US" dirty="0" smtClean="0">
              <a:solidFill>
                <a:schemeClr val="accent2"/>
              </a:solidFill>
              <a:latin typeface="Symbol" pitchFamily="18" charset="2"/>
              <a:cs typeface="Arial" pitchFamily="34" charset="0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STAR TOF upgrade completed in Sept 2009 !</a:t>
            </a:r>
          </a:p>
          <a:p>
            <a:endParaRPr lang="en-US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We are ready for searches of strange exotic particles</a:t>
            </a:r>
          </a:p>
          <a:p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  from run 2010 from </a:t>
            </a:r>
            <a:r>
              <a:rPr lang="en-US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Au+Au</a:t>
            </a:r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collisions !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2A9-4075-4D26-9943-DF125422B30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62000" y="225425"/>
            <a:ext cx="77724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SimSun" pitchFamily="2" charset="-122"/>
                <a:cs typeface="+mj-cs"/>
              </a:rPr>
              <a:t>TOF Performance in Run9 at 200 GeV p+p Collisions</a:t>
            </a:r>
            <a:endParaRPr kumimoji="0" lang="en-US" altLang="zh-CN" sz="28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SimSun" pitchFamily="2" charset="-122"/>
              <a:cs typeface="+mj-cs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66800" y="5102225"/>
            <a:ext cx="7315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 altLang="zh-CN" baseline="0">
                <a:ea typeface="SimSun" pitchFamily="2" charset="-122"/>
              </a:rPr>
              <a:t>Timing resolution:</a:t>
            </a:r>
          </a:p>
          <a:p>
            <a:pPr lvl="1"/>
            <a:r>
              <a:rPr lang="en-US" altLang="zh-CN" baseline="0">
                <a:ea typeface="SimSun" pitchFamily="2" charset="-122"/>
              </a:rPr>
              <a:t>Start Time ~90 ps; Overall ~117 ps</a:t>
            </a:r>
          </a:p>
          <a:p>
            <a:pPr lvl="1"/>
            <a:r>
              <a:rPr lang="en-US" altLang="zh-CN" baseline="0">
                <a:solidFill>
                  <a:srgbClr val="FF0000"/>
                </a:solidFill>
                <a:ea typeface="SimSun" pitchFamily="2" charset="-122"/>
              </a:rPr>
              <a:t>Stop Time ~74 ps, and it will be improved after final calibration of TPC</a:t>
            </a:r>
          </a:p>
        </p:txBody>
      </p:sp>
      <p:pic>
        <p:nvPicPr>
          <p:cNvPr id="5" name="Picture 11" descr="invbetavsp"/>
          <p:cNvPicPr>
            <a:picLocks noChangeAspect="1" noChangeArrowheads="1"/>
          </p:cNvPicPr>
          <p:nvPr/>
        </p:nvPicPr>
        <p:blipFill>
          <a:blip r:embed="rId2" cstate="print"/>
          <a:srcRect t="5882"/>
          <a:stretch>
            <a:fillRect/>
          </a:stretch>
        </p:blipFill>
        <p:spPr>
          <a:xfrm>
            <a:off x="2057400" y="1292225"/>
            <a:ext cx="5105400" cy="3730625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6324600" cy="715962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Summary and Outlook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3D19-9F46-407B-8175-172343E8F1F9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93" name="Group 92"/>
          <p:cNvGrpSpPr/>
          <p:nvPr/>
        </p:nvGrpSpPr>
        <p:grpSpPr>
          <a:xfrm>
            <a:off x="152400" y="1219200"/>
            <a:ext cx="4419600" cy="4495800"/>
            <a:chOff x="1219200" y="1371600"/>
            <a:chExt cx="4996258" cy="4953000"/>
          </a:xfrm>
        </p:grpSpPr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>
              <a:off x="5715000" y="4419600"/>
              <a:ext cx="50045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Symbol" pitchFamily="18" charset="2"/>
                </a:rPr>
                <a:t>W</a:t>
              </a: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>
              <a:off x="1219200" y="3606225"/>
              <a:ext cx="44916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Symbol" pitchFamily="18" charset="2"/>
                </a:rPr>
                <a:t>X</a:t>
              </a:r>
            </a:p>
          </p:txBody>
        </p:sp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2819400" y="1371600"/>
              <a:ext cx="46679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Symbol" pitchFamily="18" charset="2"/>
                </a:rPr>
                <a:t>L</a:t>
              </a: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1828800" y="1828800"/>
              <a:ext cx="3886200" cy="44958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3581400" y="28956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3962400" y="25908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2971800" y="27432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3581400" y="38862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3505200" y="3276600"/>
              <a:ext cx="2286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4572000" y="30480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2514600" y="30480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4724400" y="36576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4191000" y="3505200"/>
              <a:ext cx="2286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3581400" y="44958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2667000" y="4038600"/>
              <a:ext cx="2286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4419600" y="48006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3048000" y="54102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2362200" y="4953000"/>
              <a:ext cx="2286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4343400" y="38100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4267200" y="2971800"/>
              <a:ext cx="2286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4419600" y="4419600"/>
              <a:ext cx="2286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2362200" y="35052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4267200" y="51816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4419600" y="5562600"/>
              <a:ext cx="2286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3962400" y="41148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5181600" y="3962400"/>
              <a:ext cx="2286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4800600" y="5334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5105400" y="33528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4343400" y="24384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3429000" y="2209800"/>
              <a:ext cx="2286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2971800" y="44196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2286000" y="44958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3657600" y="52578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3048000" y="32004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2133600" y="38862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2819400" y="49530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5105400" y="46482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5257800" y="44196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5334000" y="4648200"/>
              <a:ext cx="2286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3200400" y="19812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3505200" y="1905000"/>
              <a:ext cx="228600" cy="2286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4724400" y="2362200"/>
              <a:ext cx="2286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5029200" y="28194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4038600" y="2057400"/>
              <a:ext cx="2286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3352800" y="48768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3962400" y="4800600"/>
              <a:ext cx="2286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3810000" y="57912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1905000" y="3733800"/>
              <a:ext cx="2286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2362200" y="27432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2743200" y="23622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3200400" y="3657600"/>
              <a:ext cx="2286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3352800" y="2743200"/>
              <a:ext cx="2286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2895600" y="36576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3886200" y="32004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4038600" y="3810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4724400" y="41148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3124200" y="4191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4114800" y="57912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2590800" y="5334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3276600" y="5867400"/>
              <a:ext cx="2286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1905000" y="40386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2133600" y="3276600"/>
              <a:ext cx="228600" cy="228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3200400" y="1828800"/>
              <a:ext cx="609600" cy="609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5" name="Straight Arrow Connector 84"/>
            <p:cNvCxnSpPr/>
            <p:nvPr/>
          </p:nvCxnSpPr>
          <p:spPr bwMode="auto">
            <a:xfrm rot="16200000" flipV="1">
              <a:off x="3162300" y="1638300"/>
              <a:ext cx="304800" cy="762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7" name="Oval 86"/>
            <p:cNvSpPr/>
            <p:nvPr/>
          </p:nvSpPr>
          <p:spPr bwMode="auto">
            <a:xfrm>
              <a:off x="5029200" y="4419600"/>
              <a:ext cx="609600" cy="609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9" name="Straight Arrow Connector 88"/>
            <p:cNvCxnSpPr/>
            <p:nvPr/>
          </p:nvCxnSpPr>
          <p:spPr bwMode="auto">
            <a:xfrm>
              <a:off x="5638800" y="4876800"/>
              <a:ext cx="457200" cy="1524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0" name="Oval 89"/>
            <p:cNvSpPr/>
            <p:nvPr/>
          </p:nvSpPr>
          <p:spPr bwMode="auto">
            <a:xfrm>
              <a:off x="1752600" y="3733800"/>
              <a:ext cx="609600" cy="609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2" name="Straight Arrow Connector 91"/>
            <p:cNvCxnSpPr>
              <a:stCxn id="90" idx="1"/>
            </p:cNvCxnSpPr>
            <p:nvPr/>
          </p:nvCxnSpPr>
          <p:spPr bwMode="auto">
            <a:xfrm rot="16200000" flipV="1">
              <a:off x="1562100" y="3543300"/>
              <a:ext cx="241674" cy="31787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83" name="TextBox 82"/>
          <p:cNvSpPr txBox="1"/>
          <p:nvPr/>
        </p:nvSpPr>
        <p:spPr>
          <a:xfrm>
            <a:off x="3733800" y="844689"/>
            <a:ext cx="506643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Central </a:t>
            </a:r>
            <a:r>
              <a:rPr lang="en-US" dirty="0" err="1" smtClean="0">
                <a:solidFill>
                  <a:schemeClr val="accent2"/>
                </a:solidFill>
              </a:rPr>
              <a:t>Au+Au</a:t>
            </a:r>
            <a:r>
              <a:rPr lang="en-US" dirty="0" smtClean="0">
                <a:solidFill>
                  <a:schemeClr val="accent2"/>
                </a:solidFill>
              </a:rPr>
              <a:t> Collisions at RHIC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     Bulk </a:t>
            </a:r>
            <a:r>
              <a:rPr lang="en-US" dirty="0" err="1" smtClean="0">
                <a:solidFill>
                  <a:schemeClr val="accent2"/>
                </a:solidFill>
              </a:rPr>
              <a:t>Partonic</a:t>
            </a:r>
            <a:r>
              <a:rPr lang="en-US" dirty="0" smtClean="0">
                <a:solidFill>
                  <a:schemeClr val="accent2"/>
                </a:solidFill>
              </a:rPr>
              <a:t> Matter -- 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    1) strangeness equilibrated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	2) </a:t>
            </a:r>
            <a:r>
              <a:rPr lang="en-US" dirty="0" err="1" smtClean="0">
                <a:solidFill>
                  <a:schemeClr val="accent2"/>
                </a:solidFill>
              </a:rPr>
              <a:t>parton</a:t>
            </a:r>
            <a:r>
              <a:rPr lang="en-US" dirty="0" smtClean="0">
                <a:solidFill>
                  <a:schemeClr val="accent2"/>
                </a:solidFill>
              </a:rPr>
              <a:t> collectivity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		v</a:t>
            </a:r>
            <a:r>
              <a:rPr lang="en-US" baseline="-25000" dirty="0" smtClean="0">
                <a:solidFill>
                  <a:schemeClr val="accent2"/>
                </a:solidFill>
              </a:rPr>
              <a:t>2</a:t>
            </a:r>
            <a:r>
              <a:rPr lang="en-US" dirty="0" smtClean="0">
                <a:solidFill>
                  <a:schemeClr val="accent2"/>
                </a:solidFill>
              </a:rPr>
              <a:t> and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		hydro expansion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	3) multi-</a:t>
            </a:r>
            <a:r>
              <a:rPr lang="en-US" dirty="0" err="1" smtClean="0">
                <a:solidFill>
                  <a:schemeClr val="accent2"/>
                </a:solidFill>
              </a:rPr>
              <a:t>parton</a:t>
            </a:r>
            <a:r>
              <a:rPr lang="en-US" dirty="0" smtClean="0">
                <a:solidFill>
                  <a:schemeClr val="accent2"/>
                </a:solidFill>
              </a:rPr>
              <a:t> dynamics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		coalescence/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		recombination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  4) Opportunities for exotic particle searches 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2A9-4075-4D26-9943-DF125422B30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Slide Number Placeholder 4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A5B85-C4D5-4794-82AE-11E4DFAAE75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52400" y="152400"/>
            <a:ext cx="8839200" cy="563563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Nucleus-Nucleus Collisions and Volcanic Eruption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81000" y="838200"/>
            <a:ext cx="4116388" cy="2951163"/>
            <a:chOff x="191" y="816"/>
            <a:chExt cx="2593" cy="1859"/>
          </a:xfrm>
        </p:grpSpPr>
        <p:pic>
          <p:nvPicPr>
            <p:cNvPr id="6" name="Picture 6" descr="30423808-002_larg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" y="816"/>
              <a:ext cx="2448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191" y="2463"/>
              <a:ext cx="25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Volcanic high p</a:t>
              </a:r>
              <a:r>
                <a:rPr lang="en-US" sz="1600" baseline="-25000">
                  <a:solidFill>
                    <a:srgbClr val="FF0000"/>
                  </a:solidFill>
                </a:rPr>
                <a:t>T </a:t>
              </a:r>
              <a:r>
                <a:rPr lang="en-US" sz="1600">
                  <a:solidFill>
                    <a:srgbClr val="FF0000"/>
                  </a:solidFill>
                </a:rPr>
                <a:t>-- Strombolian eruption </a:t>
              </a:r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4724400" y="838200"/>
            <a:ext cx="4054475" cy="2971800"/>
            <a:chOff x="2918" y="816"/>
            <a:chExt cx="2554" cy="1872"/>
          </a:xfrm>
        </p:grpSpPr>
        <p:pic>
          <p:nvPicPr>
            <p:cNvPr id="9" name="Picture 9" descr="spatter1_m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6" y="816"/>
              <a:ext cx="2496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918" y="2476"/>
              <a:ext cx="24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Volcanic mediate p</a:t>
              </a:r>
              <a:r>
                <a:rPr lang="en-US" sz="1600" baseline="-25000">
                  <a:solidFill>
                    <a:srgbClr val="FF0000"/>
                  </a:solidFill>
                </a:rPr>
                <a:t>T</a:t>
              </a:r>
              <a:r>
                <a:rPr lang="en-US" sz="1600">
                  <a:solidFill>
                    <a:srgbClr val="FF0000"/>
                  </a:solidFill>
                </a:rPr>
                <a:t> – Spatter (clumps)</a:t>
              </a:r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2438400" y="3863975"/>
            <a:ext cx="4084638" cy="2994025"/>
            <a:chOff x="3024" y="898"/>
            <a:chExt cx="2573" cy="1886"/>
          </a:xfrm>
        </p:grpSpPr>
        <p:pic>
          <p:nvPicPr>
            <p:cNvPr id="12" name="Picture 12" descr="p1456_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24" y="898"/>
              <a:ext cx="2544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062" y="2553"/>
              <a:ext cx="25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Volcanic low p</a:t>
              </a:r>
              <a:r>
                <a:rPr lang="en-US" sz="1800" baseline="-25000">
                  <a:solidFill>
                    <a:srgbClr val="FF0000"/>
                  </a:solidFill>
                </a:rPr>
                <a:t>T</a:t>
              </a:r>
              <a:r>
                <a:rPr lang="en-US" sz="1800">
                  <a:solidFill>
                    <a:srgbClr val="FF0000"/>
                  </a:solidFill>
                </a:rPr>
                <a:t> – Bulk matter flows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2238"/>
            <a:ext cx="8610600" cy="792162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Future Data Volume from STAR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3D19-9F46-407B-8175-172343E8F1F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920889"/>
            <a:ext cx="765305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STAR Run 2010 </a:t>
            </a:r>
            <a:r>
              <a:rPr lang="en-US" dirty="0" err="1" smtClean="0">
                <a:solidFill>
                  <a:schemeClr val="accent2"/>
                </a:solidFill>
              </a:rPr>
              <a:t>Au+Au</a:t>
            </a:r>
            <a:r>
              <a:rPr lang="en-US" dirty="0" smtClean="0">
                <a:solidFill>
                  <a:schemeClr val="accent2"/>
                </a:solidFill>
              </a:rPr>
              <a:t> @ 200 </a:t>
            </a:r>
            <a:r>
              <a:rPr lang="en-US" dirty="0" err="1" smtClean="0">
                <a:solidFill>
                  <a:schemeClr val="accent2"/>
                </a:solidFill>
              </a:rPr>
              <a:t>GeV</a:t>
            </a:r>
            <a:r>
              <a:rPr lang="en-US" dirty="0" smtClean="0">
                <a:solidFill>
                  <a:schemeClr val="accent2"/>
                </a:solidFill>
              </a:rPr>
              <a:t> data set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     ~ 350 Million Minimum Bias Events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     ~ 250 Million Central Collision Events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    in 10 weeks of physics running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   </a:t>
            </a:r>
            <a:r>
              <a:rPr lang="en-US" dirty="0" err="1" smtClean="0">
                <a:solidFill>
                  <a:schemeClr val="accent2"/>
                </a:solidFill>
              </a:rPr>
              <a:t>Au+Au</a:t>
            </a:r>
            <a:r>
              <a:rPr lang="en-US" dirty="0" smtClean="0">
                <a:solidFill>
                  <a:schemeClr val="accent2"/>
                </a:solidFill>
              </a:rPr>
              <a:t> @ 62 </a:t>
            </a:r>
            <a:r>
              <a:rPr lang="en-US" dirty="0" err="1" smtClean="0">
                <a:solidFill>
                  <a:schemeClr val="accent2"/>
                </a:solidFill>
              </a:rPr>
              <a:t>GeV</a:t>
            </a:r>
            <a:r>
              <a:rPr lang="en-US" dirty="0" smtClean="0">
                <a:solidFill>
                  <a:schemeClr val="accent2"/>
                </a:solidFill>
              </a:rPr>
              <a:t> data set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    ~ 140 Million MB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    ~ 30 Million Central Events in 2 weeks running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Need strong motivation to go through the whole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    data set !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Question: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     Exotic production mechanism –  advantages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    for </a:t>
            </a:r>
            <a:r>
              <a:rPr lang="en-US" dirty="0" err="1" smtClean="0">
                <a:solidFill>
                  <a:schemeClr val="accent2"/>
                </a:solidFill>
              </a:rPr>
              <a:t>d+Au</a:t>
            </a:r>
            <a:r>
              <a:rPr lang="en-US" dirty="0" smtClean="0">
                <a:solidFill>
                  <a:schemeClr val="accent2"/>
                </a:solidFill>
              </a:rPr>
              <a:t> vs. </a:t>
            </a:r>
            <a:r>
              <a:rPr lang="en-US" dirty="0" err="1" smtClean="0">
                <a:solidFill>
                  <a:schemeClr val="accent2"/>
                </a:solidFill>
              </a:rPr>
              <a:t>Au+Au</a:t>
            </a:r>
            <a:r>
              <a:rPr lang="en-US" dirty="0" smtClean="0">
                <a:solidFill>
                  <a:schemeClr val="accent2"/>
                </a:solidFill>
              </a:rPr>
              <a:t> collisions ? 200 vs. 62 </a:t>
            </a:r>
            <a:r>
              <a:rPr lang="en-US" dirty="0" err="1" smtClean="0">
                <a:solidFill>
                  <a:schemeClr val="accent2"/>
                </a:solidFill>
              </a:rPr>
              <a:t>GeV</a:t>
            </a:r>
            <a:r>
              <a:rPr lang="en-US" dirty="0" smtClean="0">
                <a:solidFill>
                  <a:schemeClr val="accent2"/>
                </a:solidFill>
              </a:rPr>
              <a:t> ?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2A9-4075-4D26-9943-DF125422B30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752600" y="152400"/>
            <a:ext cx="5715000" cy="9445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dirty="0">
                <a:solidFill>
                  <a:srgbClr val="FF3300"/>
                </a:solidFill>
              </a:rPr>
              <a:t>Exotic Particles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95350" y="1066800"/>
            <a:ext cx="71056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>
                <a:solidFill>
                  <a:schemeClr val="accent2"/>
                </a:solidFill>
                <a:latin typeface="Arial" pitchFamily="34" charset="0"/>
              </a:rPr>
              <a:t>Hadrons with internal structure beyond existing</a:t>
            </a:r>
          </a:p>
          <a:p>
            <a:r>
              <a:rPr kumimoji="0" lang="en-US">
                <a:solidFill>
                  <a:schemeClr val="accent2"/>
                </a:solidFill>
                <a:latin typeface="Arial" pitchFamily="34" charset="0"/>
              </a:rPr>
              <a:t>	QCD qqq and q-qbar framework !! </a:t>
            </a: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609600" y="3276600"/>
            <a:ext cx="2743200" cy="2438400"/>
            <a:chOff x="384" y="2064"/>
            <a:chExt cx="1728" cy="1536"/>
          </a:xfrm>
        </p:grpSpPr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960" y="2064"/>
              <a:ext cx="528" cy="48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384" y="3120"/>
              <a:ext cx="528" cy="48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1584" y="3072"/>
              <a:ext cx="528" cy="48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H="1">
              <a:off x="768" y="2496"/>
              <a:ext cx="288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392" y="2496"/>
              <a:ext cx="384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912" y="3360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6781800" y="5105400"/>
            <a:ext cx="990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4876800" y="4648200"/>
            <a:ext cx="990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7010400" y="4038600"/>
            <a:ext cx="990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6096000" y="2819400"/>
            <a:ext cx="9906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5867400" y="5029200"/>
            <a:ext cx="914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V="1">
            <a:off x="5715000" y="4343400"/>
            <a:ext cx="1295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H="1">
            <a:off x="7391400" y="4648200"/>
            <a:ext cx="228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H="1">
            <a:off x="5410200" y="3505200"/>
            <a:ext cx="76200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6934200" y="3505200"/>
            <a:ext cx="6858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6629400" y="3352800"/>
            <a:ext cx="609600" cy="2057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685800" y="5029200"/>
            <a:ext cx="619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sz="2800">
                <a:solidFill>
                  <a:srgbClr val="FF3300"/>
                </a:solidFill>
                <a:latin typeface="Arial" pitchFamily="34" charset="0"/>
              </a:rPr>
              <a:t>pp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2590800" y="4967288"/>
            <a:ext cx="6588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sz="2800">
                <a:solidFill>
                  <a:srgbClr val="FF3300"/>
                </a:solidFill>
                <a:latin typeface="Arial" pitchFamily="34" charset="0"/>
              </a:rPr>
              <a:t>pA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1600200" y="3341688"/>
            <a:ext cx="698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sz="2800">
                <a:solidFill>
                  <a:srgbClr val="FF3300"/>
                </a:solidFill>
                <a:latin typeface="Arial" pitchFamily="34" charset="0"/>
              </a:rPr>
              <a:t>AA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 rot="1646242">
            <a:off x="5095875" y="4648200"/>
            <a:ext cx="619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sz="2800">
                <a:solidFill>
                  <a:srgbClr val="FF3300"/>
                </a:solidFill>
                <a:latin typeface="Arial" pitchFamily="34" charset="0"/>
              </a:rPr>
              <a:t>pp</a:t>
            </a: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 rot="1337635">
            <a:off x="6961188" y="5105400"/>
            <a:ext cx="6588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sz="2800">
                <a:solidFill>
                  <a:srgbClr val="FF3300"/>
                </a:solidFill>
                <a:latin typeface="Arial" pitchFamily="34" charset="0"/>
              </a:rPr>
              <a:t>pA</a:t>
            </a: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 rot="1451803">
            <a:off x="7162800" y="4129088"/>
            <a:ext cx="698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sz="2800">
                <a:solidFill>
                  <a:srgbClr val="FF3300"/>
                </a:solidFill>
                <a:latin typeface="Arial" pitchFamily="34" charset="0"/>
              </a:rPr>
              <a:t>AA</a:t>
            </a: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6156325" y="2971800"/>
            <a:ext cx="94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sz="2000">
                <a:solidFill>
                  <a:srgbClr val="FF3300"/>
                </a:solidFill>
                <a:latin typeface="Arial" pitchFamily="34" charset="0"/>
              </a:rPr>
              <a:t>Exotic</a:t>
            </a: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261938" y="1797050"/>
            <a:ext cx="73046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3300"/>
                </a:solidFill>
                <a:latin typeface="Arial" pitchFamily="34" charset="0"/>
              </a:rPr>
              <a:t>  </a:t>
            </a:r>
            <a:r>
              <a:rPr kumimoji="0" lang="en-US" sz="2800" dirty="0" smtClean="0">
                <a:solidFill>
                  <a:srgbClr val="FF3300"/>
                </a:solidFill>
                <a:latin typeface="Arial" pitchFamily="34" charset="0"/>
              </a:rPr>
              <a:t>A New Dimension to RHIC Physics –</a:t>
            </a:r>
            <a:endParaRPr kumimoji="0" lang="en-US" sz="2800" dirty="0">
              <a:solidFill>
                <a:srgbClr val="FF3300"/>
              </a:solidFill>
              <a:latin typeface="Arial" pitchFamily="34" charset="0"/>
            </a:endParaRPr>
          </a:p>
          <a:p>
            <a:r>
              <a:rPr kumimoji="0" lang="en-US" sz="2800" dirty="0">
                <a:latin typeface="Arial" pitchFamily="34" charset="0"/>
              </a:rPr>
              <a:t>  </a:t>
            </a:r>
            <a:r>
              <a:rPr kumimoji="0" lang="en-US" sz="2800" dirty="0">
                <a:solidFill>
                  <a:schemeClr val="accent2"/>
                </a:solidFill>
                <a:latin typeface="Arial" pitchFamily="34" charset="0"/>
              </a:rPr>
              <a:t>Dedicated QCD Machine</a:t>
            </a:r>
            <a:r>
              <a:rPr kumimoji="0" lang="en-US" sz="2800" dirty="0">
                <a:latin typeface="Arial" pitchFamily="34" charset="0"/>
              </a:rPr>
              <a:t>	&amp;	</a:t>
            </a:r>
            <a:r>
              <a:rPr kumimoji="0" lang="en-US" sz="2800" dirty="0">
                <a:solidFill>
                  <a:schemeClr val="accent2"/>
                </a:solidFill>
                <a:latin typeface="Arial" pitchFamily="34" charset="0"/>
              </a:rPr>
              <a:t>Beyond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441325" y="5805488"/>
            <a:ext cx="1154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sz="2800">
                <a:latin typeface="Arial" pitchFamily="34" charset="0"/>
              </a:rPr>
              <a:t>(spin)</a:t>
            </a: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2133600" y="5729288"/>
            <a:ext cx="2101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sz="2800">
                <a:latin typeface="Arial" pitchFamily="34" charset="0"/>
              </a:rPr>
              <a:t>(CGC,EMC)</a:t>
            </a: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2286000" y="3276600"/>
            <a:ext cx="2384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sz="2000">
                <a:latin typeface="Arial" pitchFamily="34" charset="0"/>
              </a:rPr>
              <a:t>(Deconfinement</a:t>
            </a:r>
          </a:p>
          <a:p>
            <a:r>
              <a:rPr kumimoji="0" lang="en-US" sz="2000">
                <a:latin typeface="Arial" pitchFamily="34" charset="0"/>
              </a:rPr>
              <a:t> Phase Transition)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2A9-4075-4D26-9943-DF125422B30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54737" y="2895600"/>
            <a:ext cx="12506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End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2971800" y="304800"/>
            <a:ext cx="3048000" cy="914400"/>
          </a:xfrm>
          <a:solidFill>
            <a:srgbClr val="FFFF00"/>
          </a:solidFill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Outline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015651" y="1932325"/>
            <a:ext cx="706154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endParaRPr lang="en-US" sz="2000" dirty="0" smtClean="0">
              <a:solidFill>
                <a:schemeClr val="accent2"/>
              </a:solidFill>
            </a:endParaRPr>
          </a:p>
          <a:p>
            <a:pPr marL="342900" indent="-342900">
              <a:buFontTx/>
              <a:buAutoNum type="arabicParenR"/>
            </a:pP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Hadronization</a:t>
            </a:r>
            <a:r>
              <a:rPr lang="en-US" sz="2800" dirty="0" smtClean="0">
                <a:solidFill>
                  <a:schemeClr val="accent2"/>
                </a:solidFill>
              </a:rPr>
              <a:t> of Bulk </a:t>
            </a:r>
            <a:r>
              <a:rPr lang="en-US" sz="2800" dirty="0" err="1" smtClean="0">
                <a:solidFill>
                  <a:schemeClr val="accent2"/>
                </a:solidFill>
              </a:rPr>
              <a:t>Partonic</a:t>
            </a:r>
            <a:r>
              <a:rPr lang="en-US" sz="2800" dirty="0" smtClean="0">
                <a:solidFill>
                  <a:schemeClr val="accent2"/>
                </a:solidFill>
              </a:rPr>
              <a:t> Matter</a:t>
            </a:r>
          </a:p>
          <a:p>
            <a:pPr marL="342900" indent="-342900">
              <a:buFontTx/>
              <a:buAutoNum type="arabicParenR"/>
            </a:pPr>
            <a:endParaRPr lang="en-US" sz="2000" dirty="0" smtClean="0">
              <a:solidFill>
                <a:schemeClr val="accent2"/>
              </a:solidFill>
            </a:endParaRPr>
          </a:p>
          <a:p>
            <a:pPr marL="342900" indent="-342900">
              <a:buFontTx/>
              <a:buAutoNum type="arabicParenR"/>
            </a:pPr>
            <a:r>
              <a:rPr lang="en-US" sz="2800" dirty="0" smtClean="0">
                <a:solidFill>
                  <a:schemeClr val="accent2"/>
                </a:solidFill>
              </a:rPr>
              <a:t> Rare Particle Searches – </a:t>
            </a:r>
            <a:r>
              <a:rPr lang="en-US" sz="2800" dirty="0" smtClean="0">
                <a:solidFill>
                  <a:schemeClr val="accent2"/>
                </a:solidFill>
              </a:rPr>
              <a:t>Hyper-nuclei</a:t>
            </a:r>
            <a:endParaRPr lang="en-US" sz="2800" dirty="0" smtClean="0">
              <a:solidFill>
                <a:schemeClr val="accent2"/>
              </a:solidFill>
            </a:endParaRPr>
          </a:p>
          <a:p>
            <a:pPr marL="342900" indent="-342900">
              <a:buFontTx/>
              <a:buAutoNum type="arabicParenR"/>
            </a:pPr>
            <a:endParaRPr lang="en-US" sz="2000" dirty="0" smtClean="0">
              <a:solidFill>
                <a:schemeClr val="accent2"/>
              </a:solidFill>
            </a:endParaRPr>
          </a:p>
          <a:p>
            <a:pPr marL="342900" indent="-342900">
              <a:buFontTx/>
              <a:buAutoNum type="arabicParenR"/>
            </a:pPr>
            <a:r>
              <a:rPr lang="en-US" sz="2800" dirty="0" smtClean="0">
                <a:solidFill>
                  <a:schemeClr val="accent2"/>
                </a:solidFill>
              </a:rPr>
              <a:t> Exotic Particle Searches</a:t>
            </a:r>
          </a:p>
          <a:p>
            <a:pPr marL="342900" indent="-342900">
              <a:buFontTx/>
              <a:buAutoNum type="arabicParenR"/>
            </a:pPr>
            <a:endParaRPr lang="en-US" sz="2000" dirty="0">
              <a:solidFill>
                <a:schemeClr val="accent2"/>
              </a:solidFill>
            </a:endParaRPr>
          </a:p>
          <a:p>
            <a:pPr marL="342900" indent="-342900">
              <a:buFontTx/>
              <a:buAutoNum type="arabicParenR"/>
            </a:pPr>
            <a:r>
              <a:rPr lang="en-US" sz="2800" dirty="0" smtClean="0">
                <a:solidFill>
                  <a:schemeClr val="accent2"/>
                </a:solidFill>
              </a:rPr>
              <a:t> Summary and Outlook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3D19-9F46-407B-8175-172343E8F1F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2A9-4075-4D26-9943-DF125422B30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187337-F66A-4102-9567-E31076904F1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90600" y="152400"/>
            <a:ext cx="7239000" cy="7969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Elliptic Flow Parameter v</a:t>
            </a:r>
            <a:r>
              <a:rPr lang="en-US" sz="4400" baseline="-2500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762000" y="1143000"/>
            <a:ext cx="7696200" cy="4114800"/>
            <a:chOff x="480" y="720"/>
            <a:chExt cx="4848" cy="2592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480" y="720"/>
              <a:ext cx="4848" cy="25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 rot="-5396455">
              <a:off x="3722" y="1497"/>
              <a:ext cx="410" cy="799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rot="-5400000">
              <a:off x="3626" y="1578"/>
              <a:ext cx="605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sm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3927" y="1881"/>
              <a:ext cx="885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sm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1104" y="1491"/>
              <a:ext cx="842" cy="782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1461" y="1491"/>
              <a:ext cx="842" cy="782"/>
            </a:xfrm>
            <a:prstGeom prst="ellipse">
              <a:avLst/>
            </a:prstGeom>
            <a:gradFill rotWithShape="0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607" y="1056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0">
                  <a:solidFill>
                    <a:schemeClr val="bg1"/>
                  </a:solidFill>
                  <a:latin typeface="BellGothic" pitchFamily="34" charset="0"/>
                </a:rPr>
                <a:t>y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2409" y="1683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0">
                  <a:solidFill>
                    <a:schemeClr val="bg1"/>
                  </a:solidFill>
                  <a:latin typeface="BellGothic" pitchFamily="34" charset="0"/>
                </a:rPr>
                <a:t>x</a:t>
              </a:r>
              <a:endParaRPr lang="en-US" sz="1600" b="0" baseline="-25000">
                <a:solidFill>
                  <a:schemeClr val="bg1"/>
                </a:solidFill>
                <a:latin typeface="BellGothic" pitchFamily="34" charset="0"/>
              </a:endParaRPr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460" y="1498"/>
              <a:ext cx="460" cy="776"/>
            </a:xfrm>
            <a:prstGeom prst="ellipse">
              <a:avLst/>
            </a:prstGeom>
            <a:gradFill rotWithShape="0">
              <a:gsLst>
                <a:gs pos="0">
                  <a:srgbClr val="00CC00"/>
                </a:gs>
                <a:gs pos="50000">
                  <a:srgbClr val="006600"/>
                </a:gs>
                <a:gs pos="100000">
                  <a:srgbClr val="00CC00"/>
                </a:gs>
              </a:gsLst>
              <a:lin ang="0" scaled="1"/>
            </a:gradFill>
            <a:ln w="9525">
              <a:solidFill>
                <a:srgbClr val="00CC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1693" y="1890"/>
              <a:ext cx="772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sm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1693" y="1289"/>
              <a:ext cx="1" cy="60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sm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 rot="16278">
              <a:off x="3837" y="1066"/>
              <a:ext cx="23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0">
                  <a:solidFill>
                    <a:schemeClr val="bg1"/>
                  </a:solidFill>
                  <a:latin typeface="BellGothic" pitchFamily="34" charset="0"/>
                </a:rPr>
                <a:t>p</a:t>
              </a:r>
              <a:r>
                <a:rPr lang="en-US" sz="1600" b="0" baseline="-25000">
                  <a:solidFill>
                    <a:schemeClr val="bg1"/>
                  </a:solidFill>
                  <a:latin typeface="BellGothic" pitchFamily="34" charset="0"/>
                </a:rPr>
                <a:t>y</a:t>
              </a:r>
              <a:endParaRPr lang="en-US" sz="1600" b="0">
                <a:solidFill>
                  <a:schemeClr val="bg1"/>
                </a:solidFill>
                <a:latin typeface="BellGothic" pitchFamily="34" charset="0"/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 rot="32774">
              <a:off x="4762" y="1679"/>
              <a:ext cx="34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 b="0">
                  <a:solidFill>
                    <a:schemeClr val="bg1"/>
                  </a:solidFill>
                  <a:latin typeface="BellGothic" pitchFamily="34" charset="0"/>
                </a:rPr>
                <a:t>p</a:t>
              </a:r>
              <a:r>
                <a:rPr lang="en-US" sz="1600" b="0" baseline="-25000">
                  <a:solidFill>
                    <a:schemeClr val="bg1"/>
                  </a:solidFill>
                  <a:latin typeface="BellGothic" pitchFamily="34" charset="0"/>
                </a:rPr>
                <a:t>x</a:t>
              </a:r>
            </a:p>
          </p:txBody>
        </p:sp>
        <p:sp>
          <p:nvSpPr>
            <p:cNvPr id="19" name="AutoShape 19"/>
            <p:cNvSpPr>
              <a:spLocks noChangeArrowheads="1"/>
            </p:cNvSpPr>
            <p:nvPr/>
          </p:nvSpPr>
          <p:spPr bwMode="auto">
            <a:xfrm rot="-13364457">
              <a:off x="3364" y="2083"/>
              <a:ext cx="207" cy="4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 rot="2195161">
              <a:off x="4282" y="2077"/>
              <a:ext cx="181" cy="4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21"/>
            <p:cNvSpPr>
              <a:spLocks noChangeArrowheads="1"/>
            </p:cNvSpPr>
            <p:nvPr/>
          </p:nvSpPr>
          <p:spPr bwMode="auto">
            <a:xfrm rot="-8195698">
              <a:off x="3416" y="1635"/>
              <a:ext cx="206" cy="4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utoShape 22"/>
            <p:cNvSpPr>
              <a:spLocks noChangeArrowheads="1"/>
            </p:cNvSpPr>
            <p:nvPr/>
          </p:nvSpPr>
          <p:spPr bwMode="auto">
            <a:xfrm rot="-6451382">
              <a:off x="3610" y="1551"/>
              <a:ext cx="191" cy="6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AutoShape 23"/>
            <p:cNvSpPr>
              <a:spLocks noChangeArrowheads="1"/>
            </p:cNvSpPr>
            <p:nvPr/>
          </p:nvSpPr>
          <p:spPr bwMode="auto">
            <a:xfrm rot="-2675131">
              <a:off x="4257" y="1649"/>
              <a:ext cx="241" cy="49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utoShape 24"/>
            <p:cNvSpPr>
              <a:spLocks noChangeArrowheads="1"/>
            </p:cNvSpPr>
            <p:nvPr/>
          </p:nvSpPr>
          <p:spPr bwMode="auto">
            <a:xfrm rot="5363457">
              <a:off x="3856" y="2190"/>
              <a:ext cx="154" cy="5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utoShape 25"/>
            <p:cNvSpPr>
              <a:spLocks noChangeArrowheads="1"/>
            </p:cNvSpPr>
            <p:nvPr/>
          </p:nvSpPr>
          <p:spPr bwMode="auto">
            <a:xfrm rot="24786">
              <a:off x="4368" y="1872"/>
              <a:ext cx="242" cy="4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utoShape 26"/>
            <p:cNvSpPr>
              <a:spLocks noChangeArrowheads="1"/>
            </p:cNvSpPr>
            <p:nvPr/>
          </p:nvSpPr>
          <p:spPr bwMode="auto">
            <a:xfrm rot="3817646">
              <a:off x="4082" y="2192"/>
              <a:ext cx="177" cy="4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AutoShape 27"/>
            <p:cNvSpPr>
              <a:spLocks noChangeArrowheads="1"/>
            </p:cNvSpPr>
            <p:nvPr/>
          </p:nvSpPr>
          <p:spPr bwMode="auto">
            <a:xfrm rot="-4256754">
              <a:off x="4049" y="1556"/>
              <a:ext cx="200" cy="69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AutoShape 28"/>
            <p:cNvSpPr>
              <a:spLocks noChangeArrowheads="1"/>
            </p:cNvSpPr>
            <p:nvPr/>
          </p:nvSpPr>
          <p:spPr bwMode="auto">
            <a:xfrm rot="-10731225">
              <a:off x="3263" y="1855"/>
              <a:ext cx="233" cy="6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29"/>
            <p:cNvSpPr>
              <a:spLocks noChangeArrowheads="1"/>
            </p:cNvSpPr>
            <p:nvPr/>
          </p:nvSpPr>
          <p:spPr bwMode="auto">
            <a:xfrm rot="-5502003">
              <a:off x="3845" y="1548"/>
              <a:ext cx="153" cy="55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30"/>
            <p:cNvSpPr>
              <a:spLocks noChangeArrowheads="1"/>
            </p:cNvSpPr>
            <p:nvPr/>
          </p:nvSpPr>
          <p:spPr bwMode="auto">
            <a:xfrm rot="6601722">
              <a:off x="3603" y="2185"/>
              <a:ext cx="183" cy="5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646" y="729"/>
              <a:ext cx="4512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b="0">
                  <a:solidFill>
                    <a:schemeClr val="bg1"/>
                  </a:solidFill>
                </a:rPr>
                <a:t>coordinate-space-anisotropy        </a:t>
              </a:r>
              <a:r>
                <a:rPr lang="en-US" sz="1800" b="0">
                  <a:solidFill>
                    <a:schemeClr val="bg1"/>
                  </a:solidFill>
                  <a:sym typeface="Symbol" pitchFamily="18" charset="2"/>
                </a:rPr>
                <a:t></a:t>
              </a:r>
              <a:r>
                <a:rPr lang="en-US" sz="1800" b="0">
                  <a:solidFill>
                    <a:schemeClr val="bg1"/>
                  </a:solidFill>
                </a:rPr>
                <a:t>      momentum-space-anisotropy</a:t>
              </a:r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1155" y="2942"/>
              <a:ext cx="3542" cy="3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CC0000"/>
                  </a:solidFill>
                </a:rPr>
                <a:t>Initial/final conditions, dof, EOS</a:t>
              </a:r>
              <a:r>
                <a:rPr lang="en-US" sz="2400">
                  <a:solidFill>
                    <a:srgbClr val="CC0000"/>
                  </a:solidFill>
                </a:rPr>
                <a:t> </a:t>
              </a:r>
            </a:p>
          </p:txBody>
        </p:sp>
      </p:grpSp>
      <p:graphicFrame>
        <p:nvGraphicFramePr>
          <p:cNvPr id="33" name="Object 33" descr="Light downward diagonal"/>
          <p:cNvGraphicFramePr>
            <a:graphicFrameLocks noChangeAspect="1"/>
          </p:cNvGraphicFramePr>
          <p:nvPr/>
        </p:nvGraphicFramePr>
        <p:xfrm>
          <a:off x="914400" y="5486400"/>
          <a:ext cx="7467600" cy="1028700"/>
        </p:xfrm>
        <a:graphic>
          <a:graphicData uri="http://schemas.openxmlformats.org/presentationml/2006/ole">
            <p:oleObj spid="_x0000_s59394" name="Equation" r:id="rId3" imgW="331452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2A9-4075-4D26-9943-DF125422B30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D1EDD9-5291-4F26-B495-13134588268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460500" y="152400"/>
            <a:ext cx="6265863" cy="619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Naïve Expectation for Au+Au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2438400" y="2103438"/>
          <a:ext cx="3962400" cy="1631950"/>
        </p:xfrm>
        <a:graphic>
          <a:graphicData uri="http://schemas.openxmlformats.org/presentationml/2006/ole">
            <p:oleObj spid="_x0000_s60418" name="Equation" r:id="rId3" imgW="1384200" imgH="571320" progId="Equation.3">
              <p:embed/>
            </p:oleObj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35038" y="1341438"/>
            <a:ext cx="64468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Use number of binary nucleon-nucleon collisions to</a:t>
            </a:r>
          </a:p>
          <a:p>
            <a:r>
              <a:rPr lang="en-US">
                <a:solidFill>
                  <a:schemeClr val="accent2"/>
                </a:solidFill>
              </a:rPr>
              <a:t>           gauge the colliding parton flux: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81000" y="5699125"/>
            <a:ext cx="8474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N-binary Scaling  </a:t>
            </a:r>
            <a:r>
              <a:rPr lang="en-US" sz="2000" dirty="0">
                <a:solidFill>
                  <a:srgbClr val="FF0000"/>
                </a:solidFill>
                <a:sym typeface="Wingdings" pitchFamily="2" charset="2"/>
              </a:rPr>
              <a:t>  R</a:t>
            </a:r>
            <a:r>
              <a:rPr lang="en-US" sz="2000" baseline="-25000" dirty="0">
                <a:solidFill>
                  <a:srgbClr val="FF0000"/>
                </a:solidFill>
                <a:sym typeface="Wingdings" pitchFamily="2" charset="2"/>
              </a:rPr>
              <a:t>AA</a:t>
            </a:r>
            <a:r>
              <a:rPr lang="en-US" sz="2000" dirty="0">
                <a:solidFill>
                  <a:srgbClr val="FF0000"/>
                </a:solidFill>
                <a:sym typeface="Wingdings" pitchFamily="2" charset="2"/>
              </a:rPr>
              <a:t> or R</a:t>
            </a:r>
            <a:r>
              <a:rPr lang="en-US" sz="2000" baseline="-25000" dirty="0">
                <a:solidFill>
                  <a:srgbClr val="FF0000"/>
                </a:solidFill>
                <a:sym typeface="Wingdings" pitchFamily="2" charset="2"/>
              </a:rPr>
              <a:t>CP </a:t>
            </a:r>
            <a:r>
              <a:rPr lang="en-US" sz="2000" dirty="0">
                <a:solidFill>
                  <a:srgbClr val="FF0000"/>
                </a:solidFill>
                <a:sym typeface="Wingdings" pitchFamily="2" charset="2"/>
              </a:rPr>
              <a:t>= 1 </a:t>
            </a:r>
          </a:p>
          <a:p>
            <a:r>
              <a:rPr lang="en-US" sz="2000" dirty="0">
                <a:solidFill>
                  <a:srgbClr val="FF0000"/>
                </a:solidFill>
                <a:sym typeface="Wingdings" pitchFamily="2" charset="2"/>
              </a:rPr>
              <a:t>     simple superposition of independent nucleon-nucleon collisions !</a:t>
            </a:r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2438400" y="3703638"/>
          <a:ext cx="4343400" cy="1858962"/>
        </p:xfrm>
        <a:graphic>
          <a:graphicData uri="http://schemas.openxmlformats.org/presentationml/2006/ole">
            <p:oleObj spid="_x0000_s60419" name="Equation" r:id="rId4" imgW="2019240" imgH="863280" progId="Equation.3">
              <p:embed/>
            </p:oleObj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46125" y="925513"/>
            <a:ext cx="6726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High p</a:t>
            </a:r>
            <a:r>
              <a:rPr lang="en-US" baseline="-25000">
                <a:solidFill>
                  <a:srgbClr val="FF0000"/>
                </a:solidFill>
              </a:rPr>
              <a:t>T</a:t>
            </a:r>
            <a:r>
              <a:rPr lang="en-US">
                <a:solidFill>
                  <a:srgbClr val="FF0000"/>
                </a:solidFill>
              </a:rPr>
              <a:t> particles are from hard scattering of partons --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2A9-4075-4D26-9943-DF125422B30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8B1505-EE59-4D90-9AD5-9094A70229C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152400"/>
            <a:ext cx="8229600" cy="7921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dirty="0">
                <a:solidFill>
                  <a:srgbClr val="FF3300"/>
                </a:solidFill>
              </a:rPr>
              <a:t>Constituent Quark Scaling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914400"/>
            <a:ext cx="4425950" cy="4648200"/>
            <a:chOff x="528" y="480"/>
            <a:chExt cx="4512" cy="2675"/>
          </a:xfrm>
        </p:grpSpPr>
        <p:pic>
          <p:nvPicPr>
            <p:cNvPr id="6" name="Picture 6" descr="Pi_K_P_Lam_fig1_colo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8" y="480"/>
              <a:ext cx="4512" cy="2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158" y="959"/>
              <a:ext cx="1153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ea typeface="宋体" pitchFamily="2" charset="-122"/>
                </a:rPr>
                <a:t>STAR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208" y="2209"/>
              <a:ext cx="1500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ea typeface="宋体" pitchFamily="2" charset="-122"/>
                </a:rPr>
                <a:t>PHENIX</a:t>
              </a:r>
            </a:p>
          </p:txBody>
        </p:sp>
      </p:grp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3052763" y="2590800"/>
            <a:ext cx="1138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3048000" y="3200400"/>
            <a:ext cx="11398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505200" y="2209800"/>
            <a:ext cx="882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ea typeface="宋体" pitchFamily="2" charset="-122"/>
              </a:rPr>
              <a:t>Baryon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352800" y="3244850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ea typeface="宋体" pitchFamily="2" charset="-122"/>
              </a:rPr>
              <a:t>Meson</a:t>
            </a:r>
          </a:p>
        </p:txBody>
      </p:sp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014413"/>
            <a:ext cx="4724400" cy="453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905000" y="5562600"/>
            <a:ext cx="62563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sz="2400" dirty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Constituent (n) Quark Scaling</a:t>
            </a:r>
          </a:p>
          <a:p>
            <a:r>
              <a:rPr kumimoji="1" lang="en-US" sz="2400" dirty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	-- Meson n=2 and Baryon n=3 grouping</a:t>
            </a:r>
          </a:p>
          <a:p>
            <a:r>
              <a:rPr kumimoji="1" lang="en-US" sz="2400" dirty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Saturation of v</a:t>
            </a:r>
            <a:r>
              <a:rPr kumimoji="1" lang="en-US" sz="2400" baseline="-25000" dirty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2</a:t>
            </a:r>
            <a:r>
              <a:rPr kumimoji="1" lang="en-US" sz="2400" dirty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 at Intermediate </a:t>
            </a:r>
            <a:r>
              <a:rPr kumimoji="1" lang="en-US" sz="2400" dirty="0" err="1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p</a:t>
            </a:r>
            <a:r>
              <a:rPr kumimoji="1" lang="en-US" sz="2400" baseline="-25000" dirty="0" err="1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T</a:t>
            </a:r>
            <a:endParaRPr kumimoji="1" lang="en-US" sz="2400" dirty="0">
              <a:solidFill>
                <a:schemeClr val="accent2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1400" y="245006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baryons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3276600"/>
            <a:ext cx="958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mesons</a:t>
            </a:r>
            <a:endParaRPr lang="en-US" sz="1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2A9-4075-4D26-9943-DF125422B30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51816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355725" y="5867400"/>
            <a:ext cx="64166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hlink"/>
                </a:solidFill>
              </a:rPr>
              <a:t>Quark Coalescence – (ALCOR-</a:t>
            </a:r>
            <a:r>
              <a:rPr lang="en-US" sz="1600" dirty="0" err="1">
                <a:solidFill>
                  <a:schemeClr val="hlink"/>
                </a:solidFill>
              </a:rPr>
              <a:t>J.Zimanyi</a:t>
            </a:r>
            <a:r>
              <a:rPr lang="en-US" sz="1600" dirty="0">
                <a:solidFill>
                  <a:schemeClr val="hlink"/>
                </a:solidFill>
              </a:rPr>
              <a:t> et al, AMPT-Lin et al,</a:t>
            </a:r>
          </a:p>
          <a:p>
            <a:r>
              <a:rPr lang="en-US" sz="1600" dirty="0">
                <a:solidFill>
                  <a:schemeClr val="hlink"/>
                </a:solidFill>
              </a:rPr>
              <a:t>		            </a:t>
            </a:r>
            <a:r>
              <a:rPr lang="en-US" sz="1600" dirty="0" err="1">
                <a:solidFill>
                  <a:schemeClr val="hlink"/>
                </a:solidFill>
              </a:rPr>
              <a:t>Rafelski+Danos</a:t>
            </a:r>
            <a:r>
              <a:rPr lang="en-US" sz="1600" dirty="0">
                <a:solidFill>
                  <a:schemeClr val="hlink"/>
                </a:solidFill>
              </a:rPr>
              <a:t>, </a:t>
            </a:r>
            <a:r>
              <a:rPr lang="en-US" sz="1600" dirty="0" err="1">
                <a:solidFill>
                  <a:schemeClr val="hlink"/>
                </a:solidFill>
              </a:rPr>
              <a:t>Molnar+Voloshin</a:t>
            </a:r>
            <a:r>
              <a:rPr lang="en-US" sz="1600" dirty="0">
                <a:solidFill>
                  <a:schemeClr val="hlink"/>
                </a:solidFill>
              </a:rPr>
              <a:t> …..)</a:t>
            </a:r>
          </a:p>
          <a:p>
            <a:r>
              <a:rPr lang="en-US" sz="1600" dirty="0">
                <a:solidFill>
                  <a:schemeClr val="hlink"/>
                </a:solidFill>
              </a:rPr>
              <a:t>Quark Recombination – (R.J. Fries et al, R. </a:t>
            </a:r>
            <a:r>
              <a:rPr lang="en-US" sz="1600" dirty="0" err="1">
                <a:solidFill>
                  <a:schemeClr val="hlink"/>
                </a:solidFill>
              </a:rPr>
              <a:t>Hwa</a:t>
            </a:r>
            <a:r>
              <a:rPr lang="en-US" sz="1600" dirty="0">
                <a:solidFill>
                  <a:schemeClr val="hlink"/>
                </a:solidFill>
              </a:rPr>
              <a:t> et al)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1814" y="224135"/>
            <a:ext cx="804258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Hadronization</a:t>
            </a:r>
            <a:r>
              <a:rPr lang="en-US" dirty="0" smtClean="0">
                <a:solidFill>
                  <a:srgbClr val="FF0000"/>
                </a:solidFill>
              </a:rPr>
              <a:t> of Bulk </a:t>
            </a:r>
            <a:r>
              <a:rPr lang="en-US" dirty="0" err="1" smtClean="0">
                <a:solidFill>
                  <a:srgbClr val="FF0000"/>
                </a:solidFill>
              </a:rPr>
              <a:t>Partonic</a:t>
            </a:r>
            <a:r>
              <a:rPr lang="en-US" dirty="0" smtClean="0">
                <a:solidFill>
                  <a:srgbClr val="FF0000"/>
                </a:solidFill>
              </a:rPr>
              <a:t> Matter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Coalescence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2057400"/>
            <a:ext cx="37898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Partons</a:t>
            </a:r>
            <a:r>
              <a:rPr lang="en-US" dirty="0" smtClean="0">
                <a:solidFill>
                  <a:schemeClr val="accent2"/>
                </a:solidFill>
              </a:rPr>
              <a:t> at </a:t>
            </a:r>
            <a:r>
              <a:rPr lang="en-US" dirty="0" err="1" smtClean="0">
                <a:solidFill>
                  <a:schemeClr val="accent2"/>
                </a:solidFill>
              </a:rPr>
              <a:t>hadronization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  have a v</a:t>
            </a:r>
            <a:r>
              <a:rPr lang="en-US" baseline="-25000" dirty="0" smtClean="0">
                <a:solidFill>
                  <a:schemeClr val="accent2"/>
                </a:solidFill>
              </a:rPr>
              <a:t>2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   </a:t>
            </a:r>
            <a:r>
              <a:rPr lang="en-US" dirty="0" smtClean="0">
                <a:solidFill>
                  <a:schemeClr val="accent2"/>
                </a:solidFill>
                <a:sym typeface="Wingdings" pitchFamily="2" charset="2"/>
              </a:rPr>
              <a:t> Collectivity</a:t>
            </a:r>
          </a:p>
          <a:p>
            <a:r>
              <a:rPr lang="en-US" dirty="0" smtClean="0">
                <a:solidFill>
                  <a:schemeClr val="accent2"/>
                </a:solidFill>
                <a:sym typeface="Wingdings" pitchFamily="2" charset="2"/>
              </a:rPr>
              <a:t>        </a:t>
            </a:r>
            <a:r>
              <a:rPr lang="en-US" dirty="0" err="1" smtClean="0">
                <a:solidFill>
                  <a:schemeClr val="accent2"/>
                </a:solidFill>
                <a:sym typeface="Wingdings" pitchFamily="2" charset="2"/>
              </a:rPr>
              <a:t>Deconfinement</a:t>
            </a:r>
            <a:r>
              <a:rPr lang="en-US" dirty="0" smtClean="0">
                <a:solidFill>
                  <a:schemeClr val="accent2"/>
                </a:solidFill>
                <a:sym typeface="Wingdings" pitchFamily="2" charset="2"/>
              </a:rPr>
              <a:t> !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2A9-4075-4D26-9943-DF125422B30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242709-6C8C-4541-A710-BE011A75726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19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Multi-Parton Dynamics for Bulk Matter </a:t>
            </a:r>
            <a:r>
              <a:rPr lang="en-US" sz="3200" dirty="0" err="1">
                <a:solidFill>
                  <a:srgbClr val="FF0000"/>
                </a:solidFill>
              </a:rPr>
              <a:t>Hadronization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31775" y="1508125"/>
            <a:ext cx="875432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Essential </a:t>
            </a:r>
            <a:r>
              <a:rPr lang="en-US" dirty="0" smtClean="0">
                <a:solidFill>
                  <a:srgbClr val="FF0000"/>
                </a:solidFill>
              </a:rPr>
              <a:t>Features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chemeClr val="accent2"/>
                </a:solidFill>
              </a:rPr>
              <a:t>Traditional fragmentation 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 particle properties mostly </a:t>
            </a:r>
          </a:p>
          <a:p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          determined by the leading quark !</a:t>
            </a:r>
          </a:p>
          <a:p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Emerging picture from RHIC data (R</a:t>
            </a:r>
            <a:r>
              <a:rPr lang="en-US" sz="2400" baseline="-25000" dirty="0">
                <a:solidFill>
                  <a:schemeClr val="accent2"/>
                </a:solidFill>
                <a:sym typeface="Wingdings" pitchFamily="2" charset="2"/>
              </a:rPr>
              <a:t>AA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/R</a:t>
            </a:r>
            <a:r>
              <a:rPr lang="en-US" sz="2400" baseline="-25000" dirty="0">
                <a:solidFill>
                  <a:schemeClr val="accent2"/>
                </a:solidFill>
                <a:sym typeface="Wingdings" pitchFamily="2" charset="2"/>
              </a:rPr>
              <a:t>CP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 and v</a:t>
            </a:r>
            <a:r>
              <a:rPr lang="en-US" sz="2400" baseline="-25000" dirty="0">
                <a:solidFill>
                  <a:schemeClr val="accent2"/>
                </a:solidFill>
                <a:sym typeface="Wingdings" pitchFamily="2" charset="2"/>
              </a:rPr>
              <a:t>2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)  all </a:t>
            </a:r>
          </a:p>
          <a:p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	constituent quarks are almost equally important in </a:t>
            </a:r>
          </a:p>
          <a:p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	determining particle properties !</a:t>
            </a:r>
          </a:p>
          <a:p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     v</a:t>
            </a:r>
            <a:r>
              <a:rPr lang="en-US" sz="2400" baseline="-25000" dirty="0">
                <a:solidFill>
                  <a:schemeClr val="accent2"/>
                </a:solidFill>
                <a:sym typeface="Wingdings" pitchFamily="2" charset="2"/>
              </a:rPr>
              <a:t>2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 of </a:t>
            </a:r>
            <a:r>
              <a:rPr lang="en-US" sz="2400" dirty="0" err="1">
                <a:solidFill>
                  <a:schemeClr val="accent2"/>
                </a:solidFill>
                <a:sym typeface="Wingdings" pitchFamily="2" charset="2"/>
              </a:rPr>
              <a:t>hadron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 comes from v</a:t>
            </a:r>
            <a:r>
              <a:rPr lang="en-US" sz="2400" baseline="-25000" dirty="0">
                <a:solidFill>
                  <a:schemeClr val="accent2"/>
                </a:solidFill>
                <a:sym typeface="Wingdings" pitchFamily="2" charset="2"/>
              </a:rPr>
              <a:t>2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 of all constituent quarks !</a:t>
            </a:r>
          </a:p>
          <a:p>
            <a:endParaRPr lang="en-US" sz="2400" dirty="0">
              <a:solidFill>
                <a:schemeClr val="accent2"/>
              </a:solidFill>
              <a:sym typeface="Wingdings" pitchFamily="2" charset="2"/>
            </a:endParaRPr>
          </a:p>
          <a:p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The fact that in order to explain the v</a:t>
            </a:r>
            <a:r>
              <a:rPr lang="en-US" sz="2400" baseline="-25000" dirty="0">
                <a:solidFill>
                  <a:schemeClr val="accent2"/>
                </a:solidFill>
                <a:sym typeface="Wingdings" pitchFamily="2" charset="2"/>
              </a:rPr>
              <a:t>2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 of hadrons</a:t>
            </a:r>
          </a:p>
          <a:p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  individual constituent quarks (n=2-meson,3-baryon) must</a:t>
            </a:r>
          </a:p>
          <a:p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  have a collective elliptic flow v</a:t>
            </a:r>
            <a:r>
              <a:rPr lang="en-US" sz="2400" baseline="-25000" dirty="0">
                <a:solidFill>
                  <a:schemeClr val="accent2"/>
                </a:solidFill>
                <a:sym typeface="Wingdings" pitchFamily="2" charset="2"/>
              </a:rPr>
              <a:t>2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 and the </a:t>
            </a:r>
            <a:r>
              <a:rPr lang="en-US" sz="2400" dirty="0" err="1">
                <a:solidFill>
                  <a:schemeClr val="accent2"/>
                </a:solidFill>
                <a:sym typeface="Wingdings" pitchFamily="2" charset="2"/>
              </a:rPr>
              <a:t>hadron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 v</a:t>
            </a:r>
            <a:r>
              <a:rPr lang="en-US" sz="2400" baseline="-25000" dirty="0">
                <a:solidFill>
                  <a:schemeClr val="accent2"/>
                </a:solidFill>
                <a:sym typeface="Wingdings" pitchFamily="2" charset="2"/>
              </a:rPr>
              <a:t>2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 is the</a:t>
            </a:r>
          </a:p>
          <a:p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  sum of quark v</a:t>
            </a:r>
            <a:r>
              <a:rPr lang="en-US" sz="2400" baseline="-25000" dirty="0">
                <a:solidFill>
                  <a:schemeClr val="accent2"/>
                </a:solidFill>
                <a:sym typeface="Wingdings" pitchFamily="2" charset="2"/>
              </a:rPr>
              <a:t>2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  </a:t>
            </a:r>
            <a:r>
              <a:rPr lang="en-US" sz="2400" dirty="0">
                <a:solidFill>
                  <a:srgbClr val="FF0000"/>
                </a:solidFill>
                <a:sym typeface="Wingdings" pitchFamily="2" charset="2"/>
              </a:rPr>
              <a:t>Strong Evidence for </a:t>
            </a:r>
            <a:r>
              <a:rPr lang="en-US" sz="2400" dirty="0" err="1">
                <a:solidFill>
                  <a:srgbClr val="FF0000"/>
                </a:solidFill>
                <a:sym typeface="Wingdings" pitchFamily="2" charset="2"/>
              </a:rPr>
              <a:t>Deconfiement</a:t>
            </a:r>
            <a:r>
              <a:rPr lang="en-US" sz="2400" dirty="0">
                <a:solidFill>
                  <a:srgbClr val="FF0000"/>
                </a:solidFill>
                <a:sym typeface="Wingdings" pitchFamily="2" charset="2"/>
              </a:rPr>
              <a:t> !</a:t>
            </a:r>
          </a:p>
          <a:p>
            <a:r>
              <a:rPr lang="en-US" sz="2400" dirty="0">
                <a:sym typeface="Wingdings" pitchFamily="2" charset="2"/>
              </a:rPr>
              <a:t> 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1104</Words>
  <Application>Microsoft Office PowerPoint</Application>
  <PresentationFormat>On-screen Show (4:3)</PresentationFormat>
  <Paragraphs>316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Default Design</vt:lpstr>
      <vt:lpstr>Equation</vt:lpstr>
      <vt:lpstr>公式</vt:lpstr>
      <vt:lpstr>Opportunities for Exotic Particle Searches in STAR @RHIC</vt:lpstr>
      <vt:lpstr>Slide 2</vt:lpstr>
      <vt:lpstr>Slide 3</vt:lpstr>
      <vt:lpstr>Outline</vt:lpstr>
      <vt:lpstr>Slide 5</vt:lpstr>
      <vt:lpstr>Slide 6</vt:lpstr>
      <vt:lpstr>Slide 7</vt:lpstr>
      <vt:lpstr>Slide 8</vt:lpstr>
      <vt:lpstr>Slide 9</vt:lpstr>
      <vt:lpstr>Slide 10</vt:lpstr>
      <vt:lpstr>W and f are special 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Summary and Outlook</vt:lpstr>
      <vt:lpstr>Future Data Volume from STAR</vt:lpstr>
      <vt:lpstr>Slide 31</vt:lpstr>
      <vt:lpstr>Slide 32</vt:lpstr>
    </vt:vector>
  </TitlesOfParts>
  <Company>UCLA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Probing Properties of the QCD Medium via Heavy Quark Induced Hadron Correlations</dc:title>
  <dc:creator>Huan Huang</dc:creator>
  <cp:lastModifiedBy>huang</cp:lastModifiedBy>
  <cp:revision>170</cp:revision>
  <dcterms:created xsi:type="dcterms:W3CDTF">2008-06-15T06:08:36Z</dcterms:created>
  <dcterms:modified xsi:type="dcterms:W3CDTF">2010-05-20T04:39:26Z</dcterms:modified>
</cp:coreProperties>
</file>