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9" r:id="rId1"/>
  </p:sldMasterIdLst>
  <p:notesMasterIdLst>
    <p:notesMasterId r:id="rId37"/>
  </p:notesMasterIdLst>
  <p:sldIdLst>
    <p:sldId id="393" r:id="rId2"/>
    <p:sldId id="395" r:id="rId3"/>
    <p:sldId id="396" r:id="rId4"/>
    <p:sldId id="397" r:id="rId5"/>
    <p:sldId id="398" r:id="rId6"/>
    <p:sldId id="414" r:id="rId7"/>
    <p:sldId id="400" r:id="rId8"/>
    <p:sldId id="401" r:id="rId9"/>
    <p:sldId id="402" r:id="rId10"/>
    <p:sldId id="403" r:id="rId11"/>
    <p:sldId id="404" r:id="rId12"/>
    <p:sldId id="435" r:id="rId13"/>
    <p:sldId id="405" r:id="rId14"/>
    <p:sldId id="416" r:id="rId15"/>
    <p:sldId id="415" r:id="rId16"/>
    <p:sldId id="417" r:id="rId17"/>
    <p:sldId id="418" r:id="rId18"/>
    <p:sldId id="420" r:id="rId19"/>
    <p:sldId id="422" r:id="rId20"/>
    <p:sldId id="424" r:id="rId21"/>
    <p:sldId id="432" r:id="rId22"/>
    <p:sldId id="406" r:id="rId23"/>
    <p:sldId id="408" r:id="rId24"/>
    <p:sldId id="409" r:id="rId25"/>
    <p:sldId id="410" r:id="rId26"/>
    <p:sldId id="411" r:id="rId27"/>
    <p:sldId id="412" r:id="rId28"/>
    <p:sldId id="429" r:id="rId29"/>
    <p:sldId id="426" r:id="rId30"/>
    <p:sldId id="427" r:id="rId31"/>
    <p:sldId id="428" r:id="rId32"/>
    <p:sldId id="430" r:id="rId33"/>
    <p:sldId id="431" r:id="rId34"/>
    <p:sldId id="434" r:id="rId35"/>
    <p:sldId id="433" r:id="rId36"/>
  </p:sldIdLst>
  <p:sldSz cx="9144000" cy="6858000" type="screen4x3"/>
  <p:notesSz cx="6731000" cy="985678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99"/>
    <a:srgbClr val="FF99CC"/>
    <a:srgbClr val="CC0000"/>
    <a:srgbClr val="FF6600"/>
    <a:srgbClr val="CCFF99"/>
    <a:srgbClr val="FF9966"/>
    <a:srgbClr val="FF9933"/>
    <a:srgbClr val="66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42" autoAdjust="0"/>
    <p:restoredTop sz="93171" autoAdjust="0"/>
  </p:normalViewPr>
  <p:slideViewPr>
    <p:cSldViewPr snapToGrid="0">
      <p:cViewPr>
        <p:scale>
          <a:sx n="75" d="100"/>
          <a:sy n="75" d="100"/>
        </p:scale>
        <p:origin x="-324" y="-2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318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59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731000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1700" y="739775"/>
            <a:ext cx="4927600" cy="3695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96938" y="4681538"/>
            <a:ext cx="4935537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kumimoji="1" sz="1200" kern="1200">
        <a:solidFill>
          <a:srgbClr val="000000"/>
        </a:solidFill>
        <a:latin typeface="Times New Roman" pitchFamily="18" charset="0"/>
        <a:ea typeface="ＭＳ Ｐ明朝" pitchFamily="18" charset="-128"/>
        <a:cs typeface="+mn-cs"/>
      </a:defRPr>
    </a:lvl1pPr>
    <a:lvl2pPr marL="742950" indent="-28575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kumimoji="1" sz="1200" kern="1200">
        <a:solidFill>
          <a:srgbClr val="000000"/>
        </a:solidFill>
        <a:latin typeface="Times New Roman" pitchFamily="18" charset="0"/>
        <a:ea typeface="ＭＳ Ｐ明朝" pitchFamily="18" charset="-128"/>
        <a:cs typeface="+mn-cs"/>
      </a:defRPr>
    </a:lvl2pPr>
    <a:lvl3pPr marL="11430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kumimoji="1" sz="1200" kern="1200">
        <a:solidFill>
          <a:srgbClr val="000000"/>
        </a:solidFill>
        <a:latin typeface="Times New Roman" pitchFamily="18" charset="0"/>
        <a:ea typeface="ＭＳ Ｐ明朝" pitchFamily="18" charset="-128"/>
        <a:cs typeface="+mn-cs"/>
      </a:defRPr>
    </a:lvl3pPr>
    <a:lvl4pPr marL="16002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kumimoji="1" sz="1200" kern="1200">
        <a:solidFill>
          <a:srgbClr val="000000"/>
        </a:solidFill>
        <a:latin typeface="Times New Roman" pitchFamily="18" charset="0"/>
        <a:ea typeface="ＭＳ Ｐ明朝" pitchFamily="18" charset="-128"/>
        <a:cs typeface="+mn-cs"/>
      </a:defRPr>
    </a:lvl4pPr>
    <a:lvl5pPr marL="20574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kumimoji="1" sz="1200" kern="1200">
        <a:solidFill>
          <a:srgbClr val="000000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>
          <a:xfrm>
            <a:off x="3812676" y="9362238"/>
            <a:ext cx="2916767" cy="492839"/>
          </a:xfrm>
          <a:prstGeom prst="rect">
            <a:avLst/>
          </a:prstGeom>
        </p:spPr>
        <p:txBody>
          <a:bodyPr/>
          <a:lstStyle/>
          <a:p>
            <a:fld id="{F771D18D-F753-4272-8288-13034E92CF45}" type="slidenum">
              <a:rPr lang="ja-JP" altLang="en-US" smtClean="0">
                <a:solidFill>
                  <a:prstClr val="black"/>
                </a:solidFill>
              </a:rPr>
              <a:pPr/>
              <a:t>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1"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>
          <a:xfrm>
            <a:off x="3812193" y="9362454"/>
            <a:ext cx="2917237" cy="492760"/>
          </a:xfrm>
          <a:prstGeom prst="rect">
            <a:avLst/>
          </a:prstGeom>
        </p:spPr>
        <p:txBody>
          <a:bodyPr lIns="90580" tIns="45290" rIns="90580" bIns="45290"/>
          <a:lstStyle/>
          <a:p>
            <a:pPr>
              <a:defRPr/>
            </a:pPr>
            <a:fld id="{E9C38039-2902-4D9F-A0E8-D717E505153A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28676" name="スライド番号プレースホルダ 3"/>
          <p:cNvSpPr>
            <a:spLocks noGrp="1"/>
          </p:cNvSpPr>
          <p:nvPr>
            <p:ph type="sldNum" sz="quarter" idx="5"/>
          </p:nvPr>
        </p:nvSpPr>
        <p:spPr>
          <a:xfrm>
            <a:off x="3812193" y="9362454"/>
            <a:ext cx="2917237" cy="492760"/>
          </a:xfrm>
          <a:prstGeom prst="rect">
            <a:avLst/>
          </a:prstGeom>
        </p:spPr>
        <p:txBody>
          <a:bodyPr lIns="90580" tIns="45290" rIns="90580" bIns="45290"/>
          <a:lstStyle/>
          <a:p>
            <a:pPr>
              <a:defRPr/>
            </a:pPr>
            <a:fld id="{D8A577BC-E022-43E1-8A69-941318F95EB4}" type="slidenum">
              <a:rPr lang="en-US" altLang="ja-JP" smtClean="0"/>
              <a:pPr>
                <a:defRPr/>
              </a:pPr>
              <a:t>11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12193" y="9362454"/>
            <a:ext cx="2917237" cy="492760"/>
          </a:xfrm>
          <a:prstGeom prst="rect">
            <a:avLst/>
          </a:prstGeom>
        </p:spPr>
        <p:txBody>
          <a:bodyPr lIns="90580" tIns="45290" rIns="90580" bIns="45290"/>
          <a:lstStyle/>
          <a:p>
            <a:pPr>
              <a:defRPr/>
            </a:pPr>
            <a:fld id="{CD6ED2F9-A98D-4647-833A-29A67F39F23A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/>
          </a:p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12193" y="9362454"/>
            <a:ext cx="2917237" cy="492760"/>
          </a:xfrm>
          <a:prstGeom prst="rect">
            <a:avLst/>
          </a:prstGeom>
        </p:spPr>
        <p:txBody>
          <a:bodyPr lIns="90580" tIns="45290" rIns="90580" bIns="45290"/>
          <a:lstStyle/>
          <a:p>
            <a:pPr>
              <a:defRPr/>
            </a:pPr>
            <a:fld id="{CC074C0E-13DB-4151-A3EB-EC5F5774B2A3}" type="slidenum">
              <a:rPr lang="zh-TW" altLang="en-US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TW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1700" y="739775"/>
            <a:ext cx="4927600" cy="3695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96938" y="4681538"/>
            <a:ext cx="4935537" cy="4437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altLang="ja-JP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1700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779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1700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1700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2211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1700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3411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1700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7747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12193" y="9362454"/>
            <a:ext cx="2917237" cy="492760"/>
          </a:xfrm>
          <a:prstGeom prst="rect">
            <a:avLst/>
          </a:prstGeom>
        </p:spPr>
        <p:txBody>
          <a:bodyPr lIns="90580" tIns="45290" rIns="90580" bIns="45290"/>
          <a:lstStyle/>
          <a:p>
            <a:pPr>
              <a:defRPr/>
            </a:pPr>
            <a:fld id="{8042E30A-2E76-4735-AFC1-B1F2C5B72A7F}" type="slidenum">
              <a:rPr lang="zh-TW" altLang="en-US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39775"/>
            <a:ext cx="4926013" cy="3695700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572" y="4683588"/>
            <a:ext cx="5383857" cy="4433272"/>
          </a:xfrm>
          <a:noFill/>
          <a:ln/>
        </p:spPr>
        <p:txBody>
          <a:bodyPr/>
          <a:lstStyle/>
          <a:p>
            <a:endParaRPr lang="en-US" altLang="zh-TW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12193" y="9362454"/>
            <a:ext cx="2917237" cy="492760"/>
          </a:xfrm>
          <a:prstGeom prst="rect">
            <a:avLst/>
          </a:prstGeom>
        </p:spPr>
        <p:txBody>
          <a:bodyPr lIns="90580" tIns="45290" rIns="90580" bIns="45290"/>
          <a:lstStyle/>
          <a:p>
            <a:pPr>
              <a:defRPr/>
            </a:pPr>
            <a:fld id="{CC074C0E-13DB-4151-A3EB-EC5F5774B2A3}" type="slidenum">
              <a:rPr lang="zh-TW" altLang="en-US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TW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12193" y="9362454"/>
            <a:ext cx="2917237" cy="492760"/>
          </a:xfrm>
          <a:prstGeom prst="rect">
            <a:avLst/>
          </a:prstGeom>
        </p:spPr>
        <p:txBody>
          <a:bodyPr lIns="90580" tIns="45290" rIns="90580" bIns="45290"/>
          <a:lstStyle/>
          <a:p>
            <a:pPr>
              <a:defRPr/>
            </a:pPr>
            <a:fld id="{ADC7D04A-D8B8-4232-8BE9-FB3F9FC55B69}" type="slidenum">
              <a:rPr lang="ja-JP" altLang="en-US" smtClean="0"/>
              <a:pPr>
                <a:defRPr/>
              </a:pPr>
              <a:t>23</a:t>
            </a:fld>
            <a:endParaRPr lang="en-US" altLang="ja-JP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12193" y="9362454"/>
            <a:ext cx="2917237" cy="492760"/>
          </a:xfrm>
          <a:prstGeom prst="rect">
            <a:avLst/>
          </a:prstGeom>
        </p:spPr>
        <p:txBody>
          <a:bodyPr lIns="90580" tIns="45290" rIns="90580" bIns="45290"/>
          <a:lstStyle/>
          <a:p>
            <a:pPr>
              <a:defRPr/>
            </a:pPr>
            <a:fld id="{8558FD02-CE65-40A6-8CFC-2F542761DD13}" type="slidenum">
              <a:rPr lang="ja-JP" altLang="en-US" smtClean="0"/>
              <a:pPr>
                <a:defRPr/>
              </a:pPr>
              <a:t>24</a:t>
            </a:fld>
            <a:endParaRPr lang="en-US" altLang="ja-JP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12193" y="9362454"/>
            <a:ext cx="2917237" cy="492760"/>
          </a:xfrm>
          <a:prstGeom prst="rect">
            <a:avLst/>
          </a:prstGeom>
        </p:spPr>
        <p:txBody>
          <a:bodyPr lIns="90580" tIns="45290" rIns="90580" bIns="45290"/>
          <a:lstStyle/>
          <a:p>
            <a:pPr>
              <a:defRPr/>
            </a:pPr>
            <a:fld id="{D0B55DD8-FA5D-4127-8E89-A56B0887E09D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ja-JP" smtClean="0">
              <a:solidFill>
                <a:prstClr val="black"/>
              </a:solidFill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1"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>
          <a:xfrm>
            <a:off x="3812193" y="9362454"/>
            <a:ext cx="2917237" cy="492760"/>
          </a:xfrm>
          <a:prstGeom prst="rect">
            <a:avLst/>
          </a:prstGeom>
        </p:spPr>
        <p:txBody>
          <a:bodyPr lIns="90580" tIns="45290" rIns="90580" bIns="45290"/>
          <a:lstStyle/>
          <a:p>
            <a:pPr>
              <a:defRPr/>
            </a:pPr>
            <a:fld id="{5485E337-4B66-4CD4-8FF1-60FAD84686F9}" type="slidenum">
              <a:rPr kumimoji="1" lang="ja-JP" altLang="en-US">
                <a:solidFill>
                  <a:prstClr val="black"/>
                </a:solidFill>
              </a:rPr>
              <a:pPr>
                <a:defRPr/>
              </a:pPr>
              <a:t>26</a:t>
            </a:fld>
            <a:endParaRPr kumimoji="1" lang="en-US" altLang="ja-JP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1"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>
          <a:xfrm>
            <a:off x="3812193" y="9362454"/>
            <a:ext cx="2917237" cy="492760"/>
          </a:xfrm>
          <a:prstGeom prst="rect">
            <a:avLst/>
          </a:prstGeom>
        </p:spPr>
        <p:txBody>
          <a:bodyPr lIns="90580" tIns="45290" rIns="90580" bIns="45290"/>
          <a:lstStyle/>
          <a:p>
            <a:pPr>
              <a:defRPr/>
            </a:pPr>
            <a:fld id="{BB768F43-FE78-428B-914D-7B5307354E11}" type="slidenum">
              <a:rPr kumimoji="1" lang="ja-JP" altLang="en-US">
                <a:solidFill>
                  <a:prstClr val="black"/>
                </a:solidFill>
              </a:rPr>
              <a:pPr>
                <a:defRPr/>
              </a:pPr>
              <a:t>27</a:t>
            </a:fld>
            <a:endParaRPr kumimoji="1" lang="en-US" altLang="ja-JP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12193" y="9362454"/>
            <a:ext cx="2917237" cy="492760"/>
          </a:xfrm>
          <a:prstGeom prst="rect">
            <a:avLst/>
          </a:prstGeom>
        </p:spPr>
        <p:txBody>
          <a:bodyPr lIns="90580" tIns="45290" rIns="90580" bIns="45290"/>
          <a:lstStyle/>
          <a:p>
            <a:pPr>
              <a:defRPr/>
            </a:pPr>
            <a:fld id="{CC074C0E-13DB-4151-A3EB-EC5F5774B2A3}" type="slidenum">
              <a:rPr lang="zh-TW" altLang="en-US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TW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 txBox="1">
            <a:spLocks noGrp="1" noChangeArrowheads="1"/>
          </p:cNvSpPr>
          <p:nvPr/>
        </p:nvSpPr>
        <p:spPr bwMode="auto">
          <a:xfrm>
            <a:off x="3812277" y="9362998"/>
            <a:ext cx="2917137" cy="49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505677A-0FEE-47A6-8464-A5728D8A0F49}" type="slidenum">
              <a:rPr lang="en-US" altLang="ja-JP" sz="1200">
                <a:latin typeface="Calibri" pitchFamily="34" charset="0"/>
              </a:rPr>
              <a:pPr algn="r"/>
              <a:t>30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1700" y="739775"/>
            <a:ext cx="4926013" cy="3695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1908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72941" y="4682292"/>
            <a:ext cx="5385118" cy="4434602"/>
          </a:xfrm>
        </p:spPr>
        <p:txBody>
          <a:bodyPr lIns="91440" tIns="45720" rIns="91440" bIns="45720"/>
          <a:lstStyle/>
          <a:p>
            <a:pPr defTabSz="914400">
              <a:spcBef>
                <a:spcPct val="0"/>
              </a:spcBef>
            </a:pPr>
            <a:endParaRPr lang="ja-JP" altLang="ja-JP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9775"/>
            <a:ext cx="4927600" cy="3695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057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72941" y="4682292"/>
            <a:ext cx="5385118" cy="4434602"/>
          </a:xfrm>
        </p:spPr>
        <p:txBody>
          <a:bodyPr/>
          <a:lstStyle/>
          <a:p>
            <a:pPr defTabSz="914400"/>
            <a:endParaRPr lang="ja-JP" altLang="en-US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12193" y="9362454"/>
            <a:ext cx="2917237" cy="492760"/>
          </a:xfrm>
          <a:prstGeom prst="rect">
            <a:avLst/>
          </a:prstGeom>
        </p:spPr>
        <p:txBody>
          <a:bodyPr lIns="90580" tIns="45290" rIns="90580" bIns="45290"/>
          <a:lstStyle/>
          <a:p>
            <a:pPr>
              <a:defRPr/>
            </a:pPr>
            <a:fld id="{CC074C0E-13DB-4151-A3EB-EC5F5774B2A3}" type="slidenum">
              <a:rPr lang="zh-TW" altLang="en-US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12193" y="9362454"/>
            <a:ext cx="2917237" cy="492760"/>
          </a:xfrm>
          <a:prstGeom prst="rect">
            <a:avLst/>
          </a:prstGeom>
        </p:spPr>
        <p:txBody>
          <a:bodyPr lIns="90580" tIns="45290" rIns="90580" bIns="45290"/>
          <a:lstStyle/>
          <a:p>
            <a:pPr>
              <a:defRPr/>
            </a:pPr>
            <a:fld id="{3BF24576-4116-4CD1-A875-009337CFA474}" type="slidenum">
              <a:rPr lang="zh-TW" altLang="en-US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39775"/>
            <a:ext cx="4926013" cy="3695700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572" y="4683588"/>
            <a:ext cx="5383857" cy="4433272"/>
          </a:xfrm>
          <a:noFill/>
          <a:ln/>
        </p:spPr>
        <p:txBody>
          <a:bodyPr/>
          <a:lstStyle/>
          <a:p>
            <a:endParaRPr lang="en-US" altLang="zh-TW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12193" y="9362454"/>
            <a:ext cx="2917237" cy="492760"/>
          </a:xfrm>
          <a:prstGeom prst="rect">
            <a:avLst/>
          </a:prstGeom>
        </p:spPr>
        <p:txBody>
          <a:bodyPr lIns="90580" tIns="45290" rIns="90580" bIns="45290"/>
          <a:lstStyle/>
          <a:p>
            <a:pPr>
              <a:defRPr/>
            </a:pPr>
            <a:fld id="{41E0632B-D37F-4C40-8417-F76855800E6F}" type="slidenum">
              <a:rPr lang="zh-TW" altLang="en-US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TW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1700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7091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12193" y="9362454"/>
            <a:ext cx="2917237" cy="492760"/>
          </a:xfrm>
          <a:prstGeom prst="rect">
            <a:avLst/>
          </a:prstGeom>
        </p:spPr>
        <p:txBody>
          <a:bodyPr lIns="90580" tIns="45290" rIns="90580" bIns="45290"/>
          <a:lstStyle/>
          <a:p>
            <a:pPr>
              <a:defRPr/>
            </a:pPr>
            <a:fld id="{A0CA7F19-A112-4D46-9202-39D46E3355F4}" type="slidenum">
              <a:rPr lang="zh-TW" altLang="en-US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39775"/>
            <a:ext cx="4926013" cy="3695700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572" y="4683588"/>
            <a:ext cx="5383857" cy="4433272"/>
          </a:xfrm>
          <a:noFill/>
          <a:ln/>
        </p:spPr>
        <p:txBody>
          <a:bodyPr/>
          <a:lstStyle/>
          <a:p>
            <a:endParaRPr lang="en-US" altLang="ja-JP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12193" y="9362454"/>
            <a:ext cx="2917237" cy="492760"/>
          </a:xfrm>
          <a:prstGeom prst="rect">
            <a:avLst/>
          </a:prstGeom>
        </p:spPr>
        <p:txBody>
          <a:bodyPr lIns="90580" tIns="45290" rIns="90580" bIns="45290"/>
          <a:lstStyle/>
          <a:p>
            <a:pPr>
              <a:defRPr/>
            </a:pPr>
            <a:fld id="{DD676114-396C-41BB-B392-A3532E3974B6}" type="slidenum">
              <a:rPr lang="zh-TW" altLang="en-US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39775"/>
            <a:ext cx="4926013" cy="3695700"/>
          </a:xfrm>
          <a:solidFill>
            <a:srgbClr val="FFFFFF"/>
          </a:solidFill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095" y="4682014"/>
            <a:ext cx="4933240" cy="4437995"/>
          </a:xfrm>
          <a:noFill/>
          <a:ln/>
        </p:spPr>
        <p:txBody>
          <a:bodyPr wrap="none" anchor="ctr"/>
          <a:lstStyle/>
          <a:p>
            <a:endParaRPr lang="en-US" altLang="zh-TW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12193" y="9362454"/>
            <a:ext cx="2917237" cy="492760"/>
          </a:xfrm>
          <a:prstGeom prst="rect">
            <a:avLst/>
          </a:prstGeom>
        </p:spPr>
        <p:txBody>
          <a:bodyPr lIns="90580" tIns="45290" rIns="90580" bIns="45290"/>
          <a:lstStyle/>
          <a:p>
            <a:pPr>
              <a:defRPr/>
            </a:pPr>
            <a:fld id="{EFBF9EA3-E7F7-47AE-9DEC-3F5224CD9994}" type="slidenum">
              <a:rPr lang="zh-TW" altLang="en-US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39775"/>
            <a:ext cx="4926013" cy="3695700"/>
          </a:xfrm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095" y="4682014"/>
            <a:ext cx="4933240" cy="4437995"/>
          </a:xfrm>
          <a:noFill/>
          <a:ln/>
        </p:spPr>
        <p:txBody>
          <a:bodyPr wrap="none" anchor="ctr"/>
          <a:lstStyle/>
          <a:p>
            <a:endParaRPr lang="en-US" altLang="zh-TW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12193" y="9362454"/>
            <a:ext cx="2917237" cy="492760"/>
          </a:xfrm>
          <a:prstGeom prst="rect">
            <a:avLst/>
          </a:prstGeom>
        </p:spPr>
        <p:txBody>
          <a:bodyPr lIns="90580" tIns="45290" rIns="90580" bIns="45290"/>
          <a:lstStyle/>
          <a:p>
            <a:pPr>
              <a:defRPr/>
            </a:pPr>
            <a:fld id="{9123E102-9AB8-42DF-AE94-6149D68D8738}" type="slidenum">
              <a:rPr lang="zh-TW" altLang="en-US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146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39775"/>
            <a:ext cx="4926012" cy="3695700"/>
          </a:xfrm>
          <a:ln/>
        </p:spPr>
      </p:sp>
      <p:sp>
        <p:nvSpPr>
          <p:cNvPr id="1146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4955" y="4682014"/>
            <a:ext cx="4939521" cy="4436420"/>
          </a:xfrm>
          <a:noFill/>
          <a:ln/>
        </p:spPr>
        <p:txBody>
          <a:bodyPr wrap="none" lIns="0" tIns="0" rIns="0" bIns="0" anchor="ctr"/>
          <a:lstStyle/>
          <a:p>
            <a:endParaRPr lang="en-US" altLang="ja-JP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12193" y="9362454"/>
            <a:ext cx="2917237" cy="492760"/>
          </a:xfrm>
          <a:prstGeom prst="rect">
            <a:avLst/>
          </a:prstGeom>
        </p:spPr>
        <p:txBody>
          <a:bodyPr lIns="90580" tIns="45290" rIns="90580" bIns="45290"/>
          <a:lstStyle/>
          <a:p>
            <a:pPr>
              <a:defRPr/>
            </a:pPr>
            <a:fld id="{6F78C02E-7DD7-46AE-B125-044DADD6B799}" type="slidenum">
              <a:rPr lang="zh-TW" alt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39775"/>
            <a:ext cx="4926013" cy="3695700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572" y="4683588"/>
            <a:ext cx="5383857" cy="4433272"/>
          </a:xfrm>
          <a:noFill/>
          <a:ln/>
        </p:spPr>
        <p:txBody>
          <a:bodyPr/>
          <a:lstStyle/>
          <a:p>
            <a:endParaRPr lang="en-US" altLang="ja-JP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12193" y="9362454"/>
            <a:ext cx="2917237" cy="492760"/>
          </a:xfrm>
          <a:prstGeom prst="rect">
            <a:avLst/>
          </a:prstGeom>
        </p:spPr>
        <p:txBody>
          <a:bodyPr lIns="90580" tIns="45290" rIns="90580" bIns="45290"/>
          <a:lstStyle/>
          <a:p>
            <a:pPr>
              <a:defRPr/>
            </a:pPr>
            <a:fld id="{4DA96519-05C1-4671-BCE6-BD4381F0A31C}" type="slidenum">
              <a:rPr lang="zh-TW" alt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19. Mar 2008</a:t>
            </a:r>
            <a:endParaRPr lang="en-US" altLang="ja-JP"/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2007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 lIns="91440" rIns="91440"/>
          <a:lstStyle>
            <a:lvl1pPr>
              <a:defRPr/>
            </a:lvl1pPr>
          </a:lstStyle>
          <a:p>
            <a:fld id="{31E6139E-6058-4BF7-8982-1075984492D7}" type="slidenum">
              <a:rPr lang="ja-JP" altLang="en-US"/>
              <a:pPr/>
              <a:t>&lt;#&gt;</a:t>
            </a:fld>
            <a:endParaRPr lang="en-US" altLang="ja-JP"/>
          </a:p>
        </p:txBody>
      </p:sp>
      <p:sp>
        <p:nvSpPr>
          <p:cNvPr id="200711" name="Rectangle 7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0712" name="Rectangle 8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0713" name="Text Box 9"/>
          <p:cNvSpPr txBox="1">
            <a:spLocks noChangeArrowheads="1"/>
          </p:cNvSpPr>
          <p:nvPr/>
        </p:nvSpPr>
        <p:spPr bwMode="auto">
          <a:xfrm>
            <a:off x="7924800" y="-22225"/>
            <a:ext cx="1195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bg1"/>
                </a:solidFill>
                <a:latin typeface="Comic Sans MS" pitchFamily="66" charset="0"/>
              </a:rPr>
              <a:t>www.***.net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19. Mar 2008</a:t>
            </a: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B83C-9CDF-4FF8-8792-F7A274EB77B6}" type="slidenum">
              <a:rPr lang="ja-JP" altLang="en-US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19. Mar 2008</a:t>
            </a: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892FA-8F71-4514-954E-A6F9745BBC1B}" type="slidenum">
              <a:rPr lang="ja-JP" altLang="en-US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19. Mar 2008</a:t>
            </a:r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72390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9553B34-1F91-4849-93B9-FE0190AAE04E}" type="slidenum">
              <a:rPr lang="ja-JP" altLang="en-US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19. Mar 2008</a:t>
            </a:r>
            <a:endParaRPr lang="en-US" altLang="ja-JP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>
          <a:xfrm>
            <a:off x="72390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0632BA8-18F6-489C-83B8-6DA9601BE08B}" type="slidenum">
              <a:rPr lang="ja-JP" altLang="en-US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19. Mar 2008</a:t>
            </a:r>
            <a:endParaRPr lang="en-US" altLang="ja-JP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>
          <a:xfrm>
            <a:off x="72390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FFDCA2C-5B8B-4CB7-ADBE-0434B3377AC5}" type="slidenum">
              <a:rPr lang="ja-JP" altLang="en-US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19. Mar 2008</a:t>
            </a:r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72390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FF73952-ED8E-4775-A464-80B6769A1D32}" type="slidenum">
              <a:rPr lang="ja-JP" altLang="en-US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8313" y="346075"/>
            <a:ext cx="8229600" cy="8509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412875"/>
            <a:ext cx="4038600" cy="471805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71805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14ABA8D5-ACD8-4D77-AF14-096529A652B9}" type="slidenum">
              <a:rPr lang="zh-TW" altLang="en-US"/>
              <a:pPr>
                <a:defRPr/>
              </a:pPr>
              <a:t>&lt;#&gt;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19. Mar 2008</a:t>
            </a: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FC6A0-53AA-4B11-99B1-F085EDE05481}" type="slidenum">
              <a:rPr lang="ja-JP" altLang="en-US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19. Mar 2008</a:t>
            </a: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62342-DD9E-4291-ABE2-037D1998C8F0}" type="slidenum">
              <a:rPr lang="ja-JP" altLang="en-US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19. Mar 2008</a:t>
            </a: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B28F3-1902-48C0-8001-0A0C4E0793C6}" type="slidenum">
              <a:rPr lang="ja-JP" altLang="en-US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19. Mar 2008</a:t>
            </a:r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1EA16-B114-4359-ABD4-BC073159E0D6}" type="slidenum">
              <a:rPr lang="ja-JP" altLang="en-US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19. Mar 2008</a:t>
            </a:r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D9B5B-55BB-4405-BCB4-8D5F8D306E0B}" type="slidenum">
              <a:rPr lang="ja-JP" altLang="en-US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19. Mar 2008</a:t>
            </a:r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CE48C-885F-4E43-AFFB-2AED1B7D90F4}" type="slidenum">
              <a:rPr lang="ja-JP" altLang="en-US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19. Mar 2008</a:t>
            </a: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82D78-1F69-4FA1-B8B1-A8038751F368}" type="slidenum">
              <a:rPr lang="ja-JP" altLang="en-US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19. Mar 2008</a:t>
            </a: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6CB81-9692-4787-970D-62D93CF56CAE}" type="slidenum">
              <a:rPr lang="ja-JP" altLang="en-US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8767763" y="6481763"/>
            <a:ext cx="376237" cy="37623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99685" name="Rectangle 5"/>
          <p:cNvSpPr>
            <a:spLocks noChangeArrowheads="1"/>
          </p:cNvSpPr>
          <p:nvPr/>
        </p:nvSpPr>
        <p:spPr bwMode="auto">
          <a:xfrm>
            <a:off x="0" y="-3175"/>
            <a:ext cx="9144000" cy="228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9686" name="Rectangle 6"/>
          <p:cNvSpPr>
            <a:spLocks noChangeArrowheads="1"/>
          </p:cNvSpPr>
          <p:nvPr/>
        </p:nvSpPr>
        <p:spPr bwMode="auto">
          <a:xfrm>
            <a:off x="0" y="225425"/>
            <a:ext cx="9144000" cy="76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968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altLang="ja-JP" smtClean="0"/>
              <a:t>19. Mar 2008</a:t>
            </a:r>
            <a:endParaRPr lang="en-US" altLang="ja-JP"/>
          </a:p>
        </p:txBody>
      </p:sp>
      <p:sp>
        <p:nvSpPr>
          <p:cNvPr id="19968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altLang="ja-JP"/>
          </a:p>
        </p:txBody>
      </p:sp>
      <p:sp>
        <p:nvSpPr>
          <p:cNvPr id="19968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4000" tIns="45720" rIns="5400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F97F0D8D-8A29-416C-A2B5-6B7A6E7DC6EC}" type="slidenum">
              <a:rPr lang="ja-JP" altLang="en-US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mic Sans MS" pitchFamily="66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mic Sans MS" pitchFamily="66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mic Sans MS" pitchFamily="66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mic Sans MS" pitchFamily="66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mic Sans MS" pitchFamily="66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mic Sans MS" pitchFamily="66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mic Sans MS" pitchFamily="66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mic Sans MS" pitchFamily="66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u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u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u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u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u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u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u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u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u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1800" y="579438"/>
            <a:ext cx="8229600" cy="792162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Exotics search at SPring-8</a:t>
            </a:r>
            <a:endParaRPr lang="ja-JP" altLang="en-US" sz="3600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>
          <a:xfrm>
            <a:off x="2260600" y="1676400"/>
            <a:ext cx="6388100" cy="698500"/>
          </a:xfrm>
        </p:spPr>
        <p:txBody>
          <a:bodyPr/>
          <a:lstStyle/>
          <a:p>
            <a:pPr>
              <a:buNone/>
            </a:pP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Niiyama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,           Kyoto Univ.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 bwMode="auto">
          <a:xfrm>
            <a:off x="1409700" y="2755900"/>
            <a:ext cx="72390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u"/>
              <a:tabLst/>
              <a:defRPr/>
            </a:pPr>
            <a:r>
              <a:rPr lang="en-US" altLang="ja-JP" sz="32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Introduction of </a:t>
            </a:r>
            <a:r>
              <a:rPr lang="en-US" altLang="ja-JP" sz="3200" kern="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SPring</a:t>
            </a:r>
            <a:r>
              <a:rPr lang="en-US" altLang="ja-JP" sz="32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-8/LEPS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u"/>
              <a:tabLst/>
              <a:defRPr/>
            </a:pPr>
            <a:r>
              <a:rPr kumimoji="1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Exotics search in backward </a:t>
            </a:r>
            <a:r>
              <a:rPr lang="en-US" altLang="ja-JP" sz="3200" kern="0" dirty="0" smtClean="0">
                <a:latin typeface="Symbol" pitchFamily="18" charset="2"/>
                <a:ea typeface="+mn-ea"/>
                <a:cs typeface="Times New Roman" pitchFamily="18" charset="0"/>
              </a:rPr>
              <a:t>h</a:t>
            </a:r>
            <a:r>
              <a:rPr kumimoji="1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production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u"/>
              <a:tabLst/>
              <a:defRPr/>
            </a:pPr>
            <a:r>
              <a:rPr lang="en-US" altLang="ja-JP" sz="3200" kern="0" noProof="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Photoproduction</a:t>
            </a:r>
            <a:r>
              <a:rPr lang="en-US" altLang="ja-JP" sz="3200" kern="0" noProof="0" dirty="0" smtClean="0">
                <a:latin typeface="Times New Roman" pitchFamily="18" charset="0"/>
                <a:ea typeface="+mn-ea"/>
                <a:cs typeface="Times New Roman" pitchFamily="18" charset="0"/>
              </a:rPr>
              <a:t> of </a:t>
            </a:r>
            <a:r>
              <a:rPr lang="en-US" altLang="ja-JP" sz="3200" kern="0" noProof="0" dirty="0" smtClean="0">
                <a:latin typeface="Symbol" pitchFamily="18" charset="2"/>
                <a:ea typeface="+mn-ea"/>
                <a:cs typeface="Times New Roman" pitchFamily="18" charset="0"/>
              </a:rPr>
              <a:t>L</a:t>
            </a:r>
            <a:r>
              <a:rPr lang="en-US" altLang="ja-JP" sz="32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(1405)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u"/>
              <a:defRPr/>
            </a:pPr>
            <a:r>
              <a:rPr lang="en-US" altLang="ja-JP" sz="3200" kern="0" dirty="0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altLang="ja-JP" sz="3200" kern="0" baseline="30000" dirty="0" smtClean="0">
                <a:latin typeface="Symbol" pitchFamily="18" charset="2"/>
                <a:cs typeface="Times New Roman" pitchFamily="18" charset="0"/>
              </a:rPr>
              <a:t>+</a:t>
            </a:r>
            <a:r>
              <a:rPr lang="en-US" altLang="ja-JP" sz="3200" kern="0" dirty="0" smtClean="0">
                <a:latin typeface="Symbol" pitchFamily="18" charset="2"/>
                <a:cs typeface="Times New Roman" pitchFamily="18" charset="0"/>
              </a:rPr>
              <a:t>(1530)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u"/>
              <a:defRPr/>
            </a:pPr>
            <a:r>
              <a:rPr lang="en-US" altLang="ja-JP" sz="32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 LEPS-II</a:t>
            </a:r>
            <a:endParaRPr kumimoji="1" lang="en-US" altLang="ja-JP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endParaRPr lang="en-US" altLang="ja-JP" sz="3200" kern="0" dirty="0" smtClean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C6A0-53AA-4B11-99B1-F085EDE05481}" type="slidenum">
              <a:rPr lang="ja-JP" altLang="en-US" smtClean="0"/>
              <a:pPr/>
              <a:t>1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Freeform 52"/>
          <p:cNvSpPr>
            <a:spLocks/>
          </p:cNvSpPr>
          <p:nvPr/>
        </p:nvSpPr>
        <p:spPr bwMode="auto">
          <a:xfrm>
            <a:off x="1879600" y="2332038"/>
            <a:ext cx="2428875" cy="222250"/>
          </a:xfrm>
          <a:custGeom>
            <a:avLst/>
            <a:gdLst>
              <a:gd name="T0" fmla="*/ 2147483647 w 1627"/>
              <a:gd name="T1" fmla="*/ 2147483647 h 61"/>
              <a:gd name="T2" fmla="*/ 2147483647 w 1627"/>
              <a:gd name="T3" fmla="*/ 2147483647 h 61"/>
              <a:gd name="T4" fmla="*/ 2147483647 w 1627"/>
              <a:gd name="T5" fmla="*/ 2147483647 h 61"/>
              <a:gd name="T6" fmla="*/ 2147483647 w 1627"/>
              <a:gd name="T7" fmla="*/ 2147483647 h 61"/>
              <a:gd name="T8" fmla="*/ 2147483647 w 1627"/>
              <a:gd name="T9" fmla="*/ 2147483647 h 61"/>
              <a:gd name="T10" fmla="*/ 2147483647 w 1627"/>
              <a:gd name="T11" fmla="*/ 2147483647 h 61"/>
              <a:gd name="T12" fmla="*/ 2147483647 w 1627"/>
              <a:gd name="T13" fmla="*/ 2147483647 h 61"/>
              <a:gd name="T14" fmla="*/ 2147483647 w 1627"/>
              <a:gd name="T15" fmla="*/ 2147483647 h 61"/>
              <a:gd name="T16" fmla="*/ 2147483647 w 1627"/>
              <a:gd name="T17" fmla="*/ 2147483647 h 61"/>
              <a:gd name="T18" fmla="*/ 2147483647 w 1627"/>
              <a:gd name="T19" fmla="*/ 2147483647 h 61"/>
              <a:gd name="T20" fmla="*/ 2147483647 w 1627"/>
              <a:gd name="T21" fmla="*/ 2147483647 h 61"/>
              <a:gd name="T22" fmla="*/ 2147483647 w 1627"/>
              <a:gd name="T23" fmla="*/ 2147483647 h 61"/>
              <a:gd name="T24" fmla="*/ 2147483647 w 1627"/>
              <a:gd name="T25" fmla="*/ 2147483647 h 61"/>
              <a:gd name="T26" fmla="*/ 2147483647 w 1627"/>
              <a:gd name="T27" fmla="*/ 2147483647 h 61"/>
              <a:gd name="T28" fmla="*/ 2147483647 w 1627"/>
              <a:gd name="T29" fmla="*/ 2147483647 h 61"/>
              <a:gd name="T30" fmla="*/ 2147483647 w 1627"/>
              <a:gd name="T31" fmla="*/ 2147483647 h 61"/>
              <a:gd name="T32" fmla="*/ 2147483647 w 1627"/>
              <a:gd name="T33" fmla="*/ 2147483647 h 61"/>
              <a:gd name="T34" fmla="*/ 2147483647 w 1627"/>
              <a:gd name="T35" fmla="*/ 2147483647 h 61"/>
              <a:gd name="T36" fmla="*/ 2147483647 w 1627"/>
              <a:gd name="T37" fmla="*/ 2147483647 h 61"/>
              <a:gd name="T38" fmla="*/ 2147483647 w 1627"/>
              <a:gd name="T39" fmla="*/ 2147483647 h 61"/>
              <a:gd name="T40" fmla="*/ 2147483647 w 1627"/>
              <a:gd name="T41" fmla="*/ 2147483647 h 61"/>
              <a:gd name="T42" fmla="*/ 2147483647 w 1627"/>
              <a:gd name="T43" fmla="*/ 2147483647 h 61"/>
              <a:gd name="T44" fmla="*/ 0 w 1627"/>
              <a:gd name="T45" fmla="*/ 2147483647 h 61"/>
              <a:gd name="T46" fmla="*/ 2147483647 w 1627"/>
              <a:gd name="T47" fmla="*/ 2147483647 h 61"/>
              <a:gd name="T48" fmla="*/ 2147483647 w 1627"/>
              <a:gd name="T49" fmla="*/ 2147483647 h 61"/>
              <a:gd name="T50" fmla="*/ 2147483647 w 1627"/>
              <a:gd name="T51" fmla="*/ 2147483647 h 61"/>
              <a:gd name="T52" fmla="*/ 2147483647 w 1627"/>
              <a:gd name="T53" fmla="*/ 2147483647 h 61"/>
              <a:gd name="T54" fmla="*/ 2147483647 w 1627"/>
              <a:gd name="T55" fmla="*/ 2147483647 h 61"/>
              <a:gd name="T56" fmla="*/ 2147483647 w 1627"/>
              <a:gd name="T57" fmla="*/ 2147483647 h 61"/>
              <a:gd name="T58" fmla="*/ 2147483647 w 1627"/>
              <a:gd name="T59" fmla="*/ 2147483647 h 61"/>
              <a:gd name="T60" fmla="*/ 2147483647 w 1627"/>
              <a:gd name="T61" fmla="*/ 2147483647 h 61"/>
              <a:gd name="T62" fmla="*/ 2147483647 w 1627"/>
              <a:gd name="T63" fmla="*/ 2147483647 h 61"/>
              <a:gd name="T64" fmla="*/ 2147483647 w 1627"/>
              <a:gd name="T65" fmla="*/ 2147483647 h 61"/>
              <a:gd name="T66" fmla="*/ 2147483647 w 1627"/>
              <a:gd name="T67" fmla="*/ 2147483647 h 61"/>
              <a:gd name="T68" fmla="*/ 2147483647 w 1627"/>
              <a:gd name="T69" fmla="*/ 2147483647 h 61"/>
              <a:gd name="T70" fmla="*/ 2147483647 w 1627"/>
              <a:gd name="T71" fmla="*/ 2147483647 h 61"/>
              <a:gd name="T72" fmla="*/ 2147483647 w 1627"/>
              <a:gd name="T73" fmla="*/ 2147483647 h 61"/>
              <a:gd name="T74" fmla="*/ 2147483647 w 1627"/>
              <a:gd name="T75" fmla="*/ 2147483647 h 61"/>
              <a:gd name="T76" fmla="*/ 2147483647 w 1627"/>
              <a:gd name="T77" fmla="*/ 2147483647 h 61"/>
              <a:gd name="T78" fmla="*/ 2147483647 w 1627"/>
              <a:gd name="T79" fmla="*/ 2147483647 h 61"/>
              <a:gd name="T80" fmla="*/ 2147483647 w 1627"/>
              <a:gd name="T81" fmla="*/ 2147483647 h 61"/>
              <a:gd name="T82" fmla="*/ 2147483647 w 1627"/>
              <a:gd name="T83" fmla="*/ 2147483647 h 61"/>
              <a:gd name="T84" fmla="*/ 2147483647 w 1627"/>
              <a:gd name="T85" fmla="*/ 2147483647 h 61"/>
              <a:gd name="T86" fmla="*/ 2147483647 w 1627"/>
              <a:gd name="T87" fmla="*/ 2147483647 h 61"/>
              <a:gd name="T88" fmla="*/ 2147483647 w 1627"/>
              <a:gd name="T89" fmla="*/ 2147483647 h 61"/>
              <a:gd name="T90" fmla="*/ 2147483647 w 1627"/>
              <a:gd name="T91" fmla="*/ 2147483647 h 61"/>
              <a:gd name="T92" fmla="*/ 2147483647 w 1627"/>
              <a:gd name="T93" fmla="*/ 2147483647 h 61"/>
              <a:gd name="T94" fmla="*/ 2147483647 w 1627"/>
              <a:gd name="T95" fmla="*/ 2147483647 h 6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627"/>
              <a:gd name="T145" fmla="*/ 0 h 61"/>
              <a:gd name="T146" fmla="*/ 1627 w 1627"/>
              <a:gd name="T147" fmla="*/ 61 h 6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627" h="61">
                <a:moveTo>
                  <a:pt x="1555" y="16"/>
                </a:moveTo>
                <a:cubicBezTo>
                  <a:pt x="1530" y="42"/>
                  <a:pt x="1530" y="42"/>
                  <a:pt x="1530" y="42"/>
                </a:cubicBezTo>
                <a:cubicBezTo>
                  <a:pt x="1515" y="56"/>
                  <a:pt x="1491" y="56"/>
                  <a:pt x="1476" y="42"/>
                </a:cubicBezTo>
                <a:cubicBezTo>
                  <a:pt x="1451" y="16"/>
                  <a:pt x="1451" y="16"/>
                  <a:pt x="1451" y="16"/>
                </a:cubicBezTo>
                <a:cubicBezTo>
                  <a:pt x="1443" y="8"/>
                  <a:pt x="1433" y="4"/>
                  <a:pt x="1422" y="4"/>
                </a:cubicBezTo>
                <a:cubicBezTo>
                  <a:pt x="1411" y="4"/>
                  <a:pt x="1400" y="8"/>
                  <a:pt x="1392" y="16"/>
                </a:cubicBezTo>
                <a:cubicBezTo>
                  <a:pt x="1367" y="42"/>
                  <a:pt x="1367" y="42"/>
                  <a:pt x="1367" y="42"/>
                </a:cubicBezTo>
                <a:cubicBezTo>
                  <a:pt x="1352" y="56"/>
                  <a:pt x="1328" y="56"/>
                  <a:pt x="1314" y="42"/>
                </a:cubicBezTo>
                <a:cubicBezTo>
                  <a:pt x="1289" y="16"/>
                  <a:pt x="1289" y="16"/>
                  <a:pt x="1289" y="16"/>
                </a:cubicBezTo>
                <a:cubicBezTo>
                  <a:pt x="1272" y="0"/>
                  <a:pt x="1246" y="0"/>
                  <a:pt x="1230" y="16"/>
                </a:cubicBezTo>
                <a:cubicBezTo>
                  <a:pt x="1204" y="42"/>
                  <a:pt x="1204" y="42"/>
                  <a:pt x="1204" y="42"/>
                </a:cubicBezTo>
                <a:cubicBezTo>
                  <a:pt x="1190" y="56"/>
                  <a:pt x="1166" y="56"/>
                  <a:pt x="1151" y="42"/>
                </a:cubicBezTo>
                <a:cubicBezTo>
                  <a:pt x="1126" y="16"/>
                  <a:pt x="1126" y="16"/>
                  <a:pt x="1126" y="16"/>
                </a:cubicBezTo>
                <a:cubicBezTo>
                  <a:pt x="1110" y="0"/>
                  <a:pt x="1083" y="0"/>
                  <a:pt x="1067" y="16"/>
                </a:cubicBezTo>
                <a:cubicBezTo>
                  <a:pt x="1042" y="42"/>
                  <a:pt x="1042" y="42"/>
                  <a:pt x="1042" y="42"/>
                </a:cubicBezTo>
                <a:cubicBezTo>
                  <a:pt x="1027" y="56"/>
                  <a:pt x="1003" y="56"/>
                  <a:pt x="988" y="42"/>
                </a:cubicBezTo>
                <a:cubicBezTo>
                  <a:pt x="963" y="16"/>
                  <a:pt x="963" y="16"/>
                  <a:pt x="963" y="16"/>
                </a:cubicBezTo>
                <a:cubicBezTo>
                  <a:pt x="947" y="0"/>
                  <a:pt x="921" y="0"/>
                  <a:pt x="904" y="16"/>
                </a:cubicBezTo>
                <a:cubicBezTo>
                  <a:pt x="879" y="42"/>
                  <a:pt x="879" y="42"/>
                  <a:pt x="879" y="42"/>
                </a:cubicBezTo>
                <a:cubicBezTo>
                  <a:pt x="864" y="56"/>
                  <a:pt x="840" y="56"/>
                  <a:pt x="826" y="42"/>
                </a:cubicBezTo>
                <a:cubicBezTo>
                  <a:pt x="801" y="16"/>
                  <a:pt x="801" y="16"/>
                  <a:pt x="801" y="16"/>
                </a:cubicBezTo>
                <a:cubicBezTo>
                  <a:pt x="793" y="8"/>
                  <a:pt x="782" y="4"/>
                  <a:pt x="771" y="4"/>
                </a:cubicBezTo>
                <a:cubicBezTo>
                  <a:pt x="760" y="4"/>
                  <a:pt x="749" y="8"/>
                  <a:pt x="742" y="16"/>
                </a:cubicBezTo>
                <a:cubicBezTo>
                  <a:pt x="716" y="42"/>
                  <a:pt x="716" y="42"/>
                  <a:pt x="716" y="42"/>
                </a:cubicBezTo>
                <a:cubicBezTo>
                  <a:pt x="702" y="56"/>
                  <a:pt x="678" y="56"/>
                  <a:pt x="663" y="42"/>
                </a:cubicBezTo>
                <a:cubicBezTo>
                  <a:pt x="638" y="16"/>
                  <a:pt x="638" y="16"/>
                  <a:pt x="638" y="16"/>
                </a:cubicBezTo>
                <a:cubicBezTo>
                  <a:pt x="622" y="0"/>
                  <a:pt x="595" y="0"/>
                  <a:pt x="579" y="16"/>
                </a:cubicBezTo>
                <a:cubicBezTo>
                  <a:pt x="554" y="42"/>
                  <a:pt x="554" y="42"/>
                  <a:pt x="554" y="42"/>
                </a:cubicBezTo>
                <a:cubicBezTo>
                  <a:pt x="539" y="56"/>
                  <a:pt x="515" y="56"/>
                  <a:pt x="500" y="42"/>
                </a:cubicBezTo>
                <a:cubicBezTo>
                  <a:pt x="475" y="16"/>
                  <a:pt x="475" y="16"/>
                  <a:pt x="475" y="16"/>
                </a:cubicBezTo>
                <a:cubicBezTo>
                  <a:pt x="467" y="8"/>
                  <a:pt x="457" y="4"/>
                  <a:pt x="446" y="4"/>
                </a:cubicBezTo>
                <a:cubicBezTo>
                  <a:pt x="435" y="4"/>
                  <a:pt x="424" y="8"/>
                  <a:pt x="416" y="16"/>
                </a:cubicBezTo>
                <a:cubicBezTo>
                  <a:pt x="391" y="42"/>
                  <a:pt x="391" y="42"/>
                  <a:pt x="391" y="42"/>
                </a:cubicBezTo>
                <a:cubicBezTo>
                  <a:pt x="376" y="56"/>
                  <a:pt x="352" y="56"/>
                  <a:pt x="338" y="42"/>
                </a:cubicBezTo>
                <a:cubicBezTo>
                  <a:pt x="313" y="16"/>
                  <a:pt x="313" y="16"/>
                  <a:pt x="313" y="16"/>
                </a:cubicBezTo>
                <a:cubicBezTo>
                  <a:pt x="305" y="8"/>
                  <a:pt x="294" y="4"/>
                  <a:pt x="283" y="4"/>
                </a:cubicBezTo>
                <a:cubicBezTo>
                  <a:pt x="272" y="4"/>
                  <a:pt x="261" y="8"/>
                  <a:pt x="254" y="16"/>
                </a:cubicBezTo>
                <a:cubicBezTo>
                  <a:pt x="228" y="42"/>
                  <a:pt x="228" y="42"/>
                  <a:pt x="228" y="42"/>
                </a:cubicBezTo>
                <a:cubicBezTo>
                  <a:pt x="214" y="56"/>
                  <a:pt x="190" y="56"/>
                  <a:pt x="175" y="42"/>
                </a:cubicBezTo>
                <a:cubicBezTo>
                  <a:pt x="150" y="16"/>
                  <a:pt x="150" y="16"/>
                  <a:pt x="150" y="16"/>
                </a:cubicBezTo>
                <a:cubicBezTo>
                  <a:pt x="142" y="8"/>
                  <a:pt x="132" y="4"/>
                  <a:pt x="120" y="4"/>
                </a:cubicBezTo>
                <a:cubicBezTo>
                  <a:pt x="109" y="4"/>
                  <a:pt x="99" y="8"/>
                  <a:pt x="91" y="16"/>
                </a:cubicBezTo>
                <a:cubicBezTo>
                  <a:pt x="66" y="42"/>
                  <a:pt x="66" y="42"/>
                  <a:pt x="66" y="42"/>
                </a:cubicBezTo>
                <a:cubicBezTo>
                  <a:pt x="51" y="56"/>
                  <a:pt x="27" y="56"/>
                  <a:pt x="12" y="4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5"/>
                  <a:pt x="0" y="35"/>
                  <a:pt x="0" y="35"/>
                </a:cubicBezTo>
                <a:cubicBezTo>
                  <a:pt x="10" y="44"/>
                  <a:pt x="10" y="44"/>
                  <a:pt x="10" y="44"/>
                </a:cubicBezTo>
                <a:cubicBezTo>
                  <a:pt x="26" y="61"/>
                  <a:pt x="52" y="61"/>
                  <a:pt x="69" y="44"/>
                </a:cubicBezTo>
                <a:cubicBezTo>
                  <a:pt x="94" y="19"/>
                  <a:pt x="94" y="19"/>
                  <a:pt x="94" y="19"/>
                </a:cubicBezTo>
                <a:cubicBezTo>
                  <a:pt x="101" y="12"/>
                  <a:pt x="110" y="8"/>
                  <a:pt x="120" y="8"/>
                </a:cubicBezTo>
                <a:cubicBezTo>
                  <a:pt x="130" y="8"/>
                  <a:pt x="140" y="12"/>
                  <a:pt x="147" y="19"/>
                </a:cubicBezTo>
                <a:cubicBezTo>
                  <a:pt x="172" y="44"/>
                  <a:pt x="172" y="44"/>
                  <a:pt x="172" y="44"/>
                </a:cubicBezTo>
                <a:cubicBezTo>
                  <a:pt x="189" y="61"/>
                  <a:pt x="215" y="61"/>
                  <a:pt x="231" y="44"/>
                </a:cubicBezTo>
                <a:cubicBezTo>
                  <a:pt x="256" y="19"/>
                  <a:pt x="256" y="19"/>
                  <a:pt x="256" y="19"/>
                </a:cubicBezTo>
                <a:cubicBezTo>
                  <a:pt x="271" y="4"/>
                  <a:pt x="295" y="4"/>
                  <a:pt x="310" y="19"/>
                </a:cubicBezTo>
                <a:cubicBezTo>
                  <a:pt x="335" y="44"/>
                  <a:pt x="335" y="44"/>
                  <a:pt x="335" y="44"/>
                </a:cubicBezTo>
                <a:cubicBezTo>
                  <a:pt x="351" y="61"/>
                  <a:pt x="378" y="61"/>
                  <a:pt x="394" y="44"/>
                </a:cubicBezTo>
                <a:cubicBezTo>
                  <a:pt x="419" y="19"/>
                  <a:pt x="419" y="19"/>
                  <a:pt x="419" y="19"/>
                </a:cubicBezTo>
                <a:cubicBezTo>
                  <a:pt x="426" y="12"/>
                  <a:pt x="436" y="8"/>
                  <a:pt x="446" y="8"/>
                </a:cubicBezTo>
                <a:cubicBezTo>
                  <a:pt x="456" y="8"/>
                  <a:pt x="465" y="12"/>
                  <a:pt x="472" y="19"/>
                </a:cubicBezTo>
                <a:cubicBezTo>
                  <a:pt x="498" y="44"/>
                  <a:pt x="498" y="44"/>
                  <a:pt x="498" y="44"/>
                </a:cubicBezTo>
                <a:cubicBezTo>
                  <a:pt x="514" y="61"/>
                  <a:pt x="540" y="61"/>
                  <a:pt x="557" y="44"/>
                </a:cubicBezTo>
                <a:cubicBezTo>
                  <a:pt x="582" y="19"/>
                  <a:pt x="582" y="19"/>
                  <a:pt x="582" y="19"/>
                </a:cubicBezTo>
                <a:cubicBezTo>
                  <a:pt x="596" y="4"/>
                  <a:pt x="620" y="4"/>
                  <a:pt x="635" y="19"/>
                </a:cubicBezTo>
                <a:cubicBezTo>
                  <a:pt x="660" y="44"/>
                  <a:pt x="660" y="44"/>
                  <a:pt x="660" y="44"/>
                </a:cubicBezTo>
                <a:cubicBezTo>
                  <a:pt x="677" y="61"/>
                  <a:pt x="703" y="61"/>
                  <a:pt x="719" y="44"/>
                </a:cubicBezTo>
                <a:cubicBezTo>
                  <a:pt x="744" y="19"/>
                  <a:pt x="744" y="19"/>
                  <a:pt x="744" y="19"/>
                </a:cubicBezTo>
                <a:cubicBezTo>
                  <a:pt x="752" y="12"/>
                  <a:pt x="761" y="8"/>
                  <a:pt x="771" y="8"/>
                </a:cubicBezTo>
                <a:cubicBezTo>
                  <a:pt x="781" y="8"/>
                  <a:pt x="791" y="12"/>
                  <a:pt x="798" y="19"/>
                </a:cubicBezTo>
                <a:cubicBezTo>
                  <a:pt x="823" y="44"/>
                  <a:pt x="823" y="44"/>
                  <a:pt x="823" y="44"/>
                </a:cubicBezTo>
                <a:cubicBezTo>
                  <a:pt x="839" y="61"/>
                  <a:pt x="866" y="61"/>
                  <a:pt x="882" y="44"/>
                </a:cubicBezTo>
                <a:cubicBezTo>
                  <a:pt x="907" y="19"/>
                  <a:pt x="907" y="19"/>
                  <a:pt x="907" y="19"/>
                </a:cubicBezTo>
                <a:cubicBezTo>
                  <a:pt x="922" y="4"/>
                  <a:pt x="946" y="4"/>
                  <a:pt x="960" y="19"/>
                </a:cubicBezTo>
                <a:cubicBezTo>
                  <a:pt x="986" y="44"/>
                  <a:pt x="986" y="44"/>
                  <a:pt x="986" y="44"/>
                </a:cubicBezTo>
                <a:cubicBezTo>
                  <a:pt x="1002" y="61"/>
                  <a:pt x="1028" y="61"/>
                  <a:pt x="1045" y="44"/>
                </a:cubicBezTo>
                <a:cubicBezTo>
                  <a:pt x="1070" y="19"/>
                  <a:pt x="1070" y="19"/>
                  <a:pt x="1070" y="19"/>
                </a:cubicBezTo>
                <a:cubicBezTo>
                  <a:pt x="1077" y="12"/>
                  <a:pt x="1086" y="8"/>
                  <a:pt x="1096" y="8"/>
                </a:cubicBezTo>
                <a:cubicBezTo>
                  <a:pt x="1107" y="8"/>
                  <a:pt x="1116" y="12"/>
                  <a:pt x="1123" y="19"/>
                </a:cubicBezTo>
                <a:cubicBezTo>
                  <a:pt x="1148" y="44"/>
                  <a:pt x="1148" y="44"/>
                  <a:pt x="1148" y="44"/>
                </a:cubicBezTo>
                <a:cubicBezTo>
                  <a:pt x="1165" y="61"/>
                  <a:pt x="1191" y="61"/>
                  <a:pt x="1207" y="44"/>
                </a:cubicBezTo>
                <a:cubicBezTo>
                  <a:pt x="1232" y="19"/>
                  <a:pt x="1232" y="19"/>
                  <a:pt x="1232" y="19"/>
                </a:cubicBezTo>
                <a:cubicBezTo>
                  <a:pt x="1247" y="4"/>
                  <a:pt x="1271" y="4"/>
                  <a:pt x="1286" y="19"/>
                </a:cubicBezTo>
                <a:cubicBezTo>
                  <a:pt x="1311" y="44"/>
                  <a:pt x="1311" y="44"/>
                  <a:pt x="1311" y="44"/>
                </a:cubicBezTo>
                <a:cubicBezTo>
                  <a:pt x="1327" y="61"/>
                  <a:pt x="1354" y="61"/>
                  <a:pt x="1370" y="44"/>
                </a:cubicBezTo>
                <a:cubicBezTo>
                  <a:pt x="1395" y="19"/>
                  <a:pt x="1395" y="19"/>
                  <a:pt x="1395" y="19"/>
                </a:cubicBezTo>
                <a:cubicBezTo>
                  <a:pt x="1402" y="12"/>
                  <a:pt x="1412" y="8"/>
                  <a:pt x="1422" y="8"/>
                </a:cubicBezTo>
                <a:cubicBezTo>
                  <a:pt x="1432" y="8"/>
                  <a:pt x="1441" y="12"/>
                  <a:pt x="1448" y="19"/>
                </a:cubicBezTo>
                <a:cubicBezTo>
                  <a:pt x="1474" y="44"/>
                  <a:pt x="1474" y="44"/>
                  <a:pt x="1474" y="44"/>
                </a:cubicBezTo>
                <a:cubicBezTo>
                  <a:pt x="1490" y="61"/>
                  <a:pt x="1516" y="61"/>
                  <a:pt x="1533" y="44"/>
                </a:cubicBezTo>
                <a:cubicBezTo>
                  <a:pt x="1558" y="19"/>
                  <a:pt x="1558" y="19"/>
                  <a:pt x="1558" y="19"/>
                </a:cubicBezTo>
                <a:cubicBezTo>
                  <a:pt x="1565" y="12"/>
                  <a:pt x="1574" y="8"/>
                  <a:pt x="1584" y="8"/>
                </a:cubicBezTo>
                <a:cubicBezTo>
                  <a:pt x="1595" y="8"/>
                  <a:pt x="1604" y="12"/>
                  <a:pt x="1611" y="19"/>
                </a:cubicBezTo>
                <a:cubicBezTo>
                  <a:pt x="1627" y="35"/>
                  <a:pt x="1627" y="35"/>
                  <a:pt x="1627" y="35"/>
                </a:cubicBezTo>
                <a:cubicBezTo>
                  <a:pt x="1627" y="29"/>
                  <a:pt x="1627" y="29"/>
                  <a:pt x="1627" y="29"/>
                </a:cubicBezTo>
                <a:cubicBezTo>
                  <a:pt x="1614" y="16"/>
                  <a:pt x="1614" y="16"/>
                  <a:pt x="1614" y="16"/>
                </a:cubicBezTo>
                <a:cubicBezTo>
                  <a:pt x="1598" y="0"/>
                  <a:pt x="1571" y="0"/>
                  <a:pt x="1555" y="16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4379913" y="1974850"/>
            <a:ext cx="2500312" cy="4365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rot="16200000" flipH="1">
            <a:off x="4276725" y="2514601"/>
            <a:ext cx="706437" cy="5000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238" name="テキスト ボックス 9"/>
          <p:cNvSpPr txBox="1">
            <a:spLocks noChangeArrowheads="1"/>
          </p:cNvSpPr>
          <p:nvPr/>
        </p:nvSpPr>
        <p:spPr bwMode="auto">
          <a:xfrm>
            <a:off x="1814513" y="1797050"/>
            <a:ext cx="27751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rgbClr val="000000"/>
                </a:solidFill>
                <a:latin typeface="Symbol" pitchFamily="18" charset="2"/>
              </a:rPr>
              <a:t>g</a:t>
            </a:r>
            <a:r>
              <a:rPr lang="en-US" altLang="ja-JP" sz="2800" dirty="0">
                <a:solidFill>
                  <a:srgbClr val="000000"/>
                </a:solidFill>
                <a:latin typeface="Tahoma" pitchFamily="34" charset="0"/>
              </a:rPr>
              <a:t>                    p</a:t>
            </a:r>
            <a:endParaRPr lang="ja-JP" altLang="en-US" sz="28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5239" name="テキスト ボックス 10"/>
          <p:cNvSpPr txBox="1">
            <a:spLocks noChangeArrowheads="1"/>
          </p:cNvSpPr>
          <p:nvPr/>
        </p:nvSpPr>
        <p:spPr bwMode="auto">
          <a:xfrm>
            <a:off x="6880225" y="1689100"/>
            <a:ext cx="1704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 (</a:t>
            </a:r>
            <a:r>
              <a:rPr lang="en-US" altLang="ja-JP" sz="2800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detect</a:t>
            </a:r>
            <a:r>
              <a:rPr lang="en-US" altLang="ja-JP" sz="28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)</a:t>
            </a:r>
            <a:endParaRPr lang="ja-JP" altLang="en-US" sz="2800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95240" name="正方形/長方形 11"/>
          <p:cNvSpPr>
            <a:spLocks noChangeArrowheads="1"/>
          </p:cNvSpPr>
          <p:nvPr/>
        </p:nvSpPr>
        <p:spPr bwMode="auto">
          <a:xfrm>
            <a:off x="4219575" y="3117850"/>
            <a:ext cx="49455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rgbClr val="000000"/>
                </a:solidFill>
                <a:latin typeface="Symbol" pitchFamily="18" charset="2"/>
                <a:ea typeface="Arial Unicode MS" pitchFamily="50" charset="-128"/>
                <a:cs typeface="Arial Unicode MS" pitchFamily="50" charset="-128"/>
              </a:rPr>
              <a:t>p</a:t>
            </a:r>
            <a:r>
              <a:rPr lang="en-US" altLang="ja-JP" sz="2800" baseline="30000" dirty="0">
                <a:solidFill>
                  <a:srgbClr val="000000"/>
                </a:solidFill>
                <a:latin typeface="Symbol" pitchFamily="18" charset="2"/>
                <a:ea typeface="Arial Unicode MS" pitchFamily="50" charset="-128"/>
                <a:cs typeface="Arial Unicode MS" pitchFamily="50" charset="-128"/>
              </a:rPr>
              <a:t>0</a:t>
            </a:r>
            <a:r>
              <a:rPr lang="en-US" altLang="ja-JP" sz="28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2800" dirty="0">
                <a:solidFill>
                  <a:srgbClr val="000000"/>
                </a:solidFill>
                <a:latin typeface="Symbol" pitchFamily="18" charset="2"/>
                <a:ea typeface="Arial Unicode MS" pitchFamily="50" charset="-128"/>
                <a:cs typeface="Arial Unicode MS" pitchFamily="50" charset="-128"/>
              </a:rPr>
              <a:t>h</a:t>
            </a:r>
            <a:r>
              <a:rPr lang="en-US" altLang="ja-JP" sz="28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2800" dirty="0">
                <a:solidFill>
                  <a:srgbClr val="000000"/>
                </a:solidFill>
                <a:latin typeface="Symbol" pitchFamily="18" charset="2"/>
                <a:ea typeface="Arial Unicode MS" pitchFamily="50" charset="-128"/>
                <a:cs typeface="Arial Unicode MS" pitchFamily="50" charset="-128"/>
              </a:rPr>
              <a:t>h</a:t>
            </a:r>
            <a:r>
              <a:rPr lang="en-US" altLang="ja-JP" sz="28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’, </a:t>
            </a:r>
            <a:r>
              <a:rPr lang="en-US" altLang="ja-JP" sz="2800" dirty="0">
                <a:solidFill>
                  <a:srgbClr val="000000"/>
                </a:solidFill>
                <a:latin typeface="Symbol" pitchFamily="18" charset="2"/>
                <a:ea typeface="Arial Unicode MS" pitchFamily="50" charset="-128"/>
                <a:cs typeface="Arial Unicode MS" pitchFamily="50" charset="-128"/>
              </a:rPr>
              <a:t>w </a:t>
            </a:r>
            <a:r>
              <a:rPr lang="en-US" altLang="ja-JP" sz="28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(in missing mass ) </a:t>
            </a:r>
            <a:endParaRPr lang="ja-JP" altLang="en-US" sz="2800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4308475" y="2332038"/>
            <a:ext cx="71438" cy="2222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 dirty="0">
              <a:solidFill>
                <a:prstClr val="white"/>
              </a:solidFill>
            </a:endParaRPr>
          </a:p>
        </p:txBody>
      </p:sp>
      <p:sp>
        <p:nvSpPr>
          <p:cNvPr id="12" name="テキスト ボックス 190"/>
          <p:cNvSpPr txBox="1">
            <a:spLocks noChangeArrowheads="1"/>
          </p:cNvSpPr>
          <p:nvPr/>
        </p:nvSpPr>
        <p:spPr bwMode="auto">
          <a:xfrm>
            <a:off x="2897188" y="4140200"/>
            <a:ext cx="4626588" cy="1384995"/>
          </a:xfrm>
          <a:prstGeom prst="rect">
            <a:avLst/>
          </a:prstGeom>
          <a:noFill/>
          <a:ln w="12700">
            <a:solidFill>
              <a:srgbClr val="FF66C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ja-JP" sz="2800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 W ( </a:t>
            </a:r>
            <a:r>
              <a:rPr lang="ja-JP" altLang="en-US" sz="2800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√</a:t>
            </a:r>
            <a:r>
              <a:rPr lang="en-US" altLang="ja-JP" sz="2800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 ) = 1.9 – 2.3 </a:t>
            </a:r>
            <a:r>
              <a:rPr lang="en-US" altLang="ja-JP" sz="2800" dirty="0" err="1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GeV</a:t>
            </a:r>
            <a:r>
              <a:rPr lang="en-US" altLang="ja-JP" sz="2800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</a:p>
          <a:p>
            <a:r>
              <a:rPr lang="en-US" altLang="ja-JP" sz="2800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             </a:t>
            </a:r>
            <a:r>
              <a:rPr lang="en-US" altLang="ja-JP" sz="2800" dirty="0" err="1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</a:t>
            </a:r>
            <a:r>
              <a:rPr lang="en-US" altLang="ja-JP" sz="2800" dirty="0" err="1">
                <a:solidFill>
                  <a:srgbClr val="FF0000"/>
                </a:solidFill>
                <a:latin typeface="Symbol" pitchFamily="18" charset="2"/>
                <a:ea typeface="Arial Unicode MS" pitchFamily="50" charset="-128"/>
                <a:cs typeface="Arial Unicode MS" pitchFamily="50" charset="-128"/>
              </a:rPr>
              <a:t>g</a:t>
            </a:r>
            <a:r>
              <a:rPr lang="en-US" altLang="ja-JP" sz="2800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= 1.5 – 2.4 </a:t>
            </a:r>
            <a:r>
              <a:rPr lang="en-US" altLang="ja-JP" sz="2800" dirty="0" err="1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GeV</a:t>
            </a:r>
            <a:endParaRPr lang="en-US" altLang="ja-JP" sz="2800" dirty="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>
              <a:buFont typeface="Wingdings" pitchFamily="2" charset="2"/>
              <a:buChar char="l"/>
            </a:pPr>
            <a:r>
              <a:rPr lang="en-US" altLang="ja-JP" sz="2800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  </a:t>
            </a:r>
            <a:r>
              <a:rPr lang="en-US" altLang="ja-JP" sz="2800" dirty="0" err="1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cos</a:t>
            </a:r>
            <a:r>
              <a:rPr lang="en-US" altLang="ja-JP" sz="2800" dirty="0" err="1">
                <a:solidFill>
                  <a:srgbClr val="FF0000"/>
                </a:solidFill>
                <a:latin typeface="Symbol" pitchFamily="18" charset="2"/>
                <a:ea typeface="Arial Unicode MS" pitchFamily="50" charset="-128"/>
                <a:cs typeface="Arial Unicode MS" pitchFamily="50" charset="-128"/>
              </a:rPr>
              <a:t>Q</a:t>
            </a:r>
            <a:r>
              <a:rPr lang="en-US" altLang="ja-JP" sz="2800" baseline="-25000" dirty="0" err="1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cm</a:t>
            </a:r>
            <a:r>
              <a:rPr lang="en-US" altLang="ja-JP" sz="2800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= </a:t>
            </a:r>
            <a:r>
              <a:rPr lang="en-US" altLang="ja-JP" sz="2800" dirty="0">
                <a:solidFill>
                  <a:srgbClr val="FF0000"/>
                </a:solidFill>
                <a:latin typeface="Symbol" pitchFamily="18" charset="2"/>
                <a:ea typeface="Arial Unicode MS" pitchFamily="50" charset="-128"/>
                <a:cs typeface="Arial Unicode MS" pitchFamily="50" charset="-128"/>
              </a:rPr>
              <a:t>-</a:t>
            </a:r>
            <a:r>
              <a:rPr lang="en-US" altLang="ja-JP" sz="2800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1.0 </a:t>
            </a:r>
            <a:r>
              <a:rPr lang="en-US" altLang="ja-JP" sz="2800" dirty="0">
                <a:solidFill>
                  <a:srgbClr val="FF0000"/>
                </a:solidFill>
                <a:latin typeface="Symbol" pitchFamily="18" charset="2"/>
                <a:ea typeface="Arial Unicode MS" pitchFamily="50" charset="-128"/>
                <a:cs typeface="Arial Unicode MS" pitchFamily="50" charset="-128"/>
              </a:rPr>
              <a:t>~</a:t>
            </a:r>
            <a:r>
              <a:rPr lang="en-US" altLang="ja-JP" sz="2800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800" dirty="0">
                <a:solidFill>
                  <a:srgbClr val="FF0000"/>
                </a:solidFill>
                <a:latin typeface="Symbol" pitchFamily="18" charset="2"/>
                <a:ea typeface="Arial Unicode MS" pitchFamily="50" charset="-128"/>
                <a:cs typeface="Arial Unicode MS" pitchFamily="50" charset="-128"/>
              </a:rPr>
              <a:t>-</a:t>
            </a:r>
            <a:r>
              <a:rPr lang="en-US" altLang="ja-JP" sz="2800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0.6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1285875" y="430213"/>
            <a:ext cx="65008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4800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  <a:sym typeface="Wingdings" pitchFamily="2" charset="2"/>
              </a:rPr>
              <a:t>Experimental method  </a:t>
            </a:r>
            <a:br>
              <a:rPr lang="en-US" altLang="ja-JP" sz="4800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  <a:sym typeface="Wingdings" pitchFamily="2" charset="2"/>
              </a:rPr>
            </a:br>
            <a:endParaRPr lang="ja-JP" altLang="en-US" sz="4800" dirty="0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E48C-885F-4E43-AFFB-2AED1B7D90F4}" type="slidenum">
              <a:rPr lang="ja-JP" altLang="en-US" smtClean="0"/>
              <a:pPr/>
              <a:t>10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42938" y="95250"/>
            <a:ext cx="7772400" cy="11430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ja-JP" smtClean="0">
                <a:solidFill>
                  <a:srgbClr val="0000FF"/>
                </a:solidFill>
                <a:effectLst/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Missing mass spectra</a:t>
            </a:r>
          </a:p>
        </p:txBody>
      </p:sp>
      <p:pic>
        <p:nvPicPr>
          <p:cNvPr id="96260" name="図 20" descr="mmfitcol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1025" y="1000125"/>
            <a:ext cx="5721350" cy="57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2797175" y="4302125"/>
            <a:ext cx="455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Symbol" pitchFamily="18" charset="2"/>
              </a:rPr>
              <a:t>p</a:t>
            </a:r>
            <a:r>
              <a:rPr lang="en-US" altLang="ja-JP" baseline="30000">
                <a:latin typeface="Symbol" pitchFamily="18" charset="2"/>
              </a:rPr>
              <a:t>0</a:t>
            </a:r>
            <a:endParaRPr lang="en-US" altLang="ja-JP">
              <a:latin typeface="Symbol" pitchFamily="18" charset="2"/>
            </a:endParaRPr>
          </a:p>
        </p:txBody>
      </p:sp>
      <p:sp>
        <p:nvSpPr>
          <p:cNvPr id="96262" name="Text Box 16"/>
          <p:cNvSpPr txBox="1">
            <a:spLocks noChangeArrowheads="1"/>
          </p:cNvSpPr>
          <p:nvPr/>
        </p:nvSpPr>
        <p:spPr bwMode="auto">
          <a:xfrm>
            <a:off x="2930525" y="185737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Data</a:t>
            </a:r>
          </a:p>
        </p:txBody>
      </p:sp>
      <p:sp>
        <p:nvSpPr>
          <p:cNvPr id="96263" name="Line 17"/>
          <p:cNvSpPr>
            <a:spLocks noChangeShapeType="1"/>
          </p:cNvSpPr>
          <p:nvPr/>
        </p:nvSpPr>
        <p:spPr bwMode="auto">
          <a:xfrm>
            <a:off x="2590800" y="2071688"/>
            <a:ext cx="339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6264" name="正方形/長方形 1097"/>
          <p:cNvSpPr>
            <a:spLocks noChangeArrowheads="1"/>
          </p:cNvSpPr>
          <p:nvPr/>
        </p:nvSpPr>
        <p:spPr bwMode="auto">
          <a:xfrm>
            <a:off x="3357563" y="4000500"/>
            <a:ext cx="3698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Symbol" pitchFamily="18" charset="2"/>
              </a:rPr>
              <a:t>h</a:t>
            </a:r>
            <a:endParaRPr lang="ja-JP" altLang="en-US"/>
          </a:p>
        </p:txBody>
      </p:sp>
      <p:sp>
        <p:nvSpPr>
          <p:cNvPr id="96265" name="正方形/長方形 1098"/>
          <p:cNvSpPr>
            <a:spLocks noChangeArrowheads="1"/>
          </p:cNvSpPr>
          <p:nvPr/>
        </p:nvSpPr>
        <p:spPr bwMode="auto">
          <a:xfrm>
            <a:off x="3857625" y="1571625"/>
            <a:ext cx="649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Symbol" pitchFamily="18" charset="2"/>
              </a:rPr>
              <a:t>w/r</a:t>
            </a:r>
            <a:endParaRPr lang="ja-JP" altLang="en-US"/>
          </a:p>
        </p:txBody>
      </p:sp>
      <p:sp>
        <p:nvSpPr>
          <p:cNvPr id="96266" name="正方形/長方形 1099"/>
          <p:cNvSpPr>
            <a:spLocks noChangeArrowheads="1"/>
          </p:cNvSpPr>
          <p:nvPr/>
        </p:nvSpPr>
        <p:spPr bwMode="auto">
          <a:xfrm>
            <a:off x="4573588" y="2609850"/>
            <a:ext cx="6191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Symbol" pitchFamily="18" charset="2"/>
              </a:rPr>
              <a:t>h</a:t>
            </a:r>
            <a:r>
              <a:rPr lang="en-US" altLang="ja-JP">
                <a:latin typeface="Comic Sans MS" pitchFamily="66" charset="0"/>
              </a:rPr>
              <a:t>’</a:t>
            </a:r>
          </a:p>
          <a:p>
            <a:r>
              <a:rPr lang="en-US" altLang="ja-JP">
                <a:latin typeface="Comic Sans MS" pitchFamily="66" charset="0"/>
              </a:rPr>
              <a:t>   </a:t>
            </a:r>
            <a:r>
              <a:rPr lang="en-US" altLang="ja-JP">
                <a:latin typeface="Symbol" pitchFamily="18" charset="2"/>
              </a:rPr>
              <a:t>f</a:t>
            </a:r>
            <a:endParaRPr lang="ja-JP" altLang="en-US">
              <a:latin typeface="Symbol" pitchFamily="18" charset="2"/>
            </a:endParaRPr>
          </a:p>
        </p:txBody>
      </p:sp>
      <p:sp>
        <p:nvSpPr>
          <p:cNvPr id="96267" name="テキスト ボックス 1102"/>
          <p:cNvSpPr txBox="1">
            <a:spLocks noChangeArrowheads="1"/>
          </p:cNvSpPr>
          <p:nvPr/>
        </p:nvSpPr>
        <p:spPr bwMode="auto">
          <a:xfrm>
            <a:off x="4114800" y="6351588"/>
            <a:ext cx="2697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Missing Mass</a:t>
            </a:r>
            <a:r>
              <a:rPr lang="en-US" altLang="ja-JP" baseline="300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</a:t>
            </a:r>
            <a:r>
              <a:rPr lang="en-US" altLang="ja-JP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(GeV</a:t>
            </a:r>
            <a:r>
              <a:rPr lang="en-US" altLang="ja-JP" baseline="300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</a:t>
            </a:r>
            <a:r>
              <a:rPr lang="en-US" altLang="ja-JP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/c</a:t>
            </a:r>
            <a:r>
              <a:rPr lang="en-US" altLang="ja-JP" baseline="300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4</a:t>
            </a:r>
            <a:r>
              <a:rPr lang="en-US" altLang="ja-JP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)</a:t>
            </a:r>
            <a:endParaRPr lang="ja-JP" altLang="en-US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96268" name="テキスト ボックス 1103"/>
          <p:cNvSpPr txBox="1">
            <a:spLocks noChangeArrowheads="1"/>
          </p:cNvSpPr>
          <p:nvPr/>
        </p:nvSpPr>
        <p:spPr bwMode="auto">
          <a:xfrm>
            <a:off x="4937125" y="1571625"/>
            <a:ext cx="21129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E</a:t>
            </a:r>
            <a:r>
              <a:rPr lang="en-US" altLang="ja-JP">
                <a:latin typeface="Symbol" pitchFamily="18" charset="2"/>
              </a:rPr>
              <a:t>g </a:t>
            </a:r>
            <a:r>
              <a:rPr lang="en-US" altLang="ja-JP"/>
              <a:t>= 2.3 - 2.4 GeV</a:t>
            </a:r>
          </a:p>
          <a:p>
            <a:r>
              <a:rPr lang="en-US" altLang="ja-JP"/>
              <a:t>cos</a:t>
            </a:r>
            <a:r>
              <a:rPr lang="en-US" altLang="ja-JP">
                <a:latin typeface="Symbol" pitchFamily="18" charset="2"/>
              </a:rPr>
              <a:t>Q</a:t>
            </a:r>
            <a:r>
              <a:rPr lang="en-US" altLang="ja-JP" baseline="-25000"/>
              <a:t>cm </a:t>
            </a:r>
            <a:r>
              <a:rPr lang="en-US" altLang="ja-JP"/>
              <a:t>= </a:t>
            </a:r>
            <a:r>
              <a:rPr lang="en-US" altLang="ja-JP">
                <a:latin typeface="Symbol" pitchFamily="18" charset="2"/>
              </a:rPr>
              <a:t>-1 ~ -</a:t>
            </a:r>
            <a:r>
              <a:rPr lang="en-US" altLang="ja-JP"/>
              <a:t>0.9</a:t>
            </a:r>
            <a:endParaRPr lang="ja-JP" altLang="en-US"/>
          </a:p>
        </p:txBody>
      </p:sp>
      <p:cxnSp>
        <p:nvCxnSpPr>
          <p:cNvPr id="25" name="直線コネクタ 24"/>
          <p:cNvCxnSpPr/>
          <p:nvPr/>
        </p:nvCxnSpPr>
        <p:spPr>
          <a:xfrm>
            <a:off x="2590800" y="2428875"/>
            <a:ext cx="33972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270" name="テキスト ボックス 17"/>
          <p:cNvSpPr txBox="1">
            <a:spLocks noChangeArrowheads="1"/>
          </p:cNvSpPr>
          <p:nvPr/>
        </p:nvSpPr>
        <p:spPr bwMode="auto">
          <a:xfrm>
            <a:off x="2492375" y="2430463"/>
            <a:ext cx="1441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Fitting result</a:t>
            </a:r>
            <a:endParaRPr lang="ja-JP" altLang="en-US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96271" name="正方形/長方形 26"/>
          <p:cNvSpPr>
            <a:spLocks noChangeArrowheads="1"/>
          </p:cNvSpPr>
          <p:nvPr/>
        </p:nvSpPr>
        <p:spPr bwMode="auto">
          <a:xfrm>
            <a:off x="4741863" y="1047750"/>
            <a:ext cx="1595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Symbol" pitchFamily="18" charset="2"/>
              <a:buChar char="g"/>
            </a:pPr>
            <a:r>
              <a:rPr lang="en-US" altLang="ja-JP" sz="2800">
                <a:sym typeface="Wingdings" pitchFamily="2" charset="2"/>
              </a:rPr>
              <a:t>p  p </a:t>
            </a:r>
            <a:r>
              <a:rPr lang="en-US" altLang="ja-JP" sz="2800" u="sng">
                <a:solidFill>
                  <a:srgbClr val="FF0000"/>
                </a:solidFill>
                <a:sym typeface="Wingdings" pitchFamily="2" charset="2"/>
              </a:rPr>
              <a:t>x</a:t>
            </a:r>
            <a:endParaRPr lang="ja-JP" altLang="en-US" sz="2800" u="sng">
              <a:solidFill>
                <a:srgbClr val="FF0000"/>
              </a:solidFill>
            </a:endParaRPr>
          </a:p>
        </p:txBody>
      </p:sp>
      <p:sp>
        <p:nvSpPr>
          <p:cNvPr id="96272" name="テキスト ボックス 17"/>
          <p:cNvSpPr txBox="1">
            <a:spLocks noChangeArrowheads="1"/>
          </p:cNvSpPr>
          <p:nvPr/>
        </p:nvSpPr>
        <p:spPr bwMode="auto">
          <a:xfrm>
            <a:off x="5340350" y="5314950"/>
            <a:ext cx="582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latin typeface="Symbol" pitchFamily="18" charset="2"/>
              </a:rPr>
              <a:t>2p  </a:t>
            </a:r>
            <a:endParaRPr lang="ja-JP" altLang="en-US" sz="2000">
              <a:latin typeface="Symbol" pitchFamily="18" charset="2"/>
            </a:endParaRPr>
          </a:p>
        </p:txBody>
      </p:sp>
      <p:sp>
        <p:nvSpPr>
          <p:cNvPr id="96273" name="テキスト ボックス 18"/>
          <p:cNvSpPr txBox="1">
            <a:spLocks noChangeArrowheads="1"/>
          </p:cNvSpPr>
          <p:nvPr/>
        </p:nvSpPr>
        <p:spPr bwMode="auto">
          <a:xfrm>
            <a:off x="5768975" y="4429125"/>
            <a:ext cx="582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latin typeface="Symbol" pitchFamily="18" charset="2"/>
              </a:rPr>
              <a:t>4p  </a:t>
            </a:r>
            <a:endParaRPr lang="ja-JP" altLang="en-US" sz="2000">
              <a:latin typeface="Symbol" pitchFamily="18" charset="2"/>
            </a:endParaRPr>
          </a:p>
        </p:txBody>
      </p:sp>
      <p:sp>
        <p:nvSpPr>
          <p:cNvPr id="96274" name="テキスト ボックス 19"/>
          <p:cNvSpPr txBox="1">
            <a:spLocks noChangeArrowheads="1"/>
          </p:cNvSpPr>
          <p:nvPr/>
        </p:nvSpPr>
        <p:spPr bwMode="auto">
          <a:xfrm>
            <a:off x="4565650" y="4786313"/>
            <a:ext cx="582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latin typeface="Symbol" pitchFamily="18" charset="2"/>
              </a:rPr>
              <a:t>3p  </a:t>
            </a:r>
            <a:endParaRPr lang="ja-JP" altLang="en-US" sz="2000">
              <a:latin typeface="Symbol" pitchFamily="18" charset="2"/>
            </a:endParaRPr>
          </a:p>
        </p:txBody>
      </p:sp>
      <p:sp>
        <p:nvSpPr>
          <p:cNvPr id="19" name="スライド番号プレースホル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E48C-885F-4E43-AFFB-2AED1B7D90F4}" type="slidenum">
              <a:rPr lang="ja-JP" altLang="en-US" smtClean="0"/>
              <a:pPr/>
              <a:t>11</a:t>
            </a:fld>
            <a:endParaRPr lang="en-US" altLang="ja-JP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7700" y="203200"/>
            <a:ext cx="7772400" cy="1143000"/>
          </a:xfrm>
        </p:spPr>
        <p:txBody>
          <a:bodyPr/>
          <a:lstStyle/>
          <a:p>
            <a:r>
              <a:rPr kumimoji="1" lang="en-US" altLang="ja-JP" dirty="0" smtClean="0"/>
              <a:t>Backward meson production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28F3-1902-48C0-8001-0A0C4E0793C6}" type="slidenum">
              <a:rPr lang="ja-JP" altLang="en-US" smtClean="0"/>
              <a:pPr/>
              <a:t>12</a:t>
            </a:fld>
            <a:endParaRPr lang="en-US" altLang="ja-JP"/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96096"/>
            <a:ext cx="6019800" cy="556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図 14" descr="csegcol-eta2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9488" y="1785938"/>
            <a:ext cx="766445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図 12" descr="csegcol-eta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6313" y="1785938"/>
            <a:ext cx="766445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49250" y="287338"/>
            <a:ext cx="8229600" cy="13716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n-US" altLang="ja-JP" dirty="0" smtClean="0">
                <a:solidFill>
                  <a:srgbClr val="0000FF"/>
                </a:solidFill>
                <a:effectLst/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Differential cross sections </a:t>
            </a:r>
            <a:br>
              <a:rPr lang="en-US" altLang="ja-JP" dirty="0" smtClean="0">
                <a:solidFill>
                  <a:srgbClr val="0000FF"/>
                </a:solidFill>
                <a:effectLst/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</a:br>
            <a:r>
              <a:rPr lang="en-US" altLang="ja-JP" dirty="0" smtClean="0">
                <a:solidFill>
                  <a:srgbClr val="0000FF"/>
                </a:solidFill>
                <a:effectLst/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for </a:t>
            </a:r>
            <a:r>
              <a:rPr lang="en-US" altLang="ja-JP" dirty="0" smtClean="0">
                <a:solidFill>
                  <a:srgbClr val="0000FF"/>
                </a:solidFill>
                <a:effectLst/>
                <a:latin typeface="Symbol" pitchFamily="18" charset="2"/>
                <a:ea typeface="Arial Unicode MS" pitchFamily="50" charset="-128"/>
                <a:cs typeface="Arial Unicode MS" pitchFamily="50" charset="-128"/>
              </a:rPr>
              <a:t>h</a:t>
            </a:r>
            <a:r>
              <a:rPr lang="en-US" altLang="ja-JP" dirty="0" smtClean="0">
                <a:solidFill>
                  <a:srgbClr val="0000FF"/>
                </a:solidFill>
                <a:effectLst/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photoproduction 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976313" y="1857375"/>
            <a:ext cx="1411287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LEPS data</a:t>
            </a: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5778500" y="1782763"/>
            <a:ext cx="3865563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SAID -partial-wave analysis </a:t>
            </a:r>
          </a:p>
          <a:p>
            <a:r>
              <a:rPr lang="en-US" altLang="ja-JP" sz="1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Eta-MAID - isobar model </a:t>
            </a:r>
            <a:r>
              <a:rPr lang="en-US" altLang="ja-JP" sz="180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                </a:t>
            </a:r>
          </a:p>
        </p:txBody>
      </p:sp>
      <p:sp>
        <p:nvSpPr>
          <p:cNvPr id="97288" name="Line 8"/>
          <p:cNvSpPr>
            <a:spLocks noChangeShapeType="1"/>
          </p:cNvSpPr>
          <p:nvPr/>
        </p:nvSpPr>
        <p:spPr bwMode="auto">
          <a:xfrm>
            <a:off x="5278438" y="2214563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7289" name="Line 15"/>
          <p:cNvSpPr>
            <a:spLocks noChangeShapeType="1"/>
          </p:cNvSpPr>
          <p:nvPr/>
        </p:nvSpPr>
        <p:spPr bwMode="auto">
          <a:xfrm>
            <a:off x="5275263" y="1952625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393" name="Oval 16"/>
          <p:cNvSpPr>
            <a:spLocks noChangeArrowheads="1"/>
          </p:cNvSpPr>
          <p:nvPr/>
        </p:nvSpPr>
        <p:spPr bwMode="auto">
          <a:xfrm>
            <a:off x="806450" y="1939925"/>
            <a:ext cx="142875" cy="161925"/>
          </a:xfrm>
          <a:prstGeom prst="ellipse">
            <a:avLst/>
          </a:prstGeom>
          <a:solidFill>
            <a:srgbClr val="0000FF"/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 sz="1800">
              <a:solidFill>
                <a:srgbClr val="0000FF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97291" name="Oval 17"/>
          <p:cNvSpPr>
            <a:spLocks noChangeArrowheads="1"/>
          </p:cNvSpPr>
          <p:nvPr/>
        </p:nvSpPr>
        <p:spPr bwMode="auto">
          <a:xfrm>
            <a:off x="2705100" y="1838325"/>
            <a:ext cx="142875" cy="144463"/>
          </a:xfrm>
          <a:prstGeom prst="ellipse">
            <a:avLst/>
          </a:prstGeom>
          <a:solidFill>
            <a:srgbClr val="FFFFFF"/>
          </a:solidFill>
          <a:ln w="12700" algn="ctr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 sz="1800">
              <a:solidFill>
                <a:srgbClr val="00FF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8" name="二等辺三角形 17"/>
          <p:cNvSpPr/>
          <p:nvPr/>
        </p:nvSpPr>
        <p:spPr>
          <a:xfrm>
            <a:off x="2706688" y="2141538"/>
            <a:ext cx="142875" cy="144462"/>
          </a:xfrm>
          <a:prstGeom prst="triangle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 dirty="0">
              <a:solidFill>
                <a:prstClr val="white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97294" name="正方形/長方形 12"/>
          <p:cNvSpPr>
            <a:spLocks noChangeArrowheads="1"/>
          </p:cNvSpPr>
          <p:nvPr/>
        </p:nvSpPr>
        <p:spPr bwMode="auto">
          <a:xfrm>
            <a:off x="2849563" y="173037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Jlab/CLAS data</a:t>
            </a:r>
            <a:endParaRPr lang="en-US" altLang="ja-JP" sz="140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r>
              <a:rPr lang="en-US" altLang="ja-JP" sz="180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Bonn/ELSA data</a:t>
            </a:r>
            <a:endParaRPr lang="en-US" altLang="ja-JP" sz="160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406400" y="6065838"/>
            <a:ext cx="7085013" cy="830997"/>
            <a:chOff x="406400" y="6065838"/>
            <a:chExt cx="7085013" cy="830997"/>
          </a:xfrm>
        </p:grpSpPr>
        <p:sp>
          <p:nvSpPr>
            <p:cNvPr id="2" name="Text Box 11"/>
            <p:cNvSpPr txBox="1">
              <a:spLocks noChangeArrowheads="1"/>
            </p:cNvSpPr>
            <p:nvPr/>
          </p:nvSpPr>
          <p:spPr bwMode="auto">
            <a:xfrm>
              <a:off x="406400" y="6065838"/>
              <a:ext cx="7085013" cy="8309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dirty="0">
                  <a:solidFill>
                    <a:srgbClr val="0000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I = ½, small J, strong coupling to </a:t>
              </a:r>
              <a:r>
                <a:rPr lang="en-US" altLang="ja-JP" dirty="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h, </a:t>
              </a:r>
              <a:r>
                <a:rPr lang="en-US" altLang="ja-JP" dirty="0">
                  <a:solidFill>
                    <a:srgbClr val="0000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heavy </a:t>
              </a:r>
              <a:r>
                <a:rPr lang="en-US" altLang="ja-JP" dirty="0">
                  <a:solidFill>
                    <a:srgbClr val="0000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  <a:sym typeface="Wingdings" pitchFamily="2" charset="2"/>
                </a:rPr>
                <a:t> may contain large </a:t>
              </a:r>
              <a:r>
                <a:rPr lang="en-US" altLang="ja-JP" dirty="0" err="1">
                  <a:solidFill>
                    <a:srgbClr val="0000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  <a:sym typeface="Wingdings" pitchFamily="2" charset="2"/>
                </a:rPr>
                <a:t>ss</a:t>
              </a:r>
              <a:r>
                <a:rPr lang="en-US" altLang="ja-JP" dirty="0">
                  <a:solidFill>
                    <a:srgbClr val="0000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  <a:sym typeface="Wingdings" pitchFamily="2" charset="2"/>
                </a:rPr>
                <a:t> </a:t>
              </a:r>
              <a:r>
                <a:rPr lang="en-US" altLang="ja-JP" dirty="0" smtClean="0">
                  <a:solidFill>
                    <a:srgbClr val="0000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  <a:sym typeface="Wingdings" pitchFamily="2" charset="2"/>
                </a:rPr>
                <a:t>component.</a:t>
              </a:r>
              <a:r>
                <a:rPr lang="en-US" altLang="ja-JP" b="1" dirty="0" smtClean="0"/>
                <a:t>                </a:t>
              </a:r>
              <a:r>
                <a:rPr lang="en-US" altLang="ja-JP" sz="1800" dirty="0" smtClean="0"/>
                <a:t>PRC 80, 052201</a:t>
              </a:r>
              <a:endParaRPr lang="en-US" altLang="ja-JP" sz="18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cxnSp>
          <p:nvCxnSpPr>
            <p:cNvPr id="16" name="直線コネクタ 15"/>
            <p:cNvCxnSpPr/>
            <p:nvPr/>
          </p:nvCxnSpPr>
          <p:spPr>
            <a:xfrm>
              <a:off x="2432050" y="6540500"/>
              <a:ext cx="1778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スライド番号プレースホル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E48C-885F-4E43-AFFB-2AED1B7D90F4}" type="slidenum">
              <a:rPr lang="ja-JP" altLang="en-US" smtClean="0"/>
              <a:pPr/>
              <a:t>13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Text Box 2"/>
          <p:cNvSpPr txBox="1">
            <a:spLocks noChangeArrowheads="1"/>
          </p:cNvSpPr>
          <p:nvPr/>
        </p:nvSpPr>
        <p:spPr bwMode="auto">
          <a:xfrm>
            <a:off x="1016000" y="1531938"/>
            <a:ext cx="70485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kumimoji="0" lang="en-US" altLang="zh-TW" sz="8000" dirty="0" err="1" smtClean="0">
                <a:solidFill>
                  <a:srgbClr val="3333C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  <a:sym typeface="Symbol" pitchFamily="18" charset="2"/>
              </a:rPr>
              <a:t>Protoproduction</a:t>
            </a:r>
            <a:r>
              <a:rPr kumimoji="0" lang="en-US" altLang="zh-TW" sz="8000" dirty="0" smtClean="0">
                <a:solidFill>
                  <a:srgbClr val="3333C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  <a:sym typeface="Symbol" pitchFamily="18" charset="2"/>
              </a:rPr>
              <a:t> of </a:t>
            </a:r>
            <a:r>
              <a:rPr kumimoji="0" lang="en-US" altLang="zh-TW" sz="8000" dirty="0" smtClean="0">
                <a:solidFill>
                  <a:srgbClr val="3333CC"/>
                </a:solidFill>
                <a:latin typeface="Symbol" pitchFamily="18" charset="2"/>
                <a:ea typeface="PMingLiU" pitchFamily="18" charset="-120"/>
                <a:sym typeface="Symbol" pitchFamily="18" charset="2"/>
              </a:rPr>
              <a:t>L</a:t>
            </a:r>
            <a:r>
              <a:rPr kumimoji="0" lang="en-US" altLang="zh-TW" sz="8000" dirty="0" smtClean="0">
                <a:solidFill>
                  <a:srgbClr val="3333CC"/>
                </a:solidFill>
                <a:ea typeface="PMingLiU" pitchFamily="18" charset="-120"/>
                <a:sym typeface="Symbol" pitchFamily="18" charset="2"/>
              </a:rPr>
              <a:t>(1405)</a:t>
            </a:r>
            <a:endParaRPr kumimoji="0" lang="en-US" altLang="zh-TW" sz="8000" dirty="0">
              <a:solidFill>
                <a:srgbClr val="3333CC"/>
              </a:solidFill>
              <a:ea typeface="PMingLiU" pitchFamily="18" charset="-120"/>
              <a:sym typeface="Symbol" pitchFamily="18" charset="2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E48C-885F-4E43-AFFB-2AED1B7D90F4}" type="slidenum">
              <a:rPr lang="ja-JP" altLang="en-US" smtClean="0"/>
              <a:pPr/>
              <a:t>14</a:t>
            </a:fld>
            <a:endParaRPr lang="en-US" altLang="ja-JP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3683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ja-JP" sz="3200" dirty="0" smtClean="0">
                <a:latin typeface="Times New Roman" pitchFamily="18" charset="0"/>
              </a:rPr>
              <a:t>Physics background</a:t>
            </a:r>
            <a:r>
              <a:rPr lang="en-US" altLang="ja-JP" sz="32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ja-JP" sz="3200" dirty="0" smtClean="0">
                <a:latin typeface="Times New Roman" pitchFamily="18" charset="0"/>
              </a:rPr>
              <a:t>:</a:t>
            </a:r>
            <a:r>
              <a:rPr lang="en-US" altLang="ja-JP" sz="32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ja-JP" sz="3200" dirty="0" smtClean="0">
                <a:solidFill>
                  <a:schemeClr val="tx2"/>
                </a:solidFill>
                <a:latin typeface="Symbol" pitchFamily="18" charset="2"/>
              </a:rPr>
              <a:t>L(1405</a:t>
            </a:r>
            <a:r>
              <a:rPr lang="en-US" altLang="ja-JP" sz="3200" dirty="0">
                <a:solidFill>
                  <a:schemeClr val="tx2"/>
                </a:solidFill>
                <a:latin typeface="Symbol" pitchFamily="18" charset="2"/>
              </a:rPr>
              <a:t>)</a:t>
            </a:r>
            <a:endParaRPr lang="ja-JP" altLang="en-US" sz="32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0" y="898525"/>
            <a:ext cx="9144000" cy="230832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ja-JP" dirty="0" smtClean="0"/>
          </a:p>
          <a:p>
            <a:pPr>
              <a:buFontTx/>
              <a:buChar char="•"/>
            </a:pP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ja-JP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quark or meson-baryon molecule or 4q-qbar </a:t>
            </a:r>
            <a:r>
              <a:rPr lang="en-US" altLang="ja-JP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pentaquark</a:t>
            </a:r>
            <a:r>
              <a:rPr lang="en-US" altLang="ja-JP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1">
              <a:buFontTx/>
              <a:buChar char="•"/>
            </a:pPr>
            <a:r>
              <a:rPr lang="en-US" altLang="ja-JP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qq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LS force is too small to explain the mass of </a:t>
            </a:r>
            <a:r>
              <a:rPr lang="en-US" altLang="ja-JP" dirty="0" smtClean="0">
                <a:latin typeface="Symbol" pitchFamily="18" charset="2"/>
              </a:rPr>
              <a:t>L(1405). </a:t>
            </a:r>
          </a:p>
          <a:p>
            <a:pPr lvl="1">
              <a:buFontTx/>
              <a:buChar char="•"/>
            </a:pP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 meson-baryon  molecule has been suggested. But not established.</a:t>
            </a:r>
            <a:endParaRPr lang="ja-JP" alt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ja-JP" altLang="en-US" dirty="0">
                <a:latin typeface="Times New Roman" pitchFamily="18" charset="0"/>
              </a:rPr>
              <a:t>　</a:t>
            </a:r>
            <a:r>
              <a:rPr lang="en-US" altLang="ja-JP" b="1" dirty="0" smtClean="0">
                <a:solidFill>
                  <a:srgbClr val="FF0000"/>
                </a:solidFill>
                <a:latin typeface="Times New Roman" pitchFamily="18" charset="0"/>
              </a:rPr>
              <a:t>Production mechanisms may reveal exotic structure of </a:t>
            </a:r>
            <a:r>
              <a:rPr lang="en-US" altLang="ja-JP" b="1" dirty="0" smtClean="0">
                <a:solidFill>
                  <a:srgbClr val="FF0000"/>
                </a:solidFill>
                <a:latin typeface="Symbol" pitchFamily="18" charset="2"/>
              </a:rPr>
              <a:t>L(1405).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 Compare production cross section with ordinary baryon </a:t>
            </a:r>
            <a:r>
              <a:rPr lang="en-US" altLang="ja-JP" dirty="0" smtClean="0">
                <a:latin typeface="Symbol" pitchFamily="18" charset="2"/>
              </a:rPr>
              <a:t>S(1385).</a:t>
            </a:r>
            <a:endParaRPr lang="en-US" altLang="ja-JP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6" name="Picture 43" descr="l1405theo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3909419"/>
            <a:ext cx="5408612" cy="2364381"/>
          </a:xfrm>
          <a:prstGeom prst="rect">
            <a:avLst/>
          </a:prstGeom>
          <a:noFill/>
          <a:ln/>
        </p:spPr>
      </p:pic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4876800" y="5513388"/>
            <a:ext cx="1247775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dirty="0" err="1"/>
              <a:t>Isgur</a:t>
            </a:r>
            <a:endParaRPr lang="en-US" altLang="ja-JP" dirty="0"/>
          </a:p>
          <a:p>
            <a:r>
              <a:rPr lang="en-US" altLang="ja-JP" dirty="0" smtClean="0"/>
              <a:t>PRD18</a:t>
            </a:r>
            <a:endParaRPr lang="en-US" altLang="ja-JP" dirty="0"/>
          </a:p>
        </p:txBody>
      </p:sp>
      <p:sp>
        <p:nvSpPr>
          <p:cNvPr id="8" name="Line 45"/>
          <p:cNvSpPr>
            <a:spLocks noChangeShapeType="1"/>
          </p:cNvSpPr>
          <p:nvPr/>
        </p:nvSpPr>
        <p:spPr bwMode="auto">
          <a:xfrm flipH="1">
            <a:off x="4610100" y="5346700"/>
            <a:ext cx="381000" cy="2032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9" name="Line 46"/>
          <p:cNvSpPr>
            <a:spLocks noChangeShapeType="1"/>
          </p:cNvSpPr>
          <p:nvPr/>
        </p:nvSpPr>
        <p:spPr bwMode="auto">
          <a:xfrm flipH="1" flipV="1">
            <a:off x="3251200" y="4851400"/>
            <a:ext cx="1714500" cy="5080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pic>
        <p:nvPicPr>
          <p:cNvPr id="15" name="Picture 8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473297"/>
            <a:ext cx="2794000" cy="18908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" name="テキスト ボックス 15"/>
          <p:cNvSpPr txBox="1"/>
          <p:nvPr/>
        </p:nvSpPr>
        <p:spPr>
          <a:xfrm>
            <a:off x="6858000" y="5168900"/>
            <a:ext cx="1217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Symbol" pitchFamily="18" charset="2"/>
              </a:rPr>
              <a:t>L(1405)</a:t>
            </a:r>
            <a:endParaRPr kumimoji="1" lang="ja-JP" altLang="en-US" dirty="0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9B5B-55BB-4405-BCB4-8D5F8D306E0B}" type="slidenum">
              <a:rPr lang="ja-JP" altLang="en-US" smtClean="0"/>
              <a:pPr/>
              <a:t>15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59" name="Picture 51" descr="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73250"/>
            <a:ext cx="4987925" cy="4635500"/>
          </a:xfrm>
          <a:prstGeom prst="rect">
            <a:avLst/>
          </a:prstGeom>
          <a:noFill/>
        </p:spPr>
      </p:pic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76200" y="287338"/>
            <a:ext cx="42259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GB" altLang="ja-JP" sz="2800" b="1" u="sng">
                <a:solidFill>
                  <a:schemeClr val="tx2"/>
                </a:solidFill>
                <a:latin typeface="Times New Roman" pitchFamily="18" charset="0"/>
              </a:rPr>
              <a:t>Missing mass of  </a:t>
            </a:r>
            <a:r>
              <a:rPr kumimoji="0" lang="en-GB" altLang="ja-JP" sz="2800" b="1" i="1" u="sng">
                <a:solidFill>
                  <a:schemeClr val="tx2"/>
                </a:solidFill>
                <a:latin typeface="Times New Roman" pitchFamily="18" charset="0"/>
              </a:rPr>
              <a:t>p </a:t>
            </a:r>
            <a:r>
              <a:rPr kumimoji="0" lang="en-GB" altLang="ja-JP" sz="2800" b="1" u="sng">
                <a:solidFill>
                  <a:schemeClr val="tx2"/>
                </a:solidFill>
                <a:latin typeface="Times New Roman" pitchFamily="18" charset="0"/>
              </a:rPr>
              <a:t>( </a:t>
            </a:r>
            <a:r>
              <a:rPr kumimoji="0" lang="en-GB" altLang="ja-JP" sz="2800" b="1" u="sng">
                <a:solidFill>
                  <a:schemeClr val="tx2"/>
                </a:solidFill>
                <a:latin typeface="Symbol" pitchFamily="18" charset="2"/>
              </a:rPr>
              <a:t>g</a:t>
            </a:r>
            <a:r>
              <a:rPr kumimoji="0" lang="en-GB" altLang="ja-JP" sz="2800" b="1" u="sng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kumimoji="0" lang="en-GB" altLang="ja-JP" sz="2800" b="1" i="1" u="sng">
                <a:solidFill>
                  <a:schemeClr val="tx2"/>
                </a:solidFill>
                <a:latin typeface="Times New Roman" pitchFamily="18" charset="0"/>
              </a:rPr>
              <a:t>K</a:t>
            </a:r>
            <a:r>
              <a:rPr kumimoji="0" lang="en-GB" altLang="ja-JP" sz="2800" b="1" u="sng" baseline="30000">
                <a:solidFill>
                  <a:schemeClr val="tx2"/>
                </a:solidFill>
                <a:latin typeface="Times New Roman" pitchFamily="18" charset="0"/>
              </a:rPr>
              <a:t>+</a:t>
            </a:r>
            <a:r>
              <a:rPr kumimoji="0" lang="en-GB" altLang="ja-JP" sz="2800" b="1" u="sng">
                <a:solidFill>
                  <a:schemeClr val="tx2"/>
                </a:solidFill>
                <a:latin typeface="Times New Roman" pitchFamily="18" charset="0"/>
              </a:rPr>
              <a:t>) X</a:t>
            </a:r>
          </a:p>
        </p:txBody>
      </p:sp>
      <p:sp>
        <p:nvSpPr>
          <p:cNvPr id="17447" name="Rectangle 39"/>
          <p:cNvSpPr>
            <a:spLocks noChangeArrowheads="1"/>
          </p:cNvSpPr>
          <p:nvPr/>
        </p:nvSpPr>
        <p:spPr bwMode="auto">
          <a:xfrm>
            <a:off x="206375" y="825500"/>
            <a:ext cx="4238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GB" altLang="ja-JP" sz="2000"/>
              <a:t>K</a:t>
            </a:r>
            <a:r>
              <a:rPr kumimoji="0" lang="en-GB" altLang="ja-JP" baseline="30000"/>
              <a:t>+’</a:t>
            </a:r>
            <a:r>
              <a:rPr kumimoji="0" lang="en-GB" altLang="ja-JP" sz="2000"/>
              <a:t>s were detected by Spectrometer</a:t>
            </a:r>
            <a:endParaRPr kumimoji="0" lang="ja-JP" altLang="en-US" sz="2000"/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0" y="1438275"/>
            <a:ext cx="5499100" cy="5191125"/>
            <a:chOff x="0" y="1050"/>
            <a:chExt cx="3464" cy="3270"/>
          </a:xfrm>
        </p:grpSpPr>
        <p:pic>
          <p:nvPicPr>
            <p:cNvPr id="17460" name="Picture 52" descr="00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101"/>
              <a:ext cx="3464" cy="32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7452" name="Text Box 44"/>
            <p:cNvSpPr txBox="1">
              <a:spLocks noChangeArrowheads="1"/>
            </p:cNvSpPr>
            <p:nvPr/>
          </p:nvSpPr>
          <p:spPr bwMode="auto">
            <a:xfrm>
              <a:off x="932" y="1218"/>
              <a:ext cx="760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>
                  <a:latin typeface="Symbol" pitchFamily="18" charset="2"/>
                </a:rPr>
                <a:t>L(1116)</a:t>
              </a:r>
            </a:p>
          </p:txBody>
        </p:sp>
        <p:sp>
          <p:nvSpPr>
            <p:cNvPr id="17453" name="Text Box 45"/>
            <p:cNvSpPr txBox="1">
              <a:spLocks noChangeArrowheads="1"/>
            </p:cNvSpPr>
            <p:nvPr/>
          </p:nvSpPr>
          <p:spPr bwMode="auto">
            <a:xfrm>
              <a:off x="1133" y="1522"/>
              <a:ext cx="742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>
                  <a:latin typeface="Symbol" pitchFamily="18" charset="2"/>
                </a:rPr>
                <a:t>S(1192)</a:t>
              </a:r>
            </a:p>
          </p:txBody>
        </p:sp>
        <p:sp>
          <p:nvSpPr>
            <p:cNvPr id="17454" name="Text Box 46"/>
            <p:cNvSpPr txBox="1">
              <a:spLocks noChangeArrowheads="1"/>
            </p:cNvSpPr>
            <p:nvPr/>
          </p:nvSpPr>
          <p:spPr bwMode="auto">
            <a:xfrm>
              <a:off x="1699" y="1050"/>
              <a:ext cx="795" cy="51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>
                  <a:latin typeface="Symbol" pitchFamily="18" charset="2"/>
                </a:rPr>
                <a:t>L(1405)</a:t>
              </a:r>
            </a:p>
            <a:p>
              <a:pPr algn="ctr"/>
              <a:r>
                <a:rPr lang="en-US" altLang="ja-JP">
                  <a:latin typeface="Symbol" pitchFamily="18" charset="2"/>
                </a:rPr>
                <a:t>/S(1385)</a:t>
              </a:r>
            </a:p>
          </p:txBody>
        </p:sp>
        <p:sp>
          <p:nvSpPr>
            <p:cNvPr id="17455" name="Text Box 47"/>
            <p:cNvSpPr txBox="1">
              <a:spLocks noChangeArrowheads="1"/>
            </p:cNvSpPr>
            <p:nvPr/>
          </p:nvSpPr>
          <p:spPr bwMode="auto">
            <a:xfrm>
              <a:off x="2524" y="1170"/>
              <a:ext cx="760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>
                  <a:latin typeface="Symbol" pitchFamily="18" charset="2"/>
                </a:rPr>
                <a:t>L(1520)</a:t>
              </a:r>
            </a:p>
          </p:txBody>
        </p:sp>
      </p:grpSp>
      <p:pic>
        <p:nvPicPr>
          <p:cNvPr id="17463" name="Picture 55" descr="0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8000" y="363538"/>
            <a:ext cx="3365500" cy="3181350"/>
          </a:xfrm>
          <a:prstGeom prst="rect">
            <a:avLst/>
          </a:prstGeom>
          <a:noFill/>
        </p:spPr>
      </p:pic>
      <p:pic>
        <p:nvPicPr>
          <p:cNvPr id="17464" name="Picture 56" descr="0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92763" y="3490913"/>
            <a:ext cx="3348037" cy="3189287"/>
          </a:xfrm>
          <a:prstGeom prst="rect">
            <a:avLst/>
          </a:prstGeom>
          <a:noFill/>
        </p:spPr>
      </p:pic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E48C-885F-4E43-AFFB-2AED1B7D90F4}" type="slidenum">
              <a:rPr lang="ja-JP" altLang="en-US" smtClean="0"/>
              <a:pPr/>
              <a:t>16</a:t>
            </a:fld>
            <a:endParaRPr lang="en-US" altLang="ja-JP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6" name="Rectangle 4"/>
          <p:cNvSpPr>
            <a:spLocks noChangeArrowheads="1"/>
          </p:cNvSpPr>
          <p:nvPr/>
        </p:nvSpPr>
        <p:spPr bwMode="auto">
          <a:xfrm>
            <a:off x="0" y="266700"/>
            <a:ext cx="46863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ja-JP" sz="3200">
                <a:solidFill>
                  <a:schemeClr val="tx2"/>
                </a:solidFill>
                <a:latin typeface="Symbol" pitchFamily="18" charset="2"/>
              </a:rPr>
              <a:t>S(1385) </a:t>
            </a:r>
            <a:r>
              <a:rPr lang="en-US" altLang="ja-JP" sz="3200">
                <a:solidFill>
                  <a:schemeClr val="tx2"/>
                </a:solidFill>
                <a:latin typeface="Times New Roman" pitchFamily="18" charset="0"/>
              </a:rPr>
              <a:t>photoproduction</a:t>
            </a:r>
            <a:endParaRPr lang="ja-JP" altLang="en-US" sz="320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96900" y="657225"/>
            <a:ext cx="7366000" cy="1096963"/>
            <a:chOff x="104" y="278"/>
            <a:chExt cx="4640" cy="691"/>
          </a:xfrm>
        </p:grpSpPr>
        <p:sp>
          <p:nvSpPr>
            <p:cNvPr id="330758" name="Line 6"/>
            <p:cNvSpPr>
              <a:spLocks noChangeShapeType="1"/>
            </p:cNvSpPr>
            <p:nvPr/>
          </p:nvSpPr>
          <p:spPr bwMode="auto">
            <a:xfrm flipV="1">
              <a:off x="920" y="584"/>
              <a:ext cx="32" cy="176"/>
            </a:xfrm>
            <a:prstGeom prst="line">
              <a:avLst/>
            </a:prstGeom>
            <a:noFill/>
            <a:ln w="254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0759" name="Text Box 7"/>
            <p:cNvSpPr txBox="1">
              <a:spLocks noChangeArrowheads="1"/>
            </p:cNvSpPr>
            <p:nvPr/>
          </p:nvSpPr>
          <p:spPr bwMode="auto">
            <a:xfrm>
              <a:off x="538" y="681"/>
              <a:ext cx="1237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spectrometer</a:t>
              </a: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04" y="278"/>
              <a:ext cx="4640" cy="365"/>
              <a:chOff x="104" y="638"/>
              <a:chExt cx="4640" cy="365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104" y="638"/>
                <a:ext cx="4640" cy="365"/>
                <a:chOff x="104" y="638"/>
                <a:chExt cx="4640" cy="365"/>
              </a:xfrm>
            </p:grpSpPr>
            <p:sp>
              <p:nvSpPr>
                <p:cNvPr id="33076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4" y="638"/>
                  <a:ext cx="4640" cy="365"/>
                </a:xfrm>
                <a:prstGeom prst="rect">
                  <a:avLst/>
                </a:prstGeom>
                <a:noFill/>
                <a:ln w="38100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altLang="ja-JP" sz="3200">
                      <a:latin typeface="Symbol" pitchFamily="18" charset="2"/>
                    </a:rPr>
                    <a:t>g </a:t>
                  </a:r>
                  <a:r>
                    <a:rPr lang="en-US" altLang="ja-JP" sz="3200">
                      <a:latin typeface="Times New Roman" pitchFamily="18" charset="0"/>
                    </a:rPr>
                    <a:t>p </a:t>
                  </a:r>
                  <a:r>
                    <a:rPr lang="en-US" altLang="ja-JP" sz="3200">
                      <a:latin typeface="Times New Roman" pitchFamily="18" charset="0"/>
                      <a:sym typeface="Symbol" pitchFamily="18" charset="2"/>
                    </a:rPr>
                    <a:t> K</a:t>
                  </a:r>
                  <a:r>
                    <a:rPr lang="en-US" altLang="ja-JP" sz="3200" baseline="30000">
                      <a:latin typeface="Times New Roman" pitchFamily="18" charset="0"/>
                      <a:sym typeface="Symbol" pitchFamily="18" charset="2"/>
                    </a:rPr>
                    <a:t>+</a:t>
                  </a:r>
                  <a:r>
                    <a:rPr lang="en-US" altLang="ja-JP" sz="3200">
                      <a:latin typeface="Symbol" pitchFamily="18" charset="2"/>
                    </a:rPr>
                    <a:t> S(1385) </a:t>
                  </a:r>
                  <a:r>
                    <a:rPr lang="en-US" altLang="ja-JP" sz="3200">
                      <a:latin typeface="Symbol" pitchFamily="18" charset="2"/>
                      <a:sym typeface="Symbol" pitchFamily="18" charset="2"/>
                    </a:rPr>
                    <a:t> K</a:t>
                  </a:r>
                  <a:r>
                    <a:rPr lang="en-US" altLang="ja-JP" sz="3200" baseline="30000">
                      <a:latin typeface="R"/>
                      <a:sym typeface="Symbol" pitchFamily="18" charset="2"/>
                    </a:rPr>
                    <a:t>+</a:t>
                  </a:r>
                  <a:r>
                    <a:rPr lang="en-US" altLang="ja-JP" sz="3200">
                      <a:latin typeface="Symbol" pitchFamily="18" charset="2"/>
                    </a:rPr>
                    <a:t>L p</a:t>
                  </a:r>
                  <a:r>
                    <a:rPr lang="en-US" altLang="ja-JP" sz="3200" baseline="30000">
                      <a:latin typeface="ＭＳ 明朝" pitchFamily="17" charset="-128"/>
                      <a:ea typeface="ＭＳ 明朝" pitchFamily="17" charset="-128"/>
                    </a:rPr>
                    <a:t>0</a:t>
                  </a:r>
                  <a:r>
                    <a:rPr lang="en-US" altLang="ja-JP" sz="3200">
                      <a:latin typeface="Symbol" pitchFamily="18" charset="2"/>
                      <a:sym typeface="Symbol" pitchFamily="18" charset="2"/>
                    </a:rPr>
                    <a:t> K</a:t>
                  </a:r>
                  <a:r>
                    <a:rPr lang="en-US" altLang="ja-JP" sz="3200" baseline="30000">
                      <a:latin typeface="Symbol" pitchFamily="18" charset="2"/>
                      <a:sym typeface="Symbol" pitchFamily="18" charset="2"/>
                    </a:rPr>
                    <a:t>+</a:t>
                  </a:r>
                  <a:r>
                    <a:rPr lang="en-US" altLang="ja-JP" sz="3200">
                      <a:latin typeface="Symbol" pitchFamily="18" charset="2"/>
                      <a:sym typeface="Symbol" pitchFamily="18" charset="2"/>
                    </a:rPr>
                    <a:t> </a:t>
                  </a:r>
                  <a:r>
                    <a:rPr lang="en-US" altLang="ja-JP" sz="3200">
                      <a:latin typeface="Times New Roman" pitchFamily="18" charset="0"/>
                      <a:sym typeface="Symbol" pitchFamily="18" charset="2"/>
                    </a:rPr>
                    <a:t>p</a:t>
                  </a:r>
                  <a:r>
                    <a:rPr lang="en-US" altLang="ja-JP" sz="3200">
                      <a:latin typeface="Symbol" pitchFamily="18" charset="2"/>
                      <a:sym typeface="Symbol" pitchFamily="18" charset="2"/>
                    </a:rPr>
                    <a:t>p</a:t>
                  </a:r>
                  <a:r>
                    <a:rPr lang="en-US" altLang="ja-JP" sz="3200" baseline="30000">
                      <a:latin typeface="Symbol" pitchFamily="18" charset="2"/>
                      <a:sym typeface="Symbol" pitchFamily="18" charset="2"/>
                    </a:rPr>
                    <a:t>-</a:t>
                  </a:r>
                  <a:r>
                    <a:rPr lang="en-US" altLang="ja-JP" sz="3200">
                      <a:latin typeface="Symbol" pitchFamily="18" charset="2"/>
                      <a:sym typeface="Symbol" pitchFamily="18" charset="2"/>
                    </a:rPr>
                    <a:t> </a:t>
                  </a:r>
                  <a:r>
                    <a:rPr lang="en-US" altLang="ja-JP" sz="3200">
                      <a:latin typeface="Symbol" pitchFamily="18" charset="2"/>
                    </a:rPr>
                    <a:t>p</a:t>
                  </a:r>
                  <a:r>
                    <a:rPr lang="en-US" altLang="ja-JP" sz="3200" baseline="30000">
                      <a:latin typeface="Times New Roman" pitchFamily="18" charset="0"/>
                    </a:rPr>
                    <a:t>0</a:t>
                  </a:r>
                  <a:r>
                    <a:rPr lang="en-US" altLang="ja-JP" sz="3200">
                      <a:latin typeface="Symbol" pitchFamily="18" charset="2"/>
                    </a:rPr>
                    <a:t> </a:t>
                  </a:r>
                </a:p>
              </p:txBody>
            </p:sp>
            <p:sp>
              <p:nvSpPr>
                <p:cNvPr id="330763" name="Rectangle 11"/>
                <p:cNvSpPr>
                  <a:spLocks noChangeArrowheads="1"/>
                </p:cNvSpPr>
                <p:nvPr/>
              </p:nvSpPr>
              <p:spPr bwMode="auto">
                <a:xfrm>
                  <a:off x="800" y="704"/>
                  <a:ext cx="352" cy="280"/>
                </a:xfrm>
                <a:prstGeom prst="rect">
                  <a:avLst/>
                </a:prstGeom>
                <a:solidFill>
                  <a:srgbClr val="00FFFF">
                    <a:alpha val="28000"/>
                  </a:srgbClr>
                </a:solidFill>
                <a:ln w="381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ja-JP" altLang="en-US"/>
                </a:p>
              </p:txBody>
            </p:sp>
          </p:grpSp>
          <p:sp>
            <p:nvSpPr>
              <p:cNvPr id="330764" name="Rectangle 12"/>
              <p:cNvSpPr>
                <a:spLocks noChangeArrowheads="1"/>
              </p:cNvSpPr>
              <p:nvPr/>
            </p:nvSpPr>
            <p:spPr bwMode="auto">
              <a:xfrm>
                <a:off x="3752" y="720"/>
                <a:ext cx="432" cy="272"/>
              </a:xfrm>
              <a:prstGeom prst="rect">
                <a:avLst/>
              </a:prstGeom>
              <a:solidFill>
                <a:srgbClr val="CC0000">
                  <a:alpha val="39999"/>
                </a:srgbClr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330765" name="Line 13"/>
            <p:cNvSpPr>
              <a:spLocks noChangeShapeType="1"/>
            </p:cNvSpPr>
            <p:nvPr/>
          </p:nvSpPr>
          <p:spPr bwMode="auto">
            <a:xfrm flipV="1">
              <a:off x="3888" y="664"/>
              <a:ext cx="32" cy="136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0766" name="Text Box 14"/>
            <p:cNvSpPr txBox="1">
              <a:spLocks noChangeArrowheads="1"/>
            </p:cNvSpPr>
            <p:nvPr/>
          </p:nvSpPr>
          <p:spPr bwMode="auto">
            <a:xfrm>
              <a:off x="3367" y="641"/>
              <a:ext cx="500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TPC</a:t>
              </a:r>
            </a:p>
          </p:txBody>
        </p:sp>
      </p:grpSp>
      <p:sp>
        <p:nvSpPr>
          <p:cNvPr id="330773" name="Rectangle 21"/>
          <p:cNvSpPr>
            <a:spLocks noChangeArrowheads="1"/>
          </p:cNvSpPr>
          <p:nvPr/>
        </p:nvSpPr>
        <p:spPr bwMode="auto">
          <a:xfrm>
            <a:off x="2665413" y="2016125"/>
            <a:ext cx="395287" cy="3651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330774" name="Rectangle 22"/>
          <p:cNvSpPr>
            <a:spLocks noChangeArrowheads="1"/>
          </p:cNvSpPr>
          <p:nvPr/>
        </p:nvSpPr>
        <p:spPr bwMode="auto">
          <a:xfrm>
            <a:off x="304800" y="3335338"/>
            <a:ext cx="434975" cy="4556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0" y="2468563"/>
            <a:ext cx="4267200" cy="3983037"/>
            <a:chOff x="1536" y="1296"/>
            <a:chExt cx="2735" cy="2592"/>
          </a:xfrm>
        </p:grpSpPr>
        <p:pic>
          <p:nvPicPr>
            <p:cNvPr id="330776" name="Picture 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36" y="1296"/>
              <a:ext cx="2735" cy="259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</p:pic>
        <p:sp>
          <p:nvSpPr>
            <p:cNvPr id="330777" name="Rectangle 25"/>
            <p:cNvSpPr>
              <a:spLocks noChangeArrowheads="1"/>
            </p:cNvSpPr>
            <p:nvPr/>
          </p:nvSpPr>
          <p:spPr bwMode="auto">
            <a:xfrm>
              <a:off x="2224" y="1424"/>
              <a:ext cx="448" cy="504"/>
            </a:xfrm>
            <a:prstGeom prst="rect">
              <a:avLst/>
            </a:prstGeom>
            <a:solidFill>
              <a:schemeClr val="bg1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330778" name="Rectangle 26"/>
          <p:cNvSpPr>
            <a:spLocks noChangeArrowheads="1"/>
          </p:cNvSpPr>
          <p:nvPr/>
        </p:nvSpPr>
        <p:spPr bwMode="auto">
          <a:xfrm>
            <a:off x="222250" y="2817813"/>
            <a:ext cx="355600" cy="5064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330779" name="Text Box 27"/>
          <p:cNvSpPr txBox="1">
            <a:spLocks noChangeArrowheads="1"/>
          </p:cNvSpPr>
          <p:nvPr/>
        </p:nvSpPr>
        <p:spPr bwMode="auto">
          <a:xfrm>
            <a:off x="633413" y="1793875"/>
            <a:ext cx="3384550" cy="8223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1115.4</a:t>
            </a:r>
            <a:r>
              <a:rPr lang="en-US" altLang="ja-JP">
                <a:latin typeface="ＭＳ Ｐゴシック" pitchFamily="50" charset="-128"/>
              </a:rPr>
              <a:t>±0.4 MeV</a:t>
            </a:r>
          </a:p>
          <a:p>
            <a:r>
              <a:rPr lang="en-US" altLang="ja-JP">
                <a:latin typeface="Symbol" pitchFamily="18" charset="2"/>
              </a:rPr>
              <a:t>s</a:t>
            </a:r>
            <a:r>
              <a:rPr lang="en-US" altLang="ja-JP">
                <a:latin typeface="ＭＳ Ｐゴシック" pitchFamily="50" charset="-128"/>
              </a:rPr>
              <a:t> 3.9 MeV, 4 MeV by MC</a:t>
            </a:r>
          </a:p>
        </p:txBody>
      </p:sp>
      <p:pic>
        <p:nvPicPr>
          <p:cNvPr id="25" name="Picture 8" descr="0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495800" y="2126526"/>
            <a:ext cx="3890963" cy="4075837"/>
          </a:xfrm>
          <a:prstGeom prst="rect">
            <a:avLst/>
          </a:prstGeom>
          <a:noFill/>
          <a:ln/>
        </p:spPr>
      </p:pic>
      <p:sp>
        <p:nvSpPr>
          <p:cNvPr id="22" name="スライド番号プレースホル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C6A0-53AA-4B11-99B1-F085EDE05481}" type="slidenum">
              <a:rPr lang="ja-JP" altLang="en-US" smtClean="0"/>
              <a:pPr/>
              <a:t>17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15" name="AutoShape 19"/>
          <p:cNvSpPr>
            <a:spLocks noChangeArrowheads="1"/>
          </p:cNvSpPr>
          <p:nvPr/>
        </p:nvSpPr>
        <p:spPr bwMode="auto">
          <a:xfrm>
            <a:off x="7219950" y="849313"/>
            <a:ext cx="330200" cy="382587"/>
          </a:xfrm>
          <a:prstGeom prst="roundRect">
            <a:avLst>
              <a:gd name="adj" fmla="val 477"/>
            </a:avLst>
          </a:prstGeom>
          <a:solidFill>
            <a:srgbClr val="CCFFFF"/>
          </a:solidFill>
          <a:ln w="9360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7718" name="AutoShape 22"/>
          <p:cNvSpPr>
            <a:spLocks noChangeArrowheads="1"/>
          </p:cNvSpPr>
          <p:nvPr/>
        </p:nvSpPr>
        <p:spPr bwMode="auto">
          <a:xfrm>
            <a:off x="6296025" y="825500"/>
            <a:ext cx="928688" cy="420688"/>
          </a:xfrm>
          <a:prstGeom prst="roundRect">
            <a:avLst>
              <a:gd name="adj" fmla="val 444"/>
            </a:avLst>
          </a:prstGeom>
          <a:solidFill>
            <a:srgbClr val="FF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7719" name="AutoShape 23"/>
          <p:cNvSpPr>
            <a:spLocks noChangeArrowheads="1"/>
          </p:cNvSpPr>
          <p:nvPr/>
        </p:nvSpPr>
        <p:spPr bwMode="auto">
          <a:xfrm>
            <a:off x="5819775" y="811213"/>
            <a:ext cx="449263" cy="419100"/>
          </a:xfrm>
          <a:prstGeom prst="roundRect">
            <a:avLst>
              <a:gd name="adj" fmla="val 444"/>
            </a:avLst>
          </a:prstGeom>
          <a:solidFill>
            <a:srgbClr val="CCFF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7720" name="AutoShape 24"/>
          <p:cNvSpPr>
            <a:spLocks noChangeArrowheads="1"/>
          </p:cNvSpPr>
          <p:nvPr/>
        </p:nvSpPr>
        <p:spPr bwMode="auto">
          <a:xfrm>
            <a:off x="4895850" y="512763"/>
            <a:ext cx="1404938" cy="339725"/>
          </a:xfrm>
          <a:prstGeom prst="roundRect">
            <a:avLst>
              <a:gd name="adj" fmla="val 384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GB" altLang="ja-JP" sz="1600">
                <a:solidFill>
                  <a:srgbClr val="006600"/>
                </a:solidFill>
              </a:rPr>
              <a:t>Spectrometer</a:t>
            </a:r>
          </a:p>
        </p:txBody>
      </p:sp>
      <p:sp>
        <p:nvSpPr>
          <p:cNvPr id="157721" name="AutoShape 25"/>
          <p:cNvSpPr>
            <a:spLocks noChangeArrowheads="1"/>
          </p:cNvSpPr>
          <p:nvPr/>
        </p:nvSpPr>
        <p:spPr bwMode="auto">
          <a:xfrm>
            <a:off x="6491288" y="508000"/>
            <a:ext cx="588962" cy="339725"/>
          </a:xfrm>
          <a:prstGeom prst="roundRect">
            <a:avLst>
              <a:gd name="adj" fmla="val 39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GB" altLang="ja-JP" sz="1600">
                <a:solidFill>
                  <a:srgbClr val="FF0000"/>
                </a:solidFill>
              </a:rPr>
              <a:t>TPC</a:t>
            </a:r>
          </a:p>
        </p:txBody>
      </p:sp>
      <p:sp>
        <p:nvSpPr>
          <p:cNvPr id="157790" name="Text Box 94"/>
          <p:cNvSpPr txBox="1">
            <a:spLocks noChangeArrowheads="1"/>
          </p:cNvSpPr>
          <p:nvPr/>
        </p:nvSpPr>
        <p:spPr bwMode="auto">
          <a:xfrm>
            <a:off x="241300" y="695325"/>
            <a:ext cx="7886700" cy="5794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3200">
                <a:latin typeface="Symbol" pitchFamily="18" charset="2"/>
              </a:rPr>
              <a:t>g </a:t>
            </a:r>
            <a:r>
              <a:rPr lang="en-US" altLang="ja-JP" sz="3200">
                <a:latin typeface="Times New Roman" pitchFamily="18" charset="0"/>
              </a:rPr>
              <a:t>p </a:t>
            </a:r>
            <a:r>
              <a:rPr lang="en-US" altLang="ja-JP" sz="3200">
                <a:latin typeface="Times New Roman" pitchFamily="18" charset="0"/>
                <a:sym typeface="Symbol" pitchFamily="18" charset="2"/>
              </a:rPr>
              <a:t> K</a:t>
            </a:r>
            <a:r>
              <a:rPr lang="en-US" altLang="ja-JP" sz="3200" baseline="30000">
                <a:latin typeface="Times New Roman" pitchFamily="18" charset="0"/>
                <a:sym typeface="Symbol" pitchFamily="18" charset="2"/>
              </a:rPr>
              <a:t>+</a:t>
            </a:r>
            <a:r>
              <a:rPr lang="en-US" altLang="ja-JP" sz="3200">
                <a:latin typeface="Symbol" pitchFamily="18" charset="2"/>
              </a:rPr>
              <a:t> L(1405) </a:t>
            </a:r>
            <a:r>
              <a:rPr lang="en-US" altLang="ja-JP" sz="3200">
                <a:latin typeface="Symbol" pitchFamily="18" charset="2"/>
                <a:sym typeface="Symbol" pitchFamily="18" charset="2"/>
              </a:rPr>
              <a:t> K</a:t>
            </a:r>
            <a:r>
              <a:rPr lang="en-US" altLang="ja-JP" sz="3200" baseline="30000">
                <a:latin typeface="R"/>
                <a:sym typeface="Symbol" pitchFamily="18" charset="2"/>
              </a:rPr>
              <a:t>+</a:t>
            </a:r>
            <a:r>
              <a:rPr lang="en-US" altLang="ja-JP" sz="3200">
                <a:latin typeface="Symbol" pitchFamily="18" charset="2"/>
              </a:rPr>
              <a:t>S</a:t>
            </a:r>
            <a:r>
              <a:rPr lang="en-US" altLang="ja-JP" sz="3200" baseline="30000">
                <a:latin typeface="Symbol" pitchFamily="18" charset="2"/>
                <a:sym typeface="Symbol" pitchFamily="18" charset="2"/>
              </a:rPr>
              <a:t></a:t>
            </a:r>
            <a:r>
              <a:rPr lang="en-US" altLang="ja-JP" sz="3200">
                <a:latin typeface="Symbol" pitchFamily="18" charset="2"/>
              </a:rPr>
              <a:t> p</a:t>
            </a:r>
            <a:r>
              <a:rPr lang="en-US" altLang="ja-JP" sz="3200" baseline="30000">
                <a:latin typeface="ＭＳ 明朝" pitchFamily="17" charset="-128"/>
                <a:ea typeface="ＭＳ 明朝" pitchFamily="17" charset="-128"/>
              </a:rPr>
              <a:t>∓</a:t>
            </a:r>
            <a:r>
              <a:rPr lang="en-US" altLang="ja-JP" sz="3200">
                <a:latin typeface="Symbol" pitchFamily="18" charset="2"/>
                <a:sym typeface="Symbol" pitchFamily="18" charset="2"/>
              </a:rPr>
              <a:t>  K</a:t>
            </a:r>
            <a:r>
              <a:rPr lang="en-US" altLang="ja-JP" sz="3200" baseline="3000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ja-JP" sz="3200">
                <a:latin typeface="Symbol" pitchFamily="18" charset="2"/>
                <a:sym typeface="Symbol" pitchFamily="18" charset="2"/>
              </a:rPr>
              <a:t> p</a:t>
            </a:r>
            <a:r>
              <a:rPr lang="en-US" altLang="ja-JP" sz="3200" baseline="30000">
                <a:latin typeface="Symbol" pitchFamily="18" charset="2"/>
                <a:sym typeface="Symbol" pitchFamily="18" charset="2"/>
              </a:rPr>
              <a:t>+</a:t>
            </a:r>
            <a:r>
              <a:rPr lang="en-US" altLang="ja-JP" sz="3200">
                <a:latin typeface="Symbol" pitchFamily="18" charset="2"/>
                <a:sym typeface="Symbol" pitchFamily="18" charset="2"/>
              </a:rPr>
              <a:t> </a:t>
            </a:r>
            <a:r>
              <a:rPr lang="en-US" altLang="ja-JP" sz="3200">
                <a:latin typeface="Symbol" pitchFamily="18" charset="2"/>
              </a:rPr>
              <a:t>p</a:t>
            </a:r>
            <a:r>
              <a:rPr lang="en-US" altLang="ja-JP" sz="3200" baseline="30000">
                <a:latin typeface="Times New Roman" pitchFamily="18" charset="0"/>
              </a:rPr>
              <a:t>-</a:t>
            </a:r>
            <a:r>
              <a:rPr lang="en-US" altLang="ja-JP" sz="3200">
                <a:latin typeface="Symbol" pitchFamily="18" charset="2"/>
              </a:rPr>
              <a:t> </a:t>
            </a:r>
            <a:r>
              <a:rPr lang="en-US" altLang="ja-JP" sz="3200">
                <a:latin typeface="Times New Roman" pitchFamily="18" charset="0"/>
              </a:rPr>
              <a:t>n</a:t>
            </a:r>
            <a:endParaRPr lang="en-US" altLang="ja-JP" sz="3200">
              <a:latin typeface="Symbol" pitchFamily="18" charset="2"/>
            </a:endParaRPr>
          </a:p>
        </p:txBody>
      </p:sp>
      <p:sp>
        <p:nvSpPr>
          <p:cNvPr id="157796" name="Rectangle 100"/>
          <p:cNvSpPr>
            <a:spLocks noChangeArrowheads="1"/>
          </p:cNvSpPr>
          <p:nvPr/>
        </p:nvSpPr>
        <p:spPr bwMode="auto">
          <a:xfrm>
            <a:off x="158750" y="223838"/>
            <a:ext cx="31480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GB" altLang="ja-JP" sz="2800" b="1" u="sng">
                <a:solidFill>
                  <a:schemeClr val="tx2"/>
                </a:solidFill>
                <a:latin typeface="Symbol" pitchFamily="18" charset="2"/>
              </a:rPr>
              <a:t>L(1405)</a:t>
            </a:r>
            <a:r>
              <a:rPr kumimoji="0" lang="en-GB" altLang="ja-JP" sz="2800" b="1" u="sng">
                <a:solidFill>
                  <a:schemeClr val="tx2"/>
                </a:solidFill>
                <a:latin typeface="Times New Roman" pitchFamily="18" charset="0"/>
              </a:rPr>
              <a:t> production</a:t>
            </a:r>
            <a:endParaRPr kumimoji="0" lang="ja-JP" altLang="en-US" sz="2800" b="1" u="sng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157802" name="Picture 106" descr="mN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481263"/>
            <a:ext cx="4635500" cy="4376737"/>
          </a:xfrm>
          <a:noFill/>
          <a:ln/>
        </p:spPr>
      </p:pic>
      <p:sp>
        <p:nvSpPr>
          <p:cNvPr id="157795" name="Text Box 99"/>
          <p:cNvSpPr txBox="1">
            <a:spLocks noChangeArrowheads="1"/>
          </p:cNvSpPr>
          <p:nvPr/>
        </p:nvSpPr>
        <p:spPr bwMode="auto">
          <a:xfrm>
            <a:off x="187325" y="1597025"/>
            <a:ext cx="4803775" cy="8223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peak 945</a:t>
            </a:r>
            <a:r>
              <a:rPr lang="en-US" altLang="ja-JP">
                <a:sym typeface="Symbol" pitchFamily="18" charset="2"/>
              </a:rPr>
              <a:t>1 MeV</a:t>
            </a:r>
          </a:p>
          <a:p>
            <a:r>
              <a:rPr lang="en-US" altLang="ja-JP">
                <a:sym typeface="Symbol" pitchFamily="18" charset="2"/>
              </a:rPr>
              <a:t>rms   17  2 MeV (20 MeV by MC)</a:t>
            </a:r>
          </a:p>
        </p:txBody>
      </p:sp>
      <p:sp>
        <p:nvSpPr>
          <p:cNvPr id="157804" name="Text Box 108"/>
          <p:cNvSpPr txBox="1">
            <a:spLocks noChangeArrowheads="1"/>
          </p:cNvSpPr>
          <p:nvPr/>
        </p:nvSpPr>
        <p:spPr bwMode="auto">
          <a:xfrm>
            <a:off x="4883150" y="1336675"/>
            <a:ext cx="4554538" cy="8223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>
                <a:latin typeface="Times New Roman" pitchFamily="18" charset="0"/>
              </a:rPr>
              <a:t>kinematic fit with two constraints</a:t>
            </a:r>
          </a:p>
          <a:p>
            <a:r>
              <a:rPr lang="en-US" altLang="ja-JP"/>
              <a:t> </a:t>
            </a:r>
            <a:r>
              <a:rPr lang="en-US" altLang="ja-JP">
                <a:latin typeface="Times New Roman" pitchFamily="18" charset="0"/>
              </a:rPr>
              <a:t>MM</a:t>
            </a:r>
            <a:r>
              <a:rPr lang="en-US" altLang="ja-JP"/>
              <a:t>(</a:t>
            </a:r>
            <a:r>
              <a:rPr lang="en-US" altLang="ja-JP">
                <a:latin typeface="Times New Roman" pitchFamily="18" charset="0"/>
              </a:rPr>
              <a:t>K</a:t>
            </a:r>
            <a:r>
              <a:rPr lang="en-US" altLang="ja-JP">
                <a:latin typeface="Symbol" pitchFamily="18" charset="2"/>
              </a:rPr>
              <a:t>pp) = </a:t>
            </a:r>
            <a:r>
              <a:rPr lang="en-US" altLang="ja-JP">
                <a:latin typeface="Times New Roman" pitchFamily="18" charset="0"/>
              </a:rPr>
              <a:t>n,   MM(K</a:t>
            </a:r>
            <a:r>
              <a:rPr lang="en-US" altLang="ja-JP">
                <a:latin typeface="Symbol" pitchFamily="18" charset="2"/>
              </a:rPr>
              <a:t>p)  = S</a:t>
            </a:r>
            <a:endParaRPr lang="en-US" altLang="ja-JP"/>
          </a:p>
        </p:txBody>
      </p:sp>
      <p:grpSp>
        <p:nvGrpSpPr>
          <p:cNvPr id="2" name="Group 110"/>
          <p:cNvGrpSpPr>
            <a:grpSpLocks/>
          </p:cNvGrpSpPr>
          <p:nvPr/>
        </p:nvGrpSpPr>
        <p:grpSpPr bwMode="auto">
          <a:xfrm>
            <a:off x="4560888" y="2855913"/>
            <a:ext cx="4722812" cy="4040187"/>
            <a:chOff x="598" y="148"/>
            <a:chExt cx="5066" cy="4172"/>
          </a:xfrm>
        </p:grpSpPr>
        <p:grpSp>
          <p:nvGrpSpPr>
            <p:cNvPr id="3" name="Group 111"/>
            <p:cNvGrpSpPr>
              <a:grpSpLocks/>
            </p:cNvGrpSpPr>
            <p:nvPr/>
          </p:nvGrpSpPr>
          <p:grpSpPr bwMode="auto">
            <a:xfrm>
              <a:off x="598" y="148"/>
              <a:ext cx="5066" cy="4172"/>
              <a:chOff x="598" y="148"/>
              <a:chExt cx="5066" cy="4172"/>
            </a:xfrm>
          </p:grpSpPr>
          <p:grpSp>
            <p:nvGrpSpPr>
              <p:cNvPr id="4" name="Group 112"/>
              <p:cNvGrpSpPr>
                <a:grpSpLocks/>
              </p:cNvGrpSpPr>
              <p:nvPr/>
            </p:nvGrpSpPr>
            <p:grpSpPr bwMode="auto">
              <a:xfrm>
                <a:off x="598" y="148"/>
                <a:ext cx="5066" cy="4172"/>
                <a:chOff x="598" y="148"/>
                <a:chExt cx="5066" cy="4172"/>
              </a:xfrm>
            </p:grpSpPr>
            <p:grpSp>
              <p:nvGrpSpPr>
                <p:cNvPr id="5" name="Group 113"/>
                <p:cNvGrpSpPr>
                  <a:grpSpLocks/>
                </p:cNvGrpSpPr>
                <p:nvPr/>
              </p:nvGrpSpPr>
              <p:grpSpPr bwMode="auto">
                <a:xfrm>
                  <a:off x="598" y="148"/>
                  <a:ext cx="5066" cy="4172"/>
                  <a:chOff x="598" y="148"/>
                  <a:chExt cx="5066" cy="4172"/>
                </a:xfrm>
              </p:grpSpPr>
              <p:grpSp>
                <p:nvGrpSpPr>
                  <p:cNvPr id="6" name="Group 114"/>
                  <p:cNvGrpSpPr>
                    <a:grpSpLocks/>
                  </p:cNvGrpSpPr>
                  <p:nvPr/>
                </p:nvGrpSpPr>
                <p:grpSpPr bwMode="auto">
                  <a:xfrm>
                    <a:off x="598" y="148"/>
                    <a:ext cx="5066" cy="4172"/>
                    <a:chOff x="598" y="148"/>
                    <a:chExt cx="5066" cy="4172"/>
                  </a:xfrm>
                </p:grpSpPr>
                <p:grpSp>
                  <p:nvGrpSpPr>
                    <p:cNvPr id="7" name="Group 1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98" y="148"/>
                      <a:ext cx="5066" cy="4172"/>
                      <a:chOff x="2646" y="1452"/>
                      <a:chExt cx="2698" cy="2580"/>
                    </a:xfrm>
                  </p:grpSpPr>
                  <p:pic>
                    <p:nvPicPr>
                      <p:cNvPr id="157812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" y="1452"/>
                        <a:ext cx="2698" cy="2580"/>
                      </a:xfrm>
                      <a:prstGeom prst="rect">
                        <a:avLst/>
                      </a:prstGeom>
                      <a:noFill/>
                      <a:ln w="38100" algn="ctr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  <p:sp>
                    <p:nvSpPr>
                      <p:cNvPr id="157813" name="Rectangle 1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60" y="1608"/>
                        <a:ext cx="352" cy="25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 algn="ctr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ja-JP" altLang="en-US"/>
                      </a:p>
                    </p:txBody>
                  </p:sp>
                </p:grpSp>
                <p:sp>
                  <p:nvSpPr>
                    <p:cNvPr id="157814" name="Line 1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12" y="3448"/>
                      <a:ext cx="224" cy="8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57815" name="Line 1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23" y="3307"/>
                      <a:ext cx="224" cy="8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57816" name="Line 1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23" y="3299"/>
                      <a:ext cx="224" cy="8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57817" name="Line 1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39" y="2739"/>
                      <a:ext cx="224" cy="8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57818" name="Line 1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47" y="2067"/>
                      <a:ext cx="224" cy="8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57819" name="Line 1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71" y="1763"/>
                      <a:ext cx="224" cy="8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57820" name="Line 1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71" y="2067"/>
                      <a:ext cx="224" cy="8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57821" name="Line 1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71" y="2891"/>
                      <a:ext cx="224" cy="8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57822" name="Line 1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87" y="2987"/>
                      <a:ext cx="224" cy="8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57823" name="Line 1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95" y="3315"/>
                      <a:ext cx="224" cy="8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57824" name="Line 1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03" y="3419"/>
                      <a:ext cx="224" cy="8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57825" name="Line 1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19" y="3531"/>
                      <a:ext cx="224" cy="8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57826" name="Line 13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44" y="2736"/>
                      <a:ext cx="0" cy="544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>
                      <a:spAutoFit/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57827" name="Line 13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747" y="2067"/>
                      <a:ext cx="8" cy="68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>
                      <a:spAutoFit/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57828" name="Line 13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379" y="1771"/>
                      <a:ext cx="0" cy="312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>
                      <a:spAutoFit/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57829" name="Line 13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579" y="2059"/>
                      <a:ext cx="0" cy="84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>
                      <a:spAutoFit/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57830" name="Line 1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003" y="2995"/>
                      <a:ext cx="0" cy="312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>
                      <a:spAutoFit/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57831" name="Line 13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419" y="3411"/>
                      <a:ext cx="0" cy="112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>
                      <a:spAutoFit/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57832" name="Line 13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211" y="3339"/>
                      <a:ext cx="0" cy="8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>
                      <a:spAutoFit/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57833" name="Line 13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795" y="2891"/>
                      <a:ext cx="0" cy="88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>
                      <a:spAutoFit/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57834" name="Line 13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123" y="3307"/>
                      <a:ext cx="8" cy="144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>
                      <a:spAutoFit/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57835" name="Line 13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899" y="3443"/>
                      <a:ext cx="8" cy="8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>
                      <a:spAutoFit/>
                    </a:bodyPr>
                    <a:lstStyle/>
                    <a:p>
                      <a:endParaRPr lang="ja-JP" altLang="en-US"/>
                    </a:p>
                  </p:txBody>
                </p:sp>
              </p:grpSp>
              <p:sp>
                <p:nvSpPr>
                  <p:cNvPr id="157836" name="Line 140"/>
                  <p:cNvSpPr>
                    <a:spLocks noChangeShapeType="1"/>
                  </p:cNvSpPr>
                  <p:nvPr/>
                </p:nvSpPr>
                <p:spPr bwMode="auto">
                  <a:xfrm>
                    <a:off x="2955" y="1531"/>
                    <a:ext cx="224" cy="8"/>
                  </a:xfrm>
                  <a:prstGeom prst="line">
                    <a:avLst/>
                  </a:prstGeom>
                  <a:noFill/>
                  <a:ln w="508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57837" name="Line 1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55" y="1531"/>
                    <a:ext cx="0" cy="544"/>
                  </a:xfrm>
                  <a:prstGeom prst="line">
                    <a:avLst/>
                  </a:prstGeom>
                  <a:noFill/>
                  <a:ln w="508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57838" name="Line 1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71" y="1531"/>
                    <a:ext cx="0" cy="232"/>
                  </a:xfrm>
                  <a:prstGeom prst="line">
                    <a:avLst/>
                  </a:prstGeom>
                  <a:noFill/>
                  <a:ln w="508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157839" name="Line 143"/>
                <p:cNvSpPr>
                  <a:spLocks noChangeShapeType="1"/>
                </p:cNvSpPr>
                <p:nvPr/>
              </p:nvSpPr>
              <p:spPr bwMode="auto">
                <a:xfrm>
                  <a:off x="4208" y="456"/>
                  <a:ext cx="416" cy="0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ja-JP" altLang="en-US"/>
                </a:p>
              </p:txBody>
            </p:sp>
          </p:grpSp>
          <p:sp>
            <p:nvSpPr>
              <p:cNvPr id="157840" name="Line 144"/>
              <p:cNvSpPr>
                <a:spLocks noChangeShapeType="1"/>
              </p:cNvSpPr>
              <p:nvPr/>
            </p:nvSpPr>
            <p:spPr bwMode="auto">
              <a:xfrm>
                <a:off x="3368" y="840"/>
                <a:ext cx="216" cy="0"/>
              </a:xfrm>
              <a:prstGeom prst="line">
                <a:avLst/>
              </a:prstGeom>
              <a:noFill/>
              <a:ln w="5080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157841" name="Line 145"/>
              <p:cNvSpPr>
                <a:spLocks noChangeShapeType="1"/>
              </p:cNvSpPr>
              <p:nvPr/>
            </p:nvSpPr>
            <p:spPr bwMode="auto">
              <a:xfrm>
                <a:off x="3587" y="1955"/>
                <a:ext cx="216" cy="0"/>
              </a:xfrm>
              <a:prstGeom prst="line">
                <a:avLst/>
              </a:prstGeom>
              <a:noFill/>
              <a:ln w="5080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157842" name="Line 146"/>
              <p:cNvSpPr>
                <a:spLocks noChangeShapeType="1"/>
              </p:cNvSpPr>
              <p:nvPr/>
            </p:nvSpPr>
            <p:spPr bwMode="auto">
              <a:xfrm>
                <a:off x="3163" y="1003"/>
                <a:ext cx="216" cy="0"/>
              </a:xfrm>
              <a:prstGeom prst="line">
                <a:avLst/>
              </a:prstGeom>
              <a:noFill/>
              <a:ln w="5080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157843" name="Line 147"/>
              <p:cNvSpPr>
                <a:spLocks noChangeShapeType="1"/>
              </p:cNvSpPr>
              <p:nvPr/>
            </p:nvSpPr>
            <p:spPr bwMode="auto">
              <a:xfrm>
                <a:off x="3779" y="3203"/>
                <a:ext cx="216" cy="0"/>
              </a:xfrm>
              <a:prstGeom prst="line">
                <a:avLst/>
              </a:prstGeom>
              <a:noFill/>
              <a:ln w="5080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157844" name="Line 148"/>
              <p:cNvSpPr>
                <a:spLocks noChangeShapeType="1"/>
              </p:cNvSpPr>
              <p:nvPr/>
            </p:nvSpPr>
            <p:spPr bwMode="auto">
              <a:xfrm>
                <a:off x="2963" y="2131"/>
                <a:ext cx="216" cy="0"/>
              </a:xfrm>
              <a:prstGeom prst="line">
                <a:avLst/>
              </a:prstGeom>
              <a:noFill/>
              <a:ln w="5080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157845" name="Line 149"/>
              <p:cNvSpPr>
                <a:spLocks noChangeShapeType="1"/>
              </p:cNvSpPr>
              <p:nvPr/>
            </p:nvSpPr>
            <p:spPr bwMode="auto">
              <a:xfrm>
                <a:off x="2755" y="2819"/>
                <a:ext cx="216" cy="0"/>
              </a:xfrm>
              <a:prstGeom prst="line">
                <a:avLst/>
              </a:prstGeom>
              <a:noFill/>
              <a:ln w="5080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157846" name="Line 150"/>
              <p:cNvSpPr>
                <a:spLocks noChangeShapeType="1"/>
              </p:cNvSpPr>
              <p:nvPr/>
            </p:nvSpPr>
            <p:spPr bwMode="auto">
              <a:xfrm>
                <a:off x="2555" y="3331"/>
                <a:ext cx="216" cy="0"/>
              </a:xfrm>
              <a:prstGeom prst="line">
                <a:avLst/>
              </a:prstGeom>
              <a:noFill/>
              <a:ln w="5080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157847" name="Line 151"/>
              <p:cNvSpPr>
                <a:spLocks noChangeShapeType="1"/>
              </p:cNvSpPr>
              <p:nvPr/>
            </p:nvSpPr>
            <p:spPr bwMode="auto">
              <a:xfrm>
                <a:off x="4195" y="3539"/>
                <a:ext cx="216" cy="0"/>
              </a:xfrm>
              <a:prstGeom prst="line">
                <a:avLst/>
              </a:prstGeom>
              <a:noFill/>
              <a:ln w="5080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157848" name="Line 152"/>
              <p:cNvSpPr>
                <a:spLocks noChangeShapeType="1"/>
              </p:cNvSpPr>
              <p:nvPr/>
            </p:nvSpPr>
            <p:spPr bwMode="auto">
              <a:xfrm>
                <a:off x="2347" y="3387"/>
                <a:ext cx="216" cy="0"/>
              </a:xfrm>
              <a:prstGeom prst="line">
                <a:avLst/>
              </a:prstGeom>
              <a:noFill/>
              <a:ln w="5080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157849" name="Line 153"/>
              <p:cNvSpPr>
                <a:spLocks noChangeShapeType="1"/>
              </p:cNvSpPr>
              <p:nvPr/>
            </p:nvSpPr>
            <p:spPr bwMode="auto">
              <a:xfrm>
                <a:off x="2107" y="3499"/>
                <a:ext cx="216" cy="0"/>
              </a:xfrm>
              <a:prstGeom prst="line">
                <a:avLst/>
              </a:prstGeom>
              <a:noFill/>
              <a:ln w="5080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157850" name="Line 154"/>
              <p:cNvSpPr>
                <a:spLocks noChangeShapeType="1"/>
              </p:cNvSpPr>
              <p:nvPr/>
            </p:nvSpPr>
            <p:spPr bwMode="auto">
              <a:xfrm>
                <a:off x="1907" y="3515"/>
                <a:ext cx="216" cy="0"/>
              </a:xfrm>
              <a:prstGeom prst="line">
                <a:avLst/>
              </a:prstGeom>
              <a:noFill/>
              <a:ln w="5080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157851" name="Line 155"/>
              <p:cNvSpPr>
                <a:spLocks noChangeShapeType="1"/>
              </p:cNvSpPr>
              <p:nvPr/>
            </p:nvSpPr>
            <p:spPr bwMode="auto">
              <a:xfrm flipH="1">
                <a:off x="3576" y="824"/>
                <a:ext cx="8" cy="1152"/>
              </a:xfrm>
              <a:prstGeom prst="line">
                <a:avLst/>
              </a:prstGeom>
              <a:noFill/>
              <a:ln w="5080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157852" name="Line 156"/>
              <p:cNvSpPr>
                <a:spLocks noChangeShapeType="1"/>
              </p:cNvSpPr>
              <p:nvPr/>
            </p:nvSpPr>
            <p:spPr bwMode="auto">
              <a:xfrm flipH="1">
                <a:off x="3787" y="1947"/>
                <a:ext cx="8" cy="1272"/>
              </a:xfrm>
              <a:prstGeom prst="line">
                <a:avLst/>
              </a:prstGeom>
              <a:noFill/>
              <a:ln w="5080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157853" name="Line 157"/>
              <p:cNvSpPr>
                <a:spLocks noChangeShapeType="1"/>
              </p:cNvSpPr>
              <p:nvPr/>
            </p:nvSpPr>
            <p:spPr bwMode="auto">
              <a:xfrm flipH="1">
                <a:off x="3160" y="1000"/>
                <a:ext cx="8" cy="1152"/>
              </a:xfrm>
              <a:prstGeom prst="line">
                <a:avLst/>
              </a:prstGeom>
              <a:noFill/>
              <a:ln w="5080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157854" name="Line 158"/>
              <p:cNvSpPr>
                <a:spLocks noChangeShapeType="1"/>
              </p:cNvSpPr>
              <p:nvPr/>
            </p:nvSpPr>
            <p:spPr bwMode="auto">
              <a:xfrm flipH="1">
                <a:off x="2952" y="2128"/>
                <a:ext cx="8" cy="720"/>
              </a:xfrm>
              <a:prstGeom prst="line">
                <a:avLst/>
              </a:prstGeom>
              <a:noFill/>
              <a:ln w="5080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157855" name="Line 159"/>
              <p:cNvSpPr>
                <a:spLocks noChangeShapeType="1"/>
              </p:cNvSpPr>
              <p:nvPr/>
            </p:nvSpPr>
            <p:spPr bwMode="auto">
              <a:xfrm flipH="1">
                <a:off x="2744" y="2816"/>
                <a:ext cx="8" cy="528"/>
              </a:xfrm>
              <a:prstGeom prst="line">
                <a:avLst/>
              </a:prstGeom>
              <a:noFill/>
              <a:ln w="5080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157856" name="Line 160"/>
              <p:cNvSpPr>
                <a:spLocks noChangeShapeType="1"/>
              </p:cNvSpPr>
              <p:nvPr/>
            </p:nvSpPr>
            <p:spPr bwMode="auto">
              <a:xfrm flipH="1">
                <a:off x="2331" y="3363"/>
                <a:ext cx="8" cy="168"/>
              </a:xfrm>
              <a:prstGeom prst="line">
                <a:avLst/>
              </a:prstGeom>
              <a:noFill/>
              <a:ln w="5080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157857" name="Line 161"/>
            <p:cNvSpPr>
              <a:spLocks noChangeShapeType="1"/>
            </p:cNvSpPr>
            <p:nvPr/>
          </p:nvSpPr>
          <p:spPr bwMode="auto">
            <a:xfrm>
              <a:off x="4208" y="680"/>
              <a:ext cx="408" cy="0"/>
            </a:xfrm>
            <a:prstGeom prst="line">
              <a:avLst/>
            </a:prstGeom>
            <a:noFill/>
            <a:ln w="508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57858" name="Line 162"/>
            <p:cNvSpPr>
              <a:spLocks noChangeShapeType="1"/>
            </p:cNvSpPr>
            <p:nvPr/>
          </p:nvSpPr>
          <p:spPr bwMode="auto">
            <a:xfrm>
              <a:off x="3376" y="840"/>
              <a:ext cx="0" cy="168"/>
            </a:xfrm>
            <a:prstGeom prst="line">
              <a:avLst/>
            </a:prstGeom>
            <a:noFill/>
            <a:ln w="508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157805" name="Text Box 109"/>
          <p:cNvSpPr txBox="1">
            <a:spLocks noChangeArrowheads="1"/>
          </p:cNvSpPr>
          <p:nvPr/>
        </p:nvSpPr>
        <p:spPr bwMode="auto">
          <a:xfrm>
            <a:off x="5292725" y="2155825"/>
            <a:ext cx="3417888" cy="8223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latin typeface="Symbol" pitchFamily="18" charset="2"/>
              </a:rPr>
              <a:t>S</a:t>
            </a:r>
            <a:r>
              <a:rPr lang="en-US" altLang="ja-JP" baseline="30000">
                <a:latin typeface="Symbol" pitchFamily="18" charset="2"/>
              </a:rPr>
              <a:t>+</a:t>
            </a:r>
            <a:r>
              <a:rPr lang="en-US" altLang="ja-JP">
                <a:latin typeface="Symbol" pitchFamily="18" charset="2"/>
              </a:rPr>
              <a:t>(1189) = 1191 </a:t>
            </a:r>
            <a:r>
              <a:rPr lang="en-US" altLang="ja-JP">
                <a:latin typeface="ＭＳ Ｐゴシック" pitchFamily="50" charset="-128"/>
              </a:rPr>
              <a:t>±1 MeV</a:t>
            </a:r>
          </a:p>
          <a:p>
            <a:r>
              <a:rPr lang="en-US" altLang="ja-JP">
                <a:latin typeface="Symbol" pitchFamily="18" charset="2"/>
              </a:rPr>
              <a:t>S</a:t>
            </a:r>
            <a:r>
              <a:rPr lang="en-US" altLang="ja-JP" baseline="30000">
                <a:latin typeface="Symbol" pitchFamily="18" charset="2"/>
              </a:rPr>
              <a:t>-</a:t>
            </a:r>
            <a:r>
              <a:rPr lang="en-US" altLang="ja-JP">
                <a:latin typeface="Symbol" pitchFamily="18" charset="2"/>
              </a:rPr>
              <a:t>(1197) = 1199 </a:t>
            </a:r>
            <a:r>
              <a:rPr lang="en-US" altLang="ja-JP">
                <a:latin typeface="ＭＳ Ｐゴシック" pitchFamily="50" charset="-128"/>
              </a:rPr>
              <a:t>±1 MeV</a:t>
            </a:r>
          </a:p>
        </p:txBody>
      </p:sp>
      <p:sp>
        <p:nvSpPr>
          <p:cNvPr id="67" name="スライド番号プレースホルダ 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53B34-1F91-4849-93B9-FE0190AAE04E}" type="slidenum">
              <a:rPr lang="ja-JP" altLang="en-US" smtClean="0"/>
              <a:pPr/>
              <a:t>18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224" name="Picture 40" descr="TwoHistsEgH_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92600" y="2603500"/>
            <a:ext cx="4622800" cy="4254500"/>
          </a:xfrm>
          <a:noFill/>
          <a:ln/>
        </p:spPr>
      </p:pic>
      <p:pic>
        <p:nvPicPr>
          <p:cNvPr id="221222" name="Picture 38" descr="TwoHistsEgL_27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-12700" y="2614613"/>
            <a:ext cx="4381500" cy="4273550"/>
          </a:xfrm>
          <a:noFill/>
          <a:ln/>
        </p:spPr>
      </p:pic>
      <p:sp>
        <p:nvSpPr>
          <p:cNvPr id="221199" name="Text Box 15"/>
          <p:cNvSpPr txBox="1">
            <a:spLocks noChangeArrowheads="1"/>
          </p:cNvSpPr>
          <p:nvPr/>
        </p:nvSpPr>
        <p:spPr bwMode="auto">
          <a:xfrm>
            <a:off x="22225" y="288925"/>
            <a:ext cx="9172575" cy="46166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CC0000"/>
                </a:solidFill>
              </a:rPr>
              <a:t>Comparison with </a:t>
            </a:r>
            <a:r>
              <a:rPr lang="en-US" altLang="ja-JP" dirty="0" err="1" smtClean="0">
                <a:solidFill>
                  <a:srgbClr val="CC0000"/>
                </a:solidFill>
              </a:rPr>
              <a:t>chiral</a:t>
            </a:r>
            <a:r>
              <a:rPr lang="en-US" altLang="ja-JP" dirty="0" smtClean="0">
                <a:solidFill>
                  <a:srgbClr val="CC0000"/>
                </a:solidFill>
              </a:rPr>
              <a:t> </a:t>
            </a:r>
            <a:r>
              <a:rPr lang="en-US" altLang="ja-JP" dirty="0" err="1">
                <a:solidFill>
                  <a:srgbClr val="CC0000"/>
                </a:solidFill>
              </a:rPr>
              <a:t>Lagrangian+coupled</a:t>
            </a:r>
            <a:r>
              <a:rPr lang="en-US" altLang="ja-JP" dirty="0">
                <a:solidFill>
                  <a:srgbClr val="CC0000"/>
                </a:solidFill>
              </a:rPr>
              <a:t> </a:t>
            </a:r>
            <a:r>
              <a:rPr lang="en-US" altLang="ja-JP" dirty="0" smtClean="0">
                <a:solidFill>
                  <a:srgbClr val="CC0000"/>
                </a:solidFill>
              </a:rPr>
              <a:t>unitary (</a:t>
            </a:r>
            <a:r>
              <a:rPr lang="en-US" altLang="ja-JP" dirty="0" err="1" smtClean="0">
                <a:solidFill>
                  <a:srgbClr val="CC0000"/>
                </a:solidFill>
              </a:rPr>
              <a:t>Nacher</a:t>
            </a:r>
            <a:r>
              <a:rPr lang="en-US" altLang="ja-JP" dirty="0" smtClean="0">
                <a:solidFill>
                  <a:srgbClr val="CC0000"/>
                </a:solidFill>
              </a:rPr>
              <a:t> et al.) </a:t>
            </a:r>
            <a:endParaRPr lang="en-US" altLang="ja-JP" dirty="0">
              <a:solidFill>
                <a:srgbClr val="CC0000"/>
              </a:solidFill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50801" y="700088"/>
            <a:ext cx="3606801" cy="1062037"/>
            <a:chOff x="2560" y="681"/>
            <a:chExt cx="2272" cy="669"/>
          </a:xfrm>
        </p:grpSpPr>
        <p:grpSp>
          <p:nvGrpSpPr>
            <p:cNvPr id="3" name="Group 28"/>
            <p:cNvGrpSpPr>
              <a:grpSpLocks/>
            </p:cNvGrpSpPr>
            <p:nvPr/>
          </p:nvGrpSpPr>
          <p:grpSpPr bwMode="auto">
            <a:xfrm>
              <a:off x="2760" y="681"/>
              <a:ext cx="2072" cy="485"/>
              <a:chOff x="2760" y="785"/>
              <a:chExt cx="2072" cy="485"/>
            </a:xfrm>
          </p:grpSpPr>
          <p:sp>
            <p:nvSpPr>
              <p:cNvPr id="221208" name="Oval 24"/>
              <p:cNvSpPr>
                <a:spLocks noChangeArrowheads="1"/>
              </p:cNvSpPr>
              <p:nvPr/>
            </p:nvSpPr>
            <p:spPr bwMode="auto">
              <a:xfrm>
                <a:off x="2760" y="912"/>
                <a:ext cx="88" cy="104"/>
              </a:xfrm>
              <a:prstGeom prst="ellipse">
                <a:avLst/>
              </a:prstGeom>
              <a:solidFill>
                <a:srgbClr val="CC0000"/>
              </a:solidFill>
              <a:ln w="254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21209" name="Oval 25"/>
              <p:cNvSpPr>
                <a:spLocks noChangeArrowheads="1"/>
              </p:cNvSpPr>
              <p:nvPr/>
            </p:nvSpPr>
            <p:spPr bwMode="auto">
              <a:xfrm>
                <a:off x="2763" y="1091"/>
                <a:ext cx="88" cy="104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21210" name="Text Box 26"/>
              <p:cNvSpPr txBox="1">
                <a:spLocks noChangeArrowheads="1"/>
              </p:cNvSpPr>
              <p:nvPr/>
            </p:nvSpPr>
            <p:spPr bwMode="auto">
              <a:xfrm>
                <a:off x="2872" y="785"/>
                <a:ext cx="1960" cy="291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altLang="ja-JP" dirty="0" smtClean="0"/>
                  <a:t> data (</a:t>
                </a:r>
                <a:r>
                  <a:rPr lang="en-US" altLang="ja-JP" dirty="0" err="1" smtClean="0">
                    <a:latin typeface="Symbol" pitchFamily="18" charset="2"/>
                  </a:rPr>
                  <a:t>S</a:t>
                </a:r>
                <a:r>
                  <a:rPr lang="en-US" altLang="ja-JP" baseline="30000" dirty="0" err="1" smtClean="0">
                    <a:latin typeface="Symbol" pitchFamily="18" charset="2"/>
                  </a:rPr>
                  <a:t>+</a:t>
                </a:r>
                <a:r>
                  <a:rPr lang="en-US" altLang="ja-JP" dirty="0" err="1" smtClean="0">
                    <a:latin typeface="Symbol" pitchFamily="18" charset="2"/>
                  </a:rPr>
                  <a:t>p</a:t>
                </a:r>
                <a:r>
                  <a:rPr lang="en-US" altLang="ja-JP" baseline="30000" dirty="0" smtClean="0">
                    <a:latin typeface="Symbol" pitchFamily="18" charset="2"/>
                  </a:rPr>
                  <a:t>-</a:t>
                </a:r>
                <a:r>
                  <a:rPr lang="en-US" altLang="ja-JP" dirty="0" smtClean="0">
                    <a:latin typeface="Symbol" pitchFamily="18" charset="2"/>
                  </a:rPr>
                  <a:t> + S</a:t>
                </a:r>
                <a:r>
                  <a:rPr lang="en-US" altLang="ja-JP" baseline="30000" dirty="0" smtClean="0">
                    <a:latin typeface="Symbol" pitchFamily="18" charset="2"/>
                  </a:rPr>
                  <a:t>-</a:t>
                </a:r>
                <a:r>
                  <a:rPr lang="en-US" altLang="ja-JP" dirty="0" smtClean="0">
                    <a:latin typeface="Symbol" pitchFamily="18" charset="2"/>
                  </a:rPr>
                  <a:t>p</a:t>
                </a:r>
                <a:r>
                  <a:rPr lang="en-US" altLang="ja-JP" baseline="30000" dirty="0" smtClean="0">
                    <a:latin typeface="Symbol" pitchFamily="18" charset="2"/>
                  </a:rPr>
                  <a:t>+</a:t>
                </a:r>
                <a:r>
                  <a:rPr lang="en-US" altLang="ja-JP" dirty="0" smtClean="0">
                    <a:latin typeface="Symbol" pitchFamily="18" charset="2"/>
                  </a:rPr>
                  <a:t>)</a:t>
                </a:r>
                <a:endParaRPr lang="en-US" altLang="ja-JP" dirty="0"/>
              </a:p>
            </p:txBody>
          </p:sp>
          <p:sp>
            <p:nvSpPr>
              <p:cNvPr id="221211" name="Text Box 27"/>
              <p:cNvSpPr txBox="1">
                <a:spLocks noChangeArrowheads="1"/>
              </p:cNvSpPr>
              <p:nvPr/>
            </p:nvSpPr>
            <p:spPr bwMode="auto">
              <a:xfrm>
                <a:off x="2924" y="982"/>
                <a:ext cx="1693" cy="288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>
                    <a:latin typeface="Symbol" pitchFamily="18" charset="2"/>
                  </a:rPr>
                  <a:t>S(1385) </a:t>
                </a:r>
                <a:r>
                  <a:rPr lang="en-US" altLang="ja-JP">
                    <a:latin typeface="Times New Roman" pitchFamily="18" charset="0"/>
                  </a:rPr>
                  <a:t>(</a:t>
                </a:r>
                <a:r>
                  <a:rPr lang="en-US" altLang="ja-JP">
                    <a:latin typeface="Symbol" pitchFamily="18" charset="2"/>
                  </a:rPr>
                  <a:t>Lp</a:t>
                </a:r>
                <a:r>
                  <a:rPr lang="en-US" altLang="ja-JP" baseline="30000">
                    <a:latin typeface="Symbol" pitchFamily="18" charset="2"/>
                  </a:rPr>
                  <a:t>0</a:t>
                </a:r>
                <a:r>
                  <a:rPr lang="en-US" altLang="ja-JP">
                    <a:latin typeface="Times New Roman" pitchFamily="18" charset="0"/>
                  </a:rPr>
                  <a:t> mode)</a:t>
                </a:r>
                <a:endParaRPr lang="en-US" altLang="ja-JP">
                  <a:latin typeface="Symbol" pitchFamily="18" charset="2"/>
                </a:endParaRPr>
              </a:p>
            </p:txBody>
          </p:sp>
        </p:grpSp>
        <p:sp>
          <p:nvSpPr>
            <p:cNvPr id="221213" name="Line 29"/>
            <p:cNvSpPr>
              <a:spLocks noChangeShapeType="1"/>
            </p:cNvSpPr>
            <p:nvPr/>
          </p:nvSpPr>
          <p:spPr bwMode="auto">
            <a:xfrm>
              <a:off x="2560" y="1248"/>
              <a:ext cx="272" cy="0"/>
            </a:xfrm>
            <a:prstGeom prst="line">
              <a:avLst/>
            </a:prstGeom>
            <a:noFill/>
            <a:ln w="635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21214" name="Text Box 30"/>
            <p:cNvSpPr txBox="1">
              <a:spLocks noChangeArrowheads="1"/>
            </p:cNvSpPr>
            <p:nvPr/>
          </p:nvSpPr>
          <p:spPr bwMode="auto">
            <a:xfrm>
              <a:off x="2934" y="1062"/>
              <a:ext cx="1294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Symbol" pitchFamily="18" charset="2"/>
                </a:rPr>
                <a:t>Sp</a:t>
              </a:r>
              <a:r>
                <a:rPr lang="en-US" altLang="ja-JP">
                  <a:latin typeface="Times New Roman" pitchFamily="18" charset="0"/>
                </a:rPr>
                <a:t> phase space</a:t>
              </a:r>
            </a:p>
          </p:txBody>
        </p:sp>
      </p:grpSp>
      <p:sp>
        <p:nvSpPr>
          <p:cNvPr id="221216" name="Line 32"/>
          <p:cNvSpPr>
            <a:spLocks noChangeShapeType="1"/>
          </p:cNvSpPr>
          <p:nvPr/>
        </p:nvSpPr>
        <p:spPr bwMode="auto">
          <a:xfrm>
            <a:off x="76200" y="1905000"/>
            <a:ext cx="368300" cy="0"/>
          </a:xfrm>
          <a:prstGeom prst="line">
            <a:avLst/>
          </a:prstGeom>
          <a:noFill/>
          <a:ln w="635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221217" name="Text Box 33"/>
          <p:cNvSpPr txBox="1">
            <a:spLocks noChangeArrowheads="1"/>
          </p:cNvSpPr>
          <p:nvPr/>
        </p:nvSpPr>
        <p:spPr bwMode="auto">
          <a:xfrm>
            <a:off x="657225" y="1685925"/>
            <a:ext cx="1509713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latin typeface="Times New Roman" pitchFamily="18" charset="0"/>
              </a:rPr>
              <a:t>K*(892)</a:t>
            </a:r>
            <a:r>
              <a:rPr lang="en-US" altLang="ja-JP">
                <a:latin typeface="Symbol" pitchFamily="18" charset="2"/>
              </a:rPr>
              <a:t>S</a:t>
            </a:r>
            <a:r>
              <a:rPr lang="en-US" altLang="ja-JP" baseline="30000">
                <a:latin typeface="Symbol" pitchFamily="18" charset="2"/>
              </a:rPr>
              <a:t>+</a:t>
            </a:r>
          </a:p>
        </p:txBody>
      </p:sp>
      <p:sp>
        <p:nvSpPr>
          <p:cNvPr id="221201" name="Text Box 17"/>
          <p:cNvSpPr txBox="1">
            <a:spLocks noChangeArrowheads="1"/>
          </p:cNvSpPr>
          <p:nvPr/>
        </p:nvSpPr>
        <p:spPr bwMode="auto">
          <a:xfrm>
            <a:off x="5172075" y="3498850"/>
            <a:ext cx="2173288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43</a:t>
            </a:r>
            <a:r>
              <a:rPr lang="en-US" altLang="ja-JP">
                <a:latin typeface="ＭＳ Ｐゴシック" pitchFamily="50" charset="-128"/>
              </a:rPr>
              <a:t>±32 events </a:t>
            </a:r>
          </a:p>
        </p:txBody>
      </p:sp>
      <p:sp>
        <p:nvSpPr>
          <p:cNvPr id="221200" name="Text Box 16"/>
          <p:cNvSpPr txBox="1">
            <a:spLocks noChangeArrowheads="1"/>
          </p:cNvSpPr>
          <p:nvPr/>
        </p:nvSpPr>
        <p:spPr bwMode="auto">
          <a:xfrm>
            <a:off x="823913" y="3443288"/>
            <a:ext cx="2343150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182</a:t>
            </a:r>
            <a:r>
              <a:rPr lang="en-US" altLang="ja-JP">
                <a:latin typeface="ＭＳ Ｐゴシック" pitchFamily="50" charset="-128"/>
              </a:rPr>
              <a:t>±26 events </a:t>
            </a:r>
          </a:p>
        </p:txBody>
      </p:sp>
      <p:sp>
        <p:nvSpPr>
          <p:cNvPr id="221219" name="Text Box 35"/>
          <p:cNvSpPr txBox="1">
            <a:spLocks noChangeArrowheads="1"/>
          </p:cNvSpPr>
          <p:nvPr/>
        </p:nvSpPr>
        <p:spPr bwMode="auto">
          <a:xfrm>
            <a:off x="4084638" y="1423988"/>
            <a:ext cx="4932362" cy="854075"/>
          </a:xfrm>
          <a:prstGeom prst="rect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/>
              <a:t> </a:t>
            </a:r>
            <a:r>
              <a:rPr lang="en-US" altLang="ja-JP">
                <a:latin typeface="Symbol" pitchFamily="18" charset="2"/>
              </a:rPr>
              <a:t>L*/S* = </a:t>
            </a:r>
            <a:r>
              <a:rPr lang="en-US" altLang="ja-JP"/>
              <a:t>0</a:t>
            </a:r>
            <a:r>
              <a:rPr lang="en-US" altLang="ja-JP" i="1"/>
              <a:t>.</a:t>
            </a:r>
            <a:r>
              <a:rPr lang="en-US" altLang="ja-JP"/>
              <a:t>54 </a:t>
            </a:r>
            <a:r>
              <a:rPr lang="en-US" altLang="ja-JP">
                <a:sym typeface="Symbol" pitchFamily="18" charset="2"/>
              </a:rPr>
              <a:t></a:t>
            </a:r>
            <a:r>
              <a:rPr lang="en-US" altLang="ja-JP"/>
              <a:t> 0</a:t>
            </a:r>
            <a:r>
              <a:rPr lang="en-US" altLang="ja-JP" i="1"/>
              <a:t>.</a:t>
            </a:r>
            <a:r>
              <a:rPr lang="en-US" altLang="ja-JP"/>
              <a:t>17 (1.5&lt;E</a:t>
            </a:r>
            <a:r>
              <a:rPr lang="en-US" altLang="ja-JP">
                <a:latin typeface="Symbol" pitchFamily="18" charset="2"/>
              </a:rPr>
              <a:t>g&lt;2.0)</a:t>
            </a:r>
            <a:endParaRPr lang="en-US" altLang="ja-JP"/>
          </a:p>
          <a:p>
            <a:r>
              <a:rPr lang="en-US" altLang="ja-JP"/>
              <a:t>              0</a:t>
            </a:r>
            <a:r>
              <a:rPr lang="en-US" altLang="ja-JP" i="1"/>
              <a:t>.</a:t>
            </a:r>
            <a:r>
              <a:rPr lang="en-US" altLang="ja-JP"/>
              <a:t>074 ±</a:t>
            </a:r>
            <a:r>
              <a:rPr lang="en-US" altLang="ja-JP" i="1"/>
              <a:t> </a:t>
            </a:r>
            <a:r>
              <a:rPr lang="en-US" altLang="ja-JP"/>
              <a:t>0</a:t>
            </a:r>
            <a:r>
              <a:rPr lang="en-US" altLang="ja-JP" i="1"/>
              <a:t>.</a:t>
            </a:r>
            <a:r>
              <a:rPr lang="en-US" altLang="ja-JP"/>
              <a:t>076(2&lt;E</a:t>
            </a:r>
            <a:r>
              <a:rPr lang="en-US" altLang="ja-JP">
                <a:latin typeface="Symbol" pitchFamily="18" charset="2"/>
              </a:rPr>
              <a:t>g&lt;2.4)</a:t>
            </a:r>
            <a:endParaRPr lang="ja-JP" altLang="en-US"/>
          </a:p>
        </p:txBody>
      </p:sp>
      <p:sp>
        <p:nvSpPr>
          <p:cNvPr id="221225" name="Line 41"/>
          <p:cNvSpPr>
            <a:spLocks noChangeShapeType="1"/>
          </p:cNvSpPr>
          <p:nvPr/>
        </p:nvSpPr>
        <p:spPr bwMode="auto">
          <a:xfrm>
            <a:off x="88900" y="2278063"/>
            <a:ext cx="3683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221226" name="Text Box 42"/>
          <p:cNvSpPr txBox="1">
            <a:spLocks noChangeArrowheads="1"/>
          </p:cNvSpPr>
          <p:nvPr/>
        </p:nvSpPr>
        <p:spPr bwMode="auto">
          <a:xfrm>
            <a:off x="682625" y="2035175"/>
            <a:ext cx="2303463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latin typeface="Times New Roman" pitchFamily="18" charset="0"/>
              </a:rPr>
              <a:t>theoretical model</a:t>
            </a:r>
          </a:p>
        </p:txBody>
      </p:sp>
      <p:sp>
        <p:nvSpPr>
          <p:cNvPr id="21" name="スライド番号プレースホル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28F3-1902-48C0-8001-0A0C4E0793C6}" type="slidenum">
              <a:rPr lang="ja-JP" altLang="en-US" smtClean="0"/>
              <a:pPr/>
              <a:t>19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TW" sz="4000" dirty="0" smtClean="0">
                <a:ea typeface="PMingLiU" pitchFamily="18" charset="-120"/>
              </a:rPr>
              <a:t>Super Photon Ring 8 </a:t>
            </a:r>
            <a:r>
              <a:rPr lang="en-US" altLang="zh-TW" sz="4000" dirty="0" err="1" smtClean="0">
                <a:ea typeface="PMingLiU" pitchFamily="18" charset="-120"/>
              </a:rPr>
              <a:t>GeV</a:t>
            </a:r>
            <a:r>
              <a:rPr lang="en-US" altLang="zh-TW" sz="4000" dirty="0" smtClean="0">
                <a:ea typeface="PMingLiU" pitchFamily="18" charset="-120"/>
              </a:rPr>
              <a:t> (SPring-8)</a:t>
            </a:r>
          </a:p>
        </p:txBody>
      </p:sp>
      <p:pic>
        <p:nvPicPr>
          <p:cNvPr id="78852" name="Picture 3" descr="spring8_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6588" y="2022475"/>
            <a:ext cx="3702050" cy="3605213"/>
          </a:xfrm>
          <a:solidFill>
            <a:schemeClr val="bg1"/>
          </a:solidFill>
        </p:spPr>
      </p:pic>
      <p:pic>
        <p:nvPicPr>
          <p:cNvPr id="78853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10100" y="1412875"/>
            <a:ext cx="4000500" cy="2433638"/>
          </a:xfrm>
          <a:noFill/>
        </p:spPr>
      </p:pic>
      <p:pic>
        <p:nvPicPr>
          <p:cNvPr id="78854" name="Picture 5" descr="beamlinema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3789363"/>
            <a:ext cx="4248150" cy="27463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28F3-1902-48C0-8001-0A0C4E0793C6}" type="slidenum">
              <a:rPr lang="ja-JP" altLang="en-US" smtClean="0"/>
              <a:pPr/>
              <a:t>2</a:t>
            </a:fld>
            <a:endParaRPr lang="en-US" altLang="ja-JP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8" name="Rectangle 4"/>
          <p:cNvSpPr>
            <a:spLocks noChangeArrowheads="1"/>
          </p:cNvSpPr>
          <p:nvPr/>
        </p:nvSpPr>
        <p:spPr bwMode="auto">
          <a:xfrm>
            <a:off x="152400" y="360363"/>
            <a:ext cx="87757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ja-JP" sz="3200">
                <a:solidFill>
                  <a:schemeClr val="tx2"/>
                </a:solidFill>
                <a:latin typeface="Times New Roman" pitchFamily="18" charset="0"/>
              </a:rPr>
              <a:t>Differential cross section of </a:t>
            </a:r>
            <a:r>
              <a:rPr lang="en-US" altLang="ja-JP" sz="3200">
                <a:solidFill>
                  <a:schemeClr val="tx2"/>
                </a:solidFill>
                <a:latin typeface="Symbol" pitchFamily="18" charset="2"/>
              </a:rPr>
              <a:t>S(1385) </a:t>
            </a:r>
            <a:r>
              <a:rPr lang="en-US" altLang="ja-JP" sz="3200">
                <a:solidFill>
                  <a:schemeClr val="tx2"/>
                </a:solidFill>
                <a:latin typeface="Times New Roman" pitchFamily="18" charset="0"/>
              </a:rPr>
              <a:t>production</a:t>
            </a:r>
            <a:r>
              <a:rPr lang="en-US" altLang="ja-JP" sz="2800">
                <a:latin typeface="Symbol" pitchFamily="18" charset="2"/>
              </a:rPr>
              <a:t> </a:t>
            </a:r>
            <a:r>
              <a:rPr lang="en-US" altLang="ja-JP" sz="2800">
                <a:latin typeface="Comic Sans MS" pitchFamily="66" charset="0"/>
              </a:rPr>
              <a:t/>
            </a:r>
            <a:br>
              <a:rPr lang="en-US" altLang="ja-JP" sz="2800">
                <a:latin typeface="Comic Sans MS" pitchFamily="66" charset="0"/>
              </a:rPr>
            </a:br>
            <a:endParaRPr lang="en-US" altLang="ja-JP" sz="2800">
              <a:latin typeface="Comic Sans MS" pitchFamily="66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-12700" y="3132138"/>
            <a:ext cx="4665663" cy="3776662"/>
            <a:chOff x="0" y="1438"/>
            <a:chExt cx="2888" cy="2338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0" y="1438"/>
              <a:ext cx="2888" cy="2338"/>
              <a:chOff x="264" y="656"/>
              <a:chExt cx="4184" cy="3387"/>
            </a:xfrm>
          </p:grpSpPr>
          <p:pic>
            <p:nvPicPr>
              <p:cNvPr id="272389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32" y="656"/>
                <a:ext cx="4016" cy="269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pic>
            <p:nvPicPr>
              <p:cNvPr id="272395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64" y="3398"/>
                <a:ext cx="3672" cy="645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72400" name="Line 16"/>
            <p:cNvSpPr>
              <a:spLocks noChangeShapeType="1"/>
            </p:cNvSpPr>
            <p:nvPr/>
          </p:nvSpPr>
          <p:spPr bwMode="auto">
            <a:xfrm flipV="1">
              <a:off x="2288" y="2256"/>
              <a:ext cx="192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72402" name="Line 18"/>
            <p:cNvSpPr>
              <a:spLocks noChangeShapeType="1"/>
            </p:cNvSpPr>
            <p:nvPr/>
          </p:nvSpPr>
          <p:spPr bwMode="auto">
            <a:xfrm flipH="1">
              <a:off x="2384" y="2168"/>
              <a:ext cx="8" cy="4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4511675" y="3449638"/>
            <a:ext cx="4721225" cy="3306762"/>
            <a:chOff x="2890" y="2173"/>
            <a:chExt cx="2974" cy="2083"/>
          </a:xfrm>
        </p:grpSpPr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2890" y="2173"/>
              <a:ext cx="2974" cy="2083"/>
              <a:chOff x="2800" y="2176"/>
              <a:chExt cx="3062" cy="2144"/>
            </a:xfrm>
          </p:grpSpPr>
          <p:pic>
            <p:nvPicPr>
              <p:cNvPr id="272392" name="Picture 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67" y="2208"/>
                <a:ext cx="2995" cy="21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sp>
            <p:nvSpPr>
              <p:cNvPr id="272397" name="Rectangle 13"/>
              <p:cNvSpPr>
                <a:spLocks noChangeArrowheads="1"/>
              </p:cNvSpPr>
              <p:nvPr/>
            </p:nvSpPr>
            <p:spPr bwMode="auto">
              <a:xfrm>
                <a:off x="2800" y="2176"/>
                <a:ext cx="160" cy="1728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272401" name="Line 17"/>
            <p:cNvSpPr>
              <a:spLocks noChangeShapeType="1"/>
            </p:cNvSpPr>
            <p:nvPr/>
          </p:nvSpPr>
          <p:spPr bwMode="auto">
            <a:xfrm flipV="1">
              <a:off x="5247" y="2742"/>
              <a:ext cx="234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72413" name="Line 29"/>
            <p:cNvSpPr>
              <a:spLocks noChangeShapeType="1"/>
            </p:cNvSpPr>
            <p:nvPr/>
          </p:nvSpPr>
          <p:spPr bwMode="auto">
            <a:xfrm>
              <a:off x="5379" y="2579"/>
              <a:ext cx="0" cy="309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272415" name="Text Box 31"/>
          <p:cNvSpPr txBox="1">
            <a:spLocks noChangeArrowheads="1"/>
          </p:cNvSpPr>
          <p:nvPr/>
        </p:nvSpPr>
        <p:spPr bwMode="auto">
          <a:xfrm>
            <a:off x="266700" y="2130425"/>
            <a:ext cx="8877300" cy="95410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Consistent with theoretical calculation using effective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Lagrangian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smtClean="0">
                <a:latin typeface="Symbol" pitchFamily="18" charset="2"/>
              </a:rPr>
              <a:t>(</a:t>
            </a:r>
            <a:r>
              <a:rPr lang="ja-JP" altLang="en-US" sz="2800" dirty="0">
                <a:latin typeface="Symbol" pitchFamily="18" charset="2"/>
              </a:rPr>
              <a:t>～</a:t>
            </a:r>
            <a:r>
              <a:rPr lang="en-US" altLang="ja-JP" sz="2800" dirty="0">
                <a:latin typeface="Symbol" pitchFamily="18" charset="2"/>
              </a:rPr>
              <a:t>0.8m</a:t>
            </a:r>
            <a:r>
              <a:rPr lang="en-US" altLang="ja-JP" sz="2800" dirty="0">
                <a:latin typeface="Times New Roman" pitchFamily="18" charset="0"/>
              </a:rPr>
              <a:t>b, 0.8&lt;</a:t>
            </a:r>
            <a:r>
              <a:rPr lang="en-US" altLang="ja-JP" sz="2800" dirty="0" err="1">
                <a:latin typeface="Times New Roman" pitchFamily="18" charset="0"/>
              </a:rPr>
              <a:t>cos</a:t>
            </a:r>
            <a:r>
              <a:rPr lang="en-US" altLang="ja-JP" sz="2800" dirty="0" err="1">
                <a:latin typeface="Symbol" pitchFamily="18" charset="2"/>
              </a:rPr>
              <a:t>q</a:t>
            </a:r>
            <a:r>
              <a:rPr lang="en-US" altLang="ja-JP" sz="2800" dirty="0">
                <a:latin typeface="Times New Roman" pitchFamily="18" charset="0"/>
              </a:rPr>
              <a:t>&lt;1) </a:t>
            </a:r>
            <a:r>
              <a:rPr lang="en-US" altLang="ja-JP" sz="2800" dirty="0" smtClean="0">
                <a:latin typeface="Times New Roman" pitchFamily="18" charset="0"/>
              </a:rPr>
              <a:t>by</a:t>
            </a:r>
            <a:r>
              <a:rPr lang="ja-JP" altLang="en-US" sz="2800" dirty="0" smtClean="0">
                <a:latin typeface="Symbol" pitchFamily="18" charset="2"/>
              </a:rPr>
              <a:t> </a:t>
            </a:r>
            <a:r>
              <a:rPr lang="en-US" altLang="ja-JP" sz="2800" dirty="0">
                <a:latin typeface="Times New Roman" pitchFamily="18" charset="0"/>
              </a:rPr>
              <a:t>Oh et </a:t>
            </a:r>
            <a:r>
              <a:rPr lang="en-US" altLang="ja-JP" sz="2800" dirty="0" smtClean="0">
                <a:latin typeface="Times New Roman" pitchFamily="18" charset="0"/>
              </a:rPr>
              <a:t>al.</a:t>
            </a:r>
            <a:endParaRPr lang="en-US" altLang="ja-JP" sz="2800" dirty="0">
              <a:latin typeface="Symbol" pitchFamily="18" charset="2"/>
            </a:endParaRPr>
          </a:p>
        </p:txBody>
      </p:sp>
      <p:sp>
        <p:nvSpPr>
          <p:cNvPr id="272417" name="Text Box 33"/>
          <p:cNvSpPr txBox="1">
            <a:spLocks noChangeArrowheads="1"/>
          </p:cNvSpPr>
          <p:nvPr/>
        </p:nvSpPr>
        <p:spPr bwMode="auto">
          <a:xfrm rot="16200000">
            <a:off x="4040981" y="3806032"/>
            <a:ext cx="1525587" cy="457200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>
                <a:latin typeface="Times New Roman" pitchFamily="18" charset="0"/>
              </a:rPr>
              <a:t>d</a:t>
            </a:r>
            <a:r>
              <a:rPr lang="en-US" altLang="ja-JP">
                <a:latin typeface="Symbol" pitchFamily="18" charset="2"/>
              </a:rPr>
              <a:t>s</a:t>
            </a:r>
            <a:r>
              <a:rPr lang="en-US" altLang="ja-JP">
                <a:latin typeface="Times New Roman" pitchFamily="18" charset="0"/>
              </a:rPr>
              <a:t>/d(cos</a:t>
            </a:r>
            <a:r>
              <a:rPr lang="en-US" altLang="ja-JP">
                <a:latin typeface="Symbol" pitchFamily="18" charset="2"/>
              </a:rPr>
              <a:t>q)</a:t>
            </a:r>
            <a:endParaRPr lang="en-US" altLang="ja-JP"/>
          </a:p>
        </p:txBody>
      </p:sp>
      <p:sp>
        <p:nvSpPr>
          <p:cNvPr id="272418" name="Text Box 34"/>
          <p:cNvSpPr txBox="1">
            <a:spLocks noChangeArrowheads="1"/>
          </p:cNvSpPr>
          <p:nvPr/>
        </p:nvSpPr>
        <p:spPr bwMode="auto">
          <a:xfrm rot="16200000">
            <a:off x="-534194" y="3772694"/>
            <a:ext cx="1525588" cy="457200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>
                <a:latin typeface="Times New Roman" pitchFamily="18" charset="0"/>
              </a:rPr>
              <a:t>d</a:t>
            </a:r>
            <a:r>
              <a:rPr lang="en-US" altLang="ja-JP">
                <a:latin typeface="Symbol" pitchFamily="18" charset="2"/>
              </a:rPr>
              <a:t>s</a:t>
            </a:r>
            <a:r>
              <a:rPr lang="en-US" altLang="ja-JP">
                <a:latin typeface="Times New Roman" pitchFamily="18" charset="0"/>
              </a:rPr>
              <a:t>/d(cos</a:t>
            </a:r>
            <a:r>
              <a:rPr lang="en-US" altLang="ja-JP">
                <a:latin typeface="Symbol" pitchFamily="18" charset="2"/>
              </a:rPr>
              <a:t>q)</a:t>
            </a:r>
            <a:endParaRPr lang="en-US" altLang="ja-JP"/>
          </a:p>
        </p:txBody>
      </p:sp>
      <p:sp>
        <p:nvSpPr>
          <p:cNvPr id="272419" name="Rectangle 35"/>
          <p:cNvSpPr>
            <a:spLocks noChangeArrowheads="1"/>
          </p:cNvSpPr>
          <p:nvPr/>
        </p:nvSpPr>
        <p:spPr bwMode="auto">
          <a:xfrm>
            <a:off x="342900" y="1035050"/>
            <a:ext cx="2238375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latin typeface="Times New Roman" pitchFamily="18" charset="0"/>
                <a:sym typeface="Symbol" pitchFamily="18" charset="2"/>
              </a:rPr>
              <a:t>1.5&lt;Eg&lt;2 GeV</a:t>
            </a:r>
            <a:r>
              <a:rPr lang="en-US" altLang="ja-JP">
                <a:latin typeface="ＭＳ Ｐゴシック" pitchFamily="50" charset="-128"/>
                <a:sym typeface="Symbol" pitchFamily="18" charset="2"/>
              </a:rPr>
              <a:t>  </a:t>
            </a:r>
            <a:endParaRPr lang="ja-JP" altLang="en-US">
              <a:latin typeface="ＭＳ Ｐゴシック" pitchFamily="50" charset="-128"/>
              <a:sym typeface="Symbol" pitchFamily="18" charset="2"/>
            </a:endParaRPr>
          </a:p>
        </p:txBody>
      </p:sp>
      <p:sp>
        <p:nvSpPr>
          <p:cNvPr id="272420" name="Rectangle 36"/>
          <p:cNvSpPr>
            <a:spLocks noChangeArrowheads="1"/>
          </p:cNvSpPr>
          <p:nvPr/>
        </p:nvSpPr>
        <p:spPr bwMode="auto">
          <a:xfrm>
            <a:off x="342900" y="1497013"/>
            <a:ext cx="22796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latin typeface="Times New Roman" pitchFamily="18" charset="0"/>
                <a:sym typeface="Symbol" pitchFamily="18" charset="2"/>
              </a:rPr>
              <a:t>2.0&lt;Eg&lt;2.4 GeV</a:t>
            </a:r>
            <a:endParaRPr lang="ja-JP" altLang="en-US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72421" name="Text Box 37"/>
          <p:cNvSpPr txBox="1">
            <a:spLocks noChangeArrowheads="1"/>
          </p:cNvSpPr>
          <p:nvPr/>
        </p:nvSpPr>
        <p:spPr bwMode="auto">
          <a:xfrm>
            <a:off x="5089525" y="987425"/>
            <a:ext cx="512763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latin typeface="Symbol" pitchFamily="18" charset="2"/>
              </a:rPr>
              <a:t>m</a:t>
            </a:r>
            <a:r>
              <a:rPr lang="en-US" altLang="ja-JP">
                <a:latin typeface="Times New Roman" pitchFamily="18" charset="0"/>
              </a:rPr>
              <a:t>b</a:t>
            </a:r>
            <a:endParaRPr lang="en-US" altLang="ja-JP">
              <a:latin typeface="Symbol" pitchFamily="18" charset="2"/>
            </a:endParaRPr>
          </a:p>
        </p:txBody>
      </p:sp>
      <p:sp>
        <p:nvSpPr>
          <p:cNvPr id="272422" name="Text Box 38"/>
          <p:cNvSpPr txBox="1">
            <a:spLocks noChangeArrowheads="1"/>
          </p:cNvSpPr>
          <p:nvPr/>
        </p:nvSpPr>
        <p:spPr bwMode="auto">
          <a:xfrm>
            <a:off x="5145088" y="1449388"/>
            <a:ext cx="512762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latin typeface="Symbol" pitchFamily="18" charset="2"/>
              </a:rPr>
              <a:t>m</a:t>
            </a:r>
            <a:r>
              <a:rPr lang="en-US" altLang="ja-JP">
                <a:latin typeface="Times New Roman" pitchFamily="18" charset="0"/>
              </a:rPr>
              <a:t>b</a:t>
            </a:r>
            <a:endParaRPr lang="en-US" altLang="ja-JP">
              <a:latin typeface="Symbol" pitchFamily="18" charset="2"/>
            </a:endParaRPr>
          </a:p>
        </p:txBody>
      </p:sp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2551113" y="1081088"/>
            <a:ext cx="2401887" cy="442912"/>
            <a:chOff x="1391" y="553"/>
            <a:chExt cx="1513" cy="279"/>
          </a:xfrm>
        </p:grpSpPr>
        <p:pic>
          <p:nvPicPr>
            <p:cNvPr id="272426" name="Picture 4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91" y="564"/>
              <a:ext cx="994" cy="233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</p:pic>
        <p:pic>
          <p:nvPicPr>
            <p:cNvPr id="272430" name="Picture 4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16" y="553"/>
              <a:ext cx="488" cy="279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2584450" y="1558925"/>
            <a:ext cx="2338388" cy="393700"/>
            <a:chOff x="1412" y="846"/>
            <a:chExt cx="1473" cy="248"/>
          </a:xfrm>
        </p:grpSpPr>
        <p:pic>
          <p:nvPicPr>
            <p:cNvPr id="272435" name="Picture 5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12" y="846"/>
              <a:ext cx="1008" cy="24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</p:pic>
        <p:pic>
          <p:nvPicPr>
            <p:cNvPr id="272439" name="Picture 5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67" y="846"/>
              <a:ext cx="418" cy="24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DCA2C-5B8B-4CB7-ADBE-0434B3377AC5}" type="slidenum">
              <a:rPr lang="ja-JP" altLang="en-US" smtClean="0"/>
              <a:pPr/>
              <a:t>20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4" name="Picture 24" descr="l14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397000"/>
            <a:ext cx="5461000" cy="5461000"/>
          </a:xfrm>
          <a:noFill/>
          <a:ln/>
        </p:spPr>
      </p:pic>
      <p:sp>
        <p:nvSpPr>
          <p:cNvPr id="286730" name="Rectangle 10"/>
          <p:cNvSpPr>
            <a:spLocks noChangeArrowheads="1"/>
          </p:cNvSpPr>
          <p:nvPr/>
        </p:nvSpPr>
        <p:spPr bwMode="auto">
          <a:xfrm>
            <a:off x="152400" y="373063"/>
            <a:ext cx="87757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ja-JP" sz="3200">
                <a:solidFill>
                  <a:schemeClr val="tx2"/>
                </a:solidFill>
                <a:latin typeface="Times New Roman" pitchFamily="18" charset="0"/>
              </a:rPr>
              <a:t>Differential cross section of </a:t>
            </a:r>
            <a:r>
              <a:rPr lang="en-US" altLang="ja-JP" sz="3200">
                <a:solidFill>
                  <a:schemeClr val="tx2"/>
                </a:solidFill>
                <a:latin typeface="Symbol" pitchFamily="18" charset="2"/>
              </a:rPr>
              <a:t>L(1405) </a:t>
            </a:r>
            <a:r>
              <a:rPr lang="en-US" altLang="ja-JP" sz="3200">
                <a:solidFill>
                  <a:schemeClr val="tx2"/>
                </a:solidFill>
                <a:latin typeface="Times New Roman" pitchFamily="18" charset="0"/>
              </a:rPr>
              <a:t>production</a:t>
            </a:r>
            <a:r>
              <a:rPr lang="en-US" altLang="ja-JP" sz="2800">
                <a:latin typeface="Symbol" pitchFamily="18" charset="2"/>
              </a:rPr>
              <a:t> </a:t>
            </a:r>
            <a:r>
              <a:rPr lang="en-US" altLang="ja-JP" sz="2800">
                <a:latin typeface="Comic Sans MS" pitchFamily="66" charset="0"/>
              </a:rPr>
              <a:t/>
            </a:r>
            <a:br>
              <a:rPr lang="en-US" altLang="ja-JP" sz="2800">
                <a:latin typeface="Comic Sans MS" pitchFamily="66" charset="0"/>
              </a:rPr>
            </a:br>
            <a:endParaRPr lang="en-US" altLang="ja-JP" sz="2800">
              <a:latin typeface="Comic Sans MS" pitchFamily="66" charset="0"/>
            </a:endParaRPr>
          </a:p>
        </p:txBody>
      </p:sp>
      <p:sp>
        <p:nvSpPr>
          <p:cNvPr id="286733" name="Rectangle 13"/>
          <p:cNvSpPr>
            <a:spLocks noChangeArrowheads="1"/>
          </p:cNvSpPr>
          <p:nvPr/>
        </p:nvSpPr>
        <p:spPr bwMode="auto">
          <a:xfrm>
            <a:off x="2416175" y="1865313"/>
            <a:ext cx="2724150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ja-JP" sz="2800">
                <a:latin typeface="Times New Roman" pitchFamily="18" charset="0"/>
              </a:rPr>
              <a:t>0.8&lt;cos</a:t>
            </a:r>
            <a:r>
              <a:rPr lang="en-US" altLang="ja-JP" sz="2800">
                <a:latin typeface="Symbol" pitchFamily="18" charset="2"/>
              </a:rPr>
              <a:t>q</a:t>
            </a:r>
            <a:r>
              <a:rPr lang="en-US" altLang="ja-JP" sz="2800" baseline="-25000">
                <a:latin typeface="Times New Roman" pitchFamily="18" charset="0"/>
              </a:rPr>
              <a:t>kCM</a:t>
            </a:r>
            <a:r>
              <a:rPr lang="en-US" altLang="ja-JP" sz="2800">
                <a:latin typeface="Times New Roman" pitchFamily="18" charset="0"/>
              </a:rPr>
              <a:t>&lt;1</a:t>
            </a:r>
            <a:endParaRPr lang="ja-JP" altLang="en-US" sz="2800">
              <a:latin typeface="Times New Roman" pitchFamily="18" charset="0"/>
            </a:endParaRPr>
          </a:p>
        </p:txBody>
      </p:sp>
      <p:pic>
        <p:nvPicPr>
          <p:cNvPr id="286755" name="Picture 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3900" y="3387408"/>
            <a:ext cx="2933700" cy="214344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5565775" y="1131888"/>
            <a:ext cx="3819525" cy="830263"/>
            <a:chOff x="3790" y="905"/>
            <a:chExt cx="2406" cy="523"/>
          </a:xfrm>
        </p:grpSpPr>
        <p:sp>
          <p:nvSpPr>
            <p:cNvPr id="286757" name="Text Box 37"/>
            <p:cNvSpPr txBox="1">
              <a:spLocks noChangeArrowheads="1"/>
            </p:cNvSpPr>
            <p:nvPr/>
          </p:nvSpPr>
          <p:spPr bwMode="auto">
            <a:xfrm>
              <a:off x="3790" y="905"/>
              <a:ext cx="2406" cy="523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ja-JP" dirty="0"/>
                <a:t>KKN bound </a:t>
              </a:r>
              <a:r>
                <a:rPr lang="en-US" altLang="ja-JP" dirty="0" smtClean="0"/>
                <a:t>state may</a:t>
              </a:r>
            </a:p>
            <a:p>
              <a:r>
                <a:rPr lang="en-US" altLang="ja-JP" dirty="0" smtClean="0"/>
                <a:t>contribute </a:t>
              </a:r>
              <a:endParaRPr lang="ja-JP" altLang="en-US" dirty="0"/>
            </a:p>
          </p:txBody>
        </p:sp>
        <p:sp>
          <p:nvSpPr>
            <p:cNvPr id="286758" name="Line 38"/>
            <p:cNvSpPr>
              <a:spLocks noChangeShapeType="1"/>
            </p:cNvSpPr>
            <p:nvPr/>
          </p:nvSpPr>
          <p:spPr bwMode="auto">
            <a:xfrm>
              <a:off x="4003" y="928"/>
              <a:ext cx="8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286759" name="Text Box 39"/>
          <p:cNvSpPr txBox="1">
            <a:spLocks noChangeArrowheads="1"/>
          </p:cNvSpPr>
          <p:nvPr/>
        </p:nvSpPr>
        <p:spPr bwMode="auto">
          <a:xfrm>
            <a:off x="5622925" y="1914525"/>
            <a:ext cx="3117850" cy="11874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/>
              <a:t>M </a:t>
            </a:r>
            <a:r>
              <a:rPr lang="en-US" altLang="ja-JP" dirty="0">
                <a:sym typeface="Symbol" pitchFamily="18" charset="2"/>
              </a:rPr>
              <a:t> below KKN </a:t>
            </a:r>
          </a:p>
          <a:p>
            <a:r>
              <a:rPr lang="en-US" altLang="ja-JP" dirty="0">
                <a:sym typeface="Symbol" pitchFamily="18" charset="2"/>
              </a:rPr>
              <a:t>threshold (1930 </a:t>
            </a:r>
            <a:r>
              <a:rPr lang="en-US" altLang="ja-JP" dirty="0" err="1">
                <a:sym typeface="Symbol" pitchFamily="18" charset="2"/>
              </a:rPr>
              <a:t>MeV</a:t>
            </a:r>
            <a:r>
              <a:rPr lang="en-US" altLang="ja-JP" dirty="0">
                <a:sym typeface="Symbol" pitchFamily="18" charset="2"/>
              </a:rPr>
              <a:t>)</a:t>
            </a:r>
          </a:p>
          <a:p>
            <a:r>
              <a:rPr lang="en-US" altLang="ja-JP" dirty="0">
                <a:latin typeface="Symbol" pitchFamily="18" charset="2"/>
                <a:sym typeface="Symbol" pitchFamily="18" charset="2"/>
              </a:rPr>
              <a:t>G  90 </a:t>
            </a:r>
            <a:r>
              <a:rPr lang="en-US" altLang="ja-JP" dirty="0" err="1">
                <a:latin typeface="Times New Roman" pitchFamily="18" charset="0"/>
                <a:sym typeface="Symbol" pitchFamily="18" charset="2"/>
              </a:rPr>
              <a:t>MeV</a:t>
            </a:r>
            <a:endParaRPr lang="en-US" altLang="ja-JP" dirty="0">
              <a:latin typeface="Symbol" pitchFamily="18" charset="2"/>
              <a:sym typeface="Symbol" pitchFamily="18" charset="2"/>
            </a:endParaRPr>
          </a:p>
        </p:txBody>
      </p:sp>
      <p:sp>
        <p:nvSpPr>
          <p:cNvPr id="286760" name="Text Box 40"/>
          <p:cNvSpPr txBox="1">
            <a:spLocks noChangeArrowheads="1"/>
          </p:cNvSpPr>
          <p:nvPr/>
        </p:nvSpPr>
        <p:spPr bwMode="auto">
          <a:xfrm>
            <a:off x="5143500" y="5730875"/>
            <a:ext cx="4381499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higher statistics LH2 data will come soon!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86748" name="Rectangle 28"/>
          <p:cNvSpPr>
            <a:spLocks noChangeArrowheads="1"/>
          </p:cNvSpPr>
          <p:nvPr/>
        </p:nvSpPr>
        <p:spPr bwMode="auto">
          <a:xfrm>
            <a:off x="1766888" y="5429250"/>
            <a:ext cx="787400" cy="276225"/>
          </a:xfrm>
          <a:prstGeom prst="rect">
            <a:avLst/>
          </a:prstGeom>
          <a:solidFill>
            <a:srgbClr val="CC0000">
              <a:alpha val="70000"/>
            </a:srgbClr>
          </a:solidFill>
          <a:ln w="254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86749" name="Rectangle 29"/>
          <p:cNvSpPr>
            <a:spLocks noChangeArrowheads="1"/>
          </p:cNvSpPr>
          <p:nvPr/>
        </p:nvSpPr>
        <p:spPr bwMode="auto">
          <a:xfrm>
            <a:off x="3462338" y="5700713"/>
            <a:ext cx="725487" cy="236537"/>
          </a:xfrm>
          <a:prstGeom prst="rect">
            <a:avLst/>
          </a:prstGeom>
          <a:solidFill>
            <a:srgbClr val="CC0000">
              <a:alpha val="67999"/>
            </a:srgbClr>
          </a:solidFill>
          <a:ln w="254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86752" name="Line 32"/>
          <p:cNvSpPr>
            <a:spLocks noChangeShapeType="1"/>
          </p:cNvSpPr>
          <p:nvPr/>
        </p:nvSpPr>
        <p:spPr bwMode="auto">
          <a:xfrm flipV="1">
            <a:off x="1782763" y="5456238"/>
            <a:ext cx="347662" cy="0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286761" name="Line 41"/>
          <p:cNvSpPr>
            <a:spLocks noChangeShapeType="1"/>
          </p:cNvSpPr>
          <p:nvPr/>
        </p:nvSpPr>
        <p:spPr bwMode="auto">
          <a:xfrm flipH="1">
            <a:off x="2501900" y="4648200"/>
            <a:ext cx="762000" cy="8001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286762" name="Line 42"/>
          <p:cNvSpPr>
            <a:spLocks noChangeShapeType="1"/>
          </p:cNvSpPr>
          <p:nvPr/>
        </p:nvSpPr>
        <p:spPr bwMode="auto">
          <a:xfrm>
            <a:off x="3433763" y="4703763"/>
            <a:ext cx="63500" cy="9779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286763" name="Text Box 43"/>
          <p:cNvSpPr txBox="1">
            <a:spLocks noChangeArrowheads="1"/>
          </p:cNvSpPr>
          <p:nvPr/>
        </p:nvSpPr>
        <p:spPr bwMode="auto">
          <a:xfrm>
            <a:off x="2714625" y="3824288"/>
            <a:ext cx="2112963" cy="762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S.I. Nam et al.</a:t>
            </a:r>
          </a:p>
          <a:p>
            <a:r>
              <a:rPr lang="en-US" altLang="ja-JP" sz="2000"/>
              <a:t>arXiv:0806.4029</a:t>
            </a:r>
          </a:p>
        </p:txBody>
      </p:sp>
      <p:sp>
        <p:nvSpPr>
          <p:cNvPr id="286764" name="Line 44"/>
          <p:cNvSpPr>
            <a:spLocks noChangeShapeType="1"/>
          </p:cNvSpPr>
          <p:nvPr/>
        </p:nvSpPr>
        <p:spPr bwMode="auto">
          <a:xfrm>
            <a:off x="1765300" y="5156200"/>
            <a:ext cx="101600" cy="241300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286766" name="Text Box 46"/>
          <p:cNvSpPr txBox="1">
            <a:spLocks noChangeArrowheads="1"/>
          </p:cNvSpPr>
          <p:nvPr/>
        </p:nvSpPr>
        <p:spPr bwMode="auto">
          <a:xfrm>
            <a:off x="949325" y="4433888"/>
            <a:ext cx="1912938" cy="762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err="1"/>
              <a:t>Nacher</a:t>
            </a:r>
            <a:r>
              <a:rPr lang="en-US" altLang="ja-JP" dirty="0"/>
              <a:t> et al.</a:t>
            </a:r>
          </a:p>
          <a:p>
            <a:r>
              <a:rPr lang="en-US" altLang="ja-JP" sz="2000" dirty="0"/>
              <a:t>PLB 455</a:t>
            </a:r>
          </a:p>
        </p:txBody>
      </p:sp>
      <p:sp>
        <p:nvSpPr>
          <p:cNvPr id="286769" name="Text Box 49"/>
          <p:cNvSpPr txBox="1">
            <a:spLocks noChangeArrowheads="1"/>
          </p:cNvSpPr>
          <p:nvPr/>
        </p:nvSpPr>
        <p:spPr bwMode="auto">
          <a:xfrm>
            <a:off x="962025" y="2500313"/>
            <a:ext cx="237490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/>
              <a:t>-0.45&lt;t&lt;-0.12 GeV</a:t>
            </a:r>
            <a:r>
              <a:rPr lang="en-US" altLang="ja-JP" sz="2000" baseline="30000"/>
              <a:t>2</a:t>
            </a:r>
          </a:p>
        </p:txBody>
      </p:sp>
      <p:sp>
        <p:nvSpPr>
          <p:cNvPr id="286770" name="Text Box 50"/>
          <p:cNvSpPr txBox="1">
            <a:spLocks noChangeArrowheads="1"/>
          </p:cNvSpPr>
          <p:nvPr/>
        </p:nvSpPr>
        <p:spPr bwMode="auto">
          <a:xfrm>
            <a:off x="2617788" y="2949575"/>
            <a:ext cx="237490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/>
              <a:t>-0.37&lt;t&lt;-0.08 GeV</a:t>
            </a:r>
            <a:r>
              <a:rPr lang="en-US" altLang="ja-JP" sz="2000" baseline="30000"/>
              <a:t>2</a:t>
            </a:r>
          </a:p>
        </p:txBody>
      </p:sp>
      <p:sp>
        <p:nvSpPr>
          <p:cNvPr id="32" name="正方形/長方形 31"/>
          <p:cNvSpPr/>
          <p:nvPr/>
        </p:nvSpPr>
        <p:spPr>
          <a:xfrm>
            <a:off x="6237435" y="5331768"/>
            <a:ext cx="2906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/>
              <a:t>Jido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Enyo</a:t>
            </a:r>
            <a:r>
              <a:rPr lang="en-US" altLang="ja-JP" dirty="0" smtClean="0"/>
              <a:t> (PRC78)</a:t>
            </a:r>
            <a:endParaRPr lang="ja-JP" altLang="en-US" dirty="0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28F3-1902-48C0-8001-0A0C4E0793C6}" type="slidenum">
              <a:rPr lang="ja-JP" altLang="en-US" smtClean="0"/>
              <a:pPr/>
              <a:t>21</a:t>
            </a:fld>
            <a:endParaRPr lang="en-US" altLang="ja-JP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041400" y="1308100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PRC78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Text Box 2"/>
          <p:cNvSpPr txBox="1">
            <a:spLocks noChangeArrowheads="1"/>
          </p:cNvSpPr>
          <p:nvPr/>
        </p:nvSpPr>
        <p:spPr bwMode="auto">
          <a:xfrm>
            <a:off x="2843213" y="2420938"/>
            <a:ext cx="43084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zh-TW" sz="8000">
                <a:solidFill>
                  <a:srgbClr val="3333CC"/>
                </a:solidFill>
                <a:latin typeface="Symbol" pitchFamily="18" charset="2"/>
                <a:ea typeface="PMingLiU" pitchFamily="18" charset="-120"/>
                <a:sym typeface="Symbol" pitchFamily="18" charset="2"/>
              </a:rPr>
              <a:t>Q</a:t>
            </a:r>
            <a:r>
              <a:rPr kumimoji="0" lang="en-US" altLang="zh-TW" sz="8000" baseline="30000">
                <a:solidFill>
                  <a:srgbClr val="3333CC"/>
                </a:solidFill>
                <a:ea typeface="PMingLiU" pitchFamily="18" charset="-120"/>
                <a:sym typeface="Symbol" pitchFamily="18" charset="2"/>
              </a:rPr>
              <a:t>+</a:t>
            </a:r>
            <a:r>
              <a:rPr kumimoji="0" lang="en-US" altLang="zh-TW" sz="8000">
                <a:solidFill>
                  <a:srgbClr val="3333CC"/>
                </a:solidFill>
                <a:ea typeface="PMingLiU" pitchFamily="18" charset="-120"/>
                <a:sym typeface="Symbol" pitchFamily="18" charset="2"/>
              </a:rPr>
              <a:t>(1530)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E48C-885F-4E43-AFFB-2AED1B7D90F4}" type="slidenum">
              <a:rPr lang="ja-JP" altLang="en-US" smtClean="0"/>
              <a:pPr/>
              <a:t>22</a:t>
            </a:fld>
            <a:endParaRPr lang="en-US" altLang="ja-JP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127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z="3200" b="1" smtClean="0">
                <a:solidFill>
                  <a:srgbClr val="0000FF"/>
                </a:solidFill>
              </a:rPr>
              <a:t>Experimental status</a:t>
            </a:r>
            <a:endParaRPr lang="en-US" altLang="ja-JP" sz="3200" b="1" baseline="30000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66738" y="1063625"/>
            <a:ext cx="8101012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kumimoji="0" lang="en-US" altLang="ja-JP" dirty="0"/>
              <a:t>Not seen in the most of the </a:t>
            </a:r>
            <a:r>
              <a:rPr kumimoji="0" lang="en-US" altLang="ja-JP" dirty="0">
                <a:solidFill>
                  <a:schemeClr val="tx2"/>
                </a:solidFill>
              </a:rPr>
              <a:t>high energy experiments: The production rate of  </a:t>
            </a:r>
            <a:r>
              <a:rPr kumimoji="0" lang="en-US" altLang="ja-JP" dirty="0">
                <a:solidFill>
                  <a:schemeClr val="tx2"/>
                </a:solidFill>
                <a:latin typeface="Symbol" pitchFamily="18" charset="2"/>
              </a:rPr>
              <a:t>Q</a:t>
            </a:r>
            <a:r>
              <a:rPr kumimoji="0" lang="en-US" altLang="ja-JP" baseline="30000" dirty="0">
                <a:solidFill>
                  <a:schemeClr val="tx2"/>
                </a:solidFill>
              </a:rPr>
              <a:t>+</a:t>
            </a:r>
            <a:r>
              <a:rPr kumimoji="0" lang="en-US" altLang="ja-JP" dirty="0">
                <a:solidFill>
                  <a:schemeClr val="tx2"/>
                </a:solidFill>
              </a:rPr>
              <a:t>/</a:t>
            </a:r>
            <a:r>
              <a:rPr kumimoji="0" lang="en-US" altLang="ja-JP" dirty="0">
                <a:solidFill>
                  <a:schemeClr val="tx2"/>
                </a:solidFill>
                <a:latin typeface="Symbol" pitchFamily="18" charset="2"/>
              </a:rPr>
              <a:t>L</a:t>
            </a:r>
            <a:r>
              <a:rPr kumimoji="0" lang="en-US" altLang="ja-JP" dirty="0">
                <a:solidFill>
                  <a:schemeClr val="tx2"/>
                </a:solidFill>
              </a:rPr>
              <a:t>(1520) is less than 1%.</a:t>
            </a:r>
          </a:p>
          <a:p>
            <a:pPr>
              <a:spcBef>
                <a:spcPct val="50000"/>
              </a:spcBef>
              <a:defRPr/>
            </a:pPr>
            <a:endParaRPr kumimoji="0" lang="en-US" altLang="ja-JP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ja-JP" dirty="0">
                <a:solidFill>
                  <a:schemeClr val="tx2"/>
                </a:solidFill>
              </a:rPr>
              <a:t>No signal observation in CLAS </a:t>
            </a:r>
            <a:r>
              <a:rPr lang="en-US" altLang="ja-JP" dirty="0" err="1">
                <a:solidFill>
                  <a:schemeClr val="tx2"/>
                </a:solidFill>
                <a:latin typeface="Symbol" pitchFamily="18" charset="2"/>
              </a:rPr>
              <a:t>g</a:t>
            </a:r>
            <a:r>
              <a:rPr lang="en-US" altLang="ja-JP" dirty="0" err="1">
                <a:solidFill>
                  <a:schemeClr val="tx2"/>
                </a:solidFill>
              </a:rPr>
              <a:t>p</a:t>
            </a:r>
            <a:r>
              <a:rPr lang="en-US" altLang="ja-JP" dirty="0">
                <a:solidFill>
                  <a:schemeClr val="tx2"/>
                </a:solidFill>
              </a:rPr>
              <a:t>, KEK-PS (</a:t>
            </a:r>
            <a:r>
              <a:rPr lang="en-US" altLang="ja-JP" dirty="0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en-US" altLang="ja-JP" baseline="30000" dirty="0">
                <a:solidFill>
                  <a:schemeClr val="tx2"/>
                </a:solidFill>
              </a:rPr>
              <a:t>-</a:t>
            </a:r>
            <a:r>
              <a:rPr lang="en-US" altLang="ja-JP" dirty="0">
                <a:solidFill>
                  <a:schemeClr val="tx2"/>
                </a:solidFill>
              </a:rPr>
              <a:t>,K</a:t>
            </a:r>
            <a:r>
              <a:rPr lang="en-US" altLang="ja-JP" baseline="30000" dirty="0">
                <a:solidFill>
                  <a:schemeClr val="tx2"/>
                </a:solidFill>
              </a:rPr>
              <a:t>-</a:t>
            </a:r>
            <a:r>
              <a:rPr lang="en-US" altLang="ja-JP" dirty="0">
                <a:solidFill>
                  <a:schemeClr val="tx2"/>
                </a:solidFill>
              </a:rPr>
              <a:t>), (</a:t>
            </a:r>
            <a:r>
              <a:rPr lang="en-US" altLang="ja-JP" dirty="0" err="1">
                <a:solidFill>
                  <a:schemeClr val="tx2"/>
                </a:solidFill>
              </a:rPr>
              <a:t>K</a:t>
            </a:r>
            <a:r>
              <a:rPr lang="en-US" altLang="ja-JP" baseline="30000" dirty="0" err="1">
                <a:solidFill>
                  <a:schemeClr val="tx2"/>
                </a:solidFill>
              </a:rPr>
              <a:t>+</a:t>
            </a:r>
            <a:r>
              <a:rPr lang="en-US" altLang="ja-JP" dirty="0" err="1">
                <a:solidFill>
                  <a:schemeClr val="tx2"/>
                </a:solidFill>
              </a:rPr>
              <a:t>,</a:t>
            </a:r>
            <a:r>
              <a:rPr lang="en-US" altLang="ja-JP" dirty="0" err="1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en-US" altLang="ja-JP" baseline="30000" dirty="0">
                <a:solidFill>
                  <a:schemeClr val="tx2"/>
                </a:solidFill>
              </a:rPr>
              <a:t>+</a:t>
            </a:r>
            <a:r>
              <a:rPr lang="en-US" altLang="ja-JP" dirty="0">
                <a:solidFill>
                  <a:schemeClr val="tx2"/>
                </a:solidFill>
              </a:rPr>
              <a:t>) experiments.</a:t>
            </a:r>
          </a:p>
          <a:p>
            <a:pPr>
              <a:spcBef>
                <a:spcPct val="50000"/>
              </a:spcBef>
              <a:defRPr/>
            </a:pPr>
            <a:endParaRPr kumimoji="0" lang="en-US" altLang="ja-JP" dirty="0"/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kumimoji="0" lang="en-US" altLang="ja-JP" dirty="0">
                <a:solidFill>
                  <a:schemeClr val="tx2">
                    <a:lumMod val="95000"/>
                    <a:lumOff val="5000"/>
                  </a:schemeClr>
                </a:solidFill>
              </a:rPr>
              <a:t>The width must be less than 1 MeV. (DIANA and KEK-B)</a:t>
            </a:r>
            <a:r>
              <a:rPr kumimoji="0" lang="ja-JP" alt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　</a:t>
            </a:r>
            <a:r>
              <a:rPr kumimoji="0" lang="en-US" altLang="ja-JP" dirty="0">
                <a:solidFill>
                  <a:schemeClr val="tx2"/>
                </a:solidFill>
              </a:rPr>
              <a:t>reverse reaction of the </a:t>
            </a:r>
            <a:r>
              <a:rPr kumimoji="0" lang="en-US" altLang="ja-JP" dirty="0">
                <a:solidFill>
                  <a:schemeClr val="tx2"/>
                </a:solidFill>
                <a:latin typeface="Symbol" pitchFamily="18" charset="2"/>
              </a:rPr>
              <a:t>Q</a:t>
            </a:r>
            <a:r>
              <a:rPr kumimoji="0" lang="en-US" altLang="ja-JP" baseline="30000" dirty="0">
                <a:solidFill>
                  <a:schemeClr val="tx2"/>
                </a:solidFill>
              </a:rPr>
              <a:t>+</a:t>
            </a:r>
            <a:r>
              <a:rPr kumimoji="0" lang="en-US" altLang="ja-JP" dirty="0">
                <a:solidFill>
                  <a:schemeClr val="tx2"/>
                </a:solidFill>
              </a:rPr>
              <a:t> decay: </a:t>
            </a:r>
            <a:r>
              <a:rPr kumimoji="0" lang="en-US" altLang="ja-JP" dirty="0">
                <a:solidFill>
                  <a:schemeClr val="tx2"/>
                </a:solidFill>
                <a:latin typeface="Symbol" pitchFamily="18" charset="2"/>
              </a:rPr>
              <a:t>Q</a:t>
            </a:r>
            <a:r>
              <a:rPr kumimoji="0" lang="en-US" altLang="ja-JP" baseline="30000" dirty="0">
                <a:solidFill>
                  <a:schemeClr val="tx2"/>
                </a:solidFill>
              </a:rPr>
              <a:t>+</a:t>
            </a:r>
            <a:r>
              <a:rPr kumimoji="0" lang="en-US" altLang="ja-JP" dirty="0">
                <a:solidFill>
                  <a:schemeClr val="tx2"/>
                </a:solidFill>
              </a:rPr>
              <a:t> </a:t>
            </a:r>
            <a:r>
              <a:rPr kumimoji="0" lang="en-US" altLang="ja-JP" dirty="0">
                <a:solidFill>
                  <a:schemeClr val="tx2"/>
                </a:solidFill>
                <a:sym typeface="Wingdings" pitchFamily="2" charset="2"/>
              </a:rPr>
              <a:t> n K</a:t>
            </a:r>
            <a:r>
              <a:rPr kumimoji="0" lang="en-US" altLang="ja-JP" baseline="30000" dirty="0">
                <a:solidFill>
                  <a:schemeClr val="tx2"/>
                </a:solidFill>
                <a:sym typeface="Wingdings" pitchFamily="2" charset="2"/>
              </a:rPr>
              <a:t>+</a:t>
            </a:r>
            <a:endParaRPr kumimoji="0" lang="en-US" altLang="ja-JP" baseline="300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  <a:defRPr/>
            </a:pPr>
            <a:endParaRPr kumimoji="0" lang="en-US" altLang="ja-JP" dirty="0"/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kumimoji="0" lang="en-US" altLang="ja-JP" dirty="0">
                <a:solidFill>
                  <a:schemeClr val="tx2"/>
                </a:solidFill>
              </a:rPr>
              <a:t>LEPS </a:t>
            </a:r>
            <a:r>
              <a:rPr kumimoji="0" lang="en-US" altLang="ja-JP" dirty="0">
                <a:solidFill>
                  <a:schemeClr val="tx2"/>
                </a:solidFill>
                <a:sym typeface="Symbol" pitchFamily="18" charset="2"/>
              </a:rPr>
              <a:t>could be inconsistent with CLAS </a:t>
            </a:r>
            <a:r>
              <a:rPr kumimoji="0" lang="en-US" altLang="ja-JP" dirty="0" err="1">
                <a:solidFill>
                  <a:schemeClr val="tx2"/>
                </a:solidFill>
                <a:latin typeface="Symbol" pitchFamily="18" charset="2"/>
                <a:sym typeface="Symbol" pitchFamily="18" charset="2"/>
              </a:rPr>
              <a:t>g</a:t>
            </a:r>
            <a:r>
              <a:rPr kumimoji="0" lang="en-US" altLang="ja-JP" dirty="0" err="1">
                <a:solidFill>
                  <a:schemeClr val="tx2"/>
                </a:solidFill>
                <a:sym typeface="Symbol" pitchFamily="18" charset="2"/>
              </a:rPr>
              <a:t>d</a:t>
            </a:r>
            <a:r>
              <a:rPr kumimoji="0" lang="en-US" altLang="ja-JP" dirty="0">
                <a:solidFill>
                  <a:schemeClr val="tx2"/>
                </a:solidFill>
                <a:sym typeface="Symbol" pitchFamily="18" charset="2"/>
              </a:rPr>
              <a:t> experiment (CLAS-g10).</a:t>
            </a:r>
            <a:endParaRPr kumimoji="0" lang="ja-JP" altLang="en-US" dirty="0">
              <a:solidFill>
                <a:schemeClr val="tx2"/>
              </a:solidFill>
              <a:sym typeface="Symbol" pitchFamily="18" charset="2"/>
            </a:endParaRPr>
          </a:p>
          <a:p>
            <a:pPr>
              <a:spcBef>
                <a:spcPct val="50000"/>
              </a:spcBef>
              <a:defRPr/>
            </a:pPr>
            <a:endParaRPr kumimoji="0" lang="en-US" altLang="ja-JP" sz="2000" dirty="0"/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1512888" y="1943100"/>
            <a:ext cx="7631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kumimoji="0" lang="en-US" altLang="ja-JP">
                <a:solidFill>
                  <a:srgbClr val="FF0000"/>
                </a:solidFill>
              </a:rPr>
              <a:t>Production rate depends on reaction mechanism.</a:t>
            </a: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1511300" y="3421063"/>
            <a:ext cx="6389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kumimoji="0" lang="en-US" altLang="ja-JP">
                <a:solidFill>
                  <a:srgbClr val="FF0000"/>
                </a:solidFill>
              </a:rPr>
              <a:t>K* coupling should be VERY small.</a:t>
            </a: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1504950" y="4878388"/>
            <a:ext cx="6389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kumimoji="0" lang="en-US" altLang="ja-JP">
                <a:solidFill>
                  <a:srgbClr val="FF0000"/>
                </a:solidFill>
              </a:rPr>
              <a:t>K coupling should be small.</a:t>
            </a:r>
          </a:p>
        </p:txBody>
      </p:sp>
      <p:sp>
        <p:nvSpPr>
          <p:cNvPr id="100359" name="Text Box 6"/>
          <p:cNvSpPr txBox="1">
            <a:spLocks noChangeArrowheads="1"/>
          </p:cNvSpPr>
          <p:nvPr/>
        </p:nvSpPr>
        <p:spPr bwMode="auto">
          <a:xfrm>
            <a:off x="1504950" y="6300788"/>
            <a:ext cx="6389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kumimoji="0" lang="en-US" altLang="ja-JP">
                <a:solidFill>
                  <a:srgbClr val="FF0000"/>
                </a:solidFill>
              </a:rPr>
              <a:t>Strong angle or energy dependence.</a:t>
            </a: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C6A0-53AA-4B11-99B1-F085EDE05481}" type="slidenum">
              <a:rPr lang="ja-JP" altLang="en-US" smtClean="0"/>
              <a:pPr/>
              <a:t>23</a:t>
            </a:fld>
            <a:endParaRPr lang="en-US" altLang="ja-JP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250825" y="1400175"/>
            <a:ext cx="4268788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ja-JP" sz="2000"/>
              <a:t>LEPS</a:t>
            </a:r>
          </a:p>
          <a:p>
            <a:pPr>
              <a:spcBef>
                <a:spcPct val="50000"/>
              </a:spcBef>
            </a:pPr>
            <a:r>
              <a:rPr kumimoji="0" lang="en-US" altLang="ja-JP" sz="2000"/>
              <a:t>Good </a:t>
            </a:r>
            <a:r>
              <a:rPr kumimoji="0" lang="en-US" altLang="ja-JP" sz="2000">
                <a:solidFill>
                  <a:srgbClr val="FF0000"/>
                </a:solidFill>
              </a:rPr>
              <a:t>forward angle</a:t>
            </a:r>
            <a:r>
              <a:rPr kumimoji="0" lang="en-US" altLang="ja-JP" sz="2000"/>
              <a:t> coverage</a:t>
            </a:r>
          </a:p>
          <a:p>
            <a:pPr>
              <a:spcBef>
                <a:spcPct val="50000"/>
              </a:spcBef>
            </a:pPr>
            <a:r>
              <a:rPr kumimoji="0" lang="en-US" altLang="ja-JP" sz="2000"/>
              <a:t>Poor wide angle coverage</a:t>
            </a:r>
          </a:p>
          <a:p>
            <a:pPr>
              <a:spcBef>
                <a:spcPct val="50000"/>
              </a:spcBef>
            </a:pPr>
            <a:r>
              <a:rPr kumimoji="0" lang="en-US" altLang="ja-JP" sz="2000">
                <a:solidFill>
                  <a:srgbClr val="FF0000"/>
                </a:solidFill>
              </a:rPr>
              <a:t>Low energy</a:t>
            </a:r>
          </a:p>
          <a:p>
            <a:pPr>
              <a:spcBef>
                <a:spcPct val="50000"/>
              </a:spcBef>
            </a:pPr>
            <a:r>
              <a:rPr kumimoji="0" lang="en-US" altLang="ja-JP" sz="2000"/>
              <a:t>Symmetric acceptance for K</a:t>
            </a:r>
            <a:r>
              <a:rPr kumimoji="0" lang="en-US" altLang="ja-JP" sz="2000" baseline="30000"/>
              <a:t>+</a:t>
            </a:r>
            <a:r>
              <a:rPr kumimoji="0" lang="en-US" altLang="ja-JP" sz="2000"/>
              <a:t> and K</a:t>
            </a:r>
            <a:r>
              <a:rPr kumimoji="0" lang="en-US" altLang="ja-JP" sz="2000" baseline="30000"/>
              <a:t>-</a:t>
            </a:r>
          </a:p>
          <a:p>
            <a:pPr>
              <a:spcBef>
                <a:spcPct val="50000"/>
              </a:spcBef>
            </a:pPr>
            <a:r>
              <a:rPr kumimoji="0" lang="en-US" altLang="ja-JP" sz="2000">
                <a:solidFill>
                  <a:srgbClr val="FF0000"/>
                </a:solidFill>
              </a:rPr>
              <a:t>M</a:t>
            </a:r>
            <a:r>
              <a:rPr kumimoji="0" lang="en-US" altLang="ja-JP" sz="2000" baseline="-25000">
                <a:solidFill>
                  <a:srgbClr val="FF0000"/>
                </a:solidFill>
              </a:rPr>
              <a:t>KK</a:t>
            </a:r>
            <a:r>
              <a:rPr kumimoji="0" lang="en-US" altLang="ja-JP" sz="2000">
                <a:solidFill>
                  <a:srgbClr val="FF0000"/>
                </a:solidFill>
              </a:rPr>
              <a:t>&gt;1.04 GeV/c</a:t>
            </a:r>
            <a:r>
              <a:rPr kumimoji="0" lang="en-US" altLang="ja-JP" sz="2000" baseline="30000">
                <a:solidFill>
                  <a:srgbClr val="FF0000"/>
                </a:solidFill>
              </a:rPr>
              <a:t>2</a:t>
            </a:r>
          </a:p>
          <a:p>
            <a:pPr>
              <a:spcBef>
                <a:spcPct val="50000"/>
              </a:spcBef>
            </a:pPr>
            <a:r>
              <a:rPr kumimoji="0" lang="en-US" altLang="ja-JP" sz="2000"/>
              <a:t>Select </a:t>
            </a:r>
            <a:r>
              <a:rPr kumimoji="0" lang="en-US" altLang="ja-JP" sz="2000">
                <a:solidFill>
                  <a:srgbClr val="FF0000"/>
                </a:solidFill>
              </a:rPr>
              <a:t>quasi-free</a:t>
            </a:r>
            <a:r>
              <a:rPr kumimoji="0" lang="en-US" altLang="ja-JP" sz="2000"/>
              <a:t> process</a:t>
            </a:r>
          </a:p>
          <a:p>
            <a:pPr>
              <a:spcBef>
                <a:spcPct val="50000"/>
              </a:spcBef>
            </a:pPr>
            <a:endParaRPr kumimoji="0" lang="en-US" altLang="ja-JP" sz="2000"/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4937125" y="1400175"/>
            <a:ext cx="4268788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ja-JP" sz="2000"/>
              <a:t>CLAS</a:t>
            </a:r>
          </a:p>
          <a:p>
            <a:pPr>
              <a:spcBef>
                <a:spcPct val="50000"/>
              </a:spcBef>
            </a:pPr>
            <a:r>
              <a:rPr kumimoji="0" lang="en-US" altLang="ja-JP" sz="2000"/>
              <a:t>Poor forward angle coverage</a:t>
            </a:r>
          </a:p>
          <a:p>
            <a:pPr>
              <a:spcBef>
                <a:spcPct val="50000"/>
              </a:spcBef>
            </a:pPr>
            <a:r>
              <a:rPr kumimoji="0" lang="en-US" altLang="ja-JP" sz="2000"/>
              <a:t>Good </a:t>
            </a:r>
            <a:r>
              <a:rPr kumimoji="0" lang="en-US" altLang="ja-JP" sz="2000">
                <a:solidFill>
                  <a:srgbClr val="FF0000"/>
                </a:solidFill>
              </a:rPr>
              <a:t>wide angle</a:t>
            </a:r>
            <a:r>
              <a:rPr kumimoji="0" lang="en-US" altLang="ja-JP" sz="2000"/>
              <a:t> coverage</a:t>
            </a:r>
          </a:p>
          <a:p>
            <a:pPr>
              <a:spcBef>
                <a:spcPct val="50000"/>
              </a:spcBef>
            </a:pPr>
            <a:r>
              <a:rPr kumimoji="0" lang="en-US" altLang="ja-JP" sz="2000">
                <a:solidFill>
                  <a:srgbClr val="FF0000"/>
                </a:solidFill>
              </a:rPr>
              <a:t>Medium energy</a:t>
            </a:r>
          </a:p>
          <a:p>
            <a:pPr>
              <a:spcBef>
                <a:spcPct val="50000"/>
              </a:spcBef>
            </a:pPr>
            <a:r>
              <a:rPr kumimoji="0" lang="en-US" altLang="ja-JP" sz="2000"/>
              <a:t>Asymmetric acceptance</a:t>
            </a:r>
          </a:p>
          <a:p>
            <a:pPr>
              <a:spcBef>
                <a:spcPct val="50000"/>
              </a:spcBef>
            </a:pPr>
            <a:r>
              <a:rPr kumimoji="0" lang="en-US" altLang="ja-JP" sz="2000">
                <a:solidFill>
                  <a:srgbClr val="FF0000"/>
                </a:solidFill>
              </a:rPr>
              <a:t>M</a:t>
            </a:r>
            <a:r>
              <a:rPr kumimoji="0" lang="en-US" altLang="ja-JP" sz="2000" baseline="-25000">
                <a:solidFill>
                  <a:srgbClr val="FF0000"/>
                </a:solidFill>
              </a:rPr>
              <a:t>KK</a:t>
            </a:r>
            <a:r>
              <a:rPr kumimoji="0" lang="en-US" altLang="ja-JP" sz="2000">
                <a:solidFill>
                  <a:srgbClr val="FF0000"/>
                </a:solidFill>
              </a:rPr>
              <a:t> &gt; 1.07 GeV/c</a:t>
            </a:r>
            <a:r>
              <a:rPr kumimoji="0" lang="en-US" altLang="ja-JP" sz="2000" baseline="30000">
                <a:solidFill>
                  <a:srgbClr val="FF0000"/>
                </a:solidFill>
              </a:rPr>
              <a:t>2</a:t>
            </a:r>
          </a:p>
          <a:p>
            <a:pPr>
              <a:spcBef>
                <a:spcPct val="50000"/>
              </a:spcBef>
            </a:pPr>
            <a:r>
              <a:rPr kumimoji="0" lang="en-US" altLang="ja-JP" sz="2000"/>
              <a:t>Require </a:t>
            </a:r>
            <a:r>
              <a:rPr kumimoji="0" lang="en-US" altLang="ja-JP" sz="2000">
                <a:solidFill>
                  <a:srgbClr val="FF0000"/>
                </a:solidFill>
              </a:rPr>
              <a:t>re-scattering </a:t>
            </a:r>
            <a:r>
              <a:rPr kumimoji="0" lang="en-US" altLang="ja-JP" sz="2000"/>
              <a:t>or large </a:t>
            </a:r>
          </a:p>
          <a:p>
            <a:pPr>
              <a:spcBef>
                <a:spcPct val="50000"/>
              </a:spcBef>
            </a:pPr>
            <a:r>
              <a:rPr kumimoji="0" lang="en-US" altLang="ja-JP" sz="2000"/>
              <a:t>Fermi momentum of a spectator</a:t>
            </a:r>
          </a:p>
          <a:p>
            <a:pPr>
              <a:spcBef>
                <a:spcPct val="50000"/>
              </a:spcBef>
            </a:pPr>
            <a:endParaRPr kumimoji="0" lang="en-US" altLang="ja-JP" sz="2000"/>
          </a:p>
        </p:txBody>
      </p:sp>
      <p:sp>
        <p:nvSpPr>
          <p:cNvPr id="101380" name="Line 4"/>
          <p:cNvSpPr>
            <a:spLocks noChangeShapeType="1"/>
          </p:cNvSpPr>
          <p:nvPr/>
        </p:nvSpPr>
        <p:spPr bwMode="auto">
          <a:xfrm>
            <a:off x="4519613" y="2030413"/>
            <a:ext cx="4175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1381" name="Line 5"/>
          <p:cNvSpPr>
            <a:spLocks noChangeShapeType="1"/>
          </p:cNvSpPr>
          <p:nvPr/>
        </p:nvSpPr>
        <p:spPr bwMode="auto">
          <a:xfrm>
            <a:off x="4513263" y="2525713"/>
            <a:ext cx="4175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1382" name="Line 6"/>
          <p:cNvSpPr>
            <a:spLocks noChangeShapeType="1"/>
          </p:cNvSpPr>
          <p:nvPr/>
        </p:nvSpPr>
        <p:spPr bwMode="auto">
          <a:xfrm>
            <a:off x="4513263" y="2976563"/>
            <a:ext cx="4175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1383" name="Line 7"/>
          <p:cNvSpPr>
            <a:spLocks noChangeShapeType="1"/>
          </p:cNvSpPr>
          <p:nvPr/>
        </p:nvSpPr>
        <p:spPr bwMode="auto">
          <a:xfrm>
            <a:off x="4513263" y="3425825"/>
            <a:ext cx="4175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1384" name="Line 8"/>
          <p:cNvSpPr>
            <a:spLocks noChangeShapeType="1"/>
          </p:cNvSpPr>
          <p:nvPr/>
        </p:nvSpPr>
        <p:spPr bwMode="auto">
          <a:xfrm>
            <a:off x="4513263" y="3876675"/>
            <a:ext cx="4175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1385" name="Line 9"/>
          <p:cNvSpPr>
            <a:spLocks noChangeShapeType="1"/>
          </p:cNvSpPr>
          <p:nvPr/>
        </p:nvSpPr>
        <p:spPr bwMode="auto">
          <a:xfrm>
            <a:off x="4525963" y="4325938"/>
            <a:ext cx="4175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530225" y="3794125"/>
            <a:ext cx="620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ja-JP" sz="2000">
                <a:solidFill>
                  <a:srgbClr val="FF0000"/>
                </a:solidFill>
              </a:rPr>
              <a:t>~</a:t>
            </a:r>
          </a:p>
        </p:txBody>
      </p:sp>
      <p:sp>
        <p:nvSpPr>
          <p:cNvPr id="101387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ja-JP" sz="3200" smtClean="0">
                <a:solidFill>
                  <a:srgbClr val="0000FF"/>
                </a:solidFill>
              </a:rPr>
              <a:t>Difference between LEPS and CLAS</a:t>
            </a:r>
            <a:br>
              <a:rPr kumimoji="0" lang="en-US" altLang="ja-JP" sz="3200" smtClean="0">
                <a:solidFill>
                  <a:srgbClr val="0000FF"/>
                </a:solidFill>
              </a:rPr>
            </a:br>
            <a:r>
              <a:rPr kumimoji="0" lang="en-US" altLang="ja-JP" sz="3200" smtClean="0">
                <a:solidFill>
                  <a:srgbClr val="0000FF"/>
                </a:solidFill>
              </a:rPr>
              <a:t>for </a:t>
            </a:r>
            <a:r>
              <a:rPr kumimoji="0" lang="en-US" altLang="ja-JP" sz="3200" smtClean="0">
                <a:solidFill>
                  <a:srgbClr val="0000FF"/>
                </a:solidFill>
                <a:latin typeface="Symbol" pitchFamily="18" charset="2"/>
              </a:rPr>
              <a:t>g</a:t>
            </a:r>
            <a:r>
              <a:rPr kumimoji="0" lang="en-US" altLang="ja-JP" sz="3200" smtClean="0">
                <a:solidFill>
                  <a:srgbClr val="0000FF"/>
                </a:solidFill>
              </a:rPr>
              <a:t>n </a:t>
            </a:r>
            <a:r>
              <a:rPr kumimoji="0" lang="en-US" altLang="ja-JP" sz="3200" smtClean="0">
                <a:solidFill>
                  <a:srgbClr val="0000FF"/>
                </a:solidFill>
                <a:sym typeface="Wingdings" pitchFamily="2" charset="2"/>
              </a:rPr>
              <a:t> K</a:t>
            </a:r>
            <a:r>
              <a:rPr kumimoji="0" lang="en-US" altLang="ja-JP" sz="3200" baseline="30000" smtClean="0">
                <a:solidFill>
                  <a:srgbClr val="0000FF"/>
                </a:solidFill>
                <a:sym typeface="Wingdings" pitchFamily="2" charset="2"/>
              </a:rPr>
              <a:t>-</a:t>
            </a:r>
            <a:r>
              <a:rPr kumimoji="0" lang="en-US" altLang="ja-JP" sz="3200" smtClean="0">
                <a:solidFill>
                  <a:srgbClr val="0000FF"/>
                </a:solidFill>
                <a:latin typeface="Symbol" pitchFamily="18" charset="2"/>
                <a:sym typeface="Wingdings" pitchFamily="2" charset="2"/>
              </a:rPr>
              <a:t>Q</a:t>
            </a:r>
            <a:r>
              <a:rPr kumimoji="0" lang="en-US" altLang="ja-JP" sz="3200" baseline="30000" smtClean="0">
                <a:solidFill>
                  <a:srgbClr val="0000FF"/>
                </a:solidFill>
                <a:latin typeface="Symbol" pitchFamily="18" charset="2"/>
                <a:sym typeface="Wingdings" pitchFamily="2" charset="2"/>
              </a:rPr>
              <a:t>+ </a:t>
            </a:r>
            <a:r>
              <a:rPr kumimoji="0" lang="en-US" altLang="ja-JP" sz="3200" smtClean="0">
                <a:solidFill>
                  <a:srgbClr val="0000FF"/>
                </a:solidFill>
                <a:sym typeface="Wingdings" pitchFamily="2" charset="2"/>
              </a:rPr>
              <a:t>study</a:t>
            </a:r>
            <a:r>
              <a:rPr kumimoji="0" lang="en-US" altLang="ja-JP" sz="3200" smtClean="0">
                <a:solidFill>
                  <a:schemeClr val="tx1"/>
                </a:solidFill>
              </a:rPr>
              <a:t/>
            </a:r>
            <a:br>
              <a:rPr kumimoji="0" lang="en-US" altLang="ja-JP" sz="3200" smtClean="0">
                <a:solidFill>
                  <a:schemeClr val="tx1"/>
                </a:solidFill>
              </a:rPr>
            </a:br>
            <a:endParaRPr kumimoji="0" lang="ja-JP" altLang="en-US" sz="3200" smtClean="0">
              <a:solidFill>
                <a:schemeClr val="tx1"/>
              </a:solidFill>
            </a:endParaRPr>
          </a:p>
        </p:txBody>
      </p:sp>
      <p:sp>
        <p:nvSpPr>
          <p:cNvPr id="101388" name="Text Box 12"/>
          <p:cNvSpPr txBox="1">
            <a:spLocks noChangeArrowheads="1"/>
          </p:cNvSpPr>
          <p:nvPr/>
        </p:nvSpPr>
        <p:spPr bwMode="auto">
          <a:xfrm>
            <a:off x="1117600" y="5302250"/>
            <a:ext cx="60769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altLang="ja-JP"/>
              <a:t>LEPS: </a:t>
            </a:r>
            <a:r>
              <a:rPr kumimoji="0" lang="en-US" altLang="ja-JP">
                <a:latin typeface="Symbol" pitchFamily="18" charset="2"/>
              </a:rPr>
              <a:t>q</a:t>
            </a:r>
            <a:r>
              <a:rPr kumimoji="0" lang="en-US" altLang="ja-JP" sz="1800" baseline="-25000"/>
              <a:t>LAB</a:t>
            </a:r>
            <a:r>
              <a:rPr kumimoji="0" lang="en-US" altLang="ja-JP" sz="1800"/>
              <a:t> &lt; 20 degree   </a:t>
            </a:r>
            <a:endParaRPr kumimoji="0" lang="en-US" altLang="ja-JP" sz="1800" baseline="30000">
              <a:latin typeface="Symbol" pitchFamily="18" charset="2"/>
            </a:endParaRPr>
          </a:p>
          <a:p>
            <a:pPr algn="r">
              <a:spcBef>
                <a:spcPct val="50000"/>
              </a:spcBef>
            </a:pPr>
            <a:r>
              <a:rPr kumimoji="0" lang="en-US" altLang="ja-JP"/>
              <a:t>CLAS: </a:t>
            </a:r>
            <a:r>
              <a:rPr kumimoji="0" lang="en-US" altLang="ja-JP">
                <a:latin typeface="Symbol" pitchFamily="18" charset="2"/>
              </a:rPr>
              <a:t>q</a:t>
            </a:r>
            <a:r>
              <a:rPr kumimoji="0" lang="en-US" altLang="ja-JP" sz="1800" baseline="-25000"/>
              <a:t>LAB</a:t>
            </a:r>
            <a:r>
              <a:rPr kumimoji="0" lang="en-US" altLang="ja-JP" sz="1800"/>
              <a:t> &gt; 20 degree</a:t>
            </a:r>
          </a:p>
        </p:txBody>
      </p:sp>
      <p:sp>
        <p:nvSpPr>
          <p:cNvPr id="101389" name="テキスト ボックス 13"/>
          <p:cNvSpPr txBox="1">
            <a:spLocks noChangeArrowheads="1"/>
          </p:cNvSpPr>
          <p:nvPr/>
        </p:nvSpPr>
        <p:spPr bwMode="auto">
          <a:xfrm>
            <a:off x="1195388" y="5295900"/>
            <a:ext cx="3065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/>
              <a:t>K</a:t>
            </a:r>
            <a:r>
              <a:rPr lang="en-US" altLang="ja-JP" baseline="30000"/>
              <a:t>-</a:t>
            </a:r>
            <a:r>
              <a:rPr lang="en-US" altLang="ja-JP"/>
              <a:t> coverage:</a:t>
            </a:r>
            <a:endParaRPr lang="ja-JP" altLang="en-US"/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C6A0-53AA-4B11-99B1-F085EDE05481}" type="slidenum">
              <a:rPr lang="ja-JP" altLang="en-US" smtClean="0"/>
              <a:pPr/>
              <a:t>24</a:t>
            </a:fld>
            <a:endParaRPr lang="en-US" altLang="ja-JP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17463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ja-JP" sz="3200" smtClean="0">
                <a:solidFill>
                  <a:srgbClr val="0000FF"/>
                </a:solidFill>
              </a:rPr>
              <a:t>Quasi-free production of </a:t>
            </a:r>
            <a:r>
              <a:rPr lang="en-US" altLang="ja-JP" sz="3200" smtClean="0">
                <a:solidFill>
                  <a:srgbClr val="0000FF"/>
                </a:solidFill>
                <a:latin typeface="Symbol" pitchFamily="18" charset="2"/>
              </a:rPr>
              <a:t>Q</a:t>
            </a:r>
            <a:r>
              <a:rPr lang="en-US" altLang="ja-JP" sz="3200" baseline="30000" smtClean="0">
                <a:solidFill>
                  <a:srgbClr val="0000FF"/>
                </a:solidFill>
              </a:rPr>
              <a:t>+</a:t>
            </a:r>
            <a:r>
              <a:rPr lang="en-US" altLang="ja-JP" sz="3200" smtClean="0">
                <a:solidFill>
                  <a:srgbClr val="0000FF"/>
                </a:solidFill>
              </a:rPr>
              <a:t> and </a:t>
            </a:r>
            <a:r>
              <a:rPr lang="en-US" altLang="ja-JP" sz="3200" smtClean="0">
                <a:solidFill>
                  <a:srgbClr val="0000FF"/>
                </a:solidFill>
                <a:latin typeface="Symbol" pitchFamily="18" charset="2"/>
              </a:rPr>
              <a:t>L</a:t>
            </a:r>
            <a:r>
              <a:rPr lang="en-US" altLang="ja-JP" sz="3200" smtClean="0">
                <a:solidFill>
                  <a:srgbClr val="0000FF"/>
                </a:solidFill>
              </a:rPr>
              <a:t>(1520)</a:t>
            </a:r>
            <a:endParaRPr lang="en-US" altLang="ja-JP" sz="3200" baseline="30000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02403" name="Line 3"/>
          <p:cNvSpPr>
            <a:spLocks noChangeShapeType="1"/>
          </p:cNvSpPr>
          <p:nvPr/>
        </p:nvSpPr>
        <p:spPr bwMode="auto">
          <a:xfrm flipV="1">
            <a:off x="1374775" y="2624138"/>
            <a:ext cx="889000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404" name="Line 4"/>
          <p:cNvSpPr>
            <a:spLocks noChangeShapeType="1"/>
          </p:cNvSpPr>
          <p:nvPr/>
        </p:nvSpPr>
        <p:spPr bwMode="auto">
          <a:xfrm>
            <a:off x="1092200" y="3160713"/>
            <a:ext cx="2395538" cy="9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405" name="Oval 6"/>
          <p:cNvSpPr>
            <a:spLocks noChangeArrowheads="1"/>
          </p:cNvSpPr>
          <p:nvPr/>
        </p:nvSpPr>
        <p:spPr bwMode="auto">
          <a:xfrm>
            <a:off x="2209800" y="2525713"/>
            <a:ext cx="160338" cy="1460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ja-JP" altLang="en-US">
              <a:solidFill>
                <a:srgbClr val="000000"/>
              </a:solidFill>
            </a:endParaRPr>
          </a:p>
        </p:txBody>
      </p:sp>
      <p:sp>
        <p:nvSpPr>
          <p:cNvPr id="102406" name="Line 7"/>
          <p:cNvSpPr>
            <a:spLocks noChangeShapeType="1"/>
          </p:cNvSpPr>
          <p:nvPr/>
        </p:nvSpPr>
        <p:spPr bwMode="auto">
          <a:xfrm flipV="1">
            <a:off x="2308225" y="2611438"/>
            <a:ext cx="739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407" name="Line 8"/>
          <p:cNvSpPr>
            <a:spLocks noChangeShapeType="1"/>
          </p:cNvSpPr>
          <p:nvPr/>
        </p:nvSpPr>
        <p:spPr bwMode="auto">
          <a:xfrm flipV="1">
            <a:off x="2320925" y="1666875"/>
            <a:ext cx="998538" cy="9572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408" name="Oval 9"/>
          <p:cNvSpPr>
            <a:spLocks noChangeArrowheads="1"/>
          </p:cNvSpPr>
          <p:nvPr/>
        </p:nvSpPr>
        <p:spPr bwMode="auto">
          <a:xfrm>
            <a:off x="1284288" y="2771775"/>
            <a:ext cx="192087" cy="4873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ja-JP" altLang="en-US">
              <a:solidFill>
                <a:srgbClr val="000000"/>
              </a:solidFill>
            </a:endParaRPr>
          </a:p>
        </p:txBody>
      </p:sp>
      <p:sp>
        <p:nvSpPr>
          <p:cNvPr id="102409" name="Text Box 10"/>
          <p:cNvSpPr txBox="1">
            <a:spLocks noChangeArrowheads="1"/>
          </p:cNvSpPr>
          <p:nvPr/>
        </p:nvSpPr>
        <p:spPr bwMode="auto">
          <a:xfrm>
            <a:off x="749300" y="2036763"/>
            <a:ext cx="279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ja-JP" sz="1800" b="1">
                <a:solidFill>
                  <a:srgbClr val="000000"/>
                </a:solidFill>
                <a:latin typeface="Symbol" pitchFamily="18" charset="2"/>
              </a:rPr>
              <a:t>g</a:t>
            </a:r>
          </a:p>
        </p:txBody>
      </p:sp>
      <p:sp>
        <p:nvSpPr>
          <p:cNvPr id="102410" name="Text Box 11"/>
          <p:cNvSpPr txBox="1">
            <a:spLocks noChangeArrowheads="1"/>
          </p:cNvSpPr>
          <p:nvPr/>
        </p:nvSpPr>
        <p:spPr bwMode="auto">
          <a:xfrm>
            <a:off x="708025" y="277018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 sz="1800" b="1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102411" name="Text Box 12"/>
          <p:cNvSpPr txBox="1">
            <a:spLocks noChangeArrowheads="1"/>
          </p:cNvSpPr>
          <p:nvPr/>
        </p:nvSpPr>
        <p:spPr bwMode="auto">
          <a:xfrm>
            <a:off x="708025" y="3014663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 sz="1800" b="1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102412" name="Line 13"/>
          <p:cNvSpPr>
            <a:spLocks noChangeShapeType="1"/>
          </p:cNvSpPr>
          <p:nvPr/>
        </p:nvSpPr>
        <p:spPr bwMode="auto">
          <a:xfrm flipV="1">
            <a:off x="985838" y="2916238"/>
            <a:ext cx="390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413" name="Text Box 14"/>
          <p:cNvSpPr txBox="1">
            <a:spLocks noChangeArrowheads="1"/>
          </p:cNvSpPr>
          <p:nvPr/>
        </p:nvSpPr>
        <p:spPr bwMode="auto">
          <a:xfrm>
            <a:off x="3598863" y="310673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 sz="1800" b="1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102414" name="Line 15"/>
          <p:cNvSpPr>
            <a:spLocks noChangeShapeType="1"/>
          </p:cNvSpPr>
          <p:nvPr/>
        </p:nvSpPr>
        <p:spPr bwMode="auto">
          <a:xfrm flipV="1">
            <a:off x="3073400" y="2185988"/>
            <a:ext cx="739775" cy="425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415" name="Line 16"/>
          <p:cNvSpPr>
            <a:spLocks noChangeShapeType="1"/>
          </p:cNvSpPr>
          <p:nvPr/>
        </p:nvSpPr>
        <p:spPr bwMode="auto">
          <a:xfrm>
            <a:off x="3094038" y="2611438"/>
            <a:ext cx="739775" cy="425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416" name="Text Box 17"/>
          <p:cNvSpPr txBox="1">
            <a:spLocks noChangeArrowheads="1"/>
          </p:cNvSpPr>
          <p:nvPr/>
        </p:nvSpPr>
        <p:spPr bwMode="auto">
          <a:xfrm>
            <a:off x="3922713" y="295275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 sz="1800" b="1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102417" name="Text Box 18"/>
          <p:cNvSpPr txBox="1">
            <a:spLocks noChangeArrowheads="1"/>
          </p:cNvSpPr>
          <p:nvPr/>
        </p:nvSpPr>
        <p:spPr bwMode="auto">
          <a:xfrm>
            <a:off x="3433763" y="1482725"/>
            <a:ext cx="40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 sz="1800" b="1">
                <a:solidFill>
                  <a:srgbClr val="000000"/>
                </a:solidFill>
              </a:rPr>
              <a:t>K</a:t>
            </a:r>
            <a:r>
              <a:rPr kumimoji="0" lang="en-US" altLang="ja-JP" sz="1800" b="1" baseline="3000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102418" name="Text Box 19"/>
          <p:cNvSpPr txBox="1">
            <a:spLocks noChangeArrowheads="1"/>
          </p:cNvSpPr>
          <p:nvPr/>
        </p:nvSpPr>
        <p:spPr bwMode="auto">
          <a:xfrm>
            <a:off x="3863975" y="18176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 sz="1800" b="1">
                <a:solidFill>
                  <a:srgbClr val="000000"/>
                </a:solidFill>
              </a:rPr>
              <a:t>K</a:t>
            </a:r>
            <a:r>
              <a:rPr kumimoji="0" lang="en-US" altLang="ja-JP" sz="1800" b="1" baseline="300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02419" name="Text Box 20"/>
          <p:cNvSpPr txBox="1">
            <a:spLocks noChangeArrowheads="1"/>
          </p:cNvSpPr>
          <p:nvPr/>
        </p:nvSpPr>
        <p:spPr bwMode="auto">
          <a:xfrm>
            <a:off x="2554288" y="263525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 sz="1800" b="1">
                <a:solidFill>
                  <a:srgbClr val="000000"/>
                </a:solidFill>
                <a:latin typeface="Symbol" pitchFamily="18" charset="2"/>
              </a:rPr>
              <a:t>Q</a:t>
            </a:r>
            <a:r>
              <a:rPr kumimoji="0" lang="en-US" altLang="ja-JP" sz="1800" b="1" baseline="30000">
                <a:solidFill>
                  <a:srgbClr val="000000"/>
                </a:solidFill>
                <a:latin typeface="Symbol" pitchFamily="18" charset="2"/>
              </a:rPr>
              <a:t>+</a:t>
            </a:r>
          </a:p>
        </p:txBody>
      </p:sp>
      <p:sp>
        <p:nvSpPr>
          <p:cNvPr id="102420" name="Line 21"/>
          <p:cNvSpPr>
            <a:spLocks noChangeShapeType="1"/>
          </p:cNvSpPr>
          <p:nvPr/>
        </p:nvSpPr>
        <p:spPr bwMode="auto">
          <a:xfrm flipV="1">
            <a:off x="5335588" y="2635250"/>
            <a:ext cx="889000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421" name="Line 22"/>
          <p:cNvSpPr>
            <a:spLocks noChangeShapeType="1"/>
          </p:cNvSpPr>
          <p:nvPr/>
        </p:nvSpPr>
        <p:spPr bwMode="auto">
          <a:xfrm>
            <a:off x="5053013" y="3171825"/>
            <a:ext cx="2395537" cy="9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422" name="Oval 24"/>
          <p:cNvSpPr>
            <a:spLocks noChangeArrowheads="1"/>
          </p:cNvSpPr>
          <p:nvPr/>
        </p:nvSpPr>
        <p:spPr bwMode="auto">
          <a:xfrm>
            <a:off x="6170613" y="2536825"/>
            <a:ext cx="160337" cy="1460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ja-JP" altLang="en-US">
              <a:solidFill>
                <a:srgbClr val="000000"/>
              </a:solidFill>
            </a:endParaRPr>
          </a:p>
        </p:txBody>
      </p:sp>
      <p:sp>
        <p:nvSpPr>
          <p:cNvPr id="102423" name="Line 25"/>
          <p:cNvSpPr>
            <a:spLocks noChangeShapeType="1"/>
          </p:cNvSpPr>
          <p:nvPr/>
        </p:nvSpPr>
        <p:spPr bwMode="auto">
          <a:xfrm flipV="1">
            <a:off x="6269038" y="2622550"/>
            <a:ext cx="739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424" name="Line 26"/>
          <p:cNvSpPr>
            <a:spLocks noChangeShapeType="1"/>
          </p:cNvSpPr>
          <p:nvPr/>
        </p:nvSpPr>
        <p:spPr bwMode="auto">
          <a:xfrm flipV="1">
            <a:off x="6281738" y="1677988"/>
            <a:ext cx="998537" cy="9572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425" name="Oval 27"/>
          <p:cNvSpPr>
            <a:spLocks noChangeArrowheads="1"/>
          </p:cNvSpPr>
          <p:nvPr/>
        </p:nvSpPr>
        <p:spPr bwMode="auto">
          <a:xfrm>
            <a:off x="5245100" y="2782888"/>
            <a:ext cx="192088" cy="4873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ja-JP" altLang="en-US">
              <a:solidFill>
                <a:srgbClr val="000000"/>
              </a:solidFill>
            </a:endParaRPr>
          </a:p>
        </p:txBody>
      </p:sp>
      <p:sp>
        <p:nvSpPr>
          <p:cNvPr id="102426" name="Text Box 28"/>
          <p:cNvSpPr txBox="1">
            <a:spLocks noChangeArrowheads="1"/>
          </p:cNvSpPr>
          <p:nvPr/>
        </p:nvSpPr>
        <p:spPr bwMode="auto">
          <a:xfrm>
            <a:off x="4705350" y="2006600"/>
            <a:ext cx="27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 sz="1800" b="1">
                <a:solidFill>
                  <a:srgbClr val="000000"/>
                </a:solidFill>
                <a:latin typeface="Symbol" pitchFamily="18" charset="2"/>
              </a:rPr>
              <a:t>g</a:t>
            </a:r>
          </a:p>
        </p:txBody>
      </p:sp>
      <p:sp>
        <p:nvSpPr>
          <p:cNvPr id="102427" name="Text Box 29"/>
          <p:cNvSpPr txBox="1">
            <a:spLocks noChangeArrowheads="1"/>
          </p:cNvSpPr>
          <p:nvPr/>
        </p:nvSpPr>
        <p:spPr bwMode="auto">
          <a:xfrm>
            <a:off x="4668838" y="27813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 sz="1800" b="1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102428" name="Text Box 30"/>
          <p:cNvSpPr txBox="1">
            <a:spLocks noChangeArrowheads="1"/>
          </p:cNvSpPr>
          <p:nvPr/>
        </p:nvSpPr>
        <p:spPr bwMode="auto">
          <a:xfrm>
            <a:off x="4668838" y="30257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 sz="1800" b="1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102429" name="Line 31"/>
          <p:cNvSpPr>
            <a:spLocks noChangeShapeType="1"/>
          </p:cNvSpPr>
          <p:nvPr/>
        </p:nvSpPr>
        <p:spPr bwMode="auto">
          <a:xfrm flipV="1">
            <a:off x="4946650" y="2927350"/>
            <a:ext cx="390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430" name="Text Box 32"/>
          <p:cNvSpPr txBox="1">
            <a:spLocks noChangeArrowheads="1"/>
          </p:cNvSpPr>
          <p:nvPr/>
        </p:nvSpPr>
        <p:spPr bwMode="auto">
          <a:xfrm>
            <a:off x="7559675" y="311785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 sz="1800" b="1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102431" name="Line 33"/>
          <p:cNvSpPr>
            <a:spLocks noChangeShapeType="1"/>
          </p:cNvSpPr>
          <p:nvPr/>
        </p:nvSpPr>
        <p:spPr bwMode="auto">
          <a:xfrm flipV="1">
            <a:off x="7034213" y="2197100"/>
            <a:ext cx="739775" cy="425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432" name="Line 34"/>
          <p:cNvSpPr>
            <a:spLocks noChangeShapeType="1"/>
          </p:cNvSpPr>
          <p:nvPr/>
        </p:nvSpPr>
        <p:spPr bwMode="auto">
          <a:xfrm>
            <a:off x="7054850" y="2622550"/>
            <a:ext cx="739775" cy="425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433" name="Text Box 35"/>
          <p:cNvSpPr txBox="1">
            <a:spLocks noChangeArrowheads="1"/>
          </p:cNvSpPr>
          <p:nvPr/>
        </p:nvSpPr>
        <p:spPr bwMode="auto">
          <a:xfrm>
            <a:off x="7883525" y="2963863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 sz="1800" b="1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102434" name="Text Box 36"/>
          <p:cNvSpPr txBox="1">
            <a:spLocks noChangeArrowheads="1"/>
          </p:cNvSpPr>
          <p:nvPr/>
        </p:nvSpPr>
        <p:spPr bwMode="auto">
          <a:xfrm>
            <a:off x="7394575" y="149383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 sz="1800" b="1">
                <a:solidFill>
                  <a:srgbClr val="000000"/>
                </a:solidFill>
              </a:rPr>
              <a:t>K</a:t>
            </a:r>
            <a:r>
              <a:rPr kumimoji="0" lang="en-US" altLang="ja-JP" sz="1800" b="1" baseline="300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02435" name="Text Box 37"/>
          <p:cNvSpPr txBox="1">
            <a:spLocks noChangeArrowheads="1"/>
          </p:cNvSpPr>
          <p:nvPr/>
        </p:nvSpPr>
        <p:spPr bwMode="auto">
          <a:xfrm>
            <a:off x="7824788" y="1828800"/>
            <a:ext cx="40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 sz="1800" b="1">
                <a:solidFill>
                  <a:srgbClr val="000000"/>
                </a:solidFill>
              </a:rPr>
              <a:t>K</a:t>
            </a:r>
            <a:r>
              <a:rPr kumimoji="0" lang="en-US" altLang="ja-JP" sz="1800" b="1" baseline="3000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102436" name="Text Box 38"/>
          <p:cNvSpPr txBox="1">
            <a:spLocks noChangeArrowheads="1"/>
          </p:cNvSpPr>
          <p:nvPr/>
        </p:nvSpPr>
        <p:spPr bwMode="auto">
          <a:xfrm>
            <a:off x="6329363" y="2682875"/>
            <a:ext cx="950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 sz="1800" b="1">
                <a:solidFill>
                  <a:srgbClr val="000000"/>
                </a:solidFill>
                <a:latin typeface="Symbol" pitchFamily="18" charset="2"/>
              </a:rPr>
              <a:t>L(1520)</a:t>
            </a:r>
            <a:endParaRPr kumimoji="0" lang="en-US" altLang="ja-JP" sz="1800" b="1" baseline="3000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02437" name="Text Box 39"/>
          <p:cNvSpPr txBox="1">
            <a:spLocks noChangeArrowheads="1"/>
          </p:cNvSpPr>
          <p:nvPr/>
        </p:nvSpPr>
        <p:spPr bwMode="auto">
          <a:xfrm>
            <a:off x="438150" y="4314825"/>
            <a:ext cx="8631238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kumimoji="0" lang="en-US" altLang="ja-JP">
                <a:solidFill>
                  <a:srgbClr val="000000"/>
                </a:solidFill>
              </a:rPr>
              <a:t>Both reactions are quasi-free processes.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0" lang="en-US" altLang="ja-JP">
                <a:solidFill>
                  <a:srgbClr val="000000"/>
                </a:solidFill>
              </a:rPr>
              <a:t>Fermi-motion should be corrected.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0" lang="en-US" altLang="ja-JP">
                <a:solidFill>
                  <a:srgbClr val="000000"/>
                </a:solidFill>
              </a:rPr>
              <a:t>Existence of a spectator nucleon characterize both reactions.</a:t>
            </a:r>
          </a:p>
          <a:p>
            <a:pPr>
              <a:spcBef>
                <a:spcPct val="50000"/>
              </a:spcBef>
            </a:pPr>
            <a:r>
              <a:rPr kumimoji="0" lang="en-US" altLang="ja-JP" sz="2000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endParaRPr kumimoji="0" lang="en-US" altLang="ja-JP" sz="2000">
              <a:solidFill>
                <a:srgbClr val="000000"/>
              </a:solidFill>
            </a:endParaRPr>
          </a:p>
        </p:txBody>
      </p:sp>
      <p:sp>
        <p:nvSpPr>
          <p:cNvPr id="102438" name="Oval 40"/>
          <p:cNvSpPr>
            <a:spLocks noChangeArrowheads="1"/>
          </p:cNvSpPr>
          <p:nvPr/>
        </p:nvSpPr>
        <p:spPr bwMode="auto">
          <a:xfrm rot="1954743">
            <a:off x="3048000" y="1196975"/>
            <a:ext cx="1620838" cy="11064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ja-JP" altLang="en-US">
              <a:solidFill>
                <a:srgbClr val="000000"/>
              </a:solidFill>
            </a:endParaRPr>
          </a:p>
        </p:txBody>
      </p:sp>
      <p:sp>
        <p:nvSpPr>
          <p:cNvPr id="102439" name="Oval 41"/>
          <p:cNvSpPr>
            <a:spLocks noChangeArrowheads="1"/>
          </p:cNvSpPr>
          <p:nvPr/>
        </p:nvSpPr>
        <p:spPr bwMode="auto">
          <a:xfrm rot="1954743">
            <a:off x="6956425" y="1268413"/>
            <a:ext cx="1620838" cy="110648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ja-JP" altLang="en-US">
              <a:solidFill>
                <a:srgbClr val="000000"/>
              </a:solidFill>
            </a:endParaRPr>
          </a:p>
        </p:txBody>
      </p:sp>
      <p:sp>
        <p:nvSpPr>
          <p:cNvPr id="102440" name="Text Box 42"/>
          <p:cNvSpPr txBox="1">
            <a:spLocks noChangeArrowheads="1"/>
          </p:cNvSpPr>
          <p:nvPr/>
        </p:nvSpPr>
        <p:spPr bwMode="auto">
          <a:xfrm>
            <a:off x="4981575" y="998538"/>
            <a:ext cx="1481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ja-JP">
                <a:solidFill>
                  <a:srgbClr val="FF0000"/>
                </a:solidFill>
              </a:rPr>
              <a:t>detected</a:t>
            </a:r>
          </a:p>
        </p:txBody>
      </p:sp>
      <p:sp>
        <p:nvSpPr>
          <p:cNvPr id="102441" name="Oval 44"/>
          <p:cNvSpPr>
            <a:spLocks noChangeArrowheads="1"/>
          </p:cNvSpPr>
          <p:nvPr/>
        </p:nvSpPr>
        <p:spPr bwMode="auto">
          <a:xfrm>
            <a:off x="3581400" y="3159125"/>
            <a:ext cx="323850" cy="28575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kumimoji="0" lang="ja-JP" altLang="en-US">
              <a:solidFill>
                <a:srgbClr val="1F497D"/>
              </a:solidFill>
            </a:endParaRPr>
          </a:p>
        </p:txBody>
      </p:sp>
      <p:sp>
        <p:nvSpPr>
          <p:cNvPr id="102442" name="Oval 45"/>
          <p:cNvSpPr>
            <a:spLocks noChangeArrowheads="1"/>
          </p:cNvSpPr>
          <p:nvPr/>
        </p:nvSpPr>
        <p:spPr bwMode="auto">
          <a:xfrm>
            <a:off x="7578725" y="3159125"/>
            <a:ext cx="323850" cy="28575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kumimoji="0" lang="ja-JP" altLang="en-US">
              <a:solidFill>
                <a:srgbClr val="1F497D"/>
              </a:solidFill>
            </a:endParaRPr>
          </a:p>
        </p:txBody>
      </p:sp>
      <p:sp>
        <p:nvSpPr>
          <p:cNvPr id="102443" name="Line 46"/>
          <p:cNvSpPr>
            <a:spLocks noChangeShapeType="1"/>
          </p:cNvSpPr>
          <p:nvPr/>
        </p:nvSpPr>
        <p:spPr bwMode="auto">
          <a:xfrm>
            <a:off x="3905250" y="3392488"/>
            <a:ext cx="1147763" cy="469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444" name="Line 49"/>
          <p:cNvSpPr>
            <a:spLocks noChangeShapeType="1"/>
          </p:cNvSpPr>
          <p:nvPr/>
        </p:nvSpPr>
        <p:spPr bwMode="auto">
          <a:xfrm flipH="1">
            <a:off x="6438900" y="3408363"/>
            <a:ext cx="1147763" cy="469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445" name="Text Box 50"/>
          <p:cNvSpPr txBox="1">
            <a:spLocks noChangeArrowheads="1"/>
          </p:cNvSpPr>
          <p:nvPr/>
        </p:nvSpPr>
        <p:spPr bwMode="auto">
          <a:xfrm>
            <a:off x="5202238" y="3736975"/>
            <a:ext cx="1349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ja-JP" sz="1800" b="1">
                <a:solidFill>
                  <a:srgbClr val="000000"/>
                </a:solidFill>
              </a:rPr>
              <a:t>spectator</a:t>
            </a:r>
          </a:p>
        </p:txBody>
      </p:sp>
      <p:sp>
        <p:nvSpPr>
          <p:cNvPr id="102446" name="Text Box 52"/>
          <p:cNvSpPr txBox="1">
            <a:spLocks noChangeArrowheads="1"/>
          </p:cNvSpPr>
          <p:nvPr/>
        </p:nvSpPr>
        <p:spPr bwMode="auto">
          <a:xfrm>
            <a:off x="177800" y="1636713"/>
            <a:ext cx="2597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ja-JP" sz="2000">
                <a:solidFill>
                  <a:srgbClr val="FF0000"/>
                </a:solidFill>
              </a:rPr>
              <a:t>E</a:t>
            </a:r>
            <a:r>
              <a:rPr kumimoji="0" lang="en-US" altLang="ja-JP" sz="200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kumimoji="0" lang="en-US" altLang="ja-JP" sz="2000">
                <a:solidFill>
                  <a:srgbClr val="FF0000"/>
                </a:solidFill>
              </a:rPr>
              <a:t>=1.5~2.4 GeV</a:t>
            </a:r>
          </a:p>
        </p:txBody>
      </p:sp>
      <p:sp>
        <p:nvSpPr>
          <p:cNvPr id="102447" name="Line 54"/>
          <p:cNvSpPr>
            <a:spLocks noChangeShapeType="1"/>
          </p:cNvSpPr>
          <p:nvPr/>
        </p:nvSpPr>
        <p:spPr bwMode="auto">
          <a:xfrm flipH="1">
            <a:off x="4527550" y="1268413"/>
            <a:ext cx="419100" cy="2254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448" name="Line 55"/>
          <p:cNvSpPr>
            <a:spLocks noChangeShapeType="1"/>
          </p:cNvSpPr>
          <p:nvPr/>
        </p:nvSpPr>
        <p:spPr bwMode="auto">
          <a:xfrm>
            <a:off x="6372225" y="1268413"/>
            <a:ext cx="419100" cy="2254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449" name="Text Box 56"/>
          <p:cNvSpPr txBox="1">
            <a:spLocks noChangeArrowheads="1"/>
          </p:cNvSpPr>
          <p:nvPr/>
        </p:nvSpPr>
        <p:spPr bwMode="auto">
          <a:xfrm>
            <a:off x="349250" y="3633788"/>
            <a:ext cx="4943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ja-JP" sz="2000">
                <a:solidFill>
                  <a:srgbClr val="FF0000"/>
                </a:solidFill>
              </a:rPr>
              <a:t>Data was taken in 2002-2003.</a:t>
            </a:r>
          </a:p>
        </p:txBody>
      </p:sp>
      <p:sp>
        <p:nvSpPr>
          <p:cNvPr id="102450" name="Freeform 51"/>
          <p:cNvSpPr>
            <a:spLocks/>
          </p:cNvSpPr>
          <p:nvPr/>
        </p:nvSpPr>
        <p:spPr bwMode="auto">
          <a:xfrm rot="720000">
            <a:off x="981075" y="2355850"/>
            <a:ext cx="1247775" cy="227013"/>
          </a:xfrm>
          <a:custGeom>
            <a:avLst/>
            <a:gdLst>
              <a:gd name="T0" fmla="*/ 2147483647 w 1627"/>
              <a:gd name="T1" fmla="*/ 2147483647 h 65"/>
              <a:gd name="T2" fmla="*/ 2147483647 w 1627"/>
              <a:gd name="T3" fmla="*/ 2147483647 h 65"/>
              <a:gd name="T4" fmla="*/ 2147483647 w 1627"/>
              <a:gd name="T5" fmla="*/ 2147483647 h 65"/>
              <a:gd name="T6" fmla="*/ 2147483647 w 1627"/>
              <a:gd name="T7" fmla="*/ 2147483647 h 65"/>
              <a:gd name="T8" fmla="*/ 2147483647 w 1627"/>
              <a:gd name="T9" fmla="*/ 2147483647 h 65"/>
              <a:gd name="T10" fmla="*/ 2147483647 w 1627"/>
              <a:gd name="T11" fmla="*/ 2147483647 h 65"/>
              <a:gd name="T12" fmla="*/ 2147483647 w 1627"/>
              <a:gd name="T13" fmla="*/ 2147483647 h 65"/>
              <a:gd name="T14" fmla="*/ 2147483647 w 1627"/>
              <a:gd name="T15" fmla="*/ 2147483647 h 65"/>
              <a:gd name="T16" fmla="*/ 2147483647 w 1627"/>
              <a:gd name="T17" fmla="*/ 2147483647 h 65"/>
              <a:gd name="T18" fmla="*/ 2147483647 w 1627"/>
              <a:gd name="T19" fmla="*/ 2147483647 h 65"/>
              <a:gd name="T20" fmla="*/ 2147483647 w 1627"/>
              <a:gd name="T21" fmla="*/ 2147483647 h 65"/>
              <a:gd name="T22" fmla="*/ 2147483647 w 1627"/>
              <a:gd name="T23" fmla="*/ 2147483647 h 65"/>
              <a:gd name="T24" fmla="*/ 2147483647 w 1627"/>
              <a:gd name="T25" fmla="*/ 2147483647 h 65"/>
              <a:gd name="T26" fmla="*/ 2147483647 w 1627"/>
              <a:gd name="T27" fmla="*/ 2147483647 h 65"/>
              <a:gd name="T28" fmla="*/ 2147483647 w 1627"/>
              <a:gd name="T29" fmla="*/ 2147483647 h 65"/>
              <a:gd name="T30" fmla="*/ 2147483647 w 1627"/>
              <a:gd name="T31" fmla="*/ 2147483647 h 65"/>
              <a:gd name="T32" fmla="*/ 2147483647 w 1627"/>
              <a:gd name="T33" fmla="*/ 2147483647 h 65"/>
              <a:gd name="T34" fmla="*/ 2147483647 w 1627"/>
              <a:gd name="T35" fmla="*/ 2147483647 h 65"/>
              <a:gd name="T36" fmla="*/ 2147483647 w 1627"/>
              <a:gd name="T37" fmla="*/ 2147483647 h 65"/>
              <a:gd name="T38" fmla="*/ 2147483647 w 1627"/>
              <a:gd name="T39" fmla="*/ 2147483647 h 65"/>
              <a:gd name="T40" fmla="*/ 0 w 1627"/>
              <a:gd name="T41" fmla="*/ 2147483647 h 65"/>
              <a:gd name="T42" fmla="*/ 2147483647 w 1627"/>
              <a:gd name="T43" fmla="*/ 2147483647 h 65"/>
              <a:gd name="T44" fmla="*/ 2147483647 w 1627"/>
              <a:gd name="T45" fmla="*/ 2147483647 h 65"/>
              <a:gd name="T46" fmla="*/ 2147483647 w 1627"/>
              <a:gd name="T47" fmla="*/ 2147483647 h 65"/>
              <a:gd name="T48" fmla="*/ 2147483647 w 1627"/>
              <a:gd name="T49" fmla="*/ 2147483647 h 65"/>
              <a:gd name="T50" fmla="*/ 2147483647 w 1627"/>
              <a:gd name="T51" fmla="*/ 2147483647 h 65"/>
              <a:gd name="T52" fmla="*/ 2147483647 w 1627"/>
              <a:gd name="T53" fmla="*/ 2147483647 h 65"/>
              <a:gd name="T54" fmla="*/ 2147483647 w 1627"/>
              <a:gd name="T55" fmla="*/ 2147483647 h 65"/>
              <a:gd name="T56" fmla="*/ 2147483647 w 1627"/>
              <a:gd name="T57" fmla="*/ 2147483647 h 65"/>
              <a:gd name="T58" fmla="*/ 2147483647 w 1627"/>
              <a:gd name="T59" fmla="*/ 2147483647 h 65"/>
              <a:gd name="T60" fmla="*/ 2147483647 w 1627"/>
              <a:gd name="T61" fmla="*/ 2147483647 h 65"/>
              <a:gd name="T62" fmla="*/ 2147483647 w 1627"/>
              <a:gd name="T63" fmla="*/ 2147483647 h 65"/>
              <a:gd name="T64" fmla="*/ 2147483647 w 1627"/>
              <a:gd name="T65" fmla="*/ 2147483647 h 65"/>
              <a:gd name="T66" fmla="*/ 2147483647 w 1627"/>
              <a:gd name="T67" fmla="*/ 2147483647 h 65"/>
              <a:gd name="T68" fmla="*/ 2147483647 w 1627"/>
              <a:gd name="T69" fmla="*/ 2147483647 h 65"/>
              <a:gd name="T70" fmla="*/ 2147483647 w 1627"/>
              <a:gd name="T71" fmla="*/ 2147483647 h 65"/>
              <a:gd name="T72" fmla="*/ 2147483647 w 1627"/>
              <a:gd name="T73" fmla="*/ 2147483647 h 65"/>
              <a:gd name="T74" fmla="*/ 2147483647 w 1627"/>
              <a:gd name="T75" fmla="*/ 2147483647 h 65"/>
              <a:gd name="T76" fmla="*/ 2147483647 w 1627"/>
              <a:gd name="T77" fmla="*/ 2147483647 h 65"/>
              <a:gd name="T78" fmla="*/ 2147483647 w 1627"/>
              <a:gd name="T79" fmla="*/ 2147483647 h 65"/>
              <a:gd name="T80" fmla="*/ 2147483647 w 1627"/>
              <a:gd name="T81" fmla="*/ 2147483647 h 65"/>
              <a:gd name="T82" fmla="*/ 2147483647 w 1627"/>
              <a:gd name="T83" fmla="*/ 2147483647 h 65"/>
              <a:gd name="T84" fmla="*/ 2147483647 w 1627"/>
              <a:gd name="T85" fmla="*/ 2147483647 h 65"/>
              <a:gd name="T86" fmla="*/ 2147483647 w 1627"/>
              <a:gd name="T87" fmla="*/ 2147483647 h 6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627"/>
              <a:gd name="T133" fmla="*/ 0 h 65"/>
              <a:gd name="T134" fmla="*/ 1627 w 1627"/>
              <a:gd name="T135" fmla="*/ 65 h 6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627" h="65">
                <a:moveTo>
                  <a:pt x="1554" y="17"/>
                </a:moveTo>
                <a:cubicBezTo>
                  <a:pt x="1528" y="42"/>
                  <a:pt x="1528" y="42"/>
                  <a:pt x="1528" y="42"/>
                </a:cubicBezTo>
                <a:cubicBezTo>
                  <a:pt x="1514" y="56"/>
                  <a:pt x="1492" y="56"/>
                  <a:pt x="1478" y="42"/>
                </a:cubicBezTo>
                <a:cubicBezTo>
                  <a:pt x="1453" y="17"/>
                  <a:pt x="1453" y="17"/>
                  <a:pt x="1453" y="17"/>
                </a:cubicBezTo>
                <a:cubicBezTo>
                  <a:pt x="1436" y="0"/>
                  <a:pt x="1408" y="0"/>
                  <a:pt x="1391" y="17"/>
                </a:cubicBezTo>
                <a:cubicBezTo>
                  <a:pt x="1366" y="42"/>
                  <a:pt x="1366" y="42"/>
                  <a:pt x="1366" y="42"/>
                </a:cubicBezTo>
                <a:cubicBezTo>
                  <a:pt x="1352" y="56"/>
                  <a:pt x="1329" y="56"/>
                  <a:pt x="1315" y="42"/>
                </a:cubicBezTo>
                <a:cubicBezTo>
                  <a:pt x="1290" y="17"/>
                  <a:pt x="1290" y="17"/>
                  <a:pt x="1290" y="17"/>
                </a:cubicBezTo>
                <a:cubicBezTo>
                  <a:pt x="1273" y="0"/>
                  <a:pt x="1245" y="0"/>
                  <a:pt x="1228" y="17"/>
                </a:cubicBezTo>
                <a:cubicBezTo>
                  <a:pt x="1203" y="42"/>
                  <a:pt x="1203" y="42"/>
                  <a:pt x="1203" y="42"/>
                </a:cubicBezTo>
                <a:cubicBezTo>
                  <a:pt x="1189" y="56"/>
                  <a:pt x="1166" y="56"/>
                  <a:pt x="1153" y="42"/>
                </a:cubicBezTo>
                <a:cubicBezTo>
                  <a:pt x="1127" y="17"/>
                  <a:pt x="1127" y="17"/>
                  <a:pt x="1127" y="17"/>
                </a:cubicBezTo>
                <a:cubicBezTo>
                  <a:pt x="1110" y="0"/>
                  <a:pt x="1083" y="0"/>
                  <a:pt x="1066" y="17"/>
                </a:cubicBezTo>
                <a:cubicBezTo>
                  <a:pt x="1040" y="42"/>
                  <a:pt x="1040" y="42"/>
                  <a:pt x="1040" y="42"/>
                </a:cubicBezTo>
                <a:cubicBezTo>
                  <a:pt x="1026" y="56"/>
                  <a:pt x="1004" y="56"/>
                  <a:pt x="990" y="42"/>
                </a:cubicBezTo>
                <a:cubicBezTo>
                  <a:pt x="965" y="17"/>
                  <a:pt x="965" y="17"/>
                  <a:pt x="965" y="17"/>
                </a:cubicBezTo>
                <a:cubicBezTo>
                  <a:pt x="948" y="0"/>
                  <a:pt x="920" y="0"/>
                  <a:pt x="903" y="17"/>
                </a:cubicBezTo>
                <a:cubicBezTo>
                  <a:pt x="878" y="42"/>
                  <a:pt x="878" y="42"/>
                  <a:pt x="878" y="42"/>
                </a:cubicBezTo>
                <a:cubicBezTo>
                  <a:pt x="864" y="56"/>
                  <a:pt x="841" y="56"/>
                  <a:pt x="827" y="42"/>
                </a:cubicBezTo>
                <a:cubicBezTo>
                  <a:pt x="802" y="17"/>
                  <a:pt x="802" y="17"/>
                  <a:pt x="802" y="17"/>
                </a:cubicBezTo>
                <a:cubicBezTo>
                  <a:pt x="785" y="0"/>
                  <a:pt x="757" y="0"/>
                  <a:pt x="740" y="17"/>
                </a:cubicBezTo>
                <a:cubicBezTo>
                  <a:pt x="715" y="42"/>
                  <a:pt x="715" y="42"/>
                  <a:pt x="715" y="42"/>
                </a:cubicBezTo>
                <a:cubicBezTo>
                  <a:pt x="701" y="56"/>
                  <a:pt x="678" y="56"/>
                  <a:pt x="665" y="42"/>
                </a:cubicBezTo>
                <a:cubicBezTo>
                  <a:pt x="639" y="17"/>
                  <a:pt x="639" y="17"/>
                  <a:pt x="639" y="17"/>
                </a:cubicBezTo>
                <a:cubicBezTo>
                  <a:pt x="622" y="0"/>
                  <a:pt x="595" y="0"/>
                  <a:pt x="578" y="17"/>
                </a:cubicBezTo>
                <a:cubicBezTo>
                  <a:pt x="552" y="42"/>
                  <a:pt x="552" y="42"/>
                  <a:pt x="552" y="42"/>
                </a:cubicBezTo>
                <a:cubicBezTo>
                  <a:pt x="538" y="56"/>
                  <a:pt x="516" y="56"/>
                  <a:pt x="502" y="42"/>
                </a:cubicBezTo>
                <a:cubicBezTo>
                  <a:pt x="477" y="17"/>
                  <a:pt x="477" y="17"/>
                  <a:pt x="477" y="17"/>
                </a:cubicBezTo>
                <a:cubicBezTo>
                  <a:pt x="468" y="9"/>
                  <a:pt x="457" y="4"/>
                  <a:pt x="446" y="4"/>
                </a:cubicBezTo>
                <a:cubicBezTo>
                  <a:pt x="434" y="4"/>
                  <a:pt x="423" y="9"/>
                  <a:pt x="415" y="17"/>
                </a:cubicBezTo>
                <a:cubicBezTo>
                  <a:pt x="390" y="42"/>
                  <a:pt x="390" y="42"/>
                  <a:pt x="390" y="42"/>
                </a:cubicBezTo>
                <a:cubicBezTo>
                  <a:pt x="376" y="56"/>
                  <a:pt x="353" y="56"/>
                  <a:pt x="339" y="42"/>
                </a:cubicBezTo>
                <a:cubicBezTo>
                  <a:pt x="314" y="17"/>
                  <a:pt x="314" y="17"/>
                  <a:pt x="314" y="17"/>
                </a:cubicBezTo>
                <a:cubicBezTo>
                  <a:pt x="297" y="0"/>
                  <a:pt x="269" y="0"/>
                  <a:pt x="252" y="17"/>
                </a:cubicBezTo>
                <a:cubicBezTo>
                  <a:pt x="227" y="42"/>
                  <a:pt x="227" y="42"/>
                  <a:pt x="227" y="42"/>
                </a:cubicBezTo>
                <a:cubicBezTo>
                  <a:pt x="213" y="56"/>
                  <a:pt x="190" y="56"/>
                  <a:pt x="177" y="42"/>
                </a:cubicBezTo>
                <a:cubicBezTo>
                  <a:pt x="151" y="17"/>
                  <a:pt x="151" y="17"/>
                  <a:pt x="151" y="17"/>
                </a:cubicBezTo>
                <a:cubicBezTo>
                  <a:pt x="143" y="9"/>
                  <a:pt x="132" y="4"/>
                  <a:pt x="120" y="4"/>
                </a:cubicBezTo>
                <a:cubicBezTo>
                  <a:pt x="109" y="4"/>
                  <a:pt x="98" y="9"/>
                  <a:pt x="90" y="17"/>
                </a:cubicBezTo>
                <a:cubicBezTo>
                  <a:pt x="64" y="42"/>
                  <a:pt x="64" y="42"/>
                  <a:pt x="64" y="42"/>
                </a:cubicBezTo>
                <a:cubicBezTo>
                  <a:pt x="50" y="56"/>
                  <a:pt x="28" y="56"/>
                  <a:pt x="14" y="4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40"/>
                  <a:pt x="0" y="40"/>
                  <a:pt x="0" y="40"/>
                </a:cubicBezTo>
                <a:cubicBezTo>
                  <a:pt x="8" y="48"/>
                  <a:pt x="8" y="48"/>
                  <a:pt x="8" y="48"/>
                </a:cubicBezTo>
                <a:cubicBezTo>
                  <a:pt x="25" y="65"/>
                  <a:pt x="53" y="65"/>
                  <a:pt x="70" y="48"/>
                </a:cubicBezTo>
                <a:cubicBezTo>
                  <a:pt x="95" y="23"/>
                  <a:pt x="95" y="23"/>
                  <a:pt x="95" y="23"/>
                </a:cubicBezTo>
                <a:cubicBezTo>
                  <a:pt x="109" y="9"/>
                  <a:pt x="132" y="9"/>
                  <a:pt x="146" y="23"/>
                </a:cubicBezTo>
                <a:cubicBezTo>
                  <a:pt x="171" y="48"/>
                  <a:pt x="171" y="48"/>
                  <a:pt x="171" y="48"/>
                </a:cubicBezTo>
                <a:cubicBezTo>
                  <a:pt x="188" y="65"/>
                  <a:pt x="216" y="65"/>
                  <a:pt x="233" y="48"/>
                </a:cubicBezTo>
                <a:cubicBezTo>
                  <a:pt x="258" y="23"/>
                  <a:pt x="258" y="23"/>
                  <a:pt x="258" y="23"/>
                </a:cubicBezTo>
                <a:cubicBezTo>
                  <a:pt x="272" y="9"/>
                  <a:pt x="294" y="9"/>
                  <a:pt x="308" y="23"/>
                </a:cubicBezTo>
                <a:cubicBezTo>
                  <a:pt x="334" y="48"/>
                  <a:pt x="334" y="48"/>
                  <a:pt x="334" y="48"/>
                </a:cubicBezTo>
                <a:cubicBezTo>
                  <a:pt x="351" y="65"/>
                  <a:pt x="378" y="65"/>
                  <a:pt x="395" y="48"/>
                </a:cubicBezTo>
                <a:cubicBezTo>
                  <a:pt x="421" y="23"/>
                  <a:pt x="421" y="23"/>
                  <a:pt x="421" y="23"/>
                </a:cubicBezTo>
                <a:cubicBezTo>
                  <a:pt x="434" y="9"/>
                  <a:pt x="457" y="9"/>
                  <a:pt x="471" y="23"/>
                </a:cubicBezTo>
                <a:cubicBezTo>
                  <a:pt x="496" y="48"/>
                  <a:pt x="496" y="48"/>
                  <a:pt x="496" y="48"/>
                </a:cubicBezTo>
                <a:cubicBezTo>
                  <a:pt x="513" y="65"/>
                  <a:pt x="541" y="65"/>
                  <a:pt x="558" y="48"/>
                </a:cubicBezTo>
                <a:cubicBezTo>
                  <a:pt x="583" y="23"/>
                  <a:pt x="583" y="23"/>
                  <a:pt x="583" y="23"/>
                </a:cubicBezTo>
                <a:cubicBezTo>
                  <a:pt x="597" y="9"/>
                  <a:pt x="620" y="9"/>
                  <a:pt x="634" y="23"/>
                </a:cubicBezTo>
                <a:cubicBezTo>
                  <a:pt x="659" y="48"/>
                  <a:pt x="659" y="48"/>
                  <a:pt x="659" y="48"/>
                </a:cubicBezTo>
                <a:cubicBezTo>
                  <a:pt x="676" y="65"/>
                  <a:pt x="704" y="65"/>
                  <a:pt x="721" y="48"/>
                </a:cubicBezTo>
                <a:cubicBezTo>
                  <a:pt x="746" y="23"/>
                  <a:pt x="746" y="23"/>
                  <a:pt x="746" y="23"/>
                </a:cubicBezTo>
                <a:cubicBezTo>
                  <a:pt x="760" y="9"/>
                  <a:pt x="782" y="9"/>
                  <a:pt x="796" y="23"/>
                </a:cubicBezTo>
                <a:cubicBezTo>
                  <a:pt x="822" y="48"/>
                  <a:pt x="822" y="48"/>
                  <a:pt x="822" y="48"/>
                </a:cubicBezTo>
                <a:cubicBezTo>
                  <a:pt x="839" y="65"/>
                  <a:pt x="866" y="65"/>
                  <a:pt x="883" y="48"/>
                </a:cubicBezTo>
                <a:cubicBezTo>
                  <a:pt x="909" y="23"/>
                  <a:pt x="909" y="23"/>
                  <a:pt x="909" y="23"/>
                </a:cubicBezTo>
                <a:cubicBezTo>
                  <a:pt x="922" y="9"/>
                  <a:pt x="945" y="9"/>
                  <a:pt x="959" y="23"/>
                </a:cubicBezTo>
                <a:cubicBezTo>
                  <a:pt x="984" y="48"/>
                  <a:pt x="984" y="48"/>
                  <a:pt x="984" y="48"/>
                </a:cubicBezTo>
                <a:cubicBezTo>
                  <a:pt x="1001" y="65"/>
                  <a:pt x="1029" y="65"/>
                  <a:pt x="1046" y="48"/>
                </a:cubicBezTo>
                <a:cubicBezTo>
                  <a:pt x="1071" y="23"/>
                  <a:pt x="1071" y="23"/>
                  <a:pt x="1071" y="23"/>
                </a:cubicBezTo>
                <a:cubicBezTo>
                  <a:pt x="1078" y="16"/>
                  <a:pt x="1087" y="12"/>
                  <a:pt x="1096" y="12"/>
                </a:cubicBezTo>
                <a:cubicBezTo>
                  <a:pt x="1106" y="12"/>
                  <a:pt x="1115" y="16"/>
                  <a:pt x="1122" y="23"/>
                </a:cubicBezTo>
                <a:cubicBezTo>
                  <a:pt x="1147" y="48"/>
                  <a:pt x="1147" y="48"/>
                  <a:pt x="1147" y="48"/>
                </a:cubicBezTo>
                <a:cubicBezTo>
                  <a:pt x="1164" y="65"/>
                  <a:pt x="1192" y="65"/>
                  <a:pt x="1209" y="48"/>
                </a:cubicBezTo>
                <a:cubicBezTo>
                  <a:pt x="1234" y="23"/>
                  <a:pt x="1234" y="23"/>
                  <a:pt x="1234" y="23"/>
                </a:cubicBezTo>
                <a:cubicBezTo>
                  <a:pt x="1248" y="9"/>
                  <a:pt x="1270" y="9"/>
                  <a:pt x="1284" y="23"/>
                </a:cubicBezTo>
                <a:cubicBezTo>
                  <a:pt x="1310" y="48"/>
                  <a:pt x="1310" y="48"/>
                  <a:pt x="1310" y="48"/>
                </a:cubicBezTo>
                <a:cubicBezTo>
                  <a:pt x="1327" y="65"/>
                  <a:pt x="1354" y="65"/>
                  <a:pt x="1371" y="48"/>
                </a:cubicBezTo>
                <a:cubicBezTo>
                  <a:pt x="1397" y="23"/>
                  <a:pt x="1397" y="23"/>
                  <a:pt x="1397" y="23"/>
                </a:cubicBezTo>
                <a:cubicBezTo>
                  <a:pt x="1410" y="9"/>
                  <a:pt x="1433" y="9"/>
                  <a:pt x="1447" y="23"/>
                </a:cubicBezTo>
                <a:cubicBezTo>
                  <a:pt x="1472" y="48"/>
                  <a:pt x="1472" y="48"/>
                  <a:pt x="1472" y="48"/>
                </a:cubicBezTo>
                <a:cubicBezTo>
                  <a:pt x="1489" y="65"/>
                  <a:pt x="1517" y="65"/>
                  <a:pt x="1534" y="48"/>
                </a:cubicBezTo>
                <a:cubicBezTo>
                  <a:pt x="1559" y="23"/>
                  <a:pt x="1559" y="23"/>
                  <a:pt x="1559" y="23"/>
                </a:cubicBezTo>
                <a:cubicBezTo>
                  <a:pt x="1573" y="9"/>
                  <a:pt x="1596" y="9"/>
                  <a:pt x="1610" y="23"/>
                </a:cubicBezTo>
                <a:cubicBezTo>
                  <a:pt x="1627" y="40"/>
                  <a:pt x="1627" y="40"/>
                  <a:pt x="1627" y="40"/>
                </a:cubicBezTo>
                <a:cubicBezTo>
                  <a:pt x="1627" y="28"/>
                  <a:pt x="1627" y="28"/>
                  <a:pt x="1627" y="28"/>
                </a:cubicBezTo>
                <a:cubicBezTo>
                  <a:pt x="1615" y="17"/>
                  <a:pt x="1615" y="17"/>
                  <a:pt x="1615" y="17"/>
                </a:cubicBezTo>
                <a:cubicBezTo>
                  <a:pt x="1598" y="0"/>
                  <a:pt x="1571" y="0"/>
                  <a:pt x="1554" y="17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451" name="Freeform 51"/>
          <p:cNvSpPr>
            <a:spLocks/>
          </p:cNvSpPr>
          <p:nvPr/>
        </p:nvSpPr>
        <p:spPr bwMode="auto">
          <a:xfrm rot="720000">
            <a:off x="4981575" y="2319338"/>
            <a:ext cx="1247775" cy="227012"/>
          </a:xfrm>
          <a:custGeom>
            <a:avLst/>
            <a:gdLst>
              <a:gd name="T0" fmla="*/ 2147483647 w 1627"/>
              <a:gd name="T1" fmla="*/ 2147483647 h 65"/>
              <a:gd name="T2" fmla="*/ 2147483647 w 1627"/>
              <a:gd name="T3" fmla="*/ 2147483647 h 65"/>
              <a:gd name="T4" fmla="*/ 2147483647 w 1627"/>
              <a:gd name="T5" fmla="*/ 2147483647 h 65"/>
              <a:gd name="T6" fmla="*/ 2147483647 w 1627"/>
              <a:gd name="T7" fmla="*/ 2147483647 h 65"/>
              <a:gd name="T8" fmla="*/ 2147483647 w 1627"/>
              <a:gd name="T9" fmla="*/ 2147483647 h 65"/>
              <a:gd name="T10" fmla="*/ 2147483647 w 1627"/>
              <a:gd name="T11" fmla="*/ 2147483647 h 65"/>
              <a:gd name="T12" fmla="*/ 2147483647 w 1627"/>
              <a:gd name="T13" fmla="*/ 2147483647 h 65"/>
              <a:gd name="T14" fmla="*/ 2147483647 w 1627"/>
              <a:gd name="T15" fmla="*/ 2147483647 h 65"/>
              <a:gd name="T16" fmla="*/ 2147483647 w 1627"/>
              <a:gd name="T17" fmla="*/ 2147483647 h 65"/>
              <a:gd name="T18" fmla="*/ 2147483647 w 1627"/>
              <a:gd name="T19" fmla="*/ 2147483647 h 65"/>
              <a:gd name="T20" fmla="*/ 2147483647 w 1627"/>
              <a:gd name="T21" fmla="*/ 2147483647 h 65"/>
              <a:gd name="T22" fmla="*/ 2147483647 w 1627"/>
              <a:gd name="T23" fmla="*/ 2147483647 h 65"/>
              <a:gd name="T24" fmla="*/ 2147483647 w 1627"/>
              <a:gd name="T25" fmla="*/ 2147483647 h 65"/>
              <a:gd name="T26" fmla="*/ 2147483647 w 1627"/>
              <a:gd name="T27" fmla="*/ 2147483647 h 65"/>
              <a:gd name="T28" fmla="*/ 2147483647 w 1627"/>
              <a:gd name="T29" fmla="*/ 2147483647 h 65"/>
              <a:gd name="T30" fmla="*/ 2147483647 w 1627"/>
              <a:gd name="T31" fmla="*/ 2147483647 h 65"/>
              <a:gd name="T32" fmla="*/ 2147483647 w 1627"/>
              <a:gd name="T33" fmla="*/ 2147483647 h 65"/>
              <a:gd name="T34" fmla="*/ 2147483647 w 1627"/>
              <a:gd name="T35" fmla="*/ 2147483647 h 65"/>
              <a:gd name="T36" fmla="*/ 2147483647 w 1627"/>
              <a:gd name="T37" fmla="*/ 2147483647 h 65"/>
              <a:gd name="T38" fmla="*/ 2147483647 w 1627"/>
              <a:gd name="T39" fmla="*/ 2147483647 h 65"/>
              <a:gd name="T40" fmla="*/ 0 w 1627"/>
              <a:gd name="T41" fmla="*/ 2147483647 h 65"/>
              <a:gd name="T42" fmla="*/ 2147483647 w 1627"/>
              <a:gd name="T43" fmla="*/ 2147483647 h 65"/>
              <a:gd name="T44" fmla="*/ 2147483647 w 1627"/>
              <a:gd name="T45" fmla="*/ 2147483647 h 65"/>
              <a:gd name="T46" fmla="*/ 2147483647 w 1627"/>
              <a:gd name="T47" fmla="*/ 2147483647 h 65"/>
              <a:gd name="T48" fmla="*/ 2147483647 w 1627"/>
              <a:gd name="T49" fmla="*/ 2147483647 h 65"/>
              <a:gd name="T50" fmla="*/ 2147483647 w 1627"/>
              <a:gd name="T51" fmla="*/ 2147483647 h 65"/>
              <a:gd name="T52" fmla="*/ 2147483647 w 1627"/>
              <a:gd name="T53" fmla="*/ 2147483647 h 65"/>
              <a:gd name="T54" fmla="*/ 2147483647 w 1627"/>
              <a:gd name="T55" fmla="*/ 2147483647 h 65"/>
              <a:gd name="T56" fmla="*/ 2147483647 w 1627"/>
              <a:gd name="T57" fmla="*/ 2147483647 h 65"/>
              <a:gd name="T58" fmla="*/ 2147483647 w 1627"/>
              <a:gd name="T59" fmla="*/ 2147483647 h 65"/>
              <a:gd name="T60" fmla="*/ 2147483647 w 1627"/>
              <a:gd name="T61" fmla="*/ 2147483647 h 65"/>
              <a:gd name="T62" fmla="*/ 2147483647 w 1627"/>
              <a:gd name="T63" fmla="*/ 2147483647 h 65"/>
              <a:gd name="T64" fmla="*/ 2147483647 w 1627"/>
              <a:gd name="T65" fmla="*/ 2147483647 h 65"/>
              <a:gd name="T66" fmla="*/ 2147483647 w 1627"/>
              <a:gd name="T67" fmla="*/ 2147483647 h 65"/>
              <a:gd name="T68" fmla="*/ 2147483647 w 1627"/>
              <a:gd name="T69" fmla="*/ 2147483647 h 65"/>
              <a:gd name="T70" fmla="*/ 2147483647 w 1627"/>
              <a:gd name="T71" fmla="*/ 2147483647 h 65"/>
              <a:gd name="T72" fmla="*/ 2147483647 w 1627"/>
              <a:gd name="T73" fmla="*/ 2147483647 h 65"/>
              <a:gd name="T74" fmla="*/ 2147483647 w 1627"/>
              <a:gd name="T75" fmla="*/ 2147483647 h 65"/>
              <a:gd name="T76" fmla="*/ 2147483647 w 1627"/>
              <a:gd name="T77" fmla="*/ 2147483647 h 65"/>
              <a:gd name="T78" fmla="*/ 2147483647 w 1627"/>
              <a:gd name="T79" fmla="*/ 2147483647 h 65"/>
              <a:gd name="T80" fmla="*/ 2147483647 w 1627"/>
              <a:gd name="T81" fmla="*/ 2147483647 h 65"/>
              <a:gd name="T82" fmla="*/ 2147483647 w 1627"/>
              <a:gd name="T83" fmla="*/ 2147483647 h 65"/>
              <a:gd name="T84" fmla="*/ 2147483647 w 1627"/>
              <a:gd name="T85" fmla="*/ 2147483647 h 65"/>
              <a:gd name="T86" fmla="*/ 2147483647 w 1627"/>
              <a:gd name="T87" fmla="*/ 2147483647 h 6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627"/>
              <a:gd name="T133" fmla="*/ 0 h 65"/>
              <a:gd name="T134" fmla="*/ 1627 w 1627"/>
              <a:gd name="T135" fmla="*/ 65 h 6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627" h="65">
                <a:moveTo>
                  <a:pt x="1554" y="17"/>
                </a:moveTo>
                <a:cubicBezTo>
                  <a:pt x="1528" y="42"/>
                  <a:pt x="1528" y="42"/>
                  <a:pt x="1528" y="42"/>
                </a:cubicBezTo>
                <a:cubicBezTo>
                  <a:pt x="1514" y="56"/>
                  <a:pt x="1492" y="56"/>
                  <a:pt x="1478" y="42"/>
                </a:cubicBezTo>
                <a:cubicBezTo>
                  <a:pt x="1453" y="17"/>
                  <a:pt x="1453" y="17"/>
                  <a:pt x="1453" y="17"/>
                </a:cubicBezTo>
                <a:cubicBezTo>
                  <a:pt x="1436" y="0"/>
                  <a:pt x="1408" y="0"/>
                  <a:pt x="1391" y="17"/>
                </a:cubicBezTo>
                <a:cubicBezTo>
                  <a:pt x="1366" y="42"/>
                  <a:pt x="1366" y="42"/>
                  <a:pt x="1366" y="42"/>
                </a:cubicBezTo>
                <a:cubicBezTo>
                  <a:pt x="1352" y="56"/>
                  <a:pt x="1329" y="56"/>
                  <a:pt x="1315" y="42"/>
                </a:cubicBezTo>
                <a:cubicBezTo>
                  <a:pt x="1290" y="17"/>
                  <a:pt x="1290" y="17"/>
                  <a:pt x="1290" y="17"/>
                </a:cubicBezTo>
                <a:cubicBezTo>
                  <a:pt x="1273" y="0"/>
                  <a:pt x="1245" y="0"/>
                  <a:pt x="1228" y="17"/>
                </a:cubicBezTo>
                <a:cubicBezTo>
                  <a:pt x="1203" y="42"/>
                  <a:pt x="1203" y="42"/>
                  <a:pt x="1203" y="42"/>
                </a:cubicBezTo>
                <a:cubicBezTo>
                  <a:pt x="1189" y="56"/>
                  <a:pt x="1166" y="56"/>
                  <a:pt x="1153" y="42"/>
                </a:cubicBezTo>
                <a:cubicBezTo>
                  <a:pt x="1127" y="17"/>
                  <a:pt x="1127" y="17"/>
                  <a:pt x="1127" y="17"/>
                </a:cubicBezTo>
                <a:cubicBezTo>
                  <a:pt x="1110" y="0"/>
                  <a:pt x="1083" y="0"/>
                  <a:pt x="1066" y="17"/>
                </a:cubicBezTo>
                <a:cubicBezTo>
                  <a:pt x="1040" y="42"/>
                  <a:pt x="1040" y="42"/>
                  <a:pt x="1040" y="42"/>
                </a:cubicBezTo>
                <a:cubicBezTo>
                  <a:pt x="1026" y="56"/>
                  <a:pt x="1004" y="56"/>
                  <a:pt x="990" y="42"/>
                </a:cubicBezTo>
                <a:cubicBezTo>
                  <a:pt x="965" y="17"/>
                  <a:pt x="965" y="17"/>
                  <a:pt x="965" y="17"/>
                </a:cubicBezTo>
                <a:cubicBezTo>
                  <a:pt x="948" y="0"/>
                  <a:pt x="920" y="0"/>
                  <a:pt x="903" y="17"/>
                </a:cubicBezTo>
                <a:cubicBezTo>
                  <a:pt x="878" y="42"/>
                  <a:pt x="878" y="42"/>
                  <a:pt x="878" y="42"/>
                </a:cubicBezTo>
                <a:cubicBezTo>
                  <a:pt x="864" y="56"/>
                  <a:pt x="841" y="56"/>
                  <a:pt x="827" y="42"/>
                </a:cubicBezTo>
                <a:cubicBezTo>
                  <a:pt x="802" y="17"/>
                  <a:pt x="802" y="17"/>
                  <a:pt x="802" y="17"/>
                </a:cubicBezTo>
                <a:cubicBezTo>
                  <a:pt x="785" y="0"/>
                  <a:pt x="757" y="0"/>
                  <a:pt x="740" y="17"/>
                </a:cubicBezTo>
                <a:cubicBezTo>
                  <a:pt x="715" y="42"/>
                  <a:pt x="715" y="42"/>
                  <a:pt x="715" y="42"/>
                </a:cubicBezTo>
                <a:cubicBezTo>
                  <a:pt x="701" y="56"/>
                  <a:pt x="678" y="56"/>
                  <a:pt x="665" y="42"/>
                </a:cubicBezTo>
                <a:cubicBezTo>
                  <a:pt x="639" y="17"/>
                  <a:pt x="639" y="17"/>
                  <a:pt x="639" y="17"/>
                </a:cubicBezTo>
                <a:cubicBezTo>
                  <a:pt x="622" y="0"/>
                  <a:pt x="595" y="0"/>
                  <a:pt x="578" y="17"/>
                </a:cubicBezTo>
                <a:cubicBezTo>
                  <a:pt x="552" y="42"/>
                  <a:pt x="552" y="42"/>
                  <a:pt x="552" y="42"/>
                </a:cubicBezTo>
                <a:cubicBezTo>
                  <a:pt x="538" y="56"/>
                  <a:pt x="516" y="56"/>
                  <a:pt x="502" y="42"/>
                </a:cubicBezTo>
                <a:cubicBezTo>
                  <a:pt x="477" y="17"/>
                  <a:pt x="477" y="17"/>
                  <a:pt x="477" y="17"/>
                </a:cubicBezTo>
                <a:cubicBezTo>
                  <a:pt x="468" y="9"/>
                  <a:pt x="457" y="4"/>
                  <a:pt x="446" y="4"/>
                </a:cubicBezTo>
                <a:cubicBezTo>
                  <a:pt x="434" y="4"/>
                  <a:pt x="423" y="9"/>
                  <a:pt x="415" y="17"/>
                </a:cubicBezTo>
                <a:cubicBezTo>
                  <a:pt x="390" y="42"/>
                  <a:pt x="390" y="42"/>
                  <a:pt x="390" y="42"/>
                </a:cubicBezTo>
                <a:cubicBezTo>
                  <a:pt x="376" y="56"/>
                  <a:pt x="353" y="56"/>
                  <a:pt x="339" y="42"/>
                </a:cubicBezTo>
                <a:cubicBezTo>
                  <a:pt x="314" y="17"/>
                  <a:pt x="314" y="17"/>
                  <a:pt x="314" y="17"/>
                </a:cubicBezTo>
                <a:cubicBezTo>
                  <a:pt x="297" y="0"/>
                  <a:pt x="269" y="0"/>
                  <a:pt x="252" y="17"/>
                </a:cubicBezTo>
                <a:cubicBezTo>
                  <a:pt x="227" y="42"/>
                  <a:pt x="227" y="42"/>
                  <a:pt x="227" y="42"/>
                </a:cubicBezTo>
                <a:cubicBezTo>
                  <a:pt x="213" y="56"/>
                  <a:pt x="190" y="56"/>
                  <a:pt x="177" y="42"/>
                </a:cubicBezTo>
                <a:cubicBezTo>
                  <a:pt x="151" y="17"/>
                  <a:pt x="151" y="17"/>
                  <a:pt x="151" y="17"/>
                </a:cubicBezTo>
                <a:cubicBezTo>
                  <a:pt x="143" y="9"/>
                  <a:pt x="132" y="4"/>
                  <a:pt x="120" y="4"/>
                </a:cubicBezTo>
                <a:cubicBezTo>
                  <a:pt x="109" y="4"/>
                  <a:pt x="98" y="9"/>
                  <a:pt x="90" y="17"/>
                </a:cubicBezTo>
                <a:cubicBezTo>
                  <a:pt x="64" y="42"/>
                  <a:pt x="64" y="42"/>
                  <a:pt x="64" y="42"/>
                </a:cubicBezTo>
                <a:cubicBezTo>
                  <a:pt x="50" y="56"/>
                  <a:pt x="28" y="56"/>
                  <a:pt x="14" y="4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40"/>
                  <a:pt x="0" y="40"/>
                  <a:pt x="0" y="40"/>
                </a:cubicBezTo>
                <a:cubicBezTo>
                  <a:pt x="8" y="48"/>
                  <a:pt x="8" y="48"/>
                  <a:pt x="8" y="48"/>
                </a:cubicBezTo>
                <a:cubicBezTo>
                  <a:pt x="25" y="65"/>
                  <a:pt x="53" y="65"/>
                  <a:pt x="70" y="48"/>
                </a:cubicBezTo>
                <a:cubicBezTo>
                  <a:pt x="95" y="23"/>
                  <a:pt x="95" y="23"/>
                  <a:pt x="95" y="23"/>
                </a:cubicBezTo>
                <a:cubicBezTo>
                  <a:pt x="109" y="9"/>
                  <a:pt x="132" y="9"/>
                  <a:pt x="146" y="23"/>
                </a:cubicBezTo>
                <a:cubicBezTo>
                  <a:pt x="171" y="48"/>
                  <a:pt x="171" y="48"/>
                  <a:pt x="171" y="48"/>
                </a:cubicBezTo>
                <a:cubicBezTo>
                  <a:pt x="188" y="65"/>
                  <a:pt x="216" y="65"/>
                  <a:pt x="233" y="48"/>
                </a:cubicBezTo>
                <a:cubicBezTo>
                  <a:pt x="258" y="23"/>
                  <a:pt x="258" y="23"/>
                  <a:pt x="258" y="23"/>
                </a:cubicBezTo>
                <a:cubicBezTo>
                  <a:pt x="272" y="9"/>
                  <a:pt x="294" y="9"/>
                  <a:pt x="308" y="23"/>
                </a:cubicBezTo>
                <a:cubicBezTo>
                  <a:pt x="334" y="48"/>
                  <a:pt x="334" y="48"/>
                  <a:pt x="334" y="48"/>
                </a:cubicBezTo>
                <a:cubicBezTo>
                  <a:pt x="351" y="65"/>
                  <a:pt x="378" y="65"/>
                  <a:pt x="395" y="48"/>
                </a:cubicBezTo>
                <a:cubicBezTo>
                  <a:pt x="421" y="23"/>
                  <a:pt x="421" y="23"/>
                  <a:pt x="421" y="23"/>
                </a:cubicBezTo>
                <a:cubicBezTo>
                  <a:pt x="434" y="9"/>
                  <a:pt x="457" y="9"/>
                  <a:pt x="471" y="23"/>
                </a:cubicBezTo>
                <a:cubicBezTo>
                  <a:pt x="496" y="48"/>
                  <a:pt x="496" y="48"/>
                  <a:pt x="496" y="48"/>
                </a:cubicBezTo>
                <a:cubicBezTo>
                  <a:pt x="513" y="65"/>
                  <a:pt x="541" y="65"/>
                  <a:pt x="558" y="48"/>
                </a:cubicBezTo>
                <a:cubicBezTo>
                  <a:pt x="583" y="23"/>
                  <a:pt x="583" y="23"/>
                  <a:pt x="583" y="23"/>
                </a:cubicBezTo>
                <a:cubicBezTo>
                  <a:pt x="597" y="9"/>
                  <a:pt x="620" y="9"/>
                  <a:pt x="634" y="23"/>
                </a:cubicBezTo>
                <a:cubicBezTo>
                  <a:pt x="659" y="48"/>
                  <a:pt x="659" y="48"/>
                  <a:pt x="659" y="48"/>
                </a:cubicBezTo>
                <a:cubicBezTo>
                  <a:pt x="676" y="65"/>
                  <a:pt x="704" y="65"/>
                  <a:pt x="721" y="48"/>
                </a:cubicBezTo>
                <a:cubicBezTo>
                  <a:pt x="746" y="23"/>
                  <a:pt x="746" y="23"/>
                  <a:pt x="746" y="23"/>
                </a:cubicBezTo>
                <a:cubicBezTo>
                  <a:pt x="760" y="9"/>
                  <a:pt x="782" y="9"/>
                  <a:pt x="796" y="23"/>
                </a:cubicBezTo>
                <a:cubicBezTo>
                  <a:pt x="822" y="48"/>
                  <a:pt x="822" y="48"/>
                  <a:pt x="822" y="48"/>
                </a:cubicBezTo>
                <a:cubicBezTo>
                  <a:pt x="839" y="65"/>
                  <a:pt x="866" y="65"/>
                  <a:pt x="883" y="48"/>
                </a:cubicBezTo>
                <a:cubicBezTo>
                  <a:pt x="909" y="23"/>
                  <a:pt x="909" y="23"/>
                  <a:pt x="909" y="23"/>
                </a:cubicBezTo>
                <a:cubicBezTo>
                  <a:pt x="922" y="9"/>
                  <a:pt x="945" y="9"/>
                  <a:pt x="959" y="23"/>
                </a:cubicBezTo>
                <a:cubicBezTo>
                  <a:pt x="984" y="48"/>
                  <a:pt x="984" y="48"/>
                  <a:pt x="984" y="48"/>
                </a:cubicBezTo>
                <a:cubicBezTo>
                  <a:pt x="1001" y="65"/>
                  <a:pt x="1029" y="65"/>
                  <a:pt x="1046" y="48"/>
                </a:cubicBezTo>
                <a:cubicBezTo>
                  <a:pt x="1071" y="23"/>
                  <a:pt x="1071" y="23"/>
                  <a:pt x="1071" y="23"/>
                </a:cubicBezTo>
                <a:cubicBezTo>
                  <a:pt x="1078" y="16"/>
                  <a:pt x="1087" y="12"/>
                  <a:pt x="1096" y="12"/>
                </a:cubicBezTo>
                <a:cubicBezTo>
                  <a:pt x="1106" y="12"/>
                  <a:pt x="1115" y="16"/>
                  <a:pt x="1122" y="23"/>
                </a:cubicBezTo>
                <a:cubicBezTo>
                  <a:pt x="1147" y="48"/>
                  <a:pt x="1147" y="48"/>
                  <a:pt x="1147" y="48"/>
                </a:cubicBezTo>
                <a:cubicBezTo>
                  <a:pt x="1164" y="65"/>
                  <a:pt x="1192" y="65"/>
                  <a:pt x="1209" y="48"/>
                </a:cubicBezTo>
                <a:cubicBezTo>
                  <a:pt x="1234" y="23"/>
                  <a:pt x="1234" y="23"/>
                  <a:pt x="1234" y="23"/>
                </a:cubicBezTo>
                <a:cubicBezTo>
                  <a:pt x="1248" y="9"/>
                  <a:pt x="1270" y="9"/>
                  <a:pt x="1284" y="23"/>
                </a:cubicBezTo>
                <a:cubicBezTo>
                  <a:pt x="1310" y="48"/>
                  <a:pt x="1310" y="48"/>
                  <a:pt x="1310" y="48"/>
                </a:cubicBezTo>
                <a:cubicBezTo>
                  <a:pt x="1327" y="65"/>
                  <a:pt x="1354" y="65"/>
                  <a:pt x="1371" y="48"/>
                </a:cubicBezTo>
                <a:cubicBezTo>
                  <a:pt x="1397" y="23"/>
                  <a:pt x="1397" y="23"/>
                  <a:pt x="1397" y="23"/>
                </a:cubicBezTo>
                <a:cubicBezTo>
                  <a:pt x="1410" y="9"/>
                  <a:pt x="1433" y="9"/>
                  <a:pt x="1447" y="23"/>
                </a:cubicBezTo>
                <a:cubicBezTo>
                  <a:pt x="1472" y="48"/>
                  <a:pt x="1472" y="48"/>
                  <a:pt x="1472" y="48"/>
                </a:cubicBezTo>
                <a:cubicBezTo>
                  <a:pt x="1489" y="65"/>
                  <a:pt x="1517" y="65"/>
                  <a:pt x="1534" y="48"/>
                </a:cubicBezTo>
                <a:cubicBezTo>
                  <a:pt x="1559" y="23"/>
                  <a:pt x="1559" y="23"/>
                  <a:pt x="1559" y="23"/>
                </a:cubicBezTo>
                <a:cubicBezTo>
                  <a:pt x="1573" y="9"/>
                  <a:pt x="1596" y="9"/>
                  <a:pt x="1610" y="23"/>
                </a:cubicBezTo>
                <a:cubicBezTo>
                  <a:pt x="1627" y="40"/>
                  <a:pt x="1627" y="40"/>
                  <a:pt x="1627" y="40"/>
                </a:cubicBezTo>
                <a:cubicBezTo>
                  <a:pt x="1627" y="28"/>
                  <a:pt x="1627" y="28"/>
                  <a:pt x="1627" y="28"/>
                </a:cubicBezTo>
                <a:cubicBezTo>
                  <a:pt x="1615" y="17"/>
                  <a:pt x="1615" y="17"/>
                  <a:pt x="1615" y="17"/>
                </a:cubicBezTo>
                <a:cubicBezTo>
                  <a:pt x="1598" y="0"/>
                  <a:pt x="1571" y="0"/>
                  <a:pt x="1554" y="17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3" name="スライド番号プレースホルダ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C6A0-53AA-4B11-99B1-F085EDE05481}" type="slidenum">
              <a:rPr lang="ja-JP" altLang="en-US" smtClean="0"/>
              <a:pPr/>
              <a:t>25</a:t>
            </a:fld>
            <a:endParaRPr lang="en-US" altLang="ja-JP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図 8" descr="fig15a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584200"/>
            <a:ext cx="5189538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図 10" descr="fig15a.eps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6113" y="584200"/>
            <a:ext cx="5189537" cy="5197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197" name="テキスト ボックス 2"/>
          <p:cNvSpPr txBox="1">
            <a:spLocks noChangeArrowheads="1"/>
          </p:cNvSpPr>
          <p:nvPr/>
        </p:nvSpPr>
        <p:spPr bwMode="auto">
          <a:xfrm>
            <a:off x="1816100" y="406400"/>
            <a:ext cx="5378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800">
                <a:solidFill>
                  <a:srgbClr val="0033CC"/>
                </a:solidFill>
              </a:rPr>
              <a:t>Results of </a:t>
            </a:r>
            <a:r>
              <a:rPr lang="en-US" altLang="ja-JP" sz="2800">
                <a:solidFill>
                  <a:srgbClr val="0033CC"/>
                </a:solidFill>
                <a:latin typeface="Symbol" pitchFamily="18" charset="2"/>
              </a:rPr>
              <a:t>L</a:t>
            </a:r>
            <a:r>
              <a:rPr lang="en-US" altLang="ja-JP" sz="2800">
                <a:solidFill>
                  <a:srgbClr val="0033CC"/>
                </a:solidFill>
              </a:rPr>
              <a:t>(1520) analysis</a:t>
            </a:r>
            <a:endParaRPr lang="ja-JP" altLang="en-US" sz="2800">
              <a:solidFill>
                <a:srgbClr val="0033CC"/>
              </a:solidFill>
            </a:endParaRPr>
          </a:p>
        </p:txBody>
      </p:sp>
      <p:sp>
        <p:nvSpPr>
          <p:cNvPr id="4" name="正方形/長方形 3"/>
          <p:cNvSpPr>
            <a:spLocks noChangeArrowheads="1"/>
          </p:cNvSpPr>
          <p:nvPr/>
        </p:nvSpPr>
        <p:spPr bwMode="auto">
          <a:xfrm>
            <a:off x="1639888" y="5740400"/>
            <a:ext cx="3778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kumimoji="0" lang="en-US" altLang="ja-JP">
                <a:solidFill>
                  <a:srgbClr val="000000"/>
                </a:solidFill>
              </a:rPr>
              <a:t>(-2ln</a:t>
            </a:r>
            <a:r>
              <a:rPr kumimoji="0" lang="en-US" altLang="ja-JP" i="1">
                <a:solidFill>
                  <a:srgbClr val="000000"/>
                </a:solidFill>
              </a:rPr>
              <a:t>L</a:t>
            </a:r>
            <a:r>
              <a:rPr kumimoji="0" lang="en-US" altLang="ja-JP">
                <a:solidFill>
                  <a:srgbClr val="000000"/>
                </a:solidFill>
              </a:rPr>
              <a:t>) =55.1 for </a:t>
            </a:r>
            <a:r>
              <a:rPr kumimoji="0" lang="en-US" altLang="ja-JP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kumimoji="0" lang="en-US" altLang="ja-JP" i="1">
                <a:solidFill>
                  <a:srgbClr val="000000"/>
                </a:solidFill>
              </a:rPr>
              <a:t>ndf</a:t>
            </a:r>
            <a:r>
              <a:rPr kumimoji="0" lang="en-US" altLang="ja-JP">
                <a:solidFill>
                  <a:srgbClr val="000000"/>
                </a:solidFill>
              </a:rPr>
              <a:t>=2 </a:t>
            </a:r>
            <a:endParaRPr kumimoji="0" lang="ja-JP" altLang="en-US">
              <a:solidFill>
                <a:srgbClr val="000000"/>
              </a:solidFill>
            </a:endParaRPr>
          </a:p>
        </p:txBody>
      </p:sp>
      <p:sp>
        <p:nvSpPr>
          <p:cNvPr id="5" name="正方形/長方形 4"/>
          <p:cNvSpPr>
            <a:spLocks noChangeArrowheads="1"/>
          </p:cNvSpPr>
          <p:nvPr/>
        </p:nvSpPr>
        <p:spPr bwMode="auto">
          <a:xfrm>
            <a:off x="6396038" y="5740400"/>
            <a:ext cx="7985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>
                <a:solidFill>
                  <a:srgbClr val="000000"/>
                </a:solidFill>
              </a:rPr>
              <a:t>7.1</a:t>
            </a:r>
            <a:r>
              <a:rPr kumimoji="0" lang="en-US" altLang="ja-JP">
                <a:solidFill>
                  <a:srgbClr val="000000"/>
                </a:solidFill>
                <a:latin typeface="Symbol" pitchFamily="18" charset="2"/>
              </a:rPr>
              <a:t>s</a:t>
            </a:r>
            <a:endParaRPr kumimoji="0" lang="ja-JP" altLang="en-US">
              <a:solidFill>
                <a:srgbClr val="000000"/>
              </a:solidFill>
              <a:latin typeface="Symbol" pitchFamily="18" charset="2"/>
            </a:endParaRPr>
          </a:p>
        </p:txBody>
      </p:sp>
      <p:cxnSp>
        <p:nvCxnSpPr>
          <p:cNvPr id="7" name="直線矢印コネクタ 6"/>
          <p:cNvCxnSpPr>
            <a:cxnSpLocks noChangeShapeType="1"/>
            <a:stCxn id="4" idx="3"/>
          </p:cNvCxnSpPr>
          <p:nvPr/>
        </p:nvCxnSpPr>
        <p:spPr bwMode="auto">
          <a:xfrm flipV="1">
            <a:off x="5418138" y="5962650"/>
            <a:ext cx="755650" cy="793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4794250" y="1473200"/>
            <a:ext cx="43561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ja-JP" sz="2000" dirty="0">
              <a:solidFill>
                <a:srgbClr val="FF0000"/>
              </a:solidFill>
            </a:endParaRPr>
          </a:p>
          <a:p>
            <a:r>
              <a:rPr lang="en-US" altLang="ja-JP" sz="2000" dirty="0">
                <a:solidFill>
                  <a:srgbClr val="FF0000"/>
                </a:solidFill>
              </a:rPr>
              <a:t>The total cross section is ~1 </a:t>
            </a:r>
            <a:r>
              <a:rPr lang="en-US" altLang="ja-JP" sz="2000" dirty="0" err="1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altLang="ja-JP" sz="2000" dirty="0" err="1">
                <a:solidFill>
                  <a:srgbClr val="FF0000"/>
                </a:solidFill>
              </a:rPr>
              <a:t>b</a:t>
            </a:r>
            <a:r>
              <a:rPr lang="en-US" altLang="ja-JP" sz="2000" dirty="0">
                <a:solidFill>
                  <a:srgbClr val="FF0000"/>
                </a:solidFill>
              </a:rPr>
              <a:t>, which is consistent with the LAMP2 measurements. </a:t>
            </a:r>
            <a:endParaRPr lang="ja-JP" altLang="en-US" sz="2000" dirty="0">
              <a:solidFill>
                <a:srgbClr val="FF0000"/>
              </a:solidFill>
            </a:endParaRPr>
          </a:p>
          <a:p>
            <a:r>
              <a:rPr lang="en-US" altLang="ja-JP" sz="2000" dirty="0">
                <a:solidFill>
                  <a:srgbClr val="FF0000"/>
                </a:solidFill>
              </a:rPr>
              <a:t> 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10" name="Object 1"/>
          <p:cNvGraphicFramePr>
            <a:graphicFrameLocks noChangeAspect="1"/>
          </p:cNvGraphicFramePr>
          <p:nvPr/>
        </p:nvGraphicFramePr>
        <p:xfrm>
          <a:off x="5254625" y="6216650"/>
          <a:ext cx="2892425" cy="457200"/>
        </p:xfrm>
        <a:graphic>
          <a:graphicData uri="http://schemas.openxmlformats.org/presentationml/2006/ole">
            <p:oleObj spid="_x0000_s73730" name="Equation" r:id="rId6" imgW="1447560" imgH="228600" progId="">
              <p:embed/>
            </p:oleObj>
          </a:graphicData>
        </a:graphic>
      </p:graphicFrame>
      <p:sp>
        <p:nvSpPr>
          <p:cNvPr id="8202" name="テキスト ボックス 11"/>
          <p:cNvSpPr txBox="1">
            <a:spLocks noChangeArrowheads="1"/>
          </p:cNvSpPr>
          <p:nvPr/>
        </p:nvSpPr>
        <p:spPr bwMode="auto">
          <a:xfrm>
            <a:off x="1060450" y="930275"/>
            <a:ext cx="7734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>
                <a:solidFill>
                  <a:srgbClr val="000000"/>
                </a:solidFill>
              </a:rPr>
              <a:t>Simple (</a:t>
            </a:r>
            <a:r>
              <a:rPr lang="en-US" altLang="ja-JP" sz="2000">
                <a:solidFill>
                  <a:srgbClr val="000000"/>
                </a:solidFill>
                <a:latin typeface="Symbol" pitchFamily="18" charset="2"/>
              </a:rPr>
              <a:t>g</a:t>
            </a:r>
            <a:r>
              <a:rPr lang="en-US" altLang="ja-JP" sz="2000">
                <a:solidFill>
                  <a:srgbClr val="000000"/>
                </a:solidFill>
              </a:rPr>
              <a:t>,K</a:t>
            </a:r>
            <a:r>
              <a:rPr lang="en-US" altLang="ja-JP" sz="2000" baseline="30000">
                <a:solidFill>
                  <a:srgbClr val="000000"/>
                </a:solidFill>
              </a:rPr>
              <a:t>+</a:t>
            </a:r>
            <a:r>
              <a:rPr lang="en-US" altLang="ja-JP" sz="2000">
                <a:solidFill>
                  <a:srgbClr val="000000"/>
                </a:solidFill>
              </a:rPr>
              <a:t>) missing mass: No correction on Fermi motion effect.</a:t>
            </a:r>
            <a:endParaRPr lang="ja-JP" altLang="en-US" sz="2000">
              <a:solidFill>
                <a:srgbClr val="000000"/>
              </a:solidFill>
            </a:endParaRPr>
          </a:p>
        </p:txBody>
      </p:sp>
      <p:sp>
        <p:nvSpPr>
          <p:cNvPr id="13" name="テキスト ボックス 12"/>
          <p:cNvSpPr txBox="1">
            <a:spLocks noChangeArrowheads="1"/>
          </p:cNvSpPr>
          <p:nvPr/>
        </p:nvSpPr>
        <p:spPr bwMode="auto">
          <a:xfrm>
            <a:off x="1104900" y="895350"/>
            <a:ext cx="77343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>
                <a:solidFill>
                  <a:srgbClr val="000000"/>
                </a:solidFill>
              </a:rPr>
              <a:t>pK</a:t>
            </a:r>
            <a:r>
              <a:rPr lang="en-US" altLang="ja-JP" sz="2000" baseline="30000">
                <a:solidFill>
                  <a:srgbClr val="000000"/>
                </a:solidFill>
              </a:rPr>
              <a:t>-</a:t>
            </a:r>
            <a:r>
              <a:rPr lang="en-US" altLang="ja-JP" sz="2000">
                <a:solidFill>
                  <a:srgbClr val="000000"/>
                </a:solidFill>
              </a:rPr>
              <a:t> invariant mass with MMSA: Fermi motion effect corrected.</a:t>
            </a:r>
            <a:endParaRPr lang="ja-JP" altLang="en-US" sz="2000">
              <a:solidFill>
                <a:srgbClr val="000000"/>
              </a:solidFill>
            </a:endParaRPr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E48C-885F-4E43-AFFB-2AED1B7D90F4}" type="slidenum">
              <a:rPr lang="ja-JP" altLang="en-US" smtClean="0"/>
              <a:pPr/>
              <a:t>26</a:t>
            </a:fld>
            <a:endParaRPr lang="en-US" altLang="ja-JP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図 7" descr="fig15b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1663" y="587375"/>
            <a:ext cx="5189537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図 10" descr="fig15a.eps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2750" y="584200"/>
            <a:ext cx="5189538" cy="5197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222" name="テキスト ボックス 2"/>
          <p:cNvSpPr txBox="1">
            <a:spLocks noChangeArrowheads="1"/>
          </p:cNvSpPr>
          <p:nvPr/>
        </p:nvSpPr>
        <p:spPr bwMode="auto">
          <a:xfrm>
            <a:off x="1816100" y="406400"/>
            <a:ext cx="5378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800">
                <a:solidFill>
                  <a:srgbClr val="0033CC"/>
                </a:solidFill>
              </a:rPr>
              <a:t>Results of </a:t>
            </a:r>
            <a:r>
              <a:rPr lang="en-US" altLang="ja-JP" sz="2800">
                <a:solidFill>
                  <a:srgbClr val="0033CC"/>
                </a:solidFill>
                <a:latin typeface="Symbol" pitchFamily="18" charset="2"/>
              </a:rPr>
              <a:t>Q</a:t>
            </a:r>
            <a:r>
              <a:rPr lang="en-US" altLang="ja-JP" sz="2800" baseline="30000">
                <a:solidFill>
                  <a:srgbClr val="0033CC"/>
                </a:solidFill>
                <a:latin typeface="Symbol" pitchFamily="18" charset="2"/>
              </a:rPr>
              <a:t>+</a:t>
            </a:r>
            <a:r>
              <a:rPr lang="en-US" altLang="ja-JP" sz="2800">
                <a:solidFill>
                  <a:srgbClr val="0033CC"/>
                </a:solidFill>
              </a:rPr>
              <a:t> analysis</a:t>
            </a:r>
            <a:endParaRPr lang="ja-JP" altLang="en-US" sz="2800">
              <a:solidFill>
                <a:srgbClr val="0033CC"/>
              </a:solidFill>
            </a:endParaRPr>
          </a:p>
        </p:txBody>
      </p:sp>
      <p:sp>
        <p:nvSpPr>
          <p:cNvPr id="4" name="正方形/長方形 3"/>
          <p:cNvSpPr>
            <a:spLocks noChangeArrowheads="1"/>
          </p:cNvSpPr>
          <p:nvPr/>
        </p:nvSpPr>
        <p:spPr bwMode="auto">
          <a:xfrm>
            <a:off x="304800" y="6051550"/>
            <a:ext cx="370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kumimoji="0" lang="en-US" altLang="ja-JP">
                <a:solidFill>
                  <a:srgbClr val="000000"/>
                </a:solidFill>
              </a:rPr>
              <a:t>(-2ln</a:t>
            </a:r>
            <a:r>
              <a:rPr kumimoji="0" lang="en-US" altLang="ja-JP" i="1">
                <a:solidFill>
                  <a:srgbClr val="000000"/>
                </a:solidFill>
              </a:rPr>
              <a:t>L</a:t>
            </a:r>
            <a:r>
              <a:rPr kumimoji="0" lang="en-US" altLang="ja-JP">
                <a:solidFill>
                  <a:srgbClr val="000000"/>
                </a:solidFill>
              </a:rPr>
              <a:t>) =31.1 for </a:t>
            </a:r>
            <a:r>
              <a:rPr kumimoji="0" lang="en-US" altLang="ja-JP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kumimoji="0" lang="en-US" altLang="ja-JP" i="1">
                <a:solidFill>
                  <a:srgbClr val="000000"/>
                </a:solidFill>
              </a:rPr>
              <a:t>ndf</a:t>
            </a:r>
            <a:r>
              <a:rPr kumimoji="0" lang="en-US" altLang="ja-JP">
                <a:solidFill>
                  <a:srgbClr val="000000"/>
                </a:solidFill>
              </a:rPr>
              <a:t>=2 </a:t>
            </a:r>
            <a:endParaRPr kumimoji="0" lang="ja-JP" altLang="en-US">
              <a:solidFill>
                <a:srgbClr val="000000"/>
              </a:solidFill>
            </a:endParaRPr>
          </a:p>
        </p:txBody>
      </p:sp>
      <p:sp>
        <p:nvSpPr>
          <p:cNvPr id="5" name="正方形/長方形 4"/>
          <p:cNvSpPr>
            <a:spLocks noChangeArrowheads="1"/>
          </p:cNvSpPr>
          <p:nvPr/>
        </p:nvSpPr>
        <p:spPr bwMode="auto">
          <a:xfrm>
            <a:off x="5060950" y="6051550"/>
            <a:ext cx="798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>
                <a:solidFill>
                  <a:srgbClr val="000000"/>
                </a:solidFill>
              </a:rPr>
              <a:t>5.2</a:t>
            </a:r>
            <a:r>
              <a:rPr kumimoji="0" lang="en-US" altLang="ja-JP">
                <a:solidFill>
                  <a:srgbClr val="000000"/>
                </a:solidFill>
                <a:latin typeface="Symbol" pitchFamily="18" charset="2"/>
              </a:rPr>
              <a:t>s</a:t>
            </a:r>
            <a:endParaRPr kumimoji="0" lang="ja-JP" altLang="en-US">
              <a:solidFill>
                <a:srgbClr val="000000"/>
              </a:solidFill>
              <a:latin typeface="Symbol" pitchFamily="18" charset="2"/>
            </a:endParaRPr>
          </a:p>
        </p:txBody>
      </p:sp>
      <p:cxnSp>
        <p:nvCxnSpPr>
          <p:cNvPr id="7" name="直線矢印コネクタ 6"/>
          <p:cNvCxnSpPr>
            <a:cxnSpLocks noChangeShapeType="1"/>
            <a:stCxn id="4" idx="3"/>
          </p:cNvCxnSpPr>
          <p:nvPr/>
        </p:nvCxnSpPr>
        <p:spPr bwMode="auto">
          <a:xfrm flipV="1">
            <a:off x="4013200" y="6273800"/>
            <a:ext cx="825500" cy="793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graphicFrame>
        <p:nvGraphicFramePr>
          <p:cNvPr id="10" name="Object 1"/>
          <p:cNvGraphicFramePr>
            <a:graphicFrameLocks noChangeAspect="1"/>
          </p:cNvGraphicFramePr>
          <p:nvPr/>
        </p:nvGraphicFramePr>
        <p:xfrm>
          <a:off x="6200775" y="6083300"/>
          <a:ext cx="2638425" cy="457200"/>
        </p:xfrm>
        <a:graphic>
          <a:graphicData uri="http://schemas.openxmlformats.org/presentationml/2006/ole">
            <p:oleObj spid="_x0000_s74754" name="Equation" r:id="rId6" imgW="1320480" imgH="228600" progId="">
              <p:embed/>
            </p:oleObj>
          </a:graphicData>
        </a:graphic>
      </p:graphicFrame>
      <p:sp>
        <p:nvSpPr>
          <p:cNvPr id="9226" name="テキスト ボックス 8"/>
          <p:cNvSpPr txBox="1">
            <a:spLocks noChangeArrowheads="1"/>
          </p:cNvSpPr>
          <p:nvPr/>
        </p:nvSpPr>
        <p:spPr bwMode="auto">
          <a:xfrm>
            <a:off x="882650" y="939800"/>
            <a:ext cx="7734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>
                <a:solidFill>
                  <a:srgbClr val="000000"/>
                </a:solidFill>
              </a:rPr>
              <a:t>Simple (</a:t>
            </a:r>
            <a:r>
              <a:rPr lang="en-US" altLang="ja-JP" sz="2000">
                <a:solidFill>
                  <a:srgbClr val="000000"/>
                </a:solidFill>
                <a:latin typeface="Symbol" pitchFamily="18" charset="2"/>
              </a:rPr>
              <a:t>g</a:t>
            </a:r>
            <a:r>
              <a:rPr lang="en-US" altLang="ja-JP" sz="2000">
                <a:solidFill>
                  <a:srgbClr val="000000"/>
                </a:solidFill>
              </a:rPr>
              <a:t>,K</a:t>
            </a:r>
            <a:r>
              <a:rPr lang="en-US" altLang="ja-JP" sz="2000" baseline="30000">
                <a:solidFill>
                  <a:srgbClr val="000000"/>
                </a:solidFill>
              </a:rPr>
              <a:t>-</a:t>
            </a:r>
            <a:r>
              <a:rPr lang="en-US" altLang="ja-JP" sz="2000">
                <a:solidFill>
                  <a:srgbClr val="000000"/>
                </a:solidFill>
              </a:rPr>
              <a:t>) missing mass: No correction on Fermi motion effect.</a:t>
            </a:r>
            <a:endParaRPr lang="ja-JP" altLang="en-US" sz="2000">
              <a:solidFill>
                <a:srgbClr val="000000"/>
              </a:solidFill>
            </a:endParaRPr>
          </a:p>
        </p:txBody>
      </p: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749300" y="939800"/>
            <a:ext cx="77343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>
                <a:solidFill>
                  <a:srgbClr val="000000"/>
                </a:solidFill>
              </a:rPr>
              <a:t>nK</a:t>
            </a:r>
            <a:r>
              <a:rPr lang="en-US" altLang="ja-JP" sz="2000" baseline="30000">
                <a:solidFill>
                  <a:srgbClr val="000000"/>
                </a:solidFill>
              </a:rPr>
              <a:t>+</a:t>
            </a:r>
            <a:r>
              <a:rPr lang="en-US" altLang="ja-JP" sz="2000">
                <a:solidFill>
                  <a:srgbClr val="000000"/>
                </a:solidFill>
              </a:rPr>
              <a:t> invariant mass with MMSA: Fermi motion effect corrected.</a:t>
            </a:r>
            <a:endParaRPr lang="ja-JP" altLang="en-US" sz="2000">
              <a:solidFill>
                <a:srgbClr val="000000"/>
              </a:solidFill>
            </a:endParaRPr>
          </a:p>
        </p:txBody>
      </p:sp>
      <p:sp>
        <p:nvSpPr>
          <p:cNvPr id="13" name="テキスト ボックス 3"/>
          <p:cNvSpPr txBox="1">
            <a:spLocks noChangeArrowheads="1"/>
          </p:cNvSpPr>
          <p:nvPr/>
        </p:nvSpPr>
        <p:spPr bwMode="auto">
          <a:xfrm>
            <a:off x="38100" y="560705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solidFill>
                  <a:srgbClr val="000000"/>
                </a:solidFill>
              </a:rPr>
              <a:t>“</a:t>
            </a:r>
            <a:r>
              <a:rPr lang="en-US" altLang="ja-JP">
                <a:solidFill>
                  <a:srgbClr val="000000"/>
                </a:solidFill>
                <a:latin typeface="Comic Sans MS" pitchFamily="66" charset="0"/>
              </a:rPr>
              <a:t>The narrow peak appears only after Fermi motion correction</a:t>
            </a:r>
            <a:r>
              <a:rPr lang="en-US" altLang="ja-JP">
                <a:solidFill>
                  <a:srgbClr val="000000"/>
                </a:solidFill>
              </a:rPr>
              <a:t>.”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4" name="正方形/長方形 13"/>
          <p:cNvSpPr>
            <a:spLocks noChangeArrowheads="1"/>
          </p:cNvSpPr>
          <p:nvPr/>
        </p:nvSpPr>
        <p:spPr bwMode="auto">
          <a:xfrm>
            <a:off x="5283200" y="1606550"/>
            <a:ext cx="3860800" cy="11557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kumimoji="0" lang="ja-JP" altLang="en-US">
              <a:solidFill>
                <a:srgbClr val="000000"/>
              </a:solidFill>
            </a:endParaRPr>
          </a:p>
        </p:txBody>
      </p:sp>
      <p:graphicFrame>
        <p:nvGraphicFramePr>
          <p:cNvPr id="12299" name="Object 2"/>
          <p:cNvGraphicFramePr>
            <a:graphicFrameLocks noChangeAspect="1"/>
          </p:cNvGraphicFramePr>
          <p:nvPr/>
        </p:nvGraphicFramePr>
        <p:xfrm>
          <a:off x="5283200" y="1606550"/>
          <a:ext cx="3800475" cy="1422400"/>
        </p:xfrm>
        <a:graphic>
          <a:graphicData uri="http://schemas.openxmlformats.org/presentationml/2006/ole">
            <p:oleObj spid="_x0000_s74755" name="Equation" r:id="rId7" imgW="2374560" imgH="888840" progId="">
              <p:embed/>
            </p:oleObj>
          </a:graphicData>
        </a:graphic>
      </p:graphicFrame>
      <p:sp>
        <p:nvSpPr>
          <p:cNvPr id="9231" name="テキスト ボックス 6"/>
          <p:cNvSpPr txBox="1">
            <a:spLocks noChangeArrowheads="1"/>
          </p:cNvSpPr>
          <p:nvPr/>
        </p:nvSpPr>
        <p:spPr bwMode="auto">
          <a:xfrm>
            <a:off x="6261100" y="3162300"/>
            <a:ext cx="3244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>
                <a:solidFill>
                  <a:srgbClr val="FF0000"/>
                </a:solidFill>
              </a:rPr>
              <a:t>PRC </a:t>
            </a:r>
            <a:r>
              <a:rPr lang="en-US" altLang="ja-JP" sz="2000" b="1">
                <a:solidFill>
                  <a:srgbClr val="FF0000"/>
                </a:solidFill>
              </a:rPr>
              <a:t>79, </a:t>
            </a:r>
            <a:r>
              <a:rPr lang="en-US" altLang="ja-JP" sz="2000">
                <a:solidFill>
                  <a:srgbClr val="FF0000"/>
                </a:solidFill>
              </a:rPr>
              <a:t>025210 (2009)</a:t>
            </a:r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E48C-885F-4E43-AFFB-2AED1B7D90F4}" type="slidenum">
              <a:rPr lang="ja-JP" altLang="en-US" smtClean="0"/>
              <a:pPr/>
              <a:t>27</a:t>
            </a:fld>
            <a:endParaRPr lang="en-US" altLang="ja-JP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 animBg="1"/>
      <p:bldP spid="13" grpId="0"/>
      <p:bldP spid="14" grpId="0" animBg="1"/>
      <p:bldP spid="92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Text Box 2"/>
          <p:cNvSpPr txBox="1">
            <a:spLocks noChangeArrowheads="1"/>
          </p:cNvSpPr>
          <p:nvPr/>
        </p:nvSpPr>
        <p:spPr bwMode="auto">
          <a:xfrm>
            <a:off x="1016000" y="1531938"/>
            <a:ext cx="70485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kumimoji="0" lang="en-US" altLang="zh-TW" sz="8000" dirty="0" smtClean="0">
                <a:solidFill>
                  <a:srgbClr val="3333C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  <a:sym typeface="Symbol" pitchFamily="18" charset="2"/>
              </a:rPr>
              <a:t> LEPS-II</a:t>
            </a:r>
            <a:endParaRPr kumimoji="0" lang="en-US" altLang="zh-TW" sz="8000" dirty="0">
              <a:solidFill>
                <a:srgbClr val="3333CC"/>
              </a:solidFill>
              <a:ea typeface="PMingLiU" pitchFamily="18" charset="-120"/>
              <a:sym typeface="Symbol" pitchFamily="18" charset="2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E48C-885F-4E43-AFFB-2AED1B7D90F4}" type="slidenum">
              <a:rPr lang="ja-JP" altLang="en-US" smtClean="0"/>
              <a:pPr/>
              <a:t>28</a:t>
            </a:fld>
            <a:endParaRPr lang="en-US" altLang="ja-JP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ChangeArrowheads="1"/>
          </p:cNvSpPr>
          <p:nvPr/>
        </p:nvSpPr>
        <p:spPr bwMode="auto">
          <a:xfrm>
            <a:off x="469900" y="225425"/>
            <a:ext cx="8229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3200" dirty="0" smtClean="0">
                <a:latin typeface="Comic Sans MS" pitchFamily="66" charset="0"/>
              </a:rPr>
              <a:t>LEPS II </a:t>
            </a:r>
            <a:r>
              <a:rPr lang="en-US" altLang="ja-JP" sz="3200" dirty="0">
                <a:latin typeface="Comic Sans MS" pitchFamily="66" charset="0"/>
              </a:rPr>
              <a:t>Project at SPring-8</a:t>
            </a:r>
          </a:p>
        </p:txBody>
      </p:sp>
      <p:pic>
        <p:nvPicPr>
          <p:cNvPr id="2498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4184650"/>
            <a:ext cx="3097212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2863850"/>
            <a:ext cx="27019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423988"/>
            <a:ext cx="2735263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9862" name="Line 6"/>
          <p:cNvSpPr>
            <a:spLocks noChangeShapeType="1"/>
          </p:cNvSpPr>
          <p:nvPr/>
        </p:nvSpPr>
        <p:spPr bwMode="auto">
          <a:xfrm flipH="1">
            <a:off x="4876800" y="3736975"/>
            <a:ext cx="2305050" cy="11525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49863" name="Rectangle 9"/>
          <p:cNvSpPr>
            <a:spLocks noChangeArrowheads="1"/>
          </p:cNvSpPr>
          <p:nvPr/>
        </p:nvSpPr>
        <p:spPr bwMode="auto">
          <a:xfrm>
            <a:off x="179388" y="830263"/>
            <a:ext cx="355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ja-JP" sz="2000" b="1">
                <a:solidFill>
                  <a:srgbClr val="FF0000"/>
                </a:solidFill>
                <a:latin typeface="Times New Roman" pitchFamily="18" charset="0"/>
              </a:rPr>
              <a:t>Backward Compton Scattering</a:t>
            </a:r>
          </a:p>
        </p:txBody>
      </p:sp>
      <p:sp>
        <p:nvSpPr>
          <p:cNvPr id="249864" name="Line 10"/>
          <p:cNvSpPr>
            <a:spLocks noChangeShapeType="1"/>
          </p:cNvSpPr>
          <p:nvPr/>
        </p:nvSpPr>
        <p:spPr bwMode="auto">
          <a:xfrm rot="21289892" flipH="1">
            <a:off x="1433513" y="1187450"/>
            <a:ext cx="111125" cy="9080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9865" name="Rectangle 11"/>
          <p:cNvSpPr>
            <a:spLocks noChangeArrowheads="1"/>
          </p:cNvSpPr>
          <p:nvPr/>
        </p:nvSpPr>
        <p:spPr bwMode="auto">
          <a:xfrm>
            <a:off x="323850" y="3071813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>
                <a:latin typeface="Times New Roman" pitchFamily="18" charset="0"/>
              </a:rPr>
              <a:t>SPring-8 SR ring</a:t>
            </a:r>
          </a:p>
        </p:txBody>
      </p:sp>
      <p:sp>
        <p:nvSpPr>
          <p:cNvPr id="249866" name="Rectangle 12"/>
          <p:cNvSpPr>
            <a:spLocks noChangeArrowheads="1"/>
          </p:cNvSpPr>
          <p:nvPr/>
        </p:nvSpPr>
        <p:spPr bwMode="auto">
          <a:xfrm>
            <a:off x="3419475" y="4232275"/>
            <a:ext cx="161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>
                <a:latin typeface="Times New Roman" pitchFamily="18" charset="0"/>
              </a:rPr>
              <a:t>Laser hutch</a:t>
            </a:r>
          </a:p>
        </p:txBody>
      </p:sp>
      <p:sp>
        <p:nvSpPr>
          <p:cNvPr id="249867" name="Rectangle 13"/>
          <p:cNvSpPr>
            <a:spLocks noChangeArrowheads="1"/>
          </p:cNvSpPr>
          <p:nvPr/>
        </p:nvSpPr>
        <p:spPr bwMode="auto">
          <a:xfrm>
            <a:off x="4211638" y="5726113"/>
            <a:ext cx="2574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>
                <a:latin typeface="Times New Roman" pitchFamily="18" charset="0"/>
              </a:rPr>
              <a:t>Experimental hutch</a:t>
            </a:r>
          </a:p>
        </p:txBody>
      </p:sp>
      <p:sp>
        <p:nvSpPr>
          <p:cNvPr id="249868" name="Freeform 14"/>
          <p:cNvSpPr>
            <a:spLocks/>
          </p:cNvSpPr>
          <p:nvPr/>
        </p:nvSpPr>
        <p:spPr bwMode="auto">
          <a:xfrm>
            <a:off x="3011488" y="1974850"/>
            <a:ext cx="1160462" cy="220663"/>
          </a:xfrm>
          <a:custGeom>
            <a:avLst/>
            <a:gdLst>
              <a:gd name="T0" fmla="*/ 0 w 1440"/>
              <a:gd name="T1" fmla="*/ 0 h 440"/>
              <a:gd name="T2" fmla="*/ 720 w 1440"/>
              <a:gd name="T3" fmla="*/ 384 h 440"/>
              <a:gd name="T4" fmla="*/ 1440 w 1440"/>
              <a:gd name="T5" fmla="*/ 336 h 440"/>
              <a:gd name="T6" fmla="*/ 0 60000 65536"/>
              <a:gd name="T7" fmla="*/ 0 60000 65536"/>
              <a:gd name="T8" fmla="*/ 0 60000 65536"/>
              <a:gd name="T9" fmla="*/ 0 w 1440"/>
              <a:gd name="T10" fmla="*/ 0 h 440"/>
              <a:gd name="T11" fmla="*/ 1440 w 1440"/>
              <a:gd name="T12" fmla="*/ 440 h 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440">
                <a:moveTo>
                  <a:pt x="0" y="0"/>
                </a:moveTo>
                <a:cubicBezTo>
                  <a:pt x="240" y="164"/>
                  <a:pt x="480" y="328"/>
                  <a:pt x="720" y="384"/>
                </a:cubicBezTo>
                <a:cubicBezTo>
                  <a:pt x="960" y="440"/>
                  <a:pt x="1200" y="388"/>
                  <a:pt x="1440" y="33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l"/>
            <a:endParaRPr lang="ja-JP" altLang="en-US" sz="1800"/>
          </a:p>
        </p:txBody>
      </p:sp>
      <p:sp>
        <p:nvSpPr>
          <p:cNvPr id="249869" name="Line 15"/>
          <p:cNvSpPr>
            <a:spLocks noChangeShapeType="1"/>
          </p:cNvSpPr>
          <p:nvPr/>
        </p:nvSpPr>
        <p:spPr bwMode="auto">
          <a:xfrm>
            <a:off x="2020888" y="1517650"/>
            <a:ext cx="750887" cy="3508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9870" name="Text Box 16"/>
          <p:cNvSpPr txBox="1">
            <a:spLocks noChangeArrowheads="1"/>
          </p:cNvSpPr>
          <p:nvPr/>
        </p:nvSpPr>
        <p:spPr bwMode="auto">
          <a:xfrm>
            <a:off x="2133600" y="1298575"/>
            <a:ext cx="165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ja-JP" sz="1800" b="1" i="1">
                <a:latin typeface="Times New Roman" pitchFamily="18" charset="0"/>
              </a:rPr>
              <a:t>8 GeV electron</a:t>
            </a:r>
            <a:r>
              <a:rPr lang="en-US" altLang="ja-JP" sz="1800">
                <a:latin typeface="Times New Roman" pitchFamily="18" charset="0"/>
              </a:rPr>
              <a:t> </a:t>
            </a:r>
            <a:endParaRPr lang="en-US" altLang="ja-JP">
              <a:latin typeface="Times New Roman" pitchFamily="18" charset="0"/>
            </a:endParaRPr>
          </a:p>
        </p:txBody>
      </p:sp>
      <p:sp>
        <p:nvSpPr>
          <p:cNvPr id="249871" name="Text Box 17"/>
          <p:cNvSpPr txBox="1">
            <a:spLocks noChangeArrowheads="1"/>
          </p:cNvSpPr>
          <p:nvPr/>
        </p:nvSpPr>
        <p:spPr bwMode="auto">
          <a:xfrm>
            <a:off x="3708400" y="1712913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ja-JP" sz="1800" b="1" i="1">
                <a:latin typeface="Times New Roman" pitchFamily="18" charset="0"/>
              </a:rPr>
              <a:t>Recoil electron</a:t>
            </a:r>
          </a:p>
          <a:p>
            <a:pPr algn="l" eaLnBrk="0" hangingPunct="0"/>
            <a:r>
              <a:rPr lang="en-US" altLang="ja-JP" sz="1800" b="1" i="1">
                <a:latin typeface="Times New Roman" pitchFamily="18" charset="0"/>
              </a:rPr>
              <a:t>       (Tagging)</a:t>
            </a:r>
            <a:endParaRPr lang="en-US" altLang="ja-JP" b="1" i="1">
              <a:latin typeface="Times New Roman" pitchFamily="18" charset="0"/>
            </a:endParaRPr>
          </a:p>
        </p:txBody>
      </p:sp>
      <p:sp>
        <p:nvSpPr>
          <p:cNvPr id="249872" name="AutoShape 18"/>
          <p:cNvSpPr>
            <a:spLocks noChangeArrowheads="1"/>
          </p:cNvSpPr>
          <p:nvPr/>
        </p:nvSpPr>
        <p:spPr bwMode="auto">
          <a:xfrm>
            <a:off x="2782888" y="1746250"/>
            <a:ext cx="341312" cy="417513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ja-JP" altLang="en-US" sz="1800"/>
          </a:p>
        </p:txBody>
      </p:sp>
      <p:sp>
        <p:nvSpPr>
          <p:cNvPr id="249873" name="Line 19"/>
          <p:cNvSpPr>
            <a:spLocks noChangeShapeType="1"/>
          </p:cNvSpPr>
          <p:nvPr/>
        </p:nvSpPr>
        <p:spPr bwMode="auto">
          <a:xfrm flipH="1" flipV="1">
            <a:off x="3132138" y="2071688"/>
            <a:ext cx="1727200" cy="865187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9874" name="Line 20"/>
          <p:cNvSpPr>
            <a:spLocks noChangeShapeType="1"/>
          </p:cNvSpPr>
          <p:nvPr/>
        </p:nvSpPr>
        <p:spPr bwMode="auto">
          <a:xfrm>
            <a:off x="3276600" y="2071688"/>
            <a:ext cx="3887788" cy="19446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49876" name="Rectangle 24"/>
          <p:cNvSpPr>
            <a:spLocks noChangeArrowheads="1"/>
          </p:cNvSpPr>
          <p:nvPr/>
        </p:nvSpPr>
        <p:spPr bwMode="auto">
          <a:xfrm>
            <a:off x="6172200" y="3279775"/>
            <a:ext cx="1135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800" b="1" i="1">
                <a:latin typeface="Times New Roman" pitchFamily="18" charset="0"/>
              </a:rPr>
              <a:t>GeV </a:t>
            </a:r>
            <a:r>
              <a:rPr lang="en-US" altLang="ja-JP" sz="1800" b="1" i="1">
                <a:latin typeface="Symbol" pitchFamily="18" charset="2"/>
              </a:rPr>
              <a:t>g</a:t>
            </a:r>
            <a:r>
              <a:rPr lang="en-US" altLang="ja-JP" sz="1800" b="1" i="1">
                <a:latin typeface="Times New Roman" pitchFamily="18" charset="0"/>
              </a:rPr>
              <a:t>-ray</a:t>
            </a:r>
          </a:p>
        </p:txBody>
      </p:sp>
      <p:sp>
        <p:nvSpPr>
          <p:cNvPr id="249877" name="Text Box 26"/>
          <p:cNvSpPr txBox="1">
            <a:spLocks noChangeArrowheads="1"/>
          </p:cNvSpPr>
          <p:nvPr/>
        </p:nvSpPr>
        <p:spPr bwMode="auto">
          <a:xfrm>
            <a:off x="5486400" y="3508375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1800" b="1">
                <a:solidFill>
                  <a:schemeClr val="bg2"/>
                </a:solidFill>
              </a:rPr>
              <a:t>Inside</a:t>
            </a:r>
          </a:p>
          <a:p>
            <a:pPr algn="l"/>
            <a:r>
              <a:rPr lang="en-US" altLang="ja-JP" sz="1800" b="1">
                <a:solidFill>
                  <a:schemeClr val="bg2"/>
                </a:solidFill>
              </a:rPr>
              <a:t>building</a:t>
            </a:r>
          </a:p>
        </p:txBody>
      </p:sp>
      <p:sp>
        <p:nvSpPr>
          <p:cNvPr id="249878" name="Rectangle 27"/>
          <p:cNvSpPr>
            <a:spLocks noChangeArrowheads="1"/>
          </p:cNvSpPr>
          <p:nvPr/>
        </p:nvSpPr>
        <p:spPr bwMode="auto">
          <a:xfrm>
            <a:off x="7543800" y="3660775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1800" b="1">
                <a:solidFill>
                  <a:schemeClr val="bg2"/>
                </a:solidFill>
              </a:rPr>
              <a:t>Outside</a:t>
            </a:r>
          </a:p>
          <a:p>
            <a:pPr algn="l"/>
            <a:r>
              <a:rPr lang="en-US" altLang="ja-JP" sz="1800" b="1">
                <a:solidFill>
                  <a:schemeClr val="bg2"/>
                </a:solidFill>
              </a:rPr>
              <a:t>building</a:t>
            </a:r>
          </a:p>
        </p:txBody>
      </p:sp>
      <p:sp>
        <p:nvSpPr>
          <p:cNvPr id="249879" name="Line 29"/>
          <p:cNvSpPr>
            <a:spLocks noChangeShapeType="1"/>
          </p:cNvSpPr>
          <p:nvPr/>
        </p:nvSpPr>
        <p:spPr bwMode="auto">
          <a:xfrm>
            <a:off x="755650" y="2000250"/>
            <a:ext cx="1152525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49880" name="Text Box 30"/>
          <p:cNvSpPr txBox="1">
            <a:spLocks noChangeArrowheads="1"/>
          </p:cNvSpPr>
          <p:nvPr/>
        </p:nvSpPr>
        <p:spPr bwMode="auto">
          <a:xfrm rot="1530722">
            <a:off x="179388" y="2144713"/>
            <a:ext cx="15986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600" b="1"/>
              <a:t>  30m</a:t>
            </a:r>
            <a:r>
              <a:rPr lang="en-US" altLang="ja-JP" sz="1600"/>
              <a:t> </a:t>
            </a:r>
            <a:r>
              <a:rPr lang="en-US" altLang="ja-JP" sz="1600" b="1"/>
              <a:t>long line</a:t>
            </a:r>
          </a:p>
          <a:p>
            <a:pPr algn="l"/>
            <a:r>
              <a:rPr lang="ja-JP" altLang="en-US" sz="1600" b="1"/>
              <a:t>（</a:t>
            </a:r>
            <a:r>
              <a:rPr lang="en-US" altLang="ja-JP" sz="1600" b="1"/>
              <a:t>LEPS 7.8m)</a:t>
            </a:r>
            <a:endParaRPr lang="en-US" altLang="ja-JP" sz="1600"/>
          </a:p>
        </p:txBody>
      </p:sp>
      <p:sp>
        <p:nvSpPr>
          <p:cNvPr id="249881" name="Text Box 31"/>
          <p:cNvSpPr txBox="1">
            <a:spLocks noChangeArrowheads="1"/>
          </p:cNvSpPr>
          <p:nvPr/>
        </p:nvSpPr>
        <p:spPr bwMode="auto">
          <a:xfrm>
            <a:off x="192088" y="5151438"/>
            <a:ext cx="3816350" cy="650875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1800" b="1">
                <a:solidFill>
                  <a:srgbClr val="FF0000"/>
                </a:solidFill>
              </a:rPr>
              <a:t>Large 4</a:t>
            </a:r>
            <a:r>
              <a:rPr lang="en-US" altLang="ja-JP" sz="1800" b="1">
                <a:solidFill>
                  <a:srgbClr val="FF0000"/>
                </a:solidFill>
                <a:latin typeface="Symbol" pitchFamily="18" charset="2"/>
              </a:rPr>
              <a:t>p </a:t>
            </a:r>
            <a:r>
              <a:rPr lang="en-US" altLang="ja-JP" sz="1800" b="1">
                <a:solidFill>
                  <a:srgbClr val="FF0000"/>
                </a:solidFill>
              </a:rPr>
              <a:t>spectrometer</a:t>
            </a:r>
            <a:r>
              <a:rPr lang="en-US" altLang="ja-JP" sz="1800" b="1"/>
              <a:t> based on BNL-E949 detector system.</a:t>
            </a:r>
          </a:p>
        </p:txBody>
      </p:sp>
      <p:sp>
        <p:nvSpPr>
          <p:cNvPr id="249882" name="Rectangle 32"/>
          <p:cNvSpPr>
            <a:spLocks noChangeArrowheads="1"/>
          </p:cNvSpPr>
          <p:nvPr/>
        </p:nvSpPr>
        <p:spPr bwMode="auto">
          <a:xfrm>
            <a:off x="3348038" y="2505075"/>
            <a:ext cx="774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ja-JP" sz="1800" b="1" i="1">
                <a:latin typeface="Times New Roman" pitchFamily="18" charset="0"/>
              </a:rPr>
              <a:t>Laser </a:t>
            </a:r>
          </a:p>
        </p:txBody>
      </p:sp>
      <p:sp>
        <p:nvSpPr>
          <p:cNvPr id="249883" name="Text Box 33"/>
          <p:cNvSpPr txBox="1">
            <a:spLocks noChangeArrowheads="1"/>
          </p:cNvSpPr>
          <p:nvPr/>
        </p:nvSpPr>
        <p:spPr bwMode="auto">
          <a:xfrm>
            <a:off x="5294313" y="1023938"/>
            <a:ext cx="3671887" cy="1474787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1800" b="1"/>
              <a:t>High intensity</a:t>
            </a:r>
            <a:r>
              <a:rPr lang="ja-JP" altLang="en-US" sz="1800" b="1"/>
              <a:t>：</a:t>
            </a:r>
          </a:p>
          <a:p>
            <a:pPr algn="l"/>
            <a:r>
              <a:rPr lang="ja-JP" altLang="en-US" sz="1800" b="1"/>
              <a:t>    </a:t>
            </a:r>
            <a:r>
              <a:rPr lang="en-US" altLang="ja-JP" sz="1800" b="1"/>
              <a:t>Multi (ex. 4) laser injection w/</a:t>
            </a:r>
          </a:p>
          <a:p>
            <a:pPr algn="l"/>
            <a:r>
              <a:rPr lang="en-US" altLang="ja-JP" sz="1800" b="1"/>
              <a:t>    large aperture beam-line &amp; </a:t>
            </a:r>
          </a:p>
          <a:p>
            <a:pPr algn="l"/>
            <a:r>
              <a:rPr lang="en-US" altLang="ja-JP" sz="1800" b="1"/>
              <a:t>    Laser beam shaping</a:t>
            </a:r>
          </a:p>
          <a:p>
            <a:pPr algn="l"/>
            <a:r>
              <a:rPr lang="ja-JP" altLang="en-US" sz="1800">
                <a:solidFill>
                  <a:srgbClr val="FF0000"/>
                </a:solidFill>
              </a:rPr>
              <a:t>　 </a:t>
            </a:r>
            <a:r>
              <a:rPr lang="en-US" altLang="ja-JP" sz="1800" b="1">
                <a:solidFill>
                  <a:srgbClr val="FF0000"/>
                </a:solidFill>
              </a:rPr>
              <a:t>~10 </a:t>
            </a:r>
            <a:r>
              <a:rPr lang="en-US" altLang="ja-JP" sz="1800" b="1" baseline="30000">
                <a:solidFill>
                  <a:srgbClr val="FF0000"/>
                </a:solidFill>
              </a:rPr>
              <a:t>7 </a:t>
            </a:r>
            <a:r>
              <a:rPr lang="en-US" altLang="ja-JP" sz="1800" b="1">
                <a:solidFill>
                  <a:srgbClr val="FF0000"/>
                </a:solidFill>
              </a:rPr>
              <a:t>photons/s</a:t>
            </a:r>
            <a:r>
              <a:rPr lang="en-US" altLang="ja-JP" sz="1800">
                <a:solidFill>
                  <a:srgbClr val="FF0000"/>
                </a:solidFill>
              </a:rPr>
              <a:t> </a:t>
            </a:r>
            <a:r>
              <a:rPr lang="ja-JP" altLang="en-US" sz="1800">
                <a:solidFill>
                  <a:srgbClr val="FF0000"/>
                </a:solidFill>
              </a:rPr>
              <a:t>（</a:t>
            </a:r>
            <a:r>
              <a:rPr lang="en-US" altLang="ja-JP" sz="1800">
                <a:solidFill>
                  <a:srgbClr val="FF0000"/>
                </a:solidFill>
              </a:rPr>
              <a:t>LEPS ~10 </a:t>
            </a:r>
            <a:r>
              <a:rPr lang="en-US" altLang="ja-JP" sz="1800" baseline="30000">
                <a:solidFill>
                  <a:srgbClr val="FF0000"/>
                </a:solidFill>
              </a:rPr>
              <a:t>6 </a:t>
            </a:r>
            <a:r>
              <a:rPr lang="ja-JP" altLang="en-US" sz="1800">
                <a:solidFill>
                  <a:srgbClr val="FF0000"/>
                </a:solidFill>
              </a:rPr>
              <a:t>）</a:t>
            </a:r>
          </a:p>
        </p:txBody>
      </p:sp>
      <p:sp>
        <p:nvSpPr>
          <p:cNvPr id="249884" name="Line 35"/>
          <p:cNvSpPr>
            <a:spLocks noChangeShapeType="1"/>
          </p:cNvSpPr>
          <p:nvPr/>
        </p:nvSpPr>
        <p:spPr bwMode="auto">
          <a:xfrm flipV="1">
            <a:off x="3995738" y="5337175"/>
            <a:ext cx="2938462" cy="1730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E48C-885F-4E43-AFFB-2AED1B7D90F4}" type="slidenum">
              <a:rPr lang="ja-JP" altLang="en-US" smtClean="0"/>
              <a:pPr/>
              <a:t>29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4" descr="beamline2_jim_de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6025" y="2108200"/>
            <a:ext cx="22304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5" descr="detector_jim_de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5113" y="4365625"/>
            <a:ext cx="225583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6" descr="laser_jim_de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9625" y="3051175"/>
            <a:ext cx="22542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Freeform 7"/>
          <p:cNvSpPr>
            <a:spLocks/>
          </p:cNvSpPr>
          <p:nvPr/>
        </p:nvSpPr>
        <p:spPr bwMode="auto">
          <a:xfrm>
            <a:off x="2862263" y="2044700"/>
            <a:ext cx="928687" cy="1825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20" y="384"/>
              </a:cxn>
              <a:cxn ang="0">
                <a:pos x="1440" y="336"/>
              </a:cxn>
            </a:cxnLst>
            <a:rect l="0" t="0" r="r" b="b"/>
            <a:pathLst>
              <a:path w="1440" h="440">
                <a:moveTo>
                  <a:pt x="0" y="0"/>
                </a:moveTo>
                <a:cubicBezTo>
                  <a:pt x="240" y="164"/>
                  <a:pt x="480" y="328"/>
                  <a:pt x="720" y="384"/>
                </a:cubicBezTo>
                <a:cubicBezTo>
                  <a:pt x="960" y="440"/>
                  <a:pt x="1200" y="388"/>
                  <a:pt x="1440" y="33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kumimoji="0" lang="ja-JP" altLang="en-US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2984500" y="2108200"/>
            <a:ext cx="3986213" cy="21240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kumimoji="0" lang="ja-JP" altLang="en-US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 flipH="1" flipV="1">
            <a:off x="2922588" y="2108200"/>
            <a:ext cx="1692275" cy="92075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kumimoji="0" lang="ja-JP" altLang="en-US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 flipH="1">
            <a:off x="4751388" y="3097213"/>
            <a:ext cx="55562" cy="11430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kumimoji="0" lang="ja-JP" altLang="en-US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4751388" y="3222625"/>
            <a:ext cx="328612" cy="173038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kumimoji="0" lang="ja-JP" altLang="en-US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2068513" y="1668463"/>
            <a:ext cx="601662" cy="288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kumimoji="0" lang="ja-JP" altLang="en-US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31757" name="AutoShape 13"/>
          <p:cNvSpPr>
            <a:spLocks noChangeArrowheads="1"/>
          </p:cNvSpPr>
          <p:nvPr/>
        </p:nvSpPr>
        <p:spPr bwMode="auto">
          <a:xfrm>
            <a:off x="3898900" y="1793875"/>
            <a:ext cx="490538" cy="631825"/>
          </a:xfrm>
          <a:prstGeom prst="cube">
            <a:avLst>
              <a:gd name="adj" fmla="val 695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kumimoji="0" lang="ja-JP" altLang="en-US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79885" name="Text Box 14"/>
          <p:cNvSpPr txBox="1">
            <a:spLocks noChangeArrowheads="1"/>
          </p:cNvSpPr>
          <p:nvPr/>
        </p:nvSpPr>
        <p:spPr bwMode="auto">
          <a:xfrm>
            <a:off x="1979613" y="3573463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>
                <a:solidFill>
                  <a:srgbClr val="000000"/>
                </a:solidFill>
                <a:latin typeface="Times New Roman" pitchFamily="18" charset="0"/>
              </a:rPr>
              <a:t>b) Laser hutch</a:t>
            </a:r>
          </a:p>
        </p:txBody>
      </p:sp>
      <p:sp>
        <p:nvSpPr>
          <p:cNvPr id="79886" name="Text Box 15"/>
          <p:cNvSpPr txBox="1">
            <a:spLocks noChangeArrowheads="1"/>
          </p:cNvSpPr>
          <p:nvPr/>
        </p:nvSpPr>
        <p:spPr bwMode="auto">
          <a:xfrm>
            <a:off x="468313" y="2924175"/>
            <a:ext cx="231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ja-JP">
                <a:solidFill>
                  <a:srgbClr val="000000"/>
                </a:solidFill>
                <a:latin typeface="Times New Roman" pitchFamily="18" charset="0"/>
              </a:rPr>
              <a:t>a) SPring-8 SR</a:t>
            </a:r>
          </a:p>
        </p:txBody>
      </p:sp>
      <p:sp>
        <p:nvSpPr>
          <p:cNvPr id="79887" name="Text Box 16"/>
          <p:cNvSpPr txBox="1">
            <a:spLocks noChangeArrowheads="1"/>
          </p:cNvSpPr>
          <p:nvPr/>
        </p:nvSpPr>
        <p:spPr bwMode="auto">
          <a:xfrm>
            <a:off x="5148263" y="5805488"/>
            <a:ext cx="2887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>
                <a:solidFill>
                  <a:srgbClr val="000000"/>
                </a:solidFill>
                <a:latin typeface="Times New Roman" pitchFamily="18" charset="0"/>
              </a:rPr>
              <a:t>c) Experimental hutch</a:t>
            </a:r>
          </a:p>
        </p:txBody>
      </p:sp>
      <p:sp>
        <p:nvSpPr>
          <p:cNvPr id="79888" name="Text Box 17"/>
          <p:cNvSpPr txBox="1">
            <a:spLocks noChangeArrowheads="1"/>
          </p:cNvSpPr>
          <p:nvPr/>
        </p:nvSpPr>
        <p:spPr bwMode="auto">
          <a:xfrm>
            <a:off x="5583238" y="4198938"/>
            <a:ext cx="1554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1800">
                <a:solidFill>
                  <a:srgbClr val="000000"/>
                </a:solidFill>
                <a:latin typeface="Times New Roman" pitchFamily="18" charset="0"/>
              </a:rPr>
              <a:t>Compton </a:t>
            </a:r>
            <a:r>
              <a:rPr lang="en-US" altLang="ja-JP" sz="1800">
                <a:solidFill>
                  <a:srgbClr val="000000"/>
                </a:solidFill>
                <a:latin typeface="Symbol" pitchFamily="18" charset="2"/>
              </a:rPr>
              <a:t>g</a:t>
            </a:r>
            <a:r>
              <a:rPr lang="en-US" altLang="ja-JP" sz="1800">
                <a:solidFill>
                  <a:srgbClr val="000000"/>
                </a:solidFill>
                <a:latin typeface="Times New Roman" pitchFamily="18" charset="0"/>
              </a:rPr>
              <a:t>-ray</a:t>
            </a:r>
          </a:p>
        </p:txBody>
      </p:sp>
      <p:sp>
        <p:nvSpPr>
          <p:cNvPr id="79889" name="Text Box 18"/>
          <p:cNvSpPr txBox="1">
            <a:spLocks noChangeArrowheads="1"/>
          </p:cNvSpPr>
          <p:nvPr/>
        </p:nvSpPr>
        <p:spPr bwMode="auto">
          <a:xfrm>
            <a:off x="4427538" y="3429000"/>
            <a:ext cx="145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ja-JP" sz="1800">
                <a:solidFill>
                  <a:srgbClr val="000000"/>
                </a:solidFill>
                <a:latin typeface="Times New Roman" pitchFamily="18" charset="0"/>
              </a:rPr>
              <a:t>Laser light</a:t>
            </a:r>
          </a:p>
        </p:txBody>
      </p:sp>
      <p:sp>
        <p:nvSpPr>
          <p:cNvPr id="79890" name="Text Box 19"/>
          <p:cNvSpPr txBox="1">
            <a:spLocks noChangeArrowheads="1"/>
          </p:cNvSpPr>
          <p:nvPr/>
        </p:nvSpPr>
        <p:spPr bwMode="auto">
          <a:xfrm>
            <a:off x="1747838" y="1412875"/>
            <a:ext cx="1638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1800">
                <a:solidFill>
                  <a:srgbClr val="000000"/>
                </a:solidFill>
                <a:latin typeface="Times New Roman" pitchFamily="18" charset="0"/>
              </a:rPr>
              <a:t>8 GeV electron </a:t>
            </a:r>
            <a:endParaRPr lang="en-US" altLang="ja-JP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891" name="Text Box 20"/>
          <p:cNvSpPr txBox="1">
            <a:spLocks noChangeArrowheads="1"/>
          </p:cNvSpPr>
          <p:nvPr/>
        </p:nvSpPr>
        <p:spPr bwMode="auto">
          <a:xfrm>
            <a:off x="2922588" y="1668463"/>
            <a:ext cx="157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1800">
                <a:solidFill>
                  <a:srgbClr val="000000"/>
                </a:solidFill>
                <a:latin typeface="Times New Roman" pitchFamily="18" charset="0"/>
              </a:rPr>
              <a:t>Recoil electron</a:t>
            </a:r>
            <a:endParaRPr lang="en-US" altLang="ja-JP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892" name="Text Box 21"/>
          <p:cNvSpPr txBox="1">
            <a:spLocks noChangeArrowheads="1"/>
          </p:cNvSpPr>
          <p:nvPr/>
        </p:nvSpPr>
        <p:spPr bwMode="auto">
          <a:xfrm>
            <a:off x="4203700" y="2233613"/>
            <a:ext cx="1689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1800">
                <a:solidFill>
                  <a:srgbClr val="000000"/>
                </a:solidFill>
                <a:latin typeface="Times New Roman" pitchFamily="18" charset="0"/>
              </a:rPr>
              <a:t>Tagging counter</a:t>
            </a:r>
            <a:endParaRPr lang="en-US" altLang="ja-JP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66" name="AutoShape 22"/>
          <p:cNvSpPr>
            <a:spLocks noChangeArrowheads="1"/>
          </p:cNvSpPr>
          <p:nvPr/>
        </p:nvSpPr>
        <p:spPr bwMode="auto">
          <a:xfrm>
            <a:off x="2678113" y="1857375"/>
            <a:ext cx="274637" cy="3429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kumimoji="0" lang="ja-JP" altLang="en-US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79894" name="Text Box 23"/>
          <p:cNvSpPr txBox="1">
            <a:spLocks noChangeArrowheads="1"/>
          </p:cNvSpPr>
          <p:nvPr/>
        </p:nvSpPr>
        <p:spPr bwMode="auto">
          <a:xfrm>
            <a:off x="611188" y="1668463"/>
            <a:ext cx="1400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ja-JP">
                <a:solidFill>
                  <a:srgbClr val="000000"/>
                </a:solidFill>
                <a:latin typeface="Times New Roman" pitchFamily="18" charset="0"/>
              </a:rPr>
              <a:t>Collision</a:t>
            </a:r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 rot="-310108">
            <a:off x="1825625" y="1990725"/>
            <a:ext cx="268288" cy="5111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kumimoji="0" lang="ja-JP" altLang="en-US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79896" name="Text Box 27"/>
          <p:cNvSpPr txBox="1">
            <a:spLocks noChangeArrowheads="1"/>
          </p:cNvSpPr>
          <p:nvPr/>
        </p:nvSpPr>
        <p:spPr bwMode="auto">
          <a:xfrm>
            <a:off x="4065588" y="1138238"/>
            <a:ext cx="3913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ja-JP" dirty="0">
                <a:solidFill>
                  <a:srgbClr val="FF0066"/>
                </a:solidFill>
                <a:latin typeface="Times New Roman" pitchFamily="18" charset="0"/>
              </a:rPr>
              <a:t>Backward-Compton scattering</a:t>
            </a:r>
          </a:p>
        </p:txBody>
      </p:sp>
      <p:sp>
        <p:nvSpPr>
          <p:cNvPr id="79897" name="Text Box 28"/>
          <p:cNvSpPr txBox="1">
            <a:spLocks noChangeArrowheads="1"/>
          </p:cNvSpPr>
          <p:nvPr/>
        </p:nvSpPr>
        <p:spPr bwMode="auto">
          <a:xfrm>
            <a:off x="3322638" y="2505075"/>
            <a:ext cx="725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ja-JP">
                <a:solidFill>
                  <a:srgbClr val="FF6699"/>
                </a:solidFill>
                <a:latin typeface="Times New Roman" pitchFamily="18" charset="0"/>
              </a:rPr>
              <a:t>36m</a:t>
            </a:r>
          </a:p>
        </p:txBody>
      </p:sp>
      <p:sp>
        <p:nvSpPr>
          <p:cNvPr id="79898" name="Text Box 29"/>
          <p:cNvSpPr txBox="1">
            <a:spLocks noChangeArrowheads="1"/>
          </p:cNvSpPr>
          <p:nvPr/>
        </p:nvSpPr>
        <p:spPr bwMode="auto">
          <a:xfrm>
            <a:off x="5089525" y="2817813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ja-JP">
                <a:solidFill>
                  <a:srgbClr val="FF6699"/>
                </a:solidFill>
                <a:latin typeface="Times New Roman" pitchFamily="18" charset="0"/>
              </a:rPr>
              <a:t>70m</a:t>
            </a:r>
          </a:p>
        </p:txBody>
      </p:sp>
      <p:sp>
        <p:nvSpPr>
          <p:cNvPr id="31774" name="Line 30"/>
          <p:cNvSpPr>
            <a:spLocks noChangeShapeType="1"/>
          </p:cNvSpPr>
          <p:nvPr/>
        </p:nvSpPr>
        <p:spPr bwMode="auto">
          <a:xfrm>
            <a:off x="2984500" y="1919288"/>
            <a:ext cx="4040188" cy="2184400"/>
          </a:xfrm>
          <a:prstGeom prst="line">
            <a:avLst/>
          </a:prstGeom>
          <a:noFill/>
          <a:ln w="28575" cap="rnd">
            <a:solidFill>
              <a:srgbClr val="FF99CC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kumimoji="0" lang="ja-JP" altLang="en-US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79900" name="Rectangle 5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altLang="ja-JP" dirty="0" smtClean="0">
                <a:ea typeface="ＭＳ Ｐゴシック" pitchFamily="50" charset="-128"/>
              </a:rPr>
              <a:t>Schematic </a:t>
            </a:r>
            <a:r>
              <a:rPr lang="en-US" altLang="zh-TW" dirty="0" smtClean="0">
                <a:ea typeface="PMingLiU" pitchFamily="18" charset="-120"/>
              </a:rPr>
              <a:t>V</a:t>
            </a:r>
            <a:r>
              <a:rPr lang="en-US" altLang="ja-JP" dirty="0" smtClean="0">
                <a:ea typeface="ＭＳ Ｐゴシック" pitchFamily="50" charset="-128"/>
              </a:rPr>
              <a:t>iew of LEPS </a:t>
            </a:r>
            <a:r>
              <a:rPr lang="en-US" altLang="zh-TW" dirty="0" smtClean="0">
                <a:ea typeface="PMingLiU" pitchFamily="18" charset="-120"/>
              </a:rPr>
              <a:t>F</a:t>
            </a:r>
            <a:r>
              <a:rPr lang="en-US" altLang="ja-JP" dirty="0" smtClean="0">
                <a:ea typeface="ＭＳ Ｐゴシック" pitchFamily="50" charset="-128"/>
              </a:rPr>
              <a:t>acility</a:t>
            </a:r>
          </a:p>
        </p:txBody>
      </p:sp>
      <p:pic>
        <p:nvPicPr>
          <p:cNvPr id="79901" name="Picture 54" descr="cb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3700" y="4106863"/>
            <a:ext cx="3673475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スライド番号プレースホルダ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C6A0-53AA-4B11-99B1-F085EDE05481}" type="slidenum">
              <a:rPr lang="ja-JP" altLang="en-US" smtClean="0"/>
              <a:pPr/>
              <a:t>3</a:t>
            </a:fld>
            <a:endParaRPr lang="en-US" altLang="ja-JP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-165100"/>
            <a:ext cx="8229600" cy="1143000"/>
          </a:xfrm>
        </p:spPr>
        <p:txBody>
          <a:bodyPr/>
          <a:lstStyle/>
          <a:p>
            <a:r>
              <a:rPr lang="en-US" altLang="ja-JP" sz="3200" dirty="0">
                <a:solidFill>
                  <a:schemeClr val="tx1"/>
                </a:solidFill>
              </a:rPr>
              <a:t>BNL-E949 detector</a:t>
            </a:r>
          </a:p>
        </p:txBody>
      </p:sp>
      <p:sp>
        <p:nvSpPr>
          <p:cNvPr id="250885" name="Text Box 14"/>
          <p:cNvSpPr txBox="1">
            <a:spLocks noChangeArrowheads="1"/>
          </p:cNvSpPr>
          <p:nvPr/>
        </p:nvSpPr>
        <p:spPr bwMode="auto">
          <a:xfrm>
            <a:off x="409574" y="1148136"/>
            <a:ext cx="40909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endParaRPr lang="en-US" altLang="ja-JP" dirty="0" smtClean="0">
              <a:solidFill>
                <a:srgbClr val="FF0000"/>
              </a:solidFill>
            </a:endParaRPr>
          </a:p>
          <a:p>
            <a:pPr algn="l">
              <a:buFontTx/>
              <a:buChar char="•"/>
            </a:pPr>
            <a:r>
              <a:rPr lang="en-US" altLang="ja-JP" sz="2400" dirty="0" smtClean="0">
                <a:solidFill>
                  <a:srgbClr val="FF0000"/>
                </a:solidFill>
              </a:rPr>
              <a:t>Solenoid</a:t>
            </a:r>
            <a:r>
              <a:rPr lang="en-US" altLang="ja-JP" sz="2400" dirty="0" smtClean="0">
                <a:solidFill>
                  <a:srgbClr val="0000FF"/>
                </a:solidFill>
              </a:rPr>
              <a:t>   </a:t>
            </a:r>
            <a:r>
              <a:rPr lang="en-US" altLang="ja-JP" sz="2400" dirty="0"/>
              <a:t>1 T</a:t>
            </a:r>
          </a:p>
          <a:p>
            <a:pPr algn="l">
              <a:buFontTx/>
              <a:buChar char="•"/>
            </a:pPr>
            <a:r>
              <a:rPr lang="en-US" altLang="ja-JP" sz="2400" dirty="0">
                <a:solidFill>
                  <a:srgbClr val="FF0000"/>
                </a:solidFill>
              </a:rPr>
              <a:t>Inner volume</a:t>
            </a:r>
            <a:r>
              <a:rPr lang="en-US" altLang="ja-JP" sz="2400" dirty="0">
                <a:solidFill>
                  <a:srgbClr val="0000FF"/>
                </a:solidFill>
              </a:rPr>
              <a:t> </a:t>
            </a:r>
          </a:p>
          <a:p>
            <a:pPr algn="l"/>
            <a:r>
              <a:rPr lang="en-US" altLang="ja-JP" sz="2400" dirty="0">
                <a:solidFill>
                  <a:srgbClr val="0000FF"/>
                </a:solidFill>
              </a:rPr>
              <a:t>  2.22x2.96 m</a:t>
            </a:r>
          </a:p>
          <a:p>
            <a:pPr algn="l"/>
            <a:endParaRPr lang="en-US" altLang="ja-JP" sz="2400" dirty="0">
              <a:solidFill>
                <a:srgbClr val="0000FF"/>
              </a:solidFill>
            </a:endParaRPr>
          </a:p>
        </p:txBody>
      </p:sp>
      <p:pic>
        <p:nvPicPr>
          <p:cNvPr id="9" name="Picture 3" descr="DSCF00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4850" y="2779713"/>
            <a:ext cx="4794250" cy="35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DSCF05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7650"/>
            <a:ext cx="43148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E48C-885F-4E43-AFFB-2AED1B7D90F4}" type="slidenum">
              <a:rPr lang="ja-JP" altLang="en-US" smtClean="0"/>
              <a:pPr/>
              <a:t>30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554" name="Object 2"/>
          <p:cNvGraphicFramePr>
            <a:graphicFrameLocks noChangeAspect="1"/>
          </p:cNvGraphicFramePr>
          <p:nvPr>
            <p:ph idx="1"/>
          </p:nvPr>
        </p:nvGraphicFramePr>
        <p:xfrm>
          <a:off x="3902075" y="0"/>
          <a:ext cx="4568825" cy="7056438"/>
        </p:xfrm>
        <a:graphic>
          <a:graphicData uri="http://schemas.openxmlformats.org/presentationml/2006/ole">
            <p:oleObj spid="_x0000_s76802" name="Artwork" r:id="rId4" imgW="6144483" imgH="9259592" progId="">
              <p:embed/>
            </p:oleObj>
          </a:graphicData>
        </a:graphic>
      </p:graphicFrame>
      <p:sp>
        <p:nvSpPr>
          <p:cNvPr id="279572" name="Rectangle 20"/>
          <p:cNvSpPr>
            <a:spLocks noGrp="1" noChangeArrowheads="1"/>
          </p:cNvSpPr>
          <p:nvPr>
            <p:ph type="title"/>
          </p:nvPr>
        </p:nvSpPr>
        <p:spPr>
          <a:xfrm>
            <a:off x="374650" y="53975"/>
            <a:ext cx="8229600" cy="1143000"/>
          </a:xfrm>
        </p:spPr>
        <p:txBody>
          <a:bodyPr/>
          <a:lstStyle/>
          <a:p>
            <a:r>
              <a:rPr lang="en-US" altLang="ja-JP"/>
              <a:t>LEPS2 detector Setup</a:t>
            </a:r>
          </a:p>
        </p:txBody>
      </p:sp>
      <p:sp>
        <p:nvSpPr>
          <p:cNvPr id="279587" name="Text Box 35"/>
          <p:cNvSpPr txBox="1">
            <a:spLocks noChangeArrowheads="1"/>
          </p:cNvSpPr>
          <p:nvPr/>
        </p:nvSpPr>
        <p:spPr bwMode="auto">
          <a:xfrm>
            <a:off x="228600" y="1190625"/>
            <a:ext cx="4483100" cy="193899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altLang="ja-JP" b="1" dirty="0" smtClean="0">
                <a:solidFill>
                  <a:srgbClr val="FF0000"/>
                </a:solidFill>
                <a:latin typeface="Times New Roman" pitchFamily="18" charset="0"/>
              </a:rPr>
              <a:t>  Cover LEPS I &amp; CLAS acceptance</a:t>
            </a:r>
          </a:p>
          <a:p>
            <a:pPr algn="l">
              <a:buFont typeface="Arial" pitchFamily="34" charset="0"/>
              <a:buChar char="•"/>
            </a:pPr>
            <a:r>
              <a:rPr lang="en-US" altLang="ja-JP" b="1" dirty="0" smtClean="0">
                <a:solidFill>
                  <a:srgbClr val="FF0000"/>
                </a:solidFill>
                <a:latin typeface="Times New Roman" pitchFamily="18" charset="0"/>
              </a:rPr>
              <a:t>  Detect charged particle, </a:t>
            </a:r>
            <a:r>
              <a:rPr lang="en-US" altLang="ja-JP" b="1" dirty="0" smtClean="0">
                <a:solidFill>
                  <a:srgbClr val="FF0000"/>
                </a:solidFill>
                <a:latin typeface="Symbol" pitchFamily="18" charset="2"/>
              </a:rPr>
              <a:t>g, </a:t>
            </a:r>
            <a:r>
              <a:rPr lang="en-US" altLang="ja-JP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neutron</a:t>
            </a:r>
            <a:endParaRPr lang="en-US" altLang="ja-JP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l"/>
            <a:endParaRPr lang="en-US" altLang="ja-JP" dirty="0">
              <a:latin typeface="Symbol" pitchFamily="18" charset="2"/>
            </a:endParaRPr>
          </a:p>
        </p:txBody>
      </p:sp>
      <p:sp>
        <p:nvSpPr>
          <p:cNvPr id="279570" name="Text Box 18"/>
          <p:cNvSpPr txBox="1">
            <a:spLocks noChangeArrowheads="1"/>
          </p:cNvSpPr>
          <p:nvPr/>
        </p:nvSpPr>
        <p:spPr bwMode="auto">
          <a:xfrm>
            <a:off x="3902075" y="2873375"/>
            <a:ext cx="185102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sz="1800">
                <a:latin typeface="Comic Sans MS" pitchFamily="66" charset="0"/>
              </a:rPr>
              <a:t>Range and TOF</a:t>
            </a:r>
            <a:r>
              <a:rPr lang="en-US" altLang="ja-JP" sz="1800">
                <a:latin typeface="Symbol" pitchFamily="18" charset="2"/>
              </a:rPr>
              <a:t> </a:t>
            </a:r>
          </a:p>
        </p:txBody>
      </p:sp>
      <p:sp>
        <p:nvSpPr>
          <p:cNvPr id="279555" name="Text Box 3"/>
          <p:cNvSpPr txBox="1">
            <a:spLocks noChangeArrowheads="1"/>
          </p:cNvSpPr>
          <p:nvPr/>
        </p:nvSpPr>
        <p:spPr bwMode="auto">
          <a:xfrm rot="-300472">
            <a:off x="6362700" y="2006600"/>
            <a:ext cx="976313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sz="1800">
                <a:latin typeface="Comic Sans MS" pitchFamily="66" charset="0"/>
              </a:rPr>
              <a:t>Magnet</a:t>
            </a:r>
          </a:p>
        </p:txBody>
      </p:sp>
      <p:sp>
        <p:nvSpPr>
          <p:cNvPr id="279556" name="Text Box 4"/>
          <p:cNvSpPr txBox="1">
            <a:spLocks noChangeArrowheads="1"/>
          </p:cNvSpPr>
          <p:nvPr/>
        </p:nvSpPr>
        <p:spPr bwMode="auto">
          <a:xfrm>
            <a:off x="6469063" y="4687888"/>
            <a:ext cx="60144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sz="1800" dirty="0" smtClean="0">
                <a:latin typeface="Comic Sans MS" pitchFamily="66" charset="0"/>
              </a:rPr>
              <a:t>TPC</a:t>
            </a:r>
            <a:endParaRPr lang="ja-JP" altLang="en-US" sz="1800" dirty="0">
              <a:latin typeface="Comic Sans MS" pitchFamily="66" charset="0"/>
            </a:endParaRPr>
          </a:p>
        </p:txBody>
      </p:sp>
      <p:sp>
        <p:nvSpPr>
          <p:cNvPr id="279557" name="Line 5"/>
          <p:cNvSpPr>
            <a:spLocks noChangeShapeType="1"/>
          </p:cNvSpPr>
          <p:nvPr/>
        </p:nvSpPr>
        <p:spPr bwMode="auto">
          <a:xfrm flipV="1">
            <a:off x="4292600" y="4071938"/>
            <a:ext cx="1624013" cy="300037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79558" name="Text Box 6"/>
          <p:cNvSpPr txBox="1">
            <a:spLocks noChangeArrowheads="1"/>
          </p:cNvSpPr>
          <p:nvPr/>
        </p:nvSpPr>
        <p:spPr bwMode="auto">
          <a:xfrm>
            <a:off x="5100638" y="4079875"/>
            <a:ext cx="277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sz="1800" b="1">
                <a:solidFill>
                  <a:srgbClr val="FFFF00"/>
                </a:solidFill>
                <a:latin typeface="Symbol" pitchFamily="18" charset="2"/>
              </a:rPr>
              <a:t>g</a:t>
            </a:r>
          </a:p>
        </p:txBody>
      </p:sp>
      <p:sp>
        <p:nvSpPr>
          <p:cNvPr id="279559" name="Text Box 7"/>
          <p:cNvSpPr txBox="1">
            <a:spLocks noChangeArrowheads="1"/>
          </p:cNvSpPr>
          <p:nvPr/>
        </p:nvSpPr>
        <p:spPr bwMode="auto">
          <a:xfrm>
            <a:off x="7596188" y="4473575"/>
            <a:ext cx="925512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sz="1800">
                <a:latin typeface="Comic Sans MS" pitchFamily="66" charset="0"/>
              </a:rPr>
              <a:t>MWDC</a:t>
            </a:r>
          </a:p>
        </p:txBody>
      </p:sp>
      <p:sp>
        <p:nvSpPr>
          <p:cNvPr id="279560" name="Line 8"/>
          <p:cNvSpPr>
            <a:spLocks noChangeShapeType="1"/>
          </p:cNvSpPr>
          <p:nvPr/>
        </p:nvSpPr>
        <p:spPr bwMode="auto">
          <a:xfrm flipH="1" flipV="1">
            <a:off x="6756400" y="4416425"/>
            <a:ext cx="839788" cy="1730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79561" name="Line 9"/>
          <p:cNvSpPr>
            <a:spLocks noChangeShapeType="1"/>
          </p:cNvSpPr>
          <p:nvPr/>
        </p:nvSpPr>
        <p:spPr bwMode="auto">
          <a:xfrm flipH="1" flipV="1">
            <a:off x="6980238" y="4302125"/>
            <a:ext cx="615950" cy="2873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79562" name="Line 10"/>
          <p:cNvSpPr>
            <a:spLocks noChangeShapeType="1"/>
          </p:cNvSpPr>
          <p:nvPr/>
        </p:nvSpPr>
        <p:spPr bwMode="auto">
          <a:xfrm flipH="1" flipV="1">
            <a:off x="7259638" y="4244975"/>
            <a:ext cx="336550" cy="3444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79563" name="Line 11"/>
          <p:cNvSpPr>
            <a:spLocks noChangeShapeType="1"/>
          </p:cNvSpPr>
          <p:nvPr/>
        </p:nvSpPr>
        <p:spPr bwMode="auto">
          <a:xfrm flipH="1" flipV="1">
            <a:off x="7540625" y="4302125"/>
            <a:ext cx="55563" cy="2873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79565" name="Line 13"/>
          <p:cNvSpPr>
            <a:spLocks noChangeShapeType="1"/>
          </p:cNvSpPr>
          <p:nvPr/>
        </p:nvSpPr>
        <p:spPr bwMode="auto">
          <a:xfrm flipH="1">
            <a:off x="6811963" y="3325813"/>
            <a:ext cx="895350" cy="2873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79566" name="Line 14"/>
          <p:cNvSpPr>
            <a:spLocks noChangeShapeType="1"/>
          </p:cNvSpPr>
          <p:nvPr/>
        </p:nvSpPr>
        <p:spPr bwMode="auto">
          <a:xfrm flipH="1">
            <a:off x="7146925" y="3325813"/>
            <a:ext cx="560388" cy="3444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79568" name="Line 16"/>
          <p:cNvSpPr>
            <a:spLocks noChangeShapeType="1"/>
          </p:cNvSpPr>
          <p:nvPr/>
        </p:nvSpPr>
        <p:spPr bwMode="auto">
          <a:xfrm flipH="1" flipV="1">
            <a:off x="7762875" y="3900488"/>
            <a:ext cx="673100" cy="571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79569" name="Text Box 17"/>
          <p:cNvSpPr txBox="1">
            <a:spLocks noChangeArrowheads="1"/>
          </p:cNvSpPr>
          <p:nvPr/>
        </p:nvSpPr>
        <p:spPr bwMode="auto">
          <a:xfrm rot="-296826">
            <a:off x="6345238" y="2735263"/>
            <a:ext cx="1014412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sz="1800">
                <a:latin typeface="Comic Sans MS" pitchFamily="66" charset="0"/>
              </a:rPr>
              <a:t>Barrel </a:t>
            </a:r>
            <a:r>
              <a:rPr lang="en-US" altLang="ja-JP" sz="1800">
                <a:latin typeface="Symbol" pitchFamily="18" charset="2"/>
              </a:rPr>
              <a:t>g</a:t>
            </a:r>
          </a:p>
        </p:txBody>
      </p:sp>
      <p:sp>
        <p:nvSpPr>
          <p:cNvPr id="279571" name="Line 19"/>
          <p:cNvSpPr>
            <a:spLocks noChangeShapeType="1"/>
          </p:cNvSpPr>
          <p:nvPr/>
        </p:nvSpPr>
        <p:spPr bwMode="auto">
          <a:xfrm>
            <a:off x="5692775" y="3270250"/>
            <a:ext cx="447675" cy="1714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79584" name="Line 32"/>
          <p:cNvSpPr>
            <a:spLocks noChangeShapeType="1"/>
          </p:cNvSpPr>
          <p:nvPr/>
        </p:nvSpPr>
        <p:spPr bwMode="auto">
          <a:xfrm flipV="1">
            <a:off x="5702300" y="4175125"/>
            <a:ext cx="215900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79586" name="Text Box 34"/>
          <p:cNvSpPr txBox="1">
            <a:spLocks noChangeArrowheads="1"/>
          </p:cNvSpPr>
          <p:nvPr/>
        </p:nvSpPr>
        <p:spPr bwMode="auto">
          <a:xfrm>
            <a:off x="4046538" y="4967288"/>
            <a:ext cx="19113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sz="1800">
                <a:latin typeface="Comic Sans MS" pitchFamily="66" charset="0"/>
              </a:rPr>
              <a:t>Target and SSD</a:t>
            </a:r>
          </a:p>
        </p:txBody>
      </p:sp>
      <p:sp>
        <p:nvSpPr>
          <p:cNvPr id="279564" name="Text Box 12"/>
          <p:cNvSpPr txBox="1">
            <a:spLocks noChangeArrowheads="1"/>
          </p:cNvSpPr>
          <p:nvPr/>
        </p:nvSpPr>
        <p:spPr bwMode="auto">
          <a:xfrm>
            <a:off x="7874000" y="2941638"/>
            <a:ext cx="1042988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sz="1800">
                <a:latin typeface="Comic Sans MS" pitchFamily="66" charset="0"/>
              </a:rPr>
              <a:t>Barrel </a:t>
            </a:r>
          </a:p>
          <a:p>
            <a:pPr algn="l"/>
            <a:r>
              <a:rPr lang="en-US" altLang="ja-JP" sz="1800">
                <a:latin typeface="Comic Sans MS" pitchFamily="66" charset="0"/>
              </a:rPr>
              <a:t>Tracker</a:t>
            </a:r>
          </a:p>
        </p:txBody>
      </p:sp>
      <p:sp>
        <p:nvSpPr>
          <p:cNvPr id="279567" name="Text Box 15"/>
          <p:cNvSpPr txBox="1">
            <a:spLocks noChangeArrowheads="1"/>
          </p:cNvSpPr>
          <p:nvPr/>
        </p:nvSpPr>
        <p:spPr bwMode="auto">
          <a:xfrm>
            <a:off x="8012113" y="3983038"/>
            <a:ext cx="130968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sz="1800">
                <a:latin typeface="Comic Sans MS" pitchFamily="66" charset="0"/>
              </a:rPr>
              <a:t>50ps TOF </a:t>
            </a:r>
          </a:p>
        </p:txBody>
      </p:sp>
      <p:sp>
        <p:nvSpPr>
          <p:cNvPr id="279591" name="Text Box 39"/>
          <p:cNvSpPr txBox="1">
            <a:spLocks noChangeArrowheads="1"/>
          </p:cNvSpPr>
          <p:nvPr/>
        </p:nvSpPr>
        <p:spPr bwMode="auto">
          <a:xfrm>
            <a:off x="392113" y="3336925"/>
            <a:ext cx="3548062" cy="292387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b="1" dirty="0" smtClean="0">
                <a:latin typeface="Symbol" pitchFamily="18" charset="2"/>
              </a:rPr>
              <a:t>Q</a:t>
            </a:r>
            <a:r>
              <a:rPr lang="en-US" altLang="ja-JP" b="1" baseline="30000" dirty="0" smtClean="0">
                <a:latin typeface="ＭＳ Ｐゴシック" pitchFamily="50" charset="-128"/>
              </a:rPr>
              <a:t>+</a:t>
            </a:r>
            <a:endParaRPr lang="en-US" altLang="ja-JP" dirty="0" smtClean="0">
              <a:latin typeface="Times New Roman" pitchFamily="18" charset="0"/>
            </a:endParaRPr>
          </a:p>
          <a:p>
            <a:pPr algn="l">
              <a:buFont typeface="Symbol" pitchFamily="18" charset="2"/>
              <a:buChar char="g"/>
            </a:pPr>
            <a:r>
              <a:rPr lang="en-US" altLang="ja-JP" dirty="0" smtClean="0">
                <a:latin typeface="Times New Roman" pitchFamily="18" charset="0"/>
              </a:rPr>
              <a:t>n </a:t>
            </a:r>
            <a:r>
              <a:rPr lang="en-US" altLang="ja-JP" dirty="0">
                <a:latin typeface="Times New Roman" pitchFamily="18" charset="0"/>
                <a:sym typeface="Symbol" pitchFamily="18" charset="2"/>
              </a:rPr>
              <a:t> K</a:t>
            </a:r>
            <a:r>
              <a:rPr lang="ja-JP" altLang="en-US" baseline="30000" dirty="0" err="1">
                <a:latin typeface="ＭＳ Ｐゴシック" pitchFamily="50" charset="-128"/>
                <a:sym typeface="Symbol" pitchFamily="18" charset="2"/>
              </a:rPr>
              <a:t>ー</a:t>
            </a:r>
            <a:r>
              <a:rPr lang="en-US" altLang="ja-JP" b="1" dirty="0">
                <a:latin typeface="Symbol" pitchFamily="18" charset="2"/>
              </a:rPr>
              <a:t>Q</a:t>
            </a:r>
            <a:r>
              <a:rPr lang="en-US" altLang="ja-JP" b="1" baseline="30000" dirty="0">
                <a:latin typeface="ＭＳ Ｐゴシック" pitchFamily="50" charset="-128"/>
              </a:rPr>
              <a:t>+ </a:t>
            </a:r>
            <a:r>
              <a:rPr lang="en-US" altLang="ja-JP" dirty="0">
                <a:latin typeface="Times New Roman" pitchFamily="18" charset="0"/>
                <a:sym typeface="Symbol" pitchFamily="18" charset="2"/>
              </a:rPr>
              <a:t> K</a:t>
            </a:r>
            <a:r>
              <a:rPr lang="ja-JP" altLang="en-US" baseline="30000" dirty="0" err="1">
                <a:latin typeface="Times New Roman" pitchFamily="18" charset="0"/>
                <a:sym typeface="Symbol" pitchFamily="18" charset="2"/>
              </a:rPr>
              <a:t>ー</a:t>
            </a:r>
            <a:r>
              <a:rPr lang="ja-JP" altLang="en-US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ja-JP" dirty="0">
                <a:latin typeface="Times New Roman" pitchFamily="18" charset="0"/>
                <a:sym typeface="Symbol" pitchFamily="18" charset="2"/>
              </a:rPr>
              <a:t>K</a:t>
            </a:r>
            <a:r>
              <a:rPr lang="en-US" altLang="ja-JP" baseline="30000" dirty="0">
                <a:latin typeface="Times New Roman" pitchFamily="18" charset="0"/>
                <a:sym typeface="Symbol" pitchFamily="18" charset="2"/>
              </a:rPr>
              <a:t>0</a:t>
            </a:r>
            <a:r>
              <a:rPr lang="en-US" altLang="ja-JP" dirty="0">
                <a:latin typeface="Times New Roman" pitchFamily="18" charset="0"/>
                <a:sym typeface="Symbol" pitchFamily="18" charset="2"/>
              </a:rPr>
              <a:t>s</a:t>
            </a:r>
            <a:r>
              <a:rPr lang="ja-JP" altLang="en-US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ja-JP" dirty="0">
                <a:latin typeface="Times New Roman" pitchFamily="18" charset="0"/>
                <a:sym typeface="Symbol" pitchFamily="18" charset="2"/>
              </a:rPr>
              <a:t>p</a:t>
            </a:r>
          </a:p>
          <a:p>
            <a:pPr algn="l">
              <a:buFont typeface="Symbol" pitchFamily="18" charset="2"/>
              <a:buChar char="g"/>
            </a:pPr>
            <a:r>
              <a:rPr lang="en-US" altLang="ja-JP" dirty="0">
                <a:latin typeface="Times New Roman" pitchFamily="18" charset="0"/>
                <a:sym typeface="Symbol" pitchFamily="18" charset="2"/>
              </a:rPr>
              <a:t>n  K</a:t>
            </a:r>
            <a:r>
              <a:rPr lang="ja-JP" altLang="en-US" baseline="30000" dirty="0" err="1">
                <a:latin typeface="ＭＳ Ｐゴシック" pitchFamily="50" charset="-128"/>
                <a:sym typeface="Symbol" pitchFamily="18" charset="2"/>
              </a:rPr>
              <a:t>ー</a:t>
            </a:r>
            <a:r>
              <a:rPr lang="en-US" altLang="ja-JP" b="1" dirty="0">
                <a:latin typeface="Symbol" pitchFamily="18" charset="2"/>
              </a:rPr>
              <a:t>Q</a:t>
            </a:r>
            <a:r>
              <a:rPr lang="en-US" altLang="ja-JP" b="1" baseline="30000" dirty="0">
                <a:latin typeface="ＭＳ Ｐゴシック" pitchFamily="50" charset="-128"/>
              </a:rPr>
              <a:t>+ </a:t>
            </a:r>
            <a:r>
              <a:rPr lang="en-US" altLang="ja-JP" dirty="0">
                <a:latin typeface="Times New Roman" pitchFamily="18" charset="0"/>
                <a:sym typeface="Symbol" pitchFamily="18" charset="2"/>
              </a:rPr>
              <a:t> K</a:t>
            </a:r>
            <a:r>
              <a:rPr lang="ja-JP" altLang="en-US" baseline="30000" dirty="0" err="1">
                <a:latin typeface="Times New Roman" pitchFamily="18" charset="0"/>
                <a:sym typeface="Symbol" pitchFamily="18" charset="2"/>
              </a:rPr>
              <a:t>ー</a:t>
            </a:r>
            <a:r>
              <a:rPr lang="ja-JP" altLang="en-US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ja-JP" dirty="0">
                <a:latin typeface="Times New Roman" pitchFamily="18" charset="0"/>
                <a:sym typeface="Symbol" pitchFamily="18" charset="2"/>
              </a:rPr>
              <a:t>K</a:t>
            </a:r>
            <a:r>
              <a:rPr lang="en-US" altLang="ja-JP" baseline="30000" dirty="0">
                <a:latin typeface="Times New Roman" pitchFamily="18" charset="0"/>
                <a:sym typeface="Symbol" pitchFamily="18" charset="2"/>
              </a:rPr>
              <a:t>+</a:t>
            </a:r>
            <a:r>
              <a:rPr lang="en-US" altLang="ja-JP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ja-JP" dirty="0" smtClean="0">
                <a:latin typeface="Times New Roman" pitchFamily="18" charset="0"/>
                <a:sym typeface="Symbol" pitchFamily="18" charset="2"/>
              </a:rPr>
              <a:t>n</a:t>
            </a:r>
          </a:p>
          <a:p>
            <a:r>
              <a:rPr lang="en-US" altLang="ja-JP" b="1" dirty="0" smtClean="0">
                <a:latin typeface="Symbol" pitchFamily="18" charset="2"/>
                <a:sym typeface="Symbol" pitchFamily="18" charset="2"/>
              </a:rPr>
              <a:t>L(1405)</a:t>
            </a:r>
            <a:endParaRPr lang="en-US" altLang="ja-JP" dirty="0" smtClean="0">
              <a:latin typeface="Times New Roman" pitchFamily="18" charset="0"/>
            </a:endParaRPr>
          </a:p>
          <a:p>
            <a:pPr>
              <a:buFont typeface="Symbol" pitchFamily="18" charset="2"/>
              <a:buChar char="g"/>
            </a:pPr>
            <a:r>
              <a:rPr lang="en-US" altLang="ja-JP" dirty="0" smtClean="0">
                <a:latin typeface="Times New Roman" pitchFamily="18" charset="0"/>
              </a:rPr>
              <a:t>p </a:t>
            </a:r>
            <a:r>
              <a:rPr lang="en-US" altLang="ja-JP" dirty="0" smtClean="0">
                <a:latin typeface="Times New Roman" pitchFamily="18" charset="0"/>
                <a:sym typeface="Symbol" pitchFamily="18" charset="2"/>
              </a:rPr>
              <a:t> K</a:t>
            </a:r>
            <a:r>
              <a:rPr lang="en-US" altLang="ja-JP" baseline="30000" dirty="0" smtClean="0">
                <a:latin typeface="ＭＳ Ｐゴシック" pitchFamily="50" charset="-128"/>
                <a:sym typeface="Symbol" pitchFamily="18" charset="2"/>
              </a:rPr>
              <a:t>+</a:t>
            </a:r>
            <a:r>
              <a:rPr lang="en-US" altLang="ja-JP" dirty="0" smtClean="0">
                <a:latin typeface="Symbol" pitchFamily="18" charset="2"/>
                <a:sym typeface="Symbol" pitchFamily="18" charset="2"/>
              </a:rPr>
              <a:t>L</a:t>
            </a:r>
            <a:r>
              <a:rPr lang="en-US" altLang="ja-JP" dirty="0" smtClean="0">
                <a:latin typeface="ＭＳ Ｐゴシック" pitchFamily="50" charset="-128"/>
                <a:sym typeface="Symbol" pitchFamily="18" charset="2"/>
              </a:rPr>
              <a:t>(1405)</a:t>
            </a:r>
          </a:p>
          <a:p>
            <a:r>
              <a:rPr lang="en-US" altLang="ja-JP" b="1" dirty="0" smtClean="0">
                <a:latin typeface="ＭＳ Ｐゴシック" pitchFamily="50" charset="-128"/>
                <a:sym typeface="Symbol" pitchFamily="18" charset="2"/>
              </a:rPr>
              <a:t>   </a:t>
            </a:r>
            <a:r>
              <a:rPr lang="en-US" altLang="ja-JP" dirty="0" smtClean="0">
                <a:latin typeface="Times New Roman" pitchFamily="18" charset="0"/>
                <a:sym typeface="Symbol" pitchFamily="18" charset="2"/>
              </a:rPr>
              <a:t> K</a:t>
            </a:r>
            <a:r>
              <a:rPr lang="en-US" altLang="ja-JP" baseline="30000" dirty="0" smtClean="0">
                <a:latin typeface="Times New Roman" pitchFamily="18" charset="0"/>
                <a:sym typeface="Symbol" pitchFamily="18" charset="2"/>
              </a:rPr>
              <a:t>+</a:t>
            </a:r>
            <a:r>
              <a:rPr lang="ja-JP" altLang="en-US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ja-JP" dirty="0" smtClean="0">
                <a:latin typeface="Symbol" pitchFamily="18" charset="2"/>
                <a:sym typeface="Symbol" pitchFamily="18" charset="2"/>
              </a:rPr>
              <a:t>S</a:t>
            </a:r>
            <a:r>
              <a:rPr lang="en-US" altLang="ja-JP" baseline="30000" dirty="0" smtClean="0">
                <a:latin typeface="Symbol" pitchFamily="18" charset="2"/>
                <a:sym typeface="Symbol" pitchFamily="18" charset="2"/>
              </a:rPr>
              <a:t>0</a:t>
            </a:r>
            <a:r>
              <a:rPr lang="en-US" altLang="ja-JP" dirty="0" smtClean="0">
                <a:latin typeface="Symbol" pitchFamily="18" charset="2"/>
                <a:sym typeface="Symbol" pitchFamily="18" charset="2"/>
              </a:rPr>
              <a:t>p</a:t>
            </a:r>
            <a:r>
              <a:rPr lang="en-US" altLang="ja-JP" baseline="30000" dirty="0" smtClean="0">
                <a:latin typeface="Symbol" pitchFamily="18" charset="2"/>
                <a:sym typeface="Symbol" pitchFamily="18" charset="2"/>
              </a:rPr>
              <a:t>0</a:t>
            </a:r>
            <a:r>
              <a:rPr lang="en-US" altLang="ja-JP" dirty="0" smtClean="0">
                <a:latin typeface="Times New Roman" pitchFamily="18" charset="0"/>
                <a:sym typeface="Symbol" pitchFamily="18" charset="2"/>
              </a:rPr>
              <a:t>  K</a:t>
            </a:r>
            <a:r>
              <a:rPr lang="en-US" altLang="ja-JP" baseline="30000" dirty="0" smtClean="0">
                <a:latin typeface="Times New Roman" pitchFamily="18" charset="0"/>
                <a:sym typeface="Symbol" pitchFamily="18" charset="2"/>
              </a:rPr>
              <a:t>+</a:t>
            </a:r>
            <a:r>
              <a:rPr lang="ja-JP" altLang="en-US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ja-JP" dirty="0" smtClean="0">
                <a:latin typeface="Symbol" pitchFamily="18" charset="2"/>
                <a:sym typeface="Symbol" pitchFamily="18" charset="2"/>
              </a:rPr>
              <a:t>Lgp</a:t>
            </a:r>
            <a:r>
              <a:rPr lang="en-US" altLang="ja-JP" baseline="30000" dirty="0" smtClean="0">
                <a:latin typeface="Symbol" pitchFamily="18" charset="2"/>
                <a:sym typeface="Symbol" pitchFamily="18" charset="2"/>
              </a:rPr>
              <a:t>0</a:t>
            </a:r>
          </a:p>
          <a:p>
            <a:r>
              <a:rPr lang="en-US" altLang="ja-JP" dirty="0" err="1" smtClean="0">
                <a:latin typeface="Symbol" pitchFamily="18" charset="2"/>
              </a:rPr>
              <a:t>g</a:t>
            </a:r>
            <a:r>
              <a:rPr lang="en-US" altLang="ja-JP" dirty="0" err="1" smtClean="0">
                <a:latin typeface="Times New Roman" pitchFamily="18" charset="0"/>
              </a:rPr>
              <a:t>p</a:t>
            </a:r>
            <a:r>
              <a:rPr lang="en-US" altLang="ja-JP" dirty="0" smtClean="0">
                <a:latin typeface="Times New Roman" pitchFamily="18" charset="0"/>
              </a:rPr>
              <a:t> </a:t>
            </a:r>
            <a:r>
              <a:rPr lang="en-US" altLang="ja-JP" dirty="0" smtClean="0">
                <a:latin typeface="Times New Roman" pitchFamily="18" charset="0"/>
                <a:sym typeface="Symbol" pitchFamily="18" charset="2"/>
              </a:rPr>
              <a:t> K*</a:t>
            </a:r>
            <a:r>
              <a:rPr lang="en-US" altLang="ja-JP" baseline="30000" dirty="0" smtClean="0">
                <a:latin typeface="ＭＳ Ｐゴシック" pitchFamily="50" charset="-128"/>
                <a:sym typeface="Symbol" pitchFamily="18" charset="2"/>
              </a:rPr>
              <a:t>+</a:t>
            </a:r>
            <a:r>
              <a:rPr lang="en-US" altLang="ja-JP" dirty="0" smtClean="0">
                <a:latin typeface="ＭＳ Ｐゴシック" pitchFamily="50" charset="-128"/>
                <a:sym typeface="Symbol" pitchFamily="18" charset="2"/>
              </a:rPr>
              <a:t>(890)</a:t>
            </a:r>
            <a:r>
              <a:rPr lang="en-US" altLang="ja-JP" dirty="0" smtClean="0">
                <a:latin typeface="Symbol" pitchFamily="18" charset="2"/>
                <a:sym typeface="Symbol" pitchFamily="18" charset="2"/>
              </a:rPr>
              <a:t>L</a:t>
            </a:r>
            <a:r>
              <a:rPr lang="en-US" altLang="ja-JP" dirty="0" smtClean="0">
                <a:latin typeface="ＭＳ Ｐゴシック" pitchFamily="50" charset="-128"/>
                <a:sym typeface="Symbol" pitchFamily="18" charset="2"/>
              </a:rPr>
              <a:t>(1405)</a:t>
            </a:r>
          </a:p>
          <a:p>
            <a:endParaRPr lang="en-US" altLang="ja-JP" baseline="30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71500" y="6172200"/>
            <a:ext cx="8252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>
                <a:solidFill>
                  <a:srgbClr val="FF0000"/>
                </a:solidFill>
              </a:rPr>
              <a:t>Buget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 has been approved. Construction from thi</a:t>
            </a:r>
            <a:r>
              <a:rPr lang="en-US" altLang="ja-JP" b="1" dirty="0" smtClean="0">
                <a:solidFill>
                  <a:srgbClr val="FF0000"/>
                </a:solidFill>
              </a:rPr>
              <a:t>s year!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C6A0-53AA-4B11-99B1-F085EDE05481}" type="slidenum">
              <a:rPr lang="ja-JP" altLang="en-US" smtClean="0"/>
              <a:pPr/>
              <a:t>31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Text Box 2"/>
          <p:cNvSpPr txBox="1">
            <a:spLocks noChangeArrowheads="1"/>
          </p:cNvSpPr>
          <p:nvPr/>
        </p:nvSpPr>
        <p:spPr bwMode="auto">
          <a:xfrm>
            <a:off x="1016000" y="198438"/>
            <a:ext cx="70485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kumimoji="0" lang="en-US" altLang="zh-TW" sz="8000" dirty="0" smtClean="0">
                <a:solidFill>
                  <a:srgbClr val="3333CC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  <a:sym typeface="Symbol" pitchFamily="18" charset="2"/>
              </a:rPr>
              <a:t> Summary</a:t>
            </a:r>
            <a:endParaRPr kumimoji="0" lang="en-US" altLang="zh-TW" sz="8000" dirty="0">
              <a:solidFill>
                <a:srgbClr val="3333CC"/>
              </a:solidFill>
              <a:ea typeface="PMingLiU" pitchFamily="18" charset="-120"/>
              <a:sym typeface="Symbol" pitchFamily="18" charset="2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0700" y="1714500"/>
            <a:ext cx="867096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dirty="0" smtClean="0"/>
              <a:t> </a:t>
            </a:r>
            <a:r>
              <a:rPr lang="en-US" altLang="ja-JP" dirty="0" smtClean="0"/>
              <a:t>Backward </a:t>
            </a:r>
            <a:r>
              <a:rPr lang="en-US" altLang="ja-JP" dirty="0" smtClean="0">
                <a:latin typeface="Symbol" pitchFamily="18" charset="2"/>
              </a:rPr>
              <a:t>h</a:t>
            </a:r>
            <a:r>
              <a:rPr lang="en-US" altLang="ja-JP" dirty="0" smtClean="0"/>
              <a:t> production</a:t>
            </a:r>
          </a:p>
          <a:p>
            <a:pPr lvl="1">
              <a:buFont typeface="Arial" pitchFamily="34" charset="0"/>
              <a:buChar char="•"/>
            </a:pPr>
            <a:r>
              <a:rPr kumimoji="1" lang="en-US" altLang="ja-JP" dirty="0" smtClean="0"/>
              <a:t>  New N* resonance which strongly couples to </a:t>
            </a:r>
            <a:r>
              <a:rPr lang="en-US" altLang="ja-JP" dirty="0" err="1" smtClean="0">
                <a:latin typeface="Symbol" pitchFamily="18" charset="2"/>
              </a:rPr>
              <a:t>h</a:t>
            </a:r>
            <a:r>
              <a:rPr lang="en-US" altLang="ja-JP" dirty="0" err="1" smtClean="0"/>
              <a:t>N</a:t>
            </a:r>
            <a:r>
              <a:rPr lang="en-US" altLang="ja-JP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altLang="ja-JP" dirty="0" smtClean="0">
                <a:latin typeface="Symbol" pitchFamily="18" charset="2"/>
              </a:rPr>
              <a:t> L(1405) </a:t>
            </a:r>
            <a:r>
              <a:rPr lang="en-US" altLang="ja-JP" dirty="0" err="1" smtClean="0"/>
              <a:t>photoproduction</a:t>
            </a:r>
            <a:endParaRPr lang="en-US" altLang="ja-JP" dirty="0" smtClean="0"/>
          </a:p>
          <a:p>
            <a:pPr lvl="1">
              <a:buFont typeface="Arial" pitchFamily="34" charset="0"/>
              <a:buChar char="•"/>
            </a:pPr>
            <a:r>
              <a:rPr kumimoji="1" lang="en-US" altLang="ja-JP" dirty="0" smtClean="0"/>
              <a:t> Strong enhancement of production cross section</a:t>
            </a:r>
          </a:p>
          <a:p>
            <a:r>
              <a:rPr lang="en-US" altLang="ja-JP" dirty="0" smtClean="0"/>
              <a:t>    </a:t>
            </a:r>
            <a:r>
              <a:rPr kumimoji="1" lang="en-US" altLang="ja-JP" dirty="0" smtClean="0"/>
              <a:t>    near threshold. N* resonance might contribute.</a:t>
            </a:r>
          </a:p>
          <a:p>
            <a:pPr>
              <a:buFont typeface="Arial" pitchFamily="34" charset="0"/>
              <a:buChar char="•"/>
            </a:pPr>
            <a:r>
              <a:rPr lang="en-US" altLang="ja-JP" dirty="0" smtClean="0"/>
              <a:t> </a:t>
            </a:r>
            <a:r>
              <a:rPr lang="en-US" altLang="ja-JP" dirty="0" smtClean="0">
                <a:latin typeface="Symbol" pitchFamily="18" charset="2"/>
              </a:rPr>
              <a:t>Q</a:t>
            </a:r>
            <a:r>
              <a:rPr lang="en-US" altLang="ja-JP" baseline="30000" dirty="0" smtClean="0">
                <a:latin typeface="Symbol" pitchFamily="18" charset="2"/>
              </a:rPr>
              <a:t>+</a:t>
            </a:r>
            <a:r>
              <a:rPr lang="en-US" altLang="ja-JP" dirty="0" smtClean="0">
                <a:latin typeface="Symbol" pitchFamily="18" charset="2"/>
              </a:rPr>
              <a:t>(1530)</a:t>
            </a:r>
          </a:p>
          <a:p>
            <a:pPr lvl="1">
              <a:buFont typeface="Arial" pitchFamily="34" charset="0"/>
              <a:buChar char="•"/>
            </a:pPr>
            <a:r>
              <a:rPr kumimoji="1" lang="en-US" altLang="ja-JP" dirty="0" smtClean="0">
                <a:latin typeface="Symbol" pitchFamily="18" charset="2"/>
              </a:rPr>
              <a:t> 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Blind analysis with 3 times higher statistics is underway.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LEPS II experiment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10 times higher luminosity.</a:t>
            </a:r>
          </a:p>
          <a:p>
            <a:pPr lvl="1">
              <a:buFont typeface="Arial" pitchFamily="34" charset="0"/>
              <a:buChar char="•"/>
            </a:pPr>
            <a:r>
              <a:rPr kumimoji="1"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Detect 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charged,</a:t>
            </a:r>
            <a:r>
              <a:rPr lang="en-US" altLang="ja-JP" dirty="0" smtClean="0">
                <a:latin typeface="Symbol" pitchFamily="18" charset="2"/>
              </a:rPr>
              <a:t> g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, neutron simultaneously.</a:t>
            </a:r>
          </a:p>
          <a:p>
            <a:pPr lvl="1">
              <a:buFont typeface="Arial" pitchFamily="34" charset="0"/>
              <a:buChar char="•"/>
            </a:pPr>
            <a:r>
              <a:rPr kumimoji="1"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Construction starts 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in this year. </a:t>
            </a:r>
          </a:p>
          <a:p>
            <a:pPr lvl="1"/>
            <a:r>
              <a:rPr kumimoji="1"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 High statistics clean data will be available in near future.</a:t>
            </a:r>
            <a:endParaRPr kumimoji="1" lang="ja-JP" altLang="en-US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E48C-885F-4E43-AFFB-2AED1B7D90F4}" type="slidenum">
              <a:rPr lang="ja-JP" altLang="en-US" smtClean="0"/>
              <a:pPr/>
              <a:t>32</a:t>
            </a:fld>
            <a:endParaRPr lang="en-US" altLang="ja-JP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21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PMingLiU" pitchFamily="18" charset="-120"/>
              </a:rPr>
              <a:t>LEPS Collaboration</a:t>
            </a:r>
          </a:p>
        </p:txBody>
      </p:sp>
      <p:sp>
        <p:nvSpPr>
          <p:cNvPr id="7782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686800" cy="4752975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ja-JP" sz="1400" b="1" smtClean="0">
                <a:solidFill>
                  <a:srgbClr val="009900"/>
                </a:solidFill>
                <a:ea typeface="ＭＳ Ｐゴシック" pitchFamily="50" charset="-128"/>
              </a:rPr>
              <a:t>Research Center for Nuclear Physics, Osaka University</a:t>
            </a:r>
            <a:r>
              <a:rPr kumimoji="1" lang="en-US" altLang="ja-JP" sz="1400" smtClean="0">
                <a:ea typeface="ＭＳ Ｐゴシック" pitchFamily="50" charset="-128"/>
              </a:rPr>
              <a:t> </a:t>
            </a:r>
            <a:r>
              <a:rPr kumimoji="1" lang="ja-JP" altLang="en-US" sz="1400" smtClean="0">
                <a:ea typeface="ＭＳ Ｐゴシック" pitchFamily="50" charset="-128"/>
              </a:rPr>
              <a:t>：</a:t>
            </a:r>
            <a:r>
              <a:rPr kumimoji="1" lang="en-US" altLang="ja-JP" sz="1400" smtClean="0">
                <a:ea typeface="ＭＳ Ｐゴシック" pitchFamily="50" charset="-128"/>
              </a:rPr>
              <a:t>D.S. Ahn, M. Fujiwara,  T. Hotta, Y. Kato,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ja-JP" sz="1400" smtClean="0">
                <a:ea typeface="ＭＳ Ｐゴシック" pitchFamily="50" charset="-128"/>
              </a:rPr>
              <a:t>   K. Kino, H. Kohri, Y. Maeda, T. Mibe</a:t>
            </a:r>
            <a:r>
              <a:rPr kumimoji="1" lang="en-US" altLang="zh-TW" sz="1400" smtClean="0">
                <a:ea typeface="ＭＳ Ｐゴシック" pitchFamily="50" charset="-128"/>
              </a:rPr>
              <a:t>,</a:t>
            </a:r>
            <a:r>
              <a:rPr kumimoji="1" lang="en-US" altLang="ja-JP" sz="1400" smtClean="0">
                <a:ea typeface="ＭＳ Ｐゴシック" pitchFamily="50" charset="-128"/>
              </a:rPr>
              <a:t> N. Muramatsu, T. Nakano, M. Niiyama, T. Sawada, M. Sumihama, M. Uchida, M. Yosoi, T. Yorita, R.G.T. Zegers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ja-JP" sz="1400" b="1" smtClean="0">
                <a:solidFill>
                  <a:srgbClr val="009900"/>
                </a:solidFill>
                <a:ea typeface="ＭＳ Ｐゴシック" pitchFamily="50" charset="-128"/>
              </a:rPr>
              <a:t>Department of Physics, Pusan National University</a:t>
            </a:r>
            <a:r>
              <a:rPr kumimoji="1" lang="en-US" altLang="ja-JP" sz="1400" smtClean="0">
                <a:solidFill>
                  <a:srgbClr val="009900"/>
                </a:solidFill>
                <a:ea typeface="ＭＳ Ｐゴシック" pitchFamily="50" charset="-128"/>
              </a:rPr>
              <a:t> </a:t>
            </a:r>
            <a:r>
              <a:rPr kumimoji="1" lang="ja-JP" altLang="en-US" sz="1400" smtClean="0">
                <a:solidFill>
                  <a:srgbClr val="009900"/>
                </a:solidFill>
                <a:ea typeface="ＭＳ Ｐゴシック" pitchFamily="50" charset="-128"/>
              </a:rPr>
              <a:t>：</a:t>
            </a:r>
            <a:r>
              <a:rPr kumimoji="1" lang="en-US" altLang="ja-JP" sz="1400" smtClean="0">
                <a:ea typeface="ＭＳ Ｐゴシック" pitchFamily="50" charset="-128"/>
              </a:rPr>
              <a:t>J.K. Ahn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ja-JP" sz="1400" b="1" smtClean="0">
                <a:solidFill>
                  <a:srgbClr val="009900"/>
                </a:solidFill>
                <a:ea typeface="ＭＳ Ｐゴシック" pitchFamily="50" charset="-128"/>
              </a:rPr>
              <a:t>School of Physics, Seoul National University</a:t>
            </a:r>
            <a:r>
              <a:rPr kumimoji="1" lang="en-US" altLang="ja-JP" sz="1400" smtClean="0">
                <a:solidFill>
                  <a:srgbClr val="009900"/>
                </a:solidFill>
                <a:ea typeface="ＭＳ Ｐゴシック" pitchFamily="50" charset="-128"/>
              </a:rPr>
              <a:t> </a:t>
            </a:r>
            <a:r>
              <a:rPr kumimoji="1" lang="ja-JP" altLang="en-US" sz="1400" smtClean="0">
                <a:solidFill>
                  <a:srgbClr val="009900"/>
                </a:solidFill>
                <a:ea typeface="ＭＳ Ｐゴシック" pitchFamily="50" charset="-128"/>
              </a:rPr>
              <a:t>：</a:t>
            </a:r>
            <a:r>
              <a:rPr kumimoji="1" lang="en-US" altLang="ja-JP" sz="1400" smtClean="0">
                <a:ea typeface="ＭＳ Ｐゴシック" pitchFamily="50" charset="-128"/>
              </a:rPr>
              <a:t>H.C. Bhang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ja-JP" sz="1400" b="1" smtClean="0">
                <a:solidFill>
                  <a:srgbClr val="009900"/>
                </a:solidFill>
                <a:ea typeface="ＭＳ Ｐゴシック" pitchFamily="50" charset="-128"/>
              </a:rPr>
              <a:t>Department of Physics, Konan University</a:t>
            </a:r>
            <a:r>
              <a:rPr kumimoji="1" lang="en-US" altLang="ja-JP" sz="1400" smtClean="0">
                <a:ea typeface="ＭＳ Ｐゴシック" pitchFamily="50" charset="-128"/>
              </a:rPr>
              <a:t> </a:t>
            </a:r>
            <a:r>
              <a:rPr kumimoji="1" lang="ja-JP" altLang="en-US" sz="1400" smtClean="0">
                <a:ea typeface="ＭＳ Ｐゴシック" pitchFamily="50" charset="-128"/>
              </a:rPr>
              <a:t>：</a:t>
            </a:r>
            <a:r>
              <a:rPr kumimoji="1" lang="en-US" altLang="ja-JP" sz="1400" smtClean="0">
                <a:ea typeface="ＭＳ Ｐゴシック" pitchFamily="50" charset="-128"/>
              </a:rPr>
              <a:t>H. Akimune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ja-JP" sz="1400" b="1" smtClean="0">
                <a:solidFill>
                  <a:srgbClr val="009900"/>
                </a:solidFill>
                <a:ea typeface="ＭＳ Ｐゴシック" pitchFamily="50" charset="-128"/>
              </a:rPr>
              <a:t>Japan Atomic Energy Research Institute / SPring-8</a:t>
            </a:r>
            <a:r>
              <a:rPr kumimoji="1" lang="en-US" altLang="ja-JP" sz="1400" smtClean="0">
                <a:ea typeface="ＭＳ Ｐゴシック" pitchFamily="50" charset="-128"/>
              </a:rPr>
              <a:t> </a:t>
            </a:r>
            <a:r>
              <a:rPr kumimoji="1" lang="ja-JP" altLang="en-US" sz="1400" smtClean="0">
                <a:ea typeface="ＭＳ Ｐゴシック" pitchFamily="50" charset="-128"/>
              </a:rPr>
              <a:t>：</a:t>
            </a:r>
            <a:r>
              <a:rPr kumimoji="1" lang="en-US" altLang="ja-JP" sz="1400" smtClean="0">
                <a:ea typeface="ＭＳ Ｐゴシック" pitchFamily="50" charset="-128"/>
              </a:rPr>
              <a:t>Y. Asano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ja-JP" sz="1400" b="1" smtClean="0">
                <a:solidFill>
                  <a:srgbClr val="009900"/>
                </a:solidFill>
                <a:ea typeface="ＭＳ Ｐゴシック" pitchFamily="50" charset="-128"/>
              </a:rPr>
              <a:t>Institute of Physics, Academia Sinica</a:t>
            </a:r>
            <a:r>
              <a:rPr kumimoji="1" lang="en-US" altLang="ja-JP" sz="1400" smtClean="0">
                <a:ea typeface="ＭＳ Ｐゴシック" pitchFamily="50" charset="-128"/>
              </a:rPr>
              <a:t> </a:t>
            </a:r>
            <a:r>
              <a:rPr kumimoji="1" lang="ja-JP" altLang="en-US" sz="1400" smtClean="0">
                <a:ea typeface="ＭＳ Ｐゴシック" pitchFamily="50" charset="-128"/>
              </a:rPr>
              <a:t>：</a:t>
            </a:r>
            <a:r>
              <a:rPr kumimoji="1" lang="en-US" altLang="ja-JP" sz="1400" smtClean="0">
                <a:ea typeface="ＭＳ Ｐゴシック" pitchFamily="50" charset="-128"/>
              </a:rPr>
              <a:t>W.C. Chang, J.Y. Chen</a:t>
            </a:r>
            <a:endParaRPr kumimoji="1" lang="en-US" altLang="zh-TW" sz="1400" smtClean="0">
              <a:ea typeface="ＭＳ Ｐゴシック" pitchFamily="50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ja-JP" sz="1400" b="1" smtClean="0">
                <a:solidFill>
                  <a:srgbClr val="009900"/>
                </a:solidFill>
                <a:ea typeface="ＭＳ Ｐゴシック" pitchFamily="50" charset="-128"/>
              </a:rPr>
              <a:t>Japan Synchrotron Radiation Research Institute (JASRI) / SPring-8</a:t>
            </a:r>
            <a:r>
              <a:rPr kumimoji="1" lang="en-US" altLang="ja-JP" sz="1400" smtClean="0">
                <a:ea typeface="ＭＳ Ｐゴシック" pitchFamily="50" charset="-128"/>
              </a:rPr>
              <a:t> </a:t>
            </a:r>
            <a:r>
              <a:rPr kumimoji="1" lang="ja-JP" altLang="en-US" sz="1400" smtClean="0">
                <a:ea typeface="ＭＳ Ｐゴシック" pitchFamily="50" charset="-128"/>
              </a:rPr>
              <a:t>： </a:t>
            </a:r>
            <a:r>
              <a:rPr kumimoji="1" lang="en-US" altLang="ja-JP" sz="1400" smtClean="0">
                <a:ea typeface="ＭＳ Ｐゴシック" pitchFamily="50" charset="-128"/>
              </a:rPr>
              <a:t>S. Date', H. Ejiri, N. Kumagai, Y. Ohashi, H. Ohkuma, H. Toyokawa</a:t>
            </a:r>
            <a:endParaRPr kumimoji="1" lang="en-US" altLang="zh-TW" sz="1400" smtClean="0">
              <a:ea typeface="ＭＳ Ｐゴシック" pitchFamily="50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ja-JP" sz="1400" b="1" smtClean="0">
                <a:solidFill>
                  <a:srgbClr val="009900"/>
                </a:solidFill>
                <a:ea typeface="ＭＳ Ｐゴシック" pitchFamily="50" charset="-128"/>
              </a:rPr>
              <a:t>Department of Physics and Astronomy, Ohio University</a:t>
            </a:r>
            <a:r>
              <a:rPr kumimoji="1" lang="en-US" altLang="ja-JP" sz="1400" smtClean="0">
                <a:ea typeface="ＭＳ Ｐゴシック" pitchFamily="50" charset="-128"/>
              </a:rPr>
              <a:t> </a:t>
            </a:r>
            <a:r>
              <a:rPr kumimoji="1" lang="ja-JP" altLang="en-US" sz="1400" smtClean="0">
                <a:ea typeface="ＭＳ Ｐゴシック" pitchFamily="50" charset="-128"/>
              </a:rPr>
              <a:t>：</a:t>
            </a:r>
            <a:r>
              <a:rPr kumimoji="1" lang="en-US" altLang="ja-JP" sz="1400" smtClean="0">
                <a:ea typeface="ＭＳ Ｐゴシック" pitchFamily="50" charset="-128"/>
              </a:rPr>
              <a:t>K. Hicks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ja-JP" sz="1400" b="1" smtClean="0">
                <a:solidFill>
                  <a:srgbClr val="009900"/>
                </a:solidFill>
                <a:ea typeface="ＭＳ Ｐゴシック" pitchFamily="50" charset="-128"/>
              </a:rPr>
              <a:t>Department of Physics, Kyoto University</a:t>
            </a:r>
            <a:r>
              <a:rPr kumimoji="1" lang="en-US" altLang="ja-JP" sz="1400" smtClean="0">
                <a:ea typeface="ＭＳ Ｐゴシック" pitchFamily="50" charset="-128"/>
              </a:rPr>
              <a:t> </a:t>
            </a:r>
            <a:r>
              <a:rPr kumimoji="1" lang="ja-JP" altLang="en-US" sz="1400" smtClean="0">
                <a:ea typeface="ＭＳ Ｐゴシック" pitchFamily="50" charset="-128"/>
              </a:rPr>
              <a:t>：</a:t>
            </a:r>
            <a:r>
              <a:rPr kumimoji="1" lang="en-US" altLang="ja-JP" sz="1400" smtClean="0">
                <a:ea typeface="ＭＳ Ｐゴシック" pitchFamily="50" charset="-128"/>
              </a:rPr>
              <a:t>K. Imai, H. Fujimura, M. Miyabe, Y. Nakatsugawa, T. Tsunemi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ja-JP" sz="1400" b="1" smtClean="0">
                <a:solidFill>
                  <a:srgbClr val="009900"/>
                </a:solidFill>
                <a:ea typeface="ＭＳ Ｐゴシック" pitchFamily="50" charset="-128"/>
              </a:rPr>
              <a:t>Department of Physics, Chiba University</a:t>
            </a:r>
            <a:r>
              <a:rPr kumimoji="1" lang="en-US" altLang="ja-JP" sz="1400" smtClean="0">
                <a:ea typeface="ＭＳ Ｐゴシック" pitchFamily="50" charset="-128"/>
              </a:rPr>
              <a:t> </a:t>
            </a:r>
            <a:r>
              <a:rPr kumimoji="1" lang="ja-JP" altLang="en-US" sz="1400" smtClean="0">
                <a:ea typeface="ＭＳ Ｐゴシック" pitchFamily="50" charset="-128"/>
              </a:rPr>
              <a:t>：</a:t>
            </a:r>
            <a:r>
              <a:rPr kumimoji="1" lang="en-US" altLang="ja-JP" sz="1400" smtClean="0">
                <a:ea typeface="ＭＳ Ｐゴシック" pitchFamily="50" charset="-128"/>
              </a:rPr>
              <a:t>H. Kawai, T. Ooba, Y. Shiino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ja-JP" sz="1400" b="1" smtClean="0">
                <a:solidFill>
                  <a:srgbClr val="009900"/>
                </a:solidFill>
                <a:ea typeface="ＭＳ Ｐゴシック" pitchFamily="50" charset="-128"/>
              </a:rPr>
              <a:t>Wakayama Medical University</a:t>
            </a:r>
            <a:r>
              <a:rPr kumimoji="1" lang="en-US" altLang="ja-JP" sz="1400" smtClean="0">
                <a:ea typeface="ＭＳ Ｐゴシック" pitchFamily="50" charset="-128"/>
              </a:rPr>
              <a:t> </a:t>
            </a:r>
            <a:r>
              <a:rPr kumimoji="1" lang="ja-JP" altLang="en-US" sz="1400" smtClean="0">
                <a:ea typeface="ＭＳ Ｐゴシック" pitchFamily="50" charset="-128"/>
              </a:rPr>
              <a:t>：</a:t>
            </a:r>
            <a:r>
              <a:rPr kumimoji="1" lang="en-US" altLang="ja-JP" sz="1400" smtClean="0">
                <a:ea typeface="ＭＳ Ｐゴシック" pitchFamily="50" charset="-128"/>
              </a:rPr>
              <a:t>S. Makino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ja-JP" sz="1400" b="1" smtClean="0">
                <a:solidFill>
                  <a:srgbClr val="009900"/>
                </a:solidFill>
                <a:ea typeface="ＭＳ Ｐゴシック" pitchFamily="50" charset="-128"/>
              </a:rPr>
              <a:t>Department of Physics and Astrophysics, Nagoya University</a:t>
            </a:r>
            <a:r>
              <a:rPr kumimoji="1" lang="en-US" altLang="ja-JP" sz="1400" smtClean="0">
                <a:ea typeface="ＭＳ Ｐゴシック" pitchFamily="50" charset="-128"/>
              </a:rPr>
              <a:t> </a:t>
            </a:r>
            <a:r>
              <a:rPr kumimoji="1" lang="ja-JP" altLang="en-US" sz="1400" smtClean="0">
                <a:ea typeface="ＭＳ Ｐゴシック" pitchFamily="50" charset="-128"/>
              </a:rPr>
              <a:t>：</a:t>
            </a:r>
            <a:r>
              <a:rPr kumimoji="1" lang="en-US" altLang="ja-JP" sz="1400" smtClean="0">
                <a:ea typeface="ＭＳ Ｐゴシック" pitchFamily="50" charset="-128"/>
              </a:rPr>
              <a:t>S. Fukui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ja-JP" sz="1400" b="1" smtClean="0">
                <a:solidFill>
                  <a:srgbClr val="009900"/>
                </a:solidFill>
                <a:ea typeface="ＭＳ Ｐゴシック" pitchFamily="50" charset="-128"/>
              </a:rPr>
              <a:t>Department of Physics, Yamagata University</a:t>
            </a:r>
            <a:r>
              <a:rPr kumimoji="1" lang="en-US" altLang="ja-JP" sz="1400" smtClean="0">
                <a:ea typeface="ＭＳ Ｐゴシック" pitchFamily="50" charset="-128"/>
              </a:rPr>
              <a:t> </a:t>
            </a:r>
            <a:r>
              <a:rPr kumimoji="1" lang="ja-JP" altLang="en-US" sz="1400" smtClean="0">
                <a:ea typeface="ＭＳ Ｐゴシック" pitchFamily="50" charset="-128"/>
              </a:rPr>
              <a:t>：</a:t>
            </a:r>
            <a:r>
              <a:rPr kumimoji="1" lang="en-US" altLang="ja-JP" sz="1400" smtClean="0">
                <a:ea typeface="ＭＳ Ｐゴシック" pitchFamily="50" charset="-128"/>
              </a:rPr>
              <a:t>T. Iwata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ja-JP" sz="1400" b="1" smtClean="0">
                <a:solidFill>
                  <a:srgbClr val="009900"/>
                </a:solidFill>
                <a:ea typeface="ＭＳ Ｐゴシック" pitchFamily="50" charset="-128"/>
              </a:rPr>
              <a:t>Department of Physics, Osaka University</a:t>
            </a:r>
            <a:r>
              <a:rPr kumimoji="1" lang="en-US" altLang="ja-JP" sz="1400" smtClean="0">
                <a:ea typeface="ＭＳ Ｐゴシック" pitchFamily="50" charset="-128"/>
              </a:rPr>
              <a:t> </a:t>
            </a:r>
            <a:r>
              <a:rPr kumimoji="1" lang="ja-JP" altLang="en-US" sz="1400" smtClean="0">
                <a:ea typeface="ＭＳ Ｐゴシック" pitchFamily="50" charset="-128"/>
              </a:rPr>
              <a:t>：</a:t>
            </a:r>
            <a:r>
              <a:rPr kumimoji="1" lang="en-US" altLang="ja-JP" sz="1400" smtClean="0">
                <a:ea typeface="ＭＳ Ｐゴシック" pitchFamily="50" charset="-128"/>
              </a:rPr>
              <a:t>S. Ajimura, K. Horie, M. Nomachi, A. Sakaguchi,                                                                    S. Shimizu, Y. Sugaya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ja-JP" sz="1400" b="1" smtClean="0">
                <a:solidFill>
                  <a:srgbClr val="009900"/>
                </a:solidFill>
                <a:ea typeface="ＭＳ Ｐゴシック" pitchFamily="50" charset="-128"/>
              </a:rPr>
              <a:t>Department of Physics and Engineering Physics, University of Saskatchewan</a:t>
            </a:r>
            <a:r>
              <a:rPr kumimoji="1" lang="en-US" altLang="ja-JP" sz="1400" smtClean="0">
                <a:ea typeface="ＭＳ Ｐゴシック" pitchFamily="50" charset="-128"/>
              </a:rPr>
              <a:t> </a:t>
            </a:r>
            <a:r>
              <a:rPr kumimoji="1" lang="ja-JP" altLang="en-US" sz="1400" smtClean="0">
                <a:ea typeface="ＭＳ Ｐゴシック" pitchFamily="50" charset="-128"/>
              </a:rPr>
              <a:t>：</a:t>
            </a:r>
            <a:r>
              <a:rPr kumimoji="1" lang="en-US" altLang="ja-JP" sz="1400" smtClean="0">
                <a:ea typeface="ＭＳ Ｐゴシック" pitchFamily="50" charset="-128"/>
              </a:rPr>
              <a:t>C. Rangacharyulu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ja-JP" sz="1400" b="1" smtClean="0">
                <a:solidFill>
                  <a:srgbClr val="009900"/>
                </a:solidFill>
                <a:ea typeface="ＭＳ Ｐゴシック" pitchFamily="50" charset="-128"/>
              </a:rPr>
              <a:t>Laboratory of Nuclear Science, Tohoku University</a:t>
            </a:r>
            <a:r>
              <a:rPr kumimoji="1" lang="en-US" altLang="ja-JP" sz="1400" smtClean="0">
                <a:ea typeface="ＭＳ Ｐゴシック" pitchFamily="50" charset="-128"/>
              </a:rPr>
              <a:t> </a:t>
            </a:r>
            <a:r>
              <a:rPr kumimoji="1" lang="ja-JP" altLang="en-US" sz="1400" smtClean="0">
                <a:ea typeface="ＭＳ Ｐゴシック" pitchFamily="50" charset="-128"/>
              </a:rPr>
              <a:t>：</a:t>
            </a:r>
            <a:r>
              <a:rPr kumimoji="1" lang="en-US" altLang="ja-JP" sz="1400" smtClean="0">
                <a:ea typeface="ＭＳ Ｐゴシック" pitchFamily="50" charset="-128"/>
              </a:rPr>
              <a:t>T. Ishikawa, H. Shimizu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ja-JP" sz="1400" b="1" smtClean="0">
                <a:solidFill>
                  <a:srgbClr val="009900"/>
                </a:solidFill>
                <a:ea typeface="ＭＳ Ｐゴシック" pitchFamily="50" charset="-128"/>
              </a:rPr>
              <a:t>Department of Applied Physics, Miyazaki University</a:t>
            </a:r>
            <a:r>
              <a:rPr kumimoji="1" lang="en-US" altLang="ja-JP" sz="1400" smtClean="0">
                <a:ea typeface="ＭＳ Ｐゴシック" pitchFamily="50" charset="-128"/>
              </a:rPr>
              <a:t> </a:t>
            </a:r>
            <a:r>
              <a:rPr kumimoji="1" lang="ja-JP" altLang="en-US" sz="1400" smtClean="0">
                <a:ea typeface="ＭＳ Ｐゴシック" pitchFamily="50" charset="-128"/>
              </a:rPr>
              <a:t>：</a:t>
            </a:r>
            <a:r>
              <a:rPr kumimoji="1" lang="en-US" altLang="ja-JP" sz="1400" smtClean="0">
                <a:ea typeface="ＭＳ Ｐゴシック" pitchFamily="50" charset="-128"/>
              </a:rPr>
              <a:t>T. Matsuda, Y. Toi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ja-JP" sz="1400" b="1" smtClean="0">
                <a:solidFill>
                  <a:srgbClr val="009900"/>
                </a:solidFill>
                <a:ea typeface="ＭＳ Ｐゴシック" pitchFamily="50" charset="-128"/>
              </a:rPr>
              <a:t>Institute for Protein Research, Osaka University</a:t>
            </a:r>
            <a:r>
              <a:rPr kumimoji="1" lang="en-US" altLang="ja-JP" sz="1400" smtClean="0">
                <a:ea typeface="ＭＳ Ｐゴシック" pitchFamily="50" charset="-128"/>
              </a:rPr>
              <a:t> </a:t>
            </a:r>
            <a:r>
              <a:rPr kumimoji="1" lang="ja-JP" altLang="en-US" sz="1400" smtClean="0">
                <a:ea typeface="ＭＳ Ｐゴシック" pitchFamily="50" charset="-128"/>
              </a:rPr>
              <a:t>：</a:t>
            </a:r>
            <a:r>
              <a:rPr kumimoji="1" lang="en-US" altLang="ja-JP" sz="1400" smtClean="0">
                <a:ea typeface="ＭＳ Ｐゴシック" pitchFamily="50" charset="-128"/>
              </a:rPr>
              <a:t>M. Yoshimura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ja-JP" sz="1400" b="1" smtClean="0">
                <a:solidFill>
                  <a:srgbClr val="009900"/>
                </a:solidFill>
                <a:ea typeface="ＭＳ Ｐゴシック" pitchFamily="50" charset="-128"/>
              </a:rPr>
              <a:t>National Defense Academy in Japan</a:t>
            </a:r>
            <a:r>
              <a:rPr kumimoji="1" lang="en-US" altLang="ja-JP" sz="1400" smtClean="0">
                <a:ea typeface="ＭＳ Ｐゴシック" pitchFamily="50" charset="-128"/>
              </a:rPr>
              <a:t> </a:t>
            </a:r>
            <a:r>
              <a:rPr kumimoji="1" lang="ja-JP" altLang="en-US" sz="1400" smtClean="0">
                <a:ea typeface="ＭＳ Ｐゴシック" pitchFamily="50" charset="-128"/>
              </a:rPr>
              <a:t>：</a:t>
            </a:r>
            <a:r>
              <a:rPr kumimoji="1" lang="en-US" altLang="ja-JP" sz="1400" smtClean="0">
                <a:ea typeface="ＭＳ Ｐゴシック" pitchFamily="50" charset="-128"/>
              </a:rPr>
              <a:t>T. Matsumura </a:t>
            </a:r>
            <a:endParaRPr kumimoji="1" lang="en-US" altLang="zh-TW" sz="140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kumimoji="1" lang="en-US" altLang="ja-JP" sz="1400" smtClean="0">
              <a:solidFill>
                <a:srgbClr val="FF0000"/>
              </a:solidFill>
              <a:ea typeface="ＭＳ Ｐゴシック" pitchFamily="50" charset="-128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C6A0-53AA-4B11-99B1-F085EDE05481}" type="slidenum">
              <a:rPr lang="ja-JP" altLang="en-US" smtClean="0"/>
              <a:pPr/>
              <a:t>33</a:t>
            </a:fld>
            <a:endParaRPr lang="en-US" altLang="ja-JP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C6A0-53AA-4B11-99B1-F085EDE05481}" type="slidenum">
              <a:rPr lang="ja-JP" altLang="en-US" smtClean="0"/>
              <a:pPr/>
              <a:t>34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72" name="Rectangle 8"/>
          <p:cNvSpPr>
            <a:spLocks noGrp="1" noChangeArrowheads="1"/>
          </p:cNvSpPr>
          <p:nvPr>
            <p:ph type="title"/>
          </p:nvPr>
        </p:nvSpPr>
        <p:spPr>
          <a:xfrm>
            <a:off x="152400" y="-254000"/>
            <a:ext cx="7772400" cy="1143000"/>
          </a:xfrm>
        </p:spPr>
        <p:txBody>
          <a:bodyPr/>
          <a:lstStyle/>
          <a:p>
            <a:r>
              <a:rPr lang="en-US" altLang="ja-JP" sz="4000" dirty="0" err="1">
                <a:latin typeface="Times New Roman" pitchFamily="18" charset="0"/>
              </a:rPr>
              <a:t>Lineshape</a:t>
            </a:r>
            <a:r>
              <a:rPr lang="en-US" altLang="ja-JP" sz="4000" dirty="0">
                <a:latin typeface="Times New Roman" pitchFamily="18" charset="0"/>
              </a:rPr>
              <a:t> of </a:t>
            </a:r>
            <a:r>
              <a:rPr lang="en-US" altLang="ja-JP" sz="4000" dirty="0">
                <a:latin typeface="Symbol" pitchFamily="18" charset="2"/>
              </a:rPr>
              <a:t>L(1405)</a:t>
            </a:r>
            <a:endParaRPr lang="en-US" altLang="ja-JP" sz="4000" dirty="0">
              <a:latin typeface="Times New Roman" pitchFamily="18" charset="0"/>
            </a:endParaRPr>
          </a:p>
        </p:txBody>
      </p:sp>
      <p:pic>
        <p:nvPicPr>
          <p:cNvPr id="216086" name="Picture 22" descr="003_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3238456"/>
            <a:ext cx="3873500" cy="3619544"/>
          </a:xfrm>
          <a:noFill/>
          <a:ln/>
        </p:spPr>
      </p:pic>
      <p:sp>
        <p:nvSpPr>
          <p:cNvPr id="216080" name="Text Box 16"/>
          <p:cNvSpPr txBox="1">
            <a:spLocks noChangeArrowheads="1"/>
          </p:cNvSpPr>
          <p:nvPr/>
        </p:nvSpPr>
        <p:spPr bwMode="auto">
          <a:xfrm>
            <a:off x="2359025" y="3303588"/>
            <a:ext cx="1489075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dirty="0">
                <a:solidFill>
                  <a:srgbClr val="CC0000"/>
                </a:solidFill>
              </a:rPr>
              <a:t>This work</a:t>
            </a:r>
          </a:p>
        </p:txBody>
      </p:sp>
      <p:sp>
        <p:nvSpPr>
          <p:cNvPr id="216083" name="Text Box 19"/>
          <p:cNvSpPr txBox="1">
            <a:spLocks noChangeArrowheads="1"/>
          </p:cNvSpPr>
          <p:nvPr/>
        </p:nvSpPr>
        <p:spPr bwMode="auto">
          <a:xfrm>
            <a:off x="2427288" y="2960688"/>
            <a:ext cx="3371850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dirty="0">
                <a:solidFill>
                  <a:srgbClr val="000099"/>
                </a:solidFill>
              </a:rPr>
              <a:t>previous measurement </a:t>
            </a:r>
          </a:p>
        </p:txBody>
      </p:sp>
      <p:pic>
        <p:nvPicPr>
          <p:cNvPr id="216088" name="Picture 24" descr="004_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19286" y="3276600"/>
            <a:ext cx="3819914" cy="3594100"/>
          </a:xfrm>
          <a:noFill/>
          <a:ln/>
        </p:spPr>
      </p:pic>
      <p:sp>
        <p:nvSpPr>
          <p:cNvPr id="216090" name="Oval 26"/>
          <p:cNvSpPr>
            <a:spLocks noChangeArrowheads="1"/>
          </p:cNvSpPr>
          <p:nvPr/>
        </p:nvSpPr>
        <p:spPr bwMode="auto">
          <a:xfrm>
            <a:off x="2184400" y="3441700"/>
            <a:ext cx="165100" cy="177800"/>
          </a:xfrm>
          <a:prstGeom prst="ellipse">
            <a:avLst/>
          </a:prstGeom>
          <a:solidFill>
            <a:srgbClr val="CC0000"/>
          </a:solidFill>
          <a:ln w="254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216091" name="Oval 27"/>
          <p:cNvSpPr>
            <a:spLocks noChangeArrowheads="1"/>
          </p:cNvSpPr>
          <p:nvPr/>
        </p:nvSpPr>
        <p:spPr bwMode="auto">
          <a:xfrm>
            <a:off x="2201863" y="3116263"/>
            <a:ext cx="165100" cy="177800"/>
          </a:xfrm>
          <a:prstGeom prst="ellipse">
            <a:avLst/>
          </a:prstGeom>
          <a:solidFill>
            <a:srgbClr val="3366FF"/>
          </a:solidFill>
          <a:ln w="254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pic>
        <p:nvPicPr>
          <p:cNvPr id="13" name="Picture 10" descr="cosPiPKCMSlh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0" y="495300"/>
            <a:ext cx="2679700" cy="2679700"/>
          </a:xfrm>
          <a:prstGeom prst="rect">
            <a:avLst/>
          </a:prstGeom>
          <a:noFill/>
          <a:ln/>
        </p:spPr>
      </p:pic>
      <p:pic>
        <p:nvPicPr>
          <p:cNvPr id="14" name="Picture 13" descr="cosPiPKCMTp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641600" y="495300"/>
            <a:ext cx="2679700" cy="2679700"/>
          </a:xfrm>
          <a:prstGeom prst="rect">
            <a:avLst/>
          </a:prstGeom>
          <a:noFill/>
          <a:ln/>
        </p:spPr>
      </p:pic>
      <p:sp>
        <p:nvSpPr>
          <p:cNvPr id="15" name="テキスト ボックス 14"/>
          <p:cNvSpPr txBox="1"/>
          <p:nvPr/>
        </p:nvSpPr>
        <p:spPr>
          <a:xfrm>
            <a:off x="5397501" y="1028700"/>
            <a:ext cx="292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The interference term</a:t>
            </a:r>
          </a:p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depends on decay angle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smtClean="0">
                <a:latin typeface="Symbol" pitchFamily="18" charset="2"/>
                <a:cs typeface="Times New Roman" pitchFamily="18" charset="0"/>
              </a:rPr>
              <a:t>p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wrt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smtClean="0">
                <a:latin typeface="Symbol" pitchFamily="18" charset="2"/>
                <a:cs typeface="Times New Roman" pitchFamily="18" charset="0"/>
              </a:rPr>
              <a:t>L*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helicity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direction.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28F3-1902-48C0-8001-0A0C4E0793C6}" type="slidenum">
              <a:rPr lang="ja-JP" altLang="en-US" smtClean="0"/>
              <a:pPr/>
              <a:t>35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001000" cy="777875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ea typeface="Gulim" pitchFamily="34" charset="-127"/>
              </a:rPr>
              <a:t>Backward-</a:t>
            </a:r>
            <a:r>
              <a:rPr lang="en-US" altLang="ko-KR" sz="4000" smtClean="0">
                <a:ea typeface="Gulim" pitchFamily="34" charset="-127"/>
              </a:rPr>
              <a:t>Compton</a:t>
            </a:r>
            <a:r>
              <a:rPr lang="en-US" altLang="zh-TW" sz="4000" smtClean="0">
                <a:ea typeface="Gulim" pitchFamily="34" charset="-127"/>
              </a:rPr>
              <a:t> S</a:t>
            </a:r>
            <a:r>
              <a:rPr lang="en-US" altLang="ko-KR" sz="4000" smtClean="0">
                <a:ea typeface="Gulim" pitchFamily="34" charset="-127"/>
              </a:rPr>
              <a:t>cattered Photon</a:t>
            </a:r>
            <a:endParaRPr lang="en-US" altLang="ja-JP" sz="4000" smtClean="0">
              <a:ea typeface="ＭＳ Ｐゴシック" pitchFamily="50" charset="-128"/>
            </a:endParaRP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41438"/>
            <a:ext cx="7867650" cy="1582737"/>
          </a:xfrm>
          <a:noFill/>
        </p:spPr>
        <p:txBody>
          <a:bodyPr/>
          <a:lstStyle/>
          <a:p>
            <a:pPr eaLnBrk="1" hangingPunct="1"/>
            <a:r>
              <a:rPr lang="en-US" altLang="ja-JP" sz="1600" smtClean="0">
                <a:ea typeface="ＭＳ Ｐゴシック" pitchFamily="50" charset="-128"/>
              </a:rPr>
              <a:t>8 GeV electrons in SPring-8 + 351nm Ar laser (3.5eV</a:t>
            </a:r>
            <a:r>
              <a:rPr lang="ja-JP" altLang="en-US" sz="1600" smtClean="0">
                <a:ea typeface="ＭＳ Ｐゴシック" pitchFamily="50" charset="-128"/>
              </a:rPr>
              <a:t>）</a:t>
            </a:r>
            <a:r>
              <a:rPr lang="ja-JP" altLang="zh-TW" sz="1600" smtClean="0">
                <a:ea typeface="ＭＳ Ｐゴシック" pitchFamily="50" charset="-128"/>
              </a:rPr>
              <a:t/>
            </a:r>
            <a:br>
              <a:rPr lang="ja-JP" altLang="zh-TW" sz="1600" smtClean="0">
                <a:ea typeface="ＭＳ Ｐゴシック" pitchFamily="50" charset="-128"/>
              </a:rPr>
            </a:br>
            <a:r>
              <a:rPr lang="en-US" altLang="ko-KR" sz="1600" smtClean="0">
                <a:ea typeface="Gulim" pitchFamily="34" charset="-127"/>
                <a:sym typeface="Wingdings" pitchFamily="2" charset="2"/>
              </a:rPr>
              <a:t> </a:t>
            </a:r>
            <a:r>
              <a:rPr lang="en-US" altLang="ja-JP" sz="1600" smtClean="0">
                <a:ea typeface="ＭＳ Ｐゴシック" pitchFamily="50" charset="-128"/>
              </a:rPr>
              <a:t>maximum </a:t>
            </a:r>
            <a:r>
              <a:rPr lang="en-US" altLang="ja-JP" sz="1600" b="1" smtClean="0">
                <a:solidFill>
                  <a:srgbClr val="FF0000"/>
                </a:solidFill>
                <a:ea typeface="ＭＳ Ｐゴシック" pitchFamily="50" charset="-128"/>
              </a:rPr>
              <a:t>2.4 GeV</a:t>
            </a:r>
            <a:r>
              <a:rPr lang="en-US" altLang="ja-JP" sz="1600" smtClean="0">
                <a:ea typeface="ＭＳ Ｐゴシック" pitchFamily="50" charset="-128"/>
              </a:rPr>
              <a:t> photon </a:t>
            </a:r>
            <a:endParaRPr lang="en-US" altLang="ko-KR" sz="1600" smtClean="0">
              <a:ea typeface="Gulim" pitchFamily="34" charset="-127"/>
            </a:endParaRPr>
          </a:p>
          <a:p>
            <a:pPr eaLnBrk="1" hangingPunct="1"/>
            <a:r>
              <a:rPr lang="en-US" altLang="ja-JP" sz="1600" smtClean="0">
                <a:ea typeface="ＭＳ Ｐゴシック" pitchFamily="50" charset="-128"/>
              </a:rPr>
              <a:t>Laser Power ~6 W </a:t>
            </a:r>
            <a:r>
              <a:rPr lang="en-US" altLang="ko-KR" sz="1600" smtClean="0">
                <a:ea typeface="Gulim" pitchFamily="34" charset="-127"/>
                <a:sym typeface="Wingdings" pitchFamily="2" charset="2"/>
              </a:rPr>
              <a:t></a:t>
            </a:r>
            <a:r>
              <a:rPr lang="en-US" altLang="ja-JP" sz="1600" smtClean="0">
                <a:ea typeface="ＭＳ Ｐゴシック" pitchFamily="50" charset="-128"/>
              </a:rPr>
              <a:t> Photon Flux  ~1 Mcps</a:t>
            </a:r>
          </a:p>
          <a:p>
            <a:pPr eaLnBrk="1" hangingPunct="1"/>
            <a:r>
              <a:rPr lang="en-US" altLang="ja-JP" sz="1600" smtClean="0">
                <a:ea typeface="ＭＳ Ｐゴシック" pitchFamily="50" charset="-128"/>
              </a:rPr>
              <a:t>E</a:t>
            </a:r>
            <a:r>
              <a:rPr lang="en-US" altLang="ja-JP" sz="1600" smtClean="0">
                <a:ea typeface="ＭＳ Ｐゴシック" pitchFamily="50" charset="-128"/>
                <a:sym typeface="Symbol" pitchFamily="18" charset="2"/>
              </a:rPr>
              <a:t></a:t>
            </a:r>
            <a:r>
              <a:rPr lang="en-US" altLang="ja-JP" sz="1600" smtClean="0">
                <a:ea typeface="ＭＳ Ｐゴシック" pitchFamily="50" charset="-128"/>
              </a:rPr>
              <a:t> measured by tagging a recoil electron </a:t>
            </a:r>
            <a:r>
              <a:rPr lang="en-US" altLang="ko-KR" sz="1600" smtClean="0">
                <a:ea typeface="Gulim" pitchFamily="34" charset="-127"/>
                <a:sym typeface="Wingdings" pitchFamily="2" charset="2"/>
              </a:rPr>
              <a:t></a:t>
            </a:r>
            <a:r>
              <a:rPr lang="en-US" altLang="ja-JP" sz="1600" smtClean="0">
                <a:ea typeface="ＭＳ Ｐゴシック" pitchFamily="50" charset="-128"/>
              </a:rPr>
              <a:t> E</a:t>
            </a:r>
            <a:r>
              <a:rPr lang="en-US" altLang="ja-JP" sz="1600" smtClean="0">
                <a:ea typeface="ＭＳ Ｐゴシック" pitchFamily="50" charset="-128"/>
                <a:sym typeface="Symbol" pitchFamily="18" charset="2"/>
              </a:rPr>
              <a:t>&gt;1.5 GeV, </a:t>
            </a:r>
            <a:r>
              <a:rPr lang="en-US" altLang="ja-JP" sz="1600" b="1" smtClean="0">
                <a:solidFill>
                  <a:srgbClr val="FF0000"/>
                </a:solidFill>
                <a:ea typeface="ＭＳ Ｐゴシック" pitchFamily="50" charset="-128"/>
                <a:sym typeface="Symbol" pitchFamily="18" charset="2"/>
              </a:rPr>
              <a:t>E</a:t>
            </a:r>
            <a:r>
              <a:rPr lang="en-US" altLang="ja-JP" sz="1600" b="1" smtClean="0">
                <a:solidFill>
                  <a:srgbClr val="FF0000"/>
                </a:solidFill>
                <a:ea typeface="ＭＳ Ｐゴシック" pitchFamily="50" charset="-128"/>
              </a:rPr>
              <a:t> ~10 MeV</a:t>
            </a:r>
          </a:p>
          <a:p>
            <a:pPr eaLnBrk="1" hangingPunct="1"/>
            <a:r>
              <a:rPr lang="en-US" altLang="ja-JP" sz="1600" smtClean="0">
                <a:ea typeface="ＭＳ Ｐゴシック" pitchFamily="50" charset="-128"/>
              </a:rPr>
              <a:t>Laser linear polarization 95-100% ⇒ </a:t>
            </a:r>
            <a:r>
              <a:rPr lang="en-US" altLang="ja-JP" sz="1600" b="1" smtClean="0">
                <a:solidFill>
                  <a:srgbClr val="FF0000"/>
                </a:solidFill>
                <a:ea typeface="ＭＳ Ｐゴシック" pitchFamily="50" charset="-128"/>
              </a:rPr>
              <a:t>Highly polarized </a:t>
            </a:r>
            <a:r>
              <a:rPr lang="en-US" altLang="ja-JP" sz="1600" b="1" smtClean="0">
                <a:solidFill>
                  <a:srgbClr val="FF0000"/>
                </a:solidFill>
                <a:ea typeface="ＭＳ Ｐゴシック" pitchFamily="50" charset="-128"/>
                <a:sym typeface="Symbol" pitchFamily="18" charset="2"/>
              </a:rPr>
              <a:t></a:t>
            </a:r>
            <a:r>
              <a:rPr lang="en-US" altLang="ja-JP" sz="1600" b="1" smtClean="0">
                <a:solidFill>
                  <a:srgbClr val="FF0000"/>
                </a:solidFill>
                <a:ea typeface="ＭＳ Ｐゴシック" pitchFamily="50" charset="-128"/>
              </a:rPr>
              <a:t> beam</a:t>
            </a:r>
          </a:p>
        </p:txBody>
      </p:sp>
      <p:pic>
        <p:nvPicPr>
          <p:cNvPr id="80901" name="Picture 4" descr="pwo-spectr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84538"/>
            <a:ext cx="4187825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469" name="Line 5"/>
          <p:cNvSpPr>
            <a:spLocks noChangeShapeType="1"/>
          </p:cNvSpPr>
          <p:nvPr/>
        </p:nvSpPr>
        <p:spPr bwMode="auto">
          <a:xfrm flipV="1">
            <a:off x="2590800" y="3429000"/>
            <a:ext cx="1588" cy="23050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kumimoji="0" lang="ja-JP" altLang="en-US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80903" name="Text Box 6"/>
          <p:cNvSpPr txBox="1">
            <a:spLocks noChangeArrowheads="1"/>
          </p:cNvSpPr>
          <p:nvPr/>
        </p:nvSpPr>
        <p:spPr bwMode="auto">
          <a:xfrm>
            <a:off x="1600200" y="2940050"/>
            <a:ext cx="215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 b="1" i="1">
                <a:solidFill>
                  <a:srgbClr val="0000FF"/>
                </a:solidFill>
                <a:latin typeface="Book Antiqua" pitchFamily="18" charset="0"/>
              </a:rPr>
              <a:t>PWO measurement</a:t>
            </a:r>
          </a:p>
        </p:txBody>
      </p:sp>
      <p:sp>
        <p:nvSpPr>
          <p:cNvPr id="318471" name="Line 7"/>
          <p:cNvSpPr>
            <a:spLocks noChangeShapeType="1"/>
          </p:cNvSpPr>
          <p:nvPr/>
        </p:nvSpPr>
        <p:spPr bwMode="auto">
          <a:xfrm>
            <a:off x="2692400" y="4605338"/>
            <a:ext cx="10080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kumimoji="0" lang="ja-JP" altLang="en-US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80905" name="Text Box 8"/>
          <p:cNvSpPr txBox="1">
            <a:spLocks noChangeArrowheads="1"/>
          </p:cNvSpPr>
          <p:nvPr/>
        </p:nvSpPr>
        <p:spPr bwMode="auto">
          <a:xfrm>
            <a:off x="3581400" y="4159250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 b="1" i="1">
                <a:solidFill>
                  <a:srgbClr val="FF0000"/>
                </a:solidFill>
                <a:latin typeface="Book Antiqua" pitchFamily="18" charset="0"/>
              </a:rPr>
              <a:t>tagged</a:t>
            </a:r>
          </a:p>
        </p:txBody>
      </p:sp>
      <p:pic>
        <p:nvPicPr>
          <p:cNvPr id="80906" name="Picture 9" descr="po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08525" y="3067050"/>
            <a:ext cx="4130675" cy="2978150"/>
          </a:xfrm>
          <a:noFill/>
        </p:spPr>
      </p:pic>
      <p:sp>
        <p:nvSpPr>
          <p:cNvPr id="80907" name="Text Box 10"/>
          <p:cNvSpPr txBox="1">
            <a:spLocks noChangeArrowheads="1"/>
          </p:cNvSpPr>
          <p:nvPr/>
        </p:nvSpPr>
        <p:spPr bwMode="auto">
          <a:xfrm>
            <a:off x="5456238" y="2873375"/>
            <a:ext cx="32194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 b="1" i="1">
                <a:solidFill>
                  <a:srgbClr val="0000FF"/>
                </a:solidFill>
                <a:latin typeface="Book Antiqua" pitchFamily="18" charset="0"/>
              </a:rPr>
              <a:t>Linear Polarization of </a:t>
            </a:r>
            <a:r>
              <a:rPr lang="en-US" altLang="ja-JP" sz="1800" b="1" i="1">
                <a:solidFill>
                  <a:srgbClr val="0000FF"/>
                </a:solidFill>
                <a:latin typeface="Book Antiqua" pitchFamily="18" charset="0"/>
                <a:sym typeface="Symbol" pitchFamily="18" charset="2"/>
              </a:rPr>
              <a:t> </a:t>
            </a:r>
            <a:r>
              <a:rPr lang="en-US" altLang="ja-JP" sz="1800" b="1" i="1">
                <a:solidFill>
                  <a:srgbClr val="0000FF"/>
                </a:solidFill>
                <a:latin typeface="Book Antiqua" pitchFamily="18" charset="0"/>
              </a:rPr>
              <a:t>be</a:t>
            </a:r>
            <a:r>
              <a:rPr lang="en-US" altLang="ko-KR" sz="1800" b="1" i="1">
                <a:solidFill>
                  <a:srgbClr val="0000FF"/>
                </a:solidFill>
                <a:latin typeface="Book Antiqua" pitchFamily="18" charset="0"/>
              </a:rPr>
              <a:t>a</a:t>
            </a:r>
            <a:r>
              <a:rPr lang="en-US" altLang="ja-JP" sz="1800" b="1" i="1">
                <a:solidFill>
                  <a:srgbClr val="0000FF"/>
                </a:solidFill>
                <a:latin typeface="Book Antiqua" pitchFamily="18" charset="0"/>
              </a:rPr>
              <a:t>m</a:t>
            </a:r>
          </a:p>
        </p:txBody>
      </p:sp>
      <p:sp>
        <p:nvSpPr>
          <p:cNvPr id="80908" name="Text Box 11"/>
          <p:cNvSpPr txBox="1">
            <a:spLocks noChangeArrowheads="1"/>
          </p:cNvSpPr>
          <p:nvPr/>
        </p:nvSpPr>
        <p:spPr bwMode="auto">
          <a:xfrm>
            <a:off x="2260600" y="5911850"/>
            <a:ext cx="2036763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b="1" i="1">
                <a:solidFill>
                  <a:srgbClr val="008000"/>
                </a:solidFill>
                <a:latin typeface="Book Antiqua" pitchFamily="18" charset="0"/>
              </a:rPr>
              <a:t>photon energy [GeV]</a:t>
            </a:r>
          </a:p>
        </p:txBody>
      </p:sp>
      <p:sp>
        <p:nvSpPr>
          <p:cNvPr id="80909" name="Text Box 12"/>
          <p:cNvSpPr txBox="1">
            <a:spLocks noChangeArrowheads="1"/>
          </p:cNvSpPr>
          <p:nvPr/>
        </p:nvSpPr>
        <p:spPr bwMode="auto">
          <a:xfrm>
            <a:off x="6365875" y="5911850"/>
            <a:ext cx="20701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b="1" i="1">
                <a:solidFill>
                  <a:srgbClr val="008000"/>
                </a:solidFill>
                <a:latin typeface="Book Antiqua" pitchFamily="18" charset="0"/>
              </a:rPr>
              <a:t>photon energy [MeV]</a:t>
            </a:r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ABA8D5-ACD8-4D77-AF14-096529A652B9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225" y="871538"/>
            <a:ext cx="8383588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1108" name="Line 4"/>
          <p:cNvSpPr>
            <a:spLocks noChangeShapeType="1"/>
          </p:cNvSpPr>
          <p:nvPr/>
        </p:nvSpPr>
        <p:spPr bwMode="auto">
          <a:xfrm>
            <a:off x="2181225" y="5895975"/>
            <a:ext cx="838200" cy="0"/>
          </a:xfrm>
          <a:prstGeom prst="line">
            <a:avLst/>
          </a:prstGeom>
          <a:noFill/>
          <a:ln w="57150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kumimoji="0" lang="ja-JP" altLang="en-US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593725" y="3349625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b="1">
                <a:solidFill>
                  <a:srgbClr val="CC3300"/>
                </a:solidFill>
              </a:rPr>
              <a:t>1.5</a:t>
            </a:r>
          </a:p>
        </p:txBody>
      </p:sp>
      <p:sp>
        <p:nvSpPr>
          <p:cNvPr id="431110" name="AutoShape 6"/>
          <p:cNvSpPr>
            <a:spLocks noChangeArrowheads="1"/>
          </p:cNvSpPr>
          <p:nvPr/>
        </p:nvSpPr>
        <p:spPr bwMode="auto">
          <a:xfrm rot="-5400000">
            <a:off x="4644232" y="1556544"/>
            <a:ext cx="3455987" cy="3457575"/>
          </a:xfrm>
          <a:prstGeom prst="triangle">
            <a:avLst>
              <a:gd name="adj" fmla="val 50000"/>
            </a:avLst>
          </a:prstGeom>
          <a:solidFill>
            <a:srgbClr val="FFFFCC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kumimoji="0" lang="ja-JP" altLang="en-US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431111" name="Text Box 7"/>
          <p:cNvSpPr txBox="1">
            <a:spLocks noChangeArrowheads="1"/>
          </p:cNvSpPr>
          <p:nvPr/>
        </p:nvSpPr>
        <p:spPr bwMode="auto">
          <a:xfrm>
            <a:off x="5795963" y="2647950"/>
            <a:ext cx="25511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</a:rPr>
              <a:t>Only FWD spectrometer</a:t>
            </a:r>
          </a:p>
          <a:p>
            <a:r>
              <a:rPr lang="ja-JP" altLang="en-US" sz="1600">
                <a:solidFill>
                  <a:srgbClr val="000000"/>
                </a:solidFill>
              </a:rPr>
              <a:t>　　　　　　　</a:t>
            </a:r>
            <a:r>
              <a:rPr lang="en-US" altLang="ja-JP" sz="1600">
                <a:solidFill>
                  <a:srgbClr val="000000"/>
                </a:solidFill>
              </a:rPr>
              <a:t>±20°x ±10°</a:t>
            </a:r>
          </a:p>
        </p:txBody>
      </p:sp>
      <p:sp>
        <p:nvSpPr>
          <p:cNvPr id="81928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127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PMingLiU" pitchFamily="18" charset="-120"/>
              </a:rPr>
              <a:t>Setup of LEPS Detectors</a:t>
            </a: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C6A0-53AA-4B11-99B1-F085EDE05481}" type="slidenum">
              <a:rPr lang="ja-JP" altLang="en-US" smtClean="0"/>
              <a:pPr/>
              <a:t>5</a:t>
            </a:fld>
            <a:endParaRPr lang="en-US" altLang="ja-JP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1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1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1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1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10" grpId="0" animBg="1"/>
      <p:bldP spid="4311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225" y="871538"/>
            <a:ext cx="8383588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70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55588" y="3692525"/>
            <a:ext cx="3221037" cy="2938463"/>
          </a:xfrm>
          <a:noFill/>
          <a:ln w="38100">
            <a:solidFill>
              <a:srgbClr val="CCFFCC"/>
            </a:solidFill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33375" y="4740275"/>
            <a:ext cx="798513" cy="457200"/>
            <a:chOff x="210" y="2986"/>
            <a:chExt cx="503" cy="288"/>
          </a:xfrm>
        </p:grpSpPr>
        <p:sp>
          <p:nvSpPr>
            <p:cNvPr id="427014" name="Line 6"/>
            <p:cNvSpPr>
              <a:spLocks noChangeShapeType="1"/>
            </p:cNvSpPr>
            <p:nvPr/>
          </p:nvSpPr>
          <p:spPr bwMode="auto">
            <a:xfrm>
              <a:off x="210" y="3272"/>
              <a:ext cx="503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kumimoji="0" lang="ja-JP" altLang="en-US" sz="18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82962" name="Text Box 7"/>
            <p:cNvSpPr txBox="1">
              <a:spLocks noChangeArrowheads="1"/>
            </p:cNvSpPr>
            <p:nvPr/>
          </p:nvSpPr>
          <p:spPr bwMode="auto">
            <a:xfrm>
              <a:off x="254" y="2986"/>
              <a:ext cx="1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b="1">
                  <a:solidFill>
                    <a:srgbClr val="FF3300"/>
                  </a:solidFill>
                  <a:latin typeface="Symbol" pitchFamily="18" charset="2"/>
                </a:rPr>
                <a:t>g</a:t>
              </a:r>
            </a:p>
          </p:txBody>
        </p:sp>
      </p:grpSp>
      <p:sp>
        <p:nvSpPr>
          <p:cNvPr id="427016" name="Line 8"/>
          <p:cNvSpPr>
            <a:spLocks noChangeShapeType="1"/>
          </p:cNvSpPr>
          <p:nvPr/>
        </p:nvSpPr>
        <p:spPr bwMode="auto">
          <a:xfrm>
            <a:off x="2181225" y="5895975"/>
            <a:ext cx="838200" cy="0"/>
          </a:xfrm>
          <a:prstGeom prst="line">
            <a:avLst/>
          </a:prstGeom>
          <a:noFill/>
          <a:ln w="57150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kumimoji="0" lang="ja-JP" altLang="en-US" sz="1800">
              <a:solidFill>
                <a:srgbClr val="000000"/>
              </a:solidFill>
              <a:ea typeface="+mn-ea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447800" y="6067425"/>
            <a:ext cx="1000125" cy="466725"/>
            <a:chOff x="1176" y="3750"/>
            <a:chExt cx="630" cy="294"/>
          </a:xfrm>
        </p:grpSpPr>
        <p:sp>
          <p:nvSpPr>
            <p:cNvPr id="427018" name="Rectangle 10"/>
            <p:cNvSpPr>
              <a:spLocks noChangeArrowheads="1"/>
            </p:cNvSpPr>
            <p:nvPr/>
          </p:nvSpPr>
          <p:spPr bwMode="auto">
            <a:xfrm>
              <a:off x="1176" y="3750"/>
              <a:ext cx="630" cy="2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kumimoji="0" lang="ja-JP" altLang="en-US" sz="18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82959" name="Text Box 11"/>
            <p:cNvSpPr txBox="1">
              <a:spLocks noChangeArrowheads="1"/>
            </p:cNvSpPr>
            <p:nvPr/>
          </p:nvSpPr>
          <p:spPr bwMode="auto">
            <a:xfrm>
              <a:off x="1232" y="3794"/>
              <a:ext cx="51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000" b="1">
                  <a:solidFill>
                    <a:srgbClr val="009900"/>
                  </a:solidFill>
                </a:rPr>
                <a:t>E // B</a:t>
              </a:r>
            </a:p>
          </p:txBody>
        </p:sp>
        <p:sp>
          <p:nvSpPr>
            <p:cNvPr id="427020" name="Line 12"/>
            <p:cNvSpPr>
              <a:spLocks noChangeShapeType="1"/>
            </p:cNvSpPr>
            <p:nvPr/>
          </p:nvSpPr>
          <p:spPr bwMode="auto">
            <a:xfrm>
              <a:off x="1254" y="3798"/>
              <a:ext cx="480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kumimoji="0" lang="ja-JP" altLang="en-US" sz="1800">
                <a:solidFill>
                  <a:srgbClr val="000000"/>
                </a:solidFill>
                <a:ea typeface="+mn-ea"/>
              </a:endParaRPr>
            </a:p>
          </p:txBody>
        </p:sp>
      </p:grpSp>
      <p:sp>
        <p:nvSpPr>
          <p:cNvPr id="82952" name="Text Box 13"/>
          <p:cNvSpPr txBox="1">
            <a:spLocks noChangeArrowheads="1"/>
          </p:cNvSpPr>
          <p:nvPr/>
        </p:nvSpPr>
        <p:spPr bwMode="auto">
          <a:xfrm>
            <a:off x="593725" y="3349625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b="1">
                <a:solidFill>
                  <a:srgbClr val="CC3300"/>
                </a:solidFill>
              </a:rPr>
              <a:t>1.5</a:t>
            </a:r>
          </a:p>
        </p:txBody>
      </p:sp>
      <p:sp>
        <p:nvSpPr>
          <p:cNvPr id="427022" name="AutoShape 14"/>
          <p:cNvSpPr>
            <a:spLocks noChangeArrowheads="1"/>
          </p:cNvSpPr>
          <p:nvPr/>
        </p:nvSpPr>
        <p:spPr bwMode="auto">
          <a:xfrm rot="256341" flipV="1">
            <a:off x="2987675" y="2781300"/>
            <a:ext cx="2165350" cy="508000"/>
          </a:xfrm>
          <a:prstGeom prst="triangle">
            <a:avLst>
              <a:gd name="adj" fmla="val 50000"/>
            </a:avLst>
          </a:prstGeom>
          <a:solidFill>
            <a:schemeClr val="accent1">
              <a:alpha val="3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kumimoji="0" lang="ja-JP" altLang="en-US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427023" name="AutoShape 15"/>
          <p:cNvSpPr>
            <a:spLocks noChangeArrowheads="1"/>
          </p:cNvSpPr>
          <p:nvPr/>
        </p:nvSpPr>
        <p:spPr bwMode="auto">
          <a:xfrm rot="-5400000">
            <a:off x="4535488" y="1304925"/>
            <a:ext cx="3024187" cy="3960813"/>
          </a:xfrm>
          <a:prstGeom prst="triangle">
            <a:avLst>
              <a:gd name="adj" fmla="val 50000"/>
            </a:avLst>
          </a:prstGeom>
          <a:solidFill>
            <a:schemeClr val="accent1">
              <a:alpha val="3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kumimoji="0" lang="ja-JP" altLang="en-US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427024" name="AutoShape 16"/>
          <p:cNvSpPr>
            <a:spLocks noChangeArrowheads="1"/>
          </p:cNvSpPr>
          <p:nvPr/>
        </p:nvSpPr>
        <p:spPr bwMode="auto">
          <a:xfrm rot="-256341">
            <a:off x="2987675" y="3284538"/>
            <a:ext cx="2165350" cy="508000"/>
          </a:xfrm>
          <a:prstGeom prst="triangle">
            <a:avLst>
              <a:gd name="adj" fmla="val 50000"/>
            </a:avLst>
          </a:prstGeom>
          <a:solidFill>
            <a:schemeClr val="accent1">
              <a:alpha val="3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kumimoji="0" lang="ja-JP" altLang="en-US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82956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800" y="127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PMingLiU" pitchFamily="18" charset="-120"/>
              </a:rPr>
              <a:t>Setup of LEPS Detectors</a:t>
            </a:r>
          </a:p>
        </p:txBody>
      </p:sp>
      <p:sp>
        <p:nvSpPr>
          <p:cNvPr id="18" name="テキスト ボックス 17"/>
          <p:cNvSpPr txBox="1">
            <a:spLocks noChangeArrowheads="1"/>
          </p:cNvSpPr>
          <p:nvPr/>
        </p:nvSpPr>
        <p:spPr bwMode="auto">
          <a:xfrm>
            <a:off x="3476625" y="6143625"/>
            <a:ext cx="5221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/>
              <a:t>Polarized HD target will be ready soon.</a:t>
            </a:r>
            <a:endParaRPr lang="ja-JP" altLang="en-US" sz="2000"/>
          </a:p>
        </p:txBody>
      </p:sp>
      <p:sp>
        <p:nvSpPr>
          <p:cNvPr id="19" name="スライド番号プレースホル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C6A0-53AA-4B11-99B1-F085EDE05481}" type="slidenum">
              <a:rPr lang="ja-JP" altLang="en-US" smtClean="0"/>
              <a:pPr/>
              <a:t>6</a:t>
            </a:fld>
            <a:endParaRPr lang="en-US" altLang="ja-JP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7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7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7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7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7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7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396 -0.28473 L -3.05556E-6 0.00277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" y="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22" grpId="0" animBg="1"/>
      <p:bldP spid="427023" grpId="0" animBg="1"/>
      <p:bldP spid="4270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スライド番号プレースホルダ 4"/>
          <p:cNvSpPr txBox="1">
            <a:spLocks noGrp="1"/>
          </p:cNvSpPr>
          <p:nvPr/>
        </p:nvSpPr>
        <p:spPr bwMode="auto">
          <a:xfrm>
            <a:off x="72390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algn="r"/>
            <a:fld id="{FCD2E1F6-227B-4987-B42D-BAB204442434}" type="slidenum">
              <a:rPr lang="ja-JP" altLang="en-US" sz="1400">
                <a:solidFill>
                  <a:srgbClr val="666699"/>
                </a:solidFill>
              </a:rPr>
              <a:pPr algn="r"/>
              <a:t>7</a:t>
            </a:fld>
            <a:endParaRPr lang="en-US" altLang="ja-JP" sz="1400">
              <a:solidFill>
                <a:srgbClr val="666699"/>
              </a:solidFill>
            </a:endParaRPr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476250"/>
            <a:ext cx="8208962" cy="615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1781175" y="1846263"/>
            <a:ext cx="1158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GB" altLang="ja-JP" sz="1800" b="1">
                <a:solidFill>
                  <a:srgbClr val="FFFFFF"/>
                </a:solidFill>
              </a:rPr>
              <a:t>Solenoid Magnet</a:t>
            </a:r>
          </a:p>
        </p:txBody>
      </p:sp>
      <p:sp>
        <p:nvSpPr>
          <p:cNvPr id="237573" name="Line 6"/>
          <p:cNvSpPr>
            <a:spLocks noChangeShapeType="1"/>
          </p:cNvSpPr>
          <p:nvPr/>
        </p:nvSpPr>
        <p:spPr bwMode="auto">
          <a:xfrm>
            <a:off x="2771775" y="2227263"/>
            <a:ext cx="762000" cy="381000"/>
          </a:xfrm>
          <a:prstGeom prst="line">
            <a:avLst/>
          </a:prstGeom>
          <a:noFill/>
          <a:ln w="28440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kumimoji="0" lang="ja-JP" altLang="en-US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83975" name="AutoShape 7"/>
          <p:cNvSpPr>
            <a:spLocks noChangeArrowheads="1"/>
          </p:cNvSpPr>
          <p:nvPr/>
        </p:nvSpPr>
        <p:spPr bwMode="auto">
          <a:xfrm>
            <a:off x="1323975" y="3827463"/>
            <a:ext cx="984250" cy="644525"/>
          </a:xfrm>
          <a:prstGeom prst="roundRect">
            <a:avLst>
              <a:gd name="adj" fmla="val 245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GB" altLang="ja-JP" sz="1800" b="1">
                <a:solidFill>
                  <a:srgbClr val="FFFFFF"/>
                </a:solidFill>
              </a:rPr>
              <a:t>Dipole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GB" altLang="ja-JP" sz="1800" b="1">
                <a:solidFill>
                  <a:srgbClr val="FFFFFF"/>
                </a:solidFill>
              </a:rPr>
              <a:t>Magnet</a:t>
            </a:r>
          </a:p>
        </p:txBody>
      </p:sp>
      <p:sp>
        <p:nvSpPr>
          <p:cNvPr id="237575" name="Line 8"/>
          <p:cNvSpPr>
            <a:spLocks noChangeShapeType="1"/>
          </p:cNvSpPr>
          <p:nvPr/>
        </p:nvSpPr>
        <p:spPr bwMode="auto">
          <a:xfrm flipV="1">
            <a:off x="1857375" y="3597275"/>
            <a:ext cx="457200" cy="231775"/>
          </a:xfrm>
          <a:prstGeom prst="line">
            <a:avLst/>
          </a:prstGeom>
          <a:noFill/>
          <a:ln w="28440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kumimoji="0" lang="ja-JP" altLang="en-US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83977" name="AutoShape 9"/>
          <p:cNvSpPr>
            <a:spLocks noChangeArrowheads="1"/>
          </p:cNvSpPr>
          <p:nvPr/>
        </p:nvSpPr>
        <p:spPr bwMode="auto">
          <a:xfrm>
            <a:off x="2603500" y="4019550"/>
            <a:ext cx="793750" cy="460375"/>
          </a:xfrm>
          <a:prstGeom prst="roundRect">
            <a:avLst>
              <a:gd name="adj" fmla="val 34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GB" altLang="ja-JP" b="1">
                <a:solidFill>
                  <a:srgbClr val="FFFFFF"/>
                </a:solidFill>
              </a:rPr>
              <a:t>TPC</a:t>
            </a:r>
          </a:p>
        </p:txBody>
      </p:sp>
      <p:sp>
        <p:nvSpPr>
          <p:cNvPr id="237577" name="Line 10"/>
          <p:cNvSpPr>
            <a:spLocks noChangeShapeType="1"/>
          </p:cNvSpPr>
          <p:nvPr/>
        </p:nvSpPr>
        <p:spPr bwMode="auto">
          <a:xfrm flipV="1">
            <a:off x="3381375" y="3902075"/>
            <a:ext cx="609600" cy="307975"/>
          </a:xfrm>
          <a:prstGeom prst="line">
            <a:avLst/>
          </a:prstGeom>
          <a:noFill/>
          <a:ln w="28440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kumimoji="0" lang="ja-JP" altLang="en-US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83979" name="AutoShape 11"/>
          <p:cNvSpPr>
            <a:spLocks noChangeArrowheads="1"/>
          </p:cNvSpPr>
          <p:nvPr/>
        </p:nvSpPr>
        <p:spPr bwMode="auto">
          <a:xfrm>
            <a:off x="6124575" y="2151063"/>
            <a:ext cx="1862138" cy="644525"/>
          </a:xfrm>
          <a:prstGeom prst="roundRect">
            <a:avLst>
              <a:gd name="adj" fmla="val 245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GB" altLang="ja-JP" sz="1800" b="1">
                <a:solidFill>
                  <a:srgbClr val="FFFFFF"/>
                </a:solidFill>
              </a:rPr>
              <a:t>Buffer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GB" altLang="ja-JP" sz="1800" b="1">
                <a:solidFill>
                  <a:srgbClr val="FFFFFF"/>
                </a:solidFill>
              </a:rPr>
              <a:t>Collimator 24Φ</a:t>
            </a:r>
          </a:p>
        </p:txBody>
      </p:sp>
      <p:sp>
        <p:nvSpPr>
          <p:cNvPr id="237579" name="Line 12"/>
          <p:cNvSpPr>
            <a:spLocks noChangeShapeType="1"/>
          </p:cNvSpPr>
          <p:nvPr/>
        </p:nvSpPr>
        <p:spPr bwMode="auto">
          <a:xfrm flipH="1">
            <a:off x="5970588" y="2760663"/>
            <a:ext cx="384175" cy="381000"/>
          </a:xfrm>
          <a:prstGeom prst="line">
            <a:avLst/>
          </a:prstGeom>
          <a:noFill/>
          <a:ln w="28440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kumimoji="0" lang="ja-JP" altLang="en-US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83981" name="AutoShape 13"/>
          <p:cNvSpPr>
            <a:spLocks noChangeArrowheads="1"/>
          </p:cNvSpPr>
          <p:nvPr/>
        </p:nvSpPr>
        <p:spPr bwMode="auto">
          <a:xfrm>
            <a:off x="6505575" y="3065463"/>
            <a:ext cx="1377950" cy="644525"/>
          </a:xfrm>
          <a:prstGeom prst="roundRect">
            <a:avLst>
              <a:gd name="adj" fmla="val 245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GB" altLang="ja-JP" sz="1800" b="1">
                <a:solidFill>
                  <a:srgbClr val="FFFFFF"/>
                </a:solidFill>
              </a:rPr>
              <a:t>Collimator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GB" altLang="ja-JP" sz="1800" b="1">
                <a:solidFill>
                  <a:srgbClr val="FFFFFF"/>
                </a:solidFill>
              </a:rPr>
              <a:t>2</a:t>
            </a:r>
            <a:r>
              <a:rPr kumimoji="0" lang="ja-JP" altLang="en-GB" sz="1800" b="1">
                <a:solidFill>
                  <a:srgbClr val="FFFFFF"/>
                </a:solidFill>
              </a:rPr>
              <a:t>１</a:t>
            </a:r>
            <a:r>
              <a:rPr kumimoji="0" lang="en-GB" altLang="ja-JP" sz="1800" b="1">
                <a:solidFill>
                  <a:srgbClr val="FFFFFF"/>
                </a:solidFill>
              </a:rPr>
              <a:t>Φ</a:t>
            </a:r>
          </a:p>
        </p:txBody>
      </p:sp>
      <p:sp>
        <p:nvSpPr>
          <p:cNvPr id="237581" name="Line 14"/>
          <p:cNvSpPr>
            <a:spLocks noChangeShapeType="1"/>
          </p:cNvSpPr>
          <p:nvPr/>
        </p:nvSpPr>
        <p:spPr bwMode="auto">
          <a:xfrm>
            <a:off x="7267575" y="3370263"/>
            <a:ext cx="304800" cy="304800"/>
          </a:xfrm>
          <a:prstGeom prst="line">
            <a:avLst/>
          </a:prstGeom>
          <a:noFill/>
          <a:ln w="28440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kumimoji="0" lang="ja-JP" altLang="en-US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237582" name="Line 15"/>
          <p:cNvSpPr>
            <a:spLocks noChangeShapeType="1"/>
          </p:cNvSpPr>
          <p:nvPr/>
        </p:nvSpPr>
        <p:spPr bwMode="auto">
          <a:xfrm flipH="1" flipV="1">
            <a:off x="5319713" y="3792538"/>
            <a:ext cx="2233612" cy="757237"/>
          </a:xfrm>
          <a:prstGeom prst="line">
            <a:avLst/>
          </a:prstGeom>
          <a:noFill/>
          <a:ln w="3816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kumimoji="0" lang="ja-JP" altLang="en-US" sz="1800">
              <a:solidFill>
                <a:srgbClr val="000000"/>
              </a:solidFill>
              <a:ea typeface="+mn-ea"/>
            </a:endParaRPr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 rot="1080000">
            <a:off x="5680075" y="4191000"/>
            <a:ext cx="981075" cy="460375"/>
          </a:xfrm>
          <a:prstGeom prst="roundRect">
            <a:avLst>
              <a:gd name="adj" fmla="val 34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ja-JP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Beam</a:t>
            </a:r>
          </a:p>
        </p:txBody>
      </p:sp>
      <p:sp>
        <p:nvSpPr>
          <p:cNvPr id="11292" name="Line 28"/>
          <p:cNvSpPr>
            <a:spLocks noChangeShapeType="1"/>
          </p:cNvSpPr>
          <p:nvPr/>
        </p:nvSpPr>
        <p:spPr bwMode="auto">
          <a:xfrm>
            <a:off x="3663950" y="2894013"/>
            <a:ext cx="504825" cy="287337"/>
          </a:xfrm>
          <a:prstGeom prst="line">
            <a:avLst/>
          </a:prstGeom>
          <a:noFill/>
          <a:ln w="76200">
            <a:solidFill>
              <a:srgbClr val="CCEC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kumimoji="0" lang="ja-JP" altLang="en-US" sz="1800">
              <a:solidFill>
                <a:srgbClr val="000000"/>
              </a:solidFill>
              <a:ea typeface="+mn-ea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00013" y="128588"/>
            <a:ext cx="3621087" cy="2752725"/>
            <a:chOff x="158" y="189"/>
            <a:chExt cx="2150" cy="1608"/>
          </a:xfrm>
        </p:grpSpPr>
        <p:pic>
          <p:nvPicPr>
            <p:cNvPr id="83987" name="Picture 26" descr="DSCN029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6" y="198"/>
              <a:ext cx="2132" cy="1599"/>
            </a:xfrm>
            <a:prstGeom prst="rect">
              <a:avLst/>
            </a:prstGeom>
            <a:noFill/>
            <a:ln w="38100">
              <a:solidFill>
                <a:srgbClr val="CCECFF"/>
              </a:solidFill>
              <a:miter lim="800000"/>
              <a:headEnd/>
              <a:tailEnd/>
            </a:ln>
          </p:spPr>
        </p:pic>
        <p:sp>
          <p:nvSpPr>
            <p:cNvPr id="83988" name="AutoShape 29"/>
            <p:cNvSpPr>
              <a:spLocks noChangeArrowheads="1"/>
            </p:cNvSpPr>
            <p:nvPr/>
          </p:nvSpPr>
          <p:spPr bwMode="auto">
            <a:xfrm>
              <a:off x="158" y="189"/>
              <a:ext cx="532" cy="305"/>
            </a:xfrm>
            <a:prstGeom prst="roundRect">
              <a:avLst>
                <a:gd name="adj" fmla="val 347"/>
              </a:avLst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kumimoji="0" lang="en-GB" altLang="ja-JP" sz="2800" b="1">
                  <a:solidFill>
                    <a:srgbClr val="000099"/>
                  </a:solidFill>
                </a:rPr>
                <a:t>TPC</a:t>
              </a:r>
            </a:p>
          </p:txBody>
        </p:sp>
      </p:grpSp>
      <p:sp>
        <p:nvSpPr>
          <p:cNvPr id="21" name="スライド番号プレースホル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E48C-885F-4E43-AFFB-2AED1B7D90F4}" type="slidenum">
              <a:rPr lang="ja-JP" altLang="en-US" smtClean="0"/>
              <a:pPr/>
              <a:t>7</a:t>
            </a:fld>
            <a:endParaRPr lang="en-US" altLang="ja-JP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7775575" cy="936625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ＭＳ Ｐゴシック" pitchFamily="50" charset="-128"/>
              </a:rPr>
              <a:t>PID in LEPS</a:t>
            </a:r>
            <a:r>
              <a:rPr lang="en-US" altLang="ja-JP" smtClean="0">
                <a:ea typeface="ＭＳ Ｐゴシック" pitchFamily="50" charset="-128"/>
              </a:rPr>
              <a:t> </a:t>
            </a:r>
            <a:r>
              <a:rPr lang="en-US" altLang="ko-KR" smtClean="0">
                <a:ea typeface="ＭＳ Ｐゴシック" pitchFamily="50" charset="-128"/>
              </a:rPr>
              <a:t>S</a:t>
            </a:r>
            <a:r>
              <a:rPr lang="en-US" altLang="ja-JP" smtClean="0">
                <a:ea typeface="ＭＳ Ｐゴシック" pitchFamily="50" charset="-128"/>
              </a:rPr>
              <a:t>pectrometer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23838" y="1739900"/>
            <a:ext cx="5284787" cy="3835400"/>
            <a:chOff x="0" y="1096"/>
            <a:chExt cx="3329" cy="2416"/>
          </a:xfrm>
        </p:grpSpPr>
        <p:pic>
          <p:nvPicPr>
            <p:cNvPr id="85004" name="Picture 3" descr="g3leps3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6" y="1096"/>
              <a:ext cx="2525" cy="2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8708" name="Line 4"/>
            <p:cNvSpPr>
              <a:spLocks noChangeShapeType="1"/>
            </p:cNvSpPr>
            <p:nvPr/>
          </p:nvSpPr>
          <p:spPr bwMode="auto">
            <a:xfrm flipV="1">
              <a:off x="416" y="2536"/>
              <a:ext cx="453" cy="13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kumimoji="0" lang="ja-JP" altLang="en-US" sz="18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328709" name="Freeform 5"/>
            <p:cNvSpPr>
              <a:spLocks/>
            </p:cNvSpPr>
            <p:nvPr/>
          </p:nvSpPr>
          <p:spPr bwMode="auto">
            <a:xfrm>
              <a:off x="1021" y="2390"/>
              <a:ext cx="1996" cy="214"/>
            </a:xfrm>
            <a:custGeom>
              <a:avLst/>
              <a:gdLst/>
              <a:ahLst/>
              <a:cxnLst>
                <a:cxn ang="0">
                  <a:pos x="0" y="151"/>
                </a:cxn>
                <a:cxn ang="0">
                  <a:pos x="363" y="60"/>
                </a:cxn>
                <a:cxn ang="0">
                  <a:pos x="726" y="15"/>
                </a:cxn>
                <a:cxn ang="0">
                  <a:pos x="1315" y="15"/>
                </a:cxn>
                <a:cxn ang="0">
                  <a:pos x="2222" y="105"/>
                </a:cxn>
                <a:cxn ang="0">
                  <a:pos x="2994" y="287"/>
                </a:cxn>
              </a:cxnLst>
              <a:rect l="0" t="0" r="r" b="b"/>
              <a:pathLst>
                <a:path w="2994" h="287">
                  <a:moveTo>
                    <a:pt x="0" y="151"/>
                  </a:moveTo>
                  <a:cubicBezTo>
                    <a:pt x="121" y="117"/>
                    <a:pt x="242" y="83"/>
                    <a:pt x="363" y="60"/>
                  </a:cubicBezTo>
                  <a:cubicBezTo>
                    <a:pt x="484" y="37"/>
                    <a:pt x="567" y="22"/>
                    <a:pt x="726" y="15"/>
                  </a:cubicBezTo>
                  <a:cubicBezTo>
                    <a:pt x="885" y="8"/>
                    <a:pt x="1066" y="0"/>
                    <a:pt x="1315" y="15"/>
                  </a:cubicBezTo>
                  <a:cubicBezTo>
                    <a:pt x="1564" y="30"/>
                    <a:pt x="1942" y="60"/>
                    <a:pt x="2222" y="105"/>
                  </a:cubicBezTo>
                  <a:cubicBezTo>
                    <a:pt x="2502" y="150"/>
                    <a:pt x="2748" y="218"/>
                    <a:pt x="2994" y="287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kumimoji="0" lang="ja-JP" altLang="en-US" sz="18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328710" name="Freeform 6"/>
            <p:cNvSpPr>
              <a:spLocks/>
            </p:cNvSpPr>
            <p:nvPr/>
          </p:nvSpPr>
          <p:spPr bwMode="auto">
            <a:xfrm>
              <a:off x="1021" y="1624"/>
              <a:ext cx="1118" cy="878"/>
            </a:xfrm>
            <a:custGeom>
              <a:avLst/>
              <a:gdLst/>
              <a:ahLst/>
              <a:cxnLst>
                <a:cxn ang="0">
                  <a:pos x="0" y="1180"/>
                </a:cxn>
                <a:cxn ang="0">
                  <a:pos x="453" y="998"/>
                </a:cxn>
                <a:cxn ang="0">
                  <a:pos x="907" y="771"/>
                </a:cxn>
                <a:cxn ang="0">
                  <a:pos x="1361" y="409"/>
                </a:cxn>
                <a:cxn ang="0">
                  <a:pos x="1678" y="0"/>
                </a:cxn>
              </a:cxnLst>
              <a:rect l="0" t="0" r="r" b="b"/>
              <a:pathLst>
                <a:path w="1678" h="1180">
                  <a:moveTo>
                    <a:pt x="0" y="1180"/>
                  </a:moveTo>
                  <a:cubicBezTo>
                    <a:pt x="151" y="1123"/>
                    <a:pt x="302" y="1066"/>
                    <a:pt x="453" y="998"/>
                  </a:cubicBezTo>
                  <a:cubicBezTo>
                    <a:pt x="604" y="930"/>
                    <a:pt x="756" y="869"/>
                    <a:pt x="907" y="771"/>
                  </a:cubicBezTo>
                  <a:cubicBezTo>
                    <a:pt x="1058" y="673"/>
                    <a:pt x="1233" y="537"/>
                    <a:pt x="1361" y="409"/>
                  </a:cubicBezTo>
                  <a:cubicBezTo>
                    <a:pt x="1489" y="281"/>
                    <a:pt x="1583" y="140"/>
                    <a:pt x="1678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kumimoji="0" lang="ja-JP" altLang="en-US" sz="18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85008" name="Text Box 7"/>
            <p:cNvSpPr txBox="1">
              <a:spLocks noChangeArrowheads="1"/>
            </p:cNvSpPr>
            <p:nvPr/>
          </p:nvSpPr>
          <p:spPr bwMode="auto">
            <a:xfrm>
              <a:off x="2585" y="1195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800" b="1">
                  <a:solidFill>
                    <a:srgbClr val="008000"/>
                  </a:solidFill>
                  <a:ea typeface="Arial Unicode MS" pitchFamily="50" charset="-128"/>
                  <a:cs typeface="Arial Unicode MS" pitchFamily="50" charset="-128"/>
                </a:rPr>
                <a:t>TOF</a:t>
              </a:r>
            </a:p>
          </p:txBody>
        </p:sp>
        <p:sp>
          <p:nvSpPr>
            <p:cNvPr id="85009" name="Text Box 8"/>
            <p:cNvSpPr txBox="1">
              <a:spLocks noChangeArrowheads="1"/>
            </p:cNvSpPr>
            <p:nvPr/>
          </p:nvSpPr>
          <p:spPr bwMode="auto">
            <a:xfrm>
              <a:off x="1383" y="3100"/>
              <a:ext cx="11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800" b="1">
                  <a:solidFill>
                    <a:srgbClr val="008000"/>
                  </a:solidFill>
                  <a:ea typeface="Arial Unicode MS" pitchFamily="50" charset="-128"/>
                  <a:cs typeface="Arial Unicode MS" pitchFamily="50" charset="-128"/>
                </a:rPr>
                <a:t>Dipole Magnet</a:t>
              </a:r>
            </a:p>
            <a:p>
              <a:r>
                <a:rPr lang="ja-JP" altLang="en-US" sz="1800" b="1">
                  <a:solidFill>
                    <a:srgbClr val="008000"/>
                  </a:solidFill>
                  <a:ea typeface="Arial Unicode MS" pitchFamily="50" charset="-128"/>
                  <a:cs typeface="Arial Unicode MS" pitchFamily="50" charset="-128"/>
                </a:rPr>
                <a:t>　</a:t>
              </a:r>
              <a:r>
                <a:rPr lang="en-US" altLang="ja-JP" sz="1800" b="1">
                  <a:solidFill>
                    <a:srgbClr val="008000"/>
                  </a:solidFill>
                  <a:ea typeface="Arial Unicode MS" pitchFamily="50" charset="-128"/>
                  <a:cs typeface="Arial Unicode MS" pitchFamily="50" charset="-128"/>
                </a:rPr>
                <a:t>0.7 Tesla</a:t>
              </a:r>
            </a:p>
          </p:txBody>
        </p:sp>
        <p:sp>
          <p:nvSpPr>
            <p:cNvPr id="328713" name="Line 9"/>
            <p:cNvSpPr>
              <a:spLocks noChangeShapeType="1"/>
            </p:cNvSpPr>
            <p:nvPr/>
          </p:nvSpPr>
          <p:spPr bwMode="auto">
            <a:xfrm flipH="1">
              <a:off x="688" y="2536"/>
              <a:ext cx="242" cy="5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kumimoji="0" lang="ja-JP" altLang="en-US" sz="18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85011" name="Text Box 10"/>
            <p:cNvSpPr txBox="1">
              <a:spLocks noChangeArrowheads="1"/>
            </p:cNvSpPr>
            <p:nvPr/>
          </p:nvSpPr>
          <p:spPr bwMode="auto">
            <a:xfrm>
              <a:off x="385" y="3009"/>
              <a:ext cx="5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800" b="1">
                  <a:solidFill>
                    <a:srgbClr val="008000"/>
                  </a:solidFill>
                  <a:ea typeface="Arial Unicode MS" pitchFamily="50" charset="-128"/>
                  <a:cs typeface="Arial Unicode MS" pitchFamily="50" charset="-128"/>
                </a:rPr>
                <a:t>Target</a:t>
              </a:r>
            </a:p>
          </p:txBody>
        </p:sp>
        <p:sp>
          <p:nvSpPr>
            <p:cNvPr id="328715" name="Line 11"/>
            <p:cNvSpPr>
              <a:spLocks noChangeShapeType="1"/>
            </p:cNvSpPr>
            <p:nvPr/>
          </p:nvSpPr>
          <p:spPr bwMode="auto">
            <a:xfrm flipH="1">
              <a:off x="960" y="2604"/>
              <a:ext cx="3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kumimoji="0" lang="ja-JP" altLang="en-US" sz="18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85013" name="Text Box 12"/>
            <p:cNvSpPr txBox="1">
              <a:spLocks noChangeArrowheads="1"/>
            </p:cNvSpPr>
            <p:nvPr/>
          </p:nvSpPr>
          <p:spPr bwMode="auto">
            <a:xfrm>
              <a:off x="476" y="3281"/>
              <a:ext cx="10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800" b="1">
                  <a:solidFill>
                    <a:srgbClr val="008000"/>
                  </a:solidFill>
                  <a:ea typeface="Arial Unicode MS" pitchFamily="50" charset="-128"/>
                  <a:cs typeface="Arial Unicode MS" pitchFamily="50" charset="-128"/>
                </a:rPr>
                <a:t>Start Counter</a:t>
              </a:r>
            </a:p>
          </p:txBody>
        </p:sp>
        <p:sp>
          <p:nvSpPr>
            <p:cNvPr id="328717" name="Line 13"/>
            <p:cNvSpPr>
              <a:spLocks noChangeShapeType="1"/>
            </p:cNvSpPr>
            <p:nvPr/>
          </p:nvSpPr>
          <p:spPr bwMode="auto">
            <a:xfrm flipH="1" flipV="1">
              <a:off x="960" y="1422"/>
              <a:ext cx="30" cy="10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kumimoji="0" lang="ja-JP" altLang="en-US" sz="18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328718" name="Line 14"/>
            <p:cNvSpPr>
              <a:spLocks noChangeShapeType="1"/>
            </p:cNvSpPr>
            <p:nvPr/>
          </p:nvSpPr>
          <p:spPr bwMode="auto">
            <a:xfrm flipV="1">
              <a:off x="1051" y="1421"/>
              <a:ext cx="332" cy="10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kumimoji="0" lang="ja-JP" altLang="en-US" sz="18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328719" name="Line 15"/>
            <p:cNvSpPr>
              <a:spLocks noChangeShapeType="1"/>
            </p:cNvSpPr>
            <p:nvPr/>
          </p:nvSpPr>
          <p:spPr bwMode="auto">
            <a:xfrm>
              <a:off x="2169" y="2637"/>
              <a:ext cx="439" cy="6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kumimoji="0" lang="ja-JP" altLang="en-US" sz="18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328720" name="Line 16"/>
            <p:cNvSpPr>
              <a:spLocks noChangeShapeType="1"/>
            </p:cNvSpPr>
            <p:nvPr/>
          </p:nvSpPr>
          <p:spPr bwMode="auto">
            <a:xfrm>
              <a:off x="2261" y="2604"/>
              <a:ext cx="800" cy="6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kumimoji="0" lang="ja-JP" altLang="en-US" sz="18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85018" name="Text Box 17"/>
            <p:cNvSpPr txBox="1">
              <a:spLocks noChangeArrowheads="1"/>
            </p:cNvSpPr>
            <p:nvPr/>
          </p:nvSpPr>
          <p:spPr bwMode="auto">
            <a:xfrm>
              <a:off x="2472" y="3281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800" b="1">
                  <a:solidFill>
                    <a:srgbClr val="008000"/>
                  </a:solidFill>
                  <a:ea typeface="Arial Unicode MS" pitchFamily="50" charset="-128"/>
                  <a:cs typeface="Arial Unicode MS" pitchFamily="50" charset="-128"/>
                </a:rPr>
                <a:t>DC2</a:t>
              </a:r>
            </a:p>
          </p:txBody>
        </p:sp>
        <p:sp>
          <p:nvSpPr>
            <p:cNvPr id="85019" name="Text Box 18"/>
            <p:cNvSpPr txBox="1">
              <a:spLocks noChangeArrowheads="1"/>
            </p:cNvSpPr>
            <p:nvPr/>
          </p:nvSpPr>
          <p:spPr bwMode="auto">
            <a:xfrm>
              <a:off x="2925" y="3281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800" b="1">
                  <a:solidFill>
                    <a:srgbClr val="008000"/>
                  </a:solidFill>
                  <a:ea typeface="Arial Unicode MS" pitchFamily="50" charset="-128"/>
                  <a:cs typeface="Arial Unicode MS" pitchFamily="50" charset="-128"/>
                </a:rPr>
                <a:t>DC3</a:t>
              </a:r>
            </a:p>
          </p:txBody>
        </p:sp>
        <p:sp>
          <p:nvSpPr>
            <p:cNvPr id="85020" name="Text Box 19"/>
            <p:cNvSpPr txBox="1">
              <a:spLocks noChangeArrowheads="1"/>
            </p:cNvSpPr>
            <p:nvPr/>
          </p:nvSpPr>
          <p:spPr bwMode="auto">
            <a:xfrm>
              <a:off x="1224" y="1228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800" b="1">
                  <a:solidFill>
                    <a:srgbClr val="008000"/>
                  </a:solidFill>
                  <a:ea typeface="Arial Unicode MS" pitchFamily="50" charset="-128"/>
                  <a:cs typeface="Arial Unicode MS" pitchFamily="50" charset="-128"/>
                </a:rPr>
                <a:t>DC1</a:t>
              </a:r>
            </a:p>
          </p:txBody>
        </p:sp>
        <p:sp>
          <p:nvSpPr>
            <p:cNvPr id="85021" name="Text Box 20"/>
            <p:cNvSpPr txBox="1">
              <a:spLocks noChangeArrowheads="1"/>
            </p:cNvSpPr>
            <p:nvPr/>
          </p:nvSpPr>
          <p:spPr bwMode="auto">
            <a:xfrm>
              <a:off x="740" y="1228"/>
              <a:ext cx="4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800" b="1">
                  <a:solidFill>
                    <a:srgbClr val="008000"/>
                  </a:solidFill>
                  <a:ea typeface="Arial Unicode MS" pitchFamily="50" charset="-128"/>
                  <a:cs typeface="Arial Unicode MS" pitchFamily="50" charset="-128"/>
                </a:rPr>
                <a:t>SVTX</a:t>
              </a:r>
            </a:p>
          </p:txBody>
        </p:sp>
        <p:sp>
          <p:nvSpPr>
            <p:cNvPr id="328725" name="Line 21"/>
            <p:cNvSpPr>
              <a:spLocks noChangeShapeType="1"/>
            </p:cNvSpPr>
            <p:nvPr/>
          </p:nvSpPr>
          <p:spPr bwMode="auto">
            <a:xfrm flipH="1" flipV="1">
              <a:off x="506" y="1870"/>
              <a:ext cx="454" cy="6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kumimoji="0" lang="ja-JP" altLang="en-US" sz="18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85023" name="Text Box 22"/>
            <p:cNvSpPr txBox="1">
              <a:spLocks noChangeArrowheads="1"/>
            </p:cNvSpPr>
            <p:nvPr/>
          </p:nvSpPr>
          <p:spPr bwMode="auto">
            <a:xfrm>
              <a:off x="0" y="1648"/>
              <a:ext cx="8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800" b="1">
                  <a:solidFill>
                    <a:srgbClr val="008000"/>
                  </a:solidFill>
                  <a:ea typeface="Arial Unicode MS" pitchFamily="50" charset="-128"/>
                  <a:cs typeface="Arial Unicode MS" pitchFamily="50" charset="-128"/>
                </a:rPr>
                <a:t>AC(n=1.03)</a:t>
              </a:r>
            </a:p>
          </p:txBody>
        </p:sp>
        <p:sp>
          <p:nvSpPr>
            <p:cNvPr id="85024" name="Text Box 24"/>
            <p:cNvSpPr txBox="1">
              <a:spLocks noChangeArrowheads="1"/>
            </p:cNvSpPr>
            <p:nvPr/>
          </p:nvSpPr>
          <p:spPr bwMode="auto">
            <a:xfrm>
              <a:off x="0" y="2646"/>
              <a:ext cx="6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800" b="1">
                  <a:solidFill>
                    <a:srgbClr val="FF0000"/>
                  </a:solidFill>
                </a:rPr>
                <a:t>Photons</a:t>
              </a:r>
            </a:p>
          </p:txBody>
        </p:sp>
      </p:grpSp>
      <p:pic>
        <p:nvPicPr>
          <p:cNvPr id="84997" name="Picture 25" descr="mass_pi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1897063"/>
            <a:ext cx="338455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8" name="Text Box 26"/>
          <p:cNvSpPr txBox="1">
            <a:spLocks noChangeArrowheads="1"/>
          </p:cNvSpPr>
          <p:nvPr/>
        </p:nvSpPr>
        <p:spPr bwMode="auto">
          <a:xfrm rot="-5400000">
            <a:off x="4623594" y="3477419"/>
            <a:ext cx="226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 b="1">
                <a:solidFill>
                  <a:srgbClr val="008000"/>
                </a:solidFill>
                <a:ea typeface="HGPｺﾞｼｯｸE" pitchFamily="50" charset="-128"/>
              </a:rPr>
              <a:t>Momentum [GeV/c]</a:t>
            </a:r>
          </a:p>
        </p:txBody>
      </p:sp>
      <p:sp>
        <p:nvSpPr>
          <p:cNvPr id="84999" name="Text Box 27"/>
          <p:cNvSpPr txBox="1">
            <a:spLocks noChangeArrowheads="1"/>
          </p:cNvSpPr>
          <p:nvPr/>
        </p:nvSpPr>
        <p:spPr bwMode="auto">
          <a:xfrm>
            <a:off x="6372225" y="1752600"/>
            <a:ext cx="1819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CC0099"/>
                </a:solidFill>
                <a:ea typeface="HGPｺﾞｼｯｸE" pitchFamily="50" charset="-128"/>
              </a:rPr>
              <a:t>K/</a:t>
            </a:r>
            <a:r>
              <a:rPr lang="en-US" altLang="ja-JP" sz="2000">
                <a:solidFill>
                  <a:srgbClr val="CC0099"/>
                </a:solidFill>
                <a:latin typeface="Symbol" pitchFamily="18" charset="2"/>
                <a:ea typeface="HGPｺﾞｼｯｸE" pitchFamily="50" charset="-128"/>
              </a:rPr>
              <a:t>p</a:t>
            </a:r>
            <a:r>
              <a:rPr lang="en-US" altLang="ja-JP" sz="2000">
                <a:solidFill>
                  <a:srgbClr val="CC0099"/>
                </a:solidFill>
                <a:ea typeface="HGPｺﾞｼｯｸE" pitchFamily="50" charset="-128"/>
              </a:rPr>
              <a:t> separation</a:t>
            </a:r>
          </a:p>
        </p:txBody>
      </p:sp>
      <p:sp>
        <p:nvSpPr>
          <p:cNvPr id="85000" name="Text Box 28"/>
          <p:cNvSpPr txBox="1">
            <a:spLocks noChangeArrowheads="1"/>
          </p:cNvSpPr>
          <p:nvPr/>
        </p:nvSpPr>
        <p:spPr bwMode="auto">
          <a:xfrm>
            <a:off x="7451725" y="2328863"/>
            <a:ext cx="561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>
                <a:solidFill>
                  <a:srgbClr val="FFFF00"/>
                </a:solidFill>
                <a:ea typeface="HGPｺﾞｼｯｸE" pitchFamily="50" charset="-128"/>
              </a:rPr>
              <a:t>K</a:t>
            </a:r>
            <a:r>
              <a:rPr lang="en-US" altLang="ja-JP" sz="2800" baseline="30000">
                <a:solidFill>
                  <a:srgbClr val="FFFF00"/>
                </a:solidFill>
                <a:ea typeface="HGPｺﾞｼｯｸE" pitchFamily="50" charset="-128"/>
              </a:rPr>
              <a:t>+</a:t>
            </a:r>
          </a:p>
        </p:txBody>
      </p:sp>
      <p:sp>
        <p:nvSpPr>
          <p:cNvPr id="85001" name="Text Box 29"/>
          <p:cNvSpPr txBox="1">
            <a:spLocks noChangeArrowheads="1"/>
          </p:cNvSpPr>
          <p:nvPr/>
        </p:nvSpPr>
        <p:spPr bwMode="auto">
          <a:xfrm>
            <a:off x="6156325" y="2471738"/>
            <a:ext cx="520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>
                <a:solidFill>
                  <a:srgbClr val="FFFF00"/>
                </a:solidFill>
                <a:latin typeface="Symbol" pitchFamily="18" charset="2"/>
                <a:ea typeface="HGPｺﾞｼｯｸE" pitchFamily="50" charset="-128"/>
              </a:rPr>
              <a:t>p</a:t>
            </a:r>
            <a:r>
              <a:rPr lang="en-US" altLang="ja-JP" sz="2800" baseline="30000">
                <a:solidFill>
                  <a:srgbClr val="FFFF00"/>
                </a:solidFill>
                <a:ea typeface="HGPｺﾞｼｯｸE" pitchFamily="50" charset="-128"/>
              </a:rPr>
              <a:t>+</a:t>
            </a:r>
          </a:p>
        </p:txBody>
      </p:sp>
      <p:sp>
        <p:nvSpPr>
          <p:cNvPr id="85002" name="Text Box 30"/>
          <p:cNvSpPr txBox="1">
            <a:spLocks noChangeArrowheads="1"/>
          </p:cNvSpPr>
          <p:nvPr/>
        </p:nvSpPr>
        <p:spPr bwMode="auto">
          <a:xfrm>
            <a:off x="6084888" y="5208588"/>
            <a:ext cx="2554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 b="1">
                <a:solidFill>
                  <a:srgbClr val="008000"/>
                </a:solidFill>
                <a:ea typeface="HGPｺﾞｼｯｸE" pitchFamily="50" charset="-128"/>
              </a:rPr>
              <a:t>Mass/Charge [GeV/c</a:t>
            </a:r>
            <a:r>
              <a:rPr lang="en-US" altLang="ja-JP" sz="1800" b="1" baseline="30000">
                <a:solidFill>
                  <a:srgbClr val="008000"/>
                </a:solidFill>
                <a:ea typeface="HGPｺﾞｼｯｸE" pitchFamily="50" charset="-128"/>
              </a:rPr>
              <a:t>2</a:t>
            </a:r>
            <a:r>
              <a:rPr lang="en-US" altLang="ja-JP" sz="1800" b="1">
                <a:solidFill>
                  <a:srgbClr val="008000"/>
                </a:solidFill>
                <a:ea typeface="HGPｺﾞｼｯｸE" pitchFamily="50" charset="-128"/>
              </a:rPr>
              <a:t>]</a:t>
            </a:r>
          </a:p>
        </p:txBody>
      </p:sp>
      <p:sp>
        <p:nvSpPr>
          <p:cNvPr id="85003" name="Text Box 31"/>
          <p:cNvSpPr txBox="1">
            <a:spLocks noChangeArrowheads="1"/>
          </p:cNvSpPr>
          <p:nvPr/>
        </p:nvSpPr>
        <p:spPr bwMode="auto">
          <a:xfrm>
            <a:off x="2843213" y="5805488"/>
            <a:ext cx="4332287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62013" eaLnBrk="0" hangingPunct="0">
              <a:buClr>
                <a:srgbClr val="000000"/>
              </a:buClr>
              <a:buSzPct val="45000"/>
              <a:buFont typeface="StarBats"/>
              <a:buNone/>
              <a:tabLst>
                <a:tab pos="682625" algn="l"/>
                <a:tab pos="1363663" algn="l"/>
                <a:tab pos="2046288" algn="l"/>
                <a:tab pos="2727325" algn="l"/>
                <a:tab pos="3409950" algn="l"/>
              </a:tabLst>
            </a:pPr>
            <a:r>
              <a:rPr kumimoji="0" lang="ja-JP" altLang="en-US" sz="2000">
                <a:solidFill>
                  <a:srgbClr val="000000"/>
                </a:solidFill>
                <a:sym typeface="Symbol" pitchFamily="18" charset="2"/>
              </a:rPr>
              <a:t></a:t>
            </a:r>
            <a:r>
              <a:rPr kumimoji="0" lang="en-US" altLang="ja-JP" sz="2000" baseline="-25000">
                <a:solidFill>
                  <a:srgbClr val="000000"/>
                </a:solidFill>
              </a:rPr>
              <a:t>P</a:t>
            </a:r>
            <a:r>
              <a:rPr kumimoji="0" lang="en-US" altLang="ja-JP" sz="2000">
                <a:solidFill>
                  <a:srgbClr val="000000"/>
                </a:solidFill>
              </a:rPr>
              <a:t> </a:t>
            </a:r>
            <a:r>
              <a:rPr kumimoji="0" lang="en-US" altLang="ja-JP" sz="2000" b="1">
                <a:solidFill>
                  <a:srgbClr val="000000"/>
                </a:solidFill>
                <a:latin typeface="Book Antiqua" pitchFamily="18" charset="0"/>
              </a:rPr>
              <a:t>~6 MeV/c for 1 GeV/c</a:t>
            </a:r>
            <a:endParaRPr kumimoji="0" lang="en-US" altLang="zh-TW" sz="2000">
              <a:solidFill>
                <a:srgbClr val="000000"/>
              </a:solidFill>
            </a:endParaRPr>
          </a:p>
          <a:p>
            <a:pPr defTabSz="862013" eaLnBrk="0" hangingPunct="0">
              <a:buClr>
                <a:srgbClr val="000000"/>
              </a:buClr>
              <a:buSzPct val="45000"/>
              <a:buFont typeface="StarBats"/>
              <a:buNone/>
              <a:tabLst>
                <a:tab pos="682625" algn="l"/>
                <a:tab pos="1363663" algn="l"/>
                <a:tab pos="2046288" algn="l"/>
                <a:tab pos="2727325" algn="l"/>
                <a:tab pos="3409950" algn="l"/>
              </a:tabLst>
            </a:pPr>
            <a:r>
              <a:rPr kumimoji="0" lang="en-US" altLang="ja-JP" sz="2000">
                <a:solidFill>
                  <a:srgbClr val="000000"/>
                </a:solidFill>
                <a:sym typeface="Symbol" pitchFamily="18" charset="2"/>
              </a:rPr>
              <a:t></a:t>
            </a:r>
            <a:r>
              <a:rPr kumimoji="0" lang="en-US" altLang="ja-JP" sz="2000" baseline="-25000">
                <a:solidFill>
                  <a:srgbClr val="000000"/>
                </a:solidFill>
              </a:rPr>
              <a:t>TOF</a:t>
            </a:r>
            <a:r>
              <a:rPr kumimoji="0" lang="en-US" altLang="ja-JP" sz="2000">
                <a:solidFill>
                  <a:srgbClr val="000000"/>
                </a:solidFill>
              </a:rPr>
              <a:t> </a:t>
            </a:r>
            <a:r>
              <a:rPr kumimoji="0" lang="en-US" altLang="ja-JP" sz="2000" b="1">
                <a:solidFill>
                  <a:srgbClr val="000000"/>
                </a:solidFill>
                <a:latin typeface="Book Antiqua" pitchFamily="18" charset="0"/>
              </a:rPr>
              <a:t>~150 ps</a:t>
            </a:r>
            <a:endParaRPr kumimoji="0" lang="en-US" altLang="zh-TW" sz="2000" b="1">
              <a:solidFill>
                <a:srgbClr val="000000"/>
              </a:solidFill>
              <a:latin typeface="Book Antiqua" pitchFamily="18" charset="0"/>
            </a:endParaRPr>
          </a:p>
          <a:p>
            <a:pPr defTabSz="862013" eaLnBrk="0" hangingPunct="0">
              <a:buClr>
                <a:srgbClr val="000000"/>
              </a:buClr>
              <a:buSzPct val="45000"/>
              <a:buFont typeface="StarBats"/>
              <a:buNone/>
              <a:tabLst>
                <a:tab pos="682625" algn="l"/>
                <a:tab pos="1363663" algn="l"/>
                <a:tab pos="2046288" algn="l"/>
                <a:tab pos="2727325" algn="l"/>
                <a:tab pos="3409950" algn="l"/>
              </a:tabLst>
            </a:pPr>
            <a:r>
              <a:rPr kumimoji="0" lang="en-US" altLang="ja-JP" sz="2000">
                <a:solidFill>
                  <a:srgbClr val="000000"/>
                </a:solidFill>
                <a:sym typeface="Symbol" pitchFamily="18" charset="2"/>
              </a:rPr>
              <a:t></a:t>
            </a:r>
            <a:r>
              <a:rPr kumimoji="0" lang="en-US" altLang="ja-JP" sz="2000" baseline="-25000">
                <a:solidFill>
                  <a:srgbClr val="000000"/>
                </a:solidFill>
              </a:rPr>
              <a:t>MASS</a:t>
            </a:r>
            <a:r>
              <a:rPr kumimoji="0" lang="en-US" altLang="ja-JP" sz="2000">
                <a:solidFill>
                  <a:srgbClr val="000000"/>
                </a:solidFill>
              </a:rPr>
              <a:t> </a:t>
            </a:r>
            <a:r>
              <a:rPr kumimoji="0" lang="en-US" altLang="ja-JP" sz="2000" b="1">
                <a:solidFill>
                  <a:srgbClr val="000000"/>
                </a:solidFill>
                <a:latin typeface="Book Antiqua" pitchFamily="18" charset="0"/>
              </a:rPr>
              <a:t>~30 MeV/c</a:t>
            </a:r>
            <a:r>
              <a:rPr kumimoji="0" lang="en-US" altLang="ja-JP" sz="2000" b="1" baseline="30000">
                <a:solidFill>
                  <a:srgbClr val="000000"/>
                </a:solidFill>
                <a:latin typeface="Book Antiqua" pitchFamily="18" charset="0"/>
              </a:rPr>
              <a:t>2</a:t>
            </a:r>
            <a:r>
              <a:rPr kumimoji="0" lang="en-US" altLang="ja-JP" sz="2000" b="1">
                <a:solidFill>
                  <a:srgbClr val="000000"/>
                </a:solidFill>
                <a:latin typeface="Book Antiqua" pitchFamily="18" charset="0"/>
              </a:rPr>
              <a:t> for 1 GeV/c Kaon</a:t>
            </a:r>
            <a:endParaRPr kumimoji="0" lang="en-US" altLang="ja-JP" sz="2000" b="1">
              <a:solidFill>
                <a:srgbClr val="0000FF"/>
              </a:solidFill>
              <a:latin typeface="Book Antiqua" pitchFamily="18" charset="0"/>
            </a:endParaRPr>
          </a:p>
        </p:txBody>
      </p:sp>
      <p:sp>
        <p:nvSpPr>
          <p:cNvPr id="33" name="スライド番号プレースホルダ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C6A0-53AA-4B11-99B1-F085EDE05481}" type="slidenum">
              <a:rPr lang="ja-JP" altLang="en-US" smtClean="0"/>
              <a:pPr/>
              <a:t>8</a:t>
            </a:fld>
            <a:endParaRPr lang="en-US" altLang="ja-JP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2"/>
          <p:cNvSpPr txBox="1">
            <a:spLocks noChangeArrowheads="1"/>
          </p:cNvSpPr>
          <p:nvPr/>
        </p:nvSpPr>
        <p:spPr bwMode="auto">
          <a:xfrm>
            <a:off x="361950" y="1700213"/>
            <a:ext cx="793999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kumimoji="0" lang="en-US" altLang="zh-TW" sz="8000" dirty="0" smtClean="0">
                <a:solidFill>
                  <a:srgbClr val="3333CC"/>
                </a:solidFill>
                <a:ea typeface="PMingLiU" pitchFamily="18" charset="-120"/>
                <a:sym typeface="Symbol" pitchFamily="18" charset="2"/>
              </a:rPr>
              <a:t>Exotics search in</a:t>
            </a:r>
          </a:p>
          <a:p>
            <a:pPr algn="ctr" eaLnBrk="0" hangingPunct="0">
              <a:defRPr/>
            </a:pPr>
            <a:r>
              <a:rPr kumimoji="0" lang="en-US" altLang="zh-TW" sz="8000" dirty="0" smtClean="0">
                <a:solidFill>
                  <a:srgbClr val="3333CC"/>
                </a:solidFill>
                <a:ea typeface="PMingLiU" pitchFamily="18" charset="-120"/>
                <a:sym typeface="Symbol" pitchFamily="18" charset="2"/>
              </a:rPr>
              <a:t> backward</a:t>
            </a:r>
          </a:p>
          <a:p>
            <a:pPr algn="ctr" eaLnBrk="0" hangingPunct="0">
              <a:defRPr/>
            </a:pPr>
            <a:r>
              <a:rPr kumimoji="0" lang="en-US" altLang="zh-TW" sz="8000" dirty="0" smtClean="0">
                <a:solidFill>
                  <a:srgbClr val="3333CC"/>
                </a:solidFill>
                <a:ea typeface="PMingLiU" pitchFamily="18" charset="-120"/>
                <a:sym typeface="Symbol" pitchFamily="18" charset="2"/>
              </a:rPr>
              <a:t> </a:t>
            </a:r>
            <a:r>
              <a:rPr kumimoji="0" lang="en-US" altLang="zh-TW" sz="8000" dirty="0" smtClean="0">
                <a:solidFill>
                  <a:srgbClr val="3333CC"/>
                </a:solidFill>
                <a:latin typeface="Symbol" pitchFamily="18" charset="2"/>
                <a:ea typeface="PMingLiU" pitchFamily="18" charset="-120"/>
                <a:sym typeface="Symbol" pitchFamily="18" charset="2"/>
              </a:rPr>
              <a:t>h </a:t>
            </a:r>
            <a:r>
              <a:rPr kumimoji="0" lang="en-US" altLang="zh-TW" sz="8000" dirty="0" smtClean="0">
                <a:solidFill>
                  <a:srgbClr val="3333CC"/>
                </a:solidFill>
                <a:ea typeface="PMingLiU" pitchFamily="18" charset="-120"/>
                <a:sym typeface="Symbol" pitchFamily="18" charset="2"/>
              </a:rPr>
              <a:t>production</a:t>
            </a:r>
          </a:p>
          <a:p>
            <a:pPr eaLnBrk="0" hangingPunct="0">
              <a:defRPr/>
            </a:pPr>
            <a:endParaRPr kumimoji="0" lang="en-US" altLang="zh-TW" sz="8000" dirty="0" smtClean="0">
              <a:solidFill>
                <a:srgbClr val="3333CC"/>
              </a:solidFill>
              <a:latin typeface="Symbol" pitchFamily="18" charset="2"/>
              <a:ea typeface="PMingLiU" pitchFamily="18" charset="-120"/>
              <a:sym typeface="Symbol" pitchFamily="18" charset="2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E48C-885F-4E43-AFFB-2AED1B7D90F4}" type="slidenum">
              <a:rPr lang="ja-JP" altLang="en-US" smtClean="0"/>
              <a:pPr/>
              <a:t>9</a:t>
            </a:fld>
            <a:endParaRPr lang="en-US" altLang="ja-JP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3"/>
</p:tagLst>
</file>

<file path=ppt/theme/theme1.xml><?xml version="1.0" encoding="utf-8"?>
<a:theme xmlns:a="http://schemas.openxmlformats.org/drawingml/2006/main" name="2tone2">
  <a:themeElements>
    <a:clrScheme name="">
      <a:dk1>
        <a:srgbClr val="000000"/>
      </a:dk1>
      <a:lt1>
        <a:srgbClr val="FFFFFF"/>
      </a:lt1>
      <a:dk2>
        <a:srgbClr val="CC6600"/>
      </a:dk2>
      <a:lt2>
        <a:srgbClr val="808080"/>
      </a:lt2>
      <a:accent1>
        <a:srgbClr val="FFCC00"/>
      </a:accent1>
      <a:accent2>
        <a:srgbClr val="FF66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E75C00"/>
      </a:accent6>
      <a:hlink>
        <a:srgbClr val="FF0066"/>
      </a:hlink>
      <a:folHlink>
        <a:srgbClr val="FF33CC"/>
      </a:folHlink>
    </a:clrScheme>
    <a:fontScheme name="2tone2">
      <a:majorFont>
        <a:latin typeface="Comic Sans MS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50800" cap="flat" cmpd="sng" algn="ctr">
          <a:solidFill>
            <a:srgbClr val="CC0000"/>
          </a:solidFill>
          <a:prstDash val="solid"/>
          <a:round/>
          <a:headEnd type="none" w="med" len="med"/>
          <a:tailEnd type="none"/>
        </a:ln>
        <a:effectLst/>
      </a:spPr>
      <a:bodyPr rtlCol="0" anchor="ctr"/>
      <a:lstStyle>
        <a:defPPr algn="ctr">
          <a:defRPr kumimoji="1"/>
        </a:defPPr>
      </a:lstStyle>
    </a:spDef>
    <a:lnDef>
      <a:spPr bwMode="auto">
        <a:solidFill>
          <a:srgbClr val="CCFFFF"/>
        </a:solidFill>
        <a:ln w="50800" cap="flat" cmpd="sng" algn="ctr">
          <a:solidFill>
            <a:srgbClr val="CC0000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2tone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tone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tone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tone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tone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tone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tone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kiso</Template>
  <TotalTime>18346</TotalTime>
  <Words>1691</Words>
  <Application>Microsoft Office PowerPoint</Application>
  <PresentationFormat>画面に合わせる (4:3)</PresentationFormat>
  <Paragraphs>391</Paragraphs>
  <Slides>35</Slides>
  <Notes>31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35</vt:i4>
      </vt:variant>
    </vt:vector>
  </HeadingPairs>
  <TitlesOfParts>
    <vt:vector size="38" baseType="lpstr">
      <vt:lpstr>2tone2</vt:lpstr>
      <vt:lpstr>Equation</vt:lpstr>
      <vt:lpstr>Artwork</vt:lpstr>
      <vt:lpstr>Exotics search at SPring-8</vt:lpstr>
      <vt:lpstr>Super Photon Ring 8 GeV (SPring-8)</vt:lpstr>
      <vt:lpstr>Schematic View of LEPS Facility</vt:lpstr>
      <vt:lpstr>Backward-Compton Scattered Photon</vt:lpstr>
      <vt:lpstr>Setup of LEPS Detectors</vt:lpstr>
      <vt:lpstr>Setup of LEPS Detectors</vt:lpstr>
      <vt:lpstr>スライド 7</vt:lpstr>
      <vt:lpstr>PID in LEPS Spectrometer</vt:lpstr>
      <vt:lpstr>スライド 9</vt:lpstr>
      <vt:lpstr>スライド 10</vt:lpstr>
      <vt:lpstr>Missing mass spectra</vt:lpstr>
      <vt:lpstr>Backward meson production</vt:lpstr>
      <vt:lpstr>Differential cross sections  for h photoproduction </vt:lpstr>
      <vt:lpstr>スライド 14</vt:lpstr>
      <vt:lpstr>Physics background : L(1405)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Experimental status</vt:lpstr>
      <vt:lpstr>Difference between LEPS and CLAS for gn  K-Q+ study </vt:lpstr>
      <vt:lpstr>Quasi-free production of Q+ and L(1520)</vt:lpstr>
      <vt:lpstr>スライド 26</vt:lpstr>
      <vt:lpstr>スライド 27</vt:lpstr>
      <vt:lpstr>スライド 28</vt:lpstr>
      <vt:lpstr>スライド 29</vt:lpstr>
      <vt:lpstr>BNL-E949 detector</vt:lpstr>
      <vt:lpstr>LEPS2 detector Setup</vt:lpstr>
      <vt:lpstr>スライド 32</vt:lpstr>
      <vt:lpstr>LEPS Collaboration</vt:lpstr>
      <vt:lpstr>スライド 34</vt:lpstr>
      <vt:lpstr>Lineshape of L(1405)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L(1405) photoproduction  at SPring-8/LEPS </dc:title>
  <cp:lastModifiedBy>niiyama</cp:lastModifiedBy>
  <cp:revision>1979</cp:revision>
  <dcterms:modified xsi:type="dcterms:W3CDTF">2010-05-20T01:02:44Z</dcterms:modified>
</cp:coreProperties>
</file>