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Microsoft___11.bin" ContentType="application/vnd.openxmlformats-officedocument.oleObject"/>
  <Override PartName="/ppt/embeddings/Microsoft___12.bin" ContentType="application/vnd.openxmlformats-officedocument.oleObject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embeddings/Microsoft___9.bin" ContentType="application/vnd.openxmlformats-officedocument.oleObject"/>
  <Override PartName="/ppt/embeddings/Microsoft___2.bin" ContentType="application/vnd.openxmlformats-officedocument.oleObject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__6.bin" ContentType="application/vnd.openxmlformats-officedocument.oleObject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embeddings/Microsoft___10.bin" ContentType="application/vnd.openxmlformats-officedocument.oleObject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embeddings/Microsoft___1.bin" ContentType="application/vnd.openxmlformats-officedocument.oleObject"/>
  <Override PartName="/ppt/slides/slide34.xml" ContentType="application/vnd.openxmlformats-officedocument.presentationml.slide+xml"/>
  <Override PartName="/ppt/embeddings/Microsoft___5.bin" ContentType="application/vnd.openxmlformats-officedocument.oleObject"/>
  <Override PartName="/ppt/slides/slide4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Microsoft___13.bin" ContentType="application/vnd.openxmlformats-officedocument.oleObject"/>
  <Override PartName="/ppt/slideLayouts/slideLayout1.xml" ContentType="application/vnd.openxmlformats-officedocument.presentationml.slideLayout+xml"/>
  <Override PartName="/ppt/embeddings/Microsoft___4.bin" ContentType="application/vnd.openxmlformats-officedocument.oleObject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embeddings/Microsoft___3.bin" ContentType="application/vnd.openxmlformats-officedocument.oleObject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__7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embeddings/Microsoft___8.bin" ContentType="application/vnd.openxmlformats-officedocument.oleObject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70" r:id="rId8"/>
    <p:sldId id="279" r:id="rId9"/>
    <p:sldId id="280" r:id="rId10"/>
    <p:sldId id="282" r:id="rId11"/>
    <p:sldId id="283" r:id="rId12"/>
    <p:sldId id="284" r:id="rId13"/>
    <p:sldId id="285" r:id="rId14"/>
    <p:sldId id="327" r:id="rId15"/>
    <p:sldId id="286" r:id="rId16"/>
    <p:sldId id="287" r:id="rId17"/>
    <p:sldId id="288" r:id="rId18"/>
    <p:sldId id="291" r:id="rId19"/>
    <p:sldId id="289" r:id="rId20"/>
    <p:sldId id="290" r:id="rId21"/>
    <p:sldId id="326" r:id="rId22"/>
    <p:sldId id="292" r:id="rId23"/>
    <p:sldId id="294" r:id="rId24"/>
    <p:sldId id="295" r:id="rId25"/>
    <p:sldId id="296" r:id="rId26"/>
    <p:sldId id="297" r:id="rId27"/>
    <p:sldId id="298" r:id="rId28"/>
    <p:sldId id="299" r:id="rId29"/>
    <p:sldId id="328" r:id="rId30"/>
    <p:sldId id="300" r:id="rId31"/>
    <p:sldId id="301" r:id="rId32"/>
    <p:sldId id="308" r:id="rId33"/>
    <p:sldId id="309" r:id="rId34"/>
    <p:sldId id="304" r:id="rId35"/>
    <p:sldId id="305" r:id="rId36"/>
    <p:sldId id="306" r:id="rId37"/>
    <p:sldId id="316" r:id="rId38"/>
    <p:sldId id="313" r:id="rId39"/>
    <p:sldId id="314" r:id="rId40"/>
    <p:sldId id="315" r:id="rId41"/>
    <p:sldId id="312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C0FB1"/>
    <a:srgbClr val="FFB0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 showGuides="1">
      <p:cViewPr varScale="1">
        <p:scale>
          <a:sx n="112" d="100"/>
          <a:sy n="112" d="100"/>
        </p:scale>
        <p:origin x="-680" y="-112"/>
      </p:cViewPr>
      <p:guideLst>
        <p:guide orient="horz" pos="3094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theme" Target="theme/theme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tableStyles" Target="tableStyle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printerSettings" Target="printerSettings/printerSettings1.bin"/><Relationship Id="rId54" Type="http://schemas.openxmlformats.org/officeDocument/2006/relationships/viewProps" Target="viewProp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9.pict"/><Relationship Id="rId1" Type="http://schemas.openxmlformats.org/officeDocument/2006/relationships/image" Target="../media/image6.pict"/><Relationship Id="rId2" Type="http://schemas.openxmlformats.org/officeDocument/2006/relationships/image" Target="../media/image7.pict"/><Relationship Id="rId3" Type="http://schemas.openxmlformats.org/officeDocument/2006/relationships/image" Target="../media/image8.pict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ict"/><Relationship Id="rId1" Type="http://schemas.openxmlformats.org/officeDocument/2006/relationships/image" Target="../media/image11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ict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ict"/><Relationship Id="rId1" Type="http://schemas.openxmlformats.org/officeDocument/2006/relationships/image" Target="../media/image72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A8B4-8593-E546-A8B2-8D3195E1ED31}" type="datetimeFigureOut">
              <a:rPr lang="ja-JP" altLang="en-US" smtClean="0"/>
              <a:pPr/>
              <a:t>10.9.24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F13-121A-FD4A-97C3-CCDDD9877FE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A8B4-8593-E546-A8B2-8D3195E1ED31}" type="datetimeFigureOut">
              <a:rPr lang="ja-JP" altLang="en-US" smtClean="0"/>
              <a:pPr/>
              <a:t>10.9.24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F13-121A-FD4A-97C3-CCDDD9877FE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A8B4-8593-E546-A8B2-8D3195E1ED31}" type="datetimeFigureOut">
              <a:rPr lang="ja-JP" altLang="en-US" smtClean="0"/>
              <a:pPr/>
              <a:t>10.9.24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F13-121A-FD4A-97C3-CCDDD9877FE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A8B4-8593-E546-A8B2-8D3195E1ED31}" type="datetimeFigureOut">
              <a:rPr lang="ja-JP" altLang="en-US" smtClean="0"/>
              <a:pPr/>
              <a:t>10.9.24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F13-121A-FD4A-97C3-CCDDD9877FE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A8B4-8593-E546-A8B2-8D3195E1ED31}" type="datetimeFigureOut">
              <a:rPr lang="ja-JP" altLang="en-US" smtClean="0"/>
              <a:pPr/>
              <a:t>10.9.24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F13-121A-FD4A-97C3-CCDDD9877FE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A8B4-8593-E546-A8B2-8D3195E1ED31}" type="datetimeFigureOut">
              <a:rPr lang="ja-JP" altLang="en-US" smtClean="0"/>
              <a:pPr/>
              <a:t>10.9.24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F13-121A-FD4A-97C3-CCDDD9877FE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A8B4-8593-E546-A8B2-8D3195E1ED31}" type="datetimeFigureOut">
              <a:rPr lang="ja-JP" altLang="en-US" smtClean="0"/>
              <a:pPr/>
              <a:t>10.9.24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F13-121A-FD4A-97C3-CCDDD9877FE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A8B4-8593-E546-A8B2-8D3195E1ED31}" type="datetimeFigureOut">
              <a:rPr lang="ja-JP" altLang="en-US" smtClean="0"/>
              <a:pPr/>
              <a:t>10.9.24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F13-121A-FD4A-97C3-CCDDD9877FE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A8B4-8593-E546-A8B2-8D3195E1ED31}" type="datetimeFigureOut">
              <a:rPr lang="ja-JP" altLang="en-US" smtClean="0"/>
              <a:pPr/>
              <a:t>10.9.24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F13-121A-FD4A-97C3-CCDDD9877FE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A8B4-8593-E546-A8B2-8D3195E1ED31}" type="datetimeFigureOut">
              <a:rPr lang="ja-JP" altLang="en-US" smtClean="0"/>
              <a:pPr/>
              <a:t>10.9.24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F13-121A-FD4A-97C3-CCDDD9877FE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A8B4-8593-E546-A8B2-8D3195E1ED31}" type="datetimeFigureOut">
              <a:rPr lang="ja-JP" altLang="en-US" smtClean="0"/>
              <a:pPr/>
              <a:t>10.9.24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0F13-121A-FD4A-97C3-CCDDD9877FE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5A8B4-8593-E546-A8B2-8D3195E1ED31}" type="datetimeFigureOut">
              <a:rPr lang="ja-JP" altLang="en-US" smtClean="0"/>
              <a:pPr/>
              <a:t>10.9.24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10F13-121A-FD4A-97C3-CCDDD9877FE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3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5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28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5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34.pd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df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2.png"/><Relationship Id="rId1" Type="http://schemas.openxmlformats.org/officeDocument/2006/relationships/video" Target="file://localhost/Users/ioka/Desktop/mizuta_movie/DenLor_05.gi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5" Type="http://schemas.openxmlformats.org/officeDocument/2006/relationships/image" Target="../media/image46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6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7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5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1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jpeg"/><Relationship Id="rId3" Type="http://schemas.openxmlformats.org/officeDocument/2006/relationships/image" Target="../media/image58.jpeg"/><Relationship Id="rId5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image" Target="../media/image69.png"/><Relationship Id="rId4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jpeg"/><Relationship Id="rId3" Type="http://schemas.openxmlformats.org/officeDocument/2006/relationships/image" Target="../media/image58.jpeg"/><Relationship Id="rId5" Type="http://schemas.openxmlformats.org/officeDocument/2006/relationships/image" Target="../media/image6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3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df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1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__11.bin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5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__13.bin"/><Relationship Id="rId5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3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3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__4.bin"/><Relationship Id="rId4" Type="http://schemas.openxmlformats.org/officeDocument/2006/relationships/oleObject" Target="../embeddings/Microsoft___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__1.bin"/><Relationship Id="rId5" Type="http://schemas.openxmlformats.org/officeDocument/2006/relationships/oleObject" Target="../embeddings/Microsoft___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5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476492"/>
            <a:ext cx="7772400" cy="1470025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rgbClr val="000090"/>
                </a:solidFill>
                <a:latin typeface="Gill Sans"/>
                <a:cs typeface="Gill Sans"/>
              </a:rPr>
              <a:t>Gravitational Wave and</a:t>
            </a:r>
            <a:br>
              <a:rPr lang="en-US" altLang="ja-JP" b="1" dirty="0" smtClean="0">
                <a:solidFill>
                  <a:srgbClr val="000090"/>
                </a:solidFill>
                <a:latin typeface="Gill Sans"/>
                <a:cs typeface="Gill Sans"/>
              </a:rPr>
            </a:br>
            <a:r>
              <a:rPr lang="en-US" altLang="ja-JP" b="1" dirty="0" smtClean="0">
                <a:solidFill>
                  <a:srgbClr val="000090"/>
                </a:solidFill>
                <a:latin typeface="Gill Sans"/>
                <a:cs typeface="Gill Sans"/>
              </a:rPr>
              <a:t>High Energy Phenomena</a:t>
            </a:r>
            <a:endParaRPr lang="ja-JP" altLang="en-US" b="1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362554"/>
            <a:ext cx="6400800" cy="1780207"/>
          </a:xfrm>
        </p:spPr>
        <p:txBody>
          <a:bodyPr>
            <a:normAutofit/>
          </a:bodyPr>
          <a:lstStyle/>
          <a:p>
            <a:r>
              <a:rPr lang="en-US" altLang="ja-JP" sz="3600" dirty="0" err="1" smtClean="0">
                <a:solidFill>
                  <a:schemeClr val="tx1"/>
                </a:solidFill>
                <a:latin typeface="Gill Sans"/>
                <a:cs typeface="Gill Sans"/>
              </a:rPr>
              <a:t>Kunihito</a:t>
            </a:r>
            <a:r>
              <a:rPr lang="en-US" altLang="ja-JP" sz="36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Gill Sans"/>
                <a:cs typeface="Gill Sans"/>
              </a:rPr>
              <a:t>Ioka</a:t>
            </a:r>
            <a:r>
              <a:rPr lang="en-US" altLang="ja-JP" sz="3600" dirty="0" smtClean="0">
                <a:solidFill>
                  <a:schemeClr val="tx1"/>
                </a:solidFill>
                <a:latin typeface="Gill Sans"/>
                <a:cs typeface="Gill Sans"/>
              </a:rPr>
              <a:t> (KEK)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75300" y="5422824"/>
            <a:ext cx="3993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 smtClean="0">
                <a:solidFill>
                  <a:srgbClr val="FF6600"/>
                </a:solidFill>
                <a:latin typeface="Gill Sans"/>
                <a:cs typeface="Gill Sans"/>
              </a:rPr>
              <a:t>1. Gamma-Ray Burst</a:t>
            </a:r>
          </a:p>
          <a:p>
            <a:pPr algn="ctr"/>
            <a:r>
              <a:rPr lang="en-US" altLang="ja-JP" sz="3600" dirty="0" smtClean="0">
                <a:solidFill>
                  <a:srgbClr val="FF6600"/>
                </a:solidFill>
                <a:latin typeface="Gill Sans"/>
                <a:cs typeface="Gill Sans"/>
              </a:rPr>
              <a:t>2. Cosmic-Ray</a:t>
            </a:r>
            <a:endParaRPr kumimoji="1" lang="ja-JP" altLang="en-US" sz="3600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04562" y="4158577"/>
            <a:ext cx="57631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Gill Sans"/>
                <a:cs typeface="Gill Sans"/>
              </a:rPr>
              <a:t>Y. </a:t>
            </a:r>
            <a:r>
              <a:rPr lang="en-US" altLang="ja-JP" sz="2800" dirty="0" err="1" smtClean="0">
                <a:latin typeface="Gill Sans"/>
                <a:cs typeface="Gill Sans"/>
              </a:rPr>
              <a:t>Suwa</a:t>
            </a:r>
            <a:r>
              <a:rPr lang="en-US" altLang="ja-JP" sz="2800" dirty="0" smtClean="0">
                <a:latin typeface="Gill Sans"/>
                <a:cs typeface="Gill Sans"/>
              </a:rPr>
              <a:t> (Kyoto), K. Kashiyama (Kyoto), </a:t>
            </a:r>
          </a:p>
          <a:p>
            <a:pPr algn="ctr"/>
            <a:r>
              <a:rPr kumimoji="1" lang="en-US" altLang="ja-JP" sz="2800" dirty="0" smtClean="0">
                <a:latin typeface="Gill Sans"/>
                <a:cs typeface="Gill Sans"/>
              </a:rPr>
              <a:t>N. </a:t>
            </a:r>
            <a:r>
              <a:rPr kumimoji="1" lang="en-US" altLang="ja-JP" sz="2800" dirty="0" err="1" smtClean="0">
                <a:latin typeface="Gill Sans"/>
                <a:cs typeface="Gill Sans"/>
              </a:rPr>
              <a:t>Kawanaka</a:t>
            </a:r>
            <a:r>
              <a:rPr kumimoji="1" lang="en-US" altLang="ja-JP" sz="2800" dirty="0" smtClean="0">
                <a:latin typeface="Gill Sans"/>
                <a:cs typeface="Gill Sans"/>
              </a:rPr>
              <a:t> (KEK), </a:t>
            </a:r>
            <a:r>
              <a:rPr lang="en-US" altLang="ja-JP" sz="2800" dirty="0" smtClean="0">
                <a:latin typeface="Gill Sans"/>
                <a:cs typeface="Gill Sans"/>
              </a:rPr>
              <a:t>Y. </a:t>
            </a:r>
            <a:r>
              <a:rPr lang="en-US" altLang="ja-JP" sz="2800" dirty="0" err="1" smtClean="0">
                <a:latin typeface="Gill Sans"/>
                <a:cs typeface="Gill Sans"/>
              </a:rPr>
              <a:t>Ohira</a:t>
            </a:r>
            <a:r>
              <a:rPr lang="en-US" altLang="ja-JP" sz="2800" dirty="0" smtClean="0">
                <a:latin typeface="Gill Sans"/>
                <a:cs typeface="Gill Sans"/>
              </a:rPr>
              <a:t> (KEK)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4075" y="476992"/>
            <a:ext cx="834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  <a:latin typeface="Gill Sans"/>
                <a:cs typeface="Gill Sans"/>
              </a:rPr>
              <a:t>Congratulations to Nakamura-san, Maeda-san and JGRG</a:t>
            </a:r>
            <a:endParaRPr kumimoji="1" lang="ja-JP" altLang="en-US" sz="28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High </a:t>
            </a:r>
            <a:r>
              <a:rPr lang="en-US" altLang="ja-JP" sz="4800" b="1" dirty="0" smtClean="0">
                <a:latin typeface="Symbol" charset="2"/>
                <a:cs typeface="Symbol" charset="2"/>
              </a:rPr>
              <a:t>G </a:t>
            </a:r>
            <a:r>
              <a:rPr lang="en-US" altLang="ja-JP" sz="4800" b="1" dirty="0" smtClean="0">
                <a:latin typeface="Gill Sans"/>
                <a:cs typeface="Gill Sans"/>
              </a:rPr>
              <a:t>Internal Shock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00" y="1255200"/>
            <a:ext cx="8020061" cy="56028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716" y="4884178"/>
            <a:ext cx="3048072" cy="888382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7" name="直線矢印コネクタ 6"/>
          <p:cNvCxnSpPr/>
          <p:nvPr/>
        </p:nvCxnSpPr>
        <p:spPr>
          <a:xfrm flipV="1">
            <a:off x="2868676" y="4670124"/>
            <a:ext cx="3743584" cy="26460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416602" y="6051669"/>
            <a:ext cx="7236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KI</a:t>
            </a:r>
            <a:r>
              <a:rPr lang="en-US" altLang="ja-JP" dirty="0" smtClean="0">
                <a:latin typeface="Arial"/>
                <a:cs typeface="Arial"/>
              </a:rPr>
              <a:t> 10</a:t>
            </a:r>
            <a:endParaRPr kumimoji="1" lang="en-US" altLang="ja-JP" dirty="0" smtClean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680" y="1255200"/>
            <a:ext cx="17799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rgbClr val="FF6600"/>
                </a:solidFill>
                <a:latin typeface="Gill Sans"/>
                <a:cs typeface="Gill Sans"/>
              </a:rPr>
              <a:t>GeV</a:t>
            </a:r>
            <a:r>
              <a:rPr kumimoji="1" lang="en-US" altLang="ja-JP" sz="2800" b="1" dirty="0" smtClean="0">
                <a:solidFill>
                  <a:srgbClr val="FF6600"/>
                </a:solidFill>
                <a:latin typeface="Gill Sans"/>
                <a:cs typeface="Gill Sans"/>
              </a:rPr>
              <a:t> </a:t>
            </a:r>
            <a:r>
              <a:rPr kumimoji="1" lang="en-US" altLang="ja-JP" sz="2800" b="1" dirty="0" err="1" smtClean="0">
                <a:solidFill>
                  <a:srgbClr val="FF6600"/>
                </a:solidFill>
                <a:latin typeface="Symbol" charset="2"/>
                <a:cs typeface="Symbol" charset="2"/>
              </a:rPr>
              <a:t>g</a:t>
            </a:r>
            <a:r>
              <a:rPr kumimoji="1" lang="en-US" altLang="ja-JP" sz="2800" b="1" dirty="0" smtClean="0">
                <a:solidFill>
                  <a:srgbClr val="FF6600"/>
                </a:solidFill>
                <a:latin typeface="Gill Sans"/>
                <a:cs typeface="Gill Sans"/>
              </a:rPr>
              <a:t>:</a:t>
            </a:r>
          </a:p>
          <a:p>
            <a:r>
              <a:rPr lang="en-US" altLang="ja-JP" sz="2800" b="1" dirty="0" smtClean="0">
                <a:solidFill>
                  <a:srgbClr val="FF6600"/>
                </a:solidFill>
                <a:latin typeface="Gill Sans"/>
                <a:cs typeface="Gill Sans"/>
              </a:rPr>
              <a:t>Simple</a:t>
            </a:r>
            <a:endParaRPr kumimoji="1" lang="en-US" altLang="ja-JP" sz="2800" b="1" dirty="0" smtClean="0">
              <a:solidFill>
                <a:srgbClr val="FF6600"/>
              </a:solidFill>
              <a:latin typeface="Gill Sans"/>
              <a:cs typeface="Gill Sans"/>
            </a:endParaRPr>
          </a:p>
          <a:p>
            <a:r>
              <a:rPr lang="en-US" altLang="ja-JP" sz="2800" b="1" dirty="0" err="1" smtClean="0">
                <a:solidFill>
                  <a:srgbClr val="FF6600"/>
                </a:solidFill>
                <a:latin typeface="Gill Sans"/>
                <a:cs typeface="Gill Sans"/>
              </a:rPr>
              <a:t>synchro</a:t>
            </a:r>
            <a:r>
              <a:rPr lang="en-US" altLang="ja-JP" sz="2800" b="1" dirty="0" smtClean="0">
                <a:solidFill>
                  <a:srgbClr val="FF6600"/>
                </a:solidFill>
                <a:latin typeface="Gill Sans"/>
                <a:cs typeface="Gill Sans"/>
              </a:rPr>
              <a:t>.</a:t>
            </a:r>
          </a:p>
          <a:p>
            <a:r>
              <a:rPr lang="en-US" altLang="ja-JP" sz="2800" b="1" dirty="0" smtClean="0">
                <a:solidFill>
                  <a:srgbClr val="FF6600"/>
                </a:solidFill>
                <a:latin typeface="Gill Sans"/>
                <a:cs typeface="Gill Sans"/>
              </a:rPr>
              <a:t>emission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59422" y="6341621"/>
            <a:ext cx="736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rgbClr val="FF0000"/>
                </a:solidFill>
                <a:latin typeface="Gill Sans"/>
                <a:cs typeface="Gill Sans"/>
              </a:rPr>
              <a:t>TeV</a:t>
            </a:r>
            <a:endParaRPr kumimoji="1" lang="ja-JP" altLang="en-US" sz="28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41967" y="6352961"/>
            <a:ext cx="839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rgbClr val="FF0000"/>
                </a:solidFill>
                <a:latin typeface="Gill Sans"/>
                <a:cs typeface="Gill Sans"/>
              </a:rPr>
              <a:t>GeV</a:t>
            </a:r>
            <a:endParaRPr kumimoji="1" lang="ja-JP" altLang="en-US" sz="28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CTA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5" name="図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979" y="1274095"/>
            <a:ext cx="7440041" cy="558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376" y="1260865"/>
            <a:ext cx="4996124" cy="3278323"/>
          </a:xfrm>
          <a:prstGeom prst="rect">
            <a:avLst/>
          </a:prstGeom>
          <a:effectLst>
            <a:outerShdw blurRad="127000" dist="127000" dir="2700000">
              <a:srgbClr val="000000">
                <a:alpha val="43000"/>
              </a:srgbClr>
            </a:outerShdw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886294" y="1298568"/>
            <a:ext cx="2967479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l"/>
            </a:pPr>
            <a:r>
              <a:rPr kumimoji="1" lang="en-US" altLang="ja-JP" sz="2800" dirty="0" smtClean="0">
                <a:solidFill>
                  <a:schemeClr val="bg1"/>
                </a:solidFill>
                <a:latin typeface="Gill Sans"/>
                <a:cs typeface="Gill Sans"/>
              </a:rPr>
              <a:t> ~20GeV-100TeV</a:t>
            </a:r>
          </a:p>
          <a:p>
            <a:pPr>
              <a:buFont typeface="Wingdings" charset="2"/>
              <a:buChar char="l"/>
            </a:pPr>
            <a:r>
              <a:rPr lang="en-US" altLang="ja-JP" sz="2800" dirty="0" smtClean="0">
                <a:solidFill>
                  <a:schemeClr val="bg1"/>
                </a:solidFill>
                <a:latin typeface="Gill Sans"/>
                <a:cs typeface="Gill Sans"/>
              </a:rPr>
              <a:t> x10 Sensitivity</a:t>
            </a:r>
          </a:p>
          <a:p>
            <a:pPr>
              <a:buFont typeface="Wingdings" charset="2"/>
              <a:buChar char="l"/>
            </a:pPr>
            <a:r>
              <a:rPr kumimoji="1" lang="en-US" altLang="ja-JP" sz="280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kumimoji="1" lang="en-US" altLang="ja-JP" sz="28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Dq</a:t>
            </a:r>
            <a:r>
              <a:rPr kumimoji="1" lang="en-US" altLang="ja-JP" sz="2800" dirty="0" smtClean="0">
                <a:solidFill>
                  <a:schemeClr val="bg1"/>
                </a:solidFill>
                <a:latin typeface="Gill Sans"/>
                <a:cs typeface="Gill Sans"/>
              </a:rPr>
              <a:t>~1-2 min</a:t>
            </a:r>
          </a:p>
          <a:p>
            <a:pPr>
              <a:buFont typeface="Wingdings" charset="2"/>
              <a:buChar char="l"/>
            </a:pPr>
            <a:r>
              <a:rPr lang="en-US" altLang="ja-JP" sz="2800" dirty="0" smtClean="0">
                <a:solidFill>
                  <a:schemeClr val="bg1"/>
                </a:solidFill>
                <a:latin typeface="Gill Sans"/>
                <a:cs typeface="Gill Sans"/>
              </a:rPr>
              <a:t> FOV~5-10 deg</a:t>
            </a:r>
          </a:p>
          <a:p>
            <a:pPr>
              <a:buFont typeface="Wingdings" charset="2"/>
              <a:buChar char="l"/>
            </a:pPr>
            <a:r>
              <a:rPr lang="en-US" altLang="ja-JP" sz="2800" dirty="0" smtClean="0">
                <a:solidFill>
                  <a:schemeClr val="bg1"/>
                </a:solidFill>
                <a:latin typeface="Gill Sans"/>
                <a:cs typeface="Gill Sans"/>
              </a:rPr>
              <a:t> ~20 </a:t>
            </a:r>
            <a:r>
              <a:rPr lang="en-US" altLang="ja-JP" sz="2800" dirty="0" err="1" smtClean="0">
                <a:solidFill>
                  <a:schemeClr val="bg1"/>
                </a:solidFill>
                <a:latin typeface="Gill Sans"/>
                <a:cs typeface="Gill Sans"/>
              </a:rPr>
              <a:t>s</a:t>
            </a:r>
            <a:r>
              <a:rPr lang="en-US" altLang="ja-JP" sz="2800" dirty="0" smtClean="0">
                <a:solidFill>
                  <a:schemeClr val="bg1"/>
                </a:solidFill>
                <a:latin typeface="Gill Sans"/>
                <a:cs typeface="Gill Sans"/>
              </a:rPr>
              <a:t> slew (LST)</a:t>
            </a:r>
            <a:endParaRPr kumimoji="1" lang="en-US" altLang="ja-JP" sz="280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buFont typeface="Wingdings" charset="2"/>
              <a:buChar char="l"/>
            </a:pPr>
            <a:r>
              <a:rPr lang="en-US" altLang="ja-JP" sz="2800" dirty="0" smtClean="0">
                <a:solidFill>
                  <a:schemeClr val="bg1"/>
                </a:solidFill>
                <a:latin typeface="Gill Sans"/>
                <a:cs typeface="Gill Sans"/>
              </a:rPr>
              <a:t> ~2015 (?)</a:t>
            </a:r>
          </a:p>
          <a:p>
            <a:pPr>
              <a:buFont typeface="Wingdings" charset="2"/>
              <a:buChar char="l"/>
            </a:pPr>
            <a:r>
              <a:rPr kumimoji="1" lang="en-US" altLang="ja-JP" sz="2800" dirty="0" smtClean="0">
                <a:solidFill>
                  <a:schemeClr val="bg1"/>
                </a:solidFill>
                <a:latin typeface="Gill Sans"/>
                <a:cs typeface="Gill Sans"/>
              </a:rPr>
              <a:t> ~150€</a:t>
            </a:r>
            <a:endParaRPr kumimoji="1" lang="ja-JP" altLang="en-US" sz="28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94743" y="6101045"/>
            <a:ext cx="6371256" cy="707886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outerShdw blurRad="50800" dist="38100" dir="2700000">
              <a:schemeClr val="bg1">
                <a:alpha val="43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4000" b="1" dirty="0" err="1" smtClean="0">
                <a:solidFill>
                  <a:srgbClr val="FF0000"/>
                </a:solidFill>
                <a:latin typeface="Gill Sans"/>
                <a:cs typeface="Gill Sans"/>
              </a:rPr>
              <a:t>TeV</a:t>
            </a:r>
            <a:r>
              <a:rPr kumimoji="1" lang="en-US" altLang="ja-JP" sz="4000" b="1" dirty="0" smtClean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  <a:r>
              <a:rPr kumimoji="1" lang="en-US" altLang="ja-JP" sz="40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kumimoji="1" lang="en-US" altLang="ja-JP" sz="4000" b="1" dirty="0" smtClean="0">
                <a:solidFill>
                  <a:srgbClr val="FF0000"/>
                </a:solidFill>
                <a:latin typeface="Gill Sans"/>
                <a:cs typeface="Gill Sans"/>
              </a:rPr>
              <a:t> from GRB or not?</a:t>
            </a:r>
            <a:endParaRPr kumimoji="1" lang="ja-JP" altLang="en-US" sz="4000" b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NS merger – Short GRB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3" name="Picture 4" descr="ns_mer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900" y="1417638"/>
            <a:ext cx="38862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nro.nao.ac.jp/~nro45mrt/pictures/photo/image/img05_8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3347" y="3685739"/>
            <a:ext cx="3047988" cy="2285991"/>
          </a:xfrm>
          <a:prstGeom prst="rect">
            <a:avLst/>
          </a:prstGeom>
          <a:noFill/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685739"/>
            <a:ext cx="3083225" cy="2285991"/>
          </a:xfrm>
          <a:prstGeom prst="rect">
            <a:avLst/>
          </a:prstGeom>
        </p:spPr>
      </p:pic>
      <p:pic>
        <p:nvPicPr>
          <p:cNvPr id="6" name="Picture 4" descr="http://journal.mycom.co.jp/news/2003/03/31/14b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7973" y="3685739"/>
            <a:ext cx="1603766" cy="2285992"/>
          </a:xfrm>
          <a:prstGeom prst="rect">
            <a:avLst/>
          </a:prstGeom>
          <a:noFill/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1739" y="3685739"/>
            <a:ext cx="2732261" cy="228599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9372" y="1428816"/>
            <a:ext cx="25384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0090"/>
                </a:solidFill>
                <a:latin typeface="Gill Sans"/>
                <a:cs typeface="Gill Sans"/>
              </a:rPr>
              <a:t>NS-NS mergers</a:t>
            </a:r>
          </a:p>
          <a:p>
            <a:r>
              <a:rPr lang="en-US" altLang="ja-JP" sz="2800" dirty="0" smtClean="0">
                <a:solidFill>
                  <a:srgbClr val="000090"/>
                </a:solidFill>
                <a:latin typeface="Gill Sans"/>
                <a:cs typeface="Gill Sans"/>
              </a:rPr>
              <a:t>are promising</a:t>
            </a:r>
          </a:p>
          <a:p>
            <a:r>
              <a:rPr lang="en-US" altLang="ja-JP" sz="2800" dirty="0" smtClean="0">
                <a:solidFill>
                  <a:srgbClr val="000090"/>
                </a:solidFill>
                <a:latin typeface="Gill Sans"/>
                <a:cs typeface="Gill Sans"/>
              </a:rPr>
              <a:t>GW sources</a:t>
            </a:r>
          </a:p>
          <a:p>
            <a:r>
              <a:rPr lang="en-US" altLang="ja-JP" sz="2800" dirty="0" smtClean="0">
                <a:solidFill>
                  <a:srgbClr val="000090"/>
                </a:solidFill>
                <a:latin typeface="Gill Sans"/>
                <a:cs typeface="Gill Sans"/>
              </a:rPr>
              <a:t>⇒ LCGT, LIGO,</a:t>
            </a:r>
          </a:p>
          <a:p>
            <a:r>
              <a:rPr lang="en-US" altLang="ja-JP" sz="2800" dirty="0" smtClean="0">
                <a:solidFill>
                  <a:srgbClr val="000090"/>
                </a:solidFill>
                <a:latin typeface="Gill Sans"/>
                <a:cs typeface="Gill Sans"/>
              </a:rPr>
              <a:t>Virgo, GEO, …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93475" y="1362666"/>
            <a:ext cx="23519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8000"/>
                </a:solidFill>
                <a:latin typeface="Gill Sans"/>
                <a:cs typeface="Gill Sans"/>
              </a:rPr>
              <a:t>EM </a:t>
            </a:r>
            <a:r>
              <a:rPr lang="en-US" altLang="ja-JP" sz="2800" dirty="0" err="1" smtClean="0">
                <a:solidFill>
                  <a:srgbClr val="008000"/>
                </a:solidFill>
                <a:latin typeface="Gill Sans"/>
                <a:cs typeface="Gill Sans"/>
              </a:rPr>
              <a:t>followup</a:t>
            </a:r>
            <a:endParaRPr lang="en-US" altLang="ja-JP" sz="2800" dirty="0" smtClean="0">
              <a:solidFill>
                <a:srgbClr val="008000"/>
              </a:solidFill>
              <a:latin typeface="Gill Sans"/>
              <a:cs typeface="Gill Sans"/>
            </a:endParaRPr>
          </a:p>
          <a:p>
            <a:pPr>
              <a:buFontTx/>
              <a:buChar char="-"/>
            </a:pPr>
            <a:r>
              <a:rPr lang="en-US" altLang="ja-JP" sz="2800" dirty="0" smtClean="0">
                <a:solidFill>
                  <a:srgbClr val="008000"/>
                </a:solidFill>
                <a:latin typeface="Gill Sans"/>
                <a:cs typeface="Gill Sans"/>
              </a:rPr>
              <a:t> Short GRB?</a:t>
            </a:r>
          </a:p>
          <a:p>
            <a:pPr>
              <a:buFontTx/>
              <a:buChar char="-"/>
            </a:pPr>
            <a:r>
              <a:rPr kumimoji="1" lang="en-US" altLang="ja-JP" sz="2800" dirty="0" smtClean="0">
                <a:solidFill>
                  <a:srgbClr val="008000"/>
                </a:solidFill>
                <a:latin typeface="Gill Sans"/>
                <a:cs typeface="Gill Sans"/>
              </a:rPr>
              <a:t> </a:t>
            </a:r>
            <a:r>
              <a:rPr lang="en-US" altLang="ja-JP" sz="2800" dirty="0" err="1" smtClean="0">
                <a:solidFill>
                  <a:srgbClr val="008000"/>
                </a:solidFill>
                <a:latin typeface="Gill Sans"/>
                <a:cs typeface="Gill Sans"/>
              </a:rPr>
              <a:t>z</a:t>
            </a:r>
            <a:r>
              <a:rPr lang="en-US" altLang="ja-JP" sz="2800" dirty="0" smtClean="0">
                <a:solidFill>
                  <a:srgbClr val="008000"/>
                </a:solidFill>
                <a:latin typeface="Gill Sans"/>
                <a:cs typeface="Gill Sans"/>
              </a:rPr>
              <a:t> ⇒ local H</a:t>
            </a:r>
            <a:r>
              <a:rPr lang="en-US" altLang="ja-JP" sz="2800" baseline="-25000" dirty="0" smtClean="0">
                <a:solidFill>
                  <a:srgbClr val="008000"/>
                </a:solidFill>
                <a:latin typeface="Gill Sans"/>
                <a:cs typeface="Gill Sans"/>
              </a:rPr>
              <a:t>0</a:t>
            </a:r>
            <a:endParaRPr kumimoji="1" lang="en-US" altLang="ja-JP" sz="2800" baseline="-25000" dirty="0" smtClean="0">
              <a:solidFill>
                <a:srgbClr val="008000"/>
              </a:solidFill>
              <a:latin typeface="Gill Sans"/>
              <a:cs typeface="Gill Sans"/>
            </a:endParaRPr>
          </a:p>
          <a:p>
            <a:pPr>
              <a:buFontTx/>
              <a:buChar char="-"/>
            </a:pPr>
            <a:r>
              <a:rPr lang="en-US" altLang="ja-JP" sz="2800" dirty="0" smtClean="0">
                <a:solidFill>
                  <a:srgbClr val="008000"/>
                </a:solidFill>
                <a:latin typeface="Gill Sans"/>
                <a:cs typeface="Gill Sans"/>
              </a:rPr>
              <a:t> </a:t>
            </a:r>
            <a:r>
              <a:rPr kumimoji="1" lang="en-US" altLang="ja-JP" sz="2800" dirty="0" err="1" smtClean="0">
                <a:solidFill>
                  <a:srgbClr val="008000"/>
                </a:solidFill>
                <a:latin typeface="Gill Sans"/>
                <a:cs typeface="Gill Sans"/>
              </a:rPr>
              <a:t>Degeneracies</a:t>
            </a:r>
            <a:endParaRPr lang="en-US" altLang="ja-JP" sz="2800" dirty="0" smtClean="0">
              <a:solidFill>
                <a:srgbClr val="008000"/>
              </a:solidFill>
              <a:latin typeface="Gill Sans"/>
              <a:cs typeface="Gill Sans"/>
            </a:endParaRPr>
          </a:p>
          <a:p>
            <a:pPr>
              <a:buFontTx/>
              <a:buChar char="-"/>
            </a:pPr>
            <a:r>
              <a:rPr lang="en-US" altLang="ja-JP" sz="2800" dirty="0" smtClean="0">
                <a:solidFill>
                  <a:srgbClr val="008000"/>
                </a:solidFill>
                <a:latin typeface="Gill Sans"/>
                <a:cs typeface="Gill Sans"/>
              </a:rPr>
              <a:t> S/N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976619" y="3152808"/>
            <a:ext cx="116164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Gill Sans"/>
                <a:cs typeface="Gill Sans"/>
              </a:rPr>
              <a:t>Schutz</a:t>
            </a:r>
            <a:r>
              <a:rPr kumimoji="1" lang="en-US" altLang="ja-JP" dirty="0" smtClean="0">
                <a:latin typeface="Gill Sans"/>
                <a:cs typeface="Gill Sans"/>
              </a:rPr>
              <a:t> 86</a:t>
            </a:r>
          </a:p>
          <a:p>
            <a:r>
              <a:rPr kumimoji="1" lang="en-US" altLang="ja-JP" dirty="0" err="1" smtClean="0">
                <a:latin typeface="Gill Sans"/>
                <a:cs typeface="Gill Sans"/>
              </a:rPr>
              <a:t>Kochanek</a:t>
            </a:r>
            <a:r>
              <a:rPr lang="en-US" altLang="ja-JP" dirty="0" smtClean="0">
                <a:latin typeface="Gill Sans"/>
                <a:cs typeface="Gill Sans"/>
              </a:rPr>
              <a:t> </a:t>
            </a:r>
          </a:p>
          <a:p>
            <a:r>
              <a:rPr lang="en-US" altLang="ja-JP" dirty="0" smtClean="0">
                <a:latin typeface="Gill Sans"/>
                <a:cs typeface="Gill Sans"/>
              </a:rPr>
              <a:t>&amp; </a:t>
            </a:r>
            <a:r>
              <a:rPr lang="en-US" altLang="ja-JP" dirty="0" err="1" smtClean="0">
                <a:latin typeface="Gill Sans"/>
                <a:cs typeface="Gill Sans"/>
              </a:rPr>
              <a:t>Piran</a:t>
            </a:r>
            <a:r>
              <a:rPr lang="en-US" altLang="ja-JP" dirty="0" smtClean="0">
                <a:latin typeface="Gill Sans"/>
                <a:cs typeface="Gill Sans"/>
              </a:rPr>
              <a:t> 93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9458" y="6046018"/>
            <a:ext cx="8197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rgbClr val="FF0000"/>
                </a:solidFill>
                <a:latin typeface="Gill Sans"/>
                <a:cs typeface="Gill Sans"/>
              </a:rPr>
              <a:t>In most cases, GRB jets are off-axis</a:t>
            </a:r>
            <a:endParaRPr kumimoji="1" lang="ja-JP" altLang="en-US" sz="44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rot="5400000">
            <a:off x="2557201" y="3100030"/>
            <a:ext cx="876614" cy="75537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10800000" flipV="1">
            <a:off x="4166887" y="3269715"/>
            <a:ext cx="744451" cy="64630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5400000">
            <a:off x="5153325" y="3592869"/>
            <a:ext cx="646308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6151118" y="3269715"/>
            <a:ext cx="740779" cy="64710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640580" y="3388786"/>
            <a:ext cx="5263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 smtClean="0">
                <a:solidFill>
                  <a:srgbClr val="FFFF00"/>
                </a:solidFill>
                <a:latin typeface="Gill Sans"/>
                <a:cs typeface="Gill Sans"/>
              </a:rPr>
              <a:t>?</a:t>
            </a:r>
            <a:endParaRPr kumimoji="1" lang="ja-JP" altLang="en-US" sz="8000" dirty="0">
              <a:solidFill>
                <a:srgbClr val="FFFF00"/>
              </a:solidFill>
              <a:latin typeface="Gill Sans"/>
              <a:cs typeface="Gill San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11335" y="3408886"/>
            <a:ext cx="5263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 smtClean="0">
                <a:solidFill>
                  <a:srgbClr val="FFFF00"/>
                </a:solidFill>
                <a:latin typeface="Gill Sans"/>
                <a:cs typeface="Gill Sans"/>
              </a:rPr>
              <a:t>?</a:t>
            </a:r>
            <a:endParaRPr kumimoji="1" lang="ja-JP" altLang="en-US" sz="8000" dirty="0">
              <a:solidFill>
                <a:srgbClr val="FFFF00"/>
              </a:solidFill>
              <a:latin typeface="Gill Sans"/>
              <a:cs typeface="Gill San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799301" y="3408886"/>
            <a:ext cx="5263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 smtClean="0">
                <a:solidFill>
                  <a:srgbClr val="FFFF00"/>
                </a:solidFill>
                <a:latin typeface="Gill Sans"/>
                <a:cs typeface="Gill Sans"/>
              </a:rPr>
              <a:t>?</a:t>
            </a:r>
            <a:endParaRPr kumimoji="1" lang="ja-JP" altLang="en-US" sz="8000" dirty="0">
              <a:solidFill>
                <a:srgbClr val="FFFF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Off-Axis GRB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8418"/>
            <a:ext cx="9144000" cy="137047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6918"/>
            <a:ext cx="6083300" cy="5715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34460"/>
            <a:ext cx="9144000" cy="252354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" y="3737560"/>
            <a:ext cx="6057900" cy="596900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2294108" y="2940591"/>
            <a:ext cx="1747892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4572000" y="2940591"/>
            <a:ext cx="237860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3782547" y="5598367"/>
            <a:ext cx="1543061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3523094" y="6363023"/>
            <a:ext cx="2048311" cy="136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711960" y="3142796"/>
            <a:ext cx="4691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6600"/>
                </a:solidFill>
                <a:latin typeface="Gill Sans"/>
                <a:cs typeface="Gill Sans"/>
              </a:rPr>
              <a:t>I am involved in </a:t>
            </a:r>
            <a:r>
              <a:rPr lang="en-US" altLang="ja-JP" sz="3600" dirty="0" smtClean="0">
                <a:solidFill>
                  <a:srgbClr val="FF6600"/>
                </a:solidFill>
                <a:latin typeface="Gill Sans"/>
                <a:cs typeface="Gill Sans"/>
              </a:rPr>
              <a:t>GRB …</a:t>
            </a:r>
            <a:endParaRPr kumimoji="1" lang="ja-JP" altLang="en-US" sz="3600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  <p:pic>
        <p:nvPicPr>
          <p:cNvPr id="14" name="Picture 2" descr="C:\Users\ioka\Pictures\tnp\pic01\DSC00744.JPG"/>
          <p:cNvPicPr>
            <a:picLocks noChangeAspect="1" noChangeArrowheads="1"/>
          </p:cNvPicPr>
          <p:nvPr/>
        </p:nvPicPr>
        <p:blipFill>
          <a:blip r:embed="rId6" cstate="print"/>
          <a:srcRect l="3641" r="14559" b="14683"/>
          <a:stretch>
            <a:fillRect/>
          </a:stretch>
        </p:blipFill>
        <p:spPr bwMode="auto">
          <a:xfrm>
            <a:off x="6885165" y="2664952"/>
            <a:ext cx="2258835" cy="3141242"/>
          </a:xfrm>
          <a:prstGeom prst="rect">
            <a:avLst/>
          </a:prstGeom>
          <a:noFill/>
        </p:spPr>
      </p:pic>
      <p:sp>
        <p:nvSpPr>
          <p:cNvPr id="17" name="テキスト ボックス 16"/>
          <p:cNvSpPr txBox="1"/>
          <p:nvPr/>
        </p:nvSpPr>
        <p:spPr>
          <a:xfrm>
            <a:off x="6723533" y="5807717"/>
            <a:ext cx="24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/>
                </a:solidFill>
                <a:latin typeface="Gill Sans"/>
                <a:cs typeface="Gill Sans"/>
              </a:rPr>
              <a:t>Medal of Academy</a:t>
            </a:r>
            <a:endParaRPr kumimoji="1" lang="ja-JP" alt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Black Hole MACHO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7638"/>
            <a:ext cx="9149859" cy="182663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244" y="3295262"/>
            <a:ext cx="6736687" cy="236543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8" y="5845425"/>
            <a:ext cx="8890000" cy="959460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 flipV="1">
            <a:off x="1627909" y="2147455"/>
            <a:ext cx="1189182" cy="115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5945909" y="2147455"/>
            <a:ext cx="1570182" cy="115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4683" y="2089736"/>
            <a:ext cx="222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6600"/>
                </a:solidFill>
                <a:latin typeface="Gill Sans"/>
                <a:cs typeface="Gill Sans"/>
              </a:rPr>
              <a:t>My</a:t>
            </a:r>
            <a:r>
              <a:rPr kumimoji="1" lang="en-US" altLang="ja-JP" sz="2800" dirty="0" smtClean="0">
                <a:solidFill>
                  <a:srgbClr val="FF6600"/>
                </a:solidFill>
                <a:latin typeface="Gill Sans"/>
                <a:cs typeface="Gill Sans"/>
              </a:rPr>
              <a:t> first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/>
          <a:srcRect l="8638" t="17097" r="3593" b="22351"/>
          <a:stretch>
            <a:fillRect/>
          </a:stretch>
        </p:blipFill>
        <p:spPr bwMode="auto">
          <a:xfrm>
            <a:off x="0" y="1127125"/>
            <a:ext cx="58674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0" name="Arc 4"/>
          <p:cNvSpPr>
            <a:spLocks/>
          </p:cNvSpPr>
          <p:nvPr/>
        </p:nvSpPr>
        <p:spPr bwMode="auto">
          <a:xfrm>
            <a:off x="6800850" y="1355725"/>
            <a:ext cx="514350" cy="625475"/>
          </a:xfrm>
          <a:custGeom>
            <a:avLst/>
            <a:gdLst>
              <a:gd name="G0" fmla="+- 0 0 0"/>
              <a:gd name="G1" fmla="+- 14180 0 0"/>
              <a:gd name="G2" fmla="+- 21600 0 0"/>
              <a:gd name="T0" fmla="*/ 16294 w 21600"/>
              <a:gd name="T1" fmla="*/ 0 h 27279"/>
              <a:gd name="T2" fmla="*/ 17175 w 21600"/>
              <a:gd name="T3" fmla="*/ 27279 h 27279"/>
              <a:gd name="T4" fmla="*/ 0 w 21600"/>
              <a:gd name="T5" fmla="*/ 14180 h 27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279" fill="none" extrusionOk="0">
                <a:moveTo>
                  <a:pt x="16293" y="0"/>
                </a:moveTo>
                <a:cubicBezTo>
                  <a:pt x="19715" y="3931"/>
                  <a:pt x="21600" y="8967"/>
                  <a:pt x="21600" y="14180"/>
                </a:cubicBezTo>
                <a:cubicBezTo>
                  <a:pt x="21600" y="18913"/>
                  <a:pt x="20045" y="23515"/>
                  <a:pt x="17174" y="27278"/>
                </a:cubicBezTo>
              </a:path>
              <a:path w="21600" h="27279" stroke="0" extrusionOk="0">
                <a:moveTo>
                  <a:pt x="16293" y="0"/>
                </a:moveTo>
                <a:cubicBezTo>
                  <a:pt x="19715" y="3931"/>
                  <a:pt x="21600" y="8967"/>
                  <a:pt x="21600" y="14180"/>
                </a:cubicBezTo>
                <a:cubicBezTo>
                  <a:pt x="21600" y="18913"/>
                  <a:pt x="20045" y="23515"/>
                  <a:pt x="17174" y="27278"/>
                </a:cubicBezTo>
                <a:lnTo>
                  <a:pt x="0" y="1418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 flipV="1">
            <a:off x="6388100" y="1339850"/>
            <a:ext cx="823913" cy="29368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6388100" y="1633538"/>
            <a:ext cx="823913" cy="2984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H="1">
            <a:off x="5715000" y="1752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H="1">
            <a:off x="7467600" y="164465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31" name="Arc 15"/>
          <p:cNvSpPr>
            <a:spLocks/>
          </p:cNvSpPr>
          <p:nvPr/>
        </p:nvSpPr>
        <p:spPr bwMode="auto">
          <a:xfrm>
            <a:off x="6792886" y="2530475"/>
            <a:ext cx="514350" cy="625475"/>
          </a:xfrm>
          <a:custGeom>
            <a:avLst/>
            <a:gdLst>
              <a:gd name="G0" fmla="+- 0 0 0"/>
              <a:gd name="G1" fmla="+- 14180 0 0"/>
              <a:gd name="G2" fmla="+- 21600 0 0"/>
              <a:gd name="T0" fmla="*/ 16294 w 21600"/>
              <a:gd name="T1" fmla="*/ 0 h 27279"/>
              <a:gd name="T2" fmla="*/ 17175 w 21600"/>
              <a:gd name="T3" fmla="*/ 27279 h 27279"/>
              <a:gd name="T4" fmla="*/ 0 w 21600"/>
              <a:gd name="T5" fmla="*/ 14180 h 27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279" fill="none" extrusionOk="0">
                <a:moveTo>
                  <a:pt x="16293" y="0"/>
                </a:moveTo>
                <a:cubicBezTo>
                  <a:pt x="19715" y="3931"/>
                  <a:pt x="21600" y="8967"/>
                  <a:pt x="21600" y="14180"/>
                </a:cubicBezTo>
                <a:cubicBezTo>
                  <a:pt x="21600" y="18913"/>
                  <a:pt x="20045" y="23515"/>
                  <a:pt x="17174" y="27278"/>
                </a:cubicBezTo>
              </a:path>
              <a:path w="21600" h="27279" stroke="0" extrusionOk="0">
                <a:moveTo>
                  <a:pt x="16293" y="0"/>
                </a:moveTo>
                <a:cubicBezTo>
                  <a:pt x="19715" y="3931"/>
                  <a:pt x="21600" y="8967"/>
                  <a:pt x="21600" y="14180"/>
                </a:cubicBezTo>
                <a:cubicBezTo>
                  <a:pt x="21600" y="18913"/>
                  <a:pt x="20045" y="23515"/>
                  <a:pt x="17174" y="27278"/>
                </a:cubicBezTo>
                <a:lnTo>
                  <a:pt x="0" y="1418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 flipV="1">
            <a:off x="6380136" y="2514600"/>
            <a:ext cx="823913" cy="29368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6380136" y="2808288"/>
            <a:ext cx="823913" cy="2984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flipH="1">
            <a:off x="5189054" y="3492668"/>
            <a:ext cx="1611796" cy="151589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 flipH="1" flipV="1">
            <a:off x="7419750" y="3492668"/>
            <a:ext cx="685800" cy="43163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161951" y="5654894"/>
            <a:ext cx="2124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dirty="0" smtClean="0">
                <a:latin typeface="Gill Sans"/>
                <a:cs typeface="Gill Sans"/>
              </a:rPr>
              <a:t>KI &amp; Nakamura</a:t>
            </a:r>
            <a:r>
              <a:rPr lang="en-US" altLang="ja-JP" sz="2000" dirty="0">
                <a:latin typeface="Gill Sans"/>
                <a:cs typeface="Gill Sans"/>
              </a:rPr>
              <a:t> </a:t>
            </a:r>
            <a:r>
              <a:rPr lang="en-US" altLang="ja-JP" sz="2000" dirty="0" smtClean="0">
                <a:latin typeface="Gill Sans"/>
                <a:cs typeface="Gill Sans"/>
              </a:rPr>
              <a:t>01</a:t>
            </a:r>
            <a:endParaRPr lang="en-US" altLang="ja-JP" sz="2000" dirty="0">
              <a:latin typeface="Gill Sans"/>
              <a:cs typeface="Gill Sans"/>
            </a:endParaRP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 rot="16200000">
            <a:off x="-432831" y="1850470"/>
            <a:ext cx="145043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200" dirty="0" err="1">
                <a:solidFill>
                  <a:srgbClr val="000090"/>
                </a:solidFill>
                <a:latin typeface="Gill Sans"/>
                <a:cs typeface="Gill Sans"/>
              </a:rPr>
              <a:t>Fluence</a:t>
            </a:r>
            <a:endParaRPr lang="en-US" altLang="ja-JP" sz="320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2648781" y="5522594"/>
            <a:ext cx="1343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200" dirty="0">
                <a:solidFill>
                  <a:srgbClr val="000090"/>
                </a:solidFill>
                <a:latin typeface="Gill Sans"/>
                <a:cs typeface="Gill Sans"/>
              </a:rPr>
              <a:t>Energy</a:t>
            </a:r>
          </a:p>
        </p:txBody>
      </p:sp>
      <p:sp>
        <p:nvSpPr>
          <p:cNvPr id="60439" name="Text Box 23"/>
          <p:cNvSpPr txBox="1">
            <a:spLocks noChangeArrowheads="1"/>
          </p:cNvSpPr>
          <p:nvPr/>
        </p:nvSpPr>
        <p:spPr bwMode="auto">
          <a:xfrm>
            <a:off x="4153428" y="1078968"/>
            <a:ext cx="2351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600" dirty="0" smtClean="0">
                <a:solidFill>
                  <a:srgbClr val="FF6600"/>
                </a:solidFill>
                <a:latin typeface="Gill Sans"/>
                <a:cs typeface="Gill Sans"/>
              </a:rPr>
              <a:t>Gamma-ray</a:t>
            </a:r>
            <a:endParaRPr lang="ja-JP" altLang="en-US" sz="3600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2286000" y="5008563"/>
            <a:ext cx="1224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600" dirty="0" smtClean="0">
                <a:solidFill>
                  <a:srgbClr val="FF6600"/>
                </a:solidFill>
                <a:latin typeface="Gill Sans"/>
                <a:cs typeface="Gill Sans"/>
              </a:rPr>
              <a:t>X-ray</a:t>
            </a:r>
            <a:endParaRPr lang="ja-JP" altLang="en-US" sz="3600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305649" y="2667000"/>
            <a:ext cx="522287" cy="304800"/>
            <a:chOff x="4416" y="2592"/>
            <a:chExt cx="384" cy="288"/>
          </a:xfrm>
        </p:grpSpPr>
        <p:sp>
          <p:nvSpPr>
            <p:cNvPr id="60442" name="Oval 26"/>
            <p:cNvSpPr>
              <a:spLocks noChangeArrowheads="1"/>
            </p:cNvSpPr>
            <p:nvPr/>
          </p:nvSpPr>
          <p:spPr bwMode="auto">
            <a:xfrm>
              <a:off x="4704" y="2592"/>
              <a:ext cx="96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443" name="Line 27"/>
            <p:cNvSpPr>
              <a:spLocks noChangeShapeType="1"/>
            </p:cNvSpPr>
            <p:nvPr/>
          </p:nvSpPr>
          <p:spPr bwMode="auto">
            <a:xfrm flipH="1">
              <a:off x="4416" y="2592"/>
              <a:ext cx="33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444" name="Line 28"/>
            <p:cNvSpPr>
              <a:spLocks noChangeShapeType="1"/>
            </p:cNvSpPr>
            <p:nvPr/>
          </p:nvSpPr>
          <p:spPr bwMode="auto">
            <a:xfrm>
              <a:off x="4416" y="2736"/>
              <a:ext cx="33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60445" name="AutoShape 29"/>
          <p:cNvSpPr>
            <a:spLocks noChangeArrowheads="1"/>
          </p:cNvSpPr>
          <p:nvPr/>
        </p:nvSpPr>
        <p:spPr bwMode="auto">
          <a:xfrm>
            <a:off x="8305800" y="1339850"/>
            <a:ext cx="617538" cy="595313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rgbClr val="FFFFCC"/>
              </a:gs>
              <a:gs pos="50000">
                <a:srgbClr val="FFCC99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46" name="AutoShape 30"/>
          <p:cNvSpPr>
            <a:spLocks noChangeArrowheads="1"/>
          </p:cNvSpPr>
          <p:nvPr/>
        </p:nvSpPr>
        <p:spPr bwMode="auto">
          <a:xfrm>
            <a:off x="8285136" y="3657600"/>
            <a:ext cx="617538" cy="595312"/>
          </a:xfrm>
          <a:prstGeom prst="smileyFace">
            <a:avLst>
              <a:gd name="adj" fmla="val 4653"/>
            </a:avLst>
          </a:prstGeom>
          <a:gradFill rotWithShape="0">
            <a:gsLst>
              <a:gs pos="0">
                <a:srgbClr val="FFFFCC"/>
              </a:gs>
              <a:gs pos="50000">
                <a:srgbClr val="FFCC99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Off-Axis </a:t>
            </a:r>
            <a:r>
              <a:rPr lang="en-US" altLang="ja-JP" sz="4800" b="1" dirty="0" err="1" smtClean="0">
                <a:latin typeface="Gill Sans"/>
                <a:cs typeface="Gill Sans"/>
              </a:rPr>
              <a:t>GRBs</a:t>
            </a:r>
            <a:r>
              <a:rPr lang="en-US" altLang="ja-JP" sz="4800" b="1" dirty="0" smtClean="0">
                <a:latin typeface="Gill Sans"/>
                <a:cs typeface="Gill Sans"/>
              </a:rPr>
              <a:t> are Dim</a:t>
            </a:r>
            <a:endParaRPr lang="en-US" altLang="ja-JP" sz="4800" b="1" dirty="0">
              <a:latin typeface="Gill Sans"/>
              <a:cs typeface="Gill San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963198" y="4202232"/>
            <a:ext cx="3172663" cy="2640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ja-JP" sz="3600" dirty="0" smtClean="0">
                <a:solidFill>
                  <a:prstClr val="black"/>
                </a:solidFill>
                <a:latin typeface="Gill Sans"/>
                <a:cs typeface="Gill Sans"/>
              </a:rPr>
              <a:t>L</a:t>
            </a:r>
            <a:r>
              <a:rPr lang="en-US" altLang="ja-JP" sz="36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D</a:t>
            </a:r>
            <a:r>
              <a:rPr lang="en-US" altLang="ja-JP" sz="3600" dirty="0" smtClean="0">
                <a:solidFill>
                  <a:prstClr val="black"/>
                </a:solidFill>
                <a:latin typeface="Gill Sans"/>
                <a:cs typeface="Gill Sans"/>
              </a:rPr>
              <a:t>T~(</a:t>
            </a:r>
            <a:r>
              <a:rPr lang="en-US" altLang="ja-JP" sz="36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Gq</a:t>
            </a:r>
            <a:r>
              <a:rPr lang="en-US" altLang="ja-JP" sz="3600" baseline="-25000" dirty="0" smtClean="0">
                <a:solidFill>
                  <a:prstClr val="black"/>
                </a:solidFill>
                <a:latin typeface="Gill Sans"/>
                <a:cs typeface="Gill Sans"/>
              </a:rPr>
              <a:t>v</a:t>
            </a:r>
            <a:r>
              <a:rPr lang="en-US" altLang="ja-JP" sz="3600" dirty="0" smtClean="0">
                <a:solidFill>
                  <a:prstClr val="black"/>
                </a:solidFill>
                <a:latin typeface="Gill Sans"/>
                <a:cs typeface="Gill Sans"/>
              </a:rPr>
              <a:t>)</a:t>
            </a:r>
            <a:r>
              <a:rPr lang="en-US" altLang="ja-JP" sz="3600" baseline="30000" dirty="0" smtClean="0">
                <a:solidFill>
                  <a:prstClr val="black"/>
                </a:solidFill>
                <a:latin typeface="Gill Sans"/>
                <a:cs typeface="Gill Sans"/>
              </a:rPr>
              <a:t>-6</a:t>
            </a:r>
            <a:endParaRPr lang="en-US" altLang="ja-JP" sz="3600" dirty="0" smtClean="0">
              <a:solidFill>
                <a:prstClr val="black"/>
              </a:solidFill>
              <a:latin typeface="Gill Sans"/>
              <a:cs typeface="Gill San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ja-JP" sz="3600" dirty="0" err="1" smtClean="0">
                <a:solidFill>
                  <a:prstClr val="black"/>
                </a:solidFill>
                <a:latin typeface="Symbol" charset="2"/>
                <a:cs typeface="Symbol" charset="2"/>
              </a:rPr>
              <a:t>D</a:t>
            </a:r>
            <a:r>
              <a:rPr lang="en-US" altLang="ja-JP" sz="3600" dirty="0" err="1" smtClean="0">
                <a:solidFill>
                  <a:prstClr val="black"/>
                </a:solidFill>
                <a:latin typeface="Gill Sans"/>
                <a:cs typeface="Gill Sans"/>
              </a:rPr>
              <a:t>T~R</a:t>
            </a:r>
            <a:r>
              <a:rPr lang="en-US" altLang="ja-JP" sz="3600" dirty="0" err="1" smtClean="0">
                <a:solidFill>
                  <a:prstClr val="black"/>
                </a:solidFill>
                <a:latin typeface="Symbol" charset="2"/>
                <a:cs typeface="Symbol" charset="2"/>
              </a:rPr>
              <a:t>q</a:t>
            </a:r>
            <a:r>
              <a:rPr lang="en-US" altLang="ja-JP" sz="3600" baseline="-25000" dirty="0" err="1" smtClean="0">
                <a:solidFill>
                  <a:prstClr val="black"/>
                </a:solidFill>
                <a:latin typeface="Gill Sans"/>
                <a:cs typeface="Gill Sans"/>
              </a:rPr>
              <a:t>j</a:t>
            </a:r>
            <a:r>
              <a:rPr lang="en-US" altLang="ja-JP" sz="3600" dirty="0" err="1" smtClean="0">
                <a:solidFill>
                  <a:prstClr val="black"/>
                </a:solidFill>
                <a:latin typeface="Gill Sans"/>
                <a:cs typeface="Gill Sans"/>
              </a:rPr>
              <a:t>/c</a:t>
            </a:r>
            <a:endParaRPr lang="en-US" altLang="ja-JP" sz="3600" baseline="30000" dirty="0" smtClean="0">
              <a:solidFill>
                <a:prstClr val="black"/>
              </a:solidFill>
              <a:latin typeface="Gill Sans"/>
              <a:cs typeface="Gill San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ja-JP" sz="3600" dirty="0" smtClean="0">
                <a:solidFill>
                  <a:prstClr val="black"/>
                </a:solidFill>
                <a:latin typeface="Gill Sans"/>
                <a:cs typeface="Gill Sans"/>
              </a:rPr>
              <a:t>Even if </a:t>
            </a:r>
            <a:r>
              <a:rPr lang="en-US" altLang="ja-JP" sz="36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D</a:t>
            </a:r>
            <a:r>
              <a:rPr lang="en-US" altLang="ja-JP" sz="3600" dirty="0" smtClean="0">
                <a:solidFill>
                  <a:prstClr val="black"/>
                </a:solidFill>
                <a:latin typeface="Gill Sans"/>
                <a:cs typeface="Gill Sans"/>
              </a:rPr>
              <a:t>T~0.1s,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L&lt;10</a:t>
            </a:r>
            <a:r>
              <a:rPr lang="en-US" altLang="ja-JP" sz="3600" baseline="30000" dirty="0" smtClean="0">
                <a:solidFill>
                  <a:srgbClr val="FF0000"/>
                </a:solidFill>
                <a:latin typeface="Gill Sans"/>
                <a:cs typeface="Gill Sans"/>
              </a:rPr>
              <a:t>39</a:t>
            </a:r>
            <a:r>
              <a:rPr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erg/s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Off-Axis Afterglow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64718"/>
            <a:ext cx="7566567" cy="544036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19092" y="6211669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Gill Sans"/>
                <a:cs typeface="Gill Sans"/>
              </a:rPr>
              <a:t>Granot</a:t>
            </a:r>
            <a:r>
              <a:rPr kumimoji="1" lang="en-US" altLang="ja-JP" dirty="0" smtClean="0">
                <a:latin typeface="Gill Sans"/>
                <a:cs typeface="Gill Sans"/>
              </a:rPr>
              <a:t>+ 02</a:t>
            </a:r>
          </a:p>
          <a:p>
            <a:r>
              <a:rPr kumimoji="1" lang="en-US" altLang="ja-JP" dirty="0" err="1" smtClean="0">
                <a:latin typeface="Gill Sans"/>
                <a:cs typeface="Gill Sans"/>
              </a:rPr>
              <a:t>Totani</a:t>
            </a:r>
            <a:r>
              <a:rPr kumimoji="1" lang="en-US" altLang="ja-JP" dirty="0" smtClean="0">
                <a:latin typeface="Gill Sans"/>
                <a:cs typeface="Gill Sans"/>
              </a:rPr>
              <a:t> &amp; </a:t>
            </a:r>
            <a:r>
              <a:rPr kumimoji="1" lang="en-US" altLang="ja-JP" dirty="0" err="1" smtClean="0">
                <a:latin typeface="Gill Sans"/>
                <a:cs typeface="Gill Sans"/>
              </a:rPr>
              <a:t>Panaitescu</a:t>
            </a:r>
            <a:r>
              <a:rPr kumimoji="1" lang="en-US" altLang="ja-JP" dirty="0" smtClean="0">
                <a:latin typeface="Gill Sans"/>
                <a:cs typeface="Gill Sans"/>
              </a:rPr>
              <a:t> 02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pic>
        <p:nvPicPr>
          <p:cNvPr id="9" name="図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09724" y="1715566"/>
            <a:ext cx="5195632" cy="1319714"/>
          </a:xfrm>
          <a:prstGeom prst="rect">
            <a:avLst/>
          </a:prstGeom>
          <a:solidFill>
            <a:srgbClr val="FF6600">
              <a:alpha val="10000"/>
            </a:srgbClr>
          </a:solidFill>
          <a:ln>
            <a:noFill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6323084" y="3413286"/>
            <a:ext cx="2686352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Also </a:t>
            </a:r>
            <a:r>
              <a:rPr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very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 dim</a:t>
            </a:r>
          </a:p>
          <a:p>
            <a:r>
              <a:rPr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Radio might be</a:t>
            </a:r>
          </a:p>
          <a:p>
            <a:r>
              <a:rPr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detectable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円/楕円 11"/>
          <p:cNvSpPr/>
          <p:nvPr/>
        </p:nvSpPr>
        <p:spPr>
          <a:xfrm>
            <a:off x="6484304" y="2991877"/>
            <a:ext cx="2202496" cy="177469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Merged Neutron Star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408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Merged NS has T~10MeV</a:t>
            </a:r>
          </a:p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L=4</a:t>
            </a:r>
            <a:r>
              <a:rPr lang="en-US" altLang="ja-JP" dirty="0" smtClean="0">
                <a:latin typeface="Symbol" charset="2"/>
                <a:cs typeface="Symbol" charset="2"/>
              </a:rPr>
              <a:t>p</a:t>
            </a:r>
            <a:r>
              <a:rPr lang="en-US" altLang="ja-JP" dirty="0" smtClean="0">
                <a:latin typeface="Gill Sans"/>
                <a:cs typeface="Gill Sans"/>
              </a:rPr>
              <a:t>r</a:t>
            </a:r>
            <a:r>
              <a:rPr lang="en-US" altLang="ja-JP" baseline="30000" dirty="0" smtClean="0">
                <a:latin typeface="Gill Sans"/>
                <a:cs typeface="Gill Sans"/>
              </a:rPr>
              <a:t>2</a:t>
            </a:r>
            <a:r>
              <a:rPr lang="en-US" altLang="ja-JP" dirty="0" smtClean="0">
                <a:latin typeface="Gill Sans"/>
                <a:cs typeface="Gill Sans"/>
              </a:rPr>
              <a:t>caT</a:t>
            </a:r>
            <a:r>
              <a:rPr lang="en-US" altLang="ja-JP" baseline="30000" dirty="0" smtClean="0">
                <a:latin typeface="Gill Sans"/>
                <a:cs typeface="Gill Sans"/>
              </a:rPr>
              <a:t>4</a:t>
            </a:r>
            <a:r>
              <a:rPr lang="en-US" altLang="ja-JP" dirty="0" smtClean="0">
                <a:latin typeface="Gill Sans"/>
                <a:cs typeface="Gill Sans"/>
              </a:rPr>
              <a:t>~10</a:t>
            </a:r>
            <a:r>
              <a:rPr lang="en-US" altLang="ja-JP" baseline="30000" dirty="0" smtClean="0">
                <a:latin typeface="Gill Sans"/>
                <a:cs typeface="Gill Sans"/>
              </a:rPr>
              <a:t>53</a:t>
            </a:r>
            <a:r>
              <a:rPr lang="en-US" altLang="ja-JP" dirty="0" smtClean="0">
                <a:latin typeface="Gill Sans"/>
                <a:cs typeface="Gill Sans"/>
              </a:rPr>
              <a:t>erg/s ≫ </a:t>
            </a:r>
            <a:r>
              <a:rPr lang="en-US" altLang="ja-JP" dirty="0" err="1" smtClean="0">
                <a:latin typeface="Gill Sans"/>
                <a:cs typeface="Gill Sans"/>
              </a:rPr>
              <a:t>L</a:t>
            </a:r>
            <a:r>
              <a:rPr lang="en-US" altLang="ja-JP" baseline="-25000" dirty="0" err="1" smtClean="0">
                <a:latin typeface="Gill Sans"/>
                <a:cs typeface="Gill Sans"/>
              </a:rPr>
              <a:t>Edd</a:t>
            </a:r>
            <a:endParaRPr lang="en-US" altLang="ja-JP" baseline="-25000" dirty="0" smtClean="0">
              <a:latin typeface="Gill Sans"/>
              <a:cs typeface="Gill Sans"/>
            </a:endParaRPr>
          </a:p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b="1" dirty="0" smtClean="0">
                <a:solidFill>
                  <a:srgbClr val="000090"/>
                </a:solidFill>
                <a:latin typeface="Gill Sans"/>
                <a:cs typeface="Gill Sans"/>
              </a:rPr>
              <a:t>Outflow ~ 10</a:t>
            </a:r>
            <a:r>
              <a:rPr lang="en-US" altLang="ja-JP" b="1" baseline="30000" dirty="0" smtClean="0">
                <a:solidFill>
                  <a:srgbClr val="000090"/>
                </a:solidFill>
                <a:latin typeface="Gill Sans"/>
                <a:cs typeface="Gill Sans"/>
              </a:rPr>
              <a:t>-3</a:t>
            </a:r>
            <a:r>
              <a:rPr lang="en-US" altLang="ja-JP" b="1" dirty="0" smtClean="0">
                <a:solidFill>
                  <a:srgbClr val="000090"/>
                </a:solidFill>
                <a:latin typeface="Gill Sans"/>
                <a:cs typeface="Gill Sans"/>
              </a:rPr>
              <a:t>M</a:t>
            </a:r>
            <a:r>
              <a:rPr lang="en-US" altLang="ja-JP" b="1" baseline="-25000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en-US" altLang="ja-JP" b="1" dirty="0" smtClean="0">
                <a:solidFill>
                  <a:srgbClr val="000090"/>
                </a:solidFill>
                <a:latin typeface="Gill Sans"/>
                <a:cs typeface="Gill Sans"/>
              </a:rPr>
              <a:t>/s (?)</a:t>
            </a:r>
          </a:p>
          <a:p>
            <a:pPr lvl="1"/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n</a:t>
            </a:r>
            <a:r>
              <a:rPr lang="en-US" altLang="ja-JP" dirty="0" smtClean="0">
                <a:latin typeface="Gill Sans"/>
                <a:cs typeface="Gill Sans"/>
              </a:rPr>
              <a:t>-driven wind</a:t>
            </a:r>
          </a:p>
          <a:p>
            <a:pPr lvl="1"/>
            <a:r>
              <a:rPr lang="en-US" altLang="ja-JP" dirty="0" smtClean="0">
                <a:latin typeface="Gill Sans"/>
                <a:cs typeface="Gill Sans"/>
              </a:rPr>
              <a:t> Tidal tail/heating</a:t>
            </a:r>
          </a:p>
          <a:p>
            <a:pPr lvl="1"/>
            <a:r>
              <a:rPr lang="en-US" altLang="ja-JP" dirty="0" smtClean="0">
                <a:latin typeface="Gill Sans"/>
                <a:cs typeface="Gill Sans"/>
              </a:rPr>
              <a:t> Disk wind</a:t>
            </a:r>
          </a:p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Gill Sans"/>
                <a:cs typeface="Gill Sans"/>
              </a:rPr>
              <a:t>Opaque</a:t>
            </a:r>
          </a:p>
          <a:p>
            <a:pPr lvl="1"/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L is suppressed by </a:t>
            </a:r>
            <a:r>
              <a:rPr lang="en-US" altLang="ja-JP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t</a:t>
            </a:r>
            <a:endParaRPr lang="en-US" altLang="ja-JP" baseline="-25000" dirty="0" smtClean="0">
              <a:solidFill>
                <a:srgbClr val="FF0000"/>
              </a:solidFill>
              <a:latin typeface="Gill Sans"/>
              <a:cs typeface="Gill Sans"/>
            </a:endParaRPr>
          </a:p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dirty="0" smtClean="0">
                <a:solidFill>
                  <a:srgbClr val="008000"/>
                </a:solidFill>
                <a:latin typeface="Gill Sans"/>
                <a:cs typeface="Gill Sans"/>
              </a:rPr>
              <a:t>Followed by adiabatic cooling T~r</a:t>
            </a:r>
            <a:r>
              <a:rPr lang="en-US" altLang="ja-JP" baseline="30000" dirty="0" smtClean="0">
                <a:solidFill>
                  <a:srgbClr val="008000"/>
                </a:solidFill>
                <a:latin typeface="Gill Sans"/>
                <a:cs typeface="Gill Sans"/>
              </a:rPr>
              <a:t>-1</a:t>
            </a:r>
            <a:r>
              <a:rPr lang="en-US" altLang="ja-JP" dirty="0" smtClean="0">
                <a:solidFill>
                  <a:srgbClr val="008000"/>
                </a:solidFill>
                <a:latin typeface="Gill Sans"/>
                <a:cs typeface="Gill Sans"/>
              </a:rPr>
              <a:t> ⇒ L/</a:t>
            </a:r>
            <a:r>
              <a:rPr lang="en-US" altLang="ja-JP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t</a:t>
            </a:r>
            <a:r>
              <a:rPr lang="en-US" altLang="ja-JP" dirty="0" smtClean="0">
                <a:solidFill>
                  <a:srgbClr val="008000"/>
                </a:solidFill>
                <a:latin typeface="Gill Sans"/>
                <a:cs typeface="Gill Sans"/>
              </a:rPr>
              <a:t>~r</a:t>
            </a:r>
            <a:r>
              <a:rPr lang="en-US" altLang="ja-JP" baseline="30000" dirty="0" smtClean="0">
                <a:solidFill>
                  <a:srgbClr val="008000"/>
                </a:solidFill>
                <a:latin typeface="Gill Sans"/>
                <a:cs typeface="Gill Sans"/>
              </a:rPr>
              <a:t>0</a:t>
            </a:r>
          </a:p>
        </p:txBody>
      </p:sp>
      <p:sp>
        <p:nvSpPr>
          <p:cNvPr id="4" name="円/楕円 3"/>
          <p:cNvSpPr/>
          <p:nvPr/>
        </p:nvSpPr>
        <p:spPr>
          <a:xfrm>
            <a:off x="7288742" y="1455276"/>
            <a:ext cx="806920" cy="67472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7050635" y="1627263"/>
            <a:ext cx="806920" cy="674720"/>
          </a:xfrm>
          <a:prstGeom prst="ellipse">
            <a:avLst/>
          </a:prstGeom>
          <a:gradFill>
            <a:gsLst>
              <a:gs pos="100000">
                <a:srgbClr val="FF0000"/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6329697" y="1554499"/>
            <a:ext cx="727551" cy="410124"/>
          </a:xfrm>
          <a:custGeom>
            <a:avLst/>
            <a:gdLst>
              <a:gd name="connsiteX0" fmla="*/ 489444 w 727551"/>
              <a:gd name="connsiteY0" fmla="*/ 0 h 410124"/>
              <a:gd name="connsiteX1" fmla="*/ 39684 w 727551"/>
              <a:gd name="connsiteY1" fmla="*/ 251367 h 410124"/>
              <a:gd name="connsiteX2" fmla="*/ 727551 w 727551"/>
              <a:gd name="connsiteY2" fmla="*/ 410124 h 4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551" h="410124">
                <a:moveTo>
                  <a:pt x="489444" y="0"/>
                </a:moveTo>
                <a:cubicBezTo>
                  <a:pt x="244722" y="91506"/>
                  <a:pt x="0" y="183013"/>
                  <a:pt x="39684" y="251367"/>
                </a:cubicBezTo>
                <a:cubicBezTo>
                  <a:pt x="79368" y="319721"/>
                  <a:pt x="403459" y="364922"/>
                  <a:pt x="727551" y="410124"/>
                </a:cubicBezTo>
              </a:path>
            </a:pathLst>
          </a:cu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 flipH="1" flipV="1">
            <a:off x="8095662" y="1759561"/>
            <a:ext cx="727551" cy="410124"/>
          </a:xfrm>
          <a:custGeom>
            <a:avLst/>
            <a:gdLst>
              <a:gd name="connsiteX0" fmla="*/ 489444 w 727551"/>
              <a:gd name="connsiteY0" fmla="*/ 0 h 410124"/>
              <a:gd name="connsiteX1" fmla="*/ 39684 w 727551"/>
              <a:gd name="connsiteY1" fmla="*/ 251367 h 410124"/>
              <a:gd name="connsiteX2" fmla="*/ 727551 w 727551"/>
              <a:gd name="connsiteY2" fmla="*/ 410124 h 4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551" h="410124">
                <a:moveTo>
                  <a:pt x="489444" y="0"/>
                </a:moveTo>
                <a:cubicBezTo>
                  <a:pt x="244722" y="91506"/>
                  <a:pt x="0" y="183013"/>
                  <a:pt x="39684" y="251367"/>
                </a:cubicBezTo>
                <a:cubicBezTo>
                  <a:pt x="79368" y="319721"/>
                  <a:pt x="403459" y="364922"/>
                  <a:pt x="727551" y="410124"/>
                </a:cubicBezTo>
              </a:path>
            </a:pathLst>
          </a:cu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2000" y="3333094"/>
            <a:ext cx="1347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Gill Sans"/>
                <a:cs typeface="Gill Sans"/>
              </a:rPr>
              <a:t>Eichler</a:t>
            </a:r>
            <a:r>
              <a:rPr kumimoji="1" lang="en-US" altLang="ja-JP" dirty="0" smtClean="0">
                <a:latin typeface="Gill Sans"/>
                <a:cs typeface="Gill Sans"/>
              </a:rPr>
              <a:t>+ 89</a:t>
            </a:r>
          </a:p>
          <a:p>
            <a:r>
              <a:rPr lang="en-US" altLang="ja-JP" dirty="0" err="1" smtClean="0">
                <a:latin typeface="Gill Sans"/>
                <a:cs typeface="Gill Sans"/>
              </a:rPr>
              <a:t>Rosswog</a:t>
            </a:r>
            <a:r>
              <a:rPr lang="en-US" altLang="ja-JP" dirty="0" smtClean="0">
                <a:latin typeface="Gill Sans"/>
                <a:cs typeface="Gill Sans"/>
              </a:rPr>
              <a:t> 05</a:t>
            </a:r>
          </a:p>
          <a:p>
            <a:r>
              <a:rPr kumimoji="1" lang="en-US" altLang="ja-JP" dirty="0" err="1" smtClean="0">
                <a:latin typeface="Gill Sans"/>
                <a:cs typeface="Gill Sans"/>
              </a:rPr>
              <a:t>Dessart</a:t>
            </a:r>
            <a:r>
              <a:rPr kumimoji="1" lang="en-US" altLang="ja-JP" dirty="0" smtClean="0">
                <a:latin typeface="Gill Sans"/>
                <a:cs typeface="Gill Sans"/>
              </a:rPr>
              <a:t>+ 09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33757" y="4251982"/>
            <a:ext cx="240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ill Sans"/>
                <a:cs typeface="Gill Sans"/>
              </a:rPr>
              <a:t>⇔ </a:t>
            </a:r>
            <a:r>
              <a:rPr kumimoji="1" lang="en-US" altLang="ja-JP" sz="2400" dirty="0" err="1" smtClean="0">
                <a:latin typeface="Gill Sans"/>
                <a:cs typeface="Gill Sans"/>
              </a:rPr>
              <a:t>n</a:t>
            </a:r>
            <a:r>
              <a:rPr kumimoji="1" lang="en-US" altLang="ja-JP" sz="2400" dirty="0" smtClean="0">
                <a:latin typeface="Gill Sans"/>
                <a:cs typeface="Gill Sans"/>
              </a:rPr>
              <a:t>-rich element</a:t>
            </a:r>
            <a:endParaRPr kumimoji="1" lang="ja-JP" altLang="en-US" sz="2400" dirty="0">
              <a:latin typeface="Gill Sans"/>
              <a:cs typeface="Gill San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7050635" y="3452164"/>
            <a:ext cx="1038414" cy="852738"/>
          </a:xfrm>
          <a:prstGeom prst="ellipse">
            <a:avLst/>
          </a:prstGeom>
          <a:gradFill flip="none" rotWithShape="1">
            <a:gsLst>
              <a:gs pos="100000">
                <a:srgbClr val="FF00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rot="5400000">
            <a:off x="7378532" y="2646360"/>
            <a:ext cx="425742" cy="1588"/>
          </a:xfrm>
          <a:prstGeom prst="straightConnector1">
            <a:avLst/>
          </a:prstGeom>
          <a:ln w="1016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5674902" y="3161923"/>
            <a:ext cx="992116" cy="171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図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45133" y="4766567"/>
            <a:ext cx="5546137" cy="926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Extended Emission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b="48412"/>
          <a:stretch>
            <a:fillRect/>
          </a:stretch>
        </p:blipFill>
        <p:spPr bwMode="auto">
          <a:xfrm>
            <a:off x="0" y="1508194"/>
            <a:ext cx="6837621" cy="534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線矢印コネクタ 5"/>
          <p:cNvCxnSpPr/>
          <p:nvPr/>
        </p:nvCxnSpPr>
        <p:spPr>
          <a:xfrm>
            <a:off x="502640" y="2751801"/>
            <a:ext cx="714323" cy="1588"/>
          </a:xfrm>
          <a:prstGeom prst="straightConnector1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740780" y="2805271"/>
            <a:ext cx="178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90"/>
                </a:solidFill>
                <a:latin typeface="Gill Sans"/>
                <a:cs typeface="Gill Sans"/>
              </a:rPr>
              <a:t>Short GRB</a:t>
            </a:r>
            <a:endParaRPr kumimoji="1" lang="ja-JP" altLang="en-US" sz="280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216963" y="3583690"/>
            <a:ext cx="2328197" cy="1588"/>
          </a:xfrm>
          <a:prstGeom prst="straightConnector1">
            <a:avLst/>
          </a:prstGeom>
          <a:ln w="38100" cap="flat" cmpd="sng" algn="ctr">
            <a:solidFill>
              <a:srgbClr val="FF66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873074" y="3598504"/>
            <a:ext cx="29204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FF6600"/>
                </a:solidFill>
                <a:latin typeface="Gill Sans"/>
                <a:cs typeface="Gill Sans"/>
              </a:rPr>
              <a:t>Extended Emission</a:t>
            </a:r>
          </a:p>
          <a:p>
            <a:pPr algn="ctr"/>
            <a:r>
              <a:rPr kumimoji="1" lang="en-US" altLang="ja-JP" sz="2800" dirty="0" smtClean="0">
                <a:solidFill>
                  <a:srgbClr val="FF6600"/>
                </a:solidFill>
                <a:latin typeface="Gill Sans"/>
                <a:cs typeface="Gill Sans"/>
              </a:rPr>
              <a:t>~ 2 </a:t>
            </a:r>
            <a:r>
              <a:rPr kumimoji="1" lang="en-US" altLang="ja-JP" sz="2800" dirty="0" err="1" smtClean="0">
                <a:solidFill>
                  <a:srgbClr val="FF6600"/>
                </a:solidFill>
                <a:latin typeface="Gill Sans"/>
                <a:cs typeface="Gill Sans"/>
              </a:rPr>
              <a:t>x</a:t>
            </a:r>
            <a:r>
              <a:rPr kumimoji="1" lang="en-US" altLang="ja-JP" sz="2800" dirty="0" smtClean="0">
                <a:solidFill>
                  <a:srgbClr val="FF6600"/>
                </a:solidFill>
                <a:latin typeface="Gill Sans"/>
                <a:cs typeface="Gill Sans"/>
              </a:rPr>
              <a:t> </a:t>
            </a:r>
            <a:r>
              <a:rPr kumimoji="1" lang="en-US" altLang="ja-JP" sz="2800" dirty="0" err="1" smtClean="0">
                <a:solidFill>
                  <a:srgbClr val="FF6600"/>
                </a:solidFill>
                <a:latin typeface="Gill Sans"/>
                <a:cs typeface="Gill Sans"/>
              </a:rPr>
              <a:t>E</a:t>
            </a:r>
            <a:r>
              <a:rPr lang="en-US" altLang="ja-JP" sz="2800" baseline="-25000" dirty="0" err="1" smtClean="0">
                <a:solidFill>
                  <a:srgbClr val="FF6600"/>
                </a:solidFill>
                <a:latin typeface="Gill Sans"/>
                <a:cs typeface="Gill Sans"/>
              </a:rPr>
              <a:t>spike</a:t>
            </a:r>
            <a:endParaRPr kumimoji="1" lang="ja-JP" altLang="en-US" sz="2800" baseline="-25000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957761" y="5529507"/>
            <a:ext cx="1563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dirty="0" err="1">
                <a:latin typeface="Gill Sans"/>
                <a:cs typeface="Gill Sans"/>
              </a:rPr>
              <a:t>Barthelmy</a:t>
            </a:r>
            <a:r>
              <a:rPr lang="en-US" altLang="ja-JP" dirty="0" smtClean="0">
                <a:latin typeface="Gill Sans"/>
                <a:cs typeface="Gill Sans"/>
              </a:rPr>
              <a:t>+ 05</a:t>
            </a:r>
            <a:endParaRPr lang="en-US" altLang="ja-JP" dirty="0">
              <a:latin typeface="Gill Sans"/>
              <a:cs typeface="Gill Sans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641494" y="1772795"/>
            <a:ext cx="19467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800" dirty="0" smtClean="0">
                <a:solidFill>
                  <a:srgbClr val="000090"/>
                </a:solidFill>
                <a:latin typeface="Gill Sans"/>
                <a:cs typeface="Gill Sans"/>
              </a:rPr>
              <a:t>GRB050724</a:t>
            </a:r>
            <a:endParaRPr lang="en-US" altLang="ja-JP" sz="280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rot="10800000" flipV="1">
            <a:off x="3796503" y="2831730"/>
            <a:ext cx="2905528" cy="8726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688803" y="1508195"/>
            <a:ext cx="2544286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Gill Sans"/>
                <a:cs typeface="Gill Sans"/>
              </a:rPr>
              <a:t>~1/2 </a:t>
            </a:r>
            <a:r>
              <a:rPr lang="en-US" altLang="ja-JP" sz="3200" dirty="0" err="1" smtClean="0">
                <a:latin typeface="Gill Sans"/>
                <a:cs typeface="Gill Sans"/>
              </a:rPr>
              <a:t>SGRBs</a:t>
            </a:r>
            <a:endParaRPr lang="en-US" altLang="ja-JP" sz="3200" dirty="0" smtClean="0">
              <a:latin typeface="Gill Sans"/>
              <a:cs typeface="Gill Sans"/>
            </a:endParaRPr>
          </a:p>
          <a:p>
            <a:endParaRPr kumimoji="1" lang="en-US" altLang="ja-JP" sz="3200" dirty="0" smtClean="0">
              <a:latin typeface="Gill Sans"/>
              <a:cs typeface="Gill Sans"/>
            </a:endParaRPr>
          </a:p>
          <a:p>
            <a:r>
              <a:rPr kumimoji="1"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Sharp Drop</a:t>
            </a:r>
          </a:p>
          <a:p>
            <a:r>
              <a:rPr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⇒ </a:t>
            </a:r>
            <a:r>
              <a:rPr lang="en-US" altLang="ja-JP" sz="3200" strike="sngStrike" dirty="0" smtClean="0">
                <a:solidFill>
                  <a:srgbClr val="FF0000"/>
                </a:solidFill>
                <a:latin typeface="Gill Sans"/>
                <a:cs typeface="Gill Sans"/>
              </a:rPr>
              <a:t>Afterglow</a:t>
            </a:r>
          </a:p>
          <a:p>
            <a:r>
              <a:rPr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Engine origin</a:t>
            </a:r>
          </a:p>
          <a:p>
            <a:endParaRPr lang="en-US" altLang="ja-JP" sz="3200" dirty="0" smtClean="0">
              <a:latin typeface="Gill Sans"/>
              <a:cs typeface="Gill Sans"/>
            </a:endParaRPr>
          </a:p>
          <a:p>
            <a:r>
              <a:rPr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Wind Fallback</a:t>
            </a:r>
          </a:p>
          <a:p>
            <a:r>
              <a:rPr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t</a:t>
            </a:r>
            <a:r>
              <a:rPr lang="en-US" altLang="ja-JP" sz="3200" baseline="-25000" dirty="0" smtClean="0">
                <a:solidFill>
                  <a:srgbClr val="008000"/>
                </a:solidFill>
                <a:latin typeface="Gill Sans"/>
                <a:cs typeface="Gill Sans"/>
              </a:rPr>
              <a:t>acc</a:t>
            </a:r>
            <a:r>
              <a:rPr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~100 </a:t>
            </a:r>
            <a:r>
              <a:rPr lang="en-US" altLang="ja-JP" sz="3200" dirty="0" err="1" smtClean="0">
                <a:solidFill>
                  <a:srgbClr val="008000"/>
                </a:solidFill>
                <a:latin typeface="Gill Sans"/>
                <a:cs typeface="Gill Sans"/>
              </a:rPr>
              <a:t>s</a:t>
            </a:r>
            <a:endParaRPr lang="en-US" altLang="ja-JP" sz="3200" dirty="0" smtClean="0">
              <a:solidFill>
                <a:srgbClr val="008000"/>
              </a:solidFill>
              <a:latin typeface="Gill Sans"/>
              <a:cs typeface="Gill Sans"/>
            </a:endParaRPr>
          </a:p>
          <a:p>
            <a:r>
              <a:rPr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(r/10</a:t>
            </a:r>
            <a:r>
              <a:rPr lang="en-US" altLang="ja-JP" sz="3200" baseline="30000" dirty="0" smtClean="0">
                <a:solidFill>
                  <a:srgbClr val="008000"/>
                </a:solidFill>
                <a:latin typeface="Gill Sans"/>
                <a:cs typeface="Gill Sans"/>
              </a:rPr>
              <a:t>9</a:t>
            </a:r>
            <a:r>
              <a:rPr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cm)</a:t>
            </a:r>
          </a:p>
          <a:p>
            <a:r>
              <a:rPr lang="en-US" altLang="ja-JP" sz="2800" dirty="0" smtClean="0">
                <a:solidFill>
                  <a:srgbClr val="008000"/>
                </a:solidFill>
                <a:latin typeface="Gill Sans"/>
                <a:cs typeface="Gill Sans"/>
              </a:rPr>
              <a:t>(</a:t>
            </a:r>
            <a:r>
              <a:rPr lang="en-US" altLang="ja-JP" sz="28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a</a:t>
            </a:r>
            <a:r>
              <a:rPr lang="en-US" altLang="ja-JP" sz="2800" dirty="0" smtClean="0">
                <a:solidFill>
                  <a:srgbClr val="008000"/>
                </a:solidFill>
                <a:latin typeface="Gill Sans"/>
                <a:cs typeface="Gill Sans"/>
              </a:rPr>
              <a:t>/0.1)</a:t>
            </a:r>
            <a:r>
              <a:rPr lang="en-US" altLang="ja-JP" sz="2800" baseline="30000" dirty="0" smtClean="0">
                <a:solidFill>
                  <a:srgbClr val="008000"/>
                </a:solidFill>
                <a:latin typeface="Gill Sans"/>
                <a:cs typeface="Gill Sans"/>
              </a:rPr>
              <a:t>-1</a:t>
            </a:r>
            <a:r>
              <a:rPr lang="en-US" altLang="ja-JP" sz="2800" dirty="0" smtClean="0">
                <a:solidFill>
                  <a:srgbClr val="008000"/>
                </a:solidFill>
                <a:latin typeface="Gill Sans"/>
                <a:cs typeface="Gill Sans"/>
              </a:rPr>
              <a:t>(r/10H)</a:t>
            </a:r>
            <a:endParaRPr lang="en-US" altLang="ja-JP" sz="2800" baseline="30000" dirty="0" smtClean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75129" y="6454648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ill Sans"/>
                <a:cs typeface="Gill Sans"/>
              </a:rPr>
              <a:t>Lee &amp; Ramirez-Ruiz 07, </a:t>
            </a:r>
            <a:r>
              <a:rPr kumimoji="1" lang="en-US" altLang="ja-JP" dirty="0" err="1" smtClean="0">
                <a:latin typeface="Gill Sans"/>
                <a:cs typeface="Gill Sans"/>
              </a:rPr>
              <a:t>Rosswog</a:t>
            </a:r>
            <a:r>
              <a:rPr kumimoji="1" lang="en-US" altLang="ja-JP" dirty="0" smtClean="0">
                <a:latin typeface="Gill Sans"/>
                <a:cs typeface="Gill Sans"/>
              </a:rPr>
              <a:t> 07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740780" y="2296015"/>
            <a:ext cx="2135801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err="1" smtClean="0">
                <a:latin typeface="Gill Sans"/>
                <a:cs typeface="Gill Sans"/>
              </a:rPr>
              <a:t>Macronova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Radioactive heating</a:t>
            </a:r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sz="2400" dirty="0" smtClean="0">
                <a:latin typeface="Gill Sans"/>
                <a:cs typeface="Gill Sans"/>
              </a:rPr>
              <a:t>(</a:t>
            </a:r>
            <a:r>
              <a:rPr lang="en-US" altLang="ja-JP" sz="2400" dirty="0" err="1" smtClean="0">
                <a:latin typeface="Symbol" charset="2"/>
                <a:cs typeface="Symbol" charset="2"/>
              </a:rPr>
              <a:t>b</a:t>
            </a:r>
            <a:r>
              <a:rPr lang="en-US" altLang="ja-JP" sz="2400" dirty="0" smtClean="0">
                <a:latin typeface="Gill Sans"/>
                <a:cs typeface="Gill Sans"/>
              </a:rPr>
              <a:t>-decay, fission,</a:t>
            </a:r>
            <a:r>
              <a:rPr lang="en-US" altLang="ja-JP" sz="2400" baseline="30000" dirty="0" smtClean="0">
                <a:latin typeface="Gill Sans"/>
                <a:cs typeface="Gill Sans"/>
              </a:rPr>
              <a:t>56</a:t>
            </a:r>
            <a:r>
              <a:rPr lang="en-US" altLang="ja-JP" sz="2400" dirty="0" smtClean="0">
                <a:latin typeface="Gill Sans"/>
                <a:cs typeface="Gill Sans"/>
              </a:rPr>
              <a:t>Ni→</a:t>
            </a:r>
            <a:r>
              <a:rPr lang="en-US" altLang="ja-JP" sz="2400" baseline="30000" dirty="0" smtClean="0">
                <a:latin typeface="Gill Sans"/>
                <a:cs typeface="Gill Sans"/>
              </a:rPr>
              <a:t>56</a:t>
            </a:r>
            <a:r>
              <a:rPr lang="en-US" altLang="ja-JP" sz="2400" dirty="0" smtClean="0">
                <a:latin typeface="Gill Sans"/>
                <a:cs typeface="Gill Sans"/>
              </a:rPr>
              <a:t>Co→</a:t>
            </a:r>
            <a:r>
              <a:rPr lang="en-US" altLang="ja-JP" sz="2400" baseline="30000" dirty="0" smtClean="0">
                <a:latin typeface="Gill Sans"/>
                <a:cs typeface="Gill Sans"/>
              </a:rPr>
              <a:t>56</a:t>
            </a:r>
            <a:r>
              <a:rPr lang="en-US" altLang="ja-JP" sz="2400" dirty="0" smtClean="0">
                <a:latin typeface="Gill Sans"/>
                <a:cs typeface="Gill Sans"/>
              </a:rPr>
              <a:t>Fe)</a:t>
            </a:r>
            <a:endParaRPr lang="en-US" altLang="ja-JP" dirty="0" smtClean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3" y="2156458"/>
            <a:ext cx="6596193" cy="470154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825509" y="5136406"/>
            <a:ext cx="33937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err="1" smtClean="0">
                <a:latin typeface="Gill Sans"/>
                <a:cs typeface="Gill Sans"/>
              </a:rPr>
              <a:t>f</a:t>
            </a:r>
            <a:r>
              <a:rPr kumimoji="1" lang="en-US" altLang="ja-JP" sz="2800" dirty="0" smtClean="0">
                <a:latin typeface="Gill Sans"/>
                <a:cs typeface="Gill Sans"/>
              </a:rPr>
              <a:t>: fraction of rest mass </a:t>
            </a:r>
          </a:p>
          <a:p>
            <a:pPr algn="ctr"/>
            <a:r>
              <a:rPr kumimoji="1" lang="en-US" altLang="ja-JP" sz="2800" dirty="0" smtClean="0">
                <a:latin typeface="Gill Sans"/>
                <a:cs typeface="Gill Sans"/>
              </a:rPr>
              <a:t>released as heat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20" y="2381363"/>
            <a:ext cx="17245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Gill Sans"/>
                <a:cs typeface="Gill Sans"/>
              </a:rPr>
              <a:t>M=10</a:t>
            </a:r>
            <a:r>
              <a:rPr kumimoji="1" lang="en-US" altLang="ja-JP" sz="2800" baseline="30000" dirty="0" smtClean="0">
                <a:latin typeface="Gill Sans"/>
                <a:cs typeface="Gill Sans"/>
              </a:rPr>
              <a:t>-2</a:t>
            </a:r>
            <a:r>
              <a:rPr kumimoji="1" lang="en-US" altLang="ja-JP" sz="2800" dirty="0" smtClean="0">
                <a:latin typeface="Gill Sans"/>
                <a:cs typeface="Gill Sans"/>
              </a:rPr>
              <a:t>M</a:t>
            </a:r>
            <a:r>
              <a:rPr kumimoji="1" lang="en-US" altLang="ja-JP" sz="2800" baseline="-25000" dirty="0" smtClean="0">
                <a:latin typeface="Wingdings"/>
                <a:ea typeface="Wingdings"/>
                <a:cs typeface="Wingdings"/>
              </a:rPr>
              <a:t></a:t>
            </a:r>
            <a:endParaRPr kumimoji="1" lang="en-US" altLang="ja-JP" sz="2800" baseline="-25000" dirty="0" smtClean="0">
              <a:latin typeface="Gill Sans"/>
              <a:cs typeface="Gill Sans"/>
            </a:endParaRPr>
          </a:p>
          <a:p>
            <a:r>
              <a:rPr lang="en-US" altLang="ja-JP" sz="2800" dirty="0" err="1" smtClean="0">
                <a:latin typeface="Gill Sans"/>
                <a:cs typeface="Gill Sans"/>
              </a:rPr>
              <a:t>v</a:t>
            </a:r>
            <a:r>
              <a:rPr lang="en-US" altLang="ja-JP" sz="2800" dirty="0" smtClean="0">
                <a:latin typeface="Gill Sans"/>
                <a:cs typeface="Gill Sans"/>
              </a:rPr>
              <a:t>=c/3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07191" y="3337058"/>
            <a:ext cx="1774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"/>
                <a:cs typeface="Gill Sans"/>
              </a:rPr>
              <a:t>optically thin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Gill Sans"/>
              <a:cs typeface="Gill Sans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968463" y="3335470"/>
            <a:ext cx="92597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443153" y="2381363"/>
            <a:ext cx="267252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l"/>
            </a:pPr>
            <a:r>
              <a:rPr kumimoji="1" lang="en-US" altLang="ja-JP" sz="3200" dirty="0" smtClean="0">
                <a:latin typeface="Gill Sans"/>
                <a:cs typeface="Gill Sans"/>
              </a:rPr>
              <a:t> Like SN</a:t>
            </a:r>
          </a:p>
          <a:p>
            <a:pPr>
              <a:buFont typeface="Wingdings" charset="2"/>
              <a:buChar char="l"/>
            </a:pPr>
            <a:r>
              <a:rPr lang="en-US" altLang="ja-JP" sz="3200" dirty="0" smtClean="0">
                <a:latin typeface="Gill Sans"/>
                <a:cs typeface="Gill Sans"/>
              </a:rPr>
              <a:t> Duration</a:t>
            </a:r>
          </a:p>
          <a:p>
            <a:r>
              <a:rPr kumimoji="1" lang="en-US" altLang="ja-JP" sz="3200" dirty="0" smtClean="0">
                <a:latin typeface="Gill Sans"/>
                <a:cs typeface="Gill Sans"/>
              </a:rPr>
              <a:t>	∝(M/v)</a:t>
            </a:r>
            <a:r>
              <a:rPr kumimoji="1" lang="en-US" altLang="ja-JP" sz="3200" baseline="30000" dirty="0" smtClean="0">
                <a:latin typeface="Gill Sans"/>
                <a:cs typeface="Gill Sans"/>
              </a:rPr>
              <a:t>1/2</a:t>
            </a:r>
            <a:endParaRPr kumimoji="1" lang="en-US" altLang="ja-JP" sz="3200" dirty="0" smtClean="0">
              <a:latin typeface="Gill Sans"/>
              <a:cs typeface="Gill Sans"/>
            </a:endParaRPr>
          </a:p>
          <a:p>
            <a:pPr>
              <a:buFont typeface="Wingdings" charset="2"/>
              <a:buChar char="l"/>
            </a:pPr>
            <a:r>
              <a:rPr lang="en-US" altLang="ja-JP" sz="3200" dirty="0" smtClean="0">
                <a:latin typeface="Gill Sans"/>
                <a:cs typeface="Gill Sans"/>
              </a:rPr>
              <a:t> T∝(f</a:t>
            </a:r>
            <a:r>
              <a:rPr lang="en-US" altLang="ja-JP" sz="3200" baseline="30000" dirty="0" smtClean="0">
                <a:latin typeface="Gill Sans"/>
                <a:cs typeface="Gill Sans"/>
              </a:rPr>
              <a:t>2</a:t>
            </a:r>
            <a:r>
              <a:rPr lang="en-US" altLang="ja-JP" sz="3200" dirty="0" smtClean="0">
                <a:latin typeface="Gill Sans"/>
                <a:cs typeface="Gill Sans"/>
              </a:rPr>
              <a:t>/Mv)</a:t>
            </a:r>
            <a:r>
              <a:rPr lang="en-US" altLang="ja-JP" sz="3200" baseline="30000" dirty="0" smtClean="0">
                <a:latin typeface="Gill Sans"/>
                <a:cs typeface="Gill Sans"/>
              </a:rPr>
              <a:t>1/8</a:t>
            </a:r>
            <a:endParaRPr lang="en-US" altLang="ja-JP" sz="3200" dirty="0" smtClean="0">
              <a:latin typeface="Gill Sans"/>
              <a:cs typeface="Gill Sans"/>
            </a:endParaRPr>
          </a:p>
          <a:p>
            <a:r>
              <a:rPr kumimoji="1" lang="en-US" altLang="ja-JP" sz="3200" dirty="0" smtClean="0">
                <a:latin typeface="Gill Sans"/>
                <a:cs typeface="Gill Sans"/>
              </a:rPr>
              <a:t>	</a:t>
            </a:r>
            <a:r>
              <a:rPr kumimoji="1" lang="en-US" altLang="ja-JP" sz="3200" b="1" dirty="0" smtClean="0">
                <a:solidFill>
                  <a:srgbClr val="000090"/>
                </a:solidFill>
                <a:latin typeface="Gill Sans"/>
                <a:cs typeface="Gill Sans"/>
              </a:rPr>
              <a:t>~ UV-Opt</a:t>
            </a:r>
          </a:p>
          <a:p>
            <a:pPr>
              <a:buFont typeface="Wingdings" charset="2"/>
              <a:buChar char="l"/>
            </a:pPr>
            <a:r>
              <a:rPr lang="en-US" altLang="ja-JP" sz="3200" dirty="0" smtClean="0">
                <a:latin typeface="Gill Sans"/>
                <a:cs typeface="Gill Sans"/>
              </a:rPr>
              <a:t> f~3x10</a:t>
            </a:r>
            <a:r>
              <a:rPr lang="en-US" altLang="ja-JP" sz="3200" baseline="30000" dirty="0" smtClean="0">
                <a:latin typeface="Gill Sans"/>
                <a:cs typeface="Gill Sans"/>
              </a:rPr>
              <a:t>-6</a:t>
            </a:r>
            <a:endParaRPr lang="en-US" altLang="ja-JP" sz="3200" dirty="0" smtClean="0">
              <a:latin typeface="Gill Sans"/>
              <a:cs typeface="Gill Sans"/>
            </a:endParaRPr>
          </a:p>
          <a:p>
            <a:r>
              <a:rPr kumimoji="1" lang="en-US" altLang="ja-JP" sz="3200" dirty="0" smtClean="0">
                <a:latin typeface="Gill Sans"/>
                <a:cs typeface="Gill Sans"/>
              </a:rPr>
              <a:t>(Metzger+ 10)</a:t>
            </a:r>
          </a:p>
          <a:p>
            <a:r>
              <a:rPr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⇒ Dim SN</a:t>
            </a:r>
            <a:endParaRPr kumimoji="1" lang="ja-JP" altLang="en-US" sz="320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43266" y="689326"/>
            <a:ext cx="2333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ill Sans"/>
                <a:cs typeface="Gill Sans"/>
              </a:rPr>
              <a:t>Li &amp; </a:t>
            </a:r>
            <a:r>
              <a:rPr kumimoji="1" lang="en-US" altLang="ja-JP" sz="2400" dirty="0" err="1" smtClean="0">
                <a:latin typeface="Gill Sans"/>
                <a:cs typeface="Gill Sans"/>
              </a:rPr>
              <a:t>Paczynski</a:t>
            </a:r>
            <a:r>
              <a:rPr kumimoji="1" lang="en-US" altLang="ja-JP" sz="2400" dirty="0" smtClean="0">
                <a:latin typeface="Gill Sans"/>
                <a:cs typeface="Gill Sans"/>
              </a:rPr>
              <a:t> 98</a:t>
            </a:r>
          </a:p>
          <a:p>
            <a:r>
              <a:rPr lang="en-US" altLang="ja-JP" sz="2400" dirty="0" err="1" smtClean="0">
                <a:latin typeface="Gill Sans"/>
                <a:cs typeface="Gill Sans"/>
              </a:rPr>
              <a:t>Kulkarni</a:t>
            </a:r>
            <a:r>
              <a:rPr lang="en-US" altLang="ja-JP" sz="2400" dirty="0" smtClean="0">
                <a:latin typeface="Gill Sans"/>
                <a:cs typeface="Gill Sans"/>
              </a:rPr>
              <a:t> 05</a:t>
            </a:r>
            <a:endParaRPr kumimoji="1" lang="ja-JP" altLang="en-US" sz="2400" dirty="0">
              <a:latin typeface="Gill Sans"/>
              <a:cs typeface="Gill Sans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59836" y="4299687"/>
            <a:ext cx="5543633" cy="1588"/>
          </a:xfrm>
          <a:prstGeom prst="line">
            <a:avLst/>
          </a:prstGeom>
          <a:ln w="254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204629" y="4265667"/>
            <a:ext cx="838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6">
                    <a:lumMod val="75000"/>
                  </a:schemeClr>
                </a:solidFill>
                <a:latin typeface="Gill Sans"/>
                <a:cs typeface="Gill Sans"/>
              </a:rPr>
              <a:t>~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  <a:latin typeface="Gill Sans"/>
                <a:cs typeface="Gill Sans"/>
              </a:rPr>
              <a:t>SN</a:t>
            </a:r>
            <a:endParaRPr kumimoji="1" lang="ja-JP" altLang="en-US" sz="2800" dirty="0">
              <a:solidFill>
                <a:schemeClr val="accent6">
                  <a:lumMod val="75000"/>
                </a:schemeClr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Fermi Revolution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4" name="Picture 3" descr="Fermibooth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7638"/>
            <a:ext cx="3273033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3033" y="2189928"/>
            <a:ext cx="5853305" cy="448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4285944" y="1417638"/>
            <a:ext cx="3931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err="1" smtClean="0">
                <a:solidFill>
                  <a:srgbClr val="000090"/>
                </a:solidFill>
                <a:latin typeface="Gill Sans"/>
                <a:cs typeface="Gill Sans"/>
              </a:rPr>
              <a:t>GeV</a:t>
            </a:r>
            <a:r>
              <a:rPr kumimoji="1" lang="en-US" altLang="ja-JP" sz="4000" dirty="0" smtClean="0">
                <a:solidFill>
                  <a:srgbClr val="000090"/>
                </a:solidFill>
                <a:latin typeface="Gill Sans"/>
                <a:cs typeface="Gill Sans"/>
              </a:rPr>
              <a:t> </a:t>
            </a:r>
            <a:r>
              <a:rPr lang="en-US" altLang="ja-JP" sz="40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r>
              <a:rPr kumimoji="1" lang="en-US" altLang="ja-JP" sz="4000" dirty="0" smtClean="0">
                <a:solidFill>
                  <a:srgbClr val="000090"/>
                </a:solidFill>
                <a:latin typeface="Gill Sans"/>
                <a:cs typeface="Gill Sans"/>
              </a:rPr>
              <a:t> from </a:t>
            </a:r>
            <a:r>
              <a:rPr kumimoji="1" lang="en-US" altLang="ja-JP" sz="4000" dirty="0" err="1" smtClean="0">
                <a:solidFill>
                  <a:srgbClr val="000090"/>
                </a:solidFill>
                <a:latin typeface="Gill Sans"/>
                <a:cs typeface="Gill Sans"/>
              </a:rPr>
              <a:t>GRBs</a:t>
            </a:r>
            <a:endParaRPr kumimoji="1" lang="ja-JP" altLang="en-US" sz="400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65441" y="2275524"/>
            <a:ext cx="2149304" cy="4114472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46256" y="2275524"/>
            <a:ext cx="138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ill Sans"/>
                <a:cs typeface="Gill Sans"/>
              </a:rPr>
              <a:t>GRB 090510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2000" y="5821114"/>
            <a:ext cx="112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Gill Sans"/>
                <a:cs typeface="Gill Sans"/>
              </a:rPr>
              <a:t>Abdo</a:t>
            </a:r>
            <a:r>
              <a:rPr kumimoji="1" lang="en-US" altLang="ja-JP" dirty="0" smtClean="0">
                <a:latin typeface="Gill Sans"/>
                <a:cs typeface="Gill Sans"/>
              </a:rPr>
              <a:t>+ 09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03552" y="4551052"/>
            <a:ext cx="1397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err="1" smtClean="0">
                <a:solidFill>
                  <a:srgbClr val="FF0000"/>
                </a:solidFill>
                <a:latin typeface="Gill Sans"/>
                <a:cs typeface="Gill Sans"/>
              </a:rPr>
              <a:t>GeV</a:t>
            </a:r>
            <a:endParaRPr kumimoji="1" lang="ja-JP" altLang="en-US" sz="4400" b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59005" y="4736268"/>
            <a:ext cx="1133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err="1" smtClean="0">
                <a:solidFill>
                  <a:srgbClr val="FF0000"/>
                </a:solidFill>
                <a:latin typeface="Gill Sans"/>
                <a:cs typeface="Gill Sans"/>
              </a:rPr>
              <a:t>MeV</a:t>
            </a:r>
            <a:endParaRPr kumimoji="1" lang="ja-JP" altLang="en-US" sz="3200" b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30357" y="4723038"/>
            <a:ext cx="9869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err="1" smtClean="0">
                <a:solidFill>
                  <a:srgbClr val="FF0000"/>
                </a:solidFill>
                <a:latin typeface="Gill Sans"/>
                <a:cs typeface="Gill Sans"/>
              </a:rPr>
              <a:t>keV</a:t>
            </a:r>
            <a:endParaRPr kumimoji="1" lang="ja-JP" altLang="en-US" sz="3200" b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Jet Penetration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01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Even ~10</a:t>
            </a:r>
            <a:r>
              <a:rPr lang="en-US" altLang="ja-JP" baseline="30000" dirty="0" smtClean="0">
                <a:latin typeface="Gill Sans"/>
                <a:cs typeface="Gill Sans"/>
              </a:rPr>
              <a:t>-6</a:t>
            </a:r>
            <a:r>
              <a:rPr lang="en-US" altLang="ja-JP" dirty="0" smtClean="0">
                <a:latin typeface="Gill Sans"/>
                <a:cs typeface="Gill Sans"/>
              </a:rPr>
              <a:t>M</a:t>
            </a:r>
            <a:r>
              <a:rPr lang="en-US" altLang="ja-JP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altLang="ja-JP" dirty="0" smtClean="0">
                <a:latin typeface="Gill Sans"/>
                <a:cs typeface="Gill Sans"/>
              </a:rPr>
              <a:t> causes </a:t>
            </a:r>
          </a:p>
          <a:p>
            <a:pPr>
              <a:buNone/>
            </a:pPr>
            <a:r>
              <a:rPr lang="en-US" altLang="ja-JP" dirty="0" smtClean="0">
                <a:latin typeface="Gill Sans"/>
                <a:cs typeface="Gill Sans"/>
              </a:rPr>
              <a:t>	baryon load problem</a:t>
            </a:r>
          </a:p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Shocked mass ⇒ Cocoon</a:t>
            </a:r>
          </a:p>
          <a:p>
            <a:pPr>
              <a:buNone/>
            </a:pP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	like long GRB </a:t>
            </a:r>
            <a:r>
              <a:rPr lang="en-US" altLang="ja-JP" dirty="0" err="1" smtClean="0">
                <a:solidFill>
                  <a:srgbClr val="FF0000"/>
                </a:solidFill>
                <a:latin typeface="Gill Sans"/>
                <a:cs typeface="Gill Sans"/>
              </a:rPr>
              <a:t>collapsar</a:t>
            </a:r>
            <a:endParaRPr lang="en-US" altLang="ja-JP" dirty="0" smtClean="0">
              <a:solidFill>
                <a:srgbClr val="FF0000"/>
              </a:solidFill>
              <a:latin typeface="Gill Sans"/>
              <a:cs typeface="Gill Sans"/>
            </a:endParaRPr>
          </a:p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Symbol" charset="2"/>
                <a:cs typeface="Symbol" charset="2"/>
              </a:rPr>
              <a:t> </a:t>
            </a:r>
            <a:r>
              <a:rPr lang="en-US" altLang="ja-JP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~1 ⇒ Visible from off-axis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075" y="1256470"/>
            <a:ext cx="2784897" cy="560153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688269" y="941237"/>
            <a:ext cx="144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Gill Sans"/>
                <a:cs typeface="Gill Sans"/>
              </a:rPr>
              <a:t>Morsony</a:t>
            </a:r>
            <a:r>
              <a:rPr kumimoji="1" lang="en-US" altLang="ja-JP" dirty="0" smtClean="0">
                <a:latin typeface="Gill Sans"/>
                <a:cs typeface="Gill Sans"/>
              </a:rPr>
              <a:t>+ 07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rot="5400000" flipH="1" flipV="1">
            <a:off x="4998267" y="4895028"/>
            <a:ext cx="2857638" cy="1588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6495920" y="3467003"/>
            <a:ext cx="687073" cy="396100"/>
          </a:xfrm>
          <a:prstGeom prst="straightConnector1">
            <a:avLst/>
          </a:prstGeom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712449" y="3771293"/>
            <a:ext cx="15394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  <a:latin typeface="Gill Sans"/>
                <a:cs typeface="Gill Sans"/>
              </a:rPr>
              <a:t>Cocoon</a:t>
            </a:r>
            <a:endParaRPr kumimoji="1" lang="ja-JP" altLang="en-US" sz="32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アーチ 9"/>
          <p:cNvSpPr/>
          <p:nvPr/>
        </p:nvSpPr>
        <p:spPr>
          <a:xfrm>
            <a:off x="4354438" y="2131961"/>
            <a:ext cx="4127628" cy="4192679"/>
          </a:xfrm>
          <a:prstGeom prst="blockArc">
            <a:avLst>
              <a:gd name="adj1" fmla="val 16799016"/>
              <a:gd name="adj2" fmla="val 21497250"/>
              <a:gd name="adj3" fmla="val 4660"/>
            </a:avLst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31588" y="2063925"/>
            <a:ext cx="10915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t</a:t>
            </a:r>
            <a:r>
              <a:rPr kumimoji="1" lang="en-US" altLang="ja-JP" sz="3200" dirty="0" err="1" smtClean="0">
                <a:solidFill>
                  <a:srgbClr val="FFFF00"/>
                </a:solidFill>
                <a:latin typeface="Gill Sans"/>
                <a:cs typeface="Gill Sans"/>
              </a:rPr>
              <a:t>~c/v</a:t>
            </a:r>
            <a:endParaRPr kumimoji="1" lang="ja-JP" altLang="en-US" sz="3200" dirty="0">
              <a:solidFill>
                <a:srgbClr val="FFFF00"/>
              </a:solidFill>
              <a:latin typeface="Gill Sans"/>
              <a:cs typeface="Gill Sans"/>
            </a:endParaRP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374210" y="4500717"/>
          <a:ext cx="5012125" cy="2326897"/>
        </p:xfrm>
        <a:graphic>
          <a:graphicData uri="http://schemas.openxmlformats.org/presentationml/2006/ole">
            <p:oleObj spid="_x0000_s55298" name="数式" r:id="rId4" imgW="2324100" imgH="1079500" progId="Equation.3">
              <p:embed/>
            </p:oleObj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3855478" y="4660837"/>
            <a:ext cx="215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≫</a:t>
            </a:r>
            <a:r>
              <a:rPr kumimoji="1" lang="en-US" altLang="ja-JP" sz="2400" dirty="0" smtClean="0">
                <a:latin typeface="Gill Sans"/>
                <a:cs typeface="Gill Sans"/>
              </a:rPr>
              <a:t>1 still opaque</a:t>
            </a:r>
            <a:endParaRPr kumimoji="1" lang="ja-JP" altLang="en-US" sz="2400" dirty="0">
              <a:latin typeface="Gill Sans"/>
              <a:cs typeface="Gill San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71971" y="6290621"/>
            <a:ext cx="2650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8000"/>
                </a:solidFill>
                <a:latin typeface="Gill Sans"/>
                <a:cs typeface="Gill Sans"/>
              </a:rPr>
              <a:t>Brighter than SN</a:t>
            </a:r>
            <a:endParaRPr kumimoji="1" lang="ja-JP" altLang="en-US" sz="280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74995" y="5590734"/>
            <a:ext cx="90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ill Sans"/>
                <a:cs typeface="Gill Sans"/>
              </a:rPr>
              <a:t>(max)</a:t>
            </a:r>
            <a:endParaRPr kumimoji="1" lang="ja-JP" altLang="en-US" sz="2400" dirty="0"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DenLor_05.gif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4731" y="0"/>
            <a:ext cx="7837714" cy="6858000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2902938" y="127218"/>
            <a:ext cx="3349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Gill Sans"/>
                <a:cs typeface="Gill Sans"/>
              </a:rPr>
              <a:t>A. Mizuta’s calculation</a:t>
            </a:r>
            <a:endParaRPr kumimoji="1" lang="ja-JP" altLang="en-US" sz="28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Shock Breakout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561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Cocoon breakout from wind</a:t>
            </a:r>
          </a:p>
          <a:p>
            <a:pPr>
              <a:buNone/>
            </a:pPr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	~ Supernova shock breakout </a:t>
            </a:r>
          </a:p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dirty="0" err="1" smtClean="0">
                <a:latin typeface="Gill Sans"/>
                <a:cs typeface="Gill Sans"/>
              </a:rPr>
              <a:t>v/c</a:t>
            </a:r>
            <a:r>
              <a:rPr lang="en-US" altLang="ja-JP" dirty="0" smtClean="0">
                <a:latin typeface="Gill Sans"/>
                <a:cs typeface="Gill Sans"/>
              </a:rPr>
              <a:t>&gt;0.2 ⇒ </a:t>
            </a:r>
            <a:r>
              <a:rPr lang="en-US" altLang="ja-JP" strike="sngStrike" dirty="0" smtClean="0">
                <a:latin typeface="Gill Sans"/>
                <a:cs typeface="Gill Sans"/>
              </a:rPr>
              <a:t>Thermal equilibrium</a:t>
            </a:r>
          </a:p>
          <a:p>
            <a:pPr>
              <a:buNone/>
            </a:pPr>
            <a:r>
              <a:rPr lang="en-US" altLang="ja-JP" dirty="0" smtClean="0">
                <a:latin typeface="Gill Sans"/>
                <a:cs typeface="Gill Sans"/>
              </a:rPr>
              <a:t>	</a:t>
            </a:r>
            <a:r>
              <a:rPr lang="en-US" altLang="ja-JP" b="1" dirty="0" smtClean="0">
                <a:solidFill>
                  <a:srgbClr val="FF0000"/>
                </a:solidFill>
                <a:latin typeface="Gill Sans"/>
                <a:cs typeface="Gill Sans"/>
              </a:rPr>
              <a:t>T</a:t>
            </a:r>
            <a:r>
              <a:rPr lang="en-US" altLang="ja-JP" b="1" baseline="-25000" dirty="0" smtClean="0">
                <a:solidFill>
                  <a:srgbClr val="FF0000"/>
                </a:solidFill>
                <a:latin typeface="Gill Sans"/>
                <a:cs typeface="Gill Sans"/>
              </a:rPr>
              <a:t>shock</a:t>
            </a:r>
            <a:r>
              <a:rPr lang="en-US" altLang="ja-JP" b="1" dirty="0" smtClean="0">
                <a:solidFill>
                  <a:srgbClr val="FF0000"/>
                </a:solidFill>
                <a:latin typeface="Gill Sans"/>
                <a:cs typeface="Gill Sans"/>
              </a:rPr>
              <a:t>~10-200keV &gt; </a:t>
            </a:r>
            <a:r>
              <a:rPr lang="en-US" altLang="ja-JP" b="1" dirty="0" err="1" smtClean="0">
                <a:solidFill>
                  <a:srgbClr val="FF0000"/>
                </a:solidFill>
                <a:latin typeface="Gill Sans"/>
                <a:cs typeface="Gill Sans"/>
              </a:rPr>
              <a:t>T</a:t>
            </a:r>
            <a:r>
              <a:rPr lang="en-US" altLang="ja-JP" b="1" baseline="-25000" dirty="0" err="1" smtClean="0">
                <a:solidFill>
                  <a:srgbClr val="FF0000"/>
                </a:solidFill>
                <a:latin typeface="Gill Sans"/>
                <a:cs typeface="Gill Sans"/>
              </a:rPr>
              <a:t>down</a:t>
            </a:r>
            <a:endParaRPr lang="en-US" altLang="ja-JP" b="1" dirty="0" smtClean="0">
              <a:solidFill>
                <a:srgbClr val="FF0000"/>
              </a:solidFill>
              <a:latin typeface="Gill Sans"/>
              <a:cs typeface="Gill Sans"/>
            </a:endParaRPr>
          </a:p>
          <a:p>
            <a:pPr>
              <a:buFont typeface="Wingdings" charset="2"/>
              <a:buChar char="l"/>
            </a:pPr>
            <a:endParaRPr lang="en-US" altLang="ja-JP" dirty="0" smtClean="0">
              <a:latin typeface="Gill Sans"/>
              <a:cs typeface="Gill Sans"/>
            </a:endParaRPr>
          </a:p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X-ray SN shock breakout is</a:t>
            </a:r>
          </a:p>
          <a:p>
            <a:pPr>
              <a:buNone/>
            </a:pPr>
            <a:r>
              <a:rPr lang="en-US" altLang="ja-JP" dirty="0" smtClean="0">
                <a:latin typeface="Gill Sans"/>
                <a:cs typeface="Gill Sans"/>
              </a:rPr>
              <a:t>	detected recently @27Mpc</a:t>
            </a:r>
          </a:p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dirty="0" smtClean="0">
                <a:solidFill>
                  <a:srgbClr val="008000"/>
                </a:solidFill>
                <a:latin typeface="Gill Sans"/>
                <a:cs typeface="Gill Sans"/>
              </a:rPr>
              <a:t>Swift/XRT ⇒ up to 200Mpc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266" y="1417638"/>
            <a:ext cx="2912734" cy="536817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37575" y="4020884"/>
            <a:ext cx="429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ill Sans"/>
                <a:cs typeface="Gill Sans"/>
              </a:rPr>
              <a:t>(Klein &amp; Chevalier 78, Weaver 76, Katz+ 10)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43900" y="6460704"/>
            <a:ext cx="158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Gill Sans"/>
                <a:cs typeface="Gill Sans"/>
              </a:rPr>
              <a:t>Soderberg</a:t>
            </a:r>
            <a:r>
              <a:rPr kumimoji="1" lang="en-US" altLang="ja-JP" dirty="0" smtClean="0">
                <a:latin typeface="Gill Sans"/>
                <a:cs typeface="Gill Sans"/>
              </a:rPr>
              <a:t>+ 08</a:t>
            </a:r>
            <a:endParaRPr kumimoji="1" lang="ja-JP" altLang="en-US" dirty="0"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線コネクタ 26"/>
          <p:cNvCxnSpPr>
            <a:endCxn id="16" idx="2"/>
          </p:cNvCxnSpPr>
          <p:nvPr/>
        </p:nvCxnSpPr>
        <p:spPr>
          <a:xfrm>
            <a:off x="1700968" y="3695028"/>
            <a:ext cx="2982298" cy="13229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1698861" y="2371681"/>
            <a:ext cx="2723598" cy="1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Off-Axis Short GRB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rot="5400000" flipH="1" flipV="1">
            <a:off x="-926343" y="3929443"/>
            <a:ext cx="525041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1698861" y="6554649"/>
            <a:ext cx="611414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3946194" y="1859792"/>
            <a:ext cx="226793" cy="929898"/>
          </a:xfrm>
          <a:custGeom>
            <a:avLst/>
            <a:gdLst>
              <a:gd name="connsiteX0" fmla="*/ 0 w 226793"/>
              <a:gd name="connsiteY0" fmla="*/ 929898 h 929898"/>
              <a:gd name="connsiteX1" fmla="*/ 102057 w 226793"/>
              <a:gd name="connsiteY1" fmla="*/ 0 h 929898"/>
              <a:gd name="connsiteX2" fmla="*/ 226793 w 226793"/>
              <a:gd name="connsiteY2" fmla="*/ 918558 h 92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793" h="929898">
                <a:moveTo>
                  <a:pt x="0" y="929898"/>
                </a:moveTo>
                <a:lnTo>
                  <a:pt x="102057" y="0"/>
                </a:lnTo>
                <a:lnTo>
                  <a:pt x="226793" y="91855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3946194" y="2302066"/>
            <a:ext cx="1009227" cy="952578"/>
          </a:xfrm>
          <a:custGeom>
            <a:avLst/>
            <a:gdLst>
              <a:gd name="connsiteX0" fmla="*/ 0 w 1009227"/>
              <a:gd name="connsiteY0" fmla="*/ 952578 h 952578"/>
              <a:gd name="connsiteX1" fmla="*/ 238132 w 1009227"/>
              <a:gd name="connsiteY1" fmla="*/ 192783 h 952578"/>
              <a:gd name="connsiteX2" fmla="*/ 737076 w 1009227"/>
              <a:gd name="connsiteY2" fmla="*/ 124742 h 952578"/>
              <a:gd name="connsiteX3" fmla="*/ 1009227 w 1009227"/>
              <a:gd name="connsiteY3" fmla="*/ 941238 h 952578"/>
              <a:gd name="connsiteX0" fmla="*/ 0 w 1009227"/>
              <a:gd name="connsiteY0" fmla="*/ 952578 h 952578"/>
              <a:gd name="connsiteX1" fmla="*/ 238132 w 1009227"/>
              <a:gd name="connsiteY1" fmla="*/ 192783 h 952578"/>
              <a:gd name="connsiteX2" fmla="*/ 737076 w 1009227"/>
              <a:gd name="connsiteY2" fmla="*/ 124742 h 952578"/>
              <a:gd name="connsiteX3" fmla="*/ 1009227 w 1009227"/>
              <a:gd name="connsiteY3" fmla="*/ 941238 h 952578"/>
              <a:gd name="connsiteX0" fmla="*/ 0 w 1009227"/>
              <a:gd name="connsiteY0" fmla="*/ 952578 h 952578"/>
              <a:gd name="connsiteX1" fmla="*/ 238132 w 1009227"/>
              <a:gd name="connsiteY1" fmla="*/ 192783 h 952578"/>
              <a:gd name="connsiteX2" fmla="*/ 737076 w 1009227"/>
              <a:gd name="connsiteY2" fmla="*/ 124742 h 952578"/>
              <a:gd name="connsiteX3" fmla="*/ 1009227 w 1009227"/>
              <a:gd name="connsiteY3" fmla="*/ 941238 h 95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227" h="952578">
                <a:moveTo>
                  <a:pt x="0" y="952578"/>
                </a:moveTo>
                <a:cubicBezTo>
                  <a:pt x="57643" y="641667"/>
                  <a:pt x="115286" y="330756"/>
                  <a:pt x="238132" y="192783"/>
                </a:cubicBezTo>
                <a:cubicBezTo>
                  <a:pt x="360978" y="54810"/>
                  <a:pt x="608560" y="0"/>
                  <a:pt x="737076" y="124742"/>
                </a:cubicBezTo>
                <a:cubicBezTo>
                  <a:pt x="865592" y="249484"/>
                  <a:pt x="1009227" y="941238"/>
                  <a:pt x="1009227" y="941238"/>
                </a:cubicBez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05998" y="1304238"/>
            <a:ext cx="969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Gill Sans"/>
                <a:cs typeface="Gill Sans"/>
              </a:rPr>
              <a:t>~0.1s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27620" y="1871141"/>
            <a:ext cx="107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Gill Sans"/>
                <a:cs typeface="Gill Sans"/>
              </a:rPr>
              <a:t>~100s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16" name="フリーフォーム 15"/>
          <p:cNvSpPr/>
          <p:nvPr/>
        </p:nvSpPr>
        <p:spPr>
          <a:xfrm>
            <a:off x="4048247" y="3695027"/>
            <a:ext cx="1338077" cy="1646222"/>
          </a:xfrm>
          <a:custGeom>
            <a:avLst/>
            <a:gdLst>
              <a:gd name="connsiteX0" fmla="*/ 0 w 1338077"/>
              <a:gd name="connsiteY0" fmla="*/ 1646222 h 1646222"/>
              <a:gd name="connsiteX1" fmla="*/ 192774 w 1338077"/>
              <a:gd name="connsiteY1" fmla="*/ 398798 h 1646222"/>
              <a:gd name="connsiteX2" fmla="*/ 635019 w 1338077"/>
              <a:gd name="connsiteY2" fmla="*/ 13230 h 1646222"/>
              <a:gd name="connsiteX3" fmla="*/ 1077265 w 1338077"/>
              <a:gd name="connsiteY3" fmla="*/ 319416 h 1646222"/>
              <a:gd name="connsiteX4" fmla="*/ 1338077 w 1338077"/>
              <a:gd name="connsiteY4" fmla="*/ 1589521 h 164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077" h="1646222">
                <a:moveTo>
                  <a:pt x="0" y="1646222"/>
                </a:moveTo>
                <a:cubicBezTo>
                  <a:pt x="43469" y="1158592"/>
                  <a:pt x="86938" y="670963"/>
                  <a:pt x="192774" y="398798"/>
                </a:cubicBezTo>
                <a:cubicBezTo>
                  <a:pt x="298611" y="126633"/>
                  <a:pt x="487604" y="26460"/>
                  <a:pt x="635019" y="13230"/>
                </a:cubicBezTo>
                <a:cubicBezTo>
                  <a:pt x="782434" y="0"/>
                  <a:pt x="960089" y="56701"/>
                  <a:pt x="1077265" y="319416"/>
                </a:cubicBezTo>
                <a:cubicBezTo>
                  <a:pt x="1194441" y="582131"/>
                  <a:pt x="1266259" y="1085826"/>
                  <a:pt x="1338077" y="1589521"/>
                </a:cubicBez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>
            <a:endCxn id="11" idx="1"/>
          </p:cNvCxnSpPr>
          <p:nvPr/>
        </p:nvCxnSpPr>
        <p:spPr>
          <a:xfrm flipV="1">
            <a:off x="1700966" y="1859792"/>
            <a:ext cx="2347285" cy="11349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0" y="1542273"/>
            <a:ext cx="1698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Gill Sans"/>
                <a:cs typeface="Gill Sans"/>
              </a:rPr>
              <a:t>~10</a:t>
            </a:r>
            <a:r>
              <a:rPr kumimoji="1" lang="en-US" altLang="ja-JP" sz="2800" baseline="30000" dirty="0" smtClean="0">
                <a:latin typeface="Gill Sans"/>
                <a:cs typeface="Gill Sans"/>
              </a:rPr>
              <a:t>51</a:t>
            </a:r>
            <a:r>
              <a:rPr kumimoji="1" lang="en-US" altLang="ja-JP" sz="2800" dirty="0" smtClean="0">
                <a:latin typeface="Gill Sans"/>
                <a:cs typeface="Gill Sans"/>
              </a:rPr>
              <a:t>erg/s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0" y="2096370"/>
            <a:ext cx="1698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Gill Sans"/>
                <a:cs typeface="Gill Sans"/>
              </a:rPr>
              <a:t>~10</a:t>
            </a:r>
            <a:r>
              <a:rPr lang="en-US" altLang="ja-JP" sz="2800" baseline="30000" dirty="0" smtClean="0">
                <a:latin typeface="Gill Sans"/>
                <a:cs typeface="Gill Sans"/>
              </a:rPr>
              <a:t>48</a:t>
            </a:r>
            <a:r>
              <a:rPr kumimoji="1" lang="en-US" altLang="ja-JP" sz="2800" dirty="0" smtClean="0">
                <a:latin typeface="Gill Sans"/>
                <a:cs typeface="Gill Sans"/>
              </a:rPr>
              <a:t>erg/s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850904" y="4479406"/>
            <a:ext cx="1697901" cy="156966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Cocoon</a:t>
            </a:r>
          </a:p>
          <a:p>
            <a:pPr algn="ctr"/>
            <a:r>
              <a:rPr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Breakout</a:t>
            </a:r>
          </a:p>
          <a:p>
            <a:pPr algn="ctr"/>
            <a:r>
              <a:rPr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(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X-ray)</a:t>
            </a:r>
            <a:endParaRPr kumimoji="1" lang="ja-JP" altLang="en-US" sz="3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0" y="3433417"/>
            <a:ext cx="16988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Gill Sans"/>
                <a:cs typeface="Gill Sans"/>
              </a:rPr>
              <a:t>~10</a:t>
            </a:r>
            <a:r>
              <a:rPr lang="en-US" altLang="ja-JP" sz="2800" baseline="30000" dirty="0" smtClean="0">
                <a:latin typeface="Gill Sans"/>
                <a:cs typeface="Gill Sans"/>
              </a:rPr>
              <a:t>45</a:t>
            </a:r>
            <a:r>
              <a:rPr kumimoji="1" lang="en-US" altLang="ja-JP" sz="2800" dirty="0" smtClean="0">
                <a:latin typeface="Gill Sans"/>
                <a:cs typeface="Gill Sans"/>
              </a:rPr>
              <a:t>erg/s</a:t>
            </a:r>
          </a:p>
          <a:p>
            <a:pPr algn="ctr"/>
            <a:r>
              <a:rPr lang="en-US" altLang="ja-JP" sz="2800" dirty="0" smtClean="0">
                <a:latin typeface="Gill Sans"/>
                <a:cs typeface="Gill Sans"/>
              </a:rPr>
              <a:t>(max)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30" name="フリーフォーム 29"/>
          <p:cNvSpPr/>
          <p:nvPr/>
        </p:nvSpPr>
        <p:spPr>
          <a:xfrm>
            <a:off x="5640784" y="3695028"/>
            <a:ext cx="1338077" cy="1646222"/>
          </a:xfrm>
          <a:custGeom>
            <a:avLst/>
            <a:gdLst>
              <a:gd name="connsiteX0" fmla="*/ 0 w 1338077"/>
              <a:gd name="connsiteY0" fmla="*/ 1646222 h 1646222"/>
              <a:gd name="connsiteX1" fmla="*/ 192774 w 1338077"/>
              <a:gd name="connsiteY1" fmla="*/ 398798 h 1646222"/>
              <a:gd name="connsiteX2" fmla="*/ 635019 w 1338077"/>
              <a:gd name="connsiteY2" fmla="*/ 13230 h 1646222"/>
              <a:gd name="connsiteX3" fmla="*/ 1077265 w 1338077"/>
              <a:gd name="connsiteY3" fmla="*/ 319416 h 1646222"/>
              <a:gd name="connsiteX4" fmla="*/ 1338077 w 1338077"/>
              <a:gd name="connsiteY4" fmla="*/ 1589521 h 164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077" h="1646222">
                <a:moveTo>
                  <a:pt x="0" y="1646222"/>
                </a:moveTo>
                <a:cubicBezTo>
                  <a:pt x="43469" y="1158592"/>
                  <a:pt x="86938" y="670963"/>
                  <a:pt x="192774" y="398798"/>
                </a:cubicBezTo>
                <a:cubicBezTo>
                  <a:pt x="298611" y="126633"/>
                  <a:pt x="487604" y="26460"/>
                  <a:pt x="635019" y="13230"/>
                </a:cubicBezTo>
                <a:cubicBezTo>
                  <a:pt x="782434" y="0"/>
                  <a:pt x="960089" y="56701"/>
                  <a:pt x="1077265" y="319416"/>
                </a:cubicBezTo>
                <a:cubicBezTo>
                  <a:pt x="1194441" y="582131"/>
                  <a:pt x="1266259" y="1085826"/>
                  <a:pt x="1338077" y="1589521"/>
                </a:cubicBezTo>
              </a:path>
            </a:pathLst>
          </a:custGeom>
          <a:ln w="38100" cap="flat" cmpd="sng" algn="ctr">
            <a:solidFill>
              <a:schemeClr val="tx2">
                <a:lumMod val="40000"/>
                <a:lumOff val="6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468867" y="4477864"/>
            <a:ext cx="1759616" cy="156966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"/>
                <a:cs typeface="Gill Sans"/>
              </a:rPr>
              <a:t>Cocoon</a:t>
            </a:r>
          </a:p>
          <a:p>
            <a:pPr algn="ctr"/>
            <a:r>
              <a:rPr lang="en-US" altLang="ja-JP" sz="3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"/>
                <a:cs typeface="Gill Sans"/>
              </a:rPr>
              <a:t>Breakout</a:t>
            </a:r>
          </a:p>
          <a:p>
            <a:pPr algn="ctr"/>
            <a:r>
              <a:rPr lang="en-US" altLang="ja-JP" sz="3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"/>
                <a:cs typeface="Gill Sans"/>
              </a:rPr>
              <a:t>(UV-Opt</a:t>
            </a:r>
            <a:r>
              <a:rPr kumimoji="1" lang="en-US" altLang="ja-JP" sz="3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"/>
                <a:cs typeface="Gill Sans"/>
              </a:rPr>
              <a:t>)</a:t>
            </a:r>
            <a:endParaRPr kumimoji="1" lang="ja-JP" altLang="en-US" sz="3200" dirty="0">
              <a:solidFill>
                <a:schemeClr val="tx2">
                  <a:lumMod val="40000"/>
                  <a:lumOff val="6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80020" y="3185037"/>
            <a:ext cx="107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Gill Sans"/>
                <a:cs typeface="Gill Sans"/>
              </a:rPr>
              <a:t>~100s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658605" y="3171807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Gill Sans"/>
                <a:cs typeface="Gill Sans"/>
              </a:rPr>
              <a:t>~1day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35" name="フリーフォーム 34"/>
          <p:cNvSpPr/>
          <p:nvPr/>
        </p:nvSpPr>
        <p:spPr>
          <a:xfrm>
            <a:off x="7370752" y="4369773"/>
            <a:ext cx="1621583" cy="937458"/>
          </a:xfrm>
          <a:custGeom>
            <a:avLst/>
            <a:gdLst>
              <a:gd name="connsiteX0" fmla="*/ 0 w 1394775"/>
              <a:gd name="connsiteY0" fmla="*/ 937458 h 937458"/>
              <a:gd name="connsiteX1" fmla="*/ 260812 w 1394775"/>
              <a:gd name="connsiteY1" fmla="*/ 41581 h 937458"/>
              <a:gd name="connsiteX2" fmla="*/ 1394775 w 1394775"/>
              <a:gd name="connsiteY2" fmla="*/ 687973 h 93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4775" h="937458">
                <a:moveTo>
                  <a:pt x="0" y="937458"/>
                </a:moveTo>
                <a:cubicBezTo>
                  <a:pt x="14175" y="510310"/>
                  <a:pt x="28350" y="83162"/>
                  <a:pt x="260812" y="41581"/>
                </a:cubicBezTo>
                <a:cubicBezTo>
                  <a:pt x="493274" y="0"/>
                  <a:pt x="944024" y="343986"/>
                  <a:pt x="1394775" y="687973"/>
                </a:cubicBezTo>
              </a:path>
            </a:pathLst>
          </a:cu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280032" y="5187308"/>
            <a:ext cx="18393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Afterglow</a:t>
            </a:r>
          </a:p>
          <a:p>
            <a:pPr algn="ctr"/>
            <a:r>
              <a:rPr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(Radio)</a:t>
            </a:r>
            <a:endParaRPr kumimoji="1" lang="ja-JP" altLang="en-US" sz="320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789305" y="2162890"/>
            <a:ext cx="2936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"/>
                <a:cs typeface="Gill Sans"/>
              </a:rPr>
              <a:t>Fade away if </a:t>
            </a:r>
            <a:r>
              <a:rPr lang="en-US" altLang="ja-JP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Symbol" charset="2"/>
                <a:cs typeface="Symbol" charset="2"/>
              </a:rPr>
              <a:t>t</a:t>
            </a:r>
            <a:r>
              <a:rPr lang="en-US" altLang="ja-JP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"/>
                <a:cs typeface="Gill Sans"/>
              </a:rPr>
              <a:t>&lt;1</a:t>
            </a:r>
          </a:p>
          <a:p>
            <a:pPr algn="ctr"/>
            <a:r>
              <a:rPr lang="en-US" altLang="ja-JP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"/>
                <a:cs typeface="Gill Sans"/>
              </a:rPr>
              <a:t>SGRBs</a:t>
            </a:r>
            <a:r>
              <a:rPr lang="en-US" altLang="ja-JP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"/>
                <a:cs typeface="Gill Sans"/>
              </a:rPr>
              <a:t> have no SN</a:t>
            </a:r>
          </a:p>
        </p:txBody>
      </p:sp>
      <p:cxnSp>
        <p:nvCxnSpPr>
          <p:cNvPr id="39" name="直線矢印コネクタ 38"/>
          <p:cNvCxnSpPr/>
          <p:nvPr/>
        </p:nvCxnSpPr>
        <p:spPr>
          <a:xfrm rot="5400000">
            <a:off x="6536111" y="3280729"/>
            <a:ext cx="682769" cy="464924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7257352" y="3854577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Gill Sans"/>
                <a:cs typeface="Gill Sans"/>
              </a:rPr>
              <a:t>~100 day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rot="5400000">
            <a:off x="2047096" y="4690364"/>
            <a:ext cx="3730157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フリーフォーム 45"/>
          <p:cNvSpPr/>
          <p:nvPr/>
        </p:nvSpPr>
        <p:spPr>
          <a:xfrm>
            <a:off x="4819343" y="3685573"/>
            <a:ext cx="793902" cy="771135"/>
          </a:xfrm>
          <a:custGeom>
            <a:avLst/>
            <a:gdLst>
              <a:gd name="connsiteX0" fmla="*/ 0 w 601001"/>
              <a:gd name="connsiteY0" fmla="*/ 22680 h 771135"/>
              <a:gd name="connsiteX1" fmla="*/ 408227 w 601001"/>
              <a:gd name="connsiteY1" fmla="*/ 124742 h 771135"/>
              <a:gd name="connsiteX2" fmla="*/ 601001 w 601001"/>
              <a:gd name="connsiteY2" fmla="*/ 771135 h 77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001" h="771135">
                <a:moveTo>
                  <a:pt x="0" y="22680"/>
                </a:moveTo>
                <a:cubicBezTo>
                  <a:pt x="154030" y="11340"/>
                  <a:pt x="308060" y="0"/>
                  <a:pt x="408227" y="124742"/>
                </a:cubicBezTo>
                <a:cubicBezTo>
                  <a:pt x="508394" y="249485"/>
                  <a:pt x="554697" y="510310"/>
                  <a:pt x="601001" y="771135"/>
                </a:cubicBezTo>
              </a:path>
            </a:pathLst>
          </a:cu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/>
          <p:cNvSpPr/>
          <p:nvPr/>
        </p:nvSpPr>
        <p:spPr>
          <a:xfrm>
            <a:off x="3685382" y="3311345"/>
            <a:ext cx="113396" cy="1190724"/>
          </a:xfrm>
          <a:custGeom>
            <a:avLst/>
            <a:gdLst>
              <a:gd name="connsiteX0" fmla="*/ 0 w 113396"/>
              <a:gd name="connsiteY0" fmla="*/ 1190724 h 1190724"/>
              <a:gd name="connsiteX1" fmla="*/ 56698 w 113396"/>
              <a:gd name="connsiteY1" fmla="*/ 0 h 1190724"/>
              <a:gd name="connsiteX2" fmla="*/ 113396 w 113396"/>
              <a:gd name="connsiteY2" fmla="*/ 1168043 h 119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96" h="1190724">
                <a:moveTo>
                  <a:pt x="0" y="1190724"/>
                </a:moveTo>
                <a:lnTo>
                  <a:pt x="56698" y="0"/>
                </a:lnTo>
                <a:lnTo>
                  <a:pt x="113396" y="1168043"/>
                </a:lnTo>
              </a:path>
            </a:pathLst>
          </a:cu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/>
          <p:cNvSpPr/>
          <p:nvPr/>
        </p:nvSpPr>
        <p:spPr>
          <a:xfrm>
            <a:off x="2504277" y="3311345"/>
            <a:ext cx="113396" cy="1190724"/>
          </a:xfrm>
          <a:custGeom>
            <a:avLst/>
            <a:gdLst>
              <a:gd name="connsiteX0" fmla="*/ 0 w 113396"/>
              <a:gd name="connsiteY0" fmla="*/ 1190724 h 1190724"/>
              <a:gd name="connsiteX1" fmla="*/ 56698 w 113396"/>
              <a:gd name="connsiteY1" fmla="*/ 0 h 1190724"/>
              <a:gd name="connsiteX2" fmla="*/ 113396 w 113396"/>
              <a:gd name="connsiteY2" fmla="*/ 1168043 h 119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96" h="1190724">
                <a:moveTo>
                  <a:pt x="0" y="1190724"/>
                </a:moveTo>
                <a:lnTo>
                  <a:pt x="56698" y="0"/>
                </a:lnTo>
                <a:lnTo>
                  <a:pt x="113396" y="1168043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211233" y="4502074"/>
            <a:ext cx="1716335" cy="13849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err="1" smtClean="0">
                <a:solidFill>
                  <a:schemeClr val="accent6">
                    <a:lumMod val="75000"/>
                  </a:schemeClr>
                </a:solidFill>
                <a:latin typeface="Gill Sans"/>
                <a:cs typeface="Gill Sans"/>
              </a:rPr>
              <a:t>Magnetar</a:t>
            </a:r>
            <a:endParaRPr lang="en-US" altLang="ja-JP" sz="2800" dirty="0" smtClean="0">
              <a:solidFill>
                <a:schemeClr val="accent6">
                  <a:lumMod val="75000"/>
                </a:schemeClr>
              </a:solidFill>
              <a:latin typeface="Gill Sans"/>
              <a:cs typeface="Gill Sans"/>
            </a:endParaRPr>
          </a:p>
          <a:p>
            <a:pPr algn="ctr"/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  <a:latin typeface="Gill Sans"/>
                <a:cs typeface="Gill Sans"/>
              </a:rPr>
              <a:t>A</a:t>
            </a:r>
            <a:r>
              <a:rPr kumimoji="1" lang="en-US" altLang="ja-JP" sz="2800" dirty="0" smtClean="0">
                <a:solidFill>
                  <a:schemeClr val="accent6">
                    <a:lumMod val="75000"/>
                  </a:schemeClr>
                </a:solidFill>
                <a:latin typeface="Gill Sans"/>
                <a:cs typeface="Gill Sans"/>
              </a:rPr>
              <a:t>ctivity</a:t>
            </a:r>
          </a:p>
          <a:p>
            <a:pPr algn="ctr"/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  <a:latin typeface="Gill Sans"/>
                <a:cs typeface="Gill Sans"/>
              </a:rPr>
              <a:t>(</a:t>
            </a:r>
            <a:r>
              <a:rPr lang="en-US" altLang="ja-JP" sz="2800" dirty="0" err="1" smtClean="0">
                <a:solidFill>
                  <a:schemeClr val="accent6">
                    <a:lumMod val="75000"/>
                  </a:schemeClr>
                </a:solidFill>
                <a:latin typeface="Gill Sans"/>
                <a:cs typeface="Gill Sans"/>
              </a:rPr>
              <a:t>keV-MeV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  <a:latin typeface="Gill Sans"/>
                <a:cs typeface="Gill Sans"/>
              </a:rPr>
              <a:t>)</a:t>
            </a:r>
            <a:endParaRPr kumimoji="1" lang="ja-JP" altLang="en-US" sz="2800" dirty="0">
              <a:solidFill>
                <a:schemeClr val="accent6">
                  <a:lumMod val="7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893124" y="6253186"/>
            <a:ext cx="929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Gill Sans"/>
                <a:cs typeface="Gill Sans"/>
              </a:rPr>
              <a:t>Time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118393" y="2789702"/>
            <a:ext cx="809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Gill Sans"/>
                <a:cs typeface="Gill Sans"/>
              </a:rPr>
              <a:t>~ms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109173" y="2801042"/>
            <a:ext cx="929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Gill Sans"/>
                <a:cs typeface="Gill Sans"/>
              </a:rPr>
              <a:t>~min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773528" y="5839300"/>
            <a:ext cx="2229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6">
                    <a:lumMod val="75000"/>
                  </a:schemeClr>
                </a:solidFill>
                <a:latin typeface="Gill Sans"/>
                <a:cs typeface="Gill Sans"/>
              </a:rPr>
              <a:t>KI &amp; Taniguchi 00</a:t>
            </a:r>
          </a:p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  <a:latin typeface="Gill Sans"/>
                <a:cs typeface="Gill Sans"/>
              </a:rPr>
              <a:t>Hansen &amp; </a:t>
            </a:r>
            <a:r>
              <a:rPr lang="en-US" altLang="ja-JP" dirty="0" err="1" smtClean="0">
                <a:solidFill>
                  <a:schemeClr val="accent6">
                    <a:lumMod val="75000"/>
                  </a:schemeClr>
                </a:solidFill>
                <a:latin typeface="Gill Sans"/>
                <a:cs typeface="Gill Sans"/>
              </a:rPr>
              <a:t>Lyutikov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  <a:latin typeface="Gill Sans"/>
                <a:cs typeface="Gill Sans"/>
              </a:rPr>
              <a:t> 01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560541" y="1440318"/>
            <a:ext cx="1411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  <a:latin typeface="Gill Sans"/>
                <a:cs typeface="Gill Sans"/>
              </a:rPr>
              <a:t>On-Axis</a:t>
            </a:r>
            <a:endParaRPr kumimoji="1" lang="ja-JP" altLang="en-US" sz="2800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525628" y="1346865"/>
            <a:ext cx="259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90"/>
                </a:solidFill>
                <a:latin typeface="Gill Sans"/>
                <a:cs typeface="Gill Sans"/>
              </a:rPr>
              <a:t>[My understanding]</a:t>
            </a:r>
            <a:endParaRPr kumimoji="1" lang="ja-JP" altLang="en-US" sz="240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Most Ancient Object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" y="1417639"/>
            <a:ext cx="4564651" cy="433185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833" y="1417639"/>
            <a:ext cx="2100375" cy="157108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456" y="1417638"/>
            <a:ext cx="1851108" cy="154876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6280" y="6067019"/>
            <a:ext cx="90961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A massive </a:t>
            </a:r>
            <a:r>
              <a:rPr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s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tar’s </a:t>
            </a:r>
            <a:r>
              <a:rPr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d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eath just 600 </a:t>
            </a:r>
            <a:r>
              <a:rPr kumimoji="1" lang="en-US" altLang="ja-JP" sz="3200" dirty="0" err="1" smtClean="0">
                <a:solidFill>
                  <a:srgbClr val="FF0000"/>
                </a:solidFill>
                <a:latin typeface="Gill Sans"/>
                <a:cs typeface="Gill Sans"/>
              </a:rPr>
              <a:t>Myr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 after </a:t>
            </a:r>
            <a:r>
              <a:rPr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the Big Bang</a:t>
            </a:r>
            <a:endParaRPr kumimoji="1" lang="ja-JP" altLang="en-US" sz="3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02832" y="4592638"/>
            <a:ext cx="31103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 smtClean="0">
                <a:solidFill>
                  <a:srgbClr val="000090"/>
                </a:solidFill>
                <a:latin typeface="Gill Sans"/>
                <a:cs typeface="Gill Sans"/>
              </a:rPr>
              <a:t>GRB 090423</a:t>
            </a:r>
          </a:p>
          <a:p>
            <a:pPr algn="ctr"/>
            <a:r>
              <a:rPr lang="en-US" altLang="ja-JP" sz="4400" dirty="0" smtClean="0">
                <a:solidFill>
                  <a:srgbClr val="000090"/>
                </a:solidFill>
                <a:latin typeface="Gill Sans"/>
                <a:cs typeface="Gill Sans"/>
              </a:rPr>
              <a:t>@ z~8.2</a:t>
            </a:r>
            <a:endParaRPr kumimoji="1" lang="ja-JP" altLang="en-US" sz="440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616" y="2966400"/>
            <a:ext cx="1649806" cy="162623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988" y="2966400"/>
            <a:ext cx="1902033" cy="162623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8729" y="2966400"/>
            <a:ext cx="1433711" cy="1626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40" y="0"/>
            <a:ext cx="70962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First GRB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164082" y="3032107"/>
            <a:ext cx="1243452" cy="979005"/>
          </a:xfrm>
          <a:prstGeom prst="ellipse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4029572" y="1497450"/>
            <a:ext cx="4813541" cy="404832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b="1" dirty="0" smtClean="0">
                <a:solidFill>
                  <a:srgbClr val="FF0000"/>
                </a:solidFill>
                <a:latin typeface="Gill Sans"/>
                <a:cs typeface="Gill Sans"/>
              </a:rPr>
              <a:t>Pop III</a:t>
            </a:r>
          </a:p>
          <a:p>
            <a:pPr algn="ctr"/>
            <a:r>
              <a:rPr lang="en-US" altLang="ja-JP" sz="3600" b="1" dirty="0" smtClean="0">
                <a:solidFill>
                  <a:srgbClr val="FF0000"/>
                </a:solidFill>
                <a:latin typeface="Gill Sans"/>
                <a:cs typeface="Gill Sans"/>
              </a:rPr>
              <a:t>(Zero Metal)</a:t>
            </a:r>
          </a:p>
          <a:p>
            <a:pPr algn="ctr"/>
            <a:r>
              <a:rPr kumimoji="1" lang="en-US" altLang="ja-JP" sz="3600" b="1" dirty="0" smtClean="0">
                <a:solidFill>
                  <a:srgbClr val="FF0000"/>
                </a:solidFill>
                <a:latin typeface="Gill Sans"/>
                <a:cs typeface="Gill Sans"/>
              </a:rPr>
              <a:t>~100-1000M</a:t>
            </a:r>
            <a:r>
              <a:rPr kumimoji="1" lang="en-US" altLang="ja-JP" sz="3600" b="1" baseline="-25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kumimoji="1" lang="en-US" altLang="ja-JP" sz="3600" b="1" dirty="0" smtClean="0">
                <a:solidFill>
                  <a:srgbClr val="FF0000"/>
                </a:solidFill>
                <a:latin typeface="Gill Sans"/>
                <a:ea typeface="Wingdings"/>
                <a:cs typeface="Gill Sans"/>
              </a:rPr>
              <a:t>(!?)</a:t>
            </a:r>
            <a:endParaRPr kumimoji="1" lang="ja-JP" altLang="en-US" sz="3600" b="1" baseline="-250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8782" y="1659789"/>
            <a:ext cx="25058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Gill Sans"/>
                <a:cs typeface="Gill Sans"/>
              </a:rPr>
              <a:t>Present Day </a:t>
            </a:r>
          </a:p>
          <a:p>
            <a:pPr algn="ctr"/>
            <a:r>
              <a:rPr kumimoji="1" lang="en-US" altLang="ja-JP" sz="2800" b="1" dirty="0" smtClean="0">
                <a:latin typeface="Gill Sans"/>
                <a:cs typeface="Gill Sans"/>
              </a:rPr>
              <a:t>Massive Star</a:t>
            </a:r>
          </a:p>
          <a:p>
            <a:pPr algn="ctr"/>
            <a:r>
              <a:rPr kumimoji="1" lang="en-US" altLang="ja-JP" sz="2800" b="1" dirty="0" smtClean="0">
                <a:latin typeface="Gill Sans"/>
                <a:cs typeface="Gill Sans"/>
              </a:rPr>
              <a:t>~20M</a:t>
            </a:r>
            <a:r>
              <a:rPr kumimoji="1" lang="en-US" altLang="ja-JP" sz="2800" b="1" baseline="-25000" dirty="0" smtClean="0">
                <a:latin typeface="Wingdings"/>
                <a:ea typeface="Wingdings"/>
                <a:cs typeface="Wingdings"/>
              </a:rPr>
              <a:t></a:t>
            </a:r>
            <a:endParaRPr kumimoji="1" lang="ja-JP" altLang="en-US" sz="2800" b="1" baseline="-25000" dirty="0">
              <a:latin typeface="Gill Sans"/>
              <a:cs typeface="Gill San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88716" y="711633"/>
            <a:ext cx="1355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ill Sans"/>
                <a:cs typeface="Gill Sans"/>
              </a:rPr>
              <a:t>Abel+ 02</a:t>
            </a:r>
          </a:p>
          <a:p>
            <a:r>
              <a:rPr lang="en-US" altLang="ja-JP" dirty="0" err="1" smtClean="0">
                <a:latin typeface="Gill Sans"/>
                <a:cs typeface="Gill Sans"/>
              </a:rPr>
              <a:t>Bromm</a:t>
            </a:r>
            <a:r>
              <a:rPr lang="en-US" altLang="ja-JP" dirty="0" smtClean="0">
                <a:latin typeface="Gill Sans"/>
                <a:cs typeface="Gill Sans"/>
              </a:rPr>
              <a:t>+ 02</a:t>
            </a:r>
            <a:endParaRPr kumimoji="1" lang="en-US" altLang="ja-JP" dirty="0" smtClean="0">
              <a:latin typeface="Gill Sans"/>
              <a:cs typeface="Gill Sans"/>
            </a:endParaRPr>
          </a:p>
          <a:p>
            <a:r>
              <a:rPr kumimoji="1" lang="en-US" altLang="ja-JP" dirty="0" err="1" smtClean="0">
                <a:latin typeface="Gill Sans"/>
                <a:cs typeface="Gill Sans"/>
              </a:rPr>
              <a:t>Omukai</a:t>
            </a:r>
            <a:r>
              <a:rPr kumimoji="1" lang="en-US" altLang="ja-JP" dirty="0" smtClean="0">
                <a:latin typeface="Gill Sans"/>
                <a:cs typeface="Gill Sans"/>
              </a:rPr>
              <a:t>+ 03</a:t>
            </a:r>
          </a:p>
          <a:p>
            <a:r>
              <a:rPr kumimoji="1" lang="en-US" altLang="ja-JP" dirty="0" smtClean="0">
                <a:latin typeface="Gill Sans"/>
                <a:cs typeface="Gill Sans"/>
              </a:rPr>
              <a:t>Yoshida+ 08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06920" y="6125401"/>
            <a:ext cx="7520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000090"/>
                </a:solidFill>
                <a:latin typeface="Gill Sans"/>
                <a:cs typeface="Gill Sans"/>
              </a:rPr>
              <a:t>Gigantic (x100) GRB @ z~10-30???</a:t>
            </a:r>
            <a:endParaRPr kumimoji="1" lang="ja-JP" altLang="en-US" sz="400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60590" y="5479070"/>
            <a:ext cx="2483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Gill Sans"/>
                <a:cs typeface="Gill Sans"/>
              </a:rPr>
              <a:t>Komissarov</a:t>
            </a:r>
            <a:r>
              <a:rPr kumimoji="1" lang="en-US" altLang="ja-JP" dirty="0" smtClean="0">
                <a:latin typeface="Gill Sans"/>
                <a:cs typeface="Gill Sans"/>
              </a:rPr>
              <a:t> &amp; </a:t>
            </a:r>
            <a:r>
              <a:rPr kumimoji="1" lang="en-US" altLang="ja-JP" dirty="0" err="1" smtClean="0">
                <a:latin typeface="Gill Sans"/>
                <a:cs typeface="Gill Sans"/>
              </a:rPr>
              <a:t>Barkov</a:t>
            </a:r>
            <a:r>
              <a:rPr kumimoji="1" lang="en-US" altLang="ja-JP" dirty="0" smtClean="0">
                <a:latin typeface="Gill Sans"/>
                <a:cs typeface="Gill Sans"/>
              </a:rPr>
              <a:t> 10</a:t>
            </a:r>
          </a:p>
          <a:p>
            <a:r>
              <a:rPr lang="en-US" altLang="ja-JP" dirty="0" err="1" smtClean="0">
                <a:latin typeface="Gill Sans"/>
                <a:cs typeface="Gill Sans"/>
              </a:rPr>
              <a:t>Meszaros</a:t>
            </a:r>
            <a:r>
              <a:rPr lang="en-US" altLang="ja-JP" dirty="0" smtClean="0">
                <a:latin typeface="Gill Sans"/>
                <a:cs typeface="Gill Sans"/>
              </a:rPr>
              <a:t> &amp; Rees 10</a:t>
            </a:r>
            <a:endParaRPr kumimoji="1" lang="ja-JP" altLang="en-US" dirty="0"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Massive Envelope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7" y="1257300"/>
            <a:ext cx="7772400" cy="56007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682447" y="4934717"/>
            <a:ext cx="1446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ill Sans"/>
                <a:cs typeface="Gill Sans"/>
              </a:rPr>
              <a:t>Ohkubo+ 09</a:t>
            </a:r>
          </a:p>
          <a:p>
            <a:r>
              <a:rPr lang="en-US" altLang="ja-JP" dirty="0" err="1" smtClean="0">
                <a:latin typeface="Gill Sans"/>
                <a:cs typeface="Gill Sans"/>
              </a:rPr>
              <a:t>Heger</a:t>
            </a:r>
            <a:r>
              <a:rPr lang="en-US" altLang="ja-JP" dirty="0" smtClean="0">
                <a:latin typeface="Gill Sans"/>
                <a:cs typeface="Gill Sans"/>
              </a:rPr>
              <a:t>+ 03</a:t>
            </a:r>
          </a:p>
          <a:p>
            <a:r>
              <a:rPr kumimoji="1" lang="en-US" altLang="ja-JP" dirty="0" err="1" smtClean="0">
                <a:latin typeface="Gill Sans"/>
                <a:cs typeface="Gill Sans"/>
              </a:rPr>
              <a:t>Suwa</a:t>
            </a:r>
            <a:r>
              <a:rPr lang="en-US" altLang="ja-JP" dirty="0" smtClean="0">
                <a:latin typeface="Gill Sans"/>
                <a:cs typeface="Gill Sans"/>
              </a:rPr>
              <a:t> &amp; KI 10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44129" y="3667004"/>
            <a:ext cx="2611211" cy="95410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Gill Sans"/>
                <a:cs typeface="Gill Sans"/>
              </a:rPr>
              <a:t>No mass loss </a:t>
            </a:r>
            <a:r>
              <a:rPr lang="en-US" altLang="ja-JP" sz="2800" dirty="0" smtClean="0">
                <a:latin typeface="Gill Sans"/>
                <a:cs typeface="Gill Sans"/>
              </a:rPr>
              <a:t>via </a:t>
            </a:r>
          </a:p>
          <a:p>
            <a:pPr algn="ctr"/>
            <a:r>
              <a:rPr lang="en-US" altLang="ja-JP" sz="2800" dirty="0" smtClean="0">
                <a:latin typeface="Gill Sans"/>
                <a:cs typeface="Gill Sans"/>
              </a:rPr>
              <a:t>line driven wind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415516" y="2354905"/>
            <a:ext cx="697081" cy="12836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20921" y="2286865"/>
            <a:ext cx="46209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 smtClean="0">
                <a:solidFill>
                  <a:srgbClr val="FF0000"/>
                </a:solidFill>
                <a:latin typeface="Gill Sans"/>
                <a:cs typeface="Gill Sans"/>
              </a:rPr>
              <a:t>R/c~10</a:t>
            </a:r>
            <a:r>
              <a:rPr kumimoji="1" lang="en-US" altLang="ja-JP" sz="4000" baseline="30000" dirty="0" smtClean="0">
                <a:solidFill>
                  <a:srgbClr val="FF0000"/>
                </a:solidFill>
                <a:latin typeface="Gill Sans"/>
                <a:cs typeface="Gill Sans"/>
              </a:rPr>
              <a:t>3</a:t>
            </a:r>
            <a:r>
              <a:rPr kumimoji="1" lang="en-US" altLang="ja-JP" sz="4000" dirty="0" smtClean="0">
                <a:solidFill>
                  <a:srgbClr val="FF0000"/>
                </a:solidFill>
                <a:latin typeface="Gill Sans"/>
                <a:cs typeface="Gill Sans"/>
              </a:rPr>
              <a:t>s &gt; T</a:t>
            </a:r>
            <a:r>
              <a:rPr kumimoji="1" lang="en-US" altLang="ja-JP" sz="4000" baseline="-25000" dirty="0" smtClean="0">
                <a:solidFill>
                  <a:srgbClr val="FF0000"/>
                </a:solidFill>
                <a:latin typeface="Gill Sans"/>
                <a:cs typeface="Gill Sans"/>
              </a:rPr>
              <a:t>GRB</a:t>
            </a:r>
            <a:r>
              <a:rPr kumimoji="1" lang="en-US" altLang="ja-JP" sz="4000" dirty="0" smtClean="0">
                <a:solidFill>
                  <a:srgbClr val="FF0000"/>
                </a:solidFill>
                <a:latin typeface="Gill Sans"/>
                <a:cs typeface="Gill Sans"/>
              </a:rPr>
              <a:t>~10s</a:t>
            </a:r>
            <a:endParaRPr kumimoji="1" lang="en-US" altLang="ja-JP" sz="4000" baseline="-25000" dirty="0" smtClean="0">
              <a:solidFill>
                <a:srgbClr val="FF0000"/>
              </a:solidFill>
              <a:latin typeface="Gill Sans"/>
              <a:cs typeface="Gill Sans"/>
            </a:endParaRPr>
          </a:p>
          <a:p>
            <a:pPr algn="ctr"/>
            <a:r>
              <a:rPr lang="en-US" altLang="ja-JP" sz="4000" dirty="0" smtClean="0">
                <a:solidFill>
                  <a:srgbClr val="FF0000"/>
                </a:solidFill>
                <a:latin typeface="Gill Sans"/>
                <a:cs typeface="Gill Sans"/>
              </a:rPr>
              <a:t>⇒ No GRB?</a:t>
            </a:r>
            <a:endParaRPr kumimoji="1" lang="ja-JP" altLang="en-US" sz="40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1508172" y="4694848"/>
            <a:ext cx="2800890" cy="11340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313287" y="4127840"/>
            <a:ext cx="10524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6600"/>
                </a:solidFill>
                <a:latin typeface="Gill Sans"/>
                <a:cs typeface="Gill Sans"/>
              </a:rPr>
              <a:t>Core</a:t>
            </a:r>
            <a:endParaRPr kumimoji="1" lang="ja-JP" altLang="en-US" sz="3200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4309062" y="4694848"/>
            <a:ext cx="2392664" cy="1588"/>
          </a:xfrm>
          <a:prstGeom prst="straightConnector1">
            <a:avLst/>
          </a:prstGeom>
          <a:ln>
            <a:solidFill>
              <a:srgbClr val="66006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683264" y="4105165"/>
            <a:ext cx="16750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660066"/>
                </a:solidFill>
                <a:latin typeface="Gill Sans"/>
                <a:cs typeface="Gill Sans"/>
              </a:rPr>
              <a:t>Envelope</a:t>
            </a:r>
            <a:endParaRPr kumimoji="1" lang="ja-JP" altLang="en-US" sz="3200" dirty="0">
              <a:solidFill>
                <a:srgbClr val="660066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Envelope Accretion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8" y="1244600"/>
            <a:ext cx="7759700" cy="56134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9371" y="6416455"/>
            <a:ext cx="144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Gill Sans"/>
                <a:cs typeface="Gill Sans"/>
              </a:rPr>
              <a:t>Suwa</a:t>
            </a:r>
            <a:r>
              <a:rPr kumimoji="1" lang="en-US" altLang="ja-JP" dirty="0" smtClean="0">
                <a:latin typeface="Gill Sans"/>
                <a:cs typeface="Gill Sans"/>
              </a:rPr>
              <a:t> &amp; KI 10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97131" y="2475862"/>
            <a:ext cx="2239115" cy="280076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3200" dirty="0" smtClean="0">
                <a:solidFill>
                  <a:srgbClr val="FF6600"/>
                </a:solidFill>
                <a:latin typeface="Gill Sans"/>
                <a:cs typeface="Gill Sans"/>
              </a:rPr>
              <a:t> Energetic</a:t>
            </a:r>
            <a:endParaRPr kumimoji="1" lang="en-US" altLang="ja-JP" sz="3200" dirty="0" smtClean="0">
              <a:solidFill>
                <a:srgbClr val="FF6600"/>
              </a:solidFill>
              <a:latin typeface="Gill Sans"/>
              <a:cs typeface="Gill Sans"/>
            </a:endParaRPr>
          </a:p>
          <a:p>
            <a:pPr>
              <a:buFont typeface="Arial"/>
              <a:buChar char="•"/>
            </a:pPr>
            <a:r>
              <a:rPr kumimoji="1" lang="en-US" altLang="ja-JP" sz="3200" dirty="0" smtClean="0">
                <a:solidFill>
                  <a:srgbClr val="FF6600"/>
                </a:solidFill>
                <a:latin typeface="Gill Sans"/>
                <a:cs typeface="Gill Sans"/>
              </a:rPr>
              <a:t> Very long</a:t>
            </a:r>
          </a:p>
          <a:p>
            <a:pPr>
              <a:buFont typeface="Arial"/>
              <a:buChar char="•"/>
            </a:pPr>
            <a:r>
              <a:rPr lang="en-US" altLang="ja-JP" sz="3200" dirty="0" smtClean="0">
                <a:solidFill>
                  <a:srgbClr val="FF6600"/>
                </a:solidFill>
                <a:latin typeface="Gill Sans"/>
                <a:cs typeface="Gill Sans"/>
              </a:rPr>
              <a:t> Modest L</a:t>
            </a:r>
          </a:p>
          <a:p>
            <a:endParaRPr lang="en-US" altLang="ja-JP" sz="1600" dirty="0" smtClean="0">
              <a:solidFill>
                <a:srgbClr val="000090"/>
              </a:solidFill>
              <a:latin typeface="Gill Sans"/>
              <a:cs typeface="Gill Sans"/>
            </a:endParaRPr>
          </a:p>
          <a:p>
            <a:r>
              <a:rPr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Bright phase</a:t>
            </a:r>
          </a:p>
          <a:p>
            <a:r>
              <a:rPr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⇒ C</a:t>
            </a:r>
            <a:r>
              <a:rPr kumimoji="1"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ocoon</a:t>
            </a:r>
            <a:endParaRPr kumimoji="1" lang="ja-JP" altLang="en-US" sz="320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7543799" y="1244600"/>
          <a:ext cx="1551687" cy="593292"/>
        </p:xfrm>
        <a:graphic>
          <a:graphicData uri="http://schemas.openxmlformats.org/presentationml/2006/ole">
            <p:oleObj spid="_x0000_s79874" name="数式" r:id="rId4" imgW="431800" imgH="165100" progId="Equation.3">
              <p:embed/>
            </p:oleObj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7430399" y="1882480"/>
            <a:ext cx="17739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90"/>
                </a:solidFill>
                <a:latin typeface="Gill Sans"/>
                <a:cs typeface="Gill Sans"/>
              </a:rPr>
              <a:t>⇒ </a:t>
            </a:r>
            <a:r>
              <a:rPr kumimoji="1" lang="en-US" altLang="ja-JP" sz="3200" dirty="0" err="1" smtClean="0">
                <a:solidFill>
                  <a:srgbClr val="000090"/>
                </a:solidFill>
                <a:latin typeface="Gill Sans"/>
                <a:cs typeface="Gill Sans"/>
              </a:rPr>
              <a:t>v</a:t>
            </a:r>
            <a:r>
              <a:rPr lang="en-US" altLang="ja-JP" sz="3200" baseline="-25000" dirty="0" err="1" smtClean="0">
                <a:solidFill>
                  <a:srgbClr val="000090"/>
                </a:solidFill>
                <a:latin typeface="Gill Sans"/>
                <a:cs typeface="Gill Sans"/>
              </a:rPr>
              <a:t>J</a:t>
            </a:r>
            <a:r>
              <a:rPr kumimoji="1" lang="en-US" altLang="ja-JP" sz="3200" baseline="-25000" dirty="0" err="1" smtClean="0">
                <a:solidFill>
                  <a:srgbClr val="000090"/>
                </a:solidFill>
                <a:latin typeface="Gill Sans"/>
                <a:cs typeface="Gill Sans"/>
              </a:rPr>
              <a:t>et</a:t>
            </a:r>
            <a:r>
              <a:rPr kumimoji="1" lang="en-US" altLang="ja-JP" sz="3200" baseline="-25000" dirty="0" smtClean="0">
                <a:solidFill>
                  <a:srgbClr val="000090"/>
                </a:solidFill>
                <a:latin typeface="Gill Sans"/>
                <a:cs typeface="Gill Sans"/>
              </a:rPr>
              <a:t> head</a:t>
            </a:r>
            <a:endParaRPr kumimoji="1" lang="ja-JP" altLang="en-US" sz="3200" baseline="-2500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Analytic Expressions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529" y="1417638"/>
            <a:ext cx="5144118" cy="64301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621" y="2103897"/>
            <a:ext cx="4381933" cy="115314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456" y="4388901"/>
            <a:ext cx="4158264" cy="102119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519" y="3257037"/>
            <a:ext cx="4567035" cy="113186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2398" y="5410100"/>
            <a:ext cx="3682380" cy="139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High Lorentz Factor?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l"/>
            </a:pPr>
            <a:r>
              <a:rPr lang="en-US" altLang="ja-JP" b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 </a:t>
            </a:r>
            <a:r>
              <a:rPr lang="en-US" altLang="ja-JP" sz="3600" b="1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gg</a:t>
            </a:r>
            <a:r>
              <a:rPr lang="en-US" altLang="ja-JP" sz="3600" b="1" dirty="0" err="1" smtClean="0">
                <a:solidFill>
                  <a:srgbClr val="000090"/>
                </a:solidFill>
                <a:latin typeface="Gill Sans"/>
                <a:cs typeface="Gill Sans"/>
              </a:rPr>
              <a:t>→e</a:t>
            </a:r>
            <a:r>
              <a:rPr lang="en-US" altLang="ja-JP" sz="3600" b="1" baseline="30000" dirty="0" err="1" smtClean="0">
                <a:solidFill>
                  <a:srgbClr val="000090"/>
                </a:solidFill>
                <a:latin typeface="Gill Sans"/>
                <a:cs typeface="Gill Sans"/>
              </a:rPr>
              <a:t>+</a:t>
            </a:r>
            <a:r>
              <a:rPr lang="en-US" altLang="ja-JP" sz="3600" b="1" dirty="0" err="1" smtClean="0">
                <a:solidFill>
                  <a:srgbClr val="000090"/>
                </a:solidFill>
                <a:latin typeface="Gill Sans"/>
                <a:cs typeface="Gill Sans"/>
              </a:rPr>
              <a:t>e</a:t>
            </a:r>
            <a:r>
              <a:rPr lang="en-US" altLang="ja-JP" sz="3600" b="1" baseline="30000" dirty="0" smtClean="0">
                <a:solidFill>
                  <a:srgbClr val="000090"/>
                </a:solidFill>
                <a:latin typeface="Gill Sans"/>
                <a:cs typeface="Gill Sans"/>
              </a:rPr>
              <a:t>-</a:t>
            </a:r>
            <a:r>
              <a:rPr lang="en-US" altLang="ja-JP" sz="3600" b="1" dirty="0" smtClean="0">
                <a:solidFill>
                  <a:srgbClr val="000090"/>
                </a:solidFill>
                <a:latin typeface="Gill Sans"/>
                <a:cs typeface="Gill Sans"/>
              </a:rPr>
              <a:t> </a:t>
            </a:r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(</a:t>
            </a:r>
            <a:r>
              <a:rPr lang="en-US" altLang="ja-JP" sz="36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e</a:t>
            </a:r>
            <a:r>
              <a:rPr lang="en-US" altLang="ja-JP" sz="3600" baseline="-25000" dirty="0" err="1" smtClean="0">
                <a:solidFill>
                  <a:srgbClr val="000090"/>
                </a:solidFill>
                <a:latin typeface="Gill Sans"/>
                <a:cs typeface="Gill Sans"/>
              </a:rPr>
              <a:t>th</a:t>
            </a:r>
            <a:r>
              <a:rPr lang="en-US" altLang="ja-JP" sz="3600" dirty="0" err="1" smtClean="0">
                <a:solidFill>
                  <a:srgbClr val="000090"/>
                </a:solidFill>
                <a:latin typeface="Gill Sans"/>
                <a:cs typeface="Gill Sans"/>
              </a:rPr>
              <a:t>~MeV</a:t>
            </a:r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)</a:t>
            </a:r>
            <a:endParaRPr lang="en-US" altLang="ja-JP" baseline="30000" dirty="0" smtClean="0">
              <a:solidFill>
                <a:srgbClr val="000090"/>
              </a:solidFill>
              <a:latin typeface="Gill Sans"/>
              <a:cs typeface="Gill Sans"/>
            </a:endParaRPr>
          </a:p>
          <a:p>
            <a:pPr lvl="1"/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dirty="0" err="1" smtClean="0">
                <a:latin typeface="Gill Sans"/>
                <a:cs typeface="Gill Sans"/>
              </a:rPr>
              <a:t>R~c</a:t>
            </a:r>
            <a:r>
              <a:rPr lang="en-US" altLang="ja-JP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dirty="0" err="1" smtClean="0">
                <a:latin typeface="Gill Sans"/>
                <a:cs typeface="Gill Sans"/>
              </a:rPr>
              <a:t>t</a:t>
            </a:r>
            <a:r>
              <a:rPr lang="en-US" altLang="ja-JP" dirty="0" smtClean="0">
                <a:latin typeface="Gill Sans"/>
                <a:cs typeface="Gill Sans"/>
              </a:rPr>
              <a:t> ⇒ </a:t>
            </a:r>
            <a:r>
              <a:rPr lang="en-US" altLang="ja-JP" dirty="0" smtClean="0">
                <a:latin typeface="Symbol" charset="2"/>
                <a:cs typeface="Symbol" charset="2"/>
              </a:rPr>
              <a:t>t</a:t>
            </a:r>
            <a:r>
              <a:rPr lang="en-US" altLang="ja-JP" dirty="0" smtClean="0">
                <a:latin typeface="Gill Sans"/>
                <a:cs typeface="Gill Sans"/>
              </a:rPr>
              <a:t>~</a:t>
            </a:r>
            <a:r>
              <a:rPr lang="en-US" altLang="ja-JP" dirty="0" smtClean="0">
                <a:latin typeface="Symbol" charset="2"/>
                <a:cs typeface="Symbol" charset="2"/>
              </a:rPr>
              <a:t>s</a:t>
            </a:r>
            <a:r>
              <a:rPr lang="en-US" altLang="ja-JP" baseline="-25000" dirty="0" smtClean="0">
                <a:latin typeface="Gill Sans"/>
                <a:cs typeface="Gill Sans"/>
              </a:rPr>
              <a:t>T</a:t>
            </a:r>
            <a:r>
              <a:rPr lang="en-US" altLang="ja-JP" dirty="0" smtClean="0">
                <a:latin typeface="Gill Sans"/>
                <a:cs typeface="Gill Sans"/>
              </a:rPr>
              <a:t>N</a:t>
            </a:r>
            <a:r>
              <a:rPr lang="en-US" altLang="ja-JP" baseline="-25000" dirty="0" smtClean="0">
                <a:latin typeface="Symbol" charset="2"/>
                <a:cs typeface="Symbol" charset="2"/>
              </a:rPr>
              <a:t>g</a:t>
            </a:r>
            <a:r>
              <a:rPr lang="en-US" altLang="ja-JP" dirty="0" smtClean="0">
                <a:latin typeface="Gill Sans"/>
                <a:cs typeface="Gill Sans"/>
              </a:rPr>
              <a:t>/4</a:t>
            </a:r>
            <a:r>
              <a:rPr lang="en-US" altLang="ja-JP" dirty="0" smtClean="0">
                <a:latin typeface="Symbol" charset="2"/>
                <a:cs typeface="Symbol" charset="2"/>
              </a:rPr>
              <a:t>p</a:t>
            </a:r>
            <a:r>
              <a:rPr lang="en-US" altLang="ja-JP" dirty="0" smtClean="0">
                <a:latin typeface="Gill Sans"/>
                <a:cs typeface="Gill Sans"/>
              </a:rPr>
              <a:t>R</a:t>
            </a:r>
            <a:r>
              <a:rPr lang="en-US" altLang="ja-JP" baseline="30000" dirty="0" smtClean="0">
                <a:latin typeface="Gill Sans"/>
                <a:cs typeface="Gill Sans"/>
              </a:rPr>
              <a:t>2</a:t>
            </a:r>
            <a:r>
              <a:rPr lang="en-US" altLang="ja-JP" dirty="0" smtClean="0">
                <a:latin typeface="Gill Sans"/>
                <a:cs typeface="Gill Sans"/>
              </a:rPr>
              <a:t>≫1 (</a:t>
            </a:r>
            <a:r>
              <a:rPr lang="en-US" altLang="ja-JP" dirty="0" err="1" smtClean="0">
                <a:latin typeface="Symbol" charset="2"/>
                <a:cs typeface="Symbol" charset="2"/>
              </a:rPr>
              <a:t>g</a:t>
            </a:r>
            <a:r>
              <a:rPr lang="en-US" altLang="ja-JP" dirty="0" smtClean="0">
                <a:latin typeface="Gill Sans"/>
                <a:cs typeface="Gill Sans"/>
              </a:rPr>
              <a:t>-ray cannot escape)</a:t>
            </a:r>
          </a:p>
          <a:p>
            <a:pPr>
              <a:buFont typeface="Wingdings" charset="2"/>
              <a:buChar char="l"/>
            </a:pPr>
            <a:r>
              <a:rPr lang="en-US" altLang="ja-JP" b="1" dirty="0" smtClean="0">
                <a:solidFill>
                  <a:srgbClr val="000090"/>
                </a:solidFill>
                <a:latin typeface="Gill Sans"/>
                <a:cs typeface="Gill Sans"/>
              </a:rPr>
              <a:t> Relativistic</a:t>
            </a:r>
          </a:p>
          <a:p>
            <a:pPr lvl="1"/>
            <a:r>
              <a:rPr lang="en-US" altLang="ja-JP" dirty="0" smtClean="0">
                <a:latin typeface="Gill Sans"/>
                <a:cs typeface="Gill Sans"/>
              </a:rPr>
              <a:t> R~</a:t>
            </a:r>
            <a:r>
              <a:rPr lang="en-US" altLang="ja-JP" dirty="0" smtClean="0">
                <a:latin typeface="Symbol" charset="2"/>
                <a:cs typeface="Symbol" charset="2"/>
              </a:rPr>
              <a:t>G</a:t>
            </a:r>
            <a:r>
              <a:rPr lang="en-US" altLang="ja-JP" baseline="30000" dirty="0" smtClean="0">
                <a:latin typeface="Gill Sans"/>
                <a:cs typeface="Gill Sans"/>
              </a:rPr>
              <a:t>2</a:t>
            </a:r>
            <a:r>
              <a:rPr lang="en-US" altLang="ja-JP" dirty="0" smtClean="0">
                <a:latin typeface="Gill Sans"/>
                <a:cs typeface="Gill Sans"/>
              </a:rPr>
              <a:t>c</a:t>
            </a:r>
            <a:r>
              <a:rPr lang="en-US" altLang="ja-JP" dirty="0" smtClean="0">
                <a:latin typeface="Symbol" charset="2"/>
                <a:cs typeface="Symbol" charset="2"/>
              </a:rPr>
              <a:t>D</a:t>
            </a:r>
            <a:r>
              <a:rPr lang="en-US" altLang="ja-JP" dirty="0" smtClean="0">
                <a:latin typeface="Gill Sans"/>
                <a:cs typeface="Gill Sans"/>
              </a:rPr>
              <a:t>t</a:t>
            </a:r>
          </a:p>
          <a:p>
            <a:pPr lvl="1"/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dirty="0" err="1" smtClean="0">
                <a:latin typeface="Gill Sans"/>
                <a:cs typeface="Gill Sans"/>
              </a:rPr>
              <a:t>Blueshift</a:t>
            </a:r>
            <a:endParaRPr lang="en-US" altLang="ja-JP" dirty="0" smtClean="0">
              <a:latin typeface="Gill Sans"/>
              <a:cs typeface="Gill Sans"/>
            </a:endParaRPr>
          </a:p>
          <a:p>
            <a:pPr lvl="1"/>
            <a:r>
              <a:rPr lang="en-US" altLang="ja-JP" dirty="0" smtClean="0">
                <a:latin typeface="Symbol" charset="2"/>
                <a:cs typeface="Symbol" charset="2"/>
              </a:rPr>
              <a:t> t</a:t>
            </a:r>
            <a:r>
              <a:rPr lang="en-US" altLang="ja-JP" dirty="0" smtClean="0">
                <a:latin typeface="Gill Sans"/>
                <a:cs typeface="Gill Sans"/>
              </a:rPr>
              <a:t>~</a:t>
            </a:r>
            <a:r>
              <a:rPr lang="en-US" altLang="ja-JP" dirty="0" smtClean="0">
                <a:latin typeface="Symbol" charset="2"/>
                <a:cs typeface="Symbol" charset="2"/>
              </a:rPr>
              <a:t>G</a:t>
            </a:r>
            <a:r>
              <a:rPr lang="en-US" altLang="ja-JP" baseline="30000" dirty="0" smtClean="0">
                <a:latin typeface="Gill Sans"/>
                <a:cs typeface="Gill Sans"/>
              </a:rPr>
              <a:t>2</a:t>
            </a:r>
            <a:r>
              <a:rPr lang="en-US" altLang="ja-JP" baseline="30000" dirty="0" smtClean="0">
                <a:latin typeface="Symbol" charset="2"/>
                <a:cs typeface="Symbol" charset="2"/>
              </a:rPr>
              <a:t>b</a:t>
            </a:r>
            <a:r>
              <a:rPr lang="en-US" altLang="ja-JP" baseline="30000" dirty="0" smtClean="0">
                <a:latin typeface="Gill Sans"/>
                <a:cs typeface="Gill Sans"/>
              </a:rPr>
              <a:t>-2</a:t>
            </a:r>
            <a:r>
              <a:rPr lang="en-US" altLang="ja-JP" dirty="0" smtClean="0">
                <a:latin typeface="Gill Sans"/>
                <a:cs typeface="Gill Sans"/>
              </a:rPr>
              <a:t>~</a:t>
            </a:r>
            <a:r>
              <a:rPr lang="en-US" altLang="ja-JP" dirty="0" smtClean="0">
                <a:latin typeface="Symbol" charset="2"/>
                <a:cs typeface="Symbol" charset="2"/>
              </a:rPr>
              <a:t>G</a:t>
            </a:r>
            <a:r>
              <a:rPr lang="en-US" altLang="ja-JP" baseline="30000" dirty="0" smtClean="0">
                <a:latin typeface="Gill Sans"/>
                <a:cs typeface="Gill Sans"/>
              </a:rPr>
              <a:t>-6</a:t>
            </a:r>
          </a:p>
          <a:p>
            <a:pPr>
              <a:buFont typeface="Wingdings" charset="2"/>
              <a:buChar char="l"/>
            </a:pPr>
            <a:r>
              <a:rPr lang="en-US" altLang="ja-JP" sz="48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G</a:t>
            </a:r>
            <a:r>
              <a:rPr lang="en-US" altLang="ja-JP" sz="4800" b="1" dirty="0" smtClean="0">
                <a:solidFill>
                  <a:srgbClr val="FF0000"/>
                </a:solidFill>
                <a:latin typeface="Gill Sans"/>
                <a:cs typeface="Gill Sans"/>
              </a:rPr>
              <a:t>&gt;10</a:t>
            </a:r>
            <a:r>
              <a:rPr lang="en-US" altLang="ja-JP" sz="4800" b="1" baseline="30000" dirty="0" smtClean="0">
                <a:solidFill>
                  <a:srgbClr val="FF0000"/>
                </a:solidFill>
                <a:latin typeface="Gill Sans"/>
                <a:cs typeface="Gill Sans"/>
              </a:rPr>
              <a:t>3</a:t>
            </a:r>
            <a:r>
              <a:rPr lang="en-US" altLang="ja-JP" sz="4800" b="1" dirty="0" smtClean="0">
                <a:solidFill>
                  <a:srgbClr val="FF0000"/>
                </a:solidFill>
                <a:latin typeface="Gill Sans"/>
                <a:cs typeface="Gill Sans"/>
              </a:rPr>
              <a:t>!</a:t>
            </a:r>
          </a:p>
          <a:p>
            <a:pPr>
              <a:buNone/>
            </a:pPr>
            <a:r>
              <a:rPr lang="en-US" altLang="ja-JP" sz="3600" dirty="0" err="1" smtClean="0">
                <a:solidFill>
                  <a:srgbClr val="FF0000"/>
                </a:solidFill>
                <a:latin typeface="Gill Sans"/>
                <a:cs typeface="Gill Sans"/>
              </a:rPr>
              <a:t>v</a:t>
            </a:r>
            <a:r>
              <a:rPr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&gt;0.999999×c</a:t>
            </a:r>
            <a:endParaRPr lang="ja-JP" altLang="en-US" sz="3600" dirty="0" smtClean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 l="4082"/>
          <a:stretch>
            <a:fillRect/>
          </a:stretch>
        </p:blipFill>
        <p:spPr bwMode="auto">
          <a:xfrm>
            <a:off x="3316267" y="2862048"/>
            <a:ext cx="5827733" cy="38901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796498" y="2967889"/>
            <a:ext cx="921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err="1" smtClean="0">
                <a:latin typeface="Symbol" charset="2"/>
                <a:cs typeface="Symbol" charset="2"/>
              </a:rPr>
              <a:t>G</a:t>
            </a:r>
            <a:r>
              <a:rPr kumimoji="1" lang="en-US" altLang="ja-JP" sz="3600" baseline="-25000" dirty="0" err="1" smtClean="0">
                <a:latin typeface="Gill Sans"/>
                <a:cs typeface="Gill Sans"/>
              </a:rPr>
              <a:t>min</a:t>
            </a:r>
            <a:endParaRPr kumimoji="1" lang="ja-JP" altLang="en-US" sz="3600" baseline="-25000" dirty="0">
              <a:latin typeface="Gill Sans"/>
              <a:cs typeface="Gill Sans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3747370" y="5155843"/>
            <a:ext cx="5317740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587649" y="6416453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Gill Sans"/>
                <a:cs typeface="Gill Sans"/>
              </a:rPr>
              <a:t>Redshift</a:t>
            </a:r>
            <a:endParaRPr kumimoji="1" lang="ja-JP" altLang="en-US" sz="2400" dirty="0">
              <a:latin typeface="Gill Sans"/>
              <a:cs typeface="Gill San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920" y="6488668"/>
            <a:ext cx="479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>
                <a:latin typeface="Gill Sans"/>
                <a:cs typeface="Gill Sans"/>
              </a:rPr>
              <a:t>But see also </a:t>
            </a:r>
            <a:r>
              <a:rPr kumimoji="1" lang="en-US" altLang="ja-JP" dirty="0" err="1" smtClean="0">
                <a:latin typeface="Gill Sans"/>
                <a:cs typeface="Gill Sans"/>
              </a:rPr>
              <a:t>Zou</a:t>
            </a:r>
            <a:r>
              <a:rPr kumimoji="1" lang="en-US" altLang="ja-JP" dirty="0" smtClean="0">
                <a:latin typeface="Gill Sans"/>
                <a:cs typeface="Gill Sans"/>
              </a:rPr>
              <a:t>, Fan &amp; </a:t>
            </a:r>
            <a:r>
              <a:rPr kumimoji="1" lang="en-US" altLang="ja-JP" dirty="0" err="1" smtClean="0">
                <a:latin typeface="Gill Sans"/>
                <a:cs typeface="Gill Sans"/>
              </a:rPr>
              <a:t>Piran</a:t>
            </a:r>
            <a:r>
              <a:rPr kumimoji="1" lang="en-US" altLang="ja-JP" dirty="0" smtClean="0">
                <a:latin typeface="Gill Sans"/>
                <a:cs typeface="Gill Sans"/>
              </a:rPr>
              <a:t> 10, Li 08, </a:t>
            </a:r>
            <a:r>
              <a:rPr lang="en-US" altLang="ja-JP" dirty="0" err="1" smtClean="0">
                <a:latin typeface="Gill Sans"/>
                <a:cs typeface="Gill Sans"/>
              </a:rPr>
              <a:t>Aoi+KI</a:t>
            </a:r>
            <a:r>
              <a:rPr lang="en-US" altLang="ja-JP" dirty="0" smtClean="0">
                <a:latin typeface="Gill Sans"/>
                <a:cs typeface="Gill Sans"/>
              </a:rPr>
              <a:t> 10</a:t>
            </a:r>
            <a:endParaRPr kumimoji="1" lang="en-US" altLang="ja-JP" dirty="0" smtClean="0">
              <a:latin typeface="Gill Sans"/>
              <a:cs typeface="Gill Sans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rot="5400000" flipH="1" flipV="1">
            <a:off x="4505298" y="3361612"/>
            <a:ext cx="478756" cy="158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5400000" flipH="1" flipV="1">
            <a:off x="5474415" y="4892991"/>
            <a:ext cx="47875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5400000" flipH="1" flipV="1">
            <a:off x="8148101" y="4348085"/>
            <a:ext cx="478756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3" name="Picture 4" descr="Destroy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4772" y="0"/>
            <a:ext cx="10160000" cy="6858000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457200" y="3053974"/>
            <a:ext cx="8266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rgbClr val="FDEADA"/>
                </a:solidFill>
                <a:latin typeface="Gill Sans"/>
                <a:cs typeface="Gill Sans"/>
              </a:rPr>
              <a:t>GRB jet can breakout the first star!</a:t>
            </a:r>
            <a:endParaRPr kumimoji="1" lang="ja-JP" altLang="en-US" sz="4400" dirty="0">
              <a:solidFill>
                <a:srgbClr val="FDEADA"/>
              </a:solidFill>
              <a:latin typeface="Gill Sans"/>
              <a:cs typeface="Gill San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77927" y="6019560"/>
            <a:ext cx="3941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err="1" smtClean="0">
                <a:solidFill>
                  <a:srgbClr val="FFFF00"/>
                </a:solidFill>
                <a:latin typeface="Gill Sans"/>
                <a:cs typeface="Gill Sans"/>
              </a:rPr>
              <a:t>Yudai</a:t>
            </a:r>
            <a:r>
              <a:rPr lang="en-US" altLang="ja-JP" sz="4000" dirty="0" smtClean="0">
                <a:solidFill>
                  <a:srgbClr val="FFFF00"/>
                </a:solidFill>
                <a:latin typeface="Gill Sans"/>
                <a:cs typeface="Gill Sans"/>
              </a:rPr>
              <a:t> SUWA P-68</a:t>
            </a:r>
            <a:endParaRPr kumimoji="1" lang="ja-JP" altLang="en-US" sz="4000" dirty="0">
              <a:solidFill>
                <a:srgbClr val="FFFF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PAMELA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358" r="11314" b="19753"/>
          <a:stretch>
            <a:fillRect/>
          </a:stretch>
        </p:blipFill>
        <p:spPr bwMode="auto">
          <a:xfrm>
            <a:off x="165316" y="1600200"/>
            <a:ext cx="5510684" cy="522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833630" y="6454537"/>
            <a:ext cx="161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kern="1200" dirty="0" err="1">
                <a:solidFill>
                  <a:prstClr val="black"/>
                </a:solidFill>
                <a:latin typeface="Gill Sans"/>
                <a:ea typeface="Arial Unicode MS" pitchFamily="50" charset="-128"/>
                <a:cs typeface="Gill Sans"/>
              </a:rPr>
              <a:t>Adriani</a:t>
            </a:r>
            <a:r>
              <a:rPr kumimoji="1" lang="en-US" altLang="ja-JP" kern="1200" dirty="0" smtClean="0">
                <a:solidFill>
                  <a:prstClr val="black"/>
                </a:solidFill>
                <a:latin typeface="Gill Sans"/>
                <a:ea typeface="Arial Unicode MS" pitchFamily="50" charset="-128"/>
                <a:cs typeface="Gill Sans"/>
              </a:rPr>
              <a:t>+ 08, 10</a:t>
            </a:r>
            <a:endParaRPr kumimoji="1" lang="ja-JP" altLang="en-US" kern="1200" dirty="0">
              <a:solidFill>
                <a:prstClr val="black"/>
              </a:solidFill>
              <a:latin typeface="Gill Sans"/>
              <a:ea typeface="Arial Unicode MS" pitchFamily="50" charset="-128"/>
              <a:cs typeface="Gill San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0377" y="1125250"/>
            <a:ext cx="80335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sz="3200" kern="1200" dirty="0">
                <a:solidFill>
                  <a:srgbClr val="FF0000"/>
                </a:solidFill>
                <a:latin typeface="Gill Sans"/>
                <a:ea typeface="Arial Unicode MS" pitchFamily="50" charset="-128"/>
                <a:cs typeface="Gill Sans"/>
              </a:rPr>
              <a:t>Positron excess</a:t>
            </a:r>
            <a:r>
              <a:rPr kumimoji="1" lang="en-US" altLang="ja-JP" sz="3200" kern="1200" dirty="0" smtClean="0">
                <a:solidFill>
                  <a:srgbClr val="FF0000"/>
                </a:solidFill>
                <a:latin typeface="Gill Sans"/>
                <a:ea typeface="Arial Unicode MS" pitchFamily="50" charset="-128"/>
                <a:cs typeface="Gill Sans"/>
              </a:rPr>
              <a:t> above the predicted</a:t>
            </a:r>
            <a:r>
              <a:rPr lang="en-US" altLang="ja-JP" sz="3200" dirty="0">
                <a:solidFill>
                  <a:srgbClr val="FF0000"/>
                </a:solidFill>
                <a:latin typeface="Gill Sans"/>
                <a:ea typeface="Arial Unicode MS" pitchFamily="50" charset="-128"/>
                <a:cs typeface="Gill Sans"/>
              </a:rPr>
              <a:t> </a:t>
            </a:r>
            <a:r>
              <a:rPr kumimoji="1" lang="en-US" altLang="ja-JP" sz="3200" kern="1200" dirty="0" smtClean="0">
                <a:solidFill>
                  <a:srgbClr val="FF0000"/>
                </a:solidFill>
                <a:latin typeface="Gill Sans"/>
                <a:ea typeface="Arial Unicode MS" pitchFamily="50" charset="-128"/>
                <a:cs typeface="Gill Sans"/>
              </a:rPr>
              <a:t>secondary</a:t>
            </a:r>
            <a:endParaRPr kumimoji="1" lang="ja-JP" altLang="en-US" sz="3200" kern="1200" dirty="0">
              <a:solidFill>
                <a:srgbClr val="FF0000"/>
              </a:solidFill>
              <a:latin typeface="Gill Sans"/>
              <a:ea typeface="Arial Unicode MS" pitchFamily="50" charset="-128"/>
              <a:cs typeface="Gill San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04200" y="4876800"/>
            <a:ext cx="17107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Gill Sans"/>
                <a:cs typeface="Gill Sans"/>
              </a:rPr>
              <a:t>Expected</a:t>
            </a:r>
          </a:p>
          <a:p>
            <a:r>
              <a:rPr lang="en-US" altLang="ja-JP" sz="2800" dirty="0" smtClean="0">
                <a:latin typeface="Gill Sans"/>
                <a:cs typeface="Gill Sans"/>
              </a:rPr>
              <a:t>Secondary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09000" y="2362200"/>
            <a:ext cx="1404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Gill Sans"/>
                <a:cs typeface="Gill Sans"/>
              </a:rPr>
              <a:t>Positron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  <a:latin typeface="Gill Sans"/>
                <a:cs typeface="Gill Sans"/>
              </a:rPr>
              <a:t>Excess</a:t>
            </a:r>
            <a:endParaRPr kumimoji="1" lang="ja-JP" altLang="en-US" sz="28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10200" y="1752600"/>
            <a:ext cx="381226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FF"/>
                </a:solidFill>
                <a:latin typeface="Gill Sans"/>
                <a:cs typeface="Gill Sans"/>
              </a:rPr>
              <a:t>⇒ Primary sources</a:t>
            </a:r>
          </a:p>
          <a:p>
            <a:r>
              <a:rPr lang="en-US" altLang="ja-JP" sz="3200" dirty="0" smtClean="0">
                <a:solidFill>
                  <a:srgbClr val="0000FF"/>
                </a:solidFill>
                <a:latin typeface="Gill Sans"/>
                <a:cs typeface="Gill Sans"/>
              </a:rPr>
              <a:t> − Dark matter?</a:t>
            </a:r>
          </a:p>
          <a:p>
            <a:r>
              <a:rPr kumimoji="1" lang="en-US" altLang="ja-JP" sz="3200" dirty="0" smtClean="0">
                <a:solidFill>
                  <a:srgbClr val="0000FF"/>
                </a:solidFill>
                <a:latin typeface="Gill Sans"/>
                <a:cs typeface="Gill Sans"/>
              </a:rPr>
              <a:t> − Astrophysical?</a:t>
            </a:r>
          </a:p>
          <a:p>
            <a:endParaRPr lang="en-US" altLang="ja-JP" sz="3200" dirty="0" smtClean="0">
              <a:solidFill>
                <a:srgbClr val="0000FF"/>
              </a:solidFill>
              <a:latin typeface="Gill Sans"/>
              <a:cs typeface="Gill Sans"/>
            </a:endParaRPr>
          </a:p>
          <a:p>
            <a:r>
              <a:rPr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⇒ (Too) </a:t>
            </a:r>
            <a:r>
              <a:rPr kumimoji="1"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Many papers</a:t>
            </a:r>
          </a:p>
          <a:p>
            <a:r>
              <a:rPr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     </a:t>
            </a:r>
            <a:r>
              <a:rPr kumimoji="1"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&gt;500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57000" y="5867400"/>
            <a:ext cx="2603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ill Sans"/>
                <a:cs typeface="Gill Sans"/>
              </a:rPr>
              <a:t>Jul 06 - Feb 08</a:t>
            </a:r>
          </a:p>
          <a:p>
            <a:r>
              <a:rPr kumimoji="1" lang="en-US" altLang="ja-JP" sz="2400" dirty="0" smtClean="0">
                <a:latin typeface="Gill Sans"/>
                <a:cs typeface="Gill Sans"/>
              </a:rPr>
              <a:t>151672 </a:t>
            </a:r>
            <a:r>
              <a:rPr kumimoji="1" lang="en-US" altLang="ja-JP" sz="2400" dirty="0" err="1" smtClean="0">
                <a:latin typeface="Gill Sans"/>
                <a:cs typeface="Gill Sans"/>
              </a:rPr>
              <a:t>e</a:t>
            </a:r>
            <a:r>
              <a:rPr kumimoji="1" lang="en-US" altLang="ja-JP" sz="2400" dirty="0" smtClean="0">
                <a:latin typeface="Gill Sans"/>
                <a:cs typeface="Gill Sans"/>
              </a:rPr>
              <a:t>-, 9430 </a:t>
            </a:r>
            <a:r>
              <a:rPr kumimoji="1" lang="en-US" altLang="ja-JP" sz="2400" dirty="0" err="1" smtClean="0">
                <a:latin typeface="Gill Sans"/>
                <a:cs typeface="Gill Sans"/>
              </a:rPr>
              <a:t>e</a:t>
            </a:r>
            <a:r>
              <a:rPr kumimoji="1" lang="en-US" altLang="ja-JP" sz="2400" dirty="0" smtClean="0">
                <a:latin typeface="Gill Sans"/>
                <a:cs typeface="Gill Sans"/>
              </a:rPr>
              <a:t>+</a:t>
            </a:r>
            <a:endParaRPr kumimoji="1" lang="ja-JP" altLang="en-US" sz="2400" dirty="0">
              <a:latin typeface="Gill Sans"/>
              <a:cs typeface="Gill San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51600" y="3962400"/>
            <a:ext cx="1388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Gill Sans"/>
                <a:cs typeface="Gill Sans"/>
              </a:rPr>
              <a:t>Solar </a:t>
            </a:r>
          </a:p>
          <a:p>
            <a:r>
              <a:rPr kumimoji="1" lang="en-US" altLang="ja-JP" sz="2000" dirty="0" smtClean="0">
                <a:latin typeface="Gill Sans"/>
                <a:cs typeface="Gill Sans"/>
              </a:rPr>
              <a:t>modulation</a:t>
            </a:r>
            <a:endParaRPr kumimoji="1" lang="ja-JP" altLang="en-US" sz="2000" dirty="0"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6726"/>
            <a:ext cx="7034928" cy="509127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Cosmic-Ray Electron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3040" y="1181950"/>
            <a:ext cx="60171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An Excess also in (</a:t>
            </a:r>
            <a:r>
              <a:rPr kumimoji="1" lang="en-US" altLang="ja-JP" sz="3200" dirty="0" err="1" smtClean="0">
                <a:solidFill>
                  <a:srgbClr val="FF0000"/>
                </a:solidFill>
                <a:latin typeface="Gill Sans"/>
                <a:cs typeface="Gill Sans"/>
              </a:rPr>
              <a:t>e</a:t>
            </a:r>
            <a:r>
              <a:rPr kumimoji="1" lang="en-US" altLang="ja-JP" sz="3200" baseline="30000" dirty="0" err="1" smtClean="0">
                <a:solidFill>
                  <a:srgbClr val="FF0000"/>
                </a:solidFill>
                <a:latin typeface="Gill Sans"/>
                <a:cs typeface="Gill Sans"/>
              </a:rPr>
              <a:t>+</a:t>
            </a:r>
            <a:r>
              <a:rPr kumimoji="1" lang="en-US" altLang="ja-JP" sz="3200" dirty="0" err="1" smtClean="0">
                <a:solidFill>
                  <a:srgbClr val="FF0000"/>
                </a:solidFill>
                <a:latin typeface="Gill Sans"/>
                <a:cs typeface="Gill Sans"/>
              </a:rPr>
              <a:t>+e</a:t>
            </a:r>
            <a:r>
              <a:rPr lang="en-US" altLang="ja-JP" sz="3200" baseline="30000" dirty="0" smtClean="0">
                <a:solidFill>
                  <a:srgbClr val="FF0000"/>
                </a:solidFill>
                <a:latin typeface="Gill Sans"/>
                <a:cs typeface="Gill Sans"/>
              </a:rPr>
              <a:t>-</a:t>
            </a:r>
            <a:r>
              <a:rPr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) Spectrum</a:t>
            </a:r>
            <a:endParaRPr kumimoji="1" lang="ja-JP" altLang="en-US" sz="3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77956" y="5620223"/>
            <a:ext cx="2123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Gill Sans"/>
                <a:cs typeface="Gill Sans"/>
              </a:rPr>
              <a:t>Abdo</a:t>
            </a:r>
            <a:r>
              <a:rPr kumimoji="1" lang="en-US" altLang="ja-JP" dirty="0" smtClean="0">
                <a:latin typeface="Gill Sans"/>
                <a:cs typeface="Gill Sans"/>
              </a:rPr>
              <a:t>+ 09</a:t>
            </a:r>
          </a:p>
          <a:p>
            <a:r>
              <a:rPr kumimoji="1" lang="en-US" altLang="ja-JP" dirty="0" smtClean="0">
                <a:latin typeface="Gill Sans"/>
                <a:cs typeface="Gill Sans"/>
              </a:rPr>
              <a:t>Ackermann+ 10</a:t>
            </a:r>
          </a:p>
          <a:p>
            <a:r>
              <a:rPr lang="en-US" altLang="ja-JP" dirty="0" smtClean="0">
                <a:latin typeface="Gill Sans"/>
                <a:cs typeface="Gill Sans"/>
              </a:rPr>
              <a:t>Chang+ 08, Torii+ 08</a:t>
            </a:r>
          </a:p>
          <a:p>
            <a:r>
              <a:rPr lang="en-US" altLang="ja-JP" dirty="0" err="1" smtClean="0">
                <a:latin typeface="Gill Sans"/>
                <a:cs typeface="Gill Sans"/>
              </a:rPr>
              <a:t>Aharonian</a:t>
            </a:r>
            <a:r>
              <a:rPr lang="en-US" altLang="ja-JP" dirty="0" smtClean="0">
                <a:latin typeface="Gill Sans"/>
                <a:cs typeface="Gill Sans"/>
              </a:rPr>
              <a:t>+ 08, 09</a:t>
            </a:r>
          </a:p>
        </p:txBody>
      </p:sp>
      <p:sp>
        <p:nvSpPr>
          <p:cNvPr id="6" name="円/楕円 5"/>
          <p:cNvSpPr/>
          <p:nvPr/>
        </p:nvSpPr>
        <p:spPr>
          <a:xfrm>
            <a:off x="4301835" y="2168013"/>
            <a:ext cx="1828800" cy="949258"/>
          </a:xfrm>
          <a:prstGeom prst="ellipse">
            <a:avLst/>
          </a:prstGeom>
          <a:solidFill>
            <a:srgbClr val="00009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16383" y="1744440"/>
            <a:ext cx="2827617" cy="156966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90"/>
                </a:solidFill>
                <a:latin typeface="Gill Sans"/>
                <a:cs typeface="Gill Sans"/>
              </a:rPr>
              <a:t>ATIC/PPB-BETS</a:t>
            </a:r>
          </a:p>
          <a:p>
            <a:r>
              <a:rPr kumimoji="1" lang="en-US" altLang="ja-JP" sz="3200" dirty="0" smtClean="0">
                <a:solidFill>
                  <a:srgbClr val="000090"/>
                </a:solidFill>
                <a:latin typeface="Gill Sans"/>
                <a:cs typeface="Gill Sans"/>
              </a:rPr>
              <a:t>Peak + Cutoff</a:t>
            </a:r>
          </a:p>
          <a:p>
            <a:r>
              <a:rPr lang="en-US" altLang="ja-JP" sz="3200" dirty="0" smtClean="0">
                <a:solidFill>
                  <a:srgbClr val="000090"/>
                </a:solidFill>
                <a:latin typeface="Gill Sans"/>
                <a:cs typeface="Gill Sans"/>
              </a:rPr>
              <a:t>~600GeV DM?</a:t>
            </a:r>
            <a:endParaRPr kumimoji="1" lang="ja-JP" altLang="en-US" sz="320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21256" y="3963413"/>
            <a:ext cx="21339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HESS</a:t>
            </a:r>
          </a:p>
          <a:p>
            <a:r>
              <a:rPr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~</a:t>
            </a:r>
            <a:r>
              <a:rPr lang="en-US" altLang="ja-JP" sz="3200" dirty="0" err="1" smtClean="0">
                <a:solidFill>
                  <a:srgbClr val="008000"/>
                </a:solidFill>
                <a:latin typeface="Gill Sans"/>
                <a:cs typeface="Gill Sans"/>
              </a:rPr>
              <a:t>TeV</a:t>
            </a:r>
            <a:r>
              <a:rPr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 cutoff</a:t>
            </a:r>
            <a:endParaRPr kumimoji="1" lang="ja-JP" altLang="en-US" sz="320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1621080" y="5717040"/>
            <a:ext cx="884492" cy="1588"/>
          </a:xfrm>
          <a:prstGeom prst="line">
            <a:avLst/>
          </a:prstGeom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596777" y="5499942"/>
            <a:ext cx="288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ill Sans"/>
                <a:cs typeface="Gill Sans"/>
              </a:rPr>
              <a:t>conventional diffusive model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5479522" y="3246060"/>
            <a:ext cx="1419054" cy="2299400"/>
          </a:xfrm>
          <a:prstGeom prst="ellipse">
            <a:avLst/>
          </a:prstGeom>
          <a:solidFill>
            <a:srgbClr val="0080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05572" y="3708253"/>
            <a:ext cx="20281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Fermi</a:t>
            </a:r>
          </a:p>
          <a:p>
            <a:r>
              <a:rPr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Smooth E</a:t>
            </a:r>
            <a:r>
              <a:rPr lang="en-US" altLang="ja-JP" sz="3200" baseline="30000" dirty="0" smtClean="0">
                <a:solidFill>
                  <a:srgbClr val="FF0000"/>
                </a:solidFill>
                <a:latin typeface="Gill Sans"/>
                <a:cs typeface="Gill Sans"/>
              </a:rPr>
              <a:t>-3</a:t>
            </a:r>
          </a:p>
          <a:p>
            <a:r>
              <a:rPr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No peak</a:t>
            </a:r>
          </a:p>
        </p:txBody>
      </p:sp>
      <p:cxnSp>
        <p:nvCxnSpPr>
          <p:cNvPr id="18" name="直線矢印コネクタ 17"/>
          <p:cNvCxnSpPr/>
          <p:nvPr/>
        </p:nvCxnSpPr>
        <p:spPr>
          <a:xfrm rot="5400000" flipH="1" flipV="1">
            <a:off x="3465613" y="3499848"/>
            <a:ext cx="915802" cy="4082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Antiproton as predicted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83561" y="6072206"/>
            <a:ext cx="2846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Adriani+(PAMELA</a:t>
            </a:r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 08, 10</a:t>
            </a:r>
          </a:p>
          <a:p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BESS 95-97, 99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08722" y="1377726"/>
            <a:ext cx="4942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No excess for antiproton</a:t>
            </a:r>
            <a:endParaRPr kumimoji="1" lang="ja-JP" altLang="en-US" sz="3600" dirty="0">
              <a:solidFill>
                <a:srgbClr val="0000FF"/>
              </a:solidFill>
              <a:latin typeface="Gill Sans"/>
              <a:ea typeface="Arial Unicode MS" pitchFamily="50" charset="-128"/>
              <a:cs typeface="Gill San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355"/>
            <a:ext cx="4572000" cy="401548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24057"/>
            <a:ext cx="4572000" cy="400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6" y="1167862"/>
            <a:ext cx="5874004" cy="56901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Cosmic-Ray Inventory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27182" y="1179202"/>
            <a:ext cx="3086527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sz="3200" kern="1200" dirty="0" err="1">
                <a:solidFill>
                  <a:srgbClr val="0000FF"/>
                </a:solidFill>
                <a:latin typeface="Symbol" pitchFamily="18" charset="2"/>
                <a:ea typeface="ＭＳ Ｐゴシック"/>
                <a:cs typeface="+mn-cs"/>
              </a:rPr>
              <a:t>r</a:t>
            </a:r>
            <a:r>
              <a:rPr kumimoji="1" lang="en-US" altLang="ja-JP" sz="3200" kern="1200" dirty="0" err="1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(proton</a:t>
            </a:r>
            <a:r>
              <a:rPr kumimoji="1" lang="en-US" altLang="ja-JP" sz="3200" kern="1200" dirty="0" smtClean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)</a:t>
            </a:r>
          </a:p>
          <a:p>
            <a:pPr algn="l" rtl="0"/>
            <a:r>
              <a:rPr kumimoji="1" lang="en-US" altLang="ja-JP" sz="3200" kern="1200" dirty="0" smtClean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~</a:t>
            </a:r>
            <a:r>
              <a:rPr kumimoji="1" lang="en-US" altLang="ja-JP" sz="3200" kern="1200" dirty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1eV/</a:t>
            </a:r>
            <a:r>
              <a:rPr kumimoji="1" lang="en-US" altLang="ja-JP" sz="3200" kern="1200" dirty="0" smtClean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cm</a:t>
            </a:r>
            <a:r>
              <a:rPr kumimoji="1" lang="en-US" altLang="ja-JP" sz="3200" kern="1200" baseline="30000" dirty="0" smtClean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3</a:t>
            </a:r>
          </a:p>
          <a:p>
            <a:pPr algn="l" rtl="0"/>
            <a:r>
              <a:rPr lang="en-US" altLang="ja-JP" sz="3200" dirty="0" smtClean="0">
                <a:solidFill>
                  <a:srgbClr val="FF6600"/>
                </a:solidFill>
                <a:latin typeface="Gill Sans"/>
                <a:cs typeface="Gill Sans"/>
              </a:rPr>
              <a:t>~</a:t>
            </a:r>
            <a:r>
              <a:rPr lang="en-US" altLang="ja-JP" sz="3200" dirty="0" err="1" smtClean="0">
                <a:solidFill>
                  <a:srgbClr val="FF6600"/>
                </a:solidFill>
                <a:latin typeface="Gill Sans"/>
                <a:cs typeface="Gill Sans"/>
              </a:rPr>
              <a:t>Suprenova</a:t>
            </a:r>
            <a:endParaRPr lang="en-US" altLang="ja-JP" sz="3200" dirty="0" smtClean="0">
              <a:solidFill>
                <a:srgbClr val="FF6600"/>
              </a:solidFill>
              <a:latin typeface="Gill Sans"/>
              <a:cs typeface="Gill Sans"/>
            </a:endParaRPr>
          </a:p>
          <a:p>
            <a:pPr algn="l" rtl="0"/>
            <a:r>
              <a:rPr kumimoji="1" lang="en-US" altLang="ja-JP" sz="3200" kern="1200" dirty="0" smtClean="0">
                <a:solidFill>
                  <a:srgbClr val="FF6600"/>
                </a:solidFill>
                <a:latin typeface="Gill Sans"/>
                <a:cs typeface="Gill Sans"/>
              </a:rPr>
              <a:t>  Remnants</a:t>
            </a:r>
          </a:p>
          <a:p>
            <a:pPr algn="l" rtl="0"/>
            <a:endParaRPr kumimoji="1" lang="en-US" altLang="ja-JP" kern="1200" dirty="0" smtClean="0">
              <a:solidFill>
                <a:srgbClr val="0000FF"/>
              </a:solidFill>
              <a:latin typeface="Symbol" pitchFamily="18" charset="2"/>
              <a:ea typeface="ＭＳ Ｐゴシック"/>
              <a:cs typeface="+mn-cs"/>
            </a:endParaRPr>
          </a:p>
          <a:p>
            <a:pPr algn="l" rtl="0"/>
            <a:r>
              <a:rPr kumimoji="1" lang="en-US" altLang="ja-JP" sz="3200" kern="1200" dirty="0" err="1" smtClean="0">
                <a:solidFill>
                  <a:srgbClr val="0000FF"/>
                </a:solidFill>
                <a:latin typeface="Symbol" pitchFamily="18" charset="2"/>
                <a:ea typeface="ＭＳ Ｐゴシック"/>
                <a:cs typeface="+mn-cs"/>
              </a:rPr>
              <a:t>r</a:t>
            </a:r>
            <a:r>
              <a:rPr kumimoji="1" lang="en-US" altLang="ja-JP" sz="3200" kern="1200" dirty="0" err="1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(electron</a:t>
            </a:r>
            <a:r>
              <a:rPr kumimoji="1" lang="en-US" altLang="ja-JP" sz="3200" kern="1200" dirty="0" smtClean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)</a:t>
            </a:r>
          </a:p>
          <a:p>
            <a:pPr algn="l" rtl="0"/>
            <a:r>
              <a:rPr kumimoji="1" lang="en-US" altLang="ja-JP" sz="3200" kern="1200" dirty="0" smtClean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~</a:t>
            </a:r>
            <a:r>
              <a:rPr kumimoji="1" lang="en-US" altLang="ja-JP" sz="3200" kern="1200" dirty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10</a:t>
            </a:r>
            <a:r>
              <a:rPr kumimoji="1" lang="en-US" altLang="ja-JP" sz="3200" kern="1200" baseline="30000" dirty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-2</a:t>
            </a:r>
            <a:r>
              <a:rPr kumimoji="1" lang="en-US" altLang="ja-JP" sz="3200" kern="1200" dirty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eV/cm</a:t>
            </a:r>
            <a:r>
              <a:rPr kumimoji="1" lang="en-US" altLang="ja-JP" sz="3200" kern="1200" baseline="30000" dirty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3</a:t>
            </a:r>
            <a:endParaRPr kumimoji="1" lang="en-US" altLang="ja-JP" sz="3200" kern="1200" baseline="30000" dirty="0" smtClean="0">
              <a:solidFill>
                <a:srgbClr val="0000FF"/>
              </a:solidFill>
              <a:latin typeface="Gill Sans"/>
              <a:ea typeface="Arial Unicode MS" pitchFamily="50" charset="-128"/>
              <a:cs typeface="Gill Sans"/>
            </a:endParaRPr>
          </a:p>
          <a:p>
            <a:pPr algn="l" rtl="0"/>
            <a:endParaRPr kumimoji="1" lang="en-US" altLang="ja-JP" kern="1200" dirty="0" smtClean="0">
              <a:solidFill>
                <a:srgbClr val="0000FF"/>
              </a:solidFill>
              <a:latin typeface="Symbol" pitchFamily="18" charset="2"/>
              <a:ea typeface="Arial Unicode MS" pitchFamily="50" charset="-128"/>
              <a:cs typeface="Arial Unicode MS" pitchFamily="50" charset="-128"/>
            </a:endParaRPr>
          </a:p>
          <a:p>
            <a:pPr algn="l" rtl="0"/>
            <a:r>
              <a:rPr kumimoji="1" lang="en-US" altLang="ja-JP" sz="3200" kern="1200" dirty="0" err="1" smtClean="0">
                <a:solidFill>
                  <a:srgbClr val="0000FF"/>
                </a:solidFill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r</a:t>
            </a:r>
            <a:r>
              <a:rPr kumimoji="1" lang="en-US" altLang="ja-JP" sz="3200" kern="1200" dirty="0" err="1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(positron</a:t>
            </a:r>
            <a:r>
              <a:rPr kumimoji="1" lang="en-US" altLang="ja-JP" sz="3200" kern="1200" dirty="0" smtClean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)</a:t>
            </a:r>
          </a:p>
          <a:p>
            <a:pPr algn="l" rtl="0"/>
            <a:r>
              <a:rPr kumimoji="1" lang="en-US" altLang="ja-JP" sz="3200" kern="1200" dirty="0" smtClean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~</a:t>
            </a:r>
            <a:r>
              <a:rPr kumimoji="1" lang="en-US" altLang="ja-JP" sz="3200" kern="1200" dirty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10</a:t>
            </a:r>
            <a:r>
              <a:rPr kumimoji="1" lang="en-US" altLang="ja-JP" sz="3200" kern="1200" baseline="30000" dirty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-3</a:t>
            </a:r>
            <a:r>
              <a:rPr kumimoji="1" lang="en-US" altLang="ja-JP" sz="3200" kern="1200" dirty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eV/cm</a:t>
            </a:r>
            <a:r>
              <a:rPr kumimoji="1" lang="en-US" altLang="ja-JP" sz="3200" kern="1200" baseline="30000" dirty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3</a:t>
            </a:r>
            <a:endParaRPr kumimoji="1" lang="en-US" altLang="ja-JP" sz="3200" kern="1200" baseline="30000" dirty="0" smtClean="0">
              <a:solidFill>
                <a:srgbClr val="0000FF"/>
              </a:solidFill>
              <a:latin typeface="Gill Sans"/>
              <a:ea typeface="Arial Unicode MS" pitchFamily="50" charset="-128"/>
              <a:cs typeface="Gill Sans"/>
            </a:endParaRPr>
          </a:p>
          <a:p>
            <a:pPr algn="l" rtl="0"/>
            <a:r>
              <a:rPr kumimoji="1" lang="en-US" altLang="ja-JP" sz="3200" kern="1200" dirty="0" smtClean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~ </a:t>
            </a:r>
            <a:r>
              <a:rPr kumimoji="1" lang="en-US" altLang="ja-JP" sz="3200" kern="1200" dirty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0.1% of </a:t>
            </a:r>
            <a:r>
              <a:rPr kumimoji="1" lang="en-US" altLang="ja-JP" sz="3200" kern="1200" dirty="0" err="1" smtClean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p</a:t>
            </a:r>
            <a:endParaRPr kumimoji="1" lang="en-US" altLang="ja-JP" sz="3200" kern="1200" dirty="0" smtClean="0">
              <a:solidFill>
                <a:srgbClr val="0000FF"/>
              </a:solidFill>
              <a:latin typeface="Gill Sans"/>
              <a:ea typeface="Arial Unicode MS" pitchFamily="50" charset="-128"/>
              <a:cs typeface="Gill Sans"/>
            </a:endParaRPr>
          </a:p>
          <a:p>
            <a:pPr algn="l" rtl="0"/>
            <a:r>
              <a:rPr kumimoji="1" lang="en-US" altLang="ja-JP" sz="2800" b="1" kern="1200" dirty="0" smtClean="0">
                <a:solidFill>
                  <a:srgbClr val="FF0000"/>
                </a:solidFill>
                <a:latin typeface="Gill Sans"/>
                <a:cs typeface="Gill Sans"/>
              </a:rPr>
              <a:t>Origin unknown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8284" y="649089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ill Sans"/>
                <a:cs typeface="Gill Sans"/>
              </a:rPr>
              <a:t>0903.1987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71393" y="3041044"/>
            <a:ext cx="754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Symbol" charset="2"/>
                <a:cs typeface="Symbol" charset="2"/>
              </a:rPr>
              <a:t>e</a:t>
            </a:r>
            <a:r>
              <a:rPr kumimoji="1" lang="en-US" altLang="ja-JP" sz="2800" baseline="30000" dirty="0" smtClean="0"/>
              <a:t>-2.7</a:t>
            </a:r>
            <a:endParaRPr kumimoji="1" lang="ja-JP" altLang="en-US" sz="28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laxy"/>
          <p:cNvPicPr>
            <a:picLocks noChangeAspect="1" noChangeArrowheads="1"/>
          </p:cNvPicPr>
          <p:nvPr/>
        </p:nvPicPr>
        <p:blipFill>
          <a:blip r:embed="rId3"/>
          <a:srcRect b="6453"/>
          <a:stretch>
            <a:fillRect/>
          </a:stretch>
        </p:blipFill>
        <p:spPr bwMode="auto">
          <a:xfrm>
            <a:off x="-15240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タイトル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err="1" smtClean="0">
                <a:solidFill>
                  <a:schemeClr val="bg1"/>
                </a:solidFill>
                <a:latin typeface="Gill Sans"/>
                <a:cs typeface="Gill Sans"/>
              </a:rPr>
              <a:t>e</a:t>
            </a:r>
            <a:r>
              <a:rPr lang="en-US" altLang="ja-JP" sz="4800" b="1" baseline="30000" dirty="0" smtClean="0">
                <a:solidFill>
                  <a:schemeClr val="bg1"/>
                </a:solidFill>
                <a:latin typeface="Gill Sans"/>
                <a:cs typeface="Gill Sans"/>
              </a:rPr>
              <a:t>±</a:t>
            </a:r>
            <a:r>
              <a:rPr lang="en-US" altLang="ja-JP" sz="4800" b="1" dirty="0" smtClean="0">
                <a:solidFill>
                  <a:schemeClr val="bg1"/>
                </a:solidFill>
                <a:latin typeface="Gill Sans"/>
                <a:cs typeface="Gill Sans"/>
              </a:rPr>
              <a:t> cooling</a:t>
            </a:r>
            <a:endParaRPr lang="ja-JP" altLang="en-US" sz="4800" b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6000760" y="3281169"/>
            <a:ext cx="500066" cy="5000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>
              <a:solidFill>
                <a:prstClr val="white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6215074" y="3495483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kern="1200">
              <a:solidFill>
                <a:prstClr val="white"/>
              </a:solidFill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7" name="直線矢印コネクタ 6"/>
          <p:cNvCxnSpPr>
            <a:endCxn id="5" idx="7"/>
          </p:cNvCxnSpPr>
          <p:nvPr/>
        </p:nvCxnSpPr>
        <p:spPr>
          <a:xfrm rot="5400000">
            <a:off x="5775984" y="2352475"/>
            <a:ext cx="1653536" cy="65340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215074" y="1209467"/>
            <a:ext cx="254032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sz="3600" kern="1200" dirty="0">
                <a:solidFill>
                  <a:prstClr val="white"/>
                </a:solidFill>
                <a:latin typeface="Gill Sans"/>
                <a:ea typeface="Arial Unicode MS" pitchFamily="50" charset="-128"/>
                <a:cs typeface="Gill Sans"/>
              </a:rPr>
              <a:t>We are here</a:t>
            </a:r>
            <a:endParaRPr kumimoji="1" lang="ja-JP" altLang="en-US" sz="3600" kern="1200" dirty="0">
              <a:solidFill>
                <a:prstClr val="white"/>
              </a:solidFill>
              <a:latin typeface="Gill Sans"/>
              <a:ea typeface="Arial Unicode MS" pitchFamily="50" charset="-128"/>
              <a:cs typeface="Gill Sans"/>
            </a:endParaRPr>
          </a:p>
        </p:txBody>
      </p:sp>
      <p:cxnSp>
        <p:nvCxnSpPr>
          <p:cNvPr id="10" name="直線矢印コネクタ 9"/>
          <p:cNvCxnSpPr>
            <a:stCxn id="11" idx="0"/>
            <a:endCxn id="4" idx="4"/>
          </p:cNvCxnSpPr>
          <p:nvPr/>
        </p:nvCxnSpPr>
        <p:spPr>
          <a:xfrm rot="16200000" flipV="1">
            <a:off x="5695385" y="4336643"/>
            <a:ext cx="1571636" cy="46082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142200" y="5352871"/>
            <a:ext cx="31388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sz="3600" kern="1200" dirty="0">
                <a:solidFill>
                  <a:prstClr val="white"/>
                </a:solidFill>
                <a:latin typeface="Gill Sans"/>
                <a:ea typeface="Arial Unicode MS" pitchFamily="50" charset="-128"/>
                <a:cs typeface="Gill Sans"/>
              </a:rPr>
              <a:t>Positron </a:t>
            </a:r>
            <a:r>
              <a:rPr kumimoji="1" lang="en-US" altLang="ja-JP" sz="3600" kern="1200" dirty="0" smtClean="0">
                <a:solidFill>
                  <a:prstClr val="white"/>
                </a:solidFill>
                <a:latin typeface="Gill Sans"/>
                <a:ea typeface="Arial Unicode MS" pitchFamily="50" charset="-128"/>
                <a:cs typeface="Gill Sans"/>
              </a:rPr>
              <a:t>source</a:t>
            </a:r>
          </a:p>
          <a:p>
            <a:pPr algn="l" rtl="0"/>
            <a:r>
              <a:rPr lang="en-US" altLang="ja-JP" sz="3600" dirty="0" err="1" smtClean="0">
                <a:solidFill>
                  <a:prstClr val="white"/>
                </a:solidFill>
                <a:latin typeface="Gill Sans"/>
                <a:ea typeface="Arial Unicode MS" pitchFamily="50" charset="-128"/>
                <a:cs typeface="Gill Sans"/>
              </a:rPr>
              <a:t>d</a:t>
            </a:r>
            <a:r>
              <a:rPr lang="en-US" altLang="ja-JP" sz="3600" dirty="0" smtClean="0">
                <a:solidFill>
                  <a:prstClr val="white"/>
                </a:solidFill>
                <a:latin typeface="Gill Sans"/>
                <a:ea typeface="Arial Unicode MS" pitchFamily="50" charset="-128"/>
                <a:cs typeface="Gill Sans"/>
              </a:rPr>
              <a:t>&lt;~1kpc</a:t>
            </a:r>
            <a:endParaRPr kumimoji="1" lang="ja-JP" altLang="en-US" sz="3600" kern="1200" dirty="0">
              <a:solidFill>
                <a:prstClr val="white"/>
              </a:solidFill>
              <a:latin typeface="Gill Sans"/>
              <a:ea typeface="Arial Unicode MS" pitchFamily="50" charset="-128"/>
              <a:cs typeface="Gill San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2400" y="2554069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sz="3600" kern="1200" dirty="0">
                <a:solidFill>
                  <a:prstClr val="white"/>
                </a:solidFill>
                <a:latin typeface="Gill Sans"/>
                <a:ea typeface="Arial Unicode MS" pitchFamily="50" charset="-128"/>
                <a:cs typeface="Gill Sans"/>
              </a:rPr>
              <a:t>Our galaxy</a:t>
            </a:r>
            <a:endParaRPr kumimoji="1" lang="ja-JP" altLang="en-US" sz="3600" kern="1200" dirty="0">
              <a:solidFill>
                <a:prstClr val="white"/>
              </a:solidFill>
              <a:latin typeface="Gill Sans"/>
              <a:ea typeface="Arial Unicode MS" pitchFamily="50" charset="-128"/>
              <a:cs typeface="Gill Sans"/>
            </a:endParaRPr>
          </a:p>
        </p:txBody>
      </p:sp>
      <p:sp>
        <p:nvSpPr>
          <p:cNvPr id="21" name="フリーフォーム 20"/>
          <p:cNvSpPr/>
          <p:nvPr/>
        </p:nvSpPr>
        <p:spPr>
          <a:xfrm>
            <a:off x="3265439" y="2325623"/>
            <a:ext cx="1992361" cy="1103377"/>
          </a:xfrm>
          <a:custGeom>
            <a:avLst/>
            <a:gdLst>
              <a:gd name="connsiteX0" fmla="*/ 0 w 2233364"/>
              <a:gd name="connsiteY0" fmla="*/ 167577 h 1389129"/>
              <a:gd name="connsiteX1" fmla="*/ 793693 w 2233364"/>
              <a:gd name="connsiteY1" fmla="*/ 48509 h 1389129"/>
              <a:gd name="connsiteX2" fmla="*/ 859834 w 2233364"/>
              <a:gd name="connsiteY2" fmla="*/ 458633 h 1389129"/>
              <a:gd name="connsiteX3" fmla="*/ 449759 w 2233364"/>
              <a:gd name="connsiteY3" fmla="*/ 339564 h 1389129"/>
              <a:gd name="connsiteX4" fmla="*/ 634954 w 2233364"/>
              <a:gd name="connsiteY4" fmla="*/ 194037 h 1389129"/>
              <a:gd name="connsiteX5" fmla="*/ 1256680 w 2233364"/>
              <a:gd name="connsiteY5" fmla="*/ 299875 h 1389129"/>
              <a:gd name="connsiteX6" fmla="*/ 1177311 w 2233364"/>
              <a:gd name="connsiteY6" fmla="*/ 670309 h 1389129"/>
              <a:gd name="connsiteX7" fmla="*/ 515901 w 2233364"/>
              <a:gd name="connsiteY7" fmla="*/ 895216 h 1389129"/>
              <a:gd name="connsiteX8" fmla="*/ 542357 w 2233364"/>
              <a:gd name="connsiteY8" fmla="*/ 617390 h 1389129"/>
              <a:gd name="connsiteX9" fmla="*/ 859834 w 2233364"/>
              <a:gd name="connsiteY9" fmla="*/ 630620 h 1389129"/>
              <a:gd name="connsiteX10" fmla="*/ 1468332 w 2233364"/>
              <a:gd name="connsiteY10" fmla="*/ 1067204 h 1389129"/>
              <a:gd name="connsiteX11" fmla="*/ 1190539 w 2233364"/>
              <a:gd name="connsiteY11" fmla="*/ 1331800 h 1389129"/>
              <a:gd name="connsiteX12" fmla="*/ 1402191 w 2233364"/>
              <a:gd name="connsiteY12" fmla="*/ 723229 h 1389129"/>
              <a:gd name="connsiteX13" fmla="*/ 2156199 w 2233364"/>
              <a:gd name="connsiteY13" fmla="*/ 538011 h 1389129"/>
              <a:gd name="connsiteX14" fmla="*/ 1865178 w 2233364"/>
              <a:gd name="connsiteY14" fmla="*/ 352794 h 1389129"/>
              <a:gd name="connsiteX15" fmla="*/ 1653527 w 2233364"/>
              <a:gd name="connsiteY15" fmla="*/ 630620 h 1389129"/>
              <a:gd name="connsiteX16" fmla="*/ 1719668 w 2233364"/>
              <a:gd name="connsiteY16" fmla="*/ 1186272 h 138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33364" h="1389129">
                <a:moveTo>
                  <a:pt x="0" y="167577"/>
                </a:moveTo>
                <a:cubicBezTo>
                  <a:pt x="325193" y="83788"/>
                  <a:pt x="650387" y="0"/>
                  <a:pt x="793693" y="48509"/>
                </a:cubicBezTo>
                <a:cubicBezTo>
                  <a:pt x="936999" y="97018"/>
                  <a:pt x="917156" y="410124"/>
                  <a:pt x="859834" y="458633"/>
                </a:cubicBezTo>
                <a:cubicBezTo>
                  <a:pt x="802512" y="507142"/>
                  <a:pt x="487239" y="383663"/>
                  <a:pt x="449759" y="339564"/>
                </a:cubicBezTo>
                <a:cubicBezTo>
                  <a:pt x="412279" y="295465"/>
                  <a:pt x="500467" y="200652"/>
                  <a:pt x="634954" y="194037"/>
                </a:cubicBezTo>
                <a:cubicBezTo>
                  <a:pt x="769441" y="187422"/>
                  <a:pt x="1166287" y="220496"/>
                  <a:pt x="1256680" y="299875"/>
                </a:cubicBezTo>
                <a:cubicBezTo>
                  <a:pt x="1347073" y="379254"/>
                  <a:pt x="1300774" y="571086"/>
                  <a:pt x="1177311" y="670309"/>
                </a:cubicBezTo>
                <a:cubicBezTo>
                  <a:pt x="1053848" y="769533"/>
                  <a:pt x="621727" y="904036"/>
                  <a:pt x="515901" y="895216"/>
                </a:cubicBezTo>
                <a:cubicBezTo>
                  <a:pt x="410075" y="886396"/>
                  <a:pt x="485035" y="661489"/>
                  <a:pt x="542357" y="617390"/>
                </a:cubicBezTo>
                <a:cubicBezTo>
                  <a:pt x="599679" y="573291"/>
                  <a:pt x="705505" y="555651"/>
                  <a:pt x="859834" y="630620"/>
                </a:cubicBezTo>
                <a:cubicBezTo>
                  <a:pt x="1014163" y="705589"/>
                  <a:pt x="1413215" y="950341"/>
                  <a:pt x="1468332" y="1067204"/>
                </a:cubicBezTo>
                <a:cubicBezTo>
                  <a:pt x="1523449" y="1184067"/>
                  <a:pt x="1201562" y="1389129"/>
                  <a:pt x="1190539" y="1331800"/>
                </a:cubicBezTo>
                <a:cubicBezTo>
                  <a:pt x="1179516" y="1274471"/>
                  <a:pt x="1241248" y="855527"/>
                  <a:pt x="1402191" y="723229"/>
                </a:cubicBezTo>
                <a:cubicBezTo>
                  <a:pt x="1563134" y="590931"/>
                  <a:pt x="2079035" y="599750"/>
                  <a:pt x="2156199" y="538011"/>
                </a:cubicBezTo>
                <a:cubicBezTo>
                  <a:pt x="2233364" y="476272"/>
                  <a:pt x="1948956" y="337359"/>
                  <a:pt x="1865178" y="352794"/>
                </a:cubicBezTo>
                <a:cubicBezTo>
                  <a:pt x="1781400" y="368229"/>
                  <a:pt x="1677779" y="491707"/>
                  <a:pt x="1653527" y="630620"/>
                </a:cubicBezTo>
                <a:cubicBezTo>
                  <a:pt x="1629275" y="769533"/>
                  <a:pt x="1719668" y="1186272"/>
                  <a:pt x="1719668" y="1186272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2400" y="3879840"/>
            <a:ext cx="4198310" cy="1754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lvl="0"/>
            <a:r>
              <a:rPr lang="en-US" altLang="ja-JP" sz="3600" dirty="0" err="1">
                <a:solidFill>
                  <a:srgbClr val="FF0000"/>
                </a:solidFill>
                <a:latin typeface="Gill Sans"/>
                <a:ea typeface="Arial Unicode MS" pitchFamily="50" charset="-128"/>
                <a:cs typeface="Gill Sans"/>
              </a:rPr>
              <a:t>e</a:t>
            </a:r>
            <a:r>
              <a:rPr lang="en-US" altLang="ja-JP" sz="3600" baseline="30000" dirty="0">
                <a:solidFill>
                  <a:srgbClr val="FF0000"/>
                </a:solidFill>
                <a:latin typeface="Gill Sans"/>
                <a:ea typeface="Arial Unicode MS" pitchFamily="50" charset="-128"/>
                <a:cs typeface="Gill Sans"/>
              </a:rPr>
              <a:t>±</a:t>
            </a:r>
            <a:r>
              <a:rPr lang="en-US" altLang="ja-JP" sz="3600" dirty="0">
                <a:solidFill>
                  <a:srgbClr val="FF0000"/>
                </a:solidFill>
                <a:latin typeface="Gill Sans"/>
                <a:ea typeface="Arial Unicode MS" pitchFamily="50" charset="-128"/>
                <a:cs typeface="Gill Sans"/>
              </a:rPr>
              <a:t> lose energy (cool)</a:t>
            </a:r>
          </a:p>
          <a:p>
            <a:pPr lvl="0"/>
            <a:r>
              <a:rPr lang="en-US" altLang="ja-JP" sz="3600" dirty="0">
                <a:solidFill>
                  <a:srgbClr val="FF0000"/>
                </a:solidFill>
                <a:latin typeface="Gill Sans"/>
                <a:ea typeface="Arial Unicode MS" pitchFamily="50" charset="-128"/>
                <a:cs typeface="Gill Sans"/>
              </a:rPr>
              <a:t> via inverse Compton</a:t>
            </a:r>
          </a:p>
          <a:p>
            <a:pPr lvl="0"/>
            <a:r>
              <a:rPr lang="en-US" altLang="ja-JP" sz="3600" dirty="0">
                <a:solidFill>
                  <a:srgbClr val="FF0000"/>
                </a:solidFill>
                <a:latin typeface="Gill Sans"/>
                <a:ea typeface="Arial Unicode MS" pitchFamily="50" charset="-128"/>
                <a:cs typeface="Gill Sans"/>
              </a:rPr>
              <a:t> and </a:t>
            </a:r>
            <a:r>
              <a:rPr lang="en-US" altLang="ja-JP" sz="3600" dirty="0" err="1">
                <a:solidFill>
                  <a:srgbClr val="FF0000"/>
                </a:solidFill>
                <a:latin typeface="Gill Sans"/>
                <a:ea typeface="Arial Unicode MS" pitchFamily="50" charset="-128"/>
                <a:cs typeface="Gill Sans"/>
              </a:rPr>
              <a:t>synchroton</a:t>
            </a:r>
            <a:endParaRPr kumimoji="1" lang="ja-JP" altLang="en-US" sz="20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/>
        </p:nvGraphicFramePr>
        <p:xfrm>
          <a:off x="128857" y="5715001"/>
          <a:ext cx="4290743" cy="1086264"/>
        </p:xfrm>
        <a:graphic>
          <a:graphicData uri="http://schemas.openxmlformats.org/presentationml/2006/ole">
            <p:oleObj spid="_x0000_s103426" name="数式" r:id="rId4" imgW="2006600" imgH="508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>
                <a:latin typeface="Gill Sans"/>
                <a:cs typeface="Gill Sans"/>
              </a:rPr>
              <a:t>Dark Matter?</a:t>
            </a:r>
            <a:endParaRPr lang="ja-JP" altLang="en-US" b="1" dirty="0">
              <a:latin typeface="Gill Sans"/>
              <a:cs typeface="Gill San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30073" y="1219200"/>
            <a:ext cx="242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Annihilation</a:t>
            </a:r>
            <a:endParaRPr kumimoji="1" lang="ja-JP" altLang="en-US" sz="36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24600" y="1219200"/>
            <a:ext cx="12105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Decay</a:t>
            </a:r>
            <a:endParaRPr kumimoji="1" lang="ja-JP" altLang="en-US" sz="3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914400" y="2138882"/>
            <a:ext cx="2971800" cy="1588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914400" y="3510482"/>
            <a:ext cx="2971800" cy="1588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>
            <a:off x="1753394" y="2825476"/>
            <a:ext cx="1370012" cy="1588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5791200" y="2829450"/>
            <a:ext cx="1143000" cy="1588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6934200" y="2143650"/>
            <a:ext cx="1295400" cy="68580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934200" y="2831038"/>
            <a:ext cx="1295400" cy="68580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71313" y="1922050"/>
            <a:ext cx="74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"/>
                <a:cs typeface="Arial"/>
              </a:rPr>
              <a:t>DM</a:t>
            </a:r>
            <a:endParaRPr kumimoji="1" lang="ja-JP" altLang="en-US" sz="2800" dirty="0">
              <a:latin typeface="Arial"/>
              <a:cs typeface="Arial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1313" y="3207270"/>
            <a:ext cx="74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Gill Sans"/>
                <a:cs typeface="Gill Sans"/>
              </a:rPr>
              <a:t>DM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59035" y="1922050"/>
            <a:ext cx="356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latin typeface="Gill Sans"/>
                <a:cs typeface="Gill Sans"/>
              </a:rPr>
              <a:t>e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59035" y="3250460"/>
            <a:ext cx="356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latin typeface="Gill Sans"/>
                <a:cs typeface="Gill Sans"/>
              </a:rPr>
              <a:t>e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302435" y="1762650"/>
            <a:ext cx="356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latin typeface="Gill Sans"/>
                <a:cs typeface="Gill Sans"/>
              </a:rPr>
              <a:t>e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48113" y="2569428"/>
            <a:ext cx="74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Gill Sans"/>
                <a:cs typeface="Gill Sans"/>
              </a:rPr>
              <a:t>DM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302435" y="3286650"/>
            <a:ext cx="381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latin typeface="Symbol" charset="2"/>
                <a:cs typeface="Symbol" charset="2"/>
              </a:rPr>
              <a:t>c</a:t>
            </a:r>
            <a:endParaRPr kumimoji="1" lang="ja-JP" altLang="en-US" sz="2800" dirty="0">
              <a:latin typeface="Symbol" charset="2"/>
              <a:cs typeface="Symbol" charset="2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5800" y="3717900"/>
            <a:ext cx="34191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Gill Sans"/>
                <a:cs typeface="Gill Sans"/>
              </a:rPr>
              <a:t>Q ~ n</a:t>
            </a:r>
            <a:r>
              <a:rPr lang="en-US" altLang="ja-JP" sz="3200" baseline="30000" dirty="0" smtClean="0">
                <a:latin typeface="Gill Sans"/>
                <a:cs typeface="Gill Sans"/>
              </a:rPr>
              <a:t>2</a:t>
            </a:r>
            <a:endParaRPr kumimoji="1" lang="en-US" altLang="ja-JP" sz="3200" baseline="30000" dirty="0" smtClean="0">
              <a:latin typeface="Gill Sans"/>
              <a:cs typeface="Gill Sans"/>
            </a:endParaRPr>
          </a:p>
          <a:p>
            <a:r>
              <a:rPr kumimoji="1" lang="en-US" altLang="ja-JP" sz="3200" dirty="0" err="1" smtClean="0">
                <a:latin typeface="Gill Sans"/>
                <a:cs typeface="Gill Sans"/>
              </a:rPr>
              <a:t>E</a:t>
            </a:r>
            <a:r>
              <a:rPr kumimoji="1" lang="en-US" altLang="ja-JP" sz="3200" baseline="-25000" dirty="0" err="1" smtClean="0">
                <a:latin typeface="Gill Sans"/>
                <a:cs typeface="Gill Sans"/>
              </a:rPr>
              <a:t>cut</a:t>
            </a:r>
            <a:r>
              <a:rPr kumimoji="1" lang="en-US" altLang="ja-JP" sz="3200" dirty="0" smtClean="0">
                <a:latin typeface="Gill Sans"/>
                <a:cs typeface="Gill Sans"/>
              </a:rPr>
              <a:t> ~ </a:t>
            </a:r>
            <a:r>
              <a:rPr kumimoji="1" lang="en-US" altLang="ja-JP" sz="3200" dirty="0" err="1" smtClean="0">
                <a:latin typeface="Gill Sans"/>
                <a:cs typeface="Gill Sans"/>
              </a:rPr>
              <a:t>m</a:t>
            </a:r>
            <a:r>
              <a:rPr kumimoji="1" lang="en-US" altLang="ja-JP" sz="3200" baseline="-25000" dirty="0" err="1" smtClean="0">
                <a:latin typeface="Gill Sans"/>
                <a:cs typeface="Gill Sans"/>
              </a:rPr>
              <a:t>DM</a:t>
            </a:r>
            <a:endParaRPr kumimoji="1" lang="en-US" altLang="ja-JP" sz="3200" baseline="-25000" dirty="0" smtClean="0">
              <a:latin typeface="Gill Sans"/>
              <a:cs typeface="Gill Sans"/>
            </a:endParaRPr>
          </a:p>
          <a:p>
            <a:r>
              <a:rPr lang="en-US" altLang="ja-JP" sz="3200" dirty="0" smtClean="0">
                <a:solidFill>
                  <a:prstClr val="black"/>
                </a:solidFill>
                <a:latin typeface="Gill Sans"/>
                <a:ea typeface="Arial Unicode MS" pitchFamily="50" charset="-128"/>
                <a:cs typeface="Gill Sans"/>
              </a:rPr>
              <a:t>&lt;</a:t>
            </a:r>
            <a:r>
              <a:rPr lang="en-US" altLang="ja-JP" sz="3200" dirty="0" err="1" smtClean="0">
                <a:solidFill>
                  <a:prstClr val="black"/>
                </a:solidFill>
                <a:latin typeface="Symbol" charset="2"/>
                <a:ea typeface="Arial Unicode MS" pitchFamily="50" charset="-128"/>
                <a:cs typeface="Symbol" charset="2"/>
              </a:rPr>
              <a:t>s</a:t>
            </a:r>
            <a:r>
              <a:rPr lang="en-US" altLang="ja-JP" sz="3200" dirty="0" err="1" smtClean="0">
                <a:solidFill>
                  <a:prstClr val="black"/>
                </a:solidFill>
                <a:latin typeface="Gill Sans"/>
                <a:ea typeface="Arial Unicode MS" pitchFamily="50" charset="-128"/>
                <a:cs typeface="Gill Sans"/>
              </a:rPr>
              <a:t>v</a:t>
            </a:r>
            <a:r>
              <a:rPr lang="en-US" altLang="ja-JP" sz="3200" dirty="0" smtClean="0">
                <a:solidFill>
                  <a:prstClr val="black"/>
                </a:solidFill>
                <a:latin typeface="Gill Sans"/>
                <a:ea typeface="Arial Unicode MS" pitchFamily="50" charset="-128"/>
                <a:cs typeface="Gill Sans"/>
              </a:rPr>
              <a:t>&gt;~3x10</a:t>
            </a:r>
            <a:r>
              <a:rPr lang="en-US" altLang="ja-JP" sz="3200" baseline="30000" dirty="0" smtClean="0">
                <a:solidFill>
                  <a:prstClr val="black"/>
                </a:solidFill>
                <a:latin typeface="Gill Sans"/>
                <a:ea typeface="Arial Unicode MS" pitchFamily="50" charset="-128"/>
                <a:cs typeface="Gill Sans"/>
              </a:rPr>
              <a:t>-24</a:t>
            </a:r>
            <a:r>
              <a:rPr lang="en-US" altLang="ja-JP" sz="3200" dirty="0" smtClean="0">
                <a:solidFill>
                  <a:prstClr val="black"/>
                </a:solidFill>
                <a:latin typeface="Gill Sans"/>
                <a:ea typeface="Arial Unicode MS" pitchFamily="50" charset="-128"/>
                <a:cs typeface="Gill Sans"/>
              </a:rPr>
              <a:t>cm</a:t>
            </a:r>
            <a:r>
              <a:rPr lang="en-US" altLang="ja-JP" sz="3200" baseline="30000" dirty="0" smtClean="0">
                <a:solidFill>
                  <a:prstClr val="black"/>
                </a:solidFill>
                <a:latin typeface="Gill Sans"/>
                <a:ea typeface="Arial Unicode MS" pitchFamily="50" charset="-128"/>
                <a:cs typeface="Gill Sans"/>
              </a:rPr>
              <a:t>3</a:t>
            </a:r>
            <a:r>
              <a:rPr lang="en-US" altLang="ja-JP" sz="3200" dirty="0" smtClean="0">
                <a:solidFill>
                  <a:prstClr val="black"/>
                </a:solidFill>
                <a:latin typeface="Gill Sans"/>
                <a:ea typeface="Arial Unicode MS" pitchFamily="50" charset="-128"/>
                <a:cs typeface="Gill Sans"/>
              </a:rPr>
              <a:t>/s</a:t>
            </a:r>
          </a:p>
          <a:p>
            <a:r>
              <a:rPr lang="en-US" altLang="ja-JP" sz="3200" dirty="0" smtClean="0">
                <a:solidFill>
                  <a:prstClr val="black"/>
                </a:solidFill>
                <a:latin typeface="Gill Sans"/>
                <a:ea typeface="Arial Unicode MS" pitchFamily="50" charset="-128"/>
                <a:cs typeface="Gill Sans"/>
              </a:rPr>
              <a:t> &gt;3x10</a:t>
            </a:r>
            <a:r>
              <a:rPr lang="en-US" altLang="ja-JP" sz="3200" baseline="30000" dirty="0" smtClean="0">
                <a:solidFill>
                  <a:prstClr val="black"/>
                </a:solidFill>
                <a:latin typeface="Gill Sans"/>
                <a:ea typeface="Arial Unicode MS" pitchFamily="50" charset="-128"/>
                <a:cs typeface="Gill Sans"/>
              </a:rPr>
              <a:t>-26</a:t>
            </a:r>
            <a:r>
              <a:rPr lang="en-US" altLang="ja-JP" sz="3200" dirty="0" smtClean="0">
                <a:solidFill>
                  <a:prstClr val="black"/>
                </a:solidFill>
                <a:latin typeface="Gill Sans"/>
                <a:ea typeface="Arial Unicode MS" pitchFamily="50" charset="-128"/>
                <a:cs typeface="Gill Sans"/>
              </a:rPr>
              <a:t>cm</a:t>
            </a:r>
            <a:r>
              <a:rPr lang="en-US" altLang="ja-JP" sz="3200" baseline="30000" dirty="0" smtClean="0">
                <a:solidFill>
                  <a:prstClr val="black"/>
                </a:solidFill>
                <a:latin typeface="Gill Sans"/>
                <a:ea typeface="Arial Unicode MS" pitchFamily="50" charset="-128"/>
                <a:cs typeface="Gill Sans"/>
              </a:rPr>
              <a:t>3</a:t>
            </a:r>
            <a:r>
              <a:rPr lang="en-US" altLang="ja-JP" sz="3200" dirty="0" smtClean="0">
                <a:solidFill>
                  <a:prstClr val="black"/>
                </a:solidFill>
                <a:latin typeface="Gill Sans"/>
                <a:ea typeface="Arial Unicode MS" pitchFamily="50" charset="-128"/>
                <a:cs typeface="Gill Sans"/>
              </a:rPr>
              <a:t>/s</a:t>
            </a:r>
          </a:p>
          <a:p>
            <a:r>
              <a:rPr lang="en-US" altLang="ja-JP" sz="3200" dirty="0" smtClean="0">
                <a:solidFill>
                  <a:prstClr val="black"/>
                </a:solidFill>
                <a:latin typeface="Gill Sans"/>
                <a:ea typeface="Arial Unicode MS" pitchFamily="50" charset="-128"/>
                <a:cs typeface="Gill Sans"/>
              </a:rPr>
              <a:t> boost factor ~100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233926" y="3962910"/>
            <a:ext cx="35943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Gill Sans"/>
                <a:cs typeface="Gill Sans"/>
              </a:rPr>
              <a:t>Q ~ </a:t>
            </a:r>
            <a:r>
              <a:rPr kumimoji="1" lang="en-US" altLang="ja-JP" sz="3200" dirty="0" err="1" smtClean="0">
                <a:latin typeface="Gill Sans"/>
                <a:cs typeface="Gill Sans"/>
              </a:rPr>
              <a:t>n</a:t>
            </a:r>
            <a:endParaRPr kumimoji="1" lang="en-US" altLang="ja-JP" sz="3200" dirty="0" smtClean="0">
              <a:latin typeface="Gill Sans"/>
              <a:cs typeface="Gill Sans"/>
            </a:endParaRPr>
          </a:p>
          <a:p>
            <a:r>
              <a:rPr lang="en-US" altLang="ja-JP" sz="3200" dirty="0" err="1" smtClean="0">
                <a:latin typeface="Gill Sans"/>
                <a:cs typeface="Gill Sans"/>
              </a:rPr>
              <a:t>E</a:t>
            </a:r>
            <a:r>
              <a:rPr lang="en-US" altLang="ja-JP" sz="3200" baseline="-25000" dirty="0" err="1" smtClean="0">
                <a:latin typeface="Gill Sans"/>
                <a:cs typeface="Gill Sans"/>
              </a:rPr>
              <a:t>cut</a:t>
            </a:r>
            <a:r>
              <a:rPr lang="en-US" altLang="ja-JP" sz="3200" dirty="0" smtClean="0">
                <a:latin typeface="Gill Sans"/>
                <a:cs typeface="Gill Sans"/>
              </a:rPr>
              <a:t> ~ m</a:t>
            </a:r>
            <a:r>
              <a:rPr lang="en-US" altLang="ja-JP" sz="3200" baseline="-25000" dirty="0" smtClean="0">
                <a:latin typeface="Gill Sans"/>
                <a:cs typeface="Gill Sans"/>
              </a:rPr>
              <a:t>DM</a:t>
            </a:r>
            <a:r>
              <a:rPr lang="en-US" altLang="ja-JP" sz="3200" dirty="0" smtClean="0">
                <a:latin typeface="Gill Sans"/>
                <a:cs typeface="Gill Sans"/>
              </a:rPr>
              <a:t>/2</a:t>
            </a:r>
          </a:p>
          <a:p>
            <a:r>
              <a:rPr lang="en-US" altLang="ja-JP" sz="3200" dirty="0" smtClean="0">
                <a:solidFill>
                  <a:prstClr val="black"/>
                </a:solidFill>
                <a:latin typeface="Symbol" charset="2"/>
                <a:ea typeface="Arial Unicode MS" pitchFamily="50" charset="-128"/>
                <a:cs typeface="Symbol" charset="2"/>
              </a:rPr>
              <a:t>t</a:t>
            </a:r>
            <a:r>
              <a:rPr lang="en-US" altLang="ja-JP" sz="3200" baseline="-25000" dirty="0" smtClean="0">
                <a:solidFill>
                  <a:prstClr val="black"/>
                </a:solidFill>
                <a:latin typeface="Gill Sans"/>
                <a:ea typeface="Arial Unicode MS" pitchFamily="50" charset="-128"/>
                <a:cs typeface="Gill Sans"/>
              </a:rPr>
              <a:t>decay</a:t>
            </a:r>
            <a:r>
              <a:rPr lang="en-US" altLang="ja-JP" sz="3200" dirty="0" smtClean="0">
                <a:solidFill>
                  <a:prstClr val="black"/>
                </a:solidFill>
                <a:latin typeface="Gill Sans"/>
                <a:ea typeface="Arial Unicode MS" pitchFamily="50" charset="-128"/>
                <a:cs typeface="Gill Sans"/>
              </a:rPr>
              <a:t>~10</a:t>
            </a:r>
            <a:r>
              <a:rPr lang="en-US" altLang="ja-JP" sz="3200" baseline="30000" dirty="0" smtClean="0">
                <a:solidFill>
                  <a:prstClr val="black"/>
                </a:solidFill>
                <a:latin typeface="Gill Sans"/>
                <a:ea typeface="Arial Unicode MS" pitchFamily="50" charset="-128"/>
                <a:cs typeface="Gill Sans"/>
              </a:rPr>
              <a:t>26</a:t>
            </a:r>
            <a:r>
              <a:rPr lang="en-US" altLang="ja-JP" sz="3200" dirty="0" smtClean="0">
                <a:solidFill>
                  <a:prstClr val="black"/>
                </a:solidFill>
                <a:latin typeface="Gill Sans"/>
                <a:ea typeface="Arial Unicode MS" pitchFamily="50" charset="-128"/>
                <a:cs typeface="Gill Sans"/>
              </a:rPr>
              <a:t>sec (&gt;H</a:t>
            </a:r>
            <a:r>
              <a:rPr lang="en-US" altLang="ja-JP" sz="3200" baseline="30000" dirty="0" smtClean="0">
                <a:solidFill>
                  <a:prstClr val="black"/>
                </a:solidFill>
                <a:latin typeface="Gill Sans"/>
                <a:ea typeface="Arial Unicode MS" pitchFamily="50" charset="-128"/>
                <a:cs typeface="Gill Sans"/>
              </a:rPr>
              <a:t>-1</a:t>
            </a:r>
            <a:r>
              <a:rPr lang="en-US" altLang="ja-JP" sz="3200" dirty="0" smtClean="0">
                <a:solidFill>
                  <a:prstClr val="black"/>
                </a:solidFill>
                <a:latin typeface="Gill Sans"/>
                <a:ea typeface="Arial Unicode MS" pitchFamily="50" charset="-128"/>
                <a:cs typeface="Gill Sans"/>
              </a:rPr>
              <a:t>)</a:t>
            </a:r>
            <a:endParaRPr kumimoji="1" lang="ja-JP" altLang="en-US" sz="3200" dirty="0">
              <a:latin typeface="Gill Sans"/>
              <a:cs typeface="Gill San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59908" y="6123654"/>
            <a:ext cx="7030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kumimoji="1" lang="en-US" altLang="ja-JP" sz="4000" dirty="0" smtClean="0">
                <a:solidFill>
                  <a:srgbClr val="008000"/>
                </a:solidFill>
                <a:latin typeface="Gill Sans"/>
                <a:cs typeface="Gill Sans"/>
              </a:rPr>
              <a:t>-ray </a:t>
            </a:r>
            <a:r>
              <a:rPr lang="en-US" altLang="ja-JP" sz="4000" dirty="0" smtClean="0">
                <a:solidFill>
                  <a:srgbClr val="008000"/>
                </a:solidFill>
                <a:latin typeface="Gill Sans"/>
                <a:cs typeface="Gill Sans"/>
              </a:rPr>
              <a:t>constraints are getting tight</a:t>
            </a:r>
            <a:endParaRPr kumimoji="1" lang="ja-JP" altLang="en-US" sz="400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910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Astrophysical Models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164866" name="図 2" descr="0052_xray_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2516724" cy="251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7" name="図 1" descr="DestroySt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678668"/>
            <a:ext cx="2328706" cy="156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apping_expcorr_0520_20100"/>
          <p:cNvPicPr>
            <a:picLocks noChangeAspect="1" noChangeArrowheads="1"/>
          </p:cNvPicPr>
          <p:nvPr/>
        </p:nvPicPr>
        <p:blipFill>
          <a:blip r:embed="rId4"/>
          <a:srcRect l="23077" t="15063" r="20512" b="28206"/>
          <a:stretch>
            <a:fillRect/>
          </a:stretch>
        </p:blipFill>
        <p:spPr bwMode="auto">
          <a:xfrm>
            <a:off x="3124200" y="1155304"/>
            <a:ext cx="2272991" cy="2286000"/>
          </a:xfrm>
          <a:prstGeom prst="rect">
            <a:avLst/>
          </a:prstGeom>
          <a:noFill/>
        </p:spPr>
      </p:pic>
      <p:pic>
        <p:nvPicPr>
          <p:cNvPr id="6" name="Picture 13" descr="microquas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142712"/>
            <a:ext cx="2345478" cy="1459816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168105" y="3659724"/>
            <a:ext cx="26444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Shen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70; </a:t>
            </a:r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Aharonian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+ 95; </a:t>
            </a:r>
          </a:p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Atoyan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et al. 95; Chi+ 96; 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Zhang &amp; Cheng 01; </a:t>
            </a:r>
          </a:p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Grimani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07; </a:t>
            </a:r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Yuksel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+ 08;</a:t>
            </a:r>
          </a:p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Buesching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+ 08; 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Hooper+ 08; </a:t>
            </a:r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Profumo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08; </a:t>
            </a:r>
          </a:p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Malyshev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+ 09; Grasso+ 09</a:t>
            </a:r>
          </a:p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Kawanaka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, KI &amp; </a:t>
            </a:r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Nojiri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09; 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048000" y="3507324"/>
            <a:ext cx="2743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Shen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&amp; </a:t>
            </a:r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Berkey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68; 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Pohl &amp; Esposito 98; 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Kobayashi+ 04; </a:t>
            </a:r>
          </a:p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Shaviv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+ 09; </a:t>
            </a:r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Hu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+ 09; </a:t>
            </a:r>
          </a:p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Fujita+KI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09; </a:t>
            </a:r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Blasi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09; </a:t>
            </a:r>
          </a:p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Blasi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&amp; </a:t>
            </a:r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Serpico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09; </a:t>
            </a:r>
          </a:p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Mertsch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&amp; </a:t>
            </a:r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Sarkar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09;</a:t>
            </a:r>
          </a:p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ea typeface="Arial Unicode MS" pitchFamily="50" charset="-128"/>
                <a:cs typeface="Gill Sans"/>
              </a:rPr>
              <a:t>Biermann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ea typeface="Arial Unicode MS" pitchFamily="50" charset="-128"/>
                <a:cs typeface="Gill Sans"/>
              </a:rPr>
              <a:t>+ 09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276600" y="5715000"/>
            <a:ext cx="2411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chemeClr val="accent6"/>
                </a:solidFill>
                <a:latin typeface="Gill Sans"/>
                <a:cs typeface="Gill Sans"/>
              </a:rPr>
              <a:t>Propagation</a:t>
            </a:r>
          </a:p>
          <a:p>
            <a:r>
              <a:rPr lang="en-US" altLang="ja-JP" dirty="0" err="1" smtClean="0">
                <a:latin typeface="Gill Sans"/>
                <a:ea typeface="Arial Unicode MS" pitchFamily="50" charset="-128"/>
                <a:cs typeface="Gill Sans"/>
              </a:rPr>
              <a:t>Delahaye</a:t>
            </a:r>
            <a:r>
              <a:rPr lang="en-US" altLang="ja-JP" dirty="0" smtClean="0">
                <a:latin typeface="Gill Sans"/>
                <a:ea typeface="Arial Unicode MS" pitchFamily="50" charset="-128"/>
                <a:cs typeface="Gill Sans"/>
              </a:rPr>
              <a:t>+ 08; </a:t>
            </a:r>
          </a:p>
          <a:p>
            <a:r>
              <a:rPr lang="en-US" altLang="ja-JP" dirty="0" err="1" smtClean="0">
                <a:latin typeface="Gill Sans"/>
                <a:cs typeface="Gill Sans"/>
              </a:rPr>
              <a:t>Cowsik</a:t>
            </a:r>
            <a:r>
              <a:rPr lang="en-US" altLang="ja-JP" dirty="0" smtClean="0">
                <a:latin typeface="Gill Sans"/>
                <a:cs typeface="Gill Sans"/>
              </a:rPr>
              <a:t> &amp; Burch 09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060478" y="1155304"/>
            <a:ext cx="941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ill Sans"/>
                <a:cs typeface="Gill Sans"/>
              </a:rPr>
              <a:t>Heinz &amp; </a:t>
            </a:r>
          </a:p>
          <a:p>
            <a:r>
              <a:rPr lang="en-US" altLang="ja-JP" dirty="0" err="1" smtClean="0">
                <a:latin typeface="Gill Sans"/>
                <a:cs typeface="Gill Sans"/>
              </a:rPr>
              <a:t>Sunyaev</a:t>
            </a:r>
            <a:r>
              <a:rPr lang="en-US" altLang="ja-JP" dirty="0" smtClean="0">
                <a:latin typeface="Gill Sans"/>
                <a:cs typeface="Gill Sans"/>
              </a:rPr>
              <a:t> </a:t>
            </a:r>
          </a:p>
          <a:p>
            <a:r>
              <a:rPr lang="en-US" altLang="ja-JP" dirty="0" smtClean="0">
                <a:latin typeface="Gill Sans"/>
                <a:cs typeface="Gill Sans"/>
              </a:rPr>
              <a:t>02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88544" y="1155016"/>
            <a:ext cx="2454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chemeClr val="accent6"/>
                </a:solidFill>
                <a:latin typeface="Gill Sans"/>
                <a:cs typeface="Gill Sans"/>
              </a:rPr>
              <a:t>Microquasar</a:t>
            </a:r>
            <a:endParaRPr kumimoji="1" lang="ja-JP" altLang="en-US" sz="2800" b="1" dirty="0">
              <a:solidFill>
                <a:schemeClr val="accent6"/>
              </a:solidFill>
              <a:latin typeface="Gill Sans"/>
              <a:cs typeface="Gill San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24288" y="2754868"/>
            <a:ext cx="1194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ill Sans"/>
                <a:cs typeface="Gill Sans"/>
              </a:rPr>
              <a:t>KI </a:t>
            </a:r>
            <a:r>
              <a:rPr lang="en-US" altLang="ja-JP" dirty="0" smtClean="0">
                <a:latin typeface="Gill Sans"/>
                <a:cs typeface="Gill Sans"/>
              </a:rPr>
              <a:t>10</a:t>
            </a:r>
          </a:p>
          <a:p>
            <a:r>
              <a:rPr lang="en-US" altLang="ja-JP" dirty="0" err="1" smtClean="0">
                <a:latin typeface="Gill Sans"/>
                <a:cs typeface="Gill Sans"/>
              </a:rPr>
              <a:t>Calvez</a:t>
            </a:r>
            <a:r>
              <a:rPr lang="en-US" altLang="ja-JP" dirty="0" smtClean="0">
                <a:latin typeface="Gill Sans"/>
                <a:cs typeface="Gill Sans"/>
              </a:rPr>
              <a:t> </a:t>
            </a:r>
          </a:p>
          <a:p>
            <a:r>
              <a:rPr lang="en-US" altLang="ja-JP" dirty="0" smtClean="0">
                <a:latin typeface="Gill Sans"/>
                <a:cs typeface="Gill Sans"/>
              </a:rPr>
              <a:t>&amp; </a:t>
            </a:r>
            <a:r>
              <a:rPr lang="en-US" altLang="ja-JP" dirty="0" err="1" smtClean="0">
                <a:latin typeface="Gill Sans"/>
                <a:cs typeface="Gill Sans"/>
              </a:rPr>
              <a:t>Kusenko</a:t>
            </a:r>
            <a:endParaRPr lang="en-US" altLang="ja-JP" dirty="0" smtClean="0">
              <a:latin typeface="Gill Sans"/>
              <a:cs typeface="Gill Sans"/>
            </a:endParaRPr>
          </a:p>
          <a:p>
            <a:r>
              <a:rPr kumimoji="1" lang="en-US" altLang="ja-JP" dirty="0" smtClean="0">
                <a:latin typeface="Gill Sans"/>
                <a:cs typeface="Gill Sans"/>
              </a:rPr>
              <a:t>10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99214" y="2765707"/>
            <a:ext cx="100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79646"/>
                </a:solidFill>
                <a:latin typeface="Gill Sans"/>
                <a:cs typeface="Gill Sans"/>
              </a:rPr>
              <a:t>GRB</a:t>
            </a:r>
            <a:endParaRPr kumimoji="1" lang="ja-JP" altLang="en-US" sz="2800" b="1" dirty="0">
              <a:solidFill>
                <a:srgbClr val="F79646"/>
              </a:solidFill>
              <a:latin typeface="Gill Sans"/>
              <a:cs typeface="Gill San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87391" y="1231504"/>
            <a:ext cx="99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79646"/>
                </a:solidFill>
                <a:latin typeface="Gill Sans"/>
                <a:cs typeface="Gill Sans"/>
              </a:rPr>
              <a:t>SNR 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2814" y="1231504"/>
            <a:ext cx="13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79646"/>
                </a:solidFill>
                <a:latin typeface="Gill Sans"/>
                <a:cs typeface="Gill Sans"/>
              </a:rPr>
              <a:t>Pulsar</a:t>
            </a:r>
            <a:endParaRPr kumimoji="1" lang="ja-JP" altLang="en-US" sz="2800" b="1" dirty="0">
              <a:solidFill>
                <a:srgbClr val="F79646"/>
              </a:solidFill>
              <a:latin typeface="Gill Sans"/>
              <a:cs typeface="Gill San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62600" y="5064205"/>
            <a:ext cx="33175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kumimoji="1" lang="en-US" altLang="ja-JP" sz="3200" kern="12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10</a:t>
            </a:r>
            <a:r>
              <a:rPr kumimoji="1" lang="en-US" altLang="ja-JP" sz="3200" kern="1200" baseline="30000" dirty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</a:t>
            </a:r>
            <a:r>
              <a:rPr kumimoji="1" lang="en-US" altLang="ja-JP" sz="3200" kern="1200" baseline="300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 </a:t>
            </a:r>
            <a:r>
              <a:rPr kumimoji="1" lang="en-US" altLang="ja-JP" sz="3200" kern="1200" dirty="0" err="1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x</a:t>
            </a:r>
            <a:r>
              <a:rPr kumimoji="1" lang="en-US" altLang="ja-JP" sz="3200" kern="12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10</a:t>
            </a:r>
            <a:r>
              <a:rPr kumimoji="1" lang="en-US" altLang="ja-JP" sz="3200" kern="1200" baseline="300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50</a:t>
            </a:r>
            <a:r>
              <a:rPr kumimoji="1" lang="en-US" altLang="ja-JP" sz="3200" kern="12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erg</a:t>
            </a:r>
            <a:r>
              <a:rPr kumimoji="1" lang="en-US" altLang="ja-JP" sz="3200" kern="1200" dirty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/SN</a:t>
            </a:r>
            <a:endParaRPr kumimoji="1" lang="en-US" altLang="ja-JP" sz="3200" kern="1200" dirty="0" smtClean="0">
              <a:solidFill>
                <a:srgbClr val="00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algn="ctr" rtl="0"/>
            <a:r>
              <a:rPr kumimoji="1" lang="en-US" altLang="ja-JP" sz="3200" kern="12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~10</a:t>
            </a:r>
            <a:r>
              <a:rPr kumimoji="1" lang="en-US" altLang="ja-JP" sz="3200" kern="1200" baseline="300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50</a:t>
            </a:r>
            <a:r>
              <a:rPr kumimoji="1" lang="en-US" altLang="ja-JP" sz="3200" kern="12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erg/10</a:t>
            </a:r>
            <a:r>
              <a:rPr kumimoji="1" lang="en-US" altLang="ja-JP" sz="3200" kern="1200" baseline="300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</a:t>
            </a:r>
            <a:r>
              <a:rPr kumimoji="1" lang="en-US" altLang="ja-JP" sz="3200" kern="12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SN</a:t>
            </a:r>
          </a:p>
        </p:txBody>
      </p:sp>
      <p:sp>
        <p:nvSpPr>
          <p:cNvPr id="18" name="右中かっこ 17"/>
          <p:cNvSpPr/>
          <p:nvPr/>
        </p:nvSpPr>
        <p:spPr>
          <a:xfrm rot="16200000">
            <a:off x="7684209" y="4028772"/>
            <a:ext cx="285752" cy="2143140"/>
          </a:xfrm>
          <a:prstGeom prst="rightBrace">
            <a:avLst>
              <a:gd name="adj1" fmla="val 71666"/>
              <a:gd name="adj2" fmla="val 50000"/>
            </a:avLst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kumimoji="1" lang="ja-JP" altLang="en-US" kern="120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38495" y="4495800"/>
            <a:ext cx="37254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sz="2400" kern="1200" dirty="0">
                <a:solidFill>
                  <a:srgbClr val="008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Cosmic-ray</a:t>
            </a:r>
            <a:r>
              <a:rPr kumimoji="1" lang="en-US" altLang="ja-JP" sz="2400" kern="1200" dirty="0" smtClean="0">
                <a:solidFill>
                  <a:srgbClr val="008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proton energy</a:t>
            </a:r>
            <a:endParaRPr kumimoji="1" lang="ja-JP" altLang="en-US" sz="2400" kern="1200" dirty="0">
              <a:solidFill>
                <a:srgbClr val="008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200" y="5981581"/>
            <a:ext cx="33577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79646"/>
                </a:solidFill>
                <a:latin typeface="Gill Sans"/>
                <a:cs typeface="Gill Sans"/>
              </a:rPr>
              <a:t>Proton </a:t>
            </a:r>
            <a:r>
              <a:rPr lang="en-US" altLang="ja-JP" sz="2800" b="1" dirty="0" err="1" smtClean="0">
                <a:solidFill>
                  <a:srgbClr val="F79646"/>
                </a:solidFill>
                <a:latin typeface="Gill Sans"/>
                <a:cs typeface="Gill Sans"/>
              </a:rPr>
              <a:t>Comtami</a:t>
            </a:r>
            <a:r>
              <a:rPr lang="en-US" altLang="ja-JP" sz="2800" b="1" dirty="0" smtClean="0">
                <a:solidFill>
                  <a:srgbClr val="F79646"/>
                </a:solidFill>
                <a:latin typeface="Gill Sans"/>
                <a:cs typeface="Gill Sans"/>
              </a:rPr>
              <a:t>.</a:t>
            </a:r>
          </a:p>
          <a:p>
            <a:r>
              <a:rPr lang="en-US" altLang="ja-JP" dirty="0" err="1" smtClean="0">
                <a:latin typeface="Gill Sans"/>
                <a:cs typeface="Gill Sans"/>
              </a:rPr>
              <a:t>Fazely</a:t>
            </a:r>
            <a:r>
              <a:rPr lang="en-US" altLang="ja-JP" dirty="0" smtClean="0">
                <a:latin typeface="Gill Sans"/>
                <a:cs typeface="Gill Sans"/>
              </a:rPr>
              <a:t>+ 09; </a:t>
            </a:r>
            <a:r>
              <a:rPr lang="en-US" altLang="ja-JP" dirty="0" err="1" smtClean="0">
                <a:latin typeface="Gill Sans"/>
                <a:cs typeface="Gill Sans"/>
              </a:rPr>
              <a:t>Schubnell</a:t>
            </a:r>
            <a:r>
              <a:rPr lang="en-US" altLang="ja-JP" dirty="0" smtClean="0">
                <a:latin typeface="Gill Sans"/>
                <a:cs typeface="Gill Sans"/>
              </a:rPr>
              <a:t> 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910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Astrophysical Models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164866" name="図 2" descr="0052_xray_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2516724" cy="251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7" name="図 1" descr="DestroySt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678668"/>
            <a:ext cx="2328706" cy="156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apping_expcorr_0520_20100"/>
          <p:cNvPicPr>
            <a:picLocks noChangeAspect="1" noChangeArrowheads="1"/>
          </p:cNvPicPr>
          <p:nvPr/>
        </p:nvPicPr>
        <p:blipFill>
          <a:blip r:embed="rId4"/>
          <a:srcRect l="23077" t="15063" r="20512" b="28206"/>
          <a:stretch>
            <a:fillRect/>
          </a:stretch>
        </p:blipFill>
        <p:spPr bwMode="auto">
          <a:xfrm>
            <a:off x="3124200" y="1155304"/>
            <a:ext cx="2272991" cy="2286000"/>
          </a:xfrm>
          <a:prstGeom prst="rect">
            <a:avLst/>
          </a:prstGeom>
          <a:noFill/>
        </p:spPr>
      </p:pic>
      <p:pic>
        <p:nvPicPr>
          <p:cNvPr id="6" name="Picture 13" descr="microquas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142712"/>
            <a:ext cx="2345478" cy="1459816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168105" y="3659724"/>
            <a:ext cx="26444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Shen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70; </a:t>
            </a:r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Aharonian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+ 95; </a:t>
            </a:r>
          </a:p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Atoyan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et al. 95; Chi+ 96; 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Zhang &amp; Cheng 01; </a:t>
            </a:r>
          </a:p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Grimani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07; </a:t>
            </a:r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Yuksel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+ 08;</a:t>
            </a:r>
          </a:p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Buesching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+ 08; 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Hooper+ 08; </a:t>
            </a:r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Profumo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08; </a:t>
            </a:r>
          </a:p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Malyshev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+ 09; Grasso+ 09</a:t>
            </a:r>
          </a:p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Kawanaka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, KI &amp; </a:t>
            </a:r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Nojiri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09; 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048000" y="3507324"/>
            <a:ext cx="2743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Shen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&amp; </a:t>
            </a:r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Berkey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68; 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Pohl &amp; Esposito 98; 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Kobayashi+ 04; </a:t>
            </a:r>
          </a:p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Shaviv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+ 09; </a:t>
            </a:r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Hu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+ 09; </a:t>
            </a:r>
          </a:p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Fujita+KI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09; </a:t>
            </a:r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Blasi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09; </a:t>
            </a:r>
          </a:p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Blasi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&amp; </a:t>
            </a:r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Serpico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09; </a:t>
            </a:r>
          </a:p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Mertsch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&amp; </a:t>
            </a:r>
            <a:r>
              <a:rPr lang="en-US" altLang="ja-JP" dirty="0" err="1" smtClean="0">
                <a:solidFill>
                  <a:srgbClr val="000000"/>
                </a:solidFill>
                <a:latin typeface="Gill Sans"/>
                <a:cs typeface="Gill Sans"/>
              </a:rPr>
              <a:t>Sarkar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cs typeface="Gill Sans"/>
              </a:rPr>
              <a:t> 09;</a:t>
            </a:r>
          </a:p>
          <a:p>
            <a:r>
              <a:rPr lang="en-US" altLang="ja-JP" dirty="0" err="1" smtClean="0">
                <a:solidFill>
                  <a:srgbClr val="000000"/>
                </a:solidFill>
                <a:latin typeface="Gill Sans"/>
                <a:ea typeface="Arial Unicode MS" pitchFamily="50" charset="-128"/>
                <a:cs typeface="Gill Sans"/>
              </a:rPr>
              <a:t>Biermann</a:t>
            </a:r>
            <a:r>
              <a:rPr lang="en-US" altLang="ja-JP" dirty="0" smtClean="0">
                <a:solidFill>
                  <a:srgbClr val="000000"/>
                </a:solidFill>
                <a:latin typeface="Gill Sans"/>
                <a:ea typeface="Arial Unicode MS" pitchFamily="50" charset="-128"/>
                <a:cs typeface="Gill Sans"/>
              </a:rPr>
              <a:t>+ 09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276600" y="5715000"/>
            <a:ext cx="2411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F79646"/>
                </a:solidFill>
                <a:latin typeface="Gill Sans"/>
                <a:cs typeface="Gill Sans"/>
              </a:rPr>
              <a:t>Propagation</a:t>
            </a:r>
          </a:p>
          <a:p>
            <a:r>
              <a:rPr lang="en-US" altLang="ja-JP" dirty="0" err="1" smtClean="0">
                <a:latin typeface="Gill Sans"/>
                <a:ea typeface="Arial Unicode MS" pitchFamily="50" charset="-128"/>
                <a:cs typeface="Gill Sans"/>
              </a:rPr>
              <a:t>Delahaye</a:t>
            </a:r>
            <a:r>
              <a:rPr lang="en-US" altLang="ja-JP" dirty="0" smtClean="0">
                <a:latin typeface="Gill Sans"/>
                <a:ea typeface="Arial Unicode MS" pitchFamily="50" charset="-128"/>
                <a:cs typeface="Gill Sans"/>
              </a:rPr>
              <a:t>+ 08; </a:t>
            </a:r>
          </a:p>
          <a:p>
            <a:r>
              <a:rPr lang="en-US" altLang="ja-JP" dirty="0" err="1" smtClean="0">
                <a:latin typeface="Gill Sans"/>
                <a:cs typeface="Gill Sans"/>
              </a:rPr>
              <a:t>Cowsik</a:t>
            </a:r>
            <a:r>
              <a:rPr lang="en-US" altLang="ja-JP" dirty="0" smtClean="0">
                <a:latin typeface="Gill Sans"/>
                <a:cs typeface="Gill Sans"/>
              </a:rPr>
              <a:t> &amp; Burch 09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060478" y="1155304"/>
            <a:ext cx="941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ill Sans"/>
                <a:cs typeface="Gill Sans"/>
              </a:rPr>
              <a:t>Heinz &amp; </a:t>
            </a:r>
          </a:p>
          <a:p>
            <a:r>
              <a:rPr lang="en-US" altLang="ja-JP" dirty="0" err="1" smtClean="0">
                <a:latin typeface="Gill Sans"/>
                <a:cs typeface="Gill Sans"/>
              </a:rPr>
              <a:t>Sunyaev</a:t>
            </a:r>
            <a:r>
              <a:rPr lang="en-US" altLang="ja-JP" dirty="0" smtClean="0">
                <a:latin typeface="Gill Sans"/>
                <a:cs typeface="Gill Sans"/>
              </a:rPr>
              <a:t> </a:t>
            </a:r>
          </a:p>
          <a:p>
            <a:r>
              <a:rPr lang="en-US" altLang="ja-JP" dirty="0" smtClean="0">
                <a:latin typeface="Gill Sans"/>
                <a:cs typeface="Gill Sans"/>
              </a:rPr>
              <a:t>02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88544" y="1155016"/>
            <a:ext cx="2454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chemeClr val="accent6"/>
                </a:solidFill>
                <a:latin typeface="Gill Sans"/>
                <a:cs typeface="Gill Sans"/>
              </a:rPr>
              <a:t>Microquasar</a:t>
            </a:r>
            <a:endParaRPr kumimoji="1" lang="ja-JP" altLang="en-US" sz="2800" b="1" dirty="0">
              <a:solidFill>
                <a:schemeClr val="accent6"/>
              </a:solidFill>
              <a:latin typeface="Gill Sans"/>
              <a:cs typeface="Gill San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24288" y="2754868"/>
            <a:ext cx="1194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ill Sans"/>
                <a:cs typeface="Gill Sans"/>
              </a:rPr>
              <a:t>KI </a:t>
            </a:r>
            <a:r>
              <a:rPr lang="en-US" altLang="ja-JP" dirty="0" smtClean="0">
                <a:latin typeface="Gill Sans"/>
                <a:cs typeface="Gill Sans"/>
              </a:rPr>
              <a:t>10</a:t>
            </a:r>
          </a:p>
          <a:p>
            <a:r>
              <a:rPr lang="en-US" altLang="ja-JP" dirty="0" err="1" smtClean="0">
                <a:latin typeface="Gill Sans"/>
                <a:cs typeface="Gill Sans"/>
              </a:rPr>
              <a:t>Calvez</a:t>
            </a:r>
            <a:r>
              <a:rPr lang="en-US" altLang="ja-JP" dirty="0" smtClean="0">
                <a:latin typeface="Gill Sans"/>
                <a:cs typeface="Gill Sans"/>
              </a:rPr>
              <a:t> </a:t>
            </a:r>
          </a:p>
          <a:p>
            <a:r>
              <a:rPr lang="en-US" altLang="ja-JP" dirty="0" smtClean="0">
                <a:latin typeface="Gill Sans"/>
                <a:cs typeface="Gill Sans"/>
              </a:rPr>
              <a:t>&amp; </a:t>
            </a:r>
            <a:r>
              <a:rPr lang="en-US" altLang="ja-JP" dirty="0" err="1" smtClean="0">
                <a:latin typeface="Gill Sans"/>
                <a:cs typeface="Gill Sans"/>
              </a:rPr>
              <a:t>Kusenko</a:t>
            </a:r>
            <a:endParaRPr lang="en-US" altLang="ja-JP" dirty="0" smtClean="0">
              <a:latin typeface="Gill Sans"/>
              <a:cs typeface="Gill Sans"/>
            </a:endParaRPr>
          </a:p>
          <a:p>
            <a:r>
              <a:rPr kumimoji="1" lang="en-US" altLang="ja-JP" dirty="0" smtClean="0">
                <a:latin typeface="Gill Sans"/>
                <a:cs typeface="Gill Sans"/>
              </a:rPr>
              <a:t>10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99214" y="2765707"/>
            <a:ext cx="100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79646"/>
                </a:solidFill>
                <a:latin typeface="Gill Sans"/>
                <a:cs typeface="Gill Sans"/>
              </a:rPr>
              <a:t>GRB</a:t>
            </a:r>
            <a:endParaRPr kumimoji="1" lang="ja-JP" altLang="en-US" sz="2800" b="1" dirty="0">
              <a:solidFill>
                <a:srgbClr val="F79646"/>
              </a:solidFill>
              <a:latin typeface="Gill Sans"/>
              <a:cs typeface="Gill San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87391" y="1231504"/>
            <a:ext cx="99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79646"/>
                </a:solidFill>
                <a:latin typeface="Gill Sans"/>
                <a:cs typeface="Gill Sans"/>
              </a:rPr>
              <a:t>SNR 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2814" y="1231504"/>
            <a:ext cx="13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79646"/>
                </a:solidFill>
                <a:latin typeface="Gill Sans"/>
                <a:cs typeface="Gill Sans"/>
              </a:rPr>
              <a:t>Pulsar</a:t>
            </a:r>
            <a:endParaRPr kumimoji="1" lang="ja-JP" altLang="en-US" sz="2800" b="1" dirty="0">
              <a:solidFill>
                <a:srgbClr val="F79646"/>
              </a:solidFill>
              <a:latin typeface="Gill Sans"/>
              <a:cs typeface="Gill San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62600" y="5064205"/>
            <a:ext cx="33175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kumimoji="1" lang="en-US" altLang="ja-JP" sz="3200" kern="12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10</a:t>
            </a:r>
            <a:r>
              <a:rPr kumimoji="1" lang="en-US" altLang="ja-JP" sz="3200" kern="1200" baseline="30000" dirty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</a:t>
            </a:r>
            <a:r>
              <a:rPr kumimoji="1" lang="en-US" altLang="ja-JP" sz="3200" kern="1200" baseline="300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 </a:t>
            </a:r>
            <a:r>
              <a:rPr kumimoji="1" lang="en-US" altLang="ja-JP" sz="3200" kern="1200" dirty="0" err="1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x</a:t>
            </a:r>
            <a:r>
              <a:rPr kumimoji="1" lang="en-US" altLang="ja-JP" sz="3200" kern="12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10</a:t>
            </a:r>
            <a:r>
              <a:rPr kumimoji="1" lang="en-US" altLang="ja-JP" sz="3200" kern="1200" baseline="300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50</a:t>
            </a:r>
            <a:r>
              <a:rPr kumimoji="1" lang="en-US" altLang="ja-JP" sz="3200" kern="12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erg</a:t>
            </a:r>
            <a:r>
              <a:rPr kumimoji="1" lang="en-US" altLang="ja-JP" sz="3200" kern="1200" dirty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/SN</a:t>
            </a:r>
            <a:endParaRPr kumimoji="1" lang="en-US" altLang="ja-JP" sz="3200" kern="1200" dirty="0" smtClean="0">
              <a:solidFill>
                <a:srgbClr val="0000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algn="ctr" rtl="0"/>
            <a:r>
              <a:rPr kumimoji="1" lang="en-US" altLang="ja-JP" sz="3200" kern="12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~10</a:t>
            </a:r>
            <a:r>
              <a:rPr kumimoji="1" lang="en-US" altLang="ja-JP" sz="3200" kern="1200" baseline="300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50</a:t>
            </a:r>
            <a:r>
              <a:rPr kumimoji="1" lang="en-US" altLang="ja-JP" sz="3200" kern="12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erg/10</a:t>
            </a:r>
            <a:r>
              <a:rPr kumimoji="1" lang="en-US" altLang="ja-JP" sz="3200" kern="1200" baseline="300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</a:t>
            </a:r>
            <a:r>
              <a:rPr kumimoji="1" lang="en-US" altLang="ja-JP" sz="3200" kern="1200" dirty="0" smtClean="0">
                <a:solidFill>
                  <a:srgbClr val="0000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SN</a:t>
            </a:r>
          </a:p>
        </p:txBody>
      </p:sp>
      <p:sp>
        <p:nvSpPr>
          <p:cNvPr id="18" name="右中かっこ 17"/>
          <p:cNvSpPr/>
          <p:nvPr/>
        </p:nvSpPr>
        <p:spPr>
          <a:xfrm rot="16200000">
            <a:off x="7684209" y="4028772"/>
            <a:ext cx="285752" cy="2143140"/>
          </a:xfrm>
          <a:prstGeom prst="rightBrace">
            <a:avLst>
              <a:gd name="adj1" fmla="val 71666"/>
              <a:gd name="adj2" fmla="val 50000"/>
            </a:avLst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kumimoji="1" lang="ja-JP" altLang="en-US" kern="120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38495" y="4495800"/>
            <a:ext cx="37254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sz="2400" kern="1200" dirty="0">
                <a:solidFill>
                  <a:srgbClr val="008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Cosmic-ray</a:t>
            </a:r>
            <a:r>
              <a:rPr kumimoji="1" lang="en-US" altLang="ja-JP" sz="2400" kern="1200" dirty="0" smtClean="0">
                <a:solidFill>
                  <a:srgbClr val="008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proton energy</a:t>
            </a:r>
            <a:endParaRPr kumimoji="1" lang="ja-JP" altLang="en-US" sz="2400" kern="1200" dirty="0">
              <a:solidFill>
                <a:srgbClr val="008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200" y="5981581"/>
            <a:ext cx="33577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79646"/>
                </a:solidFill>
                <a:latin typeface="Gill Sans"/>
                <a:cs typeface="Gill Sans"/>
              </a:rPr>
              <a:t>Proton </a:t>
            </a:r>
            <a:r>
              <a:rPr lang="en-US" altLang="ja-JP" sz="2800" b="1" dirty="0" err="1" smtClean="0">
                <a:solidFill>
                  <a:srgbClr val="F79646"/>
                </a:solidFill>
                <a:latin typeface="Gill Sans"/>
                <a:cs typeface="Gill Sans"/>
              </a:rPr>
              <a:t>Comtami</a:t>
            </a:r>
            <a:r>
              <a:rPr lang="en-US" altLang="ja-JP" sz="2800" b="1" dirty="0" smtClean="0">
                <a:solidFill>
                  <a:srgbClr val="F79646"/>
                </a:solidFill>
                <a:latin typeface="Gill Sans"/>
                <a:cs typeface="Gill Sans"/>
              </a:rPr>
              <a:t>.</a:t>
            </a:r>
          </a:p>
          <a:p>
            <a:r>
              <a:rPr lang="en-US" altLang="ja-JP" dirty="0" err="1" smtClean="0">
                <a:latin typeface="Gill Sans"/>
                <a:cs typeface="Gill Sans"/>
              </a:rPr>
              <a:t>Fazely</a:t>
            </a:r>
            <a:r>
              <a:rPr lang="en-US" altLang="ja-JP" dirty="0" smtClean="0">
                <a:latin typeface="Gill Sans"/>
                <a:cs typeface="Gill Sans"/>
              </a:rPr>
              <a:t>+ 09; </a:t>
            </a:r>
            <a:r>
              <a:rPr lang="en-US" altLang="ja-JP" dirty="0" err="1" smtClean="0">
                <a:latin typeface="Gill Sans"/>
                <a:cs typeface="Gill Sans"/>
              </a:rPr>
              <a:t>Schubnell</a:t>
            </a:r>
            <a:r>
              <a:rPr lang="en-US" altLang="ja-JP" dirty="0" smtClean="0">
                <a:latin typeface="Gill Sans"/>
                <a:cs typeface="Gill Sans"/>
              </a:rPr>
              <a:t> 09</a:t>
            </a: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79" y="789284"/>
            <a:ext cx="7780017" cy="5379799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621498" y="1031449"/>
            <a:ext cx="5904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White Dwarf Pulsar</a:t>
            </a:r>
            <a:endParaRPr lang="en-US" altLang="ja-JP" sz="4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Gill Sans"/>
              <a:cs typeface="Gill Sans"/>
            </a:endParaRPr>
          </a:p>
          <a:p>
            <a:pPr algn="ctr"/>
            <a:r>
              <a:rPr kumimoji="1" lang="en-US" altLang="ja-JP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via </a:t>
            </a:r>
            <a:r>
              <a:rPr lang="en-US" altLang="ja-JP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B</a:t>
            </a:r>
            <a:r>
              <a:rPr kumimoji="1" lang="en-US" altLang="ja-JP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inary </a:t>
            </a:r>
            <a:r>
              <a:rPr lang="en-US" altLang="ja-JP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M</a:t>
            </a:r>
            <a:r>
              <a:rPr kumimoji="1" lang="en-US" altLang="ja-JP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erger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24841" y="5007114"/>
            <a:ext cx="5697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FF00"/>
                </a:solidFill>
                <a:latin typeface="Gill Sans"/>
                <a:cs typeface="Gill Sans"/>
              </a:rPr>
              <a:t>Kazumi KASHIYAMA P</a:t>
            </a:r>
            <a:r>
              <a:rPr lang="en-US" altLang="ja-JP" sz="4000" dirty="0" smtClean="0">
                <a:solidFill>
                  <a:srgbClr val="FFFF00"/>
                </a:solidFill>
                <a:latin typeface="Gill Sans"/>
                <a:cs typeface="Gill Sans"/>
              </a:rPr>
              <a:t>-91</a:t>
            </a:r>
            <a:endParaRPr kumimoji="1" lang="ja-JP" altLang="en-US" sz="4000" dirty="0">
              <a:solidFill>
                <a:srgbClr val="FFFF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LISA Background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4" name="Picture 28" descr="lisa_sensitivity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3283"/>
            <a:ext cx="9144000" cy="5582225"/>
          </a:xfrm>
          <a:prstGeom prst="rect">
            <a:avLst/>
          </a:prstGeom>
          <a:noFill/>
        </p:spPr>
      </p:pic>
      <p:sp>
        <p:nvSpPr>
          <p:cNvPr id="6" name="フリーフォーム 5"/>
          <p:cNvSpPr/>
          <p:nvPr/>
        </p:nvSpPr>
        <p:spPr>
          <a:xfrm>
            <a:off x="1838721" y="2685650"/>
            <a:ext cx="3267368" cy="3545588"/>
          </a:xfrm>
          <a:custGeom>
            <a:avLst/>
            <a:gdLst>
              <a:gd name="connsiteX0" fmla="*/ 0 w 3267368"/>
              <a:gd name="connsiteY0" fmla="*/ 0 h 3545588"/>
              <a:gd name="connsiteX1" fmla="*/ 423303 w 3267368"/>
              <a:gd name="connsiteY1" fmla="*/ 185218 h 3545588"/>
              <a:gd name="connsiteX2" fmla="*/ 740780 w 3267368"/>
              <a:gd name="connsiteY2" fmla="*/ 277826 h 3545588"/>
              <a:gd name="connsiteX3" fmla="*/ 1097942 w 3267368"/>
              <a:gd name="connsiteY3" fmla="*/ 568882 h 3545588"/>
              <a:gd name="connsiteX4" fmla="*/ 2116514 w 3267368"/>
              <a:gd name="connsiteY4" fmla="*/ 1270062 h 3545588"/>
              <a:gd name="connsiteX5" fmla="*/ 2182655 w 3267368"/>
              <a:gd name="connsiteY5" fmla="*/ 1389130 h 3545588"/>
              <a:gd name="connsiteX6" fmla="*/ 2288480 w 3267368"/>
              <a:gd name="connsiteY6" fmla="*/ 1918322 h 3545588"/>
              <a:gd name="connsiteX7" fmla="*/ 2420763 w 3267368"/>
              <a:gd name="connsiteY7" fmla="*/ 2566582 h 3545588"/>
              <a:gd name="connsiteX8" fmla="*/ 2658870 w 3267368"/>
              <a:gd name="connsiteY8" fmla="*/ 2937017 h 3545588"/>
              <a:gd name="connsiteX9" fmla="*/ 3042488 w 3267368"/>
              <a:gd name="connsiteY9" fmla="*/ 3386830 h 3545588"/>
              <a:gd name="connsiteX10" fmla="*/ 3267368 w 3267368"/>
              <a:gd name="connsiteY10" fmla="*/ 3545588 h 354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7368" h="3545588">
                <a:moveTo>
                  <a:pt x="0" y="0"/>
                </a:moveTo>
                <a:lnTo>
                  <a:pt x="423303" y="185218"/>
                </a:lnTo>
                <a:lnTo>
                  <a:pt x="740780" y="277826"/>
                </a:lnTo>
                <a:lnTo>
                  <a:pt x="1097942" y="568882"/>
                </a:lnTo>
                <a:lnTo>
                  <a:pt x="2116514" y="1270062"/>
                </a:lnTo>
                <a:lnTo>
                  <a:pt x="2182655" y="1389130"/>
                </a:lnTo>
                <a:lnTo>
                  <a:pt x="2288480" y="1918322"/>
                </a:lnTo>
                <a:lnTo>
                  <a:pt x="2420763" y="2566582"/>
                </a:lnTo>
                <a:lnTo>
                  <a:pt x="2658870" y="2937017"/>
                </a:lnTo>
                <a:lnTo>
                  <a:pt x="3042488" y="3386830"/>
                </a:lnTo>
                <a:lnTo>
                  <a:pt x="3267368" y="3545588"/>
                </a:lnTo>
              </a:path>
            </a:pathLst>
          </a:cu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426" y="1289198"/>
            <a:ext cx="2945656" cy="2177905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rot="10800000" flipV="1">
            <a:off x="3822956" y="3161923"/>
            <a:ext cx="749044" cy="6747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7027057" y="1666955"/>
            <a:ext cx="552707" cy="330746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7292818" y="1273283"/>
            <a:ext cx="151836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err="1" smtClean="0">
                <a:solidFill>
                  <a:srgbClr val="000090"/>
                </a:solidFill>
                <a:latin typeface="Gill Sans"/>
                <a:cs typeface="Gill Sans"/>
              </a:rPr>
              <a:t>SNIa</a:t>
            </a:r>
            <a:endParaRPr kumimoji="1" lang="en-US" altLang="ja-JP" sz="3200" dirty="0" smtClean="0">
              <a:solidFill>
                <a:srgbClr val="000090"/>
              </a:solidFill>
              <a:latin typeface="Gill Sans"/>
              <a:cs typeface="Gill Sans"/>
            </a:endParaRPr>
          </a:p>
          <a:p>
            <a:pPr algn="ctr"/>
            <a:r>
              <a:rPr lang="en-US" altLang="ja-JP" sz="3200" dirty="0" smtClean="0">
                <a:solidFill>
                  <a:srgbClr val="000090"/>
                </a:solidFill>
                <a:latin typeface="Gill Sans"/>
                <a:cs typeface="Gill Sans"/>
              </a:rPr>
              <a:t>or</a:t>
            </a:r>
          </a:p>
          <a:p>
            <a:pPr algn="ctr"/>
            <a:r>
              <a:rPr kumimoji="1" lang="en-US" altLang="ja-JP" sz="3200" dirty="0" smtClean="0">
                <a:solidFill>
                  <a:srgbClr val="000090"/>
                </a:solidFill>
                <a:latin typeface="Gill Sans"/>
                <a:cs typeface="Gill Sans"/>
              </a:rPr>
              <a:t>Rapidly</a:t>
            </a:r>
          </a:p>
          <a:p>
            <a:pPr algn="ctr"/>
            <a:r>
              <a:rPr lang="en-US" altLang="ja-JP" sz="3200" dirty="0" smtClean="0">
                <a:solidFill>
                  <a:srgbClr val="000090"/>
                </a:solidFill>
                <a:latin typeface="Gill Sans"/>
                <a:cs typeface="Gill Sans"/>
              </a:rPr>
              <a:t>spinning</a:t>
            </a:r>
          </a:p>
          <a:p>
            <a:pPr algn="ctr"/>
            <a:r>
              <a:rPr kumimoji="1" lang="en-US" altLang="ja-JP" sz="3200" dirty="0" smtClean="0">
                <a:solidFill>
                  <a:srgbClr val="000090"/>
                </a:solidFill>
                <a:latin typeface="Gill Sans"/>
                <a:cs typeface="Gill Sans"/>
              </a:rPr>
              <a:t>WD</a:t>
            </a:r>
            <a:endParaRPr kumimoji="1" lang="ja-JP" altLang="en-US" sz="320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7027057" y="1997701"/>
            <a:ext cx="552707" cy="357204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Conventional </a:t>
            </a:r>
            <a:r>
              <a:rPr lang="en-US" altLang="ja-JP" sz="4800" b="1" dirty="0" err="1" smtClean="0">
                <a:latin typeface="Symbol" charset="2"/>
                <a:cs typeface="Symbol" charset="2"/>
              </a:rPr>
              <a:t>G</a:t>
            </a:r>
            <a:r>
              <a:rPr lang="en-US" altLang="ja-JP" sz="4800" b="1" baseline="-25000" dirty="0" err="1" smtClean="0">
                <a:latin typeface="Gill Sans"/>
                <a:cs typeface="Gill Sans"/>
              </a:rPr>
              <a:t>max</a:t>
            </a:r>
            <a:endParaRPr lang="ja-JP" altLang="en-US" sz="4800" b="1" baseline="-25000" dirty="0">
              <a:latin typeface="Gill Sans"/>
              <a:cs typeface="Gill San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Fireball expands by radiation pressure</a:t>
            </a:r>
          </a:p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In principle, </a:t>
            </a:r>
            <a:r>
              <a:rPr lang="en-US" altLang="ja-JP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baseline="-25000" dirty="0" err="1" smtClean="0">
                <a:solidFill>
                  <a:srgbClr val="008000"/>
                </a:solidFill>
                <a:latin typeface="Gill Sans"/>
                <a:cs typeface="Gill Sans"/>
              </a:rPr>
              <a:t>max</a:t>
            </a:r>
            <a:r>
              <a:rPr lang="en-US" altLang="ja-JP" dirty="0" smtClean="0">
                <a:solidFill>
                  <a:srgbClr val="008000"/>
                </a:solidFill>
                <a:latin typeface="Gill Sans"/>
                <a:cs typeface="Gill Sans"/>
              </a:rPr>
              <a:t> ~ Energy / Mass</a:t>
            </a:r>
          </a:p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But, Mass↓ ⇒ Transparent before </a:t>
            </a:r>
            <a:r>
              <a:rPr lang="en-US" altLang="ja-JP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dirty="0" err="1" smtClean="0">
                <a:solidFill>
                  <a:srgbClr val="FF0000"/>
                </a:solidFill>
                <a:latin typeface="Gill Sans"/>
                <a:cs typeface="Gill Sans"/>
              </a:rPr>
              <a:t>~</a:t>
            </a:r>
            <a:r>
              <a:rPr lang="en-US" altLang="ja-JP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baseline="-25000" dirty="0" err="1" smtClean="0">
                <a:solidFill>
                  <a:srgbClr val="FF0000"/>
                </a:solidFill>
                <a:latin typeface="Gill Sans"/>
                <a:cs typeface="Gill Sans"/>
              </a:rPr>
              <a:t>max</a:t>
            </a:r>
            <a:endParaRPr lang="ja-JP" altLang="en-US" baseline="-250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41408" y="1600200"/>
            <a:ext cx="178606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Gill Sans"/>
                <a:cs typeface="Gill Sans"/>
              </a:rPr>
              <a:t>Paczynski</a:t>
            </a:r>
            <a:r>
              <a:rPr lang="en-US" altLang="ja-JP" dirty="0" smtClean="0">
                <a:latin typeface="Gill Sans"/>
                <a:cs typeface="Gill Sans"/>
              </a:rPr>
              <a:t> 86</a:t>
            </a:r>
          </a:p>
          <a:p>
            <a:r>
              <a:rPr kumimoji="1" lang="en-US" altLang="ja-JP" dirty="0" smtClean="0">
                <a:latin typeface="Gill Sans"/>
                <a:cs typeface="Gill Sans"/>
              </a:rPr>
              <a:t>Goodman 86</a:t>
            </a:r>
          </a:p>
          <a:p>
            <a:r>
              <a:rPr lang="en-US" altLang="ja-JP" dirty="0" err="1" smtClean="0">
                <a:latin typeface="Gill Sans"/>
                <a:cs typeface="Gill Sans"/>
              </a:rPr>
              <a:t>Shemi</a:t>
            </a:r>
            <a:r>
              <a:rPr lang="en-US" altLang="ja-JP" dirty="0" smtClean="0">
                <a:latin typeface="Gill Sans"/>
                <a:cs typeface="Gill Sans"/>
              </a:rPr>
              <a:t> &amp; </a:t>
            </a:r>
            <a:r>
              <a:rPr lang="en-US" altLang="ja-JP" dirty="0" err="1" smtClean="0">
                <a:latin typeface="Gill Sans"/>
                <a:cs typeface="Gill Sans"/>
              </a:rPr>
              <a:t>Piran</a:t>
            </a:r>
            <a:r>
              <a:rPr lang="en-US" altLang="ja-JP" dirty="0" smtClean="0">
                <a:latin typeface="Gill Sans"/>
                <a:cs typeface="Gill Sans"/>
              </a:rPr>
              <a:t> 90</a:t>
            </a:r>
          </a:p>
          <a:p>
            <a:r>
              <a:rPr lang="en-US" altLang="ja-JP" dirty="0" err="1" smtClean="0">
                <a:latin typeface="Gill Sans"/>
                <a:cs typeface="Gill Sans"/>
              </a:rPr>
              <a:t>Meszaros</a:t>
            </a:r>
            <a:r>
              <a:rPr lang="en-US" altLang="ja-JP" dirty="0" smtClean="0">
                <a:latin typeface="Gill Sans"/>
                <a:cs typeface="Gill Sans"/>
              </a:rPr>
              <a:t> &amp; Rees</a:t>
            </a:r>
          </a:p>
        </p:txBody>
      </p:sp>
      <p:sp>
        <p:nvSpPr>
          <p:cNvPr id="5" name="円/楕円 4"/>
          <p:cNvSpPr/>
          <p:nvPr/>
        </p:nvSpPr>
        <p:spPr>
          <a:xfrm>
            <a:off x="2087700" y="4245868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5749409"/>
            <a:ext cx="6611899" cy="1029211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4082796" y="4376298"/>
            <a:ext cx="978408" cy="484632"/>
          </a:xfrm>
          <a:prstGeom prst="rightArrow">
            <a:avLst>
              <a:gd name="adj1" fmla="val 50000"/>
              <a:gd name="adj2" fmla="val 96402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988095" y="3435868"/>
            <a:ext cx="2340000" cy="2340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426552" y="3885868"/>
            <a:ext cx="1440000" cy="1440000"/>
          </a:xfrm>
          <a:prstGeom prst="ellipse">
            <a:avLst/>
          </a:prstGeom>
          <a:gradFill flip="none" rotWithShape="1">
            <a:gsLst>
              <a:gs pos="100000">
                <a:srgbClr val="000090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rgbClr val="000090"/>
                </a:solidFill>
                <a:latin typeface="Gill Sans"/>
                <a:cs typeface="Gill Sans"/>
              </a:rPr>
              <a:t>Matter</a:t>
            </a:r>
            <a:endParaRPr kumimoji="1" lang="ja-JP" altLang="en-US" sz="240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cxnSp>
        <p:nvCxnSpPr>
          <p:cNvPr id="11" name="直線矢印コネクタ 10"/>
          <p:cNvCxnSpPr>
            <a:stCxn id="8" idx="2"/>
          </p:cNvCxnSpPr>
          <p:nvPr/>
        </p:nvCxnSpPr>
        <p:spPr>
          <a:xfrm rot="10800000">
            <a:off x="5595533" y="4605868"/>
            <a:ext cx="392562" cy="1588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10800000" flipH="1">
            <a:off x="8328095" y="4604280"/>
            <a:ext cx="392562" cy="1588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18900000">
            <a:off x="7872447" y="3587657"/>
            <a:ext cx="392562" cy="1588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13500000">
            <a:off x="6039868" y="3600888"/>
            <a:ext cx="392562" cy="1588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8100000">
            <a:off x="6026641" y="5609261"/>
            <a:ext cx="392562" cy="1588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rot="2700000">
            <a:off x="7872448" y="5609263"/>
            <a:ext cx="392562" cy="1588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809872" y="3700648"/>
            <a:ext cx="1351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Gill Sans"/>
                <a:cs typeface="Gill Sans"/>
              </a:rPr>
              <a:t>Radiation</a:t>
            </a:r>
            <a:endParaRPr kumimoji="1" lang="ja-JP" altLang="en-US" sz="24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Energy Budget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4663" y="1417638"/>
            <a:ext cx="2980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000090"/>
                </a:solidFill>
                <a:latin typeface="Gill Sans"/>
                <a:cs typeface="Gill Sans"/>
              </a:rPr>
              <a:t>Neutron Star </a:t>
            </a:r>
          </a:p>
          <a:p>
            <a:pPr algn="ctr"/>
            <a:r>
              <a:rPr kumimoji="1" lang="en-US" altLang="ja-JP" sz="3200" b="1" dirty="0" smtClean="0">
                <a:solidFill>
                  <a:srgbClr val="000090"/>
                </a:solidFill>
                <a:latin typeface="Gill Sans"/>
                <a:cs typeface="Gill Sans"/>
              </a:rPr>
              <a:t>Pulsar</a:t>
            </a:r>
            <a:endParaRPr kumimoji="1" lang="ja-JP" altLang="en-US" sz="3200" b="1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76104" y="1417638"/>
            <a:ext cx="29161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000090"/>
                </a:solidFill>
                <a:latin typeface="Gill Sans"/>
                <a:cs typeface="Gill Sans"/>
              </a:rPr>
              <a:t>White Dwarf </a:t>
            </a:r>
          </a:p>
          <a:p>
            <a:pPr algn="ctr"/>
            <a:r>
              <a:rPr kumimoji="1" lang="en-US" altLang="ja-JP" sz="3200" b="1" dirty="0" smtClean="0">
                <a:solidFill>
                  <a:srgbClr val="000090"/>
                </a:solidFill>
                <a:latin typeface="Gill Sans"/>
                <a:cs typeface="Gill Sans"/>
              </a:rPr>
              <a:t>Pulsar</a:t>
            </a:r>
            <a:endParaRPr kumimoji="1" lang="ja-JP" altLang="en-US" sz="3200" b="1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24966" y="2591189"/>
            <a:ext cx="18940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FF6600"/>
                </a:solidFill>
                <a:latin typeface="Gill Sans"/>
                <a:cs typeface="Gill Sans"/>
              </a:rPr>
              <a:t>Rotational</a:t>
            </a:r>
          </a:p>
          <a:p>
            <a:pPr algn="ctr"/>
            <a:r>
              <a:rPr lang="en-US" altLang="ja-JP" sz="3200" dirty="0" smtClean="0">
                <a:solidFill>
                  <a:srgbClr val="FF6600"/>
                </a:solidFill>
                <a:latin typeface="Gill Sans"/>
                <a:cs typeface="Gill Sans"/>
              </a:rPr>
              <a:t>Energy</a:t>
            </a:r>
            <a:endParaRPr kumimoji="1" lang="ja-JP" altLang="en-US" sz="3200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33338" y="2690740"/>
          <a:ext cx="3591628" cy="871243"/>
        </p:xfrm>
        <a:graphic>
          <a:graphicData uri="http://schemas.openxmlformats.org/presentationml/2006/ole">
            <p:oleObj spid="_x0000_s113666" name="数式" r:id="rId3" imgW="1778000" imgH="431800" progId="Equation.3">
              <p:embed/>
            </p:oleObj>
          </a:graphicData>
        </a:graphic>
      </p:graphicFrame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5527675" y="2690740"/>
          <a:ext cx="3616325" cy="869950"/>
        </p:xfrm>
        <a:graphic>
          <a:graphicData uri="http://schemas.openxmlformats.org/presentationml/2006/ole">
            <p:oleObj spid="_x0000_s113667" name="数式" r:id="rId4" imgW="1790700" imgH="431800" progId="Equation.3">
              <p:embed/>
            </p:oleObj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3624966" y="4008628"/>
            <a:ext cx="19700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Event Rate</a:t>
            </a:r>
            <a:endParaRPr kumimoji="1" lang="ja-JP" altLang="en-US" sz="320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8532" y="4008628"/>
            <a:ext cx="17107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~1/100yr</a:t>
            </a:r>
            <a:endParaRPr kumimoji="1" lang="ja-JP" altLang="en-US" sz="320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34196" y="4008628"/>
            <a:ext cx="17107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~1/100yr</a:t>
            </a:r>
            <a:endParaRPr kumimoji="1" lang="ja-JP" altLang="en-US" sz="320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68299" y="5025992"/>
            <a:ext cx="48864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Gill Sans"/>
                <a:cs typeface="Gill Sans"/>
              </a:rPr>
              <a:t>Energy Loss/High B Fraction</a:t>
            </a:r>
            <a:endParaRPr kumimoji="1" lang="ja-JP" altLang="en-US" sz="3200" dirty="0">
              <a:solidFill>
                <a:schemeClr val="accent2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8532" y="5025992"/>
            <a:ext cx="9064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Gill Sans"/>
                <a:cs typeface="Gill Sans"/>
              </a:rPr>
              <a:t>~1%</a:t>
            </a:r>
            <a:endParaRPr kumimoji="1" lang="ja-JP" altLang="en-US" sz="3200" dirty="0">
              <a:solidFill>
                <a:schemeClr val="accent2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738503" y="5025992"/>
            <a:ext cx="9064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2">
                    <a:lumMod val="50000"/>
                  </a:schemeClr>
                </a:solidFill>
                <a:latin typeface="Gill Sans"/>
                <a:cs typeface="Gill Sans"/>
              </a:rPr>
              <a:t>~1%</a:t>
            </a:r>
            <a:endParaRPr kumimoji="1" lang="ja-JP" altLang="en-US" sz="3200" dirty="0">
              <a:solidFill>
                <a:schemeClr val="accent2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0" y="5874034"/>
            <a:ext cx="9144000" cy="529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08532" y="6057919"/>
            <a:ext cx="2525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~10</a:t>
            </a:r>
            <a:r>
              <a:rPr kumimoji="1" lang="en-US" altLang="ja-JP" sz="3600" baseline="30000" dirty="0" smtClean="0">
                <a:solidFill>
                  <a:srgbClr val="FF0000"/>
                </a:solidFill>
                <a:latin typeface="Gill Sans"/>
                <a:cs typeface="Gill Sans"/>
              </a:rPr>
              <a:t>48</a:t>
            </a:r>
            <a:r>
              <a:rPr kumimoji="1"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erg/SN</a:t>
            </a:r>
            <a:endParaRPr kumimoji="1" lang="ja-JP" altLang="en-US" sz="36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19170" y="6057919"/>
            <a:ext cx="2525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~10</a:t>
            </a:r>
            <a:r>
              <a:rPr kumimoji="1" lang="en-US" altLang="ja-JP" sz="3600" baseline="30000" dirty="0" smtClean="0">
                <a:solidFill>
                  <a:srgbClr val="FF0000"/>
                </a:solidFill>
                <a:latin typeface="Gill Sans"/>
                <a:cs typeface="Gill Sans"/>
              </a:rPr>
              <a:t>48</a:t>
            </a:r>
            <a:r>
              <a:rPr kumimoji="1"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erg/SN</a:t>
            </a:r>
            <a:endParaRPr kumimoji="1" lang="ja-JP" altLang="en-US" sz="36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err="1" smtClean="0">
                <a:latin typeface="Gill Sans"/>
                <a:cs typeface="Gill Sans"/>
              </a:rPr>
              <a:t>e</a:t>
            </a:r>
            <a:r>
              <a:rPr lang="en-US" altLang="ja-JP" sz="4800" b="1" baseline="30000" dirty="0" smtClean="0">
                <a:latin typeface="Gill Sans"/>
                <a:cs typeface="Gill Sans"/>
              </a:rPr>
              <a:t>±</a:t>
            </a:r>
            <a:r>
              <a:rPr lang="en-US" altLang="ja-JP" sz="4800" b="1" dirty="0" smtClean="0">
                <a:latin typeface="Gill Sans"/>
                <a:cs typeface="Gill Sans"/>
              </a:rPr>
              <a:t> Factory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86124" y="6377183"/>
            <a:ext cx="216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kern="1200" dirty="0" err="1" smtClean="0">
                <a:solidFill>
                  <a:srgbClr val="000000"/>
                </a:solidFill>
                <a:latin typeface="Gill Sans"/>
                <a:ea typeface="ＭＳ Ｐゴシック"/>
                <a:cs typeface="Gill Sans"/>
              </a:rPr>
              <a:t>Goldreich</a:t>
            </a:r>
            <a:r>
              <a:rPr kumimoji="1" lang="en-US" altLang="ja-JP" kern="1200" dirty="0" smtClean="0">
                <a:solidFill>
                  <a:srgbClr val="000000"/>
                </a:solidFill>
                <a:latin typeface="Gill Sans"/>
                <a:ea typeface="ＭＳ Ｐゴシック"/>
                <a:cs typeface="Gill Sans"/>
              </a:rPr>
              <a:t> &amp; Julian </a:t>
            </a:r>
            <a:r>
              <a:rPr kumimoji="1" lang="en-US" altLang="ja-JP" kern="1200" dirty="0">
                <a:solidFill>
                  <a:srgbClr val="000000"/>
                </a:solidFill>
                <a:latin typeface="Gill Sans"/>
                <a:ea typeface="ＭＳ Ｐゴシック"/>
                <a:cs typeface="Gill Sans"/>
              </a:rPr>
              <a:t>69</a:t>
            </a:r>
            <a:endParaRPr kumimoji="1" lang="ja-JP" altLang="en-US" kern="1200" dirty="0">
              <a:solidFill>
                <a:srgbClr val="000000"/>
              </a:solidFill>
              <a:latin typeface="Gill Sans"/>
              <a:ea typeface="ＭＳ Ｐゴシック"/>
              <a:cs typeface="Gill Sans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122239" y="4401688"/>
          <a:ext cx="4443420" cy="1725718"/>
        </p:xfrm>
        <a:graphic>
          <a:graphicData uri="http://schemas.openxmlformats.org/presentationml/2006/ole">
            <p:oleObj spid="_x0000_s110594" name="数式" r:id="rId3" imgW="2222500" imgH="863600" progId="Equation.3">
              <p:embed/>
            </p:oleObj>
          </a:graphicData>
        </a:graphic>
      </p:graphicFrame>
      <p:pic>
        <p:nvPicPr>
          <p:cNvPr id="3" name="Picture 4" descr="pulsar_wi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4" y="1339049"/>
            <a:ext cx="4685843" cy="280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3679150" y="2718214"/>
            <a:ext cx="630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err="1" smtClean="0">
                <a:solidFill>
                  <a:srgbClr val="FF0000"/>
                </a:solidFill>
                <a:latin typeface="Gill Sans"/>
                <a:cs typeface="Gill Sans"/>
              </a:rPr>
              <a:t>e</a:t>
            </a:r>
            <a:r>
              <a:rPr kumimoji="1" lang="en-US" altLang="ja-JP" sz="4000" baseline="30000" dirty="0" smtClean="0">
                <a:solidFill>
                  <a:srgbClr val="FF0000"/>
                </a:solidFill>
                <a:latin typeface="Gill Sans"/>
                <a:cs typeface="Gill Sans"/>
              </a:rPr>
              <a:t>±</a:t>
            </a:r>
            <a:endParaRPr kumimoji="1" lang="ja-JP" altLang="en-US" sz="4000" baseline="300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96628" y="4514205"/>
            <a:ext cx="2523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srgbClr val="008000"/>
                </a:solidFill>
                <a:latin typeface="Gill Sans"/>
                <a:cs typeface="Gill Sans"/>
              </a:rPr>
              <a:t>U</a:t>
            </a:r>
            <a:r>
              <a:rPr kumimoji="1" lang="en-US" altLang="ja-JP" sz="2400" dirty="0" err="1" smtClean="0">
                <a:solidFill>
                  <a:srgbClr val="008000"/>
                </a:solidFill>
                <a:latin typeface="Gill Sans"/>
                <a:cs typeface="Gill Sans"/>
              </a:rPr>
              <a:t>nipolar</a:t>
            </a:r>
            <a:r>
              <a:rPr kumimoji="1" lang="en-US" altLang="ja-JP" sz="2400" dirty="0" smtClean="0">
                <a:solidFill>
                  <a:srgbClr val="008000"/>
                </a:solidFill>
                <a:latin typeface="Gill Sans"/>
                <a:cs typeface="Gill Sans"/>
              </a:rPr>
              <a:t> Induction</a:t>
            </a:r>
            <a:endParaRPr kumimoji="1" lang="ja-JP" altLang="en-US" sz="240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 l="6806" r="5617" b="36780"/>
          <a:stretch>
            <a:fillRect/>
          </a:stretch>
        </p:blipFill>
        <p:spPr bwMode="auto">
          <a:xfrm>
            <a:off x="4565658" y="1359611"/>
            <a:ext cx="4572000" cy="445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5608665" y="5608092"/>
            <a:ext cx="2364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err="1" smtClean="0">
                <a:solidFill>
                  <a:srgbClr val="000090"/>
                </a:solidFill>
                <a:latin typeface="Gill Sans"/>
                <a:cs typeface="Gill Sans"/>
              </a:rPr>
              <a:t>e</a:t>
            </a:r>
            <a:r>
              <a:rPr kumimoji="1" lang="en-US" altLang="ja-JP" sz="4000" baseline="30000" dirty="0" smtClean="0">
                <a:solidFill>
                  <a:srgbClr val="000090"/>
                </a:solidFill>
                <a:latin typeface="Gill Sans"/>
                <a:cs typeface="Gill Sans"/>
              </a:rPr>
              <a:t>±</a:t>
            </a:r>
            <a:r>
              <a:rPr kumimoji="1" lang="en-US" altLang="ja-JP" sz="4000" dirty="0" smtClean="0">
                <a:solidFill>
                  <a:srgbClr val="000090"/>
                </a:solidFill>
                <a:latin typeface="Gill Sans"/>
                <a:cs typeface="Gill Sans"/>
              </a:rPr>
              <a:t> cascade</a:t>
            </a:r>
            <a:endParaRPr kumimoji="1" lang="ja-JP" altLang="en-US" sz="400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08665" y="6377183"/>
            <a:ext cx="2716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kumimoji="1" lang="en-US" altLang="ja-JP" kern="1200" dirty="0" err="1" smtClean="0">
                <a:solidFill>
                  <a:srgbClr val="000000"/>
                </a:solidFill>
                <a:latin typeface="Gill Sans"/>
                <a:ea typeface="ＭＳ Ｐゴシック"/>
                <a:cs typeface="Gill Sans"/>
              </a:rPr>
              <a:t>Ruderman</a:t>
            </a:r>
            <a:r>
              <a:rPr kumimoji="1" lang="en-US" altLang="ja-JP" kern="1200" dirty="0" smtClean="0">
                <a:solidFill>
                  <a:srgbClr val="000000"/>
                </a:solidFill>
                <a:latin typeface="Gill Sans"/>
                <a:ea typeface="ＭＳ Ｐゴシック"/>
                <a:cs typeface="Gill Sans"/>
              </a:rPr>
              <a:t> &amp; Sutherland </a:t>
            </a:r>
            <a:r>
              <a:rPr kumimoji="1" lang="en-US" altLang="ja-JP" kern="1200" dirty="0">
                <a:solidFill>
                  <a:srgbClr val="000000"/>
                </a:solidFill>
                <a:latin typeface="Gill Sans"/>
                <a:ea typeface="ＭＳ Ｐゴシック"/>
                <a:cs typeface="Gill Sans"/>
              </a:rPr>
              <a:t>75</a:t>
            </a:r>
            <a:endParaRPr kumimoji="1" lang="ja-JP" altLang="en-US" kern="1200" dirty="0">
              <a:solidFill>
                <a:srgbClr val="000000"/>
              </a:solidFill>
              <a:latin typeface="Gill Sans"/>
              <a:ea typeface="ＭＳ Ｐゴシック"/>
              <a:cs typeface="Gill San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7411" y="6127703"/>
            <a:ext cx="1625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~10TeV</a:t>
            </a:r>
            <a:endParaRPr kumimoji="1" lang="ja-JP" altLang="en-US" sz="36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Pulsar Death Line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38" y="1263456"/>
            <a:ext cx="6997628" cy="5577820"/>
          </a:xfrm>
          <a:prstGeom prst="rect">
            <a:avLst/>
          </a:prstGeom>
        </p:spPr>
      </p:pic>
      <p:sp>
        <p:nvSpPr>
          <p:cNvPr id="4" name="円/楕円 3"/>
          <p:cNvSpPr/>
          <p:nvPr/>
        </p:nvSpPr>
        <p:spPr>
          <a:xfrm>
            <a:off x="4641234" y="4065330"/>
            <a:ext cx="674638" cy="1375898"/>
          </a:xfrm>
          <a:prstGeom prst="ellipse">
            <a:avLst/>
          </a:prstGeom>
          <a:solidFill>
            <a:srgbClr val="FF66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04049" y="3075834"/>
            <a:ext cx="21486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0090"/>
                </a:solidFill>
                <a:latin typeface="Gill Sans"/>
                <a:cs typeface="Gill Sans"/>
              </a:rPr>
              <a:t>After merger,</a:t>
            </a:r>
          </a:p>
          <a:p>
            <a:pPr algn="ctr"/>
            <a:r>
              <a:rPr lang="en-US" altLang="ja-JP" sz="2800" dirty="0" smtClean="0">
                <a:solidFill>
                  <a:srgbClr val="000090"/>
                </a:solidFill>
                <a:latin typeface="Gill Sans"/>
                <a:cs typeface="Gill Sans"/>
              </a:rPr>
              <a:t>P ~ 50 sec</a:t>
            </a:r>
            <a:endParaRPr kumimoji="1" lang="ja-JP" altLang="en-US" sz="280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56062" y="4418748"/>
            <a:ext cx="3162494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 smtClean="0">
                <a:solidFill>
                  <a:srgbClr val="FF0000"/>
                </a:solidFill>
                <a:latin typeface="Gill Sans"/>
                <a:cs typeface="Gill Sans"/>
              </a:rPr>
              <a:t>High B pulsars</a:t>
            </a:r>
          </a:p>
          <a:p>
            <a:pPr algn="ctr"/>
            <a:r>
              <a:rPr lang="en-US" altLang="ja-JP" sz="4000" dirty="0" smtClean="0">
                <a:solidFill>
                  <a:srgbClr val="FF0000"/>
                </a:solidFill>
                <a:latin typeface="Gill Sans"/>
                <a:cs typeface="Gill Sans"/>
              </a:rPr>
              <a:t>can create </a:t>
            </a:r>
            <a:r>
              <a:rPr lang="en-US" altLang="ja-JP" sz="4000" dirty="0" err="1" smtClean="0">
                <a:solidFill>
                  <a:srgbClr val="FF0000"/>
                </a:solidFill>
                <a:latin typeface="Gill Sans"/>
                <a:cs typeface="Gill Sans"/>
              </a:rPr>
              <a:t>e</a:t>
            </a:r>
            <a:r>
              <a:rPr lang="en-US" altLang="ja-JP" sz="4000" baseline="30000" dirty="0" smtClean="0">
                <a:solidFill>
                  <a:srgbClr val="FF0000"/>
                </a:solidFill>
                <a:latin typeface="Gill Sans"/>
                <a:cs typeface="Gill Sans"/>
              </a:rPr>
              <a:t>±</a:t>
            </a:r>
            <a:endParaRPr kumimoji="1" lang="ja-JP" altLang="en-US" sz="4000" baseline="300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rot="10800000">
            <a:off x="2891609" y="3322685"/>
            <a:ext cx="317509" cy="272166"/>
          </a:xfrm>
          <a:prstGeom prst="straightConnector1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rot="10800000">
            <a:off x="6411881" y="3186602"/>
            <a:ext cx="317509" cy="272166"/>
          </a:xfrm>
          <a:prstGeom prst="straightConnector1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57200" y="6452587"/>
            <a:ext cx="158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ill Sans"/>
                <a:cs typeface="Gill Sans"/>
              </a:rPr>
              <a:t>Kashiyama+ 10</a:t>
            </a:r>
            <a:endParaRPr kumimoji="1" lang="ja-JP" altLang="en-US" dirty="0"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Only WD Pulsar Model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rcRect r="23208"/>
          <a:stretch>
            <a:fillRect/>
          </a:stretch>
        </p:blipFill>
        <p:spPr>
          <a:xfrm>
            <a:off x="56700" y="1967401"/>
            <a:ext cx="4572000" cy="322749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rcRect r="22070"/>
          <a:stretch>
            <a:fillRect/>
          </a:stretch>
        </p:blipFill>
        <p:spPr>
          <a:xfrm>
            <a:off x="4706531" y="1935801"/>
            <a:ext cx="4269759" cy="330703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415415" y="1470558"/>
            <a:ext cx="19313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  <a:latin typeface="Gill Sans"/>
                <a:cs typeface="Gill Sans"/>
              </a:rPr>
              <a:t>Electron</a:t>
            </a:r>
            <a:endParaRPr kumimoji="1" lang="ja-JP" altLang="en-US" sz="3200" b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1433" y="1417638"/>
            <a:ext cx="19477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  <a:latin typeface="Gill Sans"/>
                <a:cs typeface="Gill Sans"/>
              </a:rPr>
              <a:t>Positron</a:t>
            </a:r>
            <a:endParaRPr kumimoji="1" lang="ja-JP" altLang="en-US" sz="3200" b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171" y="5397760"/>
            <a:ext cx="82300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WD pulsars are long-lived (~10</a:t>
            </a:r>
            <a:r>
              <a:rPr kumimoji="1" lang="en-US" altLang="ja-JP" sz="3600" baseline="30000" dirty="0" smtClean="0">
                <a:solidFill>
                  <a:srgbClr val="000090"/>
                </a:solidFill>
                <a:latin typeface="Gill Sans"/>
                <a:cs typeface="Gill Sans"/>
              </a:rPr>
              <a:t>9</a:t>
            </a:r>
            <a:r>
              <a:rPr kumimoji="1"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yr⇔10</a:t>
            </a:r>
            <a:r>
              <a:rPr lang="en-US" altLang="ja-JP" sz="3600" baseline="30000" dirty="0" smtClean="0">
                <a:solidFill>
                  <a:srgbClr val="000090"/>
                </a:solidFill>
                <a:latin typeface="Gill Sans"/>
                <a:cs typeface="Gill Sans"/>
              </a:rPr>
              <a:t>5</a:t>
            </a:r>
            <a:r>
              <a:rPr kumimoji="1"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yr)</a:t>
            </a:r>
          </a:p>
          <a:p>
            <a:pPr algn="ctr"/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⇒ Many nearby sources (~100⇔1)</a:t>
            </a:r>
            <a:endParaRPr kumimoji="1" lang="ja-JP" altLang="en-US" sz="360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NS+WD Mixed Model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rcRect r="23893"/>
          <a:stretch>
            <a:fillRect/>
          </a:stretch>
        </p:blipFill>
        <p:spPr>
          <a:xfrm>
            <a:off x="0" y="1979734"/>
            <a:ext cx="4613777" cy="324014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15415" y="1470558"/>
            <a:ext cx="19313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  <a:latin typeface="Gill Sans"/>
                <a:cs typeface="Gill Sans"/>
              </a:rPr>
              <a:t>Electron</a:t>
            </a:r>
            <a:endParaRPr kumimoji="1" lang="ja-JP" altLang="en-US" sz="3200" b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1433" y="1417638"/>
            <a:ext cx="19477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  <a:latin typeface="Gill Sans"/>
                <a:cs typeface="Gill Sans"/>
              </a:rPr>
              <a:t>Positron</a:t>
            </a:r>
            <a:endParaRPr kumimoji="1" lang="ja-JP" altLang="en-US" sz="3200" b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rcRect r="23629"/>
          <a:stretch>
            <a:fillRect/>
          </a:stretch>
        </p:blipFill>
        <p:spPr>
          <a:xfrm>
            <a:off x="4730736" y="1920944"/>
            <a:ext cx="4272936" cy="34270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336047" y="3902788"/>
            <a:ext cx="6930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90"/>
                </a:solidFill>
                <a:latin typeface="Gill Sans"/>
                <a:cs typeface="Gill Sans"/>
              </a:rPr>
              <a:t>NS</a:t>
            </a:r>
            <a:endParaRPr kumimoji="1" lang="ja-JP" altLang="en-US" sz="320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14938" y="3902788"/>
            <a:ext cx="9200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6600"/>
                </a:solidFill>
                <a:latin typeface="Gill Sans"/>
                <a:cs typeface="Gill Sans"/>
              </a:rPr>
              <a:t>WD</a:t>
            </a:r>
            <a:endParaRPr kumimoji="1" lang="ja-JP" altLang="en-US" sz="3200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167" y="5397760"/>
            <a:ext cx="82300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WD pulsars are long-lived (~10</a:t>
            </a:r>
            <a:r>
              <a:rPr kumimoji="1" lang="en-US" altLang="ja-JP" sz="3600" baseline="30000" dirty="0" smtClean="0">
                <a:solidFill>
                  <a:srgbClr val="000090"/>
                </a:solidFill>
                <a:latin typeface="Gill Sans"/>
                <a:cs typeface="Gill Sans"/>
              </a:rPr>
              <a:t>9</a:t>
            </a:r>
            <a:r>
              <a:rPr kumimoji="1"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yr</a:t>
            </a:r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⇔10</a:t>
            </a:r>
            <a:r>
              <a:rPr lang="en-US" altLang="ja-JP" sz="3600" baseline="30000" dirty="0" smtClean="0">
                <a:solidFill>
                  <a:srgbClr val="000090"/>
                </a:solidFill>
                <a:latin typeface="Gill Sans"/>
                <a:cs typeface="Gill Sans"/>
              </a:rPr>
              <a:t>5</a:t>
            </a:r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yr</a:t>
            </a:r>
            <a:r>
              <a:rPr kumimoji="1"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)</a:t>
            </a:r>
          </a:p>
          <a:p>
            <a:pPr algn="ctr"/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⇒ Each WD is too dim to detect</a:t>
            </a:r>
            <a:endParaRPr kumimoji="1" lang="ja-JP" altLang="en-US" sz="360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New Window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802" y="3427413"/>
            <a:ext cx="4548998" cy="329217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4358" r="11314" b="19753"/>
          <a:stretch>
            <a:fillRect/>
          </a:stretch>
        </p:blipFill>
        <p:spPr bwMode="auto">
          <a:xfrm>
            <a:off x="0" y="1417638"/>
            <a:ext cx="4198257" cy="397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正方形/長方形 4"/>
          <p:cNvSpPr/>
          <p:nvPr/>
        </p:nvSpPr>
        <p:spPr>
          <a:xfrm>
            <a:off x="3796653" y="1507656"/>
            <a:ext cx="1274292" cy="3379271"/>
          </a:xfrm>
          <a:prstGeom prst="rect">
            <a:avLst/>
          </a:prstGeom>
          <a:solidFill>
            <a:schemeClr val="accent3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 kumimoji="1" lang="ja-JP" altLang="en-US" sz="16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869708" y="3480333"/>
            <a:ext cx="1274292" cy="3379271"/>
          </a:xfrm>
          <a:prstGeom prst="rect">
            <a:avLst/>
          </a:prstGeom>
          <a:solidFill>
            <a:schemeClr val="accent3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 kumimoji="1" lang="ja-JP" altLang="en-US" sz="16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" y="5272496"/>
            <a:ext cx="28424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000090"/>
                </a:solidFill>
                <a:latin typeface="Gill Sans"/>
                <a:cs typeface="Gill Sans"/>
              </a:rPr>
              <a:t>Positron CR</a:t>
            </a:r>
          </a:p>
          <a:p>
            <a:r>
              <a:rPr kumimoji="1"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AMS-02 (2011-)</a:t>
            </a:r>
            <a:endParaRPr kumimoji="1" lang="ja-JP" altLang="en-US" sz="3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71744" y="1746330"/>
            <a:ext cx="27460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0090"/>
                </a:solidFill>
                <a:latin typeface="Gill Sans"/>
                <a:cs typeface="Gill Sans"/>
              </a:rPr>
              <a:t>Electron CR</a:t>
            </a:r>
          </a:p>
          <a:p>
            <a:r>
              <a:rPr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CALET (2013-)</a:t>
            </a:r>
          </a:p>
          <a:p>
            <a:r>
              <a:rPr kumimoji="1"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CTA (2015-)</a:t>
            </a:r>
            <a:endParaRPr kumimoji="1" lang="ja-JP" altLang="en-US" sz="3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0"/>
            <a:ext cx="9144000" cy="6870899"/>
            <a:chOff x="0" y="-83"/>
            <a:chExt cx="5942" cy="4457"/>
          </a:xfrm>
        </p:grpSpPr>
        <p:pic>
          <p:nvPicPr>
            <p:cNvPr id="4" name="Picture 17" descr="160554main_jsc2006e43519_high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"/>
              <a:ext cx="5942" cy="4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4111" y="2024"/>
              <a:ext cx="45" cy="1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Line 20"/>
            <p:cNvSpPr>
              <a:spLocks noChangeShapeType="1"/>
            </p:cNvSpPr>
            <p:nvPr/>
          </p:nvSpPr>
          <p:spPr bwMode="auto">
            <a:xfrm>
              <a:off x="4150" y="2012"/>
              <a:ext cx="1452" cy="1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889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ill Sans"/>
                <a:cs typeface="Gill Sans"/>
              </a:rPr>
              <a:t>CALET </a:t>
            </a:r>
            <a:r>
              <a:rPr lang="en-US" altLang="ja-JP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ill Sans"/>
                <a:cs typeface="Gill Sans"/>
              </a:rPr>
              <a:t/>
            </a:r>
            <a:br>
              <a:rPr lang="en-US" altLang="ja-JP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ill Sans"/>
                <a:cs typeface="Gill Sans"/>
              </a:rPr>
            </a:br>
            <a:r>
              <a:rPr lang="en-US" altLang="ja-JP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ill Sans"/>
                <a:cs typeface="Gill Sans"/>
              </a:rPr>
              <a:t>(</a:t>
            </a:r>
            <a:r>
              <a:rPr lang="en-US" altLang="ja-JP" sz="40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ill Sans"/>
                <a:cs typeface="Gill Sans"/>
              </a:rPr>
              <a:t>CALorimetric</a:t>
            </a:r>
            <a:r>
              <a:rPr lang="en-US" altLang="ja-JP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ill Sans"/>
                <a:cs typeface="Gill Sans"/>
              </a:rPr>
              <a:t> Electron Telescope)</a:t>
            </a:r>
            <a:endParaRPr lang="ja-JP" altLang="en-US" b="1" dirty="0">
              <a:solidFill>
                <a:schemeClr val="accent6">
                  <a:lumMod val="40000"/>
                  <a:lumOff val="60000"/>
                </a:schemeClr>
              </a:solidFill>
              <a:latin typeface="Gill Sans"/>
              <a:cs typeface="Gill Sans"/>
            </a:endParaRPr>
          </a:p>
        </p:txBody>
      </p:sp>
      <p:pic>
        <p:nvPicPr>
          <p:cNvPr id="7" name="Picture 15" descr="D:\Documents\winshot\WinShot\WS00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5567" y="3457802"/>
            <a:ext cx="230346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58780" y="6334040"/>
            <a:ext cx="83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"/>
                <a:cs typeface=""/>
              </a:rPr>
              <a:t>©</a:t>
            </a:r>
            <a:r>
              <a:rPr kumimoji="1" lang="en-US" altLang="ja-JP" dirty="0" smtClean="0">
                <a:latin typeface=""/>
                <a:cs typeface=""/>
              </a:rPr>
              <a:t> </a:t>
            </a:r>
            <a:r>
              <a:rPr kumimoji="1" lang="en-US" altLang="ja-JP" dirty="0" smtClean="0">
                <a:latin typeface="Gill Sans"/>
                <a:cs typeface="Gill Sans"/>
              </a:rPr>
              <a:t>Torii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79314" y="5371851"/>
            <a:ext cx="48782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Cosmic Ray Electrons</a:t>
            </a:r>
          </a:p>
          <a:p>
            <a:r>
              <a:rPr lang="en-US" altLang="ja-JP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up to ~10TeV</a:t>
            </a:r>
          </a:p>
          <a:p>
            <a:r>
              <a:rPr kumimoji="1" lang="en-US" altLang="ja-JP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w</a:t>
            </a:r>
            <a:r>
              <a:rPr kumimoji="1" lang="en-US" altLang="ja-JP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/ </a:t>
            </a:r>
            <a:r>
              <a:rPr kumimoji="1" lang="en-US" altLang="ja-JP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ymbol" charset="2"/>
                <a:cs typeface="Symbol" charset="2"/>
              </a:rPr>
              <a:t>D</a:t>
            </a:r>
            <a:r>
              <a:rPr kumimoji="1" lang="en-US" altLang="ja-JP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E~a</a:t>
            </a:r>
            <a:r>
              <a:rPr kumimoji="1" lang="en-US" altLang="ja-JP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ill Sans"/>
                <a:cs typeface="Gill Sans"/>
              </a:rPr>
              <a:t> few % (&gt;100GeV)</a:t>
            </a:r>
            <a:endParaRPr kumimoji="1" lang="ja-JP" alt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Cosmic Ray Escape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00"/>
            <a:ext cx="7366000" cy="4914900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7189328" y="1999804"/>
            <a:ext cx="1800000" cy="180000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7631574" y="2449486"/>
            <a:ext cx="900000" cy="900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>
            <a:endCxn id="5" idx="6"/>
          </p:cNvCxnSpPr>
          <p:nvPr/>
        </p:nvCxnSpPr>
        <p:spPr>
          <a:xfrm flipV="1">
            <a:off x="8531574" y="2899804"/>
            <a:ext cx="457754" cy="14635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フリーフォーム 12"/>
          <p:cNvSpPr/>
          <p:nvPr/>
        </p:nvSpPr>
        <p:spPr>
          <a:xfrm>
            <a:off x="7977434" y="737115"/>
            <a:ext cx="897722" cy="1678353"/>
          </a:xfrm>
          <a:custGeom>
            <a:avLst/>
            <a:gdLst>
              <a:gd name="connsiteX0" fmla="*/ 47249 w 859923"/>
              <a:gd name="connsiteY0" fmla="*/ 2052581 h 2052581"/>
              <a:gd name="connsiteX1" fmla="*/ 69928 w 859923"/>
              <a:gd name="connsiteY1" fmla="*/ 1496910 h 2052581"/>
              <a:gd name="connsiteX2" fmla="*/ 466816 w 859923"/>
              <a:gd name="connsiteY2" fmla="*/ 1270105 h 2052581"/>
              <a:gd name="connsiteX3" fmla="*/ 693608 w 859923"/>
              <a:gd name="connsiteY3" fmla="*/ 1258765 h 2052581"/>
              <a:gd name="connsiteX4" fmla="*/ 795665 w 859923"/>
              <a:gd name="connsiteY4" fmla="*/ 793816 h 2052581"/>
              <a:gd name="connsiteX5" fmla="*/ 308061 w 859923"/>
              <a:gd name="connsiteY5" fmla="*/ 374228 h 2052581"/>
              <a:gd name="connsiteX6" fmla="*/ 432797 w 859923"/>
              <a:gd name="connsiteY6" fmla="*/ 0 h 2052581"/>
              <a:gd name="connsiteX7" fmla="*/ 432797 w 859923"/>
              <a:gd name="connsiteY7" fmla="*/ 0 h 2052581"/>
              <a:gd name="connsiteX0" fmla="*/ 85048 w 897722"/>
              <a:gd name="connsiteY0" fmla="*/ 2052581 h 2052581"/>
              <a:gd name="connsiteX1" fmla="*/ 107727 w 897722"/>
              <a:gd name="connsiteY1" fmla="*/ 1496910 h 2052581"/>
              <a:gd name="connsiteX2" fmla="*/ 731407 w 897722"/>
              <a:gd name="connsiteY2" fmla="*/ 1258765 h 2052581"/>
              <a:gd name="connsiteX3" fmla="*/ 833464 w 897722"/>
              <a:gd name="connsiteY3" fmla="*/ 793816 h 2052581"/>
              <a:gd name="connsiteX4" fmla="*/ 345860 w 897722"/>
              <a:gd name="connsiteY4" fmla="*/ 374228 h 2052581"/>
              <a:gd name="connsiteX5" fmla="*/ 470596 w 897722"/>
              <a:gd name="connsiteY5" fmla="*/ 0 h 2052581"/>
              <a:gd name="connsiteX6" fmla="*/ 470596 w 897722"/>
              <a:gd name="connsiteY6" fmla="*/ 0 h 2052581"/>
              <a:gd name="connsiteX0" fmla="*/ 85048 w 897722"/>
              <a:gd name="connsiteY0" fmla="*/ 2052581 h 2052581"/>
              <a:gd name="connsiteX1" fmla="*/ 107727 w 897722"/>
              <a:gd name="connsiteY1" fmla="*/ 1496910 h 2052581"/>
              <a:gd name="connsiteX2" fmla="*/ 731407 w 897722"/>
              <a:gd name="connsiteY2" fmla="*/ 1258765 h 2052581"/>
              <a:gd name="connsiteX3" fmla="*/ 833464 w 897722"/>
              <a:gd name="connsiteY3" fmla="*/ 793816 h 2052581"/>
              <a:gd name="connsiteX4" fmla="*/ 345860 w 897722"/>
              <a:gd name="connsiteY4" fmla="*/ 374228 h 2052581"/>
              <a:gd name="connsiteX5" fmla="*/ 470596 w 897722"/>
              <a:gd name="connsiteY5" fmla="*/ 0 h 2052581"/>
              <a:gd name="connsiteX0" fmla="*/ 85048 w 897722"/>
              <a:gd name="connsiteY0" fmla="*/ 1678353 h 1678353"/>
              <a:gd name="connsiteX1" fmla="*/ 107727 w 897722"/>
              <a:gd name="connsiteY1" fmla="*/ 1122682 h 1678353"/>
              <a:gd name="connsiteX2" fmla="*/ 731407 w 897722"/>
              <a:gd name="connsiteY2" fmla="*/ 884537 h 1678353"/>
              <a:gd name="connsiteX3" fmla="*/ 833464 w 897722"/>
              <a:gd name="connsiteY3" fmla="*/ 419588 h 1678353"/>
              <a:gd name="connsiteX4" fmla="*/ 345860 w 897722"/>
              <a:gd name="connsiteY4" fmla="*/ 0 h 16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722" h="1678353">
                <a:moveTo>
                  <a:pt x="85048" y="1678353"/>
                </a:moveTo>
                <a:cubicBezTo>
                  <a:pt x="61423" y="1465723"/>
                  <a:pt x="0" y="1254985"/>
                  <a:pt x="107727" y="1122682"/>
                </a:cubicBezTo>
                <a:cubicBezTo>
                  <a:pt x="215454" y="990379"/>
                  <a:pt x="610451" y="1001719"/>
                  <a:pt x="731407" y="884537"/>
                </a:cubicBezTo>
                <a:cubicBezTo>
                  <a:pt x="852363" y="767355"/>
                  <a:pt x="897722" y="567011"/>
                  <a:pt x="833464" y="419588"/>
                </a:cubicBezTo>
                <a:cubicBezTo>
                  <a:pt x="769206" y="272165"/>
                  <a:pt x="406338" y="132303"/>
                  <a:pt x="345860" y="0"/>
                </a:cubicBezTo>
              </a:path>
            </a:pathLst>
          </a:custGeom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 flipH="1">
            <a:off x="7731742" y="2167873"/>
            <a:ext cx="319400" cy="247595"/>
          </a:xfrm>
          <a:custGeom>
            <a:avLst/>
            <a:gdLst>
              <a:gd name="connsiteX0" fmla="*/ 0 w 319400"/>
              <a:gd name="connsiteY0" fmla="*/ 236255 h 247595"/>
              <a:gd name="connsiteX1" fmla="*/ 79378 w 319400"/>
              <a:gd name="connsiteY1" fmla="*/ 32131 h 247595"/>
              <a:gd name="connsiteX2" fmla="*/ 283491 w 319400"/>
              <a:gd name="connsiteY2" fmla="*/ 43471 h 247595"/>
              <a:gd name="connsiteX3" fmla="*/ 294831 w 319400"/>
              <a:gd name="connsiteY3" fmla="*/ 247595 h 2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00" h="247595">
                <a:moveTo>
                  <a:pt x="0" y="236255"/>
                </a:moveTo>
                <a:cubicBezTo>
                  <a:pt x="16064" y="150258"/>
                  <a:pt x="32129" y="64262"/>
                  <a:pt x="79378" y="32131"/>
                </a:cubicBezTo>
                <a:cubicBezTo>
                  <a:pt x="126627" y="0"/>
                  <a:pt x="247582" y="7560"/>
                  <a:pt x="283491" y="43471"/>
                </a:cubicBezTo>
                <a:cubicBezTo>
                  <a:pt x="319400" y="79382"/>
                  <a:pt x="294831" y="247595"/>
                  <a:pt x="294831" y="247595"/>
                </a:cubicBezTo>
              </a:path>
            </a:pathLst>
          </a:cu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26460" y="1678354"/>
            <a:ext cx="1092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90"/>
                </a:solidFill>
                <a:latin typeface="Gill Sans"/>
                <a:cs typeface="Gill Sans"/>
              </a:rPr>
              <a:t>Low E</a:t>
            </a:r>
            <a:endParaRPr kumimoji="1" lang="ja-JP" altLang="en-US" sz="280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681187" y="1065985"/>
            <a:ext cx="1137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6600"/>
                </a:solidFill>
                <a:latin typeface="Gill Sans"/>
                <a:cs typeface="Gill Sans"/>
              </a:rPr>
              <a:t>High E</a:t>
            </a:r>
            <a:endParaRPr kumimoji="1" lang="ja-JP" altLang="en-US" sz="2800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215062" y="3686404"/>
            <a:ext cx="17107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accent1"/>
                </a:solidFill>
                <a:latin typeface="Gill Sans"/>
                <a:cs typeface="Gill Sans"/>
              </a:rPr>
              <a:t>Supernova</a:t>
            </a:r>
          </a:p>
          <a:p>
            <a:pPr algn="ctr"/>
            <a:r>
              <a:rPr lang="en-US" altLang="ja-JP" sz="2800" dirty="0" smtClean="0">
                <a:solidFill>
                  <a:schemeClr val="accent1"/>
                </a:solidFill>
                <a:latin typeface="Gill Sans"/>
                <a:cs typeface="Gill Sans"/>
              </a:rPr>
              <a:t>Remnant</a:t>
            </a:r>
            <a:endParaRPr kumimoji="1" lang="ja-JP" altLang="en-US" sz="28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15905" y="4628225"/>
            <a:ext cx="21082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8000"/>
                </a:solidFill>
                <a:latin typeface="Gill Sans"/>
                <a:cs typeface="Gill Sans"/>
              </a:rPr>
              <a:t>If confined,</a:t>
            </a:r>
          </a:p>
          <a:p>
            <a:pPr algn="ctr"/>
            <a:r>
              <a:rPr kumimoji="1" lang="en-US" altLang="ja-JP" sz="2400" dirty="0" smtClean="0">
                <a:solidFill>
                  <a:srgbClr val="008000"/>
                </a:solidFill>
                <a:latin typeface="Gill Sans"/>
                <a:cs typeface="Gill Sans"/>
              </a:rPr>
              <a:t>CR lose energy</a:t>
            </a:r>
          </a:p>
          <a:p>
            <a:pPr algn="ctr"/>
            <a:r>
              <a:rPr lang="en-US" altLang="ja-JP" sz="2400" dirty="0" smtClean="0">
                <a:solidFill>
                  <a:srgbClr val="008000"/>
                </a:solidFill>
                <a:latin typeface="Gill Sans"/>
                <a:cs typeface="Gill Sans"/>
              </a:rPr>
              <a:t>⇒ F∝E</a:t>
            </a:r>
            <a:r>
              <a:rPr lang="en-US" altLang="ja-JP" sz="2400" baseline="30000" dirty="0" smtClean="0">
                <a:solidFill>
                  <a:srgbClr val="008000"/>
                </a:solidFill>
                <a:latin typeface="Gill Sans"/>
                <a:cs typeface="Gill Sans"/>
              </a:rPr>
              <a:t>-2</a:t>
            </a:r>
            <a:r>
              <a:rPr lang="en-US" altLang="ja-JP" sz="2400" dirty="0" smtClean="0">
                <a:solidFill>
                  <a:srgbClr val="008000"/>
                </a:solidFill>
                <a:latin typeface="Gill Sans"/>
                <a:cs typeface="Gill Sans"/>
              </a:rPr>
              <a:t> is</a:t>
            </a:r>
          </a:p>
          <a:p>
            <a:pPr algn="ctr"/>
            <a:r>
              <a:rPr lang="en-US" altLang="ja-JP" sz="2400" dirty="0" smtClean="0">
                <a:solidFill>
                  <a:srgbClr val="008000"/>
                </a:solidFill>
                <a:latin typeface="Gill Sans"/>
                <a:cs typeface="Gill Sans"/>
              </a:rPr>
              <a:t>changed</a:t>
            </a:r>
          </a:p>
          <a:p>
            <a:pPr algn="ctr"/>
            <a:r>
              <a:rPr lang="en-US" altLang="ja-JP" sz="2400" dirty="0" smtClean="0">
                <a:solidFill>
                  <a:srgbClr val="008000"/>
                </a:solidFill>
                <a:latin typeface="Gill Sans"/>
                <a:cs typeface="Gill Sans"/>
              </a:rPr>
              <a:t>⇒ CR Origin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32048" y="2264820"/>
            <a:ext cx="144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ill Sans"/>
                <a:cs typeface="Gill Sans"/>
              </a:rPr>
              <a:t>All escape</a:t>
            </a:r>
            <a:endParaRPr kumimoji="1" lang="ja-JP" altLang="en-US" sz="2400" dirty="0">
              <a:latin typeface="Gill Sans"/>
              <a:cs typeface="Gill Sans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rot="16200000" flipH="1">
            <a:off x="4827423" y="2843143"/>
            <a:ext cx="335375" cy="1020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9338" y="1348704"/>
            <a:ext cx="70326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latin typeface="Gill Sans"/>
                <a:cs typeface="Gill Sans"/>
              </a:rPr>
              <a:t>Only ~1 source (e.g., Vela) in </a:t>
            </a:r>
            <a:r>
              <a:rPr lang="en-US" altLang="ja-JP" sz="3200" dirty="0" err="1" smtClean="0">
                <a:latin typeface="Gill Sans"/>
                <a:cs typeface="Gill Sans"/>
              </a:rPr>
              <a:t>TeV</a:t>
            </a:r>
            <a:r>
              <a:rPr lang="en-US" altLang="ja-JP" sz="3200" dirty="0" smtClean="0">
                <a:latin typeface="Gill Sans"/>
                <a:cs typeface="Gill Sans"/>
              </a:rPr>
              <a:t> window</a:t>
            </a:r>
            <a:endParaRPr kumimoji="1" lang="ja-JP" altLang="en-US" sz="3200" dirty="0">
              <a:latin typeface="Gill Sans"/>
              <a:cs typeface="Gill San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67719" y="6499177"/>
            <a:ext cx="248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Gill Sans"/>
                <a:cs typeface="Gill Sans"/>
              </a:rPr>
              <a:t>Ptuskin</a:t>
            </a:r>
            <a:r>
              <a:rPr lang="en-US" altLang="ja-JP" dirty="0" smtClean="0">
                <a:latin typeface="Gill Sans"/>
                <a:cs typeface="Gill Sans"/>
              </a:rPr>
              <a:t> &amp; </a:t>
            </a:r>
            <a:r>
              <a:rPr lang="en-US" altLang="ja-JP" dirty="0" err="1" smtClean="0">
                <a:latin typeface="Gill Sans"/>
                <a:cs typeface="Gill Sans"/>
              </a:rPr>
              <a:t>Zirakashvili</a:t>
            </a:r>
            <a:r>
              <a:rPr lang="en-US" altLang="ja-JP" dirty="0" smtClean="0">
                <a:latin typeface="Gill Sans"/>
                <a:cs typeface="Gill Sans"/>
              </a:rPr>
              <a:t> 05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691" y="6431137"/>
            <a:ext cx="184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Gill Sans"/>
                <a:cs typeface="Gill Sans"/>
              </a:rPr>
              <a:t>Kawanaka</a:t>
            </a:r>
            <a:r>
              <a:rPr kumimoji="1" lang="en-US" altLang="ja-JP" dirty="0" smtClean="0">
                <a:latin typeface="Gill Sans"/>
                <a:cs typeface="Gill Sans"/>
              </a:rPr>
              <a:t>, KI+ 10</a:t>
            </a:r>
            <a:endParaRPr kumimoji="1" lang="ja-JP" altLang="en-US" dirty="0"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err="1" smtClean="0">
                <a:latin typeface="Gill Sans"/>
                <a:cs typeface="Gill Sans"/>
              </a:rPr>
              <a:t>Hadronic</a:t>
            </a:r>
            <a:r>
              <a:rPr lang="en-US" altLang="ja-JP" sz="4800" b="1" dirty="0" smtClean="0">
                <a:latin typeface="Gill Sans"/>
                <a:cs typeface="Gill Sans"/>
              </a:rPr>
              <a:t> </a:t>
            </a:r>
            <a:r>
              <a:rPr lang="en-US" altLang="ja-JP" sz="4800" b="1" dirty="0" err="1" smtClean="0">
                <a:latin typeface="Gill Sans"/>
                <a:cs typeface="Gill Sans"/>
              </a:rPr>
              <a:t>v.s</a:t>
            </a:r>
            <a:r>
              <a:rPr lang="en-US" altLang="ja-JP" sz="4800" b="1" dirty="0" smtClean="0">
                <a:latin typeface="Gill Sans"/>
                <a:cs typeface="Gill Sans"/>
              </a:rPr>
              <a:t>. </a:t>
            </a:r>
            <a:r>
              <a:rPr lang="en-US" altLang="ja-JP" sz="4800" b="1" dirty="0" err="1" smtClean="0">
                <a:latin typeface="Gill Sans"/>
                <a:cs typeface="Gill Sans"/>
              </a:rPr>
              <a:t>Leptonic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rcRect l="4372" r="3825" b="23913"/>
          <a:stretch>
            <a:fillRect/>
          </a:stretch>
        </p:blipFill>
        <p:spPr>
          <a:xfrm>
            <a:off x="0" y="1143001"/>
            <a:ext cx="6673040" cy="5715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52400" y="6400800"/>
            <a:ext cx="132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Gill Sans"/>
                <a:cs typeface="Gill Sans"/>
              </a:rPr>
              <a:t>Fujita+KI</a:t>
            </a:r>
            <a:r>
              <a:rPr kumimoji="1" lang="en-US" altLang="ja-JP" dirty="0" smtClean="0">
                <a:latin typeface="Gill Sans"/>
                <a:cs typeface="Gill Sans"/>
              </a:rPr>
              <a:t> 09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2209800"/>
            <a:ext cx="1452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00FF"/>
                </a:solidFill>
                <a:latin typeface="Gill Sans"/>
                <a:cs typeface="Gill Sans"/>
              </a:rPr>
              <a:t>Anti-proton</a:t>
            </a:r>
          </a:p>
          <a:p>
            <a:pPr algn="ctr"/>
            <a:r>
              <a:rPr lang="en-US" altLang="ja-JP" sz="2000" dirty="0" smtClean="0">
                <a:solidFill>
                  <a:srgbClr val="0000FF"/>
                </a:solidFill>
                <a:latin typeface="Gill Sans"/>
                <a:cs typeface="Gill Sans"/>
              </a:rPr>
              <a:t>fraction</a:t>
            </a:r>
            <a:endParaRPr kumimoji="1" lang="ja-JP" altLang="en-US" sz="2000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58862" y="1906012"/>
            <a:ext cx="266250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FF"/>
                </a:solidFill>
                <a:latin typeface="Gill Sans"/>
                <a:cs typeface="Gill Sans"/>
              </a:rPr>
              <a:t>SNR model:</a:t>
            </a:r>
          </a:p>
          <a:p>
            <a:r>
              <a:rPr lang="en-US" altLang="ja-JP" sz="3200" dirty="0" smtClean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pp </a:t>
            </a:r>
            <a:r>
              <a:rPr lang="ja-JP" altLang="en-US" sz="3200" dirty="0" smtClean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→</a:t>
            </a:r>
            <a:r>
              <a:rPr lang="en-US" altLang="ja-JP" sz="3200" dirty="0" smtClean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 </a:t>
            </a:r>
            <a:r>
              <a:rPr lang="en-US" altLang="ja-JP" sz="3200" dirty="0" err="1" smtClean="0">
                <a:solidFill>
                  <a:srgbClr val="0000FF"/>
                </a:solidFill>
                <a:latin typeface="Symbol" charset="2"/>
                <a:ea typeface="Arial Unicode MS" pitchFamily="50" charset="-128"/>
                <a:cs typeface="Symbol" charset="2"/>
              </a:rPr>
              <a:t>p</a:t>
            </a:r>
            <a:r>
              <a:rPr lang="en-US" altLang="ja-JP" sz="3200" baseline="30000" dirty="0" smtClean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+</a:t>
            </a:r>
            <a:r>
              <a:rPr lang="en-US" altLang="ja-JP" sz="3200" dirty="0" smtClean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 </a:t>
            </a:r>
            <a:r>
              <a:rPr lang="ja-JP" altLang="en-US" sz="3200" dirty="0" smtClean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→</a:t>
            </a:r>
            <a:r>
              <a:rPr lang="en-US" altLang="ja-JP" sz="3200" dirty="0" smtClean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 </a:t>
            </a:r>
            <a:r>
              <a:rPr lang="en-US" altLang="ja-JP" sz="3200" dirty="0" err="1" smtClean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e</a:t>
            </a:r>
            <a:r>
              <a:rPr lang="en-US" altLang="ja-JP" sz="3200" baseline="30000" dirty="0" err="1" smtClean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+</a:t>
            </a:r>
            <a:r>
              <a:rPr lang="en-US" altLang="ja-JP" sz="3200" dirty="0" err="1" smtClean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e</a:t>
            </a:r>
            <a:r>
              <a:rPr lang="en-US" altLang="ja-JP" sz="3200" baseline="30000" dirty="0" smtClean="0">
                <a:solidFill>
                  <a:srgbClr val="0000FF"/>
                </a:solidFill>
                <a:latin typeface="Gill Sans"/>
                <a:ea typeface="Arial Unicode MS" pitchFamily="50" charset="-128"/>
                <a:cs typeface="Gill Sans"/>
              </a:rPr>
              <a:t>-</a:t>
            </a:r>
          </a:p>
          <a:p>
            <a:r>
              <a:rPr lang="en-US" altLang="ja-JP" sz="2800" dirty="0" smtClean="0">
                <a:latin typeface="Gill Sans"/>
                <a:ea typeface="Arial Unicode MS" pitchFamily="50" charset="-128"/>
                <a:cs typeface="Gill Sans"/>
              </a:rPr>
              <a:t>(</a:t>
            </a:r>
            <a:r>
              <a:rPr lang="en-US" altLang="ja-JP" sz="2800" dirty="0" err="1" smtClean="0">
                <a:latin typeface="Gill Sans"/>
                <a:ea typeface="Arial Unicode MS" pitchFamily="50" charset="-128"/>
                <a:cs typeface="Gill Sans"/>
              </a:rPr>
              <a:t>w</a:t>
            </a:r>
            <a:r>
              <a:rPr lang="en-US" altLang="ja-JP" sz="2800" dirty="0" smtClean="0">
                <a:latin typeface="Gill Sans"/>
                <a:ea typeface="Arial Unicode MS" pitchFamily="50" charset="-128"/>
                <a:cs typeface="Gill Sans"/>
              </a:rPr>
              <a:t>/ surrounding)</a:t>
            </a:r>
          </a:p>
          <a:p>
            <a:endParaRPr lang="en-US" altLang="ja-JP" sz="3200" dirty="0" smtClean="0">
              <a:solidFill>
                <a:srgbClr val="FF0000"/>
              </a:solidFill>
              <a:latin typeface="Gill Sans"/>
              <a:ea typeface="Arial Unicode MS" pitchFamily="50" charset="-128"/>
              <a:cs typeface="Gill Sans"/>
            </a:endParaRPr>
          </a:p>
          <a:p>
            <a:pPr algn="ctr"/>
            <a:r>
              <a:rPr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⇒ Inevitably </a:t>
            </a:r>
          </a:p>
          <a:p>
            <a:pPr algn="ctr"/>
            <a:r>
              <a:rPr lang="en-US" altLang="ja-JP" sz="3200" dirty="0" smtClean="0">
                <a:solidFill>
                  <a:srgbClr val="FF0000"/>
                </a:solidFill>
                <a:latin typeface="Gill Sans"/>
                <a:ea typeface="Arial Unicode MS" pitchFamily="50" charset="-128"/>
                <a:cs typeface="Gill Sans"/>
              </a:rPr>
              <a:t>anti-proton</a:t>
            </a:r>
          </a:p>
          <a:p>
            <a:pPr algn="ctr"/>
            <a:r>
              <a:rPr lang="en-US" altLang="ja-JP" sz="3200" dirty="0" smtClean="0">
                <a:solidFill>
                  <a:srgbClr val="FF0000"/>
                </a:solidFill>
                <a:latin typeface="Gill Sans"/>
                <a:ea typeface="Arial Unicode MS" pitchFamily="50" charset="-128"/>
                <a:cs typeface="Gill Sans"/>
              </a:rPr>
              <a:t>excess above</a:t>
            </a:r>
          </a:p>
          <a:p>
            <a:pPr algn="ctr"/>
            <a:r>
              <a:rPr lang="en-US" altLang="ja-JP" sz="3200" dirty="0" smtClean="0">
                <a:solidFill>
                  <a:srgbClr val="FF0000"/>
                </a:solidFill>
                <a:latin typeface="Gill Sans"/>
                <a:ea typeface="Arial Unicode MS" pitchFamily="50" charset="-128"/>
                <a:cs typeface="Gill Sans"/>
              </a:rPr>
              <a:t>~100 </a:t>
            </a:r>
            <a:r>
              <a:rPr lang="en-US" altLang="ja-JP" sz="3200" dirty="0" err="1" smtClean="0">
                <a:solidFill>
                  <a:srgbClr val="FF0000"/>
                </a:solidFill>
                <a:latin typeface="Gill Sans"/>
                <a:ea typeface="Arial Unicode MS" pitchFamily="50" charset="-128"/>
                <a:cs typeface="Gill Sans"/>
              </a:rPr>
              <a:t>GeV</a:t>
            </a:r>
            <a:endParaRPr kumimoji="1" lang="en-US" altLang="ja-JP" sz="3200" dirty="0" smtClean="0">
              <a:solidFill>
                <a:srgbClr val="FF0000"/>
              </a:solidFill>
              <a:latin typeface="Gill Sans"/>
              <a:ea typeface="Arial Unicode MS" pitchFamily="50" charset="-128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Summary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77831" y="1246770"/>
            <a:ext cx="8418929" cy="558855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l"/>
            </a:pPr>
            <a:r>
              <a:rPr lang="en-US" altLang="ja-JP" sz="3600" dirty="0" smtClean="0">
                <a:latin typeface="Gill Sans"/>
                <a:cs typeface="Gill Sans"/>
              </a:rPr>
              <a:t> </a:t>
            </a:r>
            <a:r>
              <a:rPr lang="en-US" altLang="ja-JP" sz="3600" b="1" dirty="0" smtClean="0">
                <a:solidFill>
                  <a:srgbClr val="FF0000"/>
                </a:solidFill>
                <a:latin typeface="Gill Sans"/>
                <a:cs typeface="Gill Sans"/>
              </a:rPr>
              <a:t>Gamma-Ray Burst</a:t>
            </a:r>
          </a:p>
          <a:p>
            <a:pPr lvl="1"/>
            <a:r>
              <a:rPr lang="en-US" altLang="ja-JP" sz="3200" dirty="0" smtClean="0">
                <a:latin typeface="Gill Sans"/>
                <a:cs typeface="Gill Sans"/>
              </a:rPr>
              <a:t> Fireball </a:t>
            </a:r>
            <a:r>
              <a:rPr lang="en-US" altLang="ja-JP" sz="3200" dirty="0" smtClean="0">
                <a:latin typeface="Symbol" charset="2"/>
                <a:cs typeface="Symbol" charset="2"/>
              </a:rPr>
              <a:t>G</a:t>
            </a:r>
            <a:r>
              <a:rPr lang="en-US" altLang="ja-JP" sz="3200" baseline="-25000" dirty="0" smtClean="0">
                <a:latin typeface="Gill Sans"/>
                <a:cs typeface="Gill Sans"/>
              </a:rPr>
              <a:t>max</a:t>
            </a:r>
            <a:r>
              <a:rPr lang="en-US" altLang="ja-JP" sz="3200" b="1" dirty="0" smtClean="0">
                <a:solidFill>
                  <a:srgbClr val="000090"/>
                </a:solidFill>
                <a:latin typeface="Gill Sans"/>
                <a:cs typeface="Gill Sans"/>
              </a:rPr>
              <a:t>~10</a:t>
            </a:r>
            <a:r>
              <a:rPr lang="en-US" altLang="ja-JP" sz="3200" b="1" baseline="30000" dirty="0" smtClean="0">
                <a:solidFill>
                  <a:srgbClr val="000090"/>
                </a:solidFill>
                <a:latin typeface="Gill Sans"/>
                <a:cs typeface="Gill Sans"/>
              </a:rPr>
              <a:t>6</a:t>
            </a:r>
            <a:r>
              <a:rPr lang="en-US" altLang="ja-JP" sz="3200" dirty="0" smtClean="0">
                <a:latin typeface="Gill Sans"/>
                <a:cs typeface="Gill Sans"/>
              </a:rPr>
              <a:t> in principle ⇔ Fermi GRB</a:t>
            </a:r>
          </a:p>
          <a:p>
            <a:pPr lvl="1"/>
            <a:r>
              <a:rPr lang="en-US" altLang="ja-JP" sz="3200" dirty="0" smtClean="0">
                <a:latin typeface="Gill Sans"/>
                <a:cs typeface="Gill Sans"/>
              </a:rPr>
              <a:t> Off-axis NS merger: </a:t>
            </a:r>
            <a:r>
              <a:rPr lang="en-US" altLang="ja-JP" sz="3200" b="1" dirty="0" smtClean="0">
                <a:solidFill>
                  <a:srgbClr val="000090"/>
                </a:solidFill>
                <a:latin typeface="Gill Sans"/>
                <a:cs typeface="Gill Sans"/>
              </a:rPr>
              <a:t>Cocoon breakout</a:t>
            </a:r>
          </a:p>
          <a:p>
            <a:pPr lvl="1"/>
            <a:r>
              <a:rPr lang="en-US" altLang="ja-JP" sz="3200" dirty="0" smtClean="0">
                <a:latin typeface="Gill Sans"/>
                <a:cs typeface="Gill Sans"/>
              </a:rPr>
              <a:t> GRB jet can breakout the first star </a:t>
            </a:r>
            <a:r>
              <a:rPr lang="en-US" altLang="ja-JP" sz="3200" b="1" dirty="0" smtClean="0">
                <a:solidFill>
                  <a:srgbClr val="000090"/>
                </a:solidFill>
                <a:latin typeface="Gill Sans"/>
                <a:cs typeface="Gill Sans"/>
              </a:rPr>
              <a:t>(P-68)</a:t>
            </a:r>
          </a:p>
          <a:p>
            <a:pPr>
              <a:buFont typeface="Wingdings" charset="2"/>
              <a:buChar char="l"/>
            </a:pPr>
            <a:r>
              <a:rPr lang="en-US" altLang="ja-JP" sz="3600" dirty="0" smtClean="0">
                <a:latin typeface="Gill Sans"/>
                <a:cs typeface="Gill Sans"/>
              </a:rPr>
              <a:t> </a:t>
            </a:r>
            <a:r>
              <a:rPr lang="en-US" altLang="ja-JP" sz="3600" b="1" dirty="0" smtClean="0">
                <a:solidFill>
                  <a:srgbClr val="FF0000"/>
                </a:solidFill>
                <a:latin typeface="Gill Sans"/>
                <a:cs typeface="Gill Sans"/>
              </a:rPr>
              <a:t>Cosmic-Ray</a:t>
            </a:r>
          </a:p>
          <a:p>
            <a:pPr lvl="1"/>
            <a:r>
              <a:rPr lang="en-US" altLang="ja-JP" sz="3200" dirty="0" smtClean="0">
                <a:latin typeface="Gill Sans"/>
                <a:cs typeface="Gill Sans"/>
              </a:rPr>
              <a:t> CR </a:t>
            </a:r>
            <a:r>
              <a:rPr lang="en-US" altLang="ja-JP" sz="3200" dirty="0" err="1" smtClean="0">
                <a:latin typeface="Gill Sans"/>
                <a:cs typeface="Gill Sans"/>
              </a:rPr>
              <a:t>e</a:t>
            </a:r>
            <a:r>
              <a:rPr lang="en-US" altLang="ja-JP" sz="3200" baseline="30000" dirty="0" smtClean="0">
                <a:latin typeface="Gill Sans"/>
                <a:cs typeface="Gill Sans"/>
              </a:rPr>
              <a:t>±</a:t>
            </a:r>
            <a:r>
              <a:rPr lang="en-US" altLang="ja-JP" sz="3200" dirty="0" smtClean="0">
                <a:latin typeface="Gill Sans"/>
                <a:cs typeface="Gill Sans"/>
              </a:rPr>
              <a:t> from white dwarf pulsars </a:t>
            </a:r>
            <a:r>
              <a:rPr lang="en-US" altLang="ja-JP" sz="3200" b="1" dirty="0" smtClean="0">
                <a:solidFill>
                  <a:srgbClr val="000090"/>
                </a:solidFill>
                <a:latin typeface="Gill Sans"/>
                <a:cs typeface="Gill Sans"/>
              </a:rPr>
              <a:t>(P-91)</a:t>
            </a:r>
          </a:p>
          <a:p>
            <a:pPr lvl="1"/>
            <a:r>
              <a:rPr lang="en-US" altLang="ja-JP" sz="3200" dirty="0" smtClean="0">
                <a:latin typeface="Gill Sans"/>
                <a:cs typeface="Gill Sans"/>
              </a:rPr>
              <a:t> </a:t>
            </a:r>
            <a:r>
              <a:rPr lang="en-US" altLang="ja-JP" sz="3200" b="1" dirty="0" smtClean="0">
                <a:solidFill>
                  <a:srgbClr val="000090"/>
                </a:solidFill>
                <a:latin typeface="Gill Sans"/>
                <a:cs typeface="Gill Sans"/>
              </a:rPr>
              <a:t>New window</a:t>
            </a:r>
            <a:r>
              <a:rPr lang="en-US" altLang="ja-JP" sz="3200" dirty="0" smtClean="0">
                <a:latin typeface="Gill Sans"/>
                <a:cs typeface="Gill Sans"/>
              </a:rPr>
              <a:t> @~</a:t>
            </a:r>
            <a:r>
              <a:rPr lang="en-US" altLang="ja-JP" sz="3200" dirty="0" err="1" smtClean="0">
                <a:latin typeface="Gill Sans"/>
                <a:cs typeface="Gill Sans"/>
              </a:rPr>
              <a:t>TeV</a:t>
            </a:r>
            <a:r>
              <a:rPr lang="en-US" altLang="ja-JP" sz="3200" dirty="0" smtClean="0">
                <a:latin typeface="Gill Sans"/>
                <a:cs typeface="Gill Sans"/>
              </a:rPr>
              <a:t> </a:t>
            </a:r>
            <a:r>
              <a:rPr lang="en-US" altLang="ja-JP" sz="3200" dirty="0" err="1" smtClean="0">
                <a:latin typeface="Gill Sans"/>
                <a:cs typeface="Gill Sans"/>
              </a:rPr>
              <a:t>e</a:t>
            </a:r>
            <a:r>
              <a:rPr lang="en-US" altLang="ja-JP" sz="3200" baseline="30000" dirty="0" smtClean="0">
                <a:latin typeface="Gill Sans"/>
                <a:cs typeface="Gill Sans"/>
              </a:rPr>
              <a:t>±</a:t>
            </a:r>
            <a:r>
              <a:rPr lang="en-US" altLang="ja-JP" sz="3200" dirty="0" smtClean="0">
                <a:latin typeface="Gill Sans"/>
                <a:cs typeface="Gill Sans"/>
              </a:rPr>
              <a:t> ⇒ CR origin</a:t>
            </a:r>
          </a:p>
          <a:p>
            <a:pPr>
              <a:buFont typeface="Wingdings" charset="2"/>
              <a:buChar char="l"/>
            </a:pPr>
            <a:r>
              <a:rPr lang="en-US" altLang="ja-JP" b="1" dirty="0" smtClean="0">
                <a:latin typeface="Gill Sans"/>
                <a:cs typeface="Gill Sans"/>
              </a:rPr>
              <a:t> </a:t>
            </a:r>
            <a:r>
              <a:rPr lang="en-US" altLang="ja-JP" sz="4000" b="1" dirty="0" smtClean="0">
                <a:solidFill>
                  <a:srgbClr val="FF6600"/>
                </a:solidFill>
                <a:latin typeface="Gill Sans"/>
                <a:cs typeface="Gill Sans"/>
              </a:rPr>
              <a:t>Gravitational Wave</a:t>
            </a:r>
          </a:p>
          <a:p>
            <a:pPr lvl="1"/>
            <a:r>
              <a:rPr lang="en-US" altLang="ja-JP" sz="3600" b="1" dirty="0" smtClean="0">
                <a:latin typeface="Gill Sans"/>
                <a:cs typeface="Gill Sans"/>
              </a:rPr>
              <a:t> </a:t>
            </a:r>
            <a:r>
              <a:rPr lang="en-US" altLang="ja-JP" sz="3600" b="1" dirty="0" smtClean="0">
                <a:solidFill>
                  <a:srgbClr val="FF6600"/>
                </a:solidFill>
                <a:latin typeface="Gill Sans"/>
                <a:cs typeface="Gill Sans"/>
              </a:rPr>
              <a:t>Final messenger to come soon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err="1" smtClean="0">
                <a:latin typeface="Gill Sans"/>
                <a:cs typeface="Gill Sans"/>
              </a:rPr>
              <a:t>Nonradiative</a:t>
            </a:r>
            <a:r>
              <a:rPr lang="en-US" altLang="ja-JP" sz="4800" b="1" dirty="0" smtClean="0">
                <a:latin typeface="Gill Sans"/>
                <a:cs typeface="Gill Sans"/>
              </a:rPr>
              <a:t> Pressure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457200" y="1576394"/>
            <a:ext cx="3600000" cy="3600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alpha val="3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8844" y="5489035"/>
            <a:ext cx="42094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90"/>
                </a:solidFill>
                <a:latin typeface="Gill Sans"/>
                <a:cs typeface="Gill Sans"/>
              </a:rPr>
              <a:t>Radiation Pressure      ~</a:t>
            </a:r>
            <a:endParaRPr kumimoji="1" lang="ja-JP" altLang="en-US" sz="320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17945" y="5218620"/>
            <a:ext cx="39176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err="1" smtClean="0">
                <a:solidFill>
                  <a:srgbClr val="000090"/>
                </a:solidFill>
                <a:latin typeface="Gill Sans"/>
                <a:cs typeface="Gill Sans"/>
              </a:rPr>
              <a:t>Collisionless</a:t>
            </a:r>
            <a:r>
              <a:rPr lang="en-US" altLang="ja-JP" sz="3200" dirty="0" smtClean="0">
                <a:solidFill>
                  <a:srgbClr val="000090"/>
                </a:solidFill>
                <a:latin typeface="Gill Sans"/>
                <a:cs typeface="Gill Sans"/>
              </a:rPr>
              <a:t> Pressure </a:t>
            </a:r>
          </a:p>
          <a:p>
            <a:pPr algn="ctr"/>
            <a:r>
              <a:rPr lang="en-US" altLang="ja-JP" sz="3200" dirty="0" smtClean="0">
                <a:solidFill>
                  <a:srgbClr val="000090"/>
                </a:solidFill>
                <a:latin typeface="Gill Sans"/>
                <a:cs typeface="Gill Sans"/>
              </a:rPr>
              <a:t>of Relativistic Particles</a:t>
            </a:r>
            <a:endParaRPr kumimoji="1" lang="ja-JP" altLang="en-US" sz="3200" dirty="0">
              <a:solidFill>
                <a:srgbClr val="000090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5086800" y="1576394"/>
            <a:ext cx="3600000" cy="3600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alpha val="3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59484" y="2844401"/>
            <a:ext cx="633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>
                <a:latin typeface="Gill Sans"/>
                <a:cs typeface="Gill Sans"/>
              </a:rPr>
              <a:t>~</a:t>
            </a:r>
            <a:endParaRPr kumimoji="1" lang="ja-JP" altLang="en-US" sz="6000" dirty="0">
              <a:latin typeface="Gill Sans"/>
              <a:cs typeface="Gill Sans"/>
            </a:endParaRPr>
          </a:p>
        </p:txBody>
      </p:sp>
      <p:sp>
        <p:nvSpPr>
          <p:cNvPr id="9" name="フリーフォーム 8"/>
          <p:cNvSpPr/>
          <p:nvPr/>
        </p:nvSpPr>
        <p:spPr>
          <a:xfrm rot="19505135">
            <a:off x="1771316" y="3840636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277497" y="1923537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202681" y="2430607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043143" y="3507699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587037" y="3597699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277497" y="4642519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953143" y="4040064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104692" y="2664401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1043143" y="2283537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953143" y="3180603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112681" y="3000603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472681" y="4152153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1702697" y="4642519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 rot="7783572">
            <a:off x="1338476" y="3084460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4" name="フリーフォーム 23"/>
          <p:cNvSpPr/>
          <p:nvPr/>
        </p:nvSpPr>
        <p:spPr>
          <a:xfrm>
            <a:off x="1133143" y="2610607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5" name="フリーフォーム 24"/>
          <p:cNvSpPr/>
          <p:nvPr/>
        </p:nvSpPr>
        <p:spPr>
          <a:xfrm rot="17379174">
            <a:off x="2189891" y="3059642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6" name="フリーフォーム 25"/>
          <p:cNvSpPr/>
          <p:nvPr/>
        </p:nvSpPr>
        <p:spPr>
          <a:xfrm rot="5400000">
            <a:off x="3001904" y="3471380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7" name="フリーフォーム 26"/>
          <p:cNvSpPr/>
          <p:nvPr/>
        </p:nvSpPr>
        <p:spPr>
          <a:xfrm rot="8548578">
            <a:off x="2563362" y="4354768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6905963" y="1895939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5671609" y="3480101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7215503" y="3570101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6905963" y="4614921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5581609" y="4012466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6733158" y="2636803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5671609" y="2255939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5581609" y="3153005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7741147" y="2973005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8101147" y="4124555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6331163" y="4614921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6277107" y="426710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7421959" y="222782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6421163" y="257440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/>
          <p:cNvSpPr/>
          <p:nvPr/>
        </p:nvSpPr>
        <p:spPr>
          <a:xfrm>
            <a:off x="6428912" y="2857636"/>
            <a:ext cx="2050373" cy="2090309"/>
          </a:xfrm>
          <a:custGeom>
            <a:avLst/>
            <a:gdLst>
              <a:gd name="connsiteX0" fmla="*/ 0 w 2050373"/>
              <a:gd name="connsiteY0" fmla="*/ 2090309 h 2090309"/>
              <a:gd name="connsiteX1" fmla="*/ 740780 w 2050373"/>
              <a:gd name="connsiteY1" fmla="*/ 1098074 h 2090309"/>
              <a:gd name="connsiteX2" fmla="*/ 1851950 w 2050373"/>
              <a:gd name="connsiteY2" fmla="*/ 912857 h 2090309"/>
              <a:gd name="connsiteX3" fmla="*/ 1931319 w 2050373"/>
              <a:gd name="connsiteY3" fmla="*/ 0 h 209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0373" h="2090309">
                <a:moveTo>
                  <a:pt x="0" y="2090309"/>
                </a:moveTo>
                <a:cubicBezTo>
                  <a:pt x="216061" y="1692312"/>
                  <a:pt x="432122" y="1294316"/>
                  <a:pt x="740780" y="1098074"/>
                </a:cubicBezTo>
                <a:cubicBezTo>
                  <a:pt x="1049438" y="901832"/>
                  <a:pt x="1653527" y="1095869"/>
                  <a:pt x="1851950" y="912857"/>
                </a:cubicBezTo>
                <a:cubicBezTo>
                  <a:pt x="2050373" y="729845"/>
                  <a:pt x="1931319" y="0"/>
                  <a:pt x="1931319" y="0"/>
                </a:cubicBez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/>
          <p:cNvSpPr/>
          <p:nvPr/>
        </p:nvSpPr>
        <p:spPr>
          <a:xfrm>
            <a:off x="6060776" y="2524946"/>
            <a:ext cx="2050373" cy="2090309"/>
          </a:xfrm>
          <a:custGeom>
            <a:avLst/>
            <a:gdLst>
              <a:gd name="connsiteX0" fmla="*/ 0 w 2050373"/>
              <a:gd name="connsiteY0" fmla="*/ 2090309 h 2090309"/>
              <a:gd name="connsiteX1" fmla="*/ 740780 w 2050373"/>
              <a:gd name="connsiteY1" fmla="*/ 1098074 h 2090309"/>
              <a:gd name="connsiteX2" fmla="*/ 1851950 w 2050373"/>
              <a:gd name="connsiteY2" fmla="*/ 912857 h 2090309"/>
              <a:gd name="connsiteX3" fmla="*/ 1931319 w 2050373"/>
              <a:gd name="connsiteY3" fmla="*/ 0 h 209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0373" h="2090309">
                <a:moveTo>
                  <a:pt x="0" y="2090309"/>
                </a:moveTo>
                <a:cubicBezTo>
                  <a:pt x="216061" y="1692312"/>
                  <a:pt x="432122" y="1294316"/>
                  <a:pt x="740780" y="1098074"/>
                </a:cubicBezTo>
                <a:cubicBezTo>
                  <a:pt x="1049438" y="901832"/>
                  <a:pt x="1653527" y="1095869"/>
                  <a:pt x="1851950" y="912857"/>
                </a:cubicBezTo>
                <a:cubicBezTo>
                  <a:pt x="2050373" y="729845"/>
                  <a:pt x="1931319" y="0"/>
                  <a:pt x="1931319" y="0"/>
                </a:cubicBez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/>
        </p:nvSpPr>
        <p:spPr>
          <a:xfrm>
            <a:off x="5403725" y="2061844"/>
            <a:ext cx="2050373" cy="2090309"/>
          </a:xfrm>
          <a:custGeom>
            <a:avLst/>
            <a:gdLst>
              <a:gd name="connsiteX0" fmla="*/ 0 w 2050373"/>
              <a:gd name="connsiteY0" fmla="*/ 2090309 h 2090309"/>
              <a:gd name="connsiteX1" fmla="*/ 740780 w 2050373"/>
              <a:gd name="connsiteY1" fmla="*/ 1098074 h 2090309"/>
              <a:gd name="connsiteX2" fmla="*/ 1851950 w 2050373"/>
              <a:gd name="connsiteY2" fmla="*/ 912857 h 2090309"/>
              <a:gd name="connsiteX3" fmla="*/ 1931319 w 2050373"/>
              <a:gd name="connsiteY3" fmla="*/ 0 h 209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0373" h="2090309">
                <a:moveTo>
                  <a:pt x="0" y="2090309"/>
                </a:moveTo>
                <a:cubicBezTo>
                  <a:pt x="216061" y="1692312"/>
                  <a:pt x="432122" y="1294316"/>
                  <a:pt x="740780" y="1098074"/>
                </a:cubicBezTo>
                <a:cubicBezTo>
                  <a:pt x="1049438" y="901832"/>
                  <a:pt x="1653527" y="1095869"/>
                  <a:pt x="1851950" y="912857"/>
                </a:cubicBezTo>
                <a:cubicBezTo>
                  <a:pt x="2050373" y="729845"/>
                  <a:pt x="1931319" y="0"/>
                  <a:pt x="1931319" y="0"/>
                </a:cubicBez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/>
          <p:cNvSpPr/>
          <p:nvPr/>
        </p:nvSpPr>
        <p:spPr>
          <a:xfrm>
            <a:off x="7010951" y="2381363"/>
            <a:ext cx="1062666" cy="2343881"/>
          </a:xfrm>
          <a:custGeom>
            <a:avLst/>
            <a:gdLst>
              <a:gd name="connsiteX0" fmla="*/ 0 w 1062666"/>
              <a:gd name="connsiteY0" fmla="*/ 1931552 h 2343881"/>
              <a:gd name="connsiteX1" fmla="*/ 515900 w 1062666"/>
              <a:gd name="connsiteY1" fmla="*/ 2262297 h 2343881"/>
              <a:gd name="connsiteX2" fmla="*/ 1058257 w 1062666"/>
              <a:gd name="connsiteY2" fmla="*/ 1442049 h 2343881"/>
              <a:gd name="connsiteX3" fmla="*/ 542357 w 1062666"/>
              <a:gd name="connsiteY3" fmla="*/ 820248 h 2343881"/>
              <a:gd name="connsiteX4" fmla="*/ 754008 w 1062666"/>
              <a:gd name="connsiteY4" fmla="*/ 304286 h 2343881"/>
              <a:gd name="connsiteX5" fmla="*/ 568813 w 1062666"/>
              <a:gd name="connsiteY5" fmla="*/ 0 h 234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2666" h="2343881">
                <a:moveTo>
                  <a:pt x="0" y="1931552"/>
                </a:moveTo>
                <a:cubicBezTo>
                  <a:pt x="169762" y="2137716"/>
                  <a:pt x="339524" y="2343881"/>
                  <a:pt x="515900" y="2262297"/>
                </a:cubicBezTo>
                <a:cubicBezTo>
                  <a:pt x="692276" y="2180713"/>
                  <a:pt x="1053848" y="1682390"/>
                  <a:pt x="1058257" y="1442049"/>
                </a:cubicBezTo>
                <a:cubicBezTo>
                  <a:pt x="1062666" y="1201708"/>
                  <a:pt x="593065" y="1009875"/>
                  <a:pt x="542357" y="820248"/>
                </a:cubicBezTo>
                <a:cubicBezTo>
                  <a:pt x="491649" y="630621"/>
                  <a:pt x="749599" y="440994"/>
                  <a:pt x="754008" y="304286"/>
                </a:cubicBezTo>
                <a:cubicBezTo>
                  <a:pt x="758417" y="167578"/>
                  <a:pt x="568813" y="0"/>
                  <a:pt x="568813" y="0"/>
                </a:cubicBezTo>
              </a:path>
            </a:pathLst>
          </a:cu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/>
          <p:cNvSpPr/>
          <p:nvPr/>
        </p:nvSpPr>
        <p:spPr>
          <a:xfrm>
            <a:off x="5335378" y="2751798"/>
            <a:ext cx="1664550" cy="1878632"/>
          </a:xfrm>
          <a:custGeom>
            <a:avLst/>
            <a:gdLst>
              <a:gd name="connsiteX0" fmla="*/ 577632 w 1664550"/>
              <a:gd name="connsiteY0" fmla="*/ 1878632 h 1878632"/>
              <a:gd name="connsiteX1" fmla="*/ 22047 w 1664550"/>
              <a:gd name="connsiteY1" fmla="*/ 1098073 h 1878632"/>
              <a:gd name="connsiteX2" fmla="*/ 709914 w 1664550"/>
              <a:gd name="connsiteY2" fmla="*/ 952546 h 1878632"/>
              <a:gd name="connsiteX3" fmla="*/ 1582976 w 1664550"/>
              <a:gd name="connsiteY3" fmla="*/ 793788 h 1878632"/>
              <a:gd name="connsiteX4" fmla="*/ 1199358 w 1664550"/>
              <a:gd name="connsiteY4" fmla="*/ 0 h 187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550" h="1878632">
                <a:moveTo>
                  <a:pt x="577632" y="1878632"/>
                </a:moveTo>
                <a:cubicBezTo>
                  <a:pt x="288816" y="1565526"/>
                  <a:pt x="0" y="1252421"/>
                  <a:pt x="22047" y="1098073"/>
                </a:cubicBezTo>
                <a:cubicBezTo>
                  <a:pt x="44094" y="943725"/>
                  <a:pt x="449759" y="1003260"/>
                  <a:pt x="709914" y="952546"/>
                </a:cubicBezTo>
                <a:cubicBezTo>
                  <a:pt x="970069" y="901832"/>
                  <a:pt x="1501402" y="952546"/>
                  <a:pt x="1582976" y="793788"/>
                </a:cubicBezTo>
                <a:cubicBezTo>
                  <a:pt x="1664550" y="635030"/>
                  <a:pt x="1199358" y="0"/>
                  <a:pt x="1199358" y="0"/>
                </a:cubicBezTo>
              </a:path>
            </a:pathLst>
          </a:cu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/>
        </p:nvSpPr>
        <p:spPr>
          <a:xfrm>
            <a:off x="6018835" y="2017544"/>
            <a:ext cx="1294161" cy="2282141"/>
          </a:xfrm>
          <a:custGeom>
            <a:avLst/>
            <a:gdLst>
              <a:gd name="connsiteX0" fmla="*/ 0 w 1294161"/>
              <a:gd name="connsiteY0" fmla="*/ 1131148 h 2282141"/>
              <a:gd name="connsiteX1" fmla="*/ 264565 w 1294161"/>
              <a:gd name="connsiteY1" fmla="*/ 125683 h 2282141"/>
              <a:gd name="connsiteX2" fmla="*/ 1018573 w 1294161"/>
              <a:gd name="connsiteY2" fmla="*/ 377049 h 2282141"/>
              <a:gd name="connsiteX3" fmla="*/ 1216996 w 1294161"/>
              <a:gd name="connsiteY3" fmla="*/ 1144378 h 2282141"/>
              <a:gd name="connsiteX4" fmla="*/ 555585 w 1294161"/>
              <a:gd name="connsiteY4" fmla="*/ 1329595 h 2282141"/>
              <a:gd name="connsiteX5" fmla="*/ 79370 w 1294161"/>
              <a:gd name="connsiteY5" fmla="*/ 1805868 h 2282141"/>
              <a:gd name="connsiteX6" fmla="*/ 277793 w 1294161"/>
              <a:gd name="connsiteY6" fmla="*/ 2282141 h 228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4161" h="2282141">
                <a:moveTo>
                  <a:pt x="0" y="1131148"/>
                </a:moveTo>
                <a:cubicBezTo>
                  <a:pt x="47401" y="691257"/>
                  <a:pt x="94803" y="251366"/>
                  <a:pt x="264565" y="125683"/>
                </a:cubicBezTo>
                <a:cubicBezTo>
                  <a:pt x="434327" y="0"/>
                  <a:pt x="859835" y="207267"/>
                  <a:pt x="1018573" y="377049"/>
                </a:cubicBezTo>
                <a:cubicBezTo>
                  <a:pt x="1177312" y="546832"/>
                  <a:pt x="1294161" y="985620"/>
                  <a:pt x="1216996" y="1144378"/>
                </a:cubicBezTo>
                <a:cubicBezTo>
                  <a:pt x="1139831" y="1303136"/>
                  <a:pt x="745189" y="1219347"/>
                  <a:pt x="555585" y="1329595"/>
                </a:cubicBezTo>
                <a:cubicBezTo>
                  <a:pt x="365981" y="1439843"/>
                  <a:pt x="125669" y="1647110"/>
                  <a:pt x="79370" y="1805868"/>
                </a:cubicBezTo>
                <a:cubicBezTo>
                  <a:pt x="33071" y="1964626"/>
                  <a:pt x="277793" y="2282141"/>
                  <a:pt x="277793" y="2282141"/>
                </a:cubicBezTo>
              </a:path>
            </a:pathLst>
          </a:cu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598910" y="1249608"/>
            <a:ext cx="14785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800" dirty="0" smtClean="0">
                <a:latin typeface="Gill Sans"/>
                <a:cs typeface="Gill Sans"/>
              </a:rPr>
              <a:t>Magnetic</a:t>
            </a:r>
          </a:p>
          <a:p>
            <a:pPr algn="r"/>
            <a:r>
              <a:rPr lang="en-US" altLang="ja-JP" sz="2800" dirty="0" smtClean="0">
                <a:latin typeface="Gill Sans"/>
                <a:cs typeface="Gill Sans"/>
              </a:rPr>
              <a:t>Field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7831147" y="2403009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直線矢印コネクタ 56"/>
          <p:cNvCxnSpPr/>
          <p:nvPr/>
        </p:nvCxnSpPr>
        <p:spPr>
          <a:xfrm rot="10800000" flipV="1">
            <a:off x="8073618" y="2227822"/>
            <a:ext cx="613183" cy="52397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620938" y="6244603"/>
            <a:ext cx="79021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Not escape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 ⇒ 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=Energy/Mass can be attained</a:t>
            </a:r>
            <a:endParaRPr kumimoji="1" lang="ja-JP" altLang="en-US" sz="3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742852" y="1457206"/>
            <a:ext cx="829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err="1" smtClean="0">
                <a:latin typeface="Gill Sans"/>
                <a:cs typeface="Gill Sans"/>
              </a:rPr>
              <a:t>e</a:t>
            </a:r>
            <a:r>
              <a:rPr kumimoji="1" lang="en-US" altLang="ja-JP" sz="3600" dirty="0" smtClean="0">
                <a:latin typeface="Gill Sans"/>
                <a:cs typeface="Gill Sans"/>
              </a:rPr>
              <a:t>, </a:t>
            </a:r>
            <a:r>
              <a:rPr kumimoji="1" lang="en-US" altLang="ja-JP" sz="3600" dirty="0" err="1" smtClean="0">
                <a:latin typeface="Gill Sans"/>
                <a:cs typeface="Gill Sans"/>
              </a:rPr>
              <a:t>p</a:t>
            </a:r>
            <a:endParaRPr kumimoji="1" lang="ja-JP" altLang="en-US" sz="3600" dirty="0">
              <a:latin typeface="Gill Sans"/>
              <a:cs typeface="Gill Sans"/>
            </a:endParaRPr>
          </a:p>
        </p:txBody>
      </p:sp>
      <p:cxnSp>
        <p:nvCxnSpPr>
          <p:cNvPr id="61" name="直線矢印コネクタ 60"/>
          <p:cNvCxnSpPr/>
          <p:nvPr/>
        </p:nvCxnSpPr>
        <p:spPr>
          <a:xfrm rot="10800000" flipV="1">
            <a:off x="3382684" y="2103537"/>
            <a:ext cx="674517" cy="36000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8185184" y="4947945"/>
            <a:ext cx="68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ill Sans"/>
                <a:cs typeface="Gill Sans"/>
              </a:rPr>
              <a:t>KI 10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372672" y="3457518"/>
            <a:ext cx="395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endParaRPr kumimoji="1" lang="ja-JP" altLang="en-US" sz="40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9454" y="328866"/>
            <a:ext cx="9048270" cy="6463308"/>
          </a:xfrm>
          <a:prstGeom prst="rect">
            <a:avLst/>
          </a:prstGeom>
          <a:noFill/>
          <a:effectLst>
            <a:outerShdw dist="63500" dir="2700000">
              <a:srgbClr val="FF66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7200" b="1" dirty="0" smtClean="0">
                <a:solidFill>
                  <a:srgbClr val="000090"/>
                </a:solidFill>
                <a:latin typeface="Gill Sans"/>
                <a:cs typeface="Gill Sans"/>
              </a:rPr>
              <a:t>Thanks</a:t>
            </a:r>
            <a:endParaRPr lang="en-US" altLang="ja-JP" sz="7200" b="1" dirty="0" smtClean="0">
              <a:solidFill>
                <a:srgbClr val="000090"/>
              </a:solidFill>
              <a:latin typeface="Gill Sans"/>
              <a:cs typeface="Gill Sans"/>
            </a:endParaRPr>
          </a:p>
          <a:p>
            <a:pPr algn="ctr"/>
            <a:r>
              <a:rPr kumimoji="1" lang="en-US" altLang="ja-JP" sz="5400" b="1" dirty="0" smtClean="0">
                <a:solidFill>
                  <a:srgbClr val="000090"/>
                </a:solidFill>
                <a:latin typeface="Gill Sans"/>
                <a:cs typeface="Gill Sans"/>
              </a:rPr>
              <a:t>and</a:t>
            </a:r>
          </a:p>
          <a:p>
            <a:pPr algn="ctr"/>
            <a:r>
              <a:rPr lang="en-US" altLang="ja-JP" sz="7200" b="1" dirty="0" smtClean="0">
                <a:solidFill>
                  <a:srgbClr val="000090"/>
                </a:solidFill>
                <a:latin typeface="Gill Sans"/>
                <a:cs typeface="Gill Sans"/>
              </a:rPr>
              <a:t>Congratulations to</a:t>
            </a:r>
          </a:p>
          <a:p>
            <a:pPr algn="ctr"/>
            <a:r>
              <a:rPr kumimoji="1" lang="en-US" altLang="ja-JP" sz="7200" b="1" dirty="0" smtClean="0">
                <a:solidFill>
                  <a:srgbClr val="000090"/>
                </a:solidFill>
                <a:latin typeface="Gill Sans"/>
                <a:cs typeface="Gill Sans"/>
              </a:rPr>
              <a:t>Nakamura-san</a:t>
            </a:r>
          </a:p>
          <a:p>
            <a:pPr algn="ctr"/>
            <a:r>
              <a:rPr kumimoji="1" lang="en-US" altLang="ja-JP" sz="7200" b="1" dirty="0" smtClean="0">
                <a:solidFill>
                  <a:srgbClr val="000090"/>
                </a:solidFill>
                <a:latin typeface="Gill Sans"/>
                <a:cs typeface="Gill Sans"/>
              </a:rPr>
              <a:t>Maeda-san</a:t>
            </a:r>
          </a:p>
          <a:p>
            <a:pPr algn="ctr"/>
            <a:r>
              <a:rPr lang="en-US" altLang="ja-JP" sz="7200" b="1" dirty="0" smtClean="0">
                <a:solidFill>
                  <a:srgbClr val="000090"/>
                </a:solidFill>
                <a:latin typeface="Gill Sans"/>
                <a:cs typeface="Gill Sans"/>
              </a:rPr>
              <a:t>and JGRG</a:t>
            </a:r>
            <a:endParaRPr kumimoji="1" lang="ja-JP" altLang="en-US" sz="7200" b="1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Radiation to </a:t>
            </a:r>
            <a:r>
              <a:rPr lang="en-US" altLang="ja-JP" sz="4800" b="1" dirty="0" err="1" smtClean="0">
                <a:latin typeface="Gill Sans"/>
                <a:cs typeface="Gill Sans"/>
              </a:rPr>
              <a:t>Collisionless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4" name="月 3"/>
          <p:cNvSpPr/>
          <p:nvPr/>
        </p:nvSpPr>
        <p:spPr>
          <a:xfrm flipH="1">
            <a:off x="1627064" y="1417638"/>
            <a:ext cx="833382" cy="1122484"/>
          </a:xfrm>
          <a:prstGeom prst="moon">
            <a:avLst>
              <a:gd name="adj" fmla="val 68205"/>
            </a:avLst>
          </a:prstGeom>
          <a:solidFill>
            <a:srgbClr val="0000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endParaRPr kumimoji="1" lang="ja-JP" altLang="en-US" sz="4000" dirty="0">
              <a:solidFill>
                <a:schemeClr val="bg1"/>
              </a:solidFill>
              <a:latin typeface="Symbol" charset="2"/>
              <a:cs typeface="Symbol" charset="2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117" y="1510248"/>
            <a:ext cx="16996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Gill Sans"/>
                <a:cs typeface="Gill Sans"/>
              </a:rPr>
              <a:t>Initially</a:t>
            </a:r>
          </a:p>
          <a:p>
            <a:pPr algn="ctr"/>
            <a:r>
              <a:rPr lang="en-US" altLang="ja-JP" sz="2800" dirty="0" err="1" smtClean="0">
                <a:latin typeface="Gill Sans"/>
                <a:cs typeface="Gill Sans"/>
              </a:rPr>
              <a:t>Collisional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6" name="月 5"/>
          <p:cNvSpPr/>
          <p:nvPr/>
        </p:nvSpPr>
        <p:spPr>
          <a:xfrm flipH="1">
            <a:off x="3717126" y="1417638"/>
            <a:ext cx="854873" cy="1122484"/>
          </a:xfrm>
          <a:prstGeom prst="moon">
            <a:avLst>
              <a:gd name="adj" fmla="val 68205"/>
            </a:avLst>
          </a:prstGeom>
          <a:solidFill>
            <a:srgbClr val="0000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4606015" y="142024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056015" y="135181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876015" y="162181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966015" y="210748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056015" y="235935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606015" y="228435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図形グループ 20"/>
          <p:cNvGrpSpPr/>
          <p:nvPr/>
        </p:nvGrpSpPr>
        <p:grpSpPr>
          <a:xfrm>
            <a:off x="3875866" y="1571508"/>
            <a:ext cx="357161" cy="373233"/>
            <a:chOff x="3915550" y="1531818"/>
            <a:chExt cx="357161" cy="373233"/>
          </a:xfrm>
        </p:grpSpPr>
        <p:sp>
          <p:nvSpPr>
            <p:cNvPr id="13" name="円/楕円 12"/>
            <p:cNvSpPr/>
            <p:nvPr/>
          </p:nvSpPr>
          <p:spPr>
            <a:xfrm>
              <a:off x="4092711" y="153181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矢印コネクタ 14"/>
            <p:cNvCxnSpPr>
              <a:stCxn id="13" idx="3"/>
            </p:cNvCxnSpPr>
            <p:nvPr/>
          </p:nvCxnSpPr>
          <p:spPr>
            <a:xfrm rot="5400000">
              <a:off x="3907515" y="1693494"/>
              <a:ext cx="219592" cy="20352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図形グループ 21"/>
          <p:cNvGrpSpPr/>
          <p:nvPr/>
        </p:nvGrpSpPr>
        <p:grpSpPr>
          <a:xfrm rot="9823442">
            <a:off x="4213458" y="1565148"/>
            <a:ext cx="357161" cy="373233"/>
            <a:chOff x="3915550" y="1531818"/>
            <a:chExt cx="357161" cy="373233"/>
          </a:xfrm>
        </p:grpSpPr>
        <p:sp>
          <p:nvSpPr>
            <p:cNvPr id="23" name="円/楕円 22"/>
            <p:cNvSpPr/>
            <p:nvPr/>
          </p:nvSpPr>
          <p:spPr>
            <a:xfrm>
              <a:off x="4092711" y="153181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矢印コネクタ 23"/>
            <p:cNvCxnSpPr>
              <a:stCxn id="23" idx="3"/>
            </p:cNvCxnSpPr>
            <p:nvPr/>
          </p:nvCxnSpPr>
          <p:spPr>
            <a:xfrm rot="5400000">
              <a:off x="3907515" y="1693494"/>
              <a:ext cx="219592" cy="20352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図形グループ 24"/>
          <p:cNvGrpSpPr/>
          <p:nvPr/>
        </p:nvGrpSpPr>
        <p:grpSpPr>
          <a:xfrm rot="12079390">
            <a:off x="4147009" y="1915217"/>
            <a:ext cx="357161" cy="373233"/>
            <a:chOff x="3915550" y="1531818"/>
            <a:chExt cx="357161" cy="373233"/>
          </a:xfrm>
        </p:grpSpPr>
        <p:sp>
          <p:nvSpPr>
            <p:cNvPr id="26" name="円/楕円 25"/>
            <p:cNvSpPr/>
            <p:nvPr/>
          </p:nvSpPr>
          <p:spPr>
            <a:xfrm>
              <a:off x="4092711" y="153181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矢印コネクタ 26"/>
            <p:cNvCxnSpPr>
              <a:stCxn id="26" idx="3"/>
            </p:cNvCxnSpPr>
            <p:nvPr/>
          </p:nvCxnSpPr>
          <p:spPr>
            <a:xfrm rot="5400000">
              <a:off x="3907515" y="1693494"/>
              <a:ext cx="219592" cy="20352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図形グループ 27"/>
          <p:cNvGrpSpPr/>
          <p:nvPr/>
        </p:nvGrpSpPr>
        <p:grpSpPr>
          <a:xfrm rot="4448178">
            <a:off x="3766870" y="2097739"/>
            <a:ext cx="357161" cy="373233"/>
            <a:chOff x="3915550" y="1531818"/>
            <a:chExt cx="357161" cy="373233"/>
          </a:xfrm>
        </p:grpSpPr>
        <p:sp>
          <p:nvSpPr>
            <p:cNvPr id="29" name="円/楕円 28"/>
            <p:cNvSpPr/>
            <p:nvPr/>
          </p:nvSpPr>
          <p:spPr>
            <a:xfrm>
              <a:off x="4092711" y="153181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矢印コネクタ 29"/>
            <p:cNvCxnSpPr>
              <a:stCxn id="29" idx="3"/>
            </p:cNvCxnSpPr>
            <p:nvPr/>
          </p:nvCxnSpPr>
          <p:spPr>
            <a:xfrm rot="5400000">
              <a:off x="3907515" y="1693494"/>
              <a:ext cx="219592" cy="20352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線矢印コネクタ 31"/>
          <p:cNvCxnSpPr>
            <a:stCxn id="4" idx="1"/>
          </p:cNvCxnSpPr>
          <p:nvPr/>
        </p:nvCxnSpPr>
        <p:spPr>
          <a:xfrm>
            <a:off x="2460446" y="1978880"/>
            <a:ext cx="423304" cy="1588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4574363" y="1977292"/>
            <a:ext cx="423304" cy="1588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5317749" y="1520868"/>
            <a:ext cx="38323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err="1" smtClean="0">
                <a:latin typeface="Gill Sans"/>
                <a:cs typeface="Gill Sans"/>
              </a:rPr>
              <a:t>Collisionless</a:t>
            </a:r>
            <a:r>
              <a:rPr kumimoji="1" lang="en-US" altLang="ja-JP" sz="2800" dirty="0" smtClean="0">
                <a:latin typeface="Gill Sans"/>
                <a:cs typeface="Gill Sans"/>
              </a:rPr>
              <a:t> but </a:t>
            </a:r>
            <a:r>
              <a:rPr lang="en-US" altLang="ja-JP" sz="2800" dirty="0" smtClean="0">
                <a:latin typeface="Gill Sans"/>
                <a:cs typeface="Gill Sans"/>
              </a:rPr>
              <a:t>Opaque</a:t>
            </a:r>
          </a:p>
          <a:p>
            <a:pPr algn="ctr"/>
            <a:r>
              <a:rPr lang="en-US" altLang="ja-JP" sz="2800" dirty="0" err="1" smtClean="0">
                <a:latin typeface="Symbol" charset="2"/>
                <a:cs typeface="Symbol" charset="2"/>
              </a:rPr>
              <a:t>g</a:t>
            </a:r>
            <a:r>
              <a:rPr lang="en-US" altLang="ja-JP" sz="2800" dirty="0" smtClean="0">
                <a:latin typeface="Symbol" charset="2"/>
                <a:cs typeface="Symbol" charset="2"/>
              </a:rPr>
              <a:t> </a:t>
            </a:r>
            <a:r>
              <a:rPr lang="en-US" altLang="ja-JP" sz="2800" dirty="0" smtClean="0">
                <a:latin typeface="Gill Sans"/>
                <a:cs typeface="Gill Sans"/>
              </a:rPr>
              <a:t>→ Relativistic proton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graphicFrame>
        <p:nvGraphicFramePr>
          <p:cNvPr id="36" name="オブジェクト 35"/>
          <p:cNvGraphicFramePr>
            <a:graphicFrameLocks noChangeAspect="1"/>
          </p:cNvGraphicFramePr>
          <p:nvPr/>
        </p:nvGraphicFramePr>
        <p:xfrm>
          <a:off x="1973964" y="2730192"/>
          <a:ext cx="7075564" cy="1853124"/>
        </p:xfrm>
        <a:graphic>
          <a:graphicData uri="http://schemas.openxmlformats.org/presentationml/2006/ole">
            <p:oleObj spid="_x0000_s25602" name="数式" r:id="rId3" imgW="2133600" imgH="558800" progId="Equation.3">
              <p:embed/>
            </p:oleObj>
          </a:graphicData>
        </a:graphic>
      </p:graphicFrame>
      <p:sp>
        <p:nvSpPr>
          <p:cNvPr id="37" name="テキスト ボックス 36"/>
          <p:cNvSpPr txBox="1"/>
          <p:nvPr/>
        </p:nvSpPr>
        <p:spPr>
          <a:xfrm>
            <a:off x="116676" y="2853042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90"/>
                </a:solidFill>
                <a:latin typeface="Gill Sans"/>
                <a:cs typeface="Gill Sans"/>
              </a:rPr>
              <a:t>Energy</a:t>
            </a:r>
            <a:endParaRPr kumimoji="1" lang="ja-JP" altLang="en-US" sz="2400" b="1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1481" y="3881813"/>
            <a:ext cx="2005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90"/>
                </a:solidFill>
                <a:latin typeface="Gill Sans"/>
                <a:cs typeface="Gill Sans"/>
              </a:rPr>
              <a:t>Momentum</a:t>
            </a:r>
            <a:endParaRPr kumimoji="1" lang="ja-JP" altLang="en-US" sz="2400" b="1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graphicFrame>
        <p:nvGraphicFramePr>
          <p:cNvPr id="39" name="オブジェクト 38"/>
          <p:cNvGraphicFramePr>
            <a:graphicFrameLocks noChangeAspect="1"/>
          </p:cNvGraphicFramePr>
          <p:nvPr/>
        </p:nvGraphicFramePr>
        <p:xfrm>
          <a:off x="116676" y="4652748"/>
          <a:ext cx="4241800" cy="1255713"/>
        </p:xfrm>
        <a:graphic>
          <a:graphicData uri="http://schemas.openxmlformats.org/presentationml/2006/ole">
            <p:oleObj spid="_x0000_s25603" name="数式" r:id="rId4" imgW="1371600" imgH="406400" progId="Equation.3">
              <p:embed/>
            </p:oleObj>
          </a:graphicData>
        </a:graphic>
      </p:graphicFrame>
      <p:graphicFrame>
        <p:nvGraphicFramePr>
          <p:cNvPr id="40" name="オブジェクト 39"/>
          <p:cNvGraphicFramePr>
            <a:graphicFrameLocks noChangeAspect="1"/>
          </p:cNvGraphicFramePr>
          <p:nvPr/>
        </p:nvGraphicFramePr>
        <p:xfrm>
          <a:off x="6518203" y="4803554"/>
          <a:ext cx="2578561" cy="985920"/>
        </p:xfrm>
        <a:graphic>
          <a:graphicData uri="http://schemas.openxmlformats.org/presentationml/2006/ole">
            <p:oleObj spid="_x0000_s25604" name="数式" r:id="rId5" imgW="1193800" imgH="457200" progId="Equation.3">
              <p:embed/>
            </p:oleObj>
          </a:graphicData>
        </a:graphic>
      </p:graphicFrame>
      <p:graphicFrame>
        <p:nvGraphicFramePr>
          <p:cNvPr id="42" name="オブジェクト 41"/>
          <p:cNvGraphicFramePr>
            <a:graphicFrameLocks noChangeAspect="1"/>
          </p:cNvGraphicFramePr>
          <p:nvPr/>
        </p:nvGraphicFramePr>
        <p:xfrm>
          <a:off x="579777" y="6085415"/>
          <a:ext cx="2553433" cy="638358"/>
        </p:xfrm>
        <a:graphic>
          <a:graphicData uri="http://schemas.openxmlformats.org/presentationml/2006/ole">
            <p:oleObj spid="_x0000_s25605" name="数式" r:id="rId6" imgW="812800" imgH="203200" progId="Equation.3">
              <p:embed/>
            </p:oleObj>
          </a:graphicData>
        </a:graphic>
      </p:graphicFrame>
      <p:sp>
        <p:nvSpPr>
          <p:cNvPr id="43" name="テキスト ボックス 42"/>
          <p:cNvSpPr txBox="1"/>
          <p:nvPr/>
        </p:nvSpPr>
        <p:spPr>
          <a:xfrm>
            <a:off x="3080221" y="6010521"/>
            <a:ext cx="6063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latin typeface="Gill Sans"/>
                <a:cs typeface="Gill Sans"/>
              </a:rPr>
              <a:t>: Radiation ~ Relativistic motion</a:t>
            </a:r>
          </a:p>
        </p:txBody>
      </p:sp>
      <p:cxnSp>
        <p:nvCxnSpPr>
          <p:cNvPr id="46" name="直線コネクタ 45"/>
          <p:cNvCxnSpPr/>
          <p:nvPr/>
        </p:nvCxnSpPr>
        <p:spPr>
          <a:xfrm>
            <a:off x="5063807" y="3433777"/>
            <a:ext cx="120636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4786015" y="3395675"/>
            <a:ext cx="1739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FF0000"/>
                </a:solidFill>
                <a:latin typeface="Gill Sans"/>
                <a:cs typeface="Gill Sans"/>
              </a:rPr>
              <a:t>Rela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Gill Sans"/>
                <a:cs typeface="Gill Sans"/>
              </a:rPr>
              <a:t>. </a:t>
            </a:r>
            <a:r>
              <a:rPr lang="en-US" altLang="ja-JP" sz="2400" dirty="0" smtClean="0">
                <a:solidFill>
                  <a:srgbClr val="FF0000"/>
                </a:solidFill>
                <a:latin typeface="Gill Sans"/>
                <a:cs typeface="Gill Sans"/>
              </a:rPr>
              <a:t>motion</a:t>
            </a:r>
            <a:endParaRPr kumimoji="1" lang="ja-JP" altLang="en-US" sz="24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>
            <a:off x="6838985" y="3435365"/>
            <a:ext cx="740779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6561197" y="3384033"/>
            <a:ext cx="1351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  <a:latin typeface="Gill Sans"/>
                <a:cs typeface="Gill Sans"/>
              </a:rPr>
              <a:t>Radiation</a:t>
            </a:r>
            <a:endParaRPr kumimoji="1" lang="ja-JP" altLang="en-US" sz="2400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407595" y="4777094"/>
            <a:ext cx="21966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2 </a:t>
            </a:r>
            <a:r>
              <a:rPr kumimoji="1" lang="en-US" altLang="ja-JP" sz="3200" dirty="0" err="1" smtClean="0">
                <a:solidFill>
                  <a:srgbClr val="008000"/>
                </a:solidFill>
                <a:latin typeface="Gill Sans"/>
                <a:cs typeface="Gill Sans"/>
              </a:rPr>
              <a:t>eqs</a:t>
            </a:r>
            <a:r>
              <a:rPr kumimoji="1"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. for</a:t>
            </a:r>
          </a:p>
          <a:p>
            <a:r>
              <a:rPr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2 unknowns</a:t>
            </a:r>
            <a:endParaRPr kumimoji="1" lang="ja-JP" altLang="en-US" sz="320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824246" y="6405463"/>
            <a:ext cx="783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ill Sans"/>
                <a:cs typeface="Gill Sans"/>
              </a:rPr>
              <a:t>∝r</a:t>
            </a:r>
            <a:r>
              <a:rPr kumimoji="1" lang="en-US" altLang="ja-JP" sz="2400" baseline="30000" dirty="0" smtClean="0">
                <a:latin typeface="Gill Sans"/>
                <a:cs typeface="Gill Sans"/>
              </a:rPr>
              <a:t>-4</a:t>
            </a:r>
            <a:endParaRPr kumimoji="1" lang="ja-JP" altLang="en-US" sz="2400" baseline="30000" dirty="0">
              <a:latin typeface="Gill Sans"/>
              <a:cs typeface="Gill San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8985" y="6396335"/>
            <a:ext cx="783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ill Sans"/>
                <a:cs typeface="Gill Sans"/>
              </a:rPr>
              <a:t>∝r</a:t>
            </a:r>
            <a:r>
              <a:rPr kumimoji="1" lang="en-US" altLang="ja-JP" sz="2400" baseline="30000" dirty="0" smtClean="0">
                <a:latin typeface="Gill Sans"/>
                <a:cs typeface="Gill Sans"/>
              </a:rPr>
              <a:t>-4</a:t>
            </a:r>
            <a:endParaRPr kumimoji="1" lang="ja-JP" altLang="en-US" sz="2400" baseline="30000" dirty="0">
              <a:latin typeface="Gill Sans"/>
              <a:cs typeface="Gill Sans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2030664" y="3433777"/>
            <a:ext cx="909786" cy="317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1860564" y="3419666"/>
            <a:ext cx="1079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8000"/>
                </a:solidFill>
                <a:latin typeface="Gill Sans"/>
                <a:cs typeface="Gill Sans"/>
              </a:rPr>
              <a:t>Fireball</a:t>
            </a:r>
            <a:endParaRPr kumimoji="1" lang="ja-JP" altLang="en-US" sz="240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4800" b="1" dirty="0" err="1" smtClean="0">
                <a:latin typeface="Symbol" charset="2"/>
                <a:cs typeface="Symbol" charset="2"/>
              </a:rPr>
              <a:t>G</a:t>
            </a:r>
            <a:r>
              <a:rPr lang="en-US" altLang="ja-JP" sz="4800" b="1" baseline="-25000" dirty="0" err="1" smtClean="0">
                <a:latin typeface="Gill Sans"/>
                <a:cs typeface="Gill Sans"/>
              </a:rPr>
              <a:t>max</a:t>
            </a:r>
            <a:r>
              <a:rPr lang="en-US" altLang="ja-JP" sz="4800" b="1" dirty="0" smtClean="0">
                <a:latin typeface="Gill Sans"/>
                <a:cs typeface="Gill Sans"/>
              </a:rPr>
              <a:t> of Dissipated Fireball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20" y="1256830"/>
            <a:ext cx="6743882" cy="560116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104750" y="1932787"/>
            <a:ext cx="289243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kumimoji="1" lang="en-US" altLang="ja-JP" sz="5400" baseline="-25000" dirty="0" smtClean="0">
                <a:solidFill>
                  <a:srgbClr val="FF0000"/>
                </a:solidFill>
                <a:latin typeface="Gill Sans"/>
                <a:cs typeface="Gill Sans"/>
              </a:rPr>
              <a:t>max</a:t>
            </a:r>
            <a:r>
              <a:rPr kumimoji="1" lang="en-US" altLang="ja-JP" sz="5400" dirty="0" smtClean="0">
                <a:solidFill>
                  <a:srgbClr val="FF0000"/>
                </a:solidFill>
                <a:latin typeface="Gill Sans"/>
                <a:cs typeface="Gill Sans"/>
              </a:rPr>
              <a:t>~10</a:t>
            </a:r>
            <a:r>
              <a:rPr lang="en-US" altLang="ja-JP" sz="5400" baseline="30000" dirty="0">
                <a:solidFill>
                  <a:srgbClr val="FF0000"/>
                </a:solidFill>
                <a:latin typeface="Gill Sans"/>
                <a:cs typeface="Gill Sans"/>
              </a:rPr>
              <a:t>6</a:t>
            </a:r>
            <a:r>
              <a:rPr lang="en-US" altLang="ja-JP" sz="5400" dirty="0" smtClean="0">
                <a:solidFill>
                  <a:srgbClr val="FF0000"/>
                </a:solidFill>
                <a:latin typeface="Gill Sans"/>
                <a:cs typeface="Gill Sans"/>
              </a:rPr>
              <a:t>!</a:t>
            </a:r>
            <a:endParaRPr kumimoji="1" lang="ja-JP" altLang="en-US" sz="5400" baseline="300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998090" y="6416455"/>
            <a:ext cx="68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ill Sans"/>
                <a:cs typeface="Gill Sans"/>
              </a:rPr>
              <a:t>KI</a:t>
            </a:r>
            <a:r>
              <a:rPr lang="en-US" altLang="ja-JP" dirty="0" smtClean="0">
                <a:latin typeface="Gill Sans"/>
                <a:cs typeface="Gill Sans"/>
              </a:rPr>
              <a:t> 10</a:t>
            </a:r>
            <a:endParaRPr kumimoji="1" lang="en-US" altLang="ja-JP" dirty="0" smtClean="0">
              <a:latin typeface="Gill Sans"/>
              <a:cs typeface="Gill San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49619" y="6416455"/>
            <a:ext cx="152254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Baryon-Less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118" y="6416455"/>
            <a:ext cx="145469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cs typeface="Arial"/>
              </a:rPr>
              <a:t>Baryon-Rich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60328" y="2947693"/>
            <a:ext cx="2430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000090"/>
                </a:solidFill>
                <a:latin typeface="Gill Sans"/>
                <a:cs typeface="Gill Sans"/>
              </a:rPr>
              <a:t>&gt;</a:t>
            </a:r>
            <a:r>
              <a:rPr kumimoji="1" lang="en-US" altLang="ja-JP" sz="4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r>
              <a:rPr kumimoji="1" lang="en-US" altLang="ja-JP" sz="4000" baseline="-25000" dirty="0" smtClean="0">
                <a:solidFill>
                  <a:srgbClr val="000090"/>
                </a:solidFill>
                <a:latin typeface="Gill Sans"/>
                <a:cs typeface="Gill Sans"/>
              </a:rPr>
              <a:t>conv</a:t>
            </a:r>
            <a:r>
              <a:rPr kumimoji="1" lang="en-US" altLang="ja-JP" sz="4000" dirty="0" smtClean="0">
                <a:solidFill>
                  <a:srgbClr val="000090"/>
                </a:solidFill>
                <a:latin typeface="Gill Sans"/>
                <a:cs typeface="Gill Sans"/>
              </a:rPr>
              <a:t>~10</a:t>
            </a:r>
            <a:r>
              <a:rPr kumimoji="1" lang="en-US" altLang="ja-JP" sz="4000" baseline="30000" dirty="0" smtClean="0">
                <a:solidFill>
                  <a:srgbClr val="000090"/>
                </a:solidFill>
                <a:latin typeface="Gill Sans"/>
                <a:cs typeface="Gill Sans"/>
              </a:rPr>
              <a:t>3</a:t>
            </a:r>
            <a:endParaRPr kumimoji="1" lang="ja-JP" altLang="en-US" sz="4000" baseline="3000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82419" y="4343509"/>
            <a:ext cx="24085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err="1" smtClean="0">
                <a:solidFill>
                  <a:srgbClr val="008000"/>
                </a:solidFill>
                <a:latin typeface="Gill Sans"/>
                <a:cs typeface="Gill Sans"/>
              </a:rPr>
              <a:t>Collsionless</a:t>
            </a:r>
            <a:endParaRPr kumimoji="1" lang="en-US" altLang="ja-JP" sz="2800" b="1" dirty="0" smtClean="0">
              <a:solidFill>
                <a:srgbClr val="008000"/>
              </a:solidFill>
              <a:latin typeface="Gill Sans"/>
              <a:cs typeface="Gill Sans"/>
            </a:endParaRPr>
          </a:p>
          <a:p>
            <a:pPr algn="ctr"/>
            <a:r>
              <a:rPr lang="en-US" altLang="ja-JP" sz="2800" b="1" dirty="0" smtClean="0">
                <a:solidFill>
                  <a:srgbClr val="008000"/>
                </a:solidFill>
                <a:latin typeface="Gill Sans"/>
                <a:cs typeface="Gill Sans"/>
              </a:rPr>
              <a:t>bulk-</a:t>
            </a:r>
          </a:p>
          <a:p>
            <a:pPr algn="ctr"/>
            <a:r>
              <a:rPr lang="en-US" altLang="ja-JP" sz="2800" b="1" dirty="0" smtClean="0">
                <a:solidFill>
                  <a:srgbClr val="008000"/>
                </a:solidFill>
                <a:latin typeface="Gill Sans"/>
                <a:cs typeface="Gill Sans"/>
              </a:rPr>
              <a:t>acceleration</a:t>
            </a:r>
            <a:endParaRPr kumimoji="1" lang="ja-JP" altLang="en-US" sz="2800" b="1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00530" y="1417638"/>
            <a:ext cx="239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Gill Sans"/>
                <a:cs typeface="Gill Sans"/>
              </a:rPr>
              <a:t>(To be opaque)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36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b="1" dirty="0" smtClean="0">
                <a:latin typeface="Gill Sans"/>
                <a:cs typeface="Gill Sans"/>
              </a:rPr>
              <a:t>Photosphere-Internal-External Shock Model </a:t>
            </a:r>
            <a:endParaRPr lang="ja-JP" altLang="en-US" b="1" dirty="0">
              <a:latin typeface="Gill Sans"/>
              <a:cs typeface="Gill Sans"/>
            </a:endParaRPr>
          </a:p>
        </p:txBody>
      </p:sp>
      <p:sp>
        <p:nvSpPr>
          <p:cNvPr id="71" name="円/楕円 70"/>
          <p:cNvSpPr>
            <a:spLocks noChangeAspect="1"/>
          </p:cNvSpPr>
          <p:nvPr/>
        </p:nvSpPr>
        <p:spPr>
          <a:xfrm>
            <a:off x="595273" y="2208193"/>
            <a:ext cx="2012400" cy="2012400"/>
          </a:xfrm>
          <a:prstGeom prst="ellipse">
            <a:avLst/>
          </a:prstGeom>
          <a:gradFill flip="none" rotWithShape="1">
            <a:gsLst>
              <a:gs pos="100000">
                <a:srgbClr val="1F497D">
                  <a:lumMod val="75000"/>
                </a:srgbClr>
              </a:gs>
              <a:gs pos="25000">
                <a:srgbClr val="1F497D">
                  <a:lumMod val="20000"/>
                  <a:lumOff val="80000"/>
                </a:srgbClr>
              </a:gs>
              <a:gs pos="71000">
                <a:srgbClr val="1F497D">
                  <a:lumMod val="7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glow rad="190500">
              <a:srgbClr val="1F497D">
                <a:lumMod val="40000"/>
                <a:lumOff val="60000"/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72" name="直線矢印コネクタ 71"/>
          <p:cNvCxnSpPr/>
          <p:nvPr/>
        </p:nvCxnSpPr>
        <p:spPr>
          <a:xfrm rot="5400000" flipH="1" flipV="1">
            <a:off x="1493295" y="5713651"/>
            <a:ext cx="1885373" cy="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3" name="フリーフォーム 72"/>
          <p:cNvSpPr/>
          <p:nvPr/>
        </p:nvSpPr>
        <p:spPr>
          <a:xfrm>
            <a:off x="3514502" y="4770964"/>
            <a:ext cx="2433990" cy="1512608"/>
          </a:xfrm>
          <a:custGeom>
            <a:avLst/>
            <a:gdLst>
              <a:gd name="connsiteX0" fmla="*/ 0 w 2433990"/>
              <a:gd name="connsiteY0" fmla="*/ 1486149 h 1512608"/>
              <a:gd name="connsiteX1" fmla="*/ 1031800 w 2433990"/>
              <a:gd name="connsiteY1" fmla="*/ 4410 h 1512608"/>
              <a:gd name="connsiteX2" fmla="*/ 2433990 w 2433990"/>
              <a:gd name="connsiteY2" fmla="*/ 1512608 h 151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3990" h="1512608">
                <a:moveTo>
                  <a:pt x="0" y="1486149"/>
                </a:moveTo>
                <a:cubicBezTo>
                  <a:pt x="313067" y="743074"/>
                  <a:pt x="626135" y="0"/>
                  <a:pt x="1031800" y="4410"/>
                </a:cubicBezTo>
                <a:cubicBezTo>
                  <a:pt x="1437465" y="8820"/>
                  <a:pt x="2433990" y="1512608"/>
                  <a:pt x="2433990" y="1512608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74" name="直線コネクタ 73"/>
          <p:cNvCxnSpPr/>
          <p:nvPr/>
        </p:nvCxnSpPr>
        <p:spPr>
          <a:xfrm flipV="1">
            <a:off x="3026773" y="5017219"/>
            <a:ext cx="3875866" cy="117745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5" name="円/楕円 74"/>
          <p:cNvSpPr/>
          <p:nvPr/>
        </p:nvSpPr>
        <p:spPr>
          <a:xfrm>
            <a:off x="1420614" y="3043473"/>
            <a:ext cx="360000" cy="360000"/>
          </a:xfrm>
          <a:prstGeom prst="ellipse">
            <a:avLst/>
          </a:prstGeom>
          <a:gradFill flip="none" rotWithShape="1">
            <a:gsLst>
              <a:gs pos="70000">
                <a:sysClr val="windowText" lastClr="0000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6" name="台形 75"/>
          <p:cNvSpPr/>
          <p:nvPr/>
        </p:nvSpPr>
        <p:spPr>
          <a:xfrm rot="16200000">
            <a:off x="4130357" y="-43753"/>
            <a:ext cx="2012399" cy="6516292"/>
          </a:xfrm>
          <a:prstGeom prst="trapezoid">
            <a:avLst>
              <a:gd name="adj" fmla="val 40301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1F497D">
                  <a:lumMod val="20000"/>
                  <a:lumOff val="80000"/>
                </a:srgbClr>
              </a:gs>
              <a:gs pos="13000">
                <a:srgbClr val="C0504D">
                  <a:lumMod val="60000"/>
                  <a:lumOff val="40000"/>
                </a:srgbClr>
              </a:gs>
              <a:gs pos="50000">
                <a:srgbClr val="C0504D">
                  <a:lumMod val="60000"/>
                  <a:lumOff val="40000"/>
                </a:srgbClr>
              </a:gs>
              <a:gs pos="84000">
                <a:srgbClr val="C0504D">
                  <a:lumMod val="60000"/>
                  <a:lumOff val="40000"/>
                </a:srgbClr>
              </a:gs>
              <a:gs pos="91000">
                <a:srgbClr val="C0504D">
                  <a:lumMod val="20000"/>
                  <a:lumOff val="8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7" name="円弧 76"/>
          <p:cNvSpPr>
            <a:spLocks noChangeAspect="1"/>
          </p:cNvSpPr>
          <p:nvPr/>
        </p:nvSpPr>
        <p:spPr>
          <a:xfrm>
            <a:off x="392760" y="2024043"/>
            <a:ext cx="2414880" cy="2414880"/>
          </a:xfrm>
          <a:prstGeom prst="arc">
            <a:avLst>
              <a:gd name="adj1" fmla="val 20630339"/>
              <a:gd name="adj2" fmla="val 913342"/>
            </a:avLst>
          </a:prstGeom>
          <a:noFill/>
          <a:ln w="152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8" name="フリーフォーム 77"/>
          <p:cNvSpPr/>
          <p:nvPr/>
        </p:nvSpPr>
        <p:spPr>
          <a:xfrm>
            <a:off x="2813050" y="3033142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40000" dist="45339" dir="6360000" rotWithShape="0">
              <a:sysClr val="window" lastClr="FFFFFF"/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9" name="円弧 78"/>
          <p:cNvSpPr>
            <a:spLocks noChangeAspect="1"/>
          </p:cNvSpPr>
          <p:nvPr/>
        </p:nvSpPr>
        <p:spPr>
          <a:xfrm>
            <a:off x="-1679216" y="-43073"/>
            <a:ext cx="6543823" cy="6543823"/>
          </a:xfrm>
          <a:prstGeom prst="arc">
            <a:avLst>
              <a:gd name="adj1" fmla="val 20979432"/>
              <a:gd name="adj2" fmla="val 591837"/>
            </a:avLst>
          </a:prstGeom>
          <a:noFill/>
          <a:ln w="152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0" name="円弧 79"/>
          <p:cNvSpPr>
            <a:spLocks noChangeAspect="1"/>
          </p:cNvSpPr>
          <p:nvPr/>
        </p:nvSpPr>
        <p:spPr>
          <a:xfrm>
            <a:off x="-1933217" y="-309603"/>
            <a:ext cx="7067329" cy="7067329"/>
          </a:xfrm>
          <a:prstGeom prst="arc">
            <a:avLst>
              <a:gd name="adj1" fmla="val 20988595"/>
              <a:gd name="adj2" fmla="val 609544"/>
            </a:avLst>
          </a:prstGeom>
          <a:noFill/>
          <a:ln w="152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" name="円弧 80"/>
          <p:cNvSpPr>
            <a:spLocks noChangeAspect="1"/>
          </p:cNvSpPr>
          <p:nvPr/>
        </p:nvSpPr>
        <p:spPr>
          <a:xfrm>
            <a:off x="-2213632" y="-592715"/>
            <a:ext cx="7632715" cy="7632715"/>
          </a:xfrm>
          <a:prstGeom prst="arc">
            <a:avLst>
              <a:gd name="adj1" fmla="val 20983663"/>
              <a:gd name="adj2" fmla="val 599694"/>
            </a:avLst>
          </a:prstGeom>
          <a:noFill/>
          <a:ln w="152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2" name="円弧 81"/>
          <p:cNvSpPr>
            <a:spLocks noChangeAspect="1"/>
          </p:cNvSpPr>
          <p:nvPr/>
        </p:nvSpPr>
        <p:spPr>
          <a:xfrm>
            <a:off x="-2518940" y="-898023"/>
            <a:ext cx="8243332" cy="8243332"/>
          </a:xfrm>
          <a:prstGeom prst="arc">
            <a:avLst>
              <a:gd name="adj1" fmla="val 21000697"/>
              <a:gd name="adj2" fmla="val 563185"/>
            </a:avLst>
          </a:prstGeom>
          <a:noFill/>
          <a:ln w="152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3" name="フリーフォーム 82"/>
          <p:cNvSpPr/>
          <p:nvPr/>
        </p:nvSpPr>
        <p:spPr>
          <a:xfrm>
            <a:off x="5419083" y="2729677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40000" dist="45339" dir="6360000" rotWithShape="0">
              <a:srgbClr val="FFFFFF"/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4" name="円弧 83"/>
          <p:cNvSpPr>
            <a:spLocks noChangeAspect="1"/>
          </p:cNvSpPr>
          <p:nvPr/>
        </p:nvSpPr>
        <p:spPr>
          <a:xfrm>
            <a:off x="-4508109" y="-2884666"/>
            <a:ext cx="12216618" cy="12216618"/>
          </a:xfrm>
          <a:prstGeom prst="arc">
            <a:avLst>
              <a:gd name="adj1" fmla="val 21073897"/>
              <a:gd name="adj2" fmla="val 525064"/>
            </a:avLst>
          </a:prstGeom>
          <a:noFill/>
          <a:ln w="254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5" name="フリーフォーム 84"/>
          <p:cNvSpPr/>
          <p:nvPr/>
        </p:nvSpPr>
        <p:spPr>
          <a:xfrm>
            <a:off x="7708509" y="2367450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40000" dist="45339" dir="6360000" rotWithShape="0">
              <a:srgbClr val="FFFFFF"/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6" name="フリーフォーム 85"/>
          <p:cNvSpPr/>
          <p:nvPr/>
        </p:nvSpPr>
        <p:spPr>
          <a:xfrm>
            <a:off x="7708509" y="3703597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40000" dist="45339" dir="6360000" rotWithShape="0">
              <a:srgbClr val="FFFFFF"/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7" name="フリーフォーム 86"/>
          <p:cNvSpPr/>
          <p:nvPr/>
        </p:nvSpPr>
        <p:spPr>
          <a:xfrm>
            <a:off x="5419083" y="3364401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40000" dist="45339" dir="6360000" rotWithShape="0">
              <a:srgbClr val="FFFFFF"/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8" name="フリーフォーム 87"/>
          <p:cNvSpPr/>
          <p:nvPr/>
        </p:nvSpPr>
        <p:spPr>
          <a:xfrm>
            <a:off x="7708509" y="3043473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40000" dist="45339" dir="6360000" rotWithShape="0">
              <a:srgbClr val="FFFFFF"/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9" name="台形 88"/>
          <p:cNvSpPr/>
          <p:nvPr/>
        </p:nvSpPr>
        <p:spPr>
          <a:xfrm rot="5400000" flipH="1">
            <a:off x="-2939417" y="-43754"/>
            <a:ext cx="2012399" cy="6516292"/>
          </a:xfrm>
          <a:prstGeom prst="trapezoid">
            <a:avLst>
              <a:gd name="adj" fmla="val 40301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1F497D">
                  <a:lumMod val="20000"/>
                  <a:lumOff val="80000"/>
                </a:srgbClr>
              </a:gs>
              <a:gs pos="13000">
                <a:srgbClr val="C0504D">
                  <a:lumMod val="60000"/>
                  <a:lumOff val="40000"/>
                </a:srgbClr>
              </a:gs>
              <a:gs pos="50000">
                <a:srgbClr val="C0504D">
                  <a:lumMod val="60000"/>
                  <a:lumOff val="40000"/>
                </a:srgbClr>
              </a:gs>
              <a:gs pos="84000">
                <a:srgbClr val="C0504D">
                  <a:lumMod val="60000"/>
                  <a:lumOff val="40000"/>
                </a:srgbClr>
              </a:gs>
              <a:gs pos="91000">
                <a:srgbClr val="C0504D">
                  <a:lumMod val="20000"/>
                  <a:lumOff val="8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2566448" y="1680338"/>
            <a:ext cx="11791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Gill Sans"/>
                <a:cs typeface="Gill Sans"/>
              </a:rPr>
              <a:t>Photo-</a:t>
            </a:r>
          </a:p>
          <a:p>
            <a:pPr algn="ctr"/>
            <a:r>
              <a:rPr kumimoji="1" lang="en-US" altLang="ja-JP" sz="2800" dirty="0" smtClean="0">
                <a:latin typeface="Gill Sans"/>
                <a:cs typeface="Gill Sans"/>
              </a:rPr>
              <a:t>sphere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603391" y="1508889"/>
            <a:ext cx="12992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Gill Sans"/>
                <a:cs typeface="Gill Sans"/>
              </a:rPr>
              <a:t>Internal</a:t>
            </a:r>
          </a:p>
          <a:p>
            <a:pPr algn="ctr"/>
            <a:r>
              <a:rPr lang="en-US" altLang="ja-JP" sz="2800" dirty="0" smtClean="0">
                <a:latin typeface="Gill Sans"/>
                <a:cs typeface="Gill Sans"/>
              </a:rPr>
              <a:t>Shock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6939856" y="1305689"/>
            <a:ext cx="13889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Gill Sans"/>
                <a:cs typeface="Gill Sans"/>
              </a:rPr>
              <a:t>External</a:t>
            </a:r>
          </a:p>
          <a:p>
            <a:pPr algn="ctr"/>
            <a:r>
              <a:rPr lang="en-US" altLang="ja-JP" sz="2800" dirty="0" smtClean="0">
                <a:latin typeface="Gill Sans"/>
                <a:cs typeface="Gill Sans"/>
              </a:rPr>
              <a:t>Shock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graphicFrame>
        <p:nvGraphicFramePr>
          <p:cNvPr id="93" name="オブジェクト 92"/>
          <p:cNvGraphicFramePr>
            <a:graphicFrameLocks noChangeAspect="1"/>
          </p:cNvGraphicFramePr>
          <p:nvPr/>
        </p:nvGraphicFramePr>
        <p:xfrm>
          <a:off x="1780614" y="4869955"/>
          <a:ext cx="537606" cy="396131"/>
        </p:xfrm>
        <a:graphic>
          <a:graphicData uri="http://schemas.openxmlformats.org/presentationml/2006/ole">
            <p:oleObj spid="_x0000_s44034" name="数式" r:id="rId3" imgW="241300" imgH="177800" progId="Equation.3">
              <p:embed/>
            </p:oleObj>
          </a:graphicData>
        </a:graphic>
      </p:graphicFrame>
      <p:cxnSp>
        <p:nvCxnSpPr>
          <p:cNvPr id="94" name="直線矢印コネクタ 93"/>
          <p:cNvCxnSpPr/>
          <p:nvPr/>
        </p:nvCxnSpPr>
        <p:spPr>
          <a:xfrm>
            <a:off x="2435984" y="6656337"/>
            <a:ext cx="4857275" cy="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95" name="オブジェクト 94"/>
          <p:cNvGraphicFramePr>
            <a:graphicFrameLocks noChangeAspect="1"/>
          </p:cNvGraphicFramePr>
          <p:nvPr/>
        </p:nvGraphicFramePr>
        <p:xfrm>
          <a:off x="7443486" y="6420764"/>
          <a:ext cx="265023" cy="235576"/>
        </p:xfrm>
        <a:graphic>
          <a:graphicData uri="http://schemas.openxmlformats.org/presentationml/2006/ole">
            <p:oleObj spid="_x0000_s44035" name="数式" r:id="rId4" imgW="114300" imgH="101600" progId="Equation.3">
              <p:embed/>
            </p:oleObj>
          </a:graphicData>
        </a:graphic>
      </p:graphicFrame>
      <p:sp>
        <p:nvSpPr>
          <p:cNvPr id="96" name="テキスト ボックス 95"/>
          <p:cNvSpPr txBox="1"/>
          <p:nvPr/>
        </p:nvSpPr>
        <p:spPr>
          <a:xfrm>
            <a:off x="2647015" y="6194672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Gill Sans"/>
                <a:cs typeface="Gill Sans"/>
              </a:rPr>
              <a:t>keV</a:t>
            </a:r>
            <a:endParaRPr kumimoji="1" lang="ja-JP" altLang="en-US" sz="2400" dirty="0">
              <a:latin typeface="Gill Sans"/>
              <a:cs typeface="Gill Sans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4316611" y="6194672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Gill Sans"/>
                <a:cs typeface="Gill Sans"/>
              </a:rPr>
              <a:t>MeV</a:t>
            </a:r>
            <a:endParaRPr kumimoji="1" lang="ja-JP" altLang="en-US" sz="2400" dirty="0">
              <a:latin typeface="Gill Sans"/>
              <a:cs typeface="Gill Sans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944173" y="6194672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latin typeface="Gill Sans"/>
                <a:cs typeface="Gill Sans"/>
              </a:rPr>
              <a:t>G</a:t>
            </a:r>
            <a:r>
              <a:rPr kumimoji="1" lang="en-US" altLang="ja-JP" sz="2400" dirty="0" err="1" smtClean="0">
                <a:latin typeface="Gill Sans"/>
                <a:cs typeface="Gill Sans"/>
              </a:rPr>
              <a:t>eV</a:t>
            </a:r>
            <a:endParaRPr kumimoji="1" lang="ja-JP" altLang="en-US" sz="2400" dirty="0">
              <a:latin typeface="Gill Sans"/>
              <a:cs typeface="Gill Sans"/>
            </a:endParaRPr>
          </a:p>
        </p:txBody>
      </p:sp>
      <p:cxnSp>
        <p:nvCxnSpPr>
          <p:cNvPr id="99" name="直線矢印コネクタ 98"/>
          <p:cNvCxnSpPr/>
          <p:nvPr/>
        </p:nvCxnSpPr>
        <p:spPr>
          <a:xfrm rot="16200000" flipH="1">
            <a:off x="3089760" y="3544113"/>
            <a:ext cx="1337494" cy="111620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0" name="直線矢印コネクタ 99"/>
          <p:cNvCxnSpPr/>
          <p:nvPr/>
        </p:nvCxnSpPr>
        <p:spPr>
          <a:xfrm rot="16200000" flipH="1">
            <a:off x="5470551" y="4147940"/>
            <a:ext cx="1262822" cy="577339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1" name="直線矢印コネクタ 100"/>
          <p:cNvCxnSpPr/>
          <p:nvPr/>
        </p:nvCxnSpPr>
        <p:spPr>
          <a:xfrm rot="5400000">
            <a:off x="6538040" y="3910251"/>
            <a:ext cx="1250124" cy="96381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2" name="右矢印 101"/>
          <p:cNvSpPr>
            <a:spLocks noChangeAspect="1"/>
          </p:cNvSpPr>
          <p:nvPr/>
        </p:nvSpPr>
        <p:spPr>
          <a:xfrm>
            <a:off x="1966684" y="3092268"/>
            <a:ext cx="390303" cy="224650"/>
          </a:xfrm>
          <a:prstGeom prst="rightArrow">
            <a:avLst>
              <a:gd name="adj1" fmla="val 41602"/>
              <a:gd name="adj2" fmla="val 60883"/>
            </a:avLst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3" name="右矢印 102"/>
          <p:cNvSpPr>
            <a:spLocks noChangeAspect="1"/>
          </p:cNvSpPr>
          <p:nvPr/>
        </p:nvSpPr>
        <p:spPr>
          <a:xfrm flipH="1">
            <a:off x="811491" y="3092268"/>
            <a:ext cx="390303" cy="224650"/>
          </a:xfrm>
          <a:prstGeom prst="rightArrow">
            <a:avLst>
              <a:gd name="adj1" fmla="val 41602"/>
              <a:gd name="adj2" fmla="val 60883"/>
            </a:avLst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6321362" y="5129536"/>
            <a:ext cx="29676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ill Sans"/>
                <a:cs typeface="Gill Sans"/>
              </a:rPr>
              <a:t>e.g., </a:t>
            </a:r>
            <a:r>
              <a:rPr kumimoji="1" lang="en-US" altLang="ja-JP" dirty="0" err="1" smtClean="0">
                <a:latin typeface="Gill Sans"/>
                <a:cs typeface="Gill Sans"/>
              </a:rPr>
              <a:t>Toma</a:t>
            </a:r>
            <a:r>
              <a:rPr kumimoji="1" lang="en-US" altLang="ja-JP" dirty="0" smtClean="0">
                <a:latin typeface="Gill Sans"/>
                <a:cs typeface="Gill Sans"/>
              </a:rPr>
              <a:t>, </a:t>
            </a:r>
            <a:r>
              <a:rPr lang="en-US" altLang="ja-JP" dirty="0" smtClean="0">
                <a:latin typeface="Gill Sans"/>
                <a:cs typeface="Gill Sans"/>
              </a:rPr>
              <a:t>Wu &amp; </a:t>
            </a:r>
            <a:r>
              <a:rPr lang="en-US" altLang="ja-JP" dirty="0" err="1" smtClean="0">
                <a:latin typeface="Gill Sans"/>
                <a:cs typeface="Gill Sans"/>
              </a:rPr>
              <a:t>Meszaros</a:t>
            </a:r>
            <a:endParaRPr lang="en-US" altLang="ja-JP" dirty="0" smtClean="0">
              <a:latin typeface="Gill Sans"/>
              <a:cs typeface="Gill Sans"/>
            </a:endParaRPr>
          </a:p>
          <a:p>
            <a:r>
              <a:rPr lang="en-US" altLang="ja-JP" dirty="0" smtClean="0">
                <a:latin typeface="Gill Sans"/>
                <a:cs typeface="Gill Sans"/>
              </a:rPr>
              <a:t>Kumar &amp; </a:t>
            </a:r>
            <a:r>
              <a:rPr lang="en-US" altLang="ja-JP" dirty="0" err="1" smtClean="0">
                <a:latin typeface="Gill Sans"/>
                <a:cs typeface="Gill Sans"/>
              </a:rPr>
              <a:t>Barniol</a:t>
            </a:r>
            <a:r>
              <a:rPr lang="en-US" altLang="ja-JP" dirty="0" smtClean="0">
                <a:latin typeface="Gill Sans"/>
                <a:cs typeface="Gill Sans"/>
              </a:rPr>
              <a:t> Duran 09</a:t>
            </a:r>
          </a:p>
          <a:p>
            <a:r>
              <a:rPr lang="en-US" altLang="ja-JP" dirty="0" smtClean="0">
                <a:latin typeface="Gill Sans"/>
                <a:cs typeface="Gill Sans"/>
              </a:rPr>
              <a:t>Ghisellini+09, Wang+09,KI 10</a:t>
            </a:r>
          </a:p>
          <a:p>
            <a:r>
              <a:rPr lang="en-US" altLang="ja-JP" dirty="0" err="1" smtClean="0">
                <a:latin typeface="Gill Sans"/>
                <a:cs typeface="Gill Sans"/>
              </a:rPr>
              <a:t>Zou</a:t>
            </a:r>
            <a:r>
              <a:rPr lang="en-US" altLang="ja-JP" dirty="0" smtClean="0">
                <a:latin typeface="Gill Sans"/>
                <a:cs typeface="Gill Sans"/>
              </a:rPr>
              <a:t>+ 09, </a:t>
            </a:r>
            <a:r>
              <a:rPr lang="en-US" altLang="ja-JP" dirty="0" err="1" smtClean="0">
                <a:latin typeface="Gill Sans"/>
                <a:cs typeface="Gill Sans"/>
              </a:rPr>
              <a:t>Piran</a:t>
            </a:r>
            <a:r>
              <a:rPr lang="en-US" altLang="ja-JP" dirty="0" smtClean="0">
                <a:latin typeface="Gill Sans"/>
                <a:cs typeface="Gill Sans"/>
              </a:rPr>
              <a:t> &amp; </a:t>
            </a:r>
            <a:r>
              <a:rPr lang="en-US" altLang="ja-JP" dirty="0" err="1" smtClean="0">
                <a:latin typeface="Gill Sans"/>
                <a:cs typeface="Gill Sans"/>
              </a:rPr>
              <a:t>Nakar</a:t>
            </a:r>
            <a:r>
              <a:rPr lang="en-US" altLang="ja-JP" dirty="0" smtClean="0">
                <a:latin typeface="Gill Sans"/>
                <a:cs typeface="Gill Sans"/>
              </a:rPr>
              <a:t> 10</a:t>
            </a:r>
            <a:endParaRPr lang="ja-JP" altLang="en-US" dirty="0" smtClean="0">
              <a:latin typeface="Gill Sans"/>
              <a:cs typeface="Gill Sans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298704" y="4254257"/>
            <a:ext cx="1172917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ill Sans"/>
                <a:cs typeface="Gill Sans"/>
              </a:rPr>
              <a:t>Variable</a:t>
            </a:r>
            <a:endParaRPr kumimoji="1" lang="ja-JP" altLang="en-US" sz="2400" dirty="0">
              <a:latin typeface="Gill Sans"/>
              <a:cs typeface="Gill Sans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902639" y="4384303"/>
            <a:ext cx="1458001" cy="461665"/>
          </a:xfrm>
          <a:prstGeom prst="rect">
            <a:avLst/>
          </a:prstGeom>
          <a:solidFill>
            <a:srgbClr val="E3E8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ill Sans"/>
                <a:cs typeface="Gill Sans"/>
              </a:rPr>
              <a:t>Long-lived</a:t>
            </a:r>
            <a:endParaRPr kumimoji="1" lang="ja-JP" altLang="en-US" sz="2400" dirty="0">
              <a:latin typeface="Gill Sans"/>
              <a:cs typeface="Gill San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391975" y="3994787"/>
            <a:ext cx="153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0000"/>
                </a:solidFill>
                <a:latin typeface="Gill Sans"/>
                <a:cs typeface="Gill Sans"/>
              </a:rPr>
              <a:t>E</a:t>
            </a:r>
            <a:r>
              <a:rPr kumimoji="1" lang="en-US" altLang="ja-JP" sz="4000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kumimoji="1" lang="en-US" altLang="ja-JP" sz="4000" dirty="0" smtClean="0">
                <a:solidFill>
                  <a:srgbClr val="FF0000"/>
                </a:solidFill>
                <a:latin typeface="Gill Sans"/>
                <a:cs typeface="Gill Sans"/>
              </a:rPr>
              <a:t>~E/2</a:t>
            </a:r>
            <a:endParaRPr kumimoji="1" lang="ja-JP" altLang="en-US" sz="40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 rot="16200000" flipH="1">
            <a:off x="2327381" y="2930099"/>
            <a:ext cx="334822" cy="117626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rot="5400000" flipH="1" flipV="1">
            <a:off x="2327381" y="3374657"/>
            <a:ext cx="334822" cy="117626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b="21352"/>
          <a:stretch>
            <a:fillRect/>
          </a:stretch>
        </p:blipFill>
        <p:spPr bwMode="auto">
          <a:xfrm>
            <a:off x="100865" y="1217076"/>
            <a:ext cx="7858833" cy="558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1640296" y="3836645"/>
            <a:ext cx="1486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0000FF"/>
                </a:solidFill>
                <a:latin typeface="Arial"/>
                <a:cs typeface="Arial"/>
              </a:rPr>
              <a:t>L∝T</a:t>
            </a:r>
            <a:r>
              <a:rPr kumimoji="1" lang="en-US" altLang="ja-JP" sz="4000" baseline="30000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kumimoji="1" lang="ja-JP" altLang="en-US" sz="4000" baseline="30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6140450" y="4502150"/>
          <a:ext cx="2874963" cy="1541463"/>
        </p:xfrm>
        <a:graphic>
          <a:graphicData uri="http://schemas.openxmlformats.org/presentationml/2006/ole">
            <p:oleObj spid="_x0000_s45058" name="数式" r:id="rId4" imgW="850900" imgH="457200" progId="Equation.3">
              <p:embed/>
            </p:oleObj>
          </a:graphicData>
        </a:graphic>
      </p:graphicFrame>
      <p:cxnSp>
        <p:nvCxnSpPr>
          <p:cNvPr id="7" name="直線コネクタ 6"/>
          <p:cNvCxnSpPr/>
          <p:nvPr/>
        </p:nvCxnSpPr>
        <p:spPr>
          <a:xfrm rot="5400000">
            <a:off x="3758197" y="2533666"/>
            <a:ext cx="4418755" cy="2605958"/>
          </a:xfrm>
          <a:prstGeom prst="line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919900" y="3746520"/>
            <a:ext cx="1486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0000"/>
                </a:solidFill>
                <a:latin typeface="Arial"/>
                <a:cs typeface="Arial"/>
              </a:rPr>
              <a:t>L∝T</a:t>
            </a:r>
            <a:r>
              <a:rPr lang="en-US" altLang="ja-JP" sz="4000" baseline="30000" dirty="0" smtClean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kumimoji="1" lang="ja-JP" altLang="en-US" sz="4000" baseline="30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4420" y="6211669"/>
            <a:ext cx="1812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Arial"/>
                <a:cs typeface="Arial"/>
              </a:rPr>
              <a:t>Yonetoku+KI</a:t>
            </a:r>
            <a:r>
              <a:rPr kumimoji="1" lang="en-US" altLang="ja-JP" dirty="0" smtClean="0">
                <a:latin typeface="Arial"/>
                <a:cs typeface="Arial"/>
              </a:rPr>
              <a:t> 03</a:t>
            </a:r>
          </a:p>
          <a:p>
            <a:r>
              <a:rPr lang="en-US" altLang="ja-JP" dirty="0" smtClean="0">
                <a:latin typeface="Arial"/>
                <a:cs typeface="Arial"/>
              </a:rPr>
              <a:t>Amati 02</a:t>
            </a:r>
            <a:endParaRPr kumimoji="1" lang="en-US" altLang="ja-JP" dirty="0" smtClean="0">
              <a:latin typeface="Arial"/>
              <a:cs typeface="Arial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rot="10800000">
            <a:off x="3692324" y="4452818"/>
            <a:ext cx="1759351" cy="1588"/>
          </a:xfrm>
          <a:prstGeom prst="straightConnector1">
            <a:avLst/>
          </a:prstGeom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err="1" smtClean="0">
                <a:latin typeface="Gill Sans"/>
                <a:cs typeface="Gill Sans"/>
              </a:rPr>
              <a:t>E</a:t>
            </a:r>
            <a:r>
              <a:rPr lang="en-US" altLang="ja-JP" sz="4800" b="1" baseline="-25000" dirty="0" err="1" smtClean="0">
                <a:latin typeface="Gill Sans"/>
                <a:cs typeface="Gill Sans"/>
              </a:rPr>
              <a:t>peak</a:t>
            </a:r>
            <a:r>
              <a:rPr lang="en-US" altLang="ja-JP" sz="4800" b="1" dirty="0" smtClean="0">
                <a:latin typeface="Gill Sans"/>
                <a:cs typeface="Gill Sans"/>
              </a:rPr>
              <a:t>-Luminosity Relation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19566" y="3565080"/>
            <a:ext cx="1722121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Gill Sans"/>
                <a:cs typeface="Gill Sans"/>
              </a:rPr>
              <a:t>Stefan-</a:t>
            </a:r>
          </a:p>
          <a:p>
            <a:r>
              <a:rPr lang="en-US" altLang="ja-JP" sz="2800" dirty="0" smtClean="0">
                <a:latin typeface="Gill Sans"/>
                <a:cs typeface="Gill Sans"/>
              </a:rPr>
              <a:t>Boltzmann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40296" y="2165983"/>
            <a:ext cx="20267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Dissipation</a:t>
            </a:r>
            <a:endParaRPr kumimoji="1" lang="en-US" altLang="ja-JP" sz="3200" dirty="0" smtClean="0">
              <a:solidFill>
                <a:srgbClr val="008000"/>
              </a:solidFill>
              <a:latin typeface="Gill Sans"/>
              <a:cs typeface="Gill Sans"/>
            </a:endParaRPr>
          </a:p>
          <a:p>
            <a:r>
              <a:rPr kumimoji="1"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⇒ r</a:t>
            </a:r>
            <a:r>
              <a:rPr kumimoji="1" lang="en-US" altLang="ja-JP" sz="3200" baseline="-25000" dirty="0" smtClean="0">
                <a:solidFill>
                  <a:srgbClr val="008000"/>
                </a:solidFill>
                <a:latin typeface="Gill Sans"/>
                <a:cs typeface="Gill Sans"/>
              </a:rPr>
              <a:t>0</a:t>
            </a:r>
            <a:r>
              <a:rPr kumimoji="1"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↑</a:t>
            </a:r>
          </a:p>
          <a:p>
            <a:r>
              <a:rPr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⇒ T↓</a:t>
            </a:r>
            <a:endParaRPr kumimoji="1" lang="ja-JP" altLang="en-US" sz="320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3126734" y="3016499"/>
            <a:ext cx="1537861" cy="129278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革命.thmx</Template>
  <TotalTime>4467</TotalTime>
  <Words>2120</Words>
  <Application>Microsoft Macintosh PowerPoint</Application>
  <PresentationFormat>画面に合わせる (4:3)</PresentationFormat>
  <Paragraphs>553</Paragraphs>
  <Slides>50</Slides>
  <Notes>0</Notes>
  <HiddenSlides>0</HiddenSlides>
  <MMClips>1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2" baseType="lpstr">
      <vt:lpstr>Office テーマ</vt:lpstr>
      <vt:lpstr>数式</vt:lpstr>
      <vt:lpstr>Gravitational Wave and High Energy Phenomena</vt:lpstr>
      <vt:lpstr>Fermi Revolution</vt:lpstr>
      <vt:lpstr>High Lorentz Factor?</vt:lpstr>
      <vt:lpstr>Conventional Gmax</vt:lpstr>
      <vt:lpstr>Nonradiative Pressure</vt:lpstr>
      <vt:lpstr>Radiation to Collisionless</vt:lpstr>
      <vt:lpstr>Gmax of Dissipated Fireball</vt:lpstr>
      <vt:lpstr>Photosphere-Internal-External Shock Model </vt:lpstr>
      <vt:lpstr>Epeak-Luminosity Relation</vt:lpstr>
      <vt:lpstr>High G Internal Shock</vt:lpstr>
      <vt:lpstr>CTA</vt:lpstr>
      <vt:lpstr>NS merger – Short GRB</vt:lpstr>
      <vt:lpstr>Off-Axis GRB</vt:lpstr>
      <vt:lpstr>Black Hole MACHO</vt:lpstr>
      <vt:lpstr>Off-Axis GRBs are Dim</vt:lpstr>
      <vt:lpstr>Off-Axis Afterglow</vt:lpstr>
      <vt:lpstr>Merged Neutron Star</vt:lpstr>
      <vt:lpstr>Extended Emission</vt:lpstr>
      <vt:lpstr>Macronova</vt:lpstr>
      <vt:lpstr>Jet Penetration</vt:lpstr>
      <vt:lpstr>スライド 21</vt:lpstr>
      <vt:lpstr>Shock Breakout</vt:lpstr>
      <vt:lpstr>Off-Axis Short GRB</vt:lpstr>
      <vt:lpstr>Most Ancient Object</vt:lpstr>
      <vt:lpstr>スライド 25</vt:lpstr>
      <vt:lpstr>First GRB</vt:lpstr>
      <vt:lpstr>Massive Envelope</vt:lpstr>
      <vt:lpstr>Envelope Accretion</vt:lpstr>
      <vt:lpstr>Analytic Expressions</vt:lpstr>
      <vt:lpstr>スライド 30</vt:lpstr>
      <vt:lpstr>PAMELA</vt:lpstr>
      <vt:lpstr>Cosmic-Ray Electron</vt:lpstr>
      <vt:lpstr>Antiproton as predicted</vt:lpstr>
      <vt:lpstr>Cosmic-Ray Inventory</vt:lpstr>
      <vt:lpstr>e± cooling</vt:lpstr>
      <vt:lpstr>Dark Matter?</vt:lpstr>
      <vt:lpstr>Astrophysical Models</vt:lpstr>
      <vt:lpstr>Astrophysical Models</vt:lpstr>
      <vt:lpstr>LISA Background</vt:lpstr>
      <vt:lpstr>Energy Budget</vt:lpstr>
      <vt:lpstr>e± Factory</vt:lpstr>
      <vt:lpstr>Pulsar Death Line</vt:lpstr>
      <vt:lpstr>Only WD Pulsar Model</vt:lpstr>
      <vt:lpstr>NS+WD Mixed Model</vt:lpstr>
      <vt:lpstr>New Window</vt:lpstr>
      <vt:lpstr>CALET  (CALorimetric Electron Telescope)</vt:lpstr>
      <vt:lpstr>Cosmic Ray Escape</vt:lpstr>
      <vt:lpstr>Hadronic v.s. Leptonic</vt:lpstr>
      <vt:lpstr>Summary</vt:lpstr>
      <vt:lpstr>スライド 50</vt:lpstr>
    </vt:vector>
  </TitlesOfParts>
  <Company>高エネルギー加速器研究機構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JGRG</dc:title>
  <dc:creator>井岡 邦仁</dc:creator>
  <cp:lastModifiedBy>井岡 邦仁</cp:lastModifiedBy>
  <cp:revision>57</cp:revision>
  <dcterms:created xsi:type="dcterms:W3CDTF">2010-09-24T07:20:25Z</dcterms:created>
  <dcterms:modified xsi:type="dcterms:W3CDTF">2010-09-24T07:21:01Z</dcterms:modified>
</cp:coreProperties>
</file>