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92" r:id="rId3"/>
    <p:sldMasterId id="2147483694" r:id="rId4"/>
    <p:sldMasterId id="2147483696" r:id="rId5"/>
    <p:sldMasterId id="2147483698" r:id="rId6"/>
    <p:sldMasterId id="2147483702" r:id="rId7"/>
    <p:sldMasterId id="2147483704" r:id="rId8"/>
    <p:sldMasterId id="2147483708" r:id="rId9"/>
    <p:sldMasterId id="2147484032" r:id="rId10"/>
  </p:sldMasterIdLst>
  <p:notesMasterIdLst>
    <p:notesMasterId r:id="rId41"/>
  </p:notesMasterIdLst>
  <p:handoutMasterIdLst>
    <p:handoutMasterId r:id="rId42"/>
  </p:handoutMasterIdLst>
  <p:sldIdLst>
    <p:sldId id="400" r:id="rId11"/>
    <p:sldId id="413" r:id="rId12"/>
    <p:sldId id="418" r:id="rId13"/>
    <p:sldId id="438" r:id="rId14"/>
    <p:sldId id="437" r:id="rId15"/>
    <p:sldId id="419" r:id="rId16"/>
    <p:sldId id="420" r:id="rId17"/>
    <p:sldId id="421" r:id="rId18"/>
    <p:sldId id="439" r:id="rId19"/>
    <p:sldId id="422" r:id="rId20"/>
    <p:sldId id="428" r:id="rId21"/>
    <p:sldId id="424" r:id="rId22"/>
    <p:sldId id="426" r:id="rId23"/>
    <p:sldId id="427" r:id="rId24"/>
    <p:sldId id="405" r:id="rId25"/>
    <p:sldId id="384" r:id="rId26"/>
    <p:sldId id="433" r:id="rId27"/>
    <p:sldId id="385" r:id="rId28"/>
    <p:sldId id="434" r:id="rId29"/>
    <p:sldId id="387" r:id="rId30"/>
    <p:sldId id="379" r:id="rId31"/>
    <p:sldId id="380" r:id="rId32"/>
    <p:sldId id="381" r:id="rId33"/>
    <p:sldId id="382" r:id="rId34"/>
    <p:sldId id="430" r:id="rId35"/>
    <p:sldId id="432" r:id="rId36"/>
    <p:sldId id="431" r:id="rId37"/>
    <p:sldId id="440" r:id="rId38"/>
    <p:sldId id="436" r:id="rId39"/>
    <p:sldId id="435" r:id="rId40"/>
  </p:sldIdLst>
  <p:sldSz cx="9144000" cy="6858000" type="screen4x3"/>
  <p:notesSz cx="7099300" cy="10234613"/>
  <p:custDataLst>
    <p:tags r:id="rId4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CC00"/>
    <a:srgbClr val="FF9933"/>
    <a:srgbClr val="3366CC"/>
    <a:srgbClr val="CC0066"/>
    <a:srgbClr val="FF5050"/>
    <a:srgbClr val="FF6600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37" autoAdjust="0"/>
    <p:restoredTop sz="94664" autoAdjust="0"/>
  </p:normalViewPr>
  <p:slideViewPr>
    <p:cSldViewPr>
      <p:cViewPr varScale="1">
        <p:scale>
          <a:sx n="78" d="100"/>
          <a:sy n="78" d="100"/>
        </p:scale>
        <p:origin x="-930" y="-96"/>
      </p:cViewPr>
      <p:guideLst>
        <p:guide orient="horz" pos="1920"/>
        <p:guide orient="horz" pos="1776"/>
        <p:guide orient="horz" pos="1728"/>
        <p:guide pos="2112"/>
        <p:guide pos="1056"/>
        <p:guide pos="9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3D05769-101D-4388-99D9-6C2953EB2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ctr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6E9D3FA1-0845-46EC-92BF-BAC49F544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046D3-9FE0-4981-841F-7B5612F4235E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205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205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205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205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205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" name="Group 205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205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ectangle 206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3" name="Group 206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206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206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  <a:effectLst/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2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B4D9-9F0F-46E7-A14E-58D66DFACE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6E51-0F93-4774-A085-451F6CEA7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5E4B-D58F-4B98-AD5C-FE09AC3C1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  <a:effectLst/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BE81-873B-4F25-88AD-CB938B084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9FE2-82A3-4288-8D4B-18E2D9A7A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7425-91D5-48AD-8C90-59961F0EC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9791-21DD-4979-8F09-CD15695E3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F081-CCA4-44D6-8696-C545A5376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D217B-2340-426A-B786-C8091AC91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5B02-0208-4686-A5F9-712EC7482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CEA8-4321-428B-BC76-F6EA8D241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8A99-C5BB-425C-A9D0-002A7001E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A9DD-8B8A-4DA5-994B-742B93501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7EDC1-FC65-45FD-9CAF-8C0BE4D22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482C-909B-44BD-BAE2-93B7DB8E6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0B4B-1F74-4A75-9B79-CAC1C74DF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024C-2C5F-4AD7-AF25-140D7C4DE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35ED-ADA4-4037-BC25-EB26ED8E9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5E26-27A4-4AB9-B394-7B6E55C3A54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8A99-C5BB-425C-A9D0-002A7001E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A761-3DD4-4DD4-B047-B2F0636BA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D16E-9D8F-4687-B09A-38131B855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FC0C-75CD-4E72-8128-C3AFBF7BFF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7CF6-0058-47D2-97A0-8B005A673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CB2A-E86F-4D56-AAE5-66BDAE77E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7754B-23CD-48D1-B609-F5FDDD4DA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C733-3B42-4339-B19E-91F7984AB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4C55-AB68-4DF0-B95B-38D70D69E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A1BD9-D597-4F4B-966D-DB5301DC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A6401-DA21-4D23-98AF-B1842F51D3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3039-ACAF-4815-A752-62C14F2E0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A77848E-130B-42D8-B671-3EDC473C73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3559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560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3561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3562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25C0B-0FC1-414F-9E80-1702EA5B4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032F259-AA48-4FF0-A15A-82F5A01C9F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7716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716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58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458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716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7716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717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1E85F624-3E48-4505-88CB-792D9F3DA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6631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26632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6633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6634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79DC3120-0135-49D5-B445-066AD56F3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7655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27656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7657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7658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5DB8C228-1627-4F39-961A-FD156B936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8679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28680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8681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8682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fld id="{28E22A00-330E-43E6-A800-F4D434874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29703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29704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9705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29706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AC820B-5582-4A10-9DBD-91B97B2704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0BD91F-A721-4D32-9203-6B19F96223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David Wands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B85FE0C-8054-4FBB-9B8C-87D3CEE1B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jpeg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p. Kinkaku-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071563"/>
            <a:ext cx="7918450" cy="2281237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GB" sz="5400" b="1" dirty="0" smtClean="0"/>
              <a:t>Non-linear perturbations from cosmological inflation</a:t>
            </a:r>
            <a:endParaRPr lang="en-GB" sz="5400" b="1" i="1" baseline="-25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429132"/>
            <a:ext cx="6715125" cy="1539875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b="1" dirty="0"/>
              <a:t>David Wands</a:t>
            </a:r>
          </a:p>
          <a:p>
            <a:pPr eaLnBrk="1" hangingPunct="1">
              <a:defRPr/>
            </a:pPr>
            <a:r>
              <a:rPr lang="en-GB" sz="2400" b="1" dirty="0"/>
              <a:t>Institute of Cosmology and Gravitation</a:t>
            </a:r>
          </a:p>
          <a:p>
            <a:pPr eaLnBrk="1" hangingPunct="1">
              <a:defRPr/>
            </a:pPr>
            <a:r>
              <a:rPr lang="en-GB" sz="2400" b="1" dirty="0"/>
              <a:t>University of </a:t>
            </a:r>
            <a:r>
              <a:rPr lang="en-GB" sz="2400" b="1" dirty="0" smtClean="0"/>
              <a:t>Portsmouth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500063" y="381000"/>
            <a:ext cx="8262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 smtClean="0">
                <a:latin typeface="Tahoma" pitchFamily="34" charset="0"/>
              </a:rPr>
              <a:t>JGRG20, YITP, Kyoto</a:t>
            </a:r>
            <a:r>
              <a:rPr lang="en-GB" sz="1600" dirty="0">
                <a:latin typeface="Tahoma" pitchFamily="34" charset="0"/>
              </a:rPr>
              <a:t>				25</a:t>
            </a:r>
            <a:r>
              <a:rPr lang="en-GB" sz="1600" baseline="30000" dirty="0">
                <a:latin typeface="Tahoma" pitchFamily="34" charset="0"/>
              </a:rPr>
              <a:t>th</a:t>
            </a:r>
            <a:r>
              <a:rPr lang="en-GB" sz="1600" dirty="0">
                <a:latin typeface="Tahoma" pitchFamily="34" charset="0"/>
              </a:rPr>
              <a:t> </a:t>
            </a:r>
            <a:r>
              <a:rPr lang="en-GB" sz="1600" dirty="0" smtClean="0">
                <a:latin typeface="Tahoma" pitchFamily="34" charset="0"/>
              </a:rPr>
              <a:t>September </a:t>
            </a:r>
            <a:r>
              <a:rPr lang="en-GB" sz="1600" dirty="0">
                <a:latin typeface="Tahoma" pitchFamily="34" charset="0"/>
              </a:rPr>
              <a:t>2010</a:t>
            </a:r>
          </a:p>
          <a:p>
            <a:pPr>
              <a:spcBef>
                <a:spcPct val="50000"/>
              </a:spcBef>
            </a:pPr>
            <a:endParaRPr lang="en-GB" sz="16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hybrid inflation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dirty="0" err="1" smtClean="0"/>
              <a:t>inflaton</a:t>
            </a:r>
            <a:r>
              <a:rPr lang="en-GB" sz="2400" dirty="0" smtClean="0"/>
              <a:t> field changes </a:t>
            </a:r>
            <a:r>
              <a:rPr lang="en-GB" sz="2400" i="1" dirty="0" smtClean="0"/>
              <a:t>shape</a:t>
            </a:r>
            <a:r>
              <a:rPr lang="en-GB" sz="2400" dirty="0" smtClean="0"/>
              <a:t> of false vacuum potential</a:t>
            </a:r>
          </a:p>
          <a:p>
            <a:pPr marL="933450" lvl="1" indent="-533400" eaLnBrk="1" hangingPunct="1">
              <a:defRPr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(t) =&gt;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(t)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~ M</a:t>
            </a:r>
            <a:r>
              <a:rPr lang="en-GB" sz="2400" i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exp[- S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(t)]</a:t>
            </a:r>
          </a:p>
          <a:p>
            <a:pPr marL="933450" lvl="1" indent="-533400" eaLnBrk="1" hangingPunct="1">
              <a:defRPr/>
            </a:pPr>
            <a:r>
              <a:rPr lang="en-GB" sz="2000" dirty="0" smtClean="0"/>
              <a:t>ends by </a:t>
            </a:r>
            <a:r>
              <a:rPr lang="en-GB" sz="2000" i="1" dirty="0" smtClean="0"/>
              <a:t>sudden</a:t>
            </a:r>
            <a:r>
              <a:rPr lang="en-GB" sz="2000" dirty="0" smtClean="0"/>
              <a:t> phase transition</a:t>
            </a:r>
          </a:p>
          <a:p>
            <a:pPr marL="933450" lvl="1" indent="-533400" eaLnBrk="1" hangingPunct="1">
              <a:defRPr/>
            </a:pPr>
            <a:r>
              <a:rPr lang="en-GB" sz="2000" dirty="0" smtClean="0"/>
              <a:t>first- or </a:t>
            </a:r>
            <a:r>
              <a:rPr lang="en-GB" sz="2000" dirty="0" smtClean="0">
                <a:solidFill>
                  <a:srgbClr val="FFFF00"/>
                </a:solidFill>
              </a:rPr>
              <a:t>second-order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non-linear perturbations only on small scales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933450" lvl="1" indent="-533400" eaLnBrk="1" hangingPunct="1">
              <a:defRPr/>
            </a:pPr>
            <a:r>
              <a:rPr lang="en-GB" sz="2000" dirty="0" smtClean="0"/>
              <a:t>inhomogeneous bubbles or </a:t>
            </a:r>
            <a:r>
              <a:rPr lang="en-GB" sz="2000" dirty="0" err="1" smtClean="0">
                <a:solidFill>
                  <a:srgbClr val="FFFF00"/>
                </a:solidFill>
              </a:rPr>
              <a:t>tachyonic</a:t>
            </a:r>
            <a:r>
              <a:rPr lang="en-GB" sz="2000" dirty="0" smtClean="0">
                <a:solidFill>
                  <a:srgbClr val="FFFF00"/>
                </a:solidFill>
              </a:rPr>
              <a:t> preheating</a:t>
            </a:r>
          </a:p>
          <a:p>
            <a:pPr marL="933450" lvl="1" indent="-533400" eaLnBrk="1" hangingPunct="1">
              <a:defRPr/>
            </a:pPr>
            <a:r>
              <a:rPr lang="en-GB" sz="2000" dirty="0" smtClean="0"/>
              <a:t>spectrum of relic gravitational waves on characteristic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35716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err="1" smtClean="0">
                <a:latin typeface="+mn-lt"/>
              </a:rPr>
              <a:t>Linde</a:t>
            </a:r>
            <a:r>
              <a:rPr lang="en-GB" sz="1800" dirty="0" smtClean="0">
                <a:latin typeface="+mn-lt"/>
              </a:rPr>
              <a:t> 1993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371475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err="1" smtClean="0">
                <a:latin typeface="+mn-lt"/>
              </a:rPr>
              <a:t>Lyth</a:t>
            </a:r>
            <a:r>
              <a:rPr lang="en-GB" sz="1600" dirty="0" smtClean="0">
                <a:latin typeface="+mn-lt"/>
              </a:rPr>
              <a:t>; Fonseca, Sasaki &amp; Wands 2010</a:t>
            </a:r>
          </a:p>
          <a:p>
            <a:pPr algn="r"/>
            <a:r>
              <a:rPr lang="en-GB" sz="1600" i="1" dirty="0" smtClean="0">
                <a:latin typeface="+mn-lt"/>
              </a:rPr>
              <a:t>+ see poster by Gong</a:t>
            </a:r>
          </a:p>
        </p:txBody>
      </p:sp>
      <p:pic>
        <p:nvPicPr>
          <p:cNvPr id="6" name="Picture 5" descr="hybrid-0122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785926"/>
            <a:ext cx="2098534" cy="16257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28860" y="5002366"/>
            <a:ext cx="3929090" cy="1855634"/>
            <a:chOff x="2428860" y="5002366"/>
            <a:chExt cx="3929090" cy="1855634"/>
          </a:xfrm>
        </p:grpSpPr>
        <p:pic>
          <p:nvPicPr>
            <p:cNvPr id="133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5002366"/>
              <a:ext cx="2786050" cy="1855634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4143372" y="6143644"/>
              <a:ext cx="2214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 err="1" smtClean="0"/>
                <a:t>Easther</a:t>
              </a:r>
              <a:r>
                <a:rPr lang="en-GB" sz="1600" dirty="0" smtClean="0"/>
                <a:t> ‘09</a:t>
              </a:r>
              <a:endParaRPr lang="en-GB" sz="1600" dirty="0"/>
            </a:p>
          </p:txBody>
        </p:sp>
      </p:grpSp>
      <p:cxnSp>
        <p:nvCxnSpPr>
          <p:cNvPr id="11" name="Straight Arrow Connector 10"/>
          <p:cNvCxnSpPr/>
          <p:nvPr/>
        </p:nvCxnSpPr>
        <p:spPr bwMode="auto">
          <a:xfrm>
            <a:off x="7143768" y="2285992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643702" y="1857364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(t)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Sources of primordial gravitational waves: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357298"/>
            <a:ext cx="7786688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Quantum fluctuations of gravitational </a:t>
            </a:r>
            <a:r>
              <a:rPr lang="en-GB" dirty="0" smtClean="0">
                <a:latin typeface="+mn-lt"/>
              </a:rPr>
              <a:t>field</a:t>
            </a:r>
            <a:endParaRPr lang="en-GB" dirty="0">
              <a:latin typeface="+mn-lt"/>
            </a:endParaRP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First-order phase transitions?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 smtClean="0">
                <a:latin typeface="+mn-lt"/>
              </a:rPr>
              <a:t>Preheating </a:t>
            </a:r>
            <a:r>
              <a:rPr lang="en-GB" dirty="0">
                <a:latin typeface="+mn-lt"/>
              </a:rPr>
              <a:t>after inflation?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dirty="0">
                <a:latin typeface="+mn-lt"/>
              </a:rPr>
              <a:t>Cosmic string cusps?</a:t>
            </a:r>
          </a:p>
          <a:p>
            <a:pPr>
              <a:defRPr/>
            </a:pPr>
            <a:endParaRPr lang="en-GB" dirty="0">
              <a:latin typeface="+mn-lt"/>
            </a:endParaRPr>
          </a:p>
          <a:p>
            <a:pPr>
              <a:defRPr/>
            </a:pPr>
            <a:r>
              <a:rPr lang="en-GB" i="1" dirty="0" smtClean="0">
                <a:latin typeface="+mn-lt"/>
              </a:rPr>
              <a:t>Primordial </a:t>
            </a:r>
            <a:r>
              <a:rPr lang="en-GB" i="1" dirty="0">
                <a:latin typeface="+mn-lt"/>
              </a:rPr>
              <a:t>density </a:t>
            </a:r>
            <a:r>
              <a:rPr lang="en-GB" i="1" dirty="0" smtClean="0">
                <a:latin typeface="+mn-lt"/>
              </a:rPr>
              <a:t>perturbations</a:t>
            </a:r>
            <a:endParaRPr lang="en-GB" i="1" dirty="0">
              <a:latin typeface="+mn-lt"/>
            </a:endParaRPr>
          </a:p>
          <a:p>
            <a:pPr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63000" cy="838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Second-order GW from first-order density perturbations</a:t>
            </a:r>
          </a:p>
        </p:txBody>
      </p:sp>
      <p:sp>
        <p:nvSpPr>
          <p:cNvPr id="31747" name="TextBox 8"/>
          <p:cNvSpPr txBox="1">
            <a:spLocks noChangeArrowheads="1"/>
          </p:cNvSpPr>
          <p:nvPr/>
        </p:nvSpPr>
        <p:spPr bwMode="auto">
          <a:xfrm>
            <a:off x="285720" y="1357298"/>
            <a:ext cx="8215313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scalar, vector and tensor modes couple at second and higher order</a:t>
            </a: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tensor perturbations become gauge-dependent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in longitudinal gauge for general </a:t>
            </a:r>
            <a:r>
              <a:rPr lang="en-GB" sz="20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FRW </a:t>
            </a:r>
            <a:r>
              <a:rPr lang="en-GB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cosmology </a:t>
            </a:r>
            <a:r>
              <a:rPr lang="en-GB" sz="2000" i="1" dirty="0" smtClean="0">
                <a:solidFill>
                  <a:srgbClr val="002060"/>
                </a:solidFill>
                <a:cs typeface="Times New Roman" pitchFamily="18" charset="0"/>
              </a:rPr>
              <a:t>w=P</a:t>
            </a:r>
            <a:r>
              <a:rPr lang="en-GB" sz="2000" i="1" dirty="0">
                <a:solidFill>
                  <a:srgbClr val="002060"/>
                </a:solidFill>
                <a:cs typeface="Times New Roman" pitchFamily="18" charset="0"/>
              </a:rPr>
              <a:t>/</a:t>
            </a:r>
            <a:r>
              <a:rPr lang="en-GB" sz="2000" i="1" dirty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, </a:t>
            </a:r>
            <a:r>
              <a:rPr lang="en-GB" sz="2000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 c</a:t>
            </a:r>
            <a:r>
              <a:rPr lang="en-GB" sz="2000" i="1" baseline="-25000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en-GB" sz="2000" i="1" baseline="30000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GB" sz="2000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=</a:t>
            </a:r>
            <a:r>
              <a:rPr lang="en-GB" sz="2000" i="1" dirty="0" err="1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dP</a:t>
            </a:r>
            <a:r>
              <a:rPr lang="en-GB" sz="2000" i="1" dirty="0" smtClean="0">
                <a:solidFill>
                  <a:srgbClr val="002060"/>
                </a:solidFill>
                <a:cs typeface="Times New Roman" pitchFamily="18" charset="0"/>
                <a:sym typeface="Symbol" pitchFamily="18" charset="2"/>
              </a:rPr>
              <a:t>/d </a:t>
            </a:r>
            <a:endParaRPr lang="en-GB" sz="2000" i="1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/>
            <a:endParaRPr lang="en-GB" sz="18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/>
            <a:endParaRPr lang="en-GB" sz="18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/>
            <a:endParaRPr lang="en-GB" sz="1800" i="1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/>
            <a:r>
              <a:rPr lang="en-GB" sz="1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where second-order source is transverse-</a:t>
            </a:r>
            <a:r>
              <a:rPr lang="en-GB" sz="18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tracefree</a:t>
            </a:r>
            <a:r>
              <a:rPr lang="en-GB" sz="1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part of</a:t>
            </a:r>
          </a:p>
          <a:p>
            <a:pPr lvl="1"/>
            <a:endParaRPr lang="en-GB" sz="1800" i="1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1"/>
            <a:r>
              <a:rPr lang="en-GB" sz="2000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  <a:r>
              <a:rPr lang="en-GB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		</a:t>
            </a:r>
            <a:r>
              <a:rPr lang="en-GB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Baumann, Steinhardt, Takahashi, </a:t>
            </a:r>
            <a:r>
              <a:rPr lang="en-GB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Ichiki</a:t>
            </a:r>
            <a:r>
              <a:rPr lang="en-GB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, hep-</a:t>
            </a:r>
            <a:r>
              <a:rPr lang="en-GB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</a:t>
            </a:r>
            <a:r>
              <a:rPr lang="en-GB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/0703290</a:t>
            </a:r>
            <a:endParaRPr lang="en-GB" sz="18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GB" sz="1800" i="1" dirty="0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3476625" cy="571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8501062" cy="1628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7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chemeClr val="bg1"/>
                </a:solidFill>
              </a:rPr>
              <a:t>Tomita (1967); </a:t>
            </a:r>
            <a:r>
              <a:rPr lang="en-GB" sz="1600" dirty="0" err="1" smtClean="0">
                <a:solidFill>
                  <a:schemeClr val="bg1"/>
                </a:solidFill>
              </a:rPr>
              <a:t>Matarrese</a:t>
            </a:r>
            <a:r>
              <a:rPr lang="en-GB" sz="1600" dirty="0" smtClean="0">
                <a:solidFill>
                  <a:schemeClr val="bg1"/>
                </a:solidFill>
              </a:rPr>
              <a:t> et al (1994); Hwang; K. Nakamura; </a:t>
            </a:r>
            <a:r>
              <a:rPr lang="en-GB" sz="1600" dirty="0" err="1" smtClean="0">
                <a:solidFill>
                  <a:schemeClr val="bg1"/>
                </a:solidFill>
              </a:rPr>
              <a:t>Ananda</a:t>
            </a:r>
            <a:r>
              <a:rPr lang="en-GB" sz="1600" dirty="0" smtClean="0">
                <a:solidFill>
                  <a:schemeClr val="bg1"/>
                </a:solidFill>
              </a:rPr>
              <a:t>, Clarkson &amp; Wands (2006)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05813" cy="838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GW from density perturbations in radiation era</a:t>
            </a:r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571500" y="2000250"/>
            <a:ext cx="8215313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almost scale-invariant primordial density power spectrum</a:t>
            </a:r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GB" sz="1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generates almost scale-invariant gravitational wave background</a:t>
            </a: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e.g., </a:t>
            </a:r>
            <a:endParaRPr lang="en-GB" sz="1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 i="1">
              <a:solidFill>
                <a:srgbClr val="00206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endParaRPr lang="en-GB" sz="1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476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8"/>
          <p:cNvGraphicFramePr>
            <a:graphicFrameLocks noChangeAspect="1"/>
          </p:cNvGraphicFramePr>
          <p:nvPr/>
        </p:nvGraphicFramePr>
        <p:xfrm>
          <a:off x="1214438" y="2286000"/>
          <a:ext cx="3857625" cy="790575"/>
        </p:xfrm>
        <a:graphic>
          <a:graphicData uri="http://schemas.openxmlformats.org/presentationml/2006/ole">
            <p:oleObj spid="_x0000_s135170" name="Equation" r:id="rId4" imgW="1917360" imgH="39348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993775" y="3544888"/>
          <a:ext cx="2806700" cy="2009775"/>
        </p:xfrm>
        <a:graphic>
          <a:graphicData uri="http://schemas.openxmlformats.org/presentationml/2006/ole">
            <p:oleObj spid="_x0000_s135171" name="Equation" r:id="rId5" imgW="1295280" imgH="927000" progId="Equation.3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57313" y="6143625"/>
          <a:ext cx="3143250" cy="446088"/>
        </p:xfrm>
        <a:graphic>
          <a:graphicData uri="http://schemas.openxmlformats.org/presentationml/2006/ole">
            <p:oleObj spid="_x0000_s135172" name="Equation" r:id="rId6" imgW="1790640" imgH="253800" progId="Equation.3">
              <p:embed/>
            </p:oleObj>
          </a:graphicData>
        </a:graphic>
      </p:graphicFrame>
      <p:pic>
        <p:nvPicPr>
          <p:cNvPr id="122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5" y="3571875"/>
            <a:ext cx="36433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TextBox 8"/>
          <p:cNvSpPr txBox="1">
            <a:spLocks noChangeArrowheads="1"/>
          </p:cNvSpPr>
          <p:nvPr/>
        </p:nvSpPr>
        <p:spPr bwMode="auto">
          <a:xfrm>
            <a:off x="3643313" y="928688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sz="1800" i="1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Ananda, Clarkson &amp; Wands, gr-qc/0612013</a:t>
            </a:r>
          </a:p>
        </p:txBody>
      </p:sp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6929438" y="6000750"/>
          <a:ext cx="444500" cy="381000"/>
        </p:xfrm>
        <a:graphic>
          <a:graphicData uri="http://schemas.openxmlformats.org/presentationml/2006/ole">
            <p:oleObj spid="_x0000_s135173" name="Equation" r:id="rId8" imgW="3553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14500"/>
            <a:ext cx="607218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05813" cy="8382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Constraints on primordial density perturbations</a:t>
            </a:r>
            <a:endParaRPr lang="en-GB" sz="1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431800" y="1071563"/>
          <a:ext cx="3411538" cy="550862"/>
        </p:xfrm>
        <a:graphic>
          <a:graphicData uri="http://schemas.openxmlformats.org/presentationml/2006/ole">
            <p:oleObj spid="_x0000_s136194" name="Equation" r:id="rId4" imgW="1574640" imgH="253800" progId="Equation.3">
              <p:embed/>
            </p:oleObj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143625" y="1785938"/>
            <a:ext cx="2857500" cy="3478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Tahoma" pitchFamily="34" charset="0"/>
              </a:rPr>
              <a:t> LIGO/VIRGO</a:t>
            </a:r>
          </a:p>
          <a:p>
            <a:pPr>
              <a:defRPr/>
            </a:pPr>
            <a:r>
              <a:rPr lang="en-GB" sz="1800" dirty="0">
                <a:solidFill>
                  <a:srgbClr val="002060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Tahoma" pitchFamily="34" charset="0"/>
              </a:rPr>
              <a:t> Advanced LIGO/VIRGO</a:t>
            </a:r>
          </a:p>
          <a:p>
            <a:pPr>
              <a:buFont typeface="Arial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Tahoma" pitchFamily="34" charset="0"/>
              </a:rPr>
              <a:t> LISA</a:t>
            </a:r>
          </a:p>
          <a:p>
            <a:pPr>
              <a:buFont typeface="Arial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GB" sz="18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800" dirty="0">
                <a:solidFill>
                  <a:srgbClr val="002060"/>
                </a:solidFill>
                <a:cs typeface="Tahoma" pitchFamily="34" charset="0"/>
              </a:rPr>
              <a:t> BBO/DECIGO</a:t>
            </a:r>
            <a:endParaRPr lang="en-GB" sz="20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defRPr/>
            </a:pPr>
            <a:endParaRPr lang="en-GB" sz="2000" dirty="0">
              <a:solidFill>
                <a:srgbClr val="002060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GB" sz="2000" dirty="0">
              <a:solidFill>
                <a:srgbClr val="002060"/>
              </a:solidFill>
              <a:cs typeface="Tahoma" pitchFamily="34" charset="0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418263" y="2143125"/>
          <a:ext cx="2563812" cy="400050"/>
        </p:xfrm>
        <a:graphic>
          <a:graphicData uri="http://schemas.openxmlformats.org/presentationml/2006/ole">
            <p:oleObj spid="_x0000_s136195" name="Equation" r:id="rId5" imgW="1460160" imgH="228600" progId="Equation.3">
              <p:embed/>
            </p:oleObj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6357938" y="2928938"/>
          <a:ext cx="1381125" cy="400050"/>
        </p:xfrm>
        <a:graphic>
          <a:graphicData uri="http://schemas.openxmlformats.org/presentationml/2006/ole">
            <p:oleObj spid="_x0000_s136196" name="Equation" r:id="rId6" imgW="787320" imgH="228600" progId="Equation.3">
              <p:embed/>
            </p:oleObj>
          </a:graphicData>
        </a:graphic>
      </p:graphicFrame>
      <p:graphicFrame>
        <p:nvGraphicFramePr>
          <p:cNvPr id="13317" name="Object 10"/>
          <p:cNvGraphicFramePr>
            <a:graphicFrameLocks noChangeAspect="1"/>
          </p:cNvGraphicFramePr>
          <p:nvPr/>
        </p:nvGraphicFramePr>
        <p:xfrm>
          <a:off x="6369050" y="3786188"/>
          <a:ext cx="2587625" cy="400050"/>
        </p:xfrm>
        <a:graphic>
          <a:graphicData uri="http://schemas.openxmlformats.org/presentationml/2006/ole">
            <p:oleObj spid="_x0000_s136197" name="Equation" r:id="rId7" imgW="1473120" imgH="228600" progId="Equation.3">
              <p:embed/>
            </p:oleObj>
          </a:graphicData>
        </a:graphic>
      </p:graphicFrame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6357938" y="4643438"/>
          <a:ext cx="2587625" cy="400050"/>
        </p:xfrm>
        <a:graphic>
          <a:graphicData uri="http://schemas.openxmlformats.org/presentationml/2006/ole">
            <p:oleObj spid="_x0000_s136198" name="Equation" r:id="rId8" imgW="1473120" imgH="228600" progId="Equation.3">
              <p:embed/>
            </p:oleObj>
          </a:graphicData>
        </a:graphic>
      </p:graphicFrame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3643313" y="928688"/>
            <a:ext cx="5286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GB" sz="1800" i="1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Assadullahi &amp; Wands, arXiv:0907.4073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0063" y="2786063"/>
            <a:ext cx="8215312" cy="4071937"/>
            <a:chOff x="500063" y="2786058"/>
            <a:chExt cx="8215312" cy="4071942"/>
          </a:xfrm>
        </p:grpSpPr>
        <p:sp>
          <p:nvSpPr>
            <p:cNvPr id="13325" name="TextBox 8"/>
            <p:cNvSpPr txBox="1">
              <a:spLocks noChangeArrowheads="1"/>
            </p:cNvSpPr>
            <p:nvPr/>
          </p:nvSpPr>
          <p:spPr bwMode="auto">
            <a:xfrm>
              <a:off x="500063" y="5873750"/>
              <a:ext cx="8215312" cy="98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GB" sz="2000">
                  <a:solidFill>
                    <a:srgbClr val="00B0F0"/>
                  </a:solidFill>
                  <a:latin typeface="Tahoma" pitchFamily="34" charset="0"/>
                  <a:cs typeface="Tahoma" pitchFamily="34" charset="0"/>
                </a:rPr>
                <a:t>Pulsar timing data rules out intermediate mass primordial black holes</a:t>
              </a:r>
            </a:p>
            <a:p>
              <a:r>
                <a:rPr lang="en-GB" sz="1800">
                  <a:solidFill>
                    <a:srgbClr val="00B0F0"/>
                  </a:solidFill>
                  <a:latin typeface="Tahoma" pitchFamily="34" charset="0"/>
                  <a:cs typeface="Tahoma" pitchFamily="34" charset="0"/>
                </a:rPr>
                <a:t>	</a:t>
              </a:r>
              <a:r>
                <a:rPr lang="en-GB" sz="1800" i="1">
                  <a:solidFill>
                    <a:srgbClr val="00B0F0"/>
                  </a:solidFill>
                  <a:latin typeface="Tahoma" pitchFamily="34" charset="0"/>
                  <a:cs typeface="Tahoma" pitchFamily="34" charset="0"/>
                </a:rPr>
                <a:t>Saito &amp; Yokoyama, arXiv:0812.4339 (Phys Rev Lett)</a:t>
              </a:r>
            </a:p>
            <a:p>
              <a:r>
                <a:rPr lang="en-GB" sz="1800" i="1">
                  <a:solidFill>
                    <a:srgbClr val="00B0F0"/>
                  </a:solidFill>
                  <a:latin typeface="Tahoma" pitchFamily="34" charset="0"/>
                  <a:cs typeface="Tahoma" pitchFamily="34" charset="0"/>
                </a:rPr>
                <a:t>	</a:t>
              </a:r>
              <a:r>
                <a:rPr lang="en-GB" sz="1800" i="1">
                  <a:solidFill>
                    <a:srgbClr val="00B0F0"/>
                  </a:solidFill>
                  <a:latin typeface="Tahoma" pitchFamily="34" charset="0"/>
                  <a:cs typeface="Tahoma" pitchFamily="34" charset="0"/>
                  <a:sym typeface="Symbol" pitchFamily="18" charset="2"/>
                </a:rPr>
                <a:t>Bugaev &amp; Klimai, arXiv:09080664</a:t>
              </a:r>
              <a:endParaRPr lang="en-GB" sz="1800" i="1">
                <a:solidFill>
                  <a:srgbClr val="00B0F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326" name="Oval 11"/>
            <p:cNvSpPr>
              <a:spLocks noChangeArrowheads="1"/>
            </p:cNvSpPr>
            <p:nvPr/>
          </p:nvSpPr>
          <p:spPr bwMode="auto">
            <a:xfrm>
              <a:off x="2643174" y="2786058"/>
              <a:ext cx="714380" cy="1000132"/>
            </a:xfrm>
            <a:prstGeom prst="ellipse">
              <a:avLst/>
            </a:prstGeom>
            <a:solidFill>
              <a:schemeClr val="accent1">
                <a:alpha val="2196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second-order density perturbations</a:t>
            </a:r>
            <a:endParaRPr lang="en-GB" sz="32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/>
            <a:r>
              <a:rPr lang="en-GB" sz="2400" dirty="0" smtClean="0"/>
              <a:t>non-linear evolution lead to </a:t>
            </a:r>
            <a:r>
              <a:rPr lang="en-GB" sz="2400" b="1" dirty="0" smtClean="0"/>
              <a:t>non-Gaussian distribution </a:t>
            </a:r>
          </a:p>
          <a:p>
            <a:pPr marL="933450" lvl="1" indent="-533400" eaLnBrk="1" hangingPunct="1"/>
            <a:r>
              <a:rPr lang="en-GB" sz="2000" b="1" dirty="0" smtClean="0"/>
              <a:t>non-zero </a:t>
            </a:r>
            <a:r>
              <a:rPr lang="en-GB" sz="2000" b="1" dirty="0" err="1" smtClean="0"/>
              <a:t>bispectrum</a:t>
            </a:r>
            <a:r>
              <a:rPr lang="en-GB" sz="2000" b="1" dirty="0" smtClean="0"/>
              <a:t> and higher-order </a:t>
            </a:r>
            <a:r>
              <a:rPr lang="en-GB" sz="2000" b="1" dirty="0" err="1" smtClean="0"/>
              <a:t>correlators</a:t>
            </a:r>
            <a:endParaRPr lang="en-GB" sz="2000" b="1" dirty="0" smtClean="0"/>
          </a:p>
          <a:p>
            <a:pPr marL="933450" lvl="1" indent="-533400" eaLnBrk="1" hangingPunct="1"/>
            <a:endParaRPr lang="en-GB" sz="2000" dirty="0" smtClean="0"/>
          </a:p>
          <a:p>
            <a:pPr marL="933450" lvl="1" indent="-533400" eaLnBrk="1" hangingPunct="1"/>
            <a:r>
              <a:rPr lang="en-GB" sz="2000" dirty="0" smtClean="0"/>
              <a:t>Local-type non-</a:t>
            </a:r>
            <a:r>
              <a:rPr lang="en-GB" sz="2000" dirty="0" err="1" smtClean="0"/>
              <a:t>Gaussianity</a:t>
            </a:r>
            <a:endParaRPr lang="en-GB" sz="2000" dirty="0" smtClean="0"/>
          </a:p>
          <a:p>
            <a:pPr marL="1333500" lvl="2" indent="-533400" eaLnBrk="1" hangingPunct="1"/>
            <a:r>
              <a:rPr lang="en-GB" sz="1600" dirty="0" smtClean="0"/>
              <a:t>super-Hubble evolution of Gaussian random field from multi-field inflation</a:t>
            </a:r>
          </a:p>
          <a:p>
            <a:pPr marL="933450" lvl="1" indent="-533400" eaLnBrk="1" hangingPunct="1"/>
            <a:r>
              <a:rPr lang="en-GB" sz="2000" dirty="0" smtClean="0"/>
              <a:t>Equilateral-type non-</a:t>
            </a:r>
            <a:r>
              <a:rPr lang="en-GB" sz="2000" dirty="0" err="1" smtClean="0"/>
              <a:t>Gaussianity</a:t>
            </a:r>
            <a:endParaRPr lang="en-GB" sz="2000" dirty="0" smtClean="0"/>
          </a:p>
          <a:p>
            <a:pPr marL="1333500" lvl="2" indent="-533400" eaLnBrk="1" hangingPunct="1"/>
            <a:r>
              <a:rPr lang="en-GB" sz="1600" dirty="0" smtClean="0"/>
              <a:t>sub-Hubble interactions in k-inflation/DBI inflation</a:t>
            </a:r>
            <a:endParaRPr lang="en-GB" sz="400" dirty="0" smtClean="0"/>
          </a:p>
          <a:p>
            <a:pPr marL="933450" lvl="1" indent="-533400" eaLnBrk="1" hangingPunct="1"/>
            <a:r>
              <a:rPr lang="en-GB" sz="2000" dirty="0" smtClean="0"/>
              <a:t>Topological defects</a:t>
            </a:r>
          </a:p>
          <a:p>
            <a:pPr marL="1333500" lvl="2" indent="-533400" eaLnBrk="1" hangingPunct="1"/>
            <a:r>
              <a:rPr lang="en-GB" sz="1600" dirty="0" smtClean="0"/>
              <a:t>cosmic strings from phase transitions</a:t>
            </a:r>
          </a:p>
          <a:p>
            <a:pPr marL="933450" lvl="1" indent="-533400" eaLnBrk="1" hangingPunct="1"/>
            <a:endParaRPr lang="en-GB" sz="2000" dirty="0" smtClean="0"/>
          </a:p>
          <a:p>
            <a:pPr marL="533400" indent="-533400" eaLnBrk="1" hangingPunct="1"/>
            <a:r>
              <a:rPr lang="en-GB" sz="2400" b="1" dirty="0" smtClean="0"/>
              <a:t>templates required to develop optimal estimators</a:t>
            </a:r>
          </a:p>
          <a:p>
            <a:pPr marL="933450" lvl="1" indent="-533400" eaLnBrk="1" hangingPunct="1"/>
            <a:r>
              <a:rPr lang="en-GB" sz="2000" dirty="0" smtClean="0"/>
              <a:t>matched filtering to extract small non-Gaussian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algn="l"/>
            <a:r>
              <a:rPr lang="en-GB" sz="3200" smtClean="0"/>
              <a:t> </a:t>
            </a:r>
            <a:r>
              <a:rPr lang="en-GB" sz="3200" b="1" smtClean="0"/>
              <a:t>the </a:t>
            </a:r>
            <a:r>
              <a:rPr lang="en-GB" sz="3200" b="1" smtClean="0">
                <a:sym typeface="Symbol" pitchFamily="18" charset="2"/>
              </a:rPr>
              <a:t></a:t>
            </a:r>
            <a:r>
              <a:rPr lang="en-GB" sz="3200" b="1" smtClean="0"/>
              <a:t>N formalism for primordial perturbations</a:t>
            </a:r>
            <a:endParaRPr lang="en-GB" b="1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24175"/>
            <a:ext cx="3744913" cy="10080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1800" b="1" dirty="0" smtClean="0">
                <a:sym typeface="Symbol" pitchFamily="18" charset="2"/>
              </a:rPr>
              <a:t>during inflation</a:t>
            </a:r>
            <a:r>
              <a:rPr lang="en-GB" sz="1800" b="1" dirty="0" smtClean="0"/>
              <a:t> </a:t>
            </a:r>
            <a:r>
              <a:rPr lang="en-GB" sz="1800" dirty="0" smtClean="0"/>
              <a:t>		         field perturbations </a:t>
            </a:r>
            <a:r>
              <a:rPr lang="en-GB" sz="1800" i="1" dirty="0" smtClean="0">
                <a:sym typeface="Symbol"/>
              </a:rPr>
              <a:t></a:t>
            </a:r>
            <a:r>
              <a:rPr lang="en-GB" sz="2000" i="1" dirty="0" smtClean="0">
                <a:latin typeface="Times New Roman" pitchFamily="18" charset="0"/>
                <a:sym typeface="Symbol" pitchFamily="18" charset="2"/>
              </a:rPr>
              <a:t></a:t>
            </a:r>
            <a:r>
              <a:rPr lang="en-GB" sz="2000" i="1" baseline="-25000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GB" sz="2000" i="1" dirty="0" smtClean="0">
                <a:latin typeface="Times New Roman" pitchFamily="18" charset="0"/>
                <a:sym typeface="Symbol" pitchFamily="18" charset="2"/>
              </a:rPr>
              <a:t>(</a:t>
            </a:r>
            <a:r>
              <a:rPr lang="en-GB" sz="2000" i="1" dirty="0" err="1" smtClean="0">
                <a:latin typeface="Times New Roman" pitchFamily="18" charset="0"/>
                <a:sym typeface="Symbol" pitchFamily="18" charset="2"/>
              </a:rPr>
              <a:t>x,t</a:t>
            </a:r>
            <a:r>
              <a:rPr lang="en-GB" sz="2000" i="1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en-GB" sz="2000" i="1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en-GB" sz="1800" dirty="0" smtClean="0">
                <a:sym typeface="Symbol" pitchFamily="18" charset="2"/>
              </a:rPr>
              <a:t> on initial spatially-flat </a:t>
            </a:r>
            <a:r>
              <a:rPr lang="en-GB" sz="1800" dirty="0" err="1" smtClean="0">
                <a:sym typeface="Symbol" pitchFamily="18" charset="2"/>
              </a:rPr>
              <a:t>hypersurface</a:t>
            </a:r>
            <a:endParaRPr lang="en-GB" sz="1800" dirty="0" smtClean="0">
              <a:sym typeface="Symbol" pitchFamily="18" charset="2"/>
            </a:endParaRPr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4643438" y="3284538"/>
            <a:ext cx="3743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Line 6"/>
          <p:cNvSpPr>
            <a:spLocks noChangeShapeType="1"/>
          </p:cNvSpPr>
          <p:nvPr/>
        </p:nvSpPr>
        <p:spPr bwMode="auto">
          <a:xfrm flipV="1">
            <a:off x="4787900" y="1268413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95288" y="1196975"/>
            <a:ext cx="8064500" cy="1008063"/>
            <a:chOff x="395288" y="1196975"/>
            <a:chExt cx="8064500" cy="1008063"/>
          </a:xfrm>
        </p:grpSpPr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395288" y="1196975"/>
              <a:ext cx="3889375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4F81BD"/>
                </a:buClr>
              </a:pPr>
              <a:r>
                <a:rPr lang="en-GB" sz="1800" b="1" dirty="0">
                  <a:solidFill>
                    <a:srgbClr val="4F81BD"/>
                  </a:solidFill>
                  <a:latin typeface="Tahoma" pitchFamily="34" charset="0"/>
                </a:rPr>
                <a:t>in radiation-dominated era </a:t>
              </a:r>
              <a:r>
                <a:rPr lang="en-GB" sz="1800" dirty="0">
                  <a:solidFill>
                    <a:srgbClr val="4F81BD"/>
                  </a:solidFill>
                  <a:latin typeface="Tahoma" pitchFamily="34" charset="0"/>
                </a:rPr>
                <a:t>curvature perturbation </a:t>
              </a:r>
              <a:r>
                <a:rPr lang="en-GB" sz="1800" i="1" dirty="0">
                  <a:solidFill>
                    <a:srgbClr val="4F81BD"/>
                  </a:solidFill>
                  <a:latin typeface="Tahoma" pitchFamily="34" charset="0"/>
                  <a:sym typeface="Symbol" pitchFamily="18" charset="2"/>
                </a:rPr>
                <a:t></a:t>
              </a:r>
              <a:r>
                <a:rPr lang="en-GB" sz="1800" dirty="0">
                  <a:solidFill>
                    <a:srgbClr val="4F81BD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en-GB" sz="1800" dirty="0">
                  <a:solidFill>
                    <a:srgbClr val="4F81BD"/>
                  </a:solidFill>
                  <a:latin typeface="Tahoma" pitchFamily="34" charset="0"/>
                </a:rPr>
                <a:t>on uniform-density </a:t>
              </a:r>
              <a:r>
                <a:rPr lang="en-GB" sz="1800" dirty="0" err="1">
                  <a:solidFill>
                    <a:srgbClr val="4F81BD"/>
                  </a:solidFill>
                  <a:latin typeface="Tahoma" pitchFamily="34" charset="0"/>
                </a:rPr>
                <a:t>hypersurface</a:t>
              </a:r>
              <a:endParaRPr lang="en-GB" sz="1800" dirty="0">
                <a:solidFill>
                  <a:srgbClr val="4F81BD"/>
                </a:solidFill>
                <a:latin typeface="Tahoma" pitchFamily="34" charset="0"/>
              </a:endParaRPr>
            </a:p>
          </p:txBody>
        </p:sp>
        <p:sp>
          <p:nvSpPr>
            <p:cNvPr id="5137" name="Freeform 8"/>
            <p:cNvSpPr>
              <a:spLocks/>
            </p:cNvSpPr>
            <p:nvPr/>
          </p:nvSpPr>
          <p:spPr bwMode="auto">
            <a:xfrm>
              <a:off x="4643438" y="1412875"/>
              <a:ext cx="3816350" cy="241300"/>
            </a:xfrm>
            <a:custGeom>
              <a:avLst/>
              <a:gdLst>
                <a:gd name="T0" fmla="*/ 0 w 2404"/>
                <a:gd name="T1" fmla="*/ 106 h 152"/>
                <a:gd name="T2" fmla="*/ 182 w 2404"/>
                <a:gd name="T3" fmla="*/ 61 h 152"/>
                <a:gd name="T4" fmla="*/ 409 w 2404"/>
                <a:gd name="T5" fmla="*/ 15 h 152"/>
                <a:gd name="T6" fmla="*/ 908 w 2404"/>
                <a:gd name="T7" fmla="*/ 152 h 152"/>
                <a:gd name="T8" fmla="*/ 1724 w 2404"/>
                <a:gd name="T9" fmla="*/ 15 h 152"/>
                <a:gd name="T10" fmla="*/ 2404 w 2404"/>
                <a:gd name="T11" fmla="*/ 61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4"/>
                <a:gd name="T19" fmla="*/ 0 h 152"/>
                <a:gd name="T20" fmla="*/ 2404 w 2404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4" h="152">
                  <a:moveTo>
                    <a:pt x="0" y="106"/>
                  </a:moveTo>
                  <a:cubicBezTo>
                    <a:pt x="57" y="91"/>
                    <a:pt x="114" y="76"/>
                    <a:pt x="182" y="61"/>
                  </a:cubicBezTo>
                  <a:cubicBezTo>
                    <a:pt x="250" y="46"/>
                    <a:pt x="288" y="0"/>
                    <a:pt x="409" y="15"/>
                  </a:cubicBezTo>
                  <a:cubicBezTo>
                    <a:pt x="530" y="30"/>
                    <a:pt x="689" y="152"/>
                    <a:pt x="908" y="152"/>
                  </a:cubicBezTo>
                  <a:cubicBezTo>
                    <a:pt x="1127" y="152"/>
                    <a:pt x="1475" y="30"/>
                    <a:pt x="1724" y="15"/>
                  </a:cubicBezTo>
                  <a:cubicBezTo>
                    <a:pt x="1973" y="0"/>
                    <a:pt x="2188" y="30"/>
                    <a:pt x="2404" y="61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19701" y="1436688"/>
            <a:ext cx="3116262" cy="2790825"/>
            <a:chOff x="5219701" y="1436688"/>
            <a:chExt cx="3116262" cy="2790825"/>
          </a:xfrm>
        </p:grpSpPr>
        <p:sp>
          <p:nvSpPr>
            <p:cNvPr id="5138" name="Line 9"/>
            <p:cNvSpPr>
              <a:spLocks noChangeShapeType="1"/>
            </p:cNvSpPr>
            <p:nvPr/>
          </p:nvSpPr>
          <p:spPr bwMode="auto">
            <a:xfrm flipV="1">
              <a:off x="5219701" y="1436688"/>
              <a:ext cx="0" cy="18002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9" name="Line 10"/>
            <p:cNvSpPr>
              <a:spLocks noChangeShapeType="1"/>
            </p:cNvSpPr>
            <p:nvPr/>
          </p:nvSpPr>
          <p:spPr bwMode="auto">
            <a:xfrm flipV="1">
              <a:off x="6084888" y="1654175"/>
              <a:ext cx="0" cy="15827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" name="Line 11"/>
            <p:cNvSpPr>
              <a:spLocks noChangeShapeType="1"/>
            </p:cNvSpPr>
            <p:nvPr/>
          </p:nvSpPr>
          <p:spPr bwMode="auto">
            <a:xfrm flipV="1">
              <a:off x="7524751" y="1436688"/>
              <a:ext cx="0" cy="18002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30" name="Group 12"/>
            <p:cNvGrpSpPr>
              <a:grpSpLocks/>
            </p:cNvGrpSpPr>
            <p:nvPr/>
          </p:nvGrpSpPr>
          <p:grpSpPr bwMode="auto">
            <a:xfrm>
              <a:off x="6156325" y="2636838"/>
              <a:ext cx="2179638" cy="1590675"/>
              <a:chOff x="3878" y="2069"/>
              <a:chExt cx="1373" cy="1002"/>
            </a:xfrm>
          </p:grpSpPr>
          <p:graphicFrame>
            <p:nvGraphicFramePr>
              <p:cNvPr id="5123" name="Object 3"/>
              <p:cNvGraphicFramePr>
                <a:graphicFrameLocks noChangeAspect="1"/>
              </p:cNvGraphicFramePr>
              <p:nvPr/>
            </p:nvGraphicFramePr>
            <p:xfrm>
              <a:off x="3878" y="2568"/>
              <a:ext cx="1373" cy="503"/>
            </p:xfrm>
            <a:graphic>
              <a:graphicData uri="http://schemas.openxmlformats.org/presentationml/2006/ole">
                <p:oleObj spid="_x0000_s5123" name="Equation" r:id="rId3" imgW="901440" imgH="330120" progId="Equation.3">
                  <p:embed/>
                </p:oleObj>
              </a:graphicData>
            </a:graphic>
          </p:graphicFrame>
          <p:sp>
            <p:nvSpPr>
              <p:cNvPr id="5136" name="Line 14"/>
              <p:cNvSpPr>
                <a:spLocks noChangeShapeType="1"/>
              </p:cNvSpPr>
              <p:nvPr/>
            </p:nvSpPr>
            <p:spPr bwMode="auto">
              <a:xfrm flipH="1" flipV="1">
                <a:off x="3878" y="2069"/>
                <a:ext cx="227" cy="49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aphicFrame>
        <p:nvGraphicFramePr>
          <p:cNvPr id="177167" name="Object 2"/>
          <p:cNvGraphicFramePr>
            <a:graphicFrameLocks noChangeAspect="1"/>
          </p:cNvGraphicFramePr>
          <p:nvPr/>
        </p:nvGraphicFramePr>
        <p:xfrm>
          <a:off x="3635375" y="5013325"/>
          <a:ext cx="4914900" cy="1044575"/>
        </p:xfrm>
        <a:graphic>
          <a:graphicData uri="http://schemas.openxmlformats.org/presentationml/2006/ole">
            <p:oleObj spid="_x0000_s5122" name="Equation" r:id="rId4" imgW="2031840" imgH="431640" progId="Equation.3">
              <p:embed/>
            </p:oleObj>
          </a:graphicData>
        </a:graphic>
      </p:graphicFrame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539750" y="4508500"/>
            <a:ext cx="8424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</a:pPr>
            <a:r>
              <a:rPr lang="en-GB" sz="2000">
                <a:solidFill>
                  <a:srgbClr val="4F81BD"/>
                </a:solidFill>
                <a:latin typeface="Tahoma" pitchFamily="34" charset="0"/>
              </a:rPr>
              <a:t>on large scales, neglect spatial gradients, treat as “separate universes”</a:t>
            </a:r>
            <a:endParaRPr lang="en-GB" sz="1400">
              <a:solidFill>
                <a:srgbClr val="4F81BD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3851275" y="6092825"/>
            <a:ext cx="4716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</a:pPr>
            <a:r>
              <a:rPr lang="en-GB" sz="1800">
                <a:solidFill>
                  <a:srgbClr val="4F81BD"/>
                </a:solidFill>
                <a:latin typeface="Tahoma" pitchFamily="34" charset="0"/>
              </a:rPr>
              <a:t>Starobinsky `85; Sasaki &amp; Stewart `96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4F81BD"/>
              </a:buClr>
            </a:pPr>
            <a:r>
              <a:rPr lang="en-GB" sz="1800">
                <a:solidFill>
                  <a:srgbClr val="4F81BD"/>
                </a:solidFill>
                <a:latin typeface="Tahoma" pitchFamily="34" charset="0"/>
              </a:rPr>
              <a:t> Lyth &amp; Rodriguez ’05 – works to any order</a:t>
            </a:r>
            <a:endParaRPr lang="en-GB" sz="1800">
              <a:solidFill>
                <a:srgbClr val="4F81BD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4500563" y="908050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134" name="Text Box 19"/>
          <p:cNvSpPr txBox="1">
            <a:spLocks noChangeArrowheads="1"/>
          </p:cNvSpPr>
          <p:nvPr/>
        </p:nvSpPr>
        <p:spPr bwMode="auto">
          <a:xfrm>
            <a:off x="8459788" y="31416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135" name="Freeform 20"/>
          <p:cNvSpPr>
            <a:spLocks/>
          </p:cNvSpPr>
          <p:nvPr/>
        </p:nvSpPr>
        <p:spPr bwMode="auto">
          <a:xfrm>
            <a:off x="3492500" y="2695575"/>
            <a:ext cx="2592388" cy="517525"/>
          </a:xfrm>
          <a:custGeom>
            <a:avLst/>
            <a:gdLst>
              <a:gd name="T0" fmla="*/ 0 w 1270"/>
              <a:gd name="T1" fmla="*/ 2147483647 h 326"/>
              <a:gd name="T2" fmla="*/ 2147483647 w 1270"/>
              <a:gd name="T3" fmla="*/ 2147483647 h 326"/>
              <a:gd name="T4" fmla="*/ 2147483647 w 1270"/>
              <a:gd name="T5" fmla="*/ 2147483647 h 326"/>
              <a:gd name="T6" fmla="*/ 0 60000 65536"/>
              <a:gd name="T7" fmla="*/ 0 60000 65536"/>
              <a:gd name="T8" fmla="*/ 0 60000 65536"/>
              <a:gd name="T9" fmla="*/ 0 w 1270"/>
              <a:gd name="T10" fmla="*/ 0 h 326"/>
              <a:gd name="T11" fmla="*/ 1270 w 1270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0" h="326">
                <a:moveTo>
                  <a:pt x="0" y="281"/>
                </a:moveTo>
                <a:cubicBezTo>
                  <a:pt x="370" y="140"/>
                  <a:pt x="740" y="0"/>
                  <a:pt x="952" y="8"/>
                </a:cubicBezTo>
                <a:cubicBezTo>
                  <a:pt x="1164" y="16"/>
                  <a:pt x="1217" y="171"/>
                  <a:pt x="1270" y="326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8" grpId="0"/>
      <p:bldP spid="177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algn="l"/>
            <a:r>
              <a:rPr lang="en-GB" sz="3200" smtClean="0"/>
              <a:t> </a:t>
            </a:r>
            <a:r>
              <a:rPr lang="en-GB" sz="3200" b="1" smtClean="0"/>
              <a:t>the </a:t>
            </a:r>
            <a:r>
              <a:rPr lang="en-GB" sz="3200" b="1" smtClean="0">
                <a:sym typeface="Symbol" pitchFamily="18" charset="2"/>
              </a:rPr>
              <a:t></a:t>
            </a:r>
            <a:r>
              <a:rPr lang="en-GB" sz="3200" b="1" smtClean="0"/>
              <a:t>N formalism order by order at Hubble exit</a:t>
            </a:r>
            <a:endParaRPr lang="en-GB" b="1" smtClean="0"/>
          </a:p>
        </p:txBody>
      </p:sp>
      <p:graphicFrame>
        <p:nvGraphicFramePr>
          <p:cNvPr id="177167" name="Object 2"/>
          <p:cNvGraphicFramePr>
            <a:graphicFrameLocks noChangeAspect="1"/>
          </p:cNvGraphicFramePr>
          <p:nvPr/>
        </p:nvGraphicFramePr>
        <p:xfrm>
          <a:off x="428625" y="1428750"/>
          <a:ext cx="8213725" cy="2786063"/>
        </p:xfrm>
        <a:graphic>
          <a:graphicData uri="http://schemas.openxmlformats.org/presentationml/2006/ole">
            <p:oleObj spid="_x0000_s138242" name="Equation" r:id="rId3" imgW="3822480" imgH="1295280" progId="Equation.3">
              <p:embed/>
            </p:oleObj>
          </a:graphicData>
        </a:graphic>
      </p:graphicFrame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539750" y="4508500"/>
            <a:ext cx="4103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>
                <a:solidFill>
                  <a:schemeClr val="accent1"/>
                </a:solidFill>
                <a:latin typeface="Tahoma" pitchFamily="34" charset="0"/>
              </a:rPr>
              <a:t>sub-Hubble quantum interactions</a:t>
            </a:r>
            <a:endParaRPr lang="en-GB" sz="1400">
              <a:solidFill>
                <a:schemeClr val="accent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4500563" y="908050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</a:t>
            </a:r>
          </a:p>
        </p:txBody>
      </p:sp>
      <p:sp>
        <p:nvSpPr>
          <p:cNvPr id="6150" name="Content Placeholder 20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685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5000625" y="4643438"/>
            <a:ext cx="3960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>
                <a:solidFill>
                  <a:schemeClr val="accent1"/>
                </a:solidFill>
                <a:latin typeface="Tahoma" pitchFamily="34" charset="0"/>
              </a:rPr>
              <a:t>super-Hubble classical evolution</a:t>
            </a:r>
            <a:endParaRPr lang="en-GB" sz="1400">
              <a:solidFill>
                <a:schemeClr val="accent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70288" y="4021138"/>
            <a:ext cx="1314450" cy="476250"/>
          </a:xfrm>
          <a:custGeom>
            <a:avLst/>
            <a:gdLst>
              <a:gd name="connsiteX0" fmla="*/ 0 w 1315233"/>
              <a:gd name="connsiteY0" fmla="*/ 475989 h 475989"/>
              <a:gd name="connsiteX1" fmla="*/ 1027134 w 1315233"/>
              <a:gd name="connsiteY1" fmla="*/ 288098 h 475989"/>
              <a:gd name="connsiteX2" fmla="*/ 1315233 w 1315233"/>
              <a:gd name="connsiteY2" fmla="*/ 0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233" h="475989">
                <a:moveTo>
                  <a:pt x="0" y="475989"/>
                </a:moveTo>
                <a:cubicBezTo>
                  <a:pt x="403964" y="421709"/>
                  <a:pt x="807929" y="367429"/>
                  <a:pt x="1027134" y="288098"/>
                </a:cubicBezTo>
                <a:cubicBezTo>
                  <a:pt x="1246339" y="208767"/>
                  <a:pt x="1280786" y="104383"/>
                  <a:pt x="13152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862638" y="4159250"/>
            <a:ext cx="701675" cy="412750"/>
          </a:xfrm>
          <a:custGeom>
            <a:avLst/>
            <a:gdLst>
              <a:gd name="connsiteX0" fmla="*/ 0 w 701457"/>
              <a:gd name="connsiteY0" fmla="*/ 413359 h 413359"/>
              <a:gd name="connsiteX1" fmla="*/ 463463 w 701457"/>
              <a:gd name="connsiteY1" fmla="*/ 275573 h 413359"/>
              <a:gd name="connsiteX2" fmla="*/ 701457 w 701457"/>
              <a:gd name="connsiteY2" fmla="*/ 0 h 4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457" h="413359">
                <a:moveTo>
                  <a:pt x="0" y="413359"/>
                </a:moveTo>
                <a:cubicBezTo>
                  <a:pt x="173277" y="378912"/>
                  <a:pt x="346554" y="344466"/>
                  <a:pt x="463463" y="275573"/>
                </a:cubicBezTo>
                <a:cubicBezTo>
                  <a:pt x="580372" y="206680"/>
                  <a:pt x="640914" y="103340"/>
                  <a:pt x="701457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57864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3000" y="5786438"/>
            <a:ext cx="785813" cy="158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28813" y="4929188"/>
            <a:ext cx="1000125" cy="1643062"/>
            <a:chOff x="1928794" y="4929198"/>
            <a:chExt cx="1000132" cy="164307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357422" y="4929198"/>
              <a:ext cx="571504" cy="500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28794" y="5357826"/>
              <a:ext cx="500065" cy="42862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28794" y="5786454"/>
              <a:ext cx="561979" cy="41910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00298" y="6215082"/>
              <a:ext cx="42862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072063" y="5715000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643563" y="4857750"/>
            <a:ext cx="1000125" cy="1643063"/>
            <a:chOff x="1928794" y="4929198"/>
            <a:chExt cx="1000132" cy="164307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357422" y="4929198"/>
              <a:ext cx="571504" cy="500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928794" y="5357826"/>
              <a:ext cx="500065" cy="42862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28794" y="5786454"/>
              <a:ext cx="561979" cy="41910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00298" y="6215082"/>
              <a:ext cx="42862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9" name="TextBox 47"/>
          <p:cNvSpPr txBox="1">
            <a:spLocks noChangeArrowheads="1"/>
          </p:cNvSpPr>
          <p:nvPr/>
        </p:nvSpPr>
        <p:spPr bwMode="auto">
          <a:xfrm>
            <a:off x="5429250" y="542925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N’’</a:t>
            </a:r>
          </a:p>
        </p:txBody>
      </p:sp>
      <p:sp>
        <p:nvSpPr>
          <p:cNvPr id="6160" name="TextBox 48"/>
          <p:cNvSpPr txBox="1">
            <a:spLocks noChangeArrowheads="1"/>
          </p:cNvSpPr>
          <p:nvPr/>
        </p:nvSpPr>
        <p:spPr bwMode="auto">
          <a:xfrm>
            <a:off x="6143625" y="52149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1" name="TextBox 49"/>
          <p:cNvSpPr txBox="1">
            <a:spLocks noChangeArrowheads="1"/>
          </p:cNvSpPr>
          <p:nvPr/>
        </p:nvSpPr>
        <p:spPr bwMode="auto">
          <a:xfrm>
            <a:off x="6143625" y="57864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2" name="TextBox 50"/>
          <p:cNvSpPr txBox="1">
            <a:spLocks noChangeArrowheads="1"/>
          </p:cNvSpPr>
          <p:nvPr/>
        </p:nvSpPr>
        <p:spPr bwMode="auto">
          <a:xfrm>
            <a:off x="1000125" y="550068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3" name="TextBox 51"/>
          <p:cNvSpPr txBox="1">
            <a:spLocks noChangeArrowheads="1"/>
          </p:cNvSpPr>
          <p:nvPr/>
        </p:nvSpPr>
        <p:spPr bwMode="auto">
          <a:xfrm>
            <a:off x="2357438" y="535781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4" name="TextBox 52"/>
          <p:cNvSpPr txBox="1">
            <a:spLocks noChangeArrowheads="1"/>
          </p:cNvSpPr>
          <p:nvPr/>
        </p:nvSpPr>
        <p:spPr bwMode="auto">
          <a:xfrm>
            <a:off x="2357438" y="592931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5" name="TextBox 53"/>
          <p:cNvSpPr txBox="1">
            <a:spLocks noChangeArrowheads="1"/>
          </p:cNvSpPr>
          <p:nvPr/>
        </p:nvSpPr>
        <p:spPr bwMode="auto">
          <a:xfrm>
            <a:off x="3714750" y="6357938"/>
            <a:ext cx="514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/>
              <a:t>Byrnes, Koyama, Sasaki &amp; DW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07375" cy="4941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i="1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  N( )</a:t>
            </a:r>
            <a:r>
              <a:rPr lang="en-GB" sz="2000" smtClean="0">
                <a:solidFill>
                  <a:srgbClr val="CC0066"/>
                </a:solidFill>
                <a:sym typeface="Symbol" pitchFamily="18" charset="2"/>
              </a:rPr>
              <a:t> is </a:t>
            </a:r>
            <a:r>
              <a:rPr lang="en-GB" sz="2000" smtClean="0">
                <a:solidFill>
                  <a:srgbClr val="CC0066"/>
                </a:solidFill>
              </a:rPr>
              <a:t>local function of </a:t>
            </a:r>
            <a:r>
              <a:rPr lang="en-GB" sz="2000" b="1" i="1" smtClean="0">
                <a:solidFill>
                  <a:srgbClr val="CC0066"/>
                </a:solidFill>
              </a:rPr>
              <a:t>single</a:t>
            </a:r>
            <a:r>
              <a:rPr lang="en-GB" sz="2000" smtClean="0">
                <a:solidFill>
                  <a:srgbClr val="CC0066"/>
                </a:solidFill>
              </a:rPr>
              <a:t> </a:t>
            </a:r>
            <a:r>
              <a:rPr lang="en-GB" sz="2000" b="1" i="1" smtClean="0">
                <a:solidFill>
                  <a:srgbClr val="CC0066"/>
                </a:solidFill>
              </a:rPr>
              <a:t>Gaussian random field</a:t>
            </a:r>
            <a:r>
              <a:rPr lang="en-GB" sz="2000" smtClean="0">
                <a:solidFill>
                  <a:srgbClr val="CC0066"/>
                </a:solidFill>
              </a:rPr>
              <a:t>, </a:t>
            </a:r>
            <a:r>
              <a:rPr lang="en-GB" i="1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</a:t>
            </a: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CC0066"/>
                </a:solidFill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smtClean="0">
                <a:solidFill>
                  <a:srgbClr val="CC0066"/>
                </a:solidFill>
              </a:rPr>
              <a:t>	where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GB" sz="2000" smtClean="0">
              <a:solidFill>
                <a:srgbClr val="CC0066"/>
              </a:solidFill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en-GB" sz="16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CC0066"/>
                </a:solidFill>
              </a:rPr>
              <a:t>odd factors of 3/5 because </a:t>
            </a:r>
            <a:r>
              <a:rPr lang="en-GB" sz="1600" smtClean="0">
                <a:solidFill>
                  <a:srgbClr val="CC0066"/>
                </a:solidFill>
              </a:rPr>
              <a:t>(Komatsu &amp; Spergel, 2001, used)</a:t>
            </a:r>
            <a:r>
              <a:rPr lang="en-GB" sz="2000" smtClean="0">
                <a:solidFill>
                  <a:srgbClr val="CC0066"/>
                </a:solidFill>
              </a:rPr>
              <a:t> </a:t>
            </a:r>
            <a:r>
              <a:rPr lang="en-GB" sz="2400" i="1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</a:t>
            </a:r>
            <a:r>
              <a:rPr lang="en-GB" sz="2400" i="1" baseline="-2500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GB" sz="2400" i="1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 (3/5)</a:t>
            </a:r>
            <a:r>
              <a:rPr lang="en-GB" sz="2400" i="1" baseline="-25000" smtClean="0">
                <a:solidFill>
                  <a:srgbClr val="CC0066"/>
                </a:solidFill>
                <a:latin typeface="Times New Roman" pitchFamily="18" charset="0"/>
                <a:sym typeface="Symbol" pitchFamily="18" charset="2"/>
              </a:rPr>
              <a:t>1			</a:t>
            </a: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</a:pPr>
            <a:endParaRPr lang="en-GB" sz="2000" smtClean="0">
              <a:solidFill>
                <a:srgbClr val="CC0066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94688" cy="838200"/>
          </a:xfrm>
        </p:spPr>
        <p:txBody>
          <a:bodyPr/>
          <a:lstStyle/>
          <a:p>
            <a:pPr algn="l"/>
            <a:r>
              <a:rPr lang="en-GB" sz="2800" smtClean="0">
                <a:solidFill>
                  <a:srgbClr val="CC0066"/>
                </a:solidFill>
              </a:rPr>
              <a:t>simplest local form of non-Gaussianity</a:t>
            </a:r>
            <a:br>
              <a:rPr lang="en-GB" sz="2800" smtClean="0">
                <a:solidFill>
                  <a:srgbClr val="CC0066"/>
                </a:solidFill>
              </a:rPr>
            </a:br>
            <a:r>
              <a:rPr lang="en-GB" sz="2000" smtClean="0">
                <a:solidFill>
                  <a:srgbClr val="CC0066"/>
                </a:solidFill>
              </a:rPr>
              <a:t/>
            </a:r>
            <a:br>
              <a:rPr lang="en-GB" sz="2000" smtClean="0">
                <a:solidFill>
                  <a:srgbClr val="CC0066"/>
                </a:solidFill>
              </a:rPr>
            </a:br>
            <a:r>
              <a:rPr lang="en-GB" sz="1800" smtClean="0">
                <a:solidFill>
                  <a:srgbClr val="CC0066"/>
                </a:solidFill>
              </a:rPr>
              <a:t>applies to many models inflation including curvaton, modulated reheating, etc</a:t>
            </a:r>
            <a:endParaRPr lang="en-GB" sz="2400" smtClean="0">
              <a:solidFill>
                <a:srgbClr val="CC0066"/>
              </a:solidFill>
            </a:endParaRPr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5286375"/>
            <a:ext cx="18002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785813" y="2286000"/>
          <a:ext cx="7216775" cy="2838450"/>
        </p:xfrm>
        <a:graphic>
          <a:graphicData uri="http://schemas.openxmlformats.org/presentationml/2006/ole">
            <p:oleObj spid="_x0000_s10242" name="Equation" r:id="rId4" imgW="3746160" imgH="1473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l"/>
            <a:r>
              <a:rPr lang="en-GB" sz="2800" dirty="0" smtClean="0">
                <a:solidFill>
                  <a:srgbClr val="000036"/>
                </a:solidFill>
              </a:rPr>
              <a:t>large non-</a:t>
            </a:r>
            <a:r>
              <a:rPr lang="en-GB" sz="2800" dirty="0" err="1" smtClean="0">
                <a:solidFill>
                  <a:srgbClr val="000036"/>
                </a:solidFill>
              </a:rPr>
              <a:t>Gaussianity</a:t>
            </a:r>
            <a:r>
              <a:rPr lang="en-GB" sz="2800" dirty="0" smtClean="0">
                <a:solidFill>
                  <a:srgbClr val="000036"/>
                </a:solidFill>
              </a:rPr>
              <a:t> from inflation?</a:t>
            </a:r>
          </a:p>
        </p:txBody>
      </p:sp>
      <p:sp>
        <p:nvSpPr>
          <p:cNvPr id="211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42938" y="1143000"/>
            <a:ext cx="7772400" cy="5373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000036"/>
                </a:solidFill>
              </a:rPr>
              <a:t>single </a:t>
            </a:r>
            <a:r>
              <a:rPr lang="en-GB" sz="2400" b="1" dirty="0" err="1" smtClean="0">
                <a:solidFill>
                  <a:srgbClr val="000036"/>
                </a:solidFill>
              </a:rPr>
              <a:t>inflaton</a:t>
            </a:r>
            <a:r>
              <a:rPr lang="en-GB" sz="2400" b="1" dirty="0" smtClean="0">
                <a:solidFill>
                  <a:srgbClr val="000036"/>
                </a:solidFill>
              </a:rPr>
              <a:t> field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adiabatic perturbations =&gt; </a:t>
            </a:r>
            <a:r>
              <a:rPr lang="en-GB" sz="2000" i="1" dirty="0" smtClean="0">
                <a:solidFill>
                  <a:srgbClr val="000036"/>
                </a:solidFill>
                <a:sym typeface="Symbol" pitchFamily="18" charset="2"/>
              </a:rPr>
              <a:t></a:t>
            </a:r>
            <a:r>
              <a:rPr lang="en-GB" sz="2000" dirty="0" smtClean="0">
                <a:solidFill>
                  <a:srgbClr val="000036"/>
                </a:solidFill>
              </a:rPr>
              <a:t> constant on large scales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during conventional slow-roll inflation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GB" sz="2000" dirty="0" smtClean="0">
              <a:solidFill>
                <a:srgbClr val="00003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for any</a:t>
            </a:r>
            <a:r>
              <a:rPr lang="en-GB" sz="2000" baseline="30000" dirty="0" smtClean="0">
                <a:solidFill>
                  <a:srgbClr val="000036"/>
                </a:solidFill>
              </a:rPr>
              <a:t>*</a:t>
            </a:r>
            <a:r>
              <a:rPr lang="en-GB" sz="2000" dirty="0" smtClean="0">
                <a:solidFill>
                  <a:srgbClr val="000036"/>
                </a:solidFill>
              </a:rPr>
              <a:t> adiabatic model </a:t>
            </a:r>
            <a:r>
              <a:rPr lang="en-GB" sz="1600" dirty="0" smtClean="0">
                <a:solidFill>
                  <a:srgbClr val="000036"/>
                </a:solidFill>
              </a:rPr>
              <a:t>(</a:t>
            </a:r>
            <a:r>
              <a:rPr lang="en-GB" sz="1600" dirty="0" err="1" smtClean="0">
                <a:solidFill>
                  <a:srgbClr val="000036"/>
                </a:solidFill>
              </a:rPr>
              <a:t>Creminelli&amp;Zaldarriaga</a:t>
            </a:r>
            <a:r>
              <a:rPr lang="en-GB" sz="1600" dirty="0" smtClean="0">
                <a:solidFill>
                  <a:srgbClr val="000036"/>
                </a:solidFill>
              </a:rPr>
              <a:t> 2004)</a:t>
            </a:r>
          </a:p>
          <a:p>
            <a:pPr lvl="1">
              <a:lnSpc>
                <a:spcPct val="90000"/>
              </a:lnSpc>
            </a:pPr>
            <a:endParaRPr lang="en-GB" sz="1600" dirty="0" smtClean="0">
              <a:solidFill>
                <a:srgbClr val="000036"/>
              </a:solidFill>
            </a:endParaRPr>
          </a:p>
          <a:p>
            <a:pPr lvl="1">
              <a:lnSpc>
                <a:spcPct val="90000"/>
              </a:lnSpc>
            </a:pPr>
            <a:endParaRPr lang="en-GB" sz="1600" dirty="0" smtClean="0">
              <a:solidFill>
                <a:srgbClr val="00003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k/DBI - inflation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1800" b="1" dirty="0" smtClean="0">
              <a:solidFill>
                <a:srgbClr val="000036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b="1" dirty="0" smtClean="0">
                <a:solidFill>
                  <a:srgbClr val="000036"/>
                </a:solidFill>
              </a:rPr>
              <a:t>multi-field models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typically f</a:t>
            </a:r>
            <a:r>
              <a:rPr lang="en-GB" sz="2000" baseline="-25000" dirty="0" smtClean="0">
                <a:solidFill>
                  <a:srgbClr val="000036"/>
                </a:solidFill>
              </a:rPr>
              <a:t>NL</a:t>
            </a:r>
            <a:r>
              <a:rPr lang="en-GB" sz="2000" dirty="0" smtClean="0">
                <a:solidFill>
                  <a:srgbClr val="000036"/>
                </a:solidFill>
              </a:rPr>
              <a:t>~1 for slow-roll inflation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could be much larger from sudden transition at end of inflation ?</a:t>
            </a:r>
            <a:endParaRPr lang="en-GB" sz="1800" dirty="0" smtClean="0">
              <a:solidFill>
                <a:srgbClr val="00003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modulated reheating</a:t>
            </a:r>
          </a:p>
          <a:p>
            <a:pPr lvl="1">
              <a:lnSpc>
                <a:spcPct val="90000"/>
              </a:lnSpc>
            </a:pPr>
            <a:r>
              <a:rPr lang="en-GB" sz="2000" dirty="0" err="1" smtClean="0">
                <a:solidFill>
                  <a:srgbClr val="000036"/>
                </a:solidFill>
              </a:rPr>
              <a:t>curvaton</a:t>
            </a:r>
            <a:r>
              <a:rPr lang="en-GB" sz="2000" dirty="0" smtClean="0">
                <a:solidFill>
                  <a:srgbClr val="000036"/>
                </a:solidFill>
              </a:rPr>
              <a:t> f</a:t>
            </a:r>
            <a:r>
              <a:rPr lang="en-GB" sz="2000" baseline="-25000" dirty="0" smtClean="0">
                <a:solidFill>
                  <a:srgbClr val="000036"/>
                </a:solidFill>
              </a:rPr>
              <a:t>NL</a:t>
            </a:r>
            <a:r>
              <a:rPr lang="en-GB" sz="2000" dirty="0" smtClean="0">
                <a:solidFill>
                  <a:srgbClr val="000036"/>
                </a:solidFill>
              </a:rPr>
              <a:t>~1/</a:t>
            </a:r>
            <a:r>
              <a:rPr lang="en-GB" sz="2000" dirty="0" smtClean="0">
                <a:solidFill>
                  <a:srgbClr val="000036"/>
                </a:solidFill>
                <a:sym typeface="Symbol" pitchFamily="18" charset="2"/>
              </a:rPr>
              <a:t></a:t>
            </a:r>
            <a:r>
              <a:rPr lang="en-GB" sz="2000" baseline="-25000" dirty="0" smtClean="0">
                <a:solidFill>
                  <a:srgbClr val="000036"/>
                </a:solidFill>
                <a:sym typeface="Symbol" pitchFamily="18" charset="2"/>
              </a:rPr>
              <a:t>decay </a:t>
            </a:r>
            <a:r>
              <a:rPr lang="en-GB" sz="2000" dirty="0" smtClean="0">
                <a:solidFill>
                  <a:srgbClr val="000036"/>
                </a:solidFill>
                <a:sym typeface="Symbol" pitchFamily="18" charset="2"/>
              </a:rPr>
              <a:t>&gt;&gt;1 ?</a:t>
            </a:r>
            <a:endParaRPr lang="en-GB" sz="2000" baseline="-25000" dirty="0" smtClean="0">
              <a:solidFill>
                <a:srgbClr val="000036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endParaRPr lang="en-GB" sz="1800" dirty="0" smtClean="0">
              <a:solidFill>
                <a:srgbClr val="000036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>
                <a:solidFill>
                  <a:srgbClr val="000036"/>
                </a:solidFill>
              </a:rPr>
              <a:t>new </a:t>
            </a:r>
            <a:r>
              <a:rPr lang="en-GB" sz="2000" dirty="0" err="1" smtClean="0">
                <a:solidFill>
                  <a:srgbClr val="000036"/>
                </a:solidFill>
              </a:rPr>
              <a:t>ekpyrotic</a:t>
            </a:r>
            <a:r>
              <a:rPr lang="en-GB" sz="2000" dirty="0" smtClean="0">
                <a:solidFill>
                  <a:srgbClr val="000036"/>
                </a:solidFill>
              </a:rPr>
              <a:t> models |</a:t>
            </a:r>
            <a:r>
              <a:rPr lang="en-GB" sz="2000" dirty="0" err="1" smtClean="0">
                <a:solidFill>
                  <a:srgbClr val="000036"/>
                </a:solidFill>
              </a:rPr>
              <a:t>f</a:t>
            </a:r>
            <a:r>
              <a:rPr lang="en-GB" sz="2000" baseline="-25000" dirty="0" err="1" smtClean="0">
                <a:solidFill>
                  <a:srgbClr val="000036"/>
                </a:solidFill>
              </a:rPr>
              <a:t>NL</a:t>
            </a:r>
            <a:r>
              <a:rPr lang="en-GB" sz="2000" dirty="0" smtClean="0">
                <a:solidFill>
                  <a:srgbClr val="000036"/>
                </a:solidFill>
              </a:rPr>
              <a:t>|&gt;&gt;1</a:t>
            </a:r>
            <a:endParaRPr lang="en-GB" sz="1600" dirty="0" smtClean="0">
              <a:solidFill>
                <a:srgbClr val="000036"/>
              </a:solidFill>
            </a:endParaRP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5468938" y="1928813"/>
          <a:ext cx="3249612" cy="549275"/>
        </p:xfrm>
        <a:graphic>
          <a:graphicData uri="http://schemas.openxmlformats.org/presentationml/2006/ole">
            <p:oleObj spid="_x0000_s139266" name="Equation" r:id="rId3" imgW="1879560" imgH="31716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500688" y="2786063"/>
          <a:ext cx="2132012" cy="681037"/>
        </p:xfrm>
        <a:graphic>
          <a:graphicData uri="http://schemas.openxmlformats.org/presentationml/2006/ole">
            <p:oleObj spid="_x0000_s139267" name="Equation" r:id="rId4" imgW="1231560" imgH="3934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572000" y="3429000"/>
          <a:ext cx="1471613" cy="592138"/>
        </p:xfrm>
        <a:graphic>
          <a:graphicData uri="http://schemas.openxmlformats.org/presentationml/2006/ole">
            <p:oleObj spid="_x0000_s139268" name="Equation" r:id="rId5" imgW="850680" imgH="3427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752" y="628652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 smtClean="0">
                <a:latin typeface="+mn-lt"/>
              </a:rPr>
              <a:t>* but ask Sasaki-san!</a:t>
            </a:r>
            <a:endParaRPr lang="en-GB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1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1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1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1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1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summary: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b="1" dirty="0" smtClean="0"/>
              <a:t>non-linear perturbations offer distinctive observational signatures of physics of inflation</a:t>
            </a: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838200"/>
          </a:xfrm>
        </p:spPr>
        <p:txBody>
          <a:bodyPr/>
          <a:lstStyle/>
          <a:p>
            <a:pPr algn="l"/>
            <a:r>
              <a:rPr lang="en-GB" b="1" smtClean="0">
                <a:solidFill>
                  <a:srgbClr val="FF3300"/>
                </a:solidFill>
              </a:rPr>
              <a:t>curvaton scenario:</a:t>
            </a:r>
            <a:r>
              <a:rPr lang="en-GB" sz="1600" b="1" smtClean="0">
                <a:solidFill>
                  <a:srgbClr val="FF3300"/>
                </a:solidFill>
              </a:rPr>
              <a:t/>
            </a:r>
            <a:br>
              <a:rPr lang="en-GB" sz="1600" b="1" smtClean="0">
                <a:solidFill>
                  <a:srgbClr val="FF3300"/>
                </a:solidFill>
              </a:rPr>
            </a:br>
            <a:r>
              <a:rPr lang="en-GB" sz="1600" b="1" smtClean="0">
                <a:solidFill>
                  <a:srgbClr val="FF3300"/>
                </a:solidFill>
              </a:rPr>
              <a:t>Linde &amp; Mukhanov 1997; Enqvist &amp; Sloth, Lyth &amp; Wands, Moroi &amp; Takahashi 2001</a:t>
            </a:r>
            <a:endParaRPr lang="en-GB" b="1" smtClean="0"/>
          </a:p>
        </p:txBody>
      </p:sp>
      <p:sp>
        <p:nvSpPr>
          <p:cNvPr id="11269" name="Rectangle 1027"/>
          <p:cNvSpPr>
            <a:spLocks noChangeArrowheads="1"/>
          </p:cNvSpPr>
          <p:nvPr/>
        </p:nvSpPr>
        <p:spPr bwMode="auto">
          <a:xfrm>
            <a:off x="785813" y="200025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r>
              <a:rPr lang="en-GB" sz="1800">
                <a:solidFill>
                  <a:srgbClr val="000000"/>
                </a:solidFill>
                <a:latin typeface="Tahoma" pitchFamily="34" charset="0"/>
              </a:rPr>
              <a:t>light during inflation (m&lt;&lt;H) hence acquires an almost scale-invariant, </a:t>
            </a:r>
            <a:r>
              <a:rPr lang="en-GB" sz="1800" i="1">
                <a:solidFill>
                  <a:srgbClr val="000000"/>
                </a:solidFill>
                <a:latin typeface="Tahoma" pitchFamily="34" charset="0"/>
              </a:rPr>
              <a:t>Gaussian distribution of field fluctuations </a:t>
            </a:r>
            <a:r>
              <a:rPr lang="en-GB" sz="1800">
                <a:solidFill>
                  <a:srgbClr val="000000"/>
                </a:solidFill>
                <a:latin typeface="Tahoma" pitchFamily="34" charset="0"/>
              </a:rPr>
              <a:t>on large scales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r>
              <a:rPr lang="en-GB" sz="18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energy density for massive field, </a:t>
            </a:r>
            <a:r>
              <a:rPr lang="en-GB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</a:t>
            </a:r>
            <a:r>
              <a:rPr lang="en-GB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</a:t>
            </a:r>
            <a:r>
              <a:rPr lang="en-GB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=m</a:t>
            </a:r>
            <a:r>
              <a:rPr lang="en-GB" i="1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GB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</a:t>
            </a:r>
            <a:r>
              <a:rPr lang="en-GB" i="1" baseline="30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GB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/2</a:t>
            </a:r>
            <a:endParaRPr lang="en-GB" sz="1800" i="1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r>
              <a:rPr lang="en-GB" sz="1800">
                <a:solidFill>
                  <a:srgbClr val="000000"/>
                </a:solidFill>
                <a:latin typeface="Tahoma" pitchFamily="34" charset="0"/>
              </a:rPr>
              <a:t>spectrum of initially isocurvature density perturbations</a:t>
            </a: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 sz="180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 sz="180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 sz="180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r>
              <a:rPr lang="en-GB" sz="1800">
                <a:solidFill>
                  <a:srgbClr val="000000"/>
                </a:solidFill>
                <a:latin typeface="Tahoma" pitchFamily="34" charset="0"/>
              </a:rPr>
              <a:t>transferred to radiation when curvaton decays with some efficiency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 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,decay</a:t>
            </a:r>
            <a:endParaRPr lang="en-GB" sz="1800" i="1" baseline="-25000">
              <a:solidFill>
                <a:srgbClr val="000000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4F81BD"/>
              </a:buClr>
              <a:buFontTx/>
              <a:buChar char="-"/>
            </a:pPr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11266" name="Object 1028"/>
          <p:cNvGraphicFramePr>
            <a:graphicFrameLocks noChangeAspect="1"/>
          </p:cNvGraphicFramePr>
          <p:nvPr/>
        </p:nvGraphicFramePr>
        <p:xfrm>
          <a:off x="2143125" y="3286125"/>
          <a:ext cx="3813175" cy="977900"/>
        </p:xfrm>
        <a:graphic>
          <a:graphicData uri="http://schemas.openxmlformats.org/presentationml/2006/ole">
            <p:oleObj spid="_x0000_s11266" name="Equation" r:id="rId3" imgW="1879560" imgH="482400" progId="Equation.3">
              <p:embed/>
            </p:oleObj>
          </a:graphicData>
        </a:graphic>
      </p:graphicFrame>
      <p:sp>
        <p:nvSpPr>
          <p:cNvPr id="11270" name="Text Box 1030"/>
          <p:cNvSpPr txBox="1">
            <a:spLocks noChangeArrowheads="1"/>
          </p:cNvSpPr>
          <p:nvPr/>
        </p:nvSpPr>
        <p:spPr bwMode="auto">
          <a:xfrm>
            <a:off x="500063" y="1357313"/>
            <a:ext cx="79676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curvaton</a:t>
            </a:r>
            <a:r>
              <a:rPr lang="en-GB" b="1" i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</a:t>
            </a:r>
            <a:r>
              <a:rPr lang="en-GB" sz="3200" b="1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kumimoji="1" lang="en-GB">
                <a:solidFill>
                  <a:srgbClr val="000000"/>
                </a:solidFill>
                <a:latin typeface="Arial" pitchFamily="34" charset="0"/>
              </a:rPr>
              <a:t>= a weakly-coupled, late-decaying scalar field</a:t>
            </a:r>
          </a:p>
          <a:p>
            <a:pPr>
              <a:spcBef>
                <a:spcPct val="50000"/>
              </a:spcBef>
            </a:pPr>
            <a:endParaRPr kumimoji="1" lang="en-GB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kumimoji="1" lang="en-GB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143125" y="5072063"/>
          <a:ext cx="6027738" cy="1492250"/>
        </p:xfrm>
        <a:graphic>
          <a:graphicData uri="http://schemas.openxmlformats.org/presentationml/2006/ole">
            <p:oleObj spid="_x0000_s11267" name="Equation" r:id="rId4" imgW="2869920" imgH="711000" progId="Equation.3">
              <p:embed/>
            </p:oleObj>
          </a:graphicData>
        </a:graphic>
      </p:graphicFrame>
      <p:sp>
        <p:nvSpPr>
          <p:cNvPr id="11271" name="Line 4"/>
          <p:cNvSpPr>
            <a:spLocks noChangeShapeType="1"/>
          </p:cNvSpPr>
          <p:nvPr/>
        </p:nvSpPr>
        <p:spPr bwMode="auto">
          <a:xfrm flipV="1">
            <a:off x="6524625" y="201613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5711825" y="912813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Freeform 6"/>
          <p:cNvSpPr>
            <a:spLocks/>
          </p:cNvSpPr>
          <p:nvPr/>
        </p:nvSpPr>
        <p:spPr bwMode="auto">
          <a:xfrm>
            <a:off x="5643563" y="357188"/>
            <a:ext cx="2979737" cy="573087"/>
          </a:xfrm>
          <a:custGeom>
            <a:avLst/>
            <a:gdLst>
              <a:gd name="T0" fmla="*/ 0 w 2112"/>
              <a:gd name="T1" fmla="*/ 2147483647 h 464"/>
              <a:gd name="T2" fmla="*/ 2147483647 w 2112"/>
              <a:gd name="T3" fmla="*/ 2147483647 h 464"/>
              <a:gd name="T4" fmla="*/ 2147483647 w 2112"/>
              <a:gd name="T5" fmla="*/ 0 h 464"/>
              <a:gd name="T6" fmla="*/ 0 60000 65536"/>
              <a:gd name="T7" fmla="*/ 0 60000 65536"/>
              <a:gd name="T8" fmla="*/ 0 60000 65536"/>
              <a:gd name="T9" fmla="*/ 0 w 2112"/>
              <a:gd name="T10" fmla="*/ 0 h 464"/>
              <a:gd name="T11" fmla="*/ 2112 w 2112"/>
              <a:gd name="T12" fmla="*/ 464 h 4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2" h="464">
                <a:moveTo>
                  <a:pt x="0" y="192"/>
                </a:moveTo>
                <a:cubicBezTo>
                  <a:pt x="184" y="328"/>
                  <a:pt x="368" y="464"/>
                  <a:pt x="720" y="432"/>
                </a:cubicBezTo>
                <a:cubicBezTo>
                  <a:pt x="1072" y="400"/>
                  <a:pt x="1592" y="200"/>
                  <a:pt x="21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4" name="Oval 7"/>
          <p:cNvSpPr>
            <a:spLocks noChangeArrowheads="1"/>
          </p:cNvSpPr>
          <p:nvPr/>
        </p:nvSpPr>
        <p:spPr bwMode="auto">
          <a:xfrm>
            <a:off x="8001000" y="500063"/>
            <a:ext cx="134938" cy="119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8216900" y="854075"/>
            <a:ext cx="474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sym typeface="Symbol" pitchFamily="18" charset="2"/>
              </a:rPr>
              <a:t>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1276" name="Text Box 9"/>
          <p:cNvSpPr txBox="1">
            <a:spLocks noChangeArrowheads="1"/>
          </p:cNvSpPr>
          <p:nvPr/>
        </p:nvSpPr>
        <p:spPr bwMode="auto">
          <a:xfrm>
            <a:off x="5778500" y="142875"/>
            <a:ext cx="74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sym typeface="Symbol" pitchFamily="18" charset="2"/>
              </a:rPr>
              <a:t>V()</a:t>
            </a:r>
          </a:p>
        </p:txBody>
      </p:sp>
      <p:sp>
        <p:nvSpPr>
          <p:cNvPr id="11277" name="Freeform 10"/>
          <p:cNvSpPr>
            <a:spLocks/>
          </p:cNvSpPr>
          <p:nvPr/>
        </p:nvSpPr>
        <p:spPr bwMode="auto">
          <a:xfrm rot="-627339">
            <a:off x="7718425" y="595313"/>
            <a:ext cx="271463" cy="60325"/>
          </a:xfrm>
          <a:custGeom>
            <a:avLst/>
            <a:gdLst>
              <a:gd name="T0" fmla="*/ 2147483647 w 132"/>
              <a:gd name="T1" fmla="*/ 0 h 30"/>
              <a:gd name="T2" fmla="*/ 0 w 132"/>
              <a:gd name="T3" fmla="*/ 2147483647 h 30"/>
              <a:gd name="T4" fmla="*/ 0 60000 65536"/>
              <a:gd name="T5" fmla="*/ 0 60000 65536"/>
              <a:gd name="T6" fmla="*/ 0 w 132"/>
              <a:gd name="T7" fmla="*/ 0 h 30"/>
              <a:gd name="T8" fmla="*/ 132 w 13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" h="30">
                <a:moveTo>
                  <a:pt x="132" y="0"/>
                </a:moveTo>
                <a:lnTo>
                  <a:pt x="0" y="30"/>
                </a:ln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8" name="Freeform 11"/>
          <p:cNvSpPr>
            <a:spLocks/>
          </p:cNvSpPr>
          <p:nvPr/>
        </p:nvSpPr>
        <p:spPr bwMode="auto">
          <a:xfrm>
            <a:off x="8143875" y="428625"/>
            <a:ext cx="271463" cy="101600"/>
          </a:xfrm>
          <a:custGeom>
            <a:avLst/>
            <a:gdLst>
              <a:gd name="T0" fmla="*/ 0 w 192"/>
              <a:gd name="T1" fmla="*/ 2147483647 h 82"/>
              <a:gd name="T2" fmla="*/ 2147483647 w 192"/>
              <a:gd name="T3" fmla="*/ 0 h 82"/>
              <a:gd name="T4" fmla="*/ 0 60000 65536"/>
              <a:gd name="T5" fmla="*/ 0 60000 65536"/>
              <a:gd name="T6" fmla="*/ 0 w 192"/>
              <a:gd name="T7" fmla="*/ 0 h 82"/>
              <a:gd name="T8" fmla="*/ 192 w 192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82">
                <a:moveTo>
                  <a:pt x="0" y="82"/>
                </a:moveTo>
                <a:lnTo>
                  <a:pt x="192" y="0"/>
                </a:lnTo>
              </a:path>
            </a:pathLst>
          </a:cu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mapG_Plan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9395" name="Text Box 9"/>
          <p:cNvSpPr txBox="1">
            <a:spLocks noChangeArrowheads="1"/>
          </p:cNvSpPr>
          <p:nvPr/>
        </p:nvSpPr>
        <p:spPr bwMode="auto">
          <a:xfrm>
            <a:off x="3922713" y="6094413"/>
            <a:ext cx="4535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F8F8"/>
                </a:solidFill>
              </a:rPr>
              <a:t>Liguori, Matarrese and  Moscardini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mapG_Plan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0419" name="Picture 7" descr="mapNG_p3000_Plan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3922713" y="6094413"/>
            <a:ext cx="4535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F8F8"/>
                </a:solidFill>
              </a:rPr>
              <a:t>Liguori, Matarrese and  Moscardini (2003)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14375" y="135731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>
                <a:solidFill>
                  <a:srgbClr val="000000"/>
                </a:solidFill>
              </a:rPr>
              <a:t>f</a:t>
            </a:r>
            <a:r>
              <a:rPr lang="en-GB" sz="2000" i="1" baseline="-25000">
                <a:solidFill>
                  <a:srgbClr val="000000"/>
                </a:solidFill>
              </a:rPr>
              <a:t>NL</a:t>
            </a:r>
            <a:r>
              <a:rPr lang="en-GB" sz="2000" i="1">
                <a:solidFill>
                  <a:srgbClr val="000000"/>
                </a:solidFill>
              </a:rPr>
              <a:t>=+3000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mapG_Plan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1443" name="Picture 7" descr="mapNG_p3000_Plan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61444" name="Picture 8" descr="mapNG_m3000_Plan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7620000" cy="4191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3922713" y="6094413"/>
            <a:ext cx="45354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F8F8"/>
                </a:solidFill>
              </a:rPr>
              <a:t>Liguori, Matarrese and  Moscardini (2003)</a:t>
            </a:r>
          </a:p>
        </p:txBody>
      </p:sp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714375" y="1357313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>
                <a:solidFill>
                  <a:srgbClr val="000000"/>
                </a:solidFill>
              </a:rPr>
              <a:t>f</a:t>
            </a:r>
            <a:r>
              <a:rPr lang="en-GB" sz="2000" i="1" baseline="-25000">
                <a:solidFill>
                  <a:srgbClr val="000000"/>
                </a:solidFill>
              </a:rPr>
              <a:t>NL</a:t>
            </a:r>
            <a:r>
              <a:rPr lang="en-GB" sz="2000" i="1">
                <a:solidFill>
                  <a:srgbClr val="000000"/>
                </a:solidFill>
              </a:rPr>
              <a:t>=-3000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pdf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304800"/>
            <a:ext cx="5486400" cy="5486400"/>
          </a:xfrm>
          <a:noFill/>
          <a:ln>
            <a:solidFill>
              <a:srgbClr val="FF3300"/>
            </a:solidFill>
          </a:ln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857250" y="6143625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remember: f</a:t>
            </a:r>
            <a:r>
              <a:rPr lang="en-GB" baseline="-25000">
                <a:solidFill>
                  <a:schemeClr val="bg1"/>
                </a:solidFill>
              </a:rPr>
              <a:t>NL</a:t>
            </a:r>
            <a:r>
              <a:rPr lang="en-GB">
                <a:solidFill>
                  <a:schemeClr val="bg1"/>
                </a:solidFill>
              </a:rPr>
              <a:t> &lt; 100 implies Gaussian to better than 0.1%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evidence for local non-</a:t>
            </a:r>
            <a:r>
              <a:rPr lang="en-GB" dirty="0" err="1" smtClean="0"/>
              <a:t>Gaussianity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501063" cy="3214687"/>
          </a:xfrm>
        </p:spPr>
        <p:txBody>
          <a:bodyPr/>
          <a:lstStyle/>
          <a:p>
            <a:pPr>
              <a:defRPr/>
            </a:pP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T/T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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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/3</a:t>
            </a:r>
            <a:r>
              <a:rPr lang="en-GB" sz="2000" dirty="0" smtClean="0">
                <a:sym typeface="Symbol" pitchFamily="18" charset="2"/>
              </a:rPr>
              <a:t>, so </a:t>
            </a:r>
            <a:r>
              <a:rPr lang="en-GB" sz="2000" dirty="0" smtClean="0">
                <a:sym typeface="Symbol"/>
              </a:rPr>
              <a:t>p</a:t>
            </a:r>
            <a:r>
              <a:rPr lang="en-GB" sz="2000" dirty="0" smtClean="0">
                <a:sym typeface="Symbol" pitchFamily="18" charset="2"/>
              </a:rPr>
              <a:t>ositive </a:t>
            </a:r>
            <a:r>
              <a:rPr lang="en-GB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GB" sz="24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NL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000" dirty="0" smtClean="0">
                <a:sym typeface="Symbol"/>
              </a:rPr>
              <a:t> </a:t>
            </a:r>
            <a:r>
              <a:rPr lang="en-GB" sz="2000" dirty="0" smtClean="0">
                <a:sym typeface="Symbol" pitchFamily="18" charset="2"/>
              </a:rPr>
              <a:t>more cold spots in CMB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various groups have attempted to measure this with the WMAP CMB data using estimators based on matched filtering </a:t>
            </a:r>
            <a:r>
              <a:rPr lang="de-DE" sz="2000" dirty="0" smtClean="0"/>
              <a:t>(all 95% CL) </a:t>
            </a:r>
            <a:r>
              <a:rPr lang="en-GB" sz="2000" dirty="0" smtClean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endParaRPr lang="de-DE" sz="1600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de-DE" sz="1600" dirty="0" smtClean="0">
                <a:ea typeface="+mn-ea"/>
                <a:cs typeface="+mn-cs"/>
              </a:rPr>
              <a:t>  27 &lt; f</a:t>
            </a:r>
            <a:r>
              <a:rPr lang="de-DE" sz="1600" baseline="-25000" dirty="0" smtClean="0">
                <a:ea typeface="+mn-ea"/>
                <a:cs typeface="+mn-cs"/>
              </a:rPr>
              <a:t>NL</a:t>
            </a:r>
            <a:r>
              <a:rPr lang="de-DE" sz="1600" dirty="0" smtClean="0">
                <a:ea typeface="+mn-ea"/>
                <a:cs typeface="+mn-cs"/>
              </a:rPr>
              <a:t> &lt; 147	Yadav &amp; Wandelt	</a:t>
            </a:r>
            <a:r>
              <a:rPr lang="en-GB" sz="1600" dirty="0" smtClean="0">
                <a:ea typeface="+mn-ea"/>
                <a:cs typeface="+mn-cs"/>
              </a:rPr>
              <a:t>WMAP3 data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da-DK" sz="1600" dirty="0" smtClean="0">
                <a:ea typeface="+mn-ea"/>
                <a:cs typeface="+mn-cs"/>
              </a:rPr>
              <a:t>  -9 &lt; </a:t>
            </a:r>
            <a:r>
              <a:rPr lang="de-DE" sz="1600" dirty="0" smtClean="0"/>
              <a:t>f</a:t>
            </a:r>
            <a:r>
              <a:rPr lang="de-DE" sz="1600" baseline="-25000" dirty="0" smtClean="0"/>
              <a:t>NL </a:t>
            </a:r>
            <a:r>
              <a:rPr lang="da-DK" sz="1600" dirty="0" smtClean="0">
                <a:ea typeface="+mn-ea"/>
                <a:cs typeface="+mn-cs"/>
              </a:rPr>
              <a:t>&lt; 111	Komatsu et al 	</a:t>
            </a:r>
            <a:r>
              <a:rPr lang="en-GB" sz="1600" dirty="0" smtClean="0">
                <a:ea typeface="+mn-ea"/>
                <a:cs typeface="+mn-cs"/>
              </a:rPr>
              <a:t>WMAP5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da-DK" sz="1600" dirty="0" smtClean="0">
                <a:ea typeface="+mn-ea"/>
                <a:cs typeface="+mn-cs"/>
              </a:rPr>
              <a:t>-4 &lt; </a:t>
            </a:r>
            <a:r>
              <a:rPr lang="de-DE" sz="1600" dirty="0" smtClean="0"/>
              <a:t>f</a:t>
            </a:r>
            <a:r>
              <a:rPr lang="de-DE" sz="1600" baseline="-25000" dirty="0" smtClean="0"/>
              <a:t>NL </a:t>
            </a:r>
            <a:r>
              <a:rPr lang="da-DK" sz="1600" dirty="0" smtClean="0">
                <a:ea typeface="+mn-ea"/>
                <a:cs typeface="+mn-cs"/>
              </a:rPr>
              <a:t>&lt; 80	Smith et al. 	</a:t>
            </a:r>
            <a:r>
              <a:rPr lang="en-GB" sz="1600" dirty="0" smtClean="0">
                <a:ea typeface="+mn-ea"/>
                <a:cs typeface="+mn-cs"/>
              </a:rPr>
              <a:t>Optimal WMAP5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da-DK" sz="1600" dirty="0" smtClean="0">
                <a:ea typeface="+mn-ea"/>
                <a:cs typeface="+mn-cs"/>
              </a:rPr>
              <a:t> -10 &lt; </a:t>
            </a:r>
            <a:r>
              <a:rPr lang="de-DE" sz="1600" dirty="0" smtClean="0"/>
              <a:t>f</a:t>
            </a:r>
            <a:r>
              <a:rPr lang="de-DE" sz="1600" baseline="-25000" dirty="0" smtClean="0"/>
              <a:t>NL </a:t>
            </a:r>
            <a:r>
              <a:rPr lang="da-DK" sz="1600" dirty="0" smtClean="0">
                <a:ea typeface="+mn-ea"/>
                <a:cs typeface="+mn-cs"/>
              </a:rPr>
              <a:t>&lt; 74	Komatsu et al 	WMAP7</a:t>
            </a:r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r>
              <a:rPr lang="en-GB" sz="2000" dirty="0" smtClean="0"/>
              <a:t>Large scale structure observations have recently given independent indications due to non-local bias on large scales </a:t>
            </a:r>
            <a:r>
              <a:rPr lang="en-GB" sz="1600" dirty="0" smtClean="0"/>
              <a:t>(</a:t>
            </a:r>
            <a:r>
              <a:rPr lang="en-GB" sz="1600" dirty="0" err="1" smtClean="0"/>
              <a:t>Dalal</a:t>
            </a:r>
            <a:r>
              <a:rPr lang="en-GB" sz="1600" dirty="0" smtClean="0"/>
              <a:t> et al 2007):</a:t>
            </a:r>
            <a:endParaRPr lang="en-GB" sz="2000" dirty="0" smtClean="0"/>
          </a:p>
          <a:p>
            <a:pPr lvl="1">
              <a:defRPr/>
            </a:pPr>
            <a:endParaRPr lang="en-GB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GB" sz="1600" dirty="0" smtClean="0">
                <a:ea typeface="+mn-ea"/>
                <a:cs typeface="+mn-cs"/>
              </a:rPr>
              <a:t>-29 &lt; </a:t>
            </a:r>
            <a:r>
              <a:rPr lang="de-DE" sz="1600" dirty="0" smtClean="0"/>
              <a:t>f</a:t>
            </a:r>
            <a:r>
              <a:rPr lang="de-DE" sz="1600" baseline="-25000" dirty="0" smtClean="0"/>
              <a:t>NL</a:t>
            </a:r>
            <a:r>
              <a:rPr lang="en-GB" sz="1600" dirty="0" smtClean="0">
                <a:ea typeface="+mn-ea"/>
                <a:cs typeface="+mn-cs"/>
              </a:rPr>
              <a:t> &lt; 70 (95% CL) </a:t>
            </a:r>
            <a:r>
              <a:rPr lang="en-GB" sz="1600" dirty="0" err="1" smtClean="0">
                <a:ea typeface="+mn-ea"/>
                <a:cs typeface="+mn-cs"/>
              </a:rPr>
              <a:t>Slosar</a:t>
            </a:r>
            <a:r>
              <a:rPr lang="en-GB" sz="1600" dirty="0" smtClean="0">
                <a:ea typeface="+mn-ea"/>
                <a:cs typeface="+mn-cs"/>
              </a:rPr>
              <a:t> et al 2008</a:t>
            </a:r>
          </a:p>
          <a:p>
            <a:pPr lvl="1">
              <a:defRPr/>
            </a:pPr>
            <a:r>
              <a:rPr lang="en-GB" sz="1600" dirty="0" smtClean="0"/>
              <a:t>27 &lt; </a:t>
            </a:r>
            <a:r>
              <a:rPr lang="de-DE" sz="1600" dirty="0" smtClean="0"/>
              <a:t>f</a:t>
            </a:r>
            <a:r>
              <a:rPr lang="de-DE" sz="1600" baseline="-25000" dirty="0" smtClean="0"/>
              <a:t>NL</a:t>
            </a:r>
            <a:r>
              <a:rPr lang="en-GB" sz="1600" dirty="0" smtClean="0"/>
              <a:t> &lt; 117 (95% CL) Xia et al 2010 [NVSS survey of AGNs]</a:t>
            </a:r>
          </a:p>
          <a:p>
            <a:pPr lvl="1">
              <a:defRPr/>
            </a:pPr>
            <a:endParaRPr lang="en-GB" sz="16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non-Gaussianity from inflation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88" y="1285875"/>
          <a:ext cx="775813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046"/>
                <a:gridCol w="2586046"/>
                <a:gridCol w="258604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Source of non-</a:t>
                      </a:r>
                      <a:r>
                        <a:rPr lang="en-GB" dirty="0" err="1" smtClean="0"/>
                        <a:t>Gaussianity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Bispectrum</a:t>
                      </a:r>
                      <a:r>
                        <a:rPr lang="en-GB" baseline="0" dirty="0" smtClean="0"/>
                        <a:t> type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vacuum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Excited state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Folded?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Sub-Hubble</a:t>
                      </a:r>
                      <a:r>
                        <a:rPr lang="en-GB" baseline="0" dirty="0" smtClean="0"/>
                        <a:t> evolution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Higher-derivative</a:t>
                      </a:r>
                      <a:r>
                        <a:rPr lang="en-GB" baseline="0" dirty="0" smtClean="0"/>
                        <a:t> interactions</a:t>
                      </a:r>
                    </a:p>
                    <a:p>
                      <a:r>
                        <a:rPr lang="en-GB" baseline="0" dirty="0" smtClean="0"/>
                        <a:t>e.g. k-inflation, DBI, ghost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Equilateral</a:t>
                      </a:r>
                    </a:p>
                    <a:p>
                      <a:r>
                        <a:rPr lang="en-GB" dirty="0" smtClean="0"/>
                        <a:t>(+orthogonal?)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Hubble-exit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Features</a:t>
                      </a:r>
                      <a:r>
                        <a:rPr lang="en-GB" baseline="0" dirty="0" smtClean="0"/>
                        <a:t> in potential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Super-Hubble</a:t>
                      </a:r>
                      <a:r>
                        <a:rPr lang="en-GB" baseline="0" dirty="0" smtClean="0"/>
                        <a:t> evolution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Self-</a:t>
                      </a:r>
                      <a:r>
                        <a:rPr lang="en-GB" dirty="0" err="1" smtClean="0"/>
                        <a:t>interactions+gravity</a:t>
                      </a:r>
                      <a:endParaRPr lang="en-GB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End of inflation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Tachyonic</a:t>
                      </a:r>
                      <a:r>
                        <a:rPr lang="en-GB" baseline="0" dirty="0" smtClean="0"/>
                        <a:t> instability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(p)Reheating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Modulated (p)</a:t>
                      </a:r>
                      <a:r>
                        <a:rPr lang="en-GB" baseline="0" dirty="0" smtClean="0"/>
                        <a:t>reheating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After</a:t>
                      </a:r>
                      <a:r>
                        <a:rPr lang="en-GB" baseline="0" dirty="0" smtClean="0"/>
                        <a:t> inflation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Curvaton</a:t>
                      </a:r>
                      <a:r>
                        <a:rPr lang="en-GB" baseline="0" dirty="0" smtClean="0"/>
                        <a:t> decay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</a:t>
                      </a:r>
                    </a:p>
                    <a:p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Radiation + matter</a:t>
                      </a:r>
                    </a:p>
                    <a:p>
                      <a:r>
                        <a:rPr lang="en-GB" baseline="0" dirty="0" smtClean="0"/>
                        <a:t>+ l</a:t>
                      </a:r>
                      <a:r>
                        <a:rPr lang="en-GB" dirty="0" smtClean="0"/>
                        <a:t>ast-scattering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Primary</a:t>
                      </a:r>
                      <a:r>
                        <a:rPr lang="en-GB" baseline="0" dirty="0" smtClean="0"/>
                        <a:t> anisotropies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Local+equilateral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ISW/</a:t>
                      </a:r>
                      <a:r>
                        <a:rPr lang="en-GB" dirty="0" err="1" smtClean="0"/>
                        <a:t>lensing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</a:t>
                      </a:r>
                      <a:r>
                        <a:rPr lang="en-GB" baseline="0" dirty="0" smtClean="0"/>
                        <a:t> anisotropies</a:t>
                      </a:r>
                      <a:endParaRPr lang="en-GB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Local+equilateral</a:t>
                      </a:r>
                      <a:endParaRPr lang="en-GB" dirty="0" smtClean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Wands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15B37-4496-4913-971F-43B960A6F8A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214313" y="2357438"/>
            <a:ext cx="500062" cy="192881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53" name="TextBox 10"/>
          <p:cNvSpPr txBox="1">
            <a:spLocks noChangeArrowheads="1"/>
          </p:cNvSpPr>
          <p:nvPr/>
        </p:nvSpPr>
        <p:spPr bwMode="auto">
          <a:xfrm>
            <a:off x="928688" y="5000625"/>
            <a:ext cx="771525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>
                <a:latin typeface="Arial Black" pitchFamily="34" charset="0"/>
              </a:rPr>
              <a:t>primordial non-Gaussianity </a:t>
            </a:r>
          </a:p>
        </p:txBody>
      </p:sp>
      <p:sp>
        <p:nvSpPr>
          <p:cNvPr id="25654" name="TextBox 11"/>
          <p:cNvSpPr txBox="1">
            <a:spLocks noChangeArrowheads="1"/>
          </p:cNvSpPr>
          <p:nvPr/>
        </p:nvSpPr>
        <p:spPr bwMode="auto">
          <a:xfrm rot="-5400000">
            <a:off x="-697706" y="2626519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algn="l"/>
            <a:r>
              <a:rPr lang="en-GB" smtClean="0"/>
              <a:t>templates for primordial bispectra</a:t>
            </a:r>
          </a:p>
        </p:txBody>
      </p:sp>
      <p:sp>
        <p:nvSpPr>
          <p:cNvPr id="4103" name="Content Placeholder 2"/>
          <p:cNvSpPr>
            <a:spLocks noGrp="1"/>
          </p:cNvSpPr>
          <p:nvPr>
            <p:ph idx="1"/>
          </p:nvPr>
        </p:nvSpPr>
        <p:spPr>
          <a:xfrm>
            <a:off x="3357563" y="1785938"/>
            <a:ext cx="4972050" cy="4125912"/>
          </a:xfrm>
        </p:spPr>
        <p:txBody>
          <a:bodyPr/>
          <a:lstStyle/>
          <a:p>
            <a:r>
              <a:rPr lang="en-GB" sz="2800" smtClean="0"/>
              <a:t>local type </a:t>
            </a:r>
            <a:r>
              <a:rPr lang="en-GB" sz="1800" smtClean="0"/>
              <a:t>(Komatsu&amp;Spergel 2001)</a:t>
            </a:r>
            <a:endParaRPr lang="en-GB" sz="2800" smtClean="0"/>
          </a:p>
          <a:p>
            <a:pPr lvl="1"/>
            <a:r>
              <a:rPr lang="en-GB" sz="1600" smtClean="0"/>
              <a:t>local in real space (fNL=constant)</a:t>
            </a:r>
          </a:p>
          <a:p>
            <a:pPr lvl="1"/>
            <a:r>
              <a:rPr lang="en-GB" sz="1600" smtClean="0"/>
              <a:t>max for squeezed triangles: k&lt;&lt;k’,k’’</a:t>
            </a:r>
          </a:p>
          <a:p>
            <a:pPr>
              <a:buFont typeface="Arial" pitchFamily="34" charset="0"/>
              <a:buNone/>
            </a:pPr>
            <a:endParaRPr lang="en-GB" sz="2800" smtClean="0"/>
          </a:p>
          <a:p>
            <a:r>
              <a:rPr lang="en-GB" sz="2800" smtClean="0"/>
              <a:t>equilateral type</a:t>
            </a:r>
            <a:r>
              <a:rPr lang="en-GB" sz="1800" smtClean="0"/>
              <a:t> (Creminelli et al 2005)</a:t>
            </a:r>
            <a:endParaRPr lang="en-GB" sz="2800" smtClean="0"/>
          </a:p>
          <a:p>
            <a:pPr lvl="1"/>
            <a:r>
              <a:rPr lang="en-GB" sz="1600" smtClean="0"/>
              <a:t>peaks for k1~k2~k3</a:t>
            </a:r>
          </a:p>
          <a:p>
            <a:pPr>
              <a:buFont typeface="Arial" pitchFamily="34" charset="0"/>
              <a:buNone/>
            </a:pPr>
            <a:endParaRPr lang="en-GB" sz="2800" smtClean="0"/>
          </a:p>
          <a:p>
            <a:endParaRPr lang="en-GB" sz="2800" smtClean="0"/>
          </a:p>
          <a:p>
            <a:r>
              <a:rPr lang="en-GB" sz="2800" smtClean="0"/>
              <a:t>orthogonal type </a:t>
            </a:r>
            <a:r>
              <a:rPr lang="en-GB" sz="1800" smtClean="0"/>
              <a:t>(Senatore et al 2009)</a:t>
            </a:r>
            <a:endParaRPr lang="en-GB" sz="28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18/2/2008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David Wands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0F0B0-0CAE-42C2-8D94-1A6790F7782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00063" y="1000125"/>
          <a:ext cx="8439150" cy="379413"/>
        </p:xfrm>
        <a:graphic>
          <a:graphicData uri="http://schemas.openxmlformats.org/presentationml/2006/ole">
            <p:oleObj spid="_x0000_s137218" name="Equation" r:id="rId4" imgW="5676840" imgH="253800" progId="Equation.3">
              <p:embed/>
            </p:oleObj>
          </a:graphicData>
        </a:graphic>
      </p:graphicFrame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1857375"/>
            <a:ext cx="20002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3571875"/>
            <a:ext cx="20002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5275263"/>
            <a:ext cx="20002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4222750" y="2857500"/>
          <a:ext cx="4270375" cy="601663"/>
        </p:xfrm>
        <a:graphic>
          <a:graphicData uri="http://schemas.openxmlformats.org/presentationml/2006/ole">
            <p:oleObj spid="_x0000_s137219" name="Equation" r:id="rId8" imgW="3429000" imgH="482400" progId="Equation.3">
              <p:embed/>
            </p:oleObj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3822700" y="4214813"/>
          <a:ext cx="5164138" cy="546100"/>
        </p:xfrm>
        <a:graphic>
          <a:graphicData uri="http://schemas.openxmlformats.org/presentationml/2006/ole">
            <p:oleObj spid="_x0000_s137220" name="Equation" r:id="rId9" imgW="4572000" imgH="482400" progId="Equation.3">
              <p:embed/>
            </p:oleObj>
          </a:graphicData>
        </a:graphic>
      </p:graphicFrame>
      <p:graphicFrame>
        <p:nvGraphicFramePr>
          <p:cNvPr id="4101" name="Object 13"/>
          <p:cNvGraphicFramePr>
            <a:graphicFrameLocks noChangeAspect="1"/>
          </p:cNvGraphicFramePr>
          <p:nvPr/>
        </p:nvGraphicFramePr>
        <p:xfrm>
          <a:off x="4286250" y="5643563"/>
          <a:ext cx="3973513" cy="574675"/>
        </p:xfrm>
        <a:graphic>
          <a:graphicData uri="http://schemas.openxmlformats.org/presentationml/2006/ole">
            <p:oleObj spid="_x0000_s137221" name="Equation" r:id="rId10" imgW="35175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algn="l"/>
            <a:r>
              <a:rPr lang="en-GB" sz="3200" smtClean="0"/>
              <a:t> </a:t>
            </a:r>
            <a:r>
              <a:rPr lang="en-GB" sz="3200" b="1" smtClean="0"/>
              <a:t>the </a:t>
            </a:r>
            <a:r>
              <a:rPr lang="en-GB" sz="3200" b="1" smtClean="0">
                <a:sym typeface="Symbol" pitchFamily="18" charset="2"/>
              </a:rPr>
              <a:t></a:t>
            </a:r>
            <a:r>
              <a:rPr lang="en-GB" sz="3200" b="1" smtClean="0"/>
              <a:t>N formalism order by order at Hubble exit</a:t>
            </a:r>
            <a:endParaRPr lang="en-GB" b="1" smtClean="0"/>
          </a:p>
        </p:txBody>
      </p:sp>
      <p:graphicFrame>
        <p:nvGraphicFramePr>
          <p:cNvPr id="177167" name="Object 2"/>
          <p:cNvGraphicFramePr>
            <a:graphicFrameLocks noChangeAspect="1"/>
          </p:cNvGraphicFramePr>
          <p:nvPr/>
        </p:nvGraphicFramePr>
        <p:xfrm>
          <a:off x="428625" y="1428750"/>
          <a:ext cx="8213725" cy="2786063"/>
        </p:xfrm>
        <a:graphic>
          <a:graphicData uri="http://schemas.openxmlformats.org/presentationml/2006/ole">
            <p:oleObj spid="_x0000_s242690" name="Equation" r:id="rId3" imgW="3822480" imgH="1295280" progId="Equation.3">
              <p:embed/>
            </p:oleObj>
          </a:graphicData>
        </a:graphic>
      </p:graphicFrame>
      <p:sp>
        <p:nvSpPr>
          <p:cNvPr id="6148" name="Rectangle 16"/>
          <p:cNvSpPr>
            <a:spLocks noChangeArrowheads="1"/>
          </p:cNvSpPr>
          <p:nvPr/>
        </p:nvSpPr>
        <p:spPr bwMode="auto">
          <a:xfrm>
            <a:off x="539750" y="4508500"/>
            <a:ext cx="41036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>
                <a:solidFill>
                  <a:schemeClr val="accent1"/>
                </a:solidFill>
                <a:latin typeface="Tahoma" pitchFamily="34" charset="0"/>
              </a:rPr>
              <a:t>sub-Hubble quantum interactions</a:t>
            </a:r>
            <a:endParaRPr lang="en-GB" sz="1400">
              <a:solidFill>
                <a:schemeClr val="accent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4500563" y="908050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</a:t>
            </a:r>
          </a:p>
        </p:txBody>
      </p:sp>
      <p:sp>
        <p:nvSpPr>
          <p:cNvPr id="6150" name="Content Placeholder 20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6858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5000625" y="4643438"/>
            <a:ext cx="39608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>
                <a:solidFill>
                  <a:schemeClr val="accent1"/>
                </a:solidFill>
                <a:latin typeface="Tahoma" pitchFamily="34" charset="0"/>
              </a:rPr>
              <a:t>super-Hubble classical evolution</a:t>
            </a:r>
            <a:endParaRPr lang="en-GB" sz="1400">
              <a:solidFill>
                <a:schemeClr val="accent1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70288" y="4021138"/>
            <a:ext cx="1314450" cy="476250"/>
          </a:xfrm>
          <a:custGeom>
            <a:avLst/>
            <a:gdLst>
              <a:gd name="connsiteX0" fmla="*/ 0 w 1315233"/>
              <a:gd name="connsiteY0" fmla="*/ 475989 h 475989"/>
              <a:gd name="connsiteX1" fmla="*/ 1027134 w 1315233"/>
              <a:gd name="connsiteY1" fmla="*/ 288098 h 475989"/>
              <a:gd name="connsiteX2" fmla="*/ 1315233 w 1315233"/>
              <a:gd name="connsiteY2" fmla="*/ 0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233" h="475989">
                <a:moveTo>
                  <a:pt x="0" y="475989"/>
                </a:moveTo>
                <a:cubicBezTo>
                  <a:pt x="403964" y="421709"/>
                  <a:pt x="807929" y="367429"/>
                  <a:pt x="1027134" y="288098"/>
                </a:cubicBezTo>
                <a:cubicBezTo>
                  <a:pt x="1246339" y="208767"/>
                  <a:pt x="1280786" y="104383"/>
                  <a:pt x="13152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5862638" y="4159250"/>
            <a:ext cx="701675" cy="412750"/>
          </a:xfrm>
          <a:custGeom>
            <a:avLst/>
            <a:gdLst>
              <a:gd name="connsiteX0" fmla="*/ 0 w 701457"/>
              <a:gd name="connsiteY0" fmla="*/ 413359 h 413359"/>
              <a:gd name="connsiteX1" fmla="*/ 463463 w 701457"/>
              <a:gd name="connsiteY1" fmla="*/ 275573 h 413359"/>
              <a:gd name="connsiteX2" fmla="*/ 701457 w 701457"/>
              <a:gd name="connsiteY2" fmla="*/ 0 h 41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1457" h="413359">
                <a:moveTo>
                  <a:pt x="0" y="413359"/>
                </a:moveTo>
                <a:cubicBezTo>
                  <a:pt x="173277" y="378912"/>
                  <a:pt x="346554" y="344466"/>
                  <a:pt x="463463" y="275573"/>
                </a:cubicBezTo>
                <a:cubicBezTo>
                  <a:pt x="580372" y="206680"/>
                  <a:pt x="640914" y="103340"/>
                  <a:pt x="701457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5786438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3000" y="5786438"/>
            <a:ext cx="785813" cy="1587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28813" y="4929188"/>
            <a:ext cx="1000125" cy="1643062"/>
            <a:chOff x="1928794" y="4929198"/>
            <a:chExt cx="1000132" cy="164307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357422" y="4929198"/>
              <a:ext cx="571504" cy="500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28794" y="5357826"/>
              <a:ext cx="500065" cy="42862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928794" y="5786454"/>
              <a:ext cx="561979" cy="41910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00298" y="6215082"/>
              <a:ext cx="42862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072063" y="5715000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643563" y="4857750"/>
            <a:ext cx="1000125" cy="1643063"/>
            <a:chOff x="1928794" y="4929198"/>
            <a:chExt cx="1000132" cy="164307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357422" y="4929198"/>
              <a:ext cx="571504" cy="5000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928794" y="5357826"/>
              <a:ext cx="500065" cy="42862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928794" y="5786454"/>
              <a:ext cx="561979" cy="41910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500298" y="6215082"/>
              <a:ext cx="428628" cy="357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9" name="TextBox 47"/>
          <p:cNvSpPr txBox="1">
            <a:spLocks noChangeArrowheads="1"/>
          </p:cNvSpPr>
          <p:nvPr/>
        </p:nvSpPr>
        <p:spPr bwMode="auto">
          <a:xfrm>
            <a:off x="5429250" y="542925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N’’</a:t>
            </a:r>
          </a:p>
        </p:txBody>
      </p:sp>
      <p:sp>
        <p:nvSpPr>
          <p:cNvPr id="6160" name="TextBox 48"/>
          <p:cNvSpPr txBox="1">
            <a:spLocks noChangeArrowheads="1"/>
          </p:cNvSpPr>
          <p:nvPr/>
        </p:nvSpPr>
        <p:spPr bwMode="auto">
          <a:xfrm>
            <a:off x="6143625" y="52149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1" name="TextBox 49"/>
          <p:cNvSpPr txBox="1">
            <a:spLocks noChangeArrowheads="1"/>
          </p:cNvSpPr>
          <p:nvPr/>
        </p:nvSpPr>
        <p:spPr bwMode="auto">
          <a:xfrm>
            <a:off x="6143625" y="57864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2" name="TextBox 50"/>
          <p:cNvSpPr txBox="1">
            <a:spLocks noChangeArrowheads="1"/>
          </p:cNvSpPr>
          <p:nvPr/>
        </p:nvSpPr>
        <p:spPr bwMode="auto">
          <a:xfrm>
            <a:off x="1000125" y="550068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3" name="TextBox 51"/>
          <p:cNvSpPr txBox="1">
            <a:spLocks noChangeArrowheads="1"/>
          </p:cNvSpPr>
          <p:nvPr/>
        </p:nvSpPr>
        <p:spPr bwMode="auto">
          <a:xfrm>
            <a:off x="2357438" y="535781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4" name="TextBox 52"/>
          <p:cNvSpPr txBox="1">
            <a:spLocks noChangeArrowheads="1"/>
          </p:cNvSpPr>
          <p:nvPr/>
        </p:nvSpPr>
        <p:spPr bwMode="auto">
          <a:xfrm>
            <a:off x="2357438" y="592931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N’</a:t>
            </a:r>
          </a:p>
        </p:txBody>
      </p:sp>
      <p:sp>
        <p:nvSpPr>
          <p:cNvPr id="6165" name="TextBox 53"/>
          <p:cNvSpPr txBox="1">
            <a:spLocks noChangeArrowheads="1"/>
          </p:cNvSpPr>
          <p:nvPr/>
        </p:nvSpPr>
        <p:spPr bwMode="auto">
          <a:xfrm>
            <a:off x="3714750" y="6357938"/>
            <a:ext cx="514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/>
              <a:t>Byrnes, Koyama, Sasaki &amp; DW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001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sub-Hubble interactions: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dirty="0" smtClean="0"/>
              <a:t>requires non-minimal kinetic </a:t>
            </a:r>
            <a:r>
              <a:rPr lang="en-GB" sz="2400" dirty="0" err="1" smtClean="0"/>
              <a:t>Lagrangian</a:t>
            </a:r>
            <a:endParaRPr lang="en-GB" sz="2400" dirty="0" smtClean="0"/>
          </a:p>
          <a:p>
            <a:pPr marL="933450" lvl="1" indent="-533400" eaLnBrk="1" hangingPunct="1">
              <a:defRPr/>
            </a:pPr>
            <a:r>
              <a:rPr lang="en-GB" sz="2000" dirty="0" smtClean="0"/>
              <a:t>k-inflation </a:t>
            </a:r>
            <a:r>
              <a:rPr lang="en-GB" sz="1800" dirty="0" smtClean="0"/>
              <a:t>(</a:t>
            </a:r>
            <a:r>
              <a:rPr lang="en-GB" sz="1800" dirty="0" err="1" smtClean="0"/>
              <a:t>Armendariz-Picon</a:t>
            </a:r>
            <a:r>
              <a:rPr lang="en-GB" sz="1800" dirty="0" smtClean="0"/>
              <a:t> &amp; </a:t>
            </a:r>
            <a:r>
              <a:rPr lang="en-GB" sz="1800" dirty="0" err="1" smtClean="0"/>
              <a:t>Mukhanov</a:t>
            </a:r>
            <a:r>
              <a:rPr lang="en-GB" sz="1800" dirty="0" smtClean="0"/>
              <a:t> 1999)</a:t>
            </a:r>
            <a:endParaRPr lang="en-GB" sz="2000" dirty="0" smtClean="0"/>
          </a:p>
          <a:p>
            <a:pPr marL="1333500" lvl="2" indent="-533400" eaLnBrk="1" hangingPunct="1">
              <a:defRPr/>
            </a:pPr>
            <a:r>
              <a:rPr lang="en-GB" sz="1600" dirty="0" smtClean="0"/>
              <a:t>super-luminal c</a:t>
            </a:r>
            <a:r>
              <a:rPr lang="en-GB" sz="1600" baseline="-25000" dirty="0" smtClean="0"/>
              <a:t>s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&gt;1</a:t>
            </a:r>
          </a:p>
          <a:p>
            <a:pPr marL="1333500" lvl="2" indent="-533400" eaLnBrk="1" hangingPunct="1">
              <a:defRPr/>
            </a:pPr>
            <a:endParaRPr lang="en-GB" sz="1600" dirty="0" smtClean="0"/>
          </a:p>
          <a:p>
            <a:pPr marL="933450" lvl="1" indent="-533400" eaLnBrk="1" hangingPunct="1">
              <a:defRPr/>
            </a:pPr>
            <a:r>
              <a:rPr lang="en-GB" sz="2000" dirty="0" smtClean="0"/>
              <a:t>DBI </a:t>
            </a:r>
            <a:r>
              <a:rPr lang="en-GB" sz="2000" dirty="0" err="1" smtClean="0"/>
              <a:t>brane</a:t>
            </a:r>
            <a:r>
              <a:rPr lang="en-GB" sz="2000" dirty="0" smtClean="0"/>
              <a:t> inflation </a:t>
            </a:r>
            <a:r>
              <a:rPr lang="en-GB" sz="1800" dirty="0" smtClean="0"/>
              <a:t>(</a:t>
            </a:r>
            <a:r>
              <a:rPr lang="en-GB" sz="1800" dirty="0" err="1" smtClean="0"/>
              <a:t>Alishahiha</a:t>
            </a:r>
            <a:r>
              <a:rPr lang="en-GB" sz="1800" dirty="0" smtClean="0"/>
              <a:t>, Silverstein &amp; Tong 2004)</a:t>
            </a:r>
            <a:endParaRPr lang="en-GB" sz="2000" dirty="0" smtClean="0"/>
          </a:p>
          <a:p>
            <a:pPr marL="1333500" lvl="2" indent="-533400" eaLnBrk="1" hangingPunct="1">
              <a:defRPr/>
            </a:pPr>
            <a:r>
              <a:rPr lang="en-GB" sz="1600" dirty="0" smtClean="0"/>
              <a:t>probe </a:t>
            </a:r>
            <a:r>
              <a:rPr lang="en-GB" sz="1600" dirty="0" err="1" smtClean="0"/>
              <a:t>brane</a:t>
            </a:r>
            <a:r>
              <a:rPr lang="en-GB" sz="1600" dirty="0" smtClean="0"/>
              <a:t> in </a:t>
            </a:r>
            <a:r>
              <a:rPr lang="en-GB" sz="1600" dirty="0" err="1" smtClean="0"/>
              <a:t>AdS</a:t>
            </a:r>
            <a:r>
              <a:rPr lang="en-GB" sz="1600" dirty="0" smtClean="0"/>
              <a:t> bulk</a:t>
            </a:r>
          </a:p>
          <a:p>
            <a:pPr marL="1333500" lvl="2" indent="-533400" eaLnBrk="1" hangingPunct="1">
              <a:defRPr/>
            </a:pPr>
            <a:r>
              <a:rPr lang="en-GB" sz="1600" i="1" dirty="0" smtClean="0"/>
              <a:t>c</a:t>
            </a:r>
            <a:r>
              <a:rPr lang="en-GB" sz="1600" i="1" baseline="-25000" dirty="0" smtClean="0"/>
              <a:t>s</a:t>
            </a:r>
            <a:r>
              <a:rPr lang="en-GB" sz="1600" i="1" baseline="30000" dirty="0" smtClean="0"/>
              <a:t>2</a:t>
            </a:r>
            <a:r>
              <a:rPr lang="en-GB" sz="1600" i="1" dirty="0" smtClean="0"/>
              <a:t>&lt;1 , </a:t>
            </a:r>
            <a:r>
              <a:rPr lang="en-GB" sz="1600" i="1" dirty="0" err="1" smtClean="0"/>
              <a:t>f</a:t>
            </a:r>
            <a:r>
              <a:rPr lang="en-GB" sz="1600" i="1" baseline="-25000" dirty="0" err="1" smtClean="0"/>
              <a:t>NL</a:t>
            </a:r>
            <a:r>
              <a:rPr lang="en-GB" sz="1600" i="1" dirty="0" smtClean="0"/>
              <a:t> ~ 1/c</a:t>
            </a:r>
            <a:r>
              <a:rPr lang="en-GB" sz="1600" i="1" baseline="-25000" dirty="0" smtClean="0"/>
              <a:t>s</a:t>
            </a:r>
            <a:r>
              <a:rPr lang="en-GB" sz="1600" i="1" baseline="30000" dirty="0" smtClean="0"/>
              <a:t>2</a:t>
            </a:r>
          </a:p>
          <a:p>
            <a:pPr marL="1333500" lvl="2" indent="-533400" eaLnBrk="1" hangingPunct="1">
              <a:defRPr/>
            </a:pPr>
            <a:endParaRPr lang="en-GB" sz="1600" dirty="0" smtClean="0"/>
          </a:p>
          <a:p>
            <a:pPr marL="933450" lvl="1" indent="-533400" eaLnBrk="1" hangingPunct="1">
              <a:defRPr/>
            </a:pPr>
            <a:r>
              <a:rPr lang="en-GB" sz="2000" dirty="0" err="1" smtClean="0"/>
              <a:t>Galileon</a:t>
            </a:r>
            <a:r>
              <a:rPr lang="en-GB" sz="2000" dirty="0" smtClean="0"/>
              <a:t> fields </a:t>
            </a:r>
            <a:r>
              <a:rPr lang="en-GB" sz="1800" dirty="0" smtClean="0"/>
              <a:t>(</a:t>
            </a:r>
            <a:r>
              <a:rPr lang="en-GB" sz="1800" dirty="0" err="1" smtClean="0"/>
              <a:t>Nicolis</a:t>
            </a:r>
            <a:r>
              <a:rPr lang="en-GB" sz="1800" dirty="0" smtClean="0"/>
              <a:t>, </a:t>
            </a:r>
            <a:r>
              <a:rPr lang="en-GB" sz="1800" dirty="0" err="1" smtClean="0"/>
              <a:t>Ratazzi</a:t>
            </a:r>
            <a:r>
              <a:rPr lang="en-GB" sz="1800" dirty="0" smtClean="0"/>
              <a:t> &amp; </a:t>
            </a:r>
            <a:r>
              <a:rPr lang="en-GB" sz="1800" dirty="0" err="1" smtClean="0"/>
              <a:t>Trincherini</a:t>
            </a:r>
            <a:r>
              <a:rPr lang="en-GB" sz="1800" dirty="0" smtClean="0"/>
              <a:t> 2009)</a:t>
            </a:r>
            <a:endParaRPr lang="en-GB" sz="2000" dirty="0" smtClean="0"/>
          </a:p>
          <a:p>
            <a:pPr marL="1333500" lvl="2" indent="-533400" eaLnBrk="1" hangingPunct="1">
              <a:defRPr/>
            </a:pPr>
            <a:r>
              <a:rPr lang="en-GB" sz="1600" dirty="0" smtClean="0"/>
              <a:t>(ghost-free) DGP like scalar field with second-order equations of motion</a:t>
            </a:r>
          </a:p>
          <a:p>
            <a:pPr marL="1333500" lvl="2" indent="-533400" eaLnBrk="1" hangingPunct="1">
              <a:defRPr/>
            </a:pPr>
            <a:r>
              <a:rPr lang="en-GB" sz="1600" i="1" dirty="0" smtClean="0"/>
              <a:t>c</a:t>
            </a:r>
            <a:r>
              <a:rPr lang="en-GB" sz="1600" i="1" baseline="-25000" dirty="0" smtClean="0"/>
              <a:t>s</a:t>
            </a:r>
            <a:r>
              <a:rPr lang="en-GB" sz="1600" i="1" baseline="30000" dirty="0" smtClean="0"/>
              <a:t>2</a:t>
            </a:r>
            <a:r>
              <a:rPr lang="en-GB" sz="1600" i="1" dirty="0" smtClean="0"/>
              <a:t>&lt;1 , </a:t>
            </a:r>
            <a:r>
              <a:rPr lang="en-GB" sz="1600" i="1" dirty="0" err="1" smtClean="0"/>
              <a:t>f</a:t>
            </a:r>
            <a:r>
              <a:rPr lang="en-GB" sz="1600" i="1" baseline="-25000" dirty="0" err="1" smtClean="0"/>
              <a:t>NL</a:t>
            </a:r>
            <a:r>
              <a:rPr lang="en-GB" sz="1600" i="1" dirty="0" smtClean="0"/>
              <a:t> ~ 1/c</a:t>
            </a:r>
            <a:r>
              <a:rPr lang="en-GB" sz="1600" i="1" baseline="-25000" dirty="0" smtClean="0"/>
              <a:t>s</a:t>
            </a:r>
            <a:r>
              <a:rPr lang="en-GB" sz="1600" i="1" baseline="30000" dirty="0" smtClean="0"/>
              <a:t>2</a:t>
            </a:r>
            <a:endParaRPr lang="en-GB" sz="1600" i="1" dirty="0" smtClean="0"/>
          </a:p>
          <a:p>
            <a:pPr marL="1333500" lvl="2" indent="-533400" eaLnBrk="1" hangingPunct="1">
              <a:defRPr/>
            </a:pPr>
            <a:r>
              <a:rPr lang="en-GB" sz="1600" i="1" dirty="0" smtClean="0"/>
              <a:t>see posters by Kobayashi &amp; Mizuno 2010</a:t>
            </a:r>
          </a:p>
          <a:p>
            <a:pPr marL="933450" lvl="1" indent="-533400" eaLnBrk="1" hangingPunct="1">
              <a:defRPr/>
            </a:pPr>
            <a:endParaRPr lang="en-GB" sz="2000" dirty="0" smtClean="0"/>
          </a:p>
          <a:p>
            <a:pPr marL="933450" lvl="1" indent="-533400" eaLnBrk="1" hangingPunct="1">
              <a:defRPr/>
            </a:pPr>
            <a:r>
              <a:rPr lang="en-GB" sz="2000" b="1" dirty="0" err="1" smtClean="0"/>
              <a:t>Galileon</a:t>
            </a:r>
            <a:r>
              <a:rPr lang="en-GB" sz="2000" b="1" dirty="0" smtClean="0"/>
              <a:t> and DBI reunited </a:t>
            </a:r>
            <a:r>
              <a:rPr lang="en-GB" sz="1800" b="1" dirty="0" smtClean="0"/>
              <a:t>(de </a:t>
            </a:r>
            <a:r>
              <a:rPr lang="en-GB" sz="1800" b="1" dirty="0" err="1" smtClean="0"/>
              <a:t>Rham</a:t>
            </a:r>
            <a:r>
              <a:rPr lang="en-GB" sz="1800" b="1" dirty="0" smtClean="0"/>
              <a:t> &amp; </a:t>
            </a:r>
            <a:r>
              <a:rPr lang="en-GB" sz="1800" b="1" dirty="0" err="1" smtClean="0"/>
              <a:t>Tolley</a:t>
            </a:r>
            <a:r>
              <a:rPr lang="en-GB" sz="1800" b="1" dirty="0" smtClean="0"/>
              <a:t> 2010)</a:t>
            </a:r>
            <a:endParaRPr lang="en-GB" sz="2000" b="1" dirty="0" smtClean="0"/>
          </a:p>
          <a:p>
            <a:pPr marL="1333500" lvl="2" indent="-533400" eaLnBrk="1" hangingPunct="1">
              <a:defRPr/>
            </a:pPr>
            <a:r>
              <a:rPr lang="en-GB" sz="1600" dirty="0" err="1" smtClean="0"/>
              <a:t>brane</a:t>
            </a:r>
            <a:r>
              <a:rPr lang="en-GB" sz="1600" dirty="0" smtClean="0"/>
              <a:t> + most general second-order gravity in </a:t>
            </a:r>
            <a:r>
              <a:rPr lang="en-GB" sz="1600" dirty="0" err="1" smtClean="0"/>
              <a:t>AdS</a:t>
            </a:r>
            <a:r>
              <a:rPr lang="en-GB" sz="1600" dirty="0" smtClean="0"/>
              <a:t> bulk</a:t>
            </a:r>
          </a:p>
        </p:txBody>
      </p:sp>
      <p:graphicFrame>
        <p:nvGraphicFramePr>
          <p:cNvPr id="197635" name="Object 17"/>
          <p:cNvGraphicFramePr>
            <a:graphicFrameLocks noChangeAspect="1"/>
          </p:cNvGraphicFramePr>
          <p:nvPr/>
        </p:nvGraphicFramePr>
        <p:xfrm>
          <a:off x="1785918" y="5929330"/>
          <a:ext cx="5437187" cy="600075"/>
        </p:xfrm>
        <a:graphic>
          <a:graphicData uri="http://schemas.openxmlformats.org/presentationml/2006/ole">
            <p:oleObj spid="_x0000_s197635" name="Equation" r:id="rId3" imgW="2311200" imgH="253800" progId="Equation.3">
              <p:embed/>
            </p:oleObj>
          </a:graphicData>
        </a:graphic>
      </p:graphicFrame>
      <p:graphicFrame>
        <p:nvGraphicFramePr>
          <p:cNvPr id="197636" name="Object 17"/>
          <p:cNvGraphicFramePr>
            <a:graphicFrameLocks noChangeAspect="1"/>
          </p:cNvGraphicFramePr>
          <p:nvPr/>
        </p:nvGraphicFramePr>
        <p:xfrm>
          <a:off x="4357686" y="2786058"/>
          <a:ext cx="3929090" cy="522038"/>
        </p:xfrm>
        <a:graphic>
          <a:graphicData uri="http://schemas.openxmlformats.org/presentationml/2006/ole">
            <p:oleObj spid="_x0000_s197636" name="Equation" r:id="rId4" imgW="2209680" imgH="291960" progId="Equation.3">
              <p:embed/>
            </p:oleObj>
          </a:graphicData>
        </a:graphic>
      </p:graphicFrame>
      <p:graphicFrame>
        <p:nvGraphicFramePr>
          <p:cNvPr id="197637" name="Object 17"/>
          <p:cNvGraphicFramePr>
            <a:graphicFrameLocks noChangeAspect="1"/>
          </p:cNvGraphicFramePr>
          <p:nvPr/>
        </p:nvGraphicFramePr>
        <p:xfrm>
          <a:off x="4357686" y="1928802"/>
          <a:ext cx="1784350" cy="407988"/>
        </p:xfrm>
        <a:graphic>
          <a:graphicData uri="http://schemas.openxmlformats.org/presentationml/2006/ole">
            <p:oleObj spid="_x0000_s197637" name="Equation" r:id="rId5" imgW="1002960" imgH="228600" progId="Equation.3">
              <p:embed/>
            </p:oleObj>
          </a:graphicData>
        </a:graphic>
      </p:graphicFrame>
      <p:pic>
        <p:nvPicPr>
          <p:cNvPr id="11" name="Picture 10" descr="s01_2_im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1" y="5500702"/>
            <a:ext cx="1416311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gravity + inflation: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b="1" dirty="0" smtClean="0"/>
              <a:t>accelerated expansion of FLRW cosmologies</a:t>
            </a:r>
          </a:p>
          <a:p>
            <a:pPr marL="933450" lvl="1" indent="-533400" eaLnBrk="1" hangingPunct="1">
              <a:defRPr/>
            </a:pPr>
            <a:r>
              <a:rPr lang="en-GB" sz="1800" b="1" dirty="0" smtClean="0"/>
              <a:t>horizon, entropy, flatness... </a:t>
            </a:r>
          </a:p>
          <a:p>
            <a:pPr marL="533400" indent="-533400" eaLnBrk="1" hangingPunct="1">
              <a:defRPr/>
            </a:pPr>
            <a:endParaRPr lang="en-GB" sz="2400" b="1" dirty="0" smtClean="0"/>
          </a:p>
          <a:p>
            <a:pPr marL="533400" indent="-533400" eaLnBrk="1" hangingPunct="1">
              <a:defRPr/>
            </a:pPr>
            <a:r>
              <a:rPr lang="en-GB" sz="2400" b="1" dirty="0" smtClean="0"/>
              <a:t>relativistic perturbations</a:t>
            </a:r>
          </a:p>
          <a:p>
            <a:pPr marL="933450" lvl="1" indent="-533400" eaLnBrk="1" hangingPunct="1">
              <a:defRPr/>
            </a:pPr>
            <a:r>
              <a:rPr lang="en-GB" sz="1800" b="1" dirty="0" smtClean="0"/>
              <a:t>quantum fluctuations of free scalar and tensor modes</a:t>
            </a:r>
          </a:p>
          <a:p>
            <a:pPr marL="933450" lvl="1" indent="-533400" eaLnBrk="1" hangingPunct="1">
              <a:defRPr/>
            </a:pPr>
            <a:r>
              <a:rPr lang="en-GB" sz="1800" b="1" dirty="0" smtClean="0"/>
              <a:t>non-linear perturbations</a:t>
            </a:r>
          </a:p>
          <a:p>
            <a:pPr marL="1333500" lvl="2" indent="-533400" eaLnBrk="1" hangingPunct="1">
              <a:defRPr/>
            </a:pPr>
            <a:r>
              <a:rPr lang="en-GB" sz="1400" b="1" dirty="0" smtClean="0"/>
              <a:t>second-order tensor modes from scalar fluctuations</a:t>
            </a:r>
          </a:p>
          <a:p>
            <a:pPr marL="1333500" lvl="2" indent="-533400" eaLnBrk="1" hangingPunct="1">
              <a:defRPr/>
            </a:pPr>
            <a:r>
              <a:rPr lang="en-GB" sz="1400" b="1" dirty="0" smtClean="0"/>
              <a:t>second-order density perturbations and non-Gaussian distributions</a:t>
            </a:r>
          </a:p>
          <a:p>
            <a:pPr marL="1333500" lvl="2" indent="-533400" eaLnBrk="1" hangingPunct="1">
              <a:defRPr/>
            </a:pPr>
            <a:endParaRPr lang="en-GB" b="1" dirty="0" smtClean="0"/>
          </a:p>
          <a:p>
            <a:pPr marL="533400" indent="-533400" eaLnBrk="1" hangingPunct="1">
              <a:defRPr/>
            </a:pPr>
            <a:r>
              <a:rPr lang="en-GB" sz="2400" b="1" dirty="0" smtClean="0"/>
              <a:t>inflation driven by (modified) gravity</a:t>
            </a:r>
          </a:p>
          <a:p>
            <a:pPr marL="933450" lvl="1" indent="-533400" eaLnBrk="1" hangingPunct="1">
              <a:defRPr/>
            </a:pPr>
            <a:r>
              <a:rPr lang="en-GB" sz="1600" b="1" dirty="0" smtClean="0"/>
              <a:t>e.g., </a:t>
            </a:r>
            <a:r>
              <a:rPr lang="en-GB" sz="1600" b="1" dirty="0" err="1" smtClean="0"/>
              <a:t>Starobinsky</a:t>
            </a:r>
            <a:r>
              <a:rPr lang="en-GB" sz="1600" b="1" dirty="0" smtClean="0"/>
              <a:t> (1980)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summary: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b="1" dirty="0" smtClean="0"/>
              <a:t>non-linear perturbations offer distinctive observational signatures of (gravitational) physics of inflation</a:t>
            </a:r>
            <a:endParaRPr lang="en-GB" sz="2000" b="1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643042" y="2786058"/>
            <a:ext cx="6143668" cy="4071942"/>
            <a:chOff x="1643042" y="2786058"/>
            <a:chExt cx="6143668" cy="4071942"/>
          </a:xfrm>
        </p:grpSpPr>
        <p:sp>
          <p:nvSpPr>
            <p:cNvPr id="6" name="TextBox 5"/>
            <p:cNvSpPr txBox="1"/>
            <p:nvPr/>
          </p:nvSpPr>
          <p:spPr>
            <a:xfrm>
              <a:off x="1643042" y="2786058"/>
              <a:ext cx="6143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7030A0"/>
                  </a:solidFill>
                  <a:latin typeface="Lucida Calligraphy" pitchFamily="66" charset="0"/>
                </a:rPr>
                <a:t>Happy Birthday!</a:t>
              </a:r>
              <a:endParaRPr lang="en-GB" sz="4800" dirty="0">
                <a:solidFill>
                  <a:srgbClr val="7030A0"/>
                </a:solidFill>
                <a:latin typeface="Lucida Calligraphy" pitchFamily="66" charset="0"/>
              </a:endParaRPr>
            </a:p>
          </p:txBody>
        </p:sp>
        <p:pic>
          <p:nvPicPr>
            <p:cNvPr id="7" name="Picture 6" descr="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7554" y="3643314"/>
              <a:ext cx="2411014" cy="32146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of age...</a:t>
            </a:r>
            <a:endParaRPr lang="en-GB" dirty="0"/>
          </a:p>
        </p:txBody>
      </p:sp>
      <p:pic>
        <p:nvPicPr>
          <p:cNvPr id="5" name="Content Placeholder 4" descr="2010_0111Image0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3810000" cy="2857500"/>
          </a:xfrm>
        </p:spPr>
      </p:pic>
      <p:pic>
        <p:nvPicPr>
          <p:cNvPr id="6" name="Content Placeholder 5" descr="2010_0111Image0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3810000" cy="2857500"/>
          </a:xfrm>
        </p:spPr>
      </p:pic>
      <p:grpSp>
        <p:nvGrpSpPr>
          <p:cNvPr id="9" name="Group 8"/>
          <p:cNvGrpSpPr/>
          <p:nvPr/>
        </p:nvGrpSpPr>
        <p:grpSpPr>
          <a:xfrm>
            <a:off x="2714612" y="1714488"/>
            <a:ext cx="4329201" cy="4643470"/>
            <a:chOff x="2714612" y="1714488"/>
            <a:chExt cx="4329201" cy="4643470"/>
          </a:xfrm>
        </p:grpSpPr>
        <p:pic>
          <p:nvPicPr>
            <p:cNvPr id="7" name="Picture 6" descr="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4612" y="1714488"/>
              <a:ext cx="3918885" cy="45720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74481" y="4286256"/>
              <a:ext cx="369332" cy="207170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r"/>
              <a:r>
                <a:rPr lang="en-GB" sz="1200" dirty="0" smtClean="0"/>
                <a:t>(c) Masashi </a:t>
              </a:r>
              <a:r>
                <a:rPr lang="en-GB" sz="1200" dirty="0" err="1" smtClean="0"/>
                <a:t>Kiko</a:t>
              </a:r>
              <a:r>
                <a:rPr lang="en-GB" sz="1200" dirty="0" smtClean="0"/>
                <a:t> 2010</a:t>
              </a:r>
              <a:endParaRPr lang="en-GB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 circa 1990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0576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0767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8604"/>
            <a:ext cx="4048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8604"/>
            <a:ext cx="40862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4572000" y="1857364"/>
            <a:ext cx="4071966" cy="21431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extended inflation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dirty="0" smtClean="0"/>
              <a:t>simple, compelling model for gravity-driven inflation... 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false vacuum + first-order transition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+ </a:t>
            </a:r>
            <a:r>
              <a:rPr lang="en-GB" sz="2400" dirty="0" err="1" smtClean="0"/>
              <a:t>Brans-Dicke</a:t>
            </a:r>
            <a:r>
              <a:rPr lang="en-GB" sz="2400" dirty="0" smtClean="0"/>
              <a:t> gravity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solves graceful exit problem of </a:t>
            </a:r>
            <a:r>
              <a:rPr lang="en-GB" sz="2400" dirty="0" err="1" smtClean="0"/>
              <a:t>Guth’s</a:t>
            </a:r>
            <a:r>
              <a:rPr lang="en-GB" sz="2400" dirty="0" smtClean="0"/>
              <a:t> old inflation</a:t>
            </a:r>
          </a:p>
          <a:p>
            <a:pPr marL="933450" lvl="1" indent="-533400" eaLnBrk="1" hangingPunct="1">
              <a:defRPr/>
            </a:pPr>
            <a:r>
              <a:rPr lang="el-GR" sz="2400" i="1" dirty="0" smtClean="0">
                <a:latin typeface="Times New Roman"/>
                <a:cs typeface="Times New Roman"/>
              </a:rPr>
              <a:t>Φ</a:t>
            </a:r>
            <a:r>
              <a:rPr lang="en-GB" sz="2000" dirty="0" smtClean="0"/>
              <a:t> grows during inflation, Hubble rate decreases, until first-order transition completes</a:t>
            </a:r>
          </a:p>
          <a:p>
            <a:pPr marL="533400" indent="-533400" eaLnBrk="1" hangingPunct="1">
              <a:defRPr/>
            </a:pPr>
            <a:r>
              <a:rPr lang="en-GB" sz="2400" dirty="0" smtClean="0"/>
              <a:t>scale-free gravity (one dimensionless parameter)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35716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latin typeface="+mn-lt"/>
              </a:rPr>
              <a:t>La &amp; Steinhardt 1989</a:t>
            </a:r>
          </a:p>
          <a:p>
            <a:pPr algn="r"/>
            <a:r>
              <a:rPr lang="en-GB" sz="1800" dirty="0" smtClean="0">
                <a:latin typeface="+mn-lt"/>
              </a:rPr>
              <a:t>Barrow &amp; Maeda 1990</a:t>
            </a:r>
          </a:p>
          <a:p>
            <a:pPr algn="r"/>
            <a:r>
              <a:rPr lang="en-GB" sz="1800" dirty="0" smtClean="0">
                <a:latin typeface="+mn-lt"/>
              </a:rPr>
              <a:t>Steinhardt &amp; </a:t>
            </a:r>
            <a:r>
              <a:rPr lang="en-GB" sz="1800" dirty="0" err="1" smtClean="0">
                <a:latin typeface="+mn-lt"/>
              </a:rPr>
              <a:t>Accetta</a:t>
            </a:r>
            <a:r>
              <a:rPr lang="en-GB" sz="1800" dirty="0" smtClean="0">
                <a:latin typeface="+mn-lt"/>
              </a:rPr>
              <a:t> 1990</a:t>
            </a:r>
          </a:p>
        </p:txBody>
      </p:sp>
      <p:graphicFrame>
        <p:nvGraphicFramePr>
          <p:cNvPr id="130050" name="Object 17"/>
          <p:cNvGraphicFramePr>
            <a:graphicFrameLocks noChangeAspect="1"/>
          </p:cNvGraphicFramePr>
          <p:nvPr/>
        </p:nvGraphicFramePr>
        <p:xfrm>
          <a:off x="1428728" y="2571744"/>
          <a:ext cx="4422775" cy="928688"/>
        </p:xfrm>
        <a:graphic>
          <a:graphicData uri="http://schemas.openxmlformats.org/presentationml/2006/ole">
            <p:oleObj spid="_x0000_s130050" name="Equation" r:id="rId3" imgW="1879560" imgH="393480" progId="Equation.3">
              <p:embed/>
            </p:oleObj>
          </a:graphicData>
        </a:graphic>
      </p:graphicFrame>
      <p:pic>
        <p:nvPicPr>
          <p:cNvPr id="6" name="Picture 5" descr="s01_2_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57166"/>
            <a:ext cx="785818" cy="871027"/>
          </a:xfrm>
          <a:prstGeom prst="rect">
            <a:avLst/>
          </a:prstGeom>
        </p:spPr>
      </p:pic>
      <p:pic>
        <p:nvPicPr>
          <p:cNvPr id="7" name="Picture 6" descr="first order ned wr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928802"/>
            <a:ext cx="1676395" cy="1259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dynamical solution to hierarchy problem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dirty="0" smtClean="0"/>
              <a:t>start near Planck scale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bubble nucleation rate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1333500" lvl="2" indent="-533400" eaLnBrk="1" hangingPunct="1">
              <a:defRPr/>
            </a:pP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&gt;&gt;1 </a:t>
            </a:r>
            <a:r>
              <a:rPr lang="en-GB" sz="1600" dirty="0" smtClean="0"/>
              <a:t>is dimensionless Euclidean action (“shape parameter”)</a:t>
            </a:r>
            <a:endParaRPr lang="en-GB" sz="2000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percolation parameter</a:t>
            </a:r>
          </a:p>
          <a:p>
            <a:pPr marL="1333500" lvl="2" indent="-533400" eaLnBrk="1" hangingPunct="1">
              <a:defRPr/>
            </a:pPr>
            <a:endParaRPr lang="en-GB" sz="1600" dirty="0" smtClean="0"/>
          </a:p>
          <a:p>
            <a:pPr marL="1333500" lvl="2" indent="-533400" eaLnBrk="1" hangingPunct="1">
              <a:buNone/>
              <a:defRPr/>
            </a:pPr>
            <a:endParaRPr lang="en-GB" sz="1600" dirty="0" smtClean="0"/>
          </a:p>
          <a:p>
            <a:pPr marL="1333500" lvl="2" indent="-533400" eaLnBrk="1" hangingPunct="1">
              <a:defRPr/>
            </a:pP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600" dirty="0" smtClean="0"/>
              <a:t> grows as </a:t>
            </a:r>
            <a:r>
              <a:rPr lang="el-GR" sz="1600" i="1" dirty="0" smtClean="0">
                <a:latin typeface="Times New Roman"/>
                <a:cs typeface="Times New Roman"/>
              </a:rPr>
              <a:t>Φ</a:t>
            </a:r>
            <a:r>
              <a:rPr lang="en-GB" sz="1600" dirty="0" smtClean="0"/>
              <a:t> grows (gravity gets weaker) and </a:t>
            </a:r>
            <a:r>
              <a:rPr lang="en-GB" sz="16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1600" dirty="0" smtClean="0"/>
              <a:t> decreases</a:t>
            </a:r>
          </a:p>
          <a:p>
            <a:pPr marL="1790700" lvl="3" indent="-533400" eaLnBrk="1" hangingPunct="1">
              <a:defRPr/>
            </a:pPr>
            <a:endParaRPr lang="en-GB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phase transition completes / inflation ends when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p=1</a:t>
            </a:r>
            <a:r>
              <a:rPr lang="en-GB" sz="2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90" y="64291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latin typeface="+mn-lt"/>
              </a:rPr>
              <a:t>E. Weinberg 1989</a:t>
            </a:r>
          </a:p>
          <a:p>
            <a:pPr algn="r"/>
            <a:r>
              <a:rPr lang="en-GB" sz="1600" dirty="0" err="1" smtClean="0">
                <a:latin typeface="+mn-lt"/>
              </a:rPr>
              <a:t>Liddle</a:t>
            </a:r>
            <a:r>
              <a:rPr lang="en-GB" sz="1600" dirty="0" smtClean="0">
                <a:latin typeface="+mn-lt"/>
              </a:rPr>
              <a:t> &amp; Wands 1992</a:t>
            </a:r>
          </a:p>
        </p:txBody>
      </p:sp>
      <p:graphicFrame>
        <p:nvGraphicFramePr>
          <p:cNvPr id="131075" name="Object 17"/>
          <p:cNvGraphicFramePr>
            <a:graphicFrameLocks noChangeAspect="1"/>
          </p:cNvGraphicFramePr>
          <p:nvPr/>
        </p:nvGraphicFramePr>
        <p:xfrm>
          <a:off x="4429124" y="2428868"/>
          <a:ext cx="2714644" cy="534446"/>
        </p:xfrm>
        <a:graphic>
          <a:graphicData uri="http://schemas.openxmlformats.org/presentationml/2006/ole">
            <p:oleObj spid="_x0000_s131075" name="Equation" r:id="rId3" imgW="1295280" imgH="253800" progId="Equation.3">
              <p:embed/>
            </p:oleObj>
          </a:graphicData>
        </a:graphic>
      </p:graphicFrame>
      <p:graphicFrame>
        <p:nvGraphicFramePr>
          <p:cNvPr id="131076" name="Object 17"/>
          <p:cNvGraphicFramePr>
            <a:graphicFrameLocks noChangeAspect="1"/>
          </p:cNvGraphicFramePr>
          <p:nvPr/>
        </p:nvGraphicFramePr>
        <p:xfrm>
          <a:off x="4429124" y="1357298"/>
          <a:ext cx="4250089" cy="942989"/>
        </p:xfrm>
        <a:graphic>
          <a:graphicData uri="http://schemas.openxmlformats.org/presentationml/2006/ole">
            <p:oleObj spid="_x0000_s131076" name="Equation" r:id="rId4" imgW="2184120" imgH="482400" progId="Equation.3">
              <p:embed/>
            </p:oleObj>
          </a:graphicData>
        </a:graphic>
      </p:graphicFrame>
      <p:graphicFrame>
        <p:nvGraphicFramePr>
          <p:cNvPr id="131078" name="Object 17"/>
          <p:cNvGraphicFramePr>
            <a:graphicFrameLocks noChangeAspect="1"/>
          </p:cNvGraphicFramePr>
          <p:nvPr/>
        </p:nvGraphicFramePr>
        <p:xfrm>
          <a:off x="4429124" y="3429000"/>
          <a:ext cx="3503612" cy="922337"/>
        </p:xfrm>
        <a:graphic>
          <a:graphicData uri="http://schemas.openxmlformats.org/presentationml/2006/ole">
            <p:oleObj spid="_x0000_s131078" name="Equation" r:id="rId5" imgW="1841400" imgH="482400" progId="Equation.3">
              <p:embed/>
            </p:oleObj>
          </a:graphicData>
        </a:graphic>
      </p:graphicFrame>
      <p:graphicFrame>
        <p:nvGraphicFramePr>
          <p:cNvPr id="131079" name="Object 17"/>
          <p:cNvGraphicFramePr>
            <a:graphicFrameLocks noChangeAspect="1"/>
          </p:cNvGraphicFramePr>
          <p:nvPr/>
        </p:nvGraphicFramePr>
        <p:xfrm>
          <a:off x="1843088" y="5572125"/>
          <a:ext cx="5468937" cy="539750"/>
        </p:xfrm>
        <a:graphic>
          <a:graphicData uri="http://schemas.openxmlformats.org/presentationml/2006/ole">
            <p:oleObj spid="_x0000_s131079" name="Equation" r:id="rId6" imgW="23238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power law inflation</a:t>
            </a:r>
            <a:endParaRPr lang="en-GB" sz="4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41438"/>
            <a:ext cx="8501063" cy="437356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GB" sz="2400" dirty="0" smtClean="0"/>
              <a:t>power-law inflation</a:t>
            </a:r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r>
              <a:rPr lang="en-GB" sz="2400" dirty="0" smtClean="0"/>
              <a:t>linear perturbations</a:t>
            </a:r>
          </a:p>
          <a:p>
            <a:pPr marL="933450" lvl="1" indent="-533400" eaLnBrk="1" hangingPunct="1">
              <a:defRPr/>
            </a:pPr>
            <a:r>
              <a:rPr lang="en-GB" sz="2000" dirty="0" smtClean="0"/>
              <a:t>[conformal transform to Einstein frame </a:t>
            </a:r>
            <a:r>
              <a:rPr lang="en-GB" sz="1800" dirty="0" smtClean="0"/>
              <a:t>(</a:t>
            </a:r>
            <a:r>
              <a:rPr lang="en-GB" sz="1800" dirty="0" err="1" smtClean="0"/>
              <a:t>Brans</a:t>
            </a:r>
            <a:r>
              <a:rPr lang="en-GB" sz="1800" dirty="0" smtClean="0"/>
              <a:t> 1962, Maeda 1989)]</a:t>
            </a:r>
            <a:endParaRPr lang="en-GB" sz="2000" dirty="0" smtClean="0"/>
          </a:p>
          <a:p>
            <a:pPr marL="933450" lvl="1" indent="-533400" eaLnBrk="1" hangingPunct="1">
              <a:defRPr/>
            </a:pPr>
            <a:r>
              <a:rPr lang="en-GB" sz="2000" dirty="0" smtClean="0"/>
              <a:t>reproduces scale-invariant spectrum as </a:t>
            </a:r>
            <a:r>
              <a:rPr lang="el-GR" sz="2400" i="1" dirty="0" smtClean="0">
                <a:latin typeface="Times New Roman"/>
                <a:cs typeface="Times New Roman"/>
              </a:rPr>
              <a:t>ω</a:t>
            </a:r>
            <a:r>
              <a:rPr lang="el-GR" sz="2400" i="1" dirty="0" smtClean="0">
                <a:latin typeface="Times New Roman"/>
                <a:cs typeface="Times New Roman"/>
                <a:sym typeface="Symbol"/>
              </a:rPr>
              <a:t></a:t>
            </a:r>
            <a:r>
              <a:rPr lang="en-GB" sz="2400" i="1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l-GR" sz="2400" i="1" dirty="0" smtClean="0">
                <a:latin typeface="Times New Roman"/>
                <a:cs typeface="Times New Roman"/>
              </a:rPr>
              <a:t>∞</a:t>
            </a:r>
            <a:endParaRPr lang="en-GB" sz="2000" i="1" dirty="0" smtClean="0"/>
          </a:p>
          <a:p>
            <a:pPr marL="533400" indent="-533400" eaLnBrk="1" hangingPunct="1">
              <a:defRPr/>
            </a:pPr>
            <a:endParaRPr lang="en-GB" sz="2400" dirty="0" smtClean="0"/>
          </a:p>
          <a:p>
            <a:pPr marL="533400" indent="-533400" eaLnBrk="1" hangingPunct="1"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non-linear perturbations</a:t>
            </a:r>
          </a:p>
          <a:p>
            <a:pPr marL="933450" lvl="1" indent="-533400"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first-order transition leads to distribution of bubbles</a:t>
            </a:r>
          </a:p>
          <a:p>
            <a:pPr marL="933450" lvl="1" indent="-533400"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spectrum of bubbles also becomes scale-invariant as </a:t>
            </a:r>
            <a:r>
              <a:rPr lang="el-GR" sz="24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ω</a:t>
            </a:r>
            <a:r>
              <a:rPr lang="el-GR" sz="2400" i="1" dirty="0" smtClean="0">
                <a:solidFill>
                  <a:srgbClr val="FFFF00"/>
                </a:solidFill>
                <a:latin typeface="Times New Roman"/>
                <a:cs typeface="Times New Roman"/>
                <a:sym typeface="Symbol"/>
              </a:rPr>
              <a:t></a:t>
            </a:r>
            <a:r>
              <a:rPr lang="en-GB" sz="2400" i="1" dirty="0" smtClean="0">
                <a:solidFill>
                  <a:srgbClr val="FFFF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l-GR" sz="24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∞</a:t>
            </a:r>
            <a:endParaRPr lang="en-GB" sz="2000" i="1" dirty="0" smtClean="0">
              <a:solidFill>
                <a:srgbClr val="FFFF00"/>
              </a:solidFill>
            </a:endParaRPr>
          </a:p>
          <a:p>
            <a:pPr marL="933450" lvl="1" indent="-533400" eaLnBrk="1" hangingPunct="1">
              <a:defRPr/>
            </a:pPr>
            <a:r>
              <a:rPr lang="en-GB" sz="2000" b="1" i="1" dirty="0" smtClean="0">
                <a:solidFill>
                  <a:srgbClr val="FFFF00"/>
                </a:solidFill>
              </a:rPr>
              <a:t>“big bubble problem”	  </a:t>
            </a:r>
            <a:r>
              <a:rPr lang="en-GB" sz="1200" dirty="0" smtClean="0">
                <a:solidFill>
                  <a:srgbClr val="FFFF00"/>
                </a:solidFill>
              </a:rPr>
              <a:t>Weinberg (1989); </a:t>
            </a:r>
            <a:r>
              <a:rPr lang="en-GB" sz="1200" dirty="0" err="1" smtClean="0">
                <a:solidFill>
                  <a:srgbClr val="FFFF00"/>
                </a:solidFill>
              </a:rPr>
              <a:t>Liddle</a:t>
            </a:r>
            <a:r>
              <a:rPr lang="en-GB" sz="1200" dirty="0" smtClean="0">
                <a:solidFill>
                  <a:srgbClr val="FFFF00"/>
                </a:solidFill>
              </a:rPr>
              <a:t> &amp; Wands; Maeda &amp; Sakai (1992)</a:t>
            </a:r>
            <a:endParaRPr lang="en-GB" sz="2000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32102" name="Object 17"/>
          <p:cNvGraphicFramePr>
            <a:graphicFrameLocks noChangeAspect="1"/>
          </p:cNvGraphicFramePr>
          <p:nvPr/>
        </p:nvGraphicFramePr>
        <p:xfrm>
          <a:off x="3929058" y="1428736"/>
          <a:ext cx="2949575" cy="828675"/>
        </p:xfrm>
        <a:graphic>
          <a:graphicData uri="http://schemas.openxmlformats.org/presentationml/2006/ole">
            <p:oleObj spid="_x0000_s132102" name="Equation" r:id="rId3" imgW="1409400" imgH="39348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786446" y="3429000"/>
            <a:ext cx="2944744" cy="1403011"/>
            <a:chOff x="5786446" y="3429000"/>
            <a:chExt cx="2944744" cy="1403011"/>
          </a:xfrm>
        </p:grpSpPr>
        <p:pic>
          <p:nvPicPr>
            <p:cNvPr id="9" name="Picture 8" descr="COBE-tegmar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9454" y="3429000"/>
              <a:ext cx="1801736" cy="140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86446" y="4071942"/>
              <a:ext cx="1571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CoBE</a:t>
              </a:r>
              <a:r>
                <a:rPr lang="en-GB" sz="1400" dirty="0" smtClean="0"/>
                <a:t> (1994)</a:t>
              </a:r>
              <a:endParaRPr lang="en-GB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_bub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43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lling a Product or Service">
  <a:themeElements>
    <a:clrScheme name="1_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1_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Office\Templates\1033\Selling a Product or Service.pot</Template>
  <TotalTime>8331</TotalTime>
  <Words>1163</Words>
  <Application>Microsoft PowerPoint 7.0</Application>
  <PresentationFormat>On-screen Show (4:3)</PresentationFormat>
  <Paragraphs>322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Selling a Product or Service</vt:lpstr>
      <vt:lpstr>1_Selling a Product or Service</vt:lpstr>
      <vt:lpstr>2_Selling a Product or Service</vt:lpstr>
      <vt:lpstr>3_Selling a Product or Service</vt:lpstr>
      <vt:lpstr>4_Selling a Product or Service</vt:lpstr>
      <vt:lpstr>5_Selling a Product or Service</vt:lpstr>
      <vt:lpstr>Office Theme</vt:lpstr>
      <vt:lpstr>1_Office Theme</vt:lpstr>
      <vt:lpstr>3_Office Theme</vt:lpstr>
      <vt:lpstr>7_Office Theme</vt:lpstr>
      <vt:lpstr>Equation</vt:lpstr>
      <vt:lpstr>Non-linear perturbations from cosmological inflation</vt:lpstr>
      <vt:lpstr>summary:</vt:lpstr>
      <vt:lpstr>gravity + inflation:</vt:lpstr>
      <vt:lpstr>coming of age...</vt:lpstr>
      <vt:lpstr>inflation circa 1990</vt:lpstr>
      <vt:lpstr>extended inflation</vt:lpstr>
      <vt:lpstr>dynamical solution to hierarchy problem </vt:lpstr>
      <vt:lpstr>power law inflation</vt:lpstr>
      <vt:lpstr>Slide 9</vt:lpstr>
      <vt:lpstr>hybrid inflation</vt:lpstr>
      <vt:lpstr>Sources of primordial gravitational waves:</vt:lpstr>
      <vt:lpstr>Second-order GW from first-order density perturbations</vt:lpstr>
      <vt:lpstr>GW from density perturbations in radiation era</vt:lpstr>
      <vt:lpstr>Constraints on primordial density perturbations</vt:lpstr>
      <vt:lpstr>second-order density perturbations</vt:lpstr>
      <vt:lpstr> the N formalism for primordial perturbations</vt:lpstr>
      <vt:lpstr> the N formalism order by order at Hubble exit</vt:lpstr>
      <vt:lpstr>simplest local form of non-Gaussianity  applies to many models inflation including curvaton, modulated reheating, etc</vt:lpstr>
      <vt:lpstr>large non-Gaussianity from inflation?</vt:lpstr>
      <vt:lpstr>curvaton scenario: Linde &amp; Mukhanov 1997; Enqvist &amp; Sloth, Lyth &amp; Wands, Moroi &amp; Takahashi 2001</vt:lpstr>
      <vt:lpstr>Slide 21</vt:lpstr>
      <vt:lpstr>Slide 22</vt:lpstr>
      <vt:lpstr>Slide 23</vt:lpstr>
      <vt:lpstr>Slide 24</vt:lpstr>
      <vt:lpstr>evidence for local non-Gaussianity?</vt:lpstr>
      <vt:lpstr>non-Gaussianity from inflation</vt:lpstr>
      <vt:lpstr>templates for primordial bispectra</vt:lpstr>
      <vt:lpstr> the N formalism order by order at Hubble exit</vt:lpstr>
      <vt:lpstr>sub-Hubble interactions:</vt:lpstr>
      <vt:lpstr>summary:</vt:lpstr>
    </vt:vector>
  </TitlesOfParts>
  <Company>University of Portsmouth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Primoridial perturbations  from inflation</dc:title>
  <dc:creator>David Wands</dc:creator>
  <cp:lastModifiedBy>WandsD</cp:lastModifiedBy>
  <cp:revision>170</cp:revision>
  <cp:lastPrinted>1601-01-01T00:00:00Z</cp:lastPrinted>
  <dcterms:created xsi:type="dcterms:W3CDTF">2001-11-02T21:20:43Z</dcterms:created>
  <dcterms:modified xsi:type="dcterms:W3CDTF">2010-09-25T01:51:02Z</dcterms:modified>
</cp:coreProperties>
</file>