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442" r:id="rId2"/>
    <p:sldId id="503" r:id="rId3"/>
    <p:sldId id="504" r:id="rId4"/>
    <p:sldId id="507" r:id="rId5"/>
    <p:sldId id="466" r:id="rId6"/>
    <p:sldId id="476" r:id="rId7"/>
    <p:sldId id="477" r:id="rId8"/>
    <p:sldId id="478" r:id="rId9"/>
    <p:sldId id="486" r:id="rId10"/>
    <p:sldId id="514" r:id="rId11"/>
    <p:sldId id="493" r:id="rId12"/>
    <p:sldId id="484" r:id="rId13"/>
    <p:sldId id="512" r:id="rId14"/>
    <p:sldId id="508" r:id="rId15"/>
    <p:sldId id="468" r:id="rId16"/>
    <p:sldId id="513" r:id="rId17"/>
    <p:sldId id="510" r:id="rId18"/>
    <p:sldId id="492" r:id="rId19"/>
    <p:sldId id="498" r:id="rId20"/>
    <p:sldId id="501" r:id="rId21"/>
    <p:sldId id="499" r:id="rId22"/>
    <p:sldId id="500" r:id="rId23"/>
    <p:sldId id="469" r:id="rId24"/>
  </p:sldIdLst>
  <p:sldSz cx="9144000" cy="6858000" type="screen4x3"/>
  <p:notesSz cx="6858000" cy="9144000"/>
  <p:custDataLst>
    <p:tags r:id="rId25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 Black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 Black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 Black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 Black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 Black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 Black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 Black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 Black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 Black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6A2"/>
    <a:srgbClr val="0066CC"/>
    <a:srgbClr val="FF6600"/>
    <a:srgbClr val="FF9900"/>
    <a:srgbClr val="FF00FF"/>
    <a:srgbClr val="C10F8E"/>
    <a:srgbClr val="FFA7A7"/>
    <a:srgbClr val="FFCCFF"/>
    <a:srgbClr val="FFE69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6" autoAdjust="0"/>
    <p:restoredTop sz="94660"/>
  </p:normalViewPr>
  <p:slideViewPr>
    <p:cSldViewPr>
      <p:cViewPr varScale="1">
        <p:scale>
          <a:sx n="74" d="100"/>
          <a:sy n="74" d="100"/>
        </p:scale>
        <p:origin x="-108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22DC5-3678-42E3-884C-636AE6F2FF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371897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BAFE9-D654-40FF-8A07-0305225C04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038833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62C2C-83F4-47A8-A079-6D6116B0320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9989946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7995B-1ADD-4993-87AB-A7A92AD80A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605500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D5C14-936E-43AC-A082-8F96BD79E11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548585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DD016-6098-42B3-966B-688727F62D8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69531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6AA2D-F8B2-4388-81E7-95DF5E3662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82793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FD857-8E3E-4BCB-A4C5-D50C643EBC2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6058831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4594E-0EB1-48D0-A3EC-FD2A509FA7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32011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2AE5E-351C-4A70-8362-393E303BF3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9929574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77532-7291-4571-9817-4B195497765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315292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8B7A3-8DCC-473C-8659-87D6C595890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8314744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51869-4BCF-45A2-A1B1-18E802F190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47822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C3351BD2-77A5-4FB4-9B66-B771B5C379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23.xml"/><Relationship Id="rId7" Type="http://schemas.openxmlformats.org/officeDocument/2006/relationships/image" Target="../media/image28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2.png"/><Relationship Id="rId5" Type="http://schemas.openxmlformats.org/officeDocument/2006/relationships/tags" Target="../tags/tag25.xml"/><Relationship Id="rId10" Type="http://schemas.openxmlformats.org/officeDocument/2006/relationships/image" Target="../media/image31.png"/><Relationship Id="rId4" Type="http://schemas.openxmlformats.org/officeDocument/2006/relationships/tags" Target="../tags/tag24.xml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28.xml"/><Relationship Id="rId7" Type="http://schemas.openxmlformats.org/officeDocument/2006/relationships/image" Target="../media/image34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32.xml"/><Relationship Id="rId7" Type="http://schemas.openxmlformats.org/officeDocument/2006/relationships/image" Target="../media/image38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3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45.png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50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52.png"/><Relationship Id="rId5" Type="http://schemas.openxmlformats.org/officeDocument/2006/relationships/image" Target="../media/image50.png"/><Relationship Id="rId4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46.xml"/><Relationship Id="rId7" Type="http://schemas.openxmlformats.org/officeDocument/2006/relationships/image" Target="../media/image53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7.png"/><Relationship Id="rId5" Type="http://schemas.openxmlformats.org/officeDocument/2006/relationships/tags" Target="../tags/tag48.xml"/><Relationship Id="rId10" Type="http://schemas.openxmlformats.org/officeDocument/2006/relationships/image" Target="../media/image56.png"/><Relationship Id="rId4" Type="http://schemas.openxmlformats.org/officeDocument/2006/relationships/tags" Target="../tags/tag47.xml"/><Relationship Id="rId9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7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tags" Target="../tags/tag6.xml"/><Relationship Id="rId16" Type="http://schemas.openxmlformats.org/officeDocument/2006/relationships/image" Target="../media/image10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5.png"/><Relationship Id="rId5" Type="http://schemas.openxmlformats.org/officeDocument/2006/relationships/tags" Target="../tags/tag9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5.xml"/><Relationship Id="rId7" Type="http://schemas.openxmlformats.org/officeDocument/2006/relationships/image" Target="../media/image18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9.xml"/><Relationship Id="rId7" Type="http://schemas.openxmlformats.org/officeDocument/2006/relationships/image" Target="../media/image23.gif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12"/>
          <p:cNvSpPr>
            <a:spLocks noChangeArrowheads="1"/>
          </p:cNvSpPr>
          <p:nvPr/>
        </p:nvSpPr>
        <p:spPr bwMode="auto">
          <a:xfrm>
            <a:off x="0" y="0"/>
            <a:ext cx="9143999" cy="2204864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076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840916" y="332656"/>
            <a:ext cx="7344370" cy="1440904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ja-JP" sz="3200" spc="-15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Lattice Fermion</a:t>
            </a:r>
            <a:br>
              <a:rPr lang="en-US" altLang="ja-JP" sz="3200" spc="-15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</a:br>
            <a:r>
              <a:rPr lang="en-US" altLang="ja-JP" sz="3200" spc="-15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with Chiral </a:t>
            </a:r>
            <a:r>
              <a:rPr lang="en-US" altLang="ja-JP" sz="3200" spc="-15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C</a:t>
            </a:r>
            <a:r>
              <a:rPr lang="en-US" altLang="ja-JP" sz="3200" spc="-15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hemical Potential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1325" y="6491288"/>
            <a:ext cx="8616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r>
              <a:rPr lang="en-US" altLang="ja-JP" sz="1800" dirty="0" smtClean="0">
                <a:solidFill>
                  <a:srgbClr val="000000"/>
                </a:solidFill>
                <a:latin typeface="Comic Sans MS" pitchFamily="66" charset="0"/>
              </a:rPr>
              <a:t>NTFL workshop, Feb. 17, 2012</a:t>
            </a:r>
            <a:endParaRPr lang="en-US" altLang="ja-JP" sz="1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47664" y="2924944"/>
            <a:ext cx="593087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ja-JP" sz="2400" dirty="0" err="1" smtClean="0">
                <a:latin typeface="Comic Sans MS" pitchFamily="66" charset="0"/>
                <a:cs typeface="Arial" pitchFamily="34" charset="0"/>
              </a:rPr>
              <a:t>Arata</a:t>
            </a:r>
            <a:r>
              <a:rPr lang="en-US" altLang="ja-JP" sz="2400" dirty="0" smtClean="0">
                <a:latin typeface="Comic Sans MS" pitchFamily="66" charset="0"/>
                <a:cs typeface="Arial" pitchFamily="34" charset="0"/>
              </a:rPr>
              <a:t> Yamamoto</a:t>
            </a:r>
          </a:p>
          <a:p>
            <a:pPr algn="ctr">
              <a:spcBef>
                <a:spcPct val="20000"/>
              </a:spcBef>
            </a:pPr>
            <a:r>
              <a:rPr lang="en-US" altLang="ja-JP" sz="2400" dirty="0" smtClean="0">
                <a:latin typeface="Comic Sans MS" pitchFamily="66" charset="0"/>
                <a:cs typeface="Arial" pitchFamily="34" charset="0"/>
              </a:rPr>
              <a:t>(University </a:t>
            </a:r>
            <a:r>
              <a:rPr lang="en-US" altLang="ja-JP" sz="2400" dirty="0">
                <a:latin typeface="Comic Sans MS" pitchFamily="66" charset="0"/>
                <a:cs typeface="Arial" pitchFamily="34" charset="0"/>
              </a:rPr>
              <a:t>of </a:t>
            </a:r>
            <a:r>
              <a:rPr lang="en-US" altLang="ja-JP" sz="2400" dirty="0" smtClean="0">
                <a:latin typeface="Comic Sans MS" pitchFamily="66" charset="0"/>
                <a:cs typeface="Arial" pitchFamily="34" charset="0"/>
              </a:rPr>
              <a:t>Tokyo)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67744" y="4581128"/>
            <a:ext cx="511256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ja-JP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AY, Phys. Rev. </a:t>
            </a:r>
            <a:r>
              <a:rPr lang="en-US" altLang="ja-JP" dirty="0" err="1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Lett</a:t>
            </a:r>
            <a:r>
              <a:rPr lang="en-US" altLang="ja-JP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. 107, 031601 (2011)</a:t>
            </a:r>
          </a:p>
          <a:p>
            <a:pPr>
              <a:spcBef>
                <a:spcPct val="20000"/>
              </a:spcBef>
            </a:pPr>
            <a:r>
              <a:rPr lang="en-US" altLang="ja-JP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AY, Phys. Rev. </a:t>
            </a:r>
            <a:r>
              <a:rPr lang="en-US" altLang="ja-JP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D 84, 114504 (2011) </a:t>
            </a:r>
            <a:endParaRPr lang="en-US" altLang="ja-JP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28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6"/>
          <p:cNvSpPr txBox="1">
            <a:spLocks noChangeArrowheads="1"/>
          </p:cNvSpPr>
          <p:nvPr/>
        </p:nvSpPr>
        <p:spPr bwMode="auto">
          <a:xfrm>
            <a:off x="467544" y="1052736"/>
            <a:ext cx="66247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SU(2) quenched QCD</a:t>
            </a:r>
          </a:p>
          <a:p>
            <a:pPr eaLnBrk="1" hangingPunct="1"/>
            <a:r>
              <a:rPr lang="en-US" altLang="ja-JP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                 with the overlap fermion </a:t>
            </a:r>
            <a:endParaRPr lang="en-US" altLang="ja-JP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68313" y="332656"/>
            <a:ext cx="5543847" cy="4333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ja-JP" sz="2400" b="1" dirty="0" smtClean="0">
                <a:solidFill>
                  <a:srgbClr val="FFFFFF"/>
                </a:solidFill>
                <a:latin typeface="Arial" charset="0"/>
              </a:rPr>
              <a:t>Chiral magnetic effect in lattice QCD</a:t>
            </a:r>
            <a:endParaRPr lang="en-US" altLang="ja-JP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" name="Text Box 53"/>
          <p:cNvSpPr txBox="1">
            <a:spLocks noChangeArrowheads="1"/>
          </p:cNvSpPr>
          <p:nvPr/>
        </p:nvSpPr>
        <p:spPr bwMode="auto">
          <a:xfrm>
            <a:off x="827584" y="1722294"/>
            <a:ext cx="73448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70C0"/>
                </a:solidFill>
                <a:latin typeface="Comic Sans MS" pitchFamily="66" charset="0"/>
              </a:rPr>
              <a:t>[</a:t>
            </a:r>
            <a:r>
              <a:rPr lang="en-US" altLang="ja-JP" sz="1600" dirty="0" err="1" smtClean="0">
                <a:solidFill>
                  <a:srgbClr val="0070C0"/>
                </a:solidFill>
                <a:latin typeface="Comic Sans MS" pitchFamily="66" charset="0"/>
              </a:rPr>
              <a:t>P.V.Buividovich</a:t>
            </a:r>
            <a:r>
              <a:rPr lang="en-US" altLang="ja-JP" sz="1600" dirty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altLang="ja-JP" sz="1600" dirty="0" err="1" smtClean="0">
                <a:solidFill>
                  <a:srgbClr val="0070C0"/>
                </a:solidFill>
                <a:latin typeface="Comic Sans MS" pitchFamily="66" charset="0"/>
              </a:rPr>
              <a:t>M.N.Chernodub</a:t>
            </a:r>
            <a:r>
              <a:rPr lang="en-US" altLang="ja-JP" sz="1600" dirty="0" smtClean="0">
                <a:solidFill>
                  <a:srgbClr val="0070C0"/>
                </a:solidFill>
                <a:latin typeface="Comic Sans MS" pitchFamily="66" charset="0"/>
              </a:rPr>
              <a:t>,</a:t>
            </a:r>
          </a:p>
          <a:p>
            <a:pPr eaLnBrk="1" hangingPunct="1"/>
            <a:r>
              <a:rPr lang="en-US" altLang="ja-JP" sz="16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altLang="ja-JP" sz="1600" dirty="0" err="1" smtClean="0">
                <a:solidFill>
                  <a:srgbClr val="0070C0"/>
                </a:solidFill>
                <a:latin typeface="Comic Sans MS" pitchFamily="66" charset="0"/>
              </a:rPr>
              <a:t>E.V.Luschevskaya</a:t>
            </a:r>
            <a:r>
              <a:rPr lang="en-US" altLang="ja-JP" sz="1600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altLang="ja-JP" sz="1600" dirty="0" err="1" smtClean="0">
                <a:solidFill>
                  <a:srgbClr val="0070C0"/>
                </a:solidFill>
                <a:latin typeface="Comic Sans MS" pitchFamily="66" charset="0"/>
              </a:rPr>
              <a:t>M.I.Polikarpov</a:t>
            </a:r>
            <a:r>
              <a:rPr lang="en-US" altLang="ja-JP" sz="1600" dirty="0" smtClean="0">
                <a:solidFill>
                  <a:srgbClr val="0070C0"/>
                </a:solidFill>
                <a:latin typeface="Comic Sans MS" pitchFamily="66" charset="0"/>
              </a:rPr>
              <a:t> (2009)] </a:t>
            </a:r>
            <a:endParaRPr lang="en-US" altLang="ja-JP" sz="1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468313" y="3986480"/>
            <a:ext cx="51838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altLang="ja-JP" dirty="0" err="1" smtClean="0">
                <a:solidFill>
                  <a:srgbClr val="000000"/>
                </a:solidFill>
                <a:latin typeface="Comic Sans MS" pitchFamily="66" charset="0"/>
              </a:rPr>
              <a:t>instanton</a:t>
            </a:r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 solution &amp; 2+1 flavor QCD</a:t>
            </a:r>
          </a:p>
          <a:p>
            <a:pPr eaLnBrk="1" hangingPunct="1"/>
            <a:r>
              <a:rPr lang="en-US" altLang="ja-JP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              with the domain-wall fermion </a:t>
            </a:r>
            <a:endParaRPr lang="en-US" altLang="ja-JP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" name="Text Box 53"/>
          <p:cNvSpPr txBox="1">
            <a:spLocks noChangeArrowheads="1"/>
          </p:cNvSpPr>
          <p:nvPr/>
        </p:nvSpPr>
        <p:spPr bwMode="auto">
          <a:xfrm>
            <a:off x="827584" y="4674622"/>
            <a:ext cx="44644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 smtClean="0">
                <a:solidFill>
                  <a:srgbClr val="0070C0"/>
                </a:solidFill>
                <a:latin typeface="Comic Sans MS" pitchFamily="66" charset="0"/>
              </a:rPr>
              <a:t>[</a:t>
            </a:r>
            <a:r>
              <a:rPr lang="pt-BR" altLang="ja-JP" sz="1600" dirty="0" smtClean="0">
                <a:solidFill>
                  <a:srgbClr val="0070C0"/>
                </a:solidFill>
                <a:latin typeface="Comic Sans MS" pitchFamily="66" charset="0"/>
              </a:rPr>
              <a:t>M.Abramczyk, T.Blum,</a:t>
            </a:r>
          </a:p>
          <a:p>
            <a:pPr eaLnBrk="1" hangingPunct="1"/>
            <a:r>
              <a:rPr lang="pt-BR" altLang="ja-JP" sz="16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pt-BR" altLang="ja-JP" sz="1600" dirty="0" smtClean="0">
                <a:solidFill>
                  <a:srgbClr val="0070C0"/>
                </a:solidFill>
                <a:latin typeface="Comic Sans MS" pitchFamily="66" charset="0"/>
              </a:rPr>
              <a:t>                      G.Petropoulos, R.Zhou </a:t>
            </a:r>
            <a:r>
              <a:rPr lang="en-US" altLang="ja-JP" sz="1600" dirty="0" smtClean="0">
                <a:solidFill>
                  <a:srgbClr val="0070C0"/>
                </a:solidFill>
                <a:latin typeface="Comic Sans MS" pitchFamily="66" charset="0"/>
              </a:rPr>
              <a:t>(2009)] </a:t>
            </a:r>
            <a:endParaRPr lang="en-US" altLang="ja-JP" sz="1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842" y="945844"/>
            <a:ext cx="3920170" cy="290941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994533"/>
            <a:ext cx="2903860" cy="280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5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直線矢印コネクタ 60"/>
          <p:cNvCxnSpPr/>
          <p:nvPr/>
        </p:nvCxnSpPr>
        <p:spPr bwMode="auto">
          <a:xfrm flipV="1">
            <a:off x="7813129" y="3861048"/>
            <a:ext cx="0" cy="18002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sm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cxnSp>
      <p:cxnSp>
        <p:nvCxnSpPr>
          <p:cNvPr id="60" name="直線矢印コネクタ 59"/>
          <p:cNvCxnSpPr/>
          <p:nvPr/>
        </p:nvCxnSpPr>
        <p:spPr bwMode="auto">
          <a:xfrm flipV="1">
            <a:off x="6661001" y="2623398"/>
            <a:ext cx="0" cy="18002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cxnSp>
      <p:cxnSp>
        <p:nvCxnSpPr>
          <p:cNvPr id="56" name="直線矢印コネクタ 55"/>
          <p:cNvCxnSpPr/>
          <p:nvPr/>
        </p:nvCxnSpPr>
        <p:spPr bwMode="auto">
          <a:xfrm flipV="1">
            <a:off x="3851920" y="2564904"/>
            <a:ext cx="0" cy="18002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cxnSp>
      <p:cxnSp>
        <p:nvCxnSpPr>
          <p:cNvPr id="54" name="直線矢印コネクタ 53"/>
          <p:cNvCxnSpPr/>
          <p:nvPr/>
        </p:nvCxnSpPr>
        <p:spPr bwMode="auto">
          <a:xfrm flipV="1">
            <a:off x="2699792" y="3717032"/>
            <a:ext cx="0" cy="18002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sm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cxnSp>
      <p:sp>
        <p:nvSpPr>
          <p:cNvPr id="12" name="Text Box 53"/>
          <p:cNvSpPr txBox="1">
            <a:spLocks noChangeArrowheads="1"/>
          </p:cNvSpPr>
          <p:nvPr/>
        </p:nvSpPr>
        <p:spPr bwMode="auto">
          <a:xfrm>
            <a:off x="221151" y="1791429"/>
            <a:ext cx="20154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0066CC"/>
                </a:solidFill>
                <a:latin typeface="Comic Sans MS" pitchFamily="66" charset="0"/>
              </a:rPr>
              <a:t>magnetic field </a:t>
            </a:r>
            <a:endParaRPr lang="en-US" altLang="ja-JP" sz="2800" dirty="0">
              <a:solidFill>
                <a:srgbClr val="0066CC"/>
              </a:solidFill>
              <a:latin typeface="Comic Sans MS" pitchFamily="66" charset="0"/>
            </a:endParaRPr>
          </a:p>
        </p:txBody>
      </p:sp>
      <p:sp>
        <p:nvSpPr>
          <p:cNvPr id="16" name="上矢印 15"/>
          <p:cNvSpPr/>
          <p:nvPr/>
        </p:nvSpPr>
        <p:spPr bwMode="auto">
          <a:xfrm>
            <a:off x="832835" y="2191539"/>
            <a:ext cx="396044" cy="1944216"/>
          </a:xfrm>
          <a:prstGeom prst="upArrow">
            <a:avLst/>
          </a:prstGeom>
          <a:gradFill flip="none" rotWithShape="1">
            <a:gsLst>
              <a:gs pos="0">
                <a:srgbClr val="0066CC"/>
              </a:gs>
              <a:gs pos="80000">
                <a:srgbClr val="00B0F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57" name="上矢印 56"/>
          <p:cNvSpPr/>
          <p:nvPr/>
        </p:nvSpPr>
        <p:spPr bwMode="auto">
          <a:xfrm>
            <a:off x="3095836" y="2204864"/>
            <a:ext cx="396044" cy="3672408"/>
          </a:xfrm>
          <a:prstGeom prst="upArrow">
            <a:avLst/>
          </a:prstGeom>
          <a:gradFill flip="none" rotWithShape="1">
            <a:gsLst>
              <a:gs pos="0">
                <a:srgbClr val="FF6600"/>
              </a:gs>
              <a:gs pos="80000">
                <a:srgbClr val="FFC00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63" name="上矢印 62"/>
          <p:cNvSpPr/>
          <p:nvPr/>
        </p:nvSpPr>
        <p:spPr bwMode="auto">
          <a:xfrm rot="10800000">
            <a:off x="7056276" y="2276872"/>
            <a:ext cx="396044" cy="3672408"/>
          </a:xfrm>
          <a:prstGeom prst="upArrow">
            <a:avLst/>
          </a:prstGeom>
          <a:gradFill flip="none" rotWithShape="1">
            <a:gsLst>
              <a:gs pos="0">
                <a:srgbClr val="FF6600"/>
              </a:gs>
              <a:gs pos="80000">
                <a:srgbClr val="FFC00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cxnSp>
        <p:nvCxnSpPr>
          <p:cNvPr id="29" name="直線矢印コネクタ 28"/>
          <p:cNvCxnSpPr/>
          <p:nvPr/>
        </p:nvCxnSpPr>
        <p:spPr bwMode="auto">
          <a:xfrm>
            <a:off x="3855094" y="5017299"/>
            <a:ext cx="3174" cy="643949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66CC"/>
            </a:solidFill>
            <a:prstDash val="solid"/>
            <a:round/>
            <a:headEnd type="none" w="med" len="sm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cxnSp>
      <p:grpSp>
        <p:nvGrpSpPr>
          <p:cNvPr id="40" name="グループ化 39"/>
          <p:cNvGrpSpPr/>
          <p:nvPr/>
        </p:nvGrpSpPr>
        <p:grpSpPr>
          <a:xfrm>
            <a:off x="2339752" y="2420888"/>
            <a:ext cx="726428" cy="1309658"/>
            <a:chOff x="2339752" y="1919812"/>
            <a:chExt cx="726428" cy="1309658"/>
          </a:xfrm>
        </p:grpSpPr>
        <p:cxnSp>
          <p:nvCxnSpPr>
            <p:cNvPr id="28" name="直線矢印コネクタ 27"/>
            <p:cNvCxnSpPr/>
            <p:nvPr/>
          </p:nvCxnSpPr>
          <p:spPr bwMode="auto">
            <a:xfrm flipV="1">
              <a:off x="2702966" y="1919812"/>
              <a:ext cx="0" cy="711696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0066CC"/>
              </a:solidFill>
              <a:prstDash val="solid"/>
              <a:round/>
              <a:headEnd type="none" w="med" len="sm"/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cxnSp>
        <p:sp>
          <p:nvSpPr>
            <p:cNvPr id="20" name="円/楕円 19"/>
            <p:cNvSpPr/>
            <p:nvPr/>
          </p:nvSpPr>
          <p:spPr bwMode="auto">
            <a:xfrm>
              <a:off x="2339752" y="2429135"/>
              <a:ext cx="726428" cy="800335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80000">
                  <a:srgbClr val="FF0000"/>
                </a:gs>
                <a:gs pos="100000">
                  <a:srgbClr val="FFA7A7"/>
                </a:gs>
              </a:gsLst>
            </a:gradFill>
            <a:ln>
              <a:headEnd type="none" w="med" len="sm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</p:grpSp>
      <p:cxnSp>
        <p:nvCxnSpPr>
          <p:cNvPr id="32" name="直線矢印コネクタ 31"/>
          <p:cNvCxnSpPr/>
          <p:nvPr/>
        </p:nvCxnSpPr>
        <p:spPr bwMode="auto">
          <a:xfrm>
            <a:off x="7809955" y="3217099"/>
            <a:ext cx="3174" cy="643949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66CC"/>
            </a:solidFill>
            <a:prstDash val="solid"/>
            <a:round/>
            <a:headEnd type="none" w="med" len="sm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cxnSp>
      <p:grpSp>
        <p:nvGrpSpPr>
          <p:cNvPr id="42" name="グループ化 41"/>
          <p:cNvGrpSpPr/>
          <p:nvPr/>
        </p:nvGrpSpPr>
        <p:grpSpPr>
          <a:xfrm>
            <a:off x="6294613" y="4423598"/>
            <a:ext cx="726428" cy="1309658"/>
            <a:chOff x="4644008" y="1916832"/>
            <a:chExt cx="726428" cy="1309658"/>
          </a:xfrm>
        </p:grpSpPr>
        <p:cxnSp>
          <p:nvCxnSpPr>
            <p:cNvPr id="35" name="直線矢印コネクタ 34"/>
            <p:cNvCxnSpPr/>
            <p:nvPr/>
          </p:nvCxnSpPr>
          <p:spPr bwMode="auto">
            <a:xfrm flipV="1">
              <a:off x="5007222" y="1916832"/>
              <a:ext cx="0" cy="711696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0066CC"/>
              </a:solidFill>
              <a:prstDash val="solid"/>
              <a:round/>
              <a:headEnd type="none" w="med" len="sm"/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cxnSp>
        <p:sp>
          <p:nvSpPr>
            <p:cNvPr id="36" name="円/楕円 35"/>
            <p:cNvSpPr/>
            <p:nvPr/>
          </p:nvSpPr>
          <p:spPr bwMode="auto">
            <a:xfrm>
              <a:off x="4644008" y="2426155"/>
              <a:ext cx="726428" cy="800335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80000">
                  <a:srgbClr val="FF0000"/>
                </a:gs>
                <a:gs pos="100000">
                  <a:srgbClr val="FFA7A7"/>
                </a:gs>
              </a:gsLst>
            </a:gradFill>
            <a:ln>
              <a:headEnd type="none" w="med" len="sm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</p:grpSp>
      <p:pic>
        <p:nvPicPr>
          <p:cNvPr id="38" name="図 3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137988"/>
            <a:ext cx="580624" cy="39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9" name="円/楕円 38"/>
          <p:cNvSpPr/>
          <p:nvPr/>
        </p:nvSpPr>
        <p:spPr bwMode="auto">
          <a:xfrm>
            <a:off x="3479222" y="4353686"/>
            <a:ext cx="726428" cy="800335"/>
          </a:xfrm>
          <a:prstGeom prst="ellipse">
            <a:avLst/>
          </a:prstGeom>
          <a:gradFill>
            <a:gsLst>
              <a:gs pos="0">
                <a:srgbClr val="FF0000"/>
              </a:gs>
              <a:gs pos="52000">
                <a:srgbClr val="FFA7A7"/>
              </a:gs>
              <a:gs pos="100000">
                <a:srgbClr val="FFCCFF">
                  <a:alpha val="14902"/>
                </a:srgbClr>
              </a:gs>
            </a:gsLst>
          </a:gradFill>
          <a:ln>
            <a:headEnd type="none" w="med" len="sm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pic>
        <p:nvPicPr>
          <p:cNvPr id="41" name="図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646" y="4501825"/>
            <a:ext cx="529580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6" name="円/楕円 45"/>
          <p:cNvSpPr/>
          <p:nvPr/>
        </p:nvSpPr>
        <p:spPr bwMode="auto">
          <a:xfrm>
            <a:off x="7448328" y="2556466"/>
            <a:ext cx="726428" cy="800335"/>
          </a:xfrm>
          <a:prstGeom prst="ellipse">
            <a:avLst/>
          </a:prstGeom>
          <a:gradFill>
            <a:gsLst>
              <a:gs pos="0">
                <a:srgbClr val="FF0000"/>
              </a:gs>
              <a:gs pos="52000">
                <a:srgbClr val="FFA7A7"/>
              </a:gs>
              <a:gs pos="100000">
                <a:srgbClr val="FFCCFF">
                  <a:alpha val="14902"/>
                </a:srgbClr>
              </a:gs>
            </a:gsLst>
          </a:gradFill>
          <a:ln>
            <a:headEnd type="none" w="med" len="sm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pic>
        <p:nvPicPr>
          <p:cNvPr id="47" name="図 4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904" y="2704605"/>
            <a:ext cx="580624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9" name="図 4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53" y="5143678"/>
            <a:ext cx="529580" cy="39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4733308" y="973947"/>
            <a:ext cx="1062828" cy="870877"/>
            <a:chOff x="4671611" y="350176"/>
            <a:chExt cx="1062828" cy="870877"/>
          </a:xfrm>
        </p:grpSpPr>
        <p:sp>
          <p:nvSpPr>
            <p:cNvPr id="51" name="L 字 50"/>
            <p:cNvSpPr/>
            <p:nvPr/>
          </p:nvSpPr>
          <p:spPr bwMode="auto">
            <a:xfrm rot="13590962">
              <a:off x="4973297" y="783258"/>
              <a:ext cx="437795" cy="437795"/>
            </a:xfrm>
            <a:prstGeom prst="corner">
              <a:avLst>
                <a:gd name="adj1" fmla="val 16667"/>
                <a:gd name="adj2" fmla="val 15000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sm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pic>
          <p:nvPicPr>
            <p:cNvPr id="52" name="図 5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1611" y="350176"/>
              <a:ext cx="1062828" cy="320470"/>
            </a:xfrm>
            <a:prstGeom prst="rect">
              <a:avLst/>
            </a:prstGeom>
          </p:spPr>
        </p:pic>
      </p:grpSp>
      <p:grpSp>
        <p:nvGrpSpPr>
          <p:cNvPr id="67" name="グループ化 66"/>
          <p:cNvGrpSpPr/>
          <p:nvPr/>
        </p:nvGrpSpPr>
        <p:grpSpPr>
          <a:xfrm>
            <a:off x="4364632" y="2007453"/>
            <a:ext cx="2151584" cy="4733915"/>
            <a:chOff x="2420416" y="1129970"/>
            <a:chExt cx="2151584" cy="4064183"/>
          </a:xfrm>
        </p:grpSpPr>
        <p:sp>
          <p:nvSpPr>
            <p:cNvPr id="68" name="上矢印 67"/>
            <p:cNvSpPr/>
            <p:nvPr/>
          </p:nvSpPr>
          <p:spPr bwMode="auto">
            <a:xfrm>
              <a:off x="3095836" y="1129970"/>
              <a:ext cx="540060" cy="3746120"/>
            </a:xfrm>
            <a:prstGeom prst="upArrow">
              <a:avLst/>
            </a:prstGeom>
            <a:gradFill flip="none" rotWithShape="1">
              <a:gsLst>
                <a:gs pos="0">
                  <a:srgbClr val="FF6600"/>
                </a:gs>
                <a:gs pos="80000">
                  <a:srgbClr val="FFC000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sm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69" name="Text Box 53"/>
            <p:cNvSpPr txBox="1">
              <a:spLocks noChangeArrowheads="1"/>
            </p:cNvSpPr>
            <p:nvPr/>
          </p:nvSpPr>
          <p:spPr bwMode="auto">
            <a:xfrm>
              <a:off x="2420416" y="4876090"/>
              <a:ext cx="2151584" cy="318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dirty="0" smtClean="0">
                  <a:solidFill>
                    <a:srgbClr val="FF6600"/>
                  </a:solidFill>
                  <a:latin typeface="Comic Sans MS" pitchFamily="66" charset="0"/>
                </a:rPr>
                <a:t>electric current </a:t>
              </a:r>
              <a:endParaRPr lang="en-US" altLang="ja-JP" sz="2800" dirty="0">
                <a:solidFill>
                  <a:srgbClr val="FF6600"/>
                </a:solidFill>
                <a:latin typeface="Comic Sans MS" pitchFamily="66" charset="0"/>
              </a:endParaRPr>
            </a:p>
          </p:txBody>
        </p:sp>
      </p:grpSp>
      <p:sp>
        <p:nvSpPr>
          <p:cNvPr id="70" name="Text Box 46"/>
          <p:cNvSpPr txBox="1">
            <a:spLocks noChangeArrowheads="1"/>
          </p:cNvSpPr>
          <p:nvPr/>
        </p:nvSpPr>
        <p:spPr bwMode="auto">
          <a:xfrm>
            <a:off x="2371966" y="1372706"/>
            <a:ext cx="21280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positive </a:t>
            </a:r>
            <a:r>
              <a:rPr lang="en-US" altLang="ja-JP" dirty="0" err="1" smtClean="0">
                <a:solidFill>
                  <a:srgbClr val="000000"/>
                </a:solidFill>
                <a:latin typeface="Comic Sans MS" pitchFamily="66" charset="0"/>
              </a:rPr>
              <a:t>helicity</a:t>
            </a:r>
            <a:endParaRPr lang="en-US" altLang="ja-JP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1" name="Text Box 46"/>
          <p:cNvSpPr txBox="1">
            <a:spLocks noChangeArrowheads="1"/>
          </p:cNvSpPr>
          <p:nvPr/>
        </p:nvSpPr>
        <p:spPr bwMode="auto">
          <a:xfrm>
            <a:off x="6228184" y="1372706"/>
            <a:ext cx="22322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negative </a:t>
            </a:r>
            <a:r>
              <a:rPr lang="en-US" altLang="ja-JP" dirty="0" err="1" smtClean="0">
                <a:solidFill>
                  <a:srgbClr val="000000"/>
                </a:solidFill>
                <a:latin typeface="Comic Sans MS" pitchFamily="66" charset="0"/>
              </a:rPr>
              <a:t>helicity</a:t>
            </a:r>
            <a:endParaRPr lang="en-US" altLang="ja-JP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468313" y="332656"/>
            <a:ext cx="3887663" cy="4333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ja-JP" sz="2400" b="1" dirty="0">
                <a:solidFill>
                  <a:srgbClr val="FFFFFF"/>
                </a:solidFill>
                <a:latin typeface="Arial" charset="0"/>
              </a:rPr>
              <a:t>C</a:t>
            </a:r>
            <a:r>
              <a:rPr lang="en-US" altLang="ja-JP" sz="2400" b="1" dirty="0" smtClean="0">
                <a:solidFill>
                  <a:srgbClr val="FFFFFF"/>
                </a:solidFill>
                <a:latin typeface="Arial" charset="0"/>
              </a:rPr>
              <a:t>hiral </a:t>
            </a:r>
            <a:r>
              <a:rPr lang="en-US" altLang="ja-JP" sz="2400" b="1" dirty="0">
                <a:solidFill>
                  <a:srgbClr val="FFFFFF"/>
                </a:solidFill>
                <a:latin typeface="Arial" charset="0"/>
              </a:rPr>
              <a:t>chemical potential</a:t>
            </a:r>
          </a:p>
        </p:txBody>
      </p:sp>
    </p:spTree>
    <p:extLst>
      <p:ext uri="{BB962C8B-B14F-4D97-AF65-F5344CB8AC3E}">
        <p14:creationId xmlns:p14="http://schemas.microsoft.com/office/powerpoint/2010/main" val="452999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3851920" y="980728"/>
            <a:ext cx="52565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 smtClean="0">
                <a:solidFill>
                  <a:srgbClr val="0070C0"/>
                </a:solidFill>
                <a:latin typeface="Comic Sans MS" pitchFamily="66" charset="0"/>
              </a:rPr>
              <a:t>[</a:t>
            </a:r>
            <a:r>
              <a:rPr lang="en-US" altLang="ja-JP" sz="1600" dirty="0" err="1" smtClean="0">
                <a:solidFill>
                  <a:srgbClr val="0070C0"/>
                </a:solidFill>
                <a:latin typeface="Comic Sans MS" pitchFamily="66" charset="0"/>
              </a:rPr>
              <a:t>K.Fukushima</a:t>
            </a:r>
            <a:r>
              <a:rPr lang="en-US" altLang="ja-JP" sz="1600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altLang="ja-JP" sz="1600" dirty="0" err="1" smtClean="0">
                <a:solidFill>
                  <a:srgbClr val="0070C0"/>
                </a:solidFill>
                <a:latin typeface="Comic Sans MS" pitchFamily="66" charset="0"/>
              </a:rPr>
              <a:t>D.E.Kharzeev</a:t>
            </a:r>
            <a:r>
              <a:rPr lang="en-US" altLang="ja-JP" sz="1600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altLang="ja-JP" sz="1600" dirty="0" err="1" smtClean="0">
                <a:solidFill>
                  <a:srgbClr val="0070C0"/>
                </a:solidFill>
                <a:latin typeface="Comic Sans MS" pitchFamily="66" charset="0"/>
              </a:rPr>
              <a:t>H.J.Warringa</a:t>
            </a:r>
            <a:r>
              <a:rPr lang="en-US" altLang="ja-JP" sz="1600" dirty="0" smtClean="0">
                <a:solidFill>
                  <a:srgbClr val="0070C0"/>
                </a:solidFill>
                <a:latin typeface="Comic Sans MS" pitchFamily="66" charset="0"/>
              </a:rPr>
              <a:t> (2008)]</a:t>
            </a:r>
            <a:endParaRPr lang="en-US" altLang="ja-JP" sz="1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55576" y="1412776"/>
            <a:ext cx="7499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the Dirac equation coupled with a background magnetic field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68312" y="332656"/>
            <a:ext cx="2519512" cy="4333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ja-JP" sz="2400" b="1" dirty="0" smtClean="0">
                <a:solidFill>
                  <a:schemeClr val="bg1"/>
                </a:solidFill>
                <a:latin typeface="Arial" charset="0"/>
              </a:rPr>
              <a:t>Induced current</a:t>
            </a:r>
            <a:endParaRPr lang="en-US" altLang="ja-JP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212" y="2447556"/>
            <a:ext cx="6477156" cy="405380"/>
          </a:xfrm>
          <a:prstGeom prst="rect">
            <a:avLst/>
          </a:prstGeom>
        </p:spPr>
      </p:pic>
      <p:sp>
        <p:nvSpPr>
          <p:cNvPr id="16" name="上矢印 15"/>
          <p:cNvSpPr/>
          <p:nvPr/>
        </p:nvSpPr>
        <p:spPr bwMode="auto">
          <a:xfrm>
            <a:off x="7108999" y="4014066"/>
            <a:ext cx="576063" cy="2583286"/>
          </a:xfrm>
          <a:prstGeom prst="upArrow">
            <a:avLst/>
          </a:prstGeom>
          <a:gradFill flip="none" rotWithShape="1">
            <a:gsLst>
              <a:gs pos="0">
                <a:srgbClr val="FF6600"/>
              </a:gs>
              <a:gs pos="80000">
                <a:srgbClr val="FFC000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17" name="Text Box 53"/>
          <p:cNvSpPr txBox="1">
            <a:spLocks noChangeArrowheads="1"/>
          </p:cNvSpPr>
          <p:nvPr/>
        </p:nvSpPr>
        <p:spPr bwMode="auto">
          <a:xfrm>
            <a:off x="4966667" y="3574112"/>
            <a:ext cx="19103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0066CC"/>
                </a:solidFill>
                <a:latin typeface="Comic Sans MS" pitchFamily="66" charset="0"/>
              </a:rPr>
              <a:t>magnetic field</a:t>
            </a:r>
            <a:endParaRPr lang="en-US" altLang="ja-JP" sz="2800" dirty="0">
              <a:solidFill>
                <a:srgbClr val="0066CC"/>
              </a:solidFill>
              <a:latin typeface="Comic Sans MS" pitchFamily="66" charset="0"/>
            </a:endParaRPr>
          </a:p>
        </p:txBody>
      </p:sp>
      <p:sp>
        <p:nvSpPr>
          <p:cNvPr id="18" name="上矢印 17"/>
          <p:cNvSpPr/>
          <p:nvPr/>
        </p:nvSpPr>
        <p:spPr bwMode="auto">
          <a:xfrm>
            <a:off x="6172896" y="4014065"/>
            <a:ext cx="594065" cy="2576245"/>
          </a:xfrm>
          <a:prstGeom prst="upArrow">
            <a:avLst/>
          </a:prstGeom>
          <a:gradFill flip="none" rotWithShape="1">
            <a:gsLst>
              <a:gs pos="0">
                <a:srgbClr val="0066CC"/>
              </a:gs>
              <a:gs pos="80000">
                <a:srgbClr val="00B0F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20" name="Text Box 53"/>
          <p:cNvSpPr txBox="1">
            <a:spLocks noChangeArrowheads="1"/>
          </p:cNvSpPr>
          <p:nvPr/>
        </p:nvSpPr>
        <p:spPr bwMode="auto">
          <a:xfrm>
            <a:off x="6949033" y="3577002"/>
            <a:ext cx="2159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FF6600"/>
                </a:solidFill>
                <a:latin typeface="Comic Sans MS" pitchFamily="66" charset="0"/>
              </a:rPr>
              <a:t>electric current </a:t>
            </a:r>
            <a:endParaRPr lang="en-US" altLang="ja-JP" sz="28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564" y="4145942"/>
            <a:ext cx="312530" cy="27464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570" y="4112421"/>
            <a:ext cx="255706" cy="293588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899592" y="3595082"/>
            <a:ext cx="33843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ja-JP" dirty="0" smtClean="0">
                <a:solidFill>
                  <a:srgbClr val="FF0000"/>
                </a:solidFill>
                <a:latin typeface="Comic Sans MS" pitchFamily="66" charset="0"/>
              </a:rPr>
              <a:t>induced electric current</a:t>
            </a: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10" y="4584501"/>
            <a:ext cx="2405540" cy="7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40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71" name="Rectangle 55"/>
          <p:cNvSpPr>
            <a:spLocks noChangeArrowheads="1"/>
          </p:cNvSpPr>
          <p:nvPr/>
        </p:nvSpPr>
        <p:spPr bwMode="auto">
          <a:xfrm>
            <a:off x="0" y="-26988"/>
            <a:ext cx="9144000" cy="753489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ja-JP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Lattice QCD Simulation</a:t>
            </a:r>
            <a:endParaRPr lang="en-US" altLang="ja-JP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11560" y="1052736"/>
            <a:ext cx="7499936" cy="502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full QCD simulation with a finite chiral chemical potential</a:t>
            </a:r>
          </a:p>
        </p:txBody>
      </p:sp>
      <p:sp>
        <p:nvSpPr>
          <p:cNvPr id="11" name="Text Box 53"/>
          <p:cNvSpPr txBox="1">
            <a:spLocks noChangeArrowheads="1"/>
          </p:cNvSpPr>
          <p:nvPr/>
        </p:nvSpPr>
        <p:spPr bwMode="auto">
          <a:xfrm>
            <a:off x="1547664" y="2420888"/>
            <a:ext cx="34653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0066CC"/>
                </a:solidFill>
                <a:latin typeface="Comic Sans MS" pitchFamily="66" charset="0"/>
              </a:rPr>
              <a:t>external magnetic field</a:t>
            </a:r>
          </a:p>
        </p:txBody>
      </p:sp>
      <p:sp>
        <p:nvSpPr>
          <p:cNvPr id="12" name="上矢印 11"/>
          <p:cNvSpPr/>
          <p:nvPr/>
        </p:nvSpPr>
        <p:spPr bwMode="auto">
          <a:xfrm>
            <a:off x="3716908" y="2861654"/>
            <a:ext cx="594065" cy="2472583"/>
          </a:xfrm>
          <a:prstGeom prst="upArrow">
            <a:avLst/>
          </a:prstGeom>
          <a:gradFill flip="none" rotWithShape="1">
            <a:gsLst>
              <a:gs pos="0">
                <a:srgbClr val="0066CC"/>
              </a:gs>
              <a:gs pos="80000">
                <a:srgbClr val="00B0F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16" name="上矢印 15"/>
          <p:cNvSpPr/>
          <p:nvPr/>
        </p:nvSpPr>
        <p:spPr bwMode="auto">
          <a:xfrm>
            <a:off x="4653011" y="2861937"/>
            <a:ext cx="576063" cy="2479341"/>
          </a:xfrm>
          <a:prstGeom prst="upArrow">
            <a:avLst/>
          </a:prstGeom>
          <a:gradFill flip="none" rotWithShape="1">
            <a:gsLst>
              <a:gs pos="0">
                <a:srgbClr val="FF6600"/>
              </a:gs>
              <a:gs pos="80000">
                <a:srgbClr val="FFC000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17" name="Text Box 53"/>
          <p:cNvSpPr txBox="1">
            <a:spLocks noChangeArrowheads="1"/>
          </p:cNvSpPr>
          <p:nvPr/>
        </p:nvSpPr>
        <p:spPr bwMode="auto">
          <a:xfrm>
            <a:off x="4725018" y="2420888"/>
            <a:ext cx="2159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FF6600"/>
                </a:solidFill>
                <a:latin typeface="Comic Sans MS" pitchFamily="66" charset="0"/>
              </a:rPr>
              <a:t>vector current </a:t>
            </a:r>
            <a:endParaRPr lang="en-US" altLang="ja-JP" sz="28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cxnSp>
        <p:nvCxnSpPr>
          <p:cNvPr id="18" name="直線コネクタ 17"/>
          <p:cNvCxnSpPr>
            <a:stCxn id="39" idx="1"/>
            <a:endCxn id="39" idx="3"/>
          </p:cNvCxnSpPr>
          <p:nvPr/>
        </p:nvCxnSpPr>
        <p:spPr bwMode="auto">
          <a:xfrm>
            <a:off x="4139954" y="3615044"/>
            <a:ext cx="0" cy="24302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直線コネクタ 18"/>
          <p:cNvCxnSpPr>
            <a:stCxn id="39" idx="0"/>
            <a:endCxn id="39" idx="1"/>
          </p:cNvCxnSpPr>
          <p:nvPr/>
        </p:nvCxnSpPr>
        <p:spPr bwMode="auto">
          <a:xfrm flipH="1">
            <a:off x="4139954" y="2804954"/>
            <a:ext cx="810090" cy="8100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線コネクタ 19"/>
          <p:cNvCxnSpPr/>
          <p:nvPr/>
        </p:nvCxnSpPr>
        <p:spPr bwMode="auto">
          <a:xfrm flipH="1" flipV="1">
            <a:off x="3356866" y="3155375"/>
            <a:ext cx="2448272" cy="256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線コネクタ 20"/>
          <p:cNvCxnSpPr>
            <a:stCxn id="39" idx="5"/>
            <a:endCxn id="39" idx="4"/>
          </p:cNvCxnSpPr>
          <p:nvPr/>
        </p:nvCxnSpPr>
        <p:spPr bwMode="auto">
          <a:xfrm flipH="1">
            <a:off x="5355089" y="4020089"/>
            <a:ext cx="810090" cy="8100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線コネクタ 21"/>
          <p:cNvCxnSpPr/>
          <p:nvPr/>
        </p:nvCxnSpPr>
        <p:spPr bwMode="auto">
          <a:xfrm>
            <a:off x="4725018" y="3613086"/>
            <a:ext cx="0" cy="24302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線コネクタ 22"/>
          <p:cNvCxnSpPr/>
          <p:nvPr/>
        </p:nvCxnSpPr>
        <p:spPr bwMode="auto">
          <a:xfrm>
            <a:off x="3500882" y="3631088"/>
            <a:ext cx="0" cy="24302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線コネクタ 23"/>
          <p:cNvCxnSpPr/>
          <p:nvPr/>
        </p:nvCxnSpPr>
        <p:spPr bwMode="auto">
          <a:xfrm>
            <a:off x="5805138" y="3181038"/>
            <a:ext cx="0" cy="24302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線コネクタ 24"/>
          <p:cNvCxnSpPr>
            <a:stCxn id="39" idx="4"/>
            <a:endCxn id="39" idx="2"/>
          </p:cNvCxnSpPr>
          <p:nvPr/>
        </p:nvCxnSpPr>
        <p:spPr bwMode="auto">
          <a:xfrm flipH="1">
            <a:off x="2924819" y="4830179"/>
            <a:ext cx="24302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直線コネクタ 25"/>
          <p:cNvCxnSpPr/>
          <p:nvPr/>
        </p:nvCxnSpPr>
        <p:spPr bwMode="auto">
          <a:xfrm flipH="1">
            <a:off x="2924818" y="5413286"/>
            <a:ext cx="24302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直線コネクタ 26"/>
          <p:cNvCxnSpPr/>
          <p:nvPr/>
        </p:nvCxnSpPr>
        <p:spPr bwMode="auto">
          <a:xfrm flipH="1">
            <a:off x="2924818" y="4261158"/>
            <a:ext cx="24302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直線コネクタ 27"/>
          <p:cNvCxnSpPr/>
          <p:nvPr/>
        </p:nvCxnSpPr>
        <p:spPr bwMode="auto">
          <a:xfrm flipH="1">
            <a:off x="5373090" y="4603196"/>
            <a:ext cx="810090" cy="8100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直線コネクタ 28"/>
          <p:cNvCxnSpPr/>
          <p:nvPr/>
        </p:nvCxnSpPr>
        <p:spPr bwMode="auto">
          <a:xfrm flipH="1">
            <a:off x="5373090" y="3451068"/>
            <a:ext cx="810090" cy="8100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直線コネクタ 29"/>
          <p:cNvCxnSpPr/>
          <p:nvPr/>
        </p:nvCxnSpPr>
        <p:spPr bwMode="auto">
          <a:xfrm flipH="1">
            <a:off x="4725018" y="2802996"/>
            <a:ext cx="810090" cy="8100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直線コネクタ 30"/>
          <p:cNvCxnSpPr/>
          <p:nvPr/>
        </p:nvCxnSpPr>
        <p:spPr bwMode="auto">
          <a:xfrm flipH="1">
            <a:off x="3500882" y="2802996"/>
            <a:ext cx="810090" cy="8100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直線コネクタ 31"/>
          <p:cNvCxnSpPr/>
          <p:nvPr/>
        </p:nvCxnSpPr>
        <p:spPr bwMode="auto">
          <a:xfrm flipH="1">
            <a:off x="3140842" y="3397062"/>
            <a:ext cx="24302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直線コネクタ 32"/>
          <p:cNvCxnSpPr/>
          <p:nvPr/>
        </p:nvCxnSpPr>
        <p:spPr bwMode="auto">
          <a:xfrm flipH="1">
            <a:off x="3590892" y="2965014"/>
            <a:ext cx="24302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直線コネクタ 33"/>
          <p:cNvCxnSpPr/>
          <p:nvPr/>
        </p:nvCxnSpPr>
        <p:spPr bwMode="auto">
          <a:xfrm>
            <a:off x="5589114" y="3415064"/>
            <a:ext cx="0" cy="24302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直線コネクタ 34"/>
          <p:cNvCxnSpPr/>
          <p:nvPr/>
        </p:nvCxnSpPr>
        <p:spPr bwMode="auto">
          <a:xfrm>
            <a:off x="6021162" y="2965014"/>
            <a:ext cx="0" cy="24302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 Box 53"/>
          <p:cNvSpPr txBox="1">
            <a:spLocks noChangeArrowheads="1"/>
          </p:cNvSpPr>
          <p:nvPr/>
        </p:nvSpPr>
        <p:spPr bwMode="auto">
          <a:xfrm>
            <a:off x="2878074" y="4947316"/>
            <a:ext cx="34542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err="1" smtClean="0">
                <a:solidFill>
                  <a:srgbClr val="FF0000"/>
                </a:solidFill>
                <a:latin typeface="Comic Sans MS" pitchFamily="66" charset="0"/>
              </a:rPr>
              <a:t>chirally</a:t>
            </a:r>
            <a:r>
              <a:rPr lang="en-US" altLang="ja-JP" dirty="0" smtClean="0">
                <a:solidFill>
                  <a:srgbClr val="FF0000"/>
                </a:solidFill>
                <a:latin typeface="Comic Sans MS" pitchFamily="66" charset="0"/>
              </a:rPr>
              <a:t> imbalanced matter</a:t>
            </a:r>
            <a:endParaRPr lang="en-US" altLang="ja-JP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不等号 36"/>
          <p:cNvSpPr/>
          <p:nvPr/>
        </p:nvSpPr>
        <p:spPr bwMode="auto">
          <a:xfrm>
            <a:off x="4339496" y="5347426"/>
            <a:ext cx="531367" cy="480888"/>
          </a:xfrm>
          <a:prstGeom prst="mathNotEqual">
            <a:avLst>
              <a:gd name="adj1" fmla="val 8027"/>
              <a:gd name="adj2" fmla="val 6600000"/>
              <a:gd name="adj3" fmla="val 11760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38" name="Text Box 53"/>
          <p:cNvSpPr txBox="1">
            <a:spLocks noChangeArrowheads="1"/>
          </p:cNvSpPr>
          <p:nvPr/>
        </p:nvSpPr>
        <p:spPr bwMode="auto">
          <a:xfrm>
            <a:off x="3932931" y="5316523"/>
            <a:ext cx="15708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3200" dirty="0" smtClean="0">
                <a:solidFill>
                  <a:srgbClr val="FF0000"/>
                </a:solidFill>
                <a:latin typeface="Comic Sans MS" pitchFamily="66" charset="0"/>
              </a:rPr>
              <a:t>L      R</a:t>
            </a:r>
            <a:endParaRPr lang="en-US" altLang="ja-JP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直方体 38"/>
          <p:cNvSpPr/>
          <p:nvPr/>
        </p:nvSpPr>
        <p:spPr bwMode="auto">
          <a:xfrm>
            <a:off x="2924819" y="2804954"/>
            <a:ext cx="3240360" cy="3240360"/>
          </a:xfrm>
          <a:prstGeom prst="cube">
            <a:avLst/>
          </a:prstGeom>
          <a:solidFill>
            <a:schemeClr val="bg2"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sm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12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899592" y="1340768"/>
            <a:ext cx="7344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the Wilson gauge action + the Wilson fermion action</a:t>
            </a:r>
          </a:p>
          <a:p>
            <a:pPr marL="457200" indent="-457200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flavor:</a:t>
            </a:r>
            <a:endParaRPr lang="en-US" altLang="ja-JP" dirty="0">
              <a:solidFill>
                <a:srgbClr val="000000"/>
              </a:solidFill>
              <a:latin typeface="Comic Sans MS" pitchFamily="66" charset="0"/>
            </a:endParaRPr>
          </a:p>
          <a:p>
            <a:pPr marL="457200" indent="-457200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lattice size:</a:t>
            </a:r>
            <a:endParaRPr lang="en-US" altLang="ja-JP" dirty="0">
              <a:solidFill>
                <a:srgbClr val="000000"/>
              </a:solidFill>
              <a:latin typeface="Comic Sans MS" pitchFamily="66" charset="0"/>
            </a:endParaRPr>
          </a:p>
          <a:p>
            <a:pPr marL="457200" indent="-457200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ja-JP" dirty="0">
                <a:solidFill>
                  <a:srgbClr val="000000"/>
                </a:solidFill>
                <a:latin typeface="Comic Sans MS" pitchFamily="66" charset="0"/>
              </a:rPr>
              <a:t>lattice spacing:                    </a:t>
            </a:r>
            <a:r>
              <a:rPr lang="en-US" altLang="ja-JP" dirty="0" err="1" smtClean="0">
                <a:solidFill>
                  <a:srgbClr val="000000"/>
                </a:solidFill>
                <a:latin typeface="Comic Sans MS" pitchFamily="66" charset="0"/>
              </a:rPr>
              <a:t>fm</a:t>
            </a:r>
            <a:endParaRPr lang="en-US" altLang="ja-JP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457200" indent="-457200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pion/rho-meson </a:t>
            </a:r>
            <a:r>
              <a:rPr lang="en-US" altLang="ja-JP" dirty="0">
                <a:solidFill>
                  <a:srgbClr val="000000"/>
                </a:solidFill>
                <a:latin typeface="Comic Sans MS" pitchFamily="66" charset="0"/>
              </a:rPr>
              <a:t>mass</a:t>
            </a:r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:</a:t>
            </a:r>
          </a:p>
          <a:p>
            <a:pPr marL="457200" indent="-457200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ja-JP" dirty="0" err="1" smtClean="0">
                <a:solidFill>
                  <a:srgbClr val="000000"/>
                </a:solidFill>
                <a:latin typeface="Comic Sans MS" pitchFamily="66" charset="0"/>
              </a:rPr>
              <a:t>deconfinement</a:t>
            </a:r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 phase</a:t>
            </a:r>
            <a:endParaRPr lang="en-US" altLang="ja-JP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5" name="図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78619"/>
            <a:ext cx="1066169" cy="34806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30" y="3470236"/>
            <a:ext cx="1249359" cy="22715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14" y="4078819"/>
            <a:ext cx="1923500" cy="31875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82656"/>
            <a:ext cx="2777168" cy="381037"/>
          </a:xfrm>
          <a:prstGeom prst="rect">
            <a:avLst/>
          </a:prstGeom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68312" y="332656"/>
            <a:ext cx="2735536" cy="4333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ja-JP" sz="2400" b="1" dirty="0" smtClean="0">
                <a:solidFill>
                  <a:schemeClr val="bg1"/>
                </a:solidFill>
                <a:latin typeface="Arial" charset="0"/>
              </a:rPr>
              <a:t>Simulation setup</a:t>
            </a:r>
            <a:endParaRPr lang="en-US" altLang="ja-JP" sz="2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99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8312" y="332656"/>
            <a:ext cx="3455616" cy="4333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ja-JP" sz="2400" b="1" dirty="0" smtClean="0">
                <a:solidFill>
                  <a:schemeClr val="bg1"/>
                </a:solidFill>
                <a:latin typeface="Arial" charset="0"/>
              </a:rPr>
              <a:t>Chiral charge density</a:t>
            </a:r>
            <a:endParaRPr lang="en-US" altLang="ja-JP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6402961" cy="459496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236" y="1118470"/>
            <a:ext cx="5265100" cy="46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9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68312" y="332656"/>
            <a:ext cx="2591520" cy="4333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ja-JP" sz="2400" b="1" dirty="0" smtClean="0">
                <a:solidFill>
                  <a:schemeClr val="bg1"/>
                </a:solidFill>
                <a:latin typeface="Arial" charset="0"/>
              </a:rPr>
              <a:t>Induced current</a:t>
            </a:r>
            <a:endParaRPr lang="en-US" altLang="ja-JP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86210"/>
            <a:ext cx="6508213" cy="467049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063399"/>
            <a:ext cx="1092167" cy="2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52" y="1215338"/>
            <a:ext cx="1777217" cy="37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99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3"/>
            <a:ext cx="6493849" cy="4660187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924944"/>
            <a:ext cx="1025619" cy="30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52" y="1215338"/>
            <a:ext cx="1777217" cy="371885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68312" y="332656"/>
            <a:ext cx="2591520" cy="4333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ja-JP" sz="2400" b="1" dirty="0" smtClean="0">
                <a:solidFill>
                  <a:schemeClr val="bg1"/>
                </a:solidFill>
                <a:latin typeface="Arial" charset="0"/>
              </a:rPr>
              <a:t>Induced current</a:t>
            </a:r>
            <a:endParaRPr lang="en-US" altLang="ja-JP" sz="2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71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角丸四角形 34"/>
          <p:cNvSpPr/>
          <p:nvPr/>
        </p:nvSpPr>
        <p:spPr bwMode="auto">
          <a:xfrm>
            <a:off x="539552" y="5229200"/>
            <a:ext cx="8172908" cy="1368152"/>
          </a:xfrm>
          <a:prstGeom prst="roundRect">
            <a:avLst/>
          </a:prstGeom>
          <a:solidFill>
            <a:srgbClr val="00B0F0">
              <a:alpha val="5000"/>
            </a:srgbClr>
          </a:solidFill>
          <a:ln w="25400" cap="flat" cmpd="sng" algn="ctr">
            <a:solidFill>
              <a:srgbClr val="0066CC"/>
            </a:solidFill>
            <a:prstDash val="solid"/>
            <a:round/>
            <a:headEnd type="none" w="med" len="sm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42" name="角丸四角形 41"/>
          <p:cNvSpPr/>
          <p:nvPr/>
        </p:nvSpPr>
        <p:spPr bwMode="auto">
          <a:xfrm>
            <a:off x="539552" y="3789040"/>
            <a:ext cx="8172908" cy="1304793"/>
          </a:xfrm>
          <a:prstGeom prst="roundRect">
            <a:avLst/>
          </a:prstGeom>
          <a:solidFill>
            <a:srgbClr val="92D050">
              <a:alpha val="5000"/>
            </a:srgbClr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sm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17" name="Text Box 53"/>
          <p:cNvSpPr txBox="1">
            <a:spLocks noChangeArrowheads="1"/>
          </p:cNvSpPr>
          <p:nvPr/>
        </p:nvSpPr>
        <p:spPr bwMode="auto">
          <a:xfrm>
            <a:off x="3635896" y="3090446"/>
            <a:ext cx="50773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 smtClean="0">
                <a:solidFill>
                  <a:srgbClr val="0070C0"/>
                </a:solidFill>
                <a:latin typeface="Comic Sans MS" pitchFamily="66" charset="0"/>
              </a:rPr>
              <a:t>[</a:t>
            </a:r>
            <a:r>
              <a:rPr lang="en-US" altLang="ja-JP" sz="1600" dirty="0" err="1" smtClean="0">
                <a:solidFill>
                  <a:srgbClr val="0070C0"/>
                </a:solidFill>
                <a:latin typeface="Comic Sans MS" pitchFamily="66" charset="0"/>
              </a:rPr>
              <a:t>K.Fukushima</a:t>
            </a:r>
            <a:r>
              <a:rPr lang="en-US" altLang="ja-JP" sz="1600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altLang="ja-JP" sz="1600" dirty="0" err="1" smtClean="0">
                <a:solidFill>
                  <a:srgbClr val="0070C0"/>
                </a:solidFill>
                <a:latin typeface="Comic Sans MS" pitchFamily="66" charset="0"/>
              </a:rPr>
              <a:t>D.E.Kharzeev</a:t>
            </a:r>
            <a:r>
              <a:rPr lang="en-US" altLang="ja-JP" sz="1600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altLang="ja-JP" sz="1600" dirty="0" err="1" smtClean="0">
                <a:solidFill>
                  <a:srgbClr val="0070C0"/>
                </a:solidFill>
                <a:latin typeface="Comic Sans MS" pitchFamily="66" charset="0"/>
              </a:rPr>
              <a:t>H.J.Warringa</a:t>
            </a:r>
            <a:r>
              <a:rPr lang="en-US" altLang="ja-JP" sz="1600" dirty="0" smtClean="0">
                <a:solidFill>
                  <a:srgbClr val="0070C0"/>
                </a:solidFill>
                <a:latin typeface="Comic Sans MS" pitchFamily="66" charset="0"/>
              </a:rPr>
              <a:t> (2008)]</a:t>
            </a:r>
            <a:endParaRPr lang="en-US" altLang="ja-JP" sz="1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4" name="図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87" y="2590103"/>
            <a:ext cx="2544473" cy="716367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90" y="2098681"/>
            <a:ext cx="2990281" cy="243304"/>
          </a:xfrm>
          <a:prstGeom prst="rect">
            <a:avLst/>
          </a:prstGeom>
        </p:spPr>
      </p:pic>
      <p:sp>
        <p:nvSpPr>
          <p:cNvPr id="20" name="Text Box 53"/>
          <p:cNvSpPr txBox="1">
            <a:spLocks noChangeArrowheads="1"/>
          </p:cNvSpPr>
          <p:nvPr/>
        </p:nvSpPr>
        <p:spPr bwMode="auto">
          <a:xfrm>
            <a:off x="4004039" y="2060848"/>
            <a:ext cx="41683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FF0000"/>
                </a:solidFill>
                <a:latin typeface="Comic Sans MS" pitchFamily="66" charset="0"/>
              </a:rPr>
              <a:t>by fitting the lattice data</a:t>
            </a:r>
            <a:endParaRPr lang="en-US" altLang="ja-JP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635896" y="2671287"/>
            <a:ext cx="30963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from the Dirac equation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68312" y="332656"/>
            <a:ext cx="2591520" cy="4333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ja-JP" sz="2400" b="1" dirty="0" smtClean="0">
                <a:solidFill>
                  <a:schemeClr val="bg1"/>
                </a:solidFill>
                <a:latin typeface="Arial" charset="0"/>
              </a:rPr>
              <a:t>Induced current</a:t>
            </a:r>
            <a:endParaRPr lang="en-US" altLang="ja-JP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4" name="図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588" y="1215191"/>
            <a:ext cx="2524901" cy="324910"/>
          </a:xfrm>
          <a:prstGeom prst="rect">
            <a:avLst/>
          </a:prstGeom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854796" y="3933056"/>
            <a:ext cx="22241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lattice artifacts</a:t>
            </a:r>
            <a:endParaRPr lang="en-US" altLang="ja-JP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430860" y="5806362"/>
            <a:ext cx="3816483" cy="50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e.g. dielectric correction</a:t>
            </a:r>
            <a:endParaRPr lang="en-US" altLang="ja-JP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2" name="Text Box 53"/>
          <p:cNvSpPr txBox="1">
            <a:spLocks noChangeArrowheads="1"/>
          </p:cNvSpPr>
          <p:nvPr/>
        </p:nvSpPr>
        <p:spPr bwMode="auto">
          <a:xfrm>
            <a:off x="4887244" y="5950378"/>
            <a:ext cx="34849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 smtClean="0">
                <a:solidFill>
                  <a:srgbClr val="0070C0"/>
                </a:solidFill>
                <a:latin typeface="Comic Sans MS" pitchFamily="66" charset="0"/>
              </a:rPr>
              <a:t>[</a:t>
            </a:r>
            <a:r>
              <a:rPr lang="en-US" altLang="ja-JP" sz="1600" dirty="0" err="1" smtClean="0">
                <a:solidFill>
                  <a:srgbClr val="0070C0"/>
                </a:solidFill>
                <a:latin typeface="Comic Sans MS" pitchFamily="66" charset="0"/>
              </a:rPr>
              <a:t>K.Fukushima</a:t>
            </a:r>
            <a:r>
              <a:rPr lang="en-US" altLang="ja-JP" sz="1600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altLang="ja-JP" sz="1600" dirty="0" err="1" smtClean="0">
                <a:solidFill>
                  <a:srgbClr val="0070C0"/>
                </a:solidFill>
                <a:latin typeface="Comic Sans MS" pitchFamily="66" charset="0"/>
              </a:rPr>
              <a:t>M.Ruggieri</a:t>
            </a:r>
            <a:r>
              <a:rPr lang="en-US" altLang="ja-JP" sz="1600" dirty="0" smtClean="0">
                <a:solidFill>
                  <a:srgbClr val="0070C0"/>
                </a:solidFill>
                <a:latin typeface="Comic Sans MS" pitchFamily="66" charset="0"/>
              </a:rPr>
              <a:t> (2010)]</a:t>
            </a:r>
            <a:endParaRPr lang="en-US" altLang="ja-JP" sz="1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718892" y="4469050"/>
            <a:ext cx="26161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e.g. renormalization</a:t>
            </a:r>
            <a:endParaRPr lang="en-US" altLang="ja-JP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846695" y="5391468"/>
            <a:ext cx="26326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physical effects</a:t>
            </a:r>
            <a:endParaRPr lang="en-US" altLang="ja-JP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086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5"/>
          <p:cNvSpPr>
            <a:spLocks noChangeArrowheads="1"/>
          </p:cNvSpPr>
          <p:nvPr/>
        </p:nvSpPr>
        <p:spPr bwMode="auto">
          <a:xfrm>
            <a:off x="0" y="-26988"/>
            <a:ext cx="9144000" cy="753489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ja-JP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Systematic Analysis</a:t>
            </a:r>
            <a:endParaRPr lang="en-US" altLang="ja-JP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71980" y="1124744"/>
            <a:ext cx="33239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quenched QCD simulation</a:t>
            </a:r>
            <a:endParaRPr lang="en-US" altLang="ja-JP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602291" y="5120024"/>
            <a:ext cx="35451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lattice spacing dependence</a:t>
            </a:r>
          </a:p>
          <a:p>
            <a:pPr>
              <a:lnSpc>
                <a:spcPct val="150000"/>
              </a:lnSpc>
            </a:pPr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volume dependence</a:t>
            </a:r>
          </a:p>
          <a:p>
            <a:pPr>
              <a:lnSpc>
                <a:spcPct val="150000"/>
              </a:lnSpc>
            </a:pPr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quark mass dependence</a:t>
            </a:r>
            <a:endParaRPr lang="en-US" altLang="ja-JP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48689"/>
            <a:ext cx="4426716" cy="306020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844" y="2540777"/>
            <a:ext cx="2524901" cy="324910"/>
          </a:xfrm>
          <a:prstGeom prst="rect">
            <a:avLst/>
          </a:prstGeom>
        </p:spPr>
      </p:pic>
      <p:sp>
        <p:nvSpPr>
          <p:cNvPr id="2" name="右中かっこ 1"/>
          <p:cNvSpPr/>
          <p:nvPr/>
        </p:nvSpPr>
        <p:spPr bwMode="auto">
          <a:xfrm>
            <a:off x="5003403" y="5192032"/>
            <a:ext cx="466276" cy="1368152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sm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611357" y="5658633"/>
            <a:ext cx="603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of</a:t>
            </a:r>
            <a:endParaRPr lang="en-US" altLang="ja-JP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39" y="5696088"/>
            <a:ext cx="360685" cy="33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76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71" name="Rectangle 55"/>
          <p:cNvSpPr>
            <a:spLocks noChangeArrowheads="1"/>
          </p:cNvSpPr>
          <p:nvPr/>
        </p:nvSpPr>
        <p:spPr bwMode="auto">
          <a:xfrm>
            <a:off x="0" y="-26988"/>
            <a:ext cx="9144000" cy="753489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ja-JP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  <a:endParaRPr lang="en-US" altLang="ja-JP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" name="Text Box 53"/>
          <p:cNvSpPr txBox="1">
            <a:spLocks noChangeArrowheads="1"/>
          </p:cNvSpPr>
          <p:nvPr/>
        </p:nvSpPr>
        <p:spPr bwMode="auto">
          <a:xfrm>
            <a:off x="2123728" y="2219100"/>
            <a:ext cx="33843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3200" dirty="0" smtClean="0">
                <a:solidFill>
                  <a:srgbClr val="FF0000"/>
                </a:solidFill>
                <a:latin typeface="Comic Sans MS" pitchFamily="66" charset="0"/>
              </a:rPr>
              <a:t>“sign problem”</a:t>
            </a:r>
          </a:p>
        </p:txBody>
      </p:sp>
      <p:sp>
        <p:nvSpPr>
          <p:cNvPr id="70" name="Text Box 53"/>
          <p:cNvSpPr txBox="1">
            <a:spLocks noChangeArrowheads="1"/>
          </p:cNvSpPr>
          <p:nvPr/>
        </p:nvSpPr>
        <p:spPr bwMode="auto">
          <a:xfrm>
            <a:off x="895168" y="1484784"/>
            <a:ext cx="77048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latin typeface="Comic Sans MS" pitchFamily="66" charset="0"/>
              </a:rPr>
              <a:t>In lattice QCD at finite density,</a:t>
            </a:r>
            <a:endParaRPr lang="en-US" altLang="ja-JP" dirty="0">
              <a:latin typeface="Comic Sans MS" pitchFamily="66" charset="0"/>
            </a:endParaRPr>
          </a:p>
        </p:txBody>
      </p:sp>
      <p:sp>
        <p:nvSpPr>
          <p:cNvPr id="73" name="円/楕円 72"/>
          <p:cNvSpPr/>
          <p:nvPr/>
        </p:nvSpPr>
        <p:spPr bwMode="auto">
          <a:xfrm>
            <a:off x="6910048" y="2869778"/>
            <a:ext cx="360040" cy="360000"/>
          </a:xfrm>
          <a:prstGeom prst="ellipse">
            <a:avLst/>
          </a:prstGeom>
          <a:ln>
            <a:headEnd type="none" w="med" len="sm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cxnSp>
        <p:nvCxnSpPr>
          <p:cNvPr id="74" name="曲線コネクタ 73"/>
          <p:cNvCxnSpPr>
            <a:stCxn id="75" idx="1"/>
            <a:endCxn id="73" idx="7"/>
          </p:cNvCxnSpPr>
          <p:nvPr/>
        </p:nvCxnSpPr>
        <p:spPr bwMode="auto">
          <a:xfrm rot="16200000" flipH="1" flipV="1">
            <a:off x="7543348" y="2452456"/>
            <a:ext cx="144056" cy="796029"/>
          </a:xfrm>
          <a:prstGeom prst="curvedConnector3">
            <a:avLst>
              <a:gd name="adj1" fmla="val -99638"/>
            </a:avLst>
          </a:prstGeom>
          <a:ln w="63500">
            <a:solidFill>
              <a:srgbClr val="FF6600"/>
            </a:solidFill>
            <a:headEnd type="none" w="med" len="sm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円/楕円 74"/>
          <p:cNvSpPr/>
          <p:nvPr/>
        </p:nvSpPr>
        <p:spPr bwMode="auto">
          <a:xfrm>
            <a:off x="7960663" y="2725722"/>
            <a:ext cx="360040" cy="360000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rgbClr val="FF0000"/>
              </a:gs>
              <a:gs pos="100000">
                <a:srgbClr val="FF0000"/>
              </a:gs>
            </a:gsLst>
          </a:gradFill>
          <a:ln>
            <a:headEnd type="none" w="med" len="sm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76" name="円/楕円 75"/>
          <p:cNvSpPr/>
          <p:nvPr/>
        </p:nvSpPr>
        <p:spPr bwMode="auto">
          <a:xfrm>
            <a:off x="7384599" y="2005642"/>
            <a:ext cx="360040" cy="360000"/>
          </a:xfrm>
          <a:prstGeom prst="ellipse">
            <a:avLst/>
          </a:prstGeom>
          <a:gradFill>
            <a:gsLst>
              <a:gs pos="0">
                <a:srgbClr val="00B050"/>
              </a:gs>
              <a:gs pos="80000">
                <a:srgbClr val="00B050"/>
              </a:gs>
              <a:gs pos="100000">
                <a:srgbClr val="00B050"/>
              </a:gs>
            </a:gsLst>
          </a:gradFill>
          <a:ln>
            <a:headEnd type="none" w="med" len="sm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cxnSp>
        <p:nvCxnSpPr>
          <p:cNvPr id="77" name="曲線コネクタ 76"/>
          <p:cNvCxnSpPr>
            <a:stCxn id="76" idx="4"/>
          </p:cNvCxnSpPr>
          <p:nvPr/>
        </p:nvCxnSpPr>
        <p:spPr bwMode="auto">
          <a:xfrm rot="16200000" flipH="1">
            <a:off x="7453113" y="2477147"/>
            <a:ext cx="235207" cy="12195"/>
          </a:xfrm>
          <a:prstGeom prst="curvedConnector3">
            <a:avLst>
              <a:gd name="adj1" fmla="val 50000"/>
            </a:avLst>
          </a:prstGeom>
          <a:ln w="63500">
            <a:solidFill>
              <a:srgbClr val="FF6600"/>
            </a:solidFill>
            <a:headEnd type="none" w="med" len="sm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78" name="グループ化 77"/>
          <p:cNvGrpSpPr/>
          <p:nvPr/>
        </p:nvGrpSpPr>
        <p:grpSpPr>
          <a:xfrm>
            <a:off x="6655808" y="1556792"/>
            <a:ext cx="2020648" cy="2016224"/>
            <a:chOff x="5215648" y="3212976"/>
            <a:chExt cx="2020648" cy="2016224"/>
          </a:xfrm>
        </p:grpSpPr>
        <p:sp>
          <p:nvSpPr>
            <p:cNvPr id="79" name="直方体 78"/>
            <p:cNvSpPr/>
            <p:nvPr/>
          </p:nvSpPr>
          <p:spPr bwMode="auto">
            <a:xfrm>
              <a:off x="5215648" y="3212976"/>
              <a:ext cx="2020648" cy="2002070"/>
            </a:xfrm>
            <a:prstGeom prst="cube">
              <a:avLst>
                <a:gd name="adj" fmla="val 29036"/>
              </a:avLst>
            </a:prstGeom>
            <a:gradFill>
              <a:gsLst>
                <a:gs pos="0">
                  <a:schemeClr val="accent4">
                    <a:tint val="50000"/>
                    <a:satMod val="300000"/>
                    <a:alpha val="20000"/>
                  </a:schemeClr>
                </a:gs>
                <a:gs pos="35000">
                  <a:schemeClr val="accent4">
                    <a:tint val="37000"/>
                    <a:satMod val="300000"/>
                    <a:alpha val="20000"/>
                  </a:schemeClr>
                </a:gs>
                <a:gs pos="100000">
                  <a:schemeClr val="accent4">
                    <a:tint val="15000"/>
                    <a:satMod val="350000"/>
                    <a:alpha val="20000"/>
                  </a:schemeClr>
                </a:gs>
              </a:gsLst>
            </a:gradFill>
            <a:ln w="12700">
              <a:solidFill>
                <a:schemeClr val="tx1"/>
              </a:solidFill>
              <a:headEnd type="none" w="med" len="sm"/>
              <a:tailEnd type="non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cxnSp>
          <p:nvCxnSpPr>
            <p:cNvPr id="80" name="直線コネクタ 79"/>
            <p:cNvCxnSpPr/>
            <p:nvPr/>
          </p:nvCxnSpPr>
          <p:spPr bwMode="auto">
            <a:xfrm flipH="1">
              <a:off x="5939046" y="3212976"/>
              <a:ext cx="576064" cy="57606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直線コネクタ 80"/>
            <p:cNvCxnSpPr/>
            <p:nvPr/>
          </p:nvCxnSpPr>
          <p:spPr bwMode="auto">
            <a:xfrm>
              <a:off x="5220072" y="3781194"/>
              <a:ext cx="0" cy="144800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直線コネクタ 81"/>
            <p:cNvCxnSpPr/>
            <p:nvPr/>
          </p:nvCxnSpPr>
          <p:spPr bwMode="auto">
            <a:xfrm>
              <a:off x="5580112" y="3789040"/>
              <a:ext cx="0" cy="144016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直線コネクタ 82"/>
            <p:cNvCxnSpPr/>
            <p:nvPr/>
          </p:nvCxnSpPr>
          <p:spPr bwMode="auto">
            <a:xfrm flipH="1">
              <a:off x="5940152" y="3789040"/>
              <a:ext cx="3318" cy="144016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直線コネクタ 83"/>
            <p:cNvCxnSpPr/>
            <p:nvPr/>
          </p:nvCxnSpPr>
          <p:spPr bwMode="auto">
            <a:xfrm>
              <a:off x="6300192" y="3789040"/>
              <a:ext cx="0" cy="144016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直線コネクタ 84"/>
            <p:cNvCxnSpPr/>
            <p:nvPr/>
          </p:nvCxnSpPr>
          <p:spPr bwMode="auto">
            <a:xfrm flipH="1">
              <a:off x="5217860" y="5229200"/>
              <a:ext cx="144237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直線コネクタ 85"/>
            <p:cNvCxnSpPr/>
            <p:nvPr/>
          </p:nvCxnSpPr>
          <p:spPr bwMode="auto">
            <a:xfrm flipH="1">
              <a:off x="5217860" y="4869160"/>
              <a:ext cx="144237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直線コネクタ 86"/>
            <p:cNvCxnSpPr/>
            <p:nvPr/>
          </p:nvCxnSpPr>
          <p:spPr bwMode="auto">
            <a:xfrm flipH="1">
              <a:off x="5220072" y="4509120"/>
              <a:ext cx="144237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直線コネクタ 87"/>
            <p:cNvCxnSpPr/>
            <p:nvPr/>
          </p:nvCxnSpPr>
          <p:spPr bwMode="auto">
            <a:xfrm flipH="1">
              <a:off x="5220072" y="4149080"/>
              <a:ext cx="144237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直線コネクタ 88"/>
            <p:cNvCxnSpPr/>
            <p:nvPr/>
          </p:nvCxnSpPr>
          <p:spPr bwMode="auto">
            <a:xfrm flipH="1">
              <a:off x="5580112" y="3212976"/>
              <a:ext cx="576064" cy="57606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直線コネクタ 89"/>
            <p:cNvCxnSpPr/>
            <p:nvPr/>
          </p:nvCxnSpPr>
          <p:spPr bwMode="auto">
            <a:xfrm flipH="1">
              <a:off x="6300192" y="3212976"/>
              <a:ext cx="559678" cy="57606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直線コネクタ 90"/>
            <p:cNvCxnSpPr/>
            <p:nvPr/>
          </p:nvCxnSpPr>
          <p:spPr bwMode="auto">
            <a:xfrm flipH="1">
              <a:off x="6676618" y="4321568"/>
              <a:ext cx="559678" cy="54759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直線コネクタ 91"/>
            <p:cNvCxnSpPr/>
            <p:nvPr/>
          </p:nvCxnSpPr>
          <p:spPr bwMode="auto">
            <a:xfrm flipH="1">
              <a:off x="6676618" y="3961528"/>
              <a:ext cx="559678" cy="54759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直線コネクタ 92"/>
            <p:cNvCxnSpPr/>
            <p:nvPr/>
          </p:nvCxnSpPr>
          <p:spPr bwMode="auto">
            <a:xfrm flipH="1">
              <a:off x="6676618" y="3601488"/>
              <a:ext cx="559678" cy="54759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直線コネクタ 93"/>
            <p:cNvCxnSpPr/>
            <p:nvPr/>
          </p:nvCxnSpPr>
          <p:spPr bwMode="auto">
            <a:xfrm flipH="1">
              <a:off x="7231872" y="3212976"/>
              <a:ext cx="4424" cy="144016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直線コネクタ 94"/>
            <p:cNvCxnSpPr/>
            <p:nvPr/>
          </p:nvCxnSpPr>
          <p:spPr bwMode="auto">
            <a:xfrm flipH="1">
              <a:off x="5364088" y="3645024"/>
              <a:ext cx="144237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直線コネクタ 95"/>
            <p:cNvCxnSpPr/>
            <p:nvPr/>
          </p:nvCxnSpPr>
          <p:spPr bwMode="auto">
            <a:xfrm flipH="1">
              <a:off x="6660232" y="3212976"/>
              <a:ext cx="576064" cy="57606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直線コネクタ 96"/>
            <p:cNvCxnSpPr/>
            <p:nvPr/>
          </p:nvCxnSpPr>
          <p:spPr bwMode="auto">
            <a:xfrm flipH="1">
              <a:off x="5516488" y="3501008"/>
              <a:ext cx="144237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直線コネクタ 97"/>
            <p:cNvCxnSpPr/>
            <p:nvPr/>
          </p:nvCxnSpPr>
          <p:spPr bwMode="auto">
            <a:xfrm flipH="1">
              <a:off x="5649908" y="3356992"/>
              <a:ext cx="144237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直線コネクタ 98"/>
            <p:cNvCxnSpPr/>
            <p:nvPr/>
          </p:nvCxnSpPr>
          <p:spPr bwMode="auto">
            <a:xfrm flipH="1">
              <a:off x="5793924" y="3212976"/>
              <a:ext cx="144237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直線コネクタ 99"/>
            <p:cNvCxnSpPr/>
            <p:nvPr/>
          </p:nvCxnSpPr>
          <p:spPr bwMode="auto">
            <a:xfrm flipH="1">
              <a:off x="6802036" y="3645024"/>
              <a:ext cx="15020" cy="144016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直線コネクタ 100"/>
            <p:cNvCxnSpPr/>
            <p:nvPr/>
          </p:nvCxnSpPr>
          <p:spPr bwMode="auto">
            <a:xfrm flipH="1">
              <a:off x="6943840" y="3501008"/>
              <a:ext cx="4424" cy="144016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直線コネクタ 101"/>
            <p:cNvCxnSpPr/>
            <p:nvPr/>
          </p:nvCxnSpPr>
          <p:spPr bwMode="auto">
            <a:xfrm flipH="1">
              <a:off x="7087856" y="3356992"/>
              <a:ext cx="4424" cy="144016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5" name="Text Box 53"/>
          <p:cNvSpPr txBox="1">
            <a:spLocks noChangeArrowheads="1"/>
          </p:cNvSpPr>
          <p:nvPr/>
        </p:nvSpPr>
        <p:spPr bwMode="auto">
          <a:xfrm>
            <a:off x="899591" y="3645024"/>
            <a:ext cx="35464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latin typeface="Comic Sans MS" pitchFamily="66" charset="0"/>
              </a:rPr>
              <a:t>For small chemical potential,</a:t>
            </a:r>
            <a:endParaRPr lang="en-US" altLang="ja-JP" dirty="0">
              <a:latin typeface="Comic Sans MS" pitchFamily="66" charset="0"/>
            </a:endParaRPr>
          </a:p>
        </p:txBody>
      </p:sp>
      <p:sp>
        <p:nvSpPr>
          <p:cNvPr id="58" name="Text Box 53"/>
          <p:cNvSpPr txBox="1">
            <a:spLocks noChangeArrowheads="1"/>
          </p:cNvSpPr>
          <p:nvPr/>
        </p:nvSpPr>
        <p:spPr bwMode="auto">
          <a:xfrm>
            <a:off x="1467054" y="4221088"/>
            <a:ext cx="650213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latin typeface="Comic Sans MS" pitchFamily="66" charset="0"/>
              </a:rPr>
              <a:t>reweighting, Taylor expansion</a:t>
            </a:r>
            <a:r>
              <a:rPr lang="en-US" altLang="ja-JP" dirty="0">
                <a:latin typeface="Comic Sans MS" pitchFamily="66" charset="0"/>
              </a:rPr>
              <a:t>, canonical ensemble</a:t>
            </a:r>
            <a:r>
              <a:rPr lang="en-US" altLang="ja-JP" dirty="0" smtClean="0">
                <a:latin typeface="Comic Sans MS" pitchFamily="66" charset="0"/>
              </a:rPr>
              <a:t>,</a:t>
            </a:r>
          </a:p>
          <a:p>
            <a:pPr eaLnBrk="1" hangingPunct="1"/>
            <a:r>
              <a:rPr lang="en-US" altLang="ja-JP" dirty="0" smtClean="0">
                <a:latin typeface="Comic Sans MS" pitchFamily="66" charset="0"/>
              </a:rPr>
              <a:t>imaginary chemical potential, density of states, …</a:t>
            </a:r>
            <a:endParaRPr lang="en-US" altLang="ja-JP" dirty="0">
              <a:latin typeface="Comic Sans MS" pitchFamily="66" charset="0"/>
            </a:endParaRPr>
          </a:p>
        </p:txBody>
      </p:sp>
      <p:sp>
        <p:nvSpPr>
          <p:cNvPr id="43" name="Text Box 53"/>
          <p:cNvSpPr txBox="1">
            <a:spLocks noChangeArrowheads="1"/>
          </p:cNvSpPr>
          <p:nvPr/>
        </p:nvSpPr>
        <p:spPr bwMode="auto">
          <a:xfrm>
            <a:off x="1475656" y="5877272"/>
            <a:ext cx="52576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latin typeface="Comic Sans MS" pitchFamily="66" charset="0"/>
              </a:rPr>
              <a:t>two-color QCD, </a:t>
            </a:r>
            <a:r>
              <a:rPr lang="en-US" altLang="ja-JP" dirty="0" err="1" smtClean="0">
                <a:latin typeface="Comic Sans MS" pitchFamily="66" charset="0"/>
              </a:rPr>
              <a:t>isospin</a:t>
            </a:r>
            <a:r>
              <a:rPr lang="en-US" altLang="ja-JP" dirty="0" smtClean="0">
                <a:latin typeface="Comic Sans MS" pitchFamily="66" charset="0"/>
              </a:rPr>
              <a:t> chemical potential,</a:t>
            </a:r>
          </a:p>
          <a:p>
            <a:pPr eaLnBrk="1" hangingPunct="1"/>
            <a:r>
              <a:rPr lang="en-US" altLang="ja-JP" dirty="0" smtClean="0">
                <a:solidFill>
                  <a:srgbClr val="FF0000"/>
                </a:solidFill>
                <a:latin typeface="Comic Sans MS" pitchFamily="66" charset="0"/>
              </a:rPr>
              <a:t>chiral chemical potential</a:t>
            </a:r>
            <a:endParaRPr lang="en-US" altLang="ja-JP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Text Box 53"/>
          <p:cNvSpPr txBox="1">
            <a:spLocks noChangeArrowheads="1"/>
          </p:cNvSpPr>
          <p:nvPr/>
        </p:nvSpPr>
        <p:spPr bwMode="auto">
          <a:xfrm>
            <a:off x="899592" y="5333146"/>
            <a:ext cx="38480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latin typeface="Comic Sans MS" pitchFamily="66" charset="0"/>
              </a:rPr>
              <a:t>For large chemical potential,</a:t>
            </a:r>
            <a:endParaRPr lang="en-US" altLang="ja-JP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70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8313" y="332656"/>
            <a:ext cx="2591520" cy="4333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ja-JP" sz="2400" b="1" dirty="0" smtClean="0">
                <a:solidFill>
                  <a:schemeClr val="bg1"/>
                </a:solidFill>
                <a:latin typeface="Arial" charset="0"/>
              </a:rPr>
              <a:t>Renormalization</a:t>
            </a:r>
            <a:endParaRPr lang="en-US" altLang="ja-JP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121021" y="3515206"/>
            <a:ext cx="3024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renormalization factor:</a:t>
            </a:r>
            <a:endParaRPr lang="en-US" altLang="ja-JP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" name="角丸四角形 22"/>
          <p:cNvSpPr/>
          <p:nvPr/>
        </p:nvSpPr>
        <p:spPr bwMode="auto">
          <a:xfrm>
            <a:off x="492623" y="4941168"/>
            <a:ext cx="8172908" cy="1727980"/>
          </a:xfrm>
          <a:prstGeom prst="roundRect">
            <a:avLst/>
          </a:prstGeom>
          <a:solidFill>
            <a:srgbClr val="92D050">
              <a:alpha val="5000"/>
            </a:srgbClr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sm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26" name="Text Box 46"/>
          <p:cNvSpPr txBox="1">
            <a:spLocks noChangeArrowheads="1"/>
          </p:cNvSpPr>
          <p:nvPr/>
        </p:nvSpPr>
        <p:spPr bwMode="auto">
          <a:xfrm>
            <a:off x="723329" y="5013176"/>
            <a:ext cx="46730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00B050"/>
                </a:solidFill>
                <a:latin typeface="Comic Sans MS" pitchFamily="66" charset="0"/>
              </a:rPr>
              <a:t>cf.) </a:t>
            </a:r>
            <a:r>
              <a:rPr lang="en-US" altLang="ja-JP" dirty="0" err="1" smtClean="0">
                <a:solidFill>
                  <a:srgbClr val="00B050"/>
                </a:solidFill>
                <a:latin typeface="Comic Sans MS" pitchFamily="66" charset="0"/>
              </a:rPr>
              <a:t>nonperturbative</a:t>
            </a:r>
            <a:r>
              <a:rPr lang="en-US" altLang="ja-JP" dirty="0" smtClean="0">
                <a:solidFill>
                  <a:srgbClr val="00B050"/>
                </a:solidFill>
                <a:latin typeface="Comic Sans MS" pitchFamily="66" charset="0"/>
              </a:rPr>
              <a:t> renormalization</a:t>
            </a:r>
            <a:endParaRPr lang="en-US" altLang="ja-JP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8" name="図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589240"/>
            <a:ext cx="2802835" cy="91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9" name="Text Box 53"/>
          <p:cNvSpPr txBox="1">
            <a:spLocks noChangeArrowheads="1"/>
          </p:cNvSpPr>
          <p:nvPr/>
        </p:nvSpPr>
        <p:spPr bwMode="auto">
          <a:xfrm>
            <a:off x="5430900" y="5034662"/>
            <a:ext cx="30295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 smtClean="0">
                <a:solidFill>
                  <a:srgbClr val="0070C0"/>
                </a:solidFill>
                <a:latin typeface="Comic Sans MS" pitchFamily="66" charset="0"/>
              </a:rPr>
              <a:t>[</a:t>
            </a:r>
            <a:r>
              <a:rPr lang="es-ES" altLang="ja-JP" sz="1600" dirty="0" smtClean="0">
                <a:solidFill>
                  <a:srgbClr val="0070C0"/>
                </a:solidFill>
                <a:latin typeface="Comic Sans MS" pitchFamily="66" charset="0"/>
              </a:rPr>
              <a:t>L.Maiani, G.Martinelli </a:t>
            </a:r>
            <a:r>
              <a:rPr lang="en-US" altLang="ja-JP" sz="1600" dirty="0" smtClean="0">
                <a:solidFill>
                  <a:srgbClr val="0070C0"/>
                </a:solidFill>
                <a:latin typeface="Comic Sans MS" pitchFamily="66" charset="0"/>
              </a:rPr>
              <a:t>(1986)]</a:t>
            </a:r>
            <a:endParaRPr lang="en-US" altLang="ja-JP" sz="1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69135"/>
            <a:ext cx="1304428" cy="34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48" y="2911032"/>
            <a:ext cx="1091362" cy="301944"/>
          </a:xfrm>
          <a:prstGeom prst="rect">
            <a:avLst/>
          </a:prstGeom>
        </p:spPr>
      </p:pic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51521" y="1150483"/>
            <a:ext cx="87849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The local vector current is </a:t>
            </a:r>
            <a:r>
              <a:rPr lang="en-US" altLang="ja-JP" dirty="0" smtClean="0">
                <a:solidFill>
                  <a:srgbClr val="FF0000"/>
                </a:solidFill>
                <a:latin typeface="Comic Sans MS" pitchFamily="66" charset="0"/>
              </a:rPr>
              <a:t>renormalization-group variant </a:t>
            </a:r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on the lattice.</a:t>
            </a:r>
            <a:endParaRPr lang="en-US" altLang="ja-JP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1121021" y="4094410"/>
            <a:ext cx="3024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discretization artifact:</a:t>
            </a:r>
            <a:endParaRPr lang="en-US" altLang="ja-JP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8" name="図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10" y="4142111"/>
            <a:ext cx="1675858" cy="36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467544" y="2852936"/>
            <a:ext cx="45365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  <a:latin typeface="Comic Sans MS" pitchFamily="66" charset="0"/>
              </a:rPr>
              <a:t>I</a:t>
            </a:r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n the continuum limit                 ,</a:t>
            </a:r>
            <a:endParaRPr lang="en-US" altLang="ja-JP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540" y="1910090"/>
            <a:ext cx="3065112" cy="42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00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8313" y="332656"/>
            <a:ext cx="2591520" cy="4333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ja-JP" sz="2400" b="1" dirty="0" smtClean="0">
                <a:solidFill>
                  <a:schemeClr val="bg1"/>
                </a:solidFill>
                <a:latin typeface="Arial" charset="0"/>
              </a:rPr>
              <a:t>Lattice spacing</a:t>
            </a:r>
            <a:endParaRPr lang="en-US" altLang="ja-JP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068" y="1052736"/>
            <a:ext cx="6411548" cy="478914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735597" y="5854452"/>
            <a:ext cx="65606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ja-JP" dirty="0" smtClean="0">
                <a:solidFill>
                  <a:srgbClr val="FF0000"/>
                </a:solidFill>
                <a:latin typeface="Comic Sans MS" pitchFamily="66" charset="0"/>
              </a:rPr>
              <a:t>The induced current depends on the lattice spacing.</a:t>
            </a:r>
          </a:p>
        </p:txBody>
      </p:sp>
    </p:spTree>
    <p:extLst>
      <p:ext uri="{BB962C8B-B14F-4D97-AF65-F5344CB8AC3E}">
        <p14:creationId xmlns:p14="http://schemas.microsoft.com/office/powerpoint/2010/main" val="3039062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37775"/>
            <a:ext cx="4448694" cy="307540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065" y="1916832"/>
            <a:ext cx="4358431" cy="3114086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8312" y="332656"/>
            <a:ext cx="2375496" cy="4333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ja-JP" sz="2400" b="1" dirty="0" smtClean="0">
                <a:solidFill>
                  <a:schemeClr val="bg1"/>
                </a:solidFill>
                <a:latin typeface="Arial" charset="0"/>
              </a:rPr>
              <a:t>Spatial volume</a:t>
            </a:r>
            <a:endParaRPr lang="en-US" altLang="ja-JP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932040" y="332656"/>
            <a:ext cx="2016224" cy="4333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ja-JP" sz="2400" b="1" dirty="0" smtClean="0">
                <a:solidFill>
                  <a:schemeClr val="bg1"/>
                </a:solidFill>
                <a:latin typeface="Arial" charset="0"/>
              </a:rPr>
              <a:t>Quark mass</a:t>
            </a:r>
            <a:endParaRPr lang="en-US" altLang="ja-JP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99592" y="5805264"/>
            <a:ext cx="77127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ja-JP" dirty="0" smtClean="0">
                <a:solidFill>
                  <a:srgbClr val="FF0000"/>
                </a:solidFill>
                <a:latin typeface="Comic Sans MS" pitchFamily="66" charset="0"/>
              </a:rPr>
              <a:t>The induced current is independent of volume and quark mass.</a:t>
            </a:r>
          </a:p>
        </p:txBody>
      </p:sp>
      <p:sp>
        <p:nvSpPr>
          <p:cNvPr id="8" name="Line 30"/>
          <p:cNvSpPr>
            <a:spLocks noChangeShapeType="1"/>
          </p:cNvSpPr>
          <p:nvPr/>
        </p:nvSpPr>
        <p:spPr bwMode="auto">
          <a:xfrm flipH="1" flipV="1">
            <a:off x="5652119" y="2636912"/>
            <a:ext cx="386601" cy="4320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994158" y="2852936"/>
            <a:ext cx="1476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ja-JP" sz="1600" dirty="0" smtClean="0">
                <a:latin typeface="Comic Sans MS" pitchFamily="66" charset="0"/>
              </a:rPr>
              <a:t>chiral limit</a:t>
            </a:r>
          </a:p>
        </p:txBody>
      </p:sp>
    </p:spTree>
    <p:extLst>
      <p:ext uri="{BB962C8B-B14F-4D97-AF65-F5344CB8AC3E}">
        <p14:creationId xmlns:p14="http://schemas.microsoft.com/office/powerpoint/2010/main" val="2980226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71" name="Rectangle 55"/>
          <p:cNvSpPr>
            <a:spLocks noChangeArrowheads="1"/>
          </p:cNvSpPr>
          <p:nvPr/>
        </p:nvSpPr>
        <p:spPr bwMode="auto">
          <a:xfrm>
            <a:off x="0" y="-26988"/>
            <a:ext cx="9144000" cy="753489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ja-JP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Summary</a:t>
            </a:r>
            <a:endParaRPr lang="en-US" altLang="ja-JP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11560" y="1276598"/>
            <a:ext cx="78488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We have performed a lattice QCD simulation with the chiral chemical potential.</a:t>
            </a:r>
          </a:p>
          <a:p>
            <a:pPr marL="342900" indent="-342900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altLang="ja-JP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By applying an external magnetic field, we have obtained the induced current by the chiral magnetic effect.</a:t>
            </a:r>
          </a:p>
          <a:p>
            <a:pPr eaLnBrk="1" hangingPunct="1">
              <a:lnSpc>
                <a:spcPct val="150000"/>
              </a:lnSpc>
            </a:pPr>
            <a:endParaRPr lang="en-US" altLang="ja-JP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The continuum extrapolation is quantitatively important.</a:t>
            </a:r>
          </a:p>
          <a:p>
            <a:pPr marL="342900" indent="-342900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altLang="ja-JP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chiral symmetry ?</a:t>
            </a:r>
          </a:p>
        </p:txBody>
      </p:sp>
    </p:spTree>
    <p:extLst>
      <p:ext uri="{BB962C8B-B14F-4D97-AF65-F5344CB8AC3E}">
        <p14:creationId xmlns:p14="http://schemas.microsoft.com/office/powerpoint/2010/main" val="51627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3"/>
          <p:cNvSpPr txBox="1">
            <a:spLocks noChangeArrowheads="1"/>
          </p:cNvSpPr>
          <p:nvPr/>
        </p:nvSpPr>
        <p:spPr bwMode="auto">
          <a:xfrm>
            <a:off x="4067944" y="836712"/>
            <a:ext cx="50405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 smtClean="0">
                <a:solidFill>
                  <a:srgbClr val="0070C0"/>
                </a:solidFill>
                <a:latin typeface="Comic Sans MS" pitchFamily="66" charset="0"/>
              </a:rPr>
              <a:t>[</a:t>
            </a:r>
            <a:r>
              <a:rPr lang="en-US" altLang="ja-JP" sz="1600" dirty="0" err="1" smtClean="0">
                <a:solidFill>
                  <a:srgbClr val="0070C0"/>
                </a:solidFill>
                <a:latin typeface="Comic Sans MS" pitchFamily="66" charset="0"/>
              </a:rPr>
              <a:t>K.Fukushima</a:t>
            </a:r>
            <a:r>
              <a:rPr lang="en-US" altLang="ja-JP" sz="1600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altLang="ja-JP" sz="1600" dirty="0" err="1" smtClean="0">
                <a:solidFill>
                  <a:srgbClr val="0070C0"/>
                </a:solidFill>
                <a:latin typeface="Comic Sans MS" pitchFamily="66" charset="0"/>
              </a:rPr>
              <a:t>D.E.Kharzeev</a:t>
            </a:r>
            <a:r>
              <a:rPr lang="en-US" altLang="ja-JP" sz="1600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altLang="ja-JP" sz="1600" dirty="0" err="1" smtClean="0">
                <a:solidFill>
                  <a:srgbClr val="0070C0"/>
                </a:solidFill>
                <a:latin typeface="Comic Sans MS" pitchFamily="66" charset="0"/>
              </a:rPr>
              <a:t>H.J.Warringa</a:t>
            </a:r>
            <a:r>
              <a:rPr lang="en-US" altLang="ja-JP" sz="1600" dirty="0" smtClean="0">
                <a:solidFill>
                  <a:srgbClr val="0070C0"/>
                </a:solidFill>
                <a:latin typeface="Comic Sans MS" pitchFamily="66" charset="0"/>
              </a:rPr>
              <a:t> (2008)]</a:t>
            </a:r>
            <a:endParaRPr lang="en-US" altLang="ja-JP" sz="1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887" y="1701259"/>
            <a:ext cx="5568393" cy="423198"/>
          </a:xfrm>
          <a:prstGeom prst="rect">
            <a:avLst/>
          </a:prstGeom>
        </p:spPr>
      </p:pic>
      <p:grpSp>
        <p:nvGrpSpPr>
          <p:cNvPr id="36" name="グループ化 35"/>
          <p:cNvGrpSpPr/>
          <p:nvPr/>
        </p:nvGrpSpPr>
        <p:grpSpPr>
          <a:xfrm>
            <a:off x="5414968" y="1700808"/>
            <a:ext cx="1272307" cy="423198"/>
            <a:chOff x="6228184" y="1344603"/>
            <a:chExt cx="1272307" cy="423198"/>
          </a:xfrm>
        </p:grpSpPr>
        <p:sp>
          <p:nvSpPr>
            <p:cNvPr id="33" name="正方形/長方形 32"/>
            <p:cNvSpPr/>
            <p:nvPr/>
          </p:nvSpPr>
          <p:spPr bwMode="auto">
            <a:xfrm>
              <a:off x="6228184" y="1344603"/>
              <a:ext cx="1272307" cy="42319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sm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pic>
          <p:nvPicPr>
            <p:cNvPr id="32" name="図 3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664" y="1497307"/>
              <a:ext cx="1177962" cy="270494"/>
            </a:xfrm>
            <a:prstGeom prst="rect">
              <a:avLst/>
            </a:prstGeom>
          </p:spPr>
        </p:pic>
      </p:grp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68313" y="332656"/>
            <a:ext cx="3887663" cy="4333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ja-JP" sz="2400" b="1" dirty="0">
                <a:solidFill>
                  <a:srgbClr val="FFFFFF"/>
                </a:solidFill>
                <a:latin typeface="Arial" charset="0"/>
              </a:rPr>
              <a:t>C</a:t>
            </a:r>
            <a:r>
              <a:rPr lang="en-US" altLang="ja-JP" sz="2400" b="1" dirty="0" smtClean="0">
                <a:solidFill>
                  <a:srgbClr val="FFFFFF"/>
                </a:solidFill>
                <a:latin typeface="Arial" charset="0"/>
              </a:rPr>
              <a:t>hiral </a:t>
            </a:r>
            <a:r>
              <a:rPr lang="en-US" altLang="ja-JP" sz="2400" b="1" dirty="0">
                <a:solidFill>
                  <a:srgbClr val="FFFFFF"/>
                </a:solidFill>
                <a:latin typeface="Arial" charset="0"/>
              </a:rPr>
              <a:t>chemical potential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694266" y="2486622"/>
            <a:ext cx="7848103" cy="4006784"/>
            <a:chOff x="694266" y="2486622"/>
            <a:chExt cx="7848103" cy="4006784"/>
          </a:xfrm>
        </p:grpSpPr>
        <p:grpSp>
          <p:nvGrpSpPr>
            <p:cNvPr id="40" name="グループ化 39"/>
            <p:cNvGrpSpPr/>
            <p:nvPr/>
          </p:nvGrpSpPr>
          <p:grpSpPr>
            <a:xfrm>
              <a:off x="694266" y="3620093"/>
              <a:ext cx="7848103" cy="2873313"/>
              <a:chOff x="694266" y="3620093"/>
              <a:chExt cx="7848103" cy="2873313"/>
            </a:xfrm>
          </p:grpSpPr>
          <p:sp>
            <p:nvSpPr>
              <p:cNvPr id="16" name="Text Box 53"/>
              <p:cNvSpPr txBox="1">
                <a:spLocks noChangeArrowheads="1"/>
              </p:cNvSpPr>
              <p:nvPr/>
            </p:nvSpPr>
            <p:spPr bwMode="auto">
              <a:xfrm>
                <a:off x="694266" y="6093296"/>
                <a:ext cx="784810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dirty="0" smtClean="0">
                    <a:solidFill>
                      <a:srgbClr val="FF0000"/>
                    </a:solidFill>
                    <a:latin typeface="Comic Sans MS" pitchFamily="66" charset="0"/>
                  </a:rPr>
                  <a:t>Chiral chemical potential produces a </a:t>
                </a:r>
                <a:r>
                  <a:rPr lang="en-US" altLang="ja-JP" dirty="0" err="1" smtClean="0">
                    <a:solidFill>
                      <a:srgbClr val="FF0000"/>
                    </a:solidFill>
                    <a:latin typeface="Comic Sans MS" pitchFamily="66" charset="0"/>
                  </a:rPr>
                  <a:t>chirally</a:t>
                </a:r>
                <a:r>
                  <a:rPr lang="en-US" altLang="ja-JP" dirty="0" smtClean="0">
                    <a:solidFill>
                      <a:srgbClr val="FF0000"/>
                    </a:solidFill>
                    <a:latin typeface="Comic Sans MS" pitchFamily="66" charset="0"/>
                  </a:rPr>
                  <a:t> imbalanced matter.</a:t>
                </a:r>
                <a:endParaRPr lang="en-US" altLang="ja-JP" sz="28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cxnSp>
            <p:nvCxnSpPr>
              <p:cNvPr id="12" name="直線矢印コネクタ 11"/>
              <p:cNvCxnSpPr/>
              <p:nvPr/>
            </p:nvCxnSpPr>
            <p:spPr bwMode="auto">
              <a:xfrm flipV="1">
                <a:off x="2729056" y="3620093"/>
                <a:ext cx="0" cy="201622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" name="二等辺三角形 2"/>
              <p:cNvSpPr/>
              <p:nvPr/>
            </p:nvSpPr>
            <p:spPr bwMode="auto">
              <a:xfrm>
                <a:off x="2079294" y="4719852"/>
                <a:ext cx="1321837" cy="775855"/>
              </a:xfrm>
              <a:prstGeom prst="triangle">
                <a:avLst/>
              </a:prstGeom>
              <a:solidFill>
                <a:srgbClr val="00B0F0">
                  <a:alpha val="63000"/>
                </a:srgbClr>
              </a:solidFill>
              <a:ln w="9525" cap="flat" cmpd="sng" algn="ctr">
                <a:noFill/>
                <a:prstDash val="solid"/>
                <a:round/>
                <a:headEnd type="none" w="med" len="sm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0" name="二等辺三角形 19"/>
              <p:cNvSpPr/>
              <p:nvPr/>
            </p:nvSpPr>
            <p:spPr bwMode="auto">
              <a:xfrm flipV="1">
                <a:off x="2323684" y="4292168"/>
                <a:ext cx="802507" cy="427684"/>
              </a:xfrm>
              <a:prstGeom prst="triangle">
                <a:avLst>
                  <a:gd name="adj" fmla="val 50638"/>
                </a:avLst>
              </a:prstGeom>
              <a:solidFill>
                <a:srgbClr val="00B0F0">
                  <a:alpha val="63000"/>
                </a:srgbClr>
              </a:solidFill>
              <a:ln w="9525" cap="flat" cmpd="sng" algn="ctr">
                <a:noFill/>
                <a:prstDash val="solid"/>
                <a:round/>
                <a:headEnd type="none" w="med" len="sm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ea typeface="ＭＳ Ｐゴシック" pitchFamily="50" charset="-128"/>
                </a:endParaRPr>
              </a:p>
            </p:txBody>
          </p:sp>
          <p:cxnSp>
            <p:nvCxnSpPr>
              <p:cNvPr id="27" name="直線矢印コネクタ 26"/>
              <p:cNvCxnSpPr/>
              <p:nvPr/>
            </p:nvCxnSpPr>
            <p:spPr bwMode="auto">
              <a:xfrm flipV="1">
                <a:off x="5877881" y="3620093"/>
                <a:ext cx="0" cy="201622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直線コネクタ 28"/>
              <p:cNvCxnSpPr/>
              <p:nvPr/>
            </p:nvCxnSpPr>
            <p:spPr bwMode="auto">
              <a:xfrm>
                <a:off x="5167021" y="3925581"/>
                <a:ext cx="1382935" cy="157012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2" name="台形 21"/>
              <p:cNvSpPr/>
              <p:nvPr/>
            </p:nvSpPr>
            <p:spPr bwMode="auto">
              <a:xfrm>
                <a:off x="5231850" y="5107778"/>
                <a:ext cx="1318106" cy="387929"/>
              </a:xfrm>
              <a:prstGeom prst="trapezoid">
                <a:avLst>
                  <a:gd name="adj" fmla="val 82355"/>
                </a:avLst>
              </a:prstGeom>
              <a:solidFill>
                <a:srgbClr val="00B0F0">
                  <a:alpha val="63000"/>
                </a:srgbClr>
              </a:solidFill>
              <a:ln w="9525" cap="flat" cmpd="sng" algn="ctr">
                <a:noFill/>
                <a:prstDash val="solid"/>
                <a:round/>
                <a:headEnd type="none" w="med" len="sm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ea typeface="ＭＳ Ｐゴシック" pitchFamily="50" charset="-128"/>
                </a:endParaRPr>
              </a:p>
            </p:txBody>
          </p:sp>
          <p:cxnSp>
            <p:nvCxnSpPr>
              <p:cNvPr id="35" name="直線矢印コネクタ 34"/>
              <p:cNvCxnSpPr/>
              <p:nvPr/>
            </p:nvCxnSpPr>
            <p:spPr bwMode="auto">
              <a:xfrm flipV="1">
                <a:off x="4860032" y="4710643"/>
                <a:ext cx="2160240" cy="9209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直線矢印コネクタ 36"/>
              <p:cNvCxnSpPr/>
              <p:nvPr/>
            </p:nvCxnSpPr>
            <p:spPr bwMode="auto">
              <a:xfrm flipV="1">
                <a:off x="1619672" y="4703512"/>
                <a:ext cx="2160240" cy="9209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直線コネクタ 29"/>
              <p:cNvCxnSpPr/>
              <p:nvPr/>
            </p:nvCxnSpPr>
            <p:spPr bwMode="auto">
              <a:xfrm flipH="1">
                <a:off x="5228119" y="3925581"/>
                <a:ext cx="1321837" cy="157012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" name="直線コネクタ 4"/>
              <p:cNvCxnSpPr>
                <a:endCxn id="3" idx="4"/>
              </p:cNvCxnSpPr>
              <p:nvPr/>
            </p:nvCxnSpPr>
            <p:spPr bwMode="auto">
              <a:xfrm>
                <a:off x="2018196" y="3925581"/>
                <a:ext cx="1382935" cy="157012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直線コネクタ 13"/>
              <p:cNvCxnSpPr>
                <a:endCxn id="3" idx="2"/>
              </p:cNvCxnSpPr>
              <p:nvPr/>
            </p:nvCxnSpPr>
            <p:spPr bwMode="auto">
              <a:xfrm flipH="1">
                <a:off x="2079294" y="3925581"/>
                <a:ext cx="1321837" cy="157012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8" name="Text Box 53"/>
              <p:cNvSpPr txBox="1">
                <a:spLocks noChangeArrowheads="1"/>
              </p:cNvSpPr>
              <p:nvPr/>
            </p:nvSpPr>
            <p:spPr bwMode="auto">
              <a:xfrm>
                <a:off x="694266" y="4123341"/>
                <a:ext cx="1544046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sz="1600" dirty="0" smtClean="0">
                    <a:solidFill>
                      <a:srgbClr val="0066CC"/>
                    </a:solidFill>
                    <a:latin typeface="Comic Sans MS" pitchFamily="66" charset="0"/>
                  </a:rPr>
                  <a:t>right-handed</a:t>
                </a:r>
              </a:p>
              <a:p>
                <a:pPr eaLnBrk="1" hangingPunct="1"/>
                <a:r>
                  <a:rPr lang="en-US" altLang="ja-JP" sz="1600" dirty="0" smtClean="0">
                    <a:solidFill>
                      <a:srgbClr val="0066CC"/>
                    </a:solidFill>
                    <a:latin typeface="Comic Sans MS" pitchFamily="66" charset="0"/>
                  </a:rPr>
                  <a:t>Fermi sea</a:t>
                </a:r>
                <a:endParaRPr lang="en-US" altLang="ja-JP" sz="1600" dirty="0">
                  <a:solidFill>
                    <a:srgbClr val="0066CC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9" name="Text Box 53"/>
              <p:cNvSpPr txBox="1">
                <a:spLocks noChangeArrowheads="1"/>
              </p:cNvSpPr>
              <p:nvPr/>
            </p:nvSpPr>
            <p:spPr bwMode="auto">
              <a:xfrm>
                <a:off x="6516216" y="4879866"/>
                <a:ext cx="1681496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sz="1600" dirty="0" smtClean="0">
                    <a:solidFill>
                      <a:srgbClr val="0066CC"/>
                    </a:solidFill>
                    <a:latin typeface="Comic Sans MS" pitchFamily="66" charset="0"/>
                  </a:rPr>
                  <a:t>left-handed</a:t>
                </a:r>
              </a:p>
              <a:p>
                <a:pPr eaLnBrk="1" hangingPunct="1"/>
                <a:r>
                  <a:rPr lang="en-US" altLang="ja-JP" sz="1600" dirty="0" smtClean="0">
                    <a:solidFill>
                      <a:srgbClr val="0066CC"/>
                    </a:solidFill>
                    <a:latin typeface="Comic Sans MS" pitchFamily="66" charset="0"/>
                  </a:rPr>
                  <a:t>Fermi sea</a:t>
                </a:r>
                <a:endParaRPr lang="en-US" altLang="ja-JP" sz="1600" dirty="0">
                  <a:solidFill>
                    <a:srgbClr val="0066CC"/>
                  </a:solidFill>
                  <a:latin typeface="Comic Sans MS" pitchFamily="66" charset="0"/>
                </a:endParaRPr>
              </a:p>
            </p:txBody>
          </p:sp>
        </p:grpSp>
        <p:pic>
          <p:nvPicPr>
            <p:cNvPr id="7" name="図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1064" y="2486622"/>
              <a:ext cx="5006739" cy="4697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0872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8312" y="332656"/>
            <a:ext cx="3443889" cy="4333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ja-JP" sz="2400" b="1" dirty="0" smtClean="0">
                <a:solidFill>
                  <a:schemeClr val="bg1"/>
                </a:solidFill>
                <a:latin typeface="Arial" charset="0"/>
              </a:rPr>
              <a:t>Wilson-Dirac operator</a:t>
            </a:r>
            <a:endParaRPr lang="en-US" altLang="ja-JP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" name="図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8634695" cy="108012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 bwMode="auto">
          <a:xfrm>
            <a:off x="2051720" y="2564904"/>
            <a:ext cx="787671" cy="406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5796136" y="2564904"/>
            <a:ext cx="936104" cy="406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16" y="1347352"/>
            <a:ext cx="597316" cy="29163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84844"/>
            <a:ext cx="719079" cy="21980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84844"/>
            <a:ext cx="901205" cy="21980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16" y="1319243"/>
            <a:ext cx="1229769" cy="31974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35" y="3605965"/>
            <a:ext cx="5222913" cy="37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1611676" y="5115604"/>
            <a:ext cx="6200684" cy="1144540"/>
            <a:chOff x="1611676" y="5115604"/>
            <a:chExt cx="6200684" cy="1144540"/>
          </a:xfrm>
        </p:grpSpPr>
        <p:pic>
          <p:nvPicPr>
            <p:cNvPr id="5" name="図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9938" y="5865244"/>
              <a:ext cx="2496488" cy="39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sp>
          <p:nvSpPr>
            <p:cNvPr id="15" name="Text Box 53"/>
            <p:cNvSpPr txBox="1">
              <a:spLocks noChangeArrowheads="1"/>
            </p:cNvSpPr>
            <p:nvPr/>
          </p:nvSpPr>
          <p:spPr bwMode="auto">
            <a:xfrm>
              <a:off x="5301233" y="5841996"/>
              <a:ext cx="251112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dirty="0" smtClean="0">
                  <a:solidFill>
                    <a:srgbClr val="FF0000"/>
                  </a:solidFill>
                  <a:latin typeface="Comic Sans MS" pitchFamily="66" charset="0"/>
                </a:rPr>
                <a:t>NO sign problem !!</a:t>
              </a:r>
              <a:endParaRPr lang="en-US" altLang="ja-JP" sz="28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pic>
          <p:nvPicPr>
            <p:cNvPr id="2" name="図 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676" y="5115604"/>
              <a:ext cx="3411596" cy="438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727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71" name="Rectangle 55"/>
          <p:cNvSpPr>
            <a:spLocks noChangeArrowheads="1"/>
          </p:cNvSpPr>
          <p:nvPr/>
        </p:nvSpPr>
        <p:spPr bwMode="auto">
          <a:xfrm>
            <a:off x="0" y="-26988"/>
            <a:ext cx="9144000" cy="753489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ja-JP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Chiral Magnetic Effect</a:t>
            </a:r>
            <a:endParaRPr lang="en-US" altLang="ja-JP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53"/>
          <p:cNvSpPr txBox="1">
            <a:spLocks noChangeArrowheads="1"/>
          </p:cNvSpPr>
          <p:nvPr/>
        </p:nvSpPr>
        <p:spPr bwMode="auto">
          <a:xfrm>
            <a:off x="3851920" y="980728"/>
            <a:ext cx="52565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 smtClean="0">
                <a:solidFill>
                  <a:srgbClr val="0070C0"/>
                </a:solidFill>
                <a:latin typeface="Comic Sans MS" pitchFamily="66" charset="0"/>
              </a:rPr>
              <a:t>[</a:t>
            </a:r>
            <a:r>
              <a:rPr lang="en-US" altLang="ja-JP" sz="1600" dirty="0" err="1" smtClean="0">
                <a:solidFill>
                  <a:srgbClr val="0070C0"/>
                </a:solidFill>
                <a:latin typeface="Comic Sans MS" pitchFamily="66" charset="0"/>
              </a:rPr>
              <a:t>D.E.Kharzeev</a:t>
            </a:r>
            <a:r>
              <a:rPr lang="en-US" altLang="ja-JP" sz="1600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altLang="ja-JP" sz="1600" dirty="0" err="1" smtClean="0">
                <a:solidFill>
                  <a:srgbClr val="0070C0"/>
                </a:solidFill>
                <a:latin typeface="Comic Sans MS" pitchFamily="66" charset="0"/>
              </a:rPr>
              <a:t>L.D.McLerran</a:t>
            </a:r>
            <a:r>
              <a:rPr lang="en-US" altLang="ja-JP" sz="1600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altLang="ja-JP" sz="1600" dirty="0" err="1" smtClean="0">
                <a:solidFill>
                  <a:srgbClr val="0070C0"/>
                </a:solidFill>
                <a:latin typeface="Comic Sans MS" pitchFamily="66" charset="0"/>
              </a:rPr>
              <a:t>H.J.Warringa</a:t>
            </a:r>
            <a:r>
              <a:rPr lang="en-US" altLang="ja-JP" sz="1600" dirty="0" smtClean="0">
                <a:solidFill>
                  <a:srgbClr val="0070C0"/>
                </a:solidFill>
                <a:latin typeface="Comic Sans MS" pitchFamily="66" charset="0"/>
              </a:rPr>
              <a:t> (2007)]</a:t>
            </a:r>
            <a:endParaRPr lang="en-US" altLang="ja-JP" sz="1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67544" y="3717032"/>
            <a:ext cx="8686228" cy="3127122"/>
            <a:chOff x="467544" y="3717032"/>
            <a:chExt cx="8686228" cy="3127122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4149080"/>
              <a:ext cx="3384376" cy="2436751"/>
            </a:xfrm>
            <a:prstGeom prst="rect">
              <a:avLst/>
            </a:prstGeom>
          </p:spPr>
        </p:pic>
        <p:sp>
          <p:nvSpPr>
            <p:cNvPr id="9" name="Text Box 53"/>
            <p:cNvSpPr txBox="1">
              <a:spLocks noChangeArrowheads="1"/>
            </p:cNvSpPr>
            <p:nvPr/>
          </p:nvSpPr>
          <p:spPr bwMode="auto">
            <a:xfrm>
              <a:off x="1187624" y="3717032"/>
              <a:ext cx="201622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dirty="0" smtClean="0">
                  <a:latin typeface="Comic Sans MS" pitchFamily="66" charset="0"/>
                </a:rPr>
                <a:t>Early Universe</a:t>
              </a:r>
              <a:endParaRPr lang="en-US" altLang="ja-JP" dirty="0">
                <a:latin typeface="Comic Sans MS" pitchFamily="66" charset="0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1979712" y="6567155"/>
              <a:ext cx="20162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9F66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6600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ja-JP" sz="1200" dirty="0" smtClean="0">
                  <a:solidFill>
                    <a:srgbClr val="0070C0"/>
                  </a:solidFill>
                  <a:latin typeface="Comic Sans MS" pitchFamily="66" charset="0"/>
                </a:rPr>
                <a:t>[from NASA’s web page]</a:t>
              </a:r>
              <a:endParaRPr lang="en-US" altLang="ja-JP" sz="1200" dirty="0">
                <a:solidFill>
                  <a:srgbClr val="0070C0"/>
                </a:solidFill>
                <a:latin typeface="Comic Sans MS" pitchFamily="66" charset="0"/>
              </a:endParaRP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5220072" y="6567155"/>
              <a:ext cx="20162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9F66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6600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ja-JP" sz="1200" dirty="0" smtClean="0">
                  <a:solidFill>
                    <a:srgbClr val="0070C0"/>
                  </a:solidFill>
                  <a:latin typeface="Comic Sans MS" pitchFamily="66" charset="0"/>
                </a:rPr>
                <a:t>[from BNL’s web page]</a:t>
              </a:r>
              <a:endParaRPr lang="en-US" altLang="ja-JP" sz="1200" dirty="0">
                <a:solidFill>
                  <a:srgbClr val="0070C0"/>
                </a:solidFill>
                <a:latin typeface="Comic Sans MS" pitchFamily="66" charset="0"/>
              </a:endParaRPr>
            </a:p>
          </p:txBody>
        </p:sp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2984" y="4096226"/>
              <a:ext cx="2291504" cy="2069078"/>
            </a:xfrm>
            <a:prstGeom prst="rect">
              <a:avLst/>
            </a:prstGeom>
          </p:spPr>
        </p:pic>
        <p:sp>
          <p:nvSpPr>
            <p:cNvPr id="15" name="Text Box 53"/>
            <p:cNvSpPr txBox="1">
              <a:spLocks noChangeArrowheads="1"/>
            </p:cNvSpPr>
            <p:nvPr/>
          </p:nvSpPr>
          <p:spPr bwMode="auto">
            <a:xfrm>
              <a:off x="4716016" y="3717032"/>
              <a:ext cx="410445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dirty="0" smtClean="0">
                  <a:latin typeface="Comic Sans MS" pitchFamily="66" charset="0"/>
                </a:rPr>
                <a:t>heavy-ion collision (RHIC&amp;LHC)</a:t>
              </a:r>
              <a:endParaRPr lang="en-US" altLang="ja-JP" dirty="0">
                <a:latin typeface="Comic Sans MS" pitchFamily="66" charset="0"/>
              </a:endParaRP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7236296" y="6165304"/>
              <a:ext cx="191747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9F66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6600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ja-JP" sz="1200" dirty="0" smtClean="0">
                  <a:solidFill>
                    <a:srgbClr val="0070C0"/>
                  </a:solidFill>
                  <a:latin typeface="Comic Sans MS" pitchFamily="66" charset="0"/>
                </a:rPr>
                <a:t>[from KEK’s web page]</a:t>
              </a:r>
              <a:endParaRPr lang="en-US" altLang="ja-JP" sz="1200" dirty="0">
                <a:solidFill>
                  <a:srgbClr val="0070C0"/>
                </a:solidFill>
                <a:latin typeface="Comic Sans MS" pitchFamily="66" charset="0"/>
              </a:endParaRPr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992" y="4725144"/>
              <a:ext cx="2448272" cy="1828172"/>
            </a:xfrm>
            <a:prstGeom prst="rect">
              <a:avLst/>
            </a:prstGeom>
          </p:spPr>
        </p:pic>
      </p:grpSp>
      <p:sp>
        <p:nvSpPr>
          <p:cNvPr id="17" name="Text Box 53"/>
          <p:cNvSpPr txBox="1">
            <a:spLocks noChangeArrowheads="1"/>
          </p:cNvSpPr>
          <p:nvPr/>
        </p:nvSpPr>
        <p:spPr bwMode="auto">
          <a:xfrm>
            <a:off x="467544" y="1805761"/>
            <a:ext cx="31683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FF0000"/>
                </a:solidFill>
                <a:latin typeface="Comic Sans MS" pitchFamily="66" charset="0"/>
              </a:rPr>
              <a:t>chiral magnetic effect:</a:t>
            </a:r>
            <a:endParaRPr lang="en-US" altLang="ja-JP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1115616" y="2348880"/>
            <a:ext cx="69127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000000"/>
                </a:solidFill>
                <a:latin typeface="Comic Sans MS" pitchFamily="66" charset="0"/>
              </a:rPr>
              <a:t>charge separation</a:t>
            </a:r>
            <a:r>
              <a:rPr lang="ja-JP" altLang="en-US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induced by a strong magnetic field</a:t>
            </a:r>
            <a:endParaRPr lang="en-US" altLang="ja-JP" dirty="0">
              <a:solidFill>
                <a:srgbClr val="000000"/>
              </a:solidFill>
              <a:latin typeface="Comic Sans MS" pitchFamily="66" charset="0"/>
            </a:endParaRPr>
          </a:p>
          <a:p>
            <a:pPr algn="r" eaLnBrk="1" hangingPunct="1"/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via the axial anomaly, i.e., nontrivial topology</a:t>
            </a:r>
            <a:endParaRPr lang="en-US" altLang="ja-JP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2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線矢印コネクタ 29"/>
          <p:cNvCxnSpPr/>
          <p:nvPr/>
        </p:nvCxnSpPr>
        <p:spPr bwMode="auto">
          <a:xfrm flipH="1" flipV="1">
            <a:off x="6300192" y="1750622"/>
            <a:ext cx="2843808" cy="43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9900"/>
            </a:solidFill>
            <a:prstDash val="solid"/>
            <a:round/>
            <a:headEnd type="none" w="med" len="sm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cxnSp>
      <p:cxnSp>
        <p:nvCxnSpPr>
          <p:cNvPr id="28" name="直線矢印コネクタ 27"/>
          <p:cNvCxnSpPr/>
          <p:nvPr/>
        </p:nvCxnSpPr>
        <p:spPr bwMode="auto">
          <a:xfrm flipV="1">
            <a:off x="0" y="2204864"/>
            <a:ext cx="2699792" cy="3057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9900"/>
            </a:solidFill>
            <a:prstDash val="solid"/>
            <a:round/>
            <a:headEnd type="none" w="med" len="sm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cxnSp>
      <p:grpSp>
        <p:nvGrpSpPr>
          <p:cNvPr id="27" name="グループ化 26"/>
          <p:cNvGrpSpPr/>
          <p:nvPr/>
        </p:nvGrpSpPr>
        <p:grpSpPr>
          <a:xfrm>
            <a:off x="6875487" y="1196752"/>
            <a:ext cx="1080120" cy="1008112"/>
            <a:chOff x="6875487" y="1196752"/>
            <a:chExt cx="1080120" cy="1008112"/>
          </a:xfrm>
        </p:grpSpPr>
        <p:sp>
          <p:nvSpPr>
            <p:cNvPr id="13" name="円/楕円 12"/>
            <p:cNvSpPr/>
            <p:nvPr/>
          </p:nvSpPr>
          <p:spPr bwMode="auto">
            <a:xfrm>
              <a:off x="6875487" y="1196752"/>
              <a:ext cx="1080120" cy="1008112"/>
            </a:xfrm>
            <a:prstGeom prst="ellipse">
              <a:avLst/>
            </a:prstGeom>
            <a:gradFill>
              <a:gsLst>
                <a:gs pos="0">
                  <a:srgbClr val="FF6600"/>
                </a:gs>
                <a:gs pos="80000">
                  <a:srgbClr val="FF9900"/>
                </a:gs>
                <a:gs pos="100000">
                  <a:srgbClr val="FFC000"/>
                </a:gs>
              </a:gsLst>
            </a:gradFill>
            <a:ln>
              <a:headEnd type="none" w="med" len="sm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26" name="加算記号 25"/>
            <p:cNvSpPr/>
            <p:nvPr/>
          </p:nvSpPr>
          <p:spPr bwMode="auto">
            <a:xfrm>
              <a:off x="7164288" y="1484784"/>
              <a:ext cx="520824" cy="520824"/>
            </a:xfrm>
            <a:prstGeom prst="mathPlus">
              <a:avLst>
                <a:gd name="adj1" fmla="val 20703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sm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539552" y="3861048"/>
            <a:ext cx="8136904" cy="2880320"/>
            <a:chOff x="539552" y="3861048"/>
            <a:chExt cx="8136904" cy="2880320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4707142"/>
              <a:ext cx="2520280" cy="1890210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20" y="4546410"/>
              <a:ext cx="2088232" cy="2050942"/>
            </a:xfrm>
            <a:prstGeom prst="rect">
              <a:avLst/>
            </a:prstGeom>
          </p:spPr>
        </p:pic>
        <p:sp>
          <p:nvSpPr>
            <p:cNvPr id="9" name="Text Box 46"/>
            <p:cNvSpPr txBox="1">
              <a:spLocks noChangeArrowheads="1"/>
            </p:cNvSpPr>
            <p:nvPr/>
          </p:nvSpPr>
          <p:spPr bwMode="auto">
            <a:xfrm>
              <a:off x="611560" y="4015157"/>
              <a:ext cx="784887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9F66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6600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dirty="0" smtClean="0">
                  <a:solidFill>
                    <a:srgbClr val="00B050"/>
                  </a:solidFill>
                  <a:latin typeface="Comic Sans MS" pitchFamily="66" charset="0"/>
                </a:rPr>
                <a:t>cf.)</a:t>
              </a:r>
              <a:r>
                <a:rPr lang="ja-JP" altLang="en-US" dirty="0">
                  <a:solidFill>
                    <a:srgbClr val="00B050"/>
                  </a:solidFill>
                  <a:latin typeface="Comic Sans MS" pitchFamily="66" charset="0"/>
                </a:rPr>
                <a:t> </a:t>
              </a:r>
              <a:r>
                <a:rPr lang="ja-JP" altLang="en-US" dirty="0" smtClean="0">
                  <a:solidFill>
                    <a:srgbClr val="00B050"/>
                  </a:solidFill>
                  <a:latin typeface="Comic Sans MS" pitchFamily="66" charset="0"/>
                </a:rPr>
                <a:t>  </a:t>
              </a:r>
              <a:r>
                <a:rPr lang="en-US" altLang="ja-JP" dirty="0" smtClean="0">
                  <a:solidFill>
                    <a:srgbClr val="00B050"/>
                  </a:solidFill>
                  <a:latin typeface="Comic Sans MS" pitchFamily="66" charset="0"/>
                </a:rPr>
                <a:t>permanent magnet ~ 10</a:t>
              </a:r>
              <a:r>
                <a:rPr lang="en-US" altLang="ja-JP" baseline="30000" dirty="0" smtClean="0">
                  <a:solidFill>
                    <a:srgbClr val="00B050"/>
                  </a:solidFill>
                  <a:latin typeface="Comic Sans MS" pitchFamily="66" charset="0"/>
                </a:rPr>
                <a:t>2</a:t>
              </a:r>
              <a:r>
                <a:rPr lang="en-US" altLang="ja-JP" dirty="0" smtClean="0">
                  <a:solidFill>
                    <a:srgbClr val="00B050"/>
                  </a:solidFill>
                  <a:latin typeface="Comic Sans MS" pitchFamily="66" charset="0"/>
                </a:rPr>
                <a:t> eV</a:t>
              </a:r>
              <a:r>
                <a:rPr lang="en-US" altLang="ja-JP" baseline="30000" dirty="0" smtClean="0">
                  <a:solidFill>
                    <a:srgbClr val="00B050"/>
                  </a:solidFill>
                  <a:latin typeface="Comic Sans MS" pitchFamily="66" charset="0"/>
                </a:rPr>
                <a:t>2</a:t>
              </a:r>
              <a:r>
                <a:rPr lang="en-US" altLang="ja-JP" dirty="0" smtClean="0">
                  <a:solidFill>
                    <a:srgbClr val="00B050"/>
                  </a:solidFill>
                  <a:latin typeface="Comic Sans MS" pitchFamily="66" charset="0"/>
                </a:rPr>
                <a:t>             </a:t>
              </a:r>
              <a:r>
                <a:rPr lang="en-US" altLang="ja-JP" dirty="0" err="1" smtClean="0">
                  <a:solidFill>
                    <a:srgbClr val="00B050"/>
                  </a:solidFill>
                  <a:latin typeface="Comic Sans MS" pitchFamily="66" charset="0"/>
                </a:rPr>
                <a:t>magnetar</a:t>
              </a:r>
              <a:r>
                <a:rPr lang="en-US" altLang="ja-JP" dirty="0" smtClean="0">
                  <a:solidFill>
                    <a:srgbClr val="00B050"/>
                  </a:solidFill>
                  <a:latin typeface="Comic Sans MS" pitchFamily="66" charset="0"/>
                </a:rPr>
                <a:t> ~ 10 MeV</a:t>
              </a:r>
              <a:r>
                <a:rPr lang="en-US" altLang="ja-JP" baseline="30000" dirty="0" smtClean="0">
                  <a:solidFill>
                    <a:srgbClr val="00B050"/>
                  </a:solidFill>
                  <a:latin typeface="Comic Sans MS" pitchFamily="66" charset="0"/>
                </a:rPr>
                <a:t>2</a:t>
              </a:r>
              <a:endParaRPr lang="en-US" altLang="ja-JP" baseline="30000" dirty="0">
                <a:solidFill>
                  <a:srgbClr val="00B050"/>
                </a:solidFill>
                <a:latin typeface="Comic Sans MS" pitchFamily="66" charset="0"/>
              </a:endParaRPr>
            </a:p>
          </p:txBody>
        </p:sp>
        <p:sp>
          <p:nvSpPr>
            <p:cNvPr id="10" name="角丸四角形 9"/>
            <p:cNvSpPr/>
            <p:nvPr/>
          </p:nvSpPr>
          <p:spPr bwMode="auto">
            <a:xfrm>
              <a:off x="539552" y="3861048"/>
              <a:ext cx="8136904" cy="2880320"/>
            </a:xfrm>
            <a:prstGeom prst="roundRect">
              <a:avLst/>
            </a:prstGeom>
            <a:solidFill>
              <a:srgbClr val="00B050">
                <a:alpha val="5000"/>
              </a:srgbClr>
            </a:solidFill>
            <a:ln w="25400" cap="flat" cmpd="sng" algn="ctr">
              <a:solidFill>
                <a:srgbClr val="00B050"/>
              </a:solidFill>
              <a:prstDash val="solid"/>
              <a:round/>
              <a:headEnd type="none" w="med" len="sm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</p:grpSp>
      <p:sp>
        <p:nvSpPr>
          <p:cNvPr id="12" name="Text Box 53"/>
          <p:cNvSpPr txBox="1">
            <a:spLocks noChangeArrowheads="1"/>
          </p:cNvSpPr>
          <p:nvPr/>
        </p:nvSpPr>
        <p:spPr bwMode="auto">
          <a:xfrm>
            <a:off x="2772569" y="3212976"/>
            <a:ext cx="37436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0066CC"/>
                </a:solidFill>
                <a:latin typeface="Comic Sans MS" pitchFamily="66" charset="0"/>
              </a:rPr>
              <a:t>magnetic field ~ 10</a:t>
            </a:r>
            <a:r>
              <a:rPr lang="en-US" altLang="ja-JP" baseline="30000" dirty="0" smtClean="0">
                <a:solidFill>
                  <a:srgbClr val="0066CC"/>
                </a:solidFill>
                <a:latin typeface="Comic Sans MS" pitchFamily="66" charset="0"/>
              </a:rPr>
              <a:t>4</a:t>
            </a:r>
            <a:r>
              <a:rPr lang="en-US" altLang="ja-JP" dirty="0" smtClean="0">
                <a:solidFill>
                  <a:srgbClr val="0066CC"/>
                </a:solidFill>
                <a:latin typeface="Comic Sans MS" pitchFamily="66" charset="0"/>
              </a:rPr>
              <a:t> MeV</a:t>
            </a:r>
            <a:r>
              <a:rPr lang="en-US" altLang="ja-JP" baseline="30000" dirty="0" smtClean="0">
                <a:solidFill>
                  <a:srgbClr val="0066CC"/>
                </a:solidFill>
                <a:latin typeface="Comic Sans MS" pitchFamily="66" charset="0"/>
              </a:rPr>
              <a:t>2</a:t>
            </a:r>
            <a:endParaRPr lang="en-US" altLang="ja-JP" sz="2800" dirty="0">
              <a:solidFill>
                <a:srgbClr val="0066CC"/>
              </a:solidFill>
              <a:latin typeface="Comic Sans MS" pitchFamily="66" charset="0"/>
            </a:endParaRPr>
          </a:p>
        </p:txBody>
      </p:sp>
      <p:sp>
        <p:nvSpPr>
          <p:cNvPr id="16" name="上矢印 15"/>
          <p:cNvSpPr/>
          <p:nvPr/>
        </p:nvSpPr>
        <p:spPr bwMode="auto">
          <a:xfrm>
            <a:off x="4211960" y="980728"/>
            <a:ext cx="396044" cy="1944216"/>
          </a:xfrm>
          <a:prstGeom prst="upArrow">
            <a:avLst/>
          </a:prstGeom>
          <a:gradFill flip="none" rotWithShape="1">
            <a:gsLst>
              <a:gs pos="0">
                <a:srgbClr val="0066CC"/>
              </a:gs>
              <a:gs pos="80000">
                <a:srgbClr val="00B0F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17" name="Text Box 46"/>
          <p:cNvSpPr txBox="1">
            <a:spLocks noChangeArrowheads="1"/>
          </p:cNvSpPr>
          <p:nvPr/>
        </p:nvSpPr>
        <p:spPr bwMode="auto">
          <a:xfrm>
            <a:off x="530652" y="220578"/>
            <a:ext cx="55535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non-central collision of heavy ions</a:t>
            </a:r>
            <a:endParaRPr lang="en-US" altLang="ja-JP" dirty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1115616" y="1700808"/>
            <a:ext cx="1080120" cy="1008112"/>
            <a:chOff x="1115616" y="1700808"/>
            <a:chExt cx="1080120" cy="1008112"/>
          </a:xfrm>
        </p:grpSpPr>
        <p:sp>
          <p:nvSpPr>
            <p:cNvPr id="14" name="円/楕円 13"/>
            <p:cNvSpPr/>
            <p:nvPr/>
          </p:nvSpPr>
          <p:spPr bwMode="auto">
            <a:xfrm>
              <a:off x="1115616" y="1700808"/>
              <a:ext cx="1080120" cy="1008112"/>
            </a:xfrm>
            <a:prstGeom prst="ellipse">
              <a:avLst/>
            </a:prstGeom>
            <a:gradFill>
              <a:gsLst>
                <a:gs pos="0">
                  <a:srgbClr val="FF6600"/>
                </a:gs>
                <a:gs pos="80000">
                  <a:srgbClr val="FF9900"/>
                </a:gs>
                <a:gs pos="100000">
                  <a:srgbClr val="FFC000"/>
                </a:gs>
              </a:gsLst>
            </a:gradFill>
            <a:ln>
              <a:headEnd type="none" w="med" len="sm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24" name="加算記号 23"/>
            <p:cNvSpPr/>
            <p:nvPr/>
          </p:nvSpPr>
          <p:spPr bwMode="auto">
            <a:xfrm>
              <a:off x="1377516" y="1962708"/>
              <a:ext cx="530188" cy="530188"/>
            </a:xfrm>
            <a:prstGeom prst="mathPlus">
              <a:avLst>
                <a:gd name="adj1" fmla="val 20703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sm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</p:grp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26596" y="1876762"/>
            <a:ext cx="800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FF9900"/>
                </a:solidFill>
                <a:latin typeface="Comic Sans MS" pitchFamily="66" charset="0"/>
              </a:rPr>
              <a:t>beam</a:t>
            </a:r>
            <a:endParaRPr lang="en-US" altLang="ja-JP" dirty="0">
              <a:solidFill>
                <a:srgbClr val="FF9900"/>
              </a:solidFill>
              <a:latin typeface="Comic Sans MS" pitchFamily="66" charset="0"/>
            </a:endParaRPr>
          </a:p>
        </p:txBody>
      </p:sp>
      <p:sp>
        <p:nvSpPr>
          <p:cNvPr id="34" name="Text Box 46"/>
          <p:cNvSpPr txBox="1">
            <a:spLocks noChangeArrowheads="1"/>
          </p:cNvSpPr>
          <p:nvPr/>
        </p:nvSpPr>
        <p:spPr bwMode="auto">
          <a:xfrm>
            <a:off x="8307516" y="1412776"/>
            <a:ext cx="800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FF9900"/>
                </a:solidFill>
                <a:latin typeface="Comic Sans MS" pitchFamily="66" charset="0"/>
              </a:rPr>
              <a:t>beam</a:t>
            </a:r>
            <a:endParaRPr lang="en-US" altLang="ja-JP" dirty="0">
              <a:solidFill>
                <a:srgbClr val="FF99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36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67345E-6 L -0.37205 2.6734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1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9.25069E-7 L 0.33663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直線矢印コネクタ 60"/>
          <p:cNvCxnSpPr/>
          <p:nvPr/>
        </p:nvCxnSpPr>
        <p:spPr bwMode="auto">
          <a:xfrm flipV="1">
            <a:off x="7380312" y="1988840"/>
            <a:ext cx="0" cy="18002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sm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cxnSp>
      <p:cxnSp>
        <p:nvCxnSpPr>
          <p:cNvPr id="60" name="直線矢印コネクタ 59"/>
          <p:cNvCxnSpPr/>
          <p:nvPr/>
        </p:nvCxnSpPr>
        <p:spPr bwMode="auto">
          <a:xfrm flipV="1">
            <a:off x="6228184" y="1988840"/>
            <a:ext cx="0" cy="18002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cxnSp>
      <p:cxnSp>
        <p:nvCxnSpPr>
          <p:cNvPr id="56" name="直線矢印コネクタ 55"/>
          <p:cNvCxnSpPr/>
          <p:nvPr/>
        </p:nvCxnSpPr>
        <p:spPr bwMode="auto">
          <a:xfrm flipV="1">
            <a:off x="3851920" y="1988840"/>
            <a:ext cx="0" cy="18002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cxnSp>
      <p:cxnSp>
        <p:nvCxnSpPr>
          <p:cNvPr id="54" name="直線矢印コネクタ 53"/>
          <p:cNvCxnSpPr/>
          <p:nvPr/>
        </p:nvCxnSpPr>
        <p:spPr bwMode="auto">
          <a:xfrm flipV="1">
            <a:off x="2699792" y="1988840"/>
            <a:ext cx="0" cy="18002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sm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cxnSp>
      <p:sp>
        <p:nvSpPr>
          <p:cNvPr id="12" name="Text Box 53"/>
          <p:cNvSpPr txBox="1">
            <a:spLocks noChangeArrowheads="1"/>
          </p:cNvSpPr>
          <p:nvPr/>
        </p:nvSpPr>
        <p:spPr bwMode="auto">
          <a:xfrm>
            <a:off x="221151" y="1084674"/>
            <a:ext cx="20154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0066CC"/>
                </a:solidFill>
                <a:latin typeface="Comic Sans MS" pitchFamily="66" charset="0"/>
              </a:rPr>
              <a:t>magnetic field </a:t>
            </a:r>
            <a:endParaRPr lang="en-US" altLang="ja-JP" sz="2800" dirty="0">
              <a:solidFill>
                <a:srgbClr val="0066CC"/>
              </a:solidFill>
              <a:latin typeface="Comic Sans MS" pitchFamily="66" charset="0"/>
            </a:endParaRPr>
          </a:p>
        </p:txBody>
      </p:sp>
      <p:sp>
        <p:nvSpPr>
          <p:cNvPr id="16" name="上矢印 15"/>
          <p:cNvSpPr/>
          <p:nvPr/>
        </p:nvSpPr>
        <p:spPr bwMode="auto">
          <a:xfrm>
            <a:off x="832835" y="1484784"/>
            <a:ext cx="396044" cy="1944216"/>
          </a:xfrm>
          <a:prstGeom prst="upArrow">
            <a:avLst/>
          </a:prstGeom>
          <a:gradFill flip="none" rotWithShape="1">
            <a:gsLst>
              <a:gs pos="0">
                <a:srgbClr val="0066CC"/>
              </a:gs>
              <a:gs pos="80000">
                <a:srgbClr val="00B0F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1447553" y="6165304"/>
            <a:ext cx="63929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ja-JP" dirty="0" smtClean="0">
                <a:latin typeface="Comic Sans MS" pitchFamily="66" charset="0"/>
              </a:rPr>
              <a:t>assumption:  quarks are massless and </a:t>
            </a:r>
            <a:r>
              <a:rPr lang="en-US" altLang="ja-JP" dirty="0" err="1" smtClean="0">
                <a:latin typeface="Comic Sans MS" pitchFamily="66" charset="0"/>
              </a:rPr>
              <a:t>deconfined</a:t>
            </a:r>
            <a:r>
              <a:rPr lang="en-US" altLang="ja-JP" dirty="0" smtClean="0">
                <a:latin typeface="Comic Sans MS" pitchFamily="66" charset="0"/>
              </a:rPr>
              <a:t>.</a:t>
            </a:r>
          </a:p>
        </p:txBody>
      </p:sp>
      <p:grpSp>
        <p:nvGrpSpPr>
          <p:cNvPr id="59" name="グループ化 58"/>
          <p:cNvGrpSpPr/>
          <p:nvPr/>
        </p:nvGrpSpPr>
        <p:grpSpPr>
          <a:xfrm>
            <a:off x="2340521" y="364594"/>
            <a:ext cx="2159471" cy="4576574"/>
            <a:chOff x="2340521" y="364594"/>
            <a:chExt cx="2159471" cy="4576574"/>
          </a:xfrm>
        </p:grpSpPr>
        <p:sp>
          <p:nvSpPr>
            <p:cNvPr id="57" name="上矢印 56"/>
            <p:cNvSpPr/>
            <p:nvPr/>
          </p:nvSpPr>
          <p:spPr bwMode="auto">
            <a:xfrm>
              <a:off x="3095836" y="836712"/>
              <a:ext cx="396044" cy="4104456"/>
            </a:xfrm>
            <a:prstGeom prst="upArrow">
              <a:avLst/>
            </a:prstGeom>
            <a:gradFill flip="none" rotWithShape="1">
              <a:gsLst>
                <a:gs pos="0">
                  <a:srgbClr val="FF6600"/>
                </a:gs>
                <a:gs pos="80000">
                  <a:srgbClr val="FFC000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sm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58" name="Text Box 53"/>
            <p:cNvSpPr txBox="1">
              <a:spLocks noChangeArrowheads="1"/>
            </p:cNvSpPr>
            <p:nvPr/>
          </p:nvSpPr>
          <p:spPr bwMode="auto">
            <a:xfrm>
              <a:off x="2340521" y="364594"/>
              <a:ext cx="215947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dirty="0" smtClean="0">
                  <a:solidFill>
                    <a:srgbClr val="FF6600"/>
                  </a:solidFill>
                  <a:latin typeface="Comic Sans MS" pitchFamily="66" charset="0"/>
                </a:rPr>
                <a:t>electric current </a:t>
              </a:r>
              <a:endParaRPr lang="en-US" altLang="ja-JP" sz="2800" dirty="0">
                <a:solidFill>
                  <a:srgbClr val="FF66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5868144" y="404664"/>
            <a:ext cx="2159471" cy="4576574"/>
            <a:chOff x="2340521" y="364594"/>
            <a:chExt cx="2159471" cy="4576574"/>
          </a:xfrm>
        </p:grpSpPr>
        <p:sp>
          <p:nvSpPr>
            <p:cNvPr id="63" name="上矢印 62"/>
            <p:cNvSpPr/>
            <p:nvPr/>
          </p:nvSpPr>
          <p:spPr bwMode="auto">
            <a:xfrm rot="10800000">
              <a:off x="3095836" y="836712"/>
              <a:ext cx="396044" cy="4104456"/>
            </a:xfrm>
            <a:prstGeom prst="upArrow">
              <a:avLst/>
            </a:prstGeom>
            <a:gradFill flip="none" rotWithShape="1">
              <a:gsLst>
                <a:gs pos="0">
                  <a:srgbClr val="FF6600"/>
                </a:gs>
                <a:gs pos="80000">
                  <a:srgbClr val="FFC000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sm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64" name="Text Box 53"/>
            <p:cNvSpPr txBox="1">
              <a:spLocks noChangeArrowheads="1"/>
            </p:cNvSpPr>
            <p:nvPr/>
          </p:nvSpPr>
          <p:spPr bwMode="auto">
            <a:xfrm>
              <a:off x="2340521" y="364594"/>
              <a:ext cx="215947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dirty="0" smtClean="0">
                  <a:solidFill>
                    <a:srgbClr val="FF6600"/>
                  </a:solidFill>
                  <a:latin typeface="Comic Sans MS" pitchFamily="66" charset="0"/>
                </a:rPr>
                <a:t>electric current </a:t>
              </a:r>
              <a:endParaRPr lang="en-US" altLang="ja-JP" sz="2800" dirty="0">
                <a:solidFill>
                  <a:srgbClr val="FF66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66" name="グループ化 65"/>
          <p:cNvGrpSpPr/>
          <p:nvPr/>
        </p:nvGrpSpPr>
        <p:grpSpPr>
          <a:xfrm>
            <a:off x="2843808" y="5277434"/>
            <a:ext cx="5400600" cy="707886"/>
            <a:chOff x="2843808" y="5277434"/>
            <a:chExt cx="5400600" cy="707886"/>
          </a:xfrm>
        </p:grpSpPr>
        <p:sp>
          <p:nvSpPr>
            <p:cNvPr id="17" name="Text Box 46"/>
            <p:cNvSpPr txBox="1">
              <a:spLocks noChangeArrowheads="1"/>
            </p:cNvSpPr>
            <p:nvPr/>
          </p:nvSpPr>
          <p:spPr bwMode="auto">
            <a:xfrm>
              <a:off x="2843808" y="5277434"/>
              <a:ext cx="540060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9F66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6600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dirty="0" smtClean="0">
                  <a:solidFill>
                    <a:srgbClr val="FF0000"/>
                  </a:solidFill>
                  <a:latin typeface="Comic Sans MS" pitchFamily="66" charset="0"/>
                </a:rPr>
                <a:t>If L = R, the net current is zero.</a:t>
              </a:r>
            </a:p>
            <a:p>
              <a:pPr eaLnBrk="1" hangingPunct="1"/>
              <a:r>
                <a:rPr lang="en-US" altLang="ja-JP" dirty="0" smtClean="0">
                  <a:solidFill>
                    <a:srgbClr val="FF0000"/>
                  </a:solidFill>
                  <a:latin typeface="Comic Sans MS" pitchFamily="66" charset="0"/>
                </a:rPr>
                <a:t>If L    R, the net current is nonzero.</a:t>
              </a:r>
              <a:endParaRPr lang="en-US" altLang="ja-JP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65" name="不等号 64"/>
            <p:cNvSpPr/>
            <p:nvPr/>
          </p:nvSpPr>
          <p:spPr bwMode="auto">
            <a:xfrm>
              <a:off x="3419873" y="5661248"/>
              <a:ext cx="258646" cy="258646"/>
            </a:xfrm>
            <a:prstGeom prst="mathNotEqual">
              <a:avLst>
                <a:gd name="adj1" fmla="val 8027"/>
                <a:gd name="adj2" fmla="val 6600000"/>
                <a:gd name="adj3" fmla="val 11760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sm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3491880" y="2420888"/>
            <a:ext cx="726428" cy="1296144"/>
            <a:chOff x="3491880" y="2420888"/>
            <a:chExt cx="726428" cy="1296144"/>
          </a:xfrm>
        </p:grpSpPr>
        <p:cxnSp>
          <p:nvCxnSpPr>
            <p:cNvPr id="29" name="直線矢印コネクタ 28"/>
            <p:cNvCxnSpPr/>
            <p:nvPr/>
          </p:nvCxnSpPr>
          <p:spPr bwMode="auto">
            <a:xfrm>
              <a:off x="3855094" y="3073083"/>
              <a:ext cx="3174" cy="643949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0066CC"/>
              </a:solidFill>
              <a:prstDash val="solid"/>
              <a:round/>
              <a:headEnd type="none" w="med" len="sm"/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cxnSp>
        <p:sp>
          <p:nvSpPr>
            <p:cNvPr id="45" name="円/楕円 44"/>
            <p:cNvSpPr/>
            <p:nvPr/>
          </p:nvSpPr>
          <p:spPr bwMode="auto">
            <a:xfrm>
              <a:off x="3491880" y="2420888"/>
              <a:ext cx="726428" cy="800335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80000">
                  <a:srgbClr val="FF0000"/>
                </a:gs>
                <a:gs pos="100000">
                  <a:srgbClr val="FFA7A7"/>
                </a:gs>
              </a:gsLst>
            </a:gradFill>
            <a:ln>
              <a:headEnd type="none" w="med" len="sm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pic>
          <p:nvPicPr>
            <p:cNvPr id="4" name="図 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1497" y="2562121"/>
              <a:ext cx="638047" cy="529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grpSp>
        <p:nvGrpSpPr>
          <p:cNvPr id="8" name="グループ化 7"/>
          <p:cNvGrpSpPr/>
          <p:nvPr/>
        </p:nvGrpSpPr>
        <p:grpSpPr>
          <a:xfrm>
            <a:off x="2339752" y="1919812"/>
            <a:ext cx="726428" cy="1309658"/>
            <a:chOff x="2339752" y="1919812"/>
            <a:chExt cx="726428" cy="1309658"/>
          </a:xfrm>
        </p:grpSpPr>
        <p:grpSp>
          <p:nvGrpSpPr>
            <p:cNvPr id="40" name="グループ化 39"/>
            <p:cNvGrpSpPr/>
            <p:nvPr/>
          </p:nvGrpSpPr>
          <p:grpSpPr>
            <a:xfrm>
              <a:off x="2339752" y="1919812"/>
              <a:ext cx="726428" cy="1309658"/>
              <a:chOff x="2339752" y="1919812"/>
              <a:chExt cx="726428" cy="1309658"/>
            </a:xfrm>
          </p:grpSpPr>
          <p:cxnSp>
            <p:nvCxnSpPr>
              <p:cNvPr id="28" name="直線矢印コネクタ 27"/>
              <p:cNvCxnSpPr/>
              <p:nvPr/>
            </p:nvCxnSpPr>
            <p:spPr bwMode="auto">
              <a:xfrm flipV="1">
                <a:off x="2702966" y="1919812"/>
                <a:ext cx="0" cy="711696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rgbClr val="0066CC"/>
                </a:solidFill>
                <a:prstDash val="solid"/>
                <a:round/>
                <a:headEnd type="none" w="med" len="sm"/>
                <a:tailEnd type="arrow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</p:cxnSp>
          <p:sp>
            <p:nvSpPr>
              <p:cNvPr id="20" name="円/楕円 19"/>
              <p:cNvSpPr/>
              <p:nvPr/>
            </p:nvSpPr>
            <p:spPr bwMode="auto">
              <a:xfrm>
                <a:off x="2339752" y="2429135"/>
                <a:ext cx="726428" cy="800335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80000">
                    <a:srgbClr val="FF0000"/>
                  </a:gs>
                  <a:gs pos="100000">
                    <a:srgbClr val="FFA7A7"/>
                  </a:gs>
                </a:gsLst>
              </a:gradFill>
              <a:ln>
                <a:headEnd type="none" w="med" len="sm"/>
                <a:tailEnd type="none" w="med" len="med"/>
              </a:ln>
              <a:ex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ea typeface="ＭＳ Ｐゴシック" pitchFamily="50" charset="-128"/>
                </a:endParaRPr>
              </a:p>
            </p:txBody>
          </p:sp>
        </p:grpSp>
        <p:pic>
          <p:nvPicPr>
            <p:cNvPr id="5" name="図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058" y="2666078"/>
              <a:ext cx="689091" cy="395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grpSp>
        <p:nvGrpSpPr>
          <p:cNvPr id="11" name="グループ化 10"/>
          <p:cNvGrpSpPr/>
          <p:nvPr/>
        </p:nvGrpSpPr>
        <p:grpSpPr>
          <a:xfrm>
            <a:off x="7013924" y="2420888"/>
            <a:ext cx="726428" cy="1293164"/>
            <a:chOff x="7013924" y="2420888"/>
            <a:chExt cx="726428" cy="1293164"/>
          </a:xfrm>
        </p:grpSpPr>
        <p:cxnSp>
          <p:nvCxnSpPr>
            <p:cNvPr id="32" name="直線矢印コネクタ 31"/>
            <p:cNvCxnSpPr/>
            <p:nvPr/>
          </p:nvCxnSpPr>
          <p:spPr bwMode="auto">
            <a:xfrm>
              <a:off x="7377138" y="3070103"/>
              <a:ext cx="3174" cy="643949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0066CC"/>
              </a:solidFill>
              <a:prstDash val="solid"/>
              <a:round/>
              <a:headEnd type="none" w="med" len="sm"/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cxnSp>
        <p:sp>
          <p:nvSpPr>
            <p:cNvPr id="55" name="円/楕円 54"/>
            <p:cNvSpPr/>
            <p:nvPr/>
          </p:nvSpPr>
          <p:spPr bwMode="auto">
            <a:xfrm>
              <a:off x="7013924" y="2420888"/>
              <a:ext cx="726428" cy="800335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80000">
                  <a:srgbClr val="FF0000"/>
                </a:gs>
                <a:gs pos="100000">
                  <a:srgbClr val="FFA7A7"/>
                </a:gs>
              </a:gsLst>
            </a:gradFill>
            <a:ln>
              <a:headEnd type="none" w="med" len="sm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pic>
          <p:nvPicPr>
            <p:cNvPr id="6" name="図 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2564904"/>
              <a:ext cx="580624" cy="529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grpSp>
        <p:nvGrpSpPr>
          <p:cNvPr id="10" name="グループ化 9"/>
          <p:cNvGrpSpPr/>
          <p:nvPr/>
        </p:nvGrpSpPr>
        <p:grpSpPr>
          <a:xfrm>
            <a:off x="5861796" y="1916832"/>
            <a:ext cx="726428" cy="1309658"/>
            <a:chOff x="5861796" y="1916832"/>
            <a:chExt cx="726428" cy="1309658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5861796" y="1916832"/>
              <a:ext cx="726428" cy="1309658"/>
              <a:chOff x="4644008" y="1916832"/>
              <a:chExt cx="726428" cy="1309658"/>
            </a:xfrm>
          </p:grpSpPr>
          <p:cxnSp>
            <p:nvCxnSpPr>
              <p:cNvPr id="35" name="直線矢印コネクタ 34"/>
              <p:cNvCxnSpPr/>
              <p:nvPr/>
            </p:nvCxnSpPr>
            <p:spPr bwMode="auto">
              <a:xfrm flipV="1">
                <a:off x="5007222" y="1916832"/>
                <a:ext cx="0" cy="711696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rgbClr val="0066CC"/>
                </a:solidFill>
                <a:prstDash val="solid"/>
                <a:round/>
                <a:headEnd type="none" w="med" len="sm"/>
                <a:tailEnd type="arrow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</p:cxnSp>
          <p:sp>
            <p:nvSpPr>
              <p:cNvPr id="36" name="円/楕円 35"/>
              <p:cNvSpPr/>
              <p:nvPr/>
            </p:nvSpPr>
            <p:spPr bwMode="auto">
              <a:xfrm>
                <a:off x="4644008" y="2426155"/>
                <a:ext cx="726428" cy="800335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80000">
                    <a:srgbClr val="FF0000"/>
                  </a:gs>
                  <a:gs pos="100000">
                    <a:srgbClr val="FFA7A7"/>
                  </a:gs>
                </a:gsLst>
              </a:gradFill>
              <a:ln>
                <a:headEnd type="none" w="med" len="sm"/>
                <a:tailEnd type="none" w="med" len="med"/>
              </a:ln>
              <a:ex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ea typeface="ＭＳ Ｐゴシック" pitchFamily="50" charset="-128"/>
                </a:endParaRPr>
              </a:p>
            </p:txBody>
          </p:sp>
        </p:grpSp>
        <p:pic>
          <p:nvPicPr>
            <p:cNvPr id="7" name="図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989" y="2666076"/>
              <a:ext cx="606146" cy="395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1629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-0.00018 -0.169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84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-0.00035 0.199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997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09" y="1350746"/>
            <a:ext cx="5927019" cy="638084"/>
          </a:xfrm>
          <a:prstGeom prst="rect">
            <a:avLst/>
          </a:prstGeom>
        </p:spPr>
      </p:pic>
      <p:sp>
        <p:nvSpPr>
          <p:cNvPr id="6" name="Text Box 46"/>
          <p:cNvSpPr txBox="1">
            <a:spLocks noChangeArrowheads="1"/>
          </p:cNvSpPr>
          <p:nvPr/>
        </p:nvSpPr>
        <p:spPr bwMode="auto">
          <a:xfrm>
            <a:off x="726892" y="710217"/>
            <a:ext cx="25489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the index theorem:</a:t>
            </a:r>
            <a:endParaRPr lang="en-US" altLang="ja-JP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0" name="図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20647"/>
            <a:ext cx="1122356" cy="317029"/>
          </a:xfrm>
          <a:prstGeom prst="rect">
            <a:avLst/>
          </a:prstGeom>
        </p:spPr>
      </p:pic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658428" y="2967954"/>
            <a:ext cx="14041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000000"/>
                </a:solidFill>
                <a:latin typeface="Comic Sans MS" pitchFamily="66" charset="0"/>
              </a:rPr>
              <a:t>Globally, 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683568" y="2387570"/>
            <a:ext cx="8235322" cy="4353798"/>
            <a:chOff x="683568" y="2387570"/>
            <a:chExt cx="8235322" cy="4353798"/>
          </a:xfrm>
        </p:grpSpPr>
        <p:sp>
          <p:nvSpPr>
            <p:cNvPr id="13" name="角丸四角形 12"/>
            <p:cNvSpPr/>
            <p:nvPr/>
          </p:nvSpPr>
          <p:spPr bwMode="auto">
            <a:xfrm>
              <a:off x="3851920" y="2387570"/>
              <a:ext cx="5066970" cy="4353798"/>
            </a:xfrm>
            <a:prstGeom prst="roundRect">
              <a:avLst/>
            </a:prstGeom>
            <a:solidFill>
              <a:srgbClr val="00B0F0">
                <a:alpha val="5000"/>
              </a:srgbClr>
            </a:solidFill>
            <a:ln w="25400" cap="flat" cmpd="sng" algn="ctr">
              <a:solidFill>
                <a:srgbClr val="0066CC"/>
              </a:solidFill>
              <a:prstDash val="solid"/>
              <a:round/>
              <a:headEnd type="none" w="med" len="sm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25" name="Text Box 46"/>
            <p:cNvSpPr txBox="1">
              <a:spLocks noChangeArrowheads="1"/>
            </p:cNvSpPr>
            <p:nvPr/>
          </p:nvSpPr>
          <p:spPr bwMode="auto">
            <a:xfrm>
              <a:off x="683568" y="4984178"/>
              <a:ext cx="123136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9F66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6600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dirty="0" smtClean="0">
                  <a:solidFill>
                    <a:srgbClr val="000000"/>
                  </a:solidFill>
                  <a:latin typeface="Comic Sans MS" pitchFamily="66" charset="0"/>
                </a:rPr>
                <a:t>Locally,   </a:t>
              </a:r>
              <a:endParaRPr lang="en-US" altLang="ja-JP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9418" y="3317980"/>
              <a:ext cx="4071111" cy="3053334"/>
            </a:xfrm>
            <a:prstGeom prst="rect">
              <a:avLst/>
            </a:prstGeom>
          </p:spPr>
        </p:pic>
        <p:sp>
          <p:nvSpPr>
            <p:cNvPr id="14" name="Text Box 46"/>
            <p:cNvSpPr txBox="1">
              <a:spLocks noChangeArrowheads="1"/>
            </p:cNvSpPr>
            <p:nvPr/>
          </p:nvSpPr>
          <p:spPr bwMode="auto">
            <a:xfrm>
              <a:off x="4202667" y="2589169"/>
              <a:ext cx="468981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9F66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6600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dirty="0" smtClean="0">
                  <a:solidFill>
                    <a:srgbClr val="000000"/>
                  </a:solidFill>
                  <a:latin typeface="Comic Sans MS" pitchFamily="66" charset="0"/>
                </a:rPr>
                <a:t>topological fluctuation in lattice QCD</a:t>
              </a:r>
            </a:p>
          </p:txBody>
        </p:sp>
        <p:sp>
          <p:nvSpPr>
            <p:cNvPr id="15" name="Text Box 53"/>
            <p:cNvSpPr txBox="1">
              <a:spLocks noChangeArrowheads="1"/>
            </p:cNvSpPr>
            <p:nvPr/>
          </p:nvSpPr>
          <p:spPr bwMode="auto">
            <a:xfrm>
              <a:off x="6372200" y="2895946"/>
              <a:ext cx="237626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200" dirty="0" smtClean="0">
                  <a:solidFill>
                    <a:srgbClr val="0070C0"/>
                  </a:solidFill>
                  <a:latin typeface="Comic Sans MS" pitchFamily="66" charset="0"/>
                </a:rPr>
                <a:t>[from </a:t>
              </a:r>
              <a:r>
                <a:rPr lang="en-US" altLang="ja-JP" sz="1200" dirty="0" err="1" smtClean="0">
                  <a:solidFill>
                    <a:srgbClr val="0070C0"/>
                  </a:solidFill>
                  <a:latin typeface="Comic Sans MS" pitchFamily="66" charset="0"/>
                </a:rPr>
                <a:t>D.Leinweber’s</a:t>
              </a:r>
              <a:r>
                <a:rPr lang="en-US" altLang="ja-JP" sz="1200" dirty="0" smtClean="0">
                  <a:solidFill>
                    <a:srgbClr val="0070C0"/>
                  </a:solidFill>
                  <a:latin typeface="Comic Sans MS" pitchFamily="66" charset="0"/>
                </a:rPr>
                <a:t> web page]</a:t>
              </a:r>
              <a:endParaRPr lang="en-US" altLang="ja-JP" sz="1200" dirty="0">
                <a:solidFill>
                  <a:srgbClr val="0070C0"/>
                </a:solidFill>
                <a:latin typeface="Comic Sans MS" pitchFamily="66" charset="0"/>
              </a:endParaRPr>
            </a:p>
          </p:txBody>
        </p:sp>
        <p:pic>
          <p:nvPicPr>
            <p:cNvPr id="3" name="図 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0910" y="5704258"/>
              <a:ext cx="1122356" cy="317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1321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グループ化 56"/>
          <p:cNvGrpSpPr/>
          <p:nvPr/>
        </p:nvGrpSpPr>
        <p:grpSpPr>
          <a:xfrm>
            <a:off x="3059832" y="1974358"/>
            <a:ext cx="3010716" cy="3015181"/>
            <a:chOff x="3059832" y="1974358"/>
            <a:chExt cx="3010716" cy="3015181"/>
          </a:xfrm>
        </p:grpSpPr>
        <p:pic>
          <p:nvPicPr>
            <p:cNvPr id="39" name="図 38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051" y="4365104"/>
              <a:ext cx="2388551" cy="624435"/>
            </a:xfrm>
            <a:prstGeom prst="rect">
              <a:avLst/>
            </a:prstGeom>
          </p:spPr>
        </p:pic>
        <p:sp>
          <p:nvSpPr>
            <p:cNvPr id="37" name="円/楕円 36"/>
            <p:cNvSpPr/>
            <p:nvPr/>
          </p:nvSpPr>
          <p:spPr bwMode="auto">
            <a:xfrm>
              <a:off x="3347864" y="1974358"/>
              <a:ext cx="2102714" cy="2102714"/>
            </a:xfrm>
            <a:prstGeom prst="ellipse">
              <a:avLst/>
            </a:prstGeom>
            <a:gradFill>
              <a:gsLst>
                <a:gs pos="0">
                  <a:srgbClr val="7030A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noFill/>
              <a:prstDash val="solid"/>
              <a:round/>
              <a:headEnd type="none" w="med" len="sm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38" name="Text Box 46"/>
            <p:cNvSpPr txBox="1">
              <a:spLocks noChangeArrowheads="1"/>
            </p:cNvSpPr>
            <p:nvPr/>
          </p:nvSpPr>
          <p:spPr bwMode="auto">
            <a:xfrm>
              <a:off x="3059832" y="4037002"/>
              <a:ext cx="301071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9F66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6600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dirty="0" smtClean="0">
                  <a:solidFill>
                    <a:srgbClr val="FF00FF"/>
                  </a:solidFill>
                  <a:latin typeface="Comic Sans MS" pitchFamily="66" charset="0"/>
                </a:rPr>
                <a:t>topological fluctuation</a:t>
              </a:r>
            </a:p>
          </p:txBody>
        </p:sp>
      </p:grpSp>
      <p:cxnSp>
        <p:nvCxnSpPr>
          <p:cNvPr id="3" name="直線矢印コネクタ 2"/>
          <p:cNvCxnSpPr/>
          <p:nvPr/>
        </p:nvCxnSpPr>
        <p:spPr bwMode="auto">
          <a:xfrm flipH="1" flipV="1">
            <a:off x="6300192" y="2758734"/>
            <a:ext cx="2843808" cy="43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9900"/>
            </a:solidFill>
            <a:prstDash val="solid"/>
            <a:round/>
            <a:headEnd type="none" w="med" len="sm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cxnSp>
      <p:grpSp>
        <p:nvGrpSpPr>
          <p:cNvPr id="5" name="グループ化 4"/>
          <p:cNvGrpSpPr/>
          <p:nvPr/>
        </p:nvGrpSpPr>
        <p:grpSpPr>
          <a:xfrm>
            <a:off x="6875487" y="2204864"/>
            <a:ext cx="1080120" cy="1008112"/>
            <a:chOff x="6875487" y="1196752"/>
            <a:chExt cx="1080120" cy="1008112"/>
          </a:xfrm>
        </p:grpSpPr>
        <p:sp>
          <p:nvSpPr>
            <p:cNvPr id="6" name="円/楕円 5"/>
            <p:cNvSpPr/>
            <p:nvPr/>
          </p:nvSpPr>
          <p:spPr bwMode="auto">
            <a:xfrm>
              <a:off x="6875487" y="1196752"/>
              <a:ext cx="1080120" cy="1008112"/>
            </a:xfrm>
            <a:prstGeom prst="ellipse">
              <a:avLst/>
            </a:prstGeom>
            <a:gradFill>
              <a:gsLst>
                <a:gs pos="0">
                  <a:srgbClr val="FF6600"/>
                </a:gs>
                <a:gs pos="80000">
                  <a:srgbClr val="FF9900"/>
                </a:gs>
                <a:gs pos="100000">
                  <a:srgbClr val="FFC000"/>
                </a:gs>
              </a:gsLst>
            </a:gradFill>
            <a:ln>
              <a:headEnd type="none" w="med" len="sm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7" name="加算記号 6"/>
            <p:cNvSpPr/>
            <p:nvPr/>
          </p:nvSpPr>
          <p:spPr bwMode="auto">
            <a:xfrm>
              <a:off x="7164288" y="1484784"/>
              <a:ext cx="520824" cy="520824"/>
            </a:xfrm>
            <a:prstGeom prst="mathPlus">
              <a:avLst>
                <a:gd name="adj1" fmla="val 20703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sm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</p:grpSp>
      <p:sp>
        <p:nvSpPr>
          <p:cNvPr id="12" name="Text Box 46"/>
          <p:cNvSpPr txBox="1">
            <a:spLocks noChangeArrowheads="1"/>
          </p:cNvSpPr>
          <p:nvPr/>
        </p:nvSpPr>
        <p:spPr bwMode="auto">
          <a:xfrm>
            <a:off x="8307516" y="2420888"/>
            <a:ext cx="800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FF9900"/>
                </a:solidFill>
                <a:latin typeface="Comic Sans MS" pitchFamily="66" charset="0"/>
              </a:rPr>
              <a:t>beam</a:t>
            </a:r>
            <a:endParaRPr lang="en-US" altLang="ja-JP" dirty="0">
              <a:solidFill>
                <a:srgbClr val="FF9900"/>
              </a:solidFill>
              <a:latin typeface="Comic Sans MS" pitchFamily="66" charset="0"/>
            </a:endParaRPr>
          </a:p>
        </p:txBody>
      </p:sp>
      <p:grpSp>
        <p:nvGrpSpPr>
          <p:cNvPr id="65" name="グループ化 64"/>
          <p:cNvGrpSpPr/>
          <p:nvPr/>
        </p:nvGrpSpPr>
        <p:grpSpPr>
          <a:xfrm>
            <a:off x="3464598" y="600127"/>
            <a:ext cx="2015455" cy="3243251"/>
            <a:chOff x="3464598" y="600127"/>
            <a:chExt cx="2015455" cy="3243251"/>
          </a:xfrm>
        </p:grpSpPr>
        <p:sp>
          <p:nvSpPr>
            <p:cNvPr id="40" name="上矢印 39"/>
            <p:cNvSpPr/>
            <p:nvPr/>
          </p:nvSpPr>
          <p:spPr bwMode="auto">
            <a:xfrm>
              <a:off x="4211960" y="980728"/>
              <a:ext cx="396044" cy="2862650"/>
            </a:xfrm>
            <a:prstGeom prst="upArrow">
              <a:avLst/>
            </a:prstGeom>
            <a:gradFill flip="none" rotWithShape="1">
              <a:gsLst>
                <a:gs pos="0">
                  <a:srgbClr val="0066CC"/>
                </a:gs>
                <a:gs pos="80000">
                  <a:srgbClr val="00B0F0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sm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64" name="Text Box 53"/>
            <p:cNvSpPr txBox="1">
              <a:spLocks noChangeArrowheads="1"/>
            </p:cNvSpPr>
            <p:nvPr/>
          </p:nvSpPr>
          <p:spPr bwMode="auto">
            <a:xfrm>
              <a:off x="3464598" y="600127"/>
              <a:ext cx="20154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dirty="0" smtClean="0">
                  <a:solidFill>
                    <a:srgbClr val="0066CC"/>
                  </a:solidFill>
                  <a:latin typeface="Comic Sans MS" pitchFamily="66" charset="0"/>
                </a:rPr>
                <a:t>magnetic field </a:t>
              </a:r>
              <a:endParaRPr lang="en-US" altLang="ja-JP" sz="2800" dirty="0">
                <a:solidFill>
                  <a:srgbClr val="0066CC"/>
                </a:solidFill>
                <a:latin typeface="Comic Sans MS" pitchFamily="66" charset="0"/>
              </a:endParaRPr>
            </a:p>
          </p:txBody>
        </p:sp>
      </p:grpSp>
      <p:sp>
        <p:nvSpPr>
          <p:cNvPr id="45" name="円/楕円 44"/>
          <p:cNvSpPr/>
          <p:nvPr/>
        </p:nvSpPr>
        <p:spPr bwMode="auto">
          <a:xfrm>
            <a:off x="3851920" y="2503210"/>
            <a:ext cx="252071" cy="277718"/>
          </a:xfrm>
          <a:prstGeom prst="ellipse">
            <a:avLst/>
          </a:prstGeom>
          <a:gradFill>
            <a:gsLst>
              <a:gs pos="0">
                <a:srgbClr val="C00000"/>
              </a:gs>
              <a:gs pos="80000">
                <a:srgbClr val="FF0000"/>
              </a:gs>
              <a:gs pos="100000">
                <a:srgbClr val="FFA7A7"/>
              </a:gs>
            </a:gsLst>
          </a:gradFill>
          <a:ln>
            <a:headEnd type="none" w="med" len="sm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46" name="円/楕円 45"/>
          <p:cNvSpPr/>
          <p:nvPr/>
        </p:nvSpPr>
        <p:spPr bwMode="auto">
          <a:xfrm>
            <a:off x="3995936" y="2348880"/>
            <a:ext cx="252071" cy="277718"/>
          </a:xfrm>
          <a:prstGeom prst="ellipse">
            <a:avLst/>
          </a:prstGeom>
          <a:gradFill>
            <a:gsLst>
              <a:gs pos="0">
                <a:srgbClr val="C00000"/>
              </a:gs>
              <a:gs pos="80000">
                <a:srgbClr val="FF0000"/>
              </a:gs>
              <a:gs pos="100000">
                <a:srgbClr val="FFA7A7"/>
              </a:gs>
            </a:gsLst>
          </a:gradFill>
          <a:ln>
            <a:headEnd type="none" w="med" len="sm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47" name="円/楕円 46"/>
          <p:cNvSpPr/>
          <p:nvPr/>
        </p:nvSpPr>
        <p:spPr bwMode="auto">
          <a:xfrm>
            <a:off x="4175913" y="2503210"/>
            <a:ext cx="252071" cy="277718"/>
          </a:xfrm>
          <a:prstGeom prst="ellipse">
            <a:avLst/>
          </a:prstGeom>
          <a:gradFill>
            <a:gsLst>
              <a:gs pos="0">
                <a:srgbClr val="C00000"/>
              </a:gs>
              <a:gs pos="80000">
                <a:srgbClr val="FF0000"/>
              </a:gs>
              <a:gs pos="100000">
                <a:srgbClr val="FFA7A7"/>
              </a:gs>
            </a:gsLst>
          </a:gradFill>
          <a:ln>
            <a:headEnd type="none" w="med" len="sm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48" name="円/楕円 47"/>
          <p:cNvSpPr/>
          <p:nvPr/>
        </p:nvSpPr>
        <p:spPr bwMode="auto">
          <a:xfrm>
            <a:off x="4018905" y="2575218"/>
            <a:ext cx="252071" cy="277718"/>
          </a:xfrm>
          <a:prstGeom prst="ellipse">
            <a:avLst/>
          </a:prstGeom>
          <a:gradFill>
            <a:gsLst>
              <a:gs pos="0">
                <a:srgbClr val="C00000"/>
              </a:gs>
              <a:gs pos="80000">
                <a:srgbClr val="FF0000"/>
              </a:gs>
              <a:gs pos="100000">
                <a:srgbClr val="FFA7A7"/>
              </a:gs>
            </a:gsLst>
          </a:gradFill>
          <a:ln>
            <a:headEnd type="none" w="med" len="sm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49" name="円/楕円 48"/>
          <p:cNvSpPr/>
          <p:nvPr/>
        </p:nvSpPr>
        <p:spPr bwMode="auto">
          <a:xfrm>
            <a:off x="4607961" y="3367306"/>
            <a:ext cx="252071" cy="277718"/>
          </a:xfrm>
          <a:prstGeom prst="ellipse">
            <a:avLst/>
          </a:prstGeom>
          <a:gradFill>
            <a:gsLst>
              <a:gs pos="0">
                <a:srgbClr val="C00000"/>
              </a:gs>
              <a:gs pos="80000">
                <a:srgbClr val="FF0000"/>
              </a:gs>
              <a:gs pos="100000">
                <a:srgbClr val="FFA7A7"/>
              </a:gs>
            </a:gsLst>
          </a:gradFill>
          <a:ln>
            <a:headEnd type="none" w="med" len="sm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50" name="円/楕円 49"/>
          <p:cNvSpPr/>
          <p:nvPr/>
        </p:nvSpPr>
        <p:spPr bwMode="auto">
          <a:xfrm>
            <a:off x="4572000" y="2935258"/>
            <a:ext cx="252071" cy="277718"/>
          </a:xfrm>
          <a:prstGeom prst="ellipse">
            <a:avLst/>
          </a:prstGeom>
          <a:gradFill>
            <a:gsLst>
              <a:gs pos="0">
                <a:srgbClr val="C00000"/>
              </a:gs>
              <a:gs pos="80000">
                <a:srgbClr val="FF0000"/>
              </a:gs>
              <a:gs pos="100000">
                <a:srgbClr val="FFA7A7"/>
              </a:gs>
            </a:gsLst>
          </a:gradFill>
          <a:ln>
            <a:headEnd type="none" w="med" len="sm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cxnSp>
        <p:nvCxnSpPr>
          <p:cNvPr id="4" name="直線矢印コネクタ 3"/>
          <p:cNvCxnSpPr/>
          <p:nvPr/>
        </p:nvCxnSpPr>
        <p:spPr bwMode="auto">
          <a:xfrm flipV="1">
            <a:off x="0" y="3212976"/>
            <a:ext cx="2699792" cy="3057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9900"/>
            </a:solidFill>
            <a:prstDash val="solid"/>
            <a:round/>
            <a:headEnd type="none" w="med" len="sm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cxnSp>
      <p:grpSp>
        <p:nvGrpSpPr>
          <p:cNvPr id="8" name="グループ化 7"/>
          <p:cNvGrpSpPr/>
          <p:nvPr/>
        </p:nvGrpSpPr>
        <p:grpSpPr>
          <a:xfrm>
            <a:off x="1115616" y="2708920"/>
            <a:ext cx="1080120" cy="1008112"/>
            <a:chOff x="1115616" y="1700808"/>
            <a:chExt cx="1080120" cy="1008112"/>
          </a:xfrm>
        </p:grpSpPr>
        <p:sp>
          <p:nvSpPr>
            <p:cNvPr id="9" name="円/楕円 8"/>
            <p:cNvSpPr/>
            <p:nvPr/>
          </p:nvSpPr>
          <p:spPr bwMode="auto">
            <a:xfrm>
              <a:off x="1115616" y="1700808"/>
              <a:ext cx="1080120" cy="1008112"/>
            </a:xfrm>
            <a:prstGeom prst="ellipse">
              <a:avLst/>
            </a:prstGeom>
            <a:gradFill>
              <a:gsLst>
                <a:gs pos="0">
                  <a:srgbClr val="FF6600"/>
                </a:gs>
                <a:gs pos="80000">
                  <a:srgbClr val="FF9900"/>
                </a:gs>
                <a:gs pos="100000">
                  <a:srgbClr val="FFC000"/>
                </a:gs>
              </a:gsLst>
            </a:gradFill>
            <a:ln>
              <a:headEnd type="none" w="med" len="sm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10" name="加算記号 9"/>
            <p:cNvSpPr/>
            <p:nvPr/>
          </p:nvSpPr>
          <p:spPr bwMode="auto">
            <a:xfrm>
              <a:off x="1377516" y="1962708"/>
              <a:ext cx="530188" cy="530188"/>
            </a:xfrm>
            <a:prstGeom prst="mathPlus">
              <a:avLst>
                <a:gd name="adj1" fmla="val 20703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sm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</p:grpSp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26596" y="2884874"/>
            <a:ext cx="800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FF9900"/>
                </a:solidFill>
                <a:latin typeface="Comic Sans MS" pitchFamily="66" charset="0"/>
              </a:rPr>
              <a:t>beam</a:t>
            </a:r>
            <a:endParaRPr lang="en-US" altLang="ja-JP" dirty="0">
              <a:solidFill>
                <a:srgbClr val="FF9900"/>
              </a:solidFill>
              <a:latin typeface="Comic Sans MS" pitchFamily="66" charset="0"/>
            </a:endParaRPr>
          </a:p>
        </p:txBody>
      </p:sp>
      <p:sp>
        <p:nvSpPr>
          <p:cNvPr id="53" name="円/楕円 52"/>
          <p:cNvSpPr/>
          <p:nvPr/>
        </p:nvSpPr>
        <p:spPr bwMode="auto">
          <a:xfrm>
            <a:off x="4211960" y="2708920"/>
            <a:ext cx="252071" cy="277718"/>
          </a:xfrm>
          <a:prstGeom prst="ellipse">
            <a:avLst/>
          </a:prstGeom>
          <a:gradFill>
            <a:gsLst>
              <a:gs pos="0">
                <a:srgbClr val="C00000"/>
              </a:gs>
              <a:gs pos="80000">
                <a:srgbClr val="FF0000"/>
              </a:gs>
              <a:gs pos="100000">
                <a:srgbClr val="FFA7A7"/>
              </a:gs>
            </a:gsLst>
          </a:gradFill>
          <a:ln>
            <a:headEnd type="none" w="med" len="sm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54" name="円/楕円 53"/>
          <p:cNvSpPr/>
          <p:nvPr/>
        </p:nvSpPr>
        <p:spPr bwMode="auto">
          <a:xfrm>
            <a:off x="4583390" y="3143572"/>
            <a:ext cx="252071" cy="277718"/>
          </a:xfrm>
          <a:prstGeom prst="ellipse">
            <a:avLst/>
          </a:prstGeom>
          <a:gradFill>
            <a:gsLst>
              <a:gs pos="0">
                <a:srgbClr val="C00000"/>
              </a:gs>
              <a:gs pos="80000">
                <a:srgbClr val="FF0000"/>
              </a:gs>
              <a:gs pos="100000">
                <a:srgbClr val="FFA7A7"/>
              </a:gs>
            </a:gsLst>
          </a:gradFill>
          <a:ln>
            <a:headEnd type="none" w="med" len="sm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58" name="円/楕円 57"/>
          <p:cNvSpPr/>
          <p:nvPr/>
        </p:nvSpPr>
        <p:spPr bwMode="auto">
          <a:xfrm>
            <a:off x="4031897" y="2791242"/>
            <a:ext cx="252071" cy="277718"/>
          </a:xfrm>
          <a:prstGeom prst="ellipse">
            <a:avLst/>
          </a:prstGeom>
          <a:gradFill>
            <a:gsLst>
              <a:gs pos="0">
                <a:srgbClr val="C00000"/>
              </a:gs>
              <a:gs pos="80000">
                <a:srgbClr val="FF0000"/>
              </a:gs>
              <a:gs pos="100000">
                <a:srgbClr val="FFA7A7"/>
              </a:gs>
            </a:gsLst>
          </a:gradFill>
          <a:ln>
            <a:headEnd type="none" w="med" len="sm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59" name="円/楕円 58"/>
          <p:cNvSpPr/>
          <p:nvPr/>
        </p:nvSpPr>
        <p:spPr bwMode="auto">
          <a:xfrm>
            <a:off x="4788024" y="3295298"/>
            <a:ext cx="252071" cy="277718"/>
          </a:xfrm>
          <a:prstGeom prst="ellipse">
            <a:avLst/>
          </a:prstGeom>
          <a:gradFill>
            <a:gsLst>
              <a:gs pos="0">
                <a:srgbClr val="C00000"/>
              </a:gs>
              <a:gs pos="80000">
                <a:srgbClr val="FF0000"/>
              </a:gs>
              <a:gs pos="100000">
                <a:srgbClr val="FFA7A7"/>
              </a:gs>
            </a:gsLst>
          </a:gradFill>
          <a:ln>
            <a:headEnd type="none" w="med" len="sm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60" name="円/楕円 59"/>
          <p:cNvSpPr/>
          <p:nvPr/>
        </p:nvSpPr>
        <p:spPr bwMode="auto">
          <a:xfrm>
            <a:off x="4788024" y="3079274"/>
            <a:ext cx="252071" cy="277718"/>
          </a:xfrm>
          <a:prstGeom prst="ellipse">
            <a:avLst/>
          </a:prstGeom>
          <a:gradFill>
            <a:gsLst>
              <a:gs pos="0">
                <a:srgbClr val="C00000"/>
              </a:gs>
              <a:gs pos="80000">
                <a:srgbClr val="FF0000"/>
              </a:gs>
              <a:gs pos="100000">
                <a:srgbClr val="FFA7A7"/>
              </a:gs>
            </a:gsLst>
          </a:gradFill>
          <a:ln>
            <a:headEnd type="none" w="med" len="sm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61" name="円/楕円 60"/>
          <p:cNvSpPr/>
          <p:nvPr/>
        </p:nvSpPr>
        <p:spPr bwMode="auto">
          <a:xfrm>
            <a:off x="4391937" y="3079274"/>
            <a:ext cx="252071" cy="277718"/>
          </a:xfrm>
          <a:prstGeom prst="ellipse">
            <a:avLst/>
          </a:prstGeom>
          <a:gradFill>
            <a:gsLst>
              <a:gs pos="0">
                <a:srgbClr val="C00000"/>
              </a:gs>
              <a:gs pos="80000">
                <a:srgbClr val="FF0000"/>
              </a:gs>
              <a:gs pos="100000">
                <a:srgbClr val="FFA7A7"/>
              </a:gs>
            </a:gsLst>
          </a:gradFill>
          <a:ln>
            <a:headEnd type="none" w="med" len="sm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62" name="円/楕円 61"/>
          <p:cNvSpPr/>
          <p:nvPr/>
        </p:nvSpPr>
        <p:spPr bwMode="auto">
          <a:xfrm>
            <a:off x="3851920" y="2708920"/>
            <a:ext cx="252071" cy="277718"/>
          </a:xfrm>
          <a:prstGeom prst="ellipse">
            <a:avLst/>
          </a:prstGeom>
          <a:gradFill>
            <a:gsLst>
              <a:gs pos="0">
                <a:srgbClr val="C00000"/>
              </a:gs>
              <a:gs pos="80000">
                <a:srgbClr val="FF0000"/>
              </a:gs>
              <a:gs pos="100000">
                <a:srgbClr val="FFA7A7"/>
              </a:gs>
            </a:gsLst>
          </a:gradFill>
          <a:ln>
            <a:headEnd type="none" w="med" len="sm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63" name="円/楕円 62"/>
          <p:cNvSpPr/>
          <p:nvPr/>
        </p:nvSpPr>
        <p:spPr bwMode="auto">
          <a:xfrm>
            <a:off x="4391937" y="3284984"/>
            <a:ext cx="252071" cy="277718"/>
          </a:xfrm>
          <a:prstGeom prst="ellipse">
            <a:avLst/>
          </a:prstGeom>
          <a:gradFill>
            <a:gsLst>
              <a:gs pos="0">
                <a:srgbClr val="C00000"/>
              </a:gs>
              <a:gs pos="80000">
                <a:srgbClr val="FF0000"/>
              </a:gs>
              <a:gs pos="100000">
                <a:srgbClr val="FFA7A7"/>
              </a:gs>
            </a:gsLst>
          </a:gradFill>
          <a:ln>
            <a:headEnd type="none" w="med" len="sm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67" name="Text Box 53"/>
          <p:cNvSpPr txBox="1">
            <a:spLocks noChangeArrowheads="1"/>
          </p:cNvSpPr>
          <p:nvPr/>
        </p:nvSpPr>
        <p:spPr bwMode="auto">
          <a:xfrm>
            <a:off x="4733996" y="6093296"/>
            <a:ext cx="44100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FF0000"/>
                </a:solidFill>
                <a:latin typeface="Comic Sans MS" pitchFamily="66" charset="0"/>
              </a:rPr>
              <a:t>“event-by-event” charge separation</a:t>
            </a:r>
          </a:p>
        </p:txBody>
      </p:sp>
      <p:grpSp>
        <p:nvGrpSpPr>
          <p:cNvPr id="68" name="グループ化 67"/>
          <p:cNvGrpSpPr/>
          <p:nvPr/>
        </p:nvGrpSpPr>
        <p:grpSpPr>
          <a:xfrm>
            <a:off x="4499993" y="1084674"/>
            <a:ext cx="2160239" cy="4560605"/>
            <a:chOff x="3043391" y="380563"/>
            <a:chExt cx="2160239" cy="4560605"/>
          </a:xfrm>
        </p:grpSpPr>
        <p:sp>
          <p:nvSpPr>
            <p:cNvPr id="69" name="上矢印 68"/>
            <p:cNvSpPr/>
            <p:nvPr/>
          </p:nvSpPr>
          <p:spPr bwMode="auto">
            <a:xfrm rot="10800000">
              <a:off x="3043391" y="836712"/>
              <a:ext cx="396044" cy="4104456"/>
            </a:xfrm>
            <a:prstGeom prst="upArrow">
              <a:avLst/>
            </a:prstGeom>
            <a:gradFill flip="none" rotWithShape="1">
              <a:gsLst>
                <a:gs pos="0">
                  <a:srgbClr val="FF6600"/>
                </a:gs>
                <a:gs pos="80000">
                  <a:srgbClr val="FFC000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sm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70" name="Text Box 53"/>
            <p:cNvSpPr txBox="1">
              <a:spLocks noChangeArrowheads="1"/>
            </p:cNvSpPr>
            <p:nvPr/>
          </p:nvSpPr>
          <p:spPr bwMode="auto">
            <a:xfrm>
              <a:off x="3044159" y="380563"/>
              <a:ext cx="215947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 Black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dirty="0" smtClean="0">
                  <a:solidFill>
                    <a:srgbClr val="FF6600"/>
                  </a:solidFill>
                  <a:latin typeface="Comic Sans MS" pitchFamily="66" charset="0"/>
                </a:rPr>
                <a:t>electric current </a:t>
              </a:r>
              <a:endParaRPr lang="en-US" altLang="ja-JP" sz="2800" dirty="0">
                <a:solidFill>
                  <a:srgbClr val="FF6600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6190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67345E-6 L -0.37205 2.6734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1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9.25069E-7 L 0.33663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0.0217 0.441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2206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3 0.00973 L -0.00955 -0.3268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1682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0.07691 -0.3358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" y="-1680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0.0059 0.4513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2256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0.02037 L -0.00191 0.3976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886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0.0375 0.4620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2310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09653 0.3884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6" y="1942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-0.00191 0.483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4144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1 -0.03218 L -0.13576 -0.4527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16" y="-21042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1 -0.0007 L -0.07274 0.3555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1780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0.0007 L 0.04531 0.3451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17292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2014 L 0.04149 0.4629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24144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01771 -0.4305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21528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0.00973 L -0.02534 0.4395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2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3" grpId="0" animBg="1"/>
      <p:bldP spid="53" grpId="1" animBg="1"/>
      <p:bldP spid="54" grpId="0" animBg="1"/>
      <p:bldP spid="54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usepackage{color}&#10;\begin{document}&#10;\begin{eqnarray}&#10;      \nonumber&#10;\end{eqnarray}&#10;\end{document}&#10;"/>
  <p:tag name="TEX2PS" val="latex $(base).tex; dvips -D $(res) -E -o $(base).ps $(base).dvi"/>
  <p:tag name="TEX2PSBATCH" val="latex --interaction=nonstopmode $(base).tex; dvips -D $(res) -E -o $(base).ps $(base).dvi"/>
  <p:tag name="DEFAULTWIDTH" val="324"/>
  <p:tag name="DEFAULTHEIGHT" val="370"/>
  <p:tag name="DEFAULTMAGNIFICATION" val="2"/>
  <p:tag name="DEFAULTFONTSIZE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color{red}&#10;\begin{eqnarray}&#10;e^{\pm a\mu_5\gamma_5}= 1 \cosh (a\mu_5) \pm \gamma_5\sinh (a\mu_5 )&#10;  \nonumber 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360.0007"/>
  <p:tag name="PICTUREFILESIZE" val="1630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{\rm det}D(\mu_5) \ge 0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132.0002"/>
  <p:tag name="PICTUREFILESIZE" val="4910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\gamma_5 D(\mu_5) \gamma_5 =  D^\dagger (\mu_5)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201.8404"/>
  <p:tag name="PICTUREFILESIZE" val="922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u_{L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2.80008"/>
  <p:tag name="PICTUREFILESIZE" val="80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d_{L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1.84008"/>
  <p:tag name="PICTUREFILESIZE" val="105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u_{R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5.92008"/>
  <p:tag name="PICTUREFILESIZE" val="105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d_{R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4.00008"/>
  <p:tag name="PICTUREFILESIZE" val="139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N_L-N_R = 2N_fQ &#10;=\frac{N_f}{16\pi^2} \int d^4x {\rm Tr}[F_{\mu\nu} \tilde{F}_{\mu\nu} ]&#10; 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416.8809"/>
  <p:tag name="PICTUREFILESIZE" val="32645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\langle Q \rangle = 0&#10; 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73.92016"/>
  <p:tag name="PICTUREFILESIZE" val="2787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\langle Q \rangle \ne 0&#10; 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73.92016"/>
  <p:tag name="PICTUREFILESIZE" val="278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\mathcal{L}_F&#10;= \bar{\psi} ( \gamma_\mu D_\mu + m + \mu_5 \gamma_4 \gamma_5 ) \psi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300.0006"/>
  <p:tag name="PICTUREFILESIZE" val="1526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color{magenta}&#10;\begin{eqnarray}&#10;\frac{d}{dt}(N_L-N_R) &#10;\ne 0 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168.0003"/>
  <p:tag name="PICTUREFILESIZE" val="12917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q_{R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1.84008"/>
  <p:tag name="PICTUREFILESIZE" val="80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\bar q_{L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9.92008"/>
  <p:tag name="PICTUREFILESIZE" val="10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\bar q_{R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1.84008"/>
  <p:tag name="PICTUREFILESIZE" val="10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q_{L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9.92008"/>
  <p:tag name="PICTUREFILESIZE" val="80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\mu_5 &gt; 0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62.88016"/>
  <p:tag name="PICTUREFILESIZE" val="290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[ \gamma_\mu (\partial_\mu + iqA_\mu )+ m + \mu_5 \gamma_4 \gamma_5 ] \psi = 0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348.9607"/>
  <p:tag name="PICTUREFILESIZE" val="1680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color{blue}&#10;\begin{eqnarray}&#10;B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15.84"/>
  <p:tag name="PICTUREFILESIZE" val="502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color{red}&#10;\begin{eqnarray}&#10;J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12.96"/>
  <p:tag name="PICTUREFILESIZE" val="455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color{red}&#10;\begin{eqnarray}&#10;J = \frac{q}{2\pi^2} \mu_5 B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121.9202"/>
  <p:tag name="PICTUREFILESIZE" val="8337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\langle \bar{\psi} \gamma_4 \gamma_5 \psi \rangle = \langle \psi^\dagger_{R} \psi_{R} - \psi^\dagger_{L} \psi_{L} \rangle &#10;&gt; 0&#10; 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306.9606"/>
  <p:tag name="PICTUREFILESIZE" val="15467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N_f=2&#10; 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69.84016"/>
  <p:tag name="PICTUREFILESIZE" val="2881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a \simeq 0.13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81.84016"/>
  <p:tag name="PICTUREFILESIZE" val="2240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m_\pi / m_\rho \simeq 0.5 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126.0002"/>
  <p:tag name="PICTUREFILESIZE" val="4701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N_t \times N_s^3 = 4 \times 12^3&#10; 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181.9204"/>
  <p:tag name="PICTUREFILESIZE" val="8011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n_5 = \langle \bar{\psi} \gamma_4 \gamma_5 \psi \rangle = \langle \psi^\dagger_{R} \psi_{R} - \psi^\dagger_{L} \psi_{L} \rangle &#10; 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322.8006"/>
  <p:tag name="PICTUREFILESIZE" val="16283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color{red}&#10;\begin{eqnarray}&#10;J \propto qB  \nonumber 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66.96016"/>
  <p:tag name="PICTUREFILESIZE" val="2207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J = \langle \bar{\psi} \gamma_\mu \psi \rangle 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108.9602"/>
  <p:tag name="PICTUREFILESIZE" val="4439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color{red}&#10;\begin{eqnarray}&#10;J \propto \mu_5  \nonumber 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62.88016"/>
  <p:tag name="PICTUREFILESIZE" val="2193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J = \langle \bar{\psi} \gamma_\mu \psi \rangle 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108.9602"/>
  <p:tag name="PICTUREFILESIZE" val="4439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C = \frac{1}{2\pi^2} \simeq 0.05 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156.0003"/>
  <p:tag name="PICTUREFILESIZE" val="12039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\color{red}&#10;\mu_5 \gamma_4 \gamma_5  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64.80016"/>
  <p:tag name="PICTUREFILESIZE" val="1794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color{red}&#10;\begin{eqnarray}&#10;C = 0.013 \pm 0.001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182.8804"/>
  <p:tag name="PICTUREFILESIZE" val="4844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J = N_{\rm dof} C \mu_5 qB 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154.8003"/>
  <p:tag name="PICTUREFILESIZE" val="5486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J = N_{\rm dof} C \mu_5 qB 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154.8003"/>
  <p:tag name="PICTUREFILESIZE" val="5486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C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15.84"/>
  <p:tag name="PICTUREFILESIZE" val="529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Z_V = \frac{\langle \alpha | V^{\rm cons}_\mu | \beta \rangle }{ \langle \alpha | V^{\rm local}_\mu | \beta \rangle } \nonumber 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171.8403"/>
  <p:tag name="PICTUREFILESIZE" val="16790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Z_V  \to 1\nonumber 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70.80016"/>
  <p:tag name="PICTUREFILESIZE" val="2446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(a \to 0)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72.00016"/>
  <p:tag name="PICTUREFILESIZE" val="2597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O(a)  \to 0\nonumber 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90.96016"/>
  <p:tag name="PICTUREFILESIZE" val="3261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J_{\mu}^{\rm ren} = Z_V \langle \bar{\psi} \gamma_\mu \psi \rangle _{\rm lat} \nonumber 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187.9204"/>
  <p:tag name="PICTUREFILESIZE" val="857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&amp;=&amp; \delta_{x,y} &#10;- \kappa \sum_i \Bigl[ (1-\gamma_i)U_i(x) \delta_{x+\hat{i},y}&#10;+ (1+\gamma_i)U^\dagger_i(x-\hat{i}) \delta_{x-\hat{i},y} \Bigr] \nonumber\\&#10;&amp;&amp;- \kappa \Bigl[ (1-\gamma_4 e^{a\mu_5\gamma_5})U_4(x) \delta_{x+\hat{4},y}&#10;+ (1+\gamma_4 e^{-a\mu_5\gamma_5})U^\dagger_4(x-\hat{4}) \delta_{x-\hat{4},y} \Bigr] &#10; 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661.9213"/>
  <p:tag name="PICTUREFILESIZE" val="9532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D_{x,y}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40.80008"/>
  <p:tag name="PICTUREFILESIZE" val="1535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color{red}&#10;\begin{eqnarray}&#10;e^{a\mu_5\gamma_5}&#10; 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54.96008"/>
  <p:tag name="PICTUREFILESIZE" val="173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color{red}&#10;\begin{eqnarray}&#10;e^{-a\mu_5\gamma_5}&#10; 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68.88016"/>
  <p:tag name="PICTUREFILESIZE" val="2123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D(\color{red}\mu_5\color{black})_{x,y}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84.00016"/>
  <p:tag name="PICTUREFILESIZE" val="33110"/>
</p:tagLst>
</file>

<file path=ppt/theme/theme1.xml><?xml version="1.0" encoding="utf-8"?>
<a:theme xmlns:a="http://schemas.openxmlformats.org/drawingml/2006/main" name="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sm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sm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00000"/>
        </a:dk1>
        <a:lt1>
          <a:srgbClr val="EEFAF7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F5FCFA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13974</TotalTime>
  <Words>573</Words>
  <Application>Microsoft Office PowerPoint</Application>
  <PresentationFormat>画面に合わせる (4:3)</PresentationFormat>
  <Paragraphs>128</Paragraphs>
  <Slides>23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4" baseType="lpstr">
      <vt:lpstr>1_標準デザイン</vt:lpstr>
      <vt:lpstr>Lattice Fermion with Chiral Chemical Potential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 原子核理論研究室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Chiral Magnetic Effect on the Lattice QCD</dc:title>
  <cp:lastModifiedBy>OWNER</cp:lastModifiedBy>
  <cp:revision>1144</cp:revision>
  <dcterms:created xsi:type="dcterms:W3CDTF">2007-05-13T15:07:52Z</dcterms:created>
  <dcterms:modified xsi:type="dcterms:W3CDTF">2012-02-24T20:46:52Z</dcterms:modified>
</cp:coreProperties>
</file>