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wmf" ContentType="image/x-wmf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97" r:id="rId3"/>
    <p:sldId id="298" r:id="rId4"/>
    <p:sldId id="272" r:id="rId5"/>
    <p:sldId id="273" r:id="rId6"/>
    <p:sldId id="299" r:id="rId7"/>
    <p:sldId id="279" r:id="rId8"/>
    <p:sldId id="275" r:id="rId9"/>
    <p:sldId id="280" r:id="rId10"/>
    <p:sldId id="278" r:id="rId11"/>
    <p:sldId id="281" r:id="rId12"/>
    <p:sldId id="268" r:id="rId13"/>
    <p:sldId id="269" r:id="rId14"/>
    <p:sldId id="270" r:id="rId15"/>
    <p:sldId id="271" r:id="rId16"/>
    <p:sldId id="282" r:id="rId17"/>
    <p:sldId id="258" r:id="rId18"/>
    <p:sldId id="283" r:id="rId19"/>
    <p:sldId id="259" r:id="rId20"/>
    <p:sldId id="285" r:id="rId21"/>
    <p:sldId id="284" r:id="rId22"/>
    <p:sldId id="286" r:id="rId23"/>
    <p:sldId id="287" r:id="rId24"/>
    <p:sldId id="266" r:id="rId25"/>
    <p:sldId id="292" r:id="rId26"/>
    <p:sldId id="293" r:id="rId27"/>
    <p:sldId id="295" r:id="rId28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343" autoAdjust="0"/>
  </p:normalViewPr>
  <p:slideViewPr>
    <p:cSldViewPr>
      <p:cViewPr>
        <p:scale>
          <a:sx n="50" d="100"/>
          <a:sy n="50" d="100"/>
        </p:scale>
        <p:origin x="-10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C6B9C-18CF-435F-BF37-1480E35ACFE3}" type="datetimeFigureOut">
              <a:rPr kumimoji="1" lang="ja-JP" altLang="en-US" smtClean="0"/>
              <a:pPr/>
              <a:t>2011/8/20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97875-3EDA-43D5-AB39-296E15E4B46A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A91F2-75A0-4129-A048-D0D482DE6E14}" type="datetimeFigureOut">
              <a:rPr kumimoji="1" lang="ja-JP" altLang="en-US" smtClean="0"/>
              <a:pPr/>
              <a:t>2011/8/20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A70A1-3281-403C-953B-7BB39D624FF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A70A1-3281-403C-953B-7BB39D624FFC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A70A1-3281-403C-953B-7BB39D624FFC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A70A1-3281-403C-953B-7BB39D624FFC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A70A1-3281-403C-953B-7BB39D624FFC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A70A1-3281-403C-953B-7BB39D624FFC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A70A1-3281-403C-953B-7BB39D624FFC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A70A1-3281-403C-953B-7BB39D624FFC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D2CB0-7786-4416-AC86-9B9C32055B3D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A70A1-3281-403C-953B-7BB39D624FFC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A70A1-3281-403C-953B-7BB39D624FFC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A70A1-3281-403C-953B-7BB39D624FFC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A70A1-3281-403C-953B-7BB39D624FFC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D2CB0-7786-4416-AC86-9B9C32055B3D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A70A1-3281-403C-953B-7BB39D624FFC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A70A1-3281-403C-953B-7BB39D624FFC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A70A1-3281-403C-953B-7BB39D624FFC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A70A1-3281-403C-953B-7BB39D624FFC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A70A1-3281-403C-953B-7BB39D624FFC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A70A1-3281-403C-953B-7BB39D624FFC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A70A1-3281-403C-953B-7BB39D624FFC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A70A1-3281-403C-953B-7BB39D624FFC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A70A1-3281-403C-953B-7BB39D624FFC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A70A1-3281-403C-953B-7BB39D624FFC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A70A1-3281-403C-953B-7BB39D624FFC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A70A1-3281-403C-953B-7BB39D624FFC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A70A1-3281-403C-953B-7BB39D624FFC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A70A1-3281-403C-953B-7BB39D624FFC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2" name="サブタイトル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pPr/>
              <a:t>2011/8/20</a:t>
            </a:fld>
            <a:endParaRPr kumimoji="1" lang="ja-JP" altLang="en-US" dirty="0"/>
          </a:p>
        </p:txBody>
      </p:sp>
      <p:sp>
        <p:nvSpPr>
          <p:cNvPr id="20" name="フッター プレースホル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 dirty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円/楕円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pPr/>
              <a:t>2011/8/20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pPr/>
              <a:t>2011/8/20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pPr/>
              <a:t>2011/8/20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pPr/>
              <a:t>2011/8/20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円/楕円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円/楕円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pPr/>
              <a:t>2011/8/20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pPr/>
              <a:t>2011/8/20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pPr/>
              <a:t>2011/8/20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pPr/>
              <a:t>2011/8/20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pPr/>
              <a:t>2011/8/20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pPr/>
              <a:t>2011/8/20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9" name="フローチャート: 処理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フローチャート: 処理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パイ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円/楕円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ドーナ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タイトル プレースホル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テキスト プレースホル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24" name="日付プレースホル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90ED720-0104-4369-84BC-D37694168613}" type="datetimeFigureOut">
              <a:rPr kumimoji="1" lang="ja-JP" altLang="en-US" smtClean="0"/>
              <a:pPr/>
              <a:t>2011/8/20</a:t>
            </a:fld>
            <a:endParaRPr kumimoji="1" lang="ja-JP" altLang="en-US" dirty="0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1" lang="ja-JP" altLang="en-US" dirty="0"/>
          </a:p>
        </p:txBody>
      </p:sp>
      <p:sp>
        <p:nvSpPr>
          <p:cNvPr id="22" name="スライド番号プレースホル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1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19.e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3.emf"/><Relationship Id="rId12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11" Type="http://schemas.openxmlformats.org/officeDocument/2006/relationships/image" Target="../media/image17.emf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8.emf"/><Relationship Id="rId11" Type="http://schemas.openxmlformats.org/officeDocument/2006/relationships/image" Target="../media/image31.emf"/><Relationship Id="rId5" Type="http://schemas.openxmlformats.org/officeDocument/2006/relationships/image" Target="../media/image19.emf"/><Relationship Id="rId10" Type="http://schemas.openxmlformats.org/officeDocument/2006/relationships/image" Target="../media/image30.emf"/><Relationship Id="rId4" Type="http://schemas.openxmlformats.org/officeDocument/2006/relationships/image" Target="../media/image26.png"/><Relationship Id="rId9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8.emf"/><Relationship Id="rId5" Type="http://schemas.openxmlformats.org/officeDocument/2006/relationships/image" Target="../media/image29.emf"/><Relationship Id="rId4" Type="http://schemas.openxmlformats.org/officeDocument/2006/relationships/image" Target="../media/image27.emf"/><Relationship Id="rId9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image" Target="../media/image43.e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7.emf"/><Relationship Id="rId12" Type="http://schemas.openxmlformats.org/officeDocument/2006/relationships/image" Target="../media/image42.emf"/><Relationship Id="rId17" Type="http://schemas.openxmlformats.org/officeDocument/2006/relationships/image" Target="../media/image47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emf"/><Relationship Id="rId1" Type="http://schemas.openxmlformats.org/officeDocument/2006/relationships/tags" Target="../tags/tag10.xml"/><Relationship Id="rId6" Type="http://schemas.openxmlformats.org/officeDocument/2006/relationships/image" Target="../media/image36.emf"/><Relationship Id="rId11" Type="http://schemas.openxmlformats.org/officeDocument/2006/relationships/image" Target="../media/image41.emf"/><Relationship Id="rId5" Type="http://schemas.openxmlformats.org/officeDocument/2006/relationships/image" Target="../media/image35.png"/><Relationship Id="rId15" Type="http://schemas.openxmlformats.org/officeDocument/2006/relationships/image" Target="../media/image45.emf"/><Relationship Id="rId10" Type="http://schemas.openxmlformats.org/officeDocument/2006/relationships/image" Target="../media/image40.emf"/><Relationship Id="rId4" Type="http://schemas.openxmlformats.org/officeDocument/2006/relationships/image" Target="../media/image34.png"/><Relationship Id="rId9" Type="http://schemas.openxmlformats.org/officeDocument/2006/relationships/image" Target="../media/image39.emf"/><Relationship Id="rId14" Type="http://schemas.openxmlformats.org/officeDocument/2006/relationships/image" Target="../media/image4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7" Type="http://schemas.openxmlformats.org/officeDocument/2006/relationships/image" Target="../media/image5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gi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image" Target="../media/image54.gif"/><Relationship Id="rId7" Type="http://schemas.openxmlformats.org/officeDocument/2006/relationships/image" Target="../media/image5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10" Type="http://schemas.openxmlformats.org/officeDocument/2006/relationships/image" Target="../media/image48.gif"/><Relationship Id="rId4" Type="http://schemas.openxmlformats.org/officeDocument/2006/relationships/image" Target="../media/image49.emf"/><Relationship Id="rId9" Type="http://schemas.openxmlformats.org/officeDocument/2006/relationships/image" Target="../media/image5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56.emf"/><Relationship Id="rId7" Type="http://schemas.openxmlformats.org/officeDocument/2006/relationships/image" Target="../media/image6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10" Type="http://schemas.openxmlformats.org/officeDocument/2006/relationships/image" Target="../media/image63.png"/><Relationship Id="rId4" Type="http://schemas.openxmlformats.org/officeDocument/2006/relationships/image" Target="../media/image57.emf"/><Relationship Id="rId9" Type="http://schemas.openxmlformats.org/officeDocument/2006/relationships/image" Target="../media/image62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68.emf"/><Relationship Id="rId3" Type="http://schemas.openxmlformats.org/officeDocument/2006/relationships/image" Target="../media/image64.png"/><Relationship Id="rId7" Type="http://schemas.openxmlformats.org/officeDocument/2006/relationships/image" Target="../media/image28.emf"/><Relationship Id="rId12" Type="http://schemas.openxmlformats.org/officeDocument/2006/relationships/image" Target="../media/image67.emf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7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image" Target="../media/image66.emf"/><Relationship Id="rId5" Type="http://schemas.openxmlformats.org/officeDocument/2006/relationships/image" Target="../media/image19.emf"/><Relationship Id="rId15" Type="http://schemas.openxmlformats.org/officeDocument/2006/relationships/image" Target="../media/image70.emf"/><Relationship Id="rId10" Type="http://schemas.openxmlformats.org/officeDocument/2006/relationships/image" Target="../media/image35.png"/><Relationship Id="rId4" Type="http://schemas.openxmlformats.org/officeDocument/2006/relationships/image" Target="../media/image27.emf"/><Relationship Id="rId9" Type="http://schemas.openxmlformats.org/officeDocument/2006/relationships/image" Target="../media/image65.emf"/><Relationship Id="rId14" Type="http://schemas.openxmlformats.org/officeDocument/2006/relationships/image" Target="../media/image69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78.emf"/><Relationship Id="rId3" Type="http://schemas.openxmlformats.org/officeDocument/2006/relationships/image" Target="../media/image72.png"/><Relationship Id="rId7" Type="http://schemas.openxmlformats.org/officeDocument/2006/relationships/image" Target="../media/image74.emf"/><Relationship Id="rId12" Type="http://schemas.openxmlformats.org/officeDocument/2006/relationships/image" Target="../media/image77.emf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8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emf"/><Relationship Id="rId11" Type="http://schemas.openxmlformats.org/officeDocument/2006/relationships/image" Target="../media/image76.emf"/><Relationship Id="rId5" Type="http://schemas.openxmlformats.org/officeDocument/2006/relationships/image" Target="../media/image30.emf"/><Relationship Id="rId15" Type="http://schemas.openxmlformats.org/officeDocument/2006/relationships/image" Target="../media/image53.emf"/><Relationship Id="rId10" Type="http://schemas.openxmlformats.org/officeDocument/2006/relationships/image" Target="../media/image75.emf"/><Relationship Id="rId4" Type="http://schemas.openxmlformats.org/officeDocument/2006/relationships/image" Target="../media/image27.emf"/><Relationship Id="rId9" Type="http://schemas.openxmlformats.org/officeDocument/2006/relationships/image" Target="../media/image43.emf"/><Relationship Id="rId14" Type="http://schemas.openxmlformats.org/officeDocument/2006/relationships/image" Target="../media/image7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emf"/><Relationship Id="rId4" Type="http://schemas.openxmlformats.org/officeDocument/2006/relationships/image" Target="../media/image5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82.gif"/><Relationship Id="rId7" Type="http://schemas.openxmlformats.org/officeDocument/2006/relationships/image" Target="../media/image5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52.gif"/><Relationship Id="rId9" Type="http://schemas.openxmlformats.org/officeDocument/2006/relationships/image" Target="../media/image8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wmf"/><Relationship Id="rId4" Type="http://schemas.openxmlformats.org/officeDocument/2006/relationships/image" Target="../media/image8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43608" y="2420888"/>
            <a:ext cx="8424936" cy="1470025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dirty="0" smtClean="0"/>
              <a:t>冷却原子スピン系における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量子雑音の動的制御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76064" y="4581128"/>
            <a:ext cx="8820472" cy="936104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 smtClean="0">
                <a:latin typeface="+mj-ea"/>
                <a:ea typeface="+mj-ea"/>
              </a:rPr>
              <a:t>井上遼太郎</a:t>
            </a:r>
            <a:r>
              <a:rPr kumimoji="1" lang="en-US" altLang="ja-JP" baseline="30000" dirty="0" smtClean="0">
                <a:latin typeface="+mj-ea"/>
                <a:ea typeface="+mj-ea"/>
              </a:rPr>
              <a:t>1,2</a:t>
            </a:r>
            <a:r>
              <a:rPr kumimoji="1" lang="ja-JP" altLang="en-US" dirty="0" err="1" smtClean="0">
                <a:latin typeface="+mj-ea"/>
                <a:ea typeface="+mj-ea"/>
              </a:rPr>
              <a:t>，</a:t>
            </a:r>
            <a:r>
              <a:rPr kumimoji="1" lang="ja-JP" altLang="en-US" dirty="0" smtClean="0">
                <a:latin typeface="+mj-ea"/>
                <a:ea typeface="+mj-ea"/>
              </a:rPr>
              <a:t>田中慎一郎</a:t>
            </a:r>
            <a:r>
              <a:rPr kumimoji="1" lang="en-US" altLang="ja-JP" baseline="30000" dirty="0" smtClean="0">
                <a:latin typeface="+mj-ea"/>
                <a:ea typeface="+mj-ea"/>
              </a:rPr>
              <a:t>1</a:t>
            </a:r>
            <a:r>
              <a:rPr kumimoji="1" lang="ja-JP" altLang="en-US" dirty="0" err="1" smtClean="0">
                <a:latin typeface="+mj-ea"/>
                <a:ea typeface="+mj-ea"/>
              </a:rPr>
              <a:t>，</a:t>
            </a:r>
            <a:r>
              <a:rPr kumimoji="1" lang="ja-JP" altLang="en-US" dirty="0" smtClean="0">
                <a:latin typeface="+mj-ea"/>
                <a:ea typeface="+mj-ea"/>
              </a:rPr>
              <a:t>並木亮</a:t>
            </a:r>
            <a:r>
              <a:rPr kumimoji="1" lang="en-US" altLang="ja-JP" baseline="30000" dirty="0" smtClean="0">
                <a:latin typeface="+mj-ea"/>
                <a:ea typeface="+mj-ea"/>
              </a:rPr>
              <a:t>1</a:t>
            </a:r>
            <a:r>
              <a:rPr kumimoji="1" lang="ja-JP" altLang="en-US" dirty="0" err="1" smtClean="0">
                <a:latin typeface="+mj-ea"/>
                <a:ea typeface="+mj-ea"/>
              </a:rPr>
              <a:t>，</a:t>
            </a:r>
            <a:r>
              <a:rPr kumimoji="1" lang="ja-JP" altLang="en-US" dirty="0" smtClean="0">
                <a:latin typeface="+mj-ea"/>
                <a:ea typeface="+mj-ea"/>
              </a:rPr>
              <a:t>沙川貴大</a:t>
            </a:r>
            <a:r>
              <a:rPr kumimoji="1" lang="en-US" altLang="ja-JP" baseline="30000" dirty="0" smtClean="0">
                <a:latin typeface="+mj-ea"/>
                <a:ea typeface="+mj-ea"/>
              </a:rPr>
              <a:t>3,4</a:t>
            </a:r>
            <a:r>
              <a:rPr kumimoji="1" lang="ja-JP" altLang="en-US" dirty="0" err="1" smtClean="0">
                <a:latin typeface="+mj-ea"/>
                <a:ea typeface="+mj-ea"/>
              </a:rPr>
              <a:t>，</a:t>
            </a:r>
            <a:endParaRPr kumimoji="1" lang="en-US" altLang="ja-JP" dirty="0" smtClean="0">
              <a:latin typeface="+mj-ea"/>
              <a:ea typeface="+mj-ea"/>
            </a:endParaRPr>
          </a:p>
          <a:p>
            <a:pPr algn="ctr"/>
            <a:r>
              <a:rPr kumimoji="1" lang="ja-JP" altLang="en-US" dirty="0" smtClean="0">
                <a:latin typeface="+mj-ea"/>
                <a:ea typeface="+mj-ea"/>
              </a:rPr>
              <a:t>高橋義朗</a:t>
            </a:r>
            <a:r>
              <a:rPr lang="en-US" altLang="ja-JP" baseline="30000" dirty="0" smtClean="0">
                <a:latin typeface="+mj-ea"/>
                <a:ea typeface="+mj-ea"/>
              </a:rPr>
              <a:t>1,2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25046" y="1412776"/>
            <a:ext cx="4455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+mj-ea"/>
                <a:ea typeface="+mj-ea"/>
              </a:rPr>
              <a:t>基研研究会</a:t>
            </a:r>
            <a:r>
              <a:rPr kumimoji="1" lang="en-US" altLang="ja-JP" dirty="0" smtClean="0">
                <a:latin typeface="+mj-ea"/>
                <a:ea typeface="+mj-ea"/>
              </a:rPr>
              <a:t>2011</a:t>
            </a:r>
          </a:p>
          <a:p>
            <a:r>
              <a:rPr lang="ja-JP" altLang="en-US" dirty="0" smtClean="0">
                <a:latin typeface="+mj-ea"/>
                <a:ea typeface="+mj-ea"/>
              </a:rPr>
              <a:t>非平衡系の物理</a:t>
            </a:r>
            <a:r>
              <a:rPr lang="en-US" altLang="ja-JP" dirty="0" smtClean="0">
                <a:latin typeface="+mj-ea"/>
                <a:ea typeface="+mj-ea"/>
              </a:rPr>
              <a:t>-</a:t>
            </a:r>
            <a:r>
              <a:rPr lang="ja-JP" altLang="en-US" dirty="0" smtClean="0">
                <a:latin typeface="+mj-ea"/>
                <a:ea typeface="+mj-ea"/>
              </a:rPr>
              <a:t>ミクロとマクロの架け橋</a:t>
            </a:r>
            <a:endParaRPr kumimoji="1" lang="ja-JP" altLang="en-US" dirty="0">
              <a:latin typeface="+mj-ea"/>
              <a:ea typeface="+mj-ea"/>
            </a:endParaRPr>
          </a:p>
        </p:txBody>
      </p:sp>
      <p:pic>
        <p:nvPicPr>
          <p:cNvPr id="9" name="Picture 4" descr="D:\documents\研究関連\学会\2011\領域融合ワークショップ「多様な物理系の量子光学：'原子'-光子強結合系」\pr\kyotoロゴ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17461"/>
            <a:ext cx="2151908" cy="735814"/>
          </a:xfrm>
          <a:prstGeom prst="rect">
            <a:avLst/>
          </a:prstGeom>
          <a:noFill/>
        </p:spPr>
      </p:pic>
      <p:pic>
        <p:nvPicPr>
          <p:cNvPr id="10" name="Picture 5" descr="D:\documents\研究関連\学会\2011\領域融合ワークショップ「多様な物理系の量子光学：'原子'-光子強結合系」\pr\crestロゴ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17373"/>
            <a:ext cx="2700300" cy="791347"/>
          </a:xfrm>
          <a:prstGeom prst="rect">
            <a:avLst/>
          </a:prstGeom>
          <a:noFill/>
        </p:spPr>
      </p:pic>
      <p:sp>
        <p:nvSpPr>
          <p:cNvPr id="11" name="サブタイトル 2"/>
          <p:cNvSpPr txBox="1">
            <a:spLocks/>
          </p:cNvSpPr>
          <p:nvPr/>
        </p:nvSpPr>
        <p:spPr>
          <a:xfrm>
            <a:off x="-36512" y="5877272"/>
            <a:ext cx="8820472" cy="936104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1" lang="en-US" altLang="ja-JP" sz="2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1</a:t>
            </a:r>
            <a:r>
              <a:rPr kumimoji="1" lang="ja-JP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京大理，</a:t>
            </a:r>
            <a:r>
              <a:rPr kumimoji="1" lang="en-US" altLang="ja-JP" sz="2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2</a:t>
            </a:r>
            <a:r>
              <a:rPr kumimoji="1" lang="en-US" altLang="ja-JP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JST-CREST</a:t>
            </a:r>
            <a:r>
              <a:rPr kumimoji="1" lang="ja-JP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，</a:t>
            </a:r>
            <a:r>
              <a:rPr kumimoji="1" lang="en-US" altLang="ja-JP" sz="2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3</a:t>
            </a:r>
            <a:r>
              <a:rPr kumimoji="1" lang="ja-JP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京大白眉，</a:t>
            </a:r>
            <a:r>
              <a:rPr kumimoji="1" lang="en-US" altLang="ja-JP" sz="2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4</a:t>
            </a:r>
            <a:r>
              <a:rPr kumimoji="1" lang="ja-JP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京大基研</a:t>
            </a:r>
            <a:endParaRPr kumimoji="1" lang="en-US" altLang="ja-JP" sz="2600" b="0" i="0" u="none" strike="noStrike" kern="1200" cap="none" spc="0" normalizeH="0" baseline="3000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フィードバック制御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87906" y="1415509"/>
            <a:ext cx="1926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e.g. </a:t>
            </a:r>
            <a:r>
              <a:rPr lang="ja-JP" altLang="en-US" dirty="0" smtClean="0"/>
              <a:t>光ポンピング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1331640" y="5589240"/>
            <a:ext cx="1296144" cy="720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3059832" y="5589240"/>
            <a:ext cx="1296144" cy="720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1331640" y="2492896"/>
            <a:ext cx="1296144" cy="720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3059832" y="2492896"/>
            <a:ext cx="1296144" cy="720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3" name="図 32" descr="\begin{document}&#10;\begin{align*}&#10;-1/2&#10;\end{align*}&#10;\end{document}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6309320"/>
            <a:ext cx="762188" cy="362813"/>
          </a:xfrm>
          <a:prstGeom prst="rect">
            <a:avLst/>
          </a:prstGeom>
        </p:spPr>
      </p:pic>
      <p:pic>
        <p:nvPicPr>
          <p:cNvPr id="48" name="図 47" descr="\begin{document}&#10;\begin{align*}&#10;+1/2&#10;\end{align*}&#10;\end{document}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6309320"/>
            <a:ext cx="767813" cy="362813"/>
          </a:xfrm>
          <a:prstGeom prst="rect">
            <a:avLst/>
          </a:prstGeom>
        </p:spPr>
      </p:pic>
      <p:pic>
        <p:nvPicPr>
          <p:cNvPr id="52" name="図 51" descr="\begin{document}&#10;\begin{align*}&#10;-1/2&#10;\end{align*}&#10;\end{document}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2060848"/>
            <a:ext cx="762188" cy="362813"/>
          </a:xfrm>
          <a:prstGeom prst="rect">
            <a:avLst/>
          </a:prstGeom>
        </p:spPr>
      </p:pic>
      <p:pic>
        <p:nvPicPr>
          <p:cNvPr id="53" name="図 52" descr="\begin{document}&#10;\begin{align*}&#10;+1/2&#10;\end{align*}&#10;\end{document}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2060848"/>
            <a:ext cx="767813" cy="362813"/>
          </a:xfrm>
          <a:prstGeom prst="rect">
            <a:avLst/>
          </a:prstGeom>
        </p:spPr>
      </p:pic>
      <p:grpSp>
        <p:nvGrpSpPr>
          <p:cNvPr id="69" name="グループ化 68"/>
          <p:cNvGrpSpPr/>
          <p:nvPr/>
        </p:nvGrpSpPr>
        <p:grpSpPr>
          <a:xfrm>
            <a:off x="1907704" y="2496181"/>
            <a:ext cx="2567514" cy="3279276"/>
            <a:chOff x="1907704" y="2496181"/>
            <a:chExt cx="2567514" cy="327927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5104444">
              <a:off x="3470669" y="3220099"/>
              <a:ext cx="120967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7208308">
              <a:off x="2269107" y="3110187"/>
              <a:ext cx="120967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図 48" descr="\begin{document}&#10;\begin{align*}&#10;\Gamma&#10;\end{align*}&#10;\end{document}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83968" y="3140968"/>
              <a:ext cx="191250" cy="247500"/>
            </a:xfrm>
            <a:prstGeom prst="rect">
              <a:avLst/>
            </a:prstGeom>
          </p:spPr>
        </p:pic>
        <p:pic>
          <p:nvPicPr>
            <p:cNvPr id="50" name="図 49" descr="\begin{document}&#10;\begin{align*}&#10;\Gamma&#10;\end{align*}&#10;\end{document}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55776" y="2996952"/>
              <a:ext cx="191250" cy="247500"/>
            </a:xfrm>
            <a:prstGeom prst="rect">
              <a:avLst/>
            </a:prstGeom>
          </p:spPr>
        </p:pic>
        <p:sp>
          <p:nvSpPr>
            <p:cNvPr id="51" name="右矢印 50"/>
            <p:cNvSpPr/>
            <p:nvPr/>
          </p:nvSpPr>
          <p:spPr>
            <a:xfrm rot="18228351">
              <a:off x="1096134" y="3890506"/>
              <a:ext cx="3279276" cy="490626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4" name="図 53" descr="\begin{document}&#10;\begin{align*}&#10;\sigma+&#10;\end{align*}&#10;\end{document}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07704" y="4005064"/>
              <a:ext cx="455625" cy="233438"/>
            </a:xfrm>
            <a:prstGeom prst="rect">
              <a:avLst/>
            </a:prstGeom>
          </p:spPr>
        </p:pic>
      </p:grpSp>
      <p:sp>
        <p:nvSpPr>
          <p:cNvPr id="56" name="円/楕円 55"/>
          <p:cNvSpPr/>
          <p:nvPr/>
        </p:nvSpPr>
        <p:spPr>
          <a:xfrm>
            <a:off x="6732240" y="2564904"/>
            <a:ext cx="288032" cy="2880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2" name="図 61" descr="\begin{document}&#10;\begin{align*}&#10;\ket{\uparrow_z}\!\!\bra{\uparrow_z}/2+\ket{\downarrow_z}\!\!\bra{\downarrow_z}/2&#10;\end{align*}&#10;\end{document}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92080" y="4146307"/>
            <a:ext cx="3321563" cy="362813"/>
          </a:xfrm>
          <a:prstGeom prst="rect">
            <a:avLst/>
          </a:prstGeom>
        </p:spPr>
      </p:pic>
      <p:grpSp>
        <p:nvGrpSpPr>
          <p:cNvPr id="70" name="グループ化 69"/>
          <p:cNvGrpSpPr/>
          <p:nvPr/>
        </p:nvGrpSpPr>
        <p:grpSpPr>
          <a:xfrm>
            <a:off x="6516216" y="5010403"/>
            <a:ext cx="981563" cy="1298917"/>
            <a:chOff x="6516216" y="4437112"/>
            <a:chExt cx="981563" cy="1298917"/>
          </a:xfrm>
        </p:grpSpPr>
        <p:pic>
          <p:nvPicPr>
            <p:cNvPr id="61" name="図 60" descr="\begin{document}&#10;\begin{align*}&#10;\ket{\uparrow_z}\!\!\bra{\uparrow_z}&#10;\end{align*}&#10;\end{document}"/>
            <p:cNvPicPr>
              <a:picLocks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16216" y="5373216"/>
              <a:ext cx="981563" cy="362813"/>
            </a:xfrm>
            <a:prstGeom prst="rect">
              <a:avLst/>
            </a:prstGeom>
          </p:spPr>
        </p:pic>
        <p:sp>
          <p:nvSpPr>
            <p:cNvPr id="63" name="下矢印 62"/>
            <p:cNvSpPr/>
            <p:nvPr/>
          </p:nvSpPr>
          <p:spPr>
            <a:xfrm>
              <a:off x="6732240" y="4437112"/>
              <a:ext cx="504056" cy="57606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8" name="グループ化 67"/>
          <p:cNvGrpSpPr/>
          <p:nvPr/>
        </p:nvGrpSpPr>
        <p:grpSpPr>
          <a:xfrm>
            <a:off x="5292080" y="2276872"/>
            <a:ext cx="3456384" cy="659880"/>
            <a:chOff x="5292080" y="2276872"/>
            <a:chExt cx="3456384" cy="659880"/>
          </a:xfrm>
        </p:grpSpPr>
        <p:pic>
          <p:nvPicPr>
            <p:cNvPr id="57" name="図 56" descr="\begin{document}&#10;\begin{align*}&#10;z&#10;\end{align*}&#10;\end{document}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460432" y="2276872"/>
              <a:ext cx="151875" cy="163125"/>
            </a:xfrm>
            <a:prstGeom prst="rect">
              <a:avLst/>
            </a:prstGeom>
          </p:spPr>
        </p:pic>
        <p:grpSp>
          <p:nvGrpSpPr>
            <p:cNvPr id="67" name="グループ化 66"/>
            <p:cNvGrpSpPr/>
            <p:nvPr/>
          </p:nvGrpSpPr>
          <p:grpSpPr>
            <a:xfrm>
              <a:off x="5292080" y="2492896"/>
              <a:ext cx="3456384" cy="443856"/>
              <a:chOff x="5292080" y="2492896"/>
              <a:chExt cx="3456384" cy="443856"/>
            </a:xfrm>
          </p:grpSpPr>
          <p:sp>
            <p:nvSpPr>
              <p:cNvPr id="66" name="左カーブ矢印 65"/>
              <p:cNvSpPr/>
              <p:nvPr/>
            </p:nvSpPr>
            <p:spPr>
              <a:xfrm rot="10800000">
                <a:off x="5940152" y="2492896"/>
                <a:ext cx="144016" cy="432048"/>
              </a:xfrm>
              <a:prstGeom prst="curved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右矢印 54"/>
              <p:cNvSpPr/>
              <p:nvPr/>
            </p:nvSpPr>
            <p:spPr>
              <a:xfrm>
                <a:off x="5292080" y="2564904"/>
                <a:ext cx="3456384" cy="288032"/>
              </a:xfrm>
              <a:prstGeom prst="rightArrow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左カーブ矢印 64"/>
              <p:cNvSpPr/>
              <p:nvPr/>
            </p:nvSpPr>
            <p:spPr>
              <a:xfrm>
                <a:off x="6124372" y="2504704"/>
                <a:ext cx="144016" cy="432048"/>
              </a:xfrm>
              <a:prstGeom prst="curved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71" name="図 70" descr="\begin{document}&#10;\begin{align*}&#10;\sigma+&#10;\end{align*}&#10;\end{document}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96136" y="2204864"/>
            <a:ext cx="455625" cy="233438"/>
          </a:xfrm>
          <a:prstGeom prst="rect">
            <a:avLst/>
          </a:prstGeom>
        </p:spPr>
      </p:pic>
      <p:grpSp>
        <p:nvGrpSpPr>
          <p:cNvPr id="78" name="グループ化 77"/>
          <p:cNvGrpSpPr/>
          <p:nvPr/>
        </p:nvGrpSpPr>
        <p:grpSpPr>
          <a:xfrm>
            <a:off x="5669458" y="1889942"/>
            <a:ext cx="2472947" cy="2169115"/>
            <a:chOff x="5669458" y="1889942"/>
            <a:chExt cx="2472947" cy="2169115"/>
          </a:xfrm>
        </p:grpSpPr>
        <p:grpSp>
          <p:nvGrpSpPr>
            <p:cNvPr id="76" name="グループ化 75"/>
            <p:cNvGrpSpPr/>
            <p:nvPr/>
          </p:nvGrpSpPr>
          <p:grpSpPr>
            <a:xfrm>
              <a:off x="5669458" y="1889942"/>
              <a:ext cx="2472947" cy="2169115"/>
              <a:chOff x="5669458" y="1889942"/>
              <a:chExt cx="2472947" cy="2169115"/>
            </a:xfrm>
          </p:grpSpPr>
          <p:pic>
            <p:nvPicPr>
              <p:cNvPr id="72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rot="3018328">
                <a:off x="6734681" y="3354207"/>
                <a:ext cx="120967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3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rot="8095933">
                <a:off x="5545264" y="3179742"/>
                <a:ext cx="120967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rot="20076705">
                <a:off x="6932730" y="2166497"/>
                <a:ext cx="120967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5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rot="12934032">
                <a:off x="5669458" y="1889942"/>
                <a:ext cx="120967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7" name="図 76" descr="\begin{document}&#10;\begin{align*}&#10;\Gamma&#10;\end{align*}&#10;\end{document}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92280" y="1916832"/>
              <a:ext cx="191250" cy="247500"/>
            </a:xfrm>
            <a:prstGeom prst="rect">
              <a:avLst/>
            </a:prstGeom>
          </p:spPr>
        </p:pic>
      </p:grpSp>
      <p:sp>
        <p:nvSpPr>
          <p:cNvPr id="79" name="円/楕円 78"/>
          <p:cNvSpPr/>
          <p:nvPr/>
        </p:nvSpPr>
        <p:spPr>
          <a:xfrm>
            <a:off x="1691680" y="5229200"/>
            <a:ext cx="504056" cy="5040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円/楕円 79"/>
          <p:cNvSpPr/>
          <p:nvPr/>
        </p:nvSpPr>
        <p:spPr>
          <a:xfrm>
            <a:off x="3419872" y="5229200"/>
            <a:ext cx="504056" cy="5040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80"/>
          <p:cNvSpPr/>
          <p:nvPr/>
        </p:nvSpPr>
        <p:spPr>
          <a:xfrm>
            <a:off x="1851462" y="5517232"/>
            <a:ext cx="144016" cy="14401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円/楕円 81"/>
          <p:cNvSpPr/>
          <p:nvPr/>
        </p:nvSpPr>
        <p:spPr>
          <a:xfrm>
            <a:off x="3203848" y="4869160"/>
            <a:ext cx="936104" cy="86409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3" name="図 82" descr="\begin{document}&#10;\begin{align*}&#10;\ket{\downarrow_z}&#10;\end{align*}&#10;\end{document}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835697" y="5805264"/>
            <a:ext cx="478126" cy="362813"/>
          </a:xfrm>
          <a:prstGeom prst="rect">
            <a:avLst/>
          </a:prstGeom>
        </p:spPr>
      </p:pic>
      <p:pic>
        <p:nvPicPr>
          <p:cNvPr id="84" name="図 83" descr="\begin{document}&#10;\begin{align*}&#10;\ket{\uparrow_z}&#10;\end{align*}&#10;\end{document}"/>
          <p:cNvPicPr>
            <a:picLocks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491879" y="5805264"/>
            <a:ext cx="478126" cy="3628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3568" y="188640"/>
            <a:ext cx="80486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8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フィードバック制御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323528" y="1772816"/>
            <a:ext cx="2448272" cy="15841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システム</a:t>
            </a:r>
            <a:endParaRPr kumimoji="1" lang="en-US" altLang="ja-JP" sz="2400" dirty="0" smtClean="0"/>
          </a:p>
          <a:p>
            <a:pPr algn="ctr"/>
            <a:r>
              <a:rPr kumimoji="1" lang="en-US" altLang="ja-JP" sz="2400" dirty="0" smtClean="0"/>
              <a:t>Ts(t)</a:t>
            </a:r>
            <a:endParaRPr kumimoji="1" lang="ja-JP" altLang="en-US" sz="2400" dirty="0"/>
          </a:p>
        </p:txBody>
      </p:sp>
      <p:sp>
        <p:nvSpPr>
          <p:cNvPr id="5" name="角丸四角形 4"/>
          <p:cNvSpPr/>
          <p:nvPr/>
        </p:nvSpPr>
        <p:spPr>
          <a:xfrm>
            <a:off x="611560" y="4077072"/>
            <a:ext cx="1872208" cy="12961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プローブ</a:t>
            </a:r>
            <a:r>
              <a:rPr lang="en-US" altLang="ja-JP" sz="2400" dirty="0" err="1" smtClean="0"/>
              <a:t>Tp</a:t>
            </a:r>
            <a:r>
              <a:rPr lang="en-US" altLang="ja-JP" sz="2400" dirty="0" smtClean="0"/>
              <a:t>(t)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496" y="350100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相互作用</a:t>
            </a:r>
            <a:endParaRPr kumimoji="1" lang="ja-JP" altLang="en-US" dirty="0"/>
          </a:p>
        </p:txBody>
      </p:sp>
      <p:sp>
        <p:nvSpPr>
          <p:cNvPr id="10" name="U ターン矢印 9"/>
          <p:cNvSpPr/>
          <p:nvPr/>
        </p:nvSpPr>
        <p:spPr>
          <a:xfrm rot="16200000" flipV="1">
            <a:off x="1899576" y="3032956"/>
            <a:ext cx="2664296" cy="1008112"/>
          </a:xfrm>
          <a:prstGeom prst="utur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2483768" y="3429000"/>
            <a:ext cx="2232248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コントローラ</a:t>
            </a:r>
            <a:endParaRPr lang="en-US" altLang="ja-JP" sz="2400" dirty="0" smtClean="0"/>
          </a:p>
        </p:txBody>
      </p:sp>
      <p:sp>
        <p:nvSpPr>
          <p:cNvPr id="17" name="上矢印 16"/>
          <p:cNvSpPr/>
          <p:nvPr/>
        </p:nvSpPr>
        <p:spPr>
          <a:xfrm>
            <a:off x="3464170" y="5157192"/>
            <a:ext cx="288032" cy="576064"/>
          </a:xfrm>
          <a:prstGeom prst="up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2411760" y="5805264"/>
            <a:ext cx="2376264" cy="7474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リファレンス</a:t>
            </a:r>
            <a:endParaRPr lang="en-US" altLang="ja-JP" sz="2400" dirty="0" smtClean="0"/>
          </a:p>
          <a:p>
            <a:pPr algn="ctr"/>
            <a:r>
              <a:rPr lang="en-US" altLang="ja-JP" sz="2400" dirty="0" err="1" smtClean="0"/>
              <a:t>Tr</a:t>
            </a:r>
            <a:endParaRPr kumimoji="1" lang="ja-JP" altLang="en-US" sz="2400" dirty="0"/>
          </a:p>
        </p:txBody>
      </p:sp>
      <p:grpSp>
        <p:nvGrpSpPr>
          <p:cNvPr id="3" name="グループ化 19"/>
          <p:cNvGrpSpPr/>
          <p:nvPr/>
        </p:nvGrpSpPr>
        <p:grpSpPr>
          <a:xfrm>
            <a:off x="3300999" y="4420524"/>
            <a:ext cx="648072" cy="648072"/>
            <a:chOff x="3273289" y="4420524"/>
            <a:chExt cx="648072" cy="648072"/>
          </a:xfrm>
        </p:grpSpPr>
        <p:sp>
          <p:nvSpPr>
            <p:cNvPr id="16" name="円/楕円 15"/>
            <p:cNvSpPr/>
            <p:nvPr/>
          </p:nvSpPr>
          <p:spPr>
            <a:xfrm>
              <a:off x="3273289" y="4420524"/>
              <a:ext cx="648072" cy="64807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447582" y="4711289"/>
              <a:ext cx="288032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角丸四角形 20"/>
          <p:cNvSpPr/>
          <p:nvPr/>
        </p:nvSpPr>
        <p:spPr>
          <a:xfrm>
            <a:off x="323523" y="1772816"/>
            <a:ext cx="2448272" cy="15841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rgbClr val="FF0000"/>
                </a:solidFill>
              </a:rPr>
              <a:t>量子系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pPr algn="ctr"/>
            <a:r>
              <a:rPr kumimoji="1" lang="en-US" altLang="ja-JP" sz="2400" dirty="0" smtClean="0"/>
              <a:t>Ts(t)</a:t>
            </a:r>
            <a:endParaRPr kumimoji="1" lang="ja-JP" altLang="en-US" sz="2400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1143327" y="3212976"/>
            <a:ext cx="692369" cy="1008112"/>
            <a:chOff x="2295455" y="3356992"/>
            <a:chExt cx="836385" cy="648072"/>
          </a:xfrm>
        </p:grpSpPr>
        <p:sp>
          <p:nvSpPr>
            <p:cNvPr id="6" name="上カーブ矢印 5"/>
            <p:cNvSpPr/>
            <p:nvPr/>
          </p:nvSpPr>
          <p:spPr>
            <a:xfrm>
              <a:off x="2339752" y="3717032"/>
              <a:ext cx="792088" cy="288032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上カーブ矢印 6"/>
            <p:cNvSpPr/>
            <p:nvPr/>
          </p:nvSpPr>
          <p:spPr>
            <a:xfrm rot="10800000">
              <a:off x="2295455" y="3356992"/>
              <a:ext cx="792088" cy="288032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>
            <a:off x="4932040" y="3861048"/>
            <a:ext cx="42119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>
                    <a:lumMod val="75000"/>
                  </a:schemeClr>
                </a:solidFill>
              </a:rPr>
              <a:t>1. </a:t>
            </a:r>
            <a:r>
              <a:rPr kumimoji="1" lang="ja-JP" altLang="en-US" sz="2400" dirty="0" smtClean="0">
                <a:solidFill>
                  <a:schemeClr val="bg1">
                    <a:lumMod val="75000"/>
                  </a:schemeClr>
                </a:solidFill>
              </a:rPr>
              <a:t>量子系の一部を取り出し，</a:t>
            </a:r>
            <a:endParaRPr kumimoji="1" lang="en-US" altLang="ja-JP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2400" dirty="0" smtClean="0">
                <a:solidFill>
                  <a:schemeClr val="bg1">
                    <a:lumMod val="75000"/>
                  </a:schemeClr>
                </a:solidFill>
              </a:rPr>
              <a:t>   フィルタリングして量子系へ戻す</a:t>
            </a:r>
            <a:endParaRPr lang="en-US" altLang="ja-JP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kumimoji="1" lang="en-US" altLang="ja-JP" sz="2400" dirty="0" smtClean="0"/>
          </a:p>
          <a:p>
            <a:r>
              <a:rPr lang="en-US" altLang="ja-JP" sz="2400" dirty="0" smtClean="0">
                <a:solidFill>
                  <a:schemeClr val="bg1">
                    <a:lumMod val="75000"/>
                  </a:schemeClr>
                </a:solidFill>
              </a:rPr>
              <a:t>2. </a:t>
            </a:r>
            <a:r>
              <a:rPr lang="ja-JP" altLang="en-US" sz="2400" dirty="0" smtClean="0">
                <a:solidFill>
                  <a:schemeClr val="bg1">
                    <a:lumMod val="75000"/>
                  </a:schemeClr>
                </a:solidFill>
              </a:rPr>
              <a:t>保存則と緩和の利用</a:t>
            </a:r>
            <a:endParaRPr lang="en-US" altLang="ja-JP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kumimoji="1" lang="en-US" altLang="ja-JP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en-US" altLang="ja-JP" sz="2400" dirty="0" smtClean="0"/>
              <a:t>3. </a:t>
            </a:r>
            <a:r>
              <a:rPr kumimoji="1" lang="ja-JP" altLang="en-US" sz="2400" dirty="0" smtClean="0"/>
              <a:t>量子非破壊測定</a:t>
            </a:r>
            <a:r>
              <a:rPr kumimoji="1" lang="en-US" altLang="ja-JP" sz="2400" dirty="0" smtClean="0"/>
              <a:t> </a:t>
            </a:r>
          </a:p>
          <a:p>
            <a:endParaRPr kumimoji="1" lang="ja-JP" alt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冷却原子スピン系</a:t>
            </a:r>
            <a:endParaRPr kumimoji="1" lang="ja-JP" altLang="en-US" dirty="0"/>
          </a:p>
        </p:txBody>
      </p:sp>
      <p:pic>
        <p:nvPicPr>
          <p:cNvPr id="1028" name="Picture 4" descr="D:\documents\研究関連\学会\2011\非平衡系の物理\mo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700808"/>
            <a:ext cx="4246766" cy="3600400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>
            <a:off x="1043608" y="1570722"/>
            <a:ext cx="345638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kumimoji="1" lang="ja-JP" altLang="en-US" sz="2400" dirty="0" smtClean="0"/>
              <a:t>高真空中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　</a:t>
            </a:r>
            <a:r>
              <a:rPr lang="ja-JP" altLang="en-US" dirty="0" smtClean="0"/>
              <a:t>環境から熱的に孤立</a:t>
            </a:r>
            <a:endParaRPr lang="en-US" altLang="ja-JP" dirty="0" smtClean="0"/>
          </a:p>
          <a:p>
            <a:pPr>
              <a:buFont typeface="Wingdings" pitchFamily="2" charset="2"/>
              <a:buChar char="n"/>
            </a:pPr>
            <a:endParaRPr kumimoji="1" lang="en-US" altLang="ja-JP" dirty="0" smtClean="0"/>
          </a:p>
          <a:p>
            <a:pPr>
              <a:buFont typeface="Wingdings" pitchFamily="2" charset="2"/>
              <a:buChar char="n"/>
            </a:pPr>
            <a:r>
              <a:rPr kumimoji="1" lang="ja-JP" altLang="en-US" sz="2400" dirty="0" smtClean="0"/>
              <a:t>低温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　</a:t>
            </a:r>
            <a:r>
              <a:rPr lang="en-US" altLang="ja-JP" dirty="0" smtClean="0"/>
              <a:t>~1 </a:t>
            </a:r>
            <a:r>
              <a:rPr lang="en-US" altLang="ja-JP" dirty="0" err="1" smtClean="0"/>
              <a:t>mK</a:t>
            </a:r>
            <a:r>
              <a:rPr lang="en-US" altLang="ja-JP" dirty="0" smtClean="0"/>
              <a:t>, ~1 m/s</a:t>
            </a:r>
          </a:p>
          <a:p>
            <a:pPr>
              <a:buFont typeface="Wingdings" pitchFamily="2" charset="2"/>
              <a:buChar char="n"/>
            </a:pPr>
            <a:endParaRPr kumimoji="1" lang="en-US" altLang="ja-JP" dirty="0" smtClean="0"/>
          </a:p>
          <a:p>
            <a:pPr>
              <a:buFont typeface="Wingdings" pitchFamily="2" charset="2"/>
              <a:buChar char="n"/>
            </a:pPr>
            <a:r>
              <a:rPr kumimoji="1" lang="ja-JP" altLang="en-US" sz="2400" dirty="0" smtClean="0"/>
              <a:t>希薄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　</a:t>
            </a:r>
            <a:r>
              <a:rPr lang="ja-JP" altLang="en-US" dirty="0" smtClean="0"/>
              <a:t>原子間衝突は稀なイベント</a:t>
            </a:r>
            <a:endParaRPr lang="en-US" altLang="ja-JP" dirty="0" smtClean="0"/>
          </a:p>
          <a:p>
            <a:pPr>
              <a:buFont typeface="Wingdings" pitchFamily="2" charset="2"/>
              <a:buChar char="n"/>
            </a:pPr>
            <a:endParaRPr kumimoji="1" lang="en-US" altLang="ja-JP" dirty="0" smtClean="0"/>
          </a:p>
          <a:p>
            <a:pPr>
              <a:buFont typeface="Wingdings" pitchFamily="2" charset="2"/>
              <a:buChar char="n"/>
            </a:pPr>
            <a:r>
              <a:rPr kumimoji="1" lang="ja-JP" altLang="en-US" sz="2400" dirty="0" smtClean="0"/>
              <a:t>一様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　</a:t>
            </a:r>
            <a:r>
              <a:rPr lang="ja-JP" altLang="en-US" dirty="0" smtClean="0"/>
              <a:t>エネルギー構造が厳密に同じ粒子のアンサンブル</a:t>
            </a:r>
            <a:endParaRPr lang="en-US" altLang="ja-JP" dirty="0" smtClean="0"/>
          </a:p>
          <a:p>
            <a:pPr>
              <a:buFont typeface="Wingdings" pitchFamily="2" charset="2"/>
              <a:buChar char="n"/>
            </a:pPr>
            <a:endParaRPr kumimoji="1" lang="en-US" altLang="ja-JP" dirty="0" smtClean="0"/>
          </a:p>
          <a:p>
            <a:pPr>
              <a:buFont typeface="Wingdings" pitchFamily="2" charset="2"/>
              <a:buChar char="n"/>
            </a:pPr>
            <a:r>
              <a:rPr lang="ja-JP" altLang="en-US" sz="2400" dirty="0" smtClean="0"/>
              <a:t>電磁場との相互作用</a:t>
            </a:r>
            <a:endParaRPr lang="en-US" altLang="ja-JP" sz="2400" dirty="0" smtClean="0"/>
          </a:p>
          <a:p>
            <a:r>
              <a:rPr lang="ja-JP" altLang="en-US" sz="2400" dirty="0" smtClean="0"/>
              <a:t>　</a:t>
            </a:r>
            <a:r>
              <a:rPr lang="ja-JP" altLang="en-US" dirty="0" smtClean="0"/>
              <a:t>測定，操作</a:t>
            </a:r>
            <a:endParaRPr lang="en-US" altLang="ja-JP" dirty="0" smtClean="0"/>
          </a:p>
        </p:txBody>
      </p:sp>
      <p:sp>
        <p:nvSpPr>
          <p:cNvPr id="8" name="右矢印 7"/>
          <p:cNvSpPr/>
          <p:nvPr/>
        </p:nvSpPr>
        <p:spPr>
          <a:xfrm>
            <a:off x="4572000" y="6021288"/>
            <a:ext cx="8640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96136" y="5951021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冷却原子スピン系に対する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フィードバック制御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1268760"/>
            <a:ext cx="27241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4005064"/>
            <a:ext cx="2971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原子</a:t>
            </a:r>
            <a:endParaRPr kumimoji="1" lang="ja-JP" altLang="en-US" dirty="0"/>
          </a:p>
        </p:txBody>
      </p:sp>
      <p:pic>
        <p:nvPicPr>
          <p:cNvPr id="2050" name="Picture 2" descr="D:\documents\研究関連\学会\2011\非平衡系の物理\k203970403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3153" y="1229667"/>
            <a:ext cx="7685311" cy="5439693"/>
          </a:xfrm>
          <a:prstGeom prst="rect">
            <a:avLst/>
          </a:prstGeom>
          <a:noFill/>
        </p:spPr>
      </p:pic>
      <p:sp>
        <p:nvSpPr>
          <p:cNvPr id="11" name="四角形吹き出し 10"/>
          <p:cNvSpPr/>
          <p:nvPr/>
        </p:nvSpPr>
        <p:spPr>
          <a:xfrm>
            <a:off x="3275856" y="692696"/>
            <a:ext cx="4104456" cy="5256584"/>
          </a:xfrm>
          <a:prstGeom prst="wedgeRectCallout">
            <a:avLst>
              <a:gd name="adj1" fmla="val 62305"/>
              <a:gd name="adj2" fmla="val 3227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836712"/>
            <a:ext cx="37719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正方形/長方形 4"/>
          <p:cNvSpPr/>
          <p:nvPr/>
        </p:nvSpPr>
        <p:spPr>
          <a:xfrm>
            <a:off x="7668344" y="5085184"/>
            <a:ext cx="504056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Yb</a:t>
            </a:r>
            <a:endParaRPr kumimoji="1" lang="ja-JP" altLang="en-US" dirty="0"/>
          </a:p>
        </p:txBody>
      </p:sp>
      <p:pic>
        <p:nvPicPr>
          <p:cNvPr id="2050" name="Picture 2" descr="D:\documents\研究関連\学会\2011\非平衡系の物理\y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268760"/>
            <a:ext cx="3614738" cy="3803650"/>
          </a:xfrm>
          <a:prstGeom prst="rect">
            <a:avLst/>
          </a:prstGeom>
          <a:noFill/>
        </p:spPr>
      </p:pic>
      <p:sp>
        <p:nvSpPr>
          <p:cNvPr id="14" name="正方形/長方形 13"/>
          <p:cNvSpPr/>
          <p:nvPr/>
        </p:nvSpPr>
        <p:spPr>
          <a:xfrm>
            <a:off x="10127361" y="5785248"/>
            <a:ext cx="343147" cy="102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10847969" y="5785248"/>
            <a:ext cx="343147" cy="102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 descr="\begin{document}&#10;\begin{align*}&#10;\ket{\uparrow_z}&#10;\end{align*}&#10;\end{document}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890727" y="5927485"/>
            <a:ext cx="364553" cy="276632"/>
          </a:xfrm>
          <a:prstGeom prst="rect">
            <a:avLst/>
          </a:prstGeom>
        </p:spPr>
      </p:pic>
      <p:pic>
        <p:nvPicPr>
          <p:cNvPr id="18" name="図 17" descr="\begin{document}&#10;\begin{align*}&#10;\ket{\downarrow_z}&#10;\end{align*}&#10;\end{document}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132023" y="5941444"/>
            <a:ext cx="364553" cy="276632"/>
          </a:xfrm>
          <a:prstGeom prst="rect">
            <a:avLst/>
          </a:prstGeom>
        </p:spPr>
      </p:pic>
      <p:sp>
        <p:nvSpPr>
          <p:cNvPr id="19" name="円/楕円 18"/>
          <p:cNvSpPr/>
          <p:nvPr/>
        </p:nvSpPr>
        <p:spPr>
          <a:xfrm>
            <a:off x="10890727" y="5635453"/>
            <a:ext cx="242332" cy="24233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10171785" y="5643269"/>
            <a:ext cx="242332" cy="24233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10127361" y="4473204"/>
            <a:ext cx="343147" cy="102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10847969" y="4473204"/>
            <a:ext cx="343147" cy="102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4" name="グループ化 70"/>
          <p:cNvGrpSpPr/>
          <p:nvPr/>
        </p:nvGrpSpPr>
        <p:grpSpPr>
          <a:xfrm>
            <a:off x="10547306" y="4871526"/>
            <a:ext cx="236807" cy="884386"/>
            <a:chOff x="5259347" y="4781324"/>
            <a:chExt cx="310581" cy="1159906"/>
          </a:xfrm>
        </p:grpSpPr>
        <p:sp>
          <p:nvSpPr>
            <p:cNvPr id="25" name="右矢印 24"/>
            <p:cNvSpPr/>
            <p:nvPr/>
          </p:nvSpPr>
          <p:spPr>
            <a:xfrm rot="18279162">
              <a:off x="4815470" y="5225201"/>
              <a:ext cx="1159766" cy="272012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右矢印 25"/>
            <p:cNvSpPr/>
            <p:nvPr/>
          </p:nvSpPr>
          <p:spPr>
            <a:xfrm rot="14118644">
              <a:off x="4854039" y="5225341"/>
              <a:ext cx="1159766" cy="272012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1115616" y="1340768"/>
            <a:ext cx="3644837" cy="3855294"/>
            <a:chOff x="999171" y="2564904"/>
            <a:chExt cx="3644837" cy="3855294"/>
          </a:xfrm>
        </p:grpSpPr>
        <p:sp>
          <p:nvSpPr>
            <p:cNvPr id="5" name="正方形/長方形 4"/>
            <p:cNvSpPr/>
            <p:nvPr/>
          </p:nvSpPr>
          <p:spPr>
            <a:xfrm>
              <a:off x="2263231" y="6213430"/>
              <a:ext cx="720080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1471143" y="2685038"/>
              <a:ext cx="648072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3487367" y="4269214"/>
              <a:ext cx="648072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3487367" y="3837166"/>
              <a:ext cx="648072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3487367" y="4701262"/>
              <a:ext cx="648072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上下矢印 10"/>
            <p:cNvSpPr/>
            <p:nvPr/>
          </p:nvSpPr>
          <p:spPr>
            <a:xfrm rot="20964689">
              <a:off x="1802882" y="3073483"/>
              <a:ext cx="576064" cy="2880320"/>
            </a:xfrm>
            <a:prstGeom prst="upDown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6" name="図 15" descr="\begin{document}&#10;\begin{align*}&#10;{}^{1}S_0&#10;\end{align*}&#10;\end{document}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87167" y="6141422"/>
              <a:ext cx="345253" cy="278776"/>
            </a:xfrm>
            <a:prstGeom prst="rect">
              <a:avLst/>
            </a:prstGeom>
          </p:spPr>
        </p:pic>
        <p:pic>
          <p:nvPicPr>
            <p:cNvPr id="21" name="図 20" descr="\begin{document}&#10;\begin{align*}&#10;{}^{1}P_1&#10;\end{align*}&#10;\end{document}"/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9171" y="2564904"/>
              <a:ext cx="347398" cy="276632"/>
            </a:xfrm>
            <a:prstGeom prst="rect">
              <a:avLst/>
            </a:prstGeom>
          </p:spPr>
        </p:pic>
        <p:pic>
          <p:nvPicPr>
            <p:cNvPr id="28" name="図 27" descr="\begin{document}&#10;\begin{align*}&#10;{}^{3}P_0&#10;\end{align*}&#10;\end{document}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79455" y="4629254"/>
              <a:ext cx="364553" cy="278776"/>
            </a:xfrm>
            <a:prstGeom prst="rect">
              <a:avLst/>
            </a:prstGeom>
          </p:spPr>
        </p:pic>
        <p:pic>
          <p:nvPicPr>
            <p:cNvPr id="30" name="図 29" descr="\begin{document}&#10;\begin{align*}&#10;{}^{3}P_1&#10;\end{align*}&#10;\end{document}"/>
            <p:cNvPicPr>
              <a:picLocks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79455" y="4165122"/>
              <a:ext cx="355975" cy="276632"/>
            </a:xfrm>
            <a:prstGeom prst="rect">
              <a:avLst/>
            </a:prstGeom>
          </p:spPr>
        </p:pic>
        <p:pic>
          <p:nvPicPr>
            <p:cNvPr id="32" name="図 31" descr="\begin{document}&#10;\begin{align*}&#10;{}^{3}P_2&#10;\end{align*}&#10;\end{document}"/>
            <p:cNvPicPr>
              <a:picLocks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79454" y="3733074"/>
              <a:ext cx="362408" cy="276632"/>
            </a:xfrm>
            <a:prstGeom prst="rect">
              <a:avLst/>
            </a:prstGeom>
          </p:spPr>
        </p:pic>
        <p:sp>
          <p:nvSpPr>
            <p:cNvPr id="33" name="上下矢印 32"/>
            <p:cNvSpPr/>
            <p:nvPr/>
          </p:nvSpPr>
          <p:spPr>
            <a:xfrm rot="1498603">
              <a:off x="3065788" y="4433859"/>
              <a:ext cx="432048" cy="1509548"/>
            </a:xfrm>
            <a:prstGeom prst="upDownArrow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6" name="テキスト ボックス 35"/>
          <p:cNvSpPr txBox="1"/>
          <p:nvPr/>
        </p:nvSpPr>
        <p:spPr>
          <a:xfrm>
            <a:off x="1760009" y="5991671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aseline="30000" dirty="0" smtClean="0"/>
              <a:t>168</a:t>
            </a:r>
            <a:r>
              <a:rPr kumimoji="1" lang="en-US" altLang="ja-JP" sz="2400" dirty="0" smtClean="0"/>
              <a:t>Yb</a:t>
            </a:r>
            <a:endParaRPr kumimoji="1" lang="ja-JP" altLang="en-US" sz="24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678026" y="5991671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aseline="30000" dirty="0" smtClean="0"/>
              <a:t>170</a:t>
            </a:r>
            <a:r>
              <a:rPr kumimoji="1" lang="en-US" altLang="ja-JP" sz="2400" dirty="0" smtClean="0"/>
              <a:t>Yb</a:t>
            </a:r>
            <a:endParaRPr kumimoji="1" lang="ja-JP" altLang="en-US" sz="24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596043" y="5991671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aseline="30000" dirty="0" smtClean="0"/>
              <a:t>171</a:t>
            </a:r>
            <a:r>
              <a:rPr kumimoji="1" lang="en-US" altLang="ja-JP" sz="2400" dirty="0" smtClean="0"/>
              <a:t>Yb</a:t>
            </a:r>
            <a:endParaRPr kumimoji="1" lang="ja-JP" altLang="en-US" sz="24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514060" y="5991671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aseline="30000" dirty="0" smtClean="0"/>
              <a:t>172</a:t>
            </a:r>
            <a:r>
              <a:rPr kumimoji="1" lang="en-US" altLang="ja-JP" sz="2400" dirty="0" smtClean="0"/>
              <a:t>Yb</a:t>
            </a:r>
            <a:endParaRPr kumimoji="1" lang="ja-JP" altLang="en-US" sz="24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432077" y="5991671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aseline="30000" dirty="0" smtClean="0"/>
              <a:t>173</a:t>
            </a:r>
            <a:r>
              <a:rPr kumimoji="1" lang="en-US" altLang="ja-JP" sz="2400" dirty="0" smtClean="0"/>
              <a:t>Yb</a:t>
            </a:r>
            <a:endParaRPr kumimoji="1" lang="ja-JP" altLang="en-US" sz="24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350094" y="5991671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aseline="30000" dirty="0" smtClean="0"/>
              <a:t>174</a:t>
            </a:r>
            <a:r>
              <a:rPr kumimoji="1" lang="en-US" altLang="ja-JP" sz="2400" dirty="0" smtClean="0"/>
              <a:t>Yb</a:t>
            </a:r>
            <a:endParaRPr kumimoji="1" lang="ja-JP" altLang="en-US" sz="24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268113" y="5991671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aseline="30000" dirty="0" smtClean="0"/>
              <a:t>176</a:t>
            </a:r>
            <a:r>
              <a:rPr kumimoji="1" lang="en-US" altLang="ja-JP" sz="2400" dirty="0" smtClean="0"/>
              <a:t>Yb</a:t>
            </a:r>
            <a:endParaRPr kumimoji="1" lang="ja-JP" altLang="en-US" sz="24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043608" y="5565358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■ 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豊富な安定同位体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/>
        </p:nvSpPr>
        <p:spPr>
          <a:xfrm>
            <a:off x="3579930" y="5957482"/>
            <a:ext cx="936104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aseline="30000" dirty="0" smtClean="0"/>
              <a:t>171</a:t>
            </a:r>
            <a:r>
              <a:rPr kumimoji="1" lang="en-US" altLang="ja-JP" dirty="0" smtClean="0"/>
              <a:t>Yb</a:t>
            </a:r>
            <a:endParaRPr kumimoji="1" lang="ja-JP" altLang="en-US" dirty="0"/>
          </a:p>
        </p:txBody>
      </p:sp>
      <p:sp>
        <p:nvSpPr>
          <p:cNvPr id="13" name="円/楕円 12"/>
          <p:cNvSpPr/>
          <p:nvPr/>
        </p:nvSpPr>
        <p:spPr>
          <a:xfrm>
            <a:off x="4658893" y="4807342"/>
            <a:ext cx="363174" cy="363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3794006" y="4807342"/>
            <a:ext cx="363174" cy="363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3713480" y="4962304"/>
            <a:ext cx="50405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4577576" y="4962304"/>
            <a:ext cx="50405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 descr="\begin{document}&#10;\begin{align*}&#10;{}^{1}S_{0}&#10;\end{align*}&#10;\end{document}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6631" y="4779491"/>
            <a:ext cx="452813" cy="365625"/>
          </a:xfrm>
          <a:prstGeom prst="rect">
            <a:avLst/>
          </a:prstGeom>
        </p:spPr>
      </p:pic>
      <p:grpSp>
        <p:nvGrpSpPr>
          <p:cNvPr id="18" name="グループ化 17"/>
          <p:cNvGrpSpPr/>
          <p:nvPr/>
        </p:nvGrpSpPr>
        <p:grpSpPr>
          <a:xfrm>
            <a:off x="5993258" y="3738450"/>
            <a:ext cx="2277635" cy="1040700"/>
            <a:chOff x="6024248" y="4188500"/>
            <a:chExt cx="2277635" cy="1040700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6039725" y="4859868"/>
              <a:ext cx="2262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光格子時計への応用</a:t>
              </a:r>
              <a:endParaRPr kumimoji="1" lang="ja-JP" altLang="en-US" dirty="0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6024248" y="4371313"/>
              <a:ext cx="504056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6744328" y="4371313"/>
              <a:ext cx="504056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2" name="図 21" descr="\begin{document}&#10;\begin{align*}&#10;{}^{3}P_{0}&#10;\end{align*}&#10;\end{document}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24244" y="4188500"/>
              <a:ext cx="478126" cy="365625"/>
            </a:xfrm>
            <a:prstGeom prst="rect">
              <a:avLst/>
            </a:prstGeom>
          </p:spPr>
        </p:pic>
      </p:grpSp>
      <p:grpSp>
        <p:nvGrpSpPr>
          <p:cNvPr id="23" name="グループ化 22"/>
          <p:cNvGrpSpPr/>
          <p:nvPr/>
        </p:nvGrpSpPr>
        <p:grpSpPr>
          <a:xfrm>
            <a:off x="1087232" y="1217102"/>
            <a:ext cx="3292322" cy="4247368"/>
            <a:chOff x="1045652" y="1667152"/>
            <a:chExt cx="3292322" cy="4247368"/>
          </a:xfrm>
        </p:grpSpPr>
        <p:sp>
          <p:nvSpPr>
            <p:cNvPr id="24" name="テキスト ボックス 23"/>
            <p:cNvSpPr txBox="1"/>
            <p:nvPr/>
          </p:nvSpPr>
          <p:spPr>
            <a:xfrm>
              <a:off x="1125255" y="3639148"/>
              <a:ext cx="18646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ja-JP" altLang="en-US" dirty="0" smtClean="0"/>
                <a:t>量子非破壊測定</a:t>
              </a:r>
              <a:endParaRPr lang="en-US" altLang="ja-JP" dirty="0" smtClean="0"/>
            </a:p>
            <a:p>
              <a:pPr algn="r"/>
              <a:r>
                <a:rPr lang="ja-JP" altLang="en-US" dirty="0" smtClean="0"/>
                <a:t>スピン偏極</a:t>
              </a:r>
              <a:endParaRPr lang="en-US" altLang="ja-JP" dirty="0" smtClean="0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1045652" y="2420888"/>
              <a:ext cx="504056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1765732" y="2420888"/>
              <a:ext cx="504056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2485812" y="2420888"/>
              <a:ext cx="504056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3205892" y="2420888"/>
              <a:ext cx="504056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1765732" y="1844824"/>
              <a:ext cx="504056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2485812" y="1844824"/>
              <a:ext cx="504056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1" name="図 30" descr="\begin{document}&#10;\begin{align*}&#10;{}^{1}P_{1}&#10;\end{align*}&#10;\end{document}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82348" y="1934834"/>
              <a:ext cx="455626" cy="362813"/>
            </a:xfrm>
            <a:prstGeom prst="rect">
              <a:avLst/>
            </a:prstGeom>
          </p:spPr>
        </p:pic>
        <p:sp>
          <p:nvSpPr>
            <p:cNvPr id="32" name="左右矢印 31"/>
            <p:cNvSpPr/>
            <p:nvPr/>
          </p:nvSpPr>
          <p:spPr>
            <a:xfrm rot="3022189">
              <a:off x="1335996" y="3606170"/>
              <a:ext cx="4247368" cy="369332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左右矢印 32"/>
            <p:cNvSpPr/>
            <p:nvPr/>
          </p:nvSpPr>
          <p:spPr>
            <a:xfrm rot="4246784">
              <a:off x="1615509" y="3592293"/>
              <a:ext cx="3519110" cy="369332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3552643" y="1196752"/>
            <a:ext cx="5591357" cy="2746100"/>
            <a:chOff x="3511063" y="1646802"/>
            <a:chExt cx="5591357" cy="2746100"/>
          </a:xfrm>
        </p:grpSpPr>
        <p:grpSp>
          <p:nvGrpSpPr>
            <p:cNvPr id="35" name="グループ化 44"/>
            <p:cNvGrpSpPr/>
            <p:nvPr/>
          </p:nvGrpSpPr>
          <p:grpSpPr>
            <a:xfrm>
              <a:off x="3511063" y="2618910"/>
              <a:ext cx="5158641" cy="1773992"/>
              <a:chOff x="3511063" y="2618910"/>
              <a:chExt cx="5158641" cy="1773992"/>
            </a:xfrm>
          </p:grpSpPr>
          <p:sp>
            <p:nvSpPr>
              <p:cNvPr id="37" name="テキスト ボックス 36"/>
              <p:cNvSpPr txBox="1"/>
              <p:nvPr/>
            </p:nvSpPr>
            <p:spPr>
              <a:xfrm>
                <a:off x="6671758" y="3639148"/>
                <a:ext cx="1800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 smtClean="0"/>
                  <a:t>“仮想磁場”光</a:t>
                </a:r>
                <a:endParaRPr kumimoji="1" lang="ja-JP" altLang="en-US" dirty="0"/>
              </a:p>
            </p:txBody>
          </p:sp>
          <p:pic>
            <p:nvPicPr>
              <p:cNvPr id="38" name="図 37" descr="\begin{document}&#10;\begin{align*}&#10;{}^{3}P_{1}&#10;\end{align*}&#10;\end{document}"/>
              <p:cNvPicPr>
                <a:picLocks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8202828" y="2870938"/>
                <a:ext cx="466876" cy="362813"/>
              </a:xfrm>
              <a:prstGeom prst="rect">
                <a:avLst/>
              </a:prstGeom>
            </p:spPr>
          </p:pic>
          <p:sp>
            <p:nvSpPr>
              <p:cNvPr id="39" name="正方形/長方形 38"/>
              <p:cNvSpPr/>
              <p:nvPr/>
            </p:nvSpPr>
            <p:spPr>
              <a:xfrm>
                <a:off x="5247075" y="2618910"/>
                <a:ext cx="504056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正方形/長方形 39"/>
              <p:cNvSpPr/>
              <p:nvPr/>
            </p:nvSpPr>
            <p:spPr>
              <a:xfrm>
                <a:off x="5967155" y="2618910"/>
                <a:ext cx="504056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1" name="正方形/長方形 40"/>
              <p:cNvSpPr/>
              <p:nvPr/>
            </p:nvSpPr>
            <p:spPr>
              <a:xfrm>
                <a:off x="6687235" y="2618910"/>
                <a:ext cx="504056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正方形/長方形 41"/>
              <p:cNvSpPr/>
              <p:nvPr/>
            </p:nvSpPr>
            <p:spPr>
              <a:xfrm>
                <a:off x="7407315" y="2618910"/>
                <a:ext cx="504056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正方形/長方形 42"/>
              <p:cNvSpPr/>
              <p:nvPr/>
            </p:nvSpPr>
            <p:spPr>
              <a:xfrm>
                <a:off x="5967155" y="3492007"/>
                <a:ext cx="504056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正方形/長方形 43"/>
              <p:cNvSpPr/>
              <p:nvPr/>
            </p:nvSpPr>
            <p:spPr>
              <a:xfrm>
                <a:off x="6687235" y="3492007"/>
                <a:ext cx="504056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左右矢印 45"/>
              <p:cNvSpPr/>
              <p:nvPr/>
            </p:nvSpPr>
            <p:spPr>
              <a:xfrm rot="19374585">
                <a:off x="3511063" y="4026213"/>
                <a:ext cx="3941238" cy="366689"/>
              </a:xfrm>
              <a:prstGeom prst="leftRightArrow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6" name="正方形/長方形 35"/>
            <p:cNvSpPr/>
            <p:nvPr/>
          </p:nvSpPr>
          <p:spPr>
            <a:xfrm>
              <a:off x="4602428" y="1646802"/>
              <a:ext cx="449999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600" i="1" dirty="0" smtClean="0"/>
                <a:t>T. Takano, S. Tanaka, R. </a:t>
              </a:r>
              <a:r>
                <a:rPr lang="en-US" altLang="ja-JP" sz="1600" i="1" dirty="0" err="1" smtClean="0"/>
                <a:t>Namiki</a:t>
              </a:r>
              <a:r>
                <a:rPr lang="en-US" altLang="ja-JP" sz="1600" i="1" dirty="0" smtClean="0"/>
                <a:t> and Y. Takahashi,</a:t>
              </a:r>
            </a:p>
            <a:p>
              <a:r>
                <a:rPr lang="en-US" altLang="ja-JP" sz="1600" i="1" dirty="0" smtClean="0"/>
                <a:t>“Manipulation of </a:t>
              </a:r>
              <a:r>
                <a:rPr lang="en-US" altLang="ja-JP" sz="1600" i="1" dirty="0" err="1" smtClean="0"/>
                <a:t>Nonclassical</a:t>
              </a:r>
              <a:r>
                <a:rPr lang="en-US" altLang="ja-JP" sz="1600" i="1" dirty="0" smtClean="0"/>
                <a:t> Atomic Spin States”</a:t>
              </a:r>
            </a:p>
            <a:p>
              <a:r>
                <a:rPr lang="en-US" altLang="ja-JP" sz="1600" i="1" dirty="0" smtClean="0"/>
                <a:t>Phys. Rev. </a:t>
              </a:r>
              <a:r>
                <a:rPr lang="en-US" altLang="ja-JP" sz="1600" i="1" dirty="0" err="1" smtClean="0"/>
                <a:t>Lett</a:t>
              </a:r>
              <a:r>
                <a:rPr lang="en-US" altLang="ja-JP" sz="1600" i="1" dirty="0" smtClean="0"/>
                <a:t>. </a:t>
              </a:r>
              <a:r>
                <a:rPr lang="en-US" altLang="ja-JP" sz="1600" b="1" i="1" dirty="0" smtClean="0"/>
                <a:t>104</a:t>
              </a:r>
              <a:r>
                <a:rPr lang="en-US" altLang="ja-JP" sz="1600" i="1" dirty="0" smtClean="0"/>
                <a:t>, 013602 (2010)</a:t>
              </a:r>
              <a:endParaRPr lang="ja-JP" altLang="en-US" sz="1600" i="1" dirty="0"/>
            </a:p>
          </p:txBody>
        </p:sp>
      </p:grpSp>
      <p:sp>
        <p:nvSpPr>
          <p:cNvPr id="47" name="テキスト ボックス 46"/>
          <p:cNvSpPr txBox="1"/>
          <p:nvPr/>
        </p:nvSpPr>
        <p:spPr>
          <a:xfrm>
            <a:off x="2339752" y="5301208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核スピンのみで張られる厳密な二準位系</a:t>
            </a:r>
            <a:endParaRPr lang="en-US" altLang="ja-JP" dirty="0"/>
          </a:p>
        </p:txBody>
      </p:sp>
      <p:grpSp>
        <p:nvGrpSpPr>
          <p:cNvPr id="51" name="グループ化 50"/>
          <p:cNvGrpSpPr/>
          <p:nvPr/>
        </p:nvGrpSpPr>
        <p:grpSpPr>
          <a:xfrm>
            <a:off x="3851919" y="4293096"/>
            <a:ext cx="1182197" cy="362814"/>
            <a:chOff x="3851919" y="4869160"/>
            <a:chExt cx="1182197" cy="362814"/>
          </a:xfrm>
        </p:grpSpPr>
        <p:pic>
          <p:nvPicPr>
            <p:cNvPr id="48" name="図 47" descr="\begin{document}&#10;\begin{align*}&#10;\ket{\uparrow}&#10;\end{align*}&#10;\end{document}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99428" y="4869160"/>
              <a:ext cx="334688" cy="362813"/>
            </a:xfrm>
            <a:prstGeom prst="rect">
              <a:avLst/>
            </a:prstGeom>
          </p:spPr>
        </p:pic>
        <p:pic>
          <p:nvPicPr>
            <p:cNvPr id="50" name="図 49" descr="\begin{document}&#10;\begin{align*}&#10;\ket{\downarrow}&#10;\end{align*}&#10;\end{document}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51919" y="4869161"/>
              <a:ext cx="334688" cy="362813"/>
            </a:xfrm>
            <a:prstGeom prst="rect">
              <a:avLst/>
            </a:prstGeom>
          </p:spPr>
        </p:pic>
      </p:grpSp>
      <p:grpSp>
        <p:nvGrpSpPr>
          <p:cNvPr id="56" name="グループ化 55"/>
          <p:cNvGrpSpPr/>
          <p:nvPr/>
        </p:nvGrpSpPr>
        <p:grpSpPr>
          <a:xfrm>
            <a:off x="2339752" y="5733256"/>
            <a:ext cx="5660389" cy="980728"/>
            <a:chOff x="2339752" y="5733256"/>
            <a:chExt cx="5660389" cy="980728"/>
          </a:xfrm>
        </p:grpSpPr>
        <p:sp>
          <p:nvSpPr>
            <p:cNvPr id="53" name="テキスト ボックス 52"/>
            <p:cNvSpPr txBox="1"/>
            <p:nvPr/>
          </p:nvSpPr>
          <p:spPr>
            <a:xfrm>
              <a:off x="2339752" y="5733256"/>
              <a:ext cx="51845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solidFill>
                    <a:srgbClr val="FF0000"/>
                  </a:solidFill>
                </a:rPr>
                <a:t>環境からのノイズに対し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て頑強な核スピン系を，</a:t>
              </a:r>
              <a:endParaRPr lang="en-US" altLang="ja-JP" dirty="0" smtClean="0">
                <a:solidFill>
                  <a:srgbClr val="FF0000"/>
                </a:solidFill>
              </a:endParaRPr>
            </a:p>
            <a:p>
              <a:r>
                <a:rPr kumimoji="1" lang="ja-JP" altLang="en-US" dirty="0" smtClean="0">
                  <a:solidFill>
                    <a:srgbClr val="FF0000"/>
                  </a:solidFill>
                </a:rPr>
                <a:t>光を使って初期化，測定，操作できる．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54" name="右矢印 53"/>
            <p:cNvSpPr/>
            <p:nvPr/>
          </p:nvSpPr>
          <p:spPr>
            <a:xfrm>
              <a:off x="5004048" y="6381328"/>
              <a:ext cx="576064" cy="332656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5737983" y="6337030"/>
              <a:ext cx="2262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フィードバック制御</a:t>
              </a:r>
              <a:endParaRPr kumimoji="1" lang="ja-JP" altLang="en-US" dirty="0"/>
            </a:p>
          </p:txBody>
        </p: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9" descr="D:\documents\研究関連\学会\2011\2011春\pr\fig\pur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589530"/>
            <a:ext cx="3384375" cy="1431758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集団的スピン状態</a:t>
            </a:r>
            <a:endParaRPr kumimoji="1" lang="ja-JP" altLang="en-US" dirty="0"/>
          </a:p>
        </p:txBody>
      </p:sp>
      <p:pic>
        <p:nvPicPr>
          <p:cNvPr id="4" name="Picture 3" descr="D:\documents\研究関連\学会\2010\fundamental physics\figs\spher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36912"/>
            <a:ext cx="3623756" cy="3528392"/>
          </a:xfrm>
          <a:prstGeom prst="rect">
            <a:avLst/>
          </a:prstGeom>
          <a:noFill/>
        </p:spPr>
      </p:pic>
      <p:pic>
        <p:nvPicPr>
          <p:cNvPr id="5" name="図 4" descr="\begin{document}&#10;\begin{align*}&#10;\ket{\downarrow_z^{\otimes N}}&#10;\end{align*}&#10;\end{document}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4149080"/>
            <a:ext cx="694689" cy="345937"/>
          </a:xfrm>
          <a:prstGeom prst="rect">
            <a:avLst/>
          </a:prstGeom>
        </p:spPr>
      </p:pic>
      <p:pic>
        <p:nvPicPr>
          <p:cNvPr id="6" name="図 5" descr="\begin{document}&#10;\begin{align*}&#10;\ket{\uparrow_z^{\otimes N}}&#10;\end{align*}&#10;\end{document}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71800" y="4221088"/>
            <a:ext cx="694689" cy="345937"/>
          </a:xfrm>
          <a:prstGeom prst="rect">
            <a:avLst/>
          </a:prstGeom>
        </p:spPr>
      </p:pic>
      <p:pic>
        <p:nvPicPr>
          <p:cNvPr id="7" name="図 6" descr="\begin{document}&#10;\begin{align*}&#10;\ket{\uparrow_x^{\otimes N}}&#10;\end{align*}&#10;\end{document}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455" y="4869160"/>
            <a:ext cx="694689" cy="345937"/>
          </a:xfrm>
          <a:prstGeom prst="rect">
            <a:avLst/>
          </a:prstGeom>
        </p:spPr>
      </p:pic>
      <p:pic>
        <p:nvPicPr>
          <p:cNvPr id="8" name="図 7" descr="\begin{document}&#10;\begin{align*}&#10;\ket{\uparrow_y^{\otimes N}}&#10;\end{align*}&#10;\end{document}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50946" y="2317348"/>
            <a:ext cx="694689" cy="388124"/>
          </a:xfrm>
          <a:prstGeom prst="rect">
            <a:avLst/>
          </a:prstGeom>
        </p:spPr>
      </p:pic>
      <p:pic>
        <p:nvPicPr>
          <p:cNvPr id="10" name="図 9" descr="\begin{document}&#10;\begin{align*}&#10;\ket{\downarrow_y^{\otimes N}}&#10;\end{align*}&#10;\end{document}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31898" y="6149538"/>
            <a:ext cx="694689" cy="388124"/>
          </a:xfrm>
          <a:prstGeom prst="rect">
            <a:avLst/>
          </a:prstGeom>
        </p:spPr>
      </p:pic>
      <p:cxnSp>
        <p:nvCxnSpPr>
          <p:cNvPr id="11" name="直線矢印コネクタ 10"/>
          <p:cNvCxnSpPr/>
          <p:nvPr/>
        </p:nvCxnSpPr>
        <p:spPr>
          <a:xfrm rot="5400000">
            <a:off x="1368152" y="4423009"/>
            <a:ext cx="432048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円/楕円 11"/>
          <p:cNvSpPr/>
          <p:nvPr/>
        </p:nvSpPr>
        <p:spPr>
          <a:xfrm>
            <a:off x="1008112" y="4423009"/>
            <a:ext cx="792088" cy="792088"/>
          </a:xfrm>
          <a:prstGeom prst="ellipse">
            <a:avLst/>
          </a:prstGeom>
          <a:solidFill>
            <a:srgbClr val="FF0000">
              <a:alpha val="45000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 descr="\begin{document}&#10;\begin{align*}&#10;\ket{\downarrow_x^{\otimes N}}&#10;\end{align*}&#10;\end{document}"/>
          <p:cNvPicPr>
            <a:picLocks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57639" y="3717032"/>
            <a:ext cx="638236" cy="332991"/>
          </a:xfrm>
          <a:prstGeom prst="rect">
            <a:avLst/>
          </a:prstGeom>
        </p:spPr>
      </p:pic>
      <p:pic>
        <p:nvPicPr>
          <p:cNvPr id="16" name="図 15" descr="\begin{document}&#10;\begin{align*}&#10;\ket{\uparrow^{\otimes N}_x}&amp;=\ket{\uparrow_x}\otimes\ket{\uparrow_x}\otimes\cdots\otimes\ket{\uparrow_x}\\&#10;&amp;\propto\ket{\uparrow_z+\downarrow_z}\otimes\ket{\uparrow_z+\downarrow_z}\otimes\cdots\otimes\ket{\uparrow_z+\downarrow_z}&#10;\end{align*}&#10;\end{document}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1628800"/>
            <a:ext cx="6058140" cy="812811"/>
          </a:xfrm>
          <a:prstGeom prst="rect">
            <a:avLst/>
          </a:prstGeom>
        </p:spPr>
      </p:pic>
      <p:grpSp>
        <p:nvGrpSpPr>
          <p:cNvPr id="3" name="グループ化 16"/>
          <p:cNvGrpSpPr/>
          <p:nvPr/>
        </p:nvGrpSpPr>
        <p:grpSpPr>
          <a:xfrm>
            <a:off x="3347864" y="4005064"/>
            <a:ext cx="5544616" cy="2505273"/>
            <a:chOff x="3275856" y="4236095"/>
            <a:chExt cx="5544616" cy="2505273"/>
          </a:xfrm>
        </p:grpSpPr>
        <p:grpSp>
          <p:nvGrpSpPr>
            <p:cNvPr id="9" name="グループ化 56"/>
            <p:cNvGrpSpPr/>
            <p:nvPr/>
          </p:nvGrpSpPr>
          <p:grpSpPr>
            <a:xfrm>
              <a:off x="3275856" y="4236095"/>
              <a:ext cx="5544616" cy="2477889"/>
              <a:chOff x="3347864" y="4077072"/>
              <a:chExt cx="5544616" cy="2477889"/>
            </a:xfrm>
          </p:grpSpPr>
          <p:grpSp>
            <p:nvGrpSpPr>
              <p:cNvPr id="13" name="グループ化 55"/>
              <p:cNvGrpSpPr/>
              <p:nvPr/>
            </p:nvGrpSpPr>
            <p:grpSpPr>
              <a:xfrm>
                <a:off x="3347864" y="4797152"/>
                <a:ext cx="5030387" cy="1757809"/>
                <a:chOff x="3347864" y="4797152"/>
                <a:chExt cx="5030387" cy="1757809"/>
              </a:xfrm>
            </p:grpSpPr>
            <p:sp>
              <p:nvSpPr>
                <p:cNvPr id="26" name="テキスト ボックス 25"/>
                <p:cNvSpPr txBox="1"/>
                <p:nvPr/>
              </p:nvSpPr>
              <p:spPr>
                <a:xfrm>
                  <a:off x="7295491" y="6093296"/>
                  <a:ext cx="73289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 smtClean="0"/>
                    <a:t># </a:t>
                  </a:r>
                  <a:r>
                    <a:rPr lang="en-US" altLang="ja-JP" sz="2400" dirty="0" smtClean="0"/>
                    <a:t>of </a:t>
                  </a:r>
                  <a:endParaRPr kumimoji="1" lang="ja-JP" altLang="en-US" sz="2400" dirty="0"/>
                </a:p>
              </p:txBody>
            </p:sp>
            <p:pic>
              <p:nvPicPr>
                <p:cNvPr id="27" name="図 26" descr="\begin{document}&#10;\begin{align*}&#10;\ket{\uparrow_z}&#10;\end{align*}&#10;\end{document}"/>
                <p:cNvPicPr>
                  <a:picLocks noChangeAspect="1"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7956376" y="6165304"/>
                  <a:ext cx="421875" cy="303750"/>
                </a:xfrm>
                <a:prstGeom prst="rect">
                  <a:avLst/>
                </a:prstGeom>
              </p:spPr>
            </p:pic>
            <p:sp>
              <p:nvSpPr>
                <p:cNvPr id="28" name="テキスト ボックス 27"/>
                <p:cNvSpPr txBox="1"/>
                <p:nvPr/>
              </p:nvSpPr>
              <p:spPr>
                <a:xfrm rot="-5400000">
                  <a:off x="3167783" y="4977233"/>
                  <a:ext cx="82182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 smtClean="0"/>
                    <a:t>Freq.</a:t>
                  </a:r>
                  <a:endParaRPr kumimoji="1" lang="ja-JP" altLang="en-US" sz="2400" dirty="0"/>
                </a:p>
              </p:txBody>
            </p:sp>
          </p:grpSp>
          <p:grpSp>
            <p:nvGrpSpPr>
              <p:cNvPr id="14" name="グループ化 49"/>
              <p:cNvGrpSpPr/>
              <p:nvPr/>
            </p:nvGrpSpPr>
            <p:grpSpPr>
              <a:xfrm>
                <a:off x="3923928" y="4077072"/>
                <a:ext cx="4968552" cy="2017812"/>
                <a:chOff x="3851920" y="3933056"/>
                <a:chExt cx="4968552" cy="2017812"/>
              </a:xfrm>
            </p:grpSpPr>
            <p:cxnSp>
              <p:nvCxnSpPr>
                <p:cNvPr id="24" name="直線矢印コネクタ 23"/>
                <p:cNvCxnSpPr/>
                <p:nvPr/>
              </p:nvCxnSpPr>
              <p:spPr>
                <a:xfrm>
                  <a:off x="3851920" y="5949280"/>
                  <a:ext cx="4968552" cy="1588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線矢印コネクタ 24"/>
                <p:cNvCxnSpPr/>
                <p:nvPr/>
              </p:nvCxnSpPr>
              <p:spPr>
                <a:xfrm rot="-5400000">
                  <a:off x="2844602" y="4940374"/>
                  <a:ext cx="2016224" cy="1588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9" name="テキスト ボックス 18"/>
            <p:cNvSpPr txBox="1"/>
            <p:nvPr/>
          </p:nvSpPr>
          <p:spPr>
            <a:xfrm>
              <a:off x="5796136" y="6279703"/>
              <a:ext cx="6575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N/2</a:t>
              </a:r>
              <a:endParaRPr kumimoji="1" lang="ja-JP" altLang="en-US" sz="2400" dirty="0"/>
            </a:p>
          </p:txBody>
        </p:sp>
      </p:grpSp>
      <p:pic>
        <p:nvPicPr>
          <p:cNvPr id="34" name="図 33" descr="\begin{document}&#10;\begin{align*}&#10;\delta J_y = \delta J_z = \sqrt{N/4}&#10;\end{align*}&#10;\end{document}"/>
          <p:cNvPicPr>
            <a:picLocks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156176" y="4221088"/>
            <a:ext cx="2531250" cy="374063"/>
          </a:xfrm>
          <a:prstGeom prst="rect">
            <a:avLst/>
          </a:prstGeom>
        </p:spPr>
      </p:pic>
      <p:cxnSp>
        <p:nvCxnSpPr>
          <p:cNvPr id="36" name="直線コネクタ 35"/>
          <p:cNvCxnSpPr/>
          <p:nvPr/>
        </p:nvCxnSpPr>
        <p:spPr>
          <a:xfrm>
            <a:off x="4763661" y="3284984"/>
            <a:ext cx="129614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5771773" y="3429000"/>
            <a:ext cx="2000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Binomial Distribution</a:t>
            </a:r>
            <a:endParaRPr kumimoji="1" lang="ja-JP" altLang="en-US" dirty="0"/>
          </a:p>
        </p:txBody>
      </p:sp>
      <p:sp>
        <p:nvSpPr>
          <p:cNvPr id="38" name="曲折矢印 37"/>
          <p:cNvSpPr/>
          <p:nvPr/>
        </p:nvSpPr>
        <p:spPr>
          <a:xfrm rot="10800000" flipH="1">
            <a:off x="5483741" y="3356992"/>
            <a:ext cx="288032" cy="30745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9" name="円/楕円 38"/>
          <p:cNvSpPr/>
          <p:nvPr/>
        </p:nvSpPr>
        <p:spPr>
          <a:xfrm rot="16200000">
            <a:off x="755576" y="4509120"/>
            <a:ext cx="1368152" cy="576064"/>
          </a:xfrm>
          <a:prstGeom prst="ellipse">
            <a:avLst/>
          </a:prstGeom>
          <a:solidFill>
            <a:srgbClr val="FF0000">
              <a:alpha val="45000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67544" y="5229200"/>
            <a:ext cx="3096344" cy="523220"/>
          </a:xfrm>
          <a:prstGeom prst="rect">
            <a:avLst/>
          </a:prstGeom>
          <a:solidFill>
            <a:schemeClr val="bg2">
              <a:alpha val="54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Squeezed Spin State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61510" y="6399330"/>
            <a:ext cx="5922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Masahiro Kitagawa and Masahito Ueda, Phys. Rev. A </a:t>
            </a:r>
            <a:r>
              <a:rPr kumimoji="1" lang="en-US" altLang="ja-JP" b="1" dirty="0" smtClean="0"/>
              <a:t>47</a:t>
            </a:r>
            <a:r>
              <a:rPr kumimoji="1" lang="en-US" altLang="ja-JP" dirty="0" smtClean="0"/>
              <a:t>, 5138 (1993)</a:t>
            </a:r>
            <a:endParaRPr kumimoji="1" lang="ja-JP" altLang="en-US" dirty="0"/>
          </a:p>
        </p:txBody>
      </p:sp>
      <p:pic>
        <p:nvPicPr>
          <p:cNvPr id="35" name="図 34" descr="\begin{document}&#10;\begin{align*}&#10;\propto\sum_{\#\uparrow z=0}^{N}\sqrt{B(N,1/2)}\ket{\psi_{\#\uparrow z}}&#10;\end{align*}&#10;\end{document}"/>
          <p:cNvPicPr>
            <a:picLocks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11534" y="2636910"/>
            <a:ext cx="3377207" cy="896703"/>
          </a:xfrm>
          <a:prstGeom prst="rect">
            <a:avLst/>
          </a:prstGeom>
        </p:spPr>
      </p:pic>
      <p:sp>
        <p:nvSpPr>
          <p:cNvPr id="45" name="テキスト ボックス 44"/>
          <p:cNvSpPr txBox="1"/>
          <p:nvPr/>
        </p:nvSpPr>
        <p:spPr>
          <a:xfrm>
            <a:off x="471898" y="5232392"/>
            <a:ext cx="3163998" cy="523220"/>
          </a:xfrm>
          <a:prstGeom prst="rect">
            <a:avLst/>
          </a:prstGeom>
          <a:solidFill>
            <a:schemeClr val="bg2">
              <a:alpha val="54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Coherent Spin State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grpSp>
        <p:nvGrpSpPr>
          <p:cNvPr id="17" name="グループ化 43"/>
          <p:cNvGrpSpPr/>
          <p:nvPr/>
        </p:nvGrpSpPr>
        <p:grpSpPr>
          <a:xfrm>
            <a:off x="4526995" y="4644135"/>
            <a:ext cx="4302945" cy="1453521"/>
            <a:chOff x="4526995" y="4644135"/>
            <a:chExt cx="4302945" cy="1453521"/>
          </a:xfrm>
        </p:grpSpPr>
        <p:sp>
          <p:nvSpPr>
            <p:cNvPr id="43" name="正方形/長方形 42"/>
            <p:cNvSpPr/>
            <p:nvPr/>
          </p:nvSpPr>
          <p:spPr>
            <a:xfrm>
              <a:off x="4526995" y="4644135"/>
              <a:ext cx="4302945" cy="145352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1" name="図 40" descr="\begin{document}&#10;\begin{align*}&#10;[J_y,J_z]=iJ_x&#10;\end{align*}&#10;\end{document}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861957" y="4923765"/>
              <a:ext cx="1915313" cy="374063"/>
            </a:xfrm>
            <a:prstGeom prst="rect">
              <a:avLst/>
            </a:prstGeom>
          </p:spPr>
        </p:pic>
        <p:pic>
          <p:nvPicPr>
            <p:cNvPr id="42" name="図 41" descr="\begin{document}&#10;\begin{align*}&#10;\delta J_y \delta J_z\ge\braket{J_x}/2=N/4&#10;\end{align*}&#10;\end{document}"/>
            <p:cNvPicPr>
              <a:picLocks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61957" y="5535834"/>
              <a:ext cx="3630938" cy="374063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39" grpId="0" animBg="1"/>
      <p:bldP spid="40" grpId="0" animBg="1"/>
      <p:bldP spid="45" grpId="0" animBg="1"/>
      <p:bldP spid="4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量子ノイズの</a:t>
            </a:r>
            <a:r>
              <a:rPr lang="ja-JP" altLang="en-US" dirty="0" smtClean="0"/>
              <a:t>圧搾</a:t>
            </a:r>
            <a:endParaRPr kumimoji="1" lang="ja-JP" altLang="en-US" dirty="0"/>
          </a:p>
        </p:txBody>
      </p:sp>
      <p:pic>
        <p:nvPicPr>
          <p:cNvPr id="5" name="Picture 4" descr="D:\documents\研究関連\学会\2011\crestサイトビジット\fb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8244408" cy="5159641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1691680" y="1598996"/>
            <a:ext cx="18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0070C0"/>
                </a:solidFill>
              </a:rPr>
              <a:t>量子非破壊測定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3928" y="1598996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00B050"/>
                </a:solidFill>
              </a:rPr>
              <a:t>フィードバック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95992" y="1598996"/>
            <a:ext cx="18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0070C0"/>
                </a:solidFill>
              </a:rPr>
              <a:t>量子非破壊測定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右矢印 28"/>
          <p:cNvSpPr/>
          <p:nvPr/>
        </p:nvSpPr>
        <p:spPr>
          <a:xfrm>
            <a:off x="3347864" y="4461822"/>
            <a:ext cx="1296144" cy="36004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矢印 27"/>
          <p:cNvSpPr/>
          <p:nvPr/>
        </p:nvSpPr>
        <p:spPr>
          <a:xfrm>
            <a:off x="1516132" y="4477588"/>
            <a:ext cx="1296144" cy="36004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右矢印 26"/>
          <p:cNvSpPr/>
          <p:nvPr/>
        </p:nvSpPr>
        <p:spPr>
          <a:xfrm>
            <a:off x="6948264" y="2564904"/>
            <a:ext cx="1296144" cy="36004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右矢印 24"/>
          <p:cNvSpPr/>
          <p:nvPr/>
        </p:nvSpPr>
        <p:spPr>
          <a:xfrm>
            <a:off x="1547664" y="2564904"/>
            <a:ext cx="1296144" cy="36004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右矢印 25"/>
          <p:cNvSpPr/>
          <p:nvPr/>
        </p:nvSpPr>
        <p:spPr>
          <a:xfrm>
            <a:off x="4076888" y="2564904"/>
            <a:ext cx="2592288" cy="36004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200" dirty="0" smtClean="0"/>
              <a:t>スピン集団に対するフィードバック制御</a:t>
            </a:r>
            <a:endParaRPr kumimoji="1" lang="ja-JP" altLang="en-US" sz="3200" dirty="0"/>
          </a:p>
        </p:txBody>
      </p:sp>
      <p:sp>
        <p:nvSpPr>
          <p:cNvPr id="4" name="正方形/長方形 3"/>
          <p:cNvSpPr/>
          <p:nvPr/>
        </p:nvSpPr>
        <p:spPr>
          <a:xfrm>
            <a:off x="1115616" y="2348880"/>
            <a:ext cx="864096" cy="792088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115616" y="4293096"/>
            <a:ext cx="864096" cy="79208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843808" y="2132856"/>
            <a:ext cx="1368152" cy="309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\begin{document}&#10;\textcolor{white}{%&#10;\begin{align*}&#10;e^{-i\chi J_z S_z}&#10;\end{align*}}&#10;\end{document}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4645" y="3501009"/>
            <a:ext cx="1110938" cy="320625"/>
          </a:xfrm>
          <a:prstGeom prst="rect">
            <a:avLst/>
          </a:prstGeom>
        </p:spPr>
      </p:pic>
      <p:sp>
        <p:nvSpPr>
          <p:cNvPr id="13" name="二等辺三角形 12"/>
          <p:cNvSpPr/>
          <p:nvPr/>
        </p:nvSpPr>
        <p:spPr>
          <a:xfrm rot="5400000">
            <a:off x="5904148" y="4833156"/>
            <a:ext cx="1008112" cy="936104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/>
          <p:cNvGrpSpPr/>
          <p:nvPr/>
        </p:nvGrpSpPr>
        <p:grpSpPr>
          <a:xfrm>
            <a:off x="5980628" y="4956934"/>
            <a:ext cx="288032" cy="669776"/>
            <a:chOff x="6084168" y="5063480"/>
            <a:chExt cx="288032" cy="669776"/>
          </a:xfrm>
        </p:grpSpPr>
        <p:sp>
          <p:nvSpPr>
            <p:cNvPr id="15" name="減算記号 14"/>
            <p:cNvSpPr/>
            <p:nvPr/>
          </p:nvSpPr>
          <p:spPr>
            <a:xfrm>
              <a:off x="6084168" y="5063480"/>
              <a:ext cx="288032" cy="288032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加算記号 15"/>
            <p:cNvSpPr/>
            <p:nvPr/>
          </p:nvSpPr>
          <p:spPr>
            <a:xfrm>
              <a:off x="6084168" y="5445224"/>
              <a:ext cx="288032" cy="288032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正方形/長方形 17"/>
          <p:cNvSpPr/>
          <p:nvPr/>
        </p:nvSpPr>
        <p:spPr>
          <a:xfrm>
            <a:off x="6732240" y="2276872"/>
            <a:ext cx="86409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 descr="\begin{document}&#10;\textcolor{white}{&#10;\begin{align*}&#10;U&#10;\end{align*}}&#10;\end{document}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63616" y="2564904"/>
            <a:ext cx="244688" cy="258750"/>
          </a:xfrm>
          <a:prstGeom prst="rect">
            <a:avLst/>
          </a:prstGeom>
        </p:spPr>
      </p:pic>
      <p:cxnSp>
        <p:nvCxnSpPr>
          <p:cNvPr id="33" name="カギ線コネクタ 32"/>
          <p:cNvCxnSpPr/>
          <p:nvPr/>
        </p:nvCxnSpPr>
        <p:spPr>
          <a:xfrm>
            <a:off x="5508104" y="4725144"/>
            <a:ext cx="432048" cy="360040"/>
          </a:xfrm>
          <a:prstGeom prst="bentConnector3">
            <a:avLst>
              <a:gd name="adj1" fmla="val 50000"/>
            </a:avLst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4716016" y="4221088"/>
            <a:ext cx="864096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7" name="カギ線コネクタ 36"/>
          <p:cNvCxnSpPr/>
          <p:nvPr/>
        </p:nvCxnSpPr>
        <p:spPr>
          <a:xfrm flipV="1">
            <a:off x="5508104" y="5485700"/>
            <a:ext cx="432048" cy="360040"/>
          </a:xfrm>
          <a:prstGeom prst="bentConnector3">
            <a:avLst>
              <a:gd name="adj1" fmla="val 50000"/>
            </a:avLst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角丸四角形 13"/>
          <p:cNvSpPr/>
          <p:nvPr/>
        </p:nvSpPr>
        <p:spPr>
          <a:xfrm>
            <a:off x="4355976" y="5557708"/>
            <a:ext cx="1224136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reference</a:t>
            </a:r>
            <a:endParaRPr kumimoji="1" lang="ja-JP" altLang="en-US" dirty="0"/>
          </a:p>
        </p:txBody>
      </p:sp>
      <p:cxnSp>
        <p:nvCxnSpPr>
          <p:cNvPr id="39" name="図形 38"/>
          <p:cNvCxnSpPr>
            <a:stCxn id="13" idx="0"/>
          </p:cNvCxnSpPr>
          <p:nvPr/>
        </p:nvCxnSpPr>
        <p:spPr>
          <a:xfrm flipV="1">
            <a:off x="6876256" y="3212976"/>
            <a:ext cx="288032" cy="2088232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4812734" y="383633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測定</a:t>
            </a:r>
            <a:endParaRPr kumimoji="1" lang="ja-JP" altLang="en-US" dirty="0"/>
          </a:p>
        </p:txBody>
      </p:sp>
      <p:pic>
        <p:nvPicPr>
          <p:cNvPr id="41" name="図 40" descr="\begin{document}&#10;\begin{align*}&#10;J_z&#10;\end{align*}&#10;\end{document}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2564904"/>
            <a:ext cx="284063" cy="306563"/>
          </a:xfrm>
          <a:prstGeom prst="rect">
            <a:avLst/>
          </a:prstGeom>
        </p:spPr>
      </p:pic>
      <p:pic>
        <p:nvPicPr>
          <p:cNvPr id="2052" name="Picture 4" descr="D:\documents\研究関連\学会\2011\非平衡系の物理\measur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4293096"/>
            <a:ext cx="799288" cy="648072"/>
          </a:xfrm>
          <a:prstGeom prst="rect">
            <a:avLst/>
          </a:prstGeom>
          <a:noFill/>
        </p:spPr>
      </p:pic>
      <p:pic>
        <p:nvPicPr>
          <p:cNvPr id="45" name="図 44" descr="\begin{document}&#10;\begin{align*}&#10;S_y^{(1)}&#10;\end{align*}&#10;\end{document}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00108" y="4446057"/>
            <a:ext cx="517500" cy="466875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1007225" y="195245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原子集団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015732" y="393305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光パルス</a:t>
            </a:r>
            <a:endParaRPr kumimoji="1" lang="ja-JP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角丸四角形 73"/>
          <p:cNvSpPr/>
          <p:nvPr/>
        </p:nvSpPr>
        <p:spPr>
          <a:xfrm>
            <a:off x="683568" y="1196752"/>
            <a:ext cx="4104456" cy="22322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量子フィードバック</a:t>
            </a:r>
            <a:endParaRPr kumimoji="1" lang="ja-JP" altLang="en-US" dirty="0"/>
          </a:p>
        </p:txBody>
      </p:sp>
      <p:pic>
        <p:nvPicPr>
          <p:cNvPr id="3075" name="Picture 3" descr="D:\documents\研究関連\学会\2011\crestサイトビジット\ex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4352" y="3396261"/>
            <a:ext cx="6726040" cy="3461739"/>
          </a:xfrm>
          <a:prstGeom prst="rect">
            <a:avLst/>
          </a:prstGeom>
          <a:noFill/>
        </p:spPr>
      </p:pic>
      <p:grpSp>
        <p:nvGrpSpPr>
          <p:cNvPr id="89" name="グループ化 88"/>
          <p:cNvGrpSpPr/>
          <p:nvPr/>
        </p:nvGrpSpPr>
        <p:grpSpPr>
          <a:xfrm>
            <a:off x="4932040" y="1181016"/>
            <a:ext cx="4104456" cy="2232248"/>
            <a:chOff x="4932040" y="1181016"/>
            <a:chExt cx="4104456" cy="2232248"/>
          </a:xfrm>
        </p:grpSpPr>
        <p:sp>
          <p:nvSpPr>
            <p:cNvPr id="86" name="角丸四角形 85"/>
            <p:cNvSpPr/>
            <p:nvPr/>
          </p:nvSpPr>
          <p:spPr>
            <a:xfrm>
              <a:off x="4932040" y="1181016"/>
              <a:ext cx="4104456" cy="223224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2" name="カギ線コネクタ 81"/>
            <p:cNvCxnSpPr/>
            <p:nvPr/>
          </p:nvCxnSpPr>
          <p:spPr>
            <a:xfrm flipV="1">
              <a:off x="7460720" y="3009743"/>
              <a:ext cx="228972" cy="233731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図形 83"/>
            <p:cNvCxnSpPr>
              <a:stCxn id="63" idx="0"/>
              <a:endCxn id="67" idx="2"/>
            </p:cNvCxnSpPr>
            <p:nvPr/>
          </p:nvCxnSpPr>
          <p:spPr>
            <a:xfrm flipV="1">
              <a:off x="8140697" y="1793264"/>
              <a:ext cx="150335" cy="1127512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カギ線コネクタ 80"/>
            <p:cNvCxnSpPr>
              <a:stCxn id="70" idx="3"/>
              <a:endCxn id="65" idx="2"/>
            </p:cNvCxnSpPr>
            <p:nvPr/>
          </p:nvCxnSpPr>
          <p:spPr>
            <a:xfrm>
              <a:off x="7464189" y="2582523"/>
              <a:ext cx="228972" cy="233731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右矢印 53"/>
            <p:cNvSpPr/>
            <p:nvPr/>
          </p:nvSpPr>
          <p:spPr>
            <a:xfrm>
              <a:off x="6299092" y="2482669"/>
              <a:ext cx="676508" cy="187919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右矢印 54"/>
            <p:cNvSpPr/>
            <p:nvPr/>
          </p:nvSpPr>
          <p:spPr>
            <a:xfrm>
              <a:off x="5343041" y="2490898"/>
              <a:ext cx="676508" cy="187919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右矢印 55"/>
            <p:cNvSpPr/>
            <p:nvPr/>
          </p:nvSpPr>
          <p:spPr>
            <a:xfrm>
              <a:off x="8178280" y="1492594"/>
              <a:ext cx="676508" cy="187919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右矢印 56"/>
            <p:cNvSpPr/>
            <p:nvPr/>
          </p:nvSpPr>
          <p:spPr>
            <a:xfrm>
              <a:off x="5359499" y="1492594"/>
              <a:ext cx="676508" cy="187919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右矢印 57"/>
            <p:cNvSpPr/>
            <p:nvPr/>
          </p:nvSpPr>
          <p:spPr>
            <a:xfrm>
              <a:off x="6679598" y="1492594"/>
              <a:ext cx="1353015" cy="187919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正方形/長方形 58"/>
            <p:cNvSpPr/>
            <p:nvPr/>
          </p:nvSpPr>
          <p:spPr>
            <a:xfrm>
              <a:off x="5133996" y="1379843"/>
              <a:ext cx="451005" cy="413421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正方形/長方形 59"/>
            <p:cNvSpPr/>
            <p:nvPr/>
          </p:nvSpPr>
          <p:spPr>
            <a:xfrm>
              <a:off x="5133996" y="2394604"/>
              <a:ext cx="451005" cy="413421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6036006" y="1267092"/>
              <a:ext cx="714091" cy="16161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2" name="図 61" descr="\begin{document}&#10;\textcolor{white}{%&#10;\begin{align*}&#10;e^{-i\chi J_z S_z}&#10;\end{align*}}&#10;\end{document}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14734" y="1981184"/>
              <a:ext cx="579841" cy="167347"/>
            </a:xfrm>
            <a:prstGeom prst="rect">
              <a:avLst/>
            </a:prstGeom>
          </p:spPr>
        </p:pic>
        <p:sp>
          <p:nvSpPr>
            <p:cNvPr id="63" name="二等辺三角形 62"/>
            <p:cNvSpPr/>
            <p:nvPr/>
          </p:nvSpPr>
          <p:spPr>
            <a:xfrm rot="5400000">
              <a:off x="7633316" y="2676482"/>
              <a:ext cx="526172" cy="488589"/>
            </a:xfrm>
            <a:prstGeom prst="triangl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4" name="グループ化 63"/>
            <p:cNvGrpSpPr/>
            <p:nvPr/>
          </p:nvGrpSpPr>
          <p:grpSpPr>
            <a:xfrm>
              <a:off x="7673234" y="2741087"/>
              <a:ext cx="150335" cy="349582"/>
              <a:chOff x="6084168" y="5063480"/>
              <a:chExt cx="288032" cy="669776"/>
            </a:xfrm>
          </p:grpSpPr>
          <p:sp>
            <p:nvSpPr>
              <p:cNvPr id="65" name="減算記号 64"/>
              <p:cNvSpPr/>
              <p:nvPr/>
            </p:nvSpPr>
            <p:spPr>
              <a:xfrm>
                <a:off x="6084168" y="5063480"/>
                <a:ext cx="288032" cy="288032"/>
              </a:xfrm>
              <a:prstGeom prst="mathMin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加算記号 65"/>
              <p:cNvSpPr/>
              <p:nvPr/>
            </p:nvSpPr>
            <p:spPr>
              <a:xfrm>
                <a:off x="6084168" y="5445224"/>
                <a:ext cx="288032" cy="288032"/>
              </a:xfrm>
              <a:prstGeom prst="mathPl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67" name="正方形/長方形 66"/>
            <p:cNvSpPr/>
            <p:nvPr/>
          </p:nvSpPr>
          <p:spPr>
            <a:xfrm>
              <a:off x="8065529" y="1342259"/>
              <a:ext cx="451005" cy="4510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8" name="図 67" descr="\begin{document}&#10;\textcolor{white}{&#10;\begin{align*}&#10;U&#10;\end{align*}}&#10;\end{document}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38487" y="1492594"/>
              <a:ext cx="127712" cy="135052"/>
            </a:xfrm>
            <a:prstGeom prst="rect">
              <a:avLst/>
            </a:prstGeom>
          </p:spPr>
        </p:pic>
        <p:sp>
          <p:nvSpPr>
            <p:cNvPr id="70" name="正方形/長方形 69"/>
            <p:cNvSpPr/>
            <p:nvPr/>
          </p:nvSpPr>
          <p:spPr>
            <a:xfrm>
              <a:off x="7013184" y="2357021"/>
              <a:ext cx="451005" cy="45100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角丸四角形 71"/>
            <p:cNvSpPr/>
            <p:nvPr/>
          </p:nvSpPr>
          <p:spPr>
            <a:xfrm>
              <a:off x="6825265" y="3054654"/>
              <a:ext cx="638924" cy="30067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75" name="図 74" descr="\begin{document}&#10;\begin{align*}&#10;J_z&#10;\end{align*}&#10;\end{document}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84331" y="1492594"/>
              <a:ext cx="148263" cy="160007"/>
            </a:xfrm>
            <a:prstGeom prst="rect">
              <a:avLst/>
            </a:prstGeom>
          </p:spPr>
        </p:pic>
        <p:pic>
          <p:nvPicPr>
            <p:cNvPr id="77" name="Picture 4" descr="D:\documents\研究関連\学会\2011\非平衡系の物理\measure.g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13184" y="2394604"/>
              <a:ext cx="417179" cy="338254"/>
            </a:xfrm>
            <a:prstGeom prst="rect">
              <a:avLst/>
            </a:prstGeom>
            <a:noFill/>
          </p:spPr>
        </p:pic>
        <p:pic>
          <p:nvPicPr>
            <p:cNvPr id="79" name="図 78" descr="\begin{document}&#10;ref.&#10;\end{document}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43425" y="3131594"/>
              <a:ext cx="239277" cy="136520"/>
            </a:xfrm>
            <a:prstGeom prst="rect">
              <a:avLst/>
            </a:prstGeom>
          </p:spPr>
        </p:pic>
        <p:pic>
          <p:nvPicPr>
            <p:cNvPr id="88" name="図 87" descr="\begin{document}&#10;\begin{align*}&#10;S_y^{(1)}&#10;\end{align*}&#10;\end{document}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30291" y="2474440"/>
              <a:ext cx="270103" cy="243680"/>
            </a:xfrm>
            <a:prstGeom prst="rect">
              <a:avLst/>
            </a:prstGeom>
          </p:spPr>
        </p:pic>
      </p:grpSp>
      <p:pic>
        <p:nvPicPr>
          <p:cNvPr id="30" name="Picture 4" descr="D:\documents\研究関連\学会\2011\crestサイトビジット\fbc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7584" y="1124744"/>
            <a:ext cx="3816424" cy="238845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動的制御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909192"/>
          </a:xfrm>
        </p:spPr>
        <p:txBody>
          <a:bodyPr/>
          <a:lstStyle/>
          <a:p>
            <a:r>
              <a:rPr kumimoji="1" lang="ja-JP" altLang="en-US" dirty="0" smtClean="0"/>
              <a:t>系の状態を測定</a:t>
            </a:r>
            <a:endParaRPr kumimoji="1" lang="en-US" altLang="ja-JP" dirty="0" smtClean="0"/>
          </a:p>
          <a:p>
            <a:r>
              <a:rPr lang="ja-JP" altLang="en-US" dirty="0" smtClean="0"/>
              <a:t>測定結果に基づいた操作</a:t>
            </a:r>
            <a:endParaRPr lang="en-US" altLang="ja-JP" dirty="0" smtClean="0"/>
          </a:p>
          <a:p>
            <a:r>
              <a:rPr kumimoji="1" lang="ja-JP" altLang="en-US" dirty="0" smtClean="0"/>
              <a:t>系の時間発展を任意に制御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03848" y="328498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e.g. </a:t>
            </a:r>
            <a:r>
              <a:rPr kumimoji="1" lang="ja-JP" altLang="en-US" dirty="0" smtClean="0"/>
              <a:t>（ネガティブ）フィードバックによる安定化</a:t>
            </a:r>
            <a:endParaRPr kumimoji="1" lang="ja-JP" altLang="en-US" dirty="0"/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1438272" y="4760168"/>
            <a:ext cx="7498080" cy="190919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ja-JP" altLang="en-US" sz="3200" dirty="0" smtClean="0"/>
              <a:t>測定された量に関して，系の</a:t>
            </a:r>
            <a:r>
              <a:rPr lang="en-US" altLang="ja-JP" sz="3200" dirty="0" smtClean="0"/>
              <a:t>`</a:t>
            </a:r>
            <a:r>
              <a:rPr lang="ja-JP" altLang="en-US" sz="3200" dirty="0" smtClean="0"/>
              <a:t>状態</a:t>
            </a:r>
            <a:r>
              <a:rPr lang="en-US" altLang="ja-JP" sz="3200" dirty="0" smtClean="0"/>
              <a:t>’</a:t>
            </a:r>
            <a:r>
              <a:rPr lang="ja-JP" altLang="en-US" sz="3200" dirty="0" smtClean="0"/>
              <a:t>は測定によって変化しない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系が変化する特徴的な時間より十分速く，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『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測定結果に基づいた操作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』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を行う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1403648" y="3582144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要請</a:t>
            </a:r>
            <a:endParaRPr kumimoji="1" lang="ja-JP" alt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3600" dirty="0" smtClean="0"/>
              <a:t>ファラデー回転相互作用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6372200" y="1556792"/>
            <a:ext cx="2016224" cy="17281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1634186" y="1556792"/>
            <a:ext cx="2016224" cy="16852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98703" y="1628800"/>
            <a:ext cx="1443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Collective Spin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551087" y="1628800"/>
            <a:ext cx="165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Light Polarization</a:t>
            </a:r>
            <a:endParaRPr kumimoji="1" lang="ja-JP" altLang="en-US" dirty="0"/>
          </a:p>
        </p:txBody>
      </p:sp>
      <p:pic>
        <p:nvPicPr>
          <p:cNvPr id="8" name="図 7" descr="\begin{document}&#10;\begin{align*}&#10;J_z&#10;\end{align*}&#10;\end{document}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2132856"/>
            <a:ext cx="255938" cy="255938"/>
          </a:xfrm>
          <a:prstGeom prst="rect">
            <a:avLst/>
          </a:prstGeom>
        </p:spPr>
      </p:pic>
      <p:pic>
        <p:nvPicPr>
          <p:cNvPr id="9" name="図 8" descr="\begin{document}&#10;\begin{align*}&#10;S_y&#10;\end{align*}&#10;\end{document}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2132856"/>
            <a:ext cx="289688" cy="300938"/>
          </a:xfrm>
          <a:prstGeom prst="rect">
            <a:avLst/>
          </a:prstGeom>
        </p:spPr>
      </p:pic>
      <p:pic>
        <p:nvPicPr>
          <p:cNvPr id="10" name="図 9" descr="\begin{document}&#10;\begin{align*}&#10;\mathscr{H}_\text{int}=\alpha J_z S_z&#10;\end{align*}&#10;\end{document}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2276872"/>
            <a:ext cx="1771875" cy="267188"/>
          </a:xfrm>
          <a:prstGeom prst="rect">
            <a:avLst/>
          </a:prstGeom>
        </p:spPr>
      </p:pic>
      <p:pic>
        <p:nvPicPr>
          <p:cNvPr id="11" name="図 10" descr="\begin{document}&#10;\begin{align*}&#10;\mathscr{H}_\text{s}&#10;\end{align*}&#10;\end{document}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1760" y="2780928"/>
            <a:ext cx="365625" cy="267188"/>
          </a:xfrm>
          <a:prstGeom prst="rect">
            <a:avLst/>
          </a:prstGeom>
        </p:spPr>
      </p:pic>
      <p:pic>
        <p:nvPicPr>
          <p:cNvPr id="12" name="図 11" descr="\begin{document}&#10;\begin{align*}&#10;\mathscr{H}_\text{p}&#10;\end{align*}&#10;\end{document}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4288" y="2780928"/>
            <a:ext cx="405000" cy="303751"/>
          </a:xfrm>
          <a:prstGeom prst="rect">
            <a:avLst/>
          </a:prstGeom>
        </p:spPr>
      </p:pic>
      <p:sp>
        <p:nvSpPr>
          <p:cNvPr id="13" name="左右矢印 12"/>
          <p:cNvSpPr/>
          <p:nvPr/>
        </p:nvSpPr>
        <p:spPr>
          <a:xfrm>
            <a:off x="3923928" y="2708920"/>
            <a:ext cx="2232248" cy="576064"/>
          </a:xfrm>
          <a:prstGeom prst="left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 descr="\begin{document}&#10;\begin{align*}&#10;\frac{\mathrm{d}J_z}{\mathrm{d}t}=\frac{i}{\hbar}[\mathscr{H}_\text{int},J_z]=0&#10;\end{align*}&#10;\end{document}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70125" y="3835815"/>
            <a:ext cx="3301875" cy="742500"/>
          </a:xfrm>
          <a:prstGeom prst="rect">
            <a:avLst/>
          </a:prstGeom>
        </p:spPr>
      </p:pic>
      <p:pic>
        <p:nvPicPr>
          <p:cNvPr id="21" name="図 20" descr="\begin{document}&#10;\begin{align*}&#10;\frac{\mathrm{d}S_y}{\mathrm{d}t}=\frac{i}{\hbar}[\mathscr{H}_\text{int},S_y]\not=0&#10;\end{align*}&#10;\end{document}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59535" y="3835815"/>
            <a:ext cx="3360937" cy="745313"/>
          </a:xfrm>
          <a:prstGeom prst="rect">
            <a:avLst/>
          </a:prstGeom>
        </p:spPr>
      </p:pic>
      <p:sp>
        <p:nvSpPr>
          <p:cNvPr id="24" name="正方形/長方形 23"/>
          <p:cNvSpPr/>
          <p:nvPr/>
        </p:nvSpPr>
        <p:spPr>
          <a:xfrm>
            <a:off x="1115616" y="5229200"/>
            <a:ext cx="4176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i="1" dirty="0" smtClean="0"/>
              <a:t>T. Takano, M. </a:t>
            </a:r>
            <a:r>
              <a:rPr lang="en-US" altLang="ja-JP" sz="1600" i="1" dirty="0" err="1" smtClean="0"/>
              <a:t>Fuyama</a:t>
            </a:r>
            <a:r>
              <a:rPr lang="en-US" altLang="ja-JP" sz="1600" i="1" dirty="0" smtClean="0"/>
              <a:t>, R. </a:t>
            </a:r>
            <a:r>
              <a:rPr lang="en-US" altLang="ja-JP" sz="1600" i="1" dirty="0" err="1" smtClean="0"/>
              <a:t>Namiki</a:t>
            </a:r>
            <a:r>
              <a:rPr lang="en-US" altLang="ja-JP" sz="1600" i="1" dirty="0" smtClean="0"/>
              <a:t> and Y. Takahashi, </a:t>
            </a:r>
          </a:p>
          <a:p>
            <a:r>
              <a:rPr lang="en-US" altLang="ja-JP" sz="1600" i="1" dirty="0" smtClean="0"/>
              <a:t>“Spin Squeezing of a Cold Atomic Ensemble</a:t>
            </a:r>
          </a:p>
          <a:p>
            <a:r>
              <a:rPr lang="ja-JP" altLang="en-US" sz="1600" i="1" dirty="0" smtClean="0"/>
              <a:t>　　　　　　</a:t>
            </a:r>
            <a:r>
              <a:rPr lang="en-US" altLang="ja-JP" sz="1600" i="1" dirty="0" smtClean="0"/>
              <a:t>with the Nuclear Spin of One-Half”</a:t>
            </a:r>
          </a:p>
          <a:p>
            <a:r>
              <a:rPr lang="en-US" altLang="ja-JP" sz="1600" i="1" dirty="0" smtClean="0"/>
              <a:t>Phys. Rev. </a:t>
            </a:r>
            <a:r>
              <a:rPr lang="en-US" altLang="ja-JP" sz="1600" i="1" dirty="0" err="1" smtClean="0"/>
              <a:t>Lett</a:t>
            </a:r>
            <a:r>
              <a:rPr lang="en-US" altLang="ja-JP" sz="1600" i="1" dirty="0" smtClean="0"/>
              <a:t>. </a:t>
            </a:r>
            <a:r>
              <a:rPr lang="en-US" altLang="ja-JP" sz="1600" b="1" i="1" dirty="0" smtClean="0"/>
              <a:t>102</a:t>
            </a:r>
            <a:r>
              <a:rPr lang="en-US" altLang="ja-JP" sz="1600" i="1" dirty="0" smtClean="0"/>
              <a:t>, 033601 (2009)</a:t>
            </a:r>
            <a:endParaRPr lang="ja-JP" altLang="en-US" sz="1600" i="1" dirty="0"/>
          </a:p>
        </p:txBody>
      </p:sp>
      <p:pic>
        <p:nvPicPr>
          <p:cNvPr id="16" name="Picture 3" descr="D:\documents\研究関連\学会\2010\fundamental physics\figs\stoke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176" y="4600575"/>
            <a:ext cx="2514600" cy="22574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研究関連\学会\2011\量子サイバネティクス総括班会議\setu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2699" y="1340768"/>
            <a:ext cx="5733637" cy="2934642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 smtClean="0"/>
              <a:t>ファラデー回転相互作用</a:t>
            </a:r>
            <a:endParaRPr kumimoji="1" lang="ja-JP" altLang="en-US" dirty="0"/>
          </a:p>
        </p:txBody>
      </p:sp>
      <p:grpSp>
        <p:nvGrpSpPr>
          <p:cNvPr id="3" name="グループ化 24"/>
          <p:cNvGrpSpPr/>
          <p:nvPr/>
        </p:nvGrpSpPr>
        <p:grpSpPr>
          <a:xfrm>
            <a:off x="5940152" y="4797152"/>
            <a:ext cx="1714728" cy="1852972"/>
            <a:chOff x="4617024" y="4776830"/>
            <a:chExt cx="2248932" cy="2430244"/>
          </a:xfrm>
        </p:grpSpPr>
        <p:sp>
          <p:nvSpPr>
            <p:cNvPr id="9" name="正方形/長方形 8"/>
            <p:cNvSpPr/>
            <p:nvPr/>
          </p:nvSpPr>
          <p:spPr>
            <a:xfrm>
              <a:off x="5386647" y="6639403"/>
              <a:ext cx="450050" cy="1350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6331752" y="6639403"/>
              <a:ext cx="450050" cy="1350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" name="図 10" descr="\begin{document}&#10;\begin{align*}&#10;{}^{1}S_0&#10;\end{align*}&#10;\end{document}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7025" y="6456590"/>
              <a:ext cx="452813" cy="365625"/>
            </a:xfrm>
            <a:prstGeom prst="rect">
              <a:avLst/>
            </a:prstGeom>
          </p:spPr>
        </p:pic>
        <p:pic>
          <p:nvPicPr>
            <p:cNvPr id="12" name="図 11" descr="\begin{document}&#10;\begin{align*}&#10;\ket{\uparrow_z}&#10;\end{align*}&#10;\end{document}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87831" y="6825953"/>
              <a:ext cx="478125" cy="362813"/>
            </a:xfrm>
            <a:prstGeom prst="rect">
              <a:avLst/>
            </a:prstGeom>
          </p:spPr>
        </p:pic>
        <p:pic>
          <p:nvPicPr>
            <p:cNvPr id="13" name="図 12" descr="\begin{document}&#10;\begin{align*}&#10;\ket{\downarrow_z}&#10;\end{align*}&#10;\end{document}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92761" y="6844261"/>
              <a:ext cx="478125" cy="362813"/>
            </a:xfrm>
            <a:prstGeom prst="rect">
              <a:avLst/>
            </a:prstGeom>
          </p:spPr>
        </p:pic>
        <p:sp>
          <p:nvSpPr>
            <p:cNvPr id="14" name="円/楕円 13"/>
            <p:cNvSpPr/>
            <p:nvPr/>
          </p:nvSpPr>
          <p:spPr>
            <a:xfrm>
              <a:off x="6387831" y="6442942"/>
              <a:ext cx="317828" cy="317828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5444910" y="6453193"/>
              <a:ext cx="317828" cy="317828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6" name="図 15" descr="\begin{document}&#10;\begin{align*}&#10;{}^{1}P_1&#10;\end{align*}&#10;\end{document}"/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17024" y="4776830"/>
              <a:ext cx="455626" cy="362813"/>
            </a:xfrm>
            <a:prstGeom prst="rect">
              <a:avLst/>
            </a:prstGeom>
          </p:spPr>
        </p:pic>
        <p:sp>
          <p:nvSpPr>
            <p:cNvPr id="17" name="正方形/長方形 16"/>
            <p:cNvSpPr/>
            <p:nvPr/>
          </p:nvSpPr>
          <p:spPr>
            <a:xfrm>
              <a:off x="5386647" y="4918607"/>
              <a:ext cx="450050" cy="1350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6331752" y="4918607"/>
              <a:ext cx="450050" cy="1350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" name="グループ化 70"/>
            <p:cNvGrpSpPr/>
            <p:nvPr/>
          </p:nvGrpSpPr>
          <p:grpSpPr>
            <a:xfrm>
              <a:off x="5937421" y="5441022"/>
              <a:ext cx="310581" cy="1159906"/>
              <a:chOff x="5259347" y="4781324"/>
              <a:chExt cx="310581" cy="1159906"/>
            </a:xfrm>
          </p:grpSpPr>
          <p:sp>
            <p:nvSpPr>
              <p:cNvPr id="23" name="右矢印 22"/>
              <p:cNvSpPr/>
              <p:nvPr/>
            </p:nvSpPr>
            <p:spPr>
              <a:xfrm rot="18279162">
                <a:off x="4815470" y="5225201"/>
                <a:ext cx="1159766" cy="272012"/>
              </a:xfrm>
              <a:prstGeom prst="rightArrow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右矢印 23"/>
              <p:cNvSpPr/>
              <p:nvPr/>
            </p:nvSpPr>
            <p:spPr>
              <a:xfrm rot="14118644">
                <a:off x="4854039" y="5225341"/>
                <a:ext cx="1159766" cy="272012"/>
              </a:xfrm>
              <a:prstGeom prst="rightArrow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19" name="図 18" descr="\begin{document}&#10;\begin{align*}&#10;\sigma+&#10;\end{align*}&#10;\end{document}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80312" y="5373216"/>
            <a:ext cx="455625" cy="233438"/>
          </a:xfrm>
          <a:prstGeom prst="rect">
            <a:avLst/>
          </a:prstGeom>
        </p:spPr>
      </p:pic>
      <p:pic>
        <p:nvPicPr>
          <p:cNvPr id="21" name="図 20" descr="\begin{document}&#10;\begin{align*}&#10;\sigma-&#10;\end{align*}&#10;\end{document}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64566" y="5408842"/>
            <a:ext cx="447188" cy="160313"/>
          </a:xfrm>
          <a:prstGeom prst="rect">
            <a:avLst/>
          </a:prstGeom>
        </p:spPr>
      </p:pic>
      <p:pic>
        <p:nvPicPr>
          <p:cNvPr id="26" name="Picture 3" descr="D:\documents\研究関連\学会\2010\fundamental physics\figs\spher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16982" y="4729336"/>
            <a:ext cx="1885832" cy="1836204"/>
          </a:xfrm>
          <a:prstGeom prst="rect">
            <a:avLst/>
          </a:prstGeom>
          <a:noFill/>
        </p:spPr>
      </p:pic>
      <p:pic>
        <p:nvPicPr>
          <p:cNvPr id="33" name="図 32" descr="\begin{document}&#10;\begin{align*}&#10;\ket{\sigma-}&#10;\end{align*}&#10;\end{document}"/>
          <p:cNvPicPr>
            <a:picLocks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79912" y="6495188"/>
            <a:ext cx="649689" cy="362812"/>
          </a:xfrm>
          <a:prstGeom prst="rect">
            <a:avLst/>
          </a:prstGeom>
        </p:spPr>
      </p:pic>
      <p:pic>
        <p:nvPicPr>
          <p:cNvPr id="35" name="図 34" descr="\begin{document}&#10;\begin{align*}&#10;\ket{\sigma+}&#10;\end{align*}&#10;\end{document}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779912" y="4475212"/>
            <a:ext cx="641251" cy="362812"/>
          </a:xfrm>
          <a:prstGeom prst="rect">
            <a:avLst/>
          </a:prstGeom>
        </p:spPr>
      </p:pic>
      <p:pic>
        <p:nvPicPr>
          <p:cNvPr id="37" name="図 36" descr="\begin{document}&#10;\begin{align*}&#10;\ket{H}&#10;\end{align*}&#10;\end{document}"/>
          <p:cNvPicPr>
            <a:picLocks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627784" y="5445224"/>
            <a:ext cx="478126" cy="362812"/>
          </a:xfrm>
          <a:prstGeom prst="rect">
            <a:avLst/>
          </a:prstGeom>
        </p:spPr>
      </p:pic>
      <p:pic>
        <p:nvPicPr>
          <p:cNvPr id="39" name="図 38" descr="\begin{document}&#10;\begin{align*}&#10;\ket{V}&#10;\end{align*}&#10;\end{document}"/>
          <p:cNvPicPr>
            <a:picLocks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057006" y="5392266"/>
            <a:ext cx="438751" cy="362812"/>
          </a:xfrm>
          <a:prstGeom prst="rect">
            <a:avLst/>
          </a:prstGeom>
        </p:spPr>
      </p:pic>
      <p:pic>
        <p:nvPicPr>
          <p:cNvPr id="41" name="図 40" descr="\begin{document}&#10;\begin{align*}&#10;\ket{D}&#10;\end{align*}&#10;\end{document}"/>
          <p:cNvPicPr>
            <a:picLocks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347864" y="5733256"/>
            <a:ext cx="461251" cy="362812"/>
          </a:xfrm>
          <a:prstGeom prst="rect">
            <a:avLst/>
          </a:prstGeom>
        </p:spPr>
      </p:pic>
      <p:pic>
        <p:nvPicPr>
          <p:cNvPr id="43" name="図 42" descr="\begin{document}&#10;\begin{align*}&#10;\ket{\bar{D}}&#10;\end{align*}&#10;\end{document}"/>
          <p:cNvPicPr>
            <a:picLocks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283968" y="5157192"/>
            <a:ext cx="461251" cy="39656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仮想磁場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86045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スピンの回転操作</a:t>
            </a:r>
            <a:endParaRPr kumimoji="1" lang="ja-JP" altLang="en-US" dirty="0"/>
          </a:p>
        </p:txBody>
      </p:sp>
      <p:pic>
        <p:nvPicPr>
          <p:cNvPr id="19" name="Picture 2" descr="D:\documents\研究関連\学会\2011\量子サイバネティクス総括班会議\blo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514" y="1977709"/>
            <a:ext cx="5267377" cy="2884907"/>
          </a:xfrm>
          <a:prstGeom prst="rect">
            <a:avLst/>
          </a:prstGeom>
          <a:noFill/>
        </p:spPr>
      </p:pic>
      <p:grpSp>
        <p:nvGrpSpPr>
          <p:cNvPr id="7" name="グループ化 21"/>
          <p:cNvGrpSpPr/>
          <p:nvPr/>
        </p:nvGrpSpPr>
        <p:grpSpPr>
          <a:xfrm>
            <a:off x="6110412" y="4525623"/>
            <a:ext cx="1917972" cy="2278752"/>
            <a:chOff x="5587283" y="4525623"/>
            <a:chExt cx="1917972" cy="2278752"/>
          </a:xfrm>
        </p:grpSpPr>
        <p:sp>
          <p:nvSpPr>
            <p:cNvPr id="4" name="正方形/長方形 3"/>
            <p:cNvSpPr/>
            <p:nvPr/>
          </p:nvSpPr>
          <p:spPr>
            <a:xfrm>
              <a:off x="6242008" y="6311882"/>
              <a:ext cx="382862" cy="1148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7046018" y="6110130"/>
              <a:ext cx="382862" cy="1148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 descr="\begin{document}&#10;\begin{align*}&#10;{}^{1}S_0&#10;\end{align*}&#10;\end{document}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87284" y="5954609"/>
              <a:ext cx="385212" cy="311041"/>
            </a:xfrm>
            <a:prstGeom prst="rect">
              <a:avLst/>
            </a:prstGeom>
          </p:spPr>
        </p:pic>
        <p:sp>
          <p:nvSpPr>
            <p:cNvPr id="9" name="円/楕円 8"/>
            <p:cNvSpPr/>
            <p:nvPr/>
          </p:nvSpPr>
          <p:spPr>
            <a:xfrm>
              <a:off x="7093725" y="5942999"/>
              <a:ext cx="270379" cy="270379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6291573" y="6153472"/>
              <a:ext cx="270379" cy="270379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6242008" y="4646233"/>
              <a:ext cx="382862" cy="1148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7046018" y="4646233"/>
              <a:ext cx="382862" cy="1148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右矢印 14"/>
            <p:cNvSpPr/>
            <p:nvPr/>
          </p:nvSpPr>
          <p:spPr>
            <a:xfrm rot="18279162">
              <a:off x="6332947" y="5468267"/>
              <a:ext cx="986624" cy="231403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7" name="図 16" descr="\begin{document}&#10;\begin{align*}&#10;{}^{3}P_1&#10;\end{align*}&#10;\end{document}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87283" y="4525623"/>
              <a:ext cx="397176" cy="308648"/>
            </a:xfrm>
            <a:prstGeom prst="rect">
              <a:avLst/>
            </a:prstGeom>
          </p:spPr>
        </p:pic>
        <p:pic>
          <p:nvPicPr>
            <p:cNvPr id="20" name="図 19" descr="\begin{document}&#10;\begin{align*}&#10;\ket{\downarrow_y}&#10;\end{align*}&#10;\end{document}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47210" y="6486157"/>
              <a:ext cx="411530" cy="318218"/>
            </a:xfrm>
            <a:prstGeom prst="rect">
              <a:avLst/>
            </a:prstGeom>
          </p:spPr>
        </p:pic>
        <p:pic>
          <p:nvPicPr>
            <p:cNvPr id="21" name="図 20" descr="\begin{document}&#10;\begin{align*}&#10;\ket{\uparrow_y}&#10;\end{align*}&#10;\end{document}"/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93725" y="6268830"/>
              <a:ext cx="411530" cy="318218"/>
            </a:xfrm>
            <a:prstGeom prst="rect">
              <a:avLst/>
            </a:prstGeom>
          </p:spPr>
        </p:pic>
      </p:grpSp>
      <p:grpSp>
        <p:nvGrpSpPr>
          <p:cNvPr id="8" name="グループ化 32"/>
          <p:cNvGrpSpPr/>
          <p:nvPr/>
        </p:nvGrpSpPr>
        <p:grpSpPr>
          <a:xfrm>
            <a:off x="5833932" y="2021361"/>
            <a:ext cx="2653503" cy="2397749"/>
            <a:chOff x="5331988" y="1977709"/>
            <a:chExt cx="2653503" cy="2397749"/>
          </a:xfrm>
        </p:grpSpPr>
        <p:pic>
          <p:nvPicPr>
            <p:cNvPr id="31" name="Picture 3" descr="D:\documents\研究関連\学会\2010\fundamental physics\figs\sphere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27958" y="2292744"/>
              <a:ext cx="1885832" cy="1836204"/>
            </a:xfrm>
            <a:prstGeom prst="rect">
              <a:avLst/>
            </a:prstGeom>
            <a:noFill/>
          </p:spPr>
        </p:pic>
        <p:pic>
          <p:nvPicPr>
            <p:cNvPr id="25" name="図 24" descr="\begin{document}&#10;\begin{align*}&#10;\ket{\uparrow_z}&#10;\end{align*}&#10;\end{document}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63615" y="3015601"/>
              <a:ext cx="421876" cy="303750"/>
            </a:xfrm>
            <a:prstGeom prst="rect">
              <a:avLst/>
            </a:prstGeom>
          </p:spPr>
        </p:pic>
        <p:pic>
          <p:nvPicPr>
            <p:cNvPr id="26" name="図 25" descr="\begin{document}&#10;\begin{align*}&#10;\ket{\downarrow_z}&#10;\end{align*}&#10;\end{document}"/>
            <p:cNvPicPr>
              <a:picLocks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31988" y="3015601"/>
              <a:ext cx="421876" cy="303750"/>
            </a:xfrm>
            <a:prstGeom prst="rect">
              <a:avLst/>
            </a:prstGeom>
          </p:spPr>
        </p:pic>
        <p:pic>
          <p:nvPicPr>
            <p:cNvPr id="27" name="図 26" descr="\begin{document}&#10;\begin{align*}&#10;\ket{\uparrow_x}&#10;\end{align*}&#10;\end{document}"/>
            <p:cNvPicPr>
              <a:picLocks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11300" y="3493411"/>
              <a:ext cx="427501" cy="303750"/>
            </a:xfrm>
            <a:prstGeom prst="rect">
              <a:avLst/>
            </a:prstGeom>
          </p:spPr>
        </p:pic>
        <p:pic>
          <p:nvPicPr>
            <p:cNvPr id="28" name="図 27" descr="\begin{document}&#10;\begin{align*}&#10;\ket{\uparrow_y}&#10;\end{align*}&#10;\end{document}"/>
            <p:cNvPicPr>
              <a:picLocks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71671" y="1977709"/>
              <a:ext cx="427501" cy="317812"/>
            </a:xfrm>
            <a:prstGeom prst="rect">
              <a:avLst/>
            </a:prstGeom>
          </p:spPr>
        </p:pic>
        <p:pic>
          <p:nvPicPr>
            <p:cNvPr id="29" name="図 28" descr="\begin{document}&#10;\begin{align*}&#10;\ket{\downarrow_y}&#10;\end{align*}&#10;\end{document}"/>
            <p:cNvPicPr>
              <a:picLocks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71671" y="4057646"/>
              <a:ext cx="427501" cy="317812"/>
            </a:xfrm>
            <a:prstGeom prst="rect">
              <a:avLst/>
            </a:prstGeom>
          </p:spPr>
        </p:pic>
        <p:pic>
          <p:nvPicPr>
            <p:cNvPr id="30" name="図 29" descr="\begin{document}&#10;\begin{align*}&#10;\ket{\downarrow_x}&#10;\end{align*}&#10;\end{document}"/>
            <p:cNvPicPr>
              <a:picLocks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43939" y="2717041"/>
              <a:ext cx="427501" cy="303750"/>
            </a:xfrm>
            <a:prstGeom prst="rect">
              <a:avLst/>
            </a:prstGeom>
          </p:spPr>
        </p:pic>
      </p:grpSp>
      <p:cxnSp>
        <p:nvCxnSpPr>
          <p:cNvPr id="35" name="直線矢印コネクタ 34"/>
          <p:cNvCxnSpPr/>
          <p:nvPr/>
        </p:nvCxnSpPr>
        <p:spPr>
          <a:xfrm rot="5400000">
            <a:off x="6945921" y="3282638"/>
            <a:ext cx="219063" cy="163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>
            <a:off x="7137287" y="3254940"/>
            <a:ext cx="586857" cy="1566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上カーブ矢印 42"/>
          <p:cNvSpPr/>
          <p:nvPr/>
        </p:nvSpPr>
        <p:spPr>
          <a:xfrm rot="21171437">
            <a:off x="6973721" y="3537053"/>
            <a:ext cx="815305" cy="208639"/>
          </a:xfrm>
          <a:prstGeom prst="curved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11" name="グループ化 60"/>
          <p:cNvGrpSpPr/>
          <p:nvPr/>
        </p:nvGrpSpPr>
        <p:grpSpPr>
          <a:xfrm>
            <a:off x="1964704" y="5250131"/>
            <a:ext cx="2463280" cy="1563245"/>
            <a:chOff x="791580" y="5040715"/>
            <a:chExt cx="2463280" cy="1563245"/>
          </a:xfrm>
        </p:grpSpPr>
        <p:grpSp>
          <p:nvGrpSpPr>
            <p:cNvPr id="14" name="グループ化 44"/>
            <p:cNvGrpSpPr/>
            <p:nvPr/>
          </p:nvGrpSpPr>
          <p:grpSpPr>
            <a:xfrm>
              <a:off x="1960420" y="5040715"/>
              <a:ext cx="676365" cy="1043580"/>
              <a:chOff x="1690967" y="5055435"/>
              <a:chExt cx="720079" cy="1111027"/>
            </a:xfrm>
          </p:grpSpPr>
          <p:sp>
            <p:nvSpPr>
              <p:cNvPr id="46" name="正方形/長方形 45"/>
              <p:cNvSpPr/>
              <p:nvPr/>
            </p:nvSpPr>
            <p:spPr>
              <a:xfrm>
                <a:off x="1690967" y="5055435"/>
                <a:ext cx="720079" cy="1111027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1780976" y="5055435"/>
                <a:ext cx="5501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chemeClr val="bg1"/>
                    </a:solidFill>
                  </a:rPr>
                  <a:t>FBC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グループ化 47"/>
            <p:cNvGrpSpPr/>
            <p:nvPr/>
          </p:nvGrpSpPr>
          <p:grpSpPr>
            <a:xfrm>
              <a:off x="791580" y="5045740"/>
              <a:ext cx="2463280" cy="1558220"/>
              <a:chOff x="386535" y="5055435"/>
              <a:chExt cx="2622485" cy="1658930"/>
            </a:xfrm>
          </p:grpSpPr>
          <p:cxnSp>
            <p:nvCxnSpPr>
              <p:cNvPr id="49" name="直線矢印コネクタ 48"/>
              <p:cNvCxnSpPr/>
              <p:nvPr/>
            </p:nvCxnSpPr>
            <p:spPr>
              <a:xfrm>
                <a:off x="386535" y="6166462"/>
                <a:ext cx="262248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正方形/長方形 49"/>
              <p:cNvSpPr/>
              <p:nvPr/>
            </p:nvSpPr>
            <p:spPr>
              <a:xfrm>
                <a:off x="520836" y="5055435"/>
                <a:ext cx="720079" cy="1111027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二等辺三角形 50"/>
              <p:cNvSpPr/>
              <p:nvPr/>
            </p:nvSpPr>
            <p:spPr>
              <a:xfrm>
                <a:off x="1421650" y="5364215"/>
                <a:ext cx="45719" cy="802247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二等辺三角形 51"/>
              <p:cNvSpPr/>
              <p:nvPr/>
            </p:nvSpPr>
            <p:spPr>
              <a:xfrm>
                <a:off x="2591066" y="5364215"/>
                <a:ext cx="45719" cy="802247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506675" y="5055435"/>
                <a:ext cx="7342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chemeClr val="bg1"/>
                    </a:solidFill>
                  </a:rPr>
                  <a:t>Pump.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54" name="図 53" descr="\begin{document}&#10;\begin{align*}&#10;S_y^{(1)}&#10;\end{align*}&#10;\end{document}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240915" y="6247490"/>
                <a:ext cx="517500" cy="466875"/>
              </a:xfrm>
              <a:prstGeom prst="rect">
                <a:avLst/>
              </a:prstGeom>
            </p:spPr>
          </p:pic>
          <p:pic>
            <p:nvPicPr>
              <p:cNvPr id="55" name="図 54" descr="\begin{document}&#10;\begin{align*}&#10;S_y^{(2)}&#10;\end{align*}&#10;\end{document}"/>
              <p:cNvPicPr>
                <a:picLocks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2332315" y="6247490"/>
                <a:ext cx="517500" cy="466875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冷却原子スピン系におけるフィードバック</a:t>
            </a:r>
            <a:endParaRPr kumimoji="1" lang="ja-JP" altLang="en-US" dirty="0"/>
          </a:p>
        </p:txBody>
      </p:sp>
      <p:pic>
        <p:nvPicPr>
          <p:cNvPr id="4" name="Picture 2" descr="D:\documents\研究関連\学会\2011\量子サイバネティクス総括班会議\setu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619" y="1646486"/>
            <a:ext cx="5733637" cy="2934642"/>
          </a:xfrm>
          <a:prstGeom prst="rect">
            <a:avLst/>
          </a:prstGeom>
          <a:noFill/>
        </p:spPr>
      </p:pic>
      <p:grpSp>
        <p:nvGrpSpPr>
          <p:cNvPr id="9" name="グループ化 60"/>
          <p:cNvGrpSpPr/>
          <p:nvPr/>
        </p:nvGrpSpPr>
        <p:grpSpPr>
          <a:xfrm>
            <a:off x="2339752" y="5013176"/>
            <a:ext cx="2463280" cy="1563245"/>
            <a:chOff x="791580" y="5040715"/>
            <a:chExt cx="2463280" cy="1563245"/>
          </a:xfrm>
        </p:grpSpPr>
        <p:grpSp>
          <p:nvGrpSpPr>
            <p:cNvPr id="10" name="グループ化 44"/>
            <p:cNvGrpSpPr/>
            <p:nvPr/>
          </p:nvGrpSpPr>
          <p:grpSpPr>
            <a:xfrm>
              <a:off x="1960420" y="5040715"/>
              <a:ext cx="676365" cy="1043580"/>
              <a:chOff x="1690967" y="5055435"/>
              <a:chExt cx="720079" cy="1111027"/>
            </a:xfrm>
          </p:grpSpPr>
          <p:sp>
            <p:nvSpPr>
              <p:cNvPr id="19" name="正方形/長方形 18"/>
              <p:cNvSpPr/>
              <p:nvPr/>
            </p:nvSpPr>
            <p:spPr>
              <a:xfrm>
                <a:off x="1690967" y="5055435"/>
                <a:ext cx="720079" cy="1111027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テキスト ボックス 19"/>
              <p:cNvSpPr txBox="1"/>
              <p:nvPr/>
            </p:nvSpPr>
            <p:spPr>
              <a:xfrm>
                <a:off x="1780976" y="5055435"/>
                <a:ext cx="5501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chemeClr val="bg1"/>
                    </a:solidFill>
                  </a:rPr>
                  <a:t>FBC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" name="グループ化 47"/>
            <p:cNvGrpSpPr/>
            <p:nvPr/>
          </p:nvGrpSpPr>
          <p:grpSpPr>
            <a:xfrm>
              <a:off x="791580" y="5047029"/>
              <a:ext cx="2463280" cy="1558643"/>
              <a:chOff x="386535" y="5055435"/>
              <a:chExt cx="2622485" cy="1658930"/>
            </a:xfrm>
          </p:grpSpPr>
          <p:cxnSp>
            <p:nvCxnSpPr>
              <p:cNvPr id="12" name="直線矢印コネクタ 11"/>
              <p:cNvCxnSpPr/>
              <p:nvPr/>
            </p:nvCxnSpPr>
            <p:spPr>
              <a:xfrm>
                <a:off x="386535" y="6166462"/>
                <a:ext cx="262248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正方形/長方形 12"/>
              <p:cNvSpPr/>
              <p:nvPr/>
            </p:nvSpPr>
            <p:spPr>
              <a:xfrm>
                <a:off x="520836" y="5055435"/>
                <a:ext cx="720079" cy="1111027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二等辺三角形 13"/>
              <p:cNvSpPr/>
              <p:nvPr/>
            </p:nvSpPr>
            <p:spPr>
              <a:xfrm>
                <a:off x="1421650" y="5364215"/>
                <a:ext cx="45719" cy="802247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二等辺三角形 14"/>
              <p:cNvSpPr/>
              <p:nvPr/>
            </p:nvSpPr>
            <p:spPr>
              <a:xfrm>
                <a:off x="2591066" y="5364215"/>
                <a:ext cx="45719" cy="802247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506675" y="5055435"/>
                <a:ext cx="7342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chemeClr val="bg1"/>
                    </a:solidFill>
                  </a:rPr>
                  <a:t>Pump.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7" name="図 16" descr="\begin{document}&#10;\begin{align*}&#10;S_y^{(1)}&#10;\end{align*}&#10;\end{document}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240915" y="6247490"/>
                <a:ext cx="517500" cy="466875"/>
              </a:xfrm>
              <a:prstGeom prst="rect">
                <a:avLst/>
              </a:prstGeom>
            </p:spPr>
          </p:pic>
          <p:pic>
            <p:nvPicPr>
              <p:cNvPr id="18" name="図 17" descr="\begin{document}&#10;\begin{align*}&#10;S_y^{(2)}&#10;\end{align*}&#10;\end{document}"/>
              <p:cNvPicPr>
                <a:picLocks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332315" y="6247490"/>
                <a:ext cx="517500" cy="466875"/>
              </a:xfrm>
              <a:prstGeom prst="rect">
                <a:avLst/>
              </a:prstGeom>
            </p:spPr>
          </p:pic>
        </p:grpSp>
      </p:grpSp>
      <p:grpSp>
        <p:nvGrpSpPr>
          <p:cNvPr id="21" name="グループ化 20"/>
          <p:cNvGrpSpPr/>
          <p:nvPr/>
        </p:nvGrpSpPr>
        <p:grpSpPr>
          <a:xfrm>
            <a:off x="5507106" y="3645024"/>
            <a:ext cx="3385374" cy="3212976"/>
            <a:chOff x="5580112" y="3645024"/>
            <a:chExt cx="3385374" cy="3212976"/>
          </a:xfrm>
        </p:grpSpPr>
        <p:pic>
          <p:nvPicPr>
            <p:cNvPr id="6" name="Picture 2" descr="D:\documents\研究関連\学会\2011\非平衡系の物理\sc000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28184" y="3645024"/>
              <a:ext cx="2737302" cy="2743638"/>
            </a:xfrm>
            <a:prstGeom prst="rect">
              <a:avLst/>
            </a:prstGeom>
            <a:noFill/>
          </p:spPr>
        </p:pic>
        <p:pic>
          <p:nvPicPr>
            <p:cNvPr id="7" name="図 6" descr="\begin{document}&#10;\begin{align*}&#10;S_y^{(1)}&#10;\end{align*}&#10;\end{document}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80312" y="6419468"/>
              <a:ext cx="486084" cy="438532"/>
            </a:xfrm>
            <a:prstGeom prst="rect">
              <a:avLst/>
            </a:prstGeom>
          </p:spPr>
        </p:pic>
        <p:pic>
          <p:nvPicPr>
            <p:cNvPr id="8" name="図 7" descr="\begin{document}&#10;\begin{align*}&#10;S_y^{(2)}&#10;\end{align*}&#10;\end{document}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80112" y="4869160"/>
              <a:ext cx="486084" cy="438532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多数回の量子フィードバック</a:t>
            </a:r>
            <a:endParaRPr kumimoji="1" lang="ja-JP" altLang="en-US" dirty="0"/>
          </a:p>
        </p:txBody>
      </p:sp>
      <p:pic>
        <p:nvPicPr>
          <p:cNvPr id="4" name="Picture 3" descr="D:\documents\研究関連\学会\2011\crestサイトビジット\ex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7275272" cy="3744416"/>
          </a:xfrm>
          <a:prstGeom prst="rect">
            <a:avLst/>
          </a:prstGeom>
          <a:noFill/>
        </p:spPr>
      </p:pic>
      <p:pic>
        <p:nvPicPr>
          <p:cNvPr id="7170" name="Picture 2" descr="D:\documents\研究関連\学会\2011\crestサイトビジット\tim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1589" y="4437112"/>
            <a:ext cx="5972411" cy="24208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多数回の量子フィードバック</a:t>
            </a:r>
            <a:endParaRPr kumimoji="1" lang="ja-JP" altLang="en-US" dirty="0"/>
          </a:p>
        </p:txBody>
      </p:sp>
      <p:pic>
        <p:nvPicPr>
          <p:cNvPr id="7170" name="Picture 2" descr="D:\documents\研究関連\学会\2011\crestサイトビジット\ti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1589" y="4437112"/>
            <a:ext cx="5972411" cy="2420888"/>
          </a:xfrm>
          <a:prstGeom prst="rect">
            <a:avLst/>
          </a:prstGeom>
          <a:noFill/>
        </p:spPr>
      </p:pic>
      <p:sp>
        <p:nvSpPr>
          <p:cNvPr id="6" name="右矢印 5"/>
          <p:cNvSpPr/>
          <p:nvPr/>
        </p:nvSpPr>
        <p:spPr>
          <a:xfrm>
            <a:off x="7308304" y="1700808"/>
            <a:ext cx="2120963" cy="29457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2"/>
          <p:cNvGrpSpPr/>
          <p:nvPr/>
        </p:nvGrpSpPr>
        <p:grpSpPr>
          <a:xfrm>
            <a:off x="6804248" y="2780928"/>
            <a:ext cx="2886865" cy="1879719"/>
            <a:chOff x="2446329" y="3318974"/>
            <a:chExt cx="2886865" cy="1879719"/>
          </a:xfrm>
        </p:grpSpPr>
        <p:sp>
          <p:nvSpPr>
            <p:cNvPr id="39" name="右矢印 38"/>
            <p:cNvSpPr/>
            <p:nvPr/>
          </p:nvSpPr>
          <p:spPr>
            <a:xfrm>
              <a:off x="2446329" y="3830734"/>
              <a:ext cx="1060481" cy="294578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二等辺三角形 39"/>
            <p:cNvSpPr/>
            <p:nvPr/>
          </p:nvSpPr>
          <p:spPr>
            <a:xfrm rot="5400000">
              <a:off x="4537833" y="4134552"/>
              <a:ext cx="824819" cy="765903"/>
            </a:xfrm>
            <a:prstGeom prst="triangl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1" name="グループ化 16"/>
            <p:cNvGrpSpPr/>
            <p:nvPr/>
          </p:nvGrpSpPr>
          <p:grpSpPr>
            <a:xfrm>
              <a:off x="4600409" y="4235833"/>
              <a:ext cx="235662" cy="548000"/>
              <a:chOff x="6084168" y="5063480"/>
              <a:chExt cx="288032" cy="669776"/>
            </a:xfrm>
          </p:grpSpPr>
          <p:sp>
            <p:nvSpPr>
              <p:cNvPr id="48" name="減算記号 47"/>
              <p:cNvSpPr/>
              <p:nvPr/>
            </p:nvSpPr>
            <p:spPr>
              <a:xfrm>
                <a:off x="6084168" y="5063480"/>
                <a:ext cx="288032" cy="288032"/>
              </a:xfrm>
              <a:prstGeom prst="mathMin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加算記号 48"/>
              <p:cNvSpPr/>
              <p:nvPr/>
            </p:nvSpPr>
            <p:spPr>
              <a:xfrm>
                <a:off x="6084168" y="5445224"/>
                <a:ext cx="288032" cy="288032"/>
              </a:xfrm>
              <a:prstGeom prst="mathPl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42" name="カギ線コネクタ 41"/>
            <p:cNvCxnSpPr/>
            <p:nvPr/>
          </p:nvCxnSpPr>
          <p:spPr>
            <a:xfrm>
              <a:off x="4213798" y="4046179"/>
              <a:ext cx="353494" cy="294578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正方形/長方形 42"/>
            <p:cNvSpPr/>
            <p:nvPr/>
          </p:nvSpPr>
          <p:spPr>
            <a:xfrm>
              <a:off x="3565726" y="3633770"/>
              <a:ext cx="706988" cy="7069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4" name="カギ線コネクタ 43"/>
            <p:cNvCxnSpPr/>
            <p:nvPr/>
          </p:nvCxnSpPr>
          <p:spPr>
            <a:xfrm flipV="1">
              <a:off x="4213798" y="4668452"/>
              <a:ext cx="353494" cy="294578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角丸四角形 44"/>
            <p:cNvSpPr/>
            <p:nvPr/>
          </p:nvSpPr>
          <p:spPr>
            <a:xfrm>
              <a:off x="3271148" y="4727368"/>
              <a:ext cx="1001565" cy="47132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dirty="0" smtClean="0"/>
                <a:t>reference</a:t>
              </a:r>
              <a:endParaRPr kumimoji="1" lang="ja-JP" altLang="en-US" sz="1400" dirty="0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3644858" y="3318974"/>
              <a:ext cx="528816" cy="3021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測定</a:t>
              </a:r>
              <a:endParaRPr kumimoji="1" lang="ja-JP" altLang="en-US" dirty="0"/>
            </a:p>
          </p:txBody>
        </p:sp>
        <p:pic>
          <p:nvPicPr>
            <p:cNvPr id="47" name="Picture 4" descr="D:\documents\研究関連\学会\2011\非平衡系の物理\measur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65726" y="3692686"/>
              <a:ext cx="653963" cy="530241"/>
            </a:xfrm>
            <a:prstGeom prst="rect">
              <a:avLst/>
            </a:prstGeom>
            <a:noFill/>
          </p:spPr>
        </p:pic>
      </p:grpSp>
      <p:sp>
        <p:nvSpPr>
          <p:cNvPr id="8" name="右矢印 7"/>
          <p:cNvSpPr/>
          <p:nvPr/>
        </p:nvSpPr>
        <p:spPr>
          <a:xfrm>
            <a:off x="2077905" y="3246286"/>
            <a:ext cx="1060481" cy="29457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矢印 8"/>
          <p:cNvSpPr/>
          <p:nvPr/>
        </p:nvSpPr>
        <p:spPr>
          <a:xfrm>
            <a:off x="579215" y="3259185"/>
            <a:ext cx="1060481" cy="29457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>
            <a:off x="5383727" y="1694262"/>
            <a:ext cx="1060481" cy="29457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矢印 10"/>
          <p:cNvSpPr/>
          <p:nvPr/>
        </p:nvSpPr>
        <p:spPr>
          <a:xfrm>
            <a:off x="605014" y="1694262"/>
            <a:ext cx="1060481" cy="29457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矢印 11"/>
          <p:cNvSpPr/>
          <p:nvPr/>
        </p:nvSpPr>
        <p:spPr>
          <a:xfrm>
            <a:off x="2674379" y="1694262"/>
            <a:ext cx="2120963" cy="29457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3"/>
          <p:cNvSpPr/>
          <p:nvPr/>
        </p:nvSpPr>
        <p:spPr>
          <a:xfrm>
            <a:off x="251520" y="1517515"/>
            <a:ext cx="706988" cy="648072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251520" y="3108238"/>
            <a:ext cx="706988" cy="64807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30"/>
          <p:cNvGrpSpPr/>
          <p:nvPr/>
        </p:nvGrpSpPr>
        <p:grpSpPr>
          <a:xfrm>
            <a:off x="1665495" y="1340768"/>
            <a:ext cx="1119397" cy="2533373"/>
            <a:chOff x="2701909" y="2060848"/>
            <a:chExt cx="1255816" cy="2842109"/>
          </a:xfrm>
        </p:grpSpPr>
        <p:sp>
          <p:nvSpPr>
            <p:cNvPr id="37" name="正方形/長方形 36"/>
            <p:cNvSpPr/>
            <p:nvPr/>
          </p:nvSpPr>
          <p:spPr>
            <a:xfrm>
              <a:off x="2701909" y="2060848"/>
              <a:ext cx="1255816" cy="28421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8" name="図 37" descr="\begin{document}&#10;\textcolor{white}{%&#10;\begin{align*}&#10;e^{-i\chi J_z S_z}&#10;\end{align*}}&#10;\end{document}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40361" y="3316664"/>
              <a:ext cx="1019721" cy="294299"/>
            </a:xfrm>
            <a:prstGeom prst="rect">
              <a:avLst/>
            </a:prstGeom>
          </p:spPr>
        </p:pic>
      </p:grpSp>
      <p:sp>
        <p:nvSpPr>
          <p:cNvPr id="16" name="二等辺三角形 15"/>
          <p:cNvSpPr/>
          <p:nvPr/>
        </p:nvSpPr>
        <p:spPr>
          <a:xfrm rot="5400000">
            <a:off x="4169409" y="3550104"/>
            <a:ext cx="824819" cy="765903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/>
          <p:cNvGrpSpPr/>
          <p:nvPr/>
        </p:nvGrpSpPr>
        <p:grpSpPr>
          <a:xfrm>
            <a:off x="4231985" y="3651385"/>
            <a:ext cx="235662" cy="548000"/>
            <a:chOff x="6084168" y="5063480"/>
            <a:chExt cx="288032" cy="669776"/>
          </a:xfrm>
        </p:grpSpPr>
        <p:sp>
          <p:nvSpPr>
            <p:cNvPr id="35" name="減算記号 34"/>
            <p:cNvSpPr/>
            <p:nvPr/>
          </p:nvSpPr>
          <p:spPr>
            <a:xfrm>
              <a:off x="6084168" y="5063480"/>
              <a:ext cx="288032" cy="288032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加算記号 35"/>
            <p:cNvSpPr/>
            <p:nvPr/>
          </p:nvSpPr>
          <p:spPr>
            <a:xfrm>
              <a:off x="6084168" y="5445224"/>
              <a:ext cx="288032" cy="288032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正方形/長方形 17"/>
          <p:cNvSpPr/>
          <p:nvPr/>
        </p:nvSpPr>
        <p:spPr>
          <a:xfrm>
            <a:off x="4846939" y="1458599"/>
            <a:ext cx="706988" cy="706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 descr="\begin{document}&#10;\textcolor{white}{&#10;\begin{align*}&#10;U&#10;\end{align*}}&#10;\end{document}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18066" y="1694262"/>
            <a:ext cx="200199" cy="211705"/>
          </a:xfrm>
          <a:prstGeom prst="rect">
            <a:avLst/>
          </a:prstGeom>
        </p:spPr>
      </p:pic>
      <p:cxnSp>
        <p:nvCxnSpPr>
          <p:cNvPr id="20" name="カギ線コネクタ 19"/>
          <p:cNvCxnSpPr/>
          <p:nvPr/>
        </p:nvCxnSpPr>
        <p:spPr>
          <a:xfrm>
            <a:off x="3845374" y="3461731"/>
            <a:ext cx="353494" cy="294578"/>
          </a:xfrm>
          <a:prstGeom prst="bentConnector3">
            <a:avLst>
              <a:gd name="adj1" fmla="val 50000"/>
            </a:avLst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3197302" y="3049322"/>
            <a:ext cx="706988" cy="70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カギ線コネクタ 21"/>
          <p:cNvCxnSpPr/>
          <p:nvPr/>
        </p:nvCxnSpPr>
        <p:spPr>
          <a:xfrm flipV="1">
            <a:off x="3845374" y="4084004"/>
            <a:ext cx="353494" cy="294578"/>
          </a:xfrm>
          <a:prstGeom prst="bentConnector3">
            <a:avLst>
              <a:gd name="adj1" fmla="val 50000"/>
            </a:avLst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角丸四角形 13"/>
          <p:cNvSpPr/>
          <p:nvPr/>
        </p:nvSpPr>
        <p:spPr>
          <a:xfrm>
            <a:off x="2902724" y="4142920"/>
            <a:ext cx="1001565" cy="4713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reference</a:t>
            </a:r>
            <a:endParaRPr kumimoji="1" lang="ja-JP" altLang="en-US" sz="1400" dirty="0"/>
          </a:p>
        </p:txBody>
      </p:sp>
      <p:cxnSp>
        <p:nvCxnSpPr>
          <p:cNvPr id="24" name="図形 23"/>
          <p:cNvCxnSpPr>
            <a:stCxn id="16" idx="0"/>
          </p:cNvCxnSpPr>
          <p:nvPr/>
        </p:nvCxnSpPr>
        <p:spPr>
          <a:xfrm flipV="1">
            <a:off x="4964771" y="2224502"/>
            <a:ext cx="235662" cy="1708554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3276434" y="2734526"/>
            <a:ext cx="528816" cy="3021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測定</a:t>
            </a:r>
            <a:endParaRPr kumimoji="1" lang="ja-JP" altLang="en-US" dirty="0"/>
          </a:p>
        </p:txBody>
      </p:sp>
      <p:pic>
        <p:nvPicPr>
          <p:cNvPr id="26" name="図 25" descr="\begin{document}&#10;\begin{align*}&#10;J_z&#10;\end{align*}&#10;\end{document}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7182" y="1694262"/>
            <a:ext cx="232415" cy="250825"/>
          </a:xfrm>
          <a:prstGeom prst="rect">
            <a:avLst/>
          </a:prstGeom>
        </p:spPr>
      </p:pic>
      <p:pic>
        <p:nvPicPr>
          <p:cNvPr id="28" name="Picture 4" descr="D:\documents\研究関連\学会\2011\非平衡系の物理\measur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7302" y="3108238"/>
            <a:ext cx="653963" cy="530241"/>
          </a:xfrm>
          <a:prstGeom prst="rect">
            <a:avLst/>
          </a:prstGeom>
          <a:noFill/>
        </p:spPr>
      </p:pic>
      <p:sp>
        <p:nvSpPr>
          <p:cNvPr id="29" name="右矢印 28"/>
          <p:cNvSpPr/>
          <p:nvPr/>
        </p:nvSpPr>
        <p:spPr>
          <a:xfrm>
            <a:off x="5407960" y="3291915"/>
            <a:ext cx="1060481" cy="29457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5364088" y="3140968"/>
            <a:ext cx="706988" cy="64807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2" name="グループ化 48"/>
          <p:cNvGrpSpPr/>
          <p:nvPr/>
        </p:nvGrpSpPr>
        <p:grpSpPr>
          <a:xfrm>
            <a:off x="6474012" y="1356504"/>
            <a:ext cx="1119397" cy="2533373"/>
            <a:chOff x="2701909" y="2060848"/>
            <a:chExt cx="1255816" cy="2842109"/>
          </a:xfrm>
        </p:grpSpPr>
        <p:sp>
          <p:nvSpPr>
            <p:cNvPr id="33" name="正方形/長方形 32"/>
            <p:cNvSpPr/>
            <p:nvPr/>
          </p:nvSpPr>
          <p:spPr>
            <a:xfrm>
              <a:off x="2701909" y="2060848"/>
              <a:ext cx="1255816" cy="28421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4" name="図 33" descr="\begin{document}&#10;\textcolor{white}{%&#10;\begin{align*}&#10;e^{-i\chi J_z S_z}&#10;\end{align*}}&#10;\end{document}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40361" y="3316664"/>
              <a:ext cx="1019721" cy="294299"/>
            </a:xfrm>
            <a:prstGeom prst="rect">
              <a:avLst/>
            </a:prstGeom>
          </p:spPr>
        </p:pic>
      </p:grpSp>
      <p:pic>
        <p:nvPicPr>
          <p:cNvPr id="50" name="図 49" descr="\begin{document}&#10;\begin{align*}&#10;S_y^{(1)}&#10;\end{align*}&#10;\end{document}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2468" y="3233386"/>
            <a:ext cx="423409" cy="381989"/>
          </a:xfrm>
          <a:prstGeom prst="rect">
            <a:avLst/>
          </a:prstGeom>
        </p:spPr>
      </p:pic>
      <p:pic>
        <p:nvPicPr>
          <p:cNvPr id="51" name="図 50" descr="\begin{document}&#10;\begin{align*}&#10;S_y^{(2)}&#10;\end{align*}&#10;\end{document}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08105" y="3284986"/>
            <a:ext cx="423409" cy="38198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/>
          <p:cNvGrpSpPr/>
          <p:nvPr/>
        </p:nvGrpSpPr>
        <p:grpSpPr>
          <a:xfrm>
            <a:off x="1115616" y="4005064"/>
            <a:ext cx="3851538" cy="1270992"/>
            <a:chOff x="1872590" y="4077072"/>
            <a:chExt cx="5579730" cy="1919064"/>
          </a:xfrm>
        </p:grpSpPr>
        <p:pic>
          <p:nvPicPr>
            <p:cNvPr id="9" name="Picture 5" descr="D:\documents\研究関連\学会\2011\crestサイトビジット\co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72590" y="4077072"/>
              <a:ext cx="1907322" cy="1919064"/>
            </a:xfrm>
            <a:prstGeom prst="rect">
              <a:avLst/>
            </a:prstGeom>
            <a:noFill/>
          </p:spPr>
        </p:pic>
        <p:pic>
          <p:nvPicPr>
            <p:cNvPr id="10" name="Picture 6" descr="D:\documents\研究関連\学会\2011\crestサイトビジット\sq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44998" y="4077072"/>
              <a:ext cx="1907322" cy="1919064"/>
            </a:xfrm>
            <a:prstGeom prst="rect">
              <a:avLst/>
            </a:prstGeom>
            <a:noFill/>
          </p:spPr>
        </p:pic>
        <p:pic>
          <p:nvPicPr>
            <p:cNvPr id="11" name="Picture 4" descr="C:\Documents and Settings\ryinouye-admin\Local Settings\Temporary Internet Files\Content.IE5\OXMRKLQF\MC900389182[3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4283968" y="4149080"/>
              <a:ext cx="731837" cy="920750"/>
            </a:xfrm>
            <a:prstGeom prst="rect">
              <a:avLst/>
            </a:prstGeom>
            <a:noFill/>
          </p:spPr>
        </p:pic>
        <p:sp>
          <p:nvSpPr>
            <p:cNvPr id="12" name="右矢印 11"/>
            <p:cNvSpPr/>
            <p:nvPr/>
          </p:nvSpPr>
          <p:spPr>
            <a:xfrm>
              <a:off x="4283968" y="5085184"/>
              <a:ext cx="864096" cy="5040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測定によって得られた情報をスピン系に反映させる操作を通じて，外部からエネルギーを加えることなく，量子ノイズが圧搾された．</a:t>
            </a:r>
            <a:endParaRPr lang="en-US" altLang="ja-JP" dirty="0" smtClean="0"/>
          </a:p>
        </p:txBody>
      </p:sp>
      <p:grpSp>
        <p:nvGrpSpPr>
          <p:cNvPr id="4" name="グループ化 3"/>
          <p:cNvGrpSpPr/>
          <p:nvPr/>
        </p:nvGrpSpPr>
        <p:grpSpPr>
          <a:xfrm>
            <a:off x="4788024" y="5157192"/>
            <a:ext cx="3877005" cy="1133688"/>
            <a:chOff x="1835696" y="1412776"/>
            <a:chExt cx="5616624" cy="171174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36096" y="2060848"/>
              <a:ext cx="2016224" cy="1063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35696" y="2060848"/>
              <a:ext cx="1984472" cy="1042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 descr="C:\Documents and Settings\ryinouye-admin\Local Settings\Temporary Internet Files\Content.IE5\OXMRKLQF\MC900389182[3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4283968" y="1412776"/>
              <a:ext cx="731837" cy="920750"/>
            </a:xfrm>
            <a:prstGeom prst="rect">
              <a:avLst/>
            </a:prstGeom>
            <a:noFill/>
          </p:spPr>
        </p:pic>
        <p:sp>
          <p:nvSpPr>
            <p:cNvPr id="8" name="右矢印 7"/>
            <p:cNvSpPr/>
            <p:nvPr/>
          </p:nvSpPr>
          <p:spPr>
            <a:xfrm>
              <a:off x="4283968" y="2348880"/>
              <a:ext cx="864096" cy="5040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今後の展望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645920" y="1484784"/>
            <a:ext cx="7498080" cy="4800600"/>
          </a:xfrm>
        </p:spPr>
        <p:txBody>
          <a:bodyPr/>
          <a:lstStyle/>
          <a:p>
            <a:r>
              <a:rPr kumimoji="1" lang="ja-JP" altLang="en-US" dirty="0" smtClean="0"/>
              <a:t>相互作用のデザインによるスクイージングの増大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 smtClean="0"/>
              <a:t>スピン系以外への適用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564904"/>
            <a:ext cx="77533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発表内容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フィードバック制御</a:t>
            </a:r>
            <a:endParaRPr kumimoji="1" lang="en-US" altLang="ja-JP" dirty="0" smtClean="0"/>
          </a:p>
          <a:p>
            <a:r>
              <a:rPr lang="ja-JP" altLang="en-US" dirty="0" smtClean="0"/>
              <a:t>冷却原子スピン系</a:t>
            </a:r>
            <a:endParaRPr lang="en-US" altLang="ja-JP" dirty="0" smtClean="0"/>
          </a:p>
          <a:p>
            <a:r>
              <a:rPr lang="ja-JP" altLang="en-US" dirty="0" smtClean="0"/>
              <a:t>集団的スピンと量子ノイズ</a:t>
            </a:r>
            <a:endParaRPr lang="en-US" altLang="ja-JP" dirty="0" smtClean="0"/>
          </a:p>
          <a:p>
            <a:r>
              <a:rPr kumimoji="1" lang="ja-JP" altLang="en-US" dirty="0" smtClean="0"/>
              <a:t>実験</a:t>
            </a:r>
            <a:endParaRPr kumimoji="1" lang="en-US" altLang="ja-JP" dirty="0" smtClean="0"/>
          </a:p>
          <a:p>
            <a:r>
              <a:rPr kumimoji="1" lang="ja-JP" altLang="en-US" dirty="0" smtClean="0"/>
              <a:t>展望</a:t>
            </a:r>
            <a:endParaRPr kumimoji="1" lang="ja-JP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フィードバック制御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323528" y="1772816"/>
            <a:ext cx="2448272" cy="15841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システム</a:t>
            </a:r>
            <a:endParaRPr kumimoji="1" lang="en-US" altLang="ja-JP" sz="2400" dirty="0" smtClean="0"/>
          </a:p>
          <a:p>
            <a:pPr algn="ctr"/>
            <a:r>
              <a:rPr kumimoji="1" lang="en-US" altLang="ja-JP" sz="2400" dirty="0" smtClean="0"/>
              <a:t>Ts(t)</a:t>
            </a:r>
            <a:endParaRPr kumimoji="1" lang="ja-JP" altLang="en-US" sz="2400" dirty="0"/>
          </a:p>
        </p:txBody>
      </p:sp>
      <p:sp>
        <p:nvSpPr>
          <p:cNvPr id="5" name="角丸四角形 4"/>
          <p:cNvSpPr/>
          <p:nvPr/>
        </p:nvSpPr>
        <p:spPr>
          <a:xfrm>
            <a:off x="611560" y="4077072"/>
            <a:ext cx="1872208" cy="12961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プローブ</a:t>
            </a:r>
            <a:r>
              <a:rPr lang="en-US" altLang="ja-JP" sz="2400" dirty="0" err="1" smtClean="0"/>
              <a:t>Tp</a:t>
            </a:r>
            <a:r>
              <a:rPr lang="en-US" altLang="ja-JP" sz="2400" dirty="0" smtClean="0"/>
              <a:t>(t)</a:t>
            </a:r>
            <a:endParaRPr kumimoji="1" lang="ja-JP" altLang="en-US" sz="2400" dirty="0"/>
          </a:p>
        </p:txBody>
      </p:sp>
      <p:grpSp>
        <p:nvGrpSpPr>
          <p:cNvPr id="3" name="グループ化 7"/>
          <p:cNvGrpSpPr/>
          <p:nvPr/>
        </p:nvGrpSpPr>
        <p:grpSpPr>
          <a:xfrm>
            <a:off x="1143327" y="3212976"/>
            <a:ext cx="692369" cy="1008112"/>
            <a:chOff x="2295455" y="3356992"/>
            <a:chExt cx="836385" cy="648072"/>
          </a:xfrm>
        </p:grpSpPr>
        <p:sp>
          <p:nvSpPr>
            <p:cNvPr id="6" name="上カーブ矢印 5"/>
            <p:cNvSpPr/>
            <p:nvPr/>
          </p:nvSpPr>
          <p:spPr>
            <a:xfrm>
              <a:off x="2339752" y="3717032"/>
              <a:ext cx="792088" cy="288032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上カーブ矢印 6"/>
            <p:cNvSpPr/>
            <p:nvPr/>
          </p:nvSpPr>
          <p:spPr>
            <a:xfrm rot="10800000">
              <a:off x="2295455" y="3356992"/>
              <a:ext cx="792088" cy="288032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35496" y="350100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相互作用</a:t>
            </a:r>
            <a:endParaRPr kumimoji="1" lang="ja-JP" altLang="en-US" dirty="0"/>
          </a:p>
        </p:txBody>
      </p:sp>
      <p:sp>
        <p:nvSpPr>
          <p:cNvPr id="10" name="U ターン矢印 9"/>
          <p:cNvSpPr/>
          <p:nvPr/>
        </p:nvSpPr>
        <p:spPr>
          <a:xfrm rot="16200000" flipV="1">
            <a:off x="1899576" y="3032956"/>
            <a:ext cx="2664296" cy="1008112"/>
          </a:xfrm>
          <a:prstGeom prst="utur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2483768" y="3429000"/>
            <a:ext cx="2232248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コントローラ</a:t>
            </a:r>
            <a:endParaRPr lang="en-US" altLang="ja-JP" sz="2400" dirty="0" smtClean="0"/>
          </a:p>
        </p:txBody>
      </p:sp>
      <p:sp>
        <p:nvSpPr>
          <p:cNvPr id="17" name="上矢印 16"/>
          <p:cNvSpPr/>
          <p:nvPr/>
        </p:nvSpPr>
        <p:spPr>
          <a:xfrm>
            <a:off x="3464170" y="5157192"/>
            <a:ext cx="288032" cy="576064"/>
          </a:xfrm>
          <a:prstGeom prst="up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2411760" y="5805264"/>
            <a:ext cx="2376264" cy="7474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リファレンス</a:t>
            </a:r>
            <a:endParaRPr lang="en-US" altLang="ja-JP" sz="2400" dirty="0" smtClean="0"/>
          </a:p>
          <a:p>
            <a:pPr algn="ctr"/>
            <a:r>
              <a:rPr lang="en-US" altLang="ja-JP" sz="2400" dirty="0" err="1" smtClean="0"/>
              <a:t>Tr</a:t>
            </a:r>
            <a:endParaRPr kumimoji="1" lang="ja-JP" altLang="en-US" sz="2400" dirty="0"/>
          </a:p>
        </p:txBody>
      </p:sp>
      <p:grpSp>
        <p:nvGrpSpPr>
          <p:cNvPr id="8" name="グループ化 19"/>
          <p:cNvGrpSpPr/>
          <p:nvPr/>
        </p:nvGrpSpPr>
        <p:grpSpPr>
          <a:xfrm>
            <a:off x="3300999" y="4420524"/>
            <a:ext cx="648072" cy="648072"/>
            <a:chOff x="3273289" y="4420524"/>
            <a:chExt cx="648072" cy="648072"/>
          </a:xfrm>
        </p:grpSpPr>
        <p:sp>
          <p:nvSpPr>
            <p:cNvPr id="16" name="円/楕円 15"/>
            <p:cNvSpPr/>
            <p:nvPr/>
          </p:nvSpPr>
          <p:spPr>
            <a:xfrm>
              <a:off x="3273289" y="4420524"/>
              <a:ext cx="648072" cy="64807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447582" y="4711289"/>
              <a:ext cx="288032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074" name="Picture 2" descr="D:\documents\研究関連\学会\2011\非平衡系の物理\plo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501008"/>
            <a:ext cx="3382077" cy="2091953"/>
          </a:xfrm>
          <a:prstGeom prst="rect">
            <a:avLst/>
          </a:prstGeom>
          <a:noFill/>
        </p:spPr>
      </p:pic>
      <p:sp>
        <p:nvSpPr>
          <p:cNvPr id="22" name="テキスト ボックス 21"/>
          <p:cNvSpPr txBox="1"/>
          <p:nvPr/>
        </p:nvSpPr>
        <p:spPr>
          <a:xfrm>
            <a:off x="5868144" y="4005064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Ts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308304" y="5661248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189629" y="5112894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FF0000"/>
                </a:solidFill>
              </a:rPr>
              <a:t>Tr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20" name="図 19" descr="\begin{document}&#10;\begin{align*}&#10;g(T_p-T_r)&#10;\end{align*}&#10;\end{document}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2708920"/>
            <a:ext cx="1544063" cy="3712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フィードバック制御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323528" y="1772816"/>
            <a:ext cx="2448272" cy="15841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部屋の温度</a:t>
            </a:r>
            <a:r>
              <a:rPr kumimoji="1" lang="en-US" altLang="ja-JP" sz="2400" dirty="0" smtClean="0"/>
              <a:t>Ts(t)</a:t>
            </a:r>
            <a:endParaRPr kumimoji="1" lang="ja-JP" altLang="en-US" sz="2400" dirty="0"/>
          </a:p>
        </p:txBody>
      </p:sp>
      <p:sp>
        <p:nvSpPr>
          <p:cNvPr id="5" name="角丸四角形 4"/>
          <p:cNvSpPr/>
          <p:nvPr/>
        </p:nvSpPr>
        <p:spPr>
          <a:xfrm>
            <a:off x="611560" y="4077072"/>
            <a:ext cx="1872208" cy="12961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温度計</a:t>
            </a:r>
            <a:endParaRPr lang="en-US" altLang="ja-JP" sz="2400" dirty="0" smtClean="0"/>
          </a:p>
          <a:p>
            <a:pPr algn="ctr"/>
            <a:r>
              <a:rPr lang="en-US" altLang="ja-JP" sz="2400" dirty="0" err="1" smtClean="0"/>
              <a:t>Tp</a:t>
            </a:r>
            <a:r>
              <a:rPr lang="en-US" altLang="ja-JP" sz="2400" dirty="0" smtClean="0"/>
              <a:t>(t)</a:t>
            </a:r>
            <a:endParaRPr kumimoji="1" lang="ja-JP" altLang="en-US" sz="2400" dirty="0"/>
          </a:p>
        </p:txBody>
      </p:sp>
      <p:grpSp>
        <p:nvGrpSpPr>
          <p:cNvPr id="3" name="グループ化 7"/>
          <p:cNvGrpSpPr/>
          <p:nvPr/>
        </p:nvGrpSpPr>
        <p:grpSpPr>
          <a:xfrm>
            <a:off x="1143327" y="3212976"/>
            <a:ext cx="692369" cy="1008112"/>
            <a:chOff x="2295455" y="3356992"/>
            <a:chExt cx="836385" cy="648072"/>
          </a:xfrm>
        </p:grpSpPr>
        <p:sp>
          <p:nvSpPr>
            <p:cNvPr id="6" name="上カーブ矢印 5"/>
            <p:cNvSpPr/>
            <p:nvPr/>
          </p:nvSpPr>
          <p:spPr>
            <a:xfrm>
              <a:off x="2339752" y="3717032"/>
              <a:ext cx="792088" cy="288032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上カーブ矢印 6"/>
            <p:cNvSpPr/>
            <p:nvPr/>
          </p:nvSpPr>
          <p:spPr>
            <a:xfrm rot="10800000">
              <a:off x="2295455" y="3356992"/>
              <a:ext cx="792088" cy="288032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35496" y="350100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相互作用</a:t>
            </a:r>
            <a:endParaRPr kumimoji="1" lang="ja-JP" altLang="en-US" dirty="0"/>
          </a:p>
        </p:txBody>
      </p:sp>
      <p:sp>
        <p:nvSpPr>
          <p:cNvPr id="10" name="U ターン矢印 9"/>
          <p:cNvSpPr/>
          <p:nvPr/>
        </p:nvSpPr>
        <p:spPr>
          <a:xfrm rot="16200000" flipV="1">
            <a:off x="1899576" y="3032956"/>
            <a:ext cx="2664296" cy="1008112"/>
          </a:xfrm>
          <a:prstGeom prst="utur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2483768" y="3429000"/>
            <a:ext cx="2232248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冷房</a:t>
            </a:r>
            <a:endParaRPr lang="en-US" altLang="ja-JP" sz="2400" dirty="0" smtClean="0"/>
          </a:p>
        </p:txBody>
      </p:sp>
      <p:sp>
        <p:nvSpPr>
          <p:cNvPr id="17" name="上矢印 16"/>
          <p:cNvSpPr/>
          <p:nvPr/>
        </p:nvSpPr>
        <p:spPr>
          <a:xfrm>
            <a:off x="3464170" y="5157192"/>
            <a:ext cx="288032" cy="576064"/>
          </a:xfrm>
          <a:prstGeom prst="up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2411760" y="5805264"/>
            <a:ext cx="2376264" cy="7474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設定温度</a:t>
            </a:r>
            <a:endParaRPr lang="en-US" altLang="ja-JP" sz="2400" dirty="0" smtClean="0"/>
          </a:p>
          <a:p>
            <a:pPr algn="ctr"/>
            <a:r>
              <a:rPr lang="en-US" altLang="ja-JP" sz="2400" dirty="0" err="1" smtClean="0"/>
              <a:t>Tr</a:t>
            </a:r>
            <a:endParaRPr kumimoji="1" lang="ja-JP" altLang="en-US" sz="2400" dirty="0"/>
          </a:p>
        </p:txBody>
      </p:sp>
      <p:grpSp>
        <p:nvGrpSpPr>
          <p:cNvPr id="8" name="グループ化 19"/>
          <p:cNvGrpSpPr/>
          <p:nvPr/>
        </p:nvGrpSpPr>
        <p:grpSpPr>
          <a:xfrm>
            <a:off x="3300999" y="4420524"/>
            <a:ext cx="648072" cy="648072"/>
            <a:chOff x="3273289" y="4420524"/>
            <a:chExt cx="648072" cy="648072"/>
          </a:xfrm>
        </p:grpSpPr>
        <p:sp>
          <p:nvSpPr>
            <p:cNvPr id="16" name="円/楕円 15"/>
            <p:cNvSpPr/>
            <p:nvPr/>
          </p:nvSpPr>
          <p:spPr>
            <a:xfrm>
              <a:off x="3273289" y="4420524"/>
              <a:ext cx="648072" cy="64807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447582" y="4711289"/>
              <a:ext cx="288032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074" name="Picture 2" descr="D:\documents\研究関連\学会\2011\非平衡系の物理\plo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501008"/>
            <a:ext cx="3382077" cy="2091953"/>
          </a:xfrm>
          <a:prstGeom prst="rect">
            <a:avLst/>
          </a:prstGeom>
          <a:noFill/>
        </p:spPr>
      </p:pic>
      <p:sp>
        <p:nvSpPr>
          <p:cNvPr id="22" name="テキスト ボックス 21"/>
          <p:cNvSpPr txBox="1"/>
          <p:nvPr/>
        </p:nvSpPr>
        <p:spPr>
          <a:xfrm>
            <a:off x="5868144" y="4005064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Ts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308304" y="5661248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189629" y="5112894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FF0000"/>
                </a:solidFill>
              </a:rPr>
              <a:t>Tr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grpSp>
        <p:nvGrpSpPr>
          <p:cNvPr id="12" name="グループ化 26"/>
          <p:cNvGrpSpPr/>
          <p:nvPr/>
        </p:nvGrpSpPr>
        <p:grpSpPr>
          <a:xfrm>
            <a:off x="2503242" y="620688"/>
            <a:ext cx="2716830" cy="1500291"/>
            <a:chOff x="2503242" y="620688"/>
            <a:chExt cx="2716830" cy="1500291"/>
          </a:xfrm>
        </p:grpSpPr>
        <p:sp>
          <p:nvSpPr>
            <p:cNvPr id="20" name="角丸四角形 19"/>
            <p:cNvSpPr/>
            <p:nvPr/>
          </p:nvSpPr>
          <p:spPr>
            <a:xfrm>
              <a:off x="3347864" y="620688"/>
              <a:ext cx="1872208" cy="129614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 smtClean="0"/>
                <a:t>外気温</a:t>
              </a:r>
              <a:endParaRPr lang="en-US" altLang="ja-JP" sz="2400" dirty="0" smtClean="0"/>
            </a:p>
            <a:p>
              <a:pPr algn="ctr"/>
              <a:r>
                <a:rPr lang="en-US" altLang="ja-JP" sz="2400" dirty="0" smtClean="0"/>
                <a:t>To(t)</a:t>
              </a:r>
              <a:endParaRPr kumimoji="1" lang="ja-JP" altLang="en-US" sz="2400" dirty="0"/>
            </a:p>
          </p:txBody>
        </p:sp>
        <p:grpSp>
          <p:nvGrpSpPr>
            <p:cNvPr id="13" name="グループ化 7"/>
            <p:cNvGrpSpPr/>
            <p:nvPr/>
          </p:nvGrpSpPr>
          <p:grpSpPr>
            <a:xfrm rot="4118008">
              <a:off x="2661113" y="1270739"/>
              <a:ext cx="692369" cy="1008112"/>
              <a:chOff x="2295455" y="3356992"/>
              <a:chExt cx="836385" cy="648072"/>
            </a:xfrm>
          </p:grpSpPr>
          <p:sp>
            <p:nvSpPr>
              <p:cNvPr id="24" name="上カーブ矢印 23"/>
              <p:cNvSpPr/>
              <p:nvPr/>
            </p:nvSpPr>
            <p:spPr>
              <a:xfrm>
                <a:off x="2339752" y="3717032"/>
                <a:ext cx="792088" cy="288032"/>
              </a:xfrm>
              <a:prstGeom prst="curved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上カーブ矢印 24"/>
              <p:cNvSpPr/>
              <p:nvPr/>
            </p:nvSpPr>
            <p:spPr>
              <a:xfrm rot="10800000">
                <a:off x="2295455" y="3356992"/>
                <a:ext cx="792088" cy="288032"/>
              </a:xfrm>
              <a:prstGeom prst="curved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8" name="テキスト ボックス 27"/>
          <p:cNvSpPr txBox="1"/>
          <p:nvPr/>
        </p:nvSpPr>
        <p:spPr>
          <a:xfrm>
            <a:off x="4644008" y="2132856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外部の系との相互作用による</a:t>
            </a:r>
            <a:r>
              <a:rPr lang="ja-JP" altLang="en-US" dirty="0" smtClean="0"/>
              <a:t>変化を</a:t>
            </a:r>
            <a:endParaRPr lang="en-US" altLang="ja-JP" dirty="0" smtClean="0"/>
          </a:p>
          <a:p>
            <a:r>
              <a:rPr kumimoji="1" lang="ja-JP" altLang="en-US" dirty="0" smtClean="0"/>
              <a:t>打ち消すような制御も可能．</a:t>
            </a:r>
            <a:endParaRPr kumimoji="1" lang="en-US" altLang="ja-JP" dirty="0" smtClean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フィードバック制御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323528" y="1772816"/>
            <a:ext cx="2448272" cy="15841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システム</a:t>
            </a:r>
            <a:endParaRPr kumimoji="1" lang="en-US" altLang="ja-JP" sz="2400" dirty="0" smtClean="0"/>
          </a:p>
          <a:p>
            <a:pPr algn="ctr"/>
            <a:r>
              <a:rPr kumimoji="1" lang="en-US" altLang="ja-JP" sz="2400" dirty="0" smtClean="0"/>
              <a:t>Ts(t)</a:t>
            </a:r>
            <a:endParaRPr kumimoji="1" lang="ja-JP" altLang="en-US" sz="2400" dirty="0"/>
          </a:p>
        </p:txBody>
      </p:sp>
      <p:sp>
        <p:nvSpPr>
          <p:cNvPr id="5" name="角丸四角形 4"/>
          <p:cNvSpPr/>
          <p:nvPr/>
        </p:nvSpPr>
        <p:spPr>
          <a:xfrm>
            <a:off x="611560" y="4077072"/>
            <a:ext cx="1872208" cy="12961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プローブ</a:t>
            </a:r>
            <a:r>
              <a:rPr lang="en-US" altLang="ja-JP" sz="2400" dirty="0" err="1" smtClean="0"/>
              <a:t>Tp</a:t>
            </a:r>
            <a:r>
              <a:rPr lang="en-US" altLang="ja-JP" sz="2400" dirty="0" smtClean="0"/>
              <a:t>(t)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496" y="350100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相互作用</a:t>
            </a:r>
            <a:endParaRPr kumimoji="1" lang="ja-JP" altLang="en-US" dirty="0"/>
          </a:p>
        </p:txBody>
      </p:sp>
      <p:sp>
        <p:nvSpPr>
          <p:cNvPr id="10" name="U ターン矢印 9"/>
          <p:cNvSpPr/>
          <p:nvPr/>
        </p:nvSpPr>
        <p:spPr>
          <a:xfrm rot="16200000" flipV="1">
            <a:off x="1899576" y="3032956"/>
            <a:ext cx="2664296" cy="1008112"/>
          </a:xfrm>
          <a:prstGeom prst="utur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2483768" y="3429000"/>
            <a:ext cx="2232248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コントローラ</a:t>
            </a:r>
            <a:endParaRPr lang="en-US" altLang="ja-JP" sz="2400" dirty="0" smtClean="0"/>
          </a:p>
        </p:txBody>
      </p:sp>
      <p:sp>
        <p:nvSpPr>
          <p:cNvPr id="17" name="上矢印 16"/>
          <p:cNvSpPr/>
          <p:nvPr/>
        </p:nvSpPr>
        <p:spPr>
          <a:xfrm>
            <a:off x="3464170" y="5157192"/>
            <a:ext cx="288032" cy="576064"/>
          </a:xfrm>
          <a:prstGeom prst="up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2411760" y="5805264"/>
            <a:ext cx="2376264" cy="7474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リファレンス</a:t>
            </a:r>
            <a:endParaRPr lang="en-US" altLang="ja-JP" sz="2400" dirty="0" smtClean="0"/>
          </a:p>
          <a:p>
            <a:pPr algn="ctr"/>
            <a:r>
              <a:rPr lang="en-US" altLang="ja-JP" sz="2400" dirty="0" err="1" smtClean="0"/>
              <a:t>Tr</a:t>
            </a:r>
            <a:endParaRPr kumimoji="1" lang="ja-JP" altLang="en-US" sz="2400" dirty="0"/>
          </a:p>
        </p:txBody>
      </p:sp>
      <p:grpSp>
        <p:nvGrpSpPr>
          <p:cNvPr id="3" name="グループ化 19"/>
          <p:cNvGrpSpPr/>
          <p:nvPr/>
        </p:nvGrpSpPr>
        <p:grpSpPr>
          <a:xfrm>
            <a:off x="3300999" y="4420524"/>
            <a:ext cx="648072" cy="648072"/>
            <a:chOff x="3273289" y="4420524"/>
            <a:chExt cx="648072" cy="648072"/>
          </a:xfrm>
        </p:grpSpPr>
        <p:sp>
          <p:nvSpPr>
            <p:cNvPr id="16" name="円/楕円 15"/>
            <p:cNvSpPr/>
            <p:nvPr/>
          </p:nvSpPr>
          <p:spPr>
            <a:xfrm>
              <a:off x="3273289" y="4420524"/>
              <a:ext cx="648072" cy="64807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447582" y="4711289"/>
              <a:ext cx="288032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角丸四角形 20"/>
          <p:cNvSpPr/>
          <p:nvPr/>
        </p:nvSpPr>
        <p:spPr>
          <a:xfrm>
            <a:off x="323523" y="1772816"/>
            <a:ext cx="2448272" cy="15841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rgbClr val="FF0000"/>
                </a:solidFill>
              </a:rPr>
              <a:t>量子系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pPr algn="ctr"/>
            <a:r>
              <a:rPr kumimoji="1" lang="en-US" altLang="ja-JP" sz="2400" dirty="0" smtClean="0"/>
              <a:t>Ts(t)</a:t>
            </a:r>
            <a:endParaRPr kumimoji="1" lang="ja-JP" altLang="en-US" sz="2400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1143327" y="3212976"/>
            <a:ext cx="692369" cy="1008112"/>
            <a:chOff x="2295455" y="3356992"/>
            <a:chExt cx="836385" cy="648072"/>
          </a:xfrm>
        </p:grpSpPr>
        <p:sp>
          <p:nvSpPr>
            <p:cNvPr id="6" name="上カーブ矢印 5"/>
            <p:cNvSpPr/>
            <p:nvPr/>
          </p:nvSpPr>
          <p:spPr>
            <a:xfrm>
              <a:off x="2339752" y="3717032"/>
              <a:ext cx="792088" cy="288032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上カーブ矢印 6"/>
            <p:cNvSpPr/>
            <p:nvPr/>
          </p:nvSpPr>
          <p:spPr>
            <a:xfrm rot="10800000">
              <a:off x="2295455" y="3356992"/>
              <a:ext cx="792088" cy="288032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4932040" y="2060848"/>
            <a:ext cx="3995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kumimoji="1" lang="ja-JP" altLang="en-US" sz="2800" dirty="0" smtClean="0"/>
              <a:t>量子系のダイナミク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  </a:t>
            </a:r>
            <a:r>
              <a:rPr kumimoji="1" lang="ja-JP" altLang="en-US" sz="2800" dirty="0" smtClean="0"/>
              <a:t>スを制御したい</a:t>
            </a:r>
            <a:endParaRPr kumimoji="1" lang="en-US" altLang="ja-JP" sz="2800" dirty="0" smtClean="0"/>
          </a:p>
          <a:p>
            <a:pPr>
              <a:buFont typeface="Wingdings" pitchFamily="2" charset="2"/>
              <a:buChar char="n"/>
            </a:pPr>
            <a:r>
              <a:rPr lang="ja-JP" altLang="en-US" sz="2800" dirty="0" smtClean="0"/>
              <a:t>測定で誘起される効　　</a:t>
            </a:r>
            <a:endParaRPr lang="en-US" altLang="ja-JP" sz="2800" dirty="0" smtClean="0"/>
          </a:p>
          <a:p>
            <a:r>
              <a:rPr lang="ja-JP" altLang="en-US" sz="2800" dirty="0" smtClean="0"/>
              <a:t>  果を確率的でない形</a:t>
            </a:r>
            <a:endParaRPr lang="en-US" altLang="ja-JP" sz="2800" dirty="0" smtClean="0"/>
          </a:p>
          <a:p>
            <a:r>
              <a:rPr lang="en-US" altLang="ja-JP" sz="2800" dirty="0" smtClean="0"/>
              <a:t>  </a:t>
            </a:r>
            <a:r>
              <a:rPr lang="ja-JP" altLang="en-US" sz="2800" dirty="0" smtClean="0"/>
              <a:t>で利用したい</a:t>
            </a:r>
            <a:endParaRPr kumimoji="1" lang="ja-JP" alt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フィードバック制御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323528" y="1772816"/>
            <a:ext cx="2448272" cy="15841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システム</a:t>
            </a:r>
            <a:endParaRPr kumimoji="1" lang="en-US" altLang="ja-JP" sz="2400" dirty="0" smtClean="0"/>
          </a:p>
          <a:p>
            <a:pPr algn="ctr"/>
            <a:r>
              <a:rPr kumimoji="1" lang="en-US" altLang="ja-JP" sz="2400" dirty="0" smtClean="0"/>
              <a:t>Ts(t)</a:t>
            </a:r>
            <a:endParaRPr kumimoji="1" lang="ja-JP" altLang="en-US" sz="2400" dirty="0"/>
          </a:p>
        </p:txBody>
      </p:sp>
      <p:sp>
        <p:nvSpPr>
          <p:cNvPr id="5" name="角丸四角形 4"/>
          <p:cNvSpPr/>
          <p:nvPr/>
        </p:nvSpPr>
        <p:spPr>
          <a:xfrm>
            <a:off x="611560" y="4077072"/>
            <a:ext cx="1872208" cy="12961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プローブ</a:t>
            </a:r>
            <a:r>
              <a:rPr lang="en-US" altLang="ja-JP" sz="2400" dirty="0" err="1" smtClean="0"/>
              <a:t>Tp</a:t>
            </a:r>
            <a:r>
              <a:rPr lang="en-US" altLang="ja-JP" sz="2400" dirty="0" smtClean="0"/>
              <a:t>(t)</a:t>
            </a:r>
            <a:endParaRPr kumimoji="1" lang="ja-JP" altLang="en-US" sz="2400" dirty="0"/>
          </a:p>
        </p:txBody>
      </p:sp>
      <p:sp>
        <p:nvSpPr>
          <p:cNvPr id="10" name="U ターン矢印 9"/>
          <p:cNvSpPr/>
          <p:nvPr/>
        </p:nvSpPr>
        <p:spPr>
          <a:xfrm rot="16200000" flipV="1">
            <a:off x="1899576" y="3032956"/>
            <a:ext cx="2664296" cy="1008112"/>
          </a:xfrm>
          <a:prstGeom prst="utur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2483768" y="3429000"/>
            <a:ext cx="2232248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コントローラ</a:t>
            </a:r>
            <a:endParaRPr lang="en-US" altLang="ja-JP" sz="2400" dirty="0" smtClean="0"/>
          </a:p>
        </p:txBody>
      </p:sp>
      <p:sp>
        <p:nvSpPr>
          <p:cNvPr id="17" name="上矢印 16"/>
          <p:cNvSpPr/>
          <p:nvPr/>
        </p:nvSpPr>
        <p:spPr>
          <a:xfrm>
            <a:off x="3464170" y="5157192"/>
            <a:ext cx="288032" cy="576064"/>
          </a:xfrm>
          <a:prstGeom prst="up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2411760" y="5805264"/>
            <a:ext cx="2376264" cy="7474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リファレンス</a:t>
            </a:r>
            <a:endParaRPr lang="en-US" altLang="ja-JP" sz="2400" dirty="0" smtClean="0"/>
          </a:p>
          <a:p>
            <a:pPr algn="ctr"/>
            <a:r>
              <a:rPr lang="en-US" altLang="ja-JP" sz="2400" dirty="0" err="1" smtClean="0"/>
              <a:t>Tr</a:t>
            </a:r>
            <a:endParaRPr kumimoji="1" lang="ja-JP" altLang="en-US" sz="2400" dirty="0"/>
          </a:p>
        </p:txBody>
      </p:sp>
      <p:grpSp>
        <p:nvGrpSpPr>
          <p:cNvPr id="3" name="グループ化 19"/>
          <p:cNvGrpSpPr/>
          <p:nvPr/>
        </p:nvGrpSpPr>
        <p:grpSpPr>
          <a:xfrm>
            <a:off x="3300999" y="4420524"/>
            <a:ext cx="648072" cy="648072"/>
            <a:chOff x="3273289" y="4420524"/>
            <a:chExt cx="648072" cy="648072"/>
          </a:xfrm>
        </p:grpSpPr>
        <p:sp>
          <p:nvSpPr>
            <p:cNvPr id="16" name="円/楕円 15"/>
            <p:cNvSpPr/>
            <p:nvPr/>
          </p:nvSpPr>
          <p:spPr>
            <a:xfrm>
              <a:off x="3273289" y="4420524"/>
              <a:ext cx="648072" cy="64807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447582" y="4711289"/>
              <a:ext cx="288032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角丸四角形 20"/>
          <p:cNvSpPr/>
          <p:nvPr/>
        </p:nvSpPr>
        <p:spPr>
          <a:xfrm>
            <a:off x="323523" y="1772816"/>
            <a:ext cx="2448272" cy="15841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rgbClr val="FF0000"/>
                </a:solidFill>
              </a:rPr>
              <a:t>量子系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pPr algn="ctr"/>
            <a:r>
              <a:rPr kumimoji="1" lang="en-US" altLang="ja-JP" sz="2400" dirty="0" smtClean="0"/>
              <a:t>Ts(t)</a:t>
            </a:r>
            <a:endParaRPr kumimoji="1" lang="ja-JP" altLang="en-US" sz="2400" dirty="0"/>
          </a:p>
        </p:txBody>
      </p:sp>
      <p:grpSp>
        <p:nvGrpSpPr>
          <p:cNvPr id="20" name="グループ化 19"/>
          <p:cNvGrpSpPr/>
          <p:nvPr/>
        </p:nvGrpSpPr>
        <p:grpSpPr>
          <a:xfrm>
            <a:off x="35496" y="3212976"/>
            <a:ext cx="1800200" cy="1008112"/>
            <a:chOff x="35496" y="3212976"/>
            <a:chExt cx="1800200" cy="1008112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35496" y="350100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相互作用</a:t>
              </a:r>
              <a:endParaRPr kumimoji="1" lang="ja-JP" altLang="en-US" dirty="0"/>
            </a:p>
          </p:txBody>
        </p:sp>
        <p:grpSp>
          <p:nvGrpSpPr>
            <p:cNvPr id="8" name="グループ化 7"/>
            <p:cNvGrpSpPr/>
            <p:nvPr/>
          </p:nvGrpSpPr>
          <p:grpSpPr>
            <a:xfrm>
              <a:off x="1143327" y="3212976"/>
              <a:ext cx="692369" cy="1008112"/>
              <a:chOff x="2295455" y="3356992"/>
              <a:chExt cx="836385" cy="648072"/>
            </a:xfrm>
          </p:grpSpPr>
          <p:sp>
            <p:nvSpPr>
              <p:cNvPr id="6" name="上カーブ矢印 5"/>
              <p:cNvSpPr/>
              <p:nvPr/>
            </p:nvSpPr>
            <p:spPr>
              <a:xfrm>
                <a:off x="2339752" y="3717032"/>
                <a:ext cx="792088" cy="288032"/>
              </a:xfrm>
              <a:prstGeom prst="curved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上カーブ矢印 6"/>
              <p:cNvSpPr/>
              <p:nvPr/>
            </p:nvSpPr>
            <p:spPr>
              <a:xfrm rot="10800000">
                <a:off x="2295455" y="3356992"/>
                <a:ext cx="792088" cy="288032"/>
              </a:xfrm>
              <a:prstGeom prst="curved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3" name="テキスト ボックス 22"/>
          <p:cNvSpPr txBox="1"/>
          <p:nvPr/>
        </p:nvSpPr>
        <p:spPr>
          <a:xfrm>
            <a:off x="4932040" y="3861048"/>
            <a:ext cx="42119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1. </a:t>
            </a:r>
            <a:r>
              <a:rPr kumimoji="1" lang="ja-JP" altLang="en-US" sz="2400" dirty="0" smtClean="0"/>
              <a:t>量子系の一部を取り出し，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   フィルタリングして量子系</a:t>
            </a:r>
            <a:endParaRPr lang="en-US" altLang="ja-JP" sz="2400" dirty="0" smtClean="0"/>
          </a:p>
          <a:p>
            <a:r>
              <a:rPr lang="ja-JP" altLang="en-US" sz="2400" dirty="0" smtClean="0"/>
              <a:t>　へ戻す</a:t>
            </a:r>
            <a:endParaRPr lang="en-US" altLang="ja-JP" sz="2400" dirty="0" smtClean="0"/>
          </a:p>
          <a:p>
            <a:endParaRPr kumimoji="1" lang="en-US" altLang="ja-JP" sz="2400" dirty="0" smtClean="0"/>
          </a:p>
          <a:p>
            <a:r>
              <a:rPr lang="en-US" altLang="ja-JP" sz="2400" dirty="0" smtClean="0">
                <a:solidFill>
                  <a:schemeClr val="bg1">
                    <a:lumMod val="75000"/>
                  </a:schemeClr>
                </a:solidFill>
              </a:rPr>
              <a:t>2. </a:t>
            </a:r>
            <a:r>
              <a:rPr lang="ja-JP" altLang="en-US" sz="2400" dirty="0" smtClean="0">
                <a:solidFill>
                  <a:schemeClr val="bg1">
                    <a:lumMod val="75000"/>
                  </a:schemeClr>
                </a:solidFill>
              </a:rPr>
              <a:t>保存則と緩和の利用</a:t>
            </a:r>
            <a:endParaRPr lang="en-US" altLang="ja-JP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kumimoji="1" lang="en-US" altLang="ja-JP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en-US" altLang="ja-JP" sz="2400" dirty="0" smtClean="0">
                <a:solidFill>
                  <a:schemeClr val="bg1">
                    <a:lumMod val="75000"/>
                  </a:schemeClr>
                </a:solidFill>
              </a:rPr>
              <a:t>3. </a:t>
            </a:r>
            <a:r>
              <a:rPr kumimoji="1" lang="ja-JP" altLang="en-US" sz="2400" dirty="0" smtClean="0">
                <a:solidFill>
                  <a:schemeClr val="bg1">
                    <a:lumMod val="75000"/>
                  </a:schemeClr>
                </a:solidFill>
              </a:rPr>
              <a:t>量子非破壊測定</a:t>
            </a:r>
            <a:r>
              <a:rPr kumimoji="1" lang="en-US" altLang="ja-JP" sz="2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endParaRPr kumimoji="1" lang="ja-JP" altLang="en-US" sz="2400" dirty="0"/>
          </a:p>
        </p:txBody>
      </p:sp>
      <p:sp>
        <p:nvSpPr>
          <p:cNvPr id="22" name="曲折矢印 21"/>
          <p:cNvSpPr/>
          <p:nvPr/>
        </p:nvSpPr>
        <p:spPr>
          <a:xfrm flipV="1">
            <a:off x="1431358" y="3758597"/>
            <a:ext cx="1008112" cy="1224136"/>
          </a:xfrm>
          <a:prstGeom prst="ben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2483768" y="3423800"/>
            <a:ext cx="2232248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フィルタ</a:t>
            </a:r>
            <a:endParaRPr lang="en-US" altLang="ja-JP" sz="2400" dirty="0" smtClean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7" grpId="0" animBg="1"/>
      <p:bldP spid="18" grpId="0" animBg="1"/>
      <p:bldP spid="22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フィードバック制御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87906" y="1415509"/>
            <a:ext cx="2157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e.g. </a:t>
            </a:r>
            <a:r>
              <a:rPr lang="ja-JP" altLang="en-US" dirty="0" smtClean="0"/>
              <a:t>半導体レーザー</a:t>
            </a:r>
            <a:endParaRPr kumimoji="1" lang="ja-JP" altLang="en-US" dirty="0"/>
          </a:p>
        </p:txBody>
      </p:sp>
      <p:grpSp>
        <p:nvGrpSpPr>
          <p:cNvPr id="3" name="グループ化 6"/>
          <p:cNvGrpSpPr/>
          <p:nvPr/>
        </p:nvGrpSpPr>
        <p:grpSpPr>
          <a:xfrm>
            <a:off x="1115616" y="2204864"/>
            <a:ext cx="4381500" cy="4068744"/>
            <a:chOff x="1187624" y="2132856"/>
            <a:chExt cx="4381500" cy="406874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87624" y="2132856"/>
              <a:ext cx="4381500" cy="3705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23728" y="5949280"/>
              <a:ext cx="3384376" cy="252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グループ化 11"/>
          <p:cNvGrpSpPr/>
          <p:nvPr/>
        </p:nvGrpSpPr>
        <p:grpSpPr>
          <a:xfrm>
            <a:off x="899592" y="1916832"/>
            <a:ext cx="1138273" cy="459758"/>
            <a:chOff x="899592" y="1916832"/>
            <a:chExt cx="1138273" cy="459758"/>
          </a:xfrm>
        </p:grpSpPr>
        <p:cxnSp>
          <p:nvCxnSpPr>
            <p:cNvPr id="10" name="直線コネクタ 9"/>
            <p:cNvCxnSpPr/>
            <p:nvPr/>
          </p:nvCxnSpPr>
          <p:spPr>
            <a:xfrm>
              <a:off x="957745" y="2376590"/>
              <a:ext cx="108012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/>
            <p:cNvSpPr txBox="1"/>
            <p:nvPr/>
          </p:nvSpPr>
          <p:spPr>
            <a:xfrm>
              <a:off x="899592" y="1916832"/>
              <a:ext cx="1067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Gain chip</a:t>
              </a:r>
              <a:endParaRPr kumimoji="1" lang="ja-JP" altLang="en-US" dirty="0"/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5868144" y="1556792"/>
            <a:ext cx="2899673" cy="2241540"/>
            <a:chOff x="5868144" y="1556792"/>
            <a:chExt cx="2899673" cy="2241540"/>
          </a:xfrm>
        </p:grpSpPr>
        <p:sp>
          <p:nvSpPr>
            <p:cNvPr id="13" name="右矢印 12"/>
            <p:cNvSpPr/>
            <p:nvPr/>
          </p:nvSpPr>
          <p:spPr>
            <a:xfrm>
              <a:off x="6084168" y="2132856"/>
              <a:ext cx="2592288" cy="288032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角丸四角形 13"/>
            <p:cNvSpPr/>
            <p:nvPr/>
          </p:nvSpPr>
          <p:spPr>
            <a:xfrm>
              <a:off x="5868144" y="1988840"/>
              <a:ext cx="1224136" cy="57606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Gain chip</a:t>
              </a:r>
              <a:endParaRPr kumimoji="1" lang="ja-JP" altLang="en-US" dirty="0"/>
            </a:p>
          </p:txBody>
        </p:sp>
        <p:sp>
          <p:nvSpPr>
            <p:cNvPr id="15" name="正方形/長方形 14"/>
            <p:cNvSpPr/>
            <p:nvPr/>
          </p:nvSpPr>
          <p:spPr>
            <a:xfrm rot="2700000">
              <a:off x="7372326" y="2232880"/>
              <a:ext cx="720080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7956376" y="1772816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output</a:t>
              </a:r>
              <a:endParaRPr kumimoji="1" lang="ja-JP" altLang="en-US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6804248" y="3429000"/>
              <a:ext cx="675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Filter</a:t>
              </a:r>
              <a:endParaRPr kumimoji="1" lang="ja-JP" altLang="en-US" dirty="0"/>
            </a:p>
          </p:txBody>
        </p:sp>
        <p:sp>
          <p:nvSpPr>
            <p:cNvPr id="18" name="環状矢印 17"/>
            <p:cNvSpPr/>
            <p:nvPr/>
          </p:nvSpPr>
          <p:spPr>
            <a:xfrm rot="10800000">
              <a:off x="6372200" y="1556792"/>
              <a:ext cx="1512168" cy="1728192"/>
            </a:xfrm>
            <a:prstGeom prst="circularArrow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7061837" y="2708920"/>
              <a:ext cx="144016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6156176" y="4293096"/>
            <a:ext cx="2453411" cy="2102462"/>
            <a:chOff x="6156176" y="4293096"/>
            <a:chExt cx="2453411" cy="2102462"/>
          </a:xfrm>
        </p:grpSpPr>
        <p:pic>
          <p:nvPicPr>
            <p:cNvPr id="24" name="図 23" descr="\begin{document}&#10;\begin{align*}&#10;\sum_n \frac{\bar{n}^n}{(1+\bar{n})^{1+n}}\ket{n}\!\!\bra{n}&#10;\end{align*}&#10;\end{document}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00192" y="4293096"/>
              <a:ext cx="2016224" cy="590294"/>
            </a:xfrm>
            <a:prstGeom prst="rect">
              <a:avLst/>
            </a:prstGeom>
          </p:spPr>
        </p:pic>
        <p:sp>
          <p:nvSpPr>
            <p:cNvPr id="25" name="下矢印 24"/>
            <p:cNvSpPr/>
            <p:nvPr/>
          </p:nvSpPr>
          <p:spPr>
            <a:xfrm>
              <a:off x="7092280" y="5085184"/>
              <a:ext cx="360040" cy="5040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7" name="図 26" descr="\begin{document}&#10;\begin{align*}&#10;\ket{\alpha}=e^{-|\alpha|^2/2}\sum_n \frac{\alpha^n}{\sqrt{n!}}\ket{n}&#10;\end{align*}&#10;\end{document}"/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56176" y="5805264"/>
              <a:ext cx="2453411" cy="59029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フィードバック制御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323528" y="1772816"/>
            <a:ext cx="2448272" cy="15841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システム</a:t>
            </a:r>
            <a:endParaRPr kumimoji="1" lang="en-US" altLang="ja-JP" sz="2400" dirty="0" smtClean="0"/>
          </a:p>
          <a:p>
            <a:pPr algn="ctr"/>
            <a:r>
              <a:rPr kumimoji="1" lang="en-US" altLang="ja-JP" sz="2400" dirty="0" smtClean="0"/>
              <a:t>Ts(t)</a:t>
            </a:r>
            <a:endParaRPr kumimoji="1" lang="ja-JP" altLang="en-US" sz="2400" dirty="0"/>
          </a:p>
        </p:txBody>
      </p:sp>
      <p:sp>
        <p:nvSpPr>
          <p:cNvPr id="5" name="角丸四角形 4"/>
          <p:cNvSpPr/>
          <p:nvPr/>
        </p:nvSpPr>
        <p:spPr>
          <a:xfrm>
            <a:off x="611560" y="4077072"/>
            <a:ext cx="1872208" cy="12961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プローブ</a:t>
            </a:r>
            <a:r>
              <a:rPr lang="en-US" altLang="ja-JP" sz="2400" dirty="0" err="1" smtClean="0"/>
              <a:t>Tp</a:t>
            </a:r>
            <a:r>
              <a:rPr lang="en-US" altLang="ja-JP" sz="2400" dirty="0" smtClean="0"/>
              <a:t>(t)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496" y="350100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相互作用</a:t>
            </a:r>
            <a:endParaRPr kumimoji="1" lang="ja-JP" altLang="en-US" dirty="0"/>
          </a:p>
        </p:txBody>
      </p:sp>
      <p:sp>
        <p:nvSpPr>
          <p:cNvPr id="10" name="U ターン矢印 9"/>
          <p:cNvSpPr/>
          <p:nvPr/>
        </p:nvSpPr>
        <p:spPr>
          <a:xfrm rot="16200000" flipV="1">
            <a:off x="1899576" y="3032956"/>
            <a:ext cx="2664296" cy="1008112"/>
          </a:xfrm>
          <a:prstGeom prst="utur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2483768" y="3429000"/>
            <a:ext cx="2232248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コントローラ</a:t>
            </a:r>
            <a:endParaRPr lang="en-US" altLang="ja-JP" sz="2400" dirty="0" smtClean="0"/>
          </a:p>
        </p:txBody>
      </p:sp>
      <p:sp>
        <p:nvSpPr>
          <p:cNvPr id="17" name="上矢印 16"/>
          <p:cNvSpPr/>
          <p:nvPr/>
        </p:nvSpPr>
        <p:spPr>
          <a:xfrm>
            <a:off x="3464170" y="5157192"/>
            <a:ext cx="288032" cy="576064"/>
          </a:xfrm>
          <a:prstGeom prst="up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2411760" y="5805264"/>
            <a:ext cx="2376264" cy="7474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リファレンス</a:t>
            </a:r>
            <a:endParaRPr lang="en-US" altLang="ja-JP" sz="2400" dirty="0" smtClean="0"/>
          </a:p>
          <a:p>
            <a:pPr algn="ctr"/>
            <a:r>
              <a:rPr lang="en-US" altLang="ja-JP" sz="2400" dirty="0" err="1" smtClean="0"/>
              <a:t>Tr</a:t>
            </a:r>
            <a:endParaRPr kumimoji="1" lang="ja-JP" altLang="en-US" sz="2400" dirty="0"/>
          </a:p>
        </p:txBody>
      </p:sp>
      <p:grpSp>
        <p:nvGrpSpPr>
          <p:cNvPr id="3" name="グループ化 19"/>
          <p:cNvGrpSpPr/>
          <p:nvPr/>
        </p:nvGrpSpPr>
        <p:grpSpPr>
          <a:xfrm>
            <a:off x="3300999" y="4420524"/>
            <a:ext cx="648072" cy="648072"/>
            <a:chOff x="3273289" y="4420524"/>
            <a:chExt cx="648072" cy="648072"/>
          </a:xfrm>
        </p:grpSpPr>
        <p:sp>
          <p:nvSpPr>
            <p:cNvPr id="16" name="円/楕円 15"/>
            <p:cNvSpPr/>
            <p:nvPr/>
          </p:nvSpPr>
          <p:spPr>
            <a:xfrm>
              <a:off x="3273289" y="4420524"/>
              <a:ext cx="648072" cy="64807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447582" y="4711289"/>
              <a:ext cx="288032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角丸四角形 20"/>
          <p:cNvSpPr/>
          <p:nvPr/>
        </p:nvSpPr>
        <p:spPr>
          <a:xfrm>
            <a:off x="323523" y="1772816"/>
            <a:ext cx="2448272" cy="15841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rgbClr val="FF0000"/>
                </a:solidFill>
              </a:rPr>
              <a:t>量子系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pPr algn="ctr"/>
            <a:r>
              <a:rPr kumimoji="1" lang="en-US" altLang="ja-JP" sz="2400" dirty="0" smtClean="0"/>
              <a:t>Ts(t)</a:t>
            </a:r>
            <a:endParaRPr kumimoji="1" lang="ja-JP" altLang="en-US" sz="2400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1143327" y="3212976"/>
            <a:ext cx="692369" cy="1008112"/>
            <a:chOff x="2295455" y="3356992"/>
            <a:chExt cx="836385" cy="648072"/>
          </a:xfrm>
        </p:grpSpPr>
        <p:sp>
          <p:nvSpPr>
            <p:cNvPr id="6" name="上カーブ矢印 5"/>
            <p:cNvSpPr/>
            <p:nvPr/>
          </p:nvSpPr>
          <p:spPr>
            <a:xfrm>
              <a:off x="2339752" y="3717032"/>
              <a:ext cx="792088" cy="288032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上カーブ矢印 6"/>
            <p:cNvSpPr/>
            <p:nvPr/>
          </p:nvSpPr>
          <p:spPr>
            <a:xfrm rot="10800000">
              <a:off x="2295455" y="3356992"/>
              <a:ext cx="792088" cy="288032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>
            <a:off x="4932040" y="3861048"/>
            <a:ext cx="42119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>
                    <a:lumMod val="75000"/>
                  </a:schemeClr>
                </a:solidFill>
              </a:rPr>
              <a:t>1. </a:t>
            </a:r>
            <a:r>
              <a:rPr kumimoji="1" lang="ja-JP" altLang="en-US" sz="2400" dirty="0" smtClean="0">
                <a:solidFill>
                  <a:schemeClr val="bg1">
                    <a:lumMod val="75000"/>
                  </a:schemeClr>
                </a:solidFill>
              </a:rPr>
              <a:t>量子系の一部を取り出し，</a:t>
            </a:r>
            <a:endParaRPr kumimoji="1" lang="en-US" altLang="ja-JP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2400" dirty="0" smtClean="0">
                <a:solidFill>
                  <a:schemeClr val="bg1">
                    <a:lumMod val="75000"/>
                  </a:schemeClr>
                </a:solidFill>
              </a:rPr>
              <a:t>   フィルタリングして量子系</a:t>
            </a:r>
            <a:endParaRPr lang="en-US" altLang="ja-JP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ja-JP" altLang="en-US" sz="2400" dirty="0" smtClean="0">
                <a:solidFill>
                  <a:schemeClr val="bg1">
                    <a:lumMod val="75000"/>
                  </a:schemeClr>
                </a:solidFill>
              </a:rPr>
              <a:t>　へ戻す</a:t>
            </a:r>
            <a:endParaRPr lang="en-US" altLang="ja-JP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kumimoji="1" lang="en-US" altLang="ja-JP" sz="2400" dirty="0" smtClean="0"/>
          </a:p>
          <a:p>
            <a:r>
              <a:rPr lang="en-US" altLang="ja-JP" sz="2400" dirty="0" smtClean="0"/>
              <a:t>2. </a:t>
            </a:r>
            <a:r>
              <a:rPr lang="ja-JP" altLang="en-US" sz="2400" dirty="0" smtClean="0"/>
              <a:t>保存則と緩和の利用</a:t>
            </a:r>
            <a:endParaRPr lang="en-US" altLang="ja-JP" sz="2400" dirty="0" smtClean="0"/>
          </a:p>
          <a:p>
            <a:endParaRPr kumimoji="1" lang="en-US" altLang="ja-JP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en-US" altLang="ja-JP" sz="2400" dirty="0" smtClean="0">
                <a:solidFill>
                  <a:schemeClr val="bg1">
                    <a:lumMod val="75000"/>
                  </a:schemeClr>
                </a:solidFill>
              </a:rPr>
              <a:t>3. </a:t>
            </a:r>
            <a:r>
              <a:rPr kumimoji="1" lang="ja-JP" altLang="en-US" sz="2400" dirty="0" smtClean="0">
                <a:solidFill>
                  <a:schemeClr val="bg1">
                    <a:lumMod val="75000"/>
                  </a:schemeClr>
                </a:solidFill>
              </a:rPr>
              <a:t>量子非破壊測定</a:t>
            </a:r>
            <a:r>
              <a:rPr kumimoji="1" lang="en-US" altLang="ja-JP" sz="2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endParaRPr kumimoji="1" lang="ja-JP" altLang="en-US" sz="2400" dirty="0"/>
          </a:p>
        </p:txBody>
      </p:sp>
      <p:sp>
        <p:nvSpPr>
          <p:cNvPr id="24" name="フリーフォーム 23"/>
          <p:cNvSpPr/>
          <p:nvPr/>
        </p:nvSpPr>
        <p:spPr>
          <a:xfrm>
            <a:off x="193964" y="1801091"/>
            <a:ext cx="4752109" cy="4876800"/>
          </a:xfrm>
          <a:custGeom>
            <a:avLst/>
            <a:gdLst>
              <a:gd name="connsiteX0" fmla="*/ 13854 w 4752109"/>
              <a:gd name="connsiteY0" fmla="*/ 2133600 h 4876800"/>
              <a:gd name="connsiteX1" fmla="*/ 0 w 4752109"/>
              <a:gd name="connsiteY1" fmla="*/ 4876800 h 4876800"/>
              <a:gd name="connsiteX2" fmla="*/ 4752109 w 4752109"/>
              <a:gd name="connsiteY2" fmla="*/ 4876800 h 4876800"/>
              <a:gd name="connsiteX3" fmla="*/ 4752109 w 4752109"/>
              <a:gd name="connsiteY3" fmla="*/ 0 h 4876800"/>
              <a:gd name="connsiteX4" fmla="*/ 2646218 w 4752109"/>
              <a:gd name="connsiteY4" fmla="*/ 0 h 4876800"/>
              <a:gd name="connsiteX5" fmla="*/ 2646218 w 4752109"/>
              <a:gd name="connsiteY5" fmla="*/ 1551709 h 4876800"/>
              <a:gd name="connsiteX6" fmla="*/ 0 w 4752109"/>
              <a:gd name="connsiteY6" fmla="*/ 1620982 h 4876800"/>
              <a:gd name="connsiteX7" fmla="*/ 13854 w 4752109"/>
              <a:gd name="connsiteY7" fmla="*/ 21336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52109" h="4876800">
                <a:moveTo>
                  <a:pt x="13854" y="2133600"/>
                </a:moveTo>
                <a:lnTo>
                  <a:pt x="0" y="4876800"/>
                </a:lnTo>
                <a:lnTo>
                  <a:pt x="4752109" y="4876800"/>
                </a:lnTo>
                <a:lnTo>
                  <a:pt x="4752109" y="0"/>
                </a:lnTo>
                <a:lnTo>
                  <a:pt x="2646218" y="0"/>
                </a:lnTo>
                <a:lnTo>
                  <a:pt x="2646218" y="1551709"/>
                </a:lnTo>
                <a:lnTo>
                  <a:pt x="0" y="1620982"/>
                </a:lnTo>
                <a:lnTo>
                  <a:pt x="13854" y="2133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3.6|28.4|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2.2|2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0.9|1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9.5|97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9.9|8.3|9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5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1|22.4|18.7|49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フレッシュ">
  <a:themeElements>
    <a:clrScheme name="フレッシュ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フレッシュ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フレッシュ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669</Words>
  <Application>Microsoft Office PowerPoint</Application>
  <PresentationFormat>画面に合わせる (4:3)</PresentationFormat>
  <Paragraphs>233</Paragraphs>
  <Slides>27</Slides>
  <Notes>27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28" baseType="lpstr">
      <vt:lpstr>フレッシュ</vt:lpstr>
      <vt:lpstr>冷却原子スピン系における 量子雑音の動的制御</vt:lpstr>
      <vt:lpstr>動的制御</vt:lpstr>
      <vt:lpstr>発表内容</vt:lpstr>
      <vt:lpstr>フィードバック制御</vt:lpstr>
      <vt:lpstr>フィードバック制御</vt:lpstr>
      <vt:lpstr>フィードバック制御</vt:lpstr>
      <vt:lpstr>フィードバック制御</vt:lpstr>
      <vt:lpstr>フィードバック制御</vt:lpstr>
      <vt:lpstr>フィードバック制御</vt:lpstr>
      <vt:lpstr>フィードバック制御</vt:lpstr>
      <vt:lpstr>フィードバック制御</vt:lpstr>
      <vt:lpstr>冷却原子スピン系</vt:lpstr>
      <vt:lpstr>原子</vt:lpstr>
      <vt:lpstr>Yb</vt:lpstr>
      <vt:lpstr>171Yb</vt:lpstr>
      <vt:lpstr>集団的スピン状態</vt:lpstr>
      <vt:lpstr>量子ノイズの圧搾</vt:lpstr>
      <vt:lpstr>スピン集団に対するフィードバック制御</vt:lpstr>
      <vt:lpstr>量子フィードバック</vt:lpstr>
      <vt:lpstr>ファラデー回転相互作用</vt:lpstr>
      <vt:lpstr>ファラデー回転相互作用</vt:lpstr>
      <vt:lpstr>仮想磁場</vt:lpstr>
      <vt:lpstr>冷却原子スピン系におけるフィードバック</vt:lpstr>
      <vt:lpstr>多数回の量子フィードバック</vt:lpstr>
      <vt:lpstr>多数回の量子フィードバック</vt:lpstr>
      <vt:lpstr>まとめ</vt:lpstr>
      <vt:lpstr>今後の展望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冷却原子スピン系における量子雑音の動的制御</dc:title>
  <dc:creator/>
  <cp:lastModifiedBy/>
  <cp:revision>1</cp:revision>
  <dcterms:modified xsi:type="dcterms:W3CDTF">2011-08-20T07:00:43Z</dcterms:modified>
</cp:coreProperties>
</file>