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74" r:id="rId11"/>
    <p:sldId id="279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7" r:id="rId23"/>
    <p:sldId id="281" r:id="rId24"/>
    <p:sldId id="276" r:id="rId25"/>
    <p:sldId id="280" r:id="rId26"/>
    <p:sldId id="278" r:id="rId2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46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2011/8/18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2011/8/18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2011/8/18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[1] overview of BH TD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08810E7-AD4F-4B09-9A3C-723CCFDF6C7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599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2011/8/18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2011/8/18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2011/8/18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2011/8/18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2011/8/18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2011/8/18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2011/8/18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2011/8/18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2011/8/18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emf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09773" y="1268760"/>
            <a:ext cx="6330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時空熱力学のミクロな起源を求めて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915816" y="4551511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ＫＥＫ、総研大</a:t>
            </a: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en-US" sz="2400" dirty="0" smtClean="0"/>
              <a:t>磯　暁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915816" y="1988840"/>
            <a:ext cx="3615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平成</a:t>
            </a:r>
            <a:r>
              <a:rPr kumimoji="1" lang="en-US" altLang="ja-JP" dirty="0" smtClean="0"/>
              <a:t>23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月</a:t>
            </a:r>
            <a:r>
              <a:rPr lang="en-US" altLang="ja-JP" dirty="0"/>
              <a:t>19</a:t>
            </a:r>
            <a:r>
              <a:rPr lang="ja-JP" altLang="en-US" dirty="0" smtClean="0"/>
              <a:t>日</a:t>
            </a:r>
            <a:endParaRPr lang="en-US" altLang="ja-JP" dirty="0" smtClean="0"/>
          </a:p>
          <a:p>
            <a:r>
              <a:rPr kumimoji="1" lang="ja-JP" altLang="en-US" dirty="0" smtClean="0"/>
              <a:t>＠京都基研　非平衡系の物理</a:t>
            </a:r>
            <a:endParaRPr kumimoji="1" lang="en-US" altLang="ja-JP" dirty="0" smtClean="0"/>
          </a:p>
          <a:p>
            <a:r>
              <a:rPr lang="ja-JP" altLang="en-US" dirty="0" smtClean="0"/>
              <a:t>　　　　　</a:t>
            </a:r>
            <a:r>
              <a:rPr lang="ja-JP" altLang="en-US" dirty="0" err="1" smtClean="0"/>
              <a:t>ー</a:t>
            </a:r>
            <a:r>
              <a:rPr lang="ja-JP" altLang="en-US" dirty="0" smtClean="0"/>
              <a:t>ミクロとマクロの架け橋</a:t>
            </a:r>
            <a:r>
              <a:rPr lang="ja-JP" altLang="en-US" dirty="0" err="1" smtClean="0"/>
              <a:t>ー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6628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99592" y="620688"/>
            <a:ext cx="58592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２　地平面近くでの場の量子論</a:t>
            </a:r>
            <a:r>
              <a:rPr lang="ja-JP" altLang="en-US" sz="2800" dirty="0"/>
              <a:t>：</a:t>
            </a:r>
            <a:r>
              <a:rPr lang="ja-JP" altLang="en-US" sz="2800" dirty="0" smtClean="0"/>
              <a:t>　</a:t>
            </a:r>
            <a:endParaRPr lang="en-US" altLang="ja-JP" sz="2800" dirty="0" smtClean="0"/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     </a:t>
            </a:r>
            <a:r>
              <a:rPr lang="ja-JP" altLang="en-US" sz="2800" dirty="0" smtClean="0"/>
              <a:t>メンブレン・パラダイムと</a:t>
            </a:r>
            <a:r>
              <a:rPr lang="ja-JP" altLang="en-US" sz="2800" dirty="0" smtClean="0">
                <a:solidFill>
                  <a:srgbClr val="FF0000"/>
                </a:solidFill>
              </a:rPr>
              <a:t>量子</a:t>
            </a:r>
            <a:r>
              <a:rPr lang="ja-JP" altLang="en-US" sz="2800" dirty="0" smtClean="0"/>
              <a:t>補正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31640" y="2060848"/>
            <a:ext cx="298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量子効果：　</a:t>
            </a:r>
            <a:r>
              <a:rPr kumimoji="1" lang="en-US" altLang="ja-JP" dirty="0" smtClean="0"/>
              <a:t>Hawking </a:t>
            </a:r>
            <a:r>
              <a:rPr kumimoji="1" lang="ja-JP" altLang="en-US" dirty="0" smtClean="0"/>
              <a:t>輻射 </a:t>
            </a:r>
            <a:r>
              <a:rPr kumimoji="1" lang="en-US" altLang="ja-JP" dirty="0" smtClean="0"/>
              <a:t>74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24196" y="3501008"/>
            <a:ext cx="4276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この章の内容は </a:t>
            </a:r>
            <a:r>
              <a:rPr kumimoji="1" lang="en-US" altLang="ja-JP" dirty="0" smtClean="0"/>
              <a:t>SI, S. </a:t>
            </a:r>
            <a:r>
              <a:rPr kumimoji="1" lang="en-US" altLang="ja-JP" dirty="0" err="1" smtClean="0"/>
              <a:t>Okazawa</a:t>
            </a:r>
            <a:r>
              <a:rPr kumimoji="1" lang="en-US" altLang="ja-JP" dirty="0" smtClean="0"/>
              <a:t>  11</a:t>
            </a:r>
            <a:r>
              <a:rPr kumimoji="1" lang="ja-JP" altLang="en-US" dirty="0" smtClean="0"/>
              <a:t>に基づく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→　岡澤普　ポスター発表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49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95536" y="260648"/>
            <a:ext cx="8406019" cy="6771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Horizon:  Null </a:t>
            </a:r>
            <a:r>
              <a:rPr lang="en-US" altLang="ja-JP" sz="2000" b="1" dirty="0" err="1" smtClean="0"/>
              <a:t>H</a:t>
            </a:r>
            <a:r>
              <a:rPr kumimoji="1" lang="en-US" altLang="ja-JP" sz="2000" b="1" dirty="0" err="1" smtClean="0"/>
              <a:t>ypersurface</a:t>
            </a:r>
            <a:r>
              <a:rPr kumimoji="1" lang="en-US" altLang="ja-JP" sz="2000" b="1" dirty="0" smtClean="0"/>
              <a:t> </a:t>
            </a:r>
            <a:r>
              <a:rPr lang="ja-JP" altLang="en-US" sz="2000" b="1" dirty="0" smtClean="0"/>
              <a:t> </a:t>
            </a:r>
            <a:endParaRPr lang="en-US" altLang="ja-JP" dirty="0" smtClean="0"/>
          </a:p>
          <a:p>
            <a:r>
              <a:rPr kumimoji="1" lang="en-US" altLang="ja-JP" dirty="0" smtClean="0"/>
              <a:t>    </a:t>
            </a:r>
            <a:r>
              <a:rPr kumimoji="1" lang="en-US" altLang="ja-JP" b="1" dirty="0" smtClean="0"/>
              <a:t>Causality</a:t>
            </a:r>
            <a:r>
              <a:rPr kumimoji="1" lang="en-US" altLang="ja-JP" dirty="0" smtClean="0"/>
              <a:t> = </a:t>
            </a:r>
            <a:r>
              <a:rPr lang="en-US" altLang="ja-JP" dirty="0" smtClean="0"/>
              <a:t>No</a:t>
            </a:r>
            <a:r>
              <a:rPr kumimoji="1" lang="en-US" altLang="ja-JP" dirty="0" smtClean="0"/>
              <a:t> information can come from the other side of the horizon (classically)</a:t>
            </a:r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20" name="フッター プレースホル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graphicFrame>
        <p:nvGraphicFramePr>
          <p:cNvPr id="50" name="表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928247"/>
              </p:ext>
            </p:extLst>
          </p:nvPr>
        </p:nvGraphicFramePr>
        <p:xfrm>
          <a:off x="1115616" y="5013176"/>
          <a:ext cx="4776192" cy="1211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064"/>
                <a:gridCol w="1152649"/>
                <a:gridCol w="2031479"/>
              </a:tblGrid>
              <a:tr h="39430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</a:t>
                      </a:r>
                      <a:r>
                        <a:rPr kumimoji="1" lang="en-US" altLang="ja-JP" sz="2000" dirty="0" smtClean="0"/>
                        <a:t>FFO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</a:t>
                      </a:r>
                      <a:r>
                        <a:rPr kumimoji="1" lang="en-US" altLang="ja-JP" sz="2000" dirty="0" smtClean="0"/>
                        <a:t>FIDO</a:t>
                      </a:r>
                      <a:endParaRPr kumimoji="1" lang="ja-JP" altLang="en-US" sz="2000" dirty="0"/>
                    </a:p>
                  </a:txBody>
                  <a:tcPr/>
                </a:tc>
              </a:tr>
              <a:tr h="421314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</a:t>
                      </a:r>
                      <a:r>
                        <a:rPr kumimoji="1" lang="en-US" altLang="ja-JP" baseline="0" dirty="0" smtClean="0"/>
                        <a:t> &lt; </a:t>
                      </a:r>
                      <a:r>
                        <a:rPr kumimoji="1" lang="en-US" altLang="ja-JP" sz="2000" baseline="0" dirty="0" err="1" smtClean="0"/>
                        <a:t>r</a:t>
                      </a:r>
                      <a:r>
                        <a:rPr kumimoji="1" lang="en-US" altLang="ja-JP" sz="1200" baseline="0" dirty="0" err="1" smtClean="0"/>
                        <a:t>H</a:t>
                      </a:r>
                      <a:r>
                        <a:rPr kumimoji="1" lang="en-US" altLang="ja-JP" sz="1400" baseline="0" dirty="0" smtClean="0"/>
                        <a:t> 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     </a:t>
                      </a:r>
                      <a:r>
                        <a:rPr kumimoji="1" lang="ja-JP" altLang="en-US" dirty="0" smtClean="0"/>
                        <a:t>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　</a:t>
                      </a:r>
                      <a:r>
                        <a:rPr kumimoji="1" lang="en-US" altLang="ja-JP" dirty="0" smtClean="0"/>
                        <a:t>×</a:t>
                      </a:r>
                      <a:r>
                        <a:rPr kumimoji="1" lang="ja-JP" altLang="en-US" dirty="0" smtClean="0"/>
                        <a:t>　</a:t>
                      </a:r>
                      <a:r>
                        <a:rPr kumimoji="1" lang="en-US" altLang="ja-JP" dirty="0" smtClean="0"/>
                        <a:t>(dissipation)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94307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Hawking rad.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　　</a:t>
                      </a:r>
                      <a:r>
                        <a:rPr kumimoji="1" lang="en-US" altLang="ja-JP" dirty="0" smtClean="0"/>
                        <a:t>×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　○   </a:t>
                      </a:r>
                      <a:r>
                        <a:rPr kumimoji="1" lang="en-US" altLang="ja-JP" dirty="0" smtClean="0"/>
                        <a:t>(noise)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" name="グループ化 2"/>
          <p:cNvGrpSpPr/>
          <p:nvPr/>
        </p:nvGrpSpPr>
        <p:grpSpPr>
          <a:xfrm>
            <a:off x="1907704" y="2629122"/>
            <a:ext cx="4271563" cy="1952006"/>
            <a:chOff x="726483" y="2564904"/>
            <a:chExt cx="4271563" cy="1952006"/>
          </a:xfrm>
        </p:grpSpPr>
        <p:sp>
          <p:nvSpPr>
            <p:cNvPr id="42" name="円/楕円 41"/>
            <p:cNvSpPr/>
            <p:nvPr/>
          </p:nvSpPr>
          <p:spPr>
            <a:xfrm>
              <a:off x="726483" y="3076750"/>
              <a:ext cx="1584176" cy="144016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5" name="直線矢印コネクタ 44"/>
            <p:cNvCxnSpPr/>
            <p:nvPr/>
          </p:nvCxnSpPr>
          <p:spPr>
            <a:xfrm flipH="1">
              <a:off x="2051720" y="2852936"/>
              <a:ext cx="288032" cy="288032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テキスト ボックス 45"/>
            <p:cNvSpPr txBox="1"/>
            <p:nvPr/>
          </p:nvSpPr>
          <p:spPr>
            <a:xfrm>
              <a:off x="2339752" y="2564904"/>
              <a:ext cx="2384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chemeClr val="accent1"/>
                  </a:solidFill>
                </a:rPr>
                <a:t>FFO (freely falling obs.)</a:t>
              </a:r>
              <a:endParaRPr kumimoji="1" lang="ja-JP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47" name="円/楕円 46"/>
            <p:cNvSpPr/>
            <p:nvPr/>
          </p:nvSpPr>
          <p:spPr>
            <a:xfrm>
              <a:off x="2339752" y="3356992"/>
              <a:ext cx="144016" cy="14401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2483768" y="3275692"/>
              <a:ext cx="2514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FIDO (</a:t>
              </a:r>
              <a:r>
                <a:rPr kumimoji="1" lang="en-US" altLang="ja-JP" b="1" dirty="0" err="1" smtClean="0">
                  <a:solidFill>
                    <a:srgbClr val="FF0000"/>
                  </a:solidFill>
                </a:rPr>
                <a:t>fiducial</a:t>
              </a:r>
              <a:r>
                <a:rPr kumimoji="1" lang="en-US" altLang="ja-JP" b="1" dirty="0" smtClean="0">
                  <a:solidFill>
                    <a:srgbClr val="FF0000"/>
                  </a:solidFill>
                </a:rPr>
                <a:t> obs.) @SH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3682868"/>
              <a:ext cx="1224136" cy="250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6" name="直線矢印コネクタ 5"/>
          <p:cNvCxnSpPr/>
          <p:nvPr/>
        </p:nvCxnSpPr>
        <p:spPr>
          <a:xfrm>
            <a:off x="827584" y="1628800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4139952" y="1340768"/>
            <a:ext cx="403572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Classical </a:t>
            </a:r>
            <a:r>
              <a:rPr lang="en-US" altLang="ja-JP" dirty="0" smtClean="0"/>
              <a:t>d</a:t>
            </a:r>
            <a:r>
              <a:rPr kumimoji="1" lang="en-US" altLang="ja-JP" dirty="0" smtClean="0"/>
              <a:t>issipation  (absorption into BH)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Quantum</a:t>
            </a:r>
            <a:r>
              <a:rPr lang="en-US" altLang="ja-JP" dirty="0" smtClean="0"/>
              <a:t> noise ( Hawking radiation)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74701" y="1484784"/>
            <a:ext cx="2125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Stochastic behavior :</a:t>
            </a:r>
            <a:endParaRPr kumimoji="1" lang="ja-JP" altLang="en-US" dirty="0"/>
          </a:p>
        </p:txBody>
      </p:sp>
      <p:sp>
        <p:nvSpPr>
          <p:cNvPr id="38" name="円/楕円 37"/>
          <p:cNvSpPr/>
          <p:nvPr/>
        </p:nvSpPr>
        <p:spPr>
          <a:xfrm>
            <a:off x="1763688" y="2924944"/>
            <a:ext cx="1872208" cy="1800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73532" y="5147900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ＢＨの相補性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82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7544" y="332656"/>
            <a:ext cx="2890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Membrane paradigm </a:t>
            </a:r>
            <a:endParaRPr kumimoji="1" lang="ja-JP" altLang="en-US" sz="2400" dirty="0"/>
          </a:p>
        </p:txBody>
      </p:sp>
      <p:sp>
        <p:nvSpPr>
          <p:cNvPr id="10" name="正方形/長方形 9"/>
          <p:cNvSpPr/>
          <p:nvPr/>
        </p:nvSpPr>
        <p:spPr>
          <a:xfrm>
            <a:off x="755576" y="2492896"/>
            <a:ext cx="7992888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71600" y="4149080"/>
            <a:ext cx="7201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Horizon is a </a:t>
            </a:r>
            <a:r>
              <a:rPr kumimoji="1" lang="en-US" altLang="ja-JP" sz="2000" dirty="0" smtClean="0">
                <a:solidFill>
                  <a:srgbClr val="C00000"/>
                </a:solidFill>
              </a:rPr>
              <a:t>boundary of space-time for FIDO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smtClean="0">
                <a:sym typeface="Wingdings" pitchFamily="2" charset="2"/>
              </a:rPr>
              <a:t>  Junction condition</a:t>
            </a:r>
            <a:endParaRPr kumimoji="1" lang="ja-JP" altLang="en-US" sz="20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38" y="5416877"/>
            <a:ext cx="2168494" cy="38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04" y="4748082"/>
            <a:ext cx="1728192" cy="58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416877"/>
            <a:ext cx="2344868" cy="46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右矢印 11"/>
          <p:cNvSpPr/>
          <p:nvPr/>
        </p:nvSpPr>
        <p:spPr>
          <a:xfrm>
            <a:off x="3059832" y="5157192"/>
            <a:ext cx="543106" cy="280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6516216" y="4797152"/>
            <a:ext cx="1281546" cy="11978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948264" y="515719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(2)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28384" y="494116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(1)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582301" y="5301208"/>
            <a:ext cx="518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SH</a:t>
            </a:r>
            <a:endParaRPr kumimoji="1" lang="ja-JP" altLang="en-US" sz="2400" dirty="0"/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4499992" y="4820090"/>
            <a:ext cx="431462" cy="4091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V="1">
            <a:off x="4427984" y="5468162"/>
            <a:ext cx="431462" cy="4091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755576" y="4005064"/>
            <a:ext cx="7992888" cy="22322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12" y="4948431"/>
            <a:ext cx="1532756" cy="36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4423313" y="450912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FIDO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779912" y="622429"/>
            <a:ext cx="4644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Membrane paradigm </a:t>
            </a:r>
            <a:r>
              <a:rPr kumimoji="1" lang="en-US" altLang="ja-JP" dirty="0" smtClean="0"/>
              <a:t>is an effective description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of classical </a:t>
            </a:r>
            <a:r>
              <a:rPr lang="en-US" altLang="ja-JP" dirty="0">
                <a:solidFill>
                  <a:srgbClr val="FF0000"/>
                </a:solidFill>
              </a:rPr>
              <a:t>dissipative</a:t>
            </a:r>
            <a:r>
              <a:rPr lang="en-US" altLang="ja-JP" dirty="0"/>
              <a:t> behavior </a:t>
            </a:r>
            <a:r>
              <a:rPr lang="en-US" altLang="ja-JP" dirty="0" smtClean="0"/>
              <a:t> at SH for FIDO.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99592" y="2627620"/>
            <a:ext cx="600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2"/>
                </a:solidFill>
              </a:rPr>
              <a:t>Ingoing boundary condition (regularity condition) </a:t>
            </a:r>
            <a:r>
              <a:rPr kumimoji="1" lang="en-US" altLang="ja-JP" dirty="0" smtClean="0"/>
              <a:t>at  horizon.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111685"/>
            <a:ext cx="1714519" cy="38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331640" y="1916832"/>
            <a:ext cx="3239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Ex.  Electro magnetic field in BH</a:t>
            </a:r>
            <a:endParaRPr kumimoji="1" lang="ja-JP" altLang="en-US" dirty="0"/>
          </a:p>
        </p:txBody>
      </p:sp>
      <p:sp>
        <p:nvSpPr>
          <p:cNvPr id="24" name="円/楕円 23"/>
          <p:cNvSpPr/>
          <p:nvPr/>
        </p:nvSpPr>
        <p:spPr>
          <a:xfrm>
            <a:off x="7129796" y="2725915"/>
            <a:ext cx="802790" cy="7750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7705860" y="3111685"/>
            <a:ext cx="370742" cy="1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8065900" y="2884874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n</a:t>
            </a:r>
            <a:endParaRPr kumimoji="1" lang="ja-JP" altLang="en-US" sz="20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72213" y="44624"/>
            <a:ext cx="2764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Damour</a:t>
            </a:r>
            <a:r>
              <a:rPr kumimoji="1" lang="en-US" altLang="ja-JP" dirty="0" smtClean="0"/>
              <a:t> 78,  Thorn et.al. 86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767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941"/>
            <a:ext cx="1656184" cy="89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83568" y="548680"/>
            <a:ext cx="1444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kumimoji="1" lang="en-US" altLang="ja-JP" dirty="0" smtClean="0">
                <a:solidFill>
                  <a:srgbClr val="FF0000"/>
                </a:solidFill>
                <a:sym typeface="Wingdings" pitchFamily="2" charset="2"/>
              </a:rPr>
              <a:t>Ohm’s law</a:t>
            </a:r>
          </a:p>
          <a:p>
            <a:r>
              <a:rPr lang="ja-JP" altLang="en-US" dirty="0">
                <a:sym typeface="Wingdings" pitchFamily="2" charset="2"/>
              </a:rPr>
              <a:t>　</a:t>
            </a:r>
            <a:r>
              <a:rPr lang="ja-JP" altLang="en-US" dirty="0" smtClean="0">
                <a:sym typeface="Wingdings" pitchFamily="2" charset="2"/>
              </a:rPr>
              <a:t>　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44008" y="508610"/>
            <a:ext cx="3069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    </a:t>
            </a:r>
            <a:r>
              <a:rPr kumimoji="1" lang="ja-JP" altLang="en-US" sz="2000" dirty="0" smtClean="0"/>
              <a:t>＋　</a:t>
            </a:r>
            <a:r>
              <a:rPr kumimoji="1" lang="en-US" altLang="ja-JP" sz="2000" dirty="0" smtClean="0"/>
              <a:t> current conservation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11860" y="1180751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377 Ω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99992" y="1124744"/>
            <a:ext cx="1341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dissipation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63688" y="1772816"/>
            <a:ext cx="5081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377 Ω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= impedance matching condition @ SH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   ( no reflection of ingoing modes at the SH)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3568" y="2852936"/>
            <a:ext cx="2756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For gravitational waves, 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29000"/>
            <a:ext cx="3145904" cy="75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2820632" y="4283804"/>
            <a:ext cx="2327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Geometrical quantities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47664" y="4181576"/>
            <a:ext cx="1150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Surface </a:t>
            </a:r>
          </a:p>
          <a:p>
            <a:r>
              <a:rPr lang="en-US" altLang="ja-JP" dirty="0" smtClean="0"/>
              <a:t>EM tensor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48064" y="3645024"/>
            <a:ext cx="278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ym typeface="Wingdings" pitchFamily="2" charset="2"/>
              </a:rPr>
              <a:t>  </a:t>
            </a:r>
            <a:r>
              <a:rPr kumimoji="1" lang="en-US" altLang="ja-JP" dirty="0" err="1" smtClean="0">
                <a:sym typeface="Wingdings" pitchFamily="2" charset="2"/>
              </a:rPr>
              <a:t>Navior</a:t>
            </a:r>
            <a:r>
              <a:rPr kumimoji="1" lang="en-US" altLang="ja-JP" dirty="0" smtClean="0">
                <a:sym typeface="Wingdings" pitchFamily="2" charset="2"/>
              </a:rPr>
              <a:t>-Stokes equations</a:t>
            </a:r>
            <a:endParaRPr kumimoji="1" lang="ja-JP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029" y="4077072"/>
            <a:ext cx="1243435" cy="34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750" y="4509120"/>
            <a:ext cx="1360730" cy="34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直線コネクタ 17"/>
          <p:cNvCxnSpPr/>
          <p:nvPr/>
        </p:nvCxnSpPr>
        <p:spPr>
          <a:xfrm>
            <a:off x="251520" y="2708920"/>
            <a:ext cx="74621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6012160" y="3356992"/>
            <a:ext cx="1341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dissipation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41257" y="4077072"/>
            <a:ext cx="1543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s</a:t>
            </a:r>
            <a:r>
              <a:rPr kumimoji="1" lang="en-US" altLang="ja-JP" dirty="0" smtClean="0"/>
              <a:t>hear viscosity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868144" y="4499828"/>
            <a:ext cx="142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bulk</a:t>
            </a:r>
            <a:r>
              <a:rPr kumimoji="1" lang="en-US" altLang="ja-JP" dirty="0" smtClean="0"/>
              <a:t> viscosity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95536" y="5446965"/>
            <a:ext cx="7129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70C0"/>
                </a:solidFill>
              </a:rPr>
              <a:t>Classically</a:t>
            </a:r>
            <a:r>
              <a:rPr kumimoji="1" lang="en-US" altLang="ja-JP" dirty="0" smtClean="0"/>
              <a:t>  </a:t>
            </a:r>
            <a:r>
              <a:rPr kumimoji="1" lang="en-US" altLang="ja-JP" dirty="0" smtClean="0">
                <a:solidFill>
                  <a:srgbClr val="FF0000"/>
                </a:solidFill>
              </a:rPr>
              <a:t>causality</a:t>
            </a:r>
            <a:r>
              <a:rPr kumimoji="1" lang="en-US" altLang="ja-JP" dirty="0" smtClean="0"/>
              <a:t> plays an important role to  </a:t>
            </a:r>
            <a:r>
              <a:rPr lang="en-US" altLang="ja-JP" dirty="0"/>
              <a:t> </a:t>
            </a:r>
            <a:r>
              <a:rPr lang="en-US" altLang="ja-JP" dirty="0" smtClean="0"/>
              <a:t> characterize the horizon. </a:t>
            </a:r>
          </a:p>
          <a:p>
            <a:r>
              <a:rPr lang="en-US" altLang="ja-JP" dirty="0">
                <a:sym typeface="Wingdings" pitchFamily="2" charset="2"/>
              </a:rPr>
              <a:t> </a:t>
            </a:r>
            <a:r>
              <a:rPr lang="en-US" altLang="ja-JP" dirty="0" smtClean="0">
                <a:sym typeface="Wingdings" pitchFamily="2" charset="2"/>
              </a:rPr>
              <a:t>        dissipation @ SH  = membrane paradigm of BH</a:t>
            </a:r>
            <a:endParaRPr kumimoji="1" lang="ja-JP" altLang="en-US" dirty="0"/>
          </a:p>
        </p:txBody>
      </p:sp>
      <p:cxnSp>
        <p:nvCxnSpPr>
          <p:cNvPr id="23" name="直線コネクタ 22"/>
          <p:cNvCxnSpPr/>
          <p:nvPr/>
        </p:nvCxnSpPr>
        <p:spPr>
          <a:xfrm>
            <a:off x="251520" y="5157192"/>
            <a:ext cx="74621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8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3131840" y="6309320"/>
            <a:ext cx="2895600" cy="365125"/>
          </a:xfrm>
        </p:spPr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grpSp>
        <p:nvGrpSpPr>
          <p:cNvPr id="19" name="グループ化 18"/>
          <p:cNvGrpSpPr/>
          <p:nvPr/>
        </p:nvGrpSpPr>
        <p:grpSpPr>
          <a:xfrm>
            <a:off x="276320" y="809233"/>
            <a:ext cx="2343805" cy="2448272"/>
            <a:chOff x="539552" y="116632"/>
            <a:chExt cx="2343805" cy="2448272"/>
          </a:xfrm>
        </p:grpSpPr>
        <p:grpSp>
          <p:nvGrpSpPr>
            <p:cNvPr id="12" name="グループ化 11"/>
            <p:cNvGrpSpPr/>
            <p:nvPr/>
          </p:nvGrpSpPr>
          <p:grpSpPr>
            <a:xfrm>
              <a:off x="539552" y="418604"/>
              <a:ext cx="2214562" cy="2146300"/>
              <a:chOff x="642938" y="928688"/>
              <a:chExt cx="2214562" cy="2146300"/>
            </a:xfrm>
          </p:grpSpPr>
          <p:pic>
            <p:nvPicPr>
              <p:cNvPr id="5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42938" y="928688"/>
                <a:ext cx="2214562" cy="214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6" name="直線コネクタ 5"/>
              <p:cNvCxnSpPr/>
              <p:nvPr/>
            </p:nvCxnSpPr>
            <p:spPr bwMode="auto">
              <a:xfrm rot="16200000" flipV="1">
                <a:off x="785813" y="1000125"/>
                <a:ext cx="928688" cy="9286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線コネクタ 6"/>
              <p:cNvCxnSpPr/>
              <p:nvPr/>
            </p:nvCxnSpPr>
            <p:spPr bwMode="auto">
              <a:xfrm rot="5400000" flipH="1" flipV="1">
                <a:off x="785813" y="2000250"/>
                <a:ext cx="928688" cy="9286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テキスト ボックス 36"/>
              <p:cNvSpPr txBox="1">
                <a:spLocks noChangeArrowheads="1"/>
              </p:cNvSpPr>
              <p:nvPr/>
            </p:nvSpPr>
            <p:spPr bwMode="auto">
              <a:xfrm>
                <a:off x="2428875" y="1785625"/>
                <a:ext cx="314508" cy="369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b="1">
                    <a:solidFill>
                      <a:srgbClr val="FF0000"/>
                    </a:solidFill>
                    <a:latin typeface="Calibri" pitchFamily="34" charset="0"/>
                  </a:rPr>
                  <a:t>R</a:t>
                </a:r>
                <a:endParaRPr lang="ja-JP" altLang="en-US" b="1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9" name="テキスト ボックス 37"/>
              <p:cNvSpPr txBox="1">
                <a:spLocks noChangeArrowheads="1"/>
              </p:cNvSpPr>
              <p:nvPr/>
            </p:nvSpPr>
            <p:spPr bwMode="auto">
              <a:xfrm>
                <a:off x="928688" y="1785625"/>
                <a:ext cx="282448" cy="369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b="1">
                    <a:solidFill>
                      <a:srgbClr val="FF0000"/>
                    </a:solidFill>
                    <a:latin typeface="Calibri" pitchFamily="34" charset="0"/>
                  </a:rPr>
                  <a:t>L</a:t>
                </a:r>
                <a:endParaRPr lang="ja-JP" altLang="en-US" b="1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0" name="テキスト ボックス 38"/>
              <p:cNvSpPr txBox="1">
                <a:spLocks noChangeArrowheads="1"/>
              </p:cNvSpPr>
              <p:nvPr/>
            </p:nvSpPr>
            <p:spPr bwMode="auto">
              <a:xfrm>
                <a:off x="1571625" y="1214334"/>
                <a:ext cx="290462" cy="369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b="1">
                    <a:solidFill>
                      <a:srgbClr val="FF0000"/>
                    </a:solidFill>
                    <a:latin typeface="Calibri" pitchFamily="34" charset="0"/>
                  </a:rPr>
                  <a:t>F</a:t>
                </a:r>
                <a:endParaRPr lang="ja-JP" altLang="en-US" b="1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  <p:sp>
            <p:nvSpPr>
              <p:cNvPr id="11" name="テキスト ボックス 39"/>
              <p:cNvSpPr txBox="1">
                <a:spLocks noChangeArrowheads="1"/>
              </p:cNvSpPr>
              <p:nvPr/>
            </p:nvSpPr>
            <p:spPr bwMode="auto">
              <a:xfrm>
                <a:off x="1643063" y="2428328"/>
                <a:ext cx="308096" cy="369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b="1">
                    <a:solidFill>
                      <a:srgbClr val="FF0000"/>
                    </a:solidFill>
                    <a:latin typeface="Calibri" pitchFamily="34" charset="0"/>
                  </a:rPr>
                  <a:t>P</a:t>
                </a:r>
                <a:endParaRPr lang="ja-JP" altLang="en-US" b="1">
                  <a:solidFill>
                    <a:srgbClr val="FF0000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14" name="直線コネクタ 13"/>
            <p:cNvCxnSpPr/>
            <p:nvPr/>
          </p:nvCxnSpPr>
          <p:spPr>
            <a:xfrm rot="5400000" flipH="1" flipV="1">
              <a:off x="755576" y="476672"/>
              <a:ext cx="1872208" cy="18722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4"/>
            <p:cNvSpPr txBox="1"/>
            <p:nvPr/>
          </p:nvSpPr>
          <p:spPr>
            <a:xfrm>
              <a:off x="1979712" y="116632"/>
              <a:ext cx="903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horizon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8" name="直線コネクタ 17"/>
          <p:cNvCxnSpPr/>
          <p:nvPr/>
        </p:nvCxnSpPr>
        <p:spPr>
          <a:xfrm rot="5400000" flipH="1" flipV="1">
            <a:off x="3775720" y="1416968"/>
            <a:ext cx="1088504" cy="10801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rot="5400000" flipH="1" flipV="1">
            <a:off x="4283968" y="1772816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rot="16200000" flipV="1">
            <a:off x="3851920" y="1772816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3491880" y="1412776"/>
            <a:ext cx="293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L</a:t>
            </a:r>
            <a:endParaRPr kumimoji="1" lang="ja-JP" altLang="en-US" sz="20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788024" y="1412776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/>
              <a:t>R</a:t>
            </a:r>
            <a:endParaRPr kumimoji="1" lang="ja-JP" altLang="en-US" sz="20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220072" y="1846565"/>
            <a:ext cx="3316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Left modes (ingoing modes) are</a:t>
            </a:r>
          </a:p>
          <a:p>
            <a:r>
              <a:rPr lang="en-US" altLang="ja-JP" dirty="0" smtClean="0"/>
              <a:t> decoupled from the outer world.</a:t>
            </a:r>
            <a:endParaRPr kumimoji="1" lang="ja-JP" altLang="en-US" dirty="0"/>
          </a:p>
        </p:txBody>
      </p:sp>
      <p:cxnSp>
        <p:nvCxnSpPr>
          <p:cNvPr id="28" name="直線矢印コネクタ 27"/>
          <p:cNvCxnSpPr/>
          <p:nvPr/>
        </p:nvCxnSpPr>
        <p:spPr>
          <a:xfrm rot="5400000">
            <a:off x="4139952" y="2636912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2643941" y="2996952"/>
            <a:ext cx="4171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0070C0"/>
                </a:solidFill>
              </a:rPr>
              <a:t>Quantum mechanically</a:t>
            </a:r>
            <a:r>
              <a:rPr lang="en-US" altLang="ja-JP" dirty="0" smtClean="0"/>
              <a:t>,  </a:t>
            </a:r>
          </a:p>
          <a:p>
            <a:r>
              <a:rPr lang="en-US" altLang="ja-JP" dirty="0" smtClean="0"/>
              <a:t>gravitational and gauge </a:t>
            </a:r>
            <a:r>
              <a:rPr lang="en-US" altLang="ja-JP" b="1" dirty="0" smtClean="0">
                <a:solidFill>
                  <a:schemeClr val="accent1"/>
                </a:solidFill>
              </a:rPr>
              <a:t>anomalies</a:t>
            </a:r>
            <a:r>
              <a:rPr lang="en-US" altLang="ja-JP" dirty="0" smtClean="0"/>
              <a:t> appear.</a:t>
            </a:r>
          </a:p>
          <a:p>
            <a:r>
              <a:rPr kumimoji="1" lang="en-US" altLang="ja-JP" dirty="0" smtClean="0"/>
              <a:t>Flux of the </a:t>
            </a:r>
            <a:r>
              <a:rPr kumimoji="1" lang="en-US" altLang="ja-JP" dirty="0" smtClean="0">
                <a:solidFill>
                  <a:srgbClr val="FF0000"/>
                </a:solidFill>
              </a:rPr>
              <a:t>Hawking radiation </a:t>
            </a:r>
            <a:r>
              <a:rPr kumimoji="1" lang="en-US" altLang="ja-JP" dirty="0" smtClean="0"/>
              <a:t>saves it. </a:t>
            </a:r>
            <a:endParaRPr kumimoji="1" lang="ja-JP" altLang="en-US" dirty="0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2192" y="3911190"/>
            <a:ext cx="4143404" cy="71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テキスト ボックス 12"/>
          <p:cNvSpPr txBox="1"/>
          <p:nvPr/>
        </p:nvSpPr>
        <p:spPr>
          <a:xfrm>
            <a:off x="7266583" y="3284984"/>
            <a:ext cx="1602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Robinson </a:t>
            </a:r>
            <a:r>
              <a:rPr kumimoji="1" lang="en-US" altLang="ja-JP" sz="1200" dirty="0" err="1" smtClean="0"/>
              <a:t>Wilczek</a:t>
            </a:r>
            <a:r>
              <a:rPr kumimoji="1" lang="en-US" altLang="ja-JP" sz="1200" dirty="0" smtClean="0"/>
              <a:t> 95</a:t>
            </a:r>
          </a:p>
          <a:p>
            <a:r>
              <a:rPr lang="en-US" altLang="ja-JP" sz="1200" dirty="0" smtClean="0"/>
              <a:t>S.I. </a:t>
            </a:r>
            <a:r>
              <a:rPr lang="en-US" altLang="ja-JP" sz="1200" dirty="0" err="1" smtClean="0"/>
              <a:t>Umetsu</a:t>
            </a:r>
            <a:r>
              <a:rPr lang="en-US" altLang="ja-JP" sz="1200" dirty="0" smtClean="0"/>
              <a:t> </a:t>
            </a:r>
            <a:r>
              <a:rPr lang="en-US" altLang="ja-JP" sz="1200" dirty="0" err="1" smtClean="0"/>
              <a:t>Wilczek</a:t>
            </a:r>
            <a:r>
              <a:rPr lang="en-US" altLang="ja-JP" sz="1200" dirty="0" smtClean="0"/>
              <a:t> 96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80112" y="1404789"/>
            <a:ext cx="2121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>
                <a:solidFill>
                  <a:srgbClr val="FF0000"/>
                </a:solidFill>
              </a:rPr>
              <a:t>chiral@horizon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107750" y="5025370"/>
            <a:ext cx="677429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Both of classical absorption and quantum noise come from the </a:t>
            </a: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causal structure </a:t>
            </a:r>
            <a:r>
              <a:rPr lang="en-US" altLang="ja-JP" sz="2000" dirty="0" smtClean="0"/>
              <a:t>of the horizon.</a:t>
            </a:r>
            <a:endParaRPr kumimoji="1" lang="ja-JP" altLang="en-US" sz="2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51520" y="188640"/>
            <a:ext cx="3844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What happens quantum mechanically?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033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85100" y="674693"/>
            <a:ext cx="6843284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Can we treat  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dissipation</a:t>
            </a:r>
            <a:r>
              <a:rPr kumimoji="1" lang="en-US" altLang="ja-JP" sz="2800" dirty="0" smtClean="0"/>
              <a:t> and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quantum noise </a:t>
            </a:r>
          </a:p>
          <a:p>
            <a:r>
              <a:rPr kumimoji="1" lang="en-US" altLang="ja-JP" sz="2800" dirty="0" smtClean="0"/>
              <a:t>simultaneously </a:t>
            </a:r>
            <a:r>
              <a:rPr lang="en-US" altLang="ja-JP" sz="2800" dirty="0" smtClean="0"/>
              <a:t> in a unified framework?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9958" y="2636912"/>
            <a:ext cx="78924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In statistical system,  we can derive stochastic equations  with dissipation </a:t>
            </a:r>
            <a:r>
              <a:rPr lang="en-US" altLang="ja-JP" sz="2000" dirty="0" smtClean="0"/>
              <a:t> </a:t>
            </a:r>
          </a:p>
          <a:p>
            <a:r>
              <a:rPr lang="en-US" altLang="ja-JP" sz="2000" dirty="0" smtClean="0"/>
              <a:t>and noise terms for a slow variable by </a:t>
            </a:r>
            <a:r>
              <a:rPr lang="en-US" altLang="ja-JP" sz="2000" dirty="0" smtClean="0">
                <a:solidFill>
                  <a:srgbClr val="FF0000"/>
                </a:solidFill>
              </a:rPr>
              <a:t>integrating</a:t>
            </a:r>
            <a:r>
              <a:rPr lang="en-US" altLang="ja-JP" sz="2000" dirty="0" smtClean="0">
                <a:solidFill>
                  <a:schemeClr val="accent1"/>
                </a:solidFill>
              </a:rPr>
              <a:t>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fast</a:t>
            </a:r>
            <a:r>
              <a:rPr lang="en-US" altLang="ja-JP" sz="2000" dirty="0" smtClean="0">
                <a:solidFill>
                  <a:srgbClr val="FF0000"/>
                </a:solidFill>
              </a:rPr>
              <a:t> variables</a:t>
            </a:r>
            <a:r>
              <a:rPr lang="en-US" altLang="ja-JP" sz="2000" dirty="0" smtClean="0"/>
              <a:t>.</a:t>
            </a:r>
          </a:p>
          <a:p>
            <a:r>
              <a:rPr kumimoji="1" lang="en-US" altLang="ja-JP" sz="2000" dirty="0" smtClean="0"/>
              <a:t>             (Feynman-Vernon  or </a:t>
            </a:r>
            <a:r>
              <a:rPr kumimoji="1" lang="en-US" altLang="ja-JP" sz="2000" dirty="0" err="1" smtClean="0"/>
              <a:t>Caldeila</a:t>
            </a:r>
            <a:r>
              <a:rPr kumimoji="1" lang="en-US" altLang="ja-JP" sz="2000" dirty="0" smtClean="0"/>
              <a:t> Leggett method)  </a:t>
            </a:r>
            <a:endParaRPr kumimoji="1" lang="ja-JP" alt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3861048"/>
            <a:ext cx="3096344" cy="208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012160" y="4077072"/>
            <a:ext cx="23330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Brownian motion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of a particle  </a:t>
            </a:r>
            <a:r>
              <a:rPr kumimoji="1" lang="en-US" altLang="ja-JP" dirty="0" smtClean="0"/>
              <a:t>in liquid.</a:t>
            </a:r>
          </a:p>
          <a:p>
            <a:endParaRPr lang="en-US" altLang="ja-JP" dirty="0"/>
          </a:p>
          <a:p>
            <a:r>
              <a:rPr kumimoji="1" lang="en-US" altLang="ja-JP" dirty="0" smtClean="0"/>
              <a:t>Particle = slow variable</a:t>
            </a:r>
          </a:p>
          <a:p>
            <a:r>
              <a:rPr lang="en-US" altLang="ja-JP" dirty="0" smtClean="0"/>
              <a:t>Liquid = fast variables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07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525438" y="4581128"/>
            <a:ext cx="2966442" cy="2016224"/>
            <a:chOff x="1043608" y="1340768"/>
            <a:chExt cx="2966442" cy="2016224"/>
          </a:xfrm>
        </p:grpSpPr>
        <p:sp>
          <p:nvSpPr>
            <p:cNvPr id="2" name="円/楕円 1"/>
            <p:cNvSpPr/>
            <p:nvPr/>
          </p:nvSpPr>
          <p:spPr>
            <a:xfrm>
              <a:off x="1043608" y="1340768"/>
              <a:ext cx="2016224" cy="2016224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1719738" y="1988840"/>
              <a:ext cx="66396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3200" dirty="0" smtClean="0"/>
                <a:t>BH</a:t>
              </a:r>
              <a:endParaRPr kumimoji="1" lang="ja-JP" altLang="en-US" sz="3200" dirty="0"/>
            </a:p>
          </p:txBody>
        </p: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2881548"/>
              <a:ext cx="1094234" cy="248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円/楕円 4"/>
            <p:cNvSpPr/>
            <p:nvPr/>
          </p:nvSpPr>
          <p:spPr>
            <a:xfrm>
              <a:off x="1187624" y="1484784"/>
              <a:ext cx="1728192" cy="172819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612736" y="404664"/>
            <a:ext cx="7661136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In Black hole,  what are the fast variables?</a:t>
            </a:r>
          </a:p>
          <a:p>
            <a:r>
              <a:rPr lang="en-US" altLang="ja-JP" sz="2800" dirty="0" smtClean="0"/>
              <a:t>What</a:t>
            </a:r>
            <a:r>
              <a:rPr kumimoji="1" lang="en-US" altLang="ja-JP" sz="2800" dirty="0" smtClean="0"/>
              <a:t> is the quantum corrected membrane action? </a:t>
            </a:r>
            <a:endParaRPr kumimoji="1" lang="ja-JP" altLang="en-US" sz="2800" dirty="0"/>
          </a:p>
        </p:txBody>
      </p:sp>
      <p:sp>
        <p:nvSpPr>
          <p:cNvPr id="8" name="円/楕円 7"/>
          <p:cNvSpPr/>
          <p:nvPr/>
        </p:nvSpPr>
        <p:spPr>
          <a:xfrm>
            <a:off x="971600" y="2132856"/>
            <a:ext cx="2016224" cy="194421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Fast variables ?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79912" y="2708920"/>
            <a:ext cx="587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NO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683568" y="1916832"/>
            <a:ext cx="2520280" cy="2160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683568" y="1916832"/>
            <a:ext cx="2304256" cy="23042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右矢印 14"/>
          <p:cNvSpPr/>
          <p:nvPr/>
        </p:nvSpPr>
        <p:spPr>
          <a:xfrm>
            <a:off x="4572000" y="5384329"/>
            <a:ext cx="1368152" cy="20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233750" y="5013176"/>
            <a:ext cx="1226682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Quantum </a:t>
            </a:r>
          </a:p>
          <a:p>
            <a:r>
              <a:rPr kumimoji="1" lang="en-US" altLang="ja-JP" dirty="0" smtClean="0"/>
              <a:t>Membrane</a:t>
            </a:r>
          </a:p>
          <a:p>
            <a:r>
              <a:rPr lang="en-US" altLang="ja-JP" dirty="0" smtClean="0"/>
              <a:t>Action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067944" y="4438853"/>
            <a:ext cx="2369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Integrate fast variables </a:t>
            </a:r>
          </a:p>
          <a:p>
            <a:r>
              <a:rPr lang="en-US" altLang="ja-JP" dirty="0" smtClean="0"/>
              <a:t>in the </a:t>
            </a:r>
            <a:r>
              <a:rPr lang="en-US" altLang="ja-JP" dirty="0" err="1" smtClean="0"/>
              <a:t>Kruskal</a:t>
            </a:r>
            <a:r>
              <a:rPr lang="en-US" altLang="ja-JP" dirty="0" smtClean="0"/>
              <a:t> vacuum.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51720" y="5327630"/>
            <a:ext cx="409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H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483768" y="5301208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SH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773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5" grpId="0" animBg="1"/>
      <p:bldP spid="16" grpId="0" animBg="1"/>
      <p:bldP spid="17" grpId="0"/>
      <p:bldP spid="11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円/楕円 15"/>
          <p:cNvSpPr/>
          <p:nvPr/>
        </p:nvSpPr>
        <p:spPr>
          <a:xfrm>
            <a:off x="7766808" y="1268760"/>
            <a:ext cx="1057922" cy="106187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260648"/>
            <a:ext cx="7118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Brief sketch of derivation of quantum membrane action</a:t>
            </a:r>
            <a:endParaRPr kumimoji="1" lang="ja-JP" altLang="en-US" sz="2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2276872"/>
            <a:ext cx="4048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Horizon (H)           Stretched horizon (SH)</a:t>
            </a:r>
          </a:p>
          <a:p>
            <a:endParaRPr kumimoji="1" lang="ja-JP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97" y="2708920"/>
            <a:ext cx="1218431" cy="30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246" y="2705869"/>
            <a:ext cx="1286605" cy="36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331640" y="1141450"/>
            <a:ext cx="566642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 Natural coordinates </a:t>
            </a:r>
          </a:p>
          <a:p>
            <a:r>
              <a:rPr kumimoji="1" lang="en-US" altLang="ja-JP" dirty="0" smtClean="0"/>
              <a:t>FFO     =  </a:t>
            </a:r>
            <a:r>
              <a:rPr kumimoji="1" lang="en-US" altLang="ja-JP" dirty="0" err="1" smtClean="0"/>
              <a:t>Kruskal</a:t>
            </a:r>
            <a:r>
              <a:rPr kumimoji="1" lang="en-US" altLang="ja-JP" dirty="0" smtClean="0"/>
              <a:t> coordinates   (U,V)  = </a:t>
            </a:r>
            <a:r>
              <a:rPr lang="en-US" altLang="ja-JP" dirty="0" smtClean="0"/>
              <a:t>horizon</a:t>
            </a:r>
            <a:r>
              <a:rPr kumimoji="1" lang="en-US" altLang="ja-JP" dirty="0" smtClean="0"/>
              <a:t> is regular</a:t>
            </a:r>
          </a:p>
          <a:p>
            <a:r>
              <a:rPr lang="en-US" altLang="ja-JP" dirty="0" smtClean="0"/>
              <a:t>FIDO   =  </a:t>
            </a:r>
            <a:r>
              <a:rPr lang="en-US" altLang="ja-JP" dirty="0" smtClean="0">
                <a:solidFill>
                  <a:srgbClr val="FF0000"/>
                </a:solidFill>
              </a:rPr>
              <a:t>tortoise coordinate    </a:t>
            </a:r>
            <a:r>
              <a:rPr lang="en-US" altLang="ja-JP" dirty="0" smtClean="0"/>
              <a:t>(t, r*)  or (u=t-r*  , v=</a:t>
            </a:r>
            <a:r>
              <a:rPr lang="en-US" altLang="ja-JP" dirty="0" err="1" smtClean="0"/>
              <a:t>t+r</a:t>
            </a:r>
            <a:r>
              <a:rPr lang="en-US" altLang="ja-JP" dirty="0" smtClean="0"/>
              <a:t>*)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1141450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1.</a:t>
            </a:r>
            <a:endParaRPr kumimoji="1" lang="ja-JP" altLang="en-US" sz="2000" dirty="0"/>
          </a:p>
        </p:txBody>
      </p:sp>
      <p:sp>
        <p:nvSpPr>
          <p:cNvPr id="8" name="右矢印 7"/>
          <p:cNvSpPr/>
          <p:nvPr/>
        </p:nvSpPr>
        <p:spPr>
          <a:xfrm>
            <a:off x="4644008" y="3212976"/>
            <a:ext cx="792088" cy="154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24128" y="292494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There are infinitely many </a:t>
            </a:r>
          </a:p>
          <a:p>
            <a:r>
              <a:rPr lang="en-US" altLang="ja-JP" dirty="0" err="1" smtClean="0"/>
              <a:t>d.o.f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 between H and SH.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84168" y="2636912"/>
            <a:ext cx="1682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Fast variables 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3861048"/>
            <a:ext cx="378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2.</a:t>
            </a:r>
            <a:endParaRPr kumimoji="1" lang="ja-JP" altLang="en-US" sz="2000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581116" y="4152144"/>
            <a:ext cx="2262692" cy="2013160"/>
            <a:chOff x="6917820" y="2812830"/>
            <a:chExt cx="2262692" cy="2013160"/>
          </a:xfrm>
        </p:grpSpPr>
        <p:sp>
          <p:nvSpPr>
            <p:cNvPr id="19" name="正方形/長方形 18"/>
            <p:cNvSpPr/>
            <p:nvPr/>
          </p:nvSpPr>
          <p:spPr>
            <a:xfrm rot="2712469">
              <a:off x="7133844" y="3551884"/>
              <a:ext cx="720080" cy="72008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/>
            <p:cNvSpPr/>
            <p:nvPr/>
          </p:nvSpPr>
          <p:spPr>
            <a:xfrm rot="2712469">
              <a:off x="8147232" y="3556999"/>
              <a:ext cx="720080" cy="72008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1" name="直線コネクタ 20"/>
            <p:cNvCxnSpPr/>
            <p:nvPr/>
          </p:nvCxnSpPr>
          <p:spPr>
            <a:xfrm>
              <a:off x="7493884" y="3407868"/>
              <a:ext cx="1008112" cy="0"/>
            </a:xfrm>
            <a:prstGeom prst="line">
              <a:avLst/>
            </a:prstGeom>
            <a:ln w="38100" cmpd="dbl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7493884" y="4415980"/>
              <a:ext cx="1008112" cy="0"/>
            </a:xfrm>
            <a:prstGeom prst="line">
              <a:avLst/>
            </a:prstGeom>
            <a:ln w="38100" cmpd="dbl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8568889" y="3721958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R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7118338" y="3709079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L</a:t>
              </a:r>
              <a:endParaRPr kumimoji="1" lang="ja-JP" altLang="en-US" dirty="0"/>
            </a:p>
          </p:txBody>
        </p:sp>
        <p:sp>
          <p:nvSpPr>
            <p:cNvPr id="25" name="円弧 24"/>
            <p:cNvSpPr/>
            <p:nvPr/>
          </p:nvSpPr>
          <p:spPr>
            <a:xfrm rot="10800000">
              <a:off x="8280857" y="3422804"/>
              <a:ext cx="535229" cy="988059"/>
            </a:xfrm>
            <a:prstGeom prst="arc">
              <a:avLst>
                <a:gd name="adj1" fmla="val 17345930"/>
                <a:gd name="adj2" fmla="val 4540381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弧 25"/>
            <p:cNvSpPr/>
            <p:nvPr/>
          </p:nvSpPr>
          <p:spPr>
            <a:xfrm>
              <a:off x="7180684" y="3422806"/>
              <a:ext cx="535229" cy="988059"/>
            </a:xfrm>
            <a:prstGeom prst="arc">
              <a:avLst>
                <a:gd name="adj1" fmla="val 17345930"/>
                <a:gd name="adj2" fmla="val 4540381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/>
            <p:cNvSpPr/>
            <p:nvPr/>
          </p:nvSpPr>
          <p:spPr>
            <a:xfrm>
              <a:off x="6979778" y="3704976"/>
              <a:ext cx="2026227" cy="431223"/>
            </a:xfrm>
            <a:custGeom>
              <a:avLst/>
              <a:gdLst>
                <a:gd name="connsiteX0" fmla="*/ 0 w 2026227"/>
                <a:gd name="connsiteY0" fmla="*/ 211282 h 431223"/>
                <a:gd name="connsiteX1" fmla="*/ 498764 w 2026227"/>
                <a:gd name="connsiteY1" fmla="*/ 429491 h 431223"/>
                <a:gd name="connsiteX2" fmla="*/ 1018309 w 2026227"/>
                <a:gd name="connsiteY2" fmla="*/ 200891 h 431223"/>
                <a:gd name="connsiteX3" fmla="*/ 1517073 w 2026227"/>
                <a:gd name="connsiteY3" fmla="*/ 3464 h 431223"/>
                <a:gd name="connsiteX4" fmla="*/ 2026227 w 2026227"/>
                <a:gd name="connsiteY4" fmla="*/ 221673 h 431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6227" h="431223">
                  <a:moveTo>
                    <a:pt x="0" y="211282"/>
                  </a:moveTo>
                  <a:cubicBezTo>
                    <a:pt x="164523" y="321252"/>
                    <a:pt x="329046" y="431223"/>
                    <a:pt x="498764" y="429491"/>
                  </a:cubicBezTo>
                  <a:cubicBezTo>
                    <a:pt x="668482" y="427759"/>
                    <a:pt x="848591" y="271895"/>
                    <a:pt x="1018309" y="200891"/>
                  </a:cubicBezTo>
                  <a:cubicBezTo>
                    <a:pt x="1188027" y="129887"/>
                    <a:pt x="1349087" y="0"/>
                    <a:pt x="1517073" y="3464"/>
                  </a:cubicBezTo>
                  <a:cubicBezTo>
                    <a:pt x="1685059" y="6928"/>
                    <a:pt x="1855643" y="114300"/>
                    <a:pt x="2026227" y="221673"/>
                  </a:cubicBezTo>
                </a:path>
              </a:pathLst>
            </a:cu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右矢印 27"/>
            <p:cNvSpPr/>
            <p:nvPr/>
          </p:nvSpPr>
          <p:spPr>
            <a:xfrm rot="17400000">
              <a:off x="8300799" y="3689687"/>
              <a:ext cx="193378" cy="144845"/>
            </a:xfrm>
            <a:prstGeom prst="rightArrow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右矢印 28"/>
            <p:cNvSpPr/>
            <p:nvPr/>
          </p:nvSpPr>
          <p:spPr>
            <a:xfrm rot="6300000">
              <a:off x="7542841" y="4023222"/>
              <a:ext cx="174639" cy="146394"/>
            </a:xfrm>
            <a:prstGeom prst="rightArrow">
              <a:avLst/>
            </a:prstGeom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0" name="直線矢印コネクタ 29"/>
            <p:cNvCxnSpPr/>
            <p:nvPr/>
          </p:nvCxnSpPr>
          <p:spPr>
            <a:xfrm rot="2700000" flipH="1" flipV="1">
              <a:off x="7102307" y="3212545"/>
              <a:ext cx="432046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 rot="8100000" flipH="1" flipV="1">
              <a:off x="8469730" y="3222207"/>
              <a:ext cx="432046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/>
            <p:cNvSpPr txBox="1"/>
            <p:nvPr/>
          </p:nvSpPr>
          <p:spPr>
            <a:xfrm>
              <a:off x="8748464" y="281283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V</a:t>
              </a:r>
              <a:endParaRPr kumimoji="1" lang="ja-JP" altLang="en-US" dirty="0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917820" y="2823221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U</a:t>
              </a:r>
              <a:endParaRPr kumimoji="1" lang="ja-JP" altLang="en-US" dirty="0"/>
            </a:p>
          </p:txBody>
        </p:sp>
        <p:cxnSp>
          <p:nvCxnSpPr>
            <p:cNvPr id="34" name="直線矢印コネクタ 33"/>
            <p:cNvCxnSpPr/>
            <p:nvPr/>
          </p:nvCxnSpPr>
          <p:spPr>
            <a:xfrm rot="8100000" flipH="1" flipV="1">
              <a:off x="7101578" y="4599511"/>
              <a:ext cx="432046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/>
            <p:nvPr/>
          </p:nvCxnSpPr>
          <p:spPr>
            <a:xfrm rot="2700000" flipH="1" flipV="1">
              <a:off x="8469730" y="4609173"/>
              <a:ext cx="432046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002" y="4300865"/>
            <a:ext cx="526926" cy="37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49080"/>
            <a:ext cx="3694606" cy="74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3527884" y="5101423"/>
            <a:ext cx="2515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Entanglement of L and R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397002" y="5661248"/>
            <a:ext cx="40243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kumimoji="1" lang="en-US" altLang="ja-JP" dirty="0" smtClean="0">
                <a:sym typeface="Wingdings" pitchFamily="2" charset="2"/>
              </a:rPr>
              <a:t>Integration of the above fast variables</a:t>
            </a:r>
          </a:p>
          <a:p>
            <a:r>
              <a:rPr lang="en-US" altLang="ja-JP" dirty="0" smtClean="0">
                <a:sym typeface="Wingdings" pitchFamily="2" charset="2"/>
              </a:rPr>
              <a:t>        gives information  of the BH.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131840" y="3933056"/>
            <a:ext cx="164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Kruskal</a:t>
            </a:r>
            <a:r>
              <a:rPr kumimoji="1" lang="en-US" altLang="ja-JP" dirty="0" smtClean="0"/>
              <a:t> vacuum</a:t>
            </a:r>
            <a:endParaRPr kumimoji="1" lang="ja-JP" altLang="en-US" dirty="0"/>
          </a:p>
        </p:txBody>
      </p:sp>
      <p:sp>
        <p:nvSpPr>
          <p:cNvPr id="15" name="円/楕円 14"/>
          <p:cNvSpPr/>
          <p:nvPr/>
        </p:nvSpPr>
        <p:spPr>
          <a:xfrm>
            <a:off x="7827681" y="1357377"/>
            <a:ext cx="936176" cy="8897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矢印コネクタ 35"/>
          <p:cNvCxnSpPr/>
          <p:nvPr/>
        </p:nvCxnSpPr>
        <p:spPr>
          <a:xfrm flipV="1">
            <a:off x="7380312" y="2276872"/>
            <a:ext cx="447369" cy="323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40" y="3139587"/>
            <a:ext cx="2997492" cy="29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01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  <p:bldP spid="6" grpId="0" animBg="1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624811" y="4545893"/>
            <a:ext cx="248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w</a:t>
            </a:r>
            <a:r>
              <a:rPr kumimoji="1" lang="en-US" altLang="ja-JP" dirty="0" smtClean="0"/>
              <a:t>ith                           fixed</a:t>
            </a:r>
            <a:endParaRPr kumimoji="1" lang="ja-JP" altLang="en-US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3096390" y="6381328"/>
            <a:ext cx="2895600" cy="365125"/>
          </a:xfrm>
        </p:spPr>
        <p:txBody>
          <a:bodyPr/>
          <a:lstStyle/>
          <a:p>
            <a:r>
              <a:rPr kumimoji="1" lang="en-US" altLang="ja-JP" dirty="0" smtClean="0"/>
              <a:t>Satoshi </a:t>
            </a:r>
            <a:r>
              <a:rPr kumimoji="1" lang="en-US" altLang="ja-JP" dirty="0" err="1" smtClean="0"/>
              <a:t>Iso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323528" y="260648"/>
            <a:ext cx="672273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Quantum membrane action for the </a:t>
            </a:r>
            <a:r>
              <a:rPr lang="en-US" altLang="ja-JP" sz="2400" dirty="0" smtClean="0">
                <a:solidFill>
                  <a:srgbClr val="00B050"/>
                </a:solidFill>
              </a:rPr>
              <a:t>scalar field </a:t>
            </a:r>
            <a:r>
              <a:rPr lang="en-US" altLang="ja-JP" sz="2400" dirty="0" smtClean="0"/>
              <a:t>@ SH</a:t>
            </a:r>
            <a:endParaRPr kumimoji="1" lang="ja-JP" altLang="en-US" sz="24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08775"/>
            <a:ext cx="7386965" cy="154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テキスト ボックス 66"/>
          <p:cNvSpPr txBox="1"/>
          <p:nvPr/>
        </p:nvSpPr>
        <p:spPr>
          <a:xfrm>
            <a:off x="5148064" y="908720"/>
            <a:ext cx="13412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dissipation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83988"/>
            <a:ext cx="48482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直線コネクタ 29"/>
          <p:cNvCxnSpPr/>
          <p:nvPr/>
        </p:nvCxnSpPr>
        <p:spPr>
          <a:xfrm>
            <a:off x="5220072" y="1881951"/>
            <a:ext cx="1089153" cy="0"/>
          </a:xfrm>
          <a:prstGeom prst="line">
            <a:avLst/>
          </a:prstGeom>
          <a:ln w="349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6300192" y="1709731"/>
            <a:ext cx="706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1"/>
                </a:solidFill>
              </a:rPr>
              <a:t>chiral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5508104" y="2399033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noise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844028"/>
            <a:ext cx="1271391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直線矢印コネクタ 15"/>
          <p:cNvCxnSpPr/>
          <p:nvPr/>
        </p:nvCxnSpPr>
        <p:spPr>
          <a:xfrm>
            <a:off x="6660232" y="405166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861" y="4601968"/>
            <a:ext cx="7429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754" y="4580759"/>
            <a:ext cx="1313309" cy="29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549" y="5537795"/>
            <a:ext cx="70008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6372200" y="4248569"/>
            <a:ext cx="1981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S</a:t>
            </a:r>
            <a:r>
              <a:rPr kumimoji="1" lang="en-US" altLang="ja-JP" dirty="0" smtClean="0">
                <a:solidFill>
                  <a:srgbClr val="FF0000"/>
                </a:solidFill>
              </a:rPr>
              <a:t>emi-classical limit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179512" y="5085184"/>
            <a:ext cx="8544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79512" y="5157192"/>
            <a:ext cx="6794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By further integrating out         </a:t>
            </a:r>
            <a:r>
              <a:rPr lang="en-US" altLang="ja-JP" dirty="0" smtClean="0"/>
              <a:t>                     ,   </a:t>
            </a:r>
            <a:r>
              <a:rPr kumimoji="1" lang="en-US" altLang="ja-JP" dirty="0" smtClean="0"/>
              <a:t>in the semi-classical limit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450452" y="2784132"/>
            <a:ext cx="176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Classical variable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483768" y="3131676"/>
            <a:ext cx="2081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Fluctuating variable</a:t>
            </a:r>
            <a:endParaRPr kumimoji="1" lang="ja-JP" altLang="en-US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31" y="2758189"/>
            <a:ext cx="2217737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38" y="3175252"/>
            <a:ext cx="1824236" cy="32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56" y="5208626"/>
            <a:ext cx="1536204" cy="274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23528" y="2399033"/>
            <a:ext cx="156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r,a</a:t>
            </a:r>
            <a:r>
              <a:rPr kumimoji="1" lang="en-US" altLang="ja-JP" dirty="0" smtClean="0"/>
              <a:t>)-formalism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7585" y="4437112"/>
            <a:ext cx="169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n</a:t>
            </a:r>
            <a:r>
              <a:rPr kumimoji="1" lang="en-US" altLang="ja-JP" dirty="0" smtClean="0"/>
              <a:t>onlocal in time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52320" y="3429000"/>
            <a:ext cx="1269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w</a:t>
            </a:r>
            <a:r>
              <a:rPr kumimoji="1" lang="en-US" altLang="ja-JP" dirty="0" smtClean="0"/>
              <a:t>hite noise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363144" y="491480"/>
            <a:ext cx="1578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SI, </a:t>
            </a:r>
            <a:r>
              <a:rPr kumimoji="1" lang="en-US" altLang="ja-JP" dirty="0" err="1" smtClean="0"/>
              <a:t>Okazawa</a:t>
            </a:r>
            <a:r>
              <a:rPr kumimoji="1" lang="en-US" altLang="ja-JP" dirty="0" smtClean="0"/>
              <a:t> 11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747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260648"/>
            <a:ext cx="495763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Stochastic equation for the scalar field</a:t>
            </a:r>
            <a:endParaRPr kumimoji="1" lang="ja-JP" altLang="en-US" sz="2400" dirty="0"/>
          </a:p>
        </p:txBody>
      </p:sp>
      <p:sp>
        <p:nvSpPr>
          <p:cNvPr id="5" name="円/楕円 4"/>
          <p:cNvSpPr/>
          <p:nvPr/>
        </p:nvSpPr>
        <p:spPr>
          <a:xfrm>
            <a:off x="1043608" y="1412776"/>
            <a:ext cx="1728192" cy="172819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75722" y="1916832"/>
            <a:ext cx="663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BH</a:t>
            </a:r>
            <a:endParaRPr kumimoji="1" lang="ja-JP" altLang="en-US" sz="32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710" y="2532621"/>
            <a:ext cx="1094234" cy="24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上下矢印 11"/>
          <p:cNvSpPr/>
          <p:nvPr/>
        </p:nvSpPr>
        <p:spPr>
          <a:xfrm>
            <a:off x="3390926" y="2852936"/>
            <a:ext cx="129902" cy="6480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43808" y="3501008"/>
            <a:ext cx="1310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dissipation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992" y="1998132"/>
            <a:ext cx="3533208" cy="52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上下矢印 14"/>
          <p:cNvSpPr/>
          <p:nvPr/>
        </p:nvSpPr>
        <p:spPr>
          <a:xfrm>
            <a:off x="5076056" y="2564904"/>
            <a:ext cx="129902" cy="64807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06769" y="3172906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    noise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729" y="3106291"/>
            <a:ext cx="15525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19289"/>
            <a:ext cx="40005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図 18" descr="\begin{document}&#10;\begin{align*}&#10;\langle (\partial_t-\partial_{r_\ast})\phi^r (t)\rangle_{|r=r_H+\epsilon}=0&#10;\end{align*}&#10;\end{document}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5719154"/>
            <a:ext cx="3180535" cy="302134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260345" y="4869653"/>
            <a:ext cx="417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(1</a:t>
            </a:r>
            <a:r>
              <a:rPr lang="en-US" altLang="ja-JP" sz="2000" dirty="0"/>
              <a:t>)</a:t>
            </a:r>
            <a:r>
              <a:rPr lang="en-US" altLang="ja-JP" sz="2000" dirty="0" smtClean="0"/>
              <a:t>  Ingoing </a:t>
            </a:r>
            <a:r>
              <a:rPr lang="en-US" altLang="ja-JP" sz="2000" dirty="0" err="1" smtClean="0"/>
              <a:t>b.c.</a:t>
            </a:r>
            <a:r>
              <a:rPr lang="en-US" altLang="ja-JP" sz="2000" dirty="0" smtClean="0"/>
              <a:t> should be regarded </a:t>
            </a:r>
          </a:p>
          <a:p>
            <a:r>
              <a:rPr lang="en-US" altLang="ja-JP" sz="2000" dirty="0" smtClean="0"/>
              <a:t>     as a noise </a:t>
            </a:r>
            <a:r>
              <a:rPr lang="en-US" altLang="ja-JP" sz="2000" dirty="0" smtClean="0">
                <a:solidFill>
                  <a:schemeClr val="accent1"/>
                </a:solidFill>
              </a:rPr>
              <a:t>averaged </a:t>
            </a:r>
            <a:r>
              <a:rPr lang="en-US" altLang="ja-JP" sz="2000" dirty="0" smtClean="0"/>
              <a:t>eq.</a:t>
            </a:r>
            <a:endParaRPr kumimoji="1" lang="ja-JP" altLang="en-US" sz="2000" dirty="0"/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0837" y="5153303"/>
            <a:ext cx="2232248" cy="39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右矢印 13"/>
          <p:cNvSpPr/>
          <p:nvPr/>
        </p:nvSpPr>
        <p:spPr>
          <a:xfrm rot="4010980">
            <a:off x="5916903" y="4282837"/>
            <a:ext cx="550596" cy="15610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94813" y="4753136"/>
            <a:ext cx="2517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Hawking radiation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94813" y="5518973"/>
            <a:ext cx="2998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(also</a:t>
            </a:r>
            <a:r>
              <a:rPr kumimoji="1" lang="en-US" altLang="ja-JP" dirty="0" smtClean="0"/>
              <a:t> higher moments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can be correctly reproduced)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64088" y="4783913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(2</a:t>
            </a:r>
            <a:r>
              <a:rPr lang="en-US" altLang="ja-JP" sz="2000" dirty="0"/>
              <a:t>)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2202" y="6165304"/>
            <a:ext cx="2046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rgbClr val="00B050"/>
                </a:solidFill>
              </a:rPr>
              <a:t>SI, Morita, </a:t>
            </a:r>
            <a:r>
              <a:rPr lang="en-US" altLang="ja-JP" sz="1600" dirty="0" err="1" smtClean="0">
                <a:solidFill>
                  <a:srgbClr val="00B050"/>
                </a:solidFill>
              </a:rPr>
              <a:t>Umetsu</a:t>
            </a:r>
            <a:r>
              <a:rPr lang="en-US" altLang="ja-JP" sz="1600" dirty="0" smtClean="0">
                <a:solidFill>
                  <a:srgbClr val="00B050"/>
                </a:solidFill>
              </a:rPr>
              <a:t>  07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2818321" y="1988840"/>
            <a:ext cx="3769903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771800" y="1547500"/>
            <a:ext cx="2306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Qunatum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Langevin</a:t>
            </a:r>
            <a:r>
              <a:rPr lang="en-US" altLang="ja-JP" dirty="0" smtClean="0"/>
              <a:t> eq.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372200" y="3901118"/>
            <a:ext cx="2223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Gaussian but </a:t>
            </a:r>
            <a:r>
              <a:rPr kumimoji="1" lang="en-US" altLang="ja-JP" b="1" dirty="0" smtClean="0">
                <a:solidFill>
                  <a:srgbClr val="002060"/>
                </a:solidFill>
              </a:rPr>
              <a:t>colored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9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4" grpId="0" animBg="1"/>
      <p:bldP spid="17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77780" y="1556792"/>
            <a:ext cx="765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熱力学の背後には、常にミクロな記述が存在しているか？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87624" y="2636912"/>
            <a:ext cx="751680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　どうしたら熱力学からミクロな記述を探すことができるか？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「ゆらぎ」に着目？　→　非平衡系の物理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lang="ja-JP" altLang="en-US" dirty="0" smtClean="0"/>
              <a:t>・　ミクロな世界の時間反転不変性を、熱力学から読み取ることはできるか？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　「時間の矢」はいかにしたら出現するのか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揺らぎの定理　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・　</a:t>
            </a:r>
            <a:r>
              <a:rPr kumimoji="1" lang="en-US" altLang="ja-JP" dirty="0" smtClean="0"/>
              <a:t>-- </a:t>
            </a:r>
            <a:r>
              <a:rPr lang="ja-JP" altLang="en-US" dirty="0" smtClean="0"/>
              <a:t>熱化（または熱輻射）できる系が</a:t>
            </a:r>
            <a:r>
              <a:rPr lang="ja-JP" altLang="en-US" dirty="0" smtClean="0"/>
              <a:t>ミクロな</a:t>
            </a:r>
            <a:r>
              <a:rPr lang="ja-JP" altLang="en-US" dirty="0" smtClean="0"/>
              <a:t>内部構造を持たない </a:t>
            </a:r>
            <a:r>
              <a:rPr lang="en-US" altLang="ja-JP" dirty="0" smtClean="0"/>
              <a:t>--  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</a:t>
            </a:r>
            <a:r>
              <a:rPr lang="ja-JP" altLang="en-US" dirty="0" smtClean="0"/>
              <a:t>ということが</a:t>
            </a:r>
            <a:r>
              <a:rPr kumimoji="1" lang="ja-JP" altLang="en-US" dirty="0" smtClean="0"/>
              <a:t>あり得るか？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6012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95536" y="332656"/>
            <a:ext cx="5912709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For the </a:t>
            </a:r>
            <a:r>
              <a:rPr kumimoji="1" lang="en-US" altLang="ja-JP" sz="2400" dirty="0" smtClean="0"/>
              <a:t>EM field</a:t>
            </a:r>
            <a:r>
              <a:rPr kumimoji="1" lang="en-US" altLang="ja-JP" sz="2000" dirty="0" smtClean="0"/>
              <a:t>, </a:t>
            </a:r>
            <a:r>
              <a:rPr lang="en-US" altLang="ja-JP" sz="2000" dirty="0" smtClean="0"/>
              <a:t>stochastic equation at SH</a:t>
            </a:r>
            <a:r>
              <a:rPr kumimoji="1" lang="en-US" altLang="ja-JP" sz="2000" dirty="0" smtClean="0"/>
              <a:t> is given by</a:t>
            </a:r>
            <a:endParaRPr kumimoji="1" lang="ja-JP" altLang="en-US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39" y="4078813"/>
            <a:ext cx="6924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7811"/>
            <a:ext cx="21431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97" y="2123564"/>
            <a:ext cx="2186359" cy="35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 flipV="1">
            <a:off x="7352567" y="4726885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6920519" y="5158933"/>
            <a:ext cx="1323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Violation of </a:t>
            </a:r>
          </a:p>
          <a:p>
            <a:r>
              <a:rPr kumimoji="1" lang="en-US" altLang="ja-JP" dirty="0" smtClean="0"/>
              <a:t>T-inv.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1835696" y="1558336"/>
            <a:ext cx="0" cy="565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851920" y="2123564"/>
            <a:ext cx="3655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Classical  ingoing boundary condition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51920" y="1167811"/>
            <a:ext cx="2852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Quantum </a:t>
            </a:r>
            <a:r>
              <a:rPr lang="en-US" altLang="ja-JP" dirty="0" err="1" smtClean="0">
                <a:solidFill>
                  <a:srgbClr val="FF0000"/>
                </a:solidFill>
              </a:rPr>
              <a:t>Langevin</a:t>
            </a:r>
            <a:r>
              <a:rPr lang="en-US" altLang="ja-JP" dirty="0" smtClean="0">
                <a:solidFill>
                  <a:srgbClr val="FF0000"/>
                </a:solidFill>
              </a:rPr>
              <a:t> equation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33466" y="1383835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noise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99839" y="3645024"/>
            <a:ext cx="6328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Quantum membrane action for EM field in the semi-classical limit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522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67544" y="191542"/>
            <a:ext cx="80391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A</a:t>
            </a:r>
            <a:r>
              <a:rPr lang="en-US" altLang="ja-JP" sz="3200" dirty="0" smtClean="0"/>
              <a:t>pply the fluctuation theorem (NEFT)  to </a:t>
            </a:r>
          </a:p>
          <a:p>
            <a:r>
              <a:rPr lang="en-US" altLang="ja-JP" sz="3200" dirty="0" smtClean="0"/>
              <a:t> Quantum </a:t>
            </a:r>
            <a:r>
              <a:rPr lang="en-US" altLang="ja-JP" sz="3200" dirty="0"/>
              <a:t>M</a:t>
            </a:r>
            <a:r>
              <a:rPr lang="en-US" altLang="ja-JP" sz="3200" dirty="0" smtClean="0"/>
              <a:t>embrane Action derived in Chap.1 </a:t>
            </a:r>
          </a:p>
        </p:txBody>
      </p:sp>
      <p:cxnSp>
        <p:nvCxnSpPr>
          <p:cNvPr id="4" name="直線コネクタ 3"/>
          <p:cNvCxnSpPr/>
          <p:nvPr/>
        </p:nvCxnSpPr>
        <p:spPr>
          <a:xfrm>
            <a:off x="827584" y="1268760"/>
            <a:ext cx="453650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3095836" y="141567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899592" y="1847726"/>
            <a:ext cx="7267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Violation of time-reversal symmetry</a:t>
            </a:r>
          </a:p>
          <a:p>
            <a:r>
              <a:rPr kumimoji="1" lang="en-US" altLang="ja-JP" dirty="0"/>
              <a:t> </a:t>
            </a:r>
            <a:r>
              <a:rPr lang="en-US" altLang="ja-JP" dirty="0">
                <a:sym typeface="Wingdings" pitchFamily="2" charset="2"/>
              </a:rPr>
              <a:t>=</a:t>
            </a:r>
            <a:r>
              <a:rPr lang="en-US" altLang="ja-JP" dirty="0" smtClean="0">
                <a:sym typeface="Wingdings" pitchFamily="2" charset="2"/>
              </a:rPr>
              <a:t>  source for the </a:t>
            </a:r>
            <a:r>
              <a:rPr lang="en-US" altLang="ja-JP" dirty="0" smtClean="0">
                <a:solidFill>
                  <a:srgbClr val="FF0000"/>
                </a:solidFill>
                <a:sym typeface="Wingdings" pitchFamily="2" charset="2"/>
              </a:rPr>
              <a:t>entropy production </a:t>
            </a:r>
            <a:r>
              <a:rPr lang="en-US" altLang="ja-JP" dirty="0" smtClean="0">
                <a:sym typeface="Wingdings" pitchFamily="2" charset="2"/>
              </a:rPr>
              <a:t>(dissipated work)  =  heat flow into BH</a:t>
            </a:r>
            <a:endParaRPr kumimoji="1" lang="ja-JP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505" y="5014917"/>
            <a:ext cx="1716919" cy="31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08920"/>
            <a:ext cx="53054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4476508" y="3694130"/>
            <a:ext cx="2483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w</a:t>
            </a:r>
            <a:r>
              <a:rPr kumimoji="1" lang="en-US" altLang="ja-JP" dirty="0" smtClean="0"/>
              <a:t>ith                           fixed</a:t>
            </a:r>
            <a:endParaRPr kumimoji="1" lang="ja-JP" alt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100" y="3725257"/>
            <a:ext cx="7429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891" y="3714959"/>
            <a:ext cx="1313309" cy="29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827584" y="3646765"/>
            <a:ext cx="2693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 the </a:t>
            </a:r>
            <a:r>
              <a:rPr kumimoji="1" lang="en-US" altLang="ja-JP" dirty="0" err="1" smtClean="0"/>
              <a:t>semiclassical</a:t>
            </a:r>
            <a:r>
              <a:rPr kumimoji="1" lang="en-US" altLang="ja-JP" dirty="0" smtClean="0"/>
              <a:t> limit,  </a:t>
            </a:r>
            <a:endParaRPr kumimoji="1" lang="ja-JP" alt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453373"/>
            <a:ext cx="3168352" cy="34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542" y="5014917"/>
            <a:ext cx="1589658" cy="31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899592" y="4477338"/>
            <a:ext cx="432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can prove the </a:t>
            </a:r>
            <a:r>
              <a:rPr kumimoji="1" lang="en-US" altLang="ja-JP" dirty="0" smtClean="0">
                <a:solidFill>
                  <a:srgbClr val="FF0000"/>
                </a:solidFill>
              </a:rPr>
              <a:t>generalized 2nd law of BH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0225" y="5589240"/>
            <a:ext cx="885627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N.B.     </a:t>
            </a:r>
            <a:r>
              <a:rPr lang="en-US" altLang="ja-JP" dirty="0" smtClean="0"/>
              <a:t>Before</a:t>
            </a:r>
            <a:r>
              <a:rPr kumimoji="1" lang="en-US" altLang="ja-JP" dirty="0" smtClean="0"/>
              <a:t> taking the semi-classical limit,  </a:t>
            </a:r>
            <a:r>
              <a:rPr kumimoji="1" lang="en-US" altLang="ja-JP" b="1" dirty="0" smtClean="0">
                <a:solidFill>
                  <a:srgbClr val="00B050"/>
                </a:solidFill>
              </a:rPr>
              <a:t>the noise is not white (time-correlation exists) </a:t>
            </a:r>
          </a:p>
          <a:p>
            <a:r>
              <a:rPr kumimoji="1" lang="en-US" altLang="ja-JP" dirty="0" smtClean="0"/>
              <a:t>             and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the dissipated work is different from the classical  </a:t>
            </a:r>
            <a:r>
              <a:rPr lang="en-US" altLang="ja-JP" b="1" dirty="0" smtClean="0">
                <a:solidFill>
                  <a:srgbClr val="FF0000"/>
                </a:solidFill>
              </a:rPr>
              <a:t>entropy increase </a:t>
            </a:r>
            <a:r>
              <a:rPr lang="en-US" altLang="ja-JP" dirty="0" smtClean="0"/>
              <a:t>of the BH.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         </a:t>
            </a:r>
            <a:r>
              <a:rPr kumimoji="1" lang="en-US" altLang="ja-JP" smtClean="0"/>
              <a:t>Geometrical interpretation ?  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572000" y="3214717"/>
            <a:ext cx="221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n</a:t>
            </a:r>
            <a:r>
              <a:rPr kumimoji="1" lang="en-US" altLang="ja-JP" dirty="0" smtClean="0">
                <a:solidFill>
                  <a:srgbClr val="0070C0"/>
                </a:solidFill>
              </a:rPr>
              <a:t>onlocal </a:t>
            </a:r>
            <a:r>
              <a:rPr kumimoji="1" lang="en-US" altLang="ja-JP" dirty="0" err="1" smtClean="0"/>
              <a:t>func</a:t>
            </a:r>
            <a:r>
              <a:rPr kumimoji="1" lang="en-US" altLang="ja-JP" dirty="0" smtClean="0"/>
              <a:t>. </a:t>
            </a:r>
            <a:r>
              <a:rPr lang="en-US" altLang="ja-JP" dirty="0"/>
              <a:t>i</a:t>
            </a:r>
            <a:r>
              <a:rPr kumimoji="1" lang="en-US" altLang="ja-JP" dirty="0" smtClean="0"/>
              <a:t>n time</a:t>
            </a:r>
            <a:endParaRPr kumimoji="1" lang="ja-JP" altLang="en-US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279" y="4078813"/>
            <a:ext cx="2344713" cy="30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644008" y="4063462"/>
            <a:ext cx="1437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~ w</a:t>
            </a:r>
            <a:r>
              <a:rPr kumimoji="1" lang="en-US" altLang="ja-JP" dirty="0" smtClean="0"/>
              <a:t>hite noise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065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7544" y="548680"/>
            <a:ext cx="6299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Unified derivation of  BH absorption and Hawking radiation </a:t>
            </a:r>
          </a:p>
          <a:p>
            <a:r>
              <a:rPr lang="en-US" altLang="ja-JP" dirty="0"/>
              <a:t> </a:t>
            </a:r>
            <a:r>
              <a:rPr lang="en-US" altLang="ja-JP" dirty="0" smtClean="0"/>
              <a:t>                                                           </a:t>
            </a:r>
            <a:r>
              <a:rPr lang="en-US" altLang="ja-JP" b="1" dirty="0" smtClean="0">
                <a:solidFill>
                  <a:schemeClr val="accent1"/>
                </a:solidFill>
              </a:rPr>
              <a:t>(</a:t>
            </a:r>
            <a:r>
              <a:rPr kumimoji="1" lang="en-US" altLang="ja-JP" b="1" dirty="0" smtClean="0">
                <a:solidFill>
                  <a:schemeClr val="accent1"/>
                </a:solidFill>
              </a:rPr>
              <a:t>Quantum Membrane Action)  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547664" y="1196752"/>
            <a:ext cx="1642070" cy="166493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20888"/>
            <a:ext cx="903584" cy="20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円/楕円 8"/>
          <p:cNvSpPr/>
          <p:nvPr/>
        </p:nvSpPr>
        <p:spPr>
          <a:xfrm>
            <a:off x="1652343" y="1340768"/>
            <a:ext cx="1407489" cy="142708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347864" y="1412776"/>
            <a:ext cx="5022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Integrating out the fast variables (yellow region)</a:t>
            </a:r>
          </a:p>
          <a:p>
            <a:r>
              <a:rPr lang="en-US" altLang="ja-JP" dirty="0"/>
              <a:t> </a:t>
            </a:r>
            <a:r>
              <a:rPr lang="en-US" altLang="ja-JP" dirty="0" smtClean="0">
                <a:sym typeface="Wingdings" pitchFamily="2" charset="2"/>
              </a:rPr>
              <a:t>  Stochastic (</a:t>
            </a:r>
            <a:r>
              <a:rPr lang="en-US" altLang="ja-JP" dirty="0" err="1" smtClean="0">
                <a:sym typeface="Wingdings" pitchFamily="2" charset="2"/>
              </a:rPr>
              <a:t>Langevin</a:t>
            </a:r>
            <a:r>
              <a:rPr lang="en-US" altLang="ja-JP" dirty="0" smtClean="0">
                <a:sym typeface="Wingdings" pitchFamily="2" charset="2"/>
              </a:rPr>
              <a:t>)  eq.  for the external field 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355976" y="2060848"/>
            <a:ext cx="20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Dissipation +  Noise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89847" y="2625932"/>
            <a:ext cx="459613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FIDO (external observer)</a:t>
            </a:r>
            <a:r>
              <a:rPr kumimoji="1" lang="ja-JP" altLang="en-US" dirty="0" smtClean="0"/>
              <a:t>にとっては、</a:t>
            </a:r>
            <a:endParaRPr kumimoji="1" lang="en-US" altLang="ja-JP" dirty="0" smtClean="0"/>
          </a:p>
          <a:p>
            <a:r>
              <a:rPr kumimoji="1" lang="en-US" altLang="ja-JP" dirty="0" smtClean="0"/>
              <a:t>BH</a:t>
            </a:r>
            <a:r>
              <a:rPr kumimoji="1" lang="ja-JP" altLang="en-US" dirty="0" smtClean="0"/>
              <a:t>の熱的性質は地平面付近の自由度に起因</a:t>
            </a:r>
            <a:endParaRPr kumimoji="1" lang="ja-JP" altLang="en-US" dirty="0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5652120" y="3284984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139952" y="4077072"/>
            <a:ext cx="4546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BH</a:t>
            </a:r>
            <a:r>
              <a:rPr kumimoji="1" lang="ja-JP" altLang="en-US" dirty="0" smtClean="0"/>
              <a:t>のエントロピー　（地平面の面積に比例）</a:t>
            </a:r>
            <a:endParaRPr kumimoji="1" lang="en-US" altLang="ja-JP" dirty="0" smtClean="0"/>
          </a:p>
          <a:p>
            <a:r>
              <a:rPr lang="ja-JP" altLang="en-US" dirty="0" smtClean="0"/>
              <a:t>を地平面付近の自由度として理解できるか</a:t>
            </a:r>
            <a:r>
              <a:rPr lang="ja-JP" altLang="en-US" dirty="0" smtClean="0"/>
              <a:t>？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＝　</a:t>
            </a:r>
            <a:r>
              <a:rPr lang="en-US" altLang="ja-JP" dirty="0" smtClean="0"/>
              <a:t>Holographic principle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188640"/>
            <a:ext cx="166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この章のまとめ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68699" y="5445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549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/>
        </p:nvCxnSpPr>
        <p:spPr>
          <a:xfrm>
            <a:off x="1619672" y="1628800"/>
            <a:ext cx="0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V="1">
            <a:off x="1619672" y="1628800"/>
            <a:ext cx="1584176" cy="16561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V="1">
            <a:off x="2483768" y="908720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483768" y="908720"/>
            <a:ext cx="72008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619672" y="1628800"/>
            <a:ext cx="86409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1619672" y="1650504"/>
            <a:ext cx="792088" cy="806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>
            <a:off x="2051720" y="1628800"/>
            <a:ext cx="432048" cy="42489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907704" y="227687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BH</a:t>
            </a:r>
            <a:r>
              <a:rPr kumimoji="1" lang="ja-JP" altLang="en-US" dirty="0" smtClean="0"/>
              <a:t>の形成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123728" y="126876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BH</a:t>
            </a:r>
            <a:r>
              <a:rPr kumimoji="1" lang="ja-JP" altLang="en-US" dirty="0" smtClean="0"/>
              <a:t>の蒸発</a:t>
            </a:r>
            <a:endParaRPr kumimoji="1" lang="ja-JP" altLang="en-US" dirty="0"/>
          </a:p>
        </p:txBody>
      </p:sp>
      <p:sp>
        <p:nvSpPr>
          <p:cNvPr id="36" name="円/楕円 35"/>
          <p:cNvSpPr/>
          <p:nvPr/>
        </p:nvSpPr>
        <p:spPr>
          <a:xfrm>
            <a:off x="4499992" y="2708920"/>
            <a:ext cx="1080120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コネクタ 37"/>
          <p:cNvCxnSpPr>
            <a:stCxn id="36" idx="2"/>
          </p:cNvCxnSpPr>
          <p:nvPr/>
        </p:nvCxnSpPr>
        <p:spPr>
          <a:xfrm flipV="1">
            <a:off x="4499992" y="2053698"/>
            <a:ext cx="540060" cy="799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endCxn id="36" idx="6"/>
          </p:cNvCxnSpPr>
          <p:nvPr/>
        </p:nvCxnSpPr>
        <p:spPr>
          <a:xfrm>
            <a:off x="5040052" y="2053698"/>
            <a:ext cx="540060" cy="799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4547330" y="2996952"/>
            <a:ext cx="110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implosion</a:t>
            </a:r>
            <a:endParaRPr kumimoji="1" lang="ja-JP" altLang="en-US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592469" y="16288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BH</a:t>
            </a:r>
            <a:r>
              <a:rPr kumimoji="1" lang="ja-JP" altLang="en-US" dirty="0" smtClean="0"/>
              <a:t>形成</a:t>
            </a:r>
            <a:endParaRPr kumimoji="1" lang="ja-JP" altLang="en-US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203848" y="683404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情報喪失問題　</a:t>
            </a:r>
            <a:endParaRPr kumimoji="1" lang="ja-JP" altLang="en-US" dirty="0"/>
          </a:p>
        </p:txBody>
      </p:sp>
      <p:cxnSp>
        <p:nvCxnSpPr>
          <p:cNvPr id="46" name="直線矢印コネクタ 45"/>
          <p:cNvCxnSpPr/>
          <p:nvPr/>
        </p:nvCxnSpPr>
        <p:spPr>
          <a:xfrm>
            <a:off x="3491880" y="3501008"/>
            <a:ext cx="0" cy="12241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46"/>
          <p:cNvSpPr txBox="1"/>
          <p:nvPr/>
        </p:nvSpPr>
        <p:spPr>
          <a:xfrm>
            <a:off x="2267744" y="4869160"/>
            <a:ext cx="5868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ミクロな</a:t>
            </a:r>
            <a:r>
              <a:rPr kumimoji="1" lang="en-US" altLang="ja-JP" dirty="0" smtClean="0"/>
              <a:t>BH</a:t>
            </a:r>
            <a:r>
              <a:rPr kumimoji="1" lang="ja-JP" altLang="en-US" dirty="0" smtClean="0"/>
              <a:t>に対しては、逆過程の確率も小さいが０ではない</a:t>
            </a:r>
            <a:endParaRPr kumimoji="1" lang="ja-JP" altLang="en-US" dirty="0"/>
          </a:p>
        </p:txBody>
      </p:sp>
      <p:grpSp>
        <p:nvGrpSpPr>
          <p:cNvPr id="55" name="グループ化 54"/>
          <p:cNvGrpSpPr/>
          <p:nvPr/>
        </p:nvGrpSpPr>
        <p:grpSpPr>
          <a:xfrm>
            <a:off x="3203848" y="5366066"/>
            <a:ext cx="1080120" cy="943254"/>
            <a:chOff x="3203848" y="5366066"/>
            <a:chExt cx="1080120" cy="943254"/>
          </a:xfrm>
          <a:scene3d>
            <a:camera prst="orthographicFront">
              <a:rot lat="10800000" lon="0" rev="0"/>
            </a:camera>
            <a:lightRig rig="threePt" dir="t"/>
          </a:scene3d>
        </p:grpSpPr>
        <p:sp>
          <p:nvSpPr>
            <p:cNvPr id="48" name="円/楕円 47"/>
            <p:cNvSpPr/>
            <p:nvPr/>
          </p:nvSpPr>
          <p:spPr>
            <a:xfrm>
              <a:off x="3203848" y="6021288"/>
              <a:ext cx="1080120" cy="28803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9" name="直線コネクタ 48"/>
            <p:cNvCxnSpPr>
              <a:stCxn id="48" idx="2"/>
            </p:cNvCxnSpPr>
            <p:nvPr/>
          </p:nvCxnSpPr>
          <p:spPr>
            <a:xfrm flipV="1">
              <a:off x="3203848" y="5366066"/>
              <a:ext cx="540060" cy="799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>
              <a:endCxn id="48" idx="6"/>
            </p:cNvCxnSpPr>
            <p:nvPr/>
          </p:nvCxnSpPr>
          <p:spPr>
            <a:xfrm>
              <a:off x="3743908" y="5366066"/>
              <a:ext cx="540060" cy="799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テキスト ボックス 55"/>
          <p:cNvSpPr txBox="1"/>
          <p:nvPr/>
        </p:nvSpPr>
        <p:spPr>
          <a:xfrm>
            <a:off x="4067944" y="5949280"/>
            <a:ext cx="1078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explosion</a:t>
            </a:r>
            <a:endParaRPr kumimoji="1" lang="ja-JP" altLang="en-US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4607386" y="134076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Hawking </a:t>
            </a:r>
            <a:r>
              <a:rPr lang="ja-JP" altLang="en-US" dirty="0" smtClean="0"/>
              <a:t>輻射</a:t>
            </a:r>
            <a:endParaRPr kumimoji="1" lang="ja-JP" altLang="en-US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6112926" y="5445224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揺らぎの定理</a:t>
            </a:r>
            <a:endParaRPr kumimoji="1" lang="ja-JP" altLang="en-US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3851920" y="3861048"/>
            <a:ext cx="180049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時間反転不変性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67544" y="188640"/>
            <a:ext cx="262764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BH</a:t>
            </a:r>
            <a:r>
              <a:rPr kumimoji="1" lang="ja-JP" altLang="en-US" sz="2400" dirty="0" smtClean="0"/>
              <a:t>に関する諸問題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6224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6" grpId="0"/>
      <p:bldP spid="58" grpId="0"/>
      <p:bldP spid="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46422" y="827420"/>
            <a:ext cx="3669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BH </a:t>
            </a:r>
            <a:r>
              <a:rPr lang="ja-JP" altLang="en-US" dirty="0" smtClean="0"/>
              <a:t>エントロピーを与える微視的模型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03648" y="1484784"/>
            <a:ext cx="2433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超弦理論の </a:t>
            </a:r>
            <a:r>
              <a:rPr kumimoji="1" lang="en-US" altLang="ja-JP" dirty="0" smtClean="0"/>
              <a:t>D-</a:t>
            </a:r>
            <a:r>
              <a:rPr kumimoji="1" lang="en-US" altLang="ja-JP" dirty="0" err="1" smtClean="0"/>
              <a:t>brane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解</a:t>
            </a:r>
            <a:endParaRPr kumimoji="1" lang="ja-JP" altLang="en-US" dirty="0"/>
          </a:p>
        </p:txBody>
      </p:sp>
      <p:sp>
        <p:nvSpPr>
          <p:cNvPr id="6" name="平行四辺形 5"/>
          <p:cNvSpPr/>
          <p:nvPr/>
        </p:nvSpPr>
        <p:spPr>
          <a:xfrm rot="-1380000">
            <a:off x="2195736" y="2132856"/>
            <a:ext cx="1440160" cy="1512168"/>
          </a:xfrm>
          <a:prstGeom prst="parallelogram">
            <a:avLst>
              <a:gd name="adj" fmla="val 450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4139952" y="1669450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364088" y="148478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超重力理論の古典解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06262" y="185411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BH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4139952" y="2636912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364088" y="2492896"/>
            <a:ext cx="2550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 </a:t>
            </a:r>
            <a:r>
              <a:rPr kumimoji="1" lang="en-US" altLang="ja-JP" dirty="0" err="1" smtClean="0"/>
              <a:t>brane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上のゲージ理論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837391" y="2038782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２つの異なる記述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74079" y="3645024"/>
            <a:ext cx="4900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各々の記述のよい状況が異なる。</a:t>
            </a:r>
            <a:endParaRPr kumimoji="1" lang="en-US" altLang="ja-JP" dirty="0" smtClean="0"/>
          </a:p>
          <a:p>
            <a:r>
              <a:rPr lang="ja-JP" altLang="en-US" dirty="0" smtClean="0"/>
              <a:t>超対称性　→　両者で自由度の数が保存される。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86639" y="4365104"/>
            <a:ext cx="538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BH</a:t>
            </a:r>
            <a:r>
              <a:rPr lang="ja-JP" altLang="en-US" dirty="0" smtClean="0"/>
              <a:t>解に対応するゲージ理論の配位（多数あり）の数 </a:t>
            </a:r>
            <a:r>
              <a:rPr lang="en-US" altLang="ja-JP" dirty="0" smtClean="0"/>
              <a:t>W</a:t>
            </a:r>
            <a:endParaRPr kumimoji="1" lang="ja-JP" alt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895" y="4880979"/>
            <a:ext cx="1672977" cy="34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2206719" y="4880979"/>
            <a:ext cx="1242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BH entropy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084168" y="2888940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弱</a:t>
            </a:r>
            <a:r>
              <a:rPr lang="en-US" altLang="ja-JP" dirty="0" smtClean="0"/>
              <a:t>(</a:t>
            </a:r>
            <a:r>
              <a:rPr lang="ja-JP" altLang="en-US" dirty="0" smtClean="0"/>
              <a:t>強）結合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71101" y="1124744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強</a:t>
            </a:r>
            <a:r>
              <a:rPr lang="en-US" altLang="ja-JP" dirty="0" smtClean="0"/>
              <a:t>(</a:t>
            </a:r>
            <a:r>
              <a:rPr lang="ja-JP" altLang="en-US" dirty="0" smtClean="0"/>
              <a:t>弱）結合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35696" y="5445224"/>
            <a:ext cx="624081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しかしこれでは強結合での時空描像は</a:t>
            </a:r>
            <a:r>
              <a:rPr lang="ja-JP" altLang="en-US" dirty="0" smtClean="0"/>
              <a:t>明らかでない</a:t>
            </a:r>
            <a:endParaRPr lang="en-US" altLang="ja-JP" dirty="0" smtClean="0"/>
          </a:p>
          <a:p>
            <a:r>
              <a:rPr lang="en-US" altLang="ja-JP" dirty="0" smtClean="0"/>
              <a:t>BH</a:t>
            </a:r>
            <a:r>
              <a:rPr lang="ja-JP" altLang="en-US" dirty="0" smtClean="0"/>
              <a:t>形成と蒸発を記述するゲージ理論の時間依存する解は不明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776706" y="683404"/>
            <a:ext cx="1971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96 </a:t>
            </a:r>
            <a:r>
              <a:rPr kumimoji="1" lang="en-US" altLang="ja-JP" dirty="0" err="1" smtClean="0"/>
              <a:t>Strominger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Vafa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11560" y="188640"/>
            <a:ext cx="6619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３．</a:t>
            </a:r>
            <a:r>
              <a:rPr lang="ja-JP" altLang="en-US" sz="2800" dirty="0" smtClean="0"/>
              <a:t>弦理論に基礎をおく発展（ミクロな見方）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3971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755576" y="476672"/>
            <a:ext cx="261001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ゲージ</a:t>
            </a:r>
            <a:r>
              <a:rPr lang="en-US" altLang="ja-JP" sz="2400" dirty="0" smtClean="0"/>
              <a:t>/</a:t>
            </a:r>
            <a:r>
              <a:rPr lang="ja-JP" altLang="en-US" sz="2400" dirty="0" smtClean="0"/>
              <a:t>重力　対応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47664" y="1340768"/>
            <a:ext cx="434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(d+1) </a:t>
            </a:r>
            <a:r>
              <a:rPr kumimoji="1" lang="ja-JP" altLang="en-US" dirty="0" smtClean="0"/>
              <a:t>次元　反ドジッター時空での重力理論</a:t>
            </a:r>
            <a:endParaRPr kumimoji="1" lang="ja-JP" altLang="en-US" dirty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347864" y="1772816"/>
            <a:ext cx="0" cy="5760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1763688" y="2492896"/>
            <a:ext cx="4267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d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次元　ゲージ場の理論、流体方程式など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28184" y="548680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Maldacena</a:t>
            </a:r>
            <a:r>
              <a:rPr kumimoji="1" lang="en-US" altLang="ja-JP" dirty="0" smtClean="0"/>
              <a:t> 98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707904" y="1907540"/>
            <a:ext cx="240482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両者を関係づける辞書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43608" y="3573016"/>
            <a:ext cx="723884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　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適用可能な）多くの例について、辞書の正しさは確かめられているが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辞書の正当性が明らかでない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　適用不可能な場合も多い</a:t>
            </a:r>
            <a:endParaRPr kumimoji="1" lang="en-US" altLang="ja-JP" dirty="0" smtClean="0"/>
          </a:p>
          <a:p>
            <a:r>
              <a:rPr lang="ja-JP" altLang="en-US" dirty="0" smtClean="0"/>
              <a:t>・　ゲージ理論の強結合問題を重力の古典解におきかえる。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重力の問題（情報喪失問題など）をゲージ理論の問題におきかえる。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→　結局、最初の謎がわかった気がしない。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しかし、これは量子力学の　</a:t>
            </a:r>
            <a:r>
              <a:rPr lang="en-US" altLang="ja-JP" dirty="0" smtClean="0"/>
              <a:t>wave-particle duality </a:t>
            </a:r>
            <a:r>
              <a:rPr lang="ja-JP" altLang="en-US" dirty="0" smtClean="0"/>
              <a:t>と同じかも知れない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それならば、両方の描像を統一する見方があるべき</a:t>
            </a:r>
            <a:endParaRPr lang="en-US" altLang="ja-JP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36296" y="2348880"/>
            <a:ext cx="1779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→　</a:t>
            </a:r>
            <a:r>
              <a:rPr lang="ja-JP" altLang="en-US" dirty="0" smtClean="0"/>
              <a:t>中村真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ポスター発表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02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48435" y="188640"/>
            <a:ext cx="5242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時空熱力学</a:t>
            </a:r>
            <a:r>
              <a:rPr lang="ja-JP" altLang="en-US" b="1" dirty="0" smtClean="0"/>
              <a:t>は時空の</a:t>
            </a:r>
            <a:r>
              <a:rPr kumimoji="1" lang="ja-JP" altLang="en-US" b="1" dirty="0" smtClean="0"/>
              <a:t>ミクロな構造を示唆するのか？</a:t>
            </a:r>
            <a:endParaRPr kumimoji="1" lang="ja-JP" altLang="en-US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19672" y="3726324"/>
            <a:ext cx="32287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地平面（ホライズン）のある時空</a:t>
            </a:r>
            <a:endParaRPr lang="en-US" altLang="ja-JP" b="1" dirty="0"/>
          </a:p>
          <a:p>
            <a:r>
              <a:rPr kumimoji="1" lang="ja-JP" altLang="en-US" dirty="0" smtClean="0"/>
              <a:t>　　ブラックホール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加速度系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加速膨張宇宙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82747" y="3717032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熱浴</a:t>
            </a:r>
            <a:r>
              <a:rPr kumimoji="1" lang="ja-JP" altLang="en-US" dirty="0" smtClean="0"/>
              <a:t>としてふるまう</a:t>
            </a:r>
            <a:endParaRPr kumimoji="1" lang="ja-JP" altLang="en-US" dirty="0"/>
          </a:p>
        </p:txBody>
      </p:sp>
      <p:sp>
        <p:nvSpPr>
          <p:cNvPr id="5" name="左右矢印 4"/>
          <p:cNvSpPr/>
          <p:nvPr/>
        </p:nvSpPr>
        <p:spPr>
          <a:xfrm>
            <a:off x="5148064" y="3829690"/>
            <a:ext cx="864096" cy="1846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11960" y="4221088"/>
            <a:ext cx="47933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この時空での場の量子論 </a:t>
            </a:r>
            <a:r>
              <a:rPr lang="en-US" altLang="ja-JP" dirty="0" smtClean="0">
                <a:sym typeface="Wingdings" pitchFamily="2" charset="2"/>
              </a:rPr>
              <a:t> </a:t>
            </a:r>
            <a:r>
              <a:rPr lang="en-US" altLang="ja-JP" b="1" dirty="0" smtClean="0">
                <a:solidFill>
                  <a:schemeClr val="tx2"/>
                </a:solidFill>
                <a:sym typeface="Wingdings" pitchFamily="2" charset="2"/>
              </a:rPr>
              <a:t>stochastic behavior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91680" y="5219908"/>
            <a:ext cx="3408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ＢＨ</a:t>
            </a:r>
            <a:r>
              <a:rPr kumimoji="1" lang="ja-JP" altLang="en-US" dirty="0" smtClean="0"/>
              <a:t>時空</a:t>
            </a:r>
            <a:r>
              <a:rPr lang="ja-JP" altLang="en-US" dirty="0"/>
              <a:t>は</a:t>
            </a:r>
            <a:r>
              <a:rPr kumimoji="1" lang="ja-JP" altLang="en-US" b="1" dirty="0" smtClean="0"/>
              <a:t>平衡熱力学系</a:t>
            </a:r>
            <a:r>
              <a:rPr lang="ja-JP" altLang="en-US" dirty="0" smtClean="0"/>
              <a:t>である。</a:t>
            </a:r>
            <a:endParaRPr lang="en-US" altLang="ja-JP" dirty="0" smtClean="0"/>
          </a:p>
          <a:p>
            <a:r>
              <a:rPr kumimoji="1" lang="ja-JP" altLang="en-US" b="1" dirty="0"/>
              <a:t>　</a:t>
            </a:r>
            <a:r>
              <a:rPr lang="ja-JP" altLang="en-US" b="1" dirty="0"/>
              <a:t>　</a:t>
            </a:r>
            <a:r>
              <a:rPr lang="ja-JP" altLang="en-US" b="1" dirty="0" smtClean="0"/>
              <a:t>熱力学法則</a:t>
            </a:r>
            <a:endParaRPr kumimoji="1" lang="en-US" altLang="ja-JP" b="1" dirty="0" smtClean="0"/>
          </a:p>
        </p:txBody>
      </p:sp>
      <p:sp>
        <p:nvSpPr>
          <p:cNvPr id="8" name="上下矢印 7"/>
          <p:cNvSpPr/>
          <p:nvPr/>
        </p:nvSpPr>
        <p:spPr>
          <a:xfrm>
            <a:off x="467544" y="1196752"/>
            <a:ext cx="216024" cy="4536504"/>
          </a:xfrm>
          <a:prstGeom prst="up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9512" y="5805264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マクロ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9512" y="733346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ミクロ</a:t>
            </a:r>
            <a:r>
              <a:rPr kumimoji="1" lang="en-US" altLang="ja-JP" dirty="0" smtClean="0"/>
              <a:t>??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19672" y="1259468"/>
            <a:ext cx="4097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時空の微視的模型（超弦理論</a:t>
            </a:r>
            <a:r>
              <a:rPr lang="ja-JP" altLang="en-US" dirty="0"/>
              <a:t>、</a:t>
            </a:r>
            <a:r>
              <a:rPr lang="en-US" altLang="ja-JP" dirty="0" smtClean="0"/>
              <a:t>D-</a:t>
            </a:r>
            <a:r>
              <a:rPr lang="en-US" altLang="ja-JP" dirty="0" err="1" smtClean="0"/>
              <a:t>brane</a:t>
            </a:r>
            <a:r>
              <a:rPr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4233982" y="5949280"/>
            <a:ext cx="1850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dirty="0" err="1" smtClean="0">
                <a:latin typeface="Arial" charset="0"/>
                <a:ea typeface="ＭＳ Ｐゴシック" charset="-128"/>
              </a:rPr>
              <a:t>dM</a:t>
            </a:r>
            <a:r>
              <a:rPr lang="en-US" altLang="ja-JP" dirty="0" smtClean="0">
                <a:latin typeface="Arial" charset="0"/>
                <a:ea typeface="ＭＳ Ｐゴシック" charset="-128"/>
              </a:rPr>
              <a:t> </a:t>
            </a:r>
            <a:r>
              <a:rPr lang="en-US" altLang="ja-JP" dirty="0">
                <a:latin typeface="Arial" charset="0"/>
                <a:ea typeface="ＭＳ Ｐゴシック" charset="-128"/>
              </a:rPr>
              <a:t>=κ/(8πG) </a:t>
            </a:r>
            <a:r>
              <a:rPr lang="en-US" altLang="ja-JP" dirty="0" err="1">
                <a:latin typeface="Arial" charset="0"/>
                <a:ea typeface="ＭＳ Ｐゴシック" charset="-128"/>
              </a:rPr>
              <a:t>dA</a:t>
            </a:r>
            <a:endParaRPr lang="en-US" altLang="ja-JP" dirty="0">
              <a:latin typeface="Arial" charset="0"/>
              <a:ea typeface="ＭＳ Ｐゴシック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320623" y="5949280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>
                <a:latin typeface="Arial" charset="0"/>
                <a:ea typeface="ＭＳ Ｐゴシック" charset="-128"/>
              </a:rPr>
              <a:t>dE</a:t>
            </a:r>
            <a:r>
              <a:rPr lang="en-US" altLang="ja-JP" dirty="0">
                <a:latin typeface="Arial" charset="0"/>
                <a:ea typeface="ＭＳ Ｐゴシック" charset="-128"/>
              </a:rPr>
              <a:t>=</a:t>
            </a:r>
            <a:r>
              <a:rPr lang="en-US" altLang="ja-JP" dirty="0" err="1">
                <a:latin typeface="Arial" charset="0"/>
                <a:ea typeface="ＭＳ Ｐゴシック" charset="-128"/>
              </a:rPr>
              <a:t>TdS</a:t>
            </a:r>
            <a:r>
              <a:rPr lang="en-US" altLang="ja-JP" dirty="0">
                <a:latin typeface="Arial" charset="0"/>
                <a:ea typeface="ＭＳ Ｐゴシック" charset="-128"/>
              </a:rPr>
              <a:t> </a:t>
            </a:r>
            <a:endParaRPr lang="ja-JP" alt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3509677" y="6133946"/>
            <a:ext cx="55826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292080" y="5435932"/>
            <a:ext cx="3247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古典的</a:t>
            </a:r>
            <a:r>
              <a:rPr lang="ja-JP" altLang="en-US" dirty="0" smtClean="0"/>
              <a:t> </a:t>
            </a:r>
            <a:r>
              <a:rPr lang="en-US" altLang="ja-JP" dirty="0" smtClean="0"/>
              <a:t>Einstein eq.</a:t>
            </a:r>
            <a:r>
              <a:rPr lang="ja-JP" altLang="en-US" dirty="0" smtClean="0"/>
              <a:t>　＋　幾何学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88478" y="2278613"/>
            <a:ext cx="6769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時間発展する時空（＝非平衡系）を調べることで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よりミクロな世界をプローブすることは可能か？</a:t>
            </a:r>
            <a:r>
              <a:rPr kumimoji="1" lang="ja-JP" altLang="en-US" dirty="0" smtClean="0"/>
              <a:t>　ゲージ</a:t>
            </a:r>
            <a:r>
              <a:rPr kumimoji="1" lang="en-US" altLang="ja-JP" dirty="0" smtClean="0"/>
              <a:t>/</a:t>
            </a:r>
            <a:r>
              <a:rPr kumimoji="1" lang="ja-JP" altLang="en-US" dirty="0" smtClean="0"/>
              <a:t>重力対応？</a:t>
            </a:r>
            <a:endParaRPr kumimoji="1" lang="ja-JP" altLang="en-US" dirty="0"/>
          </a:p>
        </p:txBody>
      </p:sp>
      <p:cxnSp>
        <p:nvCxnSpPr>
          <p:cNvPr id="18" name="直線コネクタ 17"/>
          <p:cNvCxnSpPr/>
          <p:nvPr/>
        </p:nvCxnSpPr>
        <p:spPr>
          <a:xfrm>
            <a:off x="827584" y="3465004"/>
            <a:ext cx="7560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971600" y="3573016"/>
            <a:ext cx="461665" cy="222913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 smtClean="0"/>
              <a:t>よくわかっている部分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71600" y="1196752"/>
            <a:ext cx="461665" cy="209448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dirty="0" smtClean="0"/>
              <a:t>よくわからない部分</a:t>
            </a:r>
            <a:endParaRPr kumimoji="1" lang="ja-JP" altLang="en-US" dirty="0"/>
          </a:p>
        </p:txBody>
      </p:sp>
      <p:sp>
        <p:nvSpPr>
          <p:cNvPr id="23" name="左カーブ矢印 22"/>
          <p:cNvSpPr/>
          <p:nvPr/>
        </p:nvSpPr>
        <p:spPr>
          <a:xfrm>
            <a:off x="1403648" y="2708920"/>
            <a:ext cx="288032" cy="1120770"/>
          </a:xfrm>
          <a:prstGeom prst="curvedLeftArrow">
            <a:avLst/>
          </a:prstGeom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835696" y="3140968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ミクロとマクロの架け橋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9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11" grpId="0"/>
      <p:bldP spid="12" grpId="0"/>
      <p:bldP spid="13" grpId="0"/>
      <p:bldP spid="16" grpId="0"/>
      <p:bldP spid="17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円/楕円 2"/>
          <p:cNvSpPr/>
          <p:nvPr/>
        </p:nvSpPr>
        <p:spPr>
          <a:xfrm>
            <a:off x="1331640" y="3563724"/>
            <a:ext cx="936104" cy="93610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1799692" y="2358172"/>
            <a:ext cx="0" cy="9988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2555776" y="134076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ミクロ</a:t>
            </a:r>
            <a:endParaRPr kumimoji="1" lang="en-US" altLang="ja-JP" dirty="0" smtClean="0"/>
          </a:p>
          <a:p>
            <a:r>
              <a:rPr lang="ja-JP" altLang="en-US" dirty="0"/>
              <a:t>統計力学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55776" y="370774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マクロ</a:t>
            </a:r>
            <a:endParaRPr kumimoji="1" lang="en-US" altLang="ja-JP" dirty="0" smtClean="0"/>
          </a:p>
          <a:p>
            <a:r>
              <a:rPr lang="ja-JP" altLang="en-US" dirty="0" smtClean="0"/>
              <a:t>平衡熱力学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67744" y="44998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熱浴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211960" y="3707740"/>
            <a:ext cx="3902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熱力学系の応答やプローブを利用して</a:t>
            </a:r>
            <a:endParaRPr kumimoji="1" lang="en-US" altLang="ja-JP" dirty="0" smtClean="0"/>
          </a:p>
          <a:p>
            <a:r>
              <a:rPr lang="ja-JP" altLang="en-US" dirty="0" smtClean="0"/>
              <a:t>熱浴の性質を理解する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167" y="1424595"/>
            <a:ext cx="1672977" cy="348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G:\写真\写真2007\オーストリア写真３月\IMG_10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504" y="476672"/>
            <a:ext cx="145816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992" y="4383666"/>
            <a:ext cx="1240160" cy="33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444208" y="4354071"/>
            <a:ext cx="214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tx2"/>
                </a:solidFill>
              </a:rPr>
              <a:t>熱平衡からの</a:t>
            </a:r>
            <a:r>
              <a:rPr kumimoji="1" lang="ja-JP" altLang="en-US" b="1" dirty="0" smtClean="0">
                <a:solidFill>
                  <a:srgbClr val="FF0000"/>
                </a:solidFill>
              </a:rPr>
              <a:t>揺らぎ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49405" y="69269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分子</a:t>
            </a:r>
            <a:endParaRPr kumimoji="1" lang="ja-JP" altLang="en-US" b="1" dirty="0"/>
          </a:p>
        </p:txBody>
      </p:sp>
      <p:sp>
        <p:nvSpPr>
          <p:cNvPr id="16" name="円/楕円 15"/>
          <p:cNvSpPr/>
          <p:nvPr/>
        </p:nvSpPr>
        <p:spPr>
          <a:xfrm>
            <a:off x="1331640" y="1268760"/>
            <a:ext cx="936104" cy="936104"/>
          </a:xfrm>
          <a:prstGeom prst="ellipse">
            <a:avLst/>
          </a:prstGeom>
          <a:pattFill prst="lgConfetti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195736" y="2420888"/>
            <a:ext cx="936104" cy="936104"/>
          </a:xfrm>
          <a:prstGeom prst="ellips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25190" y="2708920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非平衡熱力学系</a:t>
            </a:r>
            <a:r>
              <a:rPr lang="ja-JP" altLang="en-US" dirty="0"/>
              <a:t>（</a:t>
            </a:r>
            <a:r>
              <a:rPr kumimoji="1" lang="ja-JP" altLang="en-US" dirty="0" smtClean="0"/>
              <a:t>ミクロとマクロの架け橋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99592" y="5157192"/>
            <a:ext cx="7572907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平衡熱力学：　温度、圧力など少数の物理量でのみ記述される</a:t>
            </a:r>
            <a:r>
              <a:rPr lang="ja-JP" altLang="en-US" dirty="0"/>
              <a:t>普遍的</a:t>
            </a:r>
            <a:r>
              <a:rPr lang="ja-JP" altLang="en-US" dirty="0" smtClean="0"/>
              <a:t>な系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（ミクロからの導出？　繰り込み群？）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平衡系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熱浴）を</a:t>
            </a:r>
            <a:r>
              <a:rPr kumimoji="1" lang="en-US" altLang="ja-JP" dirty="0" smtClean="0"/>
              <a:t>probe</a:t>
            </a:r>
            <a:r>
              <a:rPr kumimoji="1" lang="ja-JP" altLang="en-US" dirty="0" smtClean="0"/>
              <a:t>：　例：ブラウン運動　（更にいくつかの物理量）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線形応答　→　粘性係数　　応答関数</a:t>
            </a:r>
            <a:endParaRPr lang="en-US" altLang="ja-JP" dirty="0" smtClean="0"/>
          </a:p>
          <a:p>
            <a:r>
              <a:rPr kumimoji="1" lang="ja-JP" altLang="en-US" dirty="0" smtClean="0"/>
              <a:t>非平衡系には、ミクロへつなぐ更なる普遍的物理量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記述）が存在するのか？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7424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03648" y="18864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時空の熱力学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19672" y="3726324"/>
            <a:ext cx="32287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地平面（ホライズン）のある時空</a:t>
            </a:r>
            <a:endParaRPr lang="en-US" altLang="ja-JP" b="1" dirty="0"/>
          </a:p>
          <a:p>
            <a:r>
              <a:rPr kumimoji="1" lang="ja-JP" altLang="en-US" dirty="0" smtClean="0"/>
              <a:t>　　ブラックホール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加速度系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加速膨張宇宙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82747" y="3717032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/>
              <a:t>熱浴</a:t>
            </a:r>
            <a:r>
              <a:rPr kumimoji="1" lang="ja-JP" altLang="en-US" dirty="0" smtClean="0"/>
              <a:t>としてふるまう</a:t>
            </a:r>
            <a:endParaRPr kumimoji="1" lang="ja-JP" altLang="en-US" dirty="0"/>
          </a:p>
        </p:txBody>
      </p:sp>
      <p:sp>
        <p:nvSpPr>
          <p:cNvPr id="5" name="左右矢印 4"/>
          <p:cNvSpPr/>
          <p:nvPr/>
        </p:nvSpPr>
        <p:spPr>
          <a:xfrm>
            <a:off x="5148064" y="3829690"/>
            <a:ext cx="864096" cy="1846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27984" y="4221088"/>
            <a:ext cx="265489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この時空での場の</a:t>
            </a:r>
            <a:r>
              <a:rPr kumimoji="1" lang="ja-JP" altLang="en-US" dirty="0" smtClean="0">
                <a:solidFill>
                  <a:srgbClr val="FF0000"/>
                </a:solidFill>
              </a:rPr>
              <a:t>量子</a:t>
            </a:r>
            <a:r>
              <a:rPr kumimoji="1" lang="ja-JP" altLang="en-US" dirty="0" smtClean="0"/>
              <a:t>論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91680" y="5219908"/>
            <a:ext cx="3408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ＢＨ</a:t>
            </a:r>
            <a:r>
              <a:rPr kumimoji="1" lang="ja-JP" altLang="en-US" dirty="0" smtClean="0"/>
              <a:t>時空</a:t>
            </a:r>
            <a:r>
              <a:rPr lang="ja-JP" altLang="en-US" dirty="0"/>
              <a:t>は</a:t>
            </a:r>
            <a:r>
              <a:rPr kumimoji="1" lang="ja-JP" altLang="en-US" b="1" dirty="0" smtClean="0"/>
              <a:t>平衡熱力学系</a:t>
            </a:r>
            <a:r>
              <a:rPr lang="ja-JP" altLang="en-US" dirty="0" smtClean="0"/>
              <a:t>である。</a:t>
            </a:r>
            <a:endParaRPr lang="en-US" altLang="ja-JP" dirty="0" smtClean="0"/>
          </a:p>
          <a:p>
            <a:r>
              <a:rPr kumimoji="1" lang="ja-JP" altLang="en-US" b="1" dirty="0"/>
              <a:t>　</a:t>
            </a:r>
            <a:r>
              <a:rPr lang="ja-JP" altLang="en-US" b="1" dirty="0"/>
              <a:t>　</a:t>
            </a:r>
            <a:r>
              <a:rPr lang="ja-JP" altLang="en-US" b="1" dirty="0" smtClean="0"/>
              <a:t>熱力学法則</a:t>
            </a:r>
            <a:endParaRPr kumimoji="1" lang="en-US" altLang="ja-JP" b="1" dirty="0" smtClean="0"/>
          </a:p>
        </p:txBody>
      </p:sp>
      <p:sp>
        <p:nvSpPr>
          <p:cNvPr id="8" name="上下矢印 7"/>
          <p:cNvSpPr/>
          <p:nvPr/>
        </p:nvSpPr>
        <p:spPr>
          <a:xfrm>
            <a:off x="467544" y="1196752"/>
            <a:ext cx="216024" cy="4536504"/>
          </a:xfrm>
          <a:prstGeom prst="upDown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9512" y="5805264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マクロ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9512" y="733346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ミクロ</a:t>
            </a:r>
            <a:r>
              <a:rPr kumimoji="1" lang="en-US" altLang="ja-JP" dirty="0" smtClean="0"/>
              <a:t>??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19672" y="1259468"/>
            <a:ext cx="363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時空の微視的模型（</a:t>
            </a:r>
            <a:r>
              <a:rPr lang="en-US" altLang="ja-JP" dirty="0" smtClean="0"/>
              <a:t>D-</a:t>
            </a:r>
            <a:r>
              <a:rPr lang="en-US" altLang="ja-JP" dirty="0" err="1" smtClean="0"/>
              <a:t>brane</a:t>
            </a:r>
            <a:r>
              <a:rPr lang="ja-JP" altLang="en-US" dirty="0" smtClean="0"/>
              <a:t>）　？？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4233982" y="5949280"/>
            <a:ext cx="1850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en-US" altLang="ja-JP" dirty="0" err="1" smtClean="0">
                <a:latin typeface="Arial" charset="0"/>
                <a:ea typeface="ＭＳ Ｐゴシック" charset="-128"/>
              </a:rPr>
              <a:t>dM</a:t>
            </a:r>
            <a:r>
              <a:rPr lang="en-US" altLang="ja-JP" dirty="0" smtClean="0">
                <a:latin typeface="Arial" charset="0"/>
                <a:ea typeface="ＭＳ Ｐゴシック" charset="-128"/>
              </a:rPr>
              <a:t> </a:t>
            </a:r>
            <a:r>
              <a:rPr lang="en-US" altLang="ja-JP" dirty="0">
                <a:latin typeface="Arial" charset="0"/>
                <a:ea typeface="ＭＳ Ｐゴシック" charset="-128"/>
              </a:rPr>
              <a:t>=κ/(8πG) </a:t>
            </a:r>
            <a:r>
              <a:rPr lang="en-US" altLang="ja-JP" dirty="0" err="1">
                <a:latin typeface="Arial" charset="0"/>
                <a:ea typeface="ＭＳ Ｐゴシック" charset="-128"/>
              </a:rPr>
              <a:t>dA</a:t>
            </a:r>
            <a:endParaRPr lang="en-US" altLang="ja-JP" dirty="0">
              <a:latin typeface="Arial" charset="0"/>
              <a:ea typeface="ＭＳ Ｐゴシック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320623" y="5949280"/>
            <a:ext cx="1088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>
                <a:latin typeface="Arial" charset="0"/>
                <a:ea typeface="ＭＳ Ｐゴシック" charset="-128"/>
              </a:rPr>
              <a:t>dE</a:t>
            </a:r>
            <a:r>
              <a:rPr lang="en-US" altLang="ja-JP" dirty="0">
                <a:latin typeface="Arial" charset="0"/>
                <a:ea typeface="ＭＳ Ｐゴシック" charset="-128"/>
              </a:rPr>
              <a:t>=</a:t>
            </a:r>
            <a:r>
              <a:rPr lang="en-US" altLang="ja-JP" dirty="0" err="1">
                <a:latin typeface="Arial" charset="0"/>
                <a:ea typeface="ＭＳ Ｐゴシック" charset="-128"/>
              </a:rPr>
              <a:t>TdS</a:t>
            </a:r>
            <a:r>
              <a:rPr lang="en-US" altLang="ja-JP" dirty="0">
                <a:latin typeface="Arial" charset="0"/>
                <a:ea typeface="ＭＳ Ｐゴシック" charset="-128"/>
              </a:rPr>
              <a:t> </a:t>
            </a:r>
            <a:endParaRPr lang="ja-JP" altLang="en-US" dirty="0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3509677" y="6133946"/>
            <a:ext cx="55826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5292080" y="5435932"/>
            <a:ext cx="2016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</a:rPr>
              <a:t>古典</a:t>
            </a:r>
            <a:r>
              <a:rPr lang="ja-JP" altLang="en-US" dirty="0" smtClean="0"/>
              <a:t>的 </a:t>
            </a:r>
            <a:r>
              <a:rPr lang="en-US" altLang="ja-JP" dirty="0" smtClean="0"/>
              <a:t>Einstein eq.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188478" y="2278613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時間発展する時空（＝非平衡系）を調べることで</a:t>
            </a:r>
            <a:endParaRPr lang="en-US" altLang="ja-JP" dirty="0" smtClean="0"/>
          </a:p>
          <a:p>
            <a:r>
              <a:rPr kumimoji="1" lang="ja-JP" altLang="en-US" dirty="0" smtClean="0"/>
              <a:t>よりミクロな世界をプローブすることは可能か？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358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/>
      <p:bldP spid="11" grpId="0"/>
      <p:bldP spid="12" grpId="0"/>
      <p:bldP spid="13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899592" y="548680"/>
            <a:ext cx="5554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講演の内容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１．地平面のある時空</a:t>
            </a:r>
            <a:r>
              <a:rPr lang="ja-JP" altLang="en-US" dirty="0"/>
              <a:t>　</a:t>
            </a:r>
            <a:r>
              <a:rPr lang="ja-JP" altLang="en-US" dirty="0" smtClean="0"/>
              <a:t>　ブラックホール、一様加速度系</a:t>
            </a:r>
            <a:endParaRPr kumimoji="1"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23728" y="153820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平衡熱力学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9592" y="2276872"/>
            <a:ext cx="58304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２．熱浴としての性質：　地平面をもつ時空での場の量子論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</a:t>
            </a:r>
            <a:r>
              <a:rPr lang="ja-JP" altLang="en-US" b="1" dirty="0" smtClean="0"/>
              <a:t>因果律　　</a:t>
            </a:r>
            <a:r>
              <a:rPr lang="ja-JP" altLang="en-US" dirty="0" smtClean="0"/>
              <a:t>→　　　散逸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　　　　　　　　　　　　搖動</a:t>
            </a:r>
            <a:endParaRPr kumimoji="1" lang="en-US" altLang="ja-JP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23728" y="3429000"/>
            <a:ext cx="2321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accent1"/>
                </a:solidFill>
              </a:rPr>
              <a:t>メンブレン・パラダイム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932040" y="34290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＋　量子補正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71600" y="4654877"/>
            <a:ext cx="58544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３．超弦理論に基礎をおく微視的模型　（ほとんど）話さない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　エントロピーの微視的解釈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　</a:t>
            </a:r>
            <a:r>
              <a:rPr lang="en-US" altLang="ja-JP" dirty="0" err="1" smtClean="0"/>
              <a:t>AdS</a:t>
            </a:r>
            <a:r>
              <a:rPr lang="en-US" altLang="ja-JP" dirty="0" smtClean="0"/>
              <a:t>/CFT  </a:t>
            </a:r>
            <a:r>
              <a:rPr lang="ja-JP" altLang="en-US" dirty="0" smtClean="0"/>
              <a:t>または　重力</a:t>
            </a:r>
            <a:r>
              <a:rPr lang="en-US" altLang="ja-JP" dirty="0" smtClean="0"/>
              <a:t>/</a:t>
            </a:r>
            <a:r>
              <a:rPr lang="ja-JP" altLang="en-US" dirty="0" smtClean="0"/>
              <a:t>ゲージ対応の応用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　　　</a:t>
            </a:r>
            <a:r>
              <a:rPr lang="ja-JP" altLang="en-US" dirty="0"/>
              <a:t>　</a:t>
            </a:r>
            <a:r>
              <a:rPr lang="ja-JP" altLang="en-US" dirty="0" smtClean="0"/>
              <a:t>　→　</a:t>
            </a:r>
            <a:r>
              <a:rPr kumimoji="1" lang="ja-JP" altLang="en-US" dirty="0" smtClean="0"/>
              <a:t>散逸係数、応答関数の導出　</a:t>
            </a:r>
            <a:r>
              <a:rPr kumimoji="1" lang="en-US" altLang="ja-JP" dirty="0" smtClean="0"/>
              <a:t>etc.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71600" y="3798332"/>
            <a:ext cx="4729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 </a:t>
            </a:r>
            <a:r>
              <a:rPr lang="ja-JP" altLang="en-US" dirty="0" smtClean="0"/>
              <a:t>  </a:t>
            </a:r>
            <a:r>
              <a:rPr kumimoji="1" lang="ja-JP" altLang="en-US" dirty="0" smtClean="0"/>
              <a:t>揺らぎの定理の適用　→　ＢＨ熱力学第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法則</a:t>
            </a:r>
            <a:endParaRPr kumimoji="1" lang="ja-JP" altLang="en-US" dirty="0"/>
          </a:p>
        </p:txBody>
      </p:sp>
      <p:cxnSp>
        <p:nvCxnSpPr>
          <p:cNvPr id="12" name="直線コネクタ 11"/>
          <p:cNvCxnSpPr/>
          <p:nvPr/>
        </p:nvCxnSpPr>
        <p:spPr>
          <a:xfrm>
            <a:off x="179512" y="4437112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9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9691" y="2898925"/>
            <a:ext cx="1436365" cy="197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611560" y="476672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１．　地平面のある時空　　</a:t>
            </a:r>
            <a:r>
              <a:rPr kumimoji="1" lang="en-US" altLang="ja-JP" sz="2800" dirty="0" smtClean="0"/>
              <a:t>(</a:t>
            </a:r>
            <a:r>
              <a:rPr kumimoji="1" lang="ja-JP" altLang="en-US" sz="2800" dirty="0" smtClean="0"/>
              <a:t>古典論）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31640" y="1268760"/>
            <a:ext cx="60921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一般相対論　→　時空は </a:t>
            </a:r>
            <a:r>
              <a:rPr kumimoji="1" lang="en-US" altLang="ja-JP" dirty="0" smtClean="0"/>
              <a:t>metric </a:t>
            </a:r>
            <a:r>
              <a:rPr kumimoji="1" lang="ja-JP" altLang="en-US" dirty="0" smtClean="0"/>
              <a:t>で特徴づけられる </a:t>
            </a:r>
            <a:r>
              <a:rPr lang="ja-JP" altLang="en-US" dirty="0" smtClean="0"/>
              <a:t>→　因果律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99592" y="1844824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(1)   BH</a:t>
            </a:r>
            <a:endParaRPr kumimoji="1" lang="ja-JP" alt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2952328" cy="66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036" y="2060848"/>
            <a:ext cx="1426220" cy="556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504" y="1988840"/>
            <a:ext cx="1326976" cy="62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8920"/>
            <a:ext cx="1752600" cy="53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7596336" y="169151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地平面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043608" y="4797152"/>
            <a:ext cx="707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(2)  </a:t>
            </a:r>
            <a:r>
              <a:rPr kumimoji="1" lang="en-US" altLang="ja-JP" dirty="0" err="1" smtClean="0"/>
              <a:t>Rindler</a:t>
            </a:r>
            <a:r>
              <a:rPr kumimoji="1" lang="en-US" altLang="ja-JP" dirty="0" smtClean="0"/>
              <a:t> horizon  </a:t>
            </a:r>
            <a:r>
              <a:rPr kumimoji="1" lang="ja-JP" altLang="en-US" dirty="0" smtClean="0"/>
              <a:t>平坦な空間で一様加速度運動する観測者の地平面</a:t>
            </a:r>
            <a:endParaRPr kumimoji="1" lang="ja-JP" altLang="en-US" dirty="0"/>
          </a:p>
        </p:txBody>
      </p:sp>
      <p:grpSp>
        <p:nvGrpSpPr>
          <p:cNvPr id="26" name="グループ化 40"/>
          <p:cNvGrpSpPr>
            <a:grpSpLocks/>
          </p:cNvGrpSpPr>
          <p:nvPr/>
        </p:nvGrpSpPr>
        <p:grpSpPr bwMode="auto">
          <a:xfrm>
            <a:off x="2915816" y="5229200"/>
            <a:ext cx="1728192" cy="1512168"/>
            <a:chOff x="642910" y="928670"/>
            <a:chExt cx="2214578" cy="2147098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2910" y="928670"/>
              <a:ext cx="2214578" cy="2147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8" name="直線コネクタ 27"/>
            <p:cNvCxnSpPr/>
            <p:nvPr/>
          </p:nvCxnSpPr>
          <p:spPr>
            <a:xfrm rot="16200000" flipV="1">
              <a:off x="785617" y="1000303"/>
              <a:ext cx="929033" cy="9286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rot="5400000" flipH="1" flipV="1">
              <a:off x="785617" y="2000800"/>
              <a:ext cx="929033" cy="92869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テキスト ボックス 36"/>
            <p:cNvSpPr txBox="1">
              <a:spLocks noChangeArrowheads="1"/>
            </p:cNvSpPr>
            <p:nvPr/>
          </p:nvSpPr>
          <p:spPr bwMode="auto">
            <a:xfrm>
              <a:off x="2428860" y="1785926"/>
              <a:ext cx="3145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rgbClr val="FF0000"/>
                  </a:solidFill>
                  <a:latin typeface="Calibri" pitchFamily="34" charset="0"/>
                </a:rPr>
                <a:t>R</a:t>
              </a:r>
              <a:endParaRPr lang="ja-JP" altLang="en-US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31" name="テキスト ボックス 37"/>
            <p:cNvSpPr txBox="1">
              <a:spLocks noChangeArrowheads="1"/>
            </p:cNvSpPr>
            <p:nvPr/>
          </p:nvSpPr>
          <p:spPr bwMode="auto">
            <a:xfrm>
              <a:off x="928662" y="1785926"/>
              <a:ext cx="2824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rgbClr val="FF0000"/>
                  </a:solidFill>
                  <a:latin typeface="Calibri" pitchFamily="34" charset="0"/>
                </a:rPr>
                <a:t>L</a:t>
              </a:r>
              <a:endParaRPr lang="ja-JP" altLang="en-US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32" name="テキスト ボックス 38"/>
            <p:cNvSpPr txBox="1">
              <a:spLocks noChangeArrowheads="1"/>
            </p:cNvSpPr>
            <p:nvPr/>
          </p:nvSpPr>
          <p:spPr bwMode="auto">
            <a:xfrm>
              <a:off x="1571604" y="1214422"/>
              <a:ext cx="2904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rgbClr val="FF0000"/>
                  </a:solidFill>
                  <a:latin typeface="Calibri" pitchFamily="34" charset="0"/>
                </a:rPr>
                <a:t>F</a:t>
              </a:r>
              <a:endParaRPr lang="ja-JP" altLang="en-US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33" name="テキスト ボックス 39"/>
            <p:cNvSpPr txBox="1">
              <a:spLocks noChangeArrowheads="1"/>
            </p:cNvSpPr>
            <p:nvPr/>
          </p:nvSpPr>
          <p:spPr bwMode="auto">
            <a:xfrm>
              <a:off x="1643042" y="2428868"/>
              <a:ext cx="3080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b="1">
                  <a:solidFill>
                    <a:srgbClr val="FF0000"/>
                  </a:solidFill>
                  <a:latin typeface="Calibri" pitchFamily="34" charset="0"/>
                </a:rPr>
                <a:t>P</a:t>
              </a:r>
              <a:endParaRPr lang="ja-JP" altLang="en-US" b="1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8" name="グループ化 37"/>
          <p:cNvGrpSpPr/>
          <p:nvPr/>
        </p:nvGrpSpPr>
        <p:grpSpPr>
          <a:xfrm>
            <a:off x="899592" y="3356992"/>
            <a:ext cx="2448272" cy="1008112"/>
            <a:chOff x="2805888" y="3356992"/>
            <a:chExt cx="1910128" cy="1008112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2805888" y="3356992"/>
              <a:ext cx="1910128" cy="1008112"/>
              <a:chOff x="1437736" y="3573016"/>
              <a:chExt cx="1910128" cy="1008112"/>
            </a:xfrm>
          </p:grpSpPr>
          <p:cxnSp>
            <p:nvCxnSpPr>
              <p:cNvPr id="12" name="直線コネクタ 11"/>
              <p:cNvCxnSpPr/>
              <p:nvPr/>
            </p:nvCxnSpPr>
            <p:spPr>
              <a:xfrm flipH="1">
                <a:off x="1441567" y="3573016"/>
                <a:ext cx="541976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/>
              <p:nvPr/>
            </p:nvCxnSpPr>
            <p:spPr>
              <a:xfrm flipH="1">
                <a:off x="2805888" y="4077072"/>
                <a:ext cx="541976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 flipH="1">
                <a:off x="1437736" y="4077072"/>
                <a:ext cx="541976" cy="504056"/>
              </a:xfrm>
              <a:prstGeom prst="line">
                <a:avLst/>
              </a:prstGeom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 flipH="1">
                <a:off x="2805888" y="3573016"/>
                <a:ext cx="541976" cy="504056"/>
              </a:xfrm>
              <a:prstGeom prst="line">
                <a:avLst/>
              </a:prstGeom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/>
              <p:cNvCxnSpPr/>
              <p:nvPr/>
            </p:nvCxnSpPr>
            <p:spPr>
              <a:xfrm>
                <a:off x="1983543" y="3573016"/>
                <a:ext cx="822345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>
                <a:off x="1979712" y="4581128"/>
                <a:ext cx="822345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1983543" y="3573016"/>
                <a:ext cx="818514" cy="10081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/>
              <p:nvPr/>
            </p:nvCxnSpPr>
            <p:spPr>
              <a:xfrm flipH="1">
                <a:off x="1983543" y="3573016"/>
                <a:ext cx="818514" cy="1008112"/>
              </a:xfrm>
              <a:prstGeom prst="line">
                <a:avLst/>
              </a:prstGeom>
              <a:ln w="158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テキスト ボックス 23"/>
            <p:cNvSpPr txBox="1"/>
            <p:nvPr/>
          </p:nvSpPr>
          <p:spPr>
            <a:xfrm>
              <a:off x="3563888" y="3356992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BH</a:t>
              </a:r>
              <a:endParaRPr kumimoji="1" lang="ja-JP" altLang="en-US" dirty="0"/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4017858" y="3726324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R</a:t>
              </a:r>
              <a:endParaRPr kumimoji="1" lang="ja-JP" altLang="en-US" dirty="0"/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3138809" y="3726324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L</a:t>
              </a:r>
              <a:endParaRPr kumimoji="1" lang="ja-JP" altLang="en-US" dirty="0"/>
            </a:p>
          </p:txBody>
        </p:sp>
      </p:grpSp>
      <p:cxnSp>
        <p:nvCxnSpPr>
          <p:cNvPr id="40" name="直線コネクタ 39"/>
          <p:cNvCxnSpPr/>
          <p:nvPr/>
        </p:nvCxnSpPr>
        <p:spPr>
          <a:xfrm flipV="1">
            <a:off x="3779912" y="5294975"/>
            <a:ext cx="775041" cy="6543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5724128" y="5517232"/>
            <a:ext cx="332975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　　　　　　　　地平面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r>
              <a:rPr kumimoji="1" lang="ja-JP" altLang="en-US" b="1" dirty="0" smtClean="0">
                <a:solidFill>
                  <a:srgbClr val="FF0000"/>
                </a:solidFill>
              </a:rPr>
              <a:t>　　　　　　　</a:t>
            </a:r>
            <a:endParaRPr kumimoji="1" lang="en-US" altLang="ja-JP" b="1" dirty="0" smtClean="0">
              <a:solidFill>
                <a:srgbClr val="FF0000"/>
              </a:solidFill>
            </a:endParaRPr>
          </a:p>
          <a:p>
            <a:endParaRPr kumimoji="1" lang="en-US" altLang="ja-JP" b="1" dirty="0" smtClean="0">
              <a:solidFill>
                <a:srgbClr val="FF0000"/>
              </a:solidFill>
            </a:endParaRPr>
          </a:p>
          <a:p>
            <a:r>
              <a:rPr kumimoji="1" lang="ja-JP" altLang="en-US" b="1" dirty="0" smtClean="0">
                <a:solidFill>
                  <a:srgbClr val="FF0000"/>
                </a:solidFill>
              </a:rPr>
              <a:t>因果律で分離される時空の境界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2" name="上下矢印 41"/>
          <p:cNvSpPr/>
          <p:nvPr/>
        </p:nvSpPr>
        <p:spPr>
          <a:xfrm>
            <a:off x="7308304" y="5877272"/>
            <a:ext cx="185192" cy="44749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3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99220" y="332358"/>
            <a:ext cx="6265068" cy="864394"/>
          </a:xfrm>
        </p:spPr>
        <p:txBody>
          <a:bodyPr>
            <a:normAutofit/>
          </a:bodyPr>
          <a:lstStyle/>
          <a:p>
            <a:r>
              <a:rPr lang="en-US" altLang="ja-JP" sz="3200" dirty="0" smtClean="0"/>
              <a:t>BH in d=4 :  No </a:t>
            </a:r>
            <a:r>
              <a:rPr lang="en-US" altLang="ja-JP" sz="3200" dirty="0"/>
              <a:t>hair theorem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4292600"/>
            <a:ext cx="7631112" cy="180816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ja-JP" altLang="en-US" sz="2800"/>
              <a:t>　</a:t>
            </a:r>
            <a:r>
              <a:rPr lang="en-US" altLang="ja-JP" sz="2800"/>
              <a:t>Stationary black holes are</a:t>
            </a:r>
            <a:r>
              <a:rPr lang="ja-JP" altLang="en-US" sz="2800"/>
              <a:t>　</a:t>
            </a:r>
            <a:r>
              <a:rPr lang="en-US" altLang="ja-JP" sz="2800"/>
              <a:t>characterized  </a:t>
            </a:r>
            <a:r>
              <a:rPr lang="ja-JP" altLang="en-US" sz="2800"/>
              <a:t>　　　　</a:t>
            </a:r>
            <a:r>
              <a:rPr lang="en-US" altLang="ja-JP" sz="2800"/>
              <a:t>by 3 quantities.</a:t>
            </a:r>
            <a:r>
              <a:rPr lang="ja-JP" altLang="en-US" sz="2800"/>
              <a:t>　　　　　　</a:t>
            </a:r>
            <a:r>
              <a:rPr lang="en-US" altLang="ja-JP" sz="2800" b="1">
                <a:solidFill>
                  <a:srgbClr val="0000FF"/>
                </a:solidFill>
              </a:rPr>
              <a:t>(M, Q, J)</a:t>
            </a:r>
          </a:p>
          <a:p>
            <a:pPr>
              <a:buFontTx/>
              <a:buNone/>
            </a:pPr>
            <a:r>
              <a:rPr lang="ja-JP" altLang="en-US" sz="2800"/>
              <a:t>　</a:t>
            </a:r>
            <a:r>
              <a:rPr lang="en-US" altLang="ja-JP" sz="2800"/>
              <a:t>mass, charge, and angular</a:t>
            </a:r>
            <a:r>
              <a:rPr lang="ja-JP" altLang="en-US" sz="2800"/>
              <a:t>　</a:t>
            </a:r>
            <a:r>
              <a:rPr lang="en-US" altLang="ja-JP" sz="2800"/>
              <a:t>momentum</a:t>
            </a:r>
          </a:p>
        </p:txBody>
      </p:sp>
      <p:pic>
        <p:nvPicPr>
          <p:cNvPr id="4100" name="Picture 4" descr="p1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1557338"/>
            <a:ext cx="2592388" cy="2592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132138" y="3716338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0000FF"/>
                </a:solidFill>
              </a:rPr>
              <a:t>Q</a:t>
            </a:r>
            <a:r>
              <a:rPr lang="en-US" altLang="ja-JP"/>
              <a:t>-taro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500563" y="3716338"/>
            <a:ext cx="947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/>
              <a:t>o-</a:t>
            </a:r>
            <a:r>
              <a:rPr lang="en-US" altLang="ja-JP">
                <a:solidFill>
                  <a:srgbClr val="0000FF"/>
                </a:solidFill>
              </a:rPr>
              <a:t>J</a:t>
            </a:r>
            <a:r>
              <a:rPr lang="en-US" altLang="ja-JP"/>
              <a:t>iro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768378" y="6237312"/>
            <a:ext cx="26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熱力学的</a:t>
            </a:r>
            <a:r>
              <a:rPr lang="ja-JP" altLang="en-US" dirty="0" smtClean="0"/>
              <a:t>な普遍性を示唆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19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Satoshi Iso</a:t>
            </a:r>
            <a:endParaRPr kumimoji="1"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116632"/>
            <a:ext cx="6254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Stationary black holes satisfy </a:t>
            </a:r>
            <a:r>
              <a:rPr lang="en-US" altLang="ja-JP" b="1" dirty="0" smtClean="0"/>
              <a:t>Equilibrium Thermodynamics Laws</a:t>
            </a:r>
            <a:endParaRPr kumimoji="1" lang="ja-JP" altLang="en-US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550421"/>
            <a:ext cx="60419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0</a:t>
            </a:r>
            <a:r>
              <a:rPr kumimoji="1" lang="en-US" altLang="ja-JP" baseline="30000" dirty="0" smtClean="0">
                <a:solidFill>
                  <a:srgbClr val="0070C0"/>
                </a:solidFill>
              </a:rPr>
              <a:t>th</a:t>
            </a:r>
            <a:r>
              <a:rPr kumimoji="1" lang="en-US" altLang="ja-JP" dirty="0" smtClean="0">
                <a:solidFill>
                  <a:srgbClr val="0070C0"/>
                </a:solidFill>
              </a:rPr>
              <a:t>  law </a:t>
            </a:r>
            <a:r>
              <a:rPr kumimoji="1" lang="en-US" altLang="ja-JP" dirty="0" smtClean="0"/>
              <a:t>:     </a:t>
            </a:r>
            <a:r>
              <a:rPr kumimoji="1" lang="en-US" altLang="ja-JP" dirty="0" smtClean="0">
                <a:solidFill>
                  <a:srgbClr val="FF0000"/>
                </a:solidFill>
              </a:rPr>
              <a:t>Surface gravity </a:t>
            </a:r>
            <a:r>
              <a:rPr kumimoji="1" lang="en-US" altLang="ja-JP" dirty="0" smtClean="0"/>
              <a:t>is constant over the horizon</a:t>
            </a:r>
          </a:p>
          <a:p>
            <a:r>
              <a:rPr lang="en-US" altLang="ja-JP" dirty="0" smtClean="0"/>
              <a:t>                     (temperature is constant in an equilibrium state)</a:t>
            </a:r>
          </a:p>
          <a:p>
            <a:endParaRPr lang="en-US" altLang="ja-JP" dirty="0" smtClean="0"/>
          </a:p>
          <a:p>
            <a:r>
              <a:rPr lang="en-US" altLang="ja-JP" dirty="0" smtClean="0">
                <a:solidFill>
                  <a:srgbClr val="0070C0"/>
                </a:solidFill>
              </a:rPr>
              <a:t>1</a:t>
            </a:r>
            <a:r>
              <a:rPr lang="en-US" altLang="ja-JP" baseline="30000" dirty="0" smtClean="0">
                <a:solidFill>
                  <a:srgbClr val="0070C0"/>
                </a:solidFill>
              </a:rPr>
              <a:t>st</a:t>
            </a:r>
            <a:r>
              <a:rPr lang="en-US" altLang="ja-JP" dirty="0" smtClean="0">
                <a:solidFill>
                  <a:srgbClr val="0070C0"/>
                </a:solidFill>
              </a:rPr>
              <a:t>  law :      </a:t>
            </a:r>
            <a:r>
              <a:rPr lang="en-US" altLang="ja-JP" dirty="0" smtClean="0">
                <a:solidFill>
                  <a:srgbClr val="FF0000"/>
                </a:solidFill>
              </a:rPr>
              <a:t>Energy conservation </a:t>
            </a:r>
            <a:r>
              <a:rPr lang="en-US" altLang="ja-JP" dirty="0" smtClean="0"/>
              <a:t>between the horizon and r=</a:t>
            </a:r>
            <a:r>
              <a:rPr lang="ja-JP" altLang="en-US" dirty="0" smtClean="0"/>
              <a:t>∞</a:t>
            </a:r>
            <a:endParaRPr lang="en-US" altLang="ja-JP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536" y="2422629"/>
            <a:ext cx="2453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00B050"/>
                </a:solidFill>
              </a:rPr>
              <a:t>Local version of 1</a:t>
            </a:r>
            <a:r>
              <a:rPr kumimoji="1" lang="en-US" altLang="ja-JP" b="1" baseline="30000" dirty="0" smtClean="0">
                <a:solidFill>
                  <a:srgbClr val="00B050"/>
                </a:solidFill>
              </a:rPr>
              <a:t>st</a:t>
            </a:r>
            <a:r>
              <a:rPr kumimoji="1" lang="en-US" altLang="ja-JP" b="1" dirty="0" smtClean="0">
                <a:solidFill>
                  <a:srgbClr val="00B050"/>
                </a:solidFill>
              </a:rPr>
              <a:t>  law</a:t>
            </a:r>
            <a:endParaRPr kumimoji="1" lang="ja-JP" altLang="en-US" b="1" dirty="0">
              <a:solidFill>
                <a:srgbClr val="00B05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566645"/>
            <a:ext cx="1800200" cy="54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129680"/>
            <a:ext cx="242317" cy="30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4067944" y="3070701"/>
            <a:ext cx="320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Killing vector generating horizon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55576" y="3502749"/>
            <a:ext cx="5925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It</a:t>
            </a:r>
            <a:r>
              <a:rPr kumimoji="1" lang="en-US" altLang="ja-JP" dirty="0" smtClean="0"/>
              <a:t> is easily proved by using </a:t>
            </a:r>
            <a:r>
              <a:rPr kumimoji="1" lang="en-US" altLang="ja-JP" dirty="0" err="1" smtClean="0"/>
              <a:t>Raychaudhuri</a:t>
            </a:r>
            <a:r>
              <a:rPr kumimoji="1" lang="en-US" altLang="ja-JP" dirty="0" smtClean="0"/>
              <a:t> eq. and Einstein eq.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20072" y="2638653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: Energy flow </a:t>
            </a:r>
            <a:r>
              <a:rPr lang="en-US" altLang="ja-JP" dirty="0" smtClean="0"/>
              <a:t>across horizon</a:t>
            </a:r>
            <a:endParaRPr kumimoji="1" lang="ja-JP" alt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934797"/>
            <a:ext cx="2614439" cy="4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862789"/>
            <a:ext cx="2027312" cy="5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467544" y="4438853"/>
            <a:ext cx="8545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Note that the proof </a:t>
            </a:r>
            <a:r>
              <a:rPr lang="en-US" altLang="ja-JP" dirty="0" smtClean="0"/>
              <a:t>makes </a:t>
            </a:r>
            <a:r>
              <a:rPr lang="en-US" altLang="ja-JP" dirty="0" smtClean="0">
                <a:solidFill>
                  <a:srgbClr val="FF0000"/>
                </a:solidFill>
              </a:rPr>
              <a:t>no reference to spatial infinity</a:t>
            </a:r>
            <a:r>
              <a:rPr lang="en-US" altLang="ja-JP" dirty="0" smtClean="0"/>
              <a:t>, and applicable to local horizon.</a:t>
            </a:r>
          </a:p>
          <a:p>
            <a:r>
              <a:rPr kumimoji="1" lang="en-US" altLang="ja-JP" dirty="0" smtClean="0"/>
              <a:t>      (Normalization of killing vector is cancelled </a:t>
            </a:r>
            <a:r>
              <a:rPr lang="en-US" altLang="ja-JP" dirty="0" smtClean="0"/>
              <a:t>in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dE</a:t>
            </a:r>
            <a:r>
              <a:rPr kumimoji="1" lang="en-US" altLang="ja-JP" dirty="0" smtClean="0"/>
              <a:t> and T. )</a:t>
            </a:r>
            <a:endParaRPr kumimoji="1" lang="ja-JP" altLang="en-US" dirty="0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1774557"/>
            <a:ext cx="2880320" cy="599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1846565"/>
            <a:ext cx="10187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2782669"/>
            <a:ext cx="1224136" cy="57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テキスト ボックス 19"/>
          <p:cNvSpPr txBox="1"/>
          <p:nvPr/>
        </p:nvSpPr>
        <p:spPr>
          <a:xfrm>
            <a:off x="179512" y="5301208"/>
            <a:ext cx="3179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70C0"/>
                </a:solidFill>
              </a:rPr>
              <a:t>2</a:t>
            </a:r>
            <a:r>
              <a:rPr lang="en-US" altLang="ja-JP" baseline="30000" dirty="0" smtClean="0">
                <a:solidFill>
                  <a:srgbClr val="0070C0"/>
                </a:solidFill>
              </a:rPr>
              <a:t>nd</a:t>
            </a:r>
            <a:r>
              <a:rPr lang="en-US" altLang="ja-JP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dirty="0" smtClean="0">
                <a:solidFill>
                  <a:srgbClr val="0070C0"/>
                </a:solidFill>
              </a:rPr>
              <a:t> law </a:t>
            </a:r>
            <a:r>
              <a:rPr kumimoji="1" lang="en-US" altLang="ja-JP" dirty="0" smtClean="0"/>
              <a:t>:  (generalized 2</a:t>
            </a:r>
            <a:r>
              <a:rPr kumimoji="1" lang="en-US" altLang="ja-JP" baseline="30000" dirty="0" smtClean="0"/>
              <a:t>nd</a:t>
            </a:r>
            <a:r>
              <a:rPr kumimoji="1" lang="en-US" altLang="ja-JP" dirty="0" smtClean="0"/>
              <a:t>  law)</a:t>
            </a:r>
            <a:endParaRPr lang="en-US" altLang="ja-JP" dirty="0" smtClean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5877273"/>
            <a:ext cx="1584176" cy="3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5949280"/>
            <a:ext cx="792088" cy="28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直線矢印コネクタ 22"/>
          <p:cNvCxnSpPr/>
          <p:nvPr/>
        </p:nvCxnSpPr>
        <p:spPr>
          <a:xfrm>
            <a:off x="2843808" y="6093296"/>
            <a:ext cx="64807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4644008" y="5733256"/>
            <a:ext cx="3984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n</a:t>
            </a:r>
            <a:r>
              <a:rPr kumimoji="1" lang="en-US" altLang="ja-JP" dirty="0" smtClean="0"/>
              <a:t>o matter what happens </a:t>
            </a:r>
          </a:p>
          <a:p>
            <a:r>
              <a:rPr lang="en-US" altLang="ja-JP" dirty="0" smtClean="0"/>
              <a:t> (including negative energy flow into BH)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668344" y="3872081"/>
            <a:ext cx="1329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→　横倉</a:t>
            </a:r>
            <a:r>
              <a:rPr lang="ja-JP" altLang="en-US" sz="1600" dirty="0"/>
              <a:t>祐</a:t>
            </a:r>
            <a:r>
              <a:rPr lang="ja-JP" altLang="en-US" sz="1600" dirty="0" smtClean="0"/>
              <a:t>貴</a:t>
            </a:r>
            <a:endParaRPr lang="en-US" altLang="ja-JP" sz="1600" dirty="0" smtClean="0"/>
          </a:p>
          <a:p>
            <a:r>
              <a:rPr kumimoji="1" lang="ja-JP" altLang="en-US" sz="1600" dirty="0"/>
              <a:t>　</a:t>
            </a:r>
            <a:r>
              <a:rPr kumimoji="1" lang="ja-JP" altLang="en-US" sz="1600" dirty="0" smtClean="0"/>
              <a:t>　　ポスター</a:t>
            </a:r>
            <a:endParaRPr kumimoji="1" lang="ja-JP" altLang="en-US" sz="1600" dirty="0"/>
          </a:p>
        </p:txBody>
      </p:sp>
      <p:sp>
        <p:nvSpPr>
          <p:cNvPr id="7" name="角丸四角形 6"/>
          <p:cNvSpPr/>
          <p:nvPr/>
        </p:nvSpPr>
        <p:spPr>
          <a:xfrm>
            <a:off x="179512" y="2422629"/>
            <a:ext cx="8818042" cy="273456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42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9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43608" y="980728"/>
            <a:ext cx="68314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ブラックホール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エントロピー最大の状態）の平衡熱力学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　　・ 古典的な</a:t>
            </a:r>
            <a:r>
              <a:rPr kumimoji="1" lang="en-US" altLang="ja-JP" dirty="0" smtClean="0"/>
              <a:t>Einstein </a:t>
            </a:r>
            <a:r>
              <a:rPr lang="ja-JP" altLang="en-US" dirty="0" smtClean="0"/>
              <a:t>方程式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エネルギーの流れと曲率を関係づける</a:t>
            </a:r>
            <a:endParaRPr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　・ 幾何学の方程式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Raychaudhuri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方程式や</a:t>
            </a:r>
            <a:r>
              <a:rPr kumimoji="1" lang="en-US" altLang="ja-JP" dirty="0" smtClean="0"/>
              <a:t>Gauss </a:t>
            </a:r>
            <a:r>
              <a:rPr kumimoji="1" lang="en-US" altLang="ja-JP" dirty="0" err="1" smtClean="0"/>
              <a:t>Codachi</a:t>
            </a:r>
            <a:r>
              <a:rPr kumimoji="1" lang="ja-JP" altLang="en-US" dirty="0" smtClean="0"/>
              <a:t>方程式</a:t>
            </a:r>
            <a:r>
              <a:rPr kumimoji="1" lang="en-US" altLang="ja-JP" dirty="0" smtClean="0"/>
              <a:t>)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曲率と地平面の面積変化を関係づける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15616" y="3284984"/>
            <a:ext cx="5953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平衡熱力学が、ボルツマン方程式を分離できなかったように</a:t>
            </a:r>
            <a:endParaRPr kumimoji="1" lang="en-US" altLang="ja-JP" dirty="0" smtClean="0"/>
          </a:p>
          <a:p>
            <a:r>
              <a:rPr lang="ja-JP" altLang="en-US" dirty="0"/>
              <a:t>ここまで</a:t>
            </a:r>
            <a:r>
              <a:rPr lang="ja-JP" altLang="en-US" dirty="0" smtClean="0"/>
              <a:t>の議論では、</a:t>
            </a:r>
            <a:r>
              <a:rPr lang="ja-JP" altLang="en-US" b="1" dirty="0" smtClean="0">
                <a:solidFill>
                  <a:srgbClr val="FF0000"/>
                </a:solidFill>
              </a:rPr>
              <a:t>プランク定数</a:t>
            </a:r>
            <a:r>
              <a:rPr lang="ja-JP" altLang="en-US" dirty="0" smtClean="0"/>
              <a:t>を分離できない</a:t>
            </a:r>
            <a:endParaRPr kumimoji="1" lang="ja-JP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05064"/>
            <a:ext cx="864096" cy="49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33056"/>
            <a:ext cx="1740768" cy="60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8" name="直線矢印コネクタ 7"/>
          <p:cNvCxnSpPr/>
          <p:nvPr/>
        </p:nvCxnSpPr>
        <p:spPr>
          <a:xfrm>
            <a:off x="1835696" y="4005064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475656" y="5013176"/>
            <a:ext cx="21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揺らぎ　（量子効果）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476672"/>
            <a:ext cx="19271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ＢＨの古典熱力学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645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1429</Words>
  <Application>Microsoft Office PowerPoint</Application>
  <PresentationFormat>画面に合わせる (4:3)</PresentationFormat>
  <Paragraphs>357</Paragraphs>
  <Slides>26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BH in d=4 :  No hair theorem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iso</dc:creator>
  <cp:lastModifiedBy>iso</cp:lastModifiedBy>
  <cp:revision>57</cp:revision>
  <dcterms:created xsi:type="dcterms:W3CDTF">2011-08-16T08:58:55Z</dcterms:created>
  <dcterms:modified xsi:type="dcterms:W3CDTF">2011-08-18T15:02:03Z</dcterms:modified>
</cp:coreProperties>
</file>