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5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6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7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8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9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0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1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2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3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4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5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16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17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18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9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22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23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26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27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28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31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32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33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36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37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38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</p:sldMasterIdLst>
  <p:notesMasterIdLst>
    <p:notesMasterId r:id="rId48"/>
  </p:notesMasterIdLst>
  <p:handoutMasterIdLst>
    <p:handoutMasterId r:id="rId49"/>
  </p:handoutMasterIdLst>
  <p:sldIdLst>
    <p:sldId id="383" r:id="rId4"/>
    <p:sldId id="445" r:id="rId5"/>
    <p:sldId id="446" r:id="rId6"/>
    <p:sldId id="437" r:id="rId7"/>
    <p:sldId id="416" r:id="rId8"/>
    <p:sldId id="426" r:id="rId9"/>
    <p:sldId id="388" r:id="rId10"/>
    <p:sldId id="454" r:id="rId11"/>
    <p:sldId id="399" r:id="rId12"/>
    <p:sldId id="447" r:id="rId13"/>
    <p:sldId id="387" r:id="rId14"/>
    <p:sldId id="395" r:id="rId15"/>
    <p:sldId id="425" r:id="rId16"/>
    <p:sldId id="448" r:id="rId17"/>
    <p:sldId id="467" r:id="rId18"/>
    <p:sldId id="466" r:id="rId19"/>
    <p:sldId id="472" r:id="rId20"/>
    <p:sldId id="473" r:id="rId21"/>
    <p:sldId id="474" r:id="rId22"/>
    <p:sldId id="475" r:id="rId23"/>
    <p:sldId id="469" r:id="rId24"/>
    <p:sldId id="470" r:id="rId25"/>
    <p:sldId id="468" r:id="rId26"/>
    <p:sldId id="397" r:id="rId27"/>
    <p:sldId id="406" r:id="rId28"/>
    <p:sldId id="403" r:id="rId29"/>
    <p:sldId id="400" r:id="rId30"/>
    <p:sldId id="402" r:id="rId31"/>
    <p:sldId id="413" r:id="rId32"/>
    <p:sldId id="455" r:id="rId33"/>
    <p:sldId id="456" r:id="rId34"/>
    <p:sldId id="457" r:id="rId35"/>
    <p:sldId id="458" r:id="rId36"/>
    <p:sldId id="459" r:id="rId37"/>
    <p:sldId id="460" r:id="rId38"/>
    <p:sldId id="461" r:id="rId39"/>
    <p:sldId id="462" r:id="rId40"/>
    <p:sldId id="463" r:id="rId41"/>
    <p:sldId id="464" r:id="rId42"/>
    <p:sldId id="436" r:id="rId43"/>
    <p:sldId id="440" r:id="rId44"/>
    <p:sldId id="476" r:id="rId45"/>
    <p:sldId id="477" r:id="rId46"/>
    <p:sldId id="389" r:id="rId47"/>
  </p:sldIdLst>
  <p:sldSz cx="9144000" cy="6858000" type="screen4x3"/>
  <p:notesSz cx="9144000" cy="6858000"/>
  <p:embeddedFontLst>
    <p:embeddedFont>
      <p:font typeface="Wingdings 3" pitchFamily="18" charset="2"/>
      <p:regular r:id="rId50"/>
    </p:embeddedFont>
    <p:embeddedFont>
      <p:font typeface="Tw Cen MT" pitchFamily="34" charset="0"/>
      <p:regular r:id="rId51"/>
      <p:bold r:id="rId52"/>
      <p:italic r:id="rId53"/>
      <p:boldItalic r:id="rId54"/>
    </p:embeddedFont>
    <p:embeddedFont>
      <p:font typeface="ＭＳ Ｐゴシック" pitchFamily="34" charset="-128"/>
      <p:regular r:id="rId55"/>
    </p:embeddedFont>
    <p:embeddedFont>
      <p:font typeface="Book Antiqua" pitchFamily="18" charset="0"/>
      <p:regular r:id="rId56"/>
      <p:bold r:id="rId57"/>
      <p:italic r:id="rId58"/>
      <p:boldItalic r:id="rId59"/>
    </p:embeddedFont>
    <p:embeddedFont>
      <p:font typeface="Wingdings 2" pitchFamily="18" charset="2"/>
      <p:regular r:id="rId60"/>
    </p:embeddedFont>
    <p:embeddedFont>
      <p:font typeface="Lucida Sans" pitchFamily="34" charset="0"/>
      <p:regular r:id="rId61"/>
      <p:bold r:id="rId62"/>
      <p:italic r:id="rId63"/>
      <p:boldItalic r:id="rId64"/>
    </p:embeddedFont>
    <p:embeddedFont>
      <p:font typeface="Browallia New" pitchFamily="34" charset="-34"/>
      <p:regular r:id="rId65"/>
      <p:bold r:id="rId66"/>
      <p:italic r:id="rId67"/>
      <p:boldItalic r:id="rId68"/>
    </p:embeddedFont>
  </p:embeddedFontLst>
  <p:custDataLst>
    <p:tags r:id="rId6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FFFFCC"/>
    <a:srgbClr val="FFFF99"/>
    <a:srgbClr val="CCFF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1" autoAdjust="0"/>
    <p:restoredTop sz="96270" autoAdjust="0"/>
  </p:normalViewPr>
  <p:slideViewPr>
    <p:cSldViewPr>
      <p:cViewPr varScale="1">
        <p:scale>
          <a:sx n="71" d="100"/>
          <a:sy n="71" d="100"/>
        </p:scale>
        <p:origin x="-14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9BF948-82D5-49E4-B9E9-FA9830A7515C}" type="datetimeFigureOut">
              <a:rPr lang="ru-RU"/>
              <a:pPr>
                <a:defRPr/>
              </a:pPr>
              <a:t>19.10.2012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E2A6E9-A233-4530-9952-598A1786D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5A27AA-9543-41AF-A95B-D10C35A35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163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7915E1-730D-4802-930E-817FE66FA4B6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  <a:p>
            <a:r>
              <a:rPr lang="en-US" baseline="0" dirty="0" smtClean="0"/>
              <a:t>Consider some 3 particle scattering. </a:t>
            </a:r>
          </a:p>
          <a:p>
            <a:r>
              <a:rPr lang="en-US" baseline="0" dirty="0" smtClean="0"/>
              <a:t>Initially the 3 particles are very far from each other then all three of them enter into interaction domain.</a:t>
            </a:r>
          </a:p>
          <a:p>
            <a:r>
              <a:rPr lang="en-US" baseline="0" dirty="0" smtClean="0"/>
              <a:t>Due to the quantum </a:t>
            </a:r>
            <a:r>
              <a:rPr lang="en-US" baseline="0" dirty="0" err="1" smtClean="0"/>
              <a:t>unsertainty</a:t>
            </a:r>
            <a:r>
              <a:rPr lang="en-US" baseline="0" dirty="0" smtClean="0"/>
              <a:t> the we have no good description of the system in that moment</a:t>
            </a:r>
            <a:br>
              <a:rPr lang="en-US" baseline="0" dirty="0" smtClean="0"/>
            </a:br>
            <a:r>
              <a:rPr lang="en-US" baseline="0" dirty="0" smtClean="0"/>
              <a:t>where the particles could exchange some virtual quanta and number of particles could change inside that domain,</a:t>
            </a:r>
          </a:p>
          <a:p>
            <a:r>
              <a:rPr lang="en-US" baseline="0" dirty="0" err="1" smtClean="0"/>
              <a:t>Hovewer</a:t>
            </a:r>
            <a:r>
              <a:rPr lang="en-US" baseline="0" dirty="0" smtClean="0"/>
              <a:t> asymptotically when the particles are again far from each other we know the general statement that their number finally should be the same as before.</a:t>
            </a:r>
          </a:p>
          <a:p>
            <a:r>
              <a:rPr lang="en-US" baseline="0" dirty="0" smtClean="0"/>
              <a:t>Instead of going inside the domain where the tree particles are close to each other and trying to understand what is</a:t>
            </a:r>
          </a:p>
          <a:p>
            <a:r>
              <a:rPr lang="en-US" baseline="0" dirty="0" smtClean="0"/>
              <a:t>really happening there we can do a simple trick. We can act on the initial state by an </a:t>
            </a:r>
            <a:r>
              <a:rPr lang="en-US" baseline="0" dirty="0" err="1" smtClean="0"/>
              <a:t>approriate</a:t>
            </a:r>
            <a:r>
              <a:rPr lang="en-US" baseline="0" dirty="0" smtClean="0"/>
              <a:t> combination of </a:t>
            </a:r>
            <a:br>
              <a:rPr lang="en-US" baseline="0" dirty="0" smtClean="0"/>
            </a:br>
            <a:r>
              <a:rPr lang="en-US" baseline="0" dirty="0" smtClean="0"/>
              <a:t>conserved </a:t>
            </a:r>
            <a:r>
              <a:rPr lang="en-US" baseline="0" dirty="0" err="1" smtClean="0"/>
              <a:t>chages</a:t>
            </a:r>
            <a:r>
              <a:rPr lang="en-US" baseline="0" dirty="0" smtClean="0"/>
              <a:t> to displace the initial particles so that only </a:t>
            </a:r>
            <a:r>
              <a:rPr lang="en-US" baseline="0" dirty="0" err="1" smtClean="0"/>
              <a:t>paiwise</a:t>
            </a:r>
            <a:r>
              <a:rPr lang="en-US" baseline="0" dirty="0" smtClean="0"/>
              <a:t> interaction happens. Having this picture in mind we can expect that the 3 particle scattering can be </a:t>
            </a:r>
            <a:r>
              <a:rPr lang="en-US" baseline="0" dirty="0" err="1" smtClean="0"/>
              <a:t>infact</a:t>
            </a:r>
            <a:r>
              <a:rPr lang="en-US" baseline="0" dirty="0" smtClean="0"/>
              <a:t> be replaced by a 3 consequent 2 particle scatterings.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3 particle scattering could be however expressed in two different ways. And that one more </a:t>
            </a:r>
            <a:r>
              <a:rPr lang="en-US" baseline="0" dirty="0" err="1" smtClean="0"/>
              <a:t>constraing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on the scattering matrix.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We conclude that in </a:t>
            </a:r>
            <a:r>
              <a:rPr lang="en-US" baseline="0" dirty="0" err="1" smtClean="0"/>
              <a:t>integrable</a:t>
            </a:r>
            <a:r>
              <a:rPr lang="en-US" baseline="0" dirty="0" smtClean="0"/>
              <a:t> theories we only need 2 particle S matrix and moreover the 2 particle S matrix is constrained by a Yang-Baxter relation.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90197-EE49-4E02-BF8C-3531BF56411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Due to the properties we described above the number of particles is a conserved quantity, when the particles are far from each other. Accordingly the spectrum of the theory in the large box can be labeled by the number of particles.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Inside each sector the problem is almost finite </a:t>
            </a:r>
            <a:r>
              <a:rPr lang="en-US" dirty="0" err="1" smtClean="0"/>
              <a:t>dimentional</a:t>
            </a:r>
            <a:r>
              <a:rPr lang="en-US" dirty="0" smtClean="0"/>
              <a:t> – like </a:t>
            </a:r>
            <a:r>
              <a:rPr lang="en-US" dirty="0" err="1" smtClean="0"/>
              <a:t>nonrel</a:t>
            </a:r>
            <a:r>
              <a:rPr lang="en-US" dirty="0" smtClean="0"/>
              <a:t>. quantum mechanics with delta function </a:t>
            </a:r>
            <a:r>
              <a:rPr lang="en-US" dirty="0" err="1" smtClean="0"/>
              <a:t>iteraction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 smtClean="0"/>
              <a:t>One particle state – wave function should be periodical =&gt; e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 smtClean="0"/>
              <a:t>Two </a:t>
            </a:r>
            <a:r>
              <a:rPr lang="en-US" dirty="0" err="1" smtClean="0"/>
              <a:t>prticle</a:t>
            </a:r>
            <a:r>
              <a:rPr lang="en-US" dirty="0" smtClean="0"/>
              <a:t> state – x&lt;&lt;y x&gt;&gt;y – two wave functions + Psi(</a:t>
            </a:r>
            <a:r>
              <a:rPr lang="en-US" dirty="0" err="1" smtClean="0"/>
              <a:t>x,y</a:t>
            </a:r>
            <a:r>
              <a:rPr lang="en-US" dirty="0" smtClean="0"/>
              <a:t>)=Psi(</a:t>
            </a:r>
            <a:r>
              <a:rPr lang="en-US" dirty="0" err="1" smtClean="0"/>
              <a:t>x+L,y</a:t>
            </a:r>
            <a:r>
              <a:rPr lang="en-US" dirty="0" smtClean="0"/>
              <a:t>)</a:t>
            </a: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A148F6-8716-449A-B87B-1CBA495EBB2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CAE139-4838-4727-BDB6-4B9DB9D0259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458E1-F87E-432B-9625-ED22F68070E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9AE7D5-03E6-4717-B689-3B720ED7228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9AE7D5-03E6-4717-B689-3B720ED7228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70F0C-E1D6-4C6A-8D3E-BDC810C2368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484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43F756-93BE-413F-B4A3-F07513AECE3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F1FE7F-BCB0-490D-9751-507AD8B0EF7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F1FE7F-BCB0-490D-9751-507AD8B0EF7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A27AA-9543-41AF-A95B-D10C35A35C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70F0C-E1D6-4C6A-8D3E-BDC810C2368C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90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6592C4-B01B-4FB9-9C69-A4AE38A0E17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6592C4-B01B-4FB9-9C69-A4AE38A0E17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7915E1-730D-4802-930E-817FE66FA4B6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A27AA-9543-41AF-A95B-D10C35A35C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A27AA-9543-41AF-A95B-D10C35A35C7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A27AA-9543-41AF-A95B-D10C35A35C7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A27AA-9543-41AF-A95B-D10C35A35C7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A27AA-9543-41AF-A95B-D10C35A35C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7915E1-730D-4802-930E-817FE66FA4B6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A27AA-9543-41AF-A95B-D10C35A35C7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78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67AC4A-A6E1-4C7D-9F71-9B5CE2683D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F1202A-8D2E-42D5-85E4-640C9E27970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259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F1202A-8D2E-42D5-85E4-640C9E279709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7915E1-730D-4802-930E-817FE66FA4B6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458E1-F87E-432B-9625-ED22F68070EA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B3EB-5450-4E05-AF36-CCE160A3E9A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D9132-6B74-4379-94B0-F8E1705229B2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458E1-F87E-432B-9625-ED22F68070EA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5178752" y="6514442"/>
            <a:ext cx="3963113" cy="3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FCC2E83-5BB0-41C2-952A-EED3890ACD7C}" type="slidenum">
              <a:rPr lang="fr-FR" sz="1200">
                <a:solidFill>
                  <a:schemeClr val="tx1"/>
                </a:solidFill>
              </a:rPr>
              <a:pPr algn="r" eaLnBrk="1" hangingPunct="1"/>
              <a:t>4</a:t>
            </a:fld>
            <a:endParaRPr lang="fr-FR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7915E1-730D-4802-930E-817FE66FA4B6}" type="slidenum">
              <a:rPr lang="ru-RU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F1202A-8D2E-42D5-85E4-640C9E279709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7915E1-730D-4802-930E-817FE66FA4B6}" type="slidenum">
              <a:rPr lang="ru-RU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F1202A-8D2E-42D5-85E4-640C9E279709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CFFE00-074E-496B-9874-CA2774BB0BA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1498C8-622E-4BD3-8EEC-4C4812D8AA4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1C9B5D-E5D6-4963-80E7-BD5A9BAEA16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053A4F-96A7-483C-A525-6A93CA261F7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90197-EE49-4E02-BF8C-3531BF56411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A27AA-9543-41AF-A95B-D10C35A35C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3675D-F907-4791-875A-0A91C35D2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2FEB-6EC2-41FF-9307-AE2CA34E2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7B73C-C7DA-4A50-AB6B-523C621DA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469616-C882-44A8-8EE1-55ED85173C3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342345-4A47-49F1-8E5F-9B64621286C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56636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F20834-5E02-4D53-B2EB-EDAC2B3E39E8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5498-8DC2-4986-9E44-E250A47376B0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28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9DE03C-1178-4EBA-B097-3397293FAB9A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D5122CFE-001F-43A1-B294-8487910E91CA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97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F2F3B5-DCFE-474C-AEA2-6AB5AF0569A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093ACC-D3AB-4D65-BCB1-0B4554429FB6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6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A6D00E-7D50-48AC-A539-3C49FFD798D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7713E-1B91-410B-A0E5-DFA898A403E4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46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0288C6-AEFE-4283-A3E2-626E92E580D5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C28436-7F2A-4BED-A361-41C4C2E96AB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10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87771A-5455-4995-9D32-073F4A23A67D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D5919-D131-488B-B96F-0BCB51D0DE58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3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986209-2D64-4B1F-BF6E-1260A4DAE4EC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382764-7B7B-43AC-88FA-633D1667FE5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2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39FAE-7335-4FCC-A8BF-A9619D03F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230FF8-192E-4B0D-9CFC-A71E8C68855F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29228-49E7-4F7A-BB91-164242312982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74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572A83-6C47-4411-B392-6645A2565C02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839FC-7429-4DC7-A365-95716B24DF00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52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EBC45-29D7-4919-818B-12DAF52DA84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FC8F4-BF2E-474B-8389-2425997A164C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13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3675D-F907-4791-875A-0A91C35D20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53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39FAE-7335-4FCC-A8BF-A9619D03F1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23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5EFA5-EB45-47A2-A068-FD2084B600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47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7F3AC-1825-45D1-A719-2BE26CF56C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00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CED77-B8C3-4AD1-AB3F-063A8DDAC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37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F41CD-EAF1-4774-BA2F-546AD33CA5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59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291E-1191-42E8-A7E7-557FFA15B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3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5EFA5-EB45-47A2-A068-FD2084B60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1362B-6BB5-4200-9DEC-2D7821A80B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68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A260D-4F60-48A8-A54C-0ECAC610C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76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2FEB-6EC2-41FF-9307-AE2CA34E27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3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7B73C-C7DA-4A50-AB6B-523C621DA1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1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7F3AC-1825-45D1-A719-2BE26CF56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CED77-B8C3-4AD1-AB3F-063A8DDAC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F41CD-EAF1-4774-BA2F-546AD33CA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291E-1191-42E8-A7E7-557FFA15B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1362B-6BB5-4200-9DEC-2D7821A80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A260D-4F60-48A8-A54C-0ECAC610C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F3A0CB-5867-4B36-8656-2F7C5C275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2146E9DC-2183-4589-945C-7E8E40DC3D2D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10/19/2012</a:t>
            </a:fld>
            <a:endParaRPr lang="en-US" sz="1100" dirty="0">
              <a:solidFill>
                <a:prstClr val="white">
                  <a:shade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F600903-B7D5-43A5-B2E7-5177947480E2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974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F3A0CB-5867-4B36-8656-2F7C5C275F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3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7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8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47.png"/><Relationship Id="rId5" Type="http://schemas.openxmlformats.org/officeDocument/2006/relationships/tags" Target="../tags/tag81.xml"/><Relationship Id="rId10" Type="http://schemas.openxmlformats.org/officeDocument/2006/relationships/image" Target="../media/image4.png"/><Relationship Id="rId4" Type="http://schemas.openxmlformats.org/officeDocument/2006/relationships/tags" Target="../tags/tag80.xml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tags" Target="../tags/tag85.xml"/><Relationship Id="rId21" Type="http://schemas.openxmlformats.org/officeDocument/2006/relationships/image" Target="../media/image56.png"/><Relationship Id="rId7" Type="http://schemas.openxmlformats.org/officeDocument/2006/relationships/tags" Target="../tags/tag89.xml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52.png"/><Relationship Id="rId2" Type="http://schemas.openxmlformats.org/officeDocument/2006/relationships/tags" Target="../tags/tag84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87.xml"/><Relationship Id="rId15" Type="http://schemas.openxmlformats.org/officeDocument/2006/relationships/image" Target="../media/image50.png"/><Relationship Id="rId10" Type="http://schemas.openxmlformats.org/officeDocument/2006/relationships/tags" Target="../tags/tag92.xml"/><Relationship Id="rId19" Type="http://schemas.openxmlformats.org/officeDocument/2006/relationships/image" Target="../media/image54.png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image" Target="../media/image4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50.png"/><Relationship Id="rId3" Type="http://schemas.openxmlformats.org/officeDocument/2006/relationships/tags" Target="../tags/tag9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60.png"/><Relationship Id="rId5" Type="http://schemas.openxmlformats.org/officeDocument/2006/relationships/tags" Target="../tags/tag97.xml"/><Relationship Id="rId10" Type="http://schemas.openxmlformats.org/officeDocument/2006/relationships/image" Target="../media/image59.png"/><Relationship Id="rId4" Type="http://schemas.openxmlformats.org/officeDocument/2006/relationships/tags" Target="../tags/tag96.xml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tags" Target="../tags/tag100.xml"/><Relationship Id="rId16" Type="http://schemas.openxmlformats.org/officeDocument/2006/relationships/image" Target="../media/image65.pn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03.xml"/><Relationship Id="rId15" Type="http://schemas.openxmlformats.org/officeDocument/2006/relationships/image" Target="../media/image64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68.png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image" Target="../media/image71.wmf"/><Relationship Id="rId18" Type="http://schemas.openxmlformats.org/officeDocument/2006/relationships/image" Target="../media/image75.png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70.png"/><Relationship Id="rId17" Type="http://schemas.openxmlformats.org/officeDocument/2006/relationships/image" Target="../media/image4.png"/><Relationship Id="rId2" Type="http://schemas.openxmlformats.org/officeDocument/2006/relationships/tags" Target="../tags/tag109.xml"/><Relationship Id="rId16" Type="http://schemas.openxmlformats.org/officeDocument/2006/relationships/image" Target="../media/image74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69.png"/><Relationship Id="rId5" Type="http://schemas.openxmlformats.org/officeDocument/2006/relationships/tags" Target="../tags/tag112.xml"/><Relationship Id="rId15" Type="http://schemas.openxmlformats.org/officeDocument/2006/relationships/image" Target="../media/image73.png"/><Relationship Id="rId10" Type="http://schemas.openxmlformats.org/officeDocument/2006/relationships/notesSlide" Target="../notesSlides/notesSlide14.xml"/><Relationship Id="rId4" Type="http://schemas.openxmlformats.org/officeDocument/2006/relationships/tags" Target="../tags/tag11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7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120.xml"/><Relationship Id="rId7" Type="http://schemas.openxmlformats.org/officeDocument/2006/relationships/image" Target="../media/image4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7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image" Target="../media/image80.png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image" Target="../media/image79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78.png"/><Relationship Id="rId5" Type="http://schemas.openxmlformats.org/officeDocument/2006/relationships/tags" Target="../tags/tag125.xml"/><Relationship Id="rId10" Type="http://schemas.openxmlformats.org/officeDocument/2006/relationships/notesSlide" Target="../notesSlides/notesSlide17.xml"/><Relationship Id="rId4" Type="http://schemas.openxmlformats.org/officeDocument/2006/relationships/tags" Target="../tags/tag1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31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85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0.png"/><Relationship Id="rId5" Type="http://schemas.openxmlformats.org/officeDocument/2006/relationships/tags" Target="../tags/tag133.xml"/><Relationship Id="rId10" Type="http://schemas.openxmlformats.org/officeDocument/2006/relationships/image" Target="../media/image84.png"/><Relationship Id="rId4" Type="http://schemas.openxmlformats.org/officeDocument/2006/relationships/tags" Target="../tags/tag132.xml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36.xml"/><Relationship Id="rId7" Type="http://schemas.openxmlformats.org/officeDocument/2006/relationships/image" Target="../media/image85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80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8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notesSlide" Target="../notesSlides/notesSlide2.xml"/><Relationship Id="rId18" Type="http://schemas.openxmlformats.org/officeDocument/2006/relationships/image" Target="../media/image8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7.png"/><Relationship Id="rId2" Type="http://schemas.openxmlformats.org/officeDocument/2006/relationships/tags" Target="../tags/tag5.xml"/><Relationship Id="rId16" Type="http://schemas.openxmlformats.org/officeDocument/2006/relationships/image" Target="../media/image6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image" Target="../media/image5.png"/><Relationship Id="rId10" Type="http://schemas.openxmlformats.org/officeDocument/2006/relationships/tags" Target="../tags/tag13.xml"/><Relationship Id="rId19" Type="http://schemas.openxmlformats.org/officeDocument/2006/relationships/image" Target="../media/image9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2.emf"/><Relationship Id="rId3" Type="http://schemas.openxmlformats.org/officeDocument/2006/relationships/tags" Target="../tags/tag139.xml"/><Relationship Id="rId21" Type="http://schemas.openxmlformats.org/officeDocument/2006/relationships/image" Target="../media/image80.png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image" Target="../media/image91.emf"/><Relationship Id="rId2" Type="http://schemas.openxmlformats.org/officeDocument/2006/relationships/tags" Target="../tags/tag138.xml"/><Relationship Id="rId16" Type="http://schemas.openxmlformats.org/officeDocument/2006/relationships/image" Target="../media/image90.emf"/><Relationship Id="rId20" Type="http://schemas.openxmlformats.org/officeDocument/2006/relationships/image" Target="../media/image94.jpe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5" Type="http://schemas.openxmlformats.org/officeDocument/2006/relationships/tags" Target="../tags/tag141.xml"/><Relationship Id="rId15" Type="http://schemas.openxmlformats.org/officeDocument/2006/relationships/image" Target="../media/image89.png"/><Relationship Id="rId10" Type="http://schemas.openxmlformats.org/officeDocument/2006/relationships/tags" Target="../tags/tag146.xml"/><Relationship Id="rId19" Type="http://schemas.openxmlformats.org/officeDocument/2006/relationships/image" Target="../media/image93.emf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notesSlide" Target="../notesSlides/notesSlide20.xml"/><Relationship Id="rId22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image" Target="../media/image91.emf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image" Target="../media/image90.emf"/><Relationship Id="rId2" Type="http://schemas.openxmlformats.org/officeDocument/2006/relationships/tags" Target="../tags/tag150.xml"/><Relationship Id="rId16" Type="http://schemas.openxmlformats.org/officeDocument/2006/relationships/image" Target="../media/image96.jpeg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image" Target="../media/image89.png"/><Relationship Id="rId5" Type="http://schemas.openxmlformats.org/officeDocument/2006/relationships/tags" Target="../tags/tag153.xml"/><Relationship Id="rId15" Type="http://schemas.openxmlformats.org/officeDocument/2006/relationships/image" Target="../media/image93.emf"/><Relationship Id="rId10" Type="http://schemas.openxmlformats.org/officeDocument/2006/relationships/notesSlide" Target="../notesSlides/notesSlide22.xml"/><Relationship Id="rId4" Type="http://schemas.openxmlformats.org/officeDocument/2006/relationships/tags" Target="../tags/tag15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59.xml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0.png"/><Relationship Id="rId4" Type="http://schemas.openxmlformats.org/officeDocument/2006/relationships/tags" Target="../tags/tag160.xml"/><Relationship Id="rId9" Type="http://schemas.openxmlformats.org/officeDocument/2006/relationships/image" Target="../media/image9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101.png"/><Relationship Id="rId3" Type="http://schemas.openxmlformats.org/officeDocument/2006/relationships/tags" Target="../tags/tag16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image" Target="../media/image104.png"/><Relationship Id="rId5" Type="http://schemas.openxmlformats.org/officeDocument/2006/relationships/tags" Target="../tags/tag165.xml"/><Relationship Id="rId10" Type="http://schemas.openxmlformats.org/officeDocument/2006/relationships/image" Target="../media/image103.png"/><Relationship Id="rId4" Type="http://schemas.openxmlformats.org/officeDocument/2006/relationships/tags" Target="../tags/tag164.xml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8.png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12" Type="http://schemas.openxmlformats.org/officeDocument/2006/relationships/image" Target="../media/image107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image" Target="../media/image106.png"/><Relationship Id="rId5" Type="http://schemas.openxmlformats.org/officeDocument/2006/relationships/tags" Target="../tags/tag171.xml"/><Relationship Id="rId10" Type="http://schemas.openxmlformats.org/officeDocument/2006/relationships/image" Target="../media/image105.png"/><Relationship Id="rId4" Type="http://schemas.openxmlformats.org/officeDocument/2006/relationships/tags" Target="../tags/tag170.xml"/><Relationship Id="rId9" Type="http://schemas.openxmlformats.org/officeDocument/2006/relationships/notesSlide" Target="../notesSlides/notesSlide26.xml"/><Relationship Id="rId1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image" Target="../media/image106.png"/><Relationship Id="rId18" Type="http://schemas.openxmlformats.org/officeDocument/2006/relationships/image" Target="../media/image113.pn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110.png"/><Relationship Id="rId17" Type="http://schemas.openxmlformats.org/officeDocument/2006/relationships/image" Target="../media/image112.png"/><Relationship Id="rId2" Type="http://schemas.openxmlformats.org/officeDocument/2006/relationships/tags" Target="../tags/tag175.xml"/><Relationship Id="rId16" Type="http://schemas.openxmlformats.org/officeDocument/2006/relationships/image" Target="../media/image43.png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image" Target="../media/image105.png"/><Relationship Id="rId5" Type="http://schemas.openxmlformats.org/officeDocument/2006/relationships/tags" Target="../tags/tag178.xml"/><Relationship Id="rId15" Type="http://schemas.openxmlformats.org/officeDocument/2006/relationships/image" Target="../media/image108.png"/><Relationship Id="rId10" Type="http://schemas.openxmlformats.org/officeDocument/2006/relationships/notesSlide" Target="../notesSlides/notesSlide27.xml"/><Relationship Id="rId4" Type="http://schemas.openxmlformats.org/officeDocument/2006/relationships/tags" Target="../tags/tag17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image" Target="../media/image114.png"/><Relationship Id="rId18" Type="http://schemas.openxmlformats.org/officeDocument/2006/relationships/image" Target="../media/image110.png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12" Type="http://schemas.openxmlformats.org/officeDocument/2006/relationships/notesSlide" Target="../notesSlides/notesSlide28.xml"/><Relationship Id="rId17" Type="http://schemas.openxmlformats.org/officeDocument/2006/relationships/image" Target="../media/image105.png"/><Relationship Id="rId2" Type="http://schemas.openxmlformats.org/officeDocument/2006/relationships/tags" Target="../tags/tag183.xml"/><Relationship Id="rId16" Type="http://schemas.openxmlformats.org/officeDocument/2006/relationships/image" Target="../media/image116.png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86.xml"/><Relationship Id="rId15" Type="http://schemas.openxmlformats.org/officeDocument/2006/relationships/image" Target="../media/image108.png"/><Relationship Id="rId10" Type="http://schemas.openxmlformats.org/officeDocument/2006/relationships/tags" Target="../tags/tag191.xml"/><Relationship Id="rId19" Type="http://schemas.openxmlformats.org/officeDocument/2006/relationships/image" Target="../media/image117.png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tags" Target="../tags/tag204.xml"/><Relationship Id="rId18" Type="http://schemas.openxmlformats.org/officeDocument/2006/relationships/image" Target="../media/image108.png"/><Relationship Id="rId26" Type="http://schemas.openxmlformats.org/officeDocument/2006/relationships/image" Target="../media/image124.png"/><Relationship Id="rId3" Type="http://schemas.openxmlformats.org/officeDocument/2006/relationships/tags" Target="../tags/tag194.xml"/><Relationship Id="rId21" Type="http://schemas.openxmlformats.org/officeDocument/2006/relationships/image" Target="../media/image119.png"/><Relationship Id="rId7" Type="http://schemas.openxmlformats.org/officeDocument/2006/relationships/tags" Target="../tags/tag198.xml"/><Relationship Id="rId12" Type="http://schemas.openxmlformats.org/officeDocument/2006/relationships/tags" Target="../tags/tag203.xml"/><Relationship Id="rId17" Type="http://schemas.openxmlformats.org/officeDocument/2006/relationships/notesSlide" Target="../notesSlides/notesSlide29.xml"/><Relationship Id="rId25" Type="http://schemas.openxmlformats.org/officeDocument/2006/relationships/image" Target="../media/image123.png"/><Relationship Id="rId2" Type="http://schemas.openxmlformats.org/officeDocument/2006/relationships/tags" Target="../tags/tag193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18.png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tags" Target="../tags/tag202.xml"/><Relationship Id="rId24" Type="http://schemas.openxmlformats.org/officeDocument/2006/relationships/image" Target="../media/image122.png"/><Relationship Id="rId5" Type="http://schemas.openxmlformats.org/officeDocument/2006/relationships/tags" Target="../tags/tag196.xml"/><Relationship Id="rId15" Type="http://schemas.openxmlformats.org/officeDocument/2006/relationships/tags" Target="../tags/tag206.xml"/><Relationship Id="rId23" Type="http://schemas.openxmlformats.org/officeDocument/2006/relationships/image" Target="../media/image121.png"/><Relationship Id="rId10" Type="http://schemas.openxmlformats.org/officeDocument/2006/relationships/tags" Target="../tags/tag201.xml"/><Relationship Id="rId19" Type="http://schemas.openxmlformats.org/officeDocument/2006/relationships/image" Target="../media/image116.png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tags" Target="../tags/tag205.xml"/><Relationship Id="rId22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image" Target="../media/image12.png"/><Relationship Id="rId3" Type="http://schemas.openxmlformats.org/officeDocument/2006/relationships/tags" Target="../tags/tag17.xml"/><Relationship Id="rId21" Type="http://schemas.openxmlformats.org/officeDocument/2006/relationships/image" Target="../media/image4.png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image" Target="../media/image8.png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notesSlide" Target="../notesSlides/notesSlide3.xml"/><Relationship Id="rId29" Type="http://schemas.openxmlformats.org/officeDocument/2006/relationships/image" Target="../media/image15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image" Target="../media/image11.pn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image" Target="../media/image10.png"/><Relationship Id="rId28" Type="http://schemas.openxmlformats.org/officeDocument/2006/relationships/image" Target="../media/image14.png"/><Relationship Id="rId10" Type="http://schemas.openxmlformats.org/officeDocument/2006/relationships/tags" Target="../tags/tag24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image" Target="../media/image5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8.png"/><Relationship Id="rId3" Type="http://schemas.openxmlformats.org/officeDocument/2006/relationships/tags" Target="../tags/tag209.xml"/><Relationship Id="rId21" Type="http://schemas.openxmlformats.org/officeDocument/2006/relationships/image" Target="../media/image131.png"/><Relationship Id="rId7" Type="http://schemas.openxmlformats.org/officeDocument/2006/relationships/tags" Target="../tags/tag213.xml"/><Relationship Id="rId12" Type="http://schemas.openxmlformats.org/officeDocument/2006/relationships/tags" Target="../tags/tag218.xml"/><Relationship Id="rId17" Type="http://schemas.openxmlformats.org/officeDocument/2006/relationships/image" Target="../media/image127.png"/><Relationship Id="rId2" Type="http://schemas.openxmlformats.org/officeDocument/2006/relationships/tags" Target="../tags/tag208.xml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tags" Target="../tags/tag217.xml"/><Relationship Id="rId5" Type="http://schemas.openxmlformats.org/officeDocument/2006/relationships/tags" Target="../tags/tag211.xml"/><Relationship Id="rId15" Type="http://schemas.openxmlformats.org/officeDocument/2006/relationships/image" Target="../media/image125.png"/><Relationship Id="rId23" Type="http://schemas.openxmlformats.org/officeDocument/2006/relationships/image" Target="../media/image133.png"/><Relationship Id="rId10" Type="http://schemas.openxmlformats.org/officeDocument/2006/relationships/tags" Target="../tags/tag216.xml"/><Relationship Id="rId19" Type="http://schemas.openxmlformats.org/officeDocument/2006/relationships/image" Target="../media/image129.png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notesSlide" Target="../notesSlides/notesSlide31.xml"/><Relationship Id="rId22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notesSlide" Target="../notesSlides/notesSlide32.xml"/><Relationship Id="rId18" Type="http://schemas.openxmlformats.org/officeDocument/2006/relationships/image" Target="../media/image138.png"/><Relationship Id="rId3" Type="http://schemas.openxmlformats.org/officeDocument/2006/relationships/tags" Target="../tags/tag221.xml"/><Relationship Id="rId21" Type="http://schemas.openxmlformats.org/officeDocument/2006/relationships/image" Target="../media/image133.png"/><Relationship Id="rId7" Type="http://schemas.openxmlformats.org/officeDocument/2006/relationships/tags" Target="../tags/tag225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37.png"/><Relationship Id="rId2" Type="http://schemas.openxmlformats.org/officeDocument/2006/relationships/tags" Target="../tags/tag220.xml"/><Relationship Id="rId16" Type="http://schemas.openxmlformats.org/officeDocument/2006/relationships/image" Target="../media/image136.png"/><Relationship Id="rId20" Type="http://schemas.openxmlformats.org/officeDocument/2006/relationships/image" Target="../media/image132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24" Type="http://schemas.openxmlformats.org/officeDocument/2006/relationships/image" Target="../media/image141.png"/><Relationship Id="rId5" Type="http://schemas.openxmlformats.org/officeDocument/2006/relationships/tags" Target="../tags/tag223.xml"/><Relationship Id="rId15" Type="http://schemas.openxmlformats.org/officeDocument/2006/relationships/image" Target="../media/image135.png"/><Relationship Id="rId23" Type="http://schemas.openxmlformats.org/officeDocument/2006/relationships/image" Target="../media/image129.png"/><Relationship Id="rId10" Type="http://schemas.openxmlformats.org/officeDocument/2006/relationships/tags" Target="../tags/tag228.xml"/><Relationship Id="rId19" Type="http://schemas.openxmlformats.org/officeDocument/2006/relationships/image" Target="../media/image139.png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image" Target="../media/image134.png"/><Relationship Id="rId22" Type="http://schemas.openxmlformats.org/officeDocument/2006/relationships/image" Target="../media/image1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image" Target="../media/image143.png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image" Target="../media/image142.png"/><Relationship Id="rId17" Type="http://schemas.openxmlformats.org/officeDocument/2006/relationships/image" Target="../media/image133.png"/><Relationship Id="rId2" Type="http://schemas.openxmlformats.org/officeDocument/2006/relationships/tags" Target="../tags/tag231.xml"/><Relationship Id="rId16" Type="http://schemas.openxmlformats.org/officeDocument/2006/relationships/image" Target="../media/image132.png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notesSlide" Target="../notesSlides/notesSlide33.xml"/><Relationship Id="rId5" Type="http://schemas.openxmlformats.org/officeDocument/2006/relationships/tags" Target="../tags/tag234.xml"/><Relationship Id="rId15" Type="http://schemas.openxmlformats.org/officeDocument/2006/relationships/image" Target="../media/image144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image" Target="../media/image146.png"/><Relationship Id="rId18" Type="http://schemas.openxmlformats.org/officeDocument/2006/relationships/image" Target="../media/image133.png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image" Target="../media/image145.png"/><Relationship Id="rId17" Type="http://schemas.openxmlformats.org/officeDocument/2006/relationships/image" Target="../media/image132.png"/><Relationship Id="rId2" Type="http://schemas.openxmlformats.org/officeDocument/2006/relationships/tags" Target="../tags/tag240.xml"/><Relationship Id="rId16" Type="http://schemas.openxmlformats.org/officeDocument/2006/relationships/image" Target="../media/image122.png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notesSlide" Target="../notesSlides/notesSlide34.xml"/><Relationship Id="rId5" Type="http://schemas.openxmlformats.org/officeDocument/2006/relationships/tags" Target="../tags/tag243.xml"/><Relationship Id="rId15" Type="http://schemas.openxmlformats.org/officeDocument/2006/relationships/image" Target="../media/image121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13" Type="http://schemas.openxmlformats.org/officeDocument/2006/relationships/image" Target="../media/image149.emf"/><Relationship Id="rId3" Type="http://schemas.openxmlformats.org/officeDocument/2006/relationships/tags" Target="../tags/tag25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image" Target="../media/image103.png"/><Relationship Id="rId5" Type="http://schemas.openxmlformats.org/officeDocument/2006/relationships/tags" Target="../tags/tag252.xml"/><Relationship Id="rId10" Type="http://schemas.openxmlformats.org/officeDocument/2006/relationships/image" Target="../media/image148.png"/><Relationship Id="rId4" Type="http://schemas.openxmlformats.org/officeDocument/2006/relationships/tags" Target="../tags/tag251.xml"/><Relationship Id="rId9" Type="http://schemas.openxmlformats.org/officeDocument/2006/relationships/image" Target="../media/image1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5.png"/><Relationship Id="rId3" Type="http://schemas.openxmlformats.org/officeDocument/2006/relationships/tags" Target="../tags/tag256.xml"/><Relationship Id="rId21" Type="http://schemas.openxmlformats.org/officeDocument/2006/relationships/image" Target="../media/image150.png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image" Target="../media/image54.png"/><Relationship Id="rId25" Type="http://schemas.openxmlformats.org/officeDocument/2006/relationships/image" Target="../media/image149.emf"/><Relationship Id="rId2" Type="http://schemas.openxmlformats.org/officeDocument/2006/relationships/tags" Target="../tags/tag255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24" Type="http://schemas.openxmlformats.org/officeDocument/2006/relationships/image" Target="../media/image4.png"/><Relationship Id="rId5" Type="http://schemas.openxmlformats.org/officeDocument/2006/relationships/tags" Target="../tags/tag258.xml"/><Relationship Id="rId15" Type="http://schemas.openxmlformats.org/officeDocument/2006/relationships/image" Target="../media/image52.png"/><Relationship Id="rId23" Type="http://schemas.openxmlformats.org/officeDocument/2006/relationships/image" Target="../media/image152.png"/><Relationship Id="rId10" Type="http://schemas.openxmlformats.org/officeDocument/2006/relationships/tags" Target="../tags/tag263.xml"/><Relationship Id="rId19" Type="http://schemas.openxmlformats.org/officeDocument/2006/relationships/image" Target="../media/image56.png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notesSlide" Target="../notesSlides/notesSlide37.xml"/><Relationship Id="rId22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56.png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image" Target="../media/image155.png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image" Target="../media/image154.png"/><Relationship Id="rId5" Type="http://schemas.openxmlformats.org/officeDocument/2006/relationships/tags" Target="../tags/tag270.xml"/><Relationship Id="rId15" Type="http://schemas.openxmlformats.org/officeDocument/2006/relationships/image" Target="../media/image149.emf"/><Relationship Id="rId10" Type="http://schemas.openxmlformats.org/officeDocument/2006/relationships/image" Target="../media/image153.png"/><Relationship Id="rId4" Type="http://schemas.openxmlformats.org/officeDocument/2006/relationships/tags" Target="../tags/tag269.xml"/><Relationship Id="rId9" Type="http://schemas.openxmlformats.org/officeDocument/2006/relationships/notesSlide" Target="../notesSlides/notesSlide38.xml"/><Relationship Id="rId1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4.pn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image" Target="../media/image158.png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image" Target="../media/image157.png"/><Relationship Id="rId5" Type="http://schemas.openxmlformats.org/officeDocument/2006/relationships/tags" Target="../tags/tag277.xml"/><Relationship Id="rId15" Type="http://schemas.openxmlformats.org/officeDocument/2006/relationships/image" Target="../media/image104.png"/><Relationship Id="rId10" Type="http://schemas.openxmlformats.org/officeDocument/2006/relationships/notesSlide" Target="../notesSlides/notesSlide39.xml"/><Relationship Id="rId4" Type="http://schemas.openxmlformats.org/officeDocument/2006/relationships/tags" Target="../tags/tag27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image" Target="../media/image133.png"/><Relationship Id="rId18" Type="http://schemas.openxmlformats.org/officeDocument/2006/relationships/image" Target="../media/image163.png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12" Type="http://schemas.openxmlformats.org/officeDocument/2006/relationships/notesSlide" Target="../notesSlides/notesSlide41.xml"/><Relationship Id="rId17" Type="http://schemas.openxmlformats.org/officeDocument/2006/relationships/image" Target="../media/image162.png"/><Relationship Id="rId2" Type="http://schemas.openxmlformats.org/officeDocument/2006/relationships/tags" Target="../tags/tag282.xml"/><Relationship Id="rId16" Type="http://schemas.openxmlformats.org/officeDocument/2006/relationships/image" Target="../media/image161.png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85.xml"/><Relationship Id="rId15" Type="http://schemas.openxmlformats.org/officeDocument/2006/relationships/image" Target="../media/image160.png"/><Relationship Id="rId10" Type="http://schemas.openxmlformats.org/officeDocument/2006/relationships/tags" Target="../tags/tag290.xml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image" Target="../media/image15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tags" Target="../tags/tag293.xml"/><Relationship Id="rId7" Type="http://schemas.openxmlformats.org/officeDocument/2006/relationships/image" Target="../media/image165.pn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image" Target="../media/image164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17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tags" Target="../tags/tag36.xml"/><Relationship Id="rId16" Type="http://schemas.openxmlformats.org/officeDocument/2006/relationships/image" Target="../media/image19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39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image" Target="../media/image22.png"/><Relationship Id="rId18" Type="http://schemas.openxmlformats.org/officeDocument/2006/relationships/image" Target="../media/image4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tags" Target="../tags/tag45.xml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48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7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3.png"/><Relationship Id="rId3" Type="http://schemas.openxmlformats.org/officeDocument/2006/relationships/tags" Target="../tags/tag55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32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tags" Target="../tags/tag57.xml"/><Relationship Id="rId10" Type="http://schemas.openxmlformats.org/officeDocument/2006/relationships/image" Target="../media/image30.png"/><Relationship Id="rId4" Type="http://schemas.openxmlformats.org/officeDocument/2006/relationships/tags" Target="../tags/tag56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38.png"/><Relationship Id="rId3" Type="http://schemas.openxmlformats.org/officeDocument/2006/relationships/tags" Target="../tags/tag60.xml"/><Relationship Id="rId21" Type="http://schemas.openxmlformats.org/officeDocument/2006/relationships/image" Target="../media/image39.png"/><Relationship Id="rId7" Type="http://schemas.openxmlformats.org/officeDocument/2006/relationships/tags" Target="../tags/tag6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7.png"/><Relationship Id="rId2" Type="http://schemas.openxmlformats.org/officeDocument/2006/relationships/tags" Target="../tags/tag59.xml"/><Relationship Id="rId16" Type="http://schemas.openxmlformats.org/officeDocument/2006/relationships/image" Target="../media/image36.png"/><Relationship Id="rId20" Type="http://schemas.openxmlformats.org/officeDocument/2006/relationships/image" Target="../media/image30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5" Type="http://schemas.openxmlformats.org/officeDocument/2006/relationships/image" Target="../media/image35.png"/><Relationship Id="rId10" Type="http://schemas.openxmlformats.org/officeDocument/2006/relationships/tags" Target="../tags/tag67.xml"/><Relationship Id="rId19" Type="http://schemas.openxmlformats.org/officeDocument/2006/relationships/image" Target="../media/image4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image" Target="../media/image34.pn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43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42.png"/><Relationship Id="rId17" Type="http://schemas.openxmlformats.org/officeDocument/2006/relationships/image" Target="../media/image39.png"/><Relationship Id="rId2" Type="http://schemas.openxmlformats.org/officeDocument/2006/relationships/tags" Target="../tags/tag70.xml"/><Relationship Id="rId16" Type="http://schemas.openxmlformats.org/officeDocument/2006/relationships/image" Target="../media/image45.gif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41.png"/><Relationship Id="rId5" Type="http://schemas.openxmlformats.org/officeDocument/2006/relationships/tags" Target="../tags/tag73.xml"/><Relationship Id="rId15" Type="http://schemas.openxmlformats.org/officeDocument/2006/relationships/image" Target="../media/image44.png"/><Relationship Id="rId10" Type="http://schemas.openxmlformats.org/officeDocument/2006/relationships/notesSlide" Target="../notesSlides/notesSlide9.xml"/><Relationship Id="rId4" Type="http://schemas.openxmlformats.org/officeDocument/2006/relationships/tags" Target="../tags/tag7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032" y="4077072"/>
            <a:ext cx="7772400" cy="1975104"/>
          </a:xfrm>
          <a:scene3d>
            <a:camera prst="orthographicFront"/>
            <a:lightRig rig="soft" dir="t">
              <a:rot lat="0" lon="0" rev="17220000"/>
            </a:lightRig>
          </a:scene3d>
          <a:sp3d>
            <a:bevelT w="165100" prst="coolSlant"/>
          </a:sp3d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Exact spectrum of 4D gauge theories from integrability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8758" y="2291692"/>
            <a:ext cx="2603269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 extrusionH="76200" contourW="12700">
            <a:extrusionClr>
              <a:schemeClr val="tx1"/>
            </a:extrusionClr>
            <a:contourClr>
              <a:schemeClr val="bg1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25228" y="500063"/>
            <a:ext cx="7898316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white"/>
                </a:solidFill>
                <a:latin typeface="Book Antiqua"/>
                <a:cs typeface="Arial" pitchFamily="34" charset="0"/>
              </a:rPr>
              <a:t>Nikolay</a:t>
            </a:r>
            <a:r>
              <a:rPr lang="en-US" sz="3200" b="1" dirty="0">
                <a:solidFill>
                  <a:prstClr val="white"/>
                </a:solidFill>
                <a:latin typeface="Book Antiqua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Book Antiqua"/>
                <a:cs typeface="Arial" pitchFamily="34" charset="0"/>
              </a:rPr>
              <a:t>Gromov</a:t>
            </a:r>
            <a:endParaRPr lang="en-US" sz="3200" b="1" dirty="0">
              <a:solidFill>
                <a:prstClr val="white"/>
              </a:solidFill>
              <a:latin typeface="Book Antiqua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Book Antiqua"/>
                <a:cs typeface="Arial" pitchFamily="34" charset="0"/>
              </a:rPr>
              <a:t>Based on </a:t>
            </a:r>
            <a:r>
              <a:rPr lang="en-US" sz="2400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works </a:t>
            </a:r>
            <a:r>
              <a:rPr lang="en-US" sz="2400" dirty="0">
                <a:solidFill>
                  <a:prstClr val="white"/>
                </a:solidFill>
                <a:latin typeface="Book Antiqua"/>
                <a:cs typeface="Arial" pitchFamily="34" charset="0"/>
              </a:rPr>
              <a:t>with </a:t>
            </a:r>
            <a:r>
              <a:rPr lang="en-US" sz="2400" dirty="0" err="1">
                <a:solidFill>
                  <a:prstClr val="white"/>
                </a:solidFill>
                <a:latin typeface="Book Antiqua"/>
                <a:cs typeface="Arial" pitchFamily="34" charset="0"/>
              </a:rPr>
              <a:t>V.Kazakov</a:t>
            </a:r>
            <a:r>
              <a:rPr lang="en-US" sz="2400" dirty="0">
                <a:solidFill>
                  <a:prstClr val="white"/>
                </a:solidFill>
                <a:latin typeface="Book Antiqua"/>
                <a:cs typeface="Arial" pitchFamily="34" charset="0"/>
              </a:rPr>
              <a:t>, F. </a:t>
            </a:r>
            <a:r>
              <a:rPr lang="en-US" sz="2400" dirty="0" err="1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Levkovich-Maslyuk</a:t>
            </a:r>
            <a:r>
              <a:rPr lang="en-US" sz="2400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S.Leurent</a:t>
            </a:r>
            <a:r>
              <a:rPr lang="en-US" sz="2800" dirty="0" smtClean="0">
                <a:solidFill>
                  <a:prstClr val="white"/>
                </a:solidFill>
                <a:latin typeface="Times New Roman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Book Antiqua"/>
                <a:cs typeface="Arial" pitchFamily="34" charset="0"/>
              </a:rPr>
              <a:t>P.Vieira</a:t>
            </a:r>
            <a:r>
              <a:rPr lang="en-US" sz="2400" dirty="0">
                <a:solidFill>
                  <a:prstClr val="white"/>
                </a:solidFill>
                <a:latin typeface="Book Antiqua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D.Volin</a:t>
            </a:r>
            <a:r>
              <a:rPr lang="en-US" sz="2400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D.Serban</a:t>
            </a:r>
            <a:r>
              <a:rPr lang="en-US" sz="2400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Z.Tsuboi</a:t>
            </a:r>
            <a:endParaRPr lang="ru-RU" sz="2800" dirty="0">
              <a:solidFill>
                <a:prstClr val="white"/>
              </a:solidFill>
              <a:latin typeface="Times New Roman"/>
              <a:cs typeface="Arial" pitchFamily="34" charset="0"/>
            </a:endParaRPr>
          </a:p>
        </p:txBody>
      </p:sp>
      <p:pic>
        <p:nvPicPr>
          <p:cNvPr id="3" name="Рисунок 2" descr="Kings College London - University of Londo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00" y="2780928"/>
            <a:ext cx="860964" cy="792088"/>
          </a:xfrm>
          <a:prstGeom prst="rect">
            <a:avLst/>
          </a:prstGeom>
          <a:noFill/>
          <a:effectLst>
            <a:glow rad="635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4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3187279" y="3165952"/>
            <a:ext cx="2214578" cy="1428760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3044403" y="3308828"/>
            <a:ext cx="2357454" cy="1285884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3080122" y="3773175"/>
            <a:ext cx="2428892" cy="142876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3937378" y="3487423"/>
            <a:ext cx="785818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S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336420" y="526633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153600" y="528504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p2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937510" y="5283838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p3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00034" y="2689463"/>
            <a:ext cx="3016502" cy="2971785"/>
            <a:chOff x="500034" y="2689463"/>
            <a:chExt cx="3016502" cy="2971785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rot="16200000" flipH="1">
              <a:off x="279455" y="3225248"/>
              <a:ext cx="2214578" cy="1428760"/>
            </a:xfrm>
            <a:prstGeom prst="line">
              <a:avLst/>
            </a:prstGeom>
            <a:ln w="190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208017" y="3368124"/>
              <a:ext cx="2357454" cy="1285884"/>
            </a:xfrm>
            <a:prstGeom prst="line">
              <a:avLst/>
            </a:prstGeom>
            <a:ln w="190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16200000" flipH="1">
              <a:off x="-113454" y="3832471"/>
              <a:ext cx="2428892" cy="142876"/>
            </a:xfrm>
            <a:prstGeom prst="line">
              <a:avLst/>
            </a:prstGeom>
            <a:ln w="190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00034" y="5261231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p1</a:t>
              </a:r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97798" y="5270184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p2</a:t>
              </a:r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52412" y="5291916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p3</a:t>
              </a:r>
              <a:endParaRPr lang="ru-RU" dirty="0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1232993" y="3755123"/>
              <a:ext cx="396168" cy="4191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</a:t>
              </a:r>
              <a:endParaRPr lang="ru-RU" sz="1050" dirty="0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884074" y="3195940"/>
              <a:ext cx="396168" cy="4191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</a:t>
              </a:r>
              <a:endParaRPr lang="ru-RU" sz="1050" dirty="0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929915" y="4354868"/>
              <a:ext cx="396168" cy="4191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</a:t>
              </a:r>
              <a:endParaRPr lang="ru-RU" sz="1050" dirty="0"/>
            </a:p>
          </p:txBody>
        </p:sp>
        <p:grpSp>
          <p:nvGrpSpPr>
            <p:cNvPr id="57" name="Группа 56"/>
            <p:cNvGrpSpPr/>
            <p:nvPr/>
          </p:nvGrpSpPr>
          <p:grpSpPr>
            <a:xfrm>
              <a:off x="2195736" y="3068960"/>
              <a:ext cx="1320800" cy="787408"/>
              <a:chOff x="2143108" y="2500304"/>
              <a:chExt cx="1320800" cy="787408"/>
            </a:xfrm>
          </p:grpSpPr>
          <p:cxnSp>
            <p:nvCxnSpPr>
              <p:cNvPr id="44" name="Прямая со стрелкой 43"/>
              <p:cNvCxnSpPr/>
              <p:nvPr>
                <p:custDataLst>
                  <p:tags r:id="rId5"/>
                </p:custDataLst>
              </p:nvPr>
            </p:nvCxnSpPr>
            <p:spPr>
              <a:xfrm rot="10800000">
                <a:off x="2143108" y="3286124"/>
                <a:ext cx="121444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Рисунок 45" descr="tmp.bmp"/>
              <p:cNvPicPr>
                <a:picLocks/>
              </p:cNvPicPr>
              <p:nvPr>
                <p:custDataLst>
                  <p:tags r:id="rId6"/>
                </p:custDataLst>
              </p:nvPr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43108" y="2500304"/>
                <a:ext cx="1320800" cy="558800"/>
              </a:xfrm>
              <a:prstGeom prst="rect">
                <a:avLst/>
              </a:prstGeom>
              <a:noFill/>
            </p:spPr>
          </p:pic>
        </p:grpSp>
      </p:grpSp>
      <p:cxnSp>
        <p:nvCxnSpPr>
          <p:cNvPr id="59" name="Прямая со стрелкой 58"/>
          <p:cNvCxnSpPr/>
          <p:nvPr/>
        </p:nvCxnSpPr>
        <p:spPr>
          <a:xfrm>
            <a:off x="2195736" y="3861048"/>
            <a:ext cx="4357718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110031" y="3916051"/>
            <a:ext cx="25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Yang-Baxter equation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6371" y="642892"/>
            <a:ext cx="21463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364088" y="2630167"/>
            <a:ext cx="3342996" cy="2972694"/>
            <a:chOff x="5364088" y="2630167"/>
            <a:chExt cx="3342996" cy="2972694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5387272" y="2630167"/>
              <a:ext cx="3319812" cy="2972694"/>
              <a:chOff x="5387272" y="2630167"/>
              <a:chExt cx="3319812" cy="2972694"/>
            </a:xfrm>
          </p:grpSpPr>
          <p:grpSp>
            <p:nvGrpSpPr>
              <p:cNvPr id="56" name="Группа 55"/>
              <p:cNvGrpSpPr/>
              <p:nvPr/>
            </p:nvGrpSpPr>
            <p:grpSpPr>
              <a:xfrm>
                <a:off x="5387272" y="3130231"/>
                <a:ext cx="1214446" cy="715970"/>
                <a:chOff x="5387272" y="2500304"/>
                <a:chExt cx="1214446" cy="715970"/>
              </a:xfrm>
            </p:grpSpPr>
            <p:cxnSp>
              <p:nvCxnSpPr>
                <p:cNvPr id="21" name="Прямая со стрелкой 20"/>
                <p:cNvCxnSpPr/>
                <p:nvPr/>
              </p:nvCxnSpPr>
              <p:spPr>
                <a:xfrm>
                  <a:off x="5387272" y="3214686"/>
                  <a:ext cx="1214446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Рисунок 23" descr="tmp.bmp"/>
                <p:cNvPicPr>
                  <a:picLocks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29254" y="2500304"/>
                  <a:ext cx="977900" cy="558800"/>
                </a:xfrm>
                <a:prstGeom prst="rect">
                  <a:avLst/>
                </a:prstGeom>
                <a:noFill/>
              </p:spPr>
            </p:pic>
          </p:grpSp>
          <p:cxnSp>
            <p:nvCxnSpPr>
              <p:cNvPr id="25" name="Прямая соединительная линия 24"/>
              <p:cNvCxnSpPr/>
              <p:nvPr/>
            </p:nvCxnSpPr>
            <p:spPr>
              <a:xfrm rot="16200000" flipH="1">
                <a:off x="6536545" y="3165952"/>
                <a:ext cx="2214578" cy="1428760"/>
              </a:xfrm>
              <a:prstGeom prst="line">
                <a:avLst/>
              </a:prstGeom>
              <a:ln w="190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rot="5400000">
                <a:off x="6250793" y="3308828"/>
                <a:ext cx="2357454" cy="1285884"/>
              </a:xfrm>
              <a:prstGeom prst="line">
                <a:avLst/>
              </a:prstGeom>
              <a:ln w="190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rot="16200000" flipH="1">
                <a:off x="6652022" y="3773175"/>
                <a:ext cx="2428892" cy="142876"/>
              </a:xfrm>
              <a:prstGeom prst="line">
                <a:avLst/>
              </a:prstGeom>
              <a:ln w="190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6542810" y="5201935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p1</a:t>
                </a:r>
                <a:endParaRPr lang="ru-RU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725500" y="5233529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p2</a:t>
                </a:r>
                <a:endParaRPr lang="ru-RU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286776" y="5232322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p3</a:t>
                </a:r>
                <a:endParaRPr lang="ru-RU" dirty="0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7319104" y="3487423"/>
                <a:ext cx="396168" cy="4191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S</a:t>
                </a:r>
                <a:endParaRPr lang="ru-RU" sz="1050" dirty="0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7676294" y="2987357"/>
                <a:ext cx="396168" cy="4191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S</a:t>
                </a:r>
                <a:endParaRPr lang="ru-RU" sz="1050" dirty="0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7676294" y="3997013"/>
                <a:ext cx="396168" cy="4191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S</a:t>
                </a:r>
                <a:endParaRPr lang="ru-RU" sz="1050" dirty="0"/>
              </a:p>
            </p:txBody>
          </p:sp>
        </p:grpSp>
        <p:cxnSp>
          <p:nvCxnSpPr>
            <p:cNvPr id="50" name="Прямая со стрелкой 49"/>
            <p:cNvCxnSpPr/>
            <p:nvPr>
              <p:custDataLst>
                <p:tags r:id="rId3"/>
              </p:custDataLst>
            </p:nvPr>
          </p:nvCxnSpPr>
          <p:spPr>
            <a:xfrm flipV="1">
              <a:off x="5364088" y="3861048"/>
              <a:ext cx="116061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067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For spectral density we need finite volume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From periodicity of the wave function</a:t>
            </a:r>
            <a:r>
              <a:rPr lang="en-US" sz="2400" dirty="0" smtClean="0">
                <a:solidFill>
                  <a:srgbClr val="00B050"/>
                </a:solidFill>
              </a:rPr>
              <a:t/>
            </a:r>
            <a:br>
              <a:rPr lang="en-US" sz="2400" dirty="0" smtClean="0">
                <a:solidFill>
                  <a:srgbClr val="00B050"/>
                </a:solidFill>
              </a:rPr>
            </a:br>
            <a:r>
              <a:rPr lang="en-US" sz="2400" dirty="0" smtClean="0">
                <a:solidFill>
                  <a:srgbClr val="00B050"/>
                </a:solidFill>
              </a:rPr>
              <a:t/>
            </a:r>
            <a:br>
              <a:rPr lang="en-US" sz="2400" dirty="0" smtClean="0">
                <a:solidFill>
                  <a:srgbClr val="00B050"/>
                </a:solidFill>
              </a:rPr>
            </a:br>
            <a:endParaRPr lang="en-US" sz="2400" dirty="0" smtClean="0">
              <a:solidFill>
                <a:srgbClr val="00B05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14563" y="2351733"/>
            <a:ext cx="4214812" cy="357187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3317" name="Группа 23"/>
          <p:cNvGrpSpPr>
            <a:grpSpLocks/>
          </p:cNvGrpSpPr>
          <p:nvPr/>
        </p:nvGrpSpPr>
        <p:grpSpPr bwMode="auto">
          <a:xfrm>
            <a:off x="2357438" y="2423172"/>
            <a:ext cx="792162" cy="214313"/>
            <a:chOff x="1928794" y="2500306"/>
            <a:chExt cx="792237" cy="214314"/>
          </a:xfrm>
        </p:grpSpPr>
        <p:sp>
          <p:nvSpPr>
            <p:cNvPr id="25" name="Овал 24"/>
            <p:cNvSpPr/>
            <p:nvPr/>
          </p:nvSpPr>
          <p:spPr>
            <a:xfrm>
              <a:off x="1928794" y="2500306"/>
              <a:ext cx="214332" cy="2143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>
              <a:off x="2149477" y="2617782"/>
              <a:ext cx="57155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Овал 26"/>
          <p:cNvSpPr/>
          <p:nvPr/>
        </p:nvSpPr>
        <p:spPr>
          <a:xfrm>
            <a:off x="4279900" y="2423172"/>
            <a:ext cx="214313" cy="2143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4500563" y="2540647"/>
            <a:ext cx="4365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5208588" y="2423172"/>
            <a:ext cx="214312" cy="2143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u="sng"/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5429250" y="2540647"/>
            <a:ext cx="2809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22" name="Группа 30"/>
          <p:cNvGrpSpPr>
            <a:grpSpLocks/>
          </p:cNvGrpSpPr>
          <p:nvPr/>
        </p:nvGrpSpPr>
        <p:grpSpPr bwMode="auto">
          <a:xfrm flipH="1">
            <a:off x="3279775" y="2423172"/>
            <a:ext cx="792163" cy="214313"/>
            <a:chOff x="1928794" y="2500306"/>
            <a:chExt cx="792237" cy="214314"/>
          </a:xfrm>
        </p:grpSpPr>
        <p:sp>
          <p:nvSpPr>
            <p:cNvPr id="32" name="Овал 31"/>
            <p:cNvSpPr/>
            <p:nvPr/>
          </p:nvSpPr>
          <p:spPr>
            <a:xfrm>
              <a:off x="1928794" y="2500306"/>
              <a:ext cx="214333" cy="2143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2149478" y="2617782"/>
              <a:ext cx="571553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23" name="Рисунок 41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88" y="3000372"/>
            <a:ext cx="7143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6370" y="642892"/>
            <a:ext cx="21463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Рисунок 6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075" y="4556099"/>
            <a:ext cx="2806700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0" name="Рисунок 19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5222" y="5786987"/>
            <a:ext cx="2146300" cy="7239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380908" y="5277459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SU(2|2) invariant tensor with 4 fundamental indexes</a:t>
            </a:r>
            <a:endParaRPr lang="ru-RU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7452874" y="5597790"/>
            <a:ext cx="1316046" cy="1071570"/>
            <a:chOff x="5429256" y="1867831"/>
            <a:chExt cx="1316046" cy="1071570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5572132" y="2510773"/>
              <a:ext cx="1000132" cy="158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644364" y="2509979"/>
              <a:ext cx="857256" cy="158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Рисунок 35" descr="tmp.bmp"/>
            <p:cNvPicPr>
              <a:picLocks/>
            </p:cNvPicPr>
            <p:nvPr>
              <p:custDataLst>
                <p:tags r:id="rId6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29256" y="2439335"/>
              <a:ext cx="1143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Рисунок 36" descr="tmp.bmp"/>
            <p:cNvPicPr>
              <a:picLocks/>
            </p:cNvPicPr>
            <p:nvPr>
              <p:custDataLst>
                <p:tags r:id="rId7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43702" y="2439335"/>
              <a:ext cx="1016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Рисунок 37" descr="tmp.bmp"/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00760" y="1867831"/>
              <a:ext cx="127000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Рисунок 38" descr="tmp.bmp"/>
            <p:cNvPicPr>
              <a:picLocks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15008" y="2367897"/>
              <a:ext cx="1397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Рисунок 39" descr="tmp.bmp"/>
            <p:cNvPicPr>
              <a:picLocks/>
            </p:cNvPicPr>
            <p:nvPr>
              <p:custDataLst>
                <p:tags r:id="rId10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72212" y="2653649"/>
              <a:ext cx="114300" cy="1143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" name="Прямая со стрелкой 40"/>
            <p:cNvCxnSpPr/>
            <p:nvPr/>
          </p:nvCxnSpPr>
          <p:spPr>
            <a:xfrm>
              <a:off x="6215074" y="2510773"/>
              <a:ext cx="21431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 rot="5400000" flipH="1" flipV="1">
              <a:off x="5965041" y="2260740"/>
              <a:ext cx="21431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Овал 42"/>
            <p:cNvSpPr/>
            <p:nvPr/>
          </p:nvSpPr>
          <p:spPr>
            <a:xfrm>
              <a:off x="5944025" y="2440148"/>
              <a:ext cx="294571" cy="162878"/>
            </a:xfrm>
            <a:prstGeom prst="ellips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</a:t>
              </a:r>
              <a:endParaRPr lang="ru-RU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413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 bwMode="auto">
          <a:xfrm>
            <a:off x="1110305" y="1556807"/>
            <a:ext cx="5553809" cy="44609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99574" y="1556792"/>
            <a:ext cx="1827744" cy="60016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Beisert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Staudacher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Beisert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Hernandez, Lopez;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Beisert,Eden,Staudacher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 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 bwMode="auto">
          <a:xfrm rot="5400000">
            <a:off x="-984798" y="3786535"/>
            <a:ext cx="3649877" cy="1506"/>
          </a:xfrm>
          <a:prstGeom prst="lin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 bwMode="auto">
          <a:xfrm>
            <a:off x="703930" y="1691974"/>
            <a:ext cx="270917" cy="2703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 bwMode="auto">
          <a:xfrm>
            <a:off x="703930" y="2232700"/>
            <a:ext cx="270917" cy="2703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 bwMode="auto">
          <a:xfrm>
            <a:off x="703930" y="2773426"/>
            <a:ext cx="270917" cy="2703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 bwMode="auto">
          <a:xfrm>
            <a:off x="703930" y="3314153"/>
            <a:ext cx="270917" cy="2703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 bwMode="auto">
          <a:xfrm>
            <a:off x="703930" y="4463212"/>
            <a:ext cx="270917" cy="2703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 bwMode="auto">
          <a:xfrm>
            <a:off x="703930" y="5003937"/>
            <a:ext cx="270917" cy="2703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 bwMode="auto">
          <a:xfrm>
            <a:off x="703930" y="5544651"/>
            <a:ext cx="270917" cy="27036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9" name="Прямая соединительная линия 38"/>
          <p:cNvCxnSpPr>
            <a:stCxn id="23" idx="1"/>
            <a:endCxn id="23" idx="5"/>
          </p:cNvCxnSpPr>
          <p:nvPr/>
        </p:nvCxnSpPr>
        <p:spPr bwMode="auto">
          <a:xfrm rot="16200000" flipH="1">
            <a:off x="743260" y="1730828"/>
            <a:ext cx="192257" cy="192652"/>
          </a:xfrm>
          <a:prstGeom prst="lin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23" idx="7"/>
            <a:endCxn id="23" idx="3"/>
          </p:cNvCxnSpPr>
          <p:nvPr/>
        </p:nvCxnSpPr>
        <p:spPr bwMode="auto">
          <a:xfrm rot="16200000" flipH="1" flipV="1">
            <a:off x="743260" y="1730828"/>
            <a:ext cx="192257" cy="192652"/>
          </a:xfrm>
          <a:prstGeom prst="lin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27" idx="7"/>
            <a:endCxn id="27" idx="3"/>
          </p:cNvCxnSpPr>
          <p:nvPr/>
        </p:nvCxnSpPr>
        <p:spPr bwMode="auto">
          <a:xfrm rot="16200000" flipH="1" flipV="1">
            <a:off x="743260" y="2812281"/>
            <a:ext cx="192257" cy="192652"/>
          </a:xfrm>
          <a:prstGeom prst="lin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27" idx="1"/>
            <a:endCxn id="27" idx="5"/>
          </p:cNvCxnSpPr>
          <p:nvPr/>
        </p:nvCxnSpPr>
        <p:spPr bwMode="auto">
          <a:xfrm rot="16200000" flipH="1">
            <a:off x="743260" y="2812281"/>
            <a:ext cx="192257" cy="192652"/>
          </a:xfrm>
          <a:prstGeom prst="lin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30" idx="1"/>
            <a:endCxn id="30" idx="5"/>
          </p:cNvCxnSpPr>
          <p:nvPr/>
        </p:nvCxnSpPr>
        <p:spPr bwMode="auto">
          <a:xfrm rot="16200000" flipH="1">
            <a:off x="743260" y="4502067"/>
            <a:ext cx="192257" cy="192652"/>
          </a:xfrm>
          <a:prstGeom prst="lin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30" idx="7"/>
            <a:endCxn id="30" idx="3"/>
          </p:cNvCxnSpPr>
          <p:nvPr/>
        </p:nvCxnSpPr>
        <p:spPr bwMode="auto">
          <a:xfrm rot="16200000" flipH="1" flipV="1">
            <a:off x="743260" y="4502067"/>
            <a:ext cx="192257" cy="192652"/>
          </a:xfrm>
          <a:prstGeom prst="lin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34" idx="1"/>
            <a:endCxn id="34" idx="5"/>
          </p:cNvCxnSpPr>
          <p:nvPr/>
        </p:nvCxnSpPr>
        <p:spPr bwMode="auto">
          <a:xfrm rot="16200000" flipH="1">
            <a:off x="743260" y="5583505"/>
            <a:ext cx="192257" cy="192652"/>
          </a:xfrm>
          <a:prstGeom prst="lin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34" idx="7"/>
            <a:endCxn id="34" idx="3"/>
          </p:cNvCxnSpPr>
          <p:nvPr/>
        </p:nvCxnSpPr>
        <p:spPr bwMode="auto">
          <a:xfrm rot="16200000" flipH="1" flipV="1">
            <a:off x="743260" y="5583505"/>
            <a:ext cx="192257" cy="192652"/>
          </a:xfrm>
          <a:prstGeom prst="lin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8011" y="6220557"/>
            <a:ext cx="3118554" cy="48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5411" y="6035808"/>
            <a:ext cx="3115569" cy="7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4897" y="1556792"/>
            <a:ext cx="5150601" cy="443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57" name="Рисунок 56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6370" y="642892"/>
            <a:ext cx="21463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74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stmp.bmp"/>
          <p:cNvPicPr>
            <a:picLocks noGrp="1"/>
          </p:cNvPicPr>
          <p:nvPr>
            <p:ph idx="1"/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0" y="1762674"/>
            <a:ext cx="3416308" cy="2818454"/>
          </a:xfrm>
          <a:noFill/>
        </p:spPr>
      </p:pic>
      <p:pic>
        <p:nvPicPr>
          <p:cNvPr id="27" name="Рисунок 26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6248" y="3251239"/>
            <a:ext cx="1642662" cy="417510"/>
          </a:xfrm>
          <a:prstGeom prst="rect">
            <a:avLst/>
          </a:prstGeom>
          <a:noFill/>
        </p:spPr>
      </p:pic>
      <p:pic>
        <p:nvPicPr>
          <p:cNvPr id="29" name="Рисунок 28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4810" y="2322545"/>
            <a:ext cx="4318000" cy="533400"/>
          </a:xfrm>
          <a:prstGeom prst="rect">
            <a:avLst/>
          </a:prstGeom>
          <a:noFill/>
        </p:spPr>
      </p:pic>
      <p:cxnSp>
        <p:nvCxnSpPr>
          <p:cNvPr id="31" name="Прямая со стрелкой 30"/>
          <p:cNvCxnSpPr/>
          <p:nvPr/>
        </p:nvCxnSpPr>
        <p:spPr>
          <a:xfrm rot="5400000">
            <a:off x="5000628" y="3036925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>
            <a:off x="7215206" y="3036131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4" name="Рисунок 33" descr="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0825" y="3250443"/>
            <a:ext cx="1625600" cy="419100"/>
          </a:xfrm>
          <a:prstGeom prst="rect">
            <a:avLst/>
          </a:prstGeom>
          <a:noFill/>
        </p:spPr>
      </p:pic>
      <p:cxnSp>
        <p:nvCxnSpPr>
          <p:cNvPr id="36" name="Прямая со стрелкой 35"/>
          <p:cNvCxnSpPr/>
          <p:nvPr/>
        </p:nvCxnSpPr>
        <p:spPr>
          <a:xfrm rot="5400000">
            <a:off x="5000628" y="3905299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7" name="Рисунок 36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4722" y="4119612"/>
            <a:ext cx="1244600" cy="317500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526878" y="4449306"/>
            <a:ext cx="7045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I.e. from the asymptotical spectrum (infinite R) we can compute the Ground state energy for ANY finite volume! </a:t>
            </a:r>
            <a:endParaRPr lang="ru-RU" sz="2000" dirty="0"/>
          </a:p>
        </p:txBody>
      </p:sp>
      <p:pic>
        <p:nvPicPr>
          <p:cNvPr id="13" name="Рисунок 12" descr="tmp.bmp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414" y="5492452"/>
            <a:ext cx="6718300" cy="1104900"/>
          </a:xfrm>
          <a:prstGeom prst="rect">
            <a:avLst/>
          </a:prstGeom>
          <a:noFill/>
        </p:spPr>
      </p:pic>
      <p:sp>
        <p:nvSpPr>
          <p:cNvPr id="15" name="Прямоугольник 1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29388" y="1751041"/>
            <a:ext cx="2212465" cy="26161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…,Matsubara, </a:t>
            </a:r>
            <a:r>
              <a:rPr lang="en-US" sz="1100" b="1" dirty="0" err="1" smtClean="0">
                <a:solidFill>
                  <a:schemeClr val="bg1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Zamolodchikov</a:t>
            </a:r>
            <a:r>
              <a:rPr lang="en-US" sz="1100" b="1" dirty="0" smtClean="0">
                <a:solidFill>
                  <a:schemeClr val="bg1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,…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61468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" name="Рисунок 2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1" y="642892"/>
            <a:ext cx="21463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2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70"/>
          <p:cNvGrpSpPr>
            <a:grpSpLocks/>
          </p:cNvGrpSpPr>
          <p:nvPr/>
        </p:nvGrpSpPr>
        <p:grpSpPr bwMode="auto">
          <a:xfrm>
            <a:off x="1428750" y="2780935"/>
            <a:ext cx="1154113" cy="1357312"/>
            <a:chOff x="1846683" y="1214422"/>
            <a:chExt cx="1153845" cy="1357322"/>
          </a:xfrm>
        </p:grpSpPr>
        <p:cxnSp>
          <p:nvCxnSpPr>
            <p:cNvPr id="10" name="Прямая со стрелкой 9"/>
            <p:cNvCxnSpPr/>
            <p:nvPr/>
          </p:nvCxnSpPr>
          <p:spPr>
            <a:xfrm rot="5400000" flipH="1" flipV="1">
              <a:off x="1606864" y="1892289"/>
              <a:ext cx="1357322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2000635" y="1928802"/>
              <a:ext cx="999893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Овал 15"/>
            <p:cNvSpPr/>
            <p:nvPr/>
          </p:nvSpPr>
          <p:spPr>
            <a:xfrm>
              <a:off x="2214898" y="1857364"/>
              <a:ext cx="142842" cy="142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214898" y="2285992"/>
              <a:ext cx="142842" cy="142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214898" y="1428736"/>
              <a:ext cx="142842" cy="142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Левая фигурная скобка 20"/>
            <p:cNvSpPr/>
            <p:nvPr/>
          </p:nvSpPr>
          <p:spPr>
            <a:xfrm>
              <a:off x="2072056" y="1500174"/>
              <a:ext cx="71421" cy="35719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6446" name="Рисунок 22" descr="tmp.bmp"/>
            <p:cNvPicPr>
              <a:picLocks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46683" y="1500174"/>
              <a:ext cx="153549" cy="296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Правая фигурная скобка 34"/>
            <p:cNvSpPr/>
            <p:nvPr/>
          </p:nvSpPr>
          <p:spPr>
            <a:xfrm>
              <a:off x="2429161" y="1500174"/>
              <a:ext cx="71420" cy="857256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6449" name="Рисунок 37" descr="tmp.bmp"/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5" y="1857364"/>
              <a:ext cx="178453" cy="144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151"/>
          <p:cNvGrpSpPr>
            <a:grpSpLocks/>
          </p:cNvGrpSpPr>
          <p:nvPr/>
        </p:nvGrpSpPr>
        <p:grpSpPr bwMode="auto">
          <a:xfrm>
            <a:off x="1428750" y="1565350"/>
            <a:ext cx="3643313" cy="1071562"/>
            <a:chOff x="2143108" y="1214422"/>
            <a:chExt cx="3643338" cy="1071570"/>
          </a:xfrm>
        </p:grpSpPr>
        <p:sp>
          <p:nvSpPr>
            <p:cNvPr id="151" name="Прямоугольник 150"/>
            <p:cNvSpPr/>
            <p:nvPr/>
          </p:nvSpPr>
          <p:spPr>
            <a:xfrm>
              <a:off x="2143108" y="1214422"/>
              <a:ext cx="3643338" cy="10715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6399" name="Picture 35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5984" y="1408771"/>
              <a:ext cx="3200371" cy="66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0" name="Группа 209"/>
          <p:cNvGrpSpPr/>
          <p:nvPr/>
        </p:nvGrpSpPr>
        <p:grpSpPr>
          <a:xfrm>
            <a:off x="3654418" y="2780928"/>
            <a:ext cx="2060590" cy="1428760"/>
            <a:chOff x="3654418" y="2500306"/>
            <a:chExt cx="2060590" cy="1428760"/>
          </a:xfrm>
          <a:solidFill>
            <a:schemeClr val="tx1"/>
          </a:solidFill>
        </p:grpSpPr>
        <p:cxnSp>
          <p:nvCxnSpPr>
            <p:cNvPr id="109" name="Прямая со стрелкой 108"/>
            <p:cNvCxnSpPr/>
            <p:nvPr/>
          </p:nvCxnSpPr>
          <p:spPr bwMode="auto">
            <a:xfrm>
              <a:off x="3654418" y="3214681"/>
              <a:ext cx="2060590" cy="5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Группа 136"/>
            <p:cNvGrpSpPr/>
            <p:nvPr/>
          </p:nvGrpSpPr>
          <p:grpSpPr>
            <a:xfrm>
              <a:off x="3868731" y="2714618"/>
              <a:ext cx="142875" cy="1000125"/>
              <a:chOff x="3868731" y="2714618"/>
              <a:chExt cx="142875" cy="1000125"/>
            </a:xfrm>
            <a:grpFill/>
          </p:grpSpPr>
          <p:sp>
            <p:nvSpPr>
              <p:cNvPr id="113" name="Овал 112"/>
              <p:cNvSpPr/>
              <p:nvPr/>
            </p:nvSpPr>
            <p:spPr bwMode="auto">
              <a:xfrm>
                <a:off x="3868731" y="3143243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 bwMode="auto">
              <a:xfrm>
                <a:off x="3868731" y="357186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 bwMode="auto">
              <a:xfrm>
                <a:off x="3868731" y="271461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38" name="Группа 137"/>
            <p:cNvGrpSpPr/>
            <p:nvPr/>
          </p:nvGrpSpPr>
          <p:grpSpPr>
            <a:xfrm>
              <a:off x="4021131" y="2714620"/>
              <a:ext cx="142875" cy="1000125"/>
              <a:chOff x="3868731" y="2714618"/>
              <a:chExt cx="142875" cy="1000125"/>
            </a:xfrm>
            <a:grpFill/>
          </p:grpSpPr>
          <p:sp>
            <p:nvSpPr>
              <p:cNvPr id="139" name="Овал 138"/>
              <p:cNvSpPr/>
              <p:nvPr/>
            </p:nvSpPr>
            <p:spPr bwMode="auto">
              <a:xfrm>
                <a:off x="3868731" y="3143243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0" name="Овал 139"/>
              <p:cNvSpPr/>
              <p:nvPr/>
            </p:nvSpPr>
            <p:spPr bwMode="auto">
              <a:xfrm>
                <a:off x="3868731" y="357186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1" name="Овал 140"/>
              <p:cNvSpPr/>
              <p:nvPr/>
            </p:nvSpPr>
            <p:spPr bwMode="auto">
              <a:xfrm>
                <a:off x="3868731" y="271461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43" name="Группа 142"/>
            <p:cNvGrpSpPr/>
            <p:nvPr/>
          </p:nvGrpSpPr>
          <p:grpSpPr>
            <a:xfrm>
              <a:off x="4214811" y="2714620"/>
              <a:ext cx="142875" cy="1000125"/>
              <a:chOff x="3868731" y="2714618"/>
              <a:chExt cx="142875" cy="1000125"/>
            </a:xfrm>
            <a:grpFill/>
          </p:grpSpPr>
          <p:sp>
            <p:nvSpPr>
              <p:cNvPr id="146" name="Овал 145"/>
              <p:cNvSpPr/>
              <p:nvPr/>
            </p:nvSpPr>
            <p:spPr bwMode="auto">
              <a:xfrm>
                <a:off x="3868731" y="3143243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7" name="Овал 146"/>
              <p:cNvSpPr/>
              <p:nvPr/>
            </p:nvSpPr>
            <p:spPr bwMode="auto">
              <a:xfrm>
                <a:off x="3868731" y="357186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8" name="Овал 147"/>
              <p:cNvSpPr/>
              <p:nvPr/>
            </p:nvSpPr>
            <p:spPr bwMode="auto">
              <a:xfrm>
                <a:off x="3868731" y="271461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49" name="Группа 148"/>
            <p:cNvGrpSpPr/>
            <p:nvPr/>
          </p:nvGrpSpPr>
          <p:grpSpPr>
            <a:xfrm>
              <a:off x="4429125" y="2714620"/>
              <a:ext cx="142875" cy="1000125"/>
              <a:chOff x="3868731" y="2714618"/>
              <a:chExt cx="142875" cy="1000125"/>
            </a:xfrm>
            <a:grpFill/>
          </p:grpSpPr>
          <p:sp>
            <p:nvSpPr>
              <p:cNvPr id="150" name="Овал 149"/>
              <p:cNvSpPr/>
              <p:nvPr/>
            </p:nvSpPr>
            <p:spPr bwMode="auto">
              <a:xfrm>
                <a:off x="3868731" y="3143243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2" name="Овал 151"/>
              <p:cNvSpPr/>
              <p:nvPr/>
            </p:nvSpPr>
            <p:spPr bwMode="auto">
              <a:xfrm>
                <a:off x="3868731" y="357186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3" name="Овал 152"/>
              <p:cNvSpPr/>
              <p:nvPr/>
            </p:nvSpPr>
            <p:spPr bwMode="auto">
              <a:xfrm>
                <a:off x="3868731" y="271461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55" name="Группа 154"/>
            <p:cNvGrpSpPr/>
            <p:nvPr/>
          </p:nvGrpSpPr>
          <p:grpSpPr>
            <a:xfrm>
              <a:off x="4643439" y="2714620"/>
              <a:ext cx="142875" cy="1000125"/>
              <a:chOff x="3868731" y="2714618"/>
              <a:chExt cx="142875" cy="1000125"/>
            </a:xfrm>
            <a:grpFill/>
          </p:grpSpPr>
          <p:sp>
            <p:nvSpPr>
              <p:cNvPr id="156" name="Овал 155"/>
              <p:cNvSpPr/>
              <p:nvPr/>
            </p:nvSpPr>
            <p:spPr bwMode="auto">
              <a:xfrm>
                <a:off x="3868731" y="3143243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7" name="Овал 156"/>
              <p:cNvSpPr/>
              <p:nvPr/>
            </p:nvSpPr>
            <p:spPr bwMode="auto">
              <a:xfrm>
                <a:off x="3868731" y="357186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8" name="Овал 157"/>
              <p:cNvSpPr/>
              <p:nvPr/>
            </p:nvSpPr>
            <p:spPr bwMode="auto">
              <a:xfrm>
                <a:off x="3868731" y="271461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59" name="Группа 158"/>
            <p:cNvGrpSpPr/>
            <p:nvPr/>
          </p:nvGrpSpPr>
          <p:grpSpPr>
            <a:xfrm>
              <a:off x="4857753" y="2714620"/>
              <a:ext cx="142875" cy="1000125"/>
              <a:chOff x="3868731" y="2714618"/>
              <a:chExt cx="142875" cy="1000125"/>
            </a:xfrm>
            <a:grpFill/>
          </p:grpSpPr>
          <p:sp>
            <p:nvSpPr>
              <p:cNvPr id="160" name="Овал 159"/>
              <p:cNvSpPr/>
              <p:nvPr/>
            </p:nvSpPr>
            <p:spPr bwMode="auto">
              <a:xfrm>
                <a:off x="3868731" y="3143243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1" name="Овал 160"/>
              <p:cNvSpPr/>
              <p:nvPr/>
            </p:nvSpPr>
            <p:spPr bwMode="auto">
              <a:xfrm>
                <a:off x="3868731" y="357186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2" name="Овал 161"/>
              <p:cNvSpPr/>
              <p:nvPr/>
            </p:nvSpPr>
            <p:spPr bwMode="auto">
              <a:xfrm>
                <a:off x="3868731" y="271461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63" name="Группа 162"/>
            <p:cNvGrpSpPr/>
            <p:nvPr/>
          </p:nvGrpSpPr>
          <p:grpSpPr>
            <a:xfrm>
              <a:off x="5010153" y="2714620"/>
              <a:ext cx="142875" cy="1000125"/>
              <a:chOff x="3868731" y="2714618"/>
              <a:chExt cx="142875" cy="1000125"/>
            </a:xfrm>
            <a:grpFill/>
          </p:grpSpPr>
          <p:sp>
            <p:nvSpPr>
              <p:cNvPr id="164" name="Овал 163"/>
              <p:cNvSpPr/>
              <p:nvPr/>
            </p:nvSpPr>
            <p:spPr bwMode="auto">
              <a:xfrm>
                <a:off x="3868731" y="3143243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" name="Овал 164"/>
              <p:cNvSpPr/>
              <p:nvPr/>
            </p:nvSpPr>
            <p:spPr bwMode="auto">
              <a:xfrm>
                <a:off x="3868731" y="357186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" name="Овал 165"/>
              <p:cNvSpPr/>
              <p:nvPr/>
            </p:nvSpPr>
            <p:spPr bwMode="auto">
              <a:xfrm>
                <a:off x="3868731" y="271461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67" name="Группа 166"/>
            <p:cNvGrpSpPr/>
            <p:nvPr/>
          </p:nvGrpSpPr>
          <p:grpSpPr>
            <a:xfrm>
              <a:off x="5143504" y="2714620"/>
              <a:ext cx="142875" cy="1000125"/>
              <a:chOff x="3868731" y="2714618"/>
              <a:chExt cx="142875" cy="1000125"/>
            </a:xfrm>
            <a:grpFill/>
          </p:grpSpPr>
          <p:sp>
            <p:nvSpPr>
              <p:cNvPr id="168" name="Овал 167"/>
              <p:cNvSpPr/>
              <p:nvPr/>
            </p:nvSpPr>
            <p:spPr bwMode="auto">
              <a:xfrm>
                <a:off x="3868731" y="3143243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9" name="Овал 168"/>
              <p:cNvSpPr/>
              <p:nvPr/>
            </p:nvSpPr>
            <p:spPr bwMode="auto">
              <a:xfrm>
                <a:off x="3868731" y="357186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0" name="Овал 169"/>
              <p:cNvSpPr/>
              <p:nvPr/>
            </p:nvSpPr>
            <p:spPr bwMode="auto">
              <a:xfrm>
                <a:off x="3868731" y="2714618"/>
                <a:ext cx="142875" cy="142875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71" name="Овал 170"/>
            <p:cNvSpPr/>
            <p:nvPr/>
          </p:nvSpPr>
          <p:spPr bwMode="auto">
            <a:xfrm>
              <a:off x="3929058" y="3143248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2" name="Овал 171"/>
            <p:cNvSpPr/>
            <p:nvPr/>
          </p:nvSpPr>
          <p:spPr bwMode="auto">
            <a:xfrm>
              <a:off x="4081458" y="3143248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3" name="Овал 172"/>
            <p:cNvSpPr/>
            <p:nvPr/>
          </p:nvSpPr>
          <p:spPr bwMode="auto">
            <a:xfrm>
              <a:off x="4286249" y="3143248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4" name="Овал 173"/>
            <p:cNvSpPr/>
            <p:nvPr/>
          </p:nvSpPr>
          <p:spPr bwMode="auto">
            <a:xfrm>
              <a:off x="4500563" y="3143248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5" name="Овал 174"/>
            <p:cNvSpPr/>
            <p:nvPr/>
          </p:nvSpPr>
          <p:spPr bwMode="auto">
            <a:xfrm>
              <a:off x="4714877" y="3143248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6" name="Овал 175"/>
            <p:cNvSpPr/>
            <p:nvPr/>
          </p:nvSpPr>
          <p:spPr bwMode="auto">
            <a:xfrm>
              <a:off x="4929191" y="3143248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7" name="Овал 176"/>
            <p:cNvSpPr/>
            <p:nvPr/>
          </p:nvSpPr>
          <p:spPr bwMode="auto">
            <a:xfrm>
              <a:off x="5072067" y="3143248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8" name="Овал 177"/>
            <p:cNvSpPr/>
            <p:nvPr/>
          </p:nvSpPr>
          <p:spPr bwMode="auto">
            <a:xfrm>
              <a:off x="4081458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9" name="Овал 178"/>
            <p:cNvSpPr/>
            <p:nvPr/>
          </p:nvSpPr>
          <p:spPr bwMode="auto">
            <a:xfrm>
              <a:off x="4071934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0" name="Овал 179"/>
            <p:cNvSpPr/>
            <p:nvPr/>
          </p:nvSpPr>
          <p:spPr bwMode="auto">
            <a:xfrm>
              <a:off x="3867144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1" name="Овал 180"/>
            <p:cNvSpPr/>
            <p:nvPr/>
          </p:nvSpPr>
          <p:spPr bwMode="auto">
            <a:xfrm>
              <a:off x="3857620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2" name="Овал 181"/>
            <p:cNvSpPr/>
            <p:nvPr/>
          </p:nvSpPr>
          <p:spPr bwMode="auto">
            <a:xfrm>
              <a:off x="4286249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3" name="Овал 182"/>
            <p:cNvSpPr/>
            <p:nvPr/>
          </p:nvSpPr>
          <p:spPr bwMode="auto">
            <a:xfrm>
              <a:off x="4276725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4" name="Овал 183"/>
            <p:cNvSpPr/>
            <p:nvPr/>
          </p:nvSpPr>
          <p:spPr bwMode="auto">
            <a:xfrm>
              <a:off x="4438649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5" name="Овал 184"/>
            <p:cNvSpPr/>
            <p:nvPr/>
          </p:nvSpPr>
          <p:spPr bwMode="auto">
            <a:xfrm>
              <a:off x="4429125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6" name="Овал 185"/>
            <p:cNvSpPr/>
            <p:nvPr/>
          </p:nvSpPr>
          <p:spPr bwMode="auto">
            <a:xfrm>
              <a:off x="4643439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7" name="Овал 186"/>
            <p:cNvSpPr/>
            <p:nvPr/>
          </p:nvSpPr>
          <p:spPr bwMode="auto">
            <a:xfrm>
              <a:off x="4633915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8" name="Овал 187"/>
            <p:cNvSpPr/>
            <p:nvPr/>
          </p:nvSpPr>
          <p:spPr bwMode="auto">
            <a:xfrm>
              <a:off x="4867276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9" name="Овал 188"/>
            <p:cNvSpPr/>
            <p:nvPr/>
          </p:nvSpPr>
          <p:spPr bwMode="auto">
            <a:xfrm>
              <a:off x="4857752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0" name="Овал 189"/>
            <p:cNvSpPr/>
            <p:nvPr/>
          </p:nvSpPr>
          <p:spPr bwMode="auto">
            <a:xfrm>
              <a:off x="5081590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1" name="Овал 190"/>
            <p:cNvSpPr/>
            <p:nvPr/>
          </p:nvSpPr>
          <p:spPr bwMode="auto">
            <a:xfrm>
              <a:off x="5072066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2" name="Овал 191"/>
            <p:cNvSpPr/>
            <p:nvPr/>
          </p:nvSpPr>
          <p:spPr bwMode="auto">
            <a:xfrm>
              <a:off x="4071935" y="2500306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3" name="Овал 192"/>
            <p:cNvSpPr/>
            <p:nvPr/>
          </p:nvSpPr>
          <p:spPr bwMode="auto">
            <a:xfrm>
              <a:off x="4429125" y="2500306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4" name="Овал 193"/>
            <p:cNvSpPr/>
            <p:nvPr/>
          </p:nvSpPr>
          <p:spPr bwMode="auto">
            <a:xfrm>
              <a:off x="4786315" y="2500306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5" name="Овал 194"/>
            <p:cNvSpPr/>
            <p:nvPr/>
          </p:nvSpPr>
          <p:spPr bwMode="auto">
            <a:xfrm>
              <a:off x="5143505" y="2500306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8" name="Овал 197"/>
            <p:cNvSpPr/>
            <p:nvPr/>
          </p:nvSpPr>
          <p:spPr bwMode="auto">
            <a:xfrm>
              <a:off x="4071934" y="3786191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9" name="Овал 198"/>
            <p:cNvSpPr/>
            <p:nvPr/>
          </p:nvSpPr>
          <p:spPr bwMode="auto">
            <a:xfrm>
              <a:off x="4429124" y="3786191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0" name="Овал 199"/>
            <p:cNvSpPr/>
            <p:nvPr/>
          </p:nvSpPr>
          <p:spPr bwMode="auto">
            <a:xfrm>
              <a:off x="4786314" y="3786191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1" name="Овал 200"/>
            <p:cNvSpPr/>
            <p:nvPr/>
          </p:nvSpPr>
          <p:spPr bwMode="auto">
            <a:xfrm>
              <a:off x="5143504" y="3786191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2" name="Овал 201"/>
            <p:cNvSpPr/>
            <p:nvPr/>
          </p:nvSpPr>
          <p:spPr bwMode="auto">
            <a:xfrm>
              <a:off x="4071934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3" name="Овал 202"/>
            <p:cNvSpPr/>
            <p:nvPr/>
          </p:nvSpPr>
          <p:spPr bwMode="auto">
            <a:xfrm>
              <a:off x="4429124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4" name="Овал 203"/>
            <p:cNvSpPr/>
            <p:nvPr/>
          </p:nvSpPr>
          <p:spPr bwMode="auto">
            <a:xfrm>
              <a:off x="4786314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5" name="Овал 204"/>
            <p:cNvSpPr/>
            <p:nvPr/>
          </p:nvSpPr>
          <p:spPr bwMode="auto">
            <a:xfrm>
              <a:off x="5143504" y="3357562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6" name="Овал 205"/>
            <p:cNvSpPr/>
            <p:nvPr/>
          </p:nvSpPr>
          <p:spPr bwMode="auto">
            <a:xfrm>
              <a:off x="4071934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7" name="Овал 206"/>
            <p:cNvSpPr/>
            <p:nvPr/>
          </p:nvSpPr>
          <p:spPr bwMode="auto">
            <a:xfrm>
              <a:off x="4429124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8" name="Овал 207"/>
            <p:cNvSpPr/>
            <p:nvPr/>
          </p:nvSpPr>
          <p:spPr bwMode="auto">
            <a:xfrm>
              <a:off x="4786314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9" name="Овал 208"/>
            <p:cNvSpPr/>
            <p:nvPr/>
          </p:nvSpPr>
          <p:spPr bwMode="auto">
            <a:xfrm>
              <a:off x="5143504" y="2928934"/>
              <a:ext cx="142875" cy="1428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440" name="Группа 439"/>
          <p:cNvGrpSpPr/>
          <p:nvPr/>
        </p:nvGrpSpPr>
        <p:grpSpPr>
          <a:xfrm>
            <a:off x="714348" y="4917056"/>
            <a:ext cx="2462458" cy="1352001"/>
            <a:chOff x="714348" y="4917056"/>
            <a:chExt cx="2462458" cy="1352001"/>
          </a:xfrm>
        </p:grpSpPr>
        <p:grpSp>
          <p:nvGrpSpPr>
            <p:cNvPr id="427" name="Группа 426"/>
            <p:cNvGrpSpPr/>
            <p:nvPr/>
          </p:nvGrpSpPr>
          <p:grpSpPr>
            <a:xfrm>
              <a:off x="714348" y="4917056"/>
              <a:ext cx="2462458" cy="369332"/>
              <a:chOff x="714348" y="4917056"/>
              <a:chExt cx="2462458" cy="369332"/>
            </a:xfrm>
          </p:grpSpPr>
          <p:cxnSp>
            <p:nvCxnSpPr>
              <p:cNvPr id="212" name="Прямая со стрелкой 211"/>
              <p:cNvCxnSpPr/>
              <p:nvPr/>
            </p:nvCxnSpPr>
            <p:spPr bwMode="auto">
              <a:xfrm>
                <a:off x="714348" y="5072069"/>
                <a:ext cx="2060590" cy="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Овал 220"/>
              <p:cNvSpPr/>
              <p:nvPr/>
            </p:nvSpPr>
            <p:spPr bwMode="auto">
              <a:xfrm>
                <a:off x="988988" y="500063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 bwMode="auto">
              <a:xfrm>
                <a:off x="1141388" y="500063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 bwMode="auto">
              <a:xfrm>
                <a:off x="1346179" y="500063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 bwMode="auto">
              <a:xfrm>
                <a:off x="1560493" y="500063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 bwMode="auto">
              <a:xfrm>
                <a:off x="1774807" y="500063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 bwMode="auto">
              <a:xfrm>
                <a:off x="1989121" y="500063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 bwMode="auto">
              <a:xfrm>
                <a:off x="2131997" y="500063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4" name="TextBox 423"/>
              <p:cNvSpPr txBox="1"/>
              <p:nvPr/>
            </p:nvSpPr>
            <p:spPr>
              <a:xfrm>
                <a:off x="2857488" y="4917056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+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37" name="Рисунок 436" descr="tmp.bmp"/>
            <p:cNvPicPr>
              <a:picLocks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658" y="5824557"/>
              <a:ext cx="1168400" cy="444500"/>
            </a:xfrm>
            <a:prstGeom prst="rect">
              <a:avLst/>
            </a:prstGeom>
            <a:noFill/>
          </p:spPr>
        </p:pic>
      </p:grpSp>
      <p:grpSp>
        <p:nvGrpSpPr>
          <p:cNvPr id="441" name="Группа 440"/>
          <p:cNvGrpSpPr/>
          <p:nvPr/>
        </p:nvGrpSpPr>
        <p:grpSpPr>
          <a:xfrm>
            <a:off x="3225790" y="4795846"/>
            <a:ext cx="2451346" cy="1435107"/>
            <a:chOff x="3225790" y="4795846"/>
            <a:chExt cx="2451346" cy="1435107"/>
          </a:xfrm>
        </p:grpSpPr>
        <p:cxnSp>
          <p:nvCxnSpPr>
            <p:cNvPr id="354" name="Прямая со стрелкой 353"/>
            <p:cNvCxnSpPr/>
            <p:nvPr/>
          </p:nvCxnSpPr>
          <p:spPr bwMode="auto">
            <a:xfrm>
              <a:off x="3225790" y="5081593"/>
              <a:ext cx="2060590" cy="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8" name="Группа 427"/>
            <p:cNvGrpSpPr/>
            <p:nvPr/>
          </p:nvGrpSpPr>
          <p:grpSpPr>
            <a:xfrm>
              <a:off x="3428992" y="4795846"/>
              <a:ext cx="2248144" cy="571503"/>
              <a:chOff x="3428992" y="4795846"/>
              <a:chExt cx="2248144" cy="571503"/>
            </a:xfrm>
          </p:grpSpPr>
          <p:sp>
            <p:nvSpPr>
              <p:cNvPr id="370" name="Овал 369"/>
              <p:cNvSpPr/>
              <p:nvPr/>
            </p:nvSpPr>
            <p:spPr bwMode="auto">
              <a:xfrm>
                <a:off x="3652830" y="4795846"/>
                <a:ext cx="142875" cy="14287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 bwMode="auto">
              <a:xfrm>
                <a:off x="3643306" y="5224474"/>
                <a:ext cx="142875" cy="14287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 bwMode="auto">
              <a:xfrm>
                <a:off x="3438516" y="479584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 bwMode="auto">
              <a:xfrm>
                <a:off x="3428992" y="5224474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 bwMode="auto">
              <a:xfrm>
                <a:off x="3857621" y="479584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 bwMode="auto">
              <a:xfrm>
                <a:off x="3848097" y="5224474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 bwMode="auto">
              <a:xfrm>
                <a:off x="4010021" y="4795846"/>
                <a:ext cx="142875" cy="14287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 bwMode="auto">
              <a:xfrm>
                <a:off x="4000497" y="5224474"/>
                <a:ext cx="142875" cy="14287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 bwMode="auto">
              <a:xfrm>
                <a:off x="4214811" y="479584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 bwMode="auto">
              <a:xfrm>
                <a:off x="4205287" y="5224474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 bwMode="auto">
              <a:xfrm>
                <a:off x="4438648" y="479584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 bwMode="auto">
              <a:xfrm>
                <a:off x="4429124" y="5224474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 bwMode="auto">
              <a:xfrm>
                <a:off x="4652962" y="479584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 bwMode="auto">
              <a:xfrm>
                <a:off x="4643438" y="5224474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2" name="Овал 391"/>
              <p:cNvSpPr/>
              <p:nvPr/>
            </p:nvSpPr>
            <p:spPr bwMode="auto">
              <a:xfrm>
                <a:off x="3643306" y="5224474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3" name="Овал 392"/>
              <p:cNvSpPr/>
              <p:nvPr/>
            </p:nvSpPr>
            <p:spPr bwMode="auto">
              <a:xfrm>
                <a:off x="4000496" y="5224474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4" name="Овал 393"/>
              <p:cNvSpPr/>
              <p:nvPr/>
            </p:nvSpPr>
            <p:spPr bwMode="auto">
              <a:xfrm>
                <a:off x="4357686" y="5224474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5" name="Овал 394"/>
              <p:cNvSpPr/>
              <p:nvPr/>
            </p:nvSpPr>
            <p:spPr bwMode="auto">
              <a:xfrm>
                <a:off x="4714876" y="5224474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6" name="Овал 395"/>
              <p:cNvSpPr/>
              <p:nvPr/>
            </p:nvSpPr>
            <p:spPr bwMode="auto">
              <a:xfrm>
                <a:off x="3643306" y="479584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7" name="Овал 396"/>
              <p:cNvSpPr/>
              <p:nvPr/>
            </p:nvSpPr>
            <p:spPr bwMode="auto">
              <a:xfrm>
                <a:off x="4000496" y="479584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8" name="Овал 397"/>
              <p:cNvSpPr/>
              <p:nvPr/>
            </p:nvSpPr>
            <p:spPr bwMode="auto">
              <a:xfrm>
                <a:off x="4357686" y="479584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9" name="Овал 398"/>
              <p:cNvSpPr/>
              <p:nvPr/>
            </p:nvSpPr>
            <p:spPr bwMode="auto">
              <a:xfrm>
                <a:off x="4714876" y="4795846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5" name="TextBox 424"/>
              <p:cNvSpPr txBox="1"/>
              <p:nvPr/>
            </p:nvSpPr>
            <p:spPr>
              <a:xfrm>
                <a:off x="5357818" y="4917056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+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38" name="Рисунок 437" descr="tmp.bmp"/>
            <p:cNvPicPr>
              <a:picLocks/>
            </p:cNvPicPr>
            <p:nvPr>
              <p:custDataLst>
                <p:tags r:id="rId4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84575" y="5786453"/>
              <a:ext cx="1168400" cy="444500"/>
            </a:xfrm>
            <a:prstGeom prst="rect">
              <a:avLst/>
            </a:prstGeom>
            <a:noFill/>
          </p:spPr>
        </p:pic>
      </p:grpSp>
      <p:grpSp>
        <p:nvGrpSpPr>
          <p:cNvPr id="442" name="Группа 441"/>
          <p:cNvGrpSpPr/>
          <p:nvPr/>
        </p:nvGrpSpPr>
        <p:grpSpPr>
          <a:xfrm>
            <a:off x="5797558" y="4572006"/>
            <a:ext cx="2738981" cy="1658946"/>
            <a:chOff x="5797558" y="4572006"/>
            <a:chExt cx="2738981" cy="1658946"/>
          </a:xfrm>
        </p:grpSpPr>
        <p:grpSp>
          <p:nvGrpSpPr>
            <p:cNvPr id="429" name="Группа 428"/>
            <p:cNvGrpSpPr/>
            <p:nvPr/>
          </p:nvGrpSpPr>
          <p:grpSpPr>
            <a:xfrm>
              <a:off x="5797558" y="4572006"/>
              <a:ext cx="2738981" cy="1000127"/>
              <a:chOff x="5797558" y="4572006"/>
              <a:chExt cx="2738981" cy="1000127"/>
            </a:xfrm>
          </p:grpSpPr>
          <p:cxnSp>
            <p:nvCxnSpPr>
              <p:cNvPr id="283" name="Прямая со стрелкой 282"/>
              <p:cNvCxnSpPr/>
              <p:nvPr/>
            </p:nvCxnSpPr>
            <p:spPr bwMode="auto">
              <a:xfrm>
                <a:off x="5797558" y="5072069"/>
                <a:ext cx="2060590" cy="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4" name="Группа 136"/>
              <p:cNvGrpSpPr/>
              <p:nvPr/>
            </p:nvGrpSpPr>
            <p:grpSpPr>
              <a:xfrm>
                <a:off x="6011871" y="4572006"/>
                <a:ext cx="142875" cy="1000125"/>
                <a:chOff x="3868731" y="2714618"/>
                <a:chExt cx="142875" cy="1000125"/>
              </a:xfrm>
            </p:grpSpPr>
            <p:sp>
              <p:nvSpPr>
                <p:cNvPr id="350" name="Овал 349"/>
                <p:cNvSpPr/>
                <p:nvPr/>
              </p:nvSpPr>
              <p:spPr bwMode="auto">
                <a:xfrm>
                  <a:off x="3868731" y="3143243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1" name="Овал 350"/>
                <p:cNvSpPr/>
                <p:nvPr/>
              </p:nvSpPr>
              <p:spPr bwMode="auto">
                <a:xfrm>
                  <a:off x="3868731" y="357186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2" name="Овал 351"/>
                <p:cNvSpPr/>
                <p:nvPr/>
              </p:nvSpPr>
              <p:spPr bwMode="auto">
                <a:xfrm>
                  <a:off x="3868731" y="271461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85" name="Группа 137"/>
              <p:cNvGrpSpPr/>
              <p:nvPr/>
            </p:nvGrpSpPr>
            <p:grpSpPr>
              <a:xfrm>
                <a:off x="6164271" y="4572008"/>
                <a:ext cx="142875" cy="1000125"/>
                <a:chOff x="3868731" y="2714618"/>
                <a:chExt cx="142875" cy="1000125"/>
              </a:xfrm>
            </p:grpSpPr>
            <p:sp>
              <p:nvSpPr>
                <p:cNvPr id="347" name="Овал 346"/>
                <p:cNvSpPr/>
                <p:nvPr/>
              </p:nvSpPr>
              <p:spPr bwMode="auto">
                <a:xfrm>
                  <a:off x="3868731" y="3143243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8" name="Овал 347"/>
                <p:cNvSpPr/>
                <p:nvPr/>
              </p:nvSpPr>
              <p:spPr bwMode="auto">
                <a:xfrm>
                  <a:off x="3868731" y="357186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9" name="Овал 348"/>
                <p:cNvSpPr/>
                <p:nvPr/>
              </p:nvSpPr>
              <p:spPr bwMode="auto">
                <a:xfrm>
                  <a:off x="3868731" y="271461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86" name="Группа 142"/>
              <p:cNvGrpSpPr/>
              <p:nvPr/>
            </p:nvGrpSpPr>
            <p:grpSpPr>
              <a:xfrm>
                <a:off x="6357951" y="4572008"/>
                <a:ext cx="142875" cy="1000125"/>
                <a:chOff x="3868731" y="2714618"/>
                <a:chExt cx="142875" cy="1000125"/>
              </a:xfrm>
            </p:grpSpPr>
            <p:sp>
              <p:nvSpPr>
                <p:cNvPr id="344" name="Овал 343"/>
                <p:cNvSpPr/>
                <p:nvPr/>
              </p:nvSpPr>
              <p:spPr bwMode="auto">
                <a:xfrm>
                  <a:off x="3868731" y="3143243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5" name="Овал 344"/>
                <p:cNvSpPr/>
                <p:nvPr/>
              </p:nvSpPr>
              <p:spPr bwMode="auto">
                <a:xfrm>
                  <a:off x="3868731" y="357186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6" name="Овал 345"/>
                <p:cNvSpPr/>
                <p:nvPr/>
              </p:nvSpPr>
              <p:spPr bwMode="auto">
                <a:xfrm>
                  <a:off x="3868731" y="271461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87" name="Группа 148"/>
              <p:cNvGrpSpPr/>
              <p:nvPr/>
            </p:nvGrpSpPr>
            <p:grpSpPr>
              <a:xfrm>
                <a:off x="6572265" y="4572008"/>
                <a:ext cx="142875" cy="1000125"/>
                <a:chOff x="3868731" y="2714618"/>
                <a:chExt cx="142875" cy="1000125"/>
              </a:xfrm>
            </p:grpSpPr>
            <p:sp>
              <p:nvSpPr>
                <p:cNvPr id="341" name="Овал 340"/>
                <p:cNvSpPr/>
                <p:nvPr/>
              </p:nvSpPr>
              <p:spPr bwMode="auto">
                <a:xfrm>
                  <a:off x="3868731" y="3143243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2" name="Овал 341"/>
                <p:cNvSpPr/>
                <p:nvPr/>
              </p:nvSpPr>
              <p:spPr bwMode="auto">
                <a:xfrm>
                  <a:off x="3868731" y="357186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3" name="Овал 342"/>
                <p:cNvSpPr/>
                <p:nvPr/>
              </p:nvSpPr>
              <p:spPr bwMode="auto">
                <a:xfrm>
                  <a:off x="3868731" y="271461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88" name="Группа 154"/>
              <p:cNvGrpSpPr/>
              <p:nvPr/>
            </p:nvGrpSpPr>
            <p:grpSpPr>
              <a:xfrm>
                <a:off x="6786579" y="4572008"/>
                <a:ext cx="142875" cy="1000125"/>
                <a:chOff x="3868731" y="2714618"/>
                <a:chExt cx="142875" cy="1000125"/>
              </a:xfrm>
            </p:grpSpPr>
            <p:sp>
              <p:nvSpPr>
                <p:cNvPr id="338" name="Овал 337"/>
                <p:cNvSpPr/>
                <p:nvPr/>
              </p:nvSpPr>
              <p:spPr bwMode="auto">
                <a:xfrm>
                  <a:off x="3868731" y="3143243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9" name="Овал 338"/>
                <p:cNvSpPr/>
                <p:nvPr/>
              </p:nvSpPr>
              <p:spPr bwMode="auto">
                <a:xfrm>
                  <a:off x="3868731" y="357186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0" name="Овал 339"/>
                <p:cNvSpPr/>
                <p:nvPr/>
              </p:nvSpPr>
              <p:spPr bwMode="auto">
                <a:xfrm>
                  <a:off x="3868731" y="271461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89" name="Группа 158"/>
              <p:cNvGrpSpPr/>
              <p:nvPr/>
            </p:nvGrpSpPr>
            <p:grpSpPr>
              <a:xfrm>
                <a:off x="7000893" y="4572008"/>
                <a:ext cx="142875" cy="1000125"/>
                <a:chOff x="3868731" y="2714618"/>
                <a:chExt cx="142875" cy="1000125"/>
              </a:xfrm>
            </p:grpSpPr>
            <p:sp>
              <p:nvSpPr>
                <p:cNvPr id="335" name="Овал 334"/>
                <p:cNvSpPr/>
                <p:nvPr/>
              </p:nvSpPr>
              <p:spPr bwMode="auto">
                <a:xfrm>
                  <a:off x="3868731" y="3143243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6" name="Овал 335"/>
                <p:cNvSpPr/>
                <p:nvPr/>
              </p:nvSpPr>
              <p:spPr bwMode="auto">
                <a:xfrm>
                  <a:off x="3868731" y="357186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7" name="Овал 336"/>
                <p:cNvSpPr/>
                <p:nvPr/>
              </p:nvSpPr>
              <p:spPr bwMode="auto">
                <a:xfrm>
                  <a:off x="3868731" y="271461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90" name="Группа 162"/>
              <p:cNvGrpSpPr/>
              <p:nvPr/>
            </p:nvGrpSpPr>
            <p:grpSpPr>
              <a:xfrm>
                <a:off x="7153293" y="4572008"/>
                <a:ext cx="142875" cy="1000125"/>
                <a:chOff x="3868731" y="2714618"/>
                <a:chExt cx="142875" cy="1000125"/>
              </a:xfrm>
            </p:grpSpPr>
            <p:sp>
              <p:nvSpPr>
                <p:cNvPr id="332" name="Овал 331"/>
                <p:cNvSpPr/>
                <p:nvPr/>
              </p:nvSpPr>
              <p:spPr bwMode="auto">
                <a:xfrm>
                  <a:off x="3868731" y="3143243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3" name="Овал 332"/>
                <p:cNvSpPr/>
                <p:nvPr/>
              </p:nvSpPr>
              <p:spPr bwMode="auto">
                <a:xfrm>
                  <a:off x="3868731" y="357186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4" name="Овал 333"/>
                <p:cNvSpPr/>
                <p:nvPr/>
              </p:nvSpPr>
              <p:spPr bwMode="auto">
                <a:xfrm>
                  <a:off x="3868731" y="271461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91" name="Группа 166"/>
              <p:cNvGrpSpPr/>
              <p:nvPr/>
            </p:nvGrpSpPr>
            <p:grpSpPr>
              <a:xfrm>
                <a:off x="7286644" y="4572008"/>
                <a:ext cx="142875" cy="1000125"/>
                <a:chOff x="3868731" y="2714618"/>
                <a:chExt cx="142875" cy="1000125"/>
              </a:xfrm>
            </p:grpSpPr>
            <p:sp>
              <p:nvSpPr>
                <p:cNvPr id="329" name="Овал 328"/>
                <p:cNvSpPr/>
                <p:nvPr/>
              </p:nvSpPr>
              <p:spPr bwMode="auto">
                <a:xfrm>
                  <a:off x="3868731" y="3143243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0" name="Овал 329"/>
                <p:cNvSpPr/>
                <p:nvPr/>
              </p:nvSpPr>
              <p:spPr bwMode="auto">
                <a:xfrm>
                  <a:off x="3868731" y="357186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1" name="Овал 330"/>
                <p:cNvSpPr/>
                <p:nvPr/>
              </p:nvSpPr>
              <p:spPr bwMode="auto">
                <a:xfrm>
                  <a:off x="3868731" y="2714618"/>
                  <a:ext cx="142875" cy="14287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426" name="TextBox 425"/>
              <p:cNvSpPr txBox="1"/>
              <p:nvPr/>
            </p:nvSpPr>
            <p:spPr>
              <a:xfrm>
                <a:off x="7858148" y="4917056"/>
                <a:ext cx="67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</a:rPr>
                  <a:t>+ </a:t>
                </a:r>
                <a:r>
                  <a:rPr lang="ru-RU" b="1" dirty="0" smtClean="0"/>
                  <a:t> …</a:t>
                </a:r>
                <a:endParaRPr lang="ru-RU" b="1" dirty="0"/>
              </a:p>
            </p:txBody>
          </p:sp>
        </p:grpSp>
        <p:pic>
          <p:nvPicPr>
            <p:cNvPr id="439" name="Рисунок 438" descr="tmp.bmp"/>
            <p:cNvPicPr>
              <a:picLocks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56341" y="5786452"/>
              <a:ext cx="1168400" cy="444500"/>
            </a:xfrm>
            <a:prstGeom prst="rect">
              <a:avLst/>
            </a:prstGeom>
            <a:noFill/>
          </p:spPr>
        </p:pic>
      </p:grpSp>
      <p:sp>
        <p:nvSpPr>
          <p:cNvPr id="19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197" name="Прямоугольник 196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1" name="Рисунок 210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213" name="Рисунок 21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689" y="642892"/>
            <a:ext cx="27051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3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197" name="Прямоугольник 196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1" name="Рисунок 210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213" name="Рисунок 21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689" y="642892"/>
            <a:ext cx="27051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230710"/>
            <a:ext cx="66103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1700808"/>
            <a:ext cx="359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Maxwell-like distributions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9466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779984"/>
            <a:ext cx="7086168" cy="40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876256" y="3580184"/>
            <a:ext cx="360040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804248" y="1779984"/>
            <a:ext cx="360040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Прямоугольник 1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32240" y="1899900"/>
            <a:ext cx="2267744" cy="600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 smtClean="0">
                <a:latin typeface="Times New Roman" pitchFamily="18" charset="0"/>
                <a:cs typeface="Times New Roman" pitchFamily="18" charset="0"/>
              </a:rPr>
              <a:t>Bombardelli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Fioravanti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b="1" dirty="0" err="1" smtClean="0">
                <a:latin typeface="Times New Roman" pitchFamily="18" charset="0"/>
                <a:cs typeface="Times New Roman" pitchFamily="18" charset="0"/>
              </a:rPr>
              <a:t>Tateo</a:t>
            </a:r>
            <a:endParaRPr lang="en-US" sz="1100" b="1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latin typeface="Times New Roman" pitchFamily="18" charset="0"/>
                <a:ea typeface="Gill Sans"/>
                <a:cs typeface="Times New Roman" pitchFamily="18" charset="0"/>
              </a:rPr>
              <a:t>N.G., </a:t>
            </a:r>
            <a:r>
              <a:rPr lang="en-US" sz="1100" b="1" dirty="0" err="1">
                <a:latin typeface="Times New Roman" pitchFamily="18" charset="0"/>
                <a:ea typeface="Gill Sans"/>
                <a:cs typeface="Times New Roman" pitchFamily="18" charset="0"/>
              </a:rPr>
              <a:t>Kazakov</a:t>
            </a:r>
            <a:r>
              <a:rPr lang="en-US" sz="1100" b="1" dirty="0">
                <a:latin typeface="Times New Roman" pitchFamily="18" charset="0"/>
                <a:ea typeface="Gill Sans"/>
                <a:cs typeface="Times New Roman" pitchFamily="18" charset="0"/>
              </a:rPr>
              <a:t>, Vieira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latin typeface="Times New Roman" pitchFamily="18" charset="0"/>
                <a:ea typeface="Gill Sans"/>
                <a:cs typeface="Times New Roman" pitchFamily="18" charset="0"/>
              </a:rPr>
              <a:t>Arutynov</a:t>
            </a:r>
            <a:r>
              <a:rPr lang="en-US" sz="1100" b="1" dirty="0"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latin typeface="Times New Roman" pitchFamily="18" charset="0"/>
                <a:ea typeface="Gill Sans"/>
                <a:cs typeface="Times New Roman" pitchFamily="18" charset="0"/>
              </a:rPr>
              <a:t>Frolov</a:t>
            </a:r>
            <a:endParaRPr lang="en-US" sz="1100" b="1" dirty="0"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196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210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11" name="Рисунок 21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689" y="620688"/>
            <a:ext cx="27051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0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461144" y="1844824"/>
            <a:ext cx="4786312" cy="285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90331" y="2338561"/>
            <a:ext cx="2500313" cy="6001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 smtClean="0">
                <a:solidFill>
                  <a:srgbClr val="FFFF00"/>
                </a:solidFill>
                <a:latin typeface="+mn-lt"/>
                <a:cs typeface="+mn-cs"/>
              </a:rPr>
              <a:t>Bombardelli</a:t>
            </a:r>
            <a:r>
              <a:rPr lang="en-US" sz="1100" b="1" dirty="0">
                <a:solidFill>
                  <a:srgbClr val="FFFF00"/>
                </a:solidFill>
                <a:latin typeface="+mn-lt"/>
                <a:cs typeface="+mn-cs"/>
              </a:rPr>
              <a:t>, </a:t>
            </a:r>
            <a:r>
              <a:rPr lang="en-US" sz="1100" b="1" dirty="0" err="1">
                <a:solidFill>
                  <a:srgbClr val="FFFF00"/>
                </a:solidFill>
                <a:latin typeface="+mn-lt"/>
                <a:cs typeface="+mn-cs"/>
              </a:rPr>
              <a:t>Fioravanti</a:t>
            </a:r>
            <a:r>
              <a:rPr lang="en-US" sz="1100" b="1" dirty="0">
                <a:solidFill>
                  <a:srgbClr val="FFFF00"/>
                </a:solidFill>
                <a:latin typeface="+mn-lt"/>
                <a:cs typeface="+mn-cs"/>
              </a:rPr>
              <a:t>, </a:t>
            </a:r>
            <a:r>
              <a:rPr lang="en-US" sz="1100" b="1" dirty="0" err="1" smtClean="0">
                <a:solidFill>
                  <a:srgbClr val="FFFF00"/>
                </a:solidFill>
                <a:latin typeface="+mn-lt"/>
                <a:cs typeface="+mn-cs"/>
              </a:rPr>
              <a:t>R.Tateo</a:t>
            </a:r>
            <a:endParaRPr lang="en-US" sz="11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N.G., </a:t>
            </a: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Kazakov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Vieira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Arutynov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Frolov</a:t>
            </a:r>
            <a:endParaRPr lang="en-US" sz="1100" b="1" dirty="0">
              <a:solidFill>
                <a:srgbClr val="FFFF00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grpSp>
        <p:nvGrpSpPr>
          <p:cNvPr id="13" name="Группа 8"/>
          <p:cNvGrpSpPr>
            <a:grpSpLocks/>
          </p:cNvGrpSpPr>
          <p:nvPr/>
        </p:nvGrpSpPr>
        <p:grpSpPr bwMode="auto">
          <a:xfrm>
            <a:off x="5390331" y="3010074"/>
            <a:ext cx="3286125" cy="3357562"/>
            <a:chOff x="5429256" y="3071810"/>
            <a:chExt cx="3286148" cy="3357586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429256" y="3071810"/>
              <a:ext cx="3286148" cy="3357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3565" name="Picture 2" descr="http://www.ega-math.narod.ru/Books/Hutson1.gif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00694" y="3214686"/>
              <a:ext cx="3143272" cy="3143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Прямоугольник 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90337" y="1881361"/>
            <a:ext cx="2508250" cy="43021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Bazhanov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Lukyanov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Zamolodchikov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P.Dorey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Toteo</a:t>
            </a:r>
            <a:r>
              <a:rPr lang="en-US" sz="1100" b="1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1100" b="1" dirty="0" err="1" smtClean="0">
                <a:solidFill>
                  <a:srgbClr val="FFFF00"/>
                </a:solidFill>
                <a:latin typeface="Arial"/>
                <a:cs typeface="Arial"/>
              </a:rPr>
              <a:t>Fioravanti</a:t>
            </a:r>
            <a:r>
              <a:rPr lang="en-US" sz="1100" b="1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1100" b="1" dirty="0" err="1" smtClean="0">
                <a:solidFill>
                  <a:srgbClr val="FFFF00"/>
                </a:solidFill>
                <a:latin typeface="Arial"/>
                <a:cs typeface="Arial"/>
              </a:rPr>
              <a:t>Fendley</a:t>
            </a:r>
            <a:endParaRPr lang="en-US" sz="1100" b="1" dirty="0">
              <a:solidFill>
                <a:srgbClr val="FFFF00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pic>
        <p:nvPicPr>
          <p:cNvPr id="27" name="Рисунок 26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429" y="2721124"/>
            <a:ext cx="4292600" cy="838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84201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Рисунок 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9740" y="642892"/>
            <a:ext cx="1282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6" name="Прямоугольник 1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1144" y="4797152"/>
            <a:ext cx="2500313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smtClean="0">
                <a:solidFill>
                  <a:srgbClr val="FFFF00"/>
                </a:solidFill>
                <a:latin typeface="+mn-lt"/>
                <a:cs typeface="+mn-cs"/>
              </a:rPr>
              <a:t>Equations for First exciting state:</a:t>
            </a:r>
            <a:endParaRPr lang="en-US" sz="11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N.G., </a:t>
            </a: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Kazakov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Vieira ‘09</a:t>
            </a:r>
            <a:endParaRPr lang="en-US" sz="1100" b="1" dirty="0">
              <a:solidFill>
                <a:srgbClr val="FFFF00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7544" y="5445224"/>
            <a:ext cx="2500313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smtClean="0">
                <a:solidFill>
                  <a:srgbClr val="FFFF00"/>
                </a:solidFill>
                <a:latin typeface="+mn-lt"/>
                <a:cs typeface="+mn-cs"/>
              </a:rPr>
              <a:t>Different (?) set of </a:t>
            </a:r>
            <a:r>
              <a:rPr lang="en-US" sz="1100" b="1" dirty="0" err="1" smtClean="0">
                <a:solidFill>
                  <a:srgbClr val="FFFF00"/>
                </a:solidFill>
                <a:latin typeface="+mn-lt"/>
                <a:cs typeface="+mn-cs"/>
              </a:rPr>
              <a:t>eqation</a:t>
            </a:r>
            <a:endParaRPr lang="en-US" sz="11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Arutyunov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Frolov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Suzuki `10</a:t>
            </a:r>
          </a:p>
        </p:txBody>
      </p:sp>
    </p:spTree>
    <p:extLst>
      <p:ext uri="{BB962C8B-B14F-4D97-AF65-F5344CB8AC3E}">
        <p14:creationId xmlns:p14="http://schemas.microsoft.com/office/powerpoint/2010/main" val="13853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2339752" y="2299672"/>
            <a:ext cx="4155335" cy="2857520"/>
          </a:xfr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5750" y="5373216"/>
            <a:ext cx="5437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Fit:</a:t>
            </a:r>
            <a:endParaRPr lang="ru-RU" b="1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5801852"/>
            <a:ext cx="584260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285984" y="5944728"/>
            <a:ext cx="785818" cy="42862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86116" y="5801852"/>
            <a:ext cx="714380" cy="35719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0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1772816"/>
            <a:ext cx="4824413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84201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Рисунок 5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7916" y="642892"/>
            <a:ext cx="276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4" name="Прямоугольник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64288" y="2348880"/>
            <a:ext cx="1824840" cy="2616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N.G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., </a:t>
            </a:r>
            <a:r>
              <a:rPr lang="en-US" sz="1100" b="1" dirty="0" err="1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Kazakov</a:t>
            </a:r>
            <a:r>
              <a:rPr lang="en-US" sz="1100" b="1" dirty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Vieira ‘09</a:t>
            </a:r>
            <a:endParaRPr lang="en-US" sz="1100" b="1" dirty="0">
              <a:solidFill>
                <a:srgbClr val="FFFF00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8" grpId="1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84201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Рисунок 5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7916" y="642892"/>
            <a:ext cx="276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8" y="2045989"/>
            <a:ext cx="5571152" cy="3632194"/>
          </a:xfrm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8" y="2059752"/>
            <a:ext cx="5566114" cy="3628910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8032" y="1524745"/>
            <a:ext cx="3013968" cy="49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grpSp>
        <p:nvGrpSpPr>
          <p:cNvPr id="31" name="Группа 30"/>
          <p:cNvGrpSpPr/>
          <p:nvPr/>
        </p:nvGrpSpPr>
        <p:grpSpPr>
          <a:xfrm>
            <a:off x="5652120" y="2232278"/>
            <a:ext cx="3024336" cy="369332"/>
            <a:chOff x="5652120" y="2204864"/>
            <a:chExt cx="3024336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6089338" y="2204864"/>
              <a:ext cx="2587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NG, </a:t>
              </a:r>
              <a:r>
                <a:rPr lang="en-US" dirty="0" err="1" smtClean="0"/>
                <a:t>Kazakov</a:t>
              </a:r>
              <a:r>
                <a:rPr lang="en-US" dirty="0" smtClean="0"/>
                <a:t>, </a:t>
              </a:r>
              <a:r>
                <a:rPr lang="en-US" dirty="0" err="1" smtClean="0"/>
                <a:t>Viera</a:t>
              </a:r>
              <a:r>
                <a:rPr lang="en-US" dirty="0" smtClean="0"/>
                <a:t> `09</a:t>
              </a:r>
              <a:endParaRPr lang="ru-RU" dirty="0"/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 flipH="1">
              <a:off x="5652120" y="2389530"/>
              <a:ext cx="437218" cy="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5652120" y="4968582"/>
            <a:ext cx="2643976" cy="369332"/>
            <a:chOff x="5652120" y="4941168"/>
            <a:chExt cx="2643976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6089338" y="4941168"/>
              <a:ext cx="2206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Roiban</a:t>
              </a:r>
              <a:r>
                <a:rPr lang="en-US" dirty="0" smtClean="0"/>
                <a:t>, </a:t>
              </a:r>
              <a:r>
                <a:rPr lang="en-US" dirty="0" err="1" smtClean="0"/>
                <a:t>Tseytlin</a:t>
              </a:r>
              <a:r>
                <a:rPr lang="en-US" dirty="0"/>
                <a:t> </a:t>
              </a:r>
              <a:r>
                <a:rPr lang="en-US" dirty="0" smtClean="0"/>
                <a:t>`09</a:t>
              </a:r>
              <a:endParaRPr lang="ru-RU" dirty="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 flipH="1">
              <a:off x="5652120" y="5125834"/>
              <a:ext cx="437218" cy="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2920986" y="2601610"/>
            <a:ext cx="838691" cy="755382"/>
            <a:chOff x="6089338" y="1818814"/>
            <a:chExt cx="838691" cy="755382"/>
          </a:xfrm>
        </p:grpSpPr>
        <p:sp>
          <p:nvSpPr>
            <p:cNvPr id="35" name="TextBox 34"/>
            <p:cNvSpPr txBox="1"/>
            <p:nvPr/>
          </p:nvSpPr>
          <p:spPr>
            <a:xfrm>
              <a:off x="6089338" y="220486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Fit `09</a:t>
              </a:r>
              <a:endParaRPr lang="ru-RU" dirty="0"/>
            </a:p>
          </p:txBody>
        </p:sp>
        <p:cxnSp>
          <p:nvCxnSpPr>
            <p:cNvPr id="36" name="Прямая со стрелкой 35"/>
            <p:cNvCxnSpPr/>
            <p:nvPr/>
          </p:nvCxnSpPr>
          <p:spPr>
            <a:xfrm flipV="1">
              <a:off x="6526556" y="1818814"/>
              <a:ext cx="277692" cy="371423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/>
          <p:cNvGrpSpPr/>
          <p:nvPr/>
        </p:nvGrpSpPr>
        <p:grpSpPr>
          <a:xfrm>
            <a:off x="683568" y="2854556"/>
            <a:ext cx="1069524" cy="955721"/>
            <a:chOff x="6089338" y="1618475"/>
            <a:chExt cx="1069524" cy="955721"/>
          </a:xfrm>
        </p:grpSpPr>
        <p:sp>
          <p:nvSpPr>
            <p:cNvPr id="39" name="TextBox 38"/>
            <p:cNvSpPr txBox="1"/>
            <p:nvPr/>
          </p:nvSpPr>
          <p:spPr>
            <a:xfrm>
              <a:off x="6089338" y="2204864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 `09</a:t>
              </a:r>
              <a:endParaRPr lang="ru-RU" dirty="0"/>
            </a:p>
          </p:txBody>
        </p:sp>
        <p:cxnSp>
          <p:nvCxnSpPr>
            <p:cNvPr id="40" name="Прямая со стрелкой 39"/>
            <p:cNvCxnSpPr/>
            <p:nvPr/>
          </p:nvCxnSpPr>
          <p:spPr>
            <a:xfrm flipH="1" flipV="1">
              <a:off x="6377370" y="1618475"/>
              <a:ext cx="149186" cy="571763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50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51"/>
            <a:ext cx="3365500" cy="431800"/>
          </a:xfrm>
          <a:prstGeom prst="rect">
            <a:avLst/>
          </a:prstGeom>
          <a:noFill/>
        </p:spPr>
      </p:pic>
      <p:pic>
        <p:nvPicPr>
          <p:cNvPr id="8" name="Рисунок 7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662" y="642918"/>
            <a:ext cx="2571768" cy="222695"/>
          </a:xfrm>
          <a:prstGeom prst="rect">
            <a:avLst/>
          </a:prstGeom>
          <a:noFill/>
        </p:spPr>
      </p:pic>
      <p:sp>
        <p:nvSpPr>
          <p:cNvPr id="9" name="Rectangle 2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28614" y="2254237"/>
            <a:ext cx="25717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(type IIB super) string theory in AdS</a:t>
            </a:r>
            <a:r>
              <a:rPr lang="en-US" baseline="-6000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5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xS</a:t>
            </a:r>
            <a:r>
              <a:rPr lang="en-US" baseline="32000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5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99140" y="1643050"/>
            <a:ext cx="2830512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70265" y="1866887"/>
            <a:ext cx="196215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384827" y="2786050"/>
            <a:ext cx="173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r>
              <a:rPr lang="en-US">
                <a:ea typeface="Gill Sans"/>
                <a:cs typeface="Gill Sans"/>
              </a:rPr>
              <a:t>x</a:t>
            </a:r>
          </a:p>
        </p:txBody>
      </p:sp>
      <p:sp>
        <p:nvSpPr>
          <p:cNvPr id="13" name="Rectangle 6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398463" y="4157667"/>
            <a:ext cx="467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is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dual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 to a 4 dimensional conformal field theory (N=4 SYM)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68939" y="4071942"/>
            <a:ext cx="308927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550863" y="5624538"/>
            <a:ext cx="467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Local operators             String states</a:t>
            </a:r>
            <a:endParaRPr lang="en-US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pic>
        <p:nvPicPr>
          <p:cNvPr id="20" name="Рисунок 19" descr="tmp.bmp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8926" y="6286520"/>
            <a:ext cx="266700" cy="165100"/>
          </a:xfrm>
          <a:prstGeom prst="rect">
            <a:avLst/>
          </a:prstGeom>
          <a:noFill/>
        </p:spPr>
      </p:pic>
      <p:sp>
        <p:nvSpPr>
          <p:cNvPr id="15" name="Прямоугольник 1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0034" y="3643314"/>
            <a:ext cx="849913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 err="1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Maldacena</a:t>
            </a:r>
            <a:endParaRPr lang="ru-RU" sz="11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NG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59632" y="1844824"/>
            <a:ext cx="5712668" cy="3740437"/>
          </a:xfrm>
          <a:prstGeom prst="rect">
            <a:avLst/>
          </a:prstGeom>
        </p:spPr>
      </p:pic>
      <p:sp>
        <p:nvSpPr>
          <p:cNvPr id="6" name="Прямоугольник 1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64288" y="1619508"/>
            <a:ext cx="182484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latin typeface="Times New Roman" pitchFamily="18" charset="0"/>
                <a:ea typeface="Gill Sans"/>
                <a:cs typeface="Times New Roman" pitchFamily="18" charset="0"/>
              </a:rPr>
              <a:t>N.G</a:t>
            </a:r>
            <a:r>
              <a:rPr lang="en-US" sz="1100" dirty="0">
                <a:latin typeface="Times New Roman" pitchFamily="18" charset="0"/>
                <a:ea typeface="Gill Sans"/>
                <a:cs typeface="Times New Roman" pitchFamily="18" charset="0"/>
              </a:rPr>
              <a:t>., </a:t>
            </a:r>
            <a:r>
              <a:rPr lang="en-US" sz="1100" dirty="0" err="1">
                <a:latin typeface="Times New Roman" pitchFamily="18" charset="0"/>
                <a:ea typeface="Gill Sans"/>
                <a:cs typeface="Times New Roman" pitchFamily="18" charset="0"/>
              </a:rPr>
              <a:t>Kazakov</a:t>
            </a:r>
            <a:r>
              <a:rPr lang="en-US" sz="1100" dirty="0"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dirty="0" smtClean="0">
                <a:latin typeface="Times New Roman" pitchFamily="18" charset="0"/>
                <a:ea typeface="Gill Sans"/>
                <a:cs typeface="Times New Roman" pitchFamily="18" charset="0"/>
              </a:rPr>
              <a:t>Vieira ‘09</a:t>
            </a:r>
            <a:endParaRPr lang="en-US" sz="1100" dirty="0"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6336" y="1835532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Numerics</a:t>
            </a:r>
            <a:endParaRPr lang="en-GB" dirty="0"/>
          </a:p>
        </p:txBody>
      </p:sp>
      <p:grpSp>
        <p:nvGrpSpPr>
          <p:cNvPr id="2" name="Group 8"/>
          <p:cNvGrpSpPr/>
          <p:nvPr/>
        </p:nvGrpSpPr>
        <p:grpSpPr>
          <a:xfrm>
            <a:off x="2771800" y="3717032"/>
            <a:ext cx="2845866" cy="1305436"/>
            <a:chOff x="5580112" y="3140968"/>
            <a:chExt cx="2845866" cy="1305436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7092280" y="3140968"/>
              <a:ext cx="144016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ик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580112" y="3573016"/>
              <a:ext cx="2760944" cy="60016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Gromov</a:t>
              </a:r>
              <a:r>
                <a:rPr lang="en-GB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GB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Serban</a:t>
              </a:r>
              <a:r>
                <a:rPr lang="en-GB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GB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Shenderovich</a:t>
              </a:r>
              <a:r>
                <a:rPr lang="en-GB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GB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Volin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`11;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Roiban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Tseytlin`11;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Vallilo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Mazzucato`11</a:t>
              </a:r>
              <a:endParaRPr lang="en-US" sz="1100" dirty="0">
                <a:latin typeface="Times New Roman" pitchFamily="18" charset="0"/>
                <a:ea typeface="Gill Sans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20272" y="4077072"/>
              <a:ext cx="1405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String theory</a:t>
              </a:r>
              <a:endParaRPr lang="en-GB" dirty="0"/>
            </a:p>
          </p:txBody>
        </p:sp>
      </p:grpSp>
      <p:pic>
        <p:nvPicPr>
          <p:cNvPr id="21" name="Picture 20" descr="tmp.emf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9872" y="3193754"/>
            <a:ext cx="1441182" cy="412673"/>
          </a:xfrm>
          <a:prstGeom prst="rect">
            <a:avLst/>
          </a:prstGeom>
          <a:noFill/>
        </p:spPr>
      </p:pic>
      <p:pic>
        <p:nvPicPr>
          <p:cNvPr id="25" name="Picture 24" descr="tmp.emf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2492896"/>
            <a:ext cx="685800" cy="190500"/>
          </a:xfrm>
          <a:prstGeom prst="rect">
            <a:avLst/>
          </a:prstGeom>
          <a:noFill/>
        </p:spPr>
      </p:pic>
      <p:pic>
        <p:nvPicPr>
          <p:cNvPr id="27" name="Picture 26" descr="tmp.emf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3" y="2132856"/>
            <a:ext cx="685800" cy="190500"/>
          </a:xfrm>
          <a:prstGeom prst="rect">
            <a:avLst/>
          </a:prstGeom>
          <a:noFill/>
        </p:spPr>
      </p:pic>
      <p:grpSp>
        <p:nvGrpSpPr>
          <p:cNvPr id="3" name="Group 37"/>
          <p:cNvGrpSpPr/>
          <p:nvPr/>
        </p:nvGrpSpPr>
        <p:grpSpPr>
          <a:xfrm>
            <a:off x="5652120" y="3645024"/>
            <a:ext cx="1296144" cy="765666"/>
            <a:chOff x="5652120" y="3645024"/>
            <a:chExt cx="1296144" cy="765666"/>
          </a:xfrm>
        </p:grpSpPr>
        <p:sp>
          <p:nvSpPr>
            <p:cNvPr id="32" name="Прямоугольник 1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652120" y="4149080"/>
              <a:ext cx="1296144" cy="2616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N.G</a:t>
              </a:r>
              <a:r>
                <a:rPr lang="en-US" sz="1100" dirty="0">
                  <a:latin typeface="Times New Roman" pitchFamily="18" charset="0"/>
                  <a:ea typeface="Gill Sans"/>
                  <a:cs typeface="Times New Roman" pitchFamily="18" charset="0"/>
                </a:rPr>
                <a:t>., 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Valatka`11</a:t>
              </a:r>
              <a:endParaRPr lang="en-US" sz="1100" dirty="0">
                <a:latin typeface="Times New Roman" pitchFamily="18" charset="0"/>
                <a:ea typeface="Gill Sans"/>
                <a:cs typeface="Times New Roman" pitchFamily="18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6012160" y="3645024"/>
              <a:ext cx="288032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 descr="tmp.emf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0024" y="3140966"/>
            <a:ext cx="3365500" cy="4699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7" name="Group 36"/>
          <p:cNvGrpSpPr/>
          <p:nvPr/>
        </p:nvGrpSpPr>
        <p:grpSpPr>
          <a:xfrm>
            <a:off x="109832" y="5579948"/>
            <a:ext cx="8998672" cy="1248397"/>
            <a:chOff x="109832" y="5579948"/>
            <a:chExt cx="8998672" cy="1248397"/>
          </a:xfrm>
        </p:grpSpPr>
        <p:sp>
          <p:nvSpPr>
            <p:cNvPr id="17" name="TextBox 16"/>
            <p:cNvSpPr txBox="1"/>
            <p:nvPr/>
          </p:nvSpPr>
          <p:spPr>
            <a:xfrm>
              <a:off x="395536" y="5579948"/>
              <a:ext cx="5240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Agrees with weak coupling gauge theory up to 5 loop!</a:t>
              </a:r>
            </a:p>
          </p:txBody>
        </p:sp>
        <p:sp>
          <p:nvSpPr>
            <p:cNvPr id="19" name="Прямоугольник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940152" y="5750348"/>
              <a:ext cx="3168352" cy="4308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Fieamberti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Fantambrogio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Sieg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Zanon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 `08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Eden,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Heslop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Korchemsky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Smirnov,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Sokatchev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 `12</a:t>
              </a:r>
              <a:endParaRPr lang="en-US" sz="1100" dirty="0">
                <a:latin typeface="Times New Roman" pitchFamily="18" charset="0"/>
                <a:ea typeface="Gill Sans"/>
                <a:cs typeface="Times New Roman" pitchFamily="18" charset="0"/>
              </a:endParaRPr>
            </a:p>
          </p:txBody>
        </p:sp>
        <p:sp>
          <p:nvSpPr>
            <p:cNvPr id="20" name="Прямоугольник 1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940152" y="6228181"/>
              <a:ext cx="3168352" cy="60016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Bajnok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Janik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Lukowski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 `08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Bajnok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Hegedus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Janik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Lukowski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 `09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Arutyunov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Frolov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Suzuki `10</a:t>
              </a:r>
              <a:endParaRPr lang="en-US" sz="1100" dirty="0">
                <a:latin typeface="Times New Roman" pitchFamily="18" charset="0"/>
                <a:ea typeface="Gill Sans"/>
                <a:cs typeface="Times New Roman" pitchFamily="18" charset="0"/>
              </a:endParaRPr>
            </a:p>
          </p:txBody>
        </p:sp>
        <p:pic>
          <p:nvPicPr>
            <p:cNvPr id="24" name="Picture 23" descr="1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9832" y="6102580"/>
              <a:ext cx="5758312" cy="29401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11560" y="3573016"/>
            <a:ext cx="2880320" cy="1485746"/>
            <a:chOff x="4139952" y="2141240"/>
            <a:chExt cx="2880320" cy="1485746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5580112" y="2141240"/>
              <a:ext cx="1440160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рямоугольник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139952" y="3365376"/>
              <a:ext cx="2112872" cy="2616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Gubser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Klebanov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Polyakov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 `98</a:t>
              </a:r>
              <a:endParaRPr lang="en-US" sz="1100" dirty="0">
                <a:latin typeface="Times New Roman" pitchFamily="18" charset="0"/>
                <a:ea typeface="Gill Sans"/>
                <a:cs typeface="Times New Roman" pitchFamily="18" charset="0"/>
              </a:endParaRPr>
            </a:p>
          </p:txBody>
        </p:sp>
      </p:grpSp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1" name="Прямоугольник 12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15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84201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5" name="Рисунок 5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7916" y="642892"/>
            <a:ext cx="276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7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77" y="1196752"/>
            <a:ext cx="394801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6845" y="5013176"/>
            <a:ext cx="7172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Is it the final answer to the spectral problem???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2228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Intermediate </a:t>
            </a:r>
            <a:r>
              <a:rPr lang="en-US" dirty="0" smtClean="0">
                <a:sym typeface="Symbol"/>
              </a:rPr>
              <a:t></a:t>
            </a:r>
            <a:endParaRPr lang="ru-RU" dirty="0"/>
          </a:p>
        </p:txBody>
      </p:sp>
      <p:pic>
        <p:nvPicPr>
          <p:cNvPr id="15" name="Picture 14" descr="PN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59632" y="1844824"/>
            <a:ext cx="5712668" cy="3740437"/>
          </a:xfrm>
          <a:prstGeom prst="rect">
            <a:avLst/>
          </a:prstGeom>
        </p:spPr>
      </p:pic>
      <p:sp>
        <p:nvSpPr>
          <p:cNvPr id="6" name="Прямоугольник 1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88224" y="1124744"/>
            <a:ext cx="1824840" cy="26161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latin typeface="Times New Roman" pitchFamily="18" charset="0"/>
                <a:ea typeface="Gill Sans"/>
                <a:cs typeface="Times New Roman" pitchFamily="18" charset="0"/>
              </a:rPr>
              <a:t>N.G</a:t>
            </a:r>
            <a:r>
              <a:rPr lang="en-US" sz="1100" dirty="0">
                <a:latin typeface="Times New Roman" pitchFamily="18" charset="0"/>
                <a:ea typeface="Gill Sans"/>
                <a:cs typeface="Times New Roman" pitchFamily="18" charset="0"/>
              </a:rPr>
              <a:t>., </a:t>
            </a:r>
            <a:r>
              <a:rPr lang="en-US" sz="1100" dirty="0" err="1">
                <a:latin typeface="Times New Roman" pitchFamily="18" charset="0"/>
                <a:ea typeface="Gill Sans"/>
                <a:cs typeface="Times New Roman" pitchFamily="18" charset="0"/>
              </a:rPr>
              <a:t>Kazakov</a:t>
            </a:r>
            <a:r>
              <a:rPr lang="en-US" sz="1100" dirty="0"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dirty="0" smtClean="0">
                <a:latin typeface="Times New Roman" pitchFamily="18" charset="0"/>
                <a:ea typeface="Gill Sans"/>
                <a:cs typeface="Times New Roman" pitchFamily="18" charset="0"/>
              </a:rPr>
              <a:t>Vieira ‘09</a:t>
            </a:r>
            <a:endParaRPr lang="en-US" sz="1100" dirty="0"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1764" y="1340768"/>
            <a:ext cx="130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Integrability</a:t>
            </a:r>
            <a:endParaRPr lang="en-GB" dirty="0"/>
          </a:p>
        </p:txBody>
      </p:sp>
      <p:grpSp>
        <p:nvGrpSpPr>
          <p:cNvPr id="2" name="Group 8"/>
          <p:cNvGrpSpPr/>
          <p:nvPr/>
        </p:nvGrpSpPr>
        <p:grpSpPr>
          <a:xfrm>
            <a:off x="2771800" y="3717032"/>
            <a:ext cx="2845866" cy="1305436"/>
            <a:chOff x="5580112" y="3140968"/>
            <a:chExt cx="2845866" cy="1305436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7092280" y="3140968"/>
              <a:ext cx="144016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ик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580112" y="3573016"/>
              <a:ext cx="2760944" cy="60016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Gromov</a:t>
              </a:r>
              <a:r>
                <a:rPr lang="en-GB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GB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Serban</a:t>
              </a:r>
              <a:r>
                <a:rPr lang="en-GB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GB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Shenderovich</a:t>
              </a:r>
              <a:r>
                <a:rPr lang="en-GB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GB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Volin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`11;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Roiban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Tseytlin`11;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Vallilo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, Mazzucato`11</a:t>
              </a:r>
              <a:endParaRPr lang="en-US" sz="1100" dirty="0">
                <a:latin typeface="Times New Roman" pitchFamily="18" charset="0"/>
                <a:ea typeface="Gill Sans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20272" y="4077072"/>
              <a:ext cx="1405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String theory</a:t>
              </a:r>
              <a:endParaRPr lang="en-GB" dirty="0"/>
            </a:p>
          </p:txBody>
        </p:sp>
      </p:grpSp>
      <p:pic>
        <p:nvPicPr>
          <p:cNvPr id="21" name="Picture 20" descr="tmp.emf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9872" y="3193754"/>
            <a:ext cx="1441182" cy="412673"/>
          </a:xfrm>
          <a:prstGeom prst="rect">
            <a:avLst/>
          </a:prstGeom>
          <a:noFill/>
        </p:spPr>
      </p:pic>
      <p:pic>
        <p:nvPicPr>
          <p:cNvPr id="25" name="Picture 24" descr="tmp.emf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2492896"/>
            <a:ext cx="685800" cy="190500"/>
          </a:xfrm>
          <a:prstGeom prst="rect">
            <a:avLst/>
          </a:prstGeom>
          <a:noFill/>
        </p:spPr>
      </p:pic>
      <p:pic>
        <p:nvPicPr>
          <p:cNvPr id="27" name="Picture 26" descr="tmp.emf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3" y="2132856"/>
            <a:ext cx="685800" cy="190500"/>
          </a:xfrm>
          <a:prstGeom prst="rect">
            <a:avLst/>
          </a:prstGeom>
          <a:noFill/>
        </p:spPr>
      </p:pic>
      <p:grpSp>
        <p:nvGrpSpPr>
          <p:cNvPr id="3" name="Group 37"/>
          <p:cNvGrpSpPr/>
          <p:nvPr/>
        </p:nvGrpSpPr>
        <p:grpSpPr>
          <a:xfrm>
            <a:off x="5652120" y="3645024"/>
            <a:ext cx="1296144" cy="765666"/>
            <a:chOff x="5652120" y="3645024"/>
            <a:chExt cx="1296144" cy="765666"/>
          </a:xfrm>
        </p:grpSpPr>
        <p:sp>
          <p:nvSpPr>
            <p:cNvPr id="32" name="Прямоугольник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652120" y="4149080"/>
              <a:ext cx="1296144" cy="26161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N.G</a:t>
              </a:r>
              <a:r>
                <a:rPr lang="en-US" sz="1100" dirty="0">
                  <a:latin typeface="Times New Roman" pitchFamily="18" charset="0"/>
                  <a:ea typeface="Gill Sans"/>
                  <a:cs typeface="Times New Roman" pitchFamily="18" charset="0"/>
                </a:rPr>
                <a:t>., </a:t>
              </a:r>
              <a:r>
                <a:rPr lang="en-US" sz="1100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Valatka`11</a:t>
              </a:r>
              <a:endParaRPr lang="en-US" sz="1100" dirty="0">
                <a:latin typeface="Times New Roman" pitchFamily="18" charset="0"/>
                <a:ea typeface="Gill Sans"/>
                <a:cs typeface="Times New Roman" pitchFamily="18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6012160" y="3645024"/>
              <a:ext cx="288032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 descr="tmp.emf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0024" y="3140966"/>
            <a:ext cx="3365500" cy="469900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85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08304" y="6488668"/>
            <a:ext cx="186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© </a:t>
            </a:r>
            <a:r>
              <a:rPr lang="en-US" dirty="0" err="1" smtClean="0">
                <a:solidFill>
                  <a:schemeClr val="bg1"/>
                </a:solidFill>
              </a:rPr>
              <a:t>V.Kazakov</a:t>
            </a:r>
            <a:r>
              <a:rPr lang="en-US" dirty="0" smtClean="0">
                <a:solidFill>
                  <a:schemeClr val="bg1"/>
                </a:solidFill>
              </a:rPr>
              <a:t> 2012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51720" y="2060848"/>
            <a:ext cx="899605" cy="621650"/>
            <a:chOff x="2051720" y="2060848"/>
            <a:chExt cx="899605" cy="62165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123728" y="2060848"/>
              <a:ext cx="720080" cy="21602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051720" y="2420888"/>
              <a:ext cx="899605" cy="26161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err="1" smtClean="0">
                  <a:latin typeface="Times New Roman" pitchFamily="18" charset="0"/>
                  <a:ea typeface="Gill Sans"/>
                  <a:cs typeface="Times New Roman" pitchFamily="18" charset="0"/>
                </a:rPr>
                <a:t>Hirota</a:t>
              </a:r>
              <a:r>
                <a:rPr lang="en-US" sz="1100" b="1" dirty="0" smtClean="0">
                  <a:latin typeface="Times New Roman" pitchFamily="18" charset="0"/>
                  <a:ea typeface="Gill Sans"/>
                  <a:cs typeface="Times New Roman" pitchFamily="18" charset="0"/>
                </a:rPr>
                <a:t> 1971</a:t>
              </a:r>
              <a:endParaRPr lang="en-US" sz="1100" b="1" dirty="0">
                <a:latin typeface="Times New Roman" pitchFamily="18" charset="0"/>
                <a:ea typeface="Gill Sans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90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64288" y="1821125"/>
            <a:ext cx="1737976" cy="26161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latin typeface="Times New Roman" pitchFamily="18" charset="0"/>
                <a:ea typeface="Gill Sans"/>
                <a:cs typeface="Times New Roman" pitchFamily="18" charset="0"/>
              </a:rPr>
              <a:t>N.G., </a:t>
            </a:r>
            <a:r>
              <a:rPr lang="en-US" sz="1100" b="1" dirty="0" err="1">
                <a:latin typeface="Times New Roman" pitchFamily="18" charset="0"/>
                <a:ea typeface="Gill Sans"/>
                <a:cs typeface="Times New Roman" pitchFamily="18" charset="0"/>
              </a:rPr>
              <a:t>Kazakov</a:t>
            </a:r>
            <a:r>
              <a:rPr lang="en-US" sz="1100" b="1" dirty="0"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smtClean="0">
                <a:latin typeface="Times New Roman" pitchFamily="18" charset="0"/>
                <a:ea typeface="Gill Sans"/>
                <a:cs typeface="Times New Roman" pitchFamily="18" charset="0"/>
              </a:rPr>
              <a:t>Vieira `09</a:t>
            </a:r>
            <a:endParaRPr lang="en-US" sz="1100" b="1" dirty="0"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461085"/>
            <a:ext cx="4032448" cy="240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2400" y="3837349"/>
            <a:ext cx="7150000" cy="45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mp.emf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6820" y="2781176"/>
            <a:ext cx="2095500" cy="4318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924190" y="2276872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 the parameterization: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60032" y="3477309"/>
            <a:ext cx="315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 integral equations become:</a:t>
            </a:r>
            <a:endParaRPr lang="en-GB" dirty="0">
              <a:solidFill>
                <a:schemeClr val="tx2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39552" y="4221088"/>
            <a:ext cx="7128792" cy="2389027"/>
            <a:chOff x="539552" y="4221088"/>
            <a:chExt cx="7128792" cy="2389027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259632" y="4581128"/>
              <a:ext cx="6408712" cy="2028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539552" y="4221088"/>
              <a:ext cx="3998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Universal equation for integral theories:</a:t>
              </a:r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13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ик 11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2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16" name="Рисунок 8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080" y="620688"/>
            <a:ext cx="2336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80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83568" y="1717923"/>
            <a:ext cx="7848872" cy="3655293"/>
            <a:chOff x="683568" y="1556792"/>
            <a:chExt cx="7848872" cy="365529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83568" y="1556792"/>
              <a:ext cx="7848872" cy="36552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871023" y="1645915"/>
              <a:ext cx="1514475" cy="26193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N.G., </a:t>
              </a:r>
              <a:r>
                <a:rPr lang="en-US" sz="1100" b="1" dirty="0" err="1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Kazakov</a:t>
              </a:r>
              <a:r>
                <a:rPr lang="en-US" sz="1100" b="1" dirty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, Vieira</a:t>
              </a:r>
            </a:p>
          </p:txBody>
        </p:sp>
        <p:pic>
          <p:nvPicPr>
            <p:cNvPr id="7" name="Рисунок 6" descr="sstmp.bmp"/>
            <p:cNvPicPr>
              <a:picLocks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5835" y="1645915"/>
              <a:ext cx="4706938" cy="340518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3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2026" y="2431718"/>
              <a:ext cx="3481592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414" name="Рисунок 9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5521920"/>
            <a:ext cx="69469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080" y="642892"/>
            <a:ext cx="2336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72200" y="5589240"/>
            <a:ext cx="1800200" cy="706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3623" y="2834933"/>
            <a:ext cx="5341527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Quasiclassical</a:t>
            </a:r>
            <a:r>
              <a:rPr lang="en-US" sz="3200" b="1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 quantization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From the algebraic curve</a:t>
            </a:r>
            <a:endParaRPr lang="ru-RU" sz="2800" dirty="0">
              <a:solidFill>
                <a:prstClr val="white"/>
              </a:solidFill>
              <a:latin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00034" y="1857364"/>
            <a:ext cx="29238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For any given classical solution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4" name="Rectangle 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00034" y="4429132"/>
            <a:ext cx="8358246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We can compute the first quantum correction to the energy </a:t>
            </a:r>
          </a:p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(and any other conserved charge) by deforming in an appropriate way</a:t>
            </a:r>
          </a:p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its algebraic curve!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pl1.gi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839" y="2643182"/>
            <a:ext cx="4054475" cy="103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ss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56" y="2408242"/>
            <a:ext cx="3316689" cy="1377948"/>
          </a:xfrm>
          <a:prstGeom prst="rect">
            <a:avLst/>
          </a:prstGeom>
          <a:noFill/>
        </p:spPr>
      </p:pic>
      <p:pic>
        <p:nvPicPr>
          <p:cNvPr id="11" name="Рисунок 10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" y="5492766"/>
            <a:ext cx="6235700" cy="647700"/>
          </a:xfrm>
          <a:prstGeom prst="rect">
            <a:avLst/>
          </a:prstGeom>
          <a:noFill/>
        </p:spPr>
      </p:pic>
      <p:pic>
        <p:nvPicPr>
          <p:cNvPr id="12" name="Рисунок 11" descr="tmp.bmp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6"/>
            <a:ext cx="7264400" cy="5461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032" y="642892"/>
            <a:ext cx="25146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275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pl1.gi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1839" y="2345105"/>
            <a:ext cx="3411534" cy="86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pl2.gi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4348" y="4140856"/>
            <a:ext cx="3429024" cy="87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ss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56" y="1785926"/>
            <a:ext cx="3316689" cy="1377948"/>
          </a:xfrm>
          <a:prstGeom prst="rect">
            <a:avLst/>
          </a:prstGeom>
          <a:noFill/>
        </p:spPr>
      </p:pic>
      <p:pic>
        <p:nvPicPr>
          <p:cNvPr id="20" name="Рисунок 19" descr="ss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56" y="3706814"/>
            <a:ext cx="3286148" cy="1365260"/>
          </a:xfrm>
          <a:prstGeom prst="rect">
            <a:avLst/>
          </a:prstGeom>
          <a:noFill/>
        </p:spPr>
      </p:pic>
      <p:pic>
        <p:nvPicPr>
          <p:cNvPr id="21" name="Рисунок 20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50"/>
            <a:ext cx="7264400" cy="546100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28596" y="1643050"/>
            <a:ext cx="3268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Consider some classical solution:</a:t>
            </a:r>
            <a:endParaRPr lang="ru-RU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8596" y="3559734"/>
            <a:ext cx="3590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We can excite it by a small extra cut:</a:t>
            </a:r>
            <a:endParaRPr lang="ru-RU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17" descr="tmp.bmp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692" y="5762628"/>
            <a:ext cx="2654300" cy="62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428596" y="5301208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The action variables are known to be:</a:t>
            </a:r>
            <a:endParaRPr lang="ru-RU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341048" y="5884854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Spectrum of excitations is quantized</a:t>
            </a:r>
            <a:endParaRPr lang="ru-RU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Рисунок 31" descr="tmp.bmp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44" y="5937244"/>
            <a:ext cx="520700" cy="304800"/>
          </a:xfrm>
          <a:prstGeom prst="rect">
            <a:avLst/>
          </a:prstGeom>
          <a:noFill/>
        </p:spPr>
      </p:pic>
      <p:pic>
        <p:nvPicPr>
          <p:cNvPr id="33" name="Рисунок 32" descr="tmp.bmp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7782" y="642917"/>
            <a:ext cx="2400300" cy="20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6990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35369" y="1700808"/>
            <a:ext cx="33278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For the harmonic oscillator we have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2085" y="1935485"/>
            <a:ext cx="26193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16348" y="4850373"/>
            <a:ext cx="7031971" cy="1634759"/>
            <a:chOff x="0" y="0"/>
            <a:chExt cx="4920" cy="1144"/>
          </a:xfrm>
        </p:grpSpPr>
        <p:pic>
          <p:nvPicPr>
            <p:cNvPr id="12299" name="Picture 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200"/>
              <a:ext cx="3162" cy="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0" name="Rectangle 10"/>
            <p:cNvSpPr>
              <a:spLocks/>
            </p:cNvSpPr>
            <p:nvPr/>
          </p:nvSpPr>
          <p:spPr bwMode="auto">
            <a:xfrm>
              <a:off x="0" y="0"/>
              <a:ext cx="492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Now we can </a:t>
              </a:r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compute shift of the energy level due to the zero point energies</a:t>
              </a:r>
              <a:endPara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6"/>
            <a:ext cx="7264400" cy="546100"/>
          </a:xfrm>
          <a:prstGeom prst="rect">
            <a:avLst/>
          </a:prstGeom>
          <a:noFill/>
        </p:spPr>
      </p:pic>
      <p:pic>
        <p:nvPicPr>
          <p:cNvPr id="17" name="Рисунок 16" descr="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1982" y="642892"/>
            <a:ext cx="1816100" cy="2032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700937" y="5739728"/>
            <a:ext cx="1138453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 err="1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Frolov</a:t>
            </a:r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Tseytlin</a:t>
            </a:r>
            <a:endParaRPr lang="ru-RU" sz="11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02879" y="3092003"/>
            <a:ext cx="7939148" cy="1417117"/>
            <a:chOff x="521284" y="3019995"/>
            <a:chExt cx="7939148" cy="1417117"/>
          </a:xfrm>
        </p:grpSpPr>
        <p:sp>
          <p:nvSpPr>
            <p:cNvPr id="12294" name="Rectangle 5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521284" y="3019995"/>
              <a:ext cx="5451475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So far we understood how to </a:t>
              </a:r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get</a:t>
              </a:r>
              <a:endPara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663926" y="3573016"/>
              <a:ext cx="7796506" cy="864096"/>
              <a:chOff x="3923928" y="2884603"/>
              <a:chExt cx="5041900" cy="558800"/>
            </a:xfrm>
          </p:grpSpPr>
          <p:pic>
            <p:nvPicPr>
              <p:cNvPr id="19" name="Рисунок 18" descr="pl1.gif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7787690" y="3065750"/>
                <a:ext cx="1052139" cy="267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Рисунок 19" descr="pl2.gi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656140" y="3063586"/>
                <a:ext cx="1092606" cy="2779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" name="Рисунок 1"/>
              <p:cNvPicPr>
                <a:picLocks/>
              </p:cNvPicPr>
              <p:nvPr>
                <p:custDataLst>
                  <p:tags r:id="rId10"/>
                </p:custDataLst>
              </p:nvPr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23928" y="2884603"/>
                <a:ext cx="5041900" cy="55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</p:grpSp>
      </p:grpSp>
      <p:sp>
        <p:nvSpPr>
          <p:cNvPr id="22" name="Прямоугольник 1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66285" y="4509120"/>
            <a:ext cx="1273105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 err="1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Beisert</a:t>
            </a:r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Freyhult</a:t>
            </a:r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</a:t>
            </a:r>
          </a:p>
          <a:p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N.G. Pedro Vieira</a:t>
            </a:r>
            <a:endParaRPr lang="ru-RU" sz="11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8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35369" y="1700808"/>
            <a:ext cx="33278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For the harmonic oscillator we have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6"/>
            <a:ext cx="7264400" cy="546100"/>
          </a:xfrm>
          <a:prstGeom prst="rect">
            <a:avLst/>
          </a:prstGeom>
          <a:noFill/>
        </p:spPr>
      </p:pic>
      <p:pic>
        <p:nvPicPr>
          <p:cNvPr id="17" name="Рисунок 16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1982" y="642892"/>
            <a:ext cx="1816100" cy="2032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545727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6447146" y="1650866"/>
            <a:ext cx="2589350" cy="1205112"/>
            <a:chOff x="6447146" y="1650866"/>
            <a:chExt cx="2589350" cy="1205112"/>
          </a:xfrm>
        </p:grpSpPr>
        <p:sp>
          <p:nvSpPr>
            <p:cNvPr id="21" name="Rectangle 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6566396" y="1650866"/>
              <a:ext cx="2398092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Poles can be only at the </a:t>
              </a:r>
            </a:p>
            <a:p>
              <a:r>
                <a:rPr lang="en-US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specia</a:t>
              </a:r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points of the curve</a:t>
              </a:r>
              <a:endPara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Рисунок 6"/>
            <p:cNvPicPr>
              <a:picLocks/>
            </p:cNvPicPr>
            <p:nvPr>
              <p:custDataLst>
                <p:tags r:id="rId15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146" y="2492896"/>
              <a:ext cx="2589350" cy="363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414936" y="5013176"/>
            <a:ext cx="8502622" cy="1838799"/>
            <a:chOff x="414936" y="5013176"/>
            <a:chExt cx="8502622" cy="1838799"/>
          </a:xfrm>
        </p:grpSpPr>
        <p:sp>
          <p:nvSpPr>
            <p:cNvPr id="23" name="Rectangle 3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535369" y="5013176"/>
              <a:ext cx="346325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We can rewrite the sum as an integral</a:t>
              </a:r>
              <a:endPara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Рисунок 7"/>
            <p:cNvPicPr>
              <a:picLocks/>
            </p:cNvPicPr>
            <p:nvPr>
              <p:custDataLst>
                <p:tags r:id="rId10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36" y="5445224"/>
              <a:ext cx="222083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/>
            </p:cNvPicPr>
            <p:nvPr>
              <p:custDataLst>
                <p:tags r:id="rId11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5319659"/>
              <a:ext cx="2664296" cy="70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pic>
          <p:nvPicPr>
            <p:cNvPr id="24" name="Рисунок 23"/>
            <p:cNvPicPr>
              <a:picLocks/>
            </p:cNvPicPr>
            <p:nvPr>
              <p:custDataLst>
                <p:tags r:id="rId12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234" y="6063504"/>
              <a:ext cx="4702324" cy="788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sp>
          <p:nvSpPr>
            <p:cNvPr id="25" name="Rectangle 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383072" y="6248636"/>
              <a:ext cx="61555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Where</a:t>
              </a:r>
              <a:endPara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535954" y="3140968"/>
            <a:ext cx="2500542" cy="776950"/>
            <a:chOff x="6535954" y="3140968"/>
            <a:chExt cx="2500542" cy="776950"/>
          </a:xfrm>
        </p:grpSpPr>
        <p:sp>
          <p:nvSpPr>
            <p:cNvPr id="26" name="Rectangle 3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6566396" y="3140968"/>
              <a:ext cx="101951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For bosons</a:t>
              </a:r>
              <a:endPara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" name="Рисунок 11"/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35954" y="3573016"/>
              <a:ext cx="2500542" cy="344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6549401" y="4088105"/>
            <a:ext cx="1202972" cy="813924"/>
            <a:chOff x="6549401" y="4088105"/>
            <a:chExt cx="1202972" cy="813924"/>
          </a:xfrm>
        </p:grpSpPr>
        <p:sp>
          <p:nvSpPr>
            <p:cNvPr id="30" name="Rectangle 3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6553327" y="4088105"/>
              <a:ext cx="119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For fermions</a:t>
              </a:r>
              <a:endPara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Рисунок 12"/>
            <p:cNvPicPr>
              <a:picLocks/>
            </p:cNvPicPr>
            <p:nvPr>
              <p:custDataLst>
                <p:tags r:id="rId6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49401" y="4559129"/>
              <a:ext cx="990600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7488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51"/>
            <a:ext cx="3365500" cy="431800"/>
          </a:xfrm>
          <a:prstGeom prst="rect">
            <a:avLst/>
          </a:prstGeom>
          <a:noFill/>
        </p:spPr>
      </p:pic>
      <p:pic>
        <p:nvPicPr>
          <p:cNvPr id="8" name="Рисунок 7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662" y="642918"/>
            <a:ext cx="2571768" cy="222695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401835" y="2000240"/>
            <a:ext cx="114910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643042" y="2081201"/>
            <a:ext cx="796576" cy="77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401835" y="2357430"/>
            <a:ext cx="2587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dirty="0">
                <a:ea typeface="Gill Sans"/>
                <a:cs typeface="Gill Sans"/>
              </a:rPr>
              <a:t>x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786446" y="2115216"/>
            <a:ext cx="1428760" cy="74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361946" y="2754316"/>
            <a:ext cx="25717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String tension</a:t>
            </a:r>
            <a:endParaRPr lang="en-US" baseline="32000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pic>
        <p:nvPicPr>
          <p:cNvPr id="19" name="Рисунок 18" descr="tmp.bmp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5138" y="3143248"/>
            <a:ext cx="1428762" cy="358821"/>
          </a:xfrm>
          <a:prstGeom prst="rect">
            <a:avLst/>
          </a:prstGeom>
          <a:noFill/>
        </p:spPr>
      </p:pic>
      <p:pic>
        <p:nvPicPr>
          <p:cNvPr id="21" name="Рисунок 20" descr="tmp.bmp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7944" y="3000372"/>
            <a:ext cx="1066800" cy="660400"/>
          </a:xfrm>
          <a:prstGeom prst="rect">
            <a:avLst/>
          </a:prstGeom>
          <a:noFill/>
        </p:spPr>
      </p:pic>
      <p:sp>
        <p:nvSpPr>
          <p:cNvPr id="22" name="Rectangle 2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4286266" y="2754316"/>
            <a:ext cx="25717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`t </a:t>
            </a:r>
            <a:r>
              <a:rPr lang="en-US" dirty="0" err="1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Hooft</a:t>
            </a:r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 coupling</a:t>
            </a:r>
            <a:endParaRPr lang="en-US" baseline="32000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sp>
        <p:nvSpPr>
          <p:cNvPr id="23" name="Rectangle 2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428614" y="3468696"/>
            <a:ext cx="25717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String coupling</a:t>
            </a:r>
            <a:endParaRPr lang="en-US" baseline="32000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pic>
        <p:nvPicPr>
          <p:cNvPr id="26" name="Рисунок 25" descr="tmp.bmp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7943" y="3760794"/>
            <a:ext cx="1295400" cy="596900"/>
          </a:xfrm>
          <a:prstGeom prst="rect">
            <a:avLst/>
          </a:prstGeom>
          <a:noFill/>
        </p:spPr>
      </p:pic>
      <p:sp>
        <p:nvSpPr>
          <p:cNvPr id="28" name="Rectangle 2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4357704" y="3468696"/>
            <a:ext cx="25717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Number of colors</a:t>
            </a:r>
            <a:endParaRPr lang="en-US" baseline="32000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pic>
        <p:nvPicPr>
          <p:cNvPr id="29" name="Рисунок 28" descr="tmp.bmp"/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5120" y="4000504"/>
            <a:ext cx="241300" cy="190500"/>
          </a:xfrm>
          <a:prstGeom prst="rect">
            <a:avLst/>
          </a:prstGeom>
          <a:noFill/>
        </p:spPr>
      </p:pic>
      <p:sp>
        <p:nvSpPr>
          <p:cNvPr id="30" name="Rectangle 2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714348" y="5040332"/>
            <a:ext cx="2571750" cy="24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We will mainly focus on</a:t>
            </a:r>
            <a:endParaRPr lang="en-US" baseline="32000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sp>
        <p:nvSpPr>
          <p:cNvPr id="34" name="Rectangle 2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4427984" y="5040332"/>
            <a:ext cx="2571750" cy="24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limit</a:t>
            </a:r>
            <a:endParaRPr lang="en-US" baseline="32000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sp>
        <p:nvSpPr>
          <p:cNvPr id="35" name="Rectangle 2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1214414" y="5397522"/>
            <a:ext cx="5143536" cy="24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i.e. planar limit in YM, and free strings</a:t>
            </a:r>
            <a:endParaRPr lang="en-US" baseline="32000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/>
          </p:cNvPicPr>
          <p:nvPr>
            <p:custDataLst>
              <p:tags r:id="rId18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060" y="5072074"/>
            <a:ext cx="9779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2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78271" y="2834933"/>
            <a:ext cx="6792244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Strong coupling QC spectrum from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Y-system</a:t>
            </a:r>
            <a:endParaRPr lang="ru-RU" sz="2800" dirty="0">
              <a:solidFill>
                <a:prstClr val="white"/>
              </a:solidFill>
              <a:latin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3959932" y="2672916"/>
            <a:ext cx="360040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7" y="2060848"/>
            <a:ext cx="53848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6" name="Рисунок 15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3028" y="3212976"/>
            <a:ext cx="40513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7" name="Rectangle 3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259632" y="1628800"/>
            <a:ext cx="17953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At strong coupling: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259632" y="3861048"/>
            <a:ext cx="4102101" cy="1429737"/>
            <a:chOff x="1259632" y="4304129"/>
            <a:chExt cx="4102101" cy="1429737"/>
          </a:xfrm>
        </p:grpSpPr>
        <p:sp>
          <p:nvSpPr>
            <p:cNvPr id="18" name="Rectangle 3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259632" y="4304129"/>
              <a:ext cx="150682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Hirota</a:t>
              </a:r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equation:</a:t>
              </a:r>
              <a:endPara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1" name="Рисунок 20"/>
            <p:cNvPicPr>
              <a:picLocks/>
            </p:cNvPicPr>
            <p:nvPr>
              <p:custDataLst>
                <p:tags r:id="rId11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59633" y="4808185"/>
              <a:ext cx="4102100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pic>
          <p:nvPicPr>
            <p:cNvPr id="23" name="Рисунок 22"/>
            <p:cNvPicPr>
              <a:picLocks/>
            </p:cNvPicPr>
            <p:nvPr>
              <p:custDataLst>
                <p:tags r:id="rId12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59632" y="5251266"/>
              <a:ext cx="2057400" cy="48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4749147"/>
            <a:ext cx="3096344" cy="206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1192969" y="5539298"/>
            <a:ext cx="3597139" cy="986046"/>
            <a:chOff x="1192969" y="5539298"/>
            <a:chExt cx="3597139" cy="986046"/>
          </a:xfrm>
        </p:grpSpPr>
        <p:sp>
          <p:nvSpPr>
            <p:cNvPr id="26" name="Rectangle 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192969" y="5539298"/>
              <a:ext cx="3597139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General solution is given by characters</a:t>
              </a:r>
            </a:p>
            <a:p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With 8-paramiters</a:t>
              </a:r>
              <a:endPara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8" name="Рисунок 27"/>
            <p:cNvPicPr>
              <a:picLocks/>
            </p:cNvPicPr>
            <p:nvPr>
              <p:custDataLst>
                <p:tags r:id="rId9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44476" y="6258644"/>
              <a:ext cx="31115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  <p:pic>
        <p:nvPicPr>
          <p:cNvPr id="30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41" y="1916832"/>
            <a:ext cx="74580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Рисунок 30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85725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2" name="Рисунок 31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642892"/>
            <a:ext cx="24003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9" name="Прямоугольник 1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43580" y="1488271"/>
            <a:ext cx="1802096" cy="4308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N.G. 2009,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N.G.,</a:t>
            </a:r>
            <a:r>
              <a:rPr lang="en-US" sz="1100" b="1" dirty="0" err="1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Kazakov,Tsuboi</a:t>
            </a:r>
            <a:r>
              <a:rPr lang="en-US" sz="1100" b="1" dirty="0" smtClean="0">
                <a:solidFill>
                  <a:srgbClr val="FFFF00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 2010</a:t>
            </a:r>
            <a:endParaRPr lang="en-US" sz="1100" b="1" dirty="0">
              <a:solidFill>
                <a:srgbClr val="FFFF00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160" y="2070991"/>
            <a:ext cx="6344662" cy="7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ss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558" y="2974253"/>
            <a:ext cx="705408" cy="708529"/>
          </a:xfrm>
          <a:prstGeom prst="rect">
            <a:avLst/>
          </a:prstGeom>
          <a:noFill/>
        </p:spPr>
      </p:pic>
      <p:grpSp>
        <p:nvGrpSpPr>
          <p:cNvPr id="20" name="Группа 19"/>
          <p:cNvGrpSpPr/>
          <p:nvPr/>
        </p:nvGrpSpPr>
        <p:grpSpPr>
          <a:xfrm>
            <a:off x="1825136" y="2974253"/>
            <a:ext cx="4619072" cy="708529"/>
            <a:chOff x="2689232" y="4500570"/>
            <a:chExt cx="5311792" cy="814787"/>
          </a:xfrm>
        </p:grpSpPr>
        <p:pic>
          <p:nvPicPr>
            <p:cNvPr id="13" name="Рисунок 12" descr="sstmp.bmp"/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89826" y="4500570"/>
              <a:ext cx="811198" cy="814787"/>
            </a:xfrm>
            <a:prstGeom prst="rect">
              <a:avLst/>
            </a:prstGeom>
            <a:noFill/>
          </p:spPr>
        </p:pic>
        <p:pic>
          <p:nvPicPr>
            <p:cNvPr id="14" name="Рисунок 13" descr="sstmp.bmp"/>
            <p:cNvPicPr>
              <a:picLocks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75380" y="4500570"/>
              <a:ext cx="811198" cy="814787"/>
            </a:xfrm>
            <a:prstGeom prst="rect">
              <a:avLst/>
            </a:prstGeom>
            <a:noFill/>
          </p:spPr>
        </p:pic>
        <p:pic>
          <p:nvPicPr>
            <p:cNvPr id="15" name="Рисунок 14" descr="sstmp.bmp"/>
            <p:cNvPicPr>
              <a:picLocks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03678" y="4500570"/>
              <a:ext cx="811198" cy="814787"/>
            </a:xfrm>
            <a:prstGeom prst="rect">
              <a:avLst/>
            </a:prstGeom>
            <a:noFill/>
          </p:spPr>
        </p:pic>
        <p:pic>
          <p:nvPicPr>
            <p:cNvPr id="19" name="Рисунок 18" descr="sstmp.bmp"/>
            <p:cNvPicPr>
              <a:picLocks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89232" y="4500570"/>
              <a:ext cx="811198" cy="814787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35496" y="1556792"/>
            <a:ext cx="4119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Hirota</a:t>
            </a:r>
            <a:r>
              <a:rPr lang="en-US" dirty="0" smtClean="0"/>
              <a:t> equation satisfied by </a:t>
            </a:r>
            <a:r>
              <a:rPr lang="en-US" dirty="0" err="1" smtClean="0"/>
              <a:t>gl</a:t>
            </a:r>
            <a:r>
              <a:rPr lang="en-US" dirty="0" smtClean="0"/>
              <a:t>(N) characters:</a:t>
            </a:r>
            <a:endParaRPr lang="ru-RU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85725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3" name="Рисунок 22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642892"/>
            <a:ext cx="24003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4" name="Рисунок 23" descr="ss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2280" y="1844824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4326700"/>
            <a:ext cx="3405978" cy="227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7072"/>
            <a:ext cx="4939968" cy="224840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4600" y="6444044"/>
            <a:ext cx="411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Unitary representations of PSU(2,2|4)!!</a:t>
            </a:r>
            <a:endParaRPr lang="ru-RU" dirty="0"/>
          </a:p>
        </p:txBody>
      </p:sp>
      <p:sp>
        <p:nvSpPr>
          <p:cNvPr id="27" name="Прямоугольник 1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96293" y="3789040"/>
            <a:ext cx="1805302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N.G</a:t>
            </a:r>
            <a:r>
              <a:rPr lang="en-US" sz="1100" b="1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., </a:t>
            </a:r>
            <a:r>
              <a:rPr lang="en-US" sz="1100" b="1" dirty="0" err="1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Tsuboi</a:t>
            </a:r>
            <a:r>
              <a:rPr lang="en-US" sz="1100" b="1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 </a:t>
            </a:r>
            <a:r>
              <a:rPr lang="en-US" sz="1100" b="1" dirty="0" err="1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Kazakov</a:t>
            </a:r>
            <a:r>
              <a:rPr lang="en-US" sz="1100" b="1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 ‘10</a:t>
            </a:r>
            <a:endParaRPr lang="en-US" sz="1100" b="1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1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/>
          </p:cNvPicPr>
          <p:nvPr>
            <p:ph idx="1"/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04" y="3501008"/>
            <a:ext cx="8229600" cy="31053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739" y="3595467"/>
            <a:ext cx="648072" cy="2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1" name="Рисунок 10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550" y="2789560"/>
            <a:ext cx="76073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2" name="Rectangle 3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35369" y="1700808"/>
            <a:ext cx="41806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1) For a given classical solution we compute 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685" y="2004247"/>
            <a:ext cx="4762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4" name="Rectangle 3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39552" y="2431921"/>
            <a:ext cx="15517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Diagonalize</a:t>
            </a:r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it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39552" y="3079993"/>
            <a:ext cx="2573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3) Compute super-character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85725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7" name="Рисунок 16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642892"/>
            <a:ext cx="24003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54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61086" y="4293097"/>
            <a:ext cx="8215370" cy="857256"/>
            <a:chOff x="500034" y="1858508"/>
            <a:chExt cx="8215370" cy="85725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500034" y="1858508"/>
              <a:ext cx="8215370" cy="857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tmp.bmp"/>
            <p:cNvPicPr>
              <a:picLocks/>
            </p:cNvPicPr>
            <p:nvPr>
              <p:custDataLst>
                <p:tags r:id="rId9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2999" y="1883420"/>
              <a:ext cx="6896100" cy="825500"/>
            </a:xfrm>
            <a:prstGeom prst="rect">
              <a:avLst/>
            </a:prstGeom>
            <a:noFill/>
          </p:spPr>
        </p:pic>
      </p:grpSp>
      <p:sp>
        <p:nvSpPr>
          <p:cNvPr id="17" name="Прямоугольник 16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251520" y="2132856"/>
            <a:ext cx="5951215" cy="1368152"/>
            <a:chOff x="1331640" y="3140968"/>
            <a:chExt cx="5951215" cy="1368152"/>
          </a:xfrm>
        </p:grpSpPr>
        <p:pic>
          <p:nvPicPr>
            <p:cNvPr id="2" name="Рисунок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3473946"/>
              <a:ext cx="5591175" cy="819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331640" y="3140968"/>
              <a:ext cx="1080120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Rectangle 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35369" y="1700808"/>
            <a:ext cx="54886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For some particular combinations the result is very simple: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601229" y="3717032"/>
            <a:ext cx="36827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The expression for the energy becomes: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0" y="6146853"/>
            <a:ext cx="222083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7" name="Рисунок 26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66" y="6111747"/>
            <a:ext cx="2664296" cy="70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8" name="Рисунок 27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279044"/>
            <a:ext cx="3422068" cy="5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9" name="Rectangle 3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611560" y="5445225"/>
            <a:ext cx="62773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Coinsides</a:t>
            </a:r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with the expression from the quasi-classical quantization!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Рисунок 29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85725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1" name="Рисунок 30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642892"/>
            <a:ext cx="24003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8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5010" y="2834933"/>
            <a:ext cx="301877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Weak coupling</a:t>
            </a:r>
            <a:endParaRPr lang="ru-RU" sz="2800" dirty="0">
              <a:solidFill>
                <a:prstClr val="white"/>
              </a:solidFill>
              <a:latin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4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1657870"/>
            <a:ext cx="67341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428992" y="1772816"/>
            <a:ext cx="428628" cy="3240360"/>
          </a:xfrm>
          <a:prstGeom prst="rect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5440" y="5324497"/>
            <a:ext cx="52197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1" name="Rectangle 2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638202" y="4538679"/>
            <a:ext cx="3714758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b="1" dirty="0" smtClean="0">
                <a:latin typeface="Times New Roman" pitchFamily="18" charset="0"/>
                <a:ea typeface="Gill Sans"/>
                <a:cs typeface="Times New Roman" pitchFamily="18" charset="0"/>
              </a:rPr>
              <a:t>Use </a:t>
            </a:r>
            <a:r>
              <a:rPr lang="en-US" b="1" dirty="0" err="1" smtClean="0">
                <a:latin typeface="Times New Roman" pitchFamily="18" charset="0"/>
                <a:ea typeface="Gill Sans"/>
                <a:cs typeface="Times New Roman" pitchFamily="18" charset="0"/>
              </a:rPr>
              <a:t>Hirota</a:t>
            </a:r>
            <a:r>
              <a:rPr lang="en-US" b="1" dirty="0" smtClean="0">
                <a:latin typeface="Times New Roman" pitchFamily="18" charset="0"/>
                <a:ea typeface="Gill Sans"/>
                <a:cs typeface="Times New Roman" pitchFamily="18" charset="0"/>
              </a:rPr>
              <a:t> equation:</a:t>
            </a:r>
            <a:endParaRPr lang="en-US" b="1" baseline="32000" dirty="0"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2276872"/>
            <a:ext cx="3672408" cy="11161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2540282"/>
            <a:ext cx="3252772" cy="60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4" name="Рисунок 13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80" y="642892"/>
            <a:ext cx="2184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4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604" y="2057028"/>
            <a:ext cx="2146300" cy="723900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1357290" y="2925116"/>
            <a:ext cx="212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Obeys Yang-Baxter: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1357290" y="1547500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SU(2|2) invariant tensor with 4 fundamental indexes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1232829" y="5631437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eigenvalues solve </a:t>
            </a:r>
            <a:r>
              <a:rPr lang="en-US" dirty="0" err="1" smtClean="0"/>
              <a:t>Hirota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for rep  = </a:t>
            </a:r>
            <a:endParaRPr lang="ru-RU"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16200000" flipH="1">
            <a:off x="6850853" y="2951630"/>
            <a:ext cx="860658" cy="106235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6663737" y="3032510"/>
            <a:ext cx="916184" cy="95612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16200000" flipH="1">
            <a:off x="6974748" y="3415808"/>
            <a:ext cx="943947" cy="10623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>
            <a:off x="7039729" y="3330110"/>
            <a:ext cx="294571" cy="162878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</a:t>
            </a:r>
            <a:endParaRPr lang="ru-RU" sz="1050" dirty="0"/>
          </a:p>
        </p:txBody>
      </p:sp>
      <p:sp>
        <p:nvSpPr>
          <p:cNvPr id="51" name="Овал 50"/>
          <p:cNvSpPr/>
          <p:nvPr/>
        </p:nvSpPr>
        <p:spPr>
          <a:xfrm>
            <a:off x="7305318" y="3135768"/>
            <a:ext cx="294571" cy="162878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</a:t>
            </a:r>
            <a:endParaRPr lang="ru-RU" sz="1050" dirty="0"/>
          </a:p>
        </p:txBody>
      </p:sp>
      <p:sp>
        <p:nvSpPr>
          <p:cNvPr id="52" name="Овал 51"/>
          <p:cNvSpPr/>
          <p:nvPr/>
        </p:nvSpPr>
        <p:spPr>
          <a:xfrm>
            <a:off x="7305318" y="3528153"/>
            <a:ext cx="294571" cy="162878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</a:t>
            </a:r>
            <a:endParaRPr lang="ru-RU" sz="1050" dirty="0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16200000" flipH="1">
            <a:off x="4930348" y="3010925"/>
            <a:ext cx="860658" cy="106235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4902585" y="3091806"/>
            <a:ext cx="916184" cy="95612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16200000" flipH="1">
            <a:off x="4676232" y="3475104"/>
            <a:ext cx="943947" cy="10623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/>
          <p:cNvSpPr/>
          <p:nvPr/>
        </p:nvSpPr>
        <p:spPr>
          <a:xfrm>
            <a:off x="5246355" y="3470398"/>
            <a:ext cx="294571" cy="162878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</a:t>
            </a:r>
            <a:endParaRPr lang="ru-RU" sz="1050" dirty="0"/>
          </a:p>
        </p:txBody>
      </p:sp>
      <p:sp>
        <p:nvSpPr>
          <p:cNvPr id="62" name="Овал 61"/>
          <p:cNvSpPr/>
          <p:nvPr/>
        </p:nvSpPr>
        <p:spPr>
          <a:xfrm>
            <a:off x="4986916" y="3253082"/>
            <a:ext cx="294571" cy="162878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</a:t>
            </a:r>
            <a:endParaRPr lang="ru-RU" sz="1050" dirty="0"/>
          </a:p>
        </p:txBody>
      </p:sp>
      <p:sp>
        <p:nvSpPr>
          <p:cNvPr id="63" name="Овал 62"/>
          <p:cNvSpPr/>
          <p:nvPr/>
        </p:nvSpPr>
        <p:spPr>
          <a:xfrm>
            <a:off x="5021001" y="3703479"/>
            <a:ext cx="294571" cy="162878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</a:t>
            </a:r>
            <a:endParaRPr lang="ru-RU" sz="105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5429256" y="1867831"/>
            <a:ext cx="1316046" cy="1071570"/>
            <a:chOff x="5429256" y="1867831"/>
            <a:chExt cx="1316046" cy="107157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5572132" y="2510773"/>
              <a:ext cx="1000132" cy="158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>
              <a:off x="5644364" y="2509979"/>
              <a:ext cx="857256" cy="158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Рисунок 23" descr="tmp.bmp"/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29256" y="2439335"/>
              <a:ext cx="1143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Рисунок 24" descr="tmp.bmp"/>
            <p:cNvPicPr>
              <a:picLocks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43702" y="2439335"/>
              <a:ext cx="1016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Рисунок 27" descr="tmp.bmp"/>
            <p:cNvPicPr>
              <a:picLocks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00760" y="1867831"/>
              <a:ext cx="127000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Рисунок 29" descr="tmp.bmp"/>
            <p:cNvPicPr>
              <a:picLocks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15008" y="2367897"/>
              <a:ext cx="139700" cy="11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Рисунок 31" descr="tmp.bmp"/>
            <p:cNvPicPr>
              <a:picLocks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72212" y="2653649"/>
              <a:ext cx="114300" cy="1143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" name="Прямая со стрелкой 33"/>
            <p:cNvCxnSpPr/>
            <p:nvPr/>
          </p:nvCxnSpPr>
          <p:spPr>
            <a:xfrm>
              <a:off x="6215074" y="2510773"/>
              <a:ext cx="21431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rot="5400000" flipH="1" flipV="1">
              <a:off x="5965041" y="2260740"/>
              <a:ext cx="21431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Овал 63"/>
            <p:cNvSpPr/>
            <p:nvPr/>
          </p:nvSpPr>
          <p:spPr>
            <a:xfrm>
              <a:off x="5944025" y="2440148"/>
              <a:ext cx="294571" cy="162878"/>
            </a:xfrm>
            <a:prstGeom prst="ellips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</a:t>
              </a:r>
              <a:endParaRPr lang="ru-RU" sz="1050" dirty="0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5072860" y="4572009"/>
            <a:ext cx="2428098" cy="429422"/>
            <a:chOff x="5072860" y="4857760"/>
            <a:chExt cx="2428098" cy="429422"/>
          </a:xfrm>
        </p:grpSpPr>
        <p:cxnSp>
          <p:nvCxnSpPr>
            <p:cNvPr id="66" name="Прямая соединительная линия 65"/>
            <p:cNvCxnSpPr/>
            <p:nvPr/>
          </p:nvCxnSpPr>
          <p:spPr>
            <a:xfrm>
              <a:off x="5072860" y="5071280"/>
              <a:ext cx="2428098" cy="7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 rot="5400000">
              <a:off x="5357818" y="5072074"/>
              <a:ext cx="428628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Овал 73"/>
            <p:cNvSpPr/>
            <p:nvPr/>
          </p:nvSpPr>
          <p:spPr>
            <a:xfrm>
              <a:off x="5444753" y="5000655"/>
              <a:ext cx="294571" cy="162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</a:t>
              </a:r>
              <a:endParaRPr lang="ru-RU" sz="1050" dirty="0"/>
            </a:p>
          </p:txBody>
        </p:sp>
        <p:cxnSp>
          <p:nvCxnSpPr>
            <p:cNvPr id="77" name="Прямая соединительная линия 76"/>
            <p:cNvCxnSpPr/>
            <p:nvPr/>
          </p:nvCxnSpPr>
          <p:spPr>
            <a:xfrm rot="5400000">
              <a:off x="5833568" y="5071280"/>
              <a:ext cx="428628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Овал 77"/>
            <p:cNvSpPr/>
            <p:nvPr/>
          </p:nvSpPr>
          <p:spPr>
            <a:xfrm>
              <a:off x="5920503" y="4999861"/>
              <a:ext cx="294571" cy="162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</a:t>
              </a:r>
              <a:endParaRPr lang="ru-RU" sz="1050" dirty="0"/>
            </a:p>
          </p:txBody>
        </p:sp>
        <p:cxnSp>
          <p:nvCxnSpPr>
            <p:cNvPr id="79" name="Прямая соединительная линия 78"/>
            <p:cNvCxnSpPr/>
            <p:nvPr/>
          </p:nvCxnSpPr>
          <p:spPr>
            <a:xfrm rot="5400000">
              <a:off x="6333634" y="5071280"/>
              <a:ext cx="428628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Овал 79"/>
            <p:cNvSpPr/>
            <p:nvPr/>
          </p:nvSpPr>
          <p:spPr>
            <a:xfrm>
              <a:off x="6420569" y="4999861"/>
              <a:ext cx="294571" cy="162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</a:t>
              </a:r>
              <a:endParaRPr lang="ru-RU" sz="1050" dirty="0"/>
            </a:p>
          </p:txBody>
        </p:sp>
        <p:cxnSp>
          <p:nvCxnSpPr>
            <p:cNvPr id="81" name="Прямая соединительная линия 80"/>
            <p:cNvCxnSpPr/>
            <p:nvPr/>
          </p:nvCxnSpPr>
          <p:spPr>
            <a:xfrm rot="5400000">
              <a:off x="6833700" y="5071280"/>
              <a:ext cx="428628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Овал 81"/>
            <p:cNvSpPr/>
            <p:nvPr/>
          </p:nvSpPr>
          <p:spPr>
            <a:xfrm>
              <a:off x="6920635" y="4999861"/>
              <a:ext cx="294571" cy="162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S</a:t>
              </a:r>
              <a:endParaRPr lang="ru-RU" sz="1050" dirty="0"/>
            </a:p>
          </p:txBody>
        </p:sp>
      </p:grpSp>
      <p:pic>
        <p:nvPicPr>
          <p:cNvPr id="45" name="Рисунок 44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7290" y="5094302"/>
            <a:ext cx="6756400" cy="457200"/>
          </a:xfrm>
          <a:prstGeom prst="rect">
            <a:avLst/>
          </a:prstGeom>
          <a:noFill/>
        </p:spPr>
      </p:pic>
      <p:grpSp>
        <p:nvGrpSpPr>
          <p:cNvPr id="86" name="Группа 85"/>
          <p:cNvGrpSpPr/>
          <p:nvPr/>
        </p:nvGrpSpPr>
        <p:grpSpPr>
          <a:xfrm>
            <a:off x="4214810" y="5715016"/>
            <a:ext cx="728665" cy="1019199"/>
            <a:chOff x="4214810" y="5715016"/>
            <a:chExt cx="728665" cy="1019199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4586285" y="6090479"/>
              <a:ext cx="357190" cy="642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3" name="Прямая соединительная линия 52"/>
            <p:cNvCxnSpPr>
              <a:stCxn id="46" idx="0"/>
              <a:endCxn id="46" idx="2"/>
            </p:cNvCxnSpPr>
            <p:nvPr/>
          </p:nvCxnSpPr>
          <p:spPr>
            <a:xfrm rot="16200000" flipH="1">
              <a:off x="4443409" y="6411950"/>
              <a:ext cx="642942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4586285" y="6261930"/>
              <a:ext cx="35719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4586285" y="6414330"/>
              <a:ext cx="35719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4586285" y="6571495"/>
              <a:ext cx="35719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Левая фигурная скобка 70"/>
            <p:cNvSpPr/>
            <p:nvPr/>
          </p:nvSpPr>
          <p:spPr>
            <a:xfrm>
              <a:off x="4371971" y="6090479"/>
              <a:ext cx="214314" cy="64294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Левая фигурная скобка 71"/>
            <p:cNvSpPr/>
            <p:nvPr/>
          </p:nvSpPr>
          <p:spPr>
            <a:xfrm rot="5400000">
              <a:off x="4657723" y="5804727"/>
              <a:ext cx="214314" cy="3571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tmp.bmp"/>
            <p:cNvPicPr>
              <a:picLocks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14810" y="633811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76" name="Рисунок 75" descr="tmp.bmp"/>
            <p:cNvPicPr>
              <a:picLocks/>
            </p:cNvPicPr>
            <p:nvPr>
              <p:custDataLst>
                <p:tags r:id="rId7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9159" y="5715016"/>
              <a:ext cx="88900" cy="114300"/>
            </a:xfrm>
            <a:prstGeom prst="rect">
              <a:avLst/>
            </a:prstGeom>
            <a:noFill/>
          </p:spPr>
        </p:pic>
      </p:grpSp>
      <p:pic>
        <p:nvPicPr>
          <p:cNvPr id="83" name="Рисунок 82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5849" y="4071941"/>
            <a:ext cx="7251700" cy="381000"/>
          </a:xfrm>
          <a:prstGeom prst="rect">
            <a:avLst/>
          </a:prstGeom>
          <a:noFill/>
        </p:spPr>
      </p:pic>
      <p:sp>
        <p:nvSpPr>
          <p:cNvPr id="85" name="TextBox 84"/>
          <p:cNvSpPr txBox="1"/>
          <p:nvPr/>
        </p:nvSpPr>
        <p:spPr>
          <a:xfrm>
            <a:off x="1285852" y="4572008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Then: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 descr="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65" name="Рисунок 6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80" y="642892"/>
            <a:ext cx="2184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72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2162790"/>
            <a:ext cx="5429288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234228"/>
            <a:ext cx="5257812" cy="137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85720" y="1805600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Instead of computing the transfer matrices explicitly one can use:</a:t>
            </a:r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5929322" y="2162790"/>
            <a:ext cx="2857520" cy="1833246"/>
            <a:chOff x="5929322" y="1643050"/>
            <a:chExt cx="2857520" cy="183324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929322" y="1643050"/>
              <a:ext cx="2857520" cy="15716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00760" y="1643051"/>
              <a:ext cx="1943097" cy="741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99" name="Picture 3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00761" y="2500306"/>
              <a:ext cx="2733280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Прямоугольник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8072462" y="3214686"/>
              <a:ext cx="714380" cy="26161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err="1" smtClean="0">
                  <a:solidFill>
                    <a:schemeClr val="bg1"/>
                  </a:solidFill>
                </a:rPr>
                <a:t>Beisert</a:t>
              </a:r>
              <a:endParaRPr lang="en-US" sz="1100" b="1" dirty="0" smtClean="0">
                <a:solidFill>
                  <a:schemeClr val="bg1"/>
                </a:solidFill>
                <a:latin typeface="Times New Roman" pitchFamily="18" charset="0"/>
                <a:ea typeface="Gill Sans"/>
                <a:cs typeface="Times New Roman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85720" y="3879288"/>
            <a:ext cx="8501672" cy="2286016"/>
            <a:chOff x="285720" y="3500438"/>
            <a:chExt cx="8501672" cy="2286016"/>
          </a:xfrm>
        </p:grpSpPr>
        <p:pic>
          <p:nvPicPr>
            <p:cNvPr id="4" name="Рисунок 3" descr="sstmp.bmp"/>
            <p:cNvPicPr>
              <a:picLocks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7158" y="3883126"/>
              <a:ext cx="8429683" cy="190332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85720" y="3500438"/>
              <a:ext cx="441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By a short code we can generate any </a:t>
              </a:r>
              <a:r>
                <a:rPr lang="en-US" dirty="0" err="1" smtClean="0"/>
                <a:t>Tas</a:t>
              </a:r>
              <a:endParaRPr lang="ru-RU" dirty="0"/>
            </a:p>
          </p:txBody>
        </p:sp>
        <p:sp>
          <p:nvSpPr>
            <p:cNvPr id="17" name="Прямоугольник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001442" y="3620565"/>
              <a:ext cx="1785950" cy="26161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err="1" smtClean="0">
                  <a:solidFill>
                    <a:schemeClr val="bg1"/>
                  </a:solidFill>
                </a:rPr>
                <a:t>Bazhanov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, </a:t>
              </a:r>
              <a:r>
                <a:rPr lang="en-US" sz="1100" b="1" dirty="0" err="1" smtClean="0">
                  <a:solidFill>
                    <a:schemeClr val="bg1"/>
                  </a:solidFill>
                </a:rPr>
                <a:t>Reshitikhin</a:t>
              </a:r>
              <a:endParaRPr lang="en-US" sz="1100" b="1" dirty="0" smtClean="0">
                <a:solidFill>
                  <a:schemeClr val="bg1"/>
                </a:solidFill>
                <a:latin typeface="Times New Roman" pitchFamily="18" charset="0"/>
                <a:ea typeface="Gill Sans"/>
                <a:cs typeface="Times New Roman" pitchFamily="18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23" name="Рисунок 2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80" y="642892"/>
            <a:ext cx="2184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5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85738" y="1678186"/>
            <a:ext cx="3714758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latin typeface="Times New Roman" pitchFamily="18" charset="0"/>
                <a:ea typeface="Gill Sans"/>
                <a:cs typeface="Times New Roman" pitchFamily="18" charset="0"/>
              </a:rPr>
              <a:t>In particular for </a:t>
            </a:r>
            <a:r>
              <a:rPr lang="en-US" dirty="0" err="1" smtClean="0">
                <a:latin typeface="Times New Roman" pitchFamily="18" charset="0"/>
                <a:ea typeface="Gill Sans"/>
                <a:cs typeface="Times New Roman" pitchFamily="18" charset="0"/>
              </a:rPr>
              <a:t>Konishi</a:t>
            </a:r>
            <a:r>
              <a:rPr lang="en-US" dirty="0" smtClean="0">
                <a:latin typeface="Times New Roman" pitchFamily="18" charset="0"/>
                <a:ea typeface="Gill Sans"/>
                <a:cs typeface="Times New Roman" pitchFamily="18" charset="0"/>
              </a:rPr>
              <a:t>:</a:t>
            </a:r>
            <a:endParaRPr lang="en-US" baseline="32000" dirty="0"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502586"/>
            <a:ext cx="668713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4618293"/>
            <a:ext cx="4500594" cy="59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9" name="Rectangle 2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071670" y="5134570"/>
            <a:ext cx="3714758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 smtClean="0">
                <a:latin typeface="Times New Roman" pitchFamily="18" charset="0"/>
                <a:ea typeface="Gill Sans"/>
                <a:cs typeface="Times New Roman" pitchFamily="18" charset="0"/>
              </a:rPr>
              <a:t>In agreement with perturbation theory</a:t>
            </a:r>
            <a:r>
              <a:rPr lang="ru-RU" dirty="0" smtClean="0">
                <a:latin typeface="Times New Roman" pitchFamily="18" charset="0"/>
                <a:ea typeface="Gill Sans"/>
                <a:cs typeface="Times New Roman" pitchFamily="18" charset="0"/>
              </a:rPr>
              <a:t>!!</a:t>
            </a:r>
          </a:p>
          <a:p>
            <a:pPr algn="ctr"/>
            <a:r>
              <a:rPr lang="en-US" dirty="0" smtClean="0">
                <a:latin typeface="Times New Roman" pitchFamily="18" charset="0"/>
                <a:ea typeface="Gill Sans"/>
                <a:cs typeface="Times New Roman" pitchFamily="18" charset="0"/>
              </a:rPr>
              <a:t>4-loops</a:t>
            </a:r>
            <a:r>
              <a:rPr lang="ru-RU" dirty="0" smtClean="0">
                <a:latin typeface="Times New Roman" pitchFamily="18" charset="0"/>
                <a:ea typeface="Gill Sans"/>
                <a:cs typeface="Times New Roman" pitchFamily="18" charset="0"/>
              </a:rPr>
              <a:t>!</a:t>
            </a:r>
            <a:endParaRPr lang="ru-RU" baseline="32000" dirty="0">
              <a:latin typeface="Times New Roman" pitchFamily="18" charset="0"/>
              <a:ea typeface="Gill Sans"/>
              <a:cs typeface="Times New Roman" pitchFamily="18" charset="0"/>
            </a:endParaRPr>
          </a:p>
        </p:txBody>
      </p:sp>
      <p:sp>
        <p:nvSpPr>
          <p:cNvPr id="20" name="Прямоугольник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14942" y="5945707"/>
            <a:ext cx="3198311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Kotikov</a:t>
            </a: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Lipatov</a:t>
            </a: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Rej</a:t>
            </a: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Staudacher</a:t>
            </a: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 and </a:t>
            </a:r>
            <a:r>
              <a:rPr lang="en-US" sz="1100" b="1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Velizhanin</a:t>
            </a:r>
            <a:endParaRPr lang="en-US" sz="1100" b="1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Sieg</a:t>
            </a: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Torrielli</a:t>
            </a:r>
            <a:endParaRPr lang="en-US" sz="1100" b="1" dirty="0">
              <a:solidFill>
                <a:schemeClr val="accent2"/>
              </a:solidFill>
              <a:latin typeface="Times New Roman" pitchFamily="18" charset="0"/>
              <a:ea typeface="Gill Sans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Janik</a:t>
            </a: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Bojnok</a:t>
            </a: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N.G., </a:t>
            </a:r>
            <a:r>
              <a:rPr lang="en-US" sz="1100" b="1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Kazakov</a:t>
            </a: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Vieira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tmp.bmp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80" y="642892"/>
            <a:ext cx="2184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7" name="Рисунок 9" descr="tmp.bmp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3789040"/>
            <a:ext cx="69469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15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6732240" y="1560909"/>
            <a:ext cx="316835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1000" b="1" dirty="0" err="1"/>
              <a:t>Lipatov</a:t>
            </a:r>
            <a:endParaRPr lang="en-GB" sz="1000" b="1" dirty="0"/>
          </a:p>
          <a:p>
            <a:pPr algn="l"/>
            <a:r>
              <a:rPr lang="en-GB" sz="1000" b="1" dirty="0" err="1"/>
              <a:t>Faddeev,Korchemsky</a:t>
            </a:r>
            <a:endParaRPr lang="en-GB" sz="1000" b="1" dirty="0"/>
          </a:p>
          <a:p>
            <a:pPr algn="l"/>
            <a:endParaRPr lang="en-GB" sz="1000" b="1" dirty="0"/>
          </a:p>
          <a:p>
            <a:pPr algn="l"/>
            <a:r>
              <a:rPr lang="en-GB" sz="1000" b="1" dirty="0" err="1"/>
              <a:t>Minahan,Zarembo</a:t>
            </a:r>
            <a:r>
              <a:rPr lang="en-GB" sz="1000" b="1" dirty="0"/>
              <a:t>,</a:t>
            </a:r>
          </a:p>
          <a:p>
            <a:pPr algn="l"/>
            <a:r>
              <a:rPr lang="en-GB" sz="1000" b="1" dirty="0" err="1"/>
              <a:t>Beisert,Kristijanssen,Staudacher</a:t>
            </a:r>
            <a:endParaRPr lang="en-GB" sz="1000" b="1" dirty="0"/>
          </a:p>
          <a:p>
            <a:pPr algn="l"/>
            <a:endParaRPr lang="en-GB" sz="1000" b="1" dirty="0"/>
          </a:p>
          <a:p>
            <a:pPr algn="l"/>
            <a:r>
              <a:rPr lang="en-GB" sz="1000" b="1" dirty="0" err="1"/>
              <a:t>Bena,Roiban,Polchinski</a:t>
            </a:r>
            <a:endParaRPr lang="en-GB" sz="1000" b="1" dirty="0"/>
          </a:p>
          <a:p>
            <a:pPr algn="l"/>
            <a:r>
              <a:rPr lang="en-GB" sz="1000" b="1" dirty="0" err="1" smtClean="0"/>
              <a:t>Kazakov,Marshakov</a:t>
            </a:r>
            <a:r>
              <a:rPr lang="en-GB" sz="1000" b="1" dirty="0"/>
              <a:t>, </a:t>
            </a:r>
            <a:r>
              <a:rPr lang="en-GB" sz="1000" b="1" dirty="0" err="1"/>
              <a:t>Minahan</a:t>
            </a:r>
            <a:r>
              <a:rPr lang="en-GB" sz="1000" b="1" dirty="0"/>
              <a:t>,</a:t>
            </a:r>
          </a:p>
          <a:p>
            <a:pPr algn="l"/>
            <a:r>
              <a:rPr lang="en-GB" sz="1000" b="1" dirty="0" err="1"/>
              <a:t>Zarembo</a:t>
            </a:r>
            <a:r>
              <a:rPr lang="en-GB" sz="1000" b="1" dirty="0"/>
              <a:t>, </a:t>
            </a:r>
            <a:r>
              <a:rPr lang="en-GB" sz="1000" b="1" dirty="0" err="1" smtClean="0"/>
              <a:t>Frolov</a:t>
            </a:r>
            <a:r>
              <a:rPr lang="en-GB" sz="1000" b="1" dirty="0" smtClean="0"/>
              <a:t>, </a:t>
            </a:r>
            <a:r>
              <a:rPr lang="en-GB" sz="1000" b="1" dirty="0" err="1" smtClean="0"/>
              <a:t>Tseytlin</a:t>
            </a:r>
            <a:endParaRPr lang="en-GB" sz="1000" b="1" dirty="0"/>
          </a:p>
          <a:p>
            <a:pPr algn="l"/>
            <a:r>
              <a:rPr lang="en-GB" sz="1000" b="1" dirty="0" err="1" smtClean="0"/>
              <a:t>Beisert,Kazakov,Sakai,Zarembo</a:t>
            </a:r>
            <a:endParaRPr lang="en-GB" sz="1000" b="1" dirty="0"/>
          </a:p>
          <a:p>
            <a:pPr algn="l"/>
            <a:r>
              <a:rPr lang="en-GB" sz="1000" b="1" dirty="0" err="1" smtClean="0"/>
              <a:t>NG,Vieira</a:t>
            </a:r>
            <a:endParaRPr lang="en-GB" sz="1000" b="1" dirty="0"/>
          </a:p>
          <a:p>
            <a:pPr algn="l"/>
            <a:endParaRPr lang="en-GB" sz="1000" b="1" dirty="0"/>
          </a:p>
          <a:p>
            <a:pPr algn="l"/>
            <a:r>
              <a:rPr lang="en-GB" sz="1000" b="1" dirty="0" err="1"/>
              <a:t>Arutyunov,Frolov,Staudacher</a:t>
            </a:r>
            <a:endParaRPr lang="en-GB" sz="1000" b="1" dirty="0"/>
          </a:p>
          <a:p>
            <a:pPr algn="l"/>
            <a:r>
              <a:rPr lang="en-GB" sz="1000" b="1" dirty="0" err="1"/>
              <a:t>Staudacher</a:t>
            </a:r>
            <a:r>
              <a:rPr lang="en-GB" sz="1000" b="1" dirty="0"/>
              <a:t>, </a:t>
            </a:r>
            <a:r>
              <a:rPr lang="en-GB" sz="1000" b="1" dirty="0" err="1"/>
              <a:t>Beisert</a:t>
            </a:r>
            <a:endParaRPr lang="en-GB" sz="1000" b="1" dirty="0"/>
          </a:p>
          <a:p>
            <a:pPr algn="l"/>
            <a:r>
              <a:rPr lang="en-GB" sz="1000" b="1" dirty="0" err="1"/>
              <a:t>Janik</a:t>
            </a:r>
            <a:endParaRPr lang="en-GB" sz="1000" b="1" dirty="0"/>
          </a:p>
          <a:p>
            <a:pPr algn="l"/>
            <a:r>
              <a:rPr lang="en-GB" sz="1000" b="1" dirty="0" err="1" smtClean="0"/>
              <a:t>Hernandez,Lopez</a:t>
            </a:r>
            <a:endParaRPr lang="en-GB" sz="1000" b="1" dirty="0" smtClean="0"/>
          </a:p>
          <a:p>
            <a:pPr algn="l"/>
            <a:r>
              <a:rPr lang="en-GB" sz="1000" b="1" dirty="0" err="1" smtClean="0"/>
              <a:t>Roiban</a:t>
            </a:r>
            <a:r>
              <a:rPr lang="en-GB" sz="1000" b="1" dirty="0" smtClean="0"/>
              <a:t>, </a:t>
            </a:r>
            <a:r>
              <a:rPr lang="en-GB" sz="1000" b="1" dirty="0" err="1" smtClean="0"/>
              <a:t>Tseytlin</a:t>
            </a:r>
            <a:endParaRPr lang="en-GB" sz="1000" b="1" dirty="0"/>
          </a:p>
          <a:p>
            <a:pPr algn="l"/>
            <a:r>
              <a:rPr lang="en-GB" sz="1000" b="1" dirty="0" err="1"/>
              <a:t>Beisert,Eden,Staudacher</a:t>
            </a:r>
            <a:endParaRPr lang="en-GB" sz="1000" b="1" dirty="0"/>
          </a:p>
          <a:p>
            <a:pPr algn="l"/>
            <a:endParaRPr lang="en-GB" sz="1000" b="1" dirty="0"/>
          </a:p>
          <a:p>
            <a:pPr algn="l"/>
            <a:r>
              <a:rPr lang="en-GB" sz="1000" b="1" dirty="0" err="1"/>
              <a:t>Ambjorn,Janik,Kristijanssen</a:t>
            </a:r>
            <a:endParaRPr lang="en-GB" sz="1000" b="1" dirty="0"/>
          </a:p>
          <a:p>
            <a:pPr algn="l"/>
            <a:r>
              <a:rPr lang="en-GB" sz="1000" b="1" dirty="0" err="1"/>
              <a:t>Arutyunov,Frolov</a:t>
            </a:r>
            <a:endParaRPr lang="en-GB" sz="1000" b="1" dirty="0"/>
          </a:p>
          <a:p>
            <a:pPr algn="l"/>
            <a:r>
              <a:rPr lang="en-GB" sz="1000" b="1" dirty="0" err="1"/>
              <a:t>Bajnok,Janik</a:t>
            </a:r>
            <a:endParaRPr lang="en-GB" sz="1000" b="1" dirty="0"/>
          </a:p>
          <a:p>
            <a:pPr algn="l"/>
            <a:endParaRPr lang="en-GB" sz="1000" b="1" dirty="0"/>
          </a:p>
          <a:p>
            <a:pPr algn="l"/>
            <a:r>
              <a:rPr lang="en-GB" sz="1000" b="1" dirty="0" smtClean="0"/>
              <a:t>NG </a:t>
            </a:r>
            <a:r>
              <a:rPr lang="en-GB" sz="1000" b="1" dirty="0"/>
              <a:t>, </a:t>
            </a:r>
            <a:r>
              <a:rPr lang="en-GB" sz="1000" b="1" dirty="0" err="1" smtClean="0"/>
              <a:t>Kazakov</a:t>
            </a:r>
            <a:r>
              <a:rPr lang="en-GB" sz="1000" b="1" dirty="0" smtClean="0"/>
              <a:t>, </a:t>
            </a:r>
            <a:r>
              <a:rPr lang="en-GB" sz="1000" b="1" dirty="0"/>
              <a:t>Vieira</a:t>
            </a:r>
          </a:p>
          <a:p>
            <a:pPr algn="l"/>
            <a:r>
              <a:rPr lang="en-GB" sz="1000" b="1" dirty="0"/>
              <a:t> </a:t>
            </a:r>
            <a:endParaRPr lang="en-GB" sz="1000" b="1" dirty="0" smtClean="0"/>
          </a:p>
          <a:p>
            <a:pPr algn="l"/>
            <a:endParaRPr lang="en-GB" sz="1000" b="1" dirty="0"/>
          </a:p>
          <a:p>
            <a:pPr algn="l"/>
            <a:r>
              <a:rPr lang="en-GB" sz="1000" b="1" dirty="0" err="1" smtClean="0"/>
              <a:t>Bombardelli,Fioravanti</a:t>
            </a:r>
            <a:r>
              <a:rPr lang="en-GB" sz="1000" b="1" dirty="0"/>
              <a:t>, </a:t>
            </a:r>
            <a:r>
              <a:rPr lang="en-GB" sz="1000" b="1" dirty="0" err="1"/>
              <a:t>Tateo</a:t>
            </a:r>
            <a:endParaRPr lang="en-GB" sz="1000" b="1" dirty="0"/>
          </a:p>
          <a:p>
            <a:pPr algn="l"/>
            <a:r>
              <a:rPr lang="en-GB" sz="1000" b="1" dirty="0" smtClean="0"/>
              <a:t>NG </a:t>
            </a:r>
            <a:r>
              <a:rPr lang="en-GB" sz="1000" b="1" dirty="0"/>
              <a:t>, </a:t>
            </a:r>
            <a:r>
              <a:rPr lang="en-GB" sz="1000" b="1" dirty="0" err="1" smtClean="0"/>
              <a:t>Kazakov,Vieira</a:t>
            </a:r>
            <a:endParaRPr lang="en-GB" sz="1000" b="1" dirty="0"/>
          </a:p>
          <a:p>
            <a:pPr algn="l"/>
            <a:r>
              <a:rPr lang="en-GB" sz="1000" b="1" dirty="0" err="1"/>
              <a:t>Arutyunov</a:t>
            </a:r>
            <a:r>
              <a:rPr lang="en-GB" sz="1000" b="1" dirty="0"/>
              <a:t>, </a:t>
            </a:r>
            <a:r>
              <a:rPr lang="en-GB" sz="1000" b="1" dirty="0" err="1"/>
              <a:t>Frolov</a:t>
            </a:r>
            <a:endParaRPr lang="en-GB" sz="1000" b="1" dirty="0"/>
          </a:p>
          <a:p>
            <a:pPr algn="l"/>
            <a:endParaRPr lang="en-GB" sz="1000" b="1" dirty="0"/>
          </a:p>
          <a:p>
            <a:pPr algn="l"/>
            <a:r>
              <a:rPr lang="en-GB" sz="1000" b="1" dirty="0" err="1" smtClean="0"/>
              <a:t>Aharony</a:t>
            </a:r>
            <a:r>
              <a:rPr lang="en-GB" sz="1000" b="1" dirty="0" smtClean="0"/>
              <a:t>, Bergman, </a:t>
            </a:r>
            <a:r>
              <a:rPr lang="en-GB" sz="1000" b="1" dirty="0" err="1" smtClean="0"/>
              <a:t>Jafferson</a:t>
            </a:r>
            <a:r>
              <a:rPr lang="en-GB" sz="1000" b="1" dirty="0" smtClean="0"/>
              <a:t>, </a:t>
            </a:r>
            <a:r>
              <a:rPr lang="en-GB" sz="1000" b="1" dirty="0" err="1" smtClean="0"/>
              <a:t>Maldacena</a:t>
            </a:r>
            <a:endParaRPr lang="en-GB" sz="1000" b="1" dirty="0" smtClean="0"/>
          </a:p>
          <a:p>
            <a:pPr algn="l"/>
            <a:r>
              <a:rPr lang="en-GB" sz="1000" b="1" dirty="0" err="1" smtClean="0"/>
              <a:t>Minahan,Zarembo</a:t>
            </a:r>
            <a:r>
              <a:rPr lang="en-GB" sz="1000" b="1" dirty="0"/>
              <a:t>,</a:t>
            </a:r>
          </a:p>
          <a:p>
            <a:pPr algn="l"/>
            <a:r>
              <a:rPr lang="en-GB" sz="1000" b="1" dirty="0" smtClean="0"/>
              <a:t>NG </a:t>
            </a:r>
            <a:r>
              <a:rPr lang="en-GB" sz="1000" b="1" dirty="0"/>
              <a:t>, </a:t>
            </a:r>
            <a:r>
              <a:rPr lang="en-GB" sz="1000" b="1" dirty="0" smtClean="0"/>
              <a:t>Vieira</a:t>
            </a:r>
            <a:endParaRPr lang="en-GB" sz="1000" b="1" dirty="0"/>
          </a:p>
          <a:p>
            <a:pPr algn="l"/>
            <a:r>
              <a:rPr lang="en-GB" sz="1000" b="1" dirty="0" err="1" smtClean="0"/>
              <a:t>Babichenko,Stefanski,Zarembo</a:t>
            </a:r>
            <a:endParaRPr lang="en-GB" sz="1000" b="1" dirty="0"/>
          </a:p>
        </p:txBody>
      </p:sp>
      <p:sp>
        <p:nvSpPr>
          <p:cNvPr id="5124" name="Content Placeholder 2"/>
          <p:cNvSpPr>
            <a:spLocks noGrp="1"/>
          </p:cNvSpPr>
          <p:nvPr>
            <p:ph idx="4294967295"/>
          </p:nvPr>
        </p:nvSpPr>
        <p:spPr>
          <a:xfrm>
            <a:off x="107504" y="1800671"/>
            <a:ext cx="6964363" cy="6092825"/>
          </a:xfrm>
        </p:spPr>
        <p:txBody>
          <a:bodyPr/>
          <a:lstStyle/>
          <a:p>
            <a:r>
              <a:rPr lang="en-US" sz="1600" dirty="0" smtClean="0">
                <a:solidFill>
                  <a:srgbClr val="0070C0"/>
                </a:solidFill>
              </a:rPr>
              <a:t>Origins of YM </a:t>
            </a:r>
            <a:r>
              <a:rPr lang="en-US" sz="1600" dirty="0" err="1" smtClean="0">
                <a:solidFill>
                  <a:srgbClr val="0070C0"/>
                </a:solidFill>
              </a:rPr>
              <a:t>integrability</a:t>
            </a:r>
            <a:r>
              <a:rPr lang="en-US" sz="1600" dirty="0" smtClean="0">
                <a:solidFill>
                  <a:srgbClr val="0070C0"/>
                </a:solidFill>
              </a:rPr>
              <a:t>: </a:t>
            </a:r>
            <a:r>
              <a:rPr lang="en-US" sz="1600" dirty="0" err="1" smtClean="0">
                <a:solidFill>
                  <a:srgbClr val="0070C0"/>
                </a:solidFill>
              </a:rPr>
              <a:t>Lipatov’s</a:t>
            </a:r>
            <a:r>
              <a:rPr lang="en-US" sz="1600" dirty="0" smtClean="0">
                <a:solidFill>
                  <a:srgbClr val="0070C0"/>
                </a:solidFill>
              </a:rPr>
              <a:t> BFKL Hamiltonian </a:t>
            </a:r>
          </a:p>
          <a:p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 err="1" smtClean="0">
                <a:solidFill>
                  <a:srgbClr val="0070C0"/>
                </a:solidFill>
              </a:rPr>
              <a:t>Perturbative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</a:rPr>
              <a:t>integrability</a:t>
            </a:r>
            <a:r>
              <a:rPr lang="en-US" sz="1600" dirty="0" smtClean="0">
                <a:solidFill>
                  <a:srgbClr val="0070C0"/>
                </a:solidFill>
              </a:rPr>
              <a:t>  in N=4 SYM</a:t>
            </a:r>
          </a:p>
          <a:p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GB" sz="1600" dirty="0" smtClean="0">
                <a:solidFill>
                  <a:srgbClr val="0070C0"/>
                </a:solidFill>
              </a:rPr>
              <a:t>Classical </a:t>
            </a:r>
            <a:r>
              <a:rPr lang="en-GB" sz="1600" dirty="0" err="1" smtClean="0">
                <a:solidFill>
                  <a:srgbClr val="0070C0"/>
                </a:solidFill>
              </a:rPr>
              <a:t>integrability</a:t>
            </a:r>
            <a:r>
              <a:rPr lang="en-GB" sz="1600" dirty="0" smtClean="0">
                <a:solidFill>
                  <a:srgbClr val="0070C0"/>
                </a:solidFill>
              </a:rPr>
              <a:t> of  string ϭ-model on AdS</a:t>
            </a:r>
            <a:r>
              <a:rPr lang="en-GB" sz="1600" baseline="-25000" dirty="0" smtClean="0">
                <a:solidFill>
                  <a:srgbClr val="0070C0"/>
                </a:solidFill>
              </a:rPr>
              <a:t>5</a:t>
            </a:r>
            <a:r>
              <a:rPr lang="en-GB" sz="1600" dirty="0" smtClean="0">
                <a:solidFill>
                  <a:srgbClr val="0070C0"/>
                </a:solidFill>
              </a:rPr>
              <a:t>×S</a:t>
            </a:r>
            <a:r>
              <a:rPr lang="en-GB" sz="1600" baseline="30000" dirty="0" smtClean="0">
                <a:solidFill>
                  <a:srgbClr val="0070C0"/>
                </a:solidFill>
              </a:rPr>
              <a:t>5</a:t>
            </a:r>
            <a:r>
              <a:rPr lang="en-GB" sz="1600" dirty="0" smtClean="0">
                <a:solidFill>
                  <a:srgbClr val="0070C0"/>
                </a:solidFill>
              </a:rPr>
              <a:t> </a:t>
            </a:r>
            <a:endParaRPr lang="fr-FR" sz="1600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fr-FR" sz="1600" dirty="0" smtClean="0">
                <a:solidFill>
                  <a:srgbClr val="0070C0"/>
                </a:solidFill>
              </a:rPr>
              <a:t>      Finite gap solution and quasilcassics</a:t>
            </a:r>
          </a:p>
          <a:p>
            <a:endParaRPr lang="fr-FR" sz="1600" dirty="0" smtClean="0">
              <a:solidFill>
                <a:srgbClr val="0070C0"/>
              </a:solidFill>
            </a:endParaRPr>
          </a:p>
          <a:p>
            <a:r>
              <a:rPr lang="en-GB" sz="1600" dirty="0" smtClean="0">
                <a:solidFill>
                  <a:srgbClr val="0070C0"/>
                </a:solidFill>
              </a:rPr>
              <a:t>S-matrix, asymptotic Bethe </a:t>
            </a:r>
            <a:r>
              <a:rPr lang="en-GB" sz="1600" dirty="0" err="1" smtClean="0">
                <a:solidFill>
                  <a:srgbClr val="0070C0"/>
                </a:solidFill>
              </a:rPr>
              <a:t>ansatz</a:t>
            </a:r>
            <a:r>
              <a:rPr lang="en-GB" sz="1600" dirty="0" smtClean="0">
                <a:solidFill>
                  <a:srgbClr val="0070C0"/>
                </a:solidFill>
              </a:rPr>
              <a:t> (ABA). Cusp dimension</a:t>
            </a:r>
          </a:p>
          <a:p>
            <a:pPr>
              <a:buFontTx/>
              <a:buNone/>
            </a:pPr>
            <a:endParaRPr lang="en-GB" sz="1600" dirty="0" smtClean="0">
              <a:solidFill>
                <a:srgbClr val="0070C0"/>
              </a:solidFill>
            </a:endParaRPr>
          </a:p>
          <a:p>
            <a:r>
              <a:rPr lang="en-GB" sz="1600" dirty="0" smtClean="0">
                <a:solidFill>
                  <a:srgbClr val="0070C0"/>
                </a:solidFill>
              </a:rPr>
              <a:t>Finite size corrections and mirror model</a:t>
            </a:r>
          </a:p>
          <a:p>
            <a:endParaRPr lang="en-GB" sz="1600" dirty="0" smtClean="0">
              <a:solidFill>
                <a:srgbClr val="0070C0"/>
              </a:solidFill>
            </a:endParaRPr>
          </a:p>
          <a:p>
            <a:r>
              <a:rPr lang="en-GB" sz="1600" dirty="0" smtClean="0">
                <a:solidFill>
                  <a:srgbClr val="0070C0"/>
                </a:solidFill>
              </a:rPr>
              <a:t>Y-system for all operators at all couplings, </a:t>
            </a:r>
            <a:r>
              <a:rPr lang="en-GB" sz="1600" dirty="0" err="1" smtClean="0">
                <a:solidFill>
                  <a:srgbClr val="0070C0"/>
                </a:solidFill>
              </a:rPr>
              <a:t>Konishi</a:t>
            </a:r>
            <a:r>
              <a:rPr lang="en-GB" sz="1600" dirty="0" smtClean="0">
                <a:solidFill>
                  <a:srgbClr val="0070C0"/>
                </a:solidFill>
              </a:rPr>
              <a:t> dimension </a:t>
            </a:r>
            <a:br>
              <a:rPr lang="en-GB" sz="1600" dirty="0" smtClean="0">
                <a:solidFill>
                  <a:srgbClr val="0070C0"/>
                </a:solidFill>
              </a:rPr>
            </a:br>
            <a:r>
              <a:rPr lang="en-GB" sz="1600" dirty="0" err="1" smtClean="0">
                <a:solidFill>
                  <a:srgbClr val="0070C0"/>
                </a:solidFill>
              </a:rPr>
              <a:t>numerics</a:t>
            </a:r>
            <a:endParaRPr lang="en-GB" sz="1600" dirty="0" smtClean="0">
              <a:solidFill>
                <a:srgbClr val="0070C0"/>
              </a:solidFill>
            </a:endParaRPr>
          </a:p>
          <a:p>
            <a:endParaRPr lang="en-GB" sz="1600" dirty="0" smtClean="0">
              <a:solidFill>
                <a:srgbClr val="0070C0"/>
              </a:solidFill>
            </a:endParaRPr>
          </a:p>
          <a:p>
            <a:r>
              <a:rPr lang="en-GB" sz="1600" dirty="0" smtClean="0">
                <a:solidFill>
                  <a:srgbClr val="0070C0"/>
                </a:solidFill>
              </a:rPr>
              <a:t>TBA for </a:t>
            </a:r>
            <a:r>
              <a:rPr lang="en-GB" sz="1600" dirty="0" err="1" smtClean="0">
                <a:solidFill>
                  <a:srgbClr val="0070C0"/>
                </a:solidFill>
              </a:rPr>
              <a:t>AdS</a:t>
            </a:r>
            <a:r>
              <a:rPr lang="en-GB" sz="1600" dirty="0" smtClean="0">
                <a:solidFill>
                  <a:srgbClr val="0070C0"/>
                </a:solidFill>
              </a:rPr>
              <a:t>/CFT, confirming and clarifying the Y-system</a:t>
            </a:r>
          </a:p>
          <a:p>
            <a:endParaRPr lang="en-GB" sz="1600" dirty="0" smtClean="0">
              <a:solidFill>
                <a:srgbClr val="0070C0"/>
              </a:solidFill>
            </a:endParaRPr>
          </a:p>
          <a:p>
            <a:r>
              <a:rPr lang="en-GB" sz="1600" dirty="0" smtClean="0">
                <a:solidFill>
                  <a:srgbClr val="0070C0"/>
                </a:solidFill>
              </a:rPr>
              <a:t>New  </a:t>
            </a:r>
            <a:r>
              <a:rPr lang="en-GB" sz="1600" dirty="0" err="1" smtClean="0">
                <a:solidFill>
                  <a:srgbClr val="0070C0"/>
                </a:solidFill>
              </a:rPr>
              <a:t>integrable</a:t>
            </a:r>
            <a:r>
              <a:rPr lang="en-GB" sz="1600" dirty="0" smtClean="0">
                <a:solidFill>
                  <a:srgbClr val="0070C0"/>
                </a:solidFill>
              </a:rPr>
              <a:t>  </a:t>
            </a:r>
            <a:r>
              <a:rPr lang="en-GB" sz="1600" dirty="0" err="1" smtClean="0">
                <a:solidFill>
                  <a:srgbClr val="0070C0"/>
                </a:solidFill>
              </a:rPr>
              <a:t>AdS</a:t>
            </a:r>
            <a:r>
              <a:rPr lang="en-GB" sz="1600" dirty="0" smtClean="0">
                <a:solidFill>
                  <a:srgbClr val="0070C0"/>
                </a:solidFill>
              </a:rPr>
              <a:t>/CFT’s:  AdS4/CFT3, AdS3/CFT2,.....</a:t>
            </a:r>
          </a:p>
          <a:p>
            <a:endParaRPr lang="en-GB" sz="1600" dirty="0" smtClean="0">
              <a:solidFill>
                <a:srgbClr val="0070C0"/>
              </a:solidFill>
            </a:endParaRPr>
          </a:p>
          <a:p>
            <a:endParaRPr lang="en-GB" sz="1600" dirty="0" smtClean="0">
              <a:solidFill>
                <a:srgbClr val="0070C0"/>
              </a:solidFill>
            </a:endParaRPr>
          </a:p>
          <a:p>
            <a:endParaRPr lang="en-US" sz="1600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0070C0"/>
                </a:solidFill>
              </a:rPr>
              <a:t>	</a:t>
            </a:r>
          </a:p>
          <a:p>
            <a:pPr>
              <a:buFontTx/>
              <a:buNone/>
            </a:pPr>
            <a:endParaRPr lang="en-US" sz="1600" dirty="0" smtClean="0">
              <a:solidFill>
                <a:srgbClr val="0070C0"/>
              </a:solidFill>
            </a:endParaRPr>
          </a:p>
          <a:p>
            <a:endParaRPr 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51"/>
            <a:ext cx="3365500" cy="431800"/>
          </a:xfrm>
          <a:prstGeom prst="rect">
            <a:avLst/>
          </a:prstGeom>
          <a:noFill/>
        </p:spPr>
      </p:pic>
      <p:pic>
        <p:nvPicPr>
          <p:cNvPr id="8" name="Рисунок 7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662" y="642918"/>
            <a:ext cx="2571768" cy="222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52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73933" y="2834933"/>
            <a:ext cx="460093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AdS4/CFT3: N=6 </a:t>
            </a:r>
            <a:r>
              <a:rPr lang="en-US" sz="3200" b="1" dirty="0" smtClean="0">
                <a:solidFill>
                  <a:prstClr val="white"/>
                </a:solidFill>
                <a:latin typeface="Book Antiqua"/>
                <a:cs typeface="Arial" pitchFamily="34" charset="0"/>
                <a:sym typeface="Symbol"/>
              </a:rPr>
              <a:t>ABJM</a:t>
            </a:r>
            <a:endParaRPr lang="ru-RU" sz="2800" dirty="0">
              <a:solidFill>
                <a:prstClr val="white"/>
              </a:solidFill>
              <a:latin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Rectangle 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35369" y="1700808"/>
            <a:ext cx="41245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Pattern of </a:t>
            </a:r>
            <a:r>
              <a:rPr lang="en-US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flucuations</a:t>
            </a:r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for ABJM OSP(2,2|6):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642892"/>
            <a:ext cx="24003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12888"/>
            <a:ext cx="4344671" cy="3188320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78867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3" name="Прямоугольник 1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07904" y="2231286"/>
            <a:ext cx="1351652" cy="2616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N.G</a:t>
            </a:r>
            <a:r>
              <a:rPr lang="en-US" sz="1100" b="1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., </a:t>
            </a:r>
            <a:r>
              <a:rPr lang="en-US" sz="1100" b="1" dirty="0" err="1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P.Vieira</a:t>
            </a:r>
            <a:r>
              <a:rPr lang="en-US" sz="1100" b="1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 2008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5343212" y="2130207"/>
            <a:ext cx="3779045" cy="2793144"/>
            <a:chOff x="5343212" y="2130207"/>
            <a:chExt cx="3779045" cy="2793144"/>
          </a:xfrm>
        </p:grpSpPr>
        <p:sp>
          <p:nvSpPr>
            <p:cNvPr id="19" name="Rectangle 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5343212" y="2130207"/>
              <a:ext cx="18210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Y-system is known:</a:t>
              </a:r>
              <a:endPara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Прямоугольник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948264" y="2515543"/>
              <a:ext cx="2173993" cy="78483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N.G</a:t>
              </a:r>
              <a:r>
                <a:rPr lang="en-US" sz="1100" b="1" dirty="0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., </a:t>
              </a:r>
              <a:r>
                <a:rPr lang="en-US" sz="1100" b="1" dirty="0" err="1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V.Kazakov</a:t>
              </a:r>
              <a:r>
                <a:rPr lang="en-US" sz="1100" b="1" dirty="0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000" b="1" dirty="0" err="1">
                  <a:solidFill>
                    <a:schemeClr val="accent2"/>
                  </a:solidFill>
                </a:rPr>
                <a:t>P.Vieira</a:t>
              </a:r>
              <a:r>
                <a:rPr lang="en-US" sz="900" b="1" dirty="0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 2009,</a:t>
              </a:r>
              <a:endParaRPr lang="en-US" sz="1100" b="1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err="1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D.Bombardelli</a:t>
              </a:r>
              <a:r>
                <a:rPr lang="en-US" sz="1100" b="1" dirty="0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b="1" dirty="0" err="1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D.Fioravanty</a:t>
              </a:r>
              <a:r>
                <a:rPr lang="en-US" sz="1100" b="1" dirty="0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err="1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R.Tateo</a:t>
              </a:r>
              <a:r>
                <a:rPr lang="en-US" sz="1100" b="1" dirty="0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 2010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N.G., </a:t>
              </a:r>
              <a:r>
                <a:rPr lang="en-US" sz="1100" b="1" dirty="0" err="1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F.Levkovich-Maslyuk</a:t>
              </a:r>
              <a:r>
                <a:rPr lang="en-US" sz="1100" b="1" dirty="0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 2010</a:t>
              </a:r>
            </a:p>
          </p:txBody>
        </p:sp>
        <p:pic>
          <p:nvPicPr>
            <p:cNvPr id="5" name="Рисунок 4"/>
            <p:cNvPicPr>
              <a:picLocks/>
            </p:cNvPicPr>
            <p:nvPr>
              <p:custDataLst>
                <p:tags r:id="rId10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2276872"/>
              <a:ext cx="2540620" cy="26464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570763" y="5528265"/>
            <a:ext cx="8536636" cy="997079"/>
            <a:chOff x="570763" y="5528265"/>
            <a:chExt cx="8536636" cy="997079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570763" y="5528265"/>
              <a:ext cx="8105693" cy="997079"/>
              <a:chOff x="570763" y="5528265"/>
              <a:chExt cx="8105693" cy="997079"/>
            </a:xfrm>
          </p:grpSpPr>
          <p:pic>
            <p:nvPicPr>
              <p:cNvPr id="10" name="Рисунок 9"/>
              <p:cNvPicPr>
                <a:picLocks/>
              </p:cNvPicPr>
              <p:nvPr>
                <p:custDataLst>
                  <p:tags r:id="rId6"/>
                </p:custDataLst>
              </p:nvPr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763" y="5996388"/>
                <a:ext cx="8105693" cy="528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rgbClr r="0" g="0" b="0">
                        <a:alpha val="0"/>
                      </a:scrgbClr>
                    </a:solidFill>
                  </a14:hiddenFill>
                </a:ext>
              </a:extLst>
            </p:spPr>
          </p:pic>
          <p:sp>
            <p:nvSpPr>
              <p:cNvPr id="33" name="Rectangle 3"/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611560" y="5528265"/>
                <a:ext cx="424481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dirty="0" smtClean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Y-system leads to the following key structure:</a:t>
                </a:r>
                <a:endParaRPr lang="en-US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4" name="Прямоугольник 1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933406" y="5615662"/>
              <a:ext cx="2173993" cy="26161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N.G., </a:t>
              </a:r>
              <a:r>
                <a:rPr lang="en-US" sz="1100" b="1" dirty="0" err="1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F.Levkovich-Maslyuk</a:t>
              </a:r>
              <a:r>
                <a:rPr lang="en-US" sz="1100" b="1" dirty="0" smtClean="0">
                  <a:solidFill>
                    <a:schemeClr val="accent2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 2010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11560" y="2900263"/>
            <a:ext cx="3456384" cy="1680865"/>
            <a:chOff x="611560" y="2900263"/>
            <a:chExt cx="3456384" cy="16808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11560" y="2900263"/>
              <a:ext cx="3456384" cy="16808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827584" y="2996952"/>
              <a:ext cx="2886837" cy="1292520"/>
              <a:chOff x="827584" y="2996952"/>
              <a:chExt cx="2886837" cy="129252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928339" y="3242044"/>
                <a:ext cx="2786082" cy="401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856901" y="4027862"/>
                <a:ext cx="2459328" cy="26161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fontAlgn="auto">
                  <a:spcBef>
                    <a:spcPts val="0"/>
                  </a:spcBef>
                  <a:spcAft>
                    <a:spcPts val="0"/>
                  </a:spcAft>
                  <a:defRPr sz="1100" b="1">
                    <a:solidFill>
                      <a:schemeClr val="accent2"/>
                    </a:solidFill>
                    <a:latin typeface="Times New Roman" pitchFamily="18" charset="0"/>
                    <a:ea typeface="Gill Sans"/>
                    <a:cs typeface="Times New Roman" pitchFamily="18" charset="0"/>
                  </a:defRPr>
                </a:lvl1pPr>
              </a:lstStyle>
              <a:p>
                <a:r>
                  <a:rPr lang="en-US" dirty="0"/>
                  <a:t>J.A. </a:t>
                </a:r>
                <a:r>
                  <a:rPr lang="en-US" dirty="0" err="1"/>
                  <a:t>Minahan</a:t>
                </a:r>
                <a:r>
                  <a:rPr lang="en-US" dirty="0"/>
                  <a:t>, </a:t>
                </a:r>
                <a:r>
                  <a:rPr lang="en-US" dirty="0" err="1"/>
                  <a:t>O.Ohlsson</a:t>
                </a:r>
                <a:r>
                  <a:rPr lang="en-US" dirty="0"/>
                  <a:t> Sax, C. </a:t>
                </a:r>
                <a:r>
                  <a:rPr lang="en-US" dirty="0" err="1"/>
                  <a:t>Sieg</a:t>
                </a:r>
                <a:endParaRPr lang="ru-RU" dirty="0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856901" y="2996952"/>
                <a:ext cx="10294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/>
                  <a:t>0901.3753</a:t>
                </a:r>
                <a:endParaRPr lang="ru-RU" sz="1400" dirty="0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827584" y="3782770"/>
                <a:ext cx="10294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/>
                  <a:t>0908.2463</a:t>
                </a:r>
                <a:endParaRPr lang="ru-RU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0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46958" y="2834933"/>
            <a:ext cx="265489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Book Antiqua"/>
                <a:cs typeface="Arial" pitchFamily="34" charset="0"/>
              </a:rPr>
              <a:t>Wilson loops</a:t>
            </a:r>
            <a:endParaRPr lang="ru-RU" sz="2800" dirty="0">
              <a:solidFill>
                <a:prstClr val="white"/>
              </a:solidFill>
              <a:latin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142825"/>
            <a:ext cx="34163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Picture 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3" y="642892"/>
            <a:ext cx="25400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Picture 7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7886700" cy="4787900"/>
          </a:xfrm>
          <a:prstGeom prst="rect">
            <a:avLst/>
          </a:prstGeom>
        </p:spPr>
      </p:pic>
      <p:sp>
        <p:nvSpPr>
          <p:cNvPr id="28" name="Прямоугольник 1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70756" y="6310481"/>
            <a:ext cx="2465740" cy="4308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N.Drukker</a:t>
            </a:r>
            <a:r>
              <a:rPr lang="en-US" sz="1100" b="1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 2012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D.Correa</a:t>
            </a:r>
            <a:r>
              <a:rPr lang="en-US" sz="1100" b="1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J.Maldacend</a:t>
            </a:r>
            <a:r>
              <a:rPr lang="en-US" sz="1100" b="1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sz="1100" b="1" dirty="0" err="1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A.Sever</a:t>
            </a:r>
            <a:r>
              <a:rPr lang="en-US" sz="1100" b="1" dirty="0" smtClean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20660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51551"/>
            <a:ext cx="8229600" cy="4857769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 fontScale="85000" lnSpcReduction="10000"/>
          </a:bodyPr>
          <a:lstStyle/>
          <a:p>
            <a:pPr marL="274320" indent="-274320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olidFill>
                  <a:schemeClr val="accent2"/>
                </a:solidFill>
              </a:rPr>
              <a:t>We propose the system of functional equations for the spectral problem of Y-system (</a:t>
            </a:r>
            <a:r>
              <a:rPr lang="en-US" dirty="0" err="1" smtClean="0">
                <a:solidFill>
                  <a:schemeClr val="accent2"/>
                </a:solidFill>
              </a:rPr>
              <a:t>Hirota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  <a:p>
            <a:pPr marL="274320" indent="-274320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olidFill>
                  <a:schemeClr val="accent2"/>
                </a:solidFill>
              </a:rPr>
              <a:t>QC results should agree with Y-system generically</a:t>
            </a:r>
          </a:p>
          <a:p>
            <a:pPr marL="274320" indent="-274320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olidFill>
                  <a:schemeClr val="accent2"/>
                </a:solidFill>
              </a:rPr>
              <a:t>Tested at weak and strong coupling</a:t>
            </a:r>
          </a:p>
          <a:p>
            <a:pPr marL="274320" indent="-274320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olidFill>
                  <a:schemeClr val="accent2"/>
                </a:solidFill>
              </a:rPr>
              <a:t>Hidden structures in the perturbation theory</a:t>
            </a:r>
            <a:endParaRPr lang="ru-RU" dirty="0" smtClean="0">
              <a:solidFill>
                <a:schemeClr val="accent2"/>
              </a:solidFill>
            </a:endParaRPr>
          </a:p>
          <a:p>
            <a:pPr marL="274320" indent="-274320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olidFill>
                  <a:schemeClr val="accent2"/>
                </a:solidFill>
              </a:rPr>
              <a:t>What’s next? </a:t>
            </a:r>
            <a:r>
              <a:rPr lang="ru-RU" dirty="0" smtClean="0">
                <a:solidFill>
                  <a:schemeClr val="accent2"/>
                </a:solidFill>
              </a:rPr>
              <a:t>3-</a:t>
            </a:r>
            <a:r>
              <a:rPr lang="en-US" dirty="0" smtClean="0">
                <a:solidFill>
                  <a:schemeClr val="accent2"/>
                </a:solidFill>
              </a:rPr>
              <a:t>point functions? Conformal bootstrap?</a:t>
            </a:r>
          </a:p>
          <a:p>
            <a:pPr marL="274320" indent="-274320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>
              <a:solidFill>
                <a:schemeClr val="accent2"/>
              </a:solidFill>
            </a:endParaRPr>
          </a:p>
          <a:p>
            <a:pPr marL="274320" indent="-274320" fontAlgn="auto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8032" y="-243408"/>
            <a:ext cx="7772400" cy="1266147"/>
          </a:xfrm>
          <a:prstGeom prst="rect">
            <a:avLst/>
          </a:prstGeom>
          <a:scene3d>
            <a:camera prst="orthographicFront"/>
            <a:lightRig rig="soft" dir="t">
              <a:rot lat="0" lon="0" rev="17220000"/>
            </a:lightRig>
          </a:scene3d>
          <a:sp3d>
            <a:bevelT w="165100" prst="coolSlant"/>
          </a:sp3d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Conclusions</a:t>
            </a:r>
            <a:endParaRPr kumimoji="0" lang="ru-RU" sz="4800" b="1" i="0" u="none" strike="noStrike" kern="1200" cap="all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611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762574" y="3396686"/>
            <a:ext cx="7509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Anomalous </a:t>
            </a:r>
            <a:r>
              <a:rPr lang="en-US" dirty="0" smtClean="0"/>
              <a:t>dimensions of YM </a:t>
            </a:r>
            <a:r>
              <a:rPr lang="en-US" dirty="0"/>
              <a:t>= spectrum of 2D </a:t>
            </a:r>
            <a:r>
              <a:rPr lang="en-US" dirty="0" err="1"/>
              <a:t>integrable</a:t>
            </a:r>
            <a:r>
              <a:rPr lang="en-US" dirty="0"/>
              <a:t> field theories</a:t>
            </a:r>
            <a:endParaRPr lang="ru-RU" dirty="0"/>
          </a:p>
        </p:txBody>
      </p:sp>
      <p:pic>
        <p:nvPicPr>
          <p:cNvPr id="8205" name="Рисунок 43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90766" y="2765152"/>
            <a:ext cx="14287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270392" y="2375644"/>
            <a:ext cx="25717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>
                <a:ea typeface="Gill Sans"/>
                <a:cs typeface="Times New Roman" pitchFamily="18" charset="0"/>
              </a:rPr>
              <a:t>`t </a:t>
            </a:r>
            <a:r>
              <a:rPr lang="en-US" dirty="0" err="1">
                <a:ea typeface="Gill Sans"/>
                <a:cs typeface="Times New Roman" pitchFamily="18" charset="0"/>
              </a:rPr>
              <a:t>Hooft</a:t>
            </a:r>
            <a:r>
              <a:rPr lang="en-US" dirty="0">
                <a:ea typeface="Gill Sans"/>
                <a:cs typeface="Times New Roman" pitchFamily="18" charset="0"/>
              </a:rPr>
              <a:t> coupling</a:t>
            </a:r>
            <a:endParaRPr lang="en-US" baseline="32000" dirty="0">
              <a:ea typeface="Gill Sans"/>
              <a:cs typeface="Times New Roman" pitchFamily="18" charset="0"/>
            </a:endParaRPr>
          </a:p>
        </p:txBody>
      </p:sp>
      <p:pic>
        <p:nvPicPr>
          <p:cNvPr id="55" name="Рисунок 54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7582" y="3982442"/>
            <a:ext cx="22987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2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361582" y="3622402"/>
            <a:ext cx="25717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>
                <a:ea typeface="Gill Sans"/>
                <a:cs typeface="Times New Roman" pitchFamily="18" charset="0"/>
              </a:rPr>
              <a:t>Symmetry:</a:t>
            </a:r>
            <a:endParaRPr lang="en-US" baseline="32000" dirty="0">
              <a:ea typeface="Gill Sans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47" name="Picture 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9836" y="1970211"/>
            <a:ext cx="5581650" cy="5000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8" name="TextBox 76"/>
          <p:cNvSpPr txBox="1">
            <a:spLocks noChangeArrowheads="1"/>
          </p:cNvSpPr>
          <p:nvPr/>
        </p:nvSpPr>
        <p:spPr bwMode="auto">
          <a:xfrm>
            <a:off x="251520" y="1894210"/>
            <a:ext cx="28616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SU(N</a:t>
            </a:r>
            <a:r>
              <a:rPr lang="en-US" sz="2800" dirty="0" smtClean="0">
                <a:latin typeface="Browallia New" pitchFamily="34" charset="-34"/>
                <a:cs typeface="Browallia New" pitchFamily="34" charset="-34"/>
              </a:rPr>
              <a:t>) Super </a:t>
            </a:r>
            <a:r>
              <a:rPr lang="en-US" sz="2800" dirty="0">
                <a:latin typeface="Browallia New" pitchFamily="34" charset="-34"/>
                <a:cs typeface="Browallia New" pitchFamily="34" charset="-34"/>
              </a:rPr>
              <a:t>Yang-Mills :</a:t>
            </a:r>
            <a:endParaRPr lang="ru-RU" sz="2800" dirty="0">
              <a:latin typeface="Constantia (Основной текст)"/>
              <a:cs typeface="Browallia New" pitchFamily="34" charset="-34"/>
            </a:endParaRPr>
          </a:p>
        </p:txBody>
      </p:sp>
      <p:pic>
        <p:nvPicPr>
          <p:cNvPr id="2" name="Рисунок 1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5833" y="642892"/>
            <a:ext cx="1752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grpSp>
        <p:nvGrpSpPr>
          <p:cNvPr id="98" name="Группа 97"/>
          <p:cNvGrpSpPr/>
          <p:nvPr/>
        </p:nvGrpSpPr>
        <p:grpSpPr>
          <a:xfrm>
            <a:off x="2143108" y="4590248"/>
            <a:ext cx="4429156" cy="1143008"/>
            <a:chOff x="2143108" y="5214950"/>
            <a:chExt cx="4429156" cy="1143008"/>
          </a:xfrm>
        </p:grpSpPr>
        <p:grpSp>
          <p:nvGrpSpPr>
            <p:cNvPr id="99" name="Группа 98"/>
            <p:cNvGrpSpPr/>
            <p:nvPr/>
          </p:nvGrpSpPr>
          <p:grpSpPr>
            <a:xfrm>
              <a:off x="2143108" y="5214950"/>
              <a:ext cx="1928826" cy="1143008"/>
              <a:chOff x="2143108" y="5214950"/>
              <a:chExt cx="1928826" cy="1143008"/>
            </a:xfrm>
          </p:grpSpPr>
          <p:sp>
            <p:nvSpPr>
              <p:cNvPr id="103" name="Прямоугольник 102"/>
              <p:cNvSpPr/>
              <p:nvPr/>
            </p:nvSpPr>
            <p:spPr>
              <a:xfrm>
                <a:off x="2143108" y="5214950"/>
                <a:ext cx="1928826" cy="1143008"/>
              </a:xfrm>
              <a:prstGeom prst="rect">
                <a:avLst/>
              </a:prstGeom>
              <a:solidFill>
                <a:srgbClr val="FF0000">
                  <a:alpha val="33000"/>
                </a:srgbClr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pic>
            <p:nvPicPr>
              <p:cNvPr id="104" name="Рисунок 103" descr="tmp.bmp"/>
              <p:cNvPicPr>
                <a:picLocks/>
              </p:cNvPicPr>
              <p:nvPr>
                <p:custDataLst>
                  <p:tags r:id="rId9"/>
                </p:custDataLst>
              </p:nvPr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320920" y="5786453"/>
                <a:ext cx="1536700" cy="469900"/>
              </a:xfrm>
              <a:prstGeom prst="rect">
                <a:avLst/>
              </a:prstGeom>
              <a:noFill/>
            </p:spPr>
          </p:pic>
        </p:grpSp>
        <p:grpSp>
          <p:nvGrpSpPr>
            <p:cNvPr id="100" name="Группа 99"/>
            <p:cNvGrpSpPr/>
            <p:nvPr/>
          </p:nvGrpSpPr>
          <p:grpSpPr>
            <a:xfrm>
              <a:off x="4714876" y="5214950"/>
              <a:ext cx="1857388" cy="1143008"/>
              <a:chOff x="4714876" y="5214950"/>
              <a:chExt cx="1857388" cy="1143008"/>
            </a:xfrm>
          </p:grpSpPr>
          <p:sp>
            <p:nvSpPr>
              <p:cNvPr id="101" name="Прямоугольник 100"/>
              <p:cNvSpPr/>
              <p:nvPr/>
            </p:nvSpPr>
            <p:spPr>
              <a:xfrm>
                <a:off x="4714876" y="5214950"/>
                <a:ext cx="1857388" cy="1143008"/>
              </a:xfrm>
              <a:prstGeom prst="rect">
                <a:avLst/>
              </a:prstGeom>
              <a:solidFill>
                <a:srgbClr val="00B0F0">
                  <a:alpha val="33000"/>
                </a:srgbClr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pic>
            <p:nvPicPr>
              <p:cNvPr id="102" name="Рисунок 101" descr="tmp.bmp"/>
              <p:cNvPicPr>
                <a:picLocks/>
              </p:cNvPicPr>
              <p:nvPr>
                <p:custDataLst>
                  <p:tags r:id="rId8"/>
                </p:custDataLst>
              </p:nvPr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21250" y="5786454"/>
                <a:ext cx="1536700" cy="46990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5" name="Группа 53"/>
          <p:cNvGrpSpPr>
            <a:grpSpLocks/>
          </p:cNvGrpSpPr>
          <p:nvPr/>
        </p:nvGrpSpPr>
        <p:grpSpPr bwMode="auto">
          <a:xfrm rot="5400000">
            <a:off x="4214797" y="2804312"/>
            <a:ext cx="285750" cy="4143375"/>
            <a:chOff x="428596" y="1142984"/>
            <a:chExt cx="285752" cy="4143404"/>
          </a:xfrm>
          <a:solidFill>
            <a:sysClr val="window" lastClr="FFFFFF"/>
          </a:solidFill>
        </p:grpSpPr>
        <p:cxnSp>
          <p:nvCxnSpPr>
            <p:cNvPr id="106" name="Прямая соединительная линия 105"/>
            <p:cNvCxnSpPr/>
            <p:nvPr/>
          </p:nvCxnSpPr>
          <p:spPr>
            <a:xfrm rot="5400000">
              <a:off x="-1356560" y="3213892"/>
              <a:ext cx="3857652" cy="1588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07" name="Овал 106"/>
            <p:cNvSpPr/>
            <p:nvPr/>
          </p:nvSpPr>
          <p:spPr>
            <a:xfrm>
              <a:off x="428596" y="1142984"/>
              <a:ext cx="285752" cy="285752"/>
            </a:xfrm>
            <a:prstGeom prst="ellipse">
              <a:avLst/>
            </a:prstGeom>
            <a:grp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428596" y="1785925"/>
              <a:ext cx="285752" cy="285752"/>
            </a:xfrm>
            <a:prstGeom prst="ellipse">
              <a:avLst/>
            </a:prstGeom>
            <a:grp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428596" y="2428868"/>
              <a:ext cx="285752" cy="285752"/>
            </a:xfrm>
            <a:prstGeom prst="ellipse">
              <a:avLst/>
            </a:prstGeom>
            <a:grp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428596" y="3071809"/>
              <a:ext cx="285752" cy="285752"/>
            </a:xfrm>
            <a:prstGeom prst="ellipse">
              <a:avLst/>
            </a:prstGeom>
            <a:grp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428596" y="3714752"/>
              <a:ext cx="285752" cy="285752"/>
            </a:xfrm>
            <a:prstGeom prst="ellipse">
              <a:avLst/>
            </a:prstGeom>
            <a:grp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428596" y="4357693"/>
              <a:ext cx="285752" cy="285752"/>
            </a:xfrm>
            <a:prstGeom prst="ellipse">
              <a:avLst/>
            </a:prstGeom>
            <a:grp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428596" y="5000636"/>
              <a:ext cx="285752" cy="285752"/>
            </a:xfrm>
            <a:prstGeom prst="ellipse">
              <a:avLst/>
            </a:prstGeom>
            <a:grp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114" name="Прямая соединительная линия 113"/>
            <p:cNvCxnSpPr>
              <a:stCxn id="107" idx="1"/>
              <a:endCxn id="107" idx="5"/>
            </p:cNvCxnSpPr>
            <p:nvPr/>
          </p:nvCxnSpPr>
          <p:spPr>
            <a:xfrm rot="16200000" flipH="1">
              <a:off x="469871" y="1184259"/>
              <a:ext cx="203201" cy="203201"/>
            </a:xfrm>
            <a:prstGeom prst="line">
              <a:avLst/>
            </a:prstGeom>
            <a:grp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5" name="Прямая соединительная линия 114"/>
            <p:cNvCxnSpPr>
              <a:stCxn id="107" idx="7"/>
              <a:endCxn id="107" idx="3"/>
            </p:cNvCxnSpPr>
            <p:nvPr/>
          </p:nvCxnSpPr>
          <p:spPr>
            <a:xfrm rot="16200000" flipH="1" flipV="1">
              <a:off x="469871" y="1184259"/>
              <a:ext cx="203201" cy="203201"/>
            </a:xfrm>
            <a:prstGeom prst="line">
              <a:avLst/>
            </a:prstGeom>
            <a:grp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6" name="Прямая соединительная линия 115"/>
            <p:cNvCxnSpPr>
              <a:stCxn id="109" idx="7"/>
              <a:endCxn id="109" idx="3"/>
            </p:cNvCxnSpPr>
            <p:nvPr/>
          </p:nvCxnSpPr>
          <p:spPr>
            <a:xfrm rot="16200000" flipH="1" flipV="1">
              <a:off x="469871" y="2470143"/>
              <a:ext cx="203201" cy="203201"/>
            </a:xfrm>
            <a:prstGeom prst="line">
              <a:avLst/>
            </a:prstGeom>
            <a:grp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7" name="Прямая соединительная линия 116"/>
            <p:cNvCxnSpPr>
              <a:stCxn id="109" idx="1"/>
              <a:endCxn id="109" idx="5"/>
            </p:cNvCxnSpPr>
            <p:nvPr/>
          </p:nvCxnSpPr>
          <p:spPr>
            <a:xfrm rot="16200000" flipH="1">
              <a:off x="469871" y="2470143"/>
              <a:ext cx="203201" cy="203201"/>
            </a:xfrm>
            <a:prstGeom prst="line">
              <a:avLst/>
            </a:prstGeom>
            <a:grp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8" name="Прямая соединительная линия 117"/>
            <p:cNvCxnSpPr>
              <a:stCxn id="111" idx="1"/>
              <a:endCxn id="111" idx="5"/>
            </p:cNvCxnSpPr>
            <p:nvPr/>
          </p:nvCxnSpPr>
          <p:spPr>
            <a:xfrm rot="16200000" flipH="1">
              <a:off x="469871" y="3756027"/>
              <a:ext cx="203201" cy="203201"/>
            </a:xfrm>
            <a:prstGeom prst="line">
              <a:avLst/>
            </a:prstGeom>
            <a:grp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9" name="Прямая соединительная линия 118"/>
            <p:cNvCxnSpPr>
              <a:stCxn id="111" idx="7"/>
              <a:endCxn id="111" idx="3"/>
            </p:cNvCxnSpPr>
            <p:nvPr/>
          </p:nvCxnSpPr>
          <p:spPr>
            <a:xfrm rot="16200000" flipH="1" flipV="1">
              <a:off x="469871" y="3756027"/>
              <a:ext cx="203201" cy="203201"/>
            </a:xfrm>
            <a:prstGeom prst="line">
              <a:avLst/>
            </a:prstGeom>
            <a:grp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0" name="Прямая соединительная линия 119"/>
            <p:cNvCxnSpPr>
              <a:stCxn id="113" idx="1"/>
              <a:endCxn id="113" idx="5"/>
            </p:cNvCxnSpPr>
            <p:nvPr/>
          </p:nvCxnSpPr>
          <p:spPr>
            <a:xfrm rot="16200000" flipH="1">
              <a:off x="469871" y="5041911"/>
              <a:ext cx="203201" cy="203201"/>
            </a:xfrm>
            <a:prstGeom prst="line">
              <a:avLst/>
            </a:prstGeom>
            <a:grp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1" name="Прямая соединительная линия 120"/>
            <p:cNvCxnSpPr>
              <a:stCxn id="113" idx="7"/>
              <a:endCxn id="113" idx="3"/>
            </p:cNvCxnSpPr>
            <p:nvPr/>
          </p:nvCxnSpPr>
          <p:spPr>
            <a:xfrm rot="16200000" flipH="1" flipV="1">
              <a:off x="469871" y="5041911"/>
              <a:ext cx="203201" cy="203201"/>
            </a:xfrm>
            <a:prstGeom prst="line">
              <a:avLst/>
            </a:prstGeom>
            <a:grp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37" name="TextBox 36"/>
          <p:cNvSpPr txBox="1"/>
          <p:nvPr/>
        </p:nvSpPr>
        <p:spPr>
          <a:xfrm>
            <a:off x="346162" y="5901079"/>
            <a:ext cx="3881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 Lorenz symmetry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worldsheet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conformal symmetry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psu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(2,2|4) symmetry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93504" y="5901079"/>
            <a:ext cx="4842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S-matrix is well defined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S-matrix factorizes – “only”  256 components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716" y="378904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In string theory:</a:t>
            </a:r>
            <a:endParaRPr lang="ru-RU" b="1" u="sng" dirty="0"/>
          </a:p>
        </p:txBody>
      </p:sp>
      <p:sp>
        <p:nvSpPr>
          <p:cNvPr id="40" name="TextBox 39"/>
          <p:cNvSpPr txBox="1"/>
          <p:nvPr/>
        </p:nvSpPr>
        <p:spPr>
          <a:xfrm>
            <a:off x="251520" y="565195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Fixing light-cone gauge: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7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43562" y="4135462"/>
            <a:ext cx="35004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- Mixing matrix – </a:t>
            </a:r>
            <a:br>
              <a:rPr lang="en-US" dirty="0"/>
            </a:br>
            <a:r>
              <a:rPr lang="en-US" dirty="0" err="1"/>
              <a:t>integrable</a:t>
            </a:r>
            <a:r>
              <a:rPr lang="en-US" dirty="0"/>
              <a:t> Hamiltonian</a:t>
            </a:r>
            <a:endParaRPr lang="ru-RU" dirty="0"/>
          </a:p>
        </p:txBody>
      </p:sp>
      <p:pic>
        <p:nvPicPr>
          <p:cNvPr id="7" name="Рисунок 6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4233590"/>
            <a:ext cx="25781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40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0252" y="4162152"/>
            <a:ext cx="1803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15000" y="5297045"/>
            <a:ext cx="19034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Tw Cen MT" pitchFamily="34" charset="0"/>
              </a:rPr>
              <a:t>[</a:t>
            </a:r>
            <a:r>
              <a:rPr lang="en-US" sz="1000" dirty="0" err="1">
                <a:latin typeface="Tw Cen MT" pitchFamily="34" charset="0"/>
              </a:rPr>
              <a:t>Minahan</a:t>
            </a:r>
            <a:r>
              <a:rPr lang="en-US" sz="1000" dirty="0">
                <a:latin typeface="Tw Cen MT" pitchFamily="34" charset="0"/>
              </a:rPr>
              <a:t>, </a:t>
            </a:r>
            <a:r>
              <a:rPr lang="en-US" sz="1000" dirty="0" err="1">
                <a:latin typeface="Tw Cen MT" pitchFamily="34" charset="0"/>
              </a:rPr>
              <a:t>Zarembo</a:t>
            </a:r>
            <a:r>
              <a:rPr lang="en-US" sz="1000" dirty="0">
                <a:latin typeface="Tw Cen MT" pitchFamily="34" charset="0"/>
              </a:rPr>
              <a:t> 2002&amp;2008]</a:t>
            </a:r>
          </a:p>
        </p:txBody>
      </p:sp>
      <p:pic>
        <p:nvPicPr>
          <p:cNvPr id="9226" name="Рисунок 27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1686818"/>
            <a:ext cx="778668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ss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6400" y="2298948"/>
            <a:ext cx="348297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15900" dist="38100" dir="2700000" algn="tl" rotWithShape="0">
              <a:schemeClr val="tx1">
                <a:alpha val="55000"/>
              </a:schemeClr>
            </a:outerShdw>
          </a:effectLst>
        </p:spPr>
      </p:pic>
      <p:grpSp>
        <p:nvGrpSpPr>
          <p:cNvPr id="32" name="Группа 31"/>
          <p:cNvGrpSpPr/>
          <p:nvPr/>
        </p:nvGrpSpPr>
        <p:grpSpPr>
          <a:xfrm>
            <a:off x="571472" y="5238320"/>
            <a:ext cx="7153490" cy="1215016"/>
            <a:chOff x="571472" y="5286388"/>
            <a:chExt cx="7153490" cy="121501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71472" y="5286388"/>
              <a:ext cx="7153490" cy="1215016"/>
              <a:chOff x="571472" y="5286388"/>
              <a:chExt cx="7153490" cy="1215016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642910" y="5643578"/>
                <a:ext cx="7082052" cy="857826"/>
                <a:chOff x="642910" y="5643578"/>
                <a:chExt cx="7082052" cy="857826"/>
              </a:xfrm>
            </p:grpSpPr>
            <p:grpSp>
              <p:nvGrpSpPr>
                <p:cNvPr id="21" name="Группа 20"/>
                <p:cNvGrpSpPr/>
                <p:nvPr/>
              </p:nvGrpSpPr>
              <p:grpSpPr>
                <a:xfrm>
                  <a:off x="642910" y="5715586"/>
                  <a:ext cx="3643316" cy="785818"/>
                  <a:chOff x="642910" y="5715586"/>
                  <a:chExt cx="3643316" cy="785818"/>
                </a:xfrm>
              </p:grpSpPr>
              <p:sp>
                <p:nvSpPr>
                  <p:cNvPr id="12" name="Прямоугольник 11"/>
                  <p:cNvSpPr/>
                  <p:nvPr/>
                </p:nvSpPr>
                <p:spPr bwMode="auto">
                  <a:xfrm>
                    <a:off x="642910" y="5715586"/>
                    <a:ext cx="3643316" cy="785818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pic>
                <p:nvPicPr>
                  <p:cNvPr id="16" name="Рисунок 15" descr="tmp.bmp"/>
                  <p:cNvPicPr>
                    <a:picLocks/>
                  </p:cNvPicPr>
                  <p:nvPr>
                    <p:custDataLst>
                      <p:tags r:id="rId9"/>
                    </p:custDataLst>
                  </p:nvPr>
                </p:nvPicPr>
                <p:blipFill>
                  <a:blip r:embed="rId1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714348" y="5752753"/>
                    <a:ext cx="3500430" cy="676643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7" name="Прямоугольник 16"/>
                <p:cNvSpPr/>
                <p:nvPr/>
              </p:nvSpPr>
              <p:spPr bwMode="auto">
                <a:xfrm>
                  <a:off x="5796136" y="5643578"/>
                  <a:ext cx="1928826" cy="78581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571472" y="5286388"/>
                <a:ext cx="1415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At one loop:</a:t>
                </a:r>
                <a:endParaRPr lang="ru-RU" dirty="0"/>
              </a:p>
            </p:txBody>
          </p:sp>
        </p:grpSp>
        <p:pic>
          <p:nvPicPr>
            <p:cNvPr id="31" name="Рисунок 30" descr="tmp.bmp"/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79924" y="5728017"/>
              <a:ext cx="1790700" cy="5969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642892"/>
            <a:ext cx="2692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26" name="Рисунок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38285"/>
            <a:ext cx="1944216" cy="49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7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an.gif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2948606" y="3416388"/>
            <a:ext cx="2919538" cy="303694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7504" y="2555612"/>
            <a:ext cx="2416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Motion of the </a:t>
            </a:r>
            <a:r>
              <a:rPr lang="en-US" b="1" dirty="0" smtClean="0"/>
              <a:t>string:</a:t>
            </a:r>
            <a:endParaRPr lang="ru-RU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tmp.bmp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36" name="Рисунок 35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18" y="642892"/>
            <a:ext cx="2108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48064" y="1556792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scalar fields are constrained</a:t>
            </a:r>
            <a:endParaRPr lang="ru-RU" dirty="0"/>
          </a:p>
        </p:txBody>
      </p:sp>
      <p:pic>
        <p:nvPicPr>
          <p:cNvPr id="18" name="Рисунок 17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616301"/>
            <a:ext cx="4431440" cy="713185"/>
          </a:xfrm>
          <a:prstGeom prst="rect">
            <a:avLst/>
          </a:prstGeom>
          <a:noFill/>
        </p:spPr>
      </p:pic>
      <p:pic>
        <p:nvPicPr>
          <p:cNvPr id="23" name="Рисунок 22" descr="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2540535"/>
            <a:ext cx="4680520" cy="36782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7921" y="1875066"/>
            <a:ext cx="1094279" cy="40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62369" y="4611727"/>
            <a:ext cx="2317943" cy="70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6038" rIns="90488" bIns="46038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on equations of motion</a:t>
            </a:r>
          </a:p>
          <a:p>
            <a:pPr marL="342900" indent="-342900">
              <a:spcBef>
                <a:spcPct val="20000"/>
              </a:spcBef>
            </a:pPr>
            <a:endParaRPr lang="en-US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95536" y="3429000"/>
            <a:ext cx="3384376" cy="2747988"/>
            <a:chOff x="2843808" y="3429000"/>
            <a:chExt cx="3384376" cy="274798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843808" y="3429000"/>
              <a:ext cx="3384376" cy="27479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57" descr="Graphic1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2163" y="3600490"/>
              <a:ext cx="289560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49"/>
            <p:cNvSpPr>
              <a:spLocks noChangeShapeType="1"/>
            </p:cNvSpPr>
            <p:nvPr/>
          </p:nvSpPr>
          <p:spPr bwMode="auto">
            <a:xfrm flipV="1">
              <a:off x="3403600" y="4121186"/>
              <a:ext cx="1588" cy="1355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6" name="Picture 51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71800" y="4811749"/>
              <a:ext cx="250825" cy="20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Рисунок 8" descr="tmp.bmp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2434" y="2708920"/>
            <a:ext cx="5403822" cy="738652"/>
          </a:xfrm>
          <a:prstGeom prst="rect">
            <a:avLst/>
          </a:prstGeom>
          <a:noFill/>
        </p:spPr>
      </p:pic>
      <p:pic>
        <p:nvPicPr>
          <p:cNvPr id="11" name="Рисунок 10" descr="tmp.bmp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3996" y="4251687"/>
            <a:ext cx="3162300" cy="419100"/>
          </a:xfrm>
          <a:prstGeom prst="rect">
            <a:avLst/>
          </a:prstGeom>
          <a:noFill/>
        </p:spPr>
      </p:pic>
      <p:pic>
        <p:nvPicPr>
          <p:cNvPr id="16" name="Рисунок 15" descr="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29" y="1937395"/>
            <a:ext cx="8347472" cy="771525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tmp.bmp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18" y="642892"/>
            <a:ext cx="2108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1115616" y="5365085"/>
            <a:ext cx="7906189" cy="1304275"/>
            <a:chOff x="1115616" y="5365085"/>
            <a:chExt cx="7906189" cy="1304275"/>
          </a:xfrm>
        </p:grpSpPr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3923928" y="5795972"/>
              <a:ext cx="35894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Eigenvalues = integrals of motion</a:t>
              </a:r>
              <a:endParaRPr lang="ru-RU" dirty="0">
                <a:solidFill>
                  <a:schemeClr val="accent2"/>
                </a:solidFill>
              </a:endParaRPr>
            </a:p>
          </p:txBody>
        </p:sp>
        <p:pic>
          <p:nvPicPr>
            <p:cNvPr id="20" name="Рисунок 19"/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5616" y="6389960"/>
              <a:ext cx="7607300" cy="27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sp>
          <p:nvSpPr>
            <p:cNvPr id="21" name="Прямоугольник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253098" y="5365085"/>
              <a:ext cx="2768707" cy="43088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 dirty="0" err="1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Bena</a:t>
              </a:r>
              <a:r>
                <a:rPr lang="en-US" sz="1100" b="1" dirty="0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Polchinski</a:t>
              </a:r>
              <a:r>
                <a:rPr lang="en-US" sz="1100" b="1" dirty="0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Roiban</a:t>
              </a:r>
              <a:r>
                <a:rPr lang="en-US" sz="1100" b="1" dirty="0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; </a:t>
              </a:r>
            </a:p>
            <a:p>
              <a:r>
                <a:rPr lang="en-US" sz="1100" b="1" dirty="0" err="1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Kazakov</a:t>
              </a:r>
              <a:r>
                <a:rPr lang="en-US" sz="1100" b="1" dirty="0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Marshakov</a:t>
              </a:r>
              <a:r>
                <a:rPr lang="en-US" sz="1100" b="1" dirty="0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Minahan</a:t>
              </a:r>
              <a:r>
                <a:rPr lang="en-US" sz="1100" b="1" dirty="0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,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Zarembo</a:t>
              </a:r>
              <a:r>
                <a:rPr lang="en-US" sz="1100" b="1" dirty="0" smtClean="0">
                  <a:solidFill>
                    <a:srgbClr val="FFFF00"/>
                  </a:solidFill>
                  <a:latin typeface="Times New Roman" pitchFamily="18" charset="0"/>
                  <a:ea typeface="Gill Sans"/>
                  <a:cs typeface="Times New Roman" pitchFamily="18" charset="0"/>
                </a:rPr>
                <a:t>;</a:t>
              </a:r>
              <a:endParaRPr lang="ru-RU" sz="11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3" name="Рисунок 22" descr="tmp.bmp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1628800"/>
            <a:ext cx="2733328" cy="241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233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06413" y="1357298"/>
            <a:ext cx="82804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According to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Beisert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Kazakov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Sakai and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Zarembo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ea typeface="Gill Sans"/>
                <a:cs typeface="Times New Roman" pitchFamily="18" charset="0"/>
              </a:rPr>
              <a:t>, we can map a classical string motion to an 8-sheet Riemann surface</a:t>
            </a:r>
          </a:p>
        </p:txBody>
      </p:sp>
      <p:pic>
        <p:nvPicPr>
          <p:cNvPr id="1229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57290" y="3143248"/>
            <a:ext cx="6042040" cy="185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8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339752" y="5157192"/>
            <a:ext cx="4094162" cy="1408113"/>
            <a:chOff x="2620963" y="5286375"/>
            <a:chExt cx="4094162" cy="1408131"/>
          </a:xfrm>
        </p:grpSpPr>
        <p:pic>
          <p:nvPicPr>
            <p:cNvPr id="12297" name="Picture 3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20963" y="5286375"/>
              <a:ext cx="4094162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Рисунок 17" descr="tmp.bmp"/>
            <p:cNvPicPr>
              <a:picLocks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71802" y="6072206"/>
              <a:ext cx="2654300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Прямоугольник 13"/>
          <p:cNvSpPr/>
          <p:nvPr/>
        </p:nvSpPr>
        <p:spPr>
          <a:xfrm>
            <a:off x="0" y="-24"/>
            <a:ext cx="9144000" cy="150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tmp.bmp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3" y="142827"/>
            <a:ext cx="3365500" cy="4318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5280" y="642892"/>
            <a:ext cx="20066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3" name="Рисунок 133" descr="30_10.gi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97527" y="4149080"/>
            <a:ext cx="2151063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2"/>
          <p:cNvSpPr/>
          <p:nvPr/>
        </p:nvSpPr>
        <p:spPr>
          <a:xfrm>
            <a:off x="8797671" y="4022750"/>
            <a:ext cx="1318945" cy="2934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9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124" y="2492896"/>
            <a:ext cx="76073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17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KG@8KFGRKRR1B8ACLJW" val="2617"/>
  <p:tag name="DEFAULTFONTSIZE" val="10"/>
  <p:tag name="DEFAULTWIDTH" val="421"/>
  <p:tag name="DEFAULTHEIGHT" val="3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58"/>
  <p:tag name="BMPHEIGHT" val="241"/>
  <p:tag name="SOURCE" val="\documentclass{slides}&#10;\pagestyle{empty}&#10;\usepackage{color}&#10;\begin{document}&#10;$$\sum e^{-E_n(L)R}$$&#10;\end{document} &#10;"/>
  <p:tag name="TRANSPARENT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166"/>
  <p:tag name="SOURCE" val="\documentclass{slides}&#10;\pagestyle{empty}&#10;\usepackage{color}&#10;\begin{document}&#10;$$Z(&#10;\tau,\sigma)=&#10;Z(\sigma,\tau)$$&#10;\end{document} &#10;"/>
  <p:tag name="TRANSPARENT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50"/>
  <p:tag name="BMPHEIGHT" val="241"/>
  <p:tag name="SOURCE" val="\documentclass{slides}&#10;\pagestyle{empty}&#10;\usepackage{color}&#10;\begin{document}&#10;$$\sum e^{-E_n(R)L}$$&#10;\end{document} &#10;"/>
  <p:tag name="TRANSPARENT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25"/>
  <p:tag name="BMPHEIGHT" val="183"/>
  <p:tag name="SOURCE" val="\documentclass{slides}&#10;\pagestyle{empty}&#10;\usepackage{color}&#10;\begin{document}&#10;$$e^{-E_0(L)R}$$&#10;\end{document} &#10;"/>
  <p:tag name="TRANSPARENT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558"/>
  <p:tag name="BMPHEIGHT" val="416"/>
  <p:tag name="SOURCE" val="\documentclass{slides}&#10;\pagestyle{empty}&#10;\usepackage{color}&#10;\begin{document}&#10;$$E_0(L)=-\lim_{R\to\infty}\frac{\log\sum e^{-E_n(R)L}}{R}$$&#10;\end{document} &#10;"/>
  <p:tag name="TRANSPARENT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75"/>
  <p:tag name="BMPHEIGHT" val="83"/>
  <p:tag name="SOURCE" val="\documentclass{article}&#10;\pagestyle{empty}&#10;\usepackage{color}&#10;\begin{document}&#10;\color{yellow}&#10;\textbf{Derivation of Y-system}\\   \vspace{5mm}&#10;\end{document} "/>
  <p:tag name="TRANSPARENT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16"/>
  <p:tag name="BMPHEIGHT" val="66"/>
  <p:tag name="SOURCE" val="\documentclass{article}&#10;\pagestyle{empty}&#10;\usepackage{color}&#10;\begin{document}&#10;\color{yellow}&#10;\textbf{Zamolodchikov's trick}\\   \vspace{5mm}&#10;\end{document} "/>
  <p:tag name="TRANSPARENT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8"/>
  <p:tag name="BMPHEIGHT" val="83"/>
  <p:tag name="SOURCE" val="\documentclass{article}&#10;\pagestyle{empty}&#10;\usepackage{color}&#10;\begin{document}&#10;\color{yellow}&#10;\textbf{Some 2D Integrable models}\\   \vspace{5mm}&#10;\end{document} "/>
  <p:tag name="TRANSPARENT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41"/>
  <p:tag name="BMPHEIGHT" val="166"/>
  <p:tag name="SOURCE" val="\documentclass{slides}&#10;\pagestyle{empty}&#10;\usepackage{color}&#10;\begin{document}&#10;$$&#10;Y_3(u)&#10;$$&#10;\end{document} &#10;"/>
  <p:tag name="TRANSPARENT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41"/>
  <p:tag name="BMPHEIGHT" val="166"/>
  <p:tag name="SOURCE" val="\documentclass{slides}&#10;\pagestyle{empty}&#10;\usepackage{color}&#10;\begin{document}&#10;$$&#10;Y_2(u)&#10;$$&#10;\end{document} &#10;"/>
  <p:tag name="TRANSPARENT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41"/>
  <p:tag name="BMPHEIGHT" val="166"/>
  <p:tag name="SOURCE" val="\documentclass{slides}&#10;\pagestyle{empty}&#10;\usepackage{color}&#10;\begin{document}&#10;$$&#10;Y_1(u)&#10;$$&#10;\end{document} &#10;"/>
  <p:tag name="TRANSPARENT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  <p:tag name="TRANSPARENT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8"/>
  <p:tag name="BMPHEIGHT" val="116"/>
  <p:tag name="SOURCE" val="\documentclass{slides}&#10;\pagestyle{empty}&#10;\usepackage{color}&#10;\begin{document}&#10;$$&#10;i&#10;$$&#10;\end{document} &#10;"/>
  <p:tag name="TRANSPARENT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"/>
  <p:tag name="BMPHEIGHT" val="83"/>
  <p:tag name="SOURCE" val="\documentclass{slides}&#10;\pagestyle{empty}&#10;\usepackage{color}&#10;\begin{document}&#10;$$&#10;n&#10;$$&#10;\end{document} &#10;"/>
  <p:tag name="TRANSPARENT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8"/>
  <p:tag name="BMPHEIGHT" val="83"/>
  <p:tag name="SOURCE" val="\documentclass{article}&#10;\pagestyle{empty}&#10;\usepackage{color}&#10;\begin{document}&#10;\color{yellow}&#10;\textbf{Some 2D Integrable models}\\   \vspace{5mm}&#10;\end{document} "/>
  <p:tag name="TRANSPARENT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8"/>
  <p:tag name="BMPHEIGHT" val="83"/>
  <p:tag name="SOURCE" val="\documentclass{article}&#10;\pagestyle{empty}&#10;\usepackage{color}&#10;\begin{document}&#10;\color{yellow}&#10;\textbf{Some 2D Integrable models}\\   \vspace{5mm}&#10;\end{document} "/>
  <p:tag name="TRANSPARENT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408"/>
  <p:tag name="BMPHEIGHT" val="666"/>
  <p:tag name="SOURCE" val="\documentclass{slides}&#10;\pagestyle{empty}&#10;\usepackage{color}&#10;\begin{document}&#10;$$&#10;\log Y_n(u)= \int K_{nm}(u,v)\log(1+Y_m(v))dv&#10;$$&#10;$$&#10;+\Phi_n(u)&#10;$$&#10;\end{document} &#10;"/>
  <p:tag name="TRANSPARENT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3"/>
  <p:tag name="BMPHEIGHT" val="83"/>
  <p:tag name="SOURCE" val="\documentclass{article}&#10;\pagestyle{empty}&#10;\usepackage{color}&#10;\begin{document}&#10;\color{yellow}&#10;\textbf{Numerical solution of Y-system}\\   \vspace{5mm}&#10;\end{document} "/>
  <p:tag name="TRANSPARENT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50"/>
  <p:tag name="BMPHEIGHT" val="83"/>
  <p:tag name="SOURCE" val="\documentclass{article}&#10;\pagestyle{empty}&#10;\usepackage{color}&#10;\begin{document}&#10;\color{yellow}&#10;\textbf{By iterations}\\   \vspace{5mm}&#10;\end{document} "/>
  <p:tag name="TRANSPARENT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6"/>
  <p:tag name="BMPHEIGHT" val="100"/>
  <p:tag name="SOURCE" val="\documentclass{slides}&#10;\pagestyle{empty}&#10;\usepackage{color}&#10;\begin{document}&#10;$$\Leftrightarrow$$&#10;\end{document} &#10;"/>
  <p:tag name="TRANSPARENT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491"/>
  <p:tag name="BMPHEIGHT" val="166"/>
  <p:tag name="SOURCE" val="\documentclass{slides}&#10;\pagestyle{empty}&#10;\usepackage{color}&#10;\begin{document}&#10;$${\cal O}=tr(ZZWW)-tr(ZWZW)$$&#10;\end{document} &#10;"/>
  <p:tag name="TRANSPARENT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3"/>
  <p:tag name="BMPHEIGHT" val="83"/>
  <p:tag name="SOURCE" val="\documentclass{article}&#10;\pagestyle{empty}&#10;\usepackage{color}&#10;\begin{document}&#10;\color{yellow}&#10;\textbf{Numerical solution of Y-system}\\   \vspace{5mm}&#10;\end{document} "/>
  <p:tag name="TRANSPARENT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75"/>
  <p:tag name="BMPHEIGHT" val="91"/>
  <p:tag name="SOURCE" val="\documentclass{article}&#10;\pagestyle{empty}&#10;\usepackage{color}&#10;\begin{document}&#10;\color{yellow}&#10;\textbf{Simplest (Konishi) operator}\\   \vspace{5mm}&#10;\end{document} "/>
  <p:tag name="TRANSPARENT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3"/>
  <p:tag name="BMPHEIGHT" val="83"/>
  <p:tag name="SOURCE" val="\documentclass{article}&#10;\pagestyle{empty}&#10;\usepackage{color}&#10;\begin{document}&#10;\color{yellow}&#10;\textbf{Numerical solution of Y-system}\\   \vspace{5mm}&#10;\end{document} "/>
  <p:tag name="TRANSPARENT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75"/>
  <p:tag name="BMPHEIGHT" val="91"/>
  <p:tag name="SOURCE" val="\documentclass{article}&#10;\pagestyle{empty}&#10;\usepackage{color}&#10;\begin{document}&#10;\color{yellow}&#10;\textbf{Simplest (Konishi) operator}\\   \vspace{5mm}&#10;\end{document} "/>
  <p:tag name="TRANSPARENT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00"/>
  <p:tag name="BMPHEIGHT" val="208"/>
  <p:tag name="SOURCE" val="\documentclass{slides}&#10;\pagestyle{empty}&#10;\usepackage{color}&#10;\begin{document}&#10;%\color{blue}&#10;$&#10;(E-2\lambda^{1/4})\lambda^{1/4}&#10;$&#10;\end{document} "/>
  <p:tag name="TRANSPARENT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33"/>
  <p:tag name="BMPHEIGHT" val="408"/>
  <p:tag name="SOURCE" val="\documentclass{slides}&#10;\pagestyle{empty}&#10;\usepackage{color}&#10;\begin{document}&#10;$$&#10;2\lambda^{1/4}+\frac{1+J^2/2}{\lambda^{1/4}}&#10;$$&#10;\end{document} "/>
  <p:tag name="TRANSPARENT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8"/>
  <p:tag name="BMPHEIGHT" val="125"/>
  <p:tag name="SOURCE" val="\documentclass{slides}&#10;\pagestyle{empty}&#10;\usepackage{color}&#10;\begin{document}&#10;$$&#10;\color{red}J=2&#10;$$&#10;\end{document} "/>
  <p:tag name="TRANSPARENT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8"/>
  <p:tag name="BMPHEIGHT" val="125"/>
  <p:tag name="SOURCE" val="\documentclass{slides}&#10;\pagestyle{empty}&#10;\usepackage{color}&#10;\begin{document}&#10;$$&#10;\color{blue}J=3&#10;$$&#10;\end{document} "/>
  <p:tag name="TRANSPARENT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350"/>
  <p:tag name="BMPHEIGHT" val="466"/>
  <p:tag name="SOURCE" val="\documentclass{slides}&#10;\pagestyle{empty}&#10;\usepackage{color}&#10;\begin{document}&#10;$$&#10;2\lambda^{1/4}+\frac{1+J^2/2}{\lambda^{1/4}}&#10;+\frac{-\frac{J^4}{64}+\frac{3J^2}{8}-3\zeta_3-\frac{3}{4}}{\lambda^{3/4}}&#10;$$&#10;\end{document} "/>
  <p:tag name="TRANSPARENT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3"/>
  <p:tag name="BMPHEIGHT" val="83"/>
  <p:tag name="SOURCE" val="\documentclass{article}&#10;\pagestyle{empty}&#10;\usepackage{color}&#10;\begin{document}&#10;\color{yellow}&#10;\textbf{Numerical solution of Y-system}\\   \vspace{5mm}&#10;\end{document} "/>
  <p:tag name="TRANSPARENT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75"/>
  <p:tag name="BMPHEIGHT" val="91"/>
  <p:tag name="SOURCE" val="\documentclass{article}&#10;\pagestyle{empty}&#10;\usepackage{color}&#10;\begin{document}&#10;\color{yellow}&#10;\textbf{Simplest (Konishi) operator}\\   \vspace{5mm}&#10;\end{document} "/>
  <p:tag name="TRANSPARENT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33"/>
  <p:tag name="BMPHEIGHT" val="408"/>
  <p:tag name="SOURCE" val="\documentclass{slides}&#10;\pagestyle{empty}&#10;\usepackage{color}&#10;\begin{document}&#10;$$&#10;2\lambda^{1/4}+\frac{1+J^2/2}{\lambda^{1/4}}&#10;$$&#10;\end{document} "/>
  <p:tag name="TRANSPARENT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8"/>
  <p:tag name="BMPHEIGHT" val="125"/>
  <p:tag name="SOURCE" val="\documentclass{slides}&#10;\pagestyle{empty}&#10;\usepackage{color}&#10;\begin{document}&#10;$$&#10;\color{red}J=2&#10;$$&#10;\end{document} "/>
  <p:tag name="TRANSPARENT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8"/>
  <p:tag name="BMPHEIGHT" val="125"/>
  <p:tag name="SOURCE" val="\documentclass{slides}&#10;\pagestyle{empty}&#10;\usepackage{color}&#10;\begin{document}&#10;$$&#10;\color{blue}J=3&#10;$$&#10;\end{document} "/>
  <p:tag name="TRANSPARENT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350"/>
  <p:tag name="BMPHEIGHT" val="466"/>
  <p:tag name="SOURCE" val="\documentclass{slides}&#10;\pagestyle{empty}&#10;\usepackage{color}&#10;\begin{document}&#10;$$&#10;2\lambda^{1/4}+\frac{1+J^2/2}{\lambda^{1/4}}&#10;+\frac{-\frac{J^4}{64}+\frac{3J^2}{8}-3\zeta_3-\frac{3}{4}}{\lambda^{3/4}}&#10;$$&#10;\end{document} "/>
  <p:tag name="TRANSPARENT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58"/>
  <p:tag name="BMPHEIGHT" val="133"/>
  <p:tag name="SOURCE" val="\documentclass{article}&#10;\pagestyle{empty}&#10;\usepackage{color}&#10;\begin{document}&#10;$Y_{a,s}=\frac{T_{a,s+1}T_{a,s-1}}{T_{a+1,s}T_{a-1,s}}$&#10;\end{document} "/>
  <p:tag name="TRANSPARENT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00"/>
  <p:tag name="BMPHEIGHT" val="91"/>
  <p:tag name="SOURCE" val="\documentclass{article}&#10;\pagestyle{empty}&#10;\usepackage{color}&#10;\begin{document}&#10;\color{yellow}&#10;\textbf{AdS/CFT correspondence}\\   \vspace{5mm}&#10;\end{document} &#10;"/>
  <p:tag name="TRANSPARENT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0"/>
  <p:tag name="BMPHEIGHT" val="91"/>
  <p:tag name="SOURCE" val="\documentclass{article}&#10;\pagestyle{empty}&#10;\usepackage{color}&#10;\begin{document}&#10;\color{yellow}&#10;\textbf{Y-system for AdS/CFT}\\   \vspace{5mm}&#10;\end{document} "/>
  <p:tag name="TRANSPARENT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041"/>
  <p:tag name="BMPHEIGHT" val="450"/>
  <p:tag name="SOURCE" val="\documentclass{slides}&#10;\pagestyle{empty}&#10;\usepackage{color}&#10;\begin{document}&#10;$$&#10;E=\sum_{a=1}^\infty\int_{-\infty}^\infty&#10;\frac{du}{2\pi i}&#10;\frac{\partial \epsilon_a}{\partial u}&#10;\log\left(1+Y_{a,0}(u)\right)+&#10;\sum_a \epsilon_j(u_{4,j})&#10;$$&#10;\end{document} &#10;"/>
  <p:tag name="TRANSPARENT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0"/>
  <p:tag name="BMPHEIGHT" val="91"/>
  <p:tag name="SOURCE" val="\documentclass{article}&#10;\pagestyle{empty}&#10;\usepackage{color}&#10;\begin{document}&#10;\color{yellow}&#10;\textbf{Y-system for AdS/CFT}\\   \vspace{5mm}&#10;\end{document} "/>
  <p:tag name="TRANSPARENT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58"/>
  <p:tag name="BMPHEIGHT" val="200"/>
  <p:tag name="SOURCE" val="\documentclass{slides}&#10;\pagestyle{empty}&#10;\usepackage{color}&#10;\begin{document}&#10;$${\cal E}={\cal E}_{cl}+{\cal E}_0+{\cal O}(1/\sqrt\lambda)$$&#10;\end{document} &#10;"/>
  <p:tag name="TRANSPARENT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0"/>
  <p:tag name="BMPHEIGHT" val="83"/>
  <p:tag name="SOURCE" val="\documentclass{article}&#10;\pagestyle{empty}&#10;\usepackage{color}&#10;\begin{document}&#10;\color{yellow}&#10;\textbf{Quasi-classical quantization}\\   \vspace{5mm}&#10;\end{document} &#10;"/>
  <p:tag name="TRANSPARENT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66"/>
  <p:tag name="BMPHEIGHT" val="83"/>
  <p:tag name="SOURCE" val="\documentclass{article}&#10;\pagestyle{empty}&#10;\usepackage{color}&#10;\begin{document}&#10;\color{yellow}&#10;\textbf{Quantization of the curve}\\   \vspace{5mm}&#10;\end{document} "/>
  <p:tag name="TRANSPARENT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0"/>
  <p:tag name="BMPHEIGHT" val="83"/>
  <p:tag name="SOURCE" val="\documentclass{article}&#10;\pagestyle{empty}&#10;\usepackage{color}&#10;\begin{document}&#10;\color{yellow}&#10;\textbf{Quasi-classical quantization}\\   \vspace{5mm}&#10;\end{document} &#10;"/>
  <p:tag name="TRANSPARENT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41"/>
  <p:tag name="BMPHEIGHT" val="383"/>
  <p:tag name="TRANSPARENT" val="True"/>
  <p:tag name="SOURCE" val="\documentclass{slides}&#10;\pagestyle{empty}&#10;\usepackage{color}&#10;\begin{document}&#10;$$\oint_{{\cal C}^{ij}_n} p_i(z)dz=\frac{4\pi}{\sqrt\lambda} N_{ij}$$&#10;\end{document} &#10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6"/>
  <p:tag name="BMPHEIGHT" val="100"/>
  <p:tag name="SOURCE" val="\documentclass{slides}&#10;\pagestyle{empty}&#10;\usepackage{color}&#10;\begin{document}&#10;$$\Rightarrow$$&#10;\end{document} &#10;"/>
  <p:tag name="TRANSPARENT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25"/>
  <p:tag name="BMPHEIGHT" val="83"/>
  <p:tag name="SOURCE" val="\documentclass{article}&#10;\pagestyle{empty}&#10;\usepackage{color}&#10;\begin{document}&#10;\color{yellow}&#10;\textbf{spectrum of fluctuations}\\   \vspace{5mm}&#10;\end{document} &#10;"/>
  <p:tag name="TRANSPARENT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0"/>
  <p:tag name="BMPHEIGHT" val="83"/>
  <p:tag name="SOURCE" val="\documentclass{article}&#10;\pagestyle{empty}&#10;\usepackage{color}&#10;\begin{document}&#10;\color{yellow}&#10;\textbf{Quasi-classical quantization}\\   \vspace{5mm}&#10;\end{document} &#10;"/>
  <p:tag name="TRANSPARENT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75"/>
  <p:tag name="BMPHEIGHT" val="83"/>
  <p:tag name="SOURCE" val="\documentclass{article}&#10;\pagestyle{empty}&#10;\usepackage{color}&#10;\begin{document}&#10;\color{yellow}&#10;\textbf{1-loop energy shift}\\   \vspace{5mm}&#10;\end{document} &#10;"/>
  <p:tag name="TRANSPARENT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858"/>
  <p:tag name="BMPHEIGHT" val="425"/>
  <p:tag name="SOURCE" val="\documentclass{slides}&#10;\pagestyle{empty}&#10;\usepackage{color}&#10;\begin{document}&#10;\Huge&#10;$${\cal E}_n^{ij}={\cal E}(\ \ \ \ \ \ \ )-{\cal E}(\ \ \ \ \ \ \ )$$&#10;\end{document} "/>
  <p:tag name="TRANSPARENT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0"/>
  <p:tag name="BMPHEIGHT" val="83"/>
  <p:tag name="SOURCE" val="\documentclass{article}&#10;\pagestyle{empty}&#10;\usepackage{color}&#10;\begin{document}&#10;\color{yellow}&#10;\textbf{Quasi-classical quantization}\\   \vspace{5mm}&#10;\end{document} &#10;"/>
  <p:tag name="TRANSPARENT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75"/>
  <p:tag name="BMPHEIGHT" val="83"/>
  <p:tag name="SOURCE" val="\documentclass{article}&#10;\pagestyle{empty}&#10;\usepackage{color}&#10;\begin{document}&#10;\color{yellow}&#10;\textbf{1-loop energy shift}\\   \vspace{5mm}&#10;\end{document} &#10;"/>
  <p:tag name="TRANSPARENT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50"/>
  <p:tag name="BMPHEIGHT" val="191"/>
  <p:tag name="SOURCE" val="\documentclass{slides}&#10;\pagestyle{empty}&#10;\usepackage{color}&#10;\begin{document}&#10;%\color{yellow}&#10;$&#10;\lambda_{\mathbf i}=\mu_{\mathbf j}&#10;$&#10;\end{document} "/>
  <p:tag name="TRANSPARENT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91"/>
  <p:tag name="BMPHEIGHT" val="191"/>
  <p:tag name="SOURCE" val="\documentclass{slides}&#10;\pagestyle{empty}&#10;\usepackage{color}&#10;\begin{document}&#10;%\color{yellow}&#10;$&#10;\lambda_{\mathbf i}=\lambda_{\mathbf j}\;\;,\;\;&#10;\mu_{\mathbf i}=\mu_{\mathbf j}&#10;$&#10;\end{document} "/>
  <p:tag name="TRANSPARENT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666"/>
  <p:tag name="BMPHEIGHT" val="341"/>
  <p:tag name="SOURCE" val="\documentclass{slides}&#10;\pagestyle{empty}&#10;\usepackage{color}&#10;\begin{document}&#10;$&#10;\frac{Y_{a,s}(u+i/\sqrt{\lambda})Y_{a,s}(u-i/\sqrt{\lambda})}{Y_{a+1,s}Y_{a-1,s}}=&#10;\frac{(1+Y_{a,s+1})(1+Y_{a,s-1})}{(1+Y_{a+1,s})(1+Y_{a-1,s})}&#10;$&#10;\end{document} "/>
  <p:tag name="TRANSPARENT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58"/>
  <p:tag name="BMPHEIGHT" val="341"/>
  <p:tag name="SOURCE" val="\documentclass{slides}&#10;\pagestyle{empty}&#10;\usepackage{color}&#10;\begin{document}&#10;$&#10;\frac{Y_{a,s}(u)Y_{a,s}(u)}{Y_{a+1,s}Y_{a-1,s}}=&#10;\frac{(1+Y_{a,s+1})(1+Y_{a,s-1})}{(1+Y_{a+1,s})(1+Y_{a-1,s})}&#10;$&#10;\end{document} "/>
  <p:tag name="TRANSPARENT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83"/>
  <p:tag name="SOURCE" val="\documentclass{article}&#10;\pagestyle{empty}&#10;\usepackage{color}&#10;\begin{document}&#10;\color{yellow}&#10;\textbf{Quasi-classical limit of Y-system}\\   \vspace{5mm}&#10;\end{document} "/>
  <p:tag name="TRANSPARENT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25"/>
  <p:tag name="BMPHEIGHT" val="83"/>
  <p:tag name="SOURCE" val="\documentclass{article}&#10;\pagestyle{empty}&#10;\usepackage{color}&#10;\begin{document}&#10;\color{yellow}&#10;\textbf{Strong coupling solution}\\   \vspace{5mm}&#10;\end{document} "/>
  <p:tag name="TRANSPARENT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16"/>
  <p:tag name="BMPHEIGHT" val="183"/>
  <p:tag name="SOURCE" val="\documentclass{slides}&#10;\pagestyle{empty}&#10;\usepackage{color}&#10;\begin{document}&#10;$&#10;(x_1,x_2,x_3,x_4|y_1,y_2,y_3,y_4)&#10;$&#10;\end{document} "/>
  <p:tag name="TRANSPARENT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91"/>
  <p:tag name="BMPHEIGHT" val="233"/>
  <p:tag name="SOURCE" val="\documentclass{slides}&#10;\pagestyle{empty}&#10;\usepackage{color}&#10;\begin{document}&#10;$&#10;T_{a,s}^2=T_{a+1,s}T_{a-1,s}+T_{a,s+1}T_{a,s-1}&#10;$&#10;\end{document} "/>
  <p:tag name="TRANSPARENT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00"/>
  <p:tag name="BMPHEIGHT" val="325"/>
  <p:tag name="SOURCE" val="\documentclass{slides}&#10;\pagestyle{empty}&#10;\usepackage{color}&#10;\begin{document}&#10;$&#10;Y_{a,s}=\frac{T_{a+1,s}T_{a-1,s}}{T_{a,s+1}T_{a,s-1}}&#10;$&#10;\end{document} "/>
  <p:tag name="TRANSPARENT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75"/>
  <p:tag name="BMPHEIGHT" val="216"/>
  <p:tag name="SOURCE" val="\documentclass{slides}&#10;\pagestyle{empty}&#10;\usepackage{color}&#10;\begin{document}&#10;$$\lambda=g_{YM}^2N$$&#10;\end{document} &#10;"/>
  <p:tag name="TRANSPARENT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83"/>
  <p:tag name="SOURCE" val="\documentclass{article}&#10;\pagestyle{empty}&#10;\usepackage{color}&#10;\begin{document}&#10;\color{yellow}&#10;\textbf{Quasi-classical limit of Y-system}\\   \vspace{5mm}&#10;\end{document} "/>
  <p:tag name="TRANSPARENT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25"/>
  <p:tag name="BMPHEIGHT" val="83"/>
  <p:tag name="SOURCE" val="\documentclass{article}&#10;\pagestyle{empty}&#10;\usepackage{color}&#10;\begin{document}&#10;\color{yellow}&#10;\textbf{Strong coupling solution}\\   \vspace{5mm}&#10;\end{document} "/>
  <p:tag name="TRANSPARENT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50"/>
  <p:tag name="BMPHEIGHT" val="400"/>
  <p:tag name="SOURCE" val="\documentclass{slides}&#10;\pagestyle{empty}&#10;\usepackage{color}&#10;\begin{document}&#10;$$T=\frac{\sqrt\lambda}{2\pi}$$&#10;\end{document} &#10;"/>
  <p:tag name="TRANSPARENT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25"/>
  <p:tag name="BMPHEIGHT" val="183"/>
  <p:tag name="SOURCE" val="\documentclass{slides}&#10;\pagestyle{empty}&#10;\usepackage{color}&#10;\begin{document}&#10;%\color{yellow}&#10;$&#10;T_{1,1}=&#10;$&#10;\end{document} "/>
  <p:tag name="TRANSPARENT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966"/>
  <p:tag name="BMPHEIGHT" val="183"/>
  <p:tag name="SOURCE" val="\documentclass{slides}&#10;\pagestyle{empty}&#10;\usepackage{color}&#10;\begin{document}&#10;%\color{yellow}&#10;$&#10;\Omega(x) \to (\lambda_1(x),\lambda_2(x),\lambda_3(x),\lambda_4(x)|\mu_1(x),\mu_2(x),\mu_3(x),\mu_4(x))&#10;$&#10;\end{document} "/>
  <p:tag name="TRANSPARENT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091"/>
  <p:tag name="BMPHEIGHT" val="366"/>
  <p:tag name="SOURCE" val="\documentclass{slides}\pagestyle{empty}&#10;\begin{document}&#10;$$&#10;\Omega(x,\tau)={\rm Pexp}\oint_{\gamma(\tau)} A_\sigma(x)d\sigma&#10;\;\;,\;\;{x \in C}&#10;$$&#10;\end{document}"/>
  <p:tag name="TRANSPARENT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83"/>
  <p:tag name="SOURCE" val="\documentclass{article}&#10;\pagestyle{empty}&#10;\usepackage{color}&#10;\begin{document}&#10;\color{yellow}&#10;\textbf{Quasi-classical limit of Y-system}\\   \vspace{5mm}&#10;\end{document} "/>
  <p:tag name="TRANSPARENT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25"/>
  <p:tag name="BMPHEIGHT" val="83"/>
  <p:tag name="SOURCE" val="\documentclass{article}&#10;\pagestyle{empty}&#10;\usepackage{color}&#10;\begin{document}&#10;\color{yellow}&#10;\textbf{Strong coupling solution}\\   \vspace{5mm}&#10;\end{document} "/>
  <p:tag name="TRANSPARENT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83"/>
  <p:tag name="SOURCE" val="\documentclass{article}&#10;\pagestyle{empty}&#10;\usepackage{color}&#10;\begin{document}&#10;\color{yellow}&#10;\textbf{Quasi-classical limit of Y-system}\\   \vspace{5mm}&#10;\end{document} "/>
  <p:tag name="TRANSPARENT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25"/>
  <p:tag name="BMPHEIGHT" val="83"/>
  <p:tag name="SOURCE" val="\documentclass{article}&#10;\pagestyle{empty}&#10;\usepackage{color}&#10;\begin{document}&#10;\color{yellow}&#10;\textbf{Strong coupling solution}\\   \vspace{5mm}&#10;\end{document} "/>
  <p:tag name="TRANSPARENT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008"/>
  <p:tag name="BMPHEIGHT" val="475"/>
  <p:tag name="SOURCE" val="\documentclass{slides}&#10;\pagestyle{empty}&#10;\usepackage{color}&#10;\begin{document}&#10;$$&#10;E=&#10;\sum_{i=1}^M \epsilon(u_{4,i})&#10;+&#10;\sum_{a=1}^\infty\int_{-\infty}^\infty&#10;\frac{du}{2\pi i}&#10;\frac{\partial \epsilon_a}{\partial u}&#10;\log\left(1+Y_{a,0}(u)\right)&#10;$$&#10;\end{document} &#10;"/>
  <p:tag name="TRANSPARENT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33"/>
  <p:tag name="BMPHEIGHT" val="83"/>
  <p:tag name="SOURCE" val="\documentclass{article}&#10;\pagestyle{empty}&#10;\usepackage{color}&#10;\begin{document}&#10;\color{yellow}&#10;\textbf{Large volume solution}\\   \vspace{5mm}&#10;\end{document} "/>
  <p:tag name="TRANSPARENT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75"/>
  <p:tag name="BMPHEIGHT" val="225"/>
  <p:tag name="SOURCE" val="\documentclass{slides}&#10;\pagestyle{empty}&#10;\usepackage{color}&#10;\begin{document}&#10;$$S_{ab}^{cd}(u,v)$$&#10;\end{document} &#10;"/>
  <p:tag name="TRANSPARENT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225"/>
  <p:tag name="BMPHEIGHT" val="216"/>
  <p:tag name="SOURCE" val="\documentclass{slides}&#10;\pagestyle{empty}&#10;\usepackage{color}&#10;\begin{document}&#10;$$[\hat T_{rep}(u|\theta_1,\theta_2,\dots),&#10;\hat T_{rep'}(v|\theta_1,\theta_2,\dots)]=0$$&#10;\end{document} &#10;"/>
  <p:tag name="TRANSPARENT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650"/>
  <p:tag name="BMPHEIGHT" val="191"/>
  <p:tag name="SOURCE" val="\documentclass{slides}&#10;\pagestyle{empty}&#10;\usepackage{color}&#10;\begin{document}&#10;$$\hat T_{rep}(u|\theta_1,\theta_2,\dots)={\rm Tr}_{rep}(S(u,\theta_1)S(u,\theta_2)\dots)$$&#10;\end{document} &#10;"/>
  <p:tag name="TRANSPARENT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33"/>
  <p:tag name="BMPHEIGHT" val="83"/>
  <p:tag name="SOURCE" val="\documentclass{article}&#10;\pagestyle{empty}&#10;\usepackage{color}&#10;\begin{document}&#10;\color{yellow}&#10;\textbf{Large volume solution}\\   \vspace{5mm}&#10;\end{document} "/>
  <p:tag name="TRANSPARENT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3"/>
  <p:tag name="BMPHEIGHT" val="83"/>
  <p:tag name="SOURCE" val="\documentclass{slides}&#10;\pagestyle{empty}&#10;\usepackage{color}&#10;\begin{document}&#10;$$a$$&#10;\end{document} &#10;"/>
  <p:tag name="TRANSPARENT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91"/>
  <p:tag name="BMPHEIGHT" val="358"/>
  <p:tag name="SOURCE" val="\documentclass{slides}&#10;\pagestyle{empty}&#10;\usepackage{color}&#10;\begin{document}&#10;$$g_s=\frac{\lambda}{4\pi N}$$&#10;\end{document} &#10;"/>
  <p:tag name="TRANSPARENT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6"/>
  <p:tag name="BMPHEIGHT" val="83"/>
  <p:tag name="SOURCE" val="\documentclass{slides}&#10;\pagestyle{empty}&#10;\usepackage{color}&#10;\begin{document}&#10;$$s$$&#10;\end{document} &#10;"/>
  <p:tag name="TRANSPARENT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3"/>
  <p:tag name="BMPHEIGHT" val="83"/>
  <p:tag name="SOURCE" val="\documentclass{slides}&#10;\pagestyle{empty}&#10;\usepackage{color}&#10;\begin{document}&#10;$$a$$&#10;\end{document} &#10;"/>
  <p:tag name="TRANSPARENT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5"/>
  <p:tag name="BMPHEIGHT" val="83"/>
  <p:tag name="SOURCE" val="\documentclass{slides}&#10;\pagestyle{empty}&#10;\usepackage{color}&#10;\begin{document}&#10;$$c$$&#10;\end{document} &#10;"/>
  <p:tag name="TRANSPARENT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1"/>
  <p:tag name="BMPHEIGHT" val="125"/>
  <p:tag name="SOURCE" val="\documentclass{slides}&#10;\pagestyle{empty}&#10;\usepackage{color}&#10;\begin{document}&#10;$$d$$&#10;\end{document} &#10;"/>
  <p:tag name="TRANSPARENT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"/>
  <p:tag name="BMPHEIGHT" val="83"/>
  <p:tag name="SOURCE" val="\documentclass{slides}&#10;\pagestyle{empty}&#10;\usepackage{color}&#10;\begin{document}&#10;$$u$$&#10;\end{document} &#10;"/>
  <p:tag name="TRANSPARENT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3"/>
  <p:tag name="BMPHEIGHT" val="83"/>
  <p:tag name="SOURCE" val="\documentclass{slides}&#10;\pagestyle{empty}&#10;\usepackage{color}&#10;\begin{document}&#10;$$v$$&#10;\end{document} &#10;"/>
  <p:tag name="TRANSPARENT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33"/>
  <p:tag name="BMPHEIGHT" val="83"/>
  <p:tag name="SOURCE" val="\documentclass{article}&#10;\pagestyle{empty}&#10;\usepackage{color}&#10;\begin{document}&#10;\color{yellow}&#10;\textbf{Large volume solution}\\   \vspace{5mm}&#10;\end{document} "/>
  <p:tag name="TRANSPARENT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33"/>
  <p:tag name="BMPHEIGHT" val="83"/>
  <p:tag name="SOURCE" val="\documentclass{article}&#10;\pagestyle{empty}&#10;\usepackage{color}&#10;\begin{document}&#10;\color{yellow}&#10;\textbf{Large volume solution}\\   \vspace{5mm}&#10;\end{document} "/>
  <p:tag name="TRANSPARENT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0"/>
  <p:tag name="BMPHEIGHT" val="116"/>
  <p:tag name="SOURCE" val="\documentclass{slides}&#10;\pagestyle{empty}&#10;\usepackage{color}&#10;\begin{document}&#10;$$N$$&#10;\end{document} &#10;"/>
  <p:tag name="TRANSPARENT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041"/>
  <p:tag name="BMPHEIGHT" val="450"/>
  <p:tag name="SOURCE" val="\documentclass{slides}&#10;\pagestyle{empty}&#10;\usepackage{color}&#10;\begin{document}&#10;$$&#10;E=\sum_{a=1}^\infty\int_{-\infty}^\infty&#10;\frac{du}{2\pi i}&#10;\frac{\partial \epsilon_a}{\partial u}&#10;\log\left(1+Y_{a,0}(u)\right)+&#10;\sum_a \epsilon_j(u_{4,j})&#10;$$&#10;\end{document} &#10;"/>
  <p:tag name="TRANSPARENT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25"/>
  <p:tag name="BMPHEIGHT" val="83"/>
  <p:tag name="SOURCE" val="\documentclass{article}&#10;\pagestyle{empty}&#10;\usepackage{color}&#10;\begin{document}&#10;\color{yellow}&#10;\textbf{Strong coupling solution}\\   \vspace{5mm}&#10;\end{document} "/>
  <p:tag name="TRANSPARENT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50"/>
  <p:tag name="BMPHEIGHT" val="83"/>
  <p:tag name="SOURCE" val="\documentclass{article}&#10;\pagestyle{empty}&#10;\usepackage{color}&#10;\begin{document}&#10;\color{yellow}&#10;\textbf{Quasi-classical limit of ABJM}\\   \vspace{5mm}&#10;\end{document} "/>
  <p:tag name="TRANSPARENT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41"/>
  <p:tag name="BMPHEIGHT" val="83"/>
  <p:tag name="SOURCE" val="\documentclass{article}&#10;\pagestyle{empty}&#10;\usepackage{color}&#10;\begin{document}&#10;\color{yellow}&#10;\textbf{Wilson loops}\\   \vspace{5mm}&#10;\end{document} "/>
  <p:tag name="TRANSPARENT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83"/>
  <p:tag name="BMPHEIGHT" val="83"/>
  <p:tag name="SOURCE" val="\documentclass{article}&#10;\pagestyle{empty}&#10;\usepackage{color}&#10;\begin{document}&#10;\color{yellow}&#10;\textbf{Generalized cusp function}\\   \vspace{5mm}&#10;\end{document} "/>
  <p:tag name="TRANSPARENT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00"/>
  <p:tag name="BMPHEIGHT" val="116"/>
  <p:tag name="SOURCE" val="\documentclass{slides}&#10;\pagestyle{empty}&#10;\usepackage{color}&#10;\begin{document}&#10;$$N\to\infty$$&#10;\end{document} "/>
  <p:tag name="TRANSPARENT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00"/>
  <p:tag name="BMPHEIGHT" val="91"/>
  <p:tag name="SOURCE" val="\documentclass{article}&#10;\pagestyle{empty}&#10;\usepackage{color}&#10;\begin{document}&#10;\color{yellow}&#10;\textbf{AdS/CFT correspondence}\\   \vspace{5mm}&#10;\end{document} &#10;"/>
  <p:tag name="TRANSPARENT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75"/>
  <p:tag name="BMPHEIGHT" val="216"/>
  <p:tag name="SOURCE" val="\documentclass{slides}&#10;\pagestyle{empty}&#10;\usepackage{color}&#10;\begin{document}&#10;$$\lambda=g_{YM}^2N$$&#10;\end{document} &#10;"/>
  <p:tag name="TRANSPARENT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58"/>
  <p:tag name="BMPHEIGHT" val="175"/>
  <p:tag name="SOURCE" val="\documentclass{slides}&#10;\pagestyle{empty}&#10;\usepackage{color}&#10;\begin{document}&#10;$$psu(2,2|4)$$&#10;\end{document} &#10;"/>
  <p:tag name="TRANSPARENT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usepackage{amsfonts,amssymb,color}\pagestyle{empty}&#10;\begin{document}&#10;$$&#10; S=\frac{1}{g^2_{YM}}\int_{}^{}d^4x\,\,{\rm tr}\,\left\{ \frac{1}{2}\,&#10; F_{\mu \nu }^2+\left(D_\mu \Phi _i\right)^2-&#10; \frac{1}{2}[\Phi _i,\Phi _j]^2&#10; +{\rm fermions}&#10;\right\}&#10;$$&#10;\end{document}&#10;"/>
  <p:tag name="EXTERNALNAME" val="txp_fig"/>
  <p:tag name="BLEND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79"/>
  <p:tag name="PICTUREFILESIZE" val="14147"/>
  <p:tag name="TRANSPARENT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50"/>
  <p:tag name="BMPHEIGHT" val="91"/>
  <p:tag name="SOURCE" val="\documentclass{article}&#10;\pagestyle{empty}&#10;\usepackage{color}&#10;\begin{document}&#10;\color{yellow}&#10;\textbf{AdS/CFT duality}\\   \vspace{5mm}&#10;\end{document} "/>
  <p:tag name="TRANSPARENT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75"/>
  <p:tag name="BMPHEIGHT" val="175"/>
  <p:tag name="SOURCE" val="\documentclass{slides}&#10;\pagestyle{empty}&#10;\usepackage{color}&#10;\begin{document}&#10;$$su(2|2)$$&#10;\end{document} &#10;"/>
  <p:tag name="TRANSPARENT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75"/>
  <p:tag name="BMPHEIGHT" val="175"/>
  <p:tag name="SOURCE" val="\documentclass{slides}&#10;\pagestyle{empty}&#10;\usepackage{color}&#10;\begin{document}&#10;$$su(2|2)$$&#10;\end{document} &#10;"/>
  <p:tag name="TRANSPARENT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08"/>
  <p:tag name="BMPHEIGHT" val="116"/>
  <p:tag name="SOURCE" val="\documentclass{article}\usepackage{amsfonts,amssymb,color}\pagestyle{empty}&#10;\begin{document}&#10;$$&#10;{\cal O}_i^{\rm ren}=Z_{ij}(\Lambda){\cal O}_j^{\rm bare}&#10;$$&#10;\end{document}&#10;"/>
  <p:tag name="TRANSPARENT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66"/>
  <p:tag name="BMPHEIGHT" val="200"/>
  <p:tag name="SOURCE" val="\documentclass{article}\usepackage{amsfonts,amssymb,color}\pagestyle{empty}&#10;\begin{document}&#10;$$&#10;\Gamma=Z^{-1}\frac{dZ}{d\log \Lambda}&#10;$$&#10;\end{document}&#10;"/>
  <p:tag name="TRANSPARENT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225"/>
  <p:tag name="BMPHEIGHT" val="166"/>
  <p:tag name="SOURCE" val="\documentclass{slides}&#10;\pagestyle{empty}&#10;\usepackage{color}&#10;\begin{document}&#10;$${\cal O}_i(x)={\rm tr}&#10;\Phi_1\Phi_2\Phi_1\Phi_1\Phi_1\Phi_2\Phi_2\Phi_1\Phi_1\Phi_1$$&#10;\end{document} &#10;"/>
  <p:tag name="TRANSPARENT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0"/>
  <p:tag name="BMPHEIGHT" val="83"/>
  <p:tag name="SOURCE" val="\documentclass{article}&#10;\pagestyle{empty}&#10;\usepackage{color}&#10;\begin{document}&#10;\color{yellow}&#10;\textbf{Integrability in ${\cal N}=4$ SYM}\\   \vspace{5mm}&#10;\end{document} "/>
  <p:tag name="TRANSPARENT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00"/>
  <p:tag name="BMPHEIGHT" val="91"/>
  <p:tag name="SOURCE" val="\documentclass{article}&#10;\pagestyle{empty}&#10;\usepackage{color}&#10;\begin{document}&#10;\color{yellow}&#10;\textbf{AdS/CFT correspondence}\\   \vspace{5mm}&#10;\end{document} &#10;"/>
  <p:tag name="TRANSPARENT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25"/>
  <p:tag name="BMPHEIGHT" val="475"/>
  <p:tag name="SOURCE" val="\documentclass{slides}&#10;\pagestyle{empty}&#10;\usepackage{color}&#10;\begin{document}&#10;$$&#10;\gamma=\sum_{k=1}^M\frac{g}{u_k^2+1/4}&#10;$$&#10;\end{document} &#10;"/>
  <p:tag name="TRANSPARENT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625"/>
  <p:tag name="BMPHEIGHT" val="500"/>
  <p:tag name="SOURCE" val="\documentclass{slides}&#10;\pagestyle{empty}&#10;\usepackage{color}&#10;\begin{document}&#10;$$&#10;\left(\frac{u_j+i/2}{u_j-i/2}\right)^L&#10;=&#10;-\prod_{k=1}^M\frac{u_j-u_k+i}{u_j-u_k-i}&#10;$$&#10;\end{document} &#10;"/>
  <p:tag name="TRANSPARENT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00"/>
  <p:tag name="BMPHEIGHT" val="83"/>
  <p:tag name="SOURCE" val="\documentclass{article}&#10;\pagestyle{empty}&#10;\usepackage{color}&#10;\begin{document}&#10;\color{yellow}&#10;\textbf{Classical integrability}\\   \vspace{5mm}&#10;\end{document} "/>
  <p:tag name="TRANSPARENT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966"/>
  <p:tag name="BMPHEIGHT" val="475"/>
  <p:tag name="SOURCE" val="\documentclass{slides}&#10;\pagestyle{empty}&#10;\usepackage{color}&#10;\begin{document}&#10;$$&#10;S=\int d\tau d\sigma \sum_{a=1}^4\left&#10;((\partial_\tau X_a)^2-(\partial_\sigma X_a)^2\right)&#10;$$&#10;\end{document} &#10;"/>
  <p:tag name="TRANSPARENT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366"/>
  <p:tag name="BMPHEIGHT" val="183"/>
  <p:tag name="SOURCE" val="\documentclass{slides}&#10;\pagestyle{empty}&#10;\usepackage{color}&#10;\begin{document}&#10;$$&#10;\partial_\mu\partial^\mu X_a+&#10;(\partial_\nu X_b\partial^\nu X_b)X_a=0&#10;$$&#10;\end{document} &#10;"/>
  <p:tag name="TRANSPARENT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91"/>
  <p:tag name="BMPHEIGHT" val="216"/>
  <p:tag name="SOURCE" val="\documentclass{slides}&#10;\pagestyle{empty}&#10;\usepackage{color}&#10;\begin{document}&#10;$$&#10;X_a^2=1&#10;$$&#10;\end{document} "/>
  <p:tag name="TRANSPARENT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00"/>
  <p:tag name="BMPHEIGHT" val="366"/>
  <p:tag name="SOURCE" val="\documentclass{slides}\pagestyle{empty}&#10;\begin{document}&#10;$$&#10;\Omega(z,\tau)={\rm Pexp}\oint_{\gamma(\tau)} A_\sigma(z,\tau,\sigma)d\sigma&#10;$$&#10;\end{document}&#10;"/>
  <p:tag name="TRANSPAREN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50"/>
  <p:tag name="BMPHEIGHT" val="166"/>
  <p:tag name="SOURCE" val="\documentclass{slides}\pagestyle{empty}&#10;\begin{document}&#10;$$&#10;\partial_\tau{\rm tr}\Omega(z,\tau)=0&#10;$$&#10;\end{document}&#10;"/>
  <p:tag name="TRANSPARENT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025"/>
  <p:tag name="BMPHEIGHT" val="366"/>
  <p:tag name="SOURCE" val="\documentclass{slides}&#10;\pagestyle{empty}&#10;\usepackage{color}&#10;\begin{document}&#10;$$&#10;A_\mu(z)=\frac{j_\mu+z\;\;\epsilon_{\mu\nu}j^\nu}{z^2-1}\;\;&#10;\;\;\partial_\mu A_\nu-\partial_\nu A_\mu+[A_\mu,A_\nu]=0&#10;$$&#10;\end{document} &#10;"/>
  <p:tag name="TRANSPARENT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00"/>
  <p:tag name="BMPHEIGHT" val="83"/>
  <p:tag name="SOURCE" val="\documentclass{article}&#10;\pagestyle{empty}&#10;\usepackage{color}&#10;\begin{document}&#10;\color{yellow}&#10;\textbf{Classical integrability}\\   \vspace{5mm}&#10;\end{document} "/>
  <p:tag name="TRANSPARENT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75"/>
  <p:tag name="BMPHEIGHT" val="200"/>
  <p:tag name="SOURCE" val="\documentclass{slides}&#10;\pagestyle{empty}&#10;\usepackage{color}&#10;\begin{document}&#10;$$&#10;j_{ab,\mu}=2 X_a\partial_\mu X_b-2 X_b\partial_\mu X_a&#10;$$&#10;\end{document} &#10;"/>
  <p:tag name="TRANSPARENT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966"/>
  <p:tag name="BMPHEIGHT" val="183"/>
  <p:tag name="SOURCE" val="\documentclass{slides}&#10;\pagestyle{empty}&#10;\usepackage{color}&#10;\begin{document}&#10;%\color{yellow}&#10;$&#10;\Omega(x) \to (\lambda_1(x),\lambda_2(x),\lambda_3(x),\lambda_4(x)|\mu_1(x),\mu_2(x),\mu_3(x),\mu_4(x))&#10;$&#10;\end{document} "/>
  <p:tag name="TRANSPARENT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  <p:tag name="TRANSPARENT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\tau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16"/>
  <p:tag name="BOXHEIGHT" val="289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47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58"/>
  <p:tag name="BMPHEIGHT" val="83"/>
  <p:tag name="SOURCE" val="\documentclass{article}&#10;\pagestyle{empty}&#10;\usepackage{color}&#10;\begin{document}&#10;\color{yellow}&#10;\textbf{Classical intgrability}\\   \vspace{5mm}&#10;\end{document} "/>
  <p:tag name="TRANSPARENT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966"/>
  <p:tag name="BMPHEIGHT" val="183"/>
  <p:tag name="SOURCE" val="\documentclass{slides}&#10;\pagestyle{empty}&#10;\usepackage{color}&#10;\begin{document}&#10;%\color{yellow}&#10;$&#10;\Omega(x) \to (\lambda_1(x),\lambda_2(x),\lambda_3(x),\lambda_4(x)|\mu_1(x),\mu_2(x),\mu_3(x),\mu_4(x))&#10;$&#10;\end{document} "/>
  <p:tag name="TRANSPARENT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41"/>
  <p:tag name="BMPHEIGHT" val="383"/>
  <p:tag name="TRANSPARENT" val="True"/>
  <p:tag name="SOURCE" val="\documentclass{slides}&#10;\pagestyle{empty}&#10;\usepackage{color}&#10;\begin{document}&#10;$$\oint_{{\cal C}^{ij}_n} p_i(z)dz=\frac{4\pi}{\sqrt\lambda} N_{ij}$$&#10;\end{document} &#10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16"/>
  <p:tag name="BMPHEIGHT" val="66"/>
  <p:tag name="SOURCE" val="\documentclass{article}&#10;\pagestyle{empty}&#10;\usepackage{color}&#10;\begin{document}&#10;\color{yellow}&#10;\textbf{S-matrix factorization}\\   \vspace{5mm}&#10;\end{document} "/>
  <p:tag name="TRANSPARENT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08"/>
  <p:tag name="BMPHEIGHT" val="175"/>
  <p:tag name="SOURCE" val="\documentclass{slides}&#10;\pagestyle{empty}&#10;\usepackage{color}&#10;\begin{document}&#10;$$&#10;e^{iC_n}&#10;$$&#10;\end{document} &#10;"/>
  <p:tag name="TRANSPARENT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16"/>
  <p:tag name="BMPHEIGHT" val="175"/>
  <p:tag name="SOURCE" val="\documentclass{slides}&#10;\pagestyle{empty}&#10;\usepackage{color}&#10;\begin{document}&#10;$$&#10;e^{-iC_n}&#10;$$&#10;\end{document} &#10;"/>
  <p:tag name="TRANSPARENT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716"/>
  <p:tag name="BMPHEIGHT" val="200"/>
  <p:tag name="SOURCE" val="\documentclass{slides}&#10;\pagestyle{empty}&#10;\usepackage{color}&#10;\begin{document}&#10;$$&#10;\Psi(x_1+L,x_2,\dots)=e^{ip_1 L}S(p_1,p_2)\dots S(p_1,p_n)\Psi(x_1,x_2,\dots)&#10;$$&#10;\end{document} &#10;"/>
  <p:tag name="TRANSPARENT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16"/>
  <p:tag name="BMPHEIGHT" val="83"/>
  <p:tag name="SOURCE" val="\documentclass{article}&#10;\pagestyle{empty}&#10;\usepackage{color}&#10;\begin{document}&#10;\color{yellow}&#10;\textbf{Asymptotic spectrum}\\   \vspace{5mm}&#10;\end{document} "/>
  <p:tag name="TRANSPARENT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75"/>
  <p:tag name="BMPHEIGHT" val="500"/>
  <p:tag name="SOURCE" val="\documentclass{slides}&#10;\pagestyle{empty}&#10;\usepackage{color}&#10;\begin{document}&#10;$$&#10;e^{ip_i L}=\prod_{j=1}^M  S(p_i,p_j)&#10;$$&#10;\end{document} "/>
  <p:tag name="TRANSPARENT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75"/>
  <p:tag name="BMPHEIGHT" val="225"/>
  <p:tag name="SOURCE" val="\documentclass{slides}&#10;\pagestyle{empty}&#10;\usepackage{color}&#10;\begin{document}&#10;$$S_{ab}^{cd}(u,v)$$&#10;\end{document} &#10;"/>
  <p:tag name="TRANSPARENT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3"/>
  <p:tag name="BMPHEIGHT" val="83"/>
  <p:tag name="SOURCE" val="\documentclass{slides}&#10;\pagestyle{empty}&#10;\usepackage{color}&#10;\begin{document}&#10;$$a$$&#10;\end{document} &#10;"/>
  <p:tag name="TRANSPARENT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5"/>
  <p:tag name="BMPHEIGHT" val="83"/>
  <p:tag name="SOURCE" val="\documentclass{slides}&#10;\pagestyle{empty}&#10;\usepackage{color}&#10;\begin{document}&#10;$$c$$&#10;\end{document} &#10;"/>
  <p:tag name="TRANSPARENT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1"/>
  <p:tag name="BMPHEIGHT" val="125"/>
  <p:tag name="SOURCE" val="\documentclass{slides}&#10;\pagestyle{empty}&#10;\usepackage{color}&#10;\begin{document}&#10;$$d$$&#10;\end{document} &#10;"/>
  <p:tag name="TRANSPARENT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"/>
  <p:tag name="BMPHEIGHT" val="83"/>
  <p:tag name="SOURCE" val="\documentclass{slides}&#10;\pagestyle{empty}&#10;\usepackage{color}&#10;\begin{document}&#10;$$u$$&#10;\end{document} &#10;"/>
  <p:tag name="TRANSPARENT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3"/>
  <p:tag name="BMPHEIGHT" val="83"/>
  <p:tag name="SOURCE" val="\documentclass{slides}&#10;\pagestyle{empty}&#10;\usepackage{color}&#10;\begin{document}&#10;$$v$$&#10;\end{document} &#10;"/>
  <p:tag name="TRANSPARENT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650"/>
  <p:tag name="BMPHEIGHT" val="408"/>
  <p:tag name="SOURCE" val="\documentclass{slides}&#10;\pagestyle{empty}&#10;\usepackage{color}&#10;\begin{document}&#10;$$x+\frac{1}{x}=\frac{u}{g}\;\;,\;\;&#10;x^\pm+\frac{1}{x^\pm}=\frac{u\pm i/2}{g}$$&#10;\end{document} &#10;"/>
  <p:tag name="TRANSPARENT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650"/>
  <p:tag name="BMPHEIGHT" val="608"/>
  <p:tag name="SOURCE" val="\documentclass{slides}&#10;\pagestyle{empty}&#10;\usepackage{color}&#10;\begin{document}&#10;$$E=\sum_k\epsilon_k=\sum_k2gi\left(\frac{1}{x_{4,k}^+}-\frac{1}{x_{4,k}^-}\right)$$&#10;\end{document} &#10;"/>
  <p:tag name="TRANSPARENT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66"/>
  <p:tag name="SOURCE" val="\documentclass{article}&#10;\pagestyle{empty}&#10;\usepackage{color}&#10;\begin{document}&#10;\color{yellow}&#10;\textbf{Introduction}\\   \vspace{5mm}&#10;\end{document} &#10;"/>
  <p:tag name="TRANSPARENT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16"/>
  <p:tag name="BMPHEIGHT" val="83"/>
  <p:tag name="SOURCE" val="\documentclass{article}&#10;\pagestyle{empty}&#10;\usepackage{color}&#10;\begin{document}&#10;\color{yellow}&#10;\textbf{Asymptotic spectrum}\\   \vspace{5mm}&#10;\end{document} "/>
  <p:tag name="TRANSPARENT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PARENT" val="True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22570</TotalTime>
  <Words>1258</Words>
  <Application>Microsoft Office PowerPoint</Application>
  <PresentationFormat>On-screen Show (4:3)</PresentationFormat>
  <Paragraphs>320</Paragraphs>
  <Slides>44</Slides>
  <Notes>44</Notes>
  <HiddenSlides>5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Arial</vt:lpstr>
      <vt:lpstr>Wingdings 3</vt:lpstr>
      <vt:lpstr>Gill Sans</vt:lpstr>
      <vt:lpstr>Tw Cen MT</vt:lpstr>
      <vt:lpstr>Times New Roman</vt:lpstr>
      <vt:lpstr>ＭＳ Ｐゴシック</vt:lpstr>
      <vt:lpstr>Constantia (Основной текст)</vt:lpstr>
      <vt:lpstr>Book Antiqua</vt:lpstr>
      <vt:lpstr>Symbol</vt:lpstr>
      <vt:lpstr>Wingdings 2</vt:lpstr>
      <vt:lpstr>Lucida Sans</vt:lpstr>
      <vt:lpstr>Browallia New</vt:lpstr>
      <vt:lpstr>Wingdings</vt:lpstr>
      <vt:lpstr>Modèle par défaut</vt:lpstr>
      <vt:lpstr>Апекс</vt:lpstr>
      <vt:lpstr>2_Modèle par défaut</vt:lpstr>
      <vt:lpstr>Exact spectrum of 4D gauge theories from integrability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 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Integrability in string theory</dc:title>
  <dc:creator>KG</dc:creator>
  <cp:lastModifiedBy>ASUS</cp:lastModifiedBy>
  <cp:revision>435</cp:revision>
  <dcterms:created xsi:type="dcterms:W3CDTF">2007-03-02T08:59:50Z</dcterms:created>
  <dcterms:modified xsi:type="dcterms:W3CDTF">2012-10-19T07:01:33Z</dcterms:modified>
</cp:coreProperties>
</file>