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2"/>
  </p:sldMasterIdLst>
  <p:notesMasterIdLst>
    <p:notesMasterId r:id="rId32"/>
  </p:notesMasterIdLst>
  <p:sldIdLst>
    <p:sldId id="389" r:id="rId3"/>
    <p:sldId id="390" r:id="rId4"/>
    <p:sldId id="483" r:id="rId5"/>
    <p:sldId id="392" r:id="rId6"/>
    <p:sldId id="463" r:id="rId7"/>
    <p:sldId id="394" r:id="rId8"/>
    <p:sldId id="395" r:id="rId9"/>
    <p:sldId id="464" r:id="rId10"/>
    <p:sldId id="465" r:id="rId11"/>
    <p:sldId id="468" r:id="rId12"/>
    <p:sldId id="466" r:id="rId13"/>
    <p:sldId id="467" r:id="rId14"/>
    <p:sldId id="485" r:id="rId15"/>
    <p:sldId id="484" r:id="rId16"/>
    <p:sldId id="402" r:id="rId17"/>
    <p:sldId id="471" r:id="rId18"/>
    <p:sldId id="414" r:id="rId19"/>
    <p:sldId id="472" r:id="rId20"/>
    <p:sldId id="473" r:id="rId21"/>
    <p:sldId id="477" r:id="rId22"/>
    <p:sldId id="479" r:id="rId23"/>
    <p:sldId id="482" r:id="rId24"/>
    <p:sldId id="474" r:id="rId25"/>
    <p:sldId id="480" r:id="rId26"/>
    <p:sldId id="476" r:id="rId27"/>
    <p:sldId id="445" r:id="rId28"/>
    <p:sldId id="460" r:id="rId29"/>
    <p:sldId id="269" r:id="rId30"/>
    <p:sldId id="450" r:id="rId31"/>
  </p:sldIdLst>
  <p:sldSz cx="9144000" cy="6858000" type="screen4x3"/>
  <p:notesSz cx="6734175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99295" autoAdjust="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B65C-A803-4FC0-A63A-6785C8EA0F94}" type="datetimeFigureOut">
              <a:rPr kumimoji="1" lang="ja-JP" altLang="en-US" smtClean="0"/>
              <a:pPr/>
              <a:t>2012/10/19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418" y="4686499"/>
            <a:ext cx="538734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474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72D1-484F-4006-A000-656EE8D22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9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C72D1-484F-4006-A000-656EE8D22BA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2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8559-FBF3-4F5D-A2F2-3DB1AF024389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24DE-05EF-4472-9CA0-CED332A861C7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61B6-CE30-4118-87AC-E639DA022F4D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C50D-2B5F-4C48-B86E-89A29AFD50D5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37A8-97A0-415F-B408-84DDE154B85D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1ED0-3BF4-4582-9DF8-7A93C60EE20A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41E2-370F-4957-9570-16845309FE54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88A8-E749-499C-838C-71073459AEF3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60CF-E35A-473D-8E4C-F56B0E066676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B10B-C91C-4F31-9AE6-5E100D547673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22DE-8D69-44D4-B221-E2ADDE3E2A43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73A2BA-9CAC-49F0-8A83-3A21A467733C}" type="datetime1">
              <a:rPr lang="ja-JP" altLang="en-US" smtClean="0"/>
              <a:t>2012/10/19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800" dirty="0" smtClean="0"/>
              <a:t>Higher spin </a:t>
            </a:r>
            <a:r>
              <a:rPr lang="en-US" altLang="ja-JP" sz="4800" dirty="0" err="1" smtClean="0"/>
              <a:t>supergravity</a:t>
            </a:r>
            <a:r>
              <a:rPr lang="en-US" altLang="ja-JP" sz="4800" dirty="0" smtClean="0"/>
              <a:t> dual of </a:t>
            </a:r>
            <a:r>
              <a:rPr lang="en-US" altLang="ja-JP" sz="4800" dirty="0" err="1" smtClean="0"/>
              <a:t>Kazama</a:t>
            </a:r>
            <a:r>
              <a:rPr lang="en-US" altLang="ja-JP" sz="4800" dirty="0" smtClean="0"/>
              <a:t>-Suzuki model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17526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err="1" smtClean="0"/>
              <a:t>Yasuaki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Hikida</a:t>
            </a:r>
            <a:r>
              <a:rPr lang="en-US" altLang="ja-JP" dirty="0" smtClean="0"/>
              <a:t> (Keio University)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Based on </a:t>
            </a:r>
          </a:p>
          <a:p>
            <a:r>
              <a:rPr lang="en-US" altLang="ja-JP" dirty="0" smtClean="0"/>
              <a:t>JHEP02(2012)109 [arXiv:1111.2139 [</a:t>
            </a:r>
            <a:r>
              <a:rPr lang="en-US" altLang="ja-JP" dirty="0" err="1" smtClean="0"/>
              <a:t>hep-th</a:t>
            </a:r>
            <a:r>
              <a:rPr lang="en-US" altLang="ja-JP" dirty="0" smtClean="0"/>
              <a:t>]]; arXiv:1209.5404 with</a:t>
            </a:r>
          </a:p>
          <a:p>
            <a:r>
              <a:rPr lang="en-US" altLang="ja-JP" dirty="0" smtClean="0"/>
              <a:t>Thomas 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 (Tech. U. Darmstadt) &amp; Peter B. 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 (University of Cologne)</a:t>
            </a:r>
          </a:p>
          <a:p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October 19th (2012)@YKIS2012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098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Relation to Einstein gravity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コンテンツ プレースホルダ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err="1" smtClean="0"/>
                  <a:t>Chern</a:t>
                </a:r>
                <a:r>
                  <a:rPr lang="en-US" altLang="ja-JP" dirty="0" smtClean="0"/>
                  <a:t>-Simons formulation</a:t>
                </a:r>
                <a:r>
                  <a:rPr lang="en-US" altLang="ja-JP" dirty="0" smtClean="0"/>
                  <a:t> [</a:t>
                </a:r>
                <a:r>
                  <a:rPr lang="en-US" altLang="ja-JP" dirty="0" err="1" smtClean="0"/>
                  <a:t>Achucarro</a:t>
                </a:r>
                <a:r>
                  <a:rPr lang="en-US" altLang="ja-JP" dirty="0" smtClean="0"/>
                  <a:t>-Townsend ’86, Witten ’88]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>
                    <a:solidFill>
                      <a:srgbClr val="FF0000"/>
                    </a:solidFill>
                  </a:rPr>
                  <a:t>SL(2) x SL(2) </a:t>
                </a:r>
                <a:r>
                  <a:rPr lang="en-US" altLang="ja-JP" dirty="0" smtClean="0"/>
                  <a:t>CS action</a:t>
                </a:r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Gauge transformation</a:t>
                </a:r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r>
                  <a:rPr lang="en-US" altLang="ja-JP" dirty="0" smtClean="0"/>
                  <a:t>Relation to Einstein Gravity</a:t>
                </a:r>
              </a:p>
              <a:p>
                <a:pPr lvl="1"/>
                <a:r>
                  <a:rPr lang="en-US" altLang="ja-JP" dirty="0" smtClean="0"/>
                  <a:t>Einstein-Hilbert action with </a:t>
                </a:r>
                <a:r>
                  <a:rPr lang="en-US" altLang="ja-JP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/>
                      <m:t>Λ</m:t>
                    </m:r>
                    <m:r>
                      <a:rPr lang="en-US" altLang="ja-JP" dirty="0"/>
                      <m:t>&lt;0</m:t>
                    </m:r>
                    <m:r>
                      <a:rPr lang="en-US" altLang="ja-JP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dirty="0" smtClean="0"/>
                  <a:t>in </a:t>
                </a:r>
                <a:r>
                  <a:rPr lang="en-US" altLang="ja-JP" dirty="0" smtClean="0"/>
                  <a:t>the first order formulation</a:t>
                </a:r>
              </a:p>
              <a:p>
                <a:pPr lvl="2"/>
                <a:r>
                  <a:rPr lang="en-US" altLang="ja-JP" dirty="0" err="1" smtClean="0"/>
                  <a:t>Dreibein</a:t>
                </a:r>
                <a:r>
                  <a:rPr lang="en-US" altLang="ja-JP" dirty="0" smtClean="0"/>
                  <a:t>: </a:t>
                </a:r>
              </a:p>
              <a:p>
                <a:pPr lvl="2"/>
                <a:r>
                  <a:rPr lang="en-US" altLang="ja-JP" dirty="0" smtClean="0"/>
                  <a:t>Spin connection:</a:t>
                </a:r>
              </a:p>
            </p:txBody>
          </p:sp>
        </mc:Choice>
        <mc:Fallback>
          <p:sp>
            <p:nvSpPr>
              <p:cNvPr id="5" name="コンテンツ プレースホル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&#10; S = S_\text{CS} [A]&#10; - S_\text{CS} [\tilde A] &#10;\end{align*}&lt;/body&gt;&#10;  &lt;fcolor&gt;FF000000&lt;/fcolor&gt;&#10;  &lt;bcolor&gt;FFFFFFFF&lt;/bcolor&gt;&#10;  &lt;transparent&gt;True&lt;/transparent&gt;&#10;  &lt;resolution&gt;1800&lt;/resolution&gt;&#10;  &lt;imageh&gt;292&lt;/imageh&gt;&#10;  &lt;imagew&gt;2246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437431"/>
            <a:ext cx="2088232" cy="271489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&#10; \delta A = d \lambda + [A, \lambda] , ~ \delta \tilde A = d \tilde  \lambda + [ \tilde A, \tilde \lambda] &#10;\end{align*}&lt;/body&gt;&#10;  &lt;fcolor&gt;FF000000&lt;/fcolor&gt;&#10;  &lt;bcolor&gt;FFFFFFFF&lt;/bcolor&gt;&#10;  &lt;transparent&gt;True&lt;/transparent&gt;&#10;  &lt;resolution&gt;1800&lt;/resolution&gt;&#10;  &lt;imageh&gt;294&lt;/imageh&gt;&#10;  &lt;imagew&gt;3753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304723"/>
            <a:ext cx="3528392" cy="27640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&#10; A = A^a_\mu J_a dx^\mu ,~J_a (a=1,2,3): \text{sl(2) generator}&#10;\end{align*}&lt;/body&gt;&#10;  &lt;fcolor&gt;FF000000&lt;/fcolor&gt;&#10;  &lt;bcolor&gt;FFFFFFFF&lt;/bcolor&gt;&#10;  &lt;transparent&gt;True&lt;/transparent&gt;&#10;  &lt;resolution&gt;1800&lt;/resolution&gt;&#10;  &lt;imageh&gt;286&lt;/imageh&gt;&#10;  &lt;imagew&gt;499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941331"/>
            <a:ext cx="4886985" cy="27975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&#10;S_\text{CS} [A] = \frac{k_\text{CS}}{4 \pi} \int \text{tr} \left(A \wedge d A + \frac{2}{3} A \wedge A \wedge A \right)&#10;,~k_\text{CS} = &#10;\frac{\ell}{4G}&#10;\end{align*}&lt;/body&gt;&#10;  &lt;fcolor&gt;FF000000&lt;/fcolor&gt;&#10;  &lt;bcolor&gt;FFFFFFFF&lt;/bcolor&gt;&#10;  &lt;transparent&gt;True&lt;/transparent&gt;&#10;  &lt;resolution&gt;1800&lt;/resolution&gt;&#10;  &lt;imageh&gt;597&lt;/imageh&gt;&#10;  &lt;imagew&gt;6146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353" y="2882504"/>
            <a:ext cx="5626112" cy="546496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&#10; \omega_{ \mu , ab}&#10;= \tfrac12 \epsilon_{abc} \omega^c_\mu , ~&#10; \omega_\mu^c = &#10; \tfrac{1}{2} (A_\mu^c + \tilde A_\mu^c)&#10;\end{align*}&lt;/body&gt;&#10;  &lt;fcolor&gt;FF000000&lt;/fcolor&gt;&#10;  &lt;bcolor&gt;FFFFFFFF&lt;/bcolor&gt;&#10;  &lt;transparent&gt;True&lt;/transparent&gt;&#10;  &lt;resolution&gt;1800&lt;/resolution&gt;&#10;  &lt;imageh&gt;329&lt;/imageh&gt;&#10;  &lt;imagew&gt;3806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733256"/>
            <a:ext cx="3544522" cy="306397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&#10;\textstyle&#10; e_\mu^a&#10;= \tfrac{\ell}{2} &#10; (A_\mu^a - \tilde A_\mu^a )&#10;\end{align*}&lt;/body&gt;&#10;  &lt;fcolor&gt;FF000000&lt;/fcolor&gt;&#10;  &lt;bcolor&gt;FFFFFFFF&lt;/bcolor&gt;&#10;  &lt;transparent&gt;True&lt;/transparent&gt;&#10;  &lt;resolution&gt;1800&lt;/resolution&gt;&#10;  &lt;imageh&gt;329&lt;/imageh&gt;&#10;  &lt;imagew&gt;18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1" y="5424919"/>
            <a:ext cx="1728192" cy="3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Extensions of CS gravity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N</a:t>
            </a:r>
            <a:r>
              <a:rPr lang="en-US" altLang="ja-JP" dirty="0" smtClean="0"/>
              <a:t>=(</a:t>
            </a:r>
            <a:r>
              <a:rPr lang="en-US" altLang="ja-JP" i="1" dirty="0" err="1" smtClean="0"/>
              <a:t>p</a:t>
            </a:r>
            <a:r>
              <a:rPr lang="en-US" altLang="ja-JP" dirty="0" err="1" smtClean="0"/>
              <a:t>,</a:t>
            </a:r>
            <a:r>
              <a:rPr lang="en-US" altLang="ja-JP" i="1" dirty="0" err="1" smtClean="0"/>
              <a:t>q</a:t>
            </a:r>
            <a:r>
              <a:rPr lang="en-US" altLang="ja-JP" dirty="0" smtClean="0"/>
              <a:t>) </a:t>
            </a:r>
            <a:r>
              <a:rPr lang="en-US" altLang="ja-JP" dirty="0" err="1" smtClean="0"/>
              <a:t>supergravity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OSP(</a:t>
            </a:r>
            <a:r>
              <a:rPr lang="en-US" altLang="ja-JP" i="1" dirty="0" smtClean="0">
                <a:solidFill>
                  <a:srgbClr val="FF0000"/>
                </a:solidFill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|2) x OSP(</a:t>
            </a:r>
            <a:r>
              <a:rPr lang="en-US" altLang="ja-JP" i="1" dirty="0" smtClean="0">
                <a:solidFill>
                  <a:srgbClr val="FF0000"/>
                </a:solidFill>
              </a:rPr>
              <a:t>q</a:t>
            </a:r>
            <a:r>
              <a:rPr lang="en-US" altLang="ja-JP" dirty="0" smtClean="0">
                <a:solidFill>
                  <a:srgbClr val="FF0000"/>
                </a:solidFill>
              </a:rPr>
              <a:t>|2)</a:t>
            </a:r>
            <a:r>
              <a:rPr lang="en-US" altLang="ja-JP" dirty="0" smtClean="0"/>
              <a:t> CS theory </a:t>
            </a:r>
            <a:r>
              <a:rPr lang="en-US" altLang="ja-JP" dirty="0"/>
              <a:t>[</a:t>
            </a:r>
            <a:r>
              <a:rPr lang="en-US" altLang="ja-JP" dirty="0" err="1"/>
              <a:t>Achucarro</a:t>
            </a:r>
            <a:r>
              <a:rPr lang="en-US" altLang="ja-JP" dirty="0"/>
              <a:t>-Townsend ’86]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Bosonic</a:t>
            </a:r>
            <a:r>
              <a:rPr lang="en-US" altLang="ja-JP" dirty="0" smtClean="0"/>
              <a:t> sub-group is SL(2) x A</a:t>
            </a:r>
          </a:p>
          <a:p>
            <a:r>
              <a:rPr lang="en-US" altLang="ja-JP" dirty="0" smtClean="0"/>
              <a:t>Higher spin gravity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SL(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x SL(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dirty="0" smtClean="0"/>
              <a:t>CS theory</a:t>
            </a:r>
          </a:p>
          <a:p>
            <a:pPr lvl="1"/>
            <a:r>
              <a:rPr lang="en-US" altLang="ja-JP" dirty="0" smtClean="0"/>
              <a:t>Decompose </a:t>
            </a:r>
            <a:r>
              <a:rPr lang="en-US" altLang="ja-JP" dirty="0" err="1" smtClean="0"/>
              <a:t>sl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) by </a:t>
            </a:r>
            <a:r>
              <a:rPr lang="en-US" altLang="ja-JP" dirty="0" err="1" smtClean="0"/>
              <a:t>sl</a:t>
            </a:r>
            <a:r>
              <a:rPr lang="en-US" altLang="ja-JP" dirty="0" smtClean="0"/>
              <a:t>(2) sub-algebra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&#10; \text{sl}(N) = \text{sl}(2)   \oplus&#10; \left( \bigoplus _{s=3}^{N} \text{g}^{(s)} \right) &#10;\end{align*}&lt;/body&gt;&#10;  &lt;fcolor&gt;FF000000&lt;/fcolor&gt;&#10;  &lt;bcolor&gt;FFFFFFFF&lt;/bcolor&gt;&#10;  &lt;transparent&gt;True&lt;/transparent&gt;&#10;  &lt;resolution&gt;1800&lt;/resolution&gt;&#10;  &lt;imageh&gt;747&lt;/imageh&gt;&#10;  &lt;imagew&gt;284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49080"/>
            <a:ext cx="2665384" cy="70033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\left( \text{c.f.} ~  8 = 3 + 5  ~ \text{ for} ~ \text{SL}(3) \right)&#10;\end{align*}&lt;/body&gt;&#10;  &lt;fcolor&gt;FF000000&lt;/fcolor&gt;&#10;  &lt;bcolor&gt;FFFFFFFF&lt;/bcolor&gt;&#10;  &lt;transparent&gt;True&lt;/transparent&gt;&#10;  &lt;resolution&gt;1800&lt;/resolution&gt;&#10;  &lt;imageh&gt;249&lt;/imageh&gt;&#10;  &lt;imagew&gt;272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7" y="4365104"/>
            <a:ext cx="2881842" cy="263525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V="1">
            <a:off x="2328268" y="4725144"/>
            <a:ext cx="3715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4139952" y="4725144"/>
            <a:ext cx="513408" cy="36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e^{a_1 \ldots a_{s-1} }_\mu :&#10;\text{higher spin fields}&#10;\end{align*}&lt;/body&gt;&#10;  &lt;fcolor&gt;FF000000&lt;/fcolor&gt;&#10;  &lt;bcolor&gt;FFFFFFFF&lt;/bcolor&gt;&#10;  &lt;transparent&gt;True&lt;/transparent&gt;&#10;  &lt;resolution&gt;1800&lt;/resolution&gt;&#10;  &lt;imageh&gt;279&lt;/imageh&gt;&#10;  &lt;imagew&gt;2966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7" y="5149949"/>
            <a:ext cx="3139017" cy="29527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e^a_\mu : \text{gravitational sl(2)}&#10;\end{align*}&lt;/body&gt;&#10;  &lt;fcolor&gt;FF000000&lt;/fcolor&gt;&#10;  &lt;bcolor&gt;FFFFFFFF&lt;/bcolor&gt;&#10;  &lt;transparent&gt;True&lt;/transparent&gt;&#10;  &lt;resolution&gt;1800&lt;/resolution&gt;&#10;  &lt;imageh&gt;286&lt;/imageh&gt;&#10;  &lt;imagew&gt;2374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42541"/>
            <a:ext cx="2512483" cy="3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SUSY + Higher spin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i="1" dirty="0" smtClean="0"/>
                  <a:t>N</a:t>
                </a:r>
                <a:r>
                  <a:rPr kumimoji="1" lang="en-US" altLang="ja-JP" dirty="0" smtClean="0"/>
                  <a:t>=2 higher spin </a:t>
                </a:r>
                <a:r>
                  <a:rPr kumimoji="1" lang="en-US" altLang="ja-JP" dirty="0" err="1" smtClean="0"/>
                  <a:t>supergravity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>
                    <a:solidFill>
                      <a:srgbClr val="FF0000"/>
                    </a:solidFill>
                  </a:rPr>
                  <a:t>SL(</a:t>
                </a:r>
                <a:r>
                  <a:rPr lang="en-US" altLang="ja-JP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+1|</a:t>
                </a:r>
                <a:r>
                  <a:rPr lang="en-US" altLang="ja-JP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) x SL(</a:t>
                </a:r>
                <a:r>
                  <a:rPr lang="en-US" altLang="ja-JP" i="1" dirty="0" smtClean="0">
                    <a:solidFill>
                      <a:srgbClr val="FF0000"/>
                    </a:solidFill>
                  </a:rPr>
                  <a:t>N+1|N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ja-JP" dirty="0" smtClean="0"/>
                  <a:t>CS theory</a:t>
                </a:r>
              </a:p>
              <a:p>
                <a:pPr lvl="1"/>
                <a:r>
                  <a:rPr kumimoji="1" lang="en-US" altLang="ja-JP" dirty="0" smtClean="0"/>
                  <a:t>Decom</a:t>
                </a:r>
                <a:r>
                  <a:rPr lang="en-US" altLang="ja-JP" dirty="0" smtClean="0"/>
                  <a:t>posed by gravitational </a:t>
                </a:r>
                <a:r>
                  <a:rPr lang="en-US" altLang="ja-JP" dirty="0" err="1" smtClean="0"/>
                  <a:t>sl</a:t>
                </a:r>
                <a:r>
                  <a:rPr lang="en-US" altLang="ja-JP" dirty="0" smtClean="0"/>
                  <a:t>(2)</a:t>
                </a:r>
              </a:p>
              <a:p>
                <a:pPr lvl="1"/>
                <a:endParaRPr kumimoji="1"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kumimoji="1" lang="en-US" altLang="ja-JP" dirty="0" smtClean="0"/>
              </a:p>
              <a:p>
                <a:pPr lvl="1"/>
                <a:endParaRPr kumimoji="1" lang="en-US" altLang="ja-JP" dirty="0" smtClean="0"/>
              </a:p>
              <a:p>
                <a:pPr lvl="1"/>
                <a:endParaRPr kumimoji="1" lang="en-US" altLang="ja-JP" dirty="0"/>
              </a:p>
              <a:p>
                <a:r>
                  <a:rPr lang="en-US" altLang="ja-JP" dirty="0" smtClean="0"/>
                  <a:t>Comments</a:t>
                </a:r>
              </a:p>
              <a:p>
                <a:pPr lvl="1"/>
                <a:r>
                  <a:rPr lang="en-US" altLang="ja-JP" dirty="0" smtClean="0"/>
                  <a:t>Spin-statistic holds for </a:t>
                </a:r>
                <a:r>
                  <a:rPr lang="en-US" altLang="ja-JP" dirty="0" err="1"/>
                  <a:t>superprincipal</a:t>
                </a:r>
                <a:r>
                  <a:rPr lang="en-US" altLang="ja-JP" dirty="0" smtClean="0"/>
                  <a:t> embedding</a:t>
                </a:r>
              </a:p>
              <a:p>
                <a:pPr lvl="1"/>
                <a:r>
                  <a:rPr kumimoji="1" lang="en-US" altLang="ja-JP" dirty="0" err="1" smtClean="0"/>
                  <a:t>Vasiliev</a:t>
                </a:r>
                <a:r>
                  <a:rPr kumimoji="1" lang="en-US" altLang="ja-JP" dirty="0" smtClean="0"/>
                  <a:t> theory includes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shs[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] x </a:t>
                </a:r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ja-JP" dirty="0" err="1" smtClean="0">
                    <a:solidFill>
                      <a:srgbClr val="FF0000"/>
                    </a:solidFill>
                  </a:rPr>
                  <a:t>hs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] </a:t>
                </a:r>
                <a:r>
                  <a:rPr lang="en-US" altLang="ja-JP" dirty="0" smtClean="0"/>
                  <a:t>CS theory</a:t>
                </a:r>
              </a:p>
              <a:p>
                <a:pPr lvl="2"/>
                <a:r>
                  <a:rPr lang="en-US" altLang="ja-JP" dirty="0" err="1" smtClean="0"/>
                  <a:t>shs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 smtClean="0"/>
                  <a:t>]: “a large </a:t>
                </a:r>
                <a:r>
                  <a:rPr lang="en-US" altLang="ja-JP" i="1" dirty="0"/>
                  <a:t>N</a:t>
                </a:r>
                <a:r>
                  <a:rPr lang="en-US" altLang="ja-JP" dirty="0"/>
                  <a:t> limit</a:t>
                </a:r>
                <a:r>
                  <a:rPr lang="en-US" altLang="ja-JP" dirty="0" smtClean="0"/>
                  <a:t>” of </a:t>
                </a:r>
                <a:r>
                  <a:rPr lang="en-US" altLang="ja-JP" dirty="0" err="1"/>
                  <a:t>sl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N</a:t>
                </a:r>
                <a:r>
                  <a:rPr lang="en-US" altLang="ja-JP" dirty="0"/>
                  <a:t>+1|</a:t>
                </a:r>
                <a:r>
                  <a:rPr lang="en-US" altLang="ja-JP" i="1" dirty="0"/>
                  <a:t>N</a:t>
                </a:r>
                <a:r>
                  <a:rPr lang="en-US" altLang="ja-JP" dirty="0"/>
                  <a:t>)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sl</a:t>
                </a:r>
                <a:r>
                  <a:rPr lang="en-US" altLang="ja-JP" dirty="0" smtClean="0"/>
                  <a:t>(</a:t>
                </a:r>
                <a:r>
                  <a:rPr lang="en-US" altLang="ja-JP" i="1" dirty="0" smtClean="0"/>
                  <a:t>N</a:t>
                </a:r>
                <a:r>
                  <a:rPr lang="en-US" altLang="ja-JP" dirty="0" smtClean="0"/>
                  <a:t>+1|</a:t>
                </a:r>
                <a:r>
                  <a:rPr lang="en-US" altLang="ja-JP" i="1" dirty="0" smtClean="0"/>
                  <a:t>N</a:t>
                </a:r>
                <a:r>
                  <a:rPr lang="en-US" altLang="ja-JP" dirty="0" smtClean="0"/>
                  <a:t>) 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𝜆</m:t>
                    </m:r>
                    <m:r>
                      <a:rPr lang="en-US" altLang="ja-JP" b="0" i="1" smtClean="0">
                        <a:latin typeface="Cambria Math"/>
                      </a:rPr>
                      <m:t>=−</m:t>
                    </m:r>
                    <m:r>
                      <a:rPr lang="en-US" altLang="ja-JP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ja-JP" b="0" dirty="0" smtClean="0"/>
                  <a:t>, </a:t>
                </a:r>
                <a:r>
                  <a:rPr lang="en-US" altLang="ja-JP" b="0" dirty="0" err="1" smtClean="0"/>
                  <a:t>bosonic</a:t>
                </a:r>
                <a:r>
                  <a:rPr lang="en-US" altLang="ja-JP" b="0" dirty="0" smtClean="0"/>
                  <a:t> sub-algebra is </a:t>
                </a:r>
                <a:r>
                  <a:rPr lang="en-US" altLang="ja-JP" dirty="0"/>
                  <a:t>hs[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/>
                      </a:rPr>
                      <m:t>1−</m:t>
                    </m:r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 smtClean="0"/>
                  <a:t>] x </a:t>
                </a:r>
                <a:r>
                  <a:rPr lang="en-US" altLang="ja-JP" dirty="0" err="1" smtClean="0"/>
                  <a:t>hs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 smtClean="0"/>
                  <a:t>]</a:t>
                </a:r>
                <a:endParaRPr lang="en-US" altLang="ja-JP" b="0" dirty="0" smtClean="0"/>
              </a:p>
              <a:p>
                <a:pPr lvl="2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b="-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 flipH="1" flipV="1">
            <a:off x="3054605" y="3302055"/>
            <a:ext cx="7200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974485" y="365280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Gravitational </a:t>
            </a:r>
            <a:r>
              <a:rPr kumimoji="1" lang="en-US" altLang="ja-JP" dirty="0" err="1" smtClean="0"/>
              <a:t>sl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4350749" y="3302055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5358861" y="3374063"/>
            <a:ext cx="36004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995936" y="364502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Bosonic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higher spin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8992" y="3645024"/>
            <a:ext cx="220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Fermionic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higher spin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7303077" y="3302055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&#10; \text{sl}(N+1|N) = \text{sl}(2)   \oplus&#10; \left( \bigoplus _{s=3}^{N+1} \text{g}^{(s)} \right) \oplus&#10; \left( \bigoplus _{s=1}^N \text{g}^{(s)} \right) \oplus&#10; 2   \left( \bigoplus _{s=1}^{N}  \text{g}^{(s+\frac12)} \right) &#10;\end{align*}&lt;/body&gt;&#10;  &lt;fcolor&gt;FF000000&lt;/fcolor&gt;&#10;  &lt;bcolor&gt;FFFFFFFF&lt;/bcolor&gt;&#10;  &lt;transparent&gt;True&lt;/transparent&gt;&#10;  &lt;resolution&gt;1800&lt;/resolution&gt;&#10;  &lt;imageh&gt;747&lt;/imageh&gt;&#10;  &lt;imagew&gt;7091&lt;/imagew&gt;&#10;  &lt;scale&gt;50&lt;/scale&gt;&#10;  &lt;cursor&gt;206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412" y="2852936"/>
            <a:ext cx="6647992" cy="700330"/>
          </a:xfrm>
          <a:prstGeom prst="rect">
            <a:avLst/>
          </a:prstGeom>
        </p:spPr>
      </p:pic>
      <p:sp>
        <p:nvSpPr>
          <p:cNvPr id="12" name="左大かっこ 11"/>
          <p:cNvSpPr/>
          <p:nvPr/>
        </p:nvSpPr>
        <p:spPr>
          <a:xfrm>
            <a:off x="7020272" y="1772816"/>
            <a:ext cx="45719" cy="72008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大かっこ 12"/>
          <p:cNvSpPr/>
          <p:nvPr/>
        </p:nvSpPr>
        <p:spPr>
          <a:xfrm>
            <a:off x="7838649" y="1772816"/>
            <a:ext cx="45719" cy="7200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7164288" y="213285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452320" y="17728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中かっこ 15"/>
          <p:cNvSpPr/>
          <p:nvPr/>
        </p:nvSpPr>
        <p:spPr>
          <a:xfrm>
            <a:off x="6876256" y="1772816"/>
            <a:ext cx="72008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&#10;N+1&#10;\end{align*}&lt;/body&gt;&#10;  &lt;fcolor&gt;FF000000&lt;/fcolor&gt;&#10;  &lt;bcolor&gt;FFFFFFFF&lt;/bcolor&gt;&#10;  &lt;transparent&gt;True&lt;/transparent&gt;&#10;  &lt;resolution&gt;1800&lt;/resolution&gt;&#10;  &lt;imageh&gt;191&lt;/imageh&gt;&#10;  &lt;imagew&gt;62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236" y="1916832"/>
            <a:ext cx="472012" cy="144016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6876256" y="2132856"/>
            <a:ext cx="72008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6588224" y="2204862"/>
            <a:ext cx="177056" cy="144017"/>
          </a:xfrm>
          <a:prstGeom prst="rect">
            <a:avLst/>
          </a:prstGeom>
        </p:spPr>
      </p:pic>
      <p:sp>
        <p:nvSpPr>
          <p:cNvPr id="20" name="左中かっこ 19"/>
          <p:cNvSpPr/>
          <p:nvPr/>
        </p:nvSpPr>
        <p:spPr>
          <a:xfrm rot="5400000" flipV="1">
            <a:off x="7164288" y="1484784"/>
            <a:ext cx="72008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中かっこ 20"/>
          <p:cNvSpPr/>
          <p:nvPr/>
        </p:nvSpPr>
        <p:spPr>
          <a:xfrm rot="5400000" flipV="1">
            <a:off x="7668344" y="1484784"/>
            <a:ext cx="72008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7635304" y="1412776"/>
            <a:ext cx="177056" cy="144017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&#10;N+1&#10;\end{align*}&lt;/body&gt;&#10;  &lt;fcolor&gt;FF000000&lt;/fcolor&gt;&#10;  &lt;bcolor&gt;FFFFFFFF&lt;/bcolor&gt;&#10;  &lt;transparent&gt;True&lt;/transparent&gt;&#10;  &lt;resolution&gt;1800&lt;/resolution&gt;&#10;  &lt;imageh&gt;191&lt;/imageh&gt;&#10;  &lt;imagew&gt;62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412776"/>
            <a:ext cx="472012" cy="14401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&#10;B&#10;\end{align*}&lt;/body&gt;&#10;  &lt;fcolor&gt;FF000000&lt;/fcolor&gt;&#10;  &lt;bcolor&gt;FFFFFFFF&lt;/bcolor&gt;&#10;  &lt;transparent&gt;True&lt;/transparent&gt;&#10;  &lt;resolution&gt;1800&lt;/resolution&gt;&#10;  &lt;imageh&gt;170&lt;/imageh&gt;&#10;  &lt;imagew&gt;17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6183" y="1916832"/>
            <a:ext cx="122121" cy="116632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&#10;B&#10;\end{align*}&lt;/body&gt;&#10;  &lt;fcolor&gt;FF000000&lt;/fcolor&gt;&#10;  &lt;bcolor&gt;FFFFFFFF&lt;/bcolor&gt;&#10;  &lt;transparent&gt;True&lt;/transparent&gt;&#10;  &lt;resolution&gt;1800&lt;/resolution&gt;&#10;  &lt;imageh&gt;170&lt;/imageh&gt;&#10;  &lt;imagew&gt;17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232248"/>
            <a:ext cx="122121" cy="11663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&#10;F&#10;\end{align*}&lt;/body&gt;&#10;  &lt;fcolor&gt;FF000000&lt;/fcolor&gt;&#10;  &lt;bcolor&gt;FFFFFFFF&lt;/bcolor&gt;&#10;  &lt;transparent&gt;True&lt;/transparent&gt;&#10;  &lt;resolution&gt;1800&lt;/resolution&gt;&#10;  &lt;imageh&gt;169&lt;/imageh&gt;&#10;  &lt;imagew&gt;17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1916832"/>
            <a:ext cx="150834" cy="144016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F&#10;\end{align*}&lt;/body&gt;&#10;  &lt;fcolor&gt;FF000000&lt;/fcolor&gt;&#10;  &lt;bcolor&gt;FFFFFFFF&lt;/bcolor&gt;&#10;  &lt;transparent&gt;True&lt;/transparent&gt;&#10;  &lt;resolution&gt;1800&lt;/resolution&gt;&#10;  &lt;imageh&gt;169&lt;/imageh&gt;&#10;  &lt;imagew&gt;17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2204864"/>
            <a:ext cx="150834" cy="144016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&#10;V_n^{(s)+} ~ (s=2,3,\cdots) , ~ V_n^{(s)-} ~ ( s=1,2,\cdots) , ~&#10;F^{(s)\pm}_r ~ (s = 1, 2,\cdots)&#10;\end{align*}&lt;/body&gt;&#10;  &lt;fcolor&gt;FF000000&lt;/fcolor&gt;&#10;  &lt;bcolor&gt;FFFFFFFF&lt;/bcolor&gt;&#10;  &lt;transparent&gt;True&lt;/transparent&gt;&#10;  &lt;resolution&gt;1800&lt;/resolution&gt;&#10;  &lt;imageh&gt;297&lt;/imageh&gt;&#10;  &lt;imagew&gt;6781&lt;/imagew&gt;&#10;  &lt;scale&gt;50&lt;/scale&gt;&#10;  &lt;cursor&gt;4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4156418"/>
            <a:ext cx="6408712" cy="280694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&#10;(&#10;| n | \leq s - 1 , ~ |r| \leq s - 1/2&#10;)&#10;\end{align*}&lt;/body&gt;&#10;  &lt;fcolor&gt;FF000000&lt;/fcolor&gt;&#10;  &lt;bcolor&gt;FFFFFFFF&lt;/bcolor&gt;&#10;  &lt;transparent&gt;True&lt;/transparent&gt;&#10;  &lt;resolution&gt;1800&lt;/resolution&gt;&#10;  &lt;imageh&gt;250&lt;/imageh&gt;&#10;  &lt;imagew&gt;2889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4557304"/>
            <a:ext cx="2771695" cy="2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Asymptotic symmetry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Chern</a:t>
            </a:r>
            <a:r>
              <a:rPr lang="en-US" altLang="ja-JP" dirty="0" smtClean="0"/>
              <a:t>-Simons theory with boundary</a:t>
            </a:r>
          </a:p>
          <a:p>
            <a:pPr lvl="1"/>
            <a:r>
              <a:rPr lang="en-US" altLang="ja-JP" dirty="0" smtClean="0"/>
              <a:t>Degrees of freedom exists only at the boundary</a:t>
            </a:r>
          </a:p>
          <a:p>
            <a:pPr lvl="1"/>
            <a:r>
              <a:rPr lang="en-US" altLang="ja-JP" dirty="0" smtClean="0"/>
              <a:t>Boundary theory is described by WZNW model on G</a:t>
            </a:r>
          </a:p>
          <a:p>
            <a:r>
              <a:rPr lang="en-US" altLang="ja-JP" dirty="0" smtClean="0"/>
              <a:t>Classical asymptotic symmetry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Asymptotically </a:t>
            </a:r>
            <a:r>
              <a:rPr lang="en-US" altLang="ja-JP" dirty="0" err="1" smtClean="0">
                <a:solidFill>
                  <a:srgbClr val="FF0000"/>
                </a:solidFill>
              </a:rPr>
              <a:t>AdS</a:t>
            </a:r>
            <a:r>
              <a:rPr lang="en-US" altLang="ja-JP" dirty="0" smtClean="0">
                <a:solidFill>
                  <a:srgbClr val="FF0000"/>
                </a:solidFill>
              </a:rPr>
              <a:t> condition </a:t>
            </a:r>
            <a:r>
              <a:rPr lang="en-US" altLang="ja-JP" dirty="0" smtClean="0"/>
              <a:t>is assigned for </a:t>
            </a:r>
            <a:r>
              <a:rPr lang="en-US" altLang="ja-JP" dirty="0" err="1" smtClean="0"/>
              <a:t>AdS</a:t>
            </a:r>
            <a:r>
              <a:rPr lang="en-US" altLang="ja-JP" dirty="0" smtClean="0"/>
              <a:t>/CFT</a:t>
            </a:r>
          </a:p>
          <a:p>
            <a:pPr lvl="1"/>
            <a:r>
              <a:rPr lang="en-US" altLang="ja-JP" dirty="0" smtClean="0"/>
              <a:t>The condition is equivalent to </a:t>
            </a:r>
            <a:r>
              <a:rPr lang="en-US" altLang="ja-JP" dirty="0" err="1" smtClean="0"/>
              <a:t>Drinfeld-Sokolov</a:t>
            </a:r>
            <a:r>
              <a:rPr lang="en-US" altLang="ja-JP" dirty="0" smtClean="0"/>
              <a:t> reduction [</a:t>
            </a:r>
            <a:r>
              <a:rPr lang="en-US" altLang="ja-JP" dirty="0" err="1" smtClean="0"/>
              <a:t>Campoleoni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Fredenhagen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Pfenninger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Theisen</a:t>
            </a:r>
            <a:r>
              <a:rPr lang="en-US" altLang="ja-JP" dirty="0" smtClean="0"/>
              <a:t> ’10, ’11]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2356"/>
              </p:ext>
            </p:extLst>
          </p:nvPr>
        </p:nvGraphicFramePr>
        <p:xfrm>
          <a:off x="899592" y="4430608"/>
          <a:ext cx="748883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25"/>
                <a:gridCol w="1452795"/>
                <a:gridCol w="4608512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Group 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Symmetry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SL(2)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dirty="0" err="1" smtClean="0"/>
                        <a:t>Virasoro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Brown-</a:t>
                      </a:r>
                      <a:r>
                        <a:rPr lang="en-US" altLang="ja-JP" sz="1600" dirty="0" err="1" smtClean="0"/>
                        <a:t>Henneaux</a:t>
                      </a:r>
                      <a:r>
                        <a:rPr lang="en-US" altLang="ja-JP" sz="1600" dirty="0" smtClean="0"/>
                        <a:t> </a:t>
                      </a:r>
                      <a:r>
                        <a:rPr lang="en-US" altLang="ja-JP" sz="1600" dirty="0" smtClean="0"/>
                        <a:t>’86, c=3l/2G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SL(</a:t>
                      </a:r>
                      <a:r>
                        <a:rPr lang="en-US" altLang="ja-JP" sz="2000" i="1" dirty="0" smtClean="0"/>
                        <a:t>N</a:t>
                      </a:r>
                      <a:r>
                        <a:rPr lang="en-US" altLang="ja-JP" sz="2000" dirty="0" smtClean="0"/>
                        <a:t>)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i="1" dirty="0" smtClean="0"/>
                        <a:t>W</a:t>
                      </a:r>
                      <a:r>
                        <a:rPr lang="en-US" altLang="ja-JP" sz="2000" i="1" baseline="-25000" dirty="0" smtClean="0"/>
                        <a:t>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err="1" smtClean="0"/>
                        <a:t>Henneaux</a:t>
                      </a:r>
                      <a:r>
                        <a:rPr lang="en-US" altLang="ja-JP" sz="1600" dirty="0" smtClean="0"/>
                        <a:t>-Rey ’10, </a:t>
                      </a:r>
                      <a:r>
                        <a:rPr lang="en-US" altLang="ja-JP" sz="1600" dirty="0" err="1" smtClean="0"/>
                        <a:t>Campoleni-Fredenhagen-Pfenninger-Theisen</a:t>
                      </a:r>
                      <a:r>
                        <a:rPr lang="en-US" altLang="ja-JP" sz="1600" dirty="0" smtClean="0"/>
                        <a:t> ’10, </a:t>
                      </a:r>
                      <a:r>
                        <a:rPr lang="en-US" altLang="ja-JP" sz="1600" dirty="0" err="1" smtClean="0"/>
                        <a:t>Gaberdiel</a:t>
                      </a:r>
                      <a:r>
                        <a:rPr lang="en-US" altLang="ja-JP" sz="1600" dirty="0" smtClean="0"/>
                        <a:t>-Hartman ’11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</a:rPr>
                        <a:t>SL(</a:t>
                      </a:r>
                      <a:r>
                        <a:rPr lang="en-US" altLang="ja-JP" sz="20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</a:rPr>
                        <a:t>+1|</a:t>
                      </a:r>
                      <a:r>
                        <a:rPr lang="en-US" altLang="ja-JP" sz="20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ja-JP" sz="20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i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altLang="ja-JP" sz="2000" dirty="0" smtClean="0">
                          <a:solidFill>
                            <a:srgbClr val="FF0000"/>
                          </a:solidFill>
                        </a:rPr>
                        <a:t>=2</a:t>
                      </a:r>
                      <a:r>
                        <a:rPr lang="en-US" altLang="ja-JP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2000" i="1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altLang="ja-JP" sz="2000" i="1" baseline="-25000" dirty="0" smtClean="0">
                          <a:solidFill>
                            <a:srgbClr val="FF0000"/>
                          </a:solidFill>
                        </a:rPr>
                        <a:t>N </a:t>
                      </a:r>
                      <a:r>
                        <a:rPr lang="en-US" altLang="ja-JP" sz="2000" baseline="-25000" dirty="0" smtClean="0">
                          <a:solidFill>
                            <a:srgbClr val="FF0000"/>
                          </a:solidFill>
                        </a:rPr>
                        <a:t>+1 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err="1" smtClean="0"/>
                        <a:t>Creutzig</a:t>
                      </a:r>
                      <a:r>
                        <a:rPr lang="en-US" altLang="ja-JP" sz="1600" dirty="0" smtClean="0"/>
                        <a:t>-YH-</a:t>
                      </a:r>
                      <a:r>
                        <a:rPr lang="en-US" altLang="ja-JP" sz="1600" dirty="0" err="1" smtClean="0"/>
                        <a:t>Rønne</a:t>
                      </a:r>
                      <a:r>
                        <a:rPr lang="en-US" altLang="ja-JP" sz="1600" dirty="0" smtClean="0"/>
                        <a:t> ’11, </a:t>
                      </a:r>
                      <a:r>
                        <a:rPr lang="en-US" altLang="ja-JP" sz="1600" dirty="0" err="1" smtClean="0"/>
                        <a:t>Henneaux</a:t>
                      </a:r>
                      <a:r>
                        <a:rPr lang="en-US" altLang="ja-JP" sz="1600" dirty="0" smtClean="0"/>
                        <a:t>-Gómez-Park-Rey ’12, </a:t>
                      </a:r>
                      <a:r>
                        <a:rPr lang="en-US" altLang="ja-JP" sz="1600" dirty="0" err="1" smtClean="0"/>
                        <a:t>Hanaki-Peng</a:t>
                      </a:r>
                      <a:r>
                        <a:rPr lang="en-US" altLang="ja-JP" sz="1600" dirty="0" smtClean="0"/>
                        <a:t> ’12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フローチャート : 磁気ディスク 4"/>
          <p:cNvSpPr/>
          <p:nvPr/>
        </p:nvSpPr>
        <p:spPr>
          <a:xfrm>
            <a:off x="7371887" y="1484784"/>
            <a:ext cx="1368152" cy="151216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055" y="2204864"/>
            <a:ext cx="80433" cy="16721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&#10;\theta&#10;\end{align*}&lt;/body&gt;&#10;  &lt;fcolor&gt;FF000000&lt;/fcolor&gt;&#10;  &lt;bcolor&gt;FFFFFFFF&lt;/bcolor&gt;&#10;  &lt;transparent&gt;True&lt;/transparent&gt;&#10;  &lt;resolution&gt;1800&lt;/resolution&gt;&#10;  &lt;imageh&gt;177&lt;/imageh&gt;&#10;  &lt;imagew&gt;102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871" y="1340768"/>
            <a:ext cx="107950" cy="187325"/>
          </a:xfrm>
          <a:prstGeom prst="rect">
            <a:avLst/>
          </a:prstGeom>
        </p:spPr>
      </p:pic>
      <p:sp>
        <p:nvSpPr>
          <p:cNvPr id="8" name="フリーフォーム 7"/>
          <p:cNvSpPr/>
          <p:nvPr/>
        </p:nvSpPr>
        <p:spPr>
          <a:xfrm>
            <a:off x="7232407" y="1464058"/>
            <a:ext cx="427512" cy="308758"/>
          </a:xfrm>
          <a:custGeom>
            <a:avLst/>
            <a:gdLst>
              <a:gd name="connsiteX0" fmla="*/ 0 w 427512"/>
              <a:gd name="connsiteY0" fmla="*/ 308758 h 308758"/>
              <a:gd name="connsiteX1" fmla="*/ 130628 w 427512"/>
              <a:gd name="connsiteY1" fmla="*/ 106878 h 308758"/>
              <a:gd name="connsiteX2" fmla="*/ 427512 w 427512"/>
              <a:gd name="connsiteY2" fmla="*/ 0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512" h="308758">
                <a:moveTo>
                  <a:pt x="0" y="308758"/>
                </a:moveTo>
                <a:cubicBezTo>
                  <a:pt x="29688" y="233548"/>
                  <a:pt x="59376" y="158338"/>
                  <a:pt x="130628" y="106878"/>
                </a:cubicBezTo>
                <a:cubicBezTo>
                  <a:pt x="201880" y="55418"/>
                  <a:pt x="314696" y="27709"/>
                  <a:pt x="427512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8019959" y="162880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8812047" y="19888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&#10;\rho&#10;\end{align*}&lt;/body&gt;&#10;  &lt;fcolor&gt;FF000000&lt;/fcolor&gt;&#10;  &lt;bcolor&gt;FFFFFFFF&lt;/bcolor&gt;&#10;  &lt;transparent&gt;True&lt;/transparent&gt;&#10;  &lt;resolution&gt;1800&lt;/resolution&gt;&#10;  &lt;imageh&gt;164&lt;/imageh&gt;&#10;  &lt;imagew&gt;11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5983" y="1700808"/>
            <a:ext cx="124883" cy="1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Gauge fixings &amp; conditions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Coordinate system</a:t>
                </a:r>
              </a:p>
              <a:p>
                <a:pPr lvl="1"/>
                <a:r>
                  <a:rPr lang="en-US" altLang="ja-JP" i="1" dirty="0" smtClean="0"/>
                  <a:t>t</a:t>
                </a:r>
                <a:r>
                  <a:rPr lang="en-US" altLang="ja-JP" dirty="0" smtClean="0"/>
                  <a:t>: time, (</a:t>
                </a:r>
                <a:r>
                  <a:rPr lang="el-GR" altLang="ja-JP" i="1" dirty="0" smtClean="0"/>
                  <a:t>ρ</a:t>
                </a:r>
                <a:r>
                  <a:rPr lang="en-US" altLang="ja-JP" dirty="0" smtClean="0"/>
                  <a:t>,</a:t>
                </a:r>
                <a:r>
                  <a:rPr lang="el-GR" altLang="ja-JP" i="1" dirty="0" smtClean="0"/>
                  <a:t>θ</a:t>
                </a:r>
                <a:r>
                  <a:rPr lang="en-US" altLang="ja-JP" dirty="0" smtClean="0"/>
                  <a:t>) disk coordinates, boundary 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𝜌</m:t>
                    </m:r>
                    <m:r>
                      <a:rPr lang="en-US" altLang="ja-JP" b="0" i="1" smtClean="0">
                        <a:latin typeface="Cambria Math"/>
                      </a:rPr>
                      <m:t>→∞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Solutions to the equations of motion</a:t>
                </a:r>
              </a:p>
              <a:p>
                <a:pPr lvl="1"/>
                <a:r>
                  <a:rPr lang="en-US" altLang="ja-JP" dirty="0" smtClean="0"/>
                  <a:t>Gauge fixing &amp; boundary condition</a:t>
                </a:r>
              </a:p>
              <a:p>
                <a:pPr marL="548640" lvl="2" indent="0">
                  <a:buNone/>
                </a:pPr>
                <a:endParaRPr lang="en-US" altLang="ja-JP" dirty="0"/>
              </a:p>
              <a:p>
                <a:pPr marL="548640" lvl="2" indent="0">
                  <a:buNone/>
                </a:pP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The condition of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asymptotically </a:t>
                </a:r>
                <a:r>
                  <a:rPr lang="en-US" altLang="ja-JP" dirty="0" err="1" smtClean="0">
                    <a:solidFill>
                      <a:srgbClr val="FF0000"/>
                    </a:solidFill>
                  </a:rPr>
                  <a:t>AdS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space</a:t>
                </a:r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Same as the constraints for DS </a:t>
                </a:r>
                <a:r>
                  <a:rPr lang="en-US" altLang="ja-JP" dirty="0"/>
                  <a:t>reduction </a:t>
                </a:r>
                <a:r>
                  <a:rPr lang="en-US" altLang="ja-JP" dirty="0" smtClean="0"/>
                  <a:t>[</a:t>
                </a:r>
                <a:r>
                  <a:rPr lang="en-US" altLang="ja-JP" dirty="0" err="1" smtClean="0"/>
                  <a:t>Campoleoni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Fredenhagen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Pfenninger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Theisen</a:t>
                </a:r>
                <a:r>
                  <a:rPr lang="en-US" altLang="ja-JP" dirty="0" smtClean="0"/>
                  <a:t> ’10, ’11]	</a:t>
                </a: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593" t="-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&#10; A_+ = e^{- \rho V_0^{(2)+}} a (t + \theta) e^{ \rho V_0^{(2)+}} ,~ A_- = 0 ,~&#10; A_\rho = e^{- \rho V_0^{(2)+}} \partial_\rho e^{ \rho V_0^{(2)+}} &#10;\end{align*}&lt;/body&gt;&#10;  &lt;fcolor&gt;FF000000&lt;/fcolor&gt;&#10;  &lt;bcolor&gt;FFFFFFFF&lt;/bcolor&gt;&#10;  &lt;transparent&gt;True&lt;/transparent&gt;&#10;  &lt;resolution&gt;1800&lt;/resolution&gt;&#10;  &lt;imageh&gt;362&lt;/imageh&gt;&#10;  &lt;imagew&gt;6885&lt;/imagew&gt;&#10;  &lt;scale&gt;50&lt;/scale&gt;&#10;  &lt;cursor&gt;161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320" y="3356992"/>
            <a:ext cx="6171008" cy="324459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&#10;( A_\pm = A_\theta \pm A_t&#10;)&#10;\end{align*}&lt;/body&gt;&#10;  &lt;fcolor&gt;FF000000&lt;/fcolor&gt;&#10;  &lt;bcolor&gt;FFFFFFFF&lt;/bcolor&gt;&#10;  &lt;transparent&gt;True&lt;/transparent&gt;&#10;  &lt;resolution&gt;1800&lt;/resolution&gt;&#10;  &lt;imageh&gt;249&lt;/imageh&gt;&#10;  &lt;imagew&gt;171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20775"/>
            <a:ext cx="1656184" cy="241164"/>
          </a:xfrm>
          <a:prstGeom prst="rect">
            <a:avLst/>
          </a:prstGeom>
        </p:spPr>
      </p:pic>
      <p:sp>
        <p:nvSpPr>
          <p:cNvPr id="12" name="フローチャート : 磁気ディスク 11"/>
          <p:cNvSpPr/>
          <p:nvPr/>
        </p:nvSpPr>
        <p:spPr>
          <a:xfrm>
            <a:off x="7371887" y="1484784"/>
            <a:ext cx="1368152" cy="151216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055" y="2204864"/>
            <a:ext cx="80433" cy="16721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&#10;\theta&#10;\end{align*}&lt;/body&gt;&#10;  &lt;fcolor&gt;FF000000&lt;/fcolor&gt;&#10;  &lt;bcolor&gt;FFFFFFFF&lt;/bcolor&gt;&#10;  &lt;transparent&gt;True&lt;/transparent&gt;&#10;  &lt;resolution&gt;1800&lt;/resolution&gt;&#10;  &lt;imageh&gt;177&lt;/imageh&gt;&#10;  &lt;imagew&gt;102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7871" y="1340768"/>
            <a:ext cx="107950" cy="187325"/>
          </a:xfrm>
          <a:prstGeom prst="rect">
            <a:avLst/>
          </a:prstGeom>
        </p:spPr>
      </p:pic>
      <p:sp>
        <p:nvSpPr>
          <p:cNvPr id="17" name="フリーフォーム 16"/>
          <p:cNvSpPr/>
          <p:nvPr/>
        </p:nvSpPr>
        <p:spPr>
          <a:xfrm>
            <a:off x="7232407" y="1464058"/>
            <a:ext cx="427512" cy="308758"/>
          </a:xfrm>
          <a:custGeom>
            <a:avLst/>
            <a:gdLst>
              <a:gd name="connsiteX0" fmla="*/ 0 w 427512"/>
              <a:gd name="connsiteY0" fmla="*/ 308758 h 308758"/>
              <a:gd name="connsiteX1" fmla="*/ 130628 w 427512"/>
              <a:gd name="connsiteY1" fmla="*/ 106878 h 308758"/>
              <a:gd name="connsiteX2" fmla="*/ 427512 w 427512"/>
              <a:gd name="connsiteY2" fmla="*/ 0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512" h="308758">
                <a:moveTo>
                  <a:pt x="0" y="308758"/>
                </a:moveTo>
                <a:cubicBezTo>
                  <a:pt x="29688" y="233548"/>
                  <a:pt x="59376" y="158338"/>
                  <a:pt x="130628" y="106878"/>
                </a:cubicBezTo>
                <a:cubicBezTo>
                  <a:pt x="201880" y="55418"/>
                  <a:pt x="314696" y="27709"/>
                  <a:pt x="427512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8019959" y="162880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812047" y="19888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&#10;\rho&#10;\end{align*}&lt;/body&gt;&#10;  &lt;fcolor&gt;FF000000&lt;/fcolor&gt;&#10;  &lt;bcolor&gt;FFFFFFFF&lt;/bcolor&gt;&#10;  &lt;transparent&gt;True&lt;/transparent&gt;&#10;  &lt;resolution&gt;1800&lt;/resolution&gt;&#10;  &lt;imageh&gt;164&lt;/imageh&gt;&#10;  &lt;imagew&gt;11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35983" y="1700808"/>
            <a:ext cx="124883" cy="173566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&#10; a (t + \theta) = V^{(2)+}_1 &amp;amp;+ \sum_{s \geq 2} L^+_s (t + \theta )&#10;V^{(s)+}_{-s+1} + \sum_{s \geq 1} L^-_s (t + \theta )&#10;V^{(s)-}_{-s+1} \\ &amp;amp;+ \sum_{s \geq 1} G^+_s (t + \theta )&#10;F^{(s)+}_{-s+\frac{1}{2}} + \sum_{s \geq 1} G^-_s (t + \theta )&#10;F^{(s)-}_{-s+\frac{1}{2}} &#10;\end{align*}&lt;/body&gt;&#10;  &lt;fcolor&gt;FF000000&lt;/fcolor&gt;&#10;  &lt;bcolor&gt;FFFFFFFF&lt;/bcolor&gt;&#10;  &lt;transparent&gt;True&lt;/transparent&gt;&#10;  &lt;resolution&gt;1800&lt;/resolution&gt;&#10;  &lt;imageh&gt;1308&lt;/imageh&gt;&#10;  &lt;imagew&gt;6745&lt;/imagew&gt;&#10;  &lt;scale&gt;50&lt;/scale&gt;&#10;  &lt;cursor&gt;285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4365104"/>
            <a:ext cx="6251814" cy="121236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\left . (&#10;A - A_\text{AdS} )&#10;\right |_{\rho \to \infty}&#10; = {\cal O} (1) &#10;\end{align*}&lt;/body&gt;&#10;  &lt;fcolor&gt;FF000000&lt;/fcolor&gt;&#10;  &lt;bcolor&gt;FFFFFFFF&lt;/bcolor&gt;&#10;  &lt;transparent&gt;True&lt;/transparent&gt;&#10;  &lt;resolution&gt;1800&lt;/resolution&gt;&#10;  &lt;imageh&gt;299&lt;/imageh&gt;&#10;  &lt;imagew&gt;264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21875"/>
            <a:ext cx="2794000" cy="3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Dual CFTs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Our proposal of the </a:t>
            </a:r>
            <a:r>
              <a:rPr lang="en-US" altLang="ja-JP" dirty="0" err="1" smtClean="0"/>
              <a:t>Kazama</a:t>
            </a:r>
            <a:r>
              <a:rPr lang="en-US" altLang="ja-JP" dirty="0" smtClean="0"/>
              <a:t>-Suzuki model dual to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 higher spin </a:t>
            </a:r>
            <a:r>
              <a:rPr lang="en-US" altLang="ja-JP" dirty="0" err="1" smtClean="0"/>
              <a:t>supergravity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0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Minimal model holography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/>
              <a:t>Gaberdiel-Gopakumar</a:t>
            </a:r>
            <a:r>
              <a:rPr lang="en-US" altLang="ja-JP" dirty="0"/>
              <a:t> conjecture </a:t>
            </a:r>
            <a:r>
              <a:rPr lang="en-US" altLang="ja-JP" dirty="0" smtClean="0"/>
              <a:t>’10</a:t>
            </a:r>
          </a:p>
          <a:p>
            <a:pPr lvl="2"/>
            <a:endParaRPr lang="en-US" altLang="ja-JP" dirty="0"/>
          </a:p>
          <a:p>
            <a:pPr lvl="2"/>
            <a:endParaRPr lang="en-US" altLang="ja-JP" dirty="0" smtClean="0"/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Evidence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Symmetry </a:t>
            </a:r>
          </a:p>
          <a:p>
            <a:pPr lvl="2"/>
            <a:r>
              <a:rPr lang="en-US" altLang="ja-JP" dirty="0" smtClean="0">
                <a:sym typeface="Wingdings" pitchFamily="2" charset="2"/>
              </a:rPr>
              <a:t>Asymptotic symmetry of bulk theory coincides to that of dual CFT </a:t>
            </a:r>
            <a:r>
              <a:rPr lang="en-US" altLang="ja-JP" dirty="0"/>
              <a:t>[</a:t>
            </a:r>
            <a:r>
              <a:rPr lang="en-US" altLang="ja-JP" dirty="0" err="1"/>
              <a:t>Henneaux</a:t>
            </a:r>
            <a:r>
              <a:rPr lang="en-US" altLang="ja-JP" dirty="0"/>
              <a:t>-Rey ’10, </a:t>
            </a:r>
            <a:r>
              <a:rPr lang="en-US" altLang="ja-JP" dirty="0" err="1"/>
              <a:t>Campoleni-Fredenhagen-Pfenninger-Theisen</a:t>
            </a:r>
            <a:r>
              <a:rPr lang="en-US" altLang="ja-JP" dirty="0"/>
              <a:t> ’10, </a:t>
            </a:r>
            <a:r>
              <a:rPr lang="en-US" altLang="ja-JP" dirty="0" err="1"/>
              <a:t>Gaberdiel</a:t>
            </a:r>
            <a:r>
              <a:rPr lang="en-US" altLang="ja-JP" dirty="0"/>
              <a:t>-Hartman ’11, </a:t>
            </a:r>
            <a:r>
              <a:rPr lang="en-US" altLang="ja-JP" dirty="0" err="1"/>
              <a:t>Campoleni-Fredenhagen-Pfenninger</a:t>
            </a:r>
            <a:r>
              <a:rPr lang="en-US" altLang="ja-JP" dirty="0"/>
              <a:t> ’11, </a:t>
            </a:r>
            <a:r>
              <a:rPr lang="en-US" altLang="ja-JP" dirty="0" err="1"/>
              <a:t>Gaberdiel-Gopakumar</a:t>
            </a:r>
            <a:r>
              <a:rPr lang="en-US" altLang="ja-JP" dirty="0"/>
              <a:t> ’12] </a:t>
            </a:r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Spectrum</a:t>
            </a:r>
            <a:endParaRPr lang="en-US" altLang="ja-JP" sz="21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>
                <a:sym typeface="Wingdings" pitchFamily="2" charset="2"/>
              </a:rPr>
              <a:t>One </a:t>
            </a:r>
            <a:r>
              <a:rPr lang="en-US" altLang="ja-JP" dirty="0">
                <a:sym typeface="Wingdings" pitchFamily="2" charset="2"/>
              </a:rPr>
              <a:t>loop partition functions of the dual theories </a:t>
            </a:r>
            <a:r>
              <a:rPr lang="en-US" altLang="ja-JP" dirty="0" smtClean="0">
                <a:sym typeface="Wingdings" pitchFamily="2" charset="2"/>
              </a:rPr>
              <a:t>match </a:t>
            </a:r>
            <a:r>
              <a:rPr lang="en-US" altLang="ja-JP" dirty="0"/>
              <a:t>[</a:t>
            </a:r>
            <a:r>
              <a:rPr lang="en-US" altLang="ja-JP" dirty="0" err="1"/>
              <a:t>Gaberdiel</a:t>
            </a:r>
            <a:r>
              <a:rPr lang="en-US" altLang="ja-JP" dirty="0"/>
              <a:t>-</a:t>
            </a:r>
            <a:r>
              <a:rPr lang="en-US" altLang="ja-JP" dirty="0" err="1"/>
              <a:t>Gopakumar</a:t>
            </a:r>
            <a:r>
              <a:rPr lang="en-US" altLang="ja-JP" dirty="0"/>
              <a:t>-Hartman-</a:t>
            </a:r>
            <a:r>
              <a:rPr lang="en-US" altLang="ja-JP" dirty="0" err="1"/>
              <a:t>Raju</a:t>
            </a:r>
            <a:r>
              <a:rPr lang="en-US" altLang="ja-JP" dirty="0"/>
              <a:t> ’11] </a:t>
            </a:r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ym typeface="Wingdings" pitchFamily="2" charset="2"/>
              </a:rPr>
              <a:t>Interactions </a:t>
            </a:r>
          </a:p>
          <a:p>
            <a:pPr lvl="2"/>
            <a:r>
              <a:rPr lang="en-US" altLang="ja-JP" dirty="0" smtClean="0">
                <a:sym typeface="Wingdings" pitchFamily="2" charset="2"/>
              </a:rPr>
              <a:t>Some </a:t>
            </a:r>
            <a:r>
              <a:rPr lang="en-US" altLang="ja-JP" dirty="0">
                <a:sym typeface="Wingdings" pitchFamily="2" charset="2"/>
              </a:rPr>
              <a:t>three point functions are </a:t>
            </a:r>
            <a:r>
              <a:rPr lang="en-US" altLang="ja-JP" dirty="0" smtClean="0">
                <a:sym typeface="Wingdings" pitchFamily="2" charset="2"/>
              </a:rPr>
              <a:t>studied </a:t>
            </a:r>
            <a:r>
              <a:rPr lang="de-DE" altLang="ja-JP" dirty="0"/>
              <a:t>[Chang-Yin ’11, Ammon-Kraus-Perlmutter ’11</a:t>
            </a:r>
            <a:r>
              <a:rPr lang="de-DE" altLang="ja-JP" dirty="0" smtClean="0"/>
              <a:t>]</a:t>
            </a:r>
            <a:endParaRPr lang="en-US" altLang="ja-JP" dirty="0">
              <a:sym typeface="Wingdings" pitchFamily="2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24261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3d </a:t>
            </a:r>
            <a:r>
              <a:rPr lang="en-US" altLang="ja-JP" sz="2400" dirty="0" err="1"/>
              <a:t>Vasiliev</a:t>
            </a:r>
            <a:r>
              <a:rPr lang="en-US" altLang="ja-JP" sz="2400" dirty="0"/>
              <a:t> theory</a:t>
            </a:r>
            <a:endParaRPr kumimoji="1" lang="ja-JP" altLang="en-US" sz="2400" i="1" baseline="-25000" dirty="0"/>
          </a:p>
        </p:txBody>
      </p:sp>
      <p:sp>
        <p:nvSpPr>
          <p:cNvPr id="5" name="左右矢印 4"/>
          <p:cNvSpPr/>
          <p:nvPr/>
        </p:nvSpPr>
        <p:spPr>
          <a:xfrm>
            <a:off x="4139952" y="2374432"/>
            <a:ext cx="72008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2230416"/>
            <a:ext cx="333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dirty="0" smtClean="0"/>
              <a:t>Large 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 minimal model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71600" y="2132856"/>
            <a:ext cx="7632848" cy="656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8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dual theories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Gravity side</a:t>
                </a:r>
              </a:p>
              <a:p>
                <a:pPr lvl="1"/>
                <a:r>
                  <a:rPr lang="en-US" altLang="ja-JP" dirty="0" smtClean="0"/>
                  <a:t>A </a:t>
                </a:r>
                <a:r>
                  <a:rPr lang="en-US" altLang="ja-JP" dirty="0" err="1" smtClean="0"/>
                  <a:t>bosonic</a:t>
                </a:r>
                <a:r>
                  <a:rPr lang="en-US" altLang="ja-JP" dirty="0" smtClean="0"/>
                  <a:t> truncation of higher spin </a:t>
                </a:r>
                <a:r>
                  <a:rPr lang="en-US" altLang="ja-JP" dirty="0" err="1" smtClean="0"/>
                  <a:t>supergravity</a:t>
                </a:r>
                <a:r>
                  <a:rPr lang="en-US" altLang="ja-JP" dirty="0" smtClean="0"/>
                  <a:t> by </a:t>
                </a:r>
                <a:r>
                  <a:rPr lang="en-US" altLang="ja-JP" dirty="0" err="1" smtClean="0"/>
                  <a:t>Prokushkin-Vasiliev</a:t>
                </a:r>
                <a:r>
                  <a:rPr lang="en-US" altLang="ja-JP" dirty="0" smtClean="0"/>
                  <a:t> ’98</a:t>
                </a:r>
              </a:p>
              <a:p>
                <a:pPr lvl="1"/>
                <a:r>
                  <a:rPr lang="en-US" altLang="ja-JP" dirty="0" smtClean="0"/>
                  <a:t>Massless sector</a:t>
                </a:r>
              </a:p>
              <a:p>
                <a:pPr lvl="2"/>
                <a:r>
                  <a:rPr lang="en-US" altLang="ja-JP" dirty="0" err="1" smtClean="0"/>
                  <a:t>hs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/>
                  <a:t>] x </a:t>
                </a:r>
                <a:r>
                  <a:rPr lang="en-US" altLang="ja-JP" dirty="0" err="1"/>
                  <a:t>hs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 smtClean="0"/>
                  <a:t>] CS theory </a:t>
                </a:r>
                <a:r>
                  <a:rPr lang="en-US" altLang="ja-JP" dirty="0" smtClean="0">
                    <a:sym typeface="Wingdings" pitchFamily="2" charset="2"/>
                  </a:rPr>
                  <a:t>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A</a:t>
                </a:r>
                <a:r>
                  <a:rPr lang="en-US" altLang="ja-JP" dirty="0" smtClean="0"/>
                  <a:t>symptotic symmetry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Massive sector</a:t>
                </a:r>
              </a:p>
              <a:p>
                <a:pPr lvl="2"/>
                <a:r>
                  <a:rPr lang="en-US" altLang="ja-JP" dirty="0" smtClean="0"/>
                  <a:t>Complex scalars with </a:t>
                </a:r>
                <a:endParaRPr lang="en-US" altLang="ja-JP" dirty="0"/>
              </a:p>
              <a:p>
                <a:r>
                  <a:rPr lang="en-US" altLang="ja-JP" dirty="0" smtClean="0"/>
                  <a:t>CFT side</a:t>
                </a:r>
              </a:p>
              <a:p>
                <a:pPr lvl="1"/>
                <a:r>
                  <a:rPr lang="en-US" altLang="ja-JP" dirty="0" smtClean="0"/>
                  <a:t>Minimal model with respect to </a:t>
                </a:r>
                <a:r>
                  <a:rPr lang="en-US" altLang="ja-JP" i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altLang="ja-JP" i="1" baseline="-25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ja-JP" dirty="0" smtClean="0"/>
                  <a:t>-algebra</a:t>
                </a:r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A ’t </a:t>
                </a:r>
                <a:r>
                  <a:rPr lang="en-US" altLang="ja-JP" dirty="0" err="1" smtClean="0"/>
                  <a:t>Hooft</a:t>
                </a:r>
                <a:r>
                  <a:rPr lang="en-US" altLang="ja-JP" dirty="0" smtClean="0"/>
                  <a:t> limit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TexTeXPicture" descr="&lt;?xml version=&quot;1.0&quot; encoding=&quot;utf-16&quot;?&gt;&#10;&lt;TeXTeX&gt;&#10;  &lt;preamble&gt;\documentclass{jarticle}&#10;\usepackage{amsmath}&#10;\usepackage{color}&#10;\pagestyle{empty}&#10;&lt;/preamble&gt;&#10;  &lt;body&gt;\begin{align*}&#10; M^2 = -  1+ \textcolor{red}{\lambda}^2&#10;\end{align*}&lt;/body&gt;&#10;  &lt;fcolor&gt;FF000000&lt;/fcolor&gt;&#10;  &lt;bcolor&gt;FFFFFFFF&lt;/bcolor&gt;&#10;  &lt;transparent&gt;True&lt;/transparent&gt;&#10;  &lt;resolution&gt;1800&lt;/resolution&gt;&#10;  &lt;imageh&gt;240&lt;/imageh&gt;&#10;  &lt;imagew&gt;155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04864"/>
            <a:ext cx="1512168" cy="232939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&#10; \frac{\text{SU}(N)_k \otimes \text{SU}(N)_1 }{\text{SU}(N)_{k+1}}&#10;\end{align*}&lt;/body&gt;&#10;  &lt;fcolor&gt;FF000000&lt;/fcolor&gt;&#10;  &lt;bcolor&gt;FFFFFFFF&lt;/bcolor&gt;&#10;  &lt;transparent&gt;True&lt;/transparent&gt;&#10;  &lt;resolution&gt;1800&lt;/resolution&gt;&#10;  &lt;imageh&gt;588&lt;/imageh&gt;&#10;  &lt;imagew&gt;2032&lt;/imagew&gt;&#10;  &lt;scale&gt;50&lt;/scale&gt;&#10;  &lt;cursor&gt;71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5013176"/>
            <a:ext cx="1990751" cy="57606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&#10;\textstyle&#10;k,N \to \infty&#10;\end{align*}&lt;/body&gt;&#10;  &lt;fcolor&gt;FF000000&lt;/fcolor&gt;&#10;  &lt;bcolor&gt;FFFFFFFF&lt;/bcolor&gt;&#10;  &lt;transparent&gt;True&lt;/transparent&gt;&#10;  &lt;resolution&gt;1800&lt;/resolution&gt;&#10;  &lt;imageh&gt;221&lt;/imageh&gt;&#10;  &lt;imagew&gt;1084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159816"/>
            <a:ext cx="1086521" cy="22151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&#10;0 &amp;lt; \textcolor{red}{\lambda = \tfrac{N}{k+N}}&#10; &amp;lt; 1 &#10;\end{align*}&lt;/body&gt;&#10;  &lt;fcolor&gt;FF000000&lt;/fcolor&gt;&#10;  &lt;bcolor&gt;FFFFFFFF&lt;/bcolor&gt;&#10;  &lt;transparent&gt;True&lt;/transparent&gt;&#10;  &lt;resolution&gt;1800&lt;/resolution&gt;&#10;  &lt;imageh&gt;324&lt;/imageh&gt;&#10;  &lt;imagew&gt;185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110436"/>
            <a:ext cx="196744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SUSY extension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Question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What is the CFT </a:t>
                </a:r>
                <a:r>
                  <a:rPr kumimoji="1" lang="en-US" altLang="ja-JP" dirty="0" smtClean="0"/>
                  <a:t>dual to the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full sector </a:t>
                </a:r>
                <a:r>
                  <a:rPr kumimoji="1" lang="en-US" altLang="ja-JP" dirty="0" smtClean="0"/>
                  <a:t>of </a:t>
                </a:r>
                <a:r>
                  <a:rPr lang="en-US" altLang="ja-JP" dirty="0" err="1" smtClean="0"/>
                  <a:t>Prokushkin-Vasiliev</a:t>
                </a:r>
                <a:r>
                  <a:rPr lang="en-US" altLang="ja-JP" dirty="0" smtClean="0"/>
                  <a:t>?</a:t>
                </a:r>
              </a:p>
              <a:p>
                <a:r>
                  <a:rPr lang="en-US" altLang="ja-JP" dirty="0" smtClean="0"/>
                  <a:t>Two Hints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Massless sector</a:t>
                </a:r>
              </a:p>
              <a:p>
                <a:pPr lvl="2"/>
                <a:r>
                  <a:rPr kumimoji="1" lang="en-US" altLang="ja-JP" dirty="0" err="1" smtClean="0"/>
                  <a:t>s</a:t>
                </a:r>
                <a:r>
                  <a:rPr lang="en-US" altLang="ja-JP" dirty="0" err="1" smtClean="0"/>
                  <a:t>hs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/>
                  <a:t>] x </a:t>
                </a:r>
                <a:r>
                  <a:rPr lang="en-US" altLang="ja-JP" dirty="0" err="1" smtClean="0"/>
                  <a:t>shs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ja-JP" dirty="0"/>
                  <a:t>] CS </a:t>
                </a:r>
                <a:r>
                  <a:rPr lang="en-US" altLang="ja-JP" dirty="0" smtClean="0"/>
                  <a:t>theory</a:t>
                </a:r>
                <a:r>
                  <a:rPr lang="ja-JP" altLang="en-US" dirty="0"/>
                  <a:t> </a:t>
                </a:r>
                <a:endParaRPr lang="en-US" altLang="ja-JP" dirty="0" smtClean="0"/>
              </a:p>
              <a:p>
                <a:pPr marL="914400" lvl="2" indent="0">
                  <a:buNone/>
                </a:pPr>
                <a:r>
                  <a:rPr lang="en-US" altLang="ja-JP" dirty="0">
                    <a:sym typeface="Wingdings" pitchFamily="2" charset="2"/>
                  </a:rPr>
                  <a:t> </a:t>
                </a:r>
                <a:r>
                  <a:rPr lang="en-US" altLang="ja-JP" dirty="0" smtClean="0">
                    <a:sym typeface="Wingdings" pitchFamily="2" charset="2"/>
                  </a:rPr>
                  <a:t>    Dual CFT must have </a:t>
                </a:r>
                <a:r>
                  <a:rPr lang="en-US" altLang="ja-JP" i="1" dirty="0" smtClean="0">
                    <a:solidFill>
                      <a:srgbClr val="FF0000"/>
                    </a:solidFill>
                    <a:sym typeface="Wingdings" pitchFamily="2" charset="2"/>
                  </a:rPr>
                  <a:t>N</a:t>
                </a:r>
                <a:r>
                  <a:rPr lang="en-US" altLang="ja-JP" dirty="0" smtClean="0">
                    <a:solidFill>
                      <a:srgbClr val="FF0000"/>
                    </a:solidFill>
                    <a:sym typeface="Wingdings" pitchFamily="2" charset="2"/>
                  </a:rPr>
                  <a:t>=(2,2) </a:t>
                </a:r>
                <a:r>
                  <a:rPr lang="en-US" altLang="ja-JP" i="1" dirty="0" smtClean="0">
                    <a:solidFill>
                      <a:srgbClr val="FF0000"/>
                    </a:solidFill>
                    <a:sym typeface="Wingdings" pitchFamily="2" charset="2"/>
                  </a:rPr>
                  <a:t>W</a:t>
                </a:r>
                <a:r>
                  <a:rPr lang="en-US" altLang="ja-JP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altLang="ja-JP" dirty="0" smtClean="0">
                    <a:sym typeface="Wingdings" pitchFamily="2" charset="2"/>
                  </a:rPr>
                  <a:t>algebra as a symmetry</a:t>
                </a:r>
              </a:p>
              <a:p>
                <a:pPr lvl="1"/>
                <a:r>
                  <a:rPr lang="en-US" altLang="ja-JP" dirty="0" smtClean="0">
                    <a:sym typeface="Wingdings" pitchFamily="2" charset="2"/>
                  </a:rPr>
                  <a:t>Massive sector</a:t>
                </a:r>
              </a:p>
              <a:p>
                <a:pPr lvl="2"/>
                <a:r>
                  <a:rPr lang="en-US" altLang="ja-JP" dirty="0" smtClean="0">
                    <a:sym typeface="Wingdings" pitchFamily="2" charset="2"/>
                  </a:rPr>
                  <a:t>Complex scalars with</a:t>
                </a:r>
              </a:p>
              <a:p>
                <a:pPr lvl="2"/>
                <a:r>
                  <a:rPr lang="en-US" altLang="ja-JP" dirty="0" smtClean="0">
                    <a:sym typeface="Wingdings" pitchFamily="2" charset="2"/>
                  </a:rPr>
                  <a:t>Dirac fermions with</a:t>
                </a:r>
              </a:p>
              <a:p>
                <a:pPr marL="914400" lvl="2" indent="0">
                  <a:buNone/>
                </a:pPr>
                <a:r>
                  <a:rPr lang="en-US" altLang="ja-JP" dirty="0" smtClean="0">
                    <a:sym typeface="Wingdings" pitchFamily="2" charset="2"/>
                  </a:rPr>
                  <a:t>    Dual conformal weights from </a:t>
                </a:r>
                <a:r>
                  <a:rPr lang="en-US" altLang="ja-JP" dirty="0" err="1" smtClean="0">
                    <a:sym typeface="Wingdings" pitchFamily="2" charset="2"/>
                  </a:rPr>
                  <a:t>AdS</a:t>
                </a:r>
                <a:r>
                  <a:rPr lang="en-US" altLang="ja-JP" dirty="0" smtClean="0">
                    <a:sym typeface="Wingdings" pitchFamily="2" charset="2"/>
                  </a:rPr>
                  <a:t>/CFT dictionary</a:t>
                </a:r>
              </a:p>
              <a:p>
                <a:pPr lvl="2"/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&#10;\textstyle&#10;(M_B^\pm)^2 = -  1+ \tfrac14 (1 \mp 1 - 2\textcolor{red}{\lambda})^2 &#10;\end{align*}&lt;/body&gt;&#10;  &lt;fcolor&gt;FF000000&lt;/fcolor&gt;&#10;  &lt;bcolor&gt;FFFFFFFF&lt;/bcolor&gt;&#10;  &lt;transparent&gt;True&lt;/transparent&gt;&#10;  &lt;resolution&gt;1800&lt;/resolution&gt;&#10;  &lt;imageh&gt;316&lt;/imageh&gt;&#10;  &lt;imagew&gt;3241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79106"/>
            <a:ext cx="3097636" cy="302022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&#10;(M_F^\pm)^2 = (\tfrac12 - \textcolor{red}{\lambda})^2 &#10;\end{align*}&lt;/body&gt;&#10;  &lt;fcolor&gt;FF000000&lt;/fcolor&gt;&#10;  &lt;bcolor&gt;FFFFFFFF&lt;/bcolor&gt;&#10;  &lt;transparent&gt;True&lt;/transparent&gt;&#10;  &lt;resolution&gt;1800&lt;/resolution&gt;&#10;  &lt;imageh&gt;316&lt;/imageh&gt;&#10;  &lt;imagew&gt;1940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1872208" cy="30495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(\Delta^B_+  , \Delta^F_{\pm} , \Delta^B_-) = (2 - \lambda , \tfrac{3}{2} - \lambda , 1 - \lambda )  , &#10; (\lambda , \tfrac{1}{2} + \lambda , 1 + \lambda)&#10;\end{align*}&lt;/body&gt;&#10;  &lt;fcolor&gt;FF000000&lt;/fcolor&gt;&#10;  &lt;bcolor&gt;FFFFFFFF&lt;/bcolor&gt;&#10;  &lt;transparent&gt;True&lt;/transparent&gt;&#10;  &lt;resolution&gt;1800&lt;/resolution&gt;&#10;  &lt;imageh&gt;308&lt;/imageh&gt;&#10;  &lt;imagew&gt;5858&lt;/imagew&gt;&#10;  &lt;scale&gt;50&lt;/scale&gt;&#10;  &lt;cursor&gt;1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47" y="5301208"/>
            <a:ext cx="6199717" cy="3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CFT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Our proposal</a:t>
            </a:r>
          </a:p>
          <a:p>
            <a:pPr lvl="1"/>
            <a:r>
              <a:rPr lang="en-US" altLang="ja-JP" dirty="0" smtClean="0"/>
              <a:t>Dual CFT is CP</a:t>
            </a:r>
            <a:r>
              <a:rPr lang="en-US" altLang="ja-JP" i="1" baseline="30000" dirty="0" smtClean="0"/>
              <a:t>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Kazama</a:t>
            </a:r>
            <a:r>
              <a:rPr lang="en-US" altLang="ja-JP" dirty="0" smtClean="0"/>
              <a:t>-Suzuki model</a:t>
            </a:r>
          </a:p>
          <a:p>
            <a:pPr lvl="2"/>
            <a:endParaRPr kumimoji="1" lang="en-US" altLang="ja-JP" dirty="0" smtClean="0"/>
          </a:p>
          <a:p>
            <a:pPr lvl="2"/>
            <a:endParaRPr kumimoji="1" lang="en-US" altLang="ja-JP" dirty="0"/>
          </a:p>
          <a:p>
            <a:pPr lvl="1"/>
            <a:r>
              <a:rPr lang="en-US" altLang="ja-JP" dirty="0" smtClean="0"/>
              <a:t>Need to take a ’t </a:t>
            </a:r>
            <a:r>
              <a:rPr lang="en-US" altLang="ja-JP" dirty="0" err="1" smtClean="0"/>
              <a:t>Hooft</a:t>
            </a:r>
            <a:r>
              <a:rPr lang="en-US" altLang="ja-JP" dirty="0" smtClean="0"/>
              <a:t> limit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 smtClean="0"/>
              <a:t>Two clues</a:t>
            </a:r>
          </a:p>
          <a:p>
            <a:pPr lvl="1"/>
            <a:r>
              <a:rPr kumimoji="1" lang="en-US" altLang="ja-JP" dirty="0" smtClean="0"/>
              <a:t>Clue 1: Symmetry</a:t>
            </a:r>
          </a:p>
          <a:p>
            <a:pPr lvl="2"/>
            <a:r>
              <a:rPr kumimoji="1" lang="en-US" altLang="ja-JP" dirty="0" smtClean="0"/>
              <a:t>The symmetry of the model is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=(2,2)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i="1" baseline="-25000" dirty="0" smtClean="0">
                <a:solidFill>
                  <a:srgbClr val="FF0000"/>
                </a:solidFill>
              </a:rPr>
              <a:t>N+1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/>
              <a:t>algebra </a:t>
            </a:r>
            <a:r>
              <a:rPr lang="en-US" altLang="ja-JP" dirty="0">
                <a:sym typeface="Wingdings" pitchFamily="2" charset="2"/>
              </a:rPr>
              <a:t>[Ito ’91]</a:t>
            </a:r>
          </a:p>
          <a:p>
            <a:pPr lvl="1"/>
            <a:r>
              <a:rPr lang="en-US" altLang="ja-JP" dirty="0" smtClean="0"/>
              <a:t>Clue 2: Conformal weights</a:t>
            </a:r>
          </a:p>
          <a:p>
            <a:pPr lvl="2"/>
            <a:r>
              <a:rPr lang="en-US" altLang="ja-JP" dirty="0" smtClean="0"/>
              <a:t>Conformal weights of first few states reproduces those from the dictionary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&#10;\textstyle&#10;k,N \to \infty&#10;\end{align*}&lt;/body&gt;&#10;  &lt;fcolor&gt;FF000000&lt;/fcolor&gt;&#10;  &lt;bcolor&gt;FFFFFFFF&lt;/bcolor&gt;&#10;  &lt;transparent&gt;True&lt;/transparent&gt;&#10;  &lt;resolution&gt;1800&lt;/resolution&gt;&#10;  &lt;imageh&gt;221&lt;/imageh&gt;&#10;  &lt;imagew&gt;1084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1086521" cy="22151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&#10;0 &amp;lt; \textcolor{red}{\lambda = \tfrac{N}{k+N}}&#10; &amp;lt; 1 &#10;\end{align*}&lt;/body&gt;&#10;  &lt;fcolor&gt;FF000000&lt;/fcolor&gt;&#10;  &lt;bcolor&gt;FFFFFFFF&lt;/bcolor&gt;&#10;  &lt;transparent&gt;True&lt;/transparent&gt;&#10;  &lt;resolution&gt;1800&lt;/resolution&gt;&#10;  &lt;imageh&gt;324&lt;/imageh&gt;&#10;  &lt;imagew&gt;185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26" y="3518148"/>
            <a:ext cx="1967441" cy="342900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&#10; \frac{\text{SU}(N+1)_k \otimes \text{SO}(2N)_1 }{\text{SU}(N)_{k+1} \otimes \text{U}(1)_{N(N+1)(k+N+1)}}&#10;\end{align*}&lt;/body&gt;&#10;  &lt;fcolor&gt;FF000000&lt;/fcolor&gt;&#10;  &lt;bcolor&gt;FFFFFFFF&lt;/bcolor&gt;&#10;  &lt;transparent&gt;True&lt;/transparent&gt;&#10;  &lt;resolution&gt;1800&lt;/resolution&gt;&#10;  &lt;imageh&gt;615&lt;/imageh&gt;&#10;  &lt;imagew&gt;3552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7199" y="2492896"/>
            <a:ext cx="3327119" cy="57606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c = \frac{3kN}{k+N+1}&#10;\end{align*}&lt;/body&gt;&#10;  &lt;fcolor&gt;FF000000&lt;/fcolor&gt;&#10;  &lt;bcolor&gt;FFFFFFFF&lt;/bcolor&gt;&#10;  &lt;transparent&gt;True&lt;/transparent&gt;&#10;  &lt;resolution&gt;1800&lt;/resolution&gt;&#10;  &lt;imageh&gt;533&lt;/imageh&gt;&#10;  &lt;imagew&gt;1559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04868"/>
            <a:ext cx="1649942" cy="5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 Introduction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Higher spin gauge theories and holography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CP</a:t>
            </a:r>
            <a:r>
              <a:rPr lang="en-US" altLang="ja-JP" i="1" baseline="30000" dirty="0"/>
              <a:t>N</a:t>
            </a:r>
            <a:r>
              <a:rPr lang="en-US" altLang="ja-JP" dirty="0"/>
              <a:t> </a:t>
            </a:r>
            <a:r>
              <a:rPr lang="en-US" altLang="ja-JP" dirty="0" err="1"/>
              <a:t>Kazama</a:t>
            </a:r>
            <a:r>
              <a:rPr lang="en-US" altLang="ja-JP" dirty="0"/>
              <a:t>-Suzuki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Labels of states: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𝜌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  <m:r>
                          <a:rPr lang="en-US" altLang="ja-JP" i="1">
                            <a:latin typeface="Cambria Math"/>
                          </a:rPr>
                          <m:t>;</m:t>
                        </m:r>
                        <m:r>
                          <a:rPr lang="en-US" altLang="ja-JP" i="1">
                            <a:latin typeface="Cambria Math"/>
                          </a:rPr>
                          <m:t>𝜈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𝜌</m:t>
                    </m:r>
                    <m:r>
                      <a:rPr lang="en-US" altLang="ja-JP" b="0" i="0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b="0" dirty="0" smtClean="0"/>
                  <a:t> are highest weights for </a:t>
                </a:r>
                <a:r>
                  <a:rPr lang="en-US" altLang="ja-JP" b="0" dirty="0" err="1" smtClean="0"/>
                  <a:t>su</a:t>
                </a:r>
                <a:r>
                  <a:rPr lang="en-US" altLang="ja-JP" b="0" dirty="0" smtClean="0"/>
                  <a:t>(</a:t>
                </a:r>
                <a:r>
                  <a:rPr lang="en-US" altLang="ja-JP" b="0" i="1" dirty="0" smtClean="0"/>
                  <a:t>N</a:t>
                </a:r>
                <a:r>
                  <a:rPr lang="en-US" altLang="ja-JP" b="0" dirty="0" smtClean="0"/>
                  <a:t>+1), </a:t>
                </a:r>
                <a:r>
                  <a:rPr lang="en-US" altLang="ja-JP" b="0" dirty="0" err="1" smtClean="0"/>
                  <a:t>su</a:t>
                </a:r>
                <a:r>
                  <a:rPr lang="en-US" altLang="ja-JP" b="0" dirty="0" smtClean="0"/>
                  <a:t>(</a:t>
                </a:r>
                <a:r>
                  <a:rPr lang="en-US" altLang="ja-JP" b="0" i="1" dirty="0" smtClean="0"/>
                  <a:t>N</a:t>
                </a:r>
                <a:r>
                  <a:rPr lang="en-US" altLang="ja-JP" b="0" dirty="0" smtClean="0"/>
                  <a:t>)</a:t>
                </a:r>
              </a:p>
              <a:p>
                <a:pPr lvl="1"/>
                <a:r>
                  <a:rPr lang="en-US" altLang="ja-JP" i="1" dirty="0" smtClean="0"/>
                  <a:t>s</a:t>
                </a:r>
                <a:r>
                  <a:rPr lang="en-US" altLang="ja-JP" dirty="0" smtClean="0"/>
                  <a:t>=0,2 for so(2</a:t>
                </a:r>
                <a:r>
                  <a:rPr lang="en-US" altLang="ja-JP" i="1" dirty="0" smtClean="0"/>
                  <a:t>N</a:t>
                </a:r>
                <a:r>
                  <a:rPr lang="en-US" altLang="ja-JP" dirty="0" smtClean="0"/>
                  <a:t>)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ja-JP" b="0" dirty="0" smtClean="0"/>
                  <a:t> for u(1)</a:t>
                </a:r>
              </a:p>
              <a:p>
                <a:pPr lvl="1"/>
                <a:r>
                  <a:rPr lang="en-US" altLang="ja-JP" dirty="0" smtClean="0"/>
                  <a:t>Selection rule</a:t>
                </a:r>
                <a:endParaRPr lang="en-US" altLang="ja-JP" b="0" dirty="0" smtClean="0"/>
              </a:p>
              <a:p>
                <a:r>
                  <a:rPr lang="en-US" altLang="ja-JP" dirty="0" smtClean="0"/>
                  <a:t>Conformal weights</a:t>
                </a:r>
              </a:p>
              <a:p>
                <a:pPr marL="914400" lvl="2" indent="0">
                  <a:buNone/>
                </a:pP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First non-trivial states</a:t>
                </a:r>
              </a:p>
              <a:p>
                <a:pPr lvl="1"/>
                <a:endParaRPr lang="en-US" altLang="ja-JP" dirty="0" smtClean="0"/>
              </a:p>
              <a:p>
                <a:r>
                  <a:rPr lang="en-US" altLang="ja-JP" dirty="0" smtClean="0"/>
                  <a:t>States duel to scalars and fermions</a:t>
                </a:r>
              </a:p>
              <a:p>
                <a:pPr lvl="1"/>
                <a:r>
                  <a:rPr lang="en-US" altLang="ja-JP" dirty="0" smtClean="0"/>
                  <a:t>Scalars: </a:t>
                </a:r>
              </a:p>
              <a:p>
                <a:pPr lvl="1"/>
                <a:r>
                  <a:rPr lang="en-US" altLang="ja-JP" dirty="0" smtClean="0"/>
                  <a:t>Fermions: 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&#10;\textstyle&#10;  h  (\rho , s ; \nu , m)&#10;  = n  + \frac{s}{4} + \frac{1}{ (k + N + 1)} \left( C_{N+1} (\rho ) - C_{N} (\nu) - \frac{m^2}{2N(N+1)} \right)&#10;\end{align*}&lt;/body&gt;&#10;  &lt;fcolor&gt;FF000000&lt;/fcolor&gt;&#10;  &lt;bcolor&gt;FFFFFFFF&lt;/bcolor&gt;&#10;  &lt;transparent&gt;True&lt;/transparent&gt;&#10;  &lt;resolution&gt;1800&lt;/resolution&gt;&#10;  &lt;imageh&gt;448&lt;/imageh&gt;&#10;  &lt;imagew&gt;686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73016"/>
            <a:ext cx="6624736" cy="43225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h (\text{f},s;0,N) \sim \tfrac{s + 2 \lambda}{4}  , ~ &#10;h(0,2;\text{f} , - N - 1)&#10; \sim \tfrac{4 - s - 2 \lambda }{4} &#10;\end{align*}&lt;/body&gt;&#10;  &lt;fcolor&gt;FF000000&lt;/fcolor&gt;&#10;  &lt;bcolor&gt;FFFFFFFF&lt;/bcolor&gt;&#10;  &lt;transparent&gt;True&lt;/transparent&gt;&#10;  &lt;resolution&gt;1800&lt;/resolution&gt;&#10;  &lt;imageh&gt;305&lt;/imageh&gt;&#10;  &lt;imagew&gt;5179&lt;/imagew&gt;&#10;  &lt;scale&gt;50&lt;/scale&gt;&#10;  &lt;cursor&gt;10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5481108" cy="32279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&#10;\textstyle&#10; \frac{|\rho |}{N+1} + \frac{s}{2} - \frac{|\nu |}{N} - \frac{m}{N (N+1)} = 0 \text{ mod } 1&#10;\end{align*}&lt;/body&gt;&#10;  &lt;fcolor&gt;FF000000&lt;/fcolor&gt;&#10;  &lt;bcolor&gt;FFFFFFFF&lt;/bcolor&gt;&#10;  &lt;transparent&gt;True&lt;/transparent&gt;&#10;  &lt;resolution&gt;1800&lt;/resolution&gt;&#10;  &lt;imageh&gt;382&lt;/imageh&gt;&#10;  &lt;imagew&gt;384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64447"/>
            <a:ext cx="3508109" cy="348529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(\text{f},s;0) \otimes (\text{f},s;0) ,  (0,s;\text{f}) \otimes (0,s;\text{f}) , \text{c.c.}&#10;\end{align*}&lt;/body&gt;&#10;  &lt;fcolor&gt;FF000000&lt;/fcolor&gt;&#10;  &lt;bcolor&gt;FFFFFFFF&lt;/bcolor&gt;&#10;  &lt;transparent&gt;True&lt;/transparent&gt;&#10;  &lt;resolution&gt;1800&lt;/resolution&gt;&#10;  &lt;imageh&gt;249&lt;/imageh&gt;&#10;  &lt;imagew&gt;4074&lt;/imagew&gt;&#10;  &lt;scale&gt;50&lt;/scale&gt;&#10;  &lt;cursor&gt;10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57192"/>
            <a:ext cx="431165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(\text{f},s;0) \otimes (\text{f},2-s;0) ,  (0,s;\text{f}) \otimes (0,2-s;\text{f}) , \text{c.c.}&#10;\end{align*}&lt;/body&gt;&#10;  &lt;fcolor&gt;FF000000&lt;/fcolor&gt;&#10;  &lt;bcolor&gt;FFFFFFFF&lt;/bcolor&gt;&#10;  &lt;transparent&gt;True&lt;/transparent&gt;&#10;  &lt;resolution&gt;1800&lt;/resolution&gt;&#10;  &lt;imageh&gt;249&lt;/imageh&gt;&#10;  &lt;imagew&gt;4932&lt;/imagew&gt;&#10;  &lt;scale&gt;50&lt;/scale&gt;&#10;  &lt;cursor&gt;11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517232"/>
            <a:ext cx="5219700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. Evidence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Evidence for the duality based on symmetry, spectrum, correlation function &amp;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=1 extension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1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N</a:t>
            </a:r>
            <a:r>
              <a:rPr lang="en-US" altLang="ja-JP" dirty="0" smtClean="0"/>
              <a:t>=2 minimal </a:t>
            </a:r>
            <a:r>
              <a:rPr lang="en-US" altLang="ja-JP" dirty="0"/>
              <a:t>model holography</a:t>
            </a:r>
            <a:endParaRPr kumimoji="1" lang="ja-JP" altLang="en-US" baseline="-2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Our </a:t>
            </a:r>
            <a:r>
              <a:rPr lang="en-US" altLang="ja-JP" dirty="0"/>
              <a:t>conjecture </a:t>
            </a:r>
            <a:r>
              <a:rPr lang="en-US" altLang="ja-JP" dirty="0" smtClean="0"/>
              <a:t>’12</a:t>
            </a:r>
          </a:p>
          <a:p>
            <a:endParaRPr lang="en-US" altLang="ja-JP" dirty="0" smtClean="0"/>
          </a:p>
          <a:p>
            <a:pPr lvl="2"/>
            <a:endParaRPr lang="en-US" altLang="ja-JP" dirty="0"/>
          </a:p>
          <a:p>
            <a:pPr marL="548640" lvl="2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Evidence</a:t>
            </a:r>
          </a:p>
          <a:p>
            <a:pPr lvl="1"/>
            <a:r>
              <a:rPr lang="en-US" altLang="ja-JP" dirty="0" smtClean="0"/>
              <a:t>Symmetry</a:t>
            </a:r>
            <a:endParaRPr lang="en-US" altLang="ja-JP" dirty="0"/>
          </a:p>
          <a:p>
            <a:pPr lvl="2"/>
            <a:r>
              <a:rPr lang="en-US" altLang="ja-JP" dirty="0"/>
              <a:t>Asymptotic symmetry of bulk theory </a:t>
            </a:r>
            <a:r>
              <a:rPr lang="en-US" altLang="ja-JP" dirty="0" smtClean="0"/>
              <a:t>coincides with the </a:t>
            </a:r>
            <a:r>
              <a:rPr lang="en-US" altLang="ja-JP" dirty="0"/>
              <a:t>symmetry of CP</a:t>
            </a:r>
            <a:r>
              <a:rPr lang="en-US" altLang="ja-JP" i="1" baseline="30000" dirty="0"/>
              <a:t>N</a:t>
            </a:r>
            <a:r>
              <a:rPr lang="en-US" altLang="ja-JP" dirty="0"/>
              <a:t> model [</a:t>
            </a:r>
            <a:r>
              <a:rPr lang="en-US" altLang="ja-JP" dirty="0" err="1"/>
              <a:t>Creutzig</a:t>
            </a:r>
            <a:r>
              <a:rPr lang="en-US" altLang="ja-JP" dirty="0"/>
              <a:t>-YH-</a:t>
            </a:r>
            <a:r>
              <a:rPr lang="en-US" altLang="ja-JP" dirty="0" err="1"/>
              <a:t>Rønne</a:t>
            </a:r>
            <a:r>
              <a:rPr lang="en-US" altLang="ja-JP" dirty="0"/>
              <a:t> ’11, </a:t>
            </a:r>
            <a:r>
              <a:rPr lang="en-US" altLang="ja-JP" dirty="0" err="1"/>
              <a:t>Henneaux</a:t>
            </a:r>
            <a:r>
              <a:rPr lang="en-US" altLang="ja-JP" dirty="0"/>
              <a:t>-Gómez-Park-Rey ’12, </a:t>
            </a:r>
            <a:r>
              <a:rPr lang="en-US" altLang="ja-JP" dirty="0" err="1"/>
              <a:t>Hanaki-Peng</a:t>
            </a:r>
            <a:r>
              <a:rPr lang="en-US" altLang="ja-JP" dirty="0"/>
              <a:t> ’12, </a:t>
            </a:r>
            <a:r>
              <a:rPr lang="en-US" altLang="ja-JP" dirty="0" err="1"/>
              <a:t>Candu-Gaberdiel</a:t>
            </a:r>
            <a:r>
              <a:rPr lang="en-US" altLang="ja-JP" dirty="0"/>
              <a:t> ’12]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Spectrum</a:t>
            </a:r>
            <a:endParaRPr lang="en-US" altLang="ja-JP" dirty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/>
              <a:t>Gravity one-loop </a:t>
            </a:r>
            <a:r>
              <a:rPr lang="en-US" altLang="ja-JP" dirty="0"/>
              <a:t>partition function is reproduced by the ’t </a:t>
            </a:r>
            <a:r>
              <a:rPr lang="en-US" altLang="ja-JP" dirty="0" err="1"/>
              <a:t>Hooft</a:t>
            </a:r>
            <a:r>
              <a:rPr lang="en-US" altLang="ja-JP" dirty="0"/>
              <a:t> limit of dual </a:t>
            </a:r>
            <a:r>
              <a:rPr lang="en-US" altLang="ja-JP" dirty="0" smtClean="0"/>
              <a:t>CFT [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-YH-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 ’11, </a:t>
            </a:r>
            <a:r>
              <a:rPr lang="en-US" altLang="ja-JP" dirty="0" err="1" smtClean="0"/>
              <a:t>Candu-Gaberdiel</a:t>
            </a:r>
            <a:r>
              <a:rPr lang="en-US" altLang="ja-JP" dirty="0" smtClean="0"/>
              <a:t> </a:t>
            </a:r>
            <a:r>
              <a:rPr lang="en-US" altLang="ja-JP" dirty="0"/>
              <a:t>’12]</a:t>
            </a:r>
          </a:p>
          <a:p>
            <a:pPr lvl="1"/>
            <a:r>
              <a:rPr lang="en-US" altLang="ja-JP" dirty="0" smtClean="0"/>
              <a:t>Interactions</a:t>
            </a:r>
          </a:p>
          <a:p>
            <a:pPr lvl="2"/>
            <a:r>
              <a:rPr lang="en-US" altLang="ja-JP" dirty="0" smtClean="0"/>
              <a:t>Boundary 3-pt functions are studied [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-YH-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, to appear]</a:t>
            </a:r>
          </a:p>
          <a:p>
            <a:pPr lvl="1"/>
            <a:r>
              <a:rPr lang="en-US" altLang="ja-JP" i="1" dirty="0" smtClean="0"/>
              <a:t>N</a:t>
            </a:r>
            <a:r>
              <a:rPr lang="en-US" altLang="ja-JP" dirty="0" smtClean="0"/>
              <a:t>=1 </a:t>
            </a:r>
            <a:r>
              <a:rPr lang="en-US" altLang="ja-JP" dirty="0"/>
              <a:t>duality [</a:t>
            </a:r>
            <a:r>
              <a:rPr lang="en-US" altLang="ja-JP" dirty="0" err="1"/>
              <a:t>Creutzig</a:t>
            </a:r>
            <a:r>
              <a:rPr lang="en-US" altLang="ja-JP" dirty="0"/>
              <a:t>-YH-</a:t>
            </a:r>
            <a:r>
              <a:rPr lang="en-US" altLang="ja-JP" dirty="0" err="1"/>
              <a:t>Rønne</a:t>
            </a:r>
            <a:r>
              <a:rPr lang="en-US" altLang="ja-JP" dirty="0"/>
              <a:t> ’12]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22768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=2 </a:t>
            </a:r>
            <a:r>
              <a:rPr lang="en-US" altLang="ja-JP" sz="2400" dirty="0" smtClean="0">
                <a:solidFill>
                  <a:srgbClr val="292934"/>
                </a:solidFill>
              </a:rPr>
              <a:t>higher spin </a:t>
            </a:r>
            <a:r>
              <a:rPr lang="en-US" altLang="ja-JP" sz="2400" dirty="0" err="1" smtClean="0">
                <a:solidFill>
                  <a:srgbClr val="292934"/>
                </a:solidFill>
              </a:rPr>
              <a:t>sugra</a:t>
            </a:r>
            <a:endParaRPr lang="ja-JP" altLang="en-US" sz="2400" i="1" baseline="-25000" dirty="0">
              <a:solidFill>
                <a:srgbClr val="292934"/>
              </a:solidFill>
            </a:endParaRPr>
          </a:p>
        </p:txBody>
      </p:sp>
      <p:sp>
        <p:nvSpPr>
          <p:cNvPr id="5" name="左右矢印 4"/>
          <p:cNvSpPr/>
          <p:nvPr/>
        </p:nvSpPr>
        <p:spPr>
          <a:xfrm>
            <a:off x="4716016" y="2420888"/>
            <a:ext cx="72008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4128" y="22768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=(2,2) </a:t>
            </a:r>
            <a:r>
              <a:rPr lang="en-US" altLang="ja-JP" sz="2400" dirty="0" smtClean="0">
                <a:solidFill>
                  <a:srgbClr val="292934"/>
                </a:solidFill>
              </a:rPr>
              <a:t>CP</a:t>
            </a:r>
            <a:r>
              <a:rPr lang="en-US" altLang="ja-JP" sz="2400" i="1" baseline="30000" dirty="0" smtClean="0">
                <a:solidFill>
                  <a:srgbClr val="292934"/>
                </a:solidFill>
              </a:rPr>
              <a:t>N</a:t>
            </a:r>
            <a:r>
              <a:rPr lang="en-US" altLang="ja-JP" sz="2400" dirty="0" smtClean="0">
                <a:solidFill>
                  <a:srgbClr val="292934"/>
                </a:solidFill>
              </a:rPr>
              <a:t> model</a:t>
            </a:r>
            <a:endParaRPr lang="en-US" altLang="ja-JP" sz="2400" dirty="0">
              <a:solidFill>
                <a:srgbClr val="292934"/>
              </a:solidFill>
              <a:sym typeface="Wingdings" pitchFamily="2" charset="2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71600" y="2132856"/>
            <a:ext cx="763284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Agreement of the spectrum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Gravity partition function</a:t>
            </a:r>
          </a:p>
          <a:p>
            <a:pPr lvl="1"/>
            <a:r>
              <a:rPr lang="en-US" altLang="ja-JP" dirty="0" err="1" smtClean="0"/>
              <a:t>Bosonic</a:t>
            </a:r>
            <a:r>
              <a:rPr lang="en-US" altLang="ja-JP" dirty="0" smtClean="0"/>
              <a:t> sector</a:t>
            </a:r>
          </a:p>
          <a:p>
            <a:pPr lvl="2"/>
            <a:r>
              <a:rPr lang="en-US" altLang="ja-JP" dirty="0" smtClean="0"/>
              <a:t>Massive scalars [</a:t>
            </a:r>
            <a:r>
              <a:rPr lang="en-US" altLang="ja-JP" dirty="0" err="1" smtClean="0"/>
              <a:t>Giombi</a:t>
            </a:r>
            <a:r>
              <a:rPr lang="en-US" altLang="ja-JP" dirty="0" smtClean="0"/>
              <a:t>-Maloney-Yin ’08, David-</a:t>
            </a:r>
            <a:r>
              <a:rPr lang="en-US" altLang="ja-JP" dirty="0" err="1" smtClean="0"/>
              <a:t>Gaberdiel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Gopakumar</a:t>
            </a:r>
            <a:r>
              <a:rPr lang="en-US" altLang="ja-JP" dirty="0" smtClean="0"/>
              <a:t> ’09]</a:t>
            </a:r>
          </a:p>
          <a:p>
            <a:pPr lvl="2"/>
            <a:r>
              <a:rPr lang="en-US" altLang="ja-JP" dirty="0" err="1" smtClean="0"/>
              <a:t>Bosonic</a:t>
            </a:r>
            <a:r>
              <a:rPr lang="en-US" altLang="ja-JP" dirty="0" smtClean="0"/>
              <a:t> higher spin [</a:t>
            </a:r>
            <a:r>
              <a:rPr lang="en-US" altLang="ja-JP" dirty="0" err="1" smtClean="0"/>
              <a:t>Gaberdiel-Gopakumar-Saha</a:t>
            </a:r>
            <a:r>
              <a:rPr lang="en-US" altLang="ja-JP" dirty="0" smtClean="0"/>
              <a:t> ’10]</a:t>
            </a:r>
          </a:p>
          <a:p>
            <a:pPr lvl="1"/>
            <a:r>
              <a:rPr lang="en-US" altLang="ja-JP" dirty="0" err="1" smtClean="0"/>
              <a:t>Fermionic</a:t>
            </a:r>
            <a:r>
              <a:rPr lang="en-US" altLang="ja-JP" dirty="0" smtClean="0"/>
              <a:t> sector</a:t>
            </a:r>
          </a:p>
          <a:p>
            <a:pPr lvl="2"/>
            <a:r>
              <a:rPr lang="en-US" altLang="ja-JP" dirty="0" smtClean="0"/>
              <a:t>Massive fermions, </a:t>
            </a:r>
            <a:r>
              <a:rPr lang="en-US" altLang="ja-JP" dirty="0" err="1" smtClean="0"/>
              <a:t>fermionic</a:t>
            </a:r>
            <a:r>
              <a:rPr lang="en-US" altLang="ja-JP" dirty="0" smtClean="0"/>
              <a:t> higher spin [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-YH-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 ’11]</a:t>
            </a:r>
          </a:p>
          <a:p>
            <a:r>
              <a:rPr lang="en-US" altLang="ja-JP" dirty="0" smtClean="0"/>
              <a:t>CFT partition function at the ’t </a:t>
            </a:r>
            <a:r>
              <a:rPr lang="en-US" altLang="ja-JP" dirty="0" err="1" smtClean="0"/>
              <a:t>Hooft</a:t>
            </a:r>
            <a:r>
              <a:rPr lang="en-US" altLang="ja-JP" dirty="0" smtClean="0"/>
              <a:t> limit</a:t>
            </a:r>
          </a:p>
          <a:p>
            <a:pPr lvl="1"/>
            <a:r>
              <a:rPr lang="en-US" altLang="ja-JP" dirty="0" smtClean="0"/>
              <a:t>It is obtained by the sum of characters over all states and it was found to reproduce the gravity results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r>
              <a:rPr lang="en-US" altLang="ja-JP" dirty="0" err="1" smtClean="0"/>
              <a:t>Bosonic</a:t>
            </a:r>
            <a:r>
              <a:rPr lang="en-US" altLang="ja-JP" dirty="0" smtClean="0"/>
              <a:t> case [</a:t>
            </a:r>
            <a:r>
              <a:rPr lang="en-US" altLang="ja-JP" dirty="0" err="1" smtClean="0"/>
              <a:t>Gaberdiel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Gopakumar</a:t>
            </a:r>
            <a:r>
              <a:rPr lang="en-US" altLang="ja-JP" dirty="0" smtClean="0"/>
              <a:t>-Hartman-</a:t>
            </a:r>
            <a:r>
              <a:rPr lang="en-US" altLang="ja-JP" dirty="0" err="1" smtClean="0"/>
              <a:t>Raju</a:t>
            </a:r>
            <a:r>
              <a:rPr lang="en-US" altLang="ja-JP" dirty="0" smtClean="0"/>
              <a:t> ’11]</a:t>
            </a:r>
          </a:p>
          <a:p>
            <a:pPr lvl="2"/>
            <a:r>
              <a:rPr lang="en-US" altLang="ja-JP" dirty="0" err="1" smtClean="0">
                <a:sym typeface="Wingdings" pitchFamily="2" charset="2"/>
              </a:rPr>
              <a:t>Supersymmetric</a:t>
            </a:r>
            <a:r>
              <a:rPr lang="en-US" altLang="ja-JP" dirty="0" smtClean="0">
                <a:sym typeface="Wingdings" pitchFamily="2" charset="2"/>
              </a:rPr>
              <a:t> case [</a:t>
            </a:r>
            <a:r>
              <a:rPr lang="en-US" altLang="ja-JP" dirty="0" err="1" smtClean="0">
                <a:sym typeface="Wingdings" pitchFamily="2" charset="2"/>
              </a:rPr>
              <a:t>Candu-Gaberdiel</a:t>
            </a:r>
            <a:r>
              <a:rPr lang="en-US" altLang="ja-JP" dirty="0" smtClean="0">
                <a:sym typeface="Wingdings" pitchFamily="2" charset="2"/>
              </a:rPr>
              <a:t> ’12]</a:t>
            </a:r>
            <a:endParaRPr lang="en-US" altLang="ja-JP" dirty="0" smtClean="0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6588224" y="1196752"/>
            <a:ext cx="1016537" cy="115212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7740352" y="141277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>
            <a:off x="7668344" y="206084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596336" y="176352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Identify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usepackage{color}&#10;\pagestyle{empty}&lt;/preamble&gt;&#10;  &lt;body&gt;\begin{align*}&#10;\textstyle&#10;Z^{N,k} (q) = \sum_{[\rho;\nu]} |b_{(\rho ; \nu)}^{N,k} (q)|^2&#10;\end{align*}&lt;/body&gt;&#10;  &lt;fcolor&gt;FF000000&lt;/fcolor&gt;&#10;  &lt;bcolor&gt;FFFFFFFF&lt;/bcolor&gt;&#10;  &lt;transparent&gt;True&lt;/transparent&gt;&#10;  &lt;resolution&gt;1800&lt;/resolution&gt;&#10;  &lt;imageh&gt;369&lt;/imageh&gt;&#10;  &lt;imagew&gt;2954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70723"/>
            <a:ext cx="312631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Partition function at 1-loop level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Total contribution</a:t>
            </a:r>
          </a:p>
          <a:p>
            <a:pPr lvl="1"/>
            <a:r>
              <a:rPr lang="en-US" altLang="ja-JP" dirty="0" smtClean="0"/>
              <a:t>Higher spin</a:t>
            </a:r>
            <a:r>
              <a:rPr lang="ja-JP" altLang="en-US" dirty="0" smtClean="0"/>
              <a:t> </a:t>
            </a:r>
            <a:r>
              <a:rPr lang="en-US" altLang="ja-JP" dirty="0" smtClean="0"/>
              <a:t>sector + Matter sector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Higher spin sector</a:t>
            </a:r>
          </a:p>
          <a:p>
            <a:pPr lvl="1"/>
            <a:r>
              <a:rPr lang="en-US" altLang="ja-JP" dirty="0" smtClean="0"/>
              <a:t>Two series of bosons and fermions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Matter part sector</a:t>
            </a:r>
          </a:p>
          <a:p>
            <a:pPr lvl="1"/>
            <a:r>
              <a:rPr lang="en-US" altLang="ja-JP" dirty="0" smtClean="0"/>
              <a:t>4 massive complex scalars and 4 massive Dirac fermions</a:t>
            </a:r>
            <a:endParaRPr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&#10;\textstyle&#10;Z^\text{matter} = Z^{\frac{\lambda}{2}}_\text{susy}Z^{\frac{1-\lambda}{2}}_\text{susy} , ~&#10;Z^h_\text{susy}&#10; = Z^h_\text{scalar} &#10; (Z^{h+\frac12}_\text{spinor})^2 Z^{h+\frac12}_\text{scalar} &#10;\end{align*}&lt;/body&gt;&#10;  &lt;fcolor&gt;FF000000&lt;/fcolor&gt;&#10;  &lt;bcolor&gt;FFFFFFFF&lt;/bcolor&gt;&#10;  &lt;transparent&gt;True&lt;/transparent&gt;&#10;  &lt;resolution&gt;1800&lt;/resolution&gt;&#10;  &lt;imageh&gt;415&lt;/imageh&gt;&#10;  &lt;imagew&gt;5691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934009"/>
            <a:ext cx="6022975" cy="439207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extstyle&#10;Z_\text{scalar}^h = \prod_{l,l'=0}^\infty &#10;(1 - q^{h+l} \bar q^{h+l'})^{-2}  &#10;\end{align*}&lt;/body&gt;&#10;  &lt;fcolor&gt;FF000000&lt;/fcolor&gt;&#10;  &lt;bcolor&gt;FFFFFFFF&lt;/bcolor&gt;&#10;  &lt;transparent&gt;True&lt;/transparent&gt;&#10;  &lt;resolution&gt;1800&lt;/resolution&gt;&#10;  &lt;imageh&gt;342&lt;/imageh&gt;&#10;  &lt;imagew&gt;3622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786" y="5443317"/>
            <a:ext cx="3833278" cy="36194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&#10;Z^\text{Bulk}&#10; = Z^\text{HS} Z^\text{matter}&#10;\end{align*}&lt;/body&gt;&#10;  &lt;fcolor&gt;FF000000&lt;/fcolor&gt;&#10;  &lt;bcolor&gt;FFFFFFFF&lt;/bcolor&gt;&#10;  &lt;transparent&gt;True&lt;/transparent&gt;&#10;  &lt;resolution&gt;1800&lt;/resolution&gt;&#10;  &lt;imageh&gt;225&lt;/imageh&gt;&#10;  &lt;imagew&gt;2154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326779"/>
            <a:ext cx="2279650" cy="23812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&#10;\textstyle&#10;Z^\text{HS}&#10; = \prod_{s=2}^\infty&#10;   Z_B^{(s)} (Z_F^{(s-1)})^2&#10;Z_B^{(s-1)}&#10;\end{align*}&lt;/body&gt;&#10;  &lt;fcolor&gt;FF000000&lt;/fcolor&gt;&#10;  &lt;bcolor&gt;FFFFFFFF&lt;/bcolor&gt;&#10;  &lt;transparent&gt;True&lt;/transparent&gt;&#10;  &lt;resolution&gt;1800&lt;/resolution&gt;&#10;  &lt;imageh&gt;336&lt;/imageh&gt;&#10;  &lt;imagew&gt;3544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361433"/>
            <a:ext cx="3750733" cy="355599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 &#10;\textstyle&#10;Z_B^{(s)} = \prod_{n=s}^\infty | 1 - q^n |^{-2} , ~Z_F^{(s)} = \prod_{n=s}^{\infty} &#10;|1 + q^{n+\frac12}|^2 &#10;\end{align*}&lt;/body&gt;&#10;  &lt;fcolor&gt;FF000000&lt;/fcolor&gt;&#10;  &lt;bcolor&gt;FFFFFFFF&lt;/bcolor&gt;&#10;  &lt;transparent&gt;True&lt;/transparent&gt;&#10;  &lt;resolution&gt;1800&lt;/resolution&gt;&#10;  &lt;imageh&gt;336&lt;/imageh&gt;&#10;  &lt;imagew&gt;5362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3793484"/>
            <a:ext cx="5674774" cy="35559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textstyle&#10;Z_\text{spinor}^h = \prod_{l,l'=0}^\infty &#10;(1 + q^{h+l} \bar q^{h-\frac12+l'})(1 +q^{h-\frac12+l} \bar q^{h+l'})  &#10;\end{align*}&lt;/body&gt;&#10;  &lt;fcolor&gt;FF000000&lt;/fcolor&gt;&#10;  &lt;bcolor&gt;FFFFFFFF&lt;/bcolor&gt;&#10;  &lt;transparent&gt;True&lt;/transparent&gt;&#10;  &lt;resolution&gt;1800&lt;/resolution&gt;&#10;  &lt;imageh&gt;348&lt;/imageh&gt;&#10;  &lt;imagew&gt;5607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2230" y="5941024"/>
            <a:ext cx="5934066" cy="368296"/>
          </a:xfrm>
          <a:prstGeom prst="rect">
            <a:avLst/>
          </a:prstGeom>
        </p:spPr>
      </p:pic>
      <p:sp>
        <p:nvSpPr>
          <p:cNvPr id="15" name="フローチャート : 磁気ディスク 14"/>
          <p:cNvSpPr/>
          <p:nvPr/>
        </p:nvSpPr>
        <p:spPr>
          <a:xfrm>
            <a:off x="6588224" y="1340768"/>
            <a:ext cx="1016537" cy="115212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7740352" y="155679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7668344" y="220486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596336" y="190754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Identify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Boundary 3-pt functions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Scalar field in the bulk </a:t>
            </a:r>
            <a:r>
              <a:rPr lang="en-US" altLang="ja-JP" dirty="0" smtClean="0">
                <a:sym typeface="Wingdings" pitchFamily="2" charset="2"/>
              </a:rPr>
              <a:t> Scalar operator at the boundary</a:t>
            </a: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Boundary 3-pt functions from the bulk theory [Chang-Yin ’11, Ammon-Kraus-</a:t>
            </a:r>
            <a:r>
              <a:rPr lang="en-US" altLang="ja-JP" dirty="0" err="1" smtClean="0">
                <a:sym typeface="Wingdings" pitchFamily="2" charset="2"/>
              </a:rPr>
              <a:t>Perlmutter</a:t>
            </a:r>
            <a:r>
              <a:rPr lang="en-US" altLang="ja-JP" dirty="0" smtClean="0">
                <a:sym typeface="Wingdings" pitchFamily="2" charset="2"/>
              </a:rPr>
              <a:t> ’11]</a:t>
            </a: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pPr lvl="1"/>
            <a:endParaRPr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Comparison to the boundary CFT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Direct computation for </a:t>
            </a:r>
            <a:r>
              <a:rPr lang="en-US" altLang="ja-JP" i="1" dirty="0" smtClean="0">
                <a:sym typeface="Wingdings" pitchFamily="2" charset="2"/>
              </a:rPr>
              <a:t>s</a:t>
            </a:r>
            <a:r>
              <a:rPr lang="en-US" altLang="ja-JP" dirty="0" smtClean="0">
                <a:sym typeface="Wingdings" pitchFamily="2" charset="2"/>
              </a:rPr>
              <a:t>=3 (for </a:t>
            </a:r>
            <a:r>
              <a:rPr lang="en-US" altLang="ja-JP" i="1" dirty="0" smtClean="0">
                <a:sym typeface="Wingdings" pitchFamily="2" charset="2"/>
              </a:rPr>
              <a:t>s</a:t>
            </a:r>
            <a:r>
              <a:rPr lang="en-US" altLang="ja-JP" dirty="0" smtClean="0">
                <a:sym typeface="Wingdings" pitchFamily="2" charset="2"/>
              </a:rPr>
              <a:t>=4 [</a:t>
            </a:r>
            <a:r>
              <a:rPr lang="en-US" altLang="ja-JP" dirty="0" err="1" smtClean="0">
                <a:sym typeface="Wingdings" pitchFamily="2" charset="2"/>
              </a:rPr>
              <a:t>Ahn</a:t>
            </a:r>
            <a:r>
              <a:rPr lang="en-US" altLang="ja-JP" dirty="0" smtClean="0">
                <a:sym typeface="Wingdings" pitchFamily="2" charset="2"/>
              </a:rPr>
              <a:t> ’11])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Consistent with the large </a:t>
            </a:r>
            <a:r>
              <a:rPr lang="en-US" altLang="ja-JP" i="1" dirty="0" smtClean="0">
                <a:sym typeface="Wingdings" pitchFamily="2" charset="2"/>
              </a:rPr>
              <a:t>N</a:t>
            </a:r>
            <a:r>
              <a:rPr lang="en-US" altLang="ja-JP" dirty="0" smtClean="0">
                <a:sym typeface="Wingdings" pitchFamily="2" charset="2"/>
              </a:rPr>
              <a:t> limit of </a:t>
            </a:r>
            <a:r>
              <a:rPr lang="en-US" altLang="ja-JP" i="1" dirty="0" smtClean="0">
                <a:sym typeface="Wingdings" pitchFamily="2" charset="2"/>
              </a:rPr>
              <a:t>W</a:t>
            </a:r>
            <a:r>
              <a:rPr lang="en-US" altLang="ja-JP" i="1" baseline="-25000" dirty="0" smtClean="0">
                <a:sym typeface="Wingdings" pitchFamily="2" charset="2"/>
              </a:rPr>
              <a:t>N</a:t>
            </a:r>
            <a:r>
              <a:rPr lang="en-US" altLang="ja-JP" dirty="0" smtClean="0">
                <a:sym typeface="Wingdings" pitchFamily="2" charset="2"/>
              </a:rPr>
              <a:t> for </a:t>
            </a:r>
            <a:r>
              <a:rPr lang="en-US" altLang="ja-JP" i="1" dirty="0" smtClean="0">
                <a:sym typeface="Wingdings" pitchFamily="2" charset="2"/>
              </a:rPr>
              <a:t>s</a:t>
            </a:r>
            <a:r>
              <a:rPr lang="en-US" altLang="ja-JP" dirty="0" smtClean="0">
                <a:sym typeface="Wingdings" pitchFamily="2" charset="2"/>
              </a:rPr>
              <a:t>=4,5,.. </a:t>
            </a:r>
          </a:p>
          <a:p>
            <a:r>
              <a:rPr lang="en-US" altLang="ja-JP" dirty="0" smtClean="0">
                <a:sym typeface="Wingdings" pitchFamily="2" charset="2"/>
              </a:rPr>
              <a:t>Analysis is extended to the </a:t>
            </a:r>
            <a:r>
              <a:rPr lang="en-US" altLang="ja-JP" dirty="0" err="1" smtClean="0">
                <a:sym typeface="Wingdings" pitchFamily="2" charset="2"/>
              </a:rPr>
              <a:t>supersymmetric</a:t>
            </a:r>
            <a:r>
              <a:rPr lang="en-US" altLang="ja-JP" dirty="0" smtClean="0">
                <a:sym typeface="Wingdings" pitchFamily="2" charset="2"/>
              </a:rPr>
              <a:t> case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3-pt functions with </a:t>
            </a:r>
            <a:r>
              <a:rPr lang="en-US" altLang="ja-JP" dirty="0" err="1" smtClean="0">
                <a:sym typeface="Wingdings" pitchFamily="2" charset="2"/>
              </a:rPr>
              <a:t>fermionic</a:t>
            </a:r>
            <a:r>
              <a:rPr lang="en-US" altLang="ja-JP" dirty="0" smtClean="0">
                <a:sym typeface="Wingdings" pitchFamily="2" charset="2"/>
              </a:rPr>
              <a:t> operators [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-YH-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,</a:t>
            </a:r>
            <a:r>
              <a:rPr lang="en-US" altLang="ja-JP" dirty="0" smtClean="0">
                <a:sym typeface="Wingdings" pitchFamily="2" charset="2"/>
              </a:rPr>
              <a:t> to appear]</a:t>
            </a: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\left \langle  {\mathcal O}_B^h (z_1)  \bar  {\mathcal O}_B^h (z_2 ) J^{(s)} (z_3) \right \rangle&#10;  = N_s (h)&#10; \left( \frac{z_{12}}{z_{13} z_{23}}\right) ^s&#10; \left \langle   {\mathcal O}_B^h(z_1)  \bar  {\mathcal O}_B^h (z_2 ) \right \rangle &#10;\end{align*}&lt;/body&gt;&#10;  &lt;fcolor&gt;FF000000&lt;/fcolor&gt;&#10;  &lt;bcolor&gt;FFFFFFFF&lt;/bcolor&gt;&#10;  &lt;transparent&gt;True&lt;/transparent&gt;&#10;  &lt;resolution&gt;1800&lt;/resolution&gt;&#10;  &lt;imageh&gt;612&lt;/imageh&gt;&#10;  &lt;imagew&gt;6743&lt;/imagew&gt;&#10;  &lt;scale&gt;50&lt;/scale&gt;&#10;  &lt;cursor&gt;20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9332"/>
            <a:ext cx="7136342" cy="64770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{\cal O}^{h}_B , ~&#10;h = \tfrac{1 \pm \lambda}{2}&#10;\end{align*}&lt;/body&gt;&#10;  &lt;fcolor&gt;FF000000&lt;/fcolor&gt;&#10;  &lt;bcolor&gt;FFFFFFFF&lt;/bcolor&gt;&#10;  &lt;transparent&gt;True&lt;/transparent&gt;&#10;  &lt;resolution&gt;1800&lt;/resolution&gt;&#10;  &lt;imageh&gt;310&lt;/imageh&gt;&#10;  &lt;imagew&gt;142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8" y="2060848"/>
            <a:ext cx="1512358" cy="328084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 \phi_\lambda , ~&#10; m^2 = - 1 + \lambda^2 &#10;\end{align*}&lt;/body&gt;&#10;  &lt;fcolor&gt;FF000000&lt;/fcolor&gt;&#10;  &lt;bcolor&gt;FFFFFFFF&lt;/bcolor&gt;&#10;  &lt;transparent&gt;True&lt;/transparent&gt;&#10;  &lt;resolution&gt;1800&lt;/resolution&gt;&#10;  &lt;imageh&gt;269&lt;/imageh&gt;&#10;  &lt;imagew&gt;198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4188"/>
            <a:ext cx="2095500" cy="28469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N_s (h) = &#10; \frac{(-1)^{s-1}  }&#10; {2 \pi} &#10; \frac{\Gamma (s)^2 \Gamma (s - 1 + 2 h )}{\Gamma (2s-1) \Gamma (2 h )} &#10;\end{align*}&lt;/body&gt;&#10;  &lt;fcolor&gt;FF000000&lt;/fcolor&gt;&#10;  &lt;bcolor&gt;FFFFFFFF&lt;/bcolor&gt;&#10;  &lt;transparent&gt;True&lt;/transparent&gt;&#10;  &lt;resolution&gt;1800&lt;/resolution&gt;&#10;  &lt;imageh&gt;608&lt;/imageh&gt;&#10;  &lt;imagew&gt;3975&lt;/imagew&gt;&#10;  &lt;scale&gt;50&lt;/scale&gt;&#10;  &lt;cursor&gt;1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7" y="3793645"/>
            <a:ext cx="4206875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Further generalizations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SO(2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) holography [</a:t>
            </a:r>
            <a:r>
              <a:rPr lang="en-US" altLang="ja-JP" dirty="0" err="1" smtClean="0"/>
              <a:t>Ahn</a:t>
            </a:r>
            <a:r>
              <a:rPr lang="en-US" altLang="ja-JP" dirty="0" smtClean="0"/>
              <a:t> ’11, </a:t>
            </a:r>
            <a:r>
              <a:rPr lang="en-US" altLang="ja-JP" dirty="0" err="1" smtClean="0"/>
              <a:t>Gaberdiel-Vollenweider</a:t>
            </a:r>
            <a:r>
              <a:rPr lang="en-US" altLang="ja-JP" dirty="0" smtClean="0"/>
              <a:t> ’11]</a:t>
            </a:r>
          </a:p>
          <a:p>
            <a:pPr lvl="1"/>
            <a:r>
              <a:rPr lang="en-US" altLang="ja-JP" dirty="0" smtClean="0"/>
              <a:t>Gravity side: Gauge fields with only spins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=2,4,6,…</a:t>
            </a:r>
          </a:p>
          <a:p>
            <a:pPr lvl="1"/>
            <a:r>
              <a:rPr lang="en-US" altLang="ja-JP" dirty="0" smtClean="0"/>
              <a:t>CFT side: </a:t>
            </a:r>
            <a:r>
              <a:rPr lang="en-US" altLang="ja-JP" i="1" dirty="0" smtClean="0"/>
              <a:t>WD</a:t>
            </a:r>
            <a:r>
              <a:rPr lang="en-US" altLang="ja-JP" baseline="-25000" dirty="0" smtClean="0"/>
              <a:t>2</a:t>
            </a:r>
            <a:r>
              <a:rPr lang="en-US" altLang="ja-JP" i="1" baseline="-25000" dirty="0" smtClean="0"/>
              <a:t>N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minimal model at the ’t </a:t>
            </a:r>
            <a:r>
              <a:rPr lang="en-US" altLang="ja-JP" dirty="0" err="1" smtClean="0"/>
              <a:t>Hooft</a:t>
            </a:r>
            <a:r>
              <a:rPr lang="en-US" altLang="ja-JP" dirty="0" smtClean="0"/>
              <a:t> limit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r>
              <a:rPr lang="en-US" altLang="ja-JP" i="1" dirty="0" smtClean="0"/>
              <a:t>N</a:t>
            </a:r>
            <a:r>
              <a:rPr lang="en-US" altLang="ja-JP" dirty="0" smtClean="0"/>
              <a:t>=1 minimal model holography [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-YH-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 ’12]</a:t>
            </a:r>
          </a:p>
          <a:p>
            <a:pPr lvl="1"/>
            <a:r>
              <a:rPr lang="en-US" altLang="ja-JP" dirty="0" smtClean="0"/>
              <a:t>Gravity side: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=1 truncation of higher spin </a:t>
            </a:r>
            <a:r>
              <a:rPr lang="en-US" altLang="ja-JP" dirty="0" err="1" smtClean="0"/>
              <a:t>supergravity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Prokushkin-Vasiliev</a:t>
            </a:r>
            <a:r>
              <a:rPr lang="en-US" altLang="ja-JP" dirty="0" smtClean="0"/>
              <a:t> ’98</a:t>
            </a:r>
          </a:p>
          <a:p>
            <a:pPr lvl="1"/>
            <a:r>
              <a:rPr lang="en-US" altLang="ja-JP" dirty="0" smtClean="0"/>
              <a:t>CFT side: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=(1,1) </a:t>
            </a:r>
            <a:r>
              <a:rPr lang="en-US" altLang="ja-JP" i="1" dirty="0" smtClean="0"/>
              <a:t>S</a:t>
            </a:r>
            <a:r>
              <a:rPr lang="en-US" altLang="ja-JP" baseline="30000" dirty="0" smtClean="0"/>
              <a:t>2</a:t>
            </a:r>
            <a:r>
              <a:rPr lang="en-US" altLang="ja-JP" i="1" baseline="30000" dirty="0" smtClean="0"/>
              <a:t>N</a:t>
            </a:r>
            <a:r>
              <a:rPr lang="en-US" altLang="ja-JP" dirty="0" smtClean="0"/>
              <a:t> </a:t>
            </a:r>
            <a:r>
              <a:rPr lang="en-US" altLang="ja-JP" dirty="0"/>
              <a:t>model at the ’t </a:t>
            </a:r>
            <a:r>
              <a:rPr lang="en-US" altLang="ja-JP" dirty="0" err="1"/>
              <a:t>Hooft</a:t>
            </a:r>
            <a:r>
              <a:rPr lang="en-US" altLang="ja-JP" dirty="0"/>
              <a:t> limit</a:t>
            </a:r>
          </a:p>
          <a:p>
            <a:pPr lvl="1"/>
            <a:endParaRPr lang="en-US" altLang="ja-JP" dirty="0" smtClean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&#10; \frac{\text{SO}(2N)_k \otimes \text{SO}(2N)_1 }{\text{SO}(2N)_{k+1}}&#10;\end{align*}&lt;/body&gt;&#10;  &lt;fcolor&gt;FF000000&lt;/fcolor&gt;&#10;  &lt;bcolor&gt;FFFFFFFF&lt;/bcolor&gt;&#10;  &lt;transparent&gt;True&lt;/transparent&gt;&#10;  &lt;resolution&gt;1800&lt;/resolution&gt;&#10;  &lt;imageh&gt;588&lt;/imageh&gt;&#10;  &lt;imagew&gt;2295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2248412" cy="57606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&#10; \frac{\text{SO}(2N+1)_k \otimes \text{SO}(2N)_1 }{\text{SO}(2N)_{k+1} }&#10;\end{align*}&lt;/body&gt;&#10;  &lt;fcolor&gt;FF000000&lt;/fcolor&gt;&#10;  &lt;bcolor&gt;FFFFFFFF&lt;/bcolor&gt;&#10;  &lt;transparent&gt;True&lt;/transparent&gt;&#10;  &lt;resolution&gt;1800&lt;/resolution&gt;&#10;  &lt;imageh&gt;588&lt;/imageh&gt;&#10;  &lt;imagew&gt;272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91" y="5326499"/>
            <a:ext cx="2551541" cy="5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Comments on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=1 duality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Spectrum</a:t>
                </a:r>
              </a:p>
              <a:p>
                <a:pPr lvl="1"/>
                <a:r>
                  <a:rPr lang="en-US" altLang="ja-JP" dirty="0" smtClean="0"/>
                  <a:t>Gravity partition function can be reproduced by the ’t </a:t>
                </a:r>
                <a:r>
                  <a:rPr lang="en-US" altLang="ja-JP" dirty="0" err="1" smtClean="0"/>
                  <a:t>Hooft</a:t>
                </a:r>
                <a:r>
                  <a:rPr lang="en-US" altLang="ja-JP" dirty="0" smtClean="0"/>
                  <a:t> limit of the dual CFT </a:t>
                </a:r>
                <a:r>
                  <a:rPr lang="en-US" altLang="ja-JP" sz="1900" dirty="0" smtClean="0"/>
                  <a:t>[</a:t>
                </a:r>
                <a:r>
                  <a:rPr lang="en-US" altLang="ja-JP" sz="1900" dirty="0" err="1"/>
                  <a:t>Creutzig</a:t>
                </a:r>
                <a:r>
                  <a:rPr lang="en-US" altLang="ja-JP" sz="1900" dirty="0"/>
                  <a:t>-YH-</a:t>
                </a:r>
                <a:r>
                  <a:rPr lang="en-US" altLang="ja-JP" sz="1900" dirty="0" err="1"/>
                  <a:t>Rønne</a:t>
                </a:r>
                <a:r>
                  <a:rPr lang="en-US" altLang="ja-JP" sz="1900" dirty="0"/>
                  <a:t> ’12</a:t>
                </a:r>
                <a:r>
                  <a:rPr lang="en-US" altLang="ja-JP" sz="1900" dirty="0" smtClean="0"/>
                  <a:t>]</a:t>
                </a:r>
              </a:p>
              <a:p>
                <a:r>
                  <a:rPr lang="en-US" altLang="ja-JP" dirty="0" smtClean="0"/>
                  <a:t>Symmetry</a:t>
                </a:r>
              </a:p>
              <a:p>
                <a:pPr lvl="1"/>
                <a:r>
                  <a:rPr lang="en-US" altLang="ja-JP" i="1" dirty="0" smtClean="0"/>
                  <a:t>N</a:t>
                </a:r>
                <a:r>
                  <a:rPr lang="en-US" altLang="ja-JP" dirty="0" smtClean="0"/>
                  <a:t>=1 higher spin gravity</a:t>
                </a:r>
              </a:p>
              <a:p>
                <a:pPr lvl="2"/>
                <a:r>
                  <a:rPr lang="en-US" altLang="ja-JP" dirty="0" smtClean="0"/>
                  <a:t>Gauge group is a “large </a:t>
                </a:r>
                <a:r>
                  <a:rPr lang="en-US" altLang="ja-JP" i="1" dirty="0" smtClean="0"/>
                  <a:t>N</a:t>
                </a:r>
                <a:r>
                  <a:rPr lang="en-US" altLang="ja-JP" dirty="0" smtClean="0"/>
                  <a:t> limit” of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/>
                      </a:rPr>
                      <m:t>𝑂𝑆𝑃</m:t>
                    </m:r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mtClean="0">
                            <a:latin typeface="Cambria Math"/>
                          </a:rPr>
                          <m:t>2</m:t>
                        </m:r>
                        <m:r>
                          <a:rPr lang="en-US" altLang="ja-JP" smtClean="0">
                            <a:latin typeface="Cambria Math"/>
                          </a:rPr>
                          <m:t>𝑁</m:t>
                        </m:r>
                        <m:r>
                          <a:rPr lang="en-US" altLang="ja-JP" smtClean="0">
                            <a:latin typeface="Cambria Math"/>
                          </a:rPr>
                          <m:t>+1|2</m:t>
                        </m:r>
                        <m:r>
                          <a:rPr lang="en-US" altLang="ja-JP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altLang="ja-JP" smtClean="0">
                        <a:latin typeface="Cambria Math"/>
                      </a:rPr>
                      <m:t>⊗</m:t>
                    </m:r>
                    <m:r>
                      <a:rPr lang="en-US" altLang="ja-JP" smtClean="0">
                        <a:latin typeface="Cambria Math"/>
                      </a:rPr>
                      <m:t>𝑂𝑆𝑃</m:t>
                    </m:r>
                    <m:d>
                      <m:d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mtClean="0">
                            <a:latin typeface="Cambria Math"/>
                          </a:rPr>
                          <m:t>2</m:t>
                        </m:r>
                        <m:r>
                          <a:rPr lang="en-US" altLang="ja-JP" smtClean="0">
                            <a:latin typeface="Cambria Math"/>
                          </a:rPr>
                          <m:t>𝑁</m:t>
                        </m:r>
                        <m:r>
                          <a:rPr lang="en-US" altLang="ja-JP" smtClean="0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altLang="ja-JP" smtClean="0">
                            <a:latin typeface="Cambria Math"/>
                          </a:rPr>
                          <m:t>2</m:t>
                        </m:r>
                        <m:r>
                          <a:rPr lang="en-US" altLang="ja-JP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ja-JP" dirty="0" smtClean="0">
                    <a:sym typeface="Wingdings" pitchFamily="2" charset="2"/>
                  </a:rPr>
                  <a:t>      </a:t>
                </a:r>
                <a:r>
                  <a:rPr lang="en-US" altLang="ja-JP" dirty="0" smtClean="0"/>
                  <a:t>Asymptotic symmetry is obtained from DS reduction</a:t>
                </a:r>
              </a:p>
              <a:p>
                <a:pPr lvl="1"/>
                <a:r>
                  <a:rPr lang="en-US" altLang="ja-JP" i="1" dirty="0"/>
                  <a:t>N</a:t>
                </a:r>
                <a:r>
                  <a:rPr lang="en-US" altLang="ja-JP" dirty="0"/>
                  <a:t>=(1,1) </a:t>
                </a:r>
                <a:r>
                  <a:rPr lang="en-US" altLang="ja-JP" i="1" dirty="0"/>
                  <a:t>S</a:t>
                </a:r>
                <a:r>
                  <a:rPr lang="en-US" altLang="ja-JP" baseline="30000" dirty="0"/>
                  <a:t>2</a:t>
                </a:r>
                <a:r>
                  <a:rPr lang="en-US" altLang="ja-JP" i="1" baseline="30000" dirty="0"/>
                  <a:t>N</a:t>
                </a:r>
                <a:r>
                  <a:rPr lang="en-US" altLang="ja-JP" dirty="0"/>
                  <a:t> model </a:t>
                </a:r>
                <a:endParaRPr lang="en-US" altLang="ja-JP" dirty="0" smtClean="0"/>
              </a:p>
              <a:p>
                <a:pPr lvl="2"/>
                <a:r>
                  <a:rPr lang="en-US" altLang="ja-JP" dirty="0" smtClean="0"/>
                  <a:t>Generators of symmetry algebra are the same</a:t>
                </a:r>
              </a:p>
              <a:p>
                <a:pPr marL="548640" lvl="2" indent="0">
                  <a:buNone/>
                </a:pPr>
                <a:r>
                  <a:rPr lang="en-US" altLang="ja-JP" dirty="0">
                    <a:sym typeface="Wingdings" pitchFamily="2" charset="2"/>
                  </a:rPr>
                  <a:t> </a:t>
                </a:r>
                <a:r>
                  <a:rPr lang="en-US" altLang="ja-JP" dirty="0" smtClean="0">
                    <a:sym typeface="Wingdings" pitchFamily="2" charset="2"/>
                  </a:rPr>
                  <a:t>  </a:t>
                </a:r>
                <a:r>
                  <a:rPr lang="en-US" altLang="ja-JP" dirty="0" smtClean="0"/>
                  <a:t>(Anti-)commutation relations should be checked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9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lang="en-US" altLang="ja-JP" dirty="0" smtClean="0"/>
              <a:t>. Conclusion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Summary and future works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Summary and future works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Our conjecture</a:t>
            </a:r>
          </a:p>
          <a:p>
            <a:pPr lvl="1"/>
            <a:r>
              <a:rPr lang="en-US" altLang="ja-JP" i="1" dirty="0" smtClean="0"/>
              <a:t>N</a:t>
            </a:r>
            <a:r>
              <a:rPr lang="en-US" altLang="ja-JP" dirty="0" smtClean="0"/>
              <a:t>=2 higher spin </a:t>
            </a:r>
            <a:r>
              <a:rPr lang="en-US" altLang="ja-JP" dirty="0" err="1" smtClean="0"/>
              <a:t>supergravity</a:t>
            </a:r>
            <a:r>
              <a:rPr lang="en-US" altLang="ja-JP" dirty="0" smtClean="0"/>
              <a:t> on AdS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Prokushkin-Vasiliev</a:t>
            </a:r>
            <a:r>
              <a:rPr lang="en-US" altLang="ja-JP" dirty="0" smtClean="0"/>
              <a:t> is dual to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=(2,2) CP</a:t>
            </a:r>
            <a:r>
              <a:rPr lang="en-US" altLang="ja-JP" i="1" baseline="30000" dirty="0" smtClean="0"/>
              <a:t>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Kazama-suzuki</a:t>
            </a:r>
            <a:r>
              <a:rPr lang="en-US" altLang="ja-JP" dirty="0" smtClean="0"/>
              <a:t> model</a:t>
            </a:r>
          </a:p>
          <a:p>
            <a:r>
              <a:rPr lang="en-US" altLang="ja-JP" dirty="0" smtClean="0"/>
              <a:t>Strong evidence</a:t>
            </a:r>
          </a:p>
          <a:p>
            <a:pPr lvl="1"/>
            <a:r>
              <a:rPr lang="en-US" altLang="ja-JP" dirty="0" smtClean="0"/>
              <a:t>Both theories have the same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=(2,2) W symmetry</a:t>
            </a:r>
          </a:p>
          <a:p>
            <a:pPr lvl="1"/>
            <a:r>
              <a:rPr lang="en-US" altLang="ja-JP" dirty="0" smtClean="0"/>
              <a:t>Spectrum of the dual theories agrees</a:t>
            </a:r>
          </a:p>
          <a:p>
            <a:pPr lvl="1"/>
            <a:r>
              <a:rPr lang="en-US" altLang="ja-JP" dirty="0" smtClean="0"/>
              <a:t>Boundary 3-pt functions are reproduced from the bulk theory</a:t>
            </a:r>
          </a:p>
          <a:p>
            <a:pPr lvl="1"/>
            <a:r>
              <a:rPr lang="en-US" altLang="ja-JP" i="1" dirty="0" smtClean="0"/>
              <a:t>N</a:t>
            </a:r>
            <a:r>
              <a:rPr lang="en-US" altLang="ja-JP" dirty="0" smtClean="0"/>
              <a:t>=1 duality is proposed</a:t>
            </a:r>
          </a:p>
          <a:p>
            <a:r>
              <a:rPr lang="en-US" altLang="ja-JP" dirty="0" smtClean="0"/>
              <a:t>Further works</a:t>
            </a:r>
          </a:p>
          <a:p>
            <a:pPr lvl="1"/>
            <a:r>
              <a:rPr lang="en-US" altLang="ja-JP" dirty="0" smtClean="0"/>
              <a:t>1/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corrections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Light (chiral) primaries  </a:t>
            </a:r>
            <a:r>
              <a:rPr lang="en-US" altLang="ja-JP" dirty="0"/>
              <a:t>Conical defects (surpluses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Black holes in higher spin </a:t>
            </a:r>
            <a:r>
              <a:rPr lang="en-US" altLang="ja-JP" dirty="0" err="1" smtClean="0"/>
              <a:t>supergravity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Relation to superstring theory </a:t>
            </a:r>
          </a:p>
          <a:p>
            <a:pPr lvl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1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Higher spin gauge theories</a:t>
            </a:r>
            <a:endParaRPr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 smtClean="0"/>
              <a:t>Higher spin gauge field</a:t>
            </a:r>
          </a:p>
          <a:p>
            <a:pPr lvl="1"/>
            <a:r>
              <a:rPr lang="en-US" altLang="ja-JP" dirty="0" smtClean="0"/>
              <a:t>A totally symmetric spin-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field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0"/>
            <a:r>
              <a:rPr lang="en-US" altLang="ja-JP" dirty="0" err="1" smtClean="0"/>
              <a:t>Vasiliev</a:t>
            </a:r>
            <a:r>
              <a:rPr lang="en-US" altLang="ja-JP" dirty="0" smtClean="0"/>
              <a:t> theory</a:t>
            </a:r>
          </a:p>
          <a:p>
            <a:pPr lvl="1"/>
            <a:r>
              <a:rPr lang="en-US" altLang="ja-JP" dirty="0" smtClean="0"/>
              <a:t>Non-trivial interacting theory on </a:t>
            </a:r>
            <a:r>
              <a:rPr lang="en-US" altLang="ja-JP" dirty="0" err="1" smtClean="0"/>
              <a:t>AdS</a:t>
            </a:r>
            <a:r>
              <a:rPr lang="en-US" altLang="ja-JP" dirty="0" smtClean="0"/>
              <a:t> space</a:t>
            </a:r>
          </a:p>
          <a:p>
            <a:pPr lvl="1"/>
            <a:r>
              <a:rPr lang="en-US" altLang="ja-JP" dirty="0" smtClean="0"/>
              <a:t>Only classical theory is known</a:t>
            </a:r>
          </a:p>
          <a:p>
            <a:pPr lvl="0"/>
            <a:r>
              <a:rPr lang="en-US" altLang="ja-JP" dirty="0" smtClean="0"/>
              <a:t>Toy models of string theory in the tensionless limit</a:t>
            </a:r>
          </a:p>
          <a:p>
            <a:pPr lvl="1"/>
            <a:r>
              <a:rPr lang="en-US" altLang="ja-JP" dirty="0" smtClean="0"/>
              <a:t>Singularity resolution</a:t>
            </a:r>
          </a:p>
          <a:p>
            <a:pPr lvl="1"/>
            <a:r>
              <a:rPr lang="en-US" altLang="ja-JP" dirty="0" smtClean="0"/>
              <a:t>Simplified </a:t>
            </a:r>
            <a:r>
              <a:rPr lang="en-US" altLang="ja-JP" dirty="0" err="1" smtClean="0">
                <a:solidFill>
                  <a:srgbClr val="FF0000"/>
                </a:solidFill>
              </a:rPr>
              <a:t>AdS</a:t>
            </a:r>
            <a:r>
              <a:rPr lang="en-US" altLang="ja-JP" dirty="0" smtClean="0">
                <a:solidFill>
                  <a:srgbClr val="FF0000"/>
                </a:solidFill>
              </a:rPr>
              <a:t>/CFT</a:t>
            </a:r>
            <a:r>
              <a:rPr lang="en-US" altLang="ja-JP" dirty="0" smtClean="0"/>
              <a:t> correspondence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&#10; \phi_{\mu_1  \ldots \mu_s } \sim \phi_{\mu_1 \ldots \mu_s} &#10; + \partial_{( \mu_1} \xi_{\mu_2  \ldots  \mu_s ) }&#10;\end{align*}&#10;&lt;/body&gt;&#10;  &lt;fcolor&gt;FF000000&lt;/fcolor&gt;&#10;  &lt;bcolor&gt;FFFFFFFF&lt;/bcolor&gt;&#10;  &lt;transparent&gt;True&lt;/transparent&gt;&#10;  &lt;resolution&gt;1800&lt;/resolution&gt;&#10;  &lt;imageh&gt;267&lt;/imageh&gt;&#10;  &lt;imagew&gt;3392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97860"/>
            <a:ext cx="4155368" cy="3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Examples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AdS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/CFT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[</a:t>
            </a:r>
            <a:r>
              <a:rPr lang="en-US" altLang="ja-JP" dirty="0" err="1" smtClean="0"/>
              <a:t>Klebanov-Polyakov</a:t>
            </a:r>
            <a:r>
              <a:rPr lang="en-US" altLang="ja-JP" dirty="0" smtClean="0"/>
              <a:t> ’02]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Evidence</a:t>
            </a:r>
          </a:p>
          <a:p>
            <a:pPr lvl="2"/>
            <a:r>
              <a:rPr lang="en-US" altLang="ja-JP" dirty="0" smtClean="0"/>
              <a:t>Spectrum, RG-flow, correlation functions [</a:t>
            </a:r>
            <a:r>
              <a:rPr lang="en-US" altLang="ja-JP" dirty="0" err="1" smtClean="0"/>
              <a:t>Giombi</a:t>
            </a:r>
            <a:r>
              <a:rPr lang="en-US" altLang="ja-JP" dirty="0" smtClean="0"/>
              <a:t>-Yin ’09, ’10]</a:t>
            </a:r>
          </a:p>
          <a:p>
            <a:r>
              <a:rPr lang="en-US" altLang="ja-JP" dirty="0" smtClean="0"/>
              <a:t>AdS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/CFT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[</a:t>
            </a:r>
            <a:r>
              <a:rPr lang="en-US" altLang="ja-JP" dirty="0" err="1" smtClean="0"/>
              <a:t>Gaberdiel-Gopakumar</a:t>
            </a:r>
            <a:r>
              <a:rPr lang="en-US" altLang="ja-JP" dirty="0" smtClean="0"/>
              <a:t> ’10]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Evidence</a:t>
            </a:r>
          </a:p>
          <a:p>
            <a:pPr lvl="2"/>
            <a:r>
              <a:rPr lang="en-US" altLang="ja-JP" dirty="0" smtClean="0"/>
              <a:t>Symmetry, partition function, RG-flow, correlation functions</a:t>
            </a:r>
          </a:p>
          <a:p>
            <a:pPr lvl="1"/>
            <a:r>
              <a:rPr lang="en-US" altLang="ja-JP" dirty="0" err="1" smtClean="0"/>
              <a:t>Supersymmetric</a:t>
            </a:r>
            <a:r>
              <a:rPr lang="en-US" altLang="ja-JP" dirty="0" smtClean="0"/>
              <a:t> extensions [</a:t>
            </a:r>
            <a:r>
              <a:rPr lang="en-US" altLang="ja-JP" dirty="0" err="1" smtClean="0"/>
              <a:t>Creutzig</a:t>
            </a:r>
            <a:r>
              <a:rPr lang="en-US" altLang="ja-JP" dirty="0" smtClean="0"/>
              <a:t>-YH-</a:t>
            </a:r>
            <a:r>
              <a:rPr lang="en-US" altLang="ja-JP" dirty="0" err="1" smtClean="0"/>
              <a:t>Rønne</a:t>
            </a:r>
            <a:r>
              <a:rPr lang="en-US" altLang="ja-JP" dirty="0" smtClean="0"/>
              <a:t> ’11,’12]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219252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4d </a:t>
            </a:r>
            <a:r>
              <a:rPr lang="en-US" altLang="ja-JP" sz="2400" dirty="0" err="1"/>
              <a:t>Vasiliev</a:t>
            </a:r>
            <a:r>
              <a:rPr lang="en-US" altLang="ja-JP" sz="2400" dirty="0"/>
              <a:t> theory</a:t>
            </a:r>
            <a:endParaRPr kumimoji="1" lang="ja-JP" altLang="en-US" sz="2400" i="1" baseline="-25000" dirty="0"/>
          </a:p>
        </p:txBody>
      </p:sp>
      <p:sp>
        <p:nvSpPr>
          <p:cNvPr id="5" name="左右矢印 4"/>
          <p:cNvSpPr/>
          <p:nvPr/>
        </p:nvSpPr>
        <p:spPr>
          <a:xfrm>
            <a:off x="4211960" y="2324347"/>
            <a:ext cx="72008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00984" y="2180331"/>
            <a:ext cx="311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dirty="0"/>
              <a:t>3d O(</a:t>
            </a:r>
            <a:r>
              <a:rPr lang="en-US" altLang="ja-JP" sz="2400" i="1" dirty="0"/>
              <a:t>N</a:t>
            </a:r>
            <a:r>
              <a:rPr lang="en-US" altLang="ja-JP" sz="2400" dirty="0"/>
              <a:t>) vector model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408926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3d </a:t>
            </a:r>
            <a:r>
              <a:rPr lang="en-US" altLang="ja-JP" sz="2400" dirty="0" err="1"/>
              <a:t>Vasiliev</a:t>
            </a:r>
            <a:r>
              <a:rPr lang="en-US" altLang="ja-JP" sz="2400" dirty="0"/>
              <a:t> theory</a:t>
            </a:r>
            <a:endParaRPr kumimoji="1" lang="ja-JP" altLang="en-US" sz="2400" i="1" baseline="-25000" dirty="0"/>
          </a:p>
        </p:txBody>
      </p:sp>
      <p:sp>
        <p:nvSpPr>
          <p:cNvPr id="8" name="左右矢印 7"/>
          <p:cNvSpPr/>
          <p:nvPr/>
        </p:nvSpPr>
        <p:spPr>
          <a:xfrm>
            <a:off x="4211960" y="4221088"/>
            <a:ext cx="72008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72992" y="4077072"/>
            <a:ext cx="340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dirty="0" smtClean="0"/>
              <a:t>Large 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 minimal model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043608" y="2132856"/>
            <a:ext cx="76328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043608" y="4005064"/>
            <a:ext cx="763284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N</a:t>
            </a:r>
            <a:r>
              <a:rPr lang="en-US" altLang="ja-JP" dirty="0" smtClean="0"/>
              <a:t>=2 minimal model holography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Our conjecture ’11</a:t>
            </a:r>
          </a:p>
          <a:p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lang="en-US" altLang="ja-JP" dirty="0" smtClean="0"/>
              <a:t>Gravity side: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 higher spin </a:t>
            </a:r>
            <a:r>
              <a:rPr lang="en-US" altLang="ja-JP" dirty="0" err="1" smtClean="0"/>
              <a:t>supergravity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Prokushkin-Vasiliev</a:t>
            </a:r>
            <a:r>
              <a:rPr lang="en-US" altLang="ja-JP" dirty="0" smtClean="0"/>
              <a:t> ’98</a:t>
            </a:r>
          </a:p>
          <a:p>
            <a:pPr lvl="1"/>
            <a:r>
              <a:rPr lang="en-US" altLang="ja-JP" dirty="0" smtClean="0"/>
              <a:t>CFT side: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=(2,2) CP</a:t>
            </a:r>
            <a:r>
              <a:rPr lang="en-US" altLang="ja-JP" i="1" baseline="30000" dirty="0" smtClean="0"/>
              <a:t>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Kazama</a:t>
            </a:r>
            <a:r>
              <a:rPr lang="en-US" altLang="ja-JP" dirty="0" smtClean="0"/>
              <a:t>-Suzuki model</a:t>
            </a:r>
          </a:p>
          <a:p>
            <a:pPr lvl="1"/>
            <a:r>
              <a:rPr lang="en-US" altLang="ja-JP" i="1" dirty="0" smtClean="0"/>
              <a:t>N</a:t>
            </a:r>
            <a:r>
              <a:rPr lang="en-US" altLang="ja-JP" dirty="0" smtClean="0"/>
              <a:t>=1 version of the duality [</a:t>
            </a:r>
            <a:r>
              <a:rPr lang="en-US" altLang="ja-JP" dirty="0" err="1"/>
              <a:t>Creutzig</a:t>
            </a:r>
            <a:r>
              <a:rPr lang="en-US" altLang="ja-JP" dirty="0"/>
              <a:t>-YH-</a:t>
            </a:r>
            <a:r>
              <a:rPr lang="en-US" altLang="ja-JP" dirty="0" err="1"/>
              <a:t>Rønne</a:t>
            </a:r>
            <a:r>
              <a:rPr lang="en-US" altLang="ja-JP" dirty="0"/>
              <a:t> </a:t>
            </a:r>
            <a:r>
              <a:rPr lang="en-US" altLang="ja-JP" dirty="0" smtClean="0"/>
              <a:t>’12]</a:t>
            </a:r>
          </a:p>
          <a:p>
            <a:r>
              <a:rPr lang="en-US" altLang="ja-JP" dirty="0" smtClean="0">
                <a:sym typeface="Wingdings" pitchFamily="2" charset="2"/>
              </a:rPr>
              <a:t>Motivation of SUSY extensions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SUSY typically suppresses quantum corrections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It is essential to discuss the relation to superstring theory (c.f. for AdS</a:t>
            </a:r>
            <a:r>
              <a:rPr lang="en-US" altLang="ja-JP" baseline="-25000" dirty="0" smtClean="0">
                <a:sym typeface="Wingdings" pitchFamily="2" charset="2"/>
              </a:rPr>
              <a:t>4</a:t>
            </a:r>
            <a:r>
              <a:rPr lang="en-US" altLang="ja-JP" dirty="0" smtClean="0">
                <a:sym typeface="Wingdings" pitchFamily="2" charset="2"/>
              </a:rPr>
              <a:t>/CFT</a:t>
            </a:r>
            <a:r>
              <a:rPr lang="en-US" altLang="ja-JP" baseline="-25000" dirty="0" smtClean="0">
                <a:sym typeface="Wingdings" pitchFamily="2" charset="2"/>
              </a:rPr>
              <a:t>3</a:t>
            </a:r>
            <a:r>
              <a:rPr lang="en-US" altLang="ja-JP" dirty="0" smtClean="0">
                <a:sym typeface="Wingdings" pitchFamily="2" charset="2"/>
              </a:rPr>
              <a:t> [</a:t>
            </a:r>
            <a:r>
              <a:rPr lang="en-US" altLang="ja-JP" dirty="0" smtClean="0"/>
              <a:t>Chang-</a:t>
            </a:r>
            <a:r>
              <a:rPr lang="en-US" altLang="ja-JP" dirty="0" err="1" smtClean="0"/>
              <a:t>Minwalla</a:t>
            </a:r>
            <a:r>
              <a:rPr lang="en-US" altLang="ja-JP" dirty="0" smtClean="0"/>
              <a:t>-Sharma-Yin ’12</a:t>
            </a:r>
            <a:r>
              <a:rPr lang="en-US" altLang="ja-JP" dirty="0" smtClean="0">
                <a:sym typeface="Wingdings" pitchFamily="2" charset="2"/>
              </a:rPr>
              <a:t>])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231461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=2 </a:t>
            </a:r>
            <a:r>
              <a:rPr lang="en-US" altLang="ja-JP" sz="2400" dirty="0" err="1" smtClean="0"/>
              <a:t>Vasiliev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theory</a:t>
            </a:r>
            <a:endParaRPr kumimoji="1" lang="ja-JP" altLang="en-US" sz="2400" i="1" baseline="-25000" dirty="0"/>
          </a:p>
        </p:txBody>
      </p:sp>
      <p:sp>
        <p:nvSpPr>
          <p:cNvPr id="5" name="左右矢印 4"/>
          <p:cNvSpPr/>
          <p:nvPr/>
        </p:nvSpPr>
        <p:spPr>
          <a:xfrm>
            <a:off x="4139952" y="2492896"/>
            <a:ext cx="72008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231926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=(2,2) </a:t>
            </a:r>
            <a:r>
              <a:rPr lang="en-US" altLang="ja-JP" sz="2400" dirty="0" smtClean="0"/>
              <a:t>minimal model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971600" y="2204864"/>
            <a:ext cx="763284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4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Plan of the talk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Higher spin gauge theories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Dual CFTs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26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 Higher spin gauge theories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Higher spin </a:t>
            </a:r>
            <a:r>
              <a:rPr lang="en-US" altLang="ja-JP" dirty="0" err="1" smtClean="0"/>
              <a:t>supergravity</a:t>
            </a:r>
            <a:r>
              <a:rPr lang="en-US" altLang="ja-JP" dirty="0" smtClean="0"/>
              <a:t> </a:t>
            </a:r>
            <a:r>
              <a:rPr lang="en-US" altLang="ja-JP" dirty="0"/>
              <a:t>and </a:t>
            </a:r>
            <a:r>
              <a:rPr lang="en-US" altLang="ja-JP" dirty="0" smtClean="0"/>
              <a:t>its </a:t>
            </a:r>
            <a:r>
              <a:rPr lang="en-US" altLang="ja-JP" dirty="0" err="1" smtClean="0"/>
              <a:t>Chern</a:t>
            </a:r>
            <a:r>
              <a:rPr lang="en-US" altLang="ja-JP" dirty="0" smtClean="0"/>
              <a:t>-Simons </a:t>
            </a:r>
            <a:r>
              <a:rPr lang="en-US" altLang="ja-JP" dirty="0"/>
              <a:t>formulation</a:t>
            </a:r>
            <a:endParaRPr lang="ja-JP" altLang="en-US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7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Metric-like formulation</a:t>
            </a:r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Low spin gauge fields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Higher spin gauge fields</a:t>
            </a:r>
          </a:p>
          <a:p>
            <a:pPr lvl="1"/>
            <a:r>
              <a:rPr lang="en-US" altLang="ja-JP" dirty="0" smtClean="0"/>
              <a:t>Totally symmetric spin-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tensor          </a:t>
            </a:r>
          </a:p>
          <a:p>
            <a:pPr lvl="1"/>
            <a:r>
              <a:rPr lang="en-US" altLang="ja-JP" dirty="0" smtClean="0"/>
              <a:t>Totally symmetric spin-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tensor </a:t>
            </a:r>
            <a:r>
              <a:rPr lang="en-US" altLang="ja-JP" dirty="0" err="1" smtClean="0"/>
              <a:t>spinor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The higher spin gauge symmetry 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&#10;&amp;amp; \delta \phi_{\mu_1  \ldots \mu_s } = \nabla_{( \mu_1} \xi_{\mu_2  \ldots  \mu_s ) }&#10;, ~&#10;{\xi_{ \mu_1 \ldots \mu_{s-3} \lambda}}^{\lambda} = 0 \\&#10; &amp;amp;\delta \psi^\alpha_{\mu_1  \ldots \mu_s } = \nabla_{( \mu_1} \epsilon^\alpha_{\mu_2  \ldots  \mu_s ) } + \cdots , ~&#10;\not\!\epsilon_{ \mu_1 \ldots \mu_{s-1}} = 0 &#10;\end{align*}&#10;&lt;/body&gt;&#10;  &lt;fcolor&gt;FF000000&lt;/fcolor&gt;&#10;  &lt;bcolor&gt;FFFFFFFF&lt;/bcolor&gt;&#10;  &lt;transparent&gt;True&lt;/transparent&gt;&#10;  &lt;resolution&gt;1800&lt;/resolution&gt;&#10;  &lt;imageh&gt;792&lt;/imageh&gt;&#10;  &lt;imagew&gt;4911&lt;/imagew&gt;&#10;  &lt;scale&gt;50&lt;/scale&gt;&#10;  &lt;cursor&gt;27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43830"/>
            <a:ext cx="5168032" cy="833442"/>
          </a:xfrm>
          <a:prstGeom prst="rect">
            <a:avLst/>
          </a:prstGeom>
        </p:spPr>
      </p:pic>
      <p:pic>
        <p:nvPicPr>
          <p:cNvPr id="2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&amp;amp;A_\mu : \text{abelian gauge field}, ~&#10;g_{\mu  \nu}: &#10;\text{metric field}  \\&#10;&amp;amp;\psi^\alpha_\mu :&#10;\text{gravitino} &#10;\end{align*}&lt;/body&gt;&#10;  &lt;fcolor&gt;FF000000&lt;/fcolor&gt;&#10;  &lt;bcolor&gt;FFFFFFFF&lt;/bcolor&gt;&#10;  &lt;transparent&gt;True&lt;/transparent&gt;&#10;  &lt;resolution&gt;1800&lt;/resolution&gt;&#10;  &lt;imageh&gt;725&lt;/imageh&gt;&#10;  &lt;imagew&gt;453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4802717" cy="76729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{\phi_{\mu_1  \ldots \mu_{s-4} \lambda \delta } }^{\lambda \delta} =0 ,~&#10;{\not\!\!\psi_{\mu_1  \ldots \mu_{s-4} \lambda  } }^{\lambda } = 0 &#10;\end{align*}&lt;/body&gt;&#10;  &lt;fcolor&gt;FF000000&lt;/fcolor&gt;&#10;  &lt;bcolor&gt;FFFFFFFF&lt;/bcolor&gt;&#10;  &lt;transparent&gt;True&lt;/transparent&gt;&#10;  &lt;resolution&gt;1800&lt;/resolution&gt;&#10;  &lt;imageh&gt;310&lt;/imageh&gt;&#10;  &lt;imagew&gt;3764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80"/>
            <a:ext cx="3983570" cy="32808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\psi^\alpha_{\mu_1  \ldots \mu_s } &#10;\end{align*}&lt;/body&gt;&#10;  &lt;fcolor&gt;FF000000&lt;/fcolor&gt;&#10;  &lt;bcolor&gt;FFFFFFFF&lt;/bcolor&gt;&#10;  &lt;transparent&gt;True&lt;/transparent&gt;&#10;  &lt;resolution&gt;1800&lt;/resolution&gt;&#10;  &lt;imageh&gt;279&lt;/imageh&gt;&#10;  &lt;imagew&gt;741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784225" cy="29527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\phi_{\mu_1  \ldots \mu_s } &#10;\end{align*}&lt;/body&gt;&#10;  &lt;fcolor&gt;FF000000&lt;/fcolor&gt;&#10;  &lt;bcolor&gt;FFFFFFFF&lt;/bcolor&gt;&#10;  &lt;transparent&gt;True&lt;/transparent&gt;&#10;  &lt;resolution&gt;1800&lt;/resolution&gt;&#10;  &lt;imageh&gt;248&lt;/imageh&gt;&#10;  &lt;imagew&gt;72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764117" cy="2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Flame-like formulation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Higher spin fields in flame-like formulation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Relation to metric-like formulation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SL(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+1|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) </a:t>
            </a:r>
            <a:r>
              <a:rPr lang="en-US" altLang="ja-JP" dirty="0"/>
              <a:t>x SL(</a:t>
            </a:r>
            <a:r>
              <a:rPr lang="en-US" altLang="ja-JP" i="1" dirty="0"/>
              <a:t>N</a:t>
            </a:r>
            <a:r>
              <a:rPr lang="en-US" altLang="ja-JP" dirty="0"/>
              <a:t>+1|</a:t>
            </a:r>
            <a:r>
              <a:rPr lang="en-US" altLang="ja-JP" i="1" dirty="0"/>
              <a:t>N</a:t>
            </a:r>
            <a:r>
              <a:rPr lang="en-US" altLang="ja-JP" dirty="0"/>
              <a:t>) </a:t>
            </a:r>
            <a:r>
              <a:rPr lang="en-US" altLang="ja-JP" dirty="0" err="1" smtClean="0"/>
              <a:t>Chern</a:t>
            </a:r>
            <a:r>
              <a:rPr lang="en-US" altLang="ja-JP" dirty="0" smtClean="0"/>
              <a:t>-Simons formulation</a:t>
            </a:r>
          </a:p>
          <a:p>
            <a:pPr lvl="1"/>
            <a:r>
              <a:rPr lang="en-US" altLang="ja-JP" dirty="0" smtClean="0"/>
              <a:t>A set of</a:t>
            </a:r>
            <a:r>
              <a:rPr kumimoji="1" lang="en-US" altLang="ja-JP" dirty="0" smtClean="0"/>
              <a:t> fields with </a:t>
            </a:r>
            <a:r>
              <a:rPr kumimoji="1" lang="en-US" altLang="ja-JP" i="1" dirty="0" smtClean="0"/>
              <a:t>s</a:t>
            </a:r>
            <a:r>
              <a:rPr kumimoji="1" lang="en-US" altLang="ja-JP" dirty="0" smtClean="0"/>
              <a:t>=1,…,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+1 can be described by 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SL(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+1|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dirty="0" smtClean="0"/>
              <a:t>gauge field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&amp;amp;\varphi_{\mu_1  \cdots  \mu_{s}}&#10;  = \tfrac{1}{s} \bar e_{(\mu_1}^{a_1} \cdots \bar e_{\mu_{s-1}}^{a_{s-1}}&#10;  e_{\mu_s )  a_1 \cdots a_{s-1}} \\&#10;&amp;amp; \psi^{\alpha}_{\mu_1  \cdots  \mu_{s}}&#10;  = \tfrac{1}{s} \bar e_{(\mu_1}^{a_1} \cdots \bar e_{\mu_{s-1}}^{a_{s-1}}&#10;  \psi^{\alpha}_{\mu_s ) a_1 \cdots a_{s-1}} \\&#10;&amp;amp;(\bar e_\mu^a : \text{AdS background deribein})&#10;\end{align*}&lt;/body&gt;&#10;  &lt;fcolor&gt;FF000000&lt;/fcolor&gt;&#10;  &lt;bcolor&gt;FFFFFFFF&lt;/bcolor&gt;&#10;  &lt;transparent&gt;True&lt;/transparent&gt;&#10;  &lt;resolution&gt;1800&lt;/resolution&gt;&#10;  &lt;imageh&gt;1292&lt;/imageh&gt;&#10;  &lt;imagew&gt;3870&lt;/imagew&gt;&#10;  &lt;scale&gt;50&lt;/scale&gt;&#10;  &lt;cursor&gt;37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817"/>
            <a:ext cx="4095750" cy="136736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amsfonts}&#10;\pagestyle{empty}&lt;/preamble&gt;&#10;  &lt;body&gt;\begin{align*}&#10;&amp;amp; e_\mu^{a_1  \ldots a_{s-1}} , ~&#10;\omega_\mu^{a_1  \ldots a_{s-1}} , ~&#10;\psi_\mu^{\alpha,a_1  \ldots a_{s-1} } \\&#10;&amp;amp; (e_\mu^a : \text{deribein},&#10;\omega_\mu^a = \tfrac12 &#10; \epsilon^{abc} \omega_{\mu , bc} : \text{spin connection} )&#10;\end{align*}&lt;/body&gt;&#10;  &lt;fcolor&gt;FF000000&lt;/fcolor&gt;&#10;  &lt;bcolor&gt;FFFFFFFF&lt;/bcolor&gt;&#10;  &lt;transparent&gt;True&lt;/transparent&gt;&#10;  &lt;resolution&gt;1800&lt;/resolution&gt;&#10;  &lt;imageh&gt;727&lt;/imageh&gt;&#10;  &lt;imagew&gt;5204&lt;/imagew&gt;&#10;  &lt;scale&gt;50&lt;/scale&gt;&#10;  &lt;cursor&gt;19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27544"/>
            <a:ext cx="5507567" cy="7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 \ u s e p a c k a g e { a m s f o n t s }  
 \ p a g e s t y l e { e m p t y } < / p r e a m b l e >  
     < b o d y > \ b e g i n { a l i g n * } 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358A1757-5374-4E73-A3E6-EE033E9DDB9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7522</TotalTime>
  <Words>1486</Words>
  <Application>Microsoft Office PowerPoint</Application>
  <PresentationFormat>画面に合わせる (4:3)</PresentationFormat>
  <Paragraphs>299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クラリティ</vt:lpstr>
      <vt:lpstr>Higher spin supergravity dual of Kazama-Suzuki model</vt:lpstr>
      <vt:lpstr>1. Introduction</vt:lpstr>
      <vt:lpstr>Higher spin gauge theories</vt:lpstr>
      <vt:lpstr>Examples</vt:lpstr>
      <vt:lpstr>N=2 minimal model holography</vt:lpstr>
      <vt:lpstr>Plan of the talk</vt:lpstr>
      <vt:lpstr>2. Higher spin gauge theories</vt:lpstr>
      <vt:lpstr>Metric-like formulation</vt:lpstr>
      <vt:lpstr>Flame-like formulation</vt:lpstr>
      <vt:lpstr>Relation to Einstein gravity</vt:lpstr>
      <vt:lpstr>Extensions of CS gravity</vt:lpstr>
      <vt:lpstr>SUSY + Higher spin </vt:lpstr>
      <vt:lpstr>Asymptotic symmetry</vt:lpstr>
      <vt:lpstr>Gauge fixings &amp; conditions</vt:lpstr>
      <vt:lpstr>3. Dual CFTs</vt:lpstr>
      <vt:lpstr>Minimal model holography</vt:lpstr>
      <vt:lpstr>The dual theories</vt:lpstr>
      <vt:lpstr>SUSY extension</vt:lpstr>
      <vt:lpstr>Dual CFT</vt:lpstr>
      <vt:lpstr>CPN Kazama-Suzuki model</vt:lpstr>
      <vt:lpstr>4. Evidence</vt:lpstr>
      <vt:lpstr>N=2 minimal model holography</vt:lpstr>
      <vt:lpstr>Agreement of the spectrum</vt:lpstr>
      <vt:lpstr>Partition function at 1-loop level</vt:lpstr>
      <vt:lpstr>Boundary 3-pt functions</vt:lpstr>
      <vt:lpstr>Further generalizations</vt:lpstr>
      <vt:lpstr>Comments on N=1 duality</vt:lpstr>
      <vt:lpstr>5. Conclusion</vt:lpstr>
      <vt:lpstr>Summary and future 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spin AdS3 supergravity and its dual CFT</dc:title>
  <dc:creator>hikida</dc:creator>
  <cp:lastModifiedBy>hikida</cp:lastModifiedBy>
  <cp:revision>1052</cp:revision>
  <dcterms:modified xsi:type="dcterms:W3CDTF">2012-10-18T23:57:50Z</dcterms:modified>
</cp:coreProperties>
</file>