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1"/>
  </p:notesMasterIdLst>
  <p:sldIdLst>
    <p:sldId id="529" r:id="rId2"/>
    <p:sldId id="600" r:id="rId3"/>
    <p:sldId id="573" r:id="rId4"/>
    <p:sldId id="574" r:id="rId5"/>
    <p:sldId id="575" r:id="rId6"/>
    <p:sldId id="576" r:id="rId7"/>
    <p:sldId id="577" r:id="rId8"/>
    <p:sldId id="579" r:id="rId9"/>
    <p:sldId id="578" r:id="rId10"/>
    <p:sldId id="580" r:id="rId11"/>
    <p:sldId id="581" r:id="rId12"/>
    <p:sldId id="584" r:id="rId13"/>
    <p:sldId id="585" r:id="rId14"/>
    <p:sldId id="586" r:id="rId15"/>
    <p:sldId id="582" r:id="rId16"/>
    <p:sldId id="583" r:id="rId17"/>
    <p:sldId id="587" r:id="rId18"/>
    <p:sldId id="588" r:id="rId19"/>
    <p:sldId id="589" r:id="rId20"/>
    <p:sldId id="590" r:id="rId21"/>
    <p:sldId id="592" r:id="rId22"/>
    <p:sldId id="593" r:id="rId23"/>
    <p:sldId id="594" r:id="rId24"/>
    <p:sldId id="595" r:id="rId25"/>
    <p:sldId id="596" r:id="rId26"/>
    <p:sldId id="597" r:id="rId27"/>
    <p:sldId id="598" r:id="rId28"/>
    <p:sldId id="599" r:id="rId29"/>
    <p:sldId id="591" r:id="rId30"/>
  </p:sldIdLst>
  <p:sldSz cx="9144000" cy="6858000" type="screen4x3"/>
  <p:notesSz cx="7102475" cy="10234613"/>
  <p:custDataLst>
    <p:tags r:id="rId32"/>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Grid="0">
      <p:cViewPr varScale="1">
        <p:scale>
          <a:sx n="81" d="100"/>
          <a:sy n="81" d="100"/>
        </p:scale>
        <p:origin x="-1044" y="-96"/>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66" tIns="49533" rIns="99066" bIns="49533" numCol="1" anchor="t" anchorCtr="0" compatLnSpc="1">
            <a:prstTxWarp prst="textNoShape">
              <a:avLst/>
            </a:prstTxWarp>
          </a:bodyPr>
          <a:lstStyle>
            <a:lvl1pPr defTabSz="990600">
              <a:defRPr sz="1300"/>
            </a:lvl1pPr>
          </a:lstStyle>
          <a:p>
            <a:endParaRPr lang="en-US"/>
          </a:p>
        </p:txBody>
      </p:sp>
      <p:sp>
        <p:nvSpPr>
          <p:cNvPr id="62467" name="Rectangle 3"/>
          <p:cNvSpPr>
            <a:spLocks noGrp="1" noChangeArrowheads="1"/>
          </p:cNvSpPr>
          <p:nvPr>
            <p:ph type="dt" idx="1"/>
          </p:nvPr>
        </p:nvSpPr>
        <p:spPr bwMode="auto">
          <a:xfrm>
            <a:off x="4022725"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66" tIns="49533" rIns="99066" bIns="49533" numCol="1" anchor="t" anchorCtr="0" compatLnSpc="1">
            <a:prstTxWarp prst="textNoShape">
              <a:avLst/>
            </a:prstTxWarp>
          </a:bodyPr>
          <a:lstStyle>
            <a:lvl1pPr algn="r" defTabSz="990600">
              <a:defRPr sz="1300"/>
            </a:lvl1pPr>
          </a:lstStyle>
          <a:p>
            <a:endParaRPr lang="en-US"/>
          </a:p>
        </p:txBody>
      </p:sp>
      <p:sp>
        <p:nvSpPr>
          <p:cNvPr id="62468" name="Rectangle 4"/>
          <p:cNvSpPr>
            <a:spLocks noGrp="1" noRot="1" noChangeAspect="1" noChangeArrowheads="1" noTextEdit="1"/>
          </p:cNvSpPr>
          <p:nvPr>
            <p:ph type="sldImg" idx="2"/>
          </p:nvPr>
        </p:nvSpPr>
        <p:spPr bwMode="auto">
          <a:xfrm>
            <a:off x="992188"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709613" y="4860925"/>
            <a:ext cx="568325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66" tIns="49533" rIns="99066" bIns="495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0" name="Rectangle 6"/>
          <p:cNvSpPr>
            <a:spLocks noGrp="1" noChangeArrowheads="1"/>
          </p:cNvSpPr>
          <p:nvPr>
            <p:ph type="ftr" sz="quarter" idx="4"/>
          </p:nvPr>
        </p:nvSpPr>
        <p:spPr bwMode="auto">
          <a:xfrm>
            <a:off x="0" y="972185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66" tIns="49533" rIns="99066" bIns="49533" numCol="1" anchor="b" anchorCtr="0" compatLnSpc="1">
            <a:prstTxWarp prst="textNoShape">
              <a:avLst/>
            </a:prstTxWarp>
          </a:bodyPr>
          <a:lstStyle>
            <a:lvl1pPr defTabSz="990600">
              <a:defRPr sz="1300"/>
            </a:lvl1pPr>
          </a:lstStyle>
          <a:p>
            <a:endParaRPr lang="en-US"/>
          </a:p>
        </p:txBody>
      </p:sp>
      <p:sp>
        <p:nvSpPr>
          <p:cNvPr id="62471" name="Rectangle 7"/>
          <p:cNvSpPr>
            <a:spLocks noGrp="1" noChangeArrowheads="1"/>
          </p:cNvSpPr>
          <p:nvPr>
            <p:ph type="sldNum" sz="quarter" idx="5"/>
          </p:nvPr>
        </p:nvSpPr>
        <p:spPr bwMode="auto">
          <a:xfrm>
            <a:off x="4022725" y="972185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66" tIns="49533" rIns="99066" bIns="49533" numCol="1" anchor="b" anchorCtr="0" compatLnSpc="1">
            <a:prstTxWarp prst="textNoShape">
              <a:avLst/>
            </a:prstTxWarp>
          </a:bodyPr>
          <a:lstStyle>
            <a:lvl1pPr algn="r" defTabSz="990600">
              <a:defRPr sz="1300"/>
            </a:lvl1pPr>
          </a:lstStyle>
          <a:p>
            <a:fld id="{84B18181-5600-4902-A251-7296611C31E8}" type="slidenum">
              <a:rPr lang="en-US"/>
              <a:pPr/>
              <a:t>‹nr.›</a:t>
            </a:fld>
            <a:endParaRPr lang="en-US"/>
          </a:p>
        </p:txBody>
      </p:sp>
    </p:spTree>
    <p:extLst>
      <p:ext uri="{BB962C8B-B14F-4D97-AF65-F5344CB8AC3E}">
        <p14:creationId xmlns:p14="http://schemas.microsoft.com/office/powerpoint/2010/main" val="36476388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C7614-5CDC-4ECF-A2DD-89D6DDE9916A}" type="slidenum">
              <a:rPr lang="en-US"/>
              <a:pPr/>
              <a:t>1</a:t>
            </a:fld>
            <a:endParaRPr lang="en-US"/>
          </a:p>
        </p:txBody>
      </p:sp>
      <p:sp>
        <p:nvSpPr>
          <p:cNvPr id="640002" name="Rectangle 2"/>
          <p:cNvSpPr>
            <a:spLocks noGrp="1" noRot="1" noChangeAspect="1" noChangeArrowheads="1" noTextEdit="1"/>
          </p:cNvSpPr>
          <p:nvPr>
            <p:ph type="sldImg"/>
          </p:nvPr>
        </p:nvSpPr>
        <p:spPr>
          <a:xfrm>
            <a:off x="993775" y="768350"/>
            <a:ext cx="5114925" cy="3836988"/>
          </a:xfrm>
          <a:ln/>
        </p:spPr>
      </p:sp>
      <p:sp>
        <p:nvSpPr>
          <p:cNvPr id="640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93775" y="768350"/>
            <a:ext cx="5114925" cy="3836988"/>
          </a:xfrm>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84B18181-5600-4902-A251-7296611C31E8}" type="slidenum">
              <a:rPr lang="en-US" smtClean="0"/>
              <a:pPr/>
              <a:t>15</a:t>
            </a:fld>
            <a:endParaRPr lang="en-US"/>
          </a:p>
        </p:txBody>
      </p:sp>
    </p:spTree>
    <p:extLst>
      <p:ext uri="{BB962C8B-B14F-4D97-AF65-F5344CB8AC3E}">
        <p14:creationId xmlns:p14="http://schemas.microsoft.com/office/powerpoint/2010/main" val="3821593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en-US"/>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endParaRPr lang="en-US"/>
          </a:p>
        </p:txBody>
      </p:sp>
      <p:sp>
        <p:nvSpPr>
          <p:cNvPr id="6" name="Tijdelijke aanduiding voor dianummer 5"/>
          <p:cNvSpPr>
            <a:spLocks noGrp="1"/>
          </p:cNvSpPr>
          <p:nvPr>
            <p:ph type="sldNum" sz="quarter" idx="12"/>
          </p:nvPr>
        </p:nvSpPr>
        <p:spPr/>
        <p:txBody>
          <a:bodyPr/>
          <a:lstStyle>
            <a:lvl1pPr>
              <a:defRPr/>
            </a:lvl1pPr>
          </a:lstStyle>
          <a:p>
            <a:fld id="{668BC8DC-B40D-4C6F-B1C8-E6B51209F1D5}" type="slidenum">
              <a:rPr lang="en-US"/>
              <a:pPr/>
              <a:t>‹nr.›</a:t>
            </a:fld>
            <a:endParaRPr lang="en-US"/>
          </a:p>
        </p:txBody>
      </p:sp>
    </p:spTree>
    <p:extLst>
      <p:ext uri="{BB962C8B-B14F-4D97-AF65-F5344CB8AC3E}">
        <p14:creationId xmlns:p14="http://schemas.microsoft.com/office/powerpoint/2010/main" val="21084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endParaRPr lang="en-US"/>
          </a:p>
        </p:txBody>
      </p:sp>
      <p:sp>
        <p:nvSpPr>
          <p:cNvPr id="6" name="Tijdelijke aanduiding voor dianummer 5"/>
          <p:cNvSpPr>
            <a:spLocks noGrp="1"/>
          </p:cNvSpPr>
          <p:nvPr>
            <p:ph type="sldNum" sz="quarter" idx="12"/>
          </p:nvPr>
        </p:nvSpPr>
        <p:spPr/>
        <p:txBody>
          <a:bodyPr/>
          <a:lstStyle>
            <a:lvl1pPr>
              <a:defRPr/>
            </a:lvl1pPr>
          </a:lstStyle>
          <a:p>
            <a:fld id="{9C6A2724-F0FE-42FD-9522-9219DC421C75}" type="slidenum">
              <a:rPr lang="en-US"/>
              <a:pPr/>
              <a:t>‹nr.›</a:t>
            </a:fld>
            <a:endParaRPr lang="en-US"/>
          </a:p>
        </p:txBody>
      </p:sp>
    </p:spTree>
    <p:extLst>
      <p:ext uri="{BB962C8B-B14F-4D97-AF65-F5344CB8AC3E}">
        <p14:creationId xmlns:p14="http://schemas.microsoft.com/office/powerpoint/2010/main" val="284616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endParaRPr lang="en-US"/>
          </a:p>
        </p:txBody>
      </p:sp>
      <p:sp>
        <p:nvSpPr>
          <p:cNvPr id="6" name="Tijdelijke aanduiding voor dianummer 5"/>
          <p:cNvSpPr>
            <a:spLocks noGrp="1"/>
          </p:cNvSpPr>
          <p:nvPr>
            <p:ph type="sldNum" sz="quarter" idx="12"/>
          </p:nvPr>
        </p:nvSpPr>
        <p:spPr/>
        <p:txBody>
          <a:bodyPr/>
          <a:lstStyle>
            <a:lvl1pPr>
              <a:defRPr/>
            </a:lvl1pPr>
          </a:lstStyle>
          <a:p>
            <a:fld id="{A1A5E2C6-EC96-40EB-A5EF-B09BDA3DD132}" type="slidenum">
              <a:rPr lang="en-US"/>
              <a:pPr/>
              <a:t>‹nr.›</a:t>
            </a:fld>
            <a:endParaRPr lang="en-US"/>
          </a:p>
        </p:txBody>
      </p:sp>
    </p:spTree>
    <p:extLst>
      <p:ext uri="{BB962C8B-B14F-4D97-AF65-F5344CB8AC3E}">
        <p14:creationId xmlns:p14="http://schemas.microsoft.com/office/powerpoint/2010/main" val="341587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endParaRPr lang="en-US"/>
          </a:p>
        </p:txBody>
      </p:sp>
      <p:sp>
        <p:nvSpPr>
          <p:cNvPr id="6" name="Tijdelijke aanduiding voor dianummer 5"/>
          <p:cNvSpPr>
            <a:spLocks noGrp="1"/>
          </p:cNvSpPr>
          <p:nvPr>
            <p:ph type="sldNum" sz="quarter" idx="12"/>
          </p:nvPr>
        </p:nvSpPr>
        <p:spPr/>
        <p:txBody>
          <a:bodyPr/>
          <a:lstStyle>
            <a:lvl1pPr>
              <a:defRPr/>
            </a:lvl1pPr>
          </a:lstStyle>
          <a:p>
            <a:fld id="{348D5520-B85B-4C31-960B-56938ED6F7AD}" type="slidenum">
              <a:rPr lang="en-US"/>
              <a:pPr/>
              <a:t>‹nr.›</a:t>
            </a:fld>
            <a:endParaRPr lang="en-US"/>
          </a:p>
        </p:txBody>
      </p:sp>
    </p:spTree>
    <p:extLst>
      <p:ext uri="{BB962C8B-B14F-4D97-AF65-F5344CB8AC3E}">
        <p14:creationId xmlns:p14="http://schemas.microsoft.com/office/powerpoint/2010/main" val="229813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endParaRPr lang="en-US"/>
          </a:p>
        </p:txBody>
      </p:sp>
      <p:sp>
        <p:nvSpPr>
          <p:cNvPr id="6" name="Tijdelijke aanduiding voor dianummer 5"/>
          <p:cNvSpPr>
            <a:spLocks noGrp="1"/>
          </p:cNvSpPr>
          <p:nvPr>
            <p:ph type="sldNum" sz="quarter" idx="12"/>
          </p:nvPr>
        </p:nvSpPr>
        <p:spPr/>
        <p:txBody>
          <a:bodyPr/>
          <a:lstStyle>
            <a:lvl1pPr>
              <a:defRPr/>
            </a:lvl1pPr>
          </a:lstStyle>
          <a:p>
            <a:fld id="{1C1AE1AF-47C1-4D46-B083-C7EC9BF9EB78}" type="slidenum">
              <a:rPr lang="en-US"/>
              <a:pPr/>
              <a:t>‹nr.›</a:t>
            </a:fld>
            <a:endParaRPr lang="en-US"/>
          </a:p>
        </p:txBody>
      </p:sp>
    </p:spTree>
    <p:extLst>
      <p:ext uri="{BB962C8B-B14F-4D97-AF65-F5344CB8AC3E}">
        <p14:creationId xmlns:p14="http://schemas.microsoft.com/office/powerpoint/2010/main" val="2589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endParaRPr lang="en-US"/>
          </a:p>
        </p:txBody>
      </p:sp>
      <p:sp>
        <p:nvSpPr>
          <p:cNvPr id="6" name="Tijdelijke aanduiding voor voettekst 5"/>
          <p:cNvSpPr>
            <a:spLocks noGrp="1"/>
          </p:cNvSpPr>
          <p:nvPr>
            <p:ph type="ftr" sz="quarter" idx="11"/>
          </p:nvPr>
        </p:nvSpPr>
        <p:spPr/>
        <p:txBody>
          <a:bodyPr/>
          <a:lstStyle>
            <a:lvl1pPr>
              <a:defRPr/>
            </a:lvl1pPr>
          </a:lstStyle>
          <a:p>
            <a:endParaRPr lang="en-US"/>
          </a:p>
        </p:txBody>
      </p:sp>
      <p:sp>
        <p:nvSpPr>
          <p:cNvPr id="7" name="Tijdelijke aanduiding voor dianummer 6"/>
          <p:cNvSpPr>
            <a:spLocks noGrp="1"/>
          </p:cNvSpPr>
          <p:nvPr>
            <p:ph type="sldNum" sz="quarter" idx="12"/>
          </p:nvPr>
        </p:nvSpPr>
        <p:spPr/>
        <p:txBody>
          <a:bodyPr/>
          <a:lstStyle>
            <a:lvl1pPr>
              <a:defRPr/>
            </a:lvl1pPr>
          </a:lstStyle>
          <a:p>
            <a:fld id="{036CAFA6-28CE-43A7-AF81-2FA5B7F42F25}" type="slidenum">
              <a:rPr lang="en-US"/>
              <a:pPr/>
              <a:t>‹nr.›</a:t>
            </a:fld>
            <a:endParaRPr lang="en-US"/>
          </a:p>
        </p:txBody>
      </p:sp>
    </p:spTree>
    <p:extLst>
      <p:ext uri="{BB962C8B-B14F-4D97-AF65-F5344CB8AC3E}">
        <p14:creationId xmlns:p14="http://schemas.microsoft.com/office/powerpoint/2010/main" val="54729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endParaRPr lang="en-US"/>
          </a:p>
        </p:txBody>
      </p:sp>
      <p:sp>
        <p:nvSpPr>
          <p:cNvPr id="8" name="Tijdelijke aanduiding voor voettekst 7"/>
          <p:cNvSpPr>
            <a:spLocks noGrp="1"/>
          </p:cNvSpPr>
          <p:nvPr>
            <p:ph type="ftr" sz="quarter" idx="11"/>
          </p:nvPr>
        </p:nvSpPr>
        <p:spPr/>
        <p:txBody>
          <a:bodyPr/>
          <a:lstStyle>
            <a:lvl1pPr>
              <a:defRPr/>
            </a:lvl1pPr>
          </a:lstStyle>
          <a:p>
            <a:endParaRPr lang="en-US"/>
          </a:p>
        </p:txBody>
      </p:sp>
      <p:sp>
        <p:nvSpPr>
          <p:cNvPr id="9" name="Tijdelijke aanduiding voor dianummer 8"/>
          <p:cNvSpPr>
            <a:spLocks noGrp="1"/>
          </p:cNvSpPr>
          <p:nvPr>
            <p:ph type="sldNum" sz="quarter" idx="12"/>
          </p:nvPr>
        </p:nvSpPr>
        <p:spPr/>
        <p:txBody>
          <a:bodyPr/>
          <a:lstStyle>
            <a:lvl1pPr>
              <a:defRPr/>
            </a:lvl1pPr>
          </a:lstStyle>
          <a:p>
            <a:fld id="{1EDC02E9-0F4F-4FE7-A408-F124FCB19EA0}" type="slidenum">
              <a:rPr lang="en-US"/>
              <a:pPr/>
              <a:t>‹nr.›</a:t>
            </a:fld>
            <a:endParaRPr lang="en-US"/>
          </a:p>
        </p:txBody>
      </p:sp>
    </p:spTree>
    <p:extLst>
      <p:ext uri="{BB962C8B-B14F-4D97-AF65-F5344CB8AC3E}">
        <p14:creationId xmlns:p14="http://schemas.microsoft.com/office/powerpoint/2010/main" val="227835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lstStyle>
          <a:p>
            <a:endParaRPr lang="en-US"/>
          </a:p>
        </p:txBody>
      </p:sp>
      <p:sp>
        <p:nvSpPr>
          <p:cNvPr id="4" name="Tijdelijke aanduiding voor voettekst 3"/>
          <p:cNvSpPr>
            <a:spLocks noGrp="1"/>
          </p:cNvSpPr>
          <p:nvPr>
            <p:ph type="ftr" sz="quarter" idx="11"/>
          </p:nvPr>
        </p:nvSpPr>
        <p:spPr/>
        <p:txBody>
          <a:bodyPr/>
          <a:lstStyle>
            <a:lvl1pPr>
              <a:defRPr/>
            </a:lvl1pPr>
          </a:lstStyle>
          <a:p>
            <a:endParaRPr lang="en-US"/>
          </a:p>
        </p:txBody>
      </p:sp>
      <p:sp>
        <p:nvSpPr>
          <p:cNvPr id="5" name="Tijdelijke aanduiding voor dianummer 4"/>
          <p:cNvSpPr>
            <a:spLocks noGrp="1"/>
          </p:cNvSpPr>
          <p:nvPr>
            <p:ph type="sldNum" sz="quarter" idx="12"/>
          </p:nvPr>
        </p:nvSpPr>
        <p:spPr/>
        <p:txBody>
          <a:bodyPr/>
          <a:lstStyle>
            <a:lvl1pPr>
              <a:defRPr/>
            </a:lvl1pPr>
          </a:lstStyle>
          <a:p>
            <a:fld id="{15868A5A-7C80-4994-96C5-F24B3B5BC7C9}" type="slidenum">
              <a:rPr lang="en-US"/>
              <a:pPr/>
              <a:t>‹nr.›</a:t>
            </a:fld>
            <a:endParaRPr lang="en-US"/>
          </a:p>
        </p:txBody>
      </p:sp>
    </p:spTree>
    <p:extLst>
      <p:ext uri="{BB962C8B-B14F-4D97-AF65-F5344CB8AC3E}">
        <p14:creationId xmlns:p14="http://schemas.microsoft.com/office/powerpoint/2010/main" val="371034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en-US"/>
          </a:p>
        </p:txBody>
      </p:sp>
      <p:sp>
        <p:nvSpPr>
          <p:cNvPr id="3" name="Tijdelijke aanduiding voor voettekst 2"/>
          <p:cNvSpPr>
            <a:spLocks noGrp="1"/>
          </p:cNvSpPr>
          <p:nvPr>
            <p:ph type="ftr" sz="quarter" idx="11"/>
          </p:nvPr>
        </p:nvSpPr>
        <p:spPr/>
        <p:txBody>
          <a:bodyPr/>
          <a:lstStyle>
            <a:lvl1pPr>
              <a:defRPr/>
            </a:lvl1pPr>
          </a:lstStyle>
          <a:p>
            <a:endParaRPr lang="en-US"/>
          </a:p>
        </p:txBody>
      </p:sp>
      <p:sp>
        <p:nvSpPr>
          <p:cNvPr id="4" name="Tijdelijke aanduiding voor dianummer 3"/>
          <p:cNvSpPr>
            <a:spLocks noGrp="1"/>
          </p:cNvSpPr>
          <p:nvPr>
            <p:ph type="sldNum" sz="quarter" idx="12"/>
          </p:nvPr>
        </p:nvSpPr>
        <p:spPr/>
        <p:txBody>
          <a:bodyPr/>
          <a:lstStyle>
            <a:lvl1pPr>
              <a:defRPr/>
            </a:lvl1pPr>
          </a:lstStyle>
          <a:p>
            <a:fld id="{7BCADC18-9568-48B2-A74B-EFB4D84CC467}" type="slidenum">
              <a:rPr lang="en-US"/>
              <a:pPr/>
              <a:t>‹nr.›</a:t>
            </a:fld>
            <a:endParaRPr lang="en-US"/>
          </a:p>
        </p:txBody>
      </p:sp>
    </p:spTree>
    <p:extLst>
      <p:ext uri="{BB962C8B-B14F-4D97-AF65-F5344CB8AC3E}">
        <p14:creationId xmlns:p14="http://schemas.microsoft.com/office/powerpoint/2010/main" val="356956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p>
        </p:txBody>
      </p:sp>
      <p:sp>
        <p:nvSpPr>
          <p:cNvPr id="6" name="Tijdelijke aanduiding voor voettekst 5"/>
          <p:cNvSpPr>
            <a:spLocks noGrp="1"/>
          </p:cNvSpPr>
          <p:nvPr>
            <p:ph type="ftr" sz="quarter" idx="11"/>
          </p:nvPr>
        </p:nvSpPr>
        <p:spPr/>
        <p:txBody>
          <a:bodyPr/>
          <a:lstStyle>
            <a:lvl1pPr>
              <a:defRPr/>
            </a:lvl1pPr>
          </a:lstStyle>
          <a:p>
            <a:endParaRPr lang="en-US"/>
          </a:p>
        </p:txBody>
      </p:sp>
      <p:sp>
        <p:nvSpPr>
          <p:cNvPr id="7" name="Tijdelijke aanduiding voor dianummer 6"/>
          <p:cNvSpPr>
            <a:spLocks noGrp="1"/>
          </p:cNvSpPr>
          <p:nvPr>
            <p:ph type="sldNum" sz="quarter" idx="12"/>
          </p:nvPr>
        </p:nvSpPr>
        <p:spPr/>
        <p:txBody>
          <a:bodyPr/>
          <a:lstStyle>
            <a:lvl1pPr>
              <a:defRPr/>
            </a:lvl1pPr>
          </a:lstStyle>
          <a:p>
            <a:fld id="{DFEA0281-D219-4645-AF4F-2EF9CE55F61A}" type="slidenum">
              <a:rPr lang="en-US"/>
              <a:pPr/>
              <a:t>‹nr.›</a:t>
            </a:fld>
            <a:endParaRPr lang="en-US"/>
          </a:p>
        </p:txBody>
      </p:sp>
    </p:spTree>
    <p:extLst>
      <p:ext uri="{BB962C8B-B14F-4D97-AF65-F5344CB8AC3E}">
        <p14:creationId xmlns:p14="http://schemas.microsoft.com/office/powerpoint/2010/main" val="217803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p>
        </p:txBody>
      </p:sp>
      <p:sp>
        <p:nvSpPr>
          <p:cNvPr id="6" name="Tijdelijke aanduiding voor voettekst 5"/>
          <p:cNvSpPr>
            <a:spLocks noGrp="1"/>
          </p:cNvSpPr>
          <p:nvPr>
            <p:ph type="ftr" sz="quarter" idx="11"/>
          </p:nvPr>
        </p:nvSpPr>
        <p:spPr/>
        <p:txBody>
          <a:bodyPr/>
          <a:lstStyle>
            <a:lvl1pPr>
              <a:defRPr/>
            </a:lvl1pPr>
          </a:lstStyle>
          <a:p>
            <a:endParaRPr lang="en-US"/>
          </a:p>
        </p:txBody>
      </p:sp>
      <p:sp>
        <p:nvSpPr>
          <p:cNvPr id="7" name="Tijdelijke aanduiding voor dianummer 6"/>
          <p:cNvSpPr>
            <a:spLocks noGrp="1"/>
          </p:cNvSpPr>
          <p:nvPr>
            <p:ph type="sldNum" sz="quarter" idx="12"/>
          </p:nvPr>
        </p:nvSpPr>
        <p:spPr/>
        <p:txBody>
          <a:bodyPr/>
          <a:lstStyle>
            <a:lvl1pPr>
              <a:defRPr/>
            </a:lvl1pPr>
          </a:lstStyle>
          <a:p>
            <a:fld id="{9EBD186F-8744-45BF-90F1-47DD224F6AA6}" type="slidenum">
              <a:rPr lang="en-US"/>
              <a:pPr/>
              <a:t>‹nr.›</a:t>
            </a:fld>
            <a:endParaRPr lang="en-US"/>
          </a:p>
        </p:txBody>
      </p:sp>
    </p:spTree>
    <p:extLst>
      <p:ext uri="{BB962C8B-B14F-4D97-AF65-F5344CB8AC3E}">
        <p14:creationId xmlns:p14="http://schemas.microsoft.com/office/powerpoint/2010/main" val="4396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5316673-27EB-4C39-9D9B-3467BC2A151F}"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20.xml"/><Relationship Id="rId7" Type="http://schemas.openxmlformats.org/officeDocument/2006/relationships/image" Target="../media/image19.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8.png"/><Relationship Id="rId5" Type="http://schemas.openxmlformats.org/officeDocument/2006/relationships/slideLayout" Target="../slideLayouts/slideLayout7.xml"/><Relationship Id="rId4" Type="http://schemas.openxmlformats.org/officeDocument/2006/relationships/tags" Target="../tags/tag21.xml"/><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7.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tags" Target="../tags/tag30.xml"/><Relationship Id="rId7" Type="http://schemas.openxmlformats.org/officeDocument/2006/relationships/image" Target="../media/image29.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28.png"/><Relationship Id="rId5" Type="http://schemas.openxmlformats.org/officeDocument/2006/relationships/slideLayout" Target="../slideLayouts/slideLayout7.xml"/><Relationship Id="rId4" Type="http://schemas.openxmlformats.org/officeDocument/2006/relationships/tags" Target="../tags/tag31.xml"/><Relationship Id="rId9" Type="http://schemas.openxmlformats.org/officeDocument/2006/relationships/image" Target="../media/image31.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34.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36.png"/><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tags" Target="../tags/tag39.xml"/><Relationship Id="rId7" Type="http://schemas.openxmlformats.org/officeDocument/2006/relationships/image" Target="../media/image37.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7.xml"/><Relationship Id="rId11" Type="http://schemas.openxmlformats.org/officeDocument/2006/relationships/image" Target="../media/image40.png"/><Relationship Id="rId5" Type="http://schemas.openxmlformats.org/officeDocument/2006/relationships/tags" Target="../tags/tag41.xml"/><Relationship Id="rId10" Type="http://schemas.openxmlformats.org/officeDocument/2006/relationships/image" Target="../media/image39.png"/><Relationship Id="rId4" Type="http://schemas.openxmlformats.org/officeDocument/2006/relationships/tags" Target="../tags/tag40.xml"/><Relationship Id="rId9" Type="http://schemas.openxmlformats.org/officeDocument/2006/relationships/image" Target="../media/image3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42.png"/><Relationship Id="rId4" Type="http://schemas.openxmlformats.org/officeDocument/2006/relationships/image" Target="../media/image41.png"/></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8.xml"/><Relationship Id="rId7" Type="http://schemas.openxmlformats.org/officeDocument/2006/relationships/image" Target="../media/image7.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png"/><Relationship Id="rId5" Type="http://schemas.openxmlformats.org/officeDocument/2006/relationships/slideLayout" Target="../slideLayouts/slideLayout7.xml"/><Relationship Id="rId4" Type="http://schemas.openxmlformats.org/officeDocument/2006/relationships/tags" Target="../tags/tag9.xml"/><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12.xml"/><Relationship Id="rId7" Type="http://schemas.openxmlformats.org/officeDocument/2006/relationships/image" Target="../media/image11.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0.png"/><Relationship Id="rId5" Type="http://schemas.openxmlformats.org/officeDocument/2006/relationships/slideLayout" Target="../slideLayouts/slideLayout7.xml"/><Relationship Id="rId4" Type="http://schemas.openxmlformats.org/officeDocument/2006/relationships/tags" Target="../tags/tag13.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741943" y="502422"/>
            <a:ext cx="726289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200" dirty="0" smtClean="0"/>
              <a:t>(Entanglement)Entropy in 3d Higher Spin Theories</a:t>
            </a:r>
            <a:endParaRPr lang="en-US" sz="3200" dirty="0">
              <a:latin typeface="Times New Roman" pitchFamily="18" charset="0"/>
            </a:endParaRPr>
          </a:p>
        </p:txBody>
      </p:sp>
      <p:sp>
        <p:nvSpPr>
          <p:cNvPr id="638979" name="Text Box 3"/>
          <p:cNvSpPr txBox="1">
            <a:spLocks noChangeArrowheads="1"/>
          </p:cNvSpPr>
          <p:nvPr/>
        </p:nvSpPr>
        <p:spPr bwMode="auto">
          <a:xfrm>
            <a:off x="4148138" y="2011363"/>
            <a:ext cx="465613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Jan de Boer, Amsterdam</a:t>
            </a:r>
          </a:p>
          <a:p>
            <a:pPr>
              <a:spcBef>
                <a:spcPct val="50000"/>
              </a:spcBef>
            </a:pPr>
            <a:r>
              <a:rPr lang="en-US" dirty="0" smtClean="0"/>
              <a:t>Kyoto</a:t>
            </a:r>
            <a:r>
              <a:rPr lang="en-US" dirty="0" smtClean="0"/>
              <a:t>, October 19, </a:t>
            </a:r>
            <a:r>
              <a:rPr lang="en-US" dirty="0" smtClean="0"/>
              <a:t>2012</a:t>
            </a:r>
            <a:endParaRPr lang="en-US" dirty="0"/>
          </a:p>
        </p:txBody>
      </p:sp>
      <p:pic>
        <p:nvPicPr>
          <p:cNvPr id="638981" name="Picture 5" descr="Logo_u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1935163"/>
            <a:ext cx="1219200" cy="1304925"/>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741943" y="5271466"/>
            <a:ext cx="7596556" cy="461665"/>
          </a:xfrm>
          <a:prstGeom prst="rect">
            <a:avLst/>
          </a:prstGeom>
          <a:noFill/>
        </p:spPr>
        <p:txBody>
          <a:bodyPr wrap="square" rtlCol="0">
            <a:spAutoFit/>
          </a:bodyPr>
          <a:lstStyle/>
          <a:p>
            <a:r>
              <a:rPr lang="en-US" dirty="0" smtClean="0"/>
              <a:t>Based on work </a:t>
            </a:r>
            <a:r>
              <a:rPr lang="en-US" dirty="0" smtClean="0"/>
              <a:t>with work with Juan </a:t>
            </a:r>
            <a:r>
              <a:rPr lang="en-US" dirty="0" err="1" smtClean="0"/>
              <a:t>Jottar</a:t>
            </a:r>
            <a:r>
              <a:rPr lang="en-US" dirty="0" smtClean="0"/>
              <a:t> (to appear)</a:t>
            </a:r>
            <a:endParaRPr lang="en-US" dirty="0"/>
          </a:p>
        </p:txBody>
      </p:sp>
      <p:sp>
        <p:nvSpPr>
          <p:cNvPr id="4" name="Tekstvak 3"/>
          <p:cNvSpPr txBox="1"/>
          <p:nvPr/>
        </p:nvSpPr>
        <p:spPr>
          <a:xfrm>
            <a:off x="935820" y="5990492"/>
            <a:ext cx="7069016" cy="707886"/>
          </a:xfrm>
          <a:prstGeom prst="rect">
            <a:avLst/>
          </a:prstGeom>
          <a:noFill/>
        </p:spPr>
        <p:txBody>
          <a:bodyPr wrap="square" rtlCol="0">
            <a:spAutoFit/>
          </a:bodyPr>
          <a:lstStyle/>
          <a:p>
            <a:r>
              <a:rPr lang="en-US" sz="2000" dirty="0" smtClean="0"/>
              <a:t>Review plus many references in Ammon, Kraus, </a:t>
            </a:r>
            <a:r>
              <a:rPr lang="en-US" sz="2000" dirty="0" err="1" smtClean="0"/>
              <a:t>Gutperle</a:t>
            </a:r>
            <a:r>
              <a:rPr lang="en-US" sz="2000" dirty="0" smtClean="0"/>
              <a:t>, </a:t>
            </a:r>
            <a:r>
              <a:rPr lang="en-US" sz="2000" dirty="0" err="1" smtClean="0"/>
              <a:t>Perlmutter</a:t>
            </a:r>
            <a:r>
              <a:rPr lang="en-US" sz="2000" dirty="0" smtClean="0"/>
              <a:t>, arXiv:1208.5182</a:t>
            </a:r>
            <a:endParaRPr lang="en-US" sz="2000" dirty="0"/>
          </a:p>
        </p:txBody>
      </p:sp>
      <p:sp>
        <p:nvSpPr>
          <p:cNvPr id="5" name="Tekstvak 4"/>
          <p:cNvSpPr txBox="1"/>
          <p:nvPr/>
        </p:nvSpPr>
        <p:spPr>
          <a:xfrm>
            <a:off x="3119438" y="4041558"/>
            <a:ext cx="4324716" cy="369332"/>
          </a:xfrm>
          <a:prstGeom prst="rect">
            <a:avLst/>
          </a:prstGeom>
          <a:noFill/>
        </p:spPr>
        <p:txBody>
          <a:bodyPr wrap="square" rtlCol="0">
            <a:spAutoFit/>
          </a:bodyPr>
          <a:lstStyle/>
          <a:p>
            <a:r>
              <a:rPr lang="en-US" sz="1800" dirty="0" err="1" smtClean="0"/>
              <a:t>Cf</a:t>
            </a:r>
            <a:r>
              <a:rPr lang="en-US" sz="1800" dirty="0" smtClean="0"/>
              <a:t> talks by </a:t>
            </a:r>
            <a:r>
              <a:rPr lang="en-US" sz="1800" dirty="0" err="1" smtClean="0"/>
              <a:t>Gopakumar</a:t>
            </a:r>
            <a:r>
              <a:rPr lang="en-US" sz="1800" dirty="0" smtClean="0"/>
              <a:t>, </a:t>
            </a:r>
            <a:r>
              <a:rPr lang="en-US" sz="1800" dirty="0" err="1" smtClean="0"/>
              <a:t>Hikida</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72955" y="491319"/>
            <a:ext cx="1583141" cy="461665"/>
          </a:xfrm>
          <a:prstGeom prst="rect">
            <a:avLst/>
          </a:prstGeom>
          <a:noFill/>
        </p:spPr>
        <p:txBody>
          <a:bodyPr wrap="square" rtlCol="0">
            <a:spAutoFit/>
          </a:bodyPr>
          <a:lstStyle/>
          <a:p>
            <a:r>
              <a:rPr lang="en-US" dirty="0" smtClean="0"/>
              <a:t>Then</a:t>
            </a:r>
            <a:endParaRPr lang="en-US" dirty="0"/>
          </a:p>
        </p:txBody>
      </p:sp>
      <p:pic>
        <p:nvPicPr>
          <p:cNvPr id="3" name="Afbeelding 2"/>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1680191" y="1257110"/>
            <a:ext cx="4629150" cy="320040"/>
          </a:xfrm>
          <a:prstGeom prst="rect">
            <a:avLst/>
          </a:prstGeom>
        </p:spPr>
      </p:pic>
      <p:pic>
        <p:nvPicPr>
          <p:cNvPr id="8" name="Afbeelding 7"/>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1398228" y="2245804"/>
            <a:ext cx="2475738" cy="306324"/>
          </a:xfrm>
          <a:prstGeom prst="rect">
            <a:avLst/>
          </a:prstGeom>
        </p:spPr>
      </p:pic>
      <p:pic>
        <p:nvPicPr>
          <p:cNvPr id="9" name="Afbeelding 8"/>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379940" y="3007777"/>
            <a:ext cx="2551176" cy="320040"/>
          </a:xfrm>
          <a:prstGeom prst="rect">
            <a:avLst/>
          </a:prstGeom>
        </p:spPr>
      </p:pic>
      <p:sp>
        <p:nvSpPr>
          <p:cNvPr id="10" name="Tekstvak 9"/>
          <p:cNvSpPr txBox="1"/>
          <p:nvPr/>
        </p:nvSpPr>
        <p:spPr>
          <a:xfrm>
            <a:off x="4230806" y="2168133"/>
            <a:ext cx="3370997" cy="461665"/>
          </a:xfrm>
          <a:prstGeom prst="rect">
            <a:avLst/>
          </a:prstGeom>
          <a:noFill/>
        </p:spPr>
        <p:txBody>
          <a:bodyPr wrap="square" rtlCol="0">
            <a:spAutoFit/>
          </a:bodyPr>
          <a:lstStyle/>
          <a:p>
            <a:r>
              <a:rPr lang="en-US" dirty="0" err="1"/>
              <a:t>n</a:t>
            </a:r>
            <a:r>
              <a:rPr lang="en-US" dirty="0" err="1" smtClean="0"/>
              <a:t>ormalizable</a:t>
            </a:r>
            <a:r>
              <a:rPr lang="en-US" dirty="0" smtClean="0"/>
              <a:t> modes</a:t>
            </a:r>
            <a:endParaRPr lang="en-US" dirty="0"/>
          </a:p>
        </p:txBody>
      </p:sp>
      <p:sp>
        <p:nvSpPr>
          <p:cNvPr id="11" name="Tekstvak 10"/>
          <p:cNvSpPr txBox="1"/>
          <p:nvPr/>
        </p:nvSpPr>
        <p:spPr>
          <a:xfrm>
            <a:off x="4230806" y="2936963"/>
            <a:ext cx="3875964" cy="461665"/>
          </a:xfrm>
          <a:prstGeom prst="rect">
            <a:avLst/>
          </a:prstGeom>
          <a:noFill/>
        </p:spPr>
        <p:txBody>
          <a:bodyPr wrap="square" rtlCol="0">
            <a:spAutoFit/>
          </a:bodyPr>
          <a:lstStyle/>
          <a:p>
            <a:r>
              <a:rPr lang="en-US" dirty="0"/>
              <a:t>n</a:t>
            </a:r>
            <a:r>
              <a:rPr lang="en-US" dirty="0" smtClean="0"/>
              <a:t>on-</a:t>
            </a:r>
            <a:r>
              <a:rPr lang="en-US" dirty="0" err="1" smtClean="0"/>
              <a:t>normalizable</a:t>
            </a:r>
            <a:r>
              <a:rPr lang="en-US" dirty="0" smtClean="0"/>
              <a:t> modes</a:t>
            </a:r>
            <a:endParaRPr lang="en-US" dirty="0"/>
          </a:p>
        </p:txBody>
      </p:sp>
      <p:pic>
        <p:nvPicPr>
          <p:cNvPr id="13" name="Afbeelding 12"/>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1064525" y="4791880"/>
            <a:ext cx="7210044" cy="1094994"/>
          </a:xfrm>
          <a:prstGeom prst="rect">
            <a:avLst/>
          </a:prstGeom>
        </p:spPr>
      </p:pic>
      <p:sp>
        <p:nvSpPr>
          <p:cNvPr id="14" name="Tekstvak 13"/>
          <p:cNvSpPr txBox="1"/>
          <p:nvPr/>
        </p:nvSpPr>
        <p:spPr>
          <a:xfrm>
            <a:off x="682388" y="3835021"/>
            <a:ext cx="5745708" cy="461665"/>
          </a:xfrm>
          <a:prstGeom prst="rect">
            <a:avLst/>
          </a:prstGeom>
          <a:noFill/>
        </p:spPr>
        <p:txBody>
          <a:bodyPr wrap="square" rtlCol="0">
            <a:spAutoFit/>
          </a:bodyPr>
          <a:lstStyle/>
          <a:p>
            <a:r>
              <a:rPr lang="en-US" dirty="0" smtClean="0"/>
              <a:t>Example for SL(3) principal embedding:</a:t>
            </a:r>
            <a:endParaRPr lang="en-US" dirty="0"/>
          </a:p>
        </p:txBody>
      </p:sp>
    </p:spTree>
    <p:extLst>
      <p:ext uri="{BB962C8B-B14F-4D97-AF65-F5344CB8AC3E}">
        <p14:creationId xmlns:p14="http://schemas.microsoft.com/office/powerpoint/2010/main" val="2344641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73206" y="450376"/>
            <a:ext cx="7861110" cy="5262979"/>
          </a:xfrm>
          <a:prstGeom prst="rect">
            <a:avLst/>
          </a:prstGeom>
          <a:noFill/>
        </p:spPr>
        <p:txBody>
          <a:bodyPr wrap="square" rtlCol="0">
            <a:spAutoFit/>
          </a:bodyPr>
          <a:lstStyle/>
          <a:p>
            <a:r>
              <a:rPr lang="en-US" dirty="0" smtClean="0"/>
              <a:t>Flatness: Conservation of currents in the presence of sources (aka Ward identities)</a:t>
            </a:r>
          </a:p>
          <a:p>
            <a:endParaRPr lang="en-US" dirty="0"/>
          </a:p>
          <a:p>
            <a:r>
              <a:rPr lang="en-US" dirty="0" smtClean="0"/>
              <a:t>Gauge transformations that preserve the form of a: non-linear classical W-algebra. These form the asymptotic symmetry group of the system.</a:t>
            </a:r>
          </a:p>
          <a:p>
            <a:endParaRPr lang="en-US" dirty="0"/>
          </a:p>
          <a:p>
            <a:endParaRPr lang="en-US" dirty="0" smtClean="0"/>
          </a:p>
          <a:p>
            <a:r>
              <a:rPr lang="en-US" dirty="0" smtClean="0"/>
              <a:t>So SL(N)</a:t>
            </a:r>
            <a:r>
              <a:rPr lang="en-US" dirty="0" err="1" smtClean="0"/>
              <a:t>xSL</a:t>
            </a:r>
            <a:r>
              <a:rPr lang="en-US" dirty="0" smtClean="0"/>
              <a:t>(N) </a:t>
            </a:r>
            <a:r>
              <a:rPr lang="en-US" dirty="0" err="1" smtClean="0"/>
              <a:t>Chern</a:t>
            </a:r>
            <a:r>
              <a:rPr lang="en-US" dirty="0" smtClean="0"/>
              <a:t>-Simons theory with a suitable boundary term and with the above boundary conditions describes the universal sector of CFTs with higher spin symmetries.</a:t>
            </a:r>
          </a:p>
          <a:p>
            <a:endParaRPr lang="en-US" dirty="0"/>
          </a:p>
          <a:p>
            <a:endParaRPr lang="en-US" dirty="0"/>
          </a:p>
        </p:txBody>
      </p:sp>
      <p:pic>
        <p:nvPicPr>
          <p:cNvPr id="3" name="Afbeelding 2"/>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540000" y="5384171"/>
            <a:ext cx="2210562" cy="329184"/>
          </a:xfrm>
          <a:prstGeom prst="rect">
            <a:avLst/>
          </a:prstGeom>
        </p:spPr>
      </p:pic>
      <p:sp>
        <p:nvSpPr>
          <p:cNvPr id="4" name="Tekstvak 3"/>
          <p:cNvSpPr txBox="1"/>
          <p:nvPr/>
        </p:nvSpPr>
        <p:spPr>
          <a:xfrm>
            <a:off x="3862316" y="2813538"/>
            <a:ext cx="5105838" cy="369332"/>
          </a:xfrm>
          <a:prstGeom prst="rect">
            <a:avLst/>
          </a:prstGeom>
          <a:noFill/>
        </p:spPr>
        <p:txBody>
          <a:bodyPr wrap="square" rtlCol="0">
            <a:spAutoFit/>
          </a:bodyPr>
          <a:lstStyle/>
          <a:p>
            <a:r>
              <a:rPr lang="en-US" sz="1800" dirty="0" err="1" smtClean="0">
                <a:solidFill>
                  <a:srgbClr val="66FF33"/>
                </a:solidFill>
              </a:rPr>
              <a:t>Campoleoni</a:t>
            </a:r>
            <a:r>
              <a:rPr lang="en-US" sz="1800" dirty="0" smtClean="0">
                <a:solidFill>
                  <a:srgbClr val="66FF33"/>
                </a:solidFill>
              </a:rPr>
              <a:t> et al; </a:t>
            </a:r>
            <a:r>
              <a:rPr lang="en-US" sz="1800" dirty="0" err="1" smtClean="0">
                <a:solidFill>
                  <a:srgbClr val="66FF33"/>
                </a:solidFill>
              </a:rPr>
              <a:t>Henneaux</a:t>
            </a:r>
            <a:r>
              <a:rPr lang="en-US" sz="1800" dirty="0" smtClean="0">
                <a:solidFill>
                  <a:srgbClr val="66FF33"/>
                </a:solidFill>
              </a:rPr>
              <a:t>, Rey; work in 90’s</a:t>
            </a:r>
            <a:endParaRPr lang="en-US" sz="1800" dirty="0">
              <a:solidFill>
                <a:srgbClr val="66FF33"/>
              </a:solidFill>
            </a:endParaRPr>
          </a:p>
        </p:txBody>
      </p:sp>
    </p:spTree>
    <p:extLst>
      <p:ext uri="{BB962C8B-B14F-4D97-AF65-F5344CB8AC3E}">
        <p14:creationId xmlns:p14="http://schemas.microsoft.com/office/powerpoint/2010/main" val="3214202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16522" y="304800"/>
            <a:ext cx="7866185" cy="4524315"/>
          </a:xfrm>
          <a:prstGeom prst="rect">
            <a:avLst/>
          </a:prstGeom>
          <a:noFill/>
        </p:spPr>
        <p:txBody>
          <a:bodyPr wrap="square" rtlCol="0">
            <a:spAutoFit/>
          </a:bodyPr>
          <a:lstStyle/>
          <a:p>
            <a:r>
              <a:rPr lang="en-US" dirty="0" smtClean="0"/>
              <a:t>Important subtlety:</a:t>
            </a:r>
          </a:p>
          <a:p>
            <a:endParaRPr lang="en-US" dirty="0"/>
          </a:p>
          <a:p>
            <a:r>
              <a:rPr lang="en-US" dirty="0" smtClean="0"/>
              <a:t>The parameter    corresponds to turning on a non-trivial metric in the boundary theory. (“Beltrami differential”)</a:t>
            </a:r>
          </a:p>
          <a:p>
            <a:endParaRPr lang="en-US" dirty="0"/>
          </a:p>
          <a:p>
            <a:r>
              <a:rPr lang="en-US" dirty="0" smtClean="0"/>
              <a:t>Instead of putting it in the gauge field one can also put it in the choice of modular parameter of the boundary torus in the Euclidean case. Then connection to temperature is manifest.  </a:t>
            </a:r>
          </a:p>
          <a:p>
            <a:endParaRPr lang="en-US" dirty="0"/>
          </a:p>
          <a:p>
            <a:r>
              <a:rPr lang="en-US" dirty="0" smtClean="0"/>
              <a:t>One can use either formulation but there are technical differences in choices of boundary terms etc.</a:t>
            </a:r>
            <a:endParaRPr lang="en-US" dirty="0"/>
          </a:p>
        </p:txBody>
      </p:sp>
      <p:pic>
        <p:nvPicPr>
          <p:cNvPr id="3" name="Afbeelding 2"/>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477477" y="1203569"/>
            <a:ext cx="166878" cy="201168"/>
          </a:xfrm>
          <a:prstGeom prst="rect">
            <a:avLst/>
          </a:prstGeom>
        </p:spPr>
      </p:pic>
    </p:spTree>
    <p:extLst>
      <p:ext uri="{BB962C8B-B14F-4D97-AF65-F5344CB8AC3E}">
        <p14:creationId xmlns:p14="http://schemas.microsoft.com/office/powerpoint/2010/main" val="4186717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63415" y="386862"/>
            <a:ext cx="8042031" cy="2677656"/>
          </a:xfrm>
          <a:prstGeom prst="rect">
            <a:avLst/>
          </a:prstGeom>
          <a:noFill/>
        </p:spPr>
        <p:txBody>
          <a:bodyPr wrap="square" rtlCol="0">
            <a:spAutoFit/>
          </a:bodyPr>
          <a:lstStyle/>
          <a:p>
            <a:r>
              <a:rPr lang="en-US" dirty="0" smtClean="0"/>
              <a:t>We want to consider systems at finite temperature/finite chemical potentials for the higher spin fields.</a:t>
            </a:r>
          </a:p>
          <a:p>
            <a:endParaRPr lang="en-US" dirty="0"/>
          </a:p>
          <a:p>
            <a:r>
              <a:rPr lang="en-US" dirty="0" smtClean="0"/>
              <a:t>Idea: Euclidean signature, impose regularity for the gauge field along the contractible time circle: trivial </a:t>
            </a:r>
            <a:r>
              <a:rPr lang="en-US" dirty="0" err="1" smtClean="0"/>
              <a:t>monodromy</a:t>
            </a:r>
            <a:r>
              <a:rPr lang="en-US" dirty="0" smtClean="0"/>
              <a:t>.</a:t>
            </a:r>
          </a:p>
          <a:p>
            <a:endParaRPr lang="en-US" dirty="0"/>
          </a:p>
          <a:p>
            <a:endParaRPr lang="en-US" dirty="0"/>
          </a:p>
        </p:txBody>
      </p:sp>
      <p:pic>
        <p:nvPicPr>
          <p:cNvPr id="3" name="Afbeelding 2"/>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001275" y="2899926"/>
            <a:ext cx="4766310" cy="329184"/>
          </a:xfrm>
          <a:prstGeom prst="rect">
            <a:avLst/>
          </a:prstGeom>
        </p:spPr>
      </p:pic>
      <p:sp>
        <p:nvSpPr>
          <p:cNvPr id="4" name="Tekstvak 3"/>
          <p:cNvSpPr txBox="1"/>
          <p:nvPr/>
        </p:nvSpPr>
        <p:spPr>
          <a:xfrm>
            <a:off x="363415" y="3634154"/>
            <a:ext cx="7549662" cy="1569660"/>
          </a:xfrm>
          <a:prstGeom prst="rect">
            <a:avLst/>
          </a:prstGeom>
          <a:noFill/>
        </p:spPr>
        <p:txBody>
          <a:bodyPr wrap="square" rtlCol="0">
            <a:spAutoFit/>
          </a:bodyPr>
          <a:lstStyle/>
          <a:p>
            <a:r>
              <a:rPr lang="en-US" dirty="0" smtClean="0"/>
              <a:t>The </a:t>
            </a:r>
            <a:r>
              <a:rPr lang="en-US" dirty="0" err="1" smtClean="0"/>
              <a:t>rhs</a:t>
            </a:r>
            <a:r>
              <a:rPr lang="en-US" dirty="0" smtClean="0"/>
              <a:t> follows by insisting that when we turn of all charges we recover BTZ.</a:t>
            </a:r>
          </a:p>
          <a:p>
            <a:endParaRPr lang="en-US" dirty="0"/>
          </a:p>
          <a:p>
            <a:r>
              <a:rPr lang="en-US" dirty="0" smtClean="0"/>
              <a:t>There may be other branches but will ignore this.</a:t>
            </a:r>
            <a:endParaRPr lang="en-US" dirty="0"/>
          </a:p>
        </p:txBody>
      </p:sp>
      <p:sp>
        <p:nvSpPr>
          <p:cNvPr id="5" name="Tekstvak 4"/>
          <p:cNvSpPr txBox="1"/>
          <p:nvPr/>
        </p:nvSpPr>
        <p:spPr>
          <a:xfrm>
            <a:off x="5228493" y="5462954"/>
            <a:ext cx="3657600" cy="369332"/>
          </a:xfrm>
          <a:prstGeom prst="rect">
            <a:avLst/>
          </a:prstGeom>
          <a:noFill/>
        </p:spPr>
        <p:txBody>
          <a:bodyPr wrap="square" rtlCol="0">
            <a:spAutoFit/>
          </a:bodyPr>
          <a:lstStyle/>
          <a:p>
            <a:r>
              <a:rPr lang="en-US" sz="1800" dirty="0" smtClean="0">
                <a:solidFill>
                  <a:srgbClr val="66FF33"/>
                </a:solidFill>
              </a:rPr>
              <a:t>David, </a:t>
            </a:r>
            <a:r>
              <a:rPr lang="en-US" sz="1800" dirty="0" err="1" smtClean="0">
                <a:solidFill>
                  <a:srgbClr val="66FF33"/>
                </a:solidFill>
              </a:rPr>
              <a:t>Ferlaino</a:t>
            </a:r>
            <a:r>
              <a:rPr lang="en-US" sz="1800" dirty="0" smtClean="0">
                <a:solidFill>
                  <a:srgbClr val="66FF33"/>
                </a:solidFill>
              </a:rPr>
              <a:t>, </a:t>
            </a:r>
            <a:r>
              <a:rPr lang="en-US" sz="1800" dirty="0" err="1" smtClean="0">
                <a:solidFill>
                  <a:srgbClr val="66FF33"/>
                </a:solidFill>
              </a:rPr>
              <a:t>Prem</a:t>
            </a:r>
            <a:r>
              <a:rPr lang="en-US" sz="1800" dirty="0" smtClean="0">
                <a:solidFill>
                  <a:srgbClr val="66FF33"/>
                </a:solidFill>
              </a:rPr>
              <a:t> Kumar</a:t>
            </a:r>
            <a:endParaRPr lang="en-US" sz="1800" dirty="0">
              <a:solidFill>
                <a:srgbClr val="66FF33"/>
              </a:solidFill>
            </a:endParaRPr>
          </a:p>
        </p:txBody>
      </p:sp>
    </p:spTree>
    <p:extLst>
      <p:ext uri="{BB962C8B-B14F-4D97-AF65-F5344CB8AC3E}">
        <p14:creationId xmlns:p14="http://schemas.microsoft.com/office/powerpoint/2010/main" val="3287535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86862" y="386862"/>
            <a:ext cx="6858000" cy="461665"/>
          </a:xfrm>
          <a:prstGeom prst="rect">
            <a:avLst/>
          </a:prstGeom>
          <a:noFill/>
        </p:spPr>
        <p:txBody>
          <a:bodyPr wrap="square" rtlCol="0">
            <a:spAutoFit/>
          </a:bodyPr>
          <a:lstStyle/>
          <a:p>
            <a:r>
              <a:rPr lang="en-US" dirty="0" smtClean="0"/>
              <a:t>For example, for SL(2):</a:t>
            </a:r>
            <a:endParaRPr lang="en-US" dirty="0"/>
          </a:p>
        </p:txBody>
      </p:sp>
      <p:pic>
        <p:nvPicPr>
          <p:cNvPr id="5" name="Afbeelding 4"/>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957385" y="1555261"/>
            <a:ext cx="6343650" cy="731520"/>
          </a:xfrm>
          <a:prstGeom prst="rect">
            <a:avLst/>
          </a:prstGeom>
        </p:spPr>
      </p:pic>
      <p:pic>
        <p:nvPicPr>
          <p:cNvPr id="8" name="Afbeelding 7"/>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3037479" y="2754884"/>
            <a:ext cx="2224278" cy="370332"/>
          </a:xfrm>
          <a:prstGeom prst="rect">
            <a:avLst/>
          </a:prstGeom>
        </p:spPr>
      </p:pic>
    </p:spTree>
    <p:extLst>
      <p:ext uri="{BB962C8B-B14F-4D97-AF65-F5344CB8AC3E}">
        <p14:creationId xmlns:p14="http://schemas.microsoft.com/office/powerpoint/2010/main" val="4170025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16523" y="316523"/>
            <a:ext cx="8323385" cy="2308324"/>
          </a:xfrm>
          <a:prstGeom prst="rect">
            <a:avLst/>
          </a:prstGeom>
          <a:noFill/>
        </p:spPr>
        <p:txBody>
          <a:bodyPr wrap="square" rtlCol="0">
            <a:spAutoFit/>
          </a:bodyPr>
          <a:lstStyle/>
          <a:p>
            <a:r>
              <a:rPr lang="en-US" dirty="0" smtClean="0"/>
              <a:t>Entanglement entropy?</a:t>
            </a:r>
          </a:p>
          <a:p>
            <a:endParaRPr lang="en-US" dirty="0"/>
          </a:p>
          <a:p>
            <a:r>
              <a:rPr lang="en-US" dirty="0" smtClean="0"/>
              <a:t>Starting observation: geodesic distance in AdS3 can be written as</a:t>
            </a:r>
          </a:p>
          <a:p>
            <a:endParaRPr lang="en-US" dirty="0"/>
          </a:p>
          <a:p>
            <a:endParaRPr lang="en-US" dirty="0"/>
          </a:p>
        </p:txBody>
      </p:sp>
      <p:pic>
        <p:nvPicPr>
          <p:cNvPr id="4" name="Afbeelding 3"/>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1367692" y="2305538"/>
            <a:ext cx="6185916" cy="912114"/>
          </a:xfrm>
          <a:prstGeom prst="rect">
            <a:avLst/>
          </a:prstGeom>
        </p:spPr>
      </p:pic>
      <p:sp>
        <p:nvSpPr>
          <p:cNvPr id="5" name="Tekstvak 4"/>
          <p:cNvSpPr txBox="1"/>
          <p:nvPr/>
        </p:nvSpPr>
        <p:spPr>
          <a:xfrm>
            <a:off x="480646" y="3794647"/>
            <a:ext cx="7420708" cy="461665"/>
          </a:xfrm>
          <a:prstGeom prst="rect">
            <a:avLst/>
          </a:prstGeom>
          <a:noFill/>
        </p:spPr>
        <p:txBody>
          <a:bodyPr wrap="square" rtlCol="0">
            <a:spAutoFit/>
          </a:bodyPr>
          <a:lstStyle/>
          <a:p>
            <a:r>
              <a:rPr lang="en-US" dirty="0" smtClean="0"/>
              <a:t>Not gauge invariant?? Not a problem.</a:t>
            </a:r>
            <a:endParaRPr lang="en-US" dirty="0"/>
          </a:p>
        </p:txBody>
      </p:sp>
      <p:sp>
        <p:nvSpPr>
          <p:cNvPr id="6" name="Tekstvak 5"/>
          <p:cNvSpPr txBox="1"/>
          <p:nvPr/>
        </p:nvSpPr>
        <p:spPr>
          <a:xfrm>
            <a:off x="574431" y="4712677"/>
            <a:ext cx="6979177" cy="1938992"/>
          </a:xfrm>
          <a:prstGeom prst="rect">
            <a:avLst/>
          </a:prstGeom>
          <a:noFill/>
        </p:spPr>
        <p:txBody>
          <a:bodyPr wrap="square" rtlCol="0">
            <a:spAutoFit/>
          </a:bodyPr>
          <a:lstStyle/>
          <a:p>
            <a:r>
              <a:rPr lang="en-US" dirty="0" smtClean="0"/>
              <a:t>Since entanglement entropy in AdS3 is related to the geodesic distance (</a:t>
            </a:r>
            <a:r>
              <a:rPr lang="en-US" dirty="0" err="1" smtClean="0"/>
              <a:t>Ryu</a:t>
            </a:r>
            <a:r>
              <a:rPr lang="en-US" dirty="0" smtClean="0"/>
              <a:t> </a:t>
            </a:r>
            <a:r>
              <a:rPr lang="en-US" dirty="0" err="1" smtClean="0"/>
              <a:t>Takayangi</a:t>
            </a:r>
            <a:r>
              <a:rPr lang="en-US" dirty="0" smtClean="0"/>
              <a:t>) this motivates us to look for an expression in terms of Wilson lines.</a:t>
            </a:r>
          </a:p>
          <a:p>
            <a:endParaRPr lang="en-US" dirty="0"/>
          </a:p>
        </p:txBody>
      </p:sp>
    </p:spTree>
    <p:extLst>
      <p:ext uri="{BB962C8B-B14F-4D97-AF65-F5344CB8AC3E}">
        <p14:creationId xmlns:p14="http://schemas.microsoft.com/office/powerpoint/2010/main" val="4127447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57200" y="468923"/>
            <a:ext cx="7620000" cy="4154984"/>
          </a:xfrm>
          <a:prstGeom prst="rect">
            <a:avLst/>
          </a:prstGeom>
          <a:noFill/>
        </p:spPr>
        <p:txBody>
          <a:bodyPr wrap="square" rtlCol="0">
            <a:spAutoFit/>
          </a:bodyPr>
          <a:lstStyle/>
          <a:p>
            <a:r>
              <a:rPr lang="en-US" dirty="0" smtClean="0"/>
              <a:t>Further motivation:</a:t>
            </a:r>
          </a:p>
          <a:p>
            <a:endParaRPr lang="en-US" dirty="0"/>
          </a:p>
          <a:p>
            <a:pPr marL="457200" indent="-457200">
              <a:buAutoNum type="arabicParenR"/>
            </a:pPr>
            <a:r>
              <a:rPr lang="en-US" dirty="0" smtClean="0"/>
              <a:t>Bulk theory is topological so it is reasonable to look for topological quantities</a:t>
            </a:r>
          </a:p>
          <a:p>
            <a:pPr marL="457200" indent="-457200">
              <a:buAutoNum type="arabicParenR"/>
            </a:pPr>
            <a:endParaRPr lang="en-US" dirty="0"/>
          </a:p>
          <a:p>
            <a:pPr marL="457200" indent="-457200">
              <a:buAutoNum type="arabicParenR"/>
            </a:pPr>
            <a:r>
              <a:rPr lang="en-US" dirty="0" smtClean="0"/>
              <a:t>Entanglement entropy related to two-point function of twist fields. In first quantized form such a two-point function involves the action of a point particle coupled to the gauge field. Except that there is no propagating point particle – all that is left is the coupling to a gauge field i.e. a Wilson line.</a:t>
            </a:r>
            <a:endParaRPr lang="en-US" dirty="0"/>
          </a:p>
        </p:txBody>
      </p:sp>
    </p:spTree>
    <p:extLst>
      <p:ext uri="{BB962C8B-B14F-4D97-AF65-F5344CB8AC3E}">
        <p14:creationId xmlns:p14="http://schemas.microsoft.com/office/powerpoint/2010/main" val="2330570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57200" y="293077"/>
            <a:ext cx="7221415" cy="1200329"/>
          </a:xfrm>
          <a:prstGeom prst="rect">
            <a:avLst/>
          </a:prstGeom>
          <a:noFill/>
        </p:spPr>
        <p:txBody>
          <a:bodyPr wrap="square" rtlCol="0">
            <a:spAutoFit/>
          </a:bodyPr>
          <a:lstStyle/>
          <a:p>
            <a:r>
              <a:rPr lang="en-US" dirty="0" smtClean="0"/>
              <a:t>Proposal:</a:t>
            </a:r>
          </a:p>
          <a:p>
            <a:endParaRPr lang="en-US" dirty="0"/>
          </a:p>
          <a:p>
            <a:endParaRPr lang="en-US" dirty="0"/>
          </a:p>
        </p:txBody>
      </p:sp>
      <p:pic>
        <p:nvPicPr>
          <p:cNvPr id="6" name="Afbeelding 5"/>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1675608" y="1493406"/>
            <a:ext cx="4784598" cy="731520"/>
          </a:xfrm>
          <a:prstGeom prst="rect">
            <a:avLst/>
          </a:prstGeom>
        </p:spPr>
      </p:pic>
      <p:pic>
        <p:nvPicPr>
          <p:cNvPr id="5" name="Afbeelding 4"/>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652584" y="2457938"/>
            <a:ext cx="7326630" cy="912114"/>
          </a:xfrm>
          <a:prstGeom prst="rect">
            <a:avLst/>
          </a:prstGeom>
        </p:spPr>
      </p:pic>
      <p:sp>
        <p:nvSpPr>
          <p:cNvPr id="7" name="Tekstvak 6"/>
          <p:cNvSpPr txBox="1"/>
          <p:nvPr/>
        </p:nvSpPr>
        <p:spPr>
          <a:xfrm>
            <a:off x="652584" y="4032738"/>
            <a:ext cx="6686062" cy="1938992"/>
          </a:xfrm>
          <a:prstGeom prst="rect">
            <a:avLst/>
          </a:prstGeom>
          <a:noFill/>
        </p:spPr>
        <p:txBody>
          <a:bodyPr wrap="square" rtlCol="0">
            <a:spAutoFit/>
          </a:bodyPr>
          <a:lstStyle/>
          <a:p>
            <a:r>
              <a:rPr lang="en-US" dirty="0" smtClean="0"/>
              <a:t>Structure implied by holomorphic factorization.</a:t>
            </a:r>
          </a:p>
          <a:p>
            <a:endParaRPr lang="en-US" dirty="0"/>
          </a:p>
          <a:p>
            <a:r>
              <a:rPr lang="en-US" dirty="0" smtClean="0"/>
              <a:t>A special representation appears: if</a:t>
            </a:r>
          </a:p>
          <a:p>
            <a:r>
              <a:rPr lang="en-US" dirty="0" smtClean="0"/>
              <a:t>then it is the representation with highest weight </a:t>
            </a:r>
          </a:p>
          <a:p>
            <a:r>
              <a:rPr lang="en-US" dirty="0"/>
              <a:t> </a:t>
            </a:r>
            <a:r>
              <a:rPr lang="en-US" dirty="0" smtClean="0"/>
              <a:t>                    (a sum over fundamental weights)</a:t>
            </a:r>
          </a:p>
        </p:txBody>
      </p:sp>
      <p:pic>
        <p:nvPicPr>
          <p:cNvPr id="8" name="Afbeelding 7"/>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5604637" y="4870827"/>
            <a:ext cx="1963674" cy="338328"/>
          </a:xfrm>
          <a:prstGeom prst="rect">
            <a:avLst/>
          </a:prstGeom>
        </p:spPr>
      </p:pic>
      <p:pic>
        <p:nvPicPr>
          <p:cNvPr id="9" name="Afbeelding 8"/>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781538" y="5593801"/>
            <a:ext cx="1264158" cy="365760"/>
          </a:xfrm>
          <a:prstGeom prst="rect">
            <a:avLst/>
          </a:prstGeom>
        </p:spPr>
      </p:pic>
    </p:spTree>
    <p:extLst>
      <p:ext uri="{BB962C8B-B14F-4D97-AF65-F5344CB8AC3E}">
        <p14:creationId xmlns:p14="http://schemas.microsoft.com/office/powerpoint/2010/main" val="850154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16523" y="293077"/>
            <a:ext cx="6705600" cy="461665"/>
          </a:xfrm>
          <a:prstGeom prst="rect">
            <a:avLst/>
          </a:prstGeom>
          <a:noFill/>
        </p:spPr>
        <p:txBody>
          <a:bodyPr wrap="square" rtlCol="0">
            <a:spAutoFit/>
          </a:bodyPr>
          <a:lstStyle/>
          <a:p>
            <a:r>
              <a:rPr lang="en-US" dirty="0" smtClean="0"/>
              <a:t>Test 1: reproduce standard AdS3 results</a:t>
            </a:r>
            <a:endParaRPr lang="en-US" dirty="0"/>
          </a:p>
        </p:txBody>
      </p:sp>
      <p:pic>
        <p:nvPicPr>
          <p:cNvPr id="4" name="Afbeelding 3"/>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97589" y="1441062"/>
            <a:ext cx="8914063" cy="2186951"/>
          </a:xfrm>
          <a:prstGeom prst="rect">
            <a:avLst/>
          </a:prstGeom>
        </p:spPr>
      </p:pic>
      <p:sp>
        <p:nvSpPr>
          <p:cNvPr id="5" name="Tekstvak 4"/>
          <p:cNvSpPr txBox="1"/>
          <p:nvPr/>
        </p:nvSpPr>
        <p:spPr>
          <a:xfrm>
            <a:off x="422031" y="4173415"/>
            <a:ext cx="4407877" cy="461665"/>
          </a:xfrm>
          <a:prstGeom prst="rect">
            <a:avLst/>
          </a:prstGeom>
          <a:noFill/>
        </p:spPr>
        <p:txBody>
          <a:bodyPr wrap="square" rtlCol="0">
            <a:spAutoFit/>
          </a:bodyPr>
          <a:lstStyle/>
          <a:p>
            <a:r>
              <a:rPr lang="en-US" dirty="0"/>
              <a:t>w</a:t>
            </a:r>
            <a:r>
              <a:rPr lang="en-US" dirty="0" smtClean="0"/>
              <a:t>orks OK!</a:t>
            </a:r>
            <a:endParaRPr lang="en-US" dirty="0"/>
          </a:p>
        </p:txBody>
      </p:sp>
    </p:spTree>
    <p:extLst>
      <p:ext uri="{BB962C8B-B14F-4D97-AF65-F5344CB8AC3E}">
        <p14:creationId xmlns:p14="http://schemas.microsoft.com/office/powerpoint/2010/main" val="1223482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22738" y="222738"/>
            <a:ext cx="8229600" cy="4893647"/>
          </a:xfrm>
          <a:prstGeom prst="rect">
            <a:avLst/>
          </a:prstGeom>
          <a:noFill/>
        </p:spPr>
        <p:txBody>
          <a:bodyPr wrap="square" rtlCol="0">
            <a:spAutoFit/>
          </a:bodyPr>
          <a:lstStyle/>
          <a:p>
            <a:r>
              <a:rPr lang="en-US" dirty="0" smtClean="0"/>
              <a:t>Test 2: reproduce thermal entropy of higher spin black holes</a:t>
            </a:r>
          </a:p>
          <a:p>
            <a:endParaRPr lang="en-US" dirty="0"/>
          </a:p>
          <a:p>
            <a:r>
              <a:rPr lang="en-US" dirty="0" smtClean="0"/>
              <a:t>To do this, we need to loop around the horizon once on the cylinder when computing the entanglement entropy, and take a high-temperature limit.</a:t>
            </a:r>
          </a:p>
          <a:p>
            <a:endParaRPr lang="en-US" dirty="0"/>
          </a:p>
          <a:p>
            <a:r>
              <a:rPr lang="en-US" dirty="0" smtClean="0"/>
              <a:t>It is not difficult to see that the eigenvalues of        and  </a:t>
            </a:r>
          </a:p>
          <a:p>
            <a:r>
              <a:rPr lang="en-US" dirty="0" smtClean="0"/>
              <a:t>will appear in the result. In fact, the entropy will be the sum of two logarithms of linear combinations of eigenvalues.</a:t>
            </a:r>
          </a:p>
          <a:p>
            <a:endParaRPr lang="en-US" dirty="0"/>
          </a:p>
          <a:p>
            <a:r>
              <a:rPr lang="en-US" dirty="0" smtClean="0"/>
              <a:t>To compare to the higher spin black holes entropy, we first present a new expression for these entropies. </a:t>
            </a:r>
            <a:endParaRPr lang="en-US" dirty="0"/>
          </a:p>
        </p:txBody>
      </p:sp>
      <p:pic>
        <p:nvPicPr>
          <p:cNvPr id="3" name="Afbeelding 2"/>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6545385" y="2909359"/>
            <a:ext cx="390906" cy="290322"/>
          </a:xfrm>
          <a:prstGeom prst="rect">
            <a:avLst/>
          </a:prstGeom>
        </p:spPr>
      </p:pic>
      <p:pic>
        <p:nvPicPr>
          <p:cNvPr id="4" name="Afbeelding 3"/>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7699844" y="2866026"/>
            <a:ext cx="386334" cy="258318"/>
          </a:xfrm>
          <a:prstGeom prst="rect">
            <a:avLst/>
          </a:prstGeom>
        </p:spPr>
      </p:pic>
    </p:spTree>
    <p:extLst>
      <p:ext uri="{BB962C8B-B14F-4D97-AF65-F5344CB8AC3E}">
        <p14:creationId xmlns:p14="http://schemas.microsoft.com/office/powerpoint/2010/main" val="334441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04799" y="515815"/>
            <a:ext cx="8628185" cy="5386090"/>
          </a:xfrm>
          <a:prstGeom prst="rect">
            <a:avLst/>
          </a:prstGeom>
          <a:noFill/>
        </p:spPr>
        <p:txBody>
          <a:bodyPr wrap="square" rtlCol="0">
            <a:spAutoFit/>
          </a:bodyPr>
          <a:lstStyle/>
          <a:p>
            <a:r>
              <a:rPr lang="ja-JP" altLang="en-US" sz="2800" dirty="0"/>
              <a:t>私たちはこの素晴らしい会議のためにもう一度主催者に感謝させて頂きます。</a:t>
            </a:r>
          </a:p>
          <a:p>
            <a:endParaRPr lang="ja-JP" altLang="en-US" sz="2800" dirty="0"/>
          </a:p>
          <a:p>
            <a:r>
              <a:rPr lang="ja-JP" altLang="en-US" sz="2800" dirty="0"/>
              <a:t>私は、</a:t>
            </a:r>
            <a:r>
              <a:rPr lang="en-US" altLang="ja-JP" sz="2800" dirty="0"/>
              <a:t>Google</a:t>
            </a:r>
            <a:r>
              <a:rPr lang="ja-JP" altLang="en-US" sz="2800" dirty="0"/>
              <a:t>が翻訳は良い仕事をしましたことを願っています</a:t>
            </a:r>
            <a:r>
              <a:rPr lang="ja-JP" altLang="en-US" sz="2800" dirty="0" smtClean="0"/>
              <a:t>。</a:t>
            </a:r>
            <a:endParaRPr lang="nl-NL" altLang="ja-JP" sz="2800" dirty="0" smtClean="0"/>
          </a:p>
          <a:p>
            <a:endParaRPr lang="nl-NL" sz="2800" dirty="0"/>
          </a:p>
          <a:p>
            <a:r>
              <a:rPr lang="en-US" sz="2800" dirty="0"/>
              <a:t>K·</a:t>
            </a:r>
            <a:r>
              <a:rPr lang="ja-JP" altLang="en-US" sz="2800" dirty="0"/>
              <a:t>橋本（理研）、</a:t>
            </a:r>
            <a:r>
              <a:rPr lang="en-US" sz="2800" dirty="0"/>
              <a:t>K.</a:t>
            </a:r>
            <a:r>
              <a:rPr lang="ja-JP" altLang="en-US" sz="2800" dirty="0"/>
              <a:t>細道（</a:t>
            </a:r>
            <a:r>
              <a:rPr lang="en-US" sz="2800" dirty="0"/>
              <a:t>YITP）、</a:t>
            </a:r>
            <a:r>
              <a:rPr lang="ja-JP" altLang="en-US" sz="2800" dirty="0"/>
              <a:t>伊藤（東工大）</a:t>
            </a:r>
          </a:p>
          <a:p>
            <a:r>
              <a:rPr lang="en-US" sz="2800" dirty="0"/>
              <a:t>Y.</a:t>
            </a:r>
            <a:r>
              <a:rPr lang="ja-JP" altLang="en-US" sz="2800" dirty="0"/>
              <a:t>今村（東工大）、</a:t>
            </a:r>
            <a:r>
              <a:rPr lang="en-US" sz="2800" dirty="0"/>
              <a:t>T. KUGO（YITP、</a:t>
            </a:r>
            <a:r>
              <a:rPr lang="ja-JP" altLang="en-US" sz="2800" dirty="0"/>
              <a:t>椅子）、</a:t>
            </a:r>
            <a:r>
              <a:rPr lang="en-US" sz="2800" dirty="0"/>
              <a:t>H.</a:t>
            </a:r>
            <a:r>
              <a:rPr lang="ja-JP" altLang="en-US" sz="2800" dirty="0"/>
              <a:t>国友（</a:t>
            </a:r>
            <a:r>
              <a:rPr lang="en-US" sz="2800" dirty="0" smtClean="0"/>
              <a:t>YITP）S</a:t>
            </a:r>
            <a:r>
              <a:rPr lang="en-US" sz="2800" dirty="0"/>
              <a:t>·</a:t>
            </a:r>
            <a:r>
              <a:rPr lang="ja-JP" altLang="en-US" sz="2800" dirty="0"/>
              <a:t>中村（京都）、</a:t>
            </a:r>
            <a:r>
              <a:rPr lang="en-US" sz="2800" dirty="0"/>
              <a:t>M. </a:t>
            </a:r>
            <a:r>
              <a:rPr lang="en-US" sz="2800" dirty="0" err="1"/>
              <a:t>Natsuume（KEK</a:t>
            </a:r>
            <a:r>
              <a:rPr lang="en-US" sz="2800" dirty="0"/>
              <a:t>）、Y.</a:t>
            </a:r>
            <a:r>
              <a:rPr lang="ja-JP" altLang="en-US" sz="2800" dirty="0"/>
              <a:t>松尾（東京</a:t>
            </a:r>
            <a:r>
              <a:rPr lang="ja-JP" altLang="en-US" sz="2800" dirty="0" smtClean="0"/>
              <a:t>）、</a:t>
            </a:r>
            <a:r>
              <a:rPr lang="en-US" sz="2800" dirty="0" smtClean="0"/>
              <a:t>K</a:t>
            </a:r>
            <a:r>
              <a:rPr lang="en-US" sz="2800" dirty="0"/>
              <a:t>·</a:t>
            </a:r>
            <a:r>
              <a:rPr lang="ja-JP" altLang="en-US" sz="2800" dirty="0"/>
              <a:t>堺（</a:t>
            </a:r>
            <a:r>
              <a:rPr lang="en-US" sz="2800" dirty="0"/>
              <a:t>YITP）、T.</a:t>
            </a:r>
            <a:r>
              <a:rPr lang="ja-JP" altLang="en-US" sz="2800" dirty="0"/>
              <a:t>酒井（名古屋）、</a:t>
            </a:r>
            <a:r>
              <a:rPr lang="en-US" sz="2800" dirty="0"/>
              <a:t>S.</a:t>
            </a:r>
            <a:r>
              <a:rPr lang="ja-JP" altLang="en-US" sz="2800" dirty="0"/>
              <a:t>杉本（</a:t>
            </a:r>
            <a:r>
              <a:rPr lang="en-US" sz="2800" dirty="0" smtClean="0"/>
              <a:t>IPMU）T</a:t>
            </a:r>
            <a:r>
              <a:rPr lang="en-US" sz="2800" dirty="0"/>
              <a:t>·</a:t>
            </a:r>
            <a:r>
              <a:rPr lang="ja-JP" altLang="en-US" sz="2800" dirty="0"/>
              <a:t>高柳（</a:t>
            </a:r>
            <a:r>
              <a:rPr lang="en-US" sz="2800" dirty="0"/>
              <a:t>YITP）、S.</a:t>
            </a:r>
            <a:r>
              <a:rPr lang="ja-JP" altLang="en-US" sz="2800" dirty="0"/>
              <a:t>寺島（</a:t>
            </a:r>
            <a:r>
              <a:rPr lang="en-US" sz="2800" dirty="0"/>
              <a:t>YITP</a:t>
            </a:r>
            <a:r>
              <a:rPr lang="en-US" sz="3600" dirty="0"/>
              <a:t>）</a:t>
            </a:r>
          </a:p>
        </p:txBody>
      </p:sp>
    </p:spTree>
    <p:extLst>
      <p:ext uri="{BB962C8B-B14F-4D97-AF65-F5344CB8AC3E}">
        <p14:creationId xmlns:p14="http://schemas.microsoft.com/office/powerpoint/2010/main" val="3890105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33046" y="492369"/>
            <a:ext cx="7209692" cy="461665"/>
          </a:xfrm>
          <a:prstGeom prst="rect">
            <a:avLst/>
          </a:prstGeom>
          <a:noFill/>
        </p:spPr>
        <p:txBody>
          <a:bodyPr wrap="square" rtlCol="0">
            <a:spAutoFit/>
          </a:bodyPr>
          <a:lstStyle/>
          <a:p>
            <a:r>
              <a:rPr lang="en-US" dirty="0" smtClean="0"/>
              <a:t>In fact, 20 years ago we computed</a:t>
            </a:r>
            <a:endParaRPr lang="en-US" dirty="0"/>
          </a:p>
        </p:txBody>
      </p:sp>
      <p:pic>
        <p:nvPicPr>
          <p:cNvPr id="7" name="Afbeelding 6"/>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2411046" y="1602154"/>
            <a:ext cx="3945636" cy="548640"/>
          </a:xfrm>
          <a:prstGeom prst="rect">
            <a:avLst/>
          </a:prstGeom>
        </p:spPr>
      </p:pic>
      <p:sp>
        <p:nvSpPr>
          <p:cNvPr id="5" name="Tekstvak 4"/>
          <p:cNvSpPr txBox="1"/>
          <p:nvPr/>
        </p:nvSpPr>
        <p:spPr>
          <a:xfrm>
            <a:off x="633046" y="2414954"/>
            <a:ext cx="7842739" cy="2677656"/>
          </a:xfrm>
          <a:prstGeom prst="rect">
            <a:avLst/>
          </a:prstGeom>
          <a:noFill/>
        </p:spPr>
        <p:txBody>
          <a:bodyPr wrap="square" rtlCol="0">
            <a:spAutoFit/>
          </a:bodyPr>
          <a:lstStyle/>
          <a:p>
            <a:r>
              <a:rPr lang="en-US" dirty="0"/>
              <a:t>w</a:t>
            </a:r>
            <a:r>
              <a:rPr lang="en-US" dirty="0" smtClean="0"/>
              <a:t>hich for constant sources should yield the free energy we are interested in. The answer was expressed in terms of WZW theory. We get the same answer from </a:t>
            </a:r>
            <a:r>
              <a:rPr lang="en-US" dirty="0" err="1" smtClean="0"/>
              <a:t>Chern</a:t>
            </a:r>
            <a:r>
              <a:rPr lang="en-US" dirty="0" smtClean="0"/>
              <a:t>-Simons theory using the usual connection between </a:t>
            </a:r>
            <a:r>
              <a:rPr lang="en-US" dirty="0" err="1" smtClean="0"/>
              <a:t>Chern</a:t>
            </a:r>
            <a:r>
              <a:rPr lang="en-US" dirty="0" smtClean="0"/>
              <a:t>-Simons theory and WZW theory.</a:t>
            </a:r>
          </a:p>
          <a:p>
            <a:endParaRPr lang="en-US" dirty="0"/>
          </a:p>
          <a:p>
            <a:r>
              <a:rPr lang="en-US" dirty="0" smtClean="0"/>
              <a:t>After some rewriting the final answer for the entropy is</a:t>
            </a:r>
            <a:endParaRPr lang="en-US" dirty="0"/>
          </a:p>
        </p:txBody>
      </p:sp>
      <p:sp>
        <p:nvSpPr>
          <p:cNvPr id="6" name="Tekstvak 5"/>
          <p:cNvSpPr txBox="1"/>
          <p:nvPr/>
        </p:nvSpPr>
        <p:spPr>
          <a:xfrm>
            <a:off x="6693877" y="492369"/>
            <a:ext cx="1781908" cy="369332"/>
          </a:xfrm>
          <a:prstGeom prst="rect">
            <a:avLst/>
          </a:prstGeom>
          <a:noFill/>
        </p:spPr>
        <p:txBody>
          <a:bodyPr wrap="square" rtlCol="0">
            <a:spAutoFit/>
          </a:bodyPr>
          <a:lstStyle/>
          <a:p>
            <a:r>
              <a:rPr lang="en-US" sz="1800" dirty="0" err="1" smtClean="0">
                <a:solidFill>
                  <a:srgbClr val="66FF33"/>
                </a:solidFill>
              </a:rPr>
              <a:t>JdB</a:t>
            </a:r>
            <a:r>
              <a:rPr lang="en-US" sz="1800" dirty="0" smtClean="0">
                <a:solidFill>
                  <a:srgbClr val="66FF33"/>
                </a:solidFill>
              </a:rPr>
              <a:t>, </a:t>
            </a:r>
            <a:r>
              <a:rPr lang="en-US" sz="1800" dirty="0" err="1" smtClean="0">
                <a:solidFill>
                  <a:srgbClr val="66FF33"/>
                </a:solidFill>
              </a:rPr>
              <a:t>Goeree</a:t>
            </a:r>
            <a:endParaRPr lang="en-US" sz="1800" dirty="0">
              <a:solidFill>
                <a:srgbClr val="66FF33"/>
              </a:solidFill>
            </a:endParaRPr>
          </a:p>
        </p:txBody>
      </p:sp>
      <p:pic>
        <p:nvPicPr>
          <p:cNvPr id="10" name="Afbeelding 9"/>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1074615" y="5447323"/>
            <a:ext cx="5980176" cy="336042"/>
          </a:xfrm>
          <a:prstGeom prst="rect">
            <a:avLst/>
          </a:prstGeom>
        </p:spPr>
      </p:pic>
      <p:sp>
        <p:nvSpPr>
          <p:cNvPr id="11" name="Tekstvak 10"/>
          <p:cNvSpPr txBox="1"/>
          <p:nvPr/>
        </p:nvSpPr>
        <p:spPr>
          <a:xfrm>
            <a:off x="879230" y="6175157"/>
            <a:ext cx="7350369" cy="369332"/>
          </a:xfrm>
          <a:prstGeom prst="rect">
            <a:avLst/>
          </a:prstGeom>
          <a:noFill/>
        </p:spPr>
        <p:txBody>
          <a:bodyPr wrap="square" rtlCol="0">
            <a:spAutoFit/>
          </a:bodyPr>
          <a:lstStyle/>
          <a:p>
            <a:r>
              <a:rPr lang="en-US" sz="1800" dirty="0" err="1" smtClean="0">
                <a:solidFill>
                  <a:srgbClr val="66FF33"/>
                </a:solidFill>
              </a:rPr>
              <a:t>Cf</a:t>
            </a:r>
            <a:r>
              <a:rPr lang="en-US" sz="1800" dirty="0" smtClean="0">
                <a:solidFill>
                  <a:srgbClr val="66FF33"/>
                </a:solidFill>
              </a:rPr>
              <a:t>  </a:t>
            </a:r>
            <a:r>
              <a:rPr lang="en-US" sz="1800" dirty="0" err="1" smtClean="0">
                <a:solidFill>
                  <a:srgbClr val="66FF33"/>
                </a:solidFill>
              </a:rPr>
              <a:t>Banados</a:t>
            </a:r>
            <a:r>
              <a:rPr lang="en-US" sz="1800" dirty="0" smtClean="0">
                <a:solidFill>
                  <a:srgbClr val="66FF33"/>
                </a:solidFill>
              </a:rPr>
              <a:t>, Canto, </a:t>
            </a:r>
            <a:r>
              <a:rPr lang="en-US" sz="1800" dirty="0" err="1" smtClean="0">
                <a:solidFill>
                  <a:srgbClr val="66FF33"/>
                </a:solidFill>
              </a:rPr>
              <a:t>Theisen</a:t>
            </a:r>
            <a:r>
              <a:rPr lang="en-US" sz="1800" dirty="0" smtClean="0">
                <a:solidFill>
                  <a:srgbClr val="66FF33"/>
                </a:solidFill>
              </a:rPr>
              <a:t>; David, </a:t>
            </a:r>
            <a:r>
              <a:rPr lang="en-US" sz="1800" dirty="0" err="1" smtClean="0">
                <a:solidFill>
                  <a:srgbClr val="66FF33"/>
                </a:solidFill>
              </a:rPr>
              <a:t>Ferlaino</a:t>
            </a:r>
            <a:r>
              <a:rPr lang="en-US" sz="1800" dirty="0" smtClean="0">
                <a:solidFill>
                  <a:srgbClr val="66FF33"/>
                </a:solidFill>
              </a:rPr>
              <a:t>, </a:t>
            </a:r>
            <a:r>
              <a:rPr lang="en-US" sz="1800" dirty="0" err="1" smtClean="0">
                <a:solidFill>
                  <a:srgbClr val="66FF33"/>
                </a:solidFill>
              </a:rPr>
              <a:t>Prem</a:t>
            </a:r>
            <a:r>
              <a:rPr lang="en-US" sz="1800" dirty="0" smtClean="0">
                <a:solidFill>
                  <a:srgbClr val="66FF33"/>
                </a:solidFill>
              </a:rPr>
              <a:t> Kumar </a:t>
            </a:r>
            <a:endParaRPr lang="en-US" sz="1800" dirty="0">
              <a:solidFill>
                <a:srgbClr val="66FF33"/>
              </a:solidFill>
            </a:endParaRPr>
          </a:p>
        </p:txBody>
      </p:sp>
    </p:spTree>
    <p:extLst>
      <p:ext uri="{BB962C8B-B14F-4D97-AF65-F5344CB8AC3E}">
        <p14:creationId xmlns:p14="http://schemas.microsoft.com/office/powerpoint/2010/main" val="3807091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57200" y="433754"/>
            <a:ext cx="7854462" cy="2308324"/>
          </a:xfrm>
          <a:prstGeom prst="rect">
            <a:avLst/>
          </a:prstGeom>
          <a:noFill/>
        </p:spPr>
        <p:txBody>
          <a:bodyPr wrap="square" rtlCol="0">
            <a:spAutoFit/>
          </a:bodyPr>
          <a:lstStyle/>
          <a:p>
            <a:r>
              <a:rPr lang="en-US" dirty="0" smtClean="0"/>
              <a:t>We can </a:t>
            </a:r>
            <a:r>
              <a:rPr lang="en-US" dirty="0" err="1" smtClean="0"/>
              <a:t>diagonalize</a:t>
            </a:r>
            <a:r>
              <a:rPr lang="en-US" dirty="0" smtClean="0"/>
              <a:t> all the matrices that appear here (the connection was flat). Recall that</a:t>
            </a:r>
          </a:p>
          <a:p>
            <a:endParaRPr lang="en-US" dirty="0"/>
          </a:p>
          <a:p>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6929" y="1587916"/>
            <a:ext cx="4767263"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562708" y="2274277"/>
            <a:ext cx="6916615" cy="830997"/>
          </a:xfrm>
          <a:prstGeom prst="rect">
            <a:avLst/>
          </a:prstGeom>
          <a:noFill/>
        </p:spPr>
        <p:txBody>
          <a:bodyPr wrap="square" rtlCol="0">
            <a:spAutoFit/>
          </a:bodyPr>
          <a:lstStyle/>
          <a:p>
            <a:r>
              <a:rPr lang="en-US" dirty="0" smtClean="0"/>
              <a:t>and therefore if we denote by        the diagonal matrix of eigenvalues of       then the entropy is  </a:t>
            </a:r>
            <a:endParaRPr lang="en-US" dirty="0"/>
          </a:p>
        </p:txBody>
      </p:sp>
      <p:pic>
        <p:nvPicPr>
          <p:cNvPr id="4" name="Afbeelding 3"/>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4685323" y="2411320"/>
            <a:ext cx="486918" cy="313182"/>
          </a:xfrm>
          <a:prstGeom prst="rect">
            <a:avLst/>
          </a:prstGeom>
        </p:spPr>
      </p:pic>
      <p:pic>
        <p:nvPicPr>
          <p:cNvPr id="5" name="Afbeelding 4"/>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3962332" y="2758549"/>
            <a:ext cx="390906" cy="290322"/>
          </a:xfrm>
          <a:prstGeom prst="rect">
            <a:avLst/>
          </a:prstGeom>
        </p:spPr>
      </p:pic>
      <p:pic>
        <p:nvPicPr>
          <p:cNvPr id="6" name="Afbeelding 5"/>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1832922" y="3277050"/>
            <a:ext cx="4258818" cy="370332"/>
          </a:xfrm>
          <a:prstGeom prst="rect">
            <a:avLst/>
          </a:prstGeom>
        </p:spPr>
      </p:pic>
      <p:sp>
        <p:nvSpPr>
          <p:cNvPr id="8" name="Tekstvak 7"/>
          <p:cNvSpPr txBox="1"/>
          <p:nvPr/>
        </p:nvSpPr>
        <p:spPr>
          <a:xfrm>
            <a:off x="504024" y="3930565"/>
            <a:ext cx="6916615" cy="1938992"/>
          </a:xfrm>
          <a:prstGeom prst="rect">
            <a:avLst/>
          </a:prstGeom>
          <a:noFill/>
        </p:spPr>
        <p:txBody>
          <a:bodyPr wrap="square" rtlCol="0">
            <a:spAutoFit/>
          </a:bodyPr>
          <a:lstStyle/>
          <a:p>
            <a:r>
              <a:rPr lang="en-US" dirty="0" smtClean="0"/>
              <a:t>This is a simple linear combination of the eigenvalues of       !</a:t>
            </a:r>
          </a:p>
          <a:p>
            <a:endParaRPr lang="en-US" dirty="0"/>
          </a:p>
          <a:p>
            <a:r>
              <a:rPr lang="en-US" dirty="0" smtClean="0"/>
              <a:t>For W3 this is the difference of the largest and smallest eigenvalue of  </a:t>
            </a:r>
            <a:endParaRPr lang="en-US" dirty="0"/>
          </a:p>
        </p:txBody>
      </p:sp>
      <p:pic>
        <p:nvPicPr>
          <p:cNvPr id="10" name="Afbeelding 9"/>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2656623" y="4404809"/>
            <a:ext cx="390906" cy="290322"/>
          </a:xfrm>
          <a:prstGeom prst="rect">
            <a:avLst/>
          </a:prstGeom>
        </p:spPr>
      </p:pic>
      <p:pic>
        <p:nvPicPr>
          <p:cNvPr id="9" name="Afbeelding 8"/>
          <p:cNvPicPr>
            <a:picLocks noChangeAspect="1"/>
          </p:cNvPicPr>
          <p:nvPr>
            <p:custDataLst>
              <p:tags r:id="rId5"/>
            </p:custDataLst>
          </p:nvPr>
        </p:nvPicPr>
        <p:blipFill>
          <a:blip r:embed="rId11" cstate="print">
            <a:extLst>
              <a:ext uri="{28A0092B-C50C-407E-A947-70E740481C1C}">
                <a14:useLocalDpi xmlns:a14="http://schemas.microsoft.com/office/drawing/2010/main" val="0"/>
              </a:ext>
            </a:extLst>
          </a:blip>
          <a:stretch>
            <a:fillRect/>
          </a:stretch>
        </p:blipFill>
        <p:spPr>
          <a:xfrm>
            <a:off x="3700057" y="5518711"/>
            <a:ext cx="1970532" cy="1094994"/>
          </a:xfrm>
          <a:prstGeom prst="rect">
            <a:avLst/>
          </a:prstGeom>
        </p:spPr>
      </p:pic>
    </p:spTree>
    <p:extLst>
      <p:ext uri="{BB962C8B-B14F-4D97-AF65-F5344CB8AC3E}">
        <p14:creationId xmlns:p14="http://schemas.microsoft.com/office/powerpoint/2010/main" val="194002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50985" y="398585"/>
            <a:ext cx="7643446" cy="1938992"/>
          </a:xfrm>
          <a:prstGeom prst="rect">
            <a:avLst/>
          </a:prstGeom>
          <a:noFill/>
        </p:spPr>
        <p:txBody>
          <a:bodyPr wrap="square" rtlCol="0">
            <a:spAutoFit/>
          </a:bodyPr>
          <a:lstStyle/>
          <a:p>
            <a:r>
              <a:rPr lang="en-US" dirty="0" smtClean="0"/>
              <a:t>With this technology, one can then show that the entanglement entropy does reduce to the thermal entropy for principal </a:t>
            </a:r>
            <a:r>
              <a:rPr lang="en-US" dirty="0" err="1" smtClean="0"/>
              <a:t>embeddings</a:t>
            </a:r>
            <a:r>
              <a:rPr lang="en-US" dirty="0" smtClean="0"/>
              <a:t>. </a:t>
            </a:r>
          </a:p>
          <a:p>
            <a:endParaRPr lang="en-US" dirty="0"/>
          </a:p>
          <a:p>
            <a:r>
              <a:rPr lang="en-US" dirty="0" smtClean="0"/>
              <a:t>More about non-principal </a:t>
            </a:r>
            <a:r>
              <a:rPr lang="en-US" dirty="0" err="1" smtClean="0"/>
              <a:t>embeddings</a:t>
            </a:r>
            <a:r>
              <a:rPr lang="en-US" dirty="0" smtClean="0"/>
              <a:t> later.</a:t>
            </a:r>
            <a:endParaRPr lang="en-US" dirty="0"/>
          </a:p>
        </p:txBody>
      </p:sp>
    </p:spTree>
    <p:extLst>
      <p:ext uri="{BB962C8B-B14F-4D97-AF65-F5344CB8AC3E}">
        <p14:creationId xmlns:p14="http://schemas.microsoft.com/office/powerpoint/2010/main" val="3510903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86154" y="398585"/>
            <a:ext cx="7948246" cy="461665"/>
          </a:xfrm>
          <a:prstGeom prst="rect">
            <a:avLst/>
          </a:prstGeom>
          <a:noFill/>
        </p:spPr>
        <p:txBody>
          <a:bodyPr wrap="square" rtlCol="0">
            <a:spAutoFit/>
          </a:bodyPr>
          <a:lstStyle/>
          <a:p>
            <a:r>
              <a:rPr lang="en-US" dirty="0" smtClean="0"/>
              <a:t>Test 3: strong </a:t>
            </a:r>
            <a:r>
              <a:rPr lang="en-US" dirty="0" err="1" smtClean="0"/>
              <a:t>subadditivity</a:t>
            </a:r>
            <a:endParaRPr lang="en-US" dirty="0"/>
          </a:p>
        </p:txBody>
      </p:sp>
      <p:pic>
        <p:nvPicPr>
          <p:cNvPr id="3" name="Afbeelding 2"/>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1168400" y="1426308"/>
            <a:ext cx="6471666" cy="306324"/>
          </a:xfrm>
          <a:prstGeom prst="rect">
            <a:avLst/>
          </a:prstGeom>
        </p:spPr>
      </p:pic>
      <p:pic>
        <p:nvPicPr>
          <p:cNvPr id="4" name="Afbeelding 3"/>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304960" y="3440196"/>
            <a:ext cx="8894011" cy="538637"/>
          </a:xfrm>
          <a:prstGeom prst="rect">
            <a:avLst/>
          </a:prstGeom>
        </p:spPr>
      </p:pic>
      <p:sp>
        <p:nvSpPr>
          <p:cNvPr id="5" name="Tekstvak 4"/>
          <p:cNvSpPr txBox="1"/>
          <p:nvPr/>
        </p:nvSpPr>
        <p:spPr>
          <a:xfrm>
            <a:off x="304960" y="2329263"/>
            <a:ext cx="7760517" cy="830997"/>
          </a:xfrm>
          <a:prstGeom prst="rect">
            <a:avLst/>
          </a:prstGeom>
          <a:noFill/>
        </p:spPr>
        <p:txBody>
          <a:bodyPr wrap="square" rtlCol="0">
            <a:spAutoFit/>
          </a:bodyPr>
          <a:lstStyle/>
          <a:p>
            <a:r>
              <a:rPr lang="en-US" dirty="0" smtClean="0"/>
              <a:t>We have verified numerically that our result for the entanglement entropy for W3</a:t>
            </a:r>
            <a:endParaRPr lang="en-US" dirty="0"/>
          </a:p>
        </p:txBody>
      </p:sp>
      <p:sp>
        <p:nvSpPr>
          <p:cNvPr id="6" name="Tekstvak 5"/>
          <p:cNvSpPr txBox="1"/>
          <p:nvPr/>
        </p:nvSpPr>
        <p:spPr>
          <a:xfrm>
            <a:off x="304960" y="4349262"/>
            <a:ext cx="7760517" cy="830997"/>
          </a:xfrm>
          <a:prstGeom prst="rect">
            <a:avLst/>
          </a:prstGeom>
          <a:noFill/>
        </p:spPr>
        <p:txBody>
          <a:bodyPr wrap="square" rtlCol="0">
            <a:spAutoFit/>
          </a:bodyPr>
          <a:lstStyle/>
          <a:p>
            <a:r>
              <a:rPr lang="en-US" dirty="0"/>
              <a:t>i</a:t>
            </a:r>
            <a:r>
              <a:rPr lang="en-US" dirty="0" smtClean="0"/>
              <a:t>ndeed obeys strong </a:t>
            </a:r>
            <a:r>
              <a:rPr lang="en-US" dirty="0" err="1" smtClean="0"/>
              <a:t>subadditivity</a:t>
            </a:r>
            <a:r>
              <a:rPr lang="en-US" dirty="0" smtClean="0"/>
              <a:t>. We do not yet have a general proof.</a:t>
            </a:r>
            <a:endParaRPr lang="en-US" dirty="0"/>
          </a:p>
        </p:txBody>
      </p:sp>
    </p:spTree>
    <p:extLst>
      <p:ext uri="{BB962C8B-B14F-4D97-AF65-F5344CB8AC3E}">
        <p14:creationId xmlns:p14="http://schemas.microsoft.com/office/powerpoint/2010/main" val="3358691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45477" y="293077"/>
            <a:ext cx="7772400" cy="1200329"/>
          </a:xfrm>
          <a:prstGeom prst="rect">
            <a:avLst/>
          </a:prstGeom>
          <a:noFill/>
        </p:spPr>
        <p:txBody>
          <a:bodyPr wrap="square" rtlCol="0">
            <a:spAutoFit/>
          </a:bodyPr>
          <a:lstStyle/>
          <a:p>
            <a:r>
              <a:rPr lang="en-US" dirty="0" smtClean="0"/>
              <a:t>What about non-principal </a:t>
            </a:r>
            <a:r>
              <a:rPr lang="en-US" dirty="0" err="1" smtClean="0"/>
              <a:t>embeddings</a:t>
            </a:r>
            <a:r>
              <a:rPr lang="en-US" dirty="0" smtClean="0"/>
              <a:t>?</a:t>
            </a:r>
          </a:p>
          <a:p>
            <a:endParaRPr lang="en-US" dirty="0"/>
          </a:p>
          <a:p>
            <a:endParaRPr lang="en-US" dirty="0"/>
          </a:p>
        </p:txBody>
      </p:sp>
      <p:pic>
        <p:nvPicPr>
          <p:cNvPr id="5" name="Afbeelding 4"/>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751015" y="1121508"/>
            <a:ext cx="4041648" cy="1094994"/>
          </a:xfrm>
          <a:prstGeom prst="rect">
            <a:avLst/>
          </a:prstGeom>
        </p:spPr>
      </p:pic>
      <p:sp>
        <p:nvSpPr>
          <p:cNvPr id="4" name="Tekstvak 3"/>
          <p:cNvSpPr txBox="1"/>
          <p:nvPr/>
        </p:nvSpPr>
        <p:spPr>
          <a:xfrm>
            <a:off x="539261" y="2654606"/>
            <a:ext cx="6893169" cy="3416320"/>
          </a:xfrm>
          <a:prstGeom prst="rect">
            <a:avLst/>
          </a:prstGeom>
          <a:noFill/>
        </p:spPr>
        <p:txBody>
          <a:bodyPr wrap="square" rtlCol="0">
            <a:spAutoFit/>
          </a:bodyPr>
          <a:lstStyle/>
          <a:p>
            <a:r>
              <a:rPr lang="en-US" dirty="0" err="1" smtClean="0"/>
              <a:t>Bosonic</a:t>
            </a:r>
            <a:r>
              <a:rPr lang="en-US" dirty="0" smtClean="0"/>
              <a:t> version of the N=2 </a:t>
            </a:r>
            <a:r>
              <a:rPr lang="en-US" dirty="0" err="1" smtClean="0"/>
              <a:t>superconformal</a:t>
            </a:r>
            <a:r>
              <a:rPr lang="en-US" dirty="0" smtClean="0"/>
              <a:t> algebra. The shift in T guarantees that T is the full stress-tensor of the theory and gives the total energy. Entropy formula still works and is spectral flow invariant.</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96615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10308" y="562708"/>
            <a:ext cx="8030307" cy="4893647"/>
          </a:xfrm>
          <a:prstGeom prst="rect">
            <a:avLst/>
          </a:prstGeom>
          <a:noFill/>
        </p:spPr>
        <p:txBody>
          <a:bodyPr wrap="square" rtlCol="0">
            <a:spAutoFit/>
          </a:bodyPr>
          <a:lstStyle/>
          <a:p>
            <a:r>
              <a:rPr lang="en-US" dirty="0" smtClean="0"/>
              <a:t>However, the proposed entanglement entropy does not quite reproduce the thermal entropy. In particular, it is not spectral flow invariant (presumably it should be).</a:t>
            </a:r>
          </a:p>
          <a:p>
            <a:endParaRPr lang="en-US" dirty="0"/>
          </a:p>
          <a:p>
            <a:r>
              <a:rPr lang="en-US" dirty="0" smtClean="0"/>
              <a:t>Can fix this in a somewhat ad hoc way, but the result for the entanglement entropy then no longer has a clear relation to Wilson lines – one needs to introduce compensating U(1) transformations somehow.</a:t>
            </a:r>
          </a:p>
          <a:p>
            <a:endParaRPr lang="en-US" dirty="0"/>
          </a:p>
          <a:p>
            <a:r>
              <a:rPr lang="en-US" dirty="0" smtClean="0"/>
              <a:t>Non-principal </a:t>
            </a:r>
            <a:r>
              <a:rPr lang="en-US" dirty="0" err="1" smtClean="0"/>
              <a:t>embeddings</a:t>
            </a:r>
            <a:r>
              <a:rPr lang="en-US" dirty="0" smtClean="0"/>
              <a:t> always give rise to U(1) currents and these are the cause of the disagreement.</a:t>
            </a:r>
          </a:p>
          <a:p>
            <a:endParaRPr lang="en-US" dirty="0"/>
          </a:p>
          <a:p>
            <a:endParaRPr lang="en-US" dirty="0"/>
          </a:p>
        </p:txBody>
      </p:sp>
    </p:spTree>
    <p:extLst>
      <p:ext uri="{BB962C8B-B14F-4D97-AF65-F5344CB8AC3E}">
        <p14:creationId xmlns:p14="http://schemas.microsoft.com/office/powerpoint/2010/main" val="2525410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86862" y="386862"/>
            <a:ext cx="8382000" cy="2677656"/>
          </a:xfrm>
          <a:prstGeom prst="rect">
            <a:avLst/>
          </a:prstGeom>
          <a:noFill/>
        </p:spPr>
        <p:txBody>
          <a:bodyPr wrap="square" rtlCol="0">
            <a:spAutoFit/>
          </a:bodyPr>
          <a:lstStyle/>
          <a:p>
            <a:r>
              <a:rPr lang="en-US" dirty="0" smtClean="0"/>
              <a:t>With sources for U(1) currents, one has to perhaps rethink what one is doing. Some of the higher spin currents are charged under U(1) and in the presence of a chemical potential for U(1) they may no longer have a zero mode.</a:t>
            </a:r>
          </a:p>
          <a:p>
            <a:endParaRPr lang="en-US" dirty="0"/>
          </a:p>
          <a:p>
            <a:r>
              <a:rPr lang="en-US" dirty="0" smtClean="0"/>
              <a:t>So perhaps one needs to extend the framework to allow for twisted boundary conditions… </a:t>
            </a:r>
          </a:p>
        </p:txBody>
      </p:sp>
    </p:spTree>
    <p:extLst>
      <p:ext uri="{BB962C8B-B14F-4D97-AF65-F5344CB8AC3E}">
        <p14:creationId xmlns:p14="http://schemas.microsoft.com/office/powerpoint/2010/main" val="837592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04800" y="281354"/>
            <a:ext cx="8311662" cy="4524315"/>
          </a:xfrm>
          <a:prstGeom prst="rect">
            <a:avLst/>
          </a:prstGeom>
          <a:noFill/>
        </p:spPr>
        <p:txBody>
          <a:bodyPr wrap="square" rtlCol="0">
            <a:spAutoFit/>
          </a:bodyPr>
          <a:lstStyle/>
          <a:p>
            <a:r>
              <a:rPr lang="en-US" dirty="0" smtClean="0">
                <a:solidFill>
                  <a:srgbClr val="FF0000"/>
                </a:solidFill>
              </a:rPr>
              <a:t>Take home message</a:t>
            </a:r>
            <a:r>
              <a:rPr lang="en-US" dirty="0" smtClean="0"/>
              <a:t>:</a:t>
            </a:r>
          </a:p>
          <a:p>
            <a:endParaRPr lang="en-US" dirty="0"/>
          </a:p>
          <a:p>
            <a:r>
              <a:rPr lang="en-US" dirty="0" smtClean="0"/>
              <a:t>There appear to be generalizations of the </a:t>
            </a:r>
            <a:r>
              <a:rPr lang="en-US" dirty="0" err="1" smtClean="0"/>
              <a:t>Cardy</a:t>
            </a:r>
            <a:r>
              <a:rPr lang="en-US" dirty="0" smtClean="0"/>
              <a:t> formula and the expression for entanglement entropy for theories with higher spin charges. </a:t>
            </a:r>
          </a:p>
          <a:p>
            <a:endParaRPr lang="en-US" dirty="0"/>
          </a:p>
          <a:p>
            <a:r>
              <a:rPr lang="en-US" dirty="0" smtClean="0"/>
              <a:t>It is not clear whether they are universal for all CFTs (what replaces modular invariance?) or only for CFTs with a gravitational dual.</a:t>
            </a:r>
          </a:p>
          <a:p>
            <a:endParaRPr lang="en-US" dirty="0"/>
          </a:p>
          <a:p>
            <a:r>
              <a:rPr lang="en-US" dirty="0" smtClean="0"/>
              <a:t>Everything depends in a relatively simple way on the eigenvalues of the DS matrix </a:t>
            </a:r>
            <a:endParaRPr lang="en-US" dirty="0"/>
          </a:p>
        </p:txBody>
      </p:sp>
      <p:pic>
        <p:nvPicPr>
          <p:cNvPr id="3" name="Afbeelding 2"/>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2995247" y="5010081"/>
            <a:ext cx="1970532" cy="1094994"/>
          </a:xfrm>
          <a:prstGeom prst="rect">
            <a:avLst/>
          </a:prstGeom>
        </p:spPr>
      </p:pic>
    </p:spTree>
    <p:extLst>
      <p:ext uri="{BB962C8B-B14F-4D97-AF65-F5344CB8AC3E}">
        <p14:creationId xmlns:p14="http://schemas.microsoft.com/office/powerpoint/2010/main" val="3504106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93077" y="339969"/>
            <a:ext cx="5427785" cy="461665"/>
          </a:xfrm>
          <a:prstGeom prst="rect">
            <a:avLst/>
          </a:prstGeom>
          <a:noFill/>
        </p:spPr>
        <p:txBody>
          <a:bodyPr wrap="square" rtlCol="0">
            <a:spAutoFit/>
          </a:bodyPr>
          <a:lstStyle/>
          <a:p>
            <a:r>
              <a:rPr lang="en-US" dirty="0" smtClean="0">
                <a:solidFill>
                  <a:srgbClr val="000099"/>
                </a:solidFill>
              </a:rPr>
              <a:t>Conclusions</a:t>
            </a:r>
            <a:endParaRPr lang="en-US" dirty="0">
              <a:solidFill>
                <a:srgbClr val="000099"/>
              </a:solidFill>
            </a:endParaRPr>
          </a:p>
        </p:txBody>
      </p:sp>
      <p:sp>
        <p:nvSpPr>
          <p:cNvPr id="3" name="Tekstvak 2"/>
          <p:cNvSpPr txBox="1"/>
          <p:nvPr/>
        </p:nvSpPr>
        <p:spPr>
          <a:xfrm>
            <a:off x="293077" y="1148862"/>
            <a:ext cx="7444154" cy="5262979"/>
          </a:xfrm>
          <a:prstGeom prst="rect">
            <a:avLst/>
          </a:prstGeom>
          <a:noFill/>
        </p:spPr>
        <p:txBody>
          <a:bodyPr wrap="square" rtlCol="0">
            <a:spAutoFit/>
          </a:bodyPr>
          <a:lstStyle/>
          <a:p>
            <a:pPr marL="342900" indent="-342900">
              <a:buFont typeface="Wingdings" pitchFamily="2" charset="2"/>
              <a:buChar char="§"/>
            </a:pPr>
            <a:r>
              <a:rPr lang="en-US" dirty="0" smtClean="0"/>
              <a:t>Look at </a:t>
            </a:r>
            <a:r>
              <a:rPr lang="en-US" dirty="0" err="1" smtClean="0"/>
              <a:t>supersymmetric</a:t>
            </a:r>
            <a:r>
              <a:rPr lang="en-US" dirty="0" smtClean="0"/>
              <a:t> extensions – presumably everything remains the same with groups replaced by </a:t>
            </a:r>
            <a:r>
              <a:rPr lang="en-US" dirty="0" err="1" smtClean="0"/>
              <a:t>supergroups</a:t>
            </a:r>
            <a:endParaRPr lang="en-US" dirty="0" smtClean="0"/>
          </a:p>
          <a:p>
            <a:pPr marL="342900" indent="-342900">
              <a:buFont typeface="Wingdings" pitchFamily="2" charset="2"/>
              <a:buChar char="§"/>
            </a:pPr>
            <a:r>
              <a:rPr lang="en-US" dirty="0" smtClean="0"/>
              <a:t>Prove strong </a:t>
            </a:r>
            <a:r>
              <a:rPr lang="en-US" dirty="0" err="1" smtClean="0"/>
              <a:t>subadditivity</a:t>
            </a:r>
            <a:r>
              <a:rPr lang="en-US" dirty="0" smtClean="0"/>
              <a:t> in general</a:t>
            </a:r>
          </a:p>
          <a:p>
            <a:pPr marL="342900" indent="-342900">
              <a:buFont typeface="Wingdings" pitchFamily="2" charset="2"/>
              <a:buChar char="§"/>
            </a:pPr>
            <a:r>
              <a:rPr lang="en-US" dirty="0" smtClean="0"/>
              <a:t>Understand non-principal </a:t>
            </a:r>
            <a:r>
              <a:rPr lang="en-US" dirty="0" err="1" smtClean="0"/>
              <a:t>embeddings</a:t>
            </a:r>
            <a:endParaRPr lang="en-US" dirty="0" smtClean="0"/>
          </a:p>
          <a:p>
            <a:pPr marL="342900" indent="-342900">
              <a:buFont typeface="Wingdings" pitchFamily="2" charset="2"/>
              <a:buChar char="§"/>
            </a:pPr>
            <a:r>
              <a:rPr lang="en-US" dirty="0"/>
              <a:t>C</a:t>
            </a:r>
            <a:r>
              <a:rPr lang="en-US" dirty="0" smtClean="0"/>
              <a:t>onnection to conical defects/surpluses, use this to understand phase transitions in these theories?</a:t>
            </a:r>
          </a:p>
          <a:p>
            <a:pPr marL="342900" indent="-342900">
              <a:buFont typeface="Wingdings" pitchFamily="2" charset="2"/>
              <a:buChar char="§"/>
            </a:pPr>
            <a:r>
              <a:rPr lang="en-US" dirty="0" smtClean="0"/>
              <a:t>What about higher spin symmetries that are not of DS form?</a:t>
            </a:r>
          </a:p>
          <a:p>
            <a:pPr marL="342900" indent="-342900">
              <a:buFont typeface="Wingdings" pitchFamily="2" charset="2"/>
              <a:buChar char="§"/>
            </a:pPr>
            <a:r>
              <a:rPr lang="en-US" dirty="0" smtClean="0"/>
              <a:t>Any first principles derivation that does not use </a:t>
            </a:r>
            <a:r>
              <a:rPr lang="en-US" dirty="0" err="1" smtClean="0"/>
              <a:t>AdS</a:t>
            </a:r>
            <a:r>
              <a:rPr lang="en-US" dirty="0" smtClean="0"/>
              <a:t>/CFT?</a:t>
            </a:r>
          </a:p>
          <a:p>
            <a:pPr marL="342900" indent="-342900">
              <a:buFont typeface="Wingdings" pitchFamily="2" charset="2"/>
              <a:buChar char="§"/>
            </a:pPr>
            <a:endParaRPr lang="en-US" dirty="0" smtClean="0"/>
          </a:p>
          <a:p>
            <a:pPr marL="342900" indent="-342900">
              <a:buFont typeface="Wingdings" pitchFamily="2" charset="2"/>
              <a:buChar char="§"/>
            </a:pPr>
            <a:endParaRPr lang="en-US" dirty="0" smtClean="0"/>
          </a:p>
          <a:p>
            <a:endParaRPr lang="en-US" dirty="0"/>
          </a:p>
        </p:txBody>
      </p:sp>
    </p:spTree>
    <p:extLst>
      <p:ext uri="{BB962C8B-B14F-4D97-AF65-F5344CB8AC3E}">
        <p14:creationId xmlns:p14="http://schemas.microsoft.com/office/powerpoint/2010/main" val="13810250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402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28047" y="846159"/>
            <a:ext cx="3002508" cy="461665"/>
          </a:xfrm>
          <a:prstGeom prst="rect">
            <a:avLst/>
          </a:prstGeom>
          <a:noFill/>
        </p:spPr>
        <p:txBody>
          <a:bodyPr wrap="square" rtlCol="0">
            <a:spAutoFit/>
          </a:bodyPr>
          <a:lstStyle/>
          <a:p>
            <a:r>
              <a:rPr lang="en-US" dirty="0" smtClean="0"/>
              <a:t>2d CFT</a:t>
            </a:r>
            <a:endParaRPr lang="en-US" dirty="0"/>
          </a:p>
        </p:txBody>
      </p:sp>
      <p:sp>
        <p:nvSpPr>
          <p:cNvPr id="3" name="Tekstvak 2"/>
          <p:cNvSpPr txBox="1"/>
          <p:nvPr/>
        </p:nvSpPr>
        <p:spPr>
          <a:xfrm>
            <a:off x="730154" y="1951629"/>
            <a:ext cx="3780430" cy="461665"/>
          </a:xfrm>
          <a:prstGeom prst="rect">
            <a:avLst/>
          </a:prstGeom>
          <a:noFill/>
        </p:spPr>
        <p:txBody>
          <a:bodyPr wrap="square" rtlCol="0">
            <a:spAutoFit/>
          </a:bodyPr>
          <a:lstStyle/>
          <a:p>
            <a:r>
              <a:rPr lang="en-US" dirty="0" smtClean="0"/>
              <a:t>AdS3 gravity</a:t>
            </a:r>
            <a:endParaRPr lang="en-US" dirty="0"/>
          </a:p>
        </p:txBody>
      </p:sp>
      <p:sp>
        <p:nvSpPr>
          <p:cNvPr id="4" name="Tekstvak 3"/>
          <p:cNvSpPr txBox="1"/>
          <p:nvPr/>
        </p:nvSpPr>
        <p:spPr>
          <a:xfrm>
            <a:off x="327546" y="3111690"/>
            <a:ext cx="4203511" cy="830997"/>
          </a:xfrm>
          <a:prstGeom prst="rect">
            <a:avLst/>
          </a:prstGeom>
          <a:noFill/>
        </p:spPr>
        <p:txBody>
          <a:bodyPr wrap="square" rtlCol="0">
            <a:spAutoFit/>
          </a:bodyPr>
          <a:lstStyle/>
          <a:p>
            <a:r>
              <a:rPr lang="en-US" dirty="0" smtClean="0"/>
              <a:t>SL(2,R)</a:t>
            </a:r>
            <a:r>
              <a:rPr lang="en-US" dirty="0" err="1" smtClean="0"/>
              <a:t>xSL</a:t>
            </a:r>
            <a:r>
              <a:rPr lang="en-US" dirty="0" smtClean="0"/>
              <a:t>(2,R) </a:t>
            </a:r>
            <a:r>
              <a:rPr lang="en-US" dirty="0" err="1" smtClean="0"/>
              <a:t>Chern</a:t>
            </a:r>
            <a:r>
              <a:rPr lang="en-US" dirty="0" smtClean="0"/>
              <a:t>-Simons theory</a:t>
            </a:r>
            <a:endParaRPr lang="en-US" dirty="0"/>
          </a:p>
        </p:txBody>
      </p:sp>
      <p:sp>
        <p:nvSpPr>
          <p:cNvPr id="5" name="Tekstvak 4"/>
          <p:cNvSpPr txBox="1"/>
          <p:nvPr/>
        </p:nvSpPr>
        <p:spPr>
          <a:xfrm>
            <a:off x="348017" y="4421875"/>
            <a:ext cx="4162567" cy="1200329"/>
          </a:xfrm>
          <a:prstGeom prst="rect">
            <a:avLst/>
          </a:prstGeom>
          <a:noFill/>
        </p:spPr>
        <p:txBody>
          <a:bodyPr wrap="square" rtlCol="0">
            <a:spAutoFit/>
          </a:bodyPr>
          <a:lstStyle/>
          <a:p>
            <a:r>
              <a:rPr lang="en-US" dirty="0" smtClean="0"/>
              <a:t>Many universal results (</a:t>
            </a:r>
            <a:r>
              <a:rPr lang="en-US" dirty="0" err="1" smtClean="0"/>
              <a:t>Cardy</a:t>
            </a:r>
            <a:r>
              <a:rPr lang="en-US" dirty="0" smtClean="0"/>
              <a:t> formula, entanglement entropy,….)</a:t>
            </a:r>
            <a:endParaRPr lang="en-US" dirty="0"/>
          </a:p>
        </p:txBody>
      </p:sp>
      <p:sp>
        <p:nvSpPr>
          <p:cNvPr id="6" name="Tekstvak 5"/>
          <p:cNvSpPr txBox="1"/>
          <p:nvPr/>
        </p:nvSpPr>
        <p:spPr>
          <a:xfrm>
            <a:off x="4319516" y="707659"/>
            <a:ext cx="3664425" cy="830997"/>
          </a:xfrm>
          <a:prstGeom prst="rect">
            <a:avLst/>
          </a:prstGeom>
          <a:noFill/>
        </p:spPr>
        <p:txBody>
          <a:bodyPr wrap="square" rtlCol="0">
            <a:spAutoFit/>
          </a:bodyPr>
          <a:lstStyle/>
          <a:p>
            <a:r>
              <a:rPr lang="en-US" dirty="0" smtClean="0"/>
              <a:t>2d CFT with extended symmetries</a:t>
            </a:r>
            <a:endParaRPr lang="en-US" dirty="0"/>
          </a:p>
        </p:txBody>
      </p:sp>
      <p:sp>
        <p:nvSpPr>
          <p:cNvPr id="7" name="Tekstvak 6"/>
          <p:cNvSpPr txBox="1"/>
          <p:nvPr/>
        </p:nvSpPr>
        <p:spPr>
          <a:xfrm>
            <a:off x="4319516" y="1981197"/>
            <a:ext cx="3780430" cy="461665"/>
          </a:xfrm>
          <a:prstGeom prst="rect">
            <a:avLst/>
          </a:prstGeom>
          <a:noFill/>
        </p:spPr>
        <p:txBody>
          <a:bodyPr wrap="square" rtlCol="0">
            <a:spAutoFit/>
          </a:bodyPr>
          <a:lstStyle/>
          <a:p>
            <a:r>
              <a:rPr lang="en-US" dirty="0" smtClean="0"/>
              <a:t>AdS3 higher-spin gravity</a:t>
            </a:r>
            <a:endParaRPr lang="en-US" dirty="0"/>
          </a:p>
        </p:txBody>
      </p:sp>
      <p:sp>
        <p:nvSpPr>
          <p:cNvPr id="8" name="Tekstvak 7"/>
          <p:cNvSpPr txBox="1"/>
          <p:nvPr/>
        </p:nvSpPr>
        <p:spPr>
          <a:xfrm>
            <a:off x="4319516" y="3141258"/>
            <a:ext cx="4203511" cy="830997"/>
          </a:xfrm>
          <a:prstGeom prst="rect">
            <a:avLst/>
          </a:prstGeom>
          <a:noFill/>
        </p:spPr>
        <p:txBody>
          <a:bodyPr wrap="square" rtlCol="0">
            <a:spAutoFit/>
          </a:bodyPr>
          <a:lstStyle/>
          <a:p>
            <a:r>
              <a:rPr lang="en-US" dirty="0" smtClean="0"/>
              <a:t>SL(N,R)</a:t>
            </a:r>
            <a:r>
              <a:rPr lang="en-US" dirty="0" err="1" smtClean="0"/>
              <a:t>xSL</a:t>
            </a:r>
            <a:r>
              <a:rPr lang="en-US" dirty="0" smtClean="0"/>
              <a:t>(N,R) </a:t>
            </a:r>
            <a:r>
              <a:rPr lang="en-US" dirty="0" err="1" smtClean="0"/>
              <a:t>Chern</a:t>
            </a:r>
            <a:r>
              <a:rPr lang="en-US" dirty="0" smtClean="0"/>
              <a:t>-Simons theory</a:t>
            </a:r>
            <a:endParaRPr lang="en-US" dirty="0"/>
          </a:p>
        </p:txBody>
      </p:sp>
      <p:sp>
        <p:nvSpPr>
          <p:cNvPr id="9" name="Tekstvak 8"/>
          <p:cNvSpPr txBox="1"/>
          <p:nvPr/>
        </p:nvSpPr>
        <p:spPr>
          <a:xfrm>
            <a:off x="4339987" y="4451443"/>
            <a:ext cx="4162567" cy="1200329"/>
          </a:xfrm>
          <a:prstGeom prst="rect">
            <a:avLst/>
          </a:prstGeom>
          <a:noFill/>
        </p:spPr>
        <p:txBody>
          <a:bodyPr wrap="square" rtlCol="0">
            <a:spAutoFit/>
          </a:bodyPr>
          <a:lstStyle/>
          <a:p>
            <a:r>
              <a:rPr lang="en-US" dirty="0" smtClean="0"/>
              <a:t>Many universal results????? (</a:t>
            </a:r>
            <a:r>
              <a:rPr lang="en-US" dirty="0" err="1" smtClean="0"/>
              <a:t>Cardy</a:t>
            </a:r>
            <a:r>
              <a:rPr lang="en-US" dirty="0" smtClean="0"/>
              <a:t> formula, entanglement entropy,….)</a:t>
            </a:r>
            <a:endParaRPr lang="en-US" dirty="0"/>
          </a:p>
        </p:txBody>
      </p:sp>
      <p:sp>
        <p:nvSpPr>
          <p:cNvPr id="10" name="PIJL-OMHOOG en -OMLAAG 9"/>
          <p:cNvSpPr/>
          <p:nvPr/>
        </p:nvSpPr>
        <p:spPr>
          <a:xfrm>
            <a:off x="1392070" y="1307824"/>
            <a:ext cx="150125" cy="6733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JL-OMHOOG en -OMLAAG 10"/>
          <p:cNvSpPr/>
          <p:nvPr/>
        </p:nvSpPr>
        <p:spPr>
          <a:xfrm>
            <a:off x="5983404" y="1460223"/>
            <a:ext cx="150125" cy="6733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JL-OMHOOG en -OMLAAG 11"/>
          <p:cNvSpPr/>
          <p:nvPr/>
        </p:nvSpPr>
        <p:spPr>
          <a:xfrm>
            <a:off x="1392069" y="3789394"/>
            <a:ext cx="150125" cy="6733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JL-OMHOOG en -OMLAAG 12"/>
          <p:cNvSpPr/>
          <p:nvPr/>
        </p:nvSpPr>
        <p:spPr>
          <a:xfrm>
            <a:off x="1394345" y="2413294"/>
            <a:ext cx="150125" cy="6733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JL-OMHOOG en -OMLAAG 13"/>
          <p:cNvSpPr/>
          <p:nvPr/>
        </p:nvSpPr>
        <p:spPr>
          <a:xfrm>
            <a:off x="5981125" y="3941793"/>
            <a:ext cx="150125" cy="6733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JL-OMHOOG en -OMLAAG 14"/>
          <p:cNvSpPr/>
          <p:nvPr/>
        </p:nvSpPr>
        <p:spPr>
          <a:xfrm>
            <a:off x="5981126" y="2467885"/>
            <a:ext cx="150125" cy="6733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5895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7546" y="627797"/>
            <a:ext cx="4080681" cy="461665"/>
          </a:xfrm>
          <a:prstGeom prst="rect">
            <a:avLst/>
          </a:prstGeom>
          <a:noFill/>
        </p:spPr>
        <p:txBody>
          <a:bodyPr wrap="square" rtlCol="0">
            <a:spAutoFit/>
          </a:bodyPr>
          <a:lstStyle/>
          <a:p>
            <a:r>
              <a:rPr lang="en-US" dirty="0" err="1" smtClean="0"/>
              <a:t>Cardy</a:t>
            </a:r>
            <a:r>
              <a:rPr lang="en-US" dirty="0" smtClean="0"/>
              <a:t> formula:</a:t>
            </a:r>
            <a:endParaRPr lang="en-US" dirty="0"/>
          </a:p>
        </p:txBody>
      </p:sp>
      <p:sp>
        <p:nvSpPr>
          <p:cNvPr id="3" name="Tekstvak 2"/>
          <p:cNvSpPr txBox="1"/>
          <p:nvPr/>
        </p:nvSpPr>
        <p:spPr>
          <a:xfrm>
            <a:off x="327546" y="3493827"/>
            <a:ext cx="6127845" cy="461665"/>
          </a:xfrm>
          <a:prstGeom prst="rect">
            <a:avLst/>
          </a:prstGeom>
          <a:noFill/>
        </p:spPr>
        <p:txBody>
          <a:bodyPr wrap="square" rtlCol="0">
            <a:spAutoFit/>
          </a:bodyPr>
          <a:lstStyle/>
          <a:p>
            <a:r>
              <a:rPr lang="en-US" dirty="0" smtClean="0"/>
              <a:t>Finite temperature entanglement entropy:</a:t>
            </a:r>
            <a:endParaRPr lang="en-US" dirty="0"/>
          </a:p>
        </p:txBody>
      </p:sp>
      <p:pic>
        <p:nvPicPr>
          <p:cNvPr id="4" name="Afbeelding 3"/>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1026742" y="2142698"/>
            <a:ext cx="6118809" cy="649785"/>
          </a:xfrm>
          <a:prstGeom prst="rect">
            <a:avLst/>
          </a:prstGeom>
        </p:spPr>
      </p:pic>
      <p:pic>
        <p:nvPicPr>
          <p:cNvPr id="8" name="Afbeelding 7"/>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1558046" y="4573516"/>
            <a:ext cx="4201309" cy="671315"/>
          </a:xfrm>
          <a:prstGeom prst="rect">
            <a:avLst/>
          </a:prstGeom>
        </p:spPr>
      </p:pic>
      <p:sp>
        <p:nvSpPr>
          <p:cNvPr id="9" name="Tekstvak 8"/>
          <p:cNvSpPr txBox="1"/>
          <p:nvPr/>
        </p:nvSpPr>
        <p:spPr>
          <a:xfrm>
            <a:off x="2210937" y="5662641"/>
            <a:ext cx="2306472" cy="461665"/>
          </a:xfrm>
          <a:prstGeom prst="rect">
            <a:avLst/>
          </a:prstGeom>
          <a:noFill/>
        </p:spPr>
        <p:txBody>
          <a:bodyPr wrap="square" rtlCol="0">
            <a:spAutoFit/>
          </a:bodyPr>
          <a:lstStyle/>
          <a:p>
            <a:r>
              <a:rPr lang="en-US" dirty="0" smtClean="0"/>
              <a:t>a: UV  cutoff</a:t>
            </a:r>
            <a:endParaRPr lang="en-US" dirty="0"/>
          </a:p>
        </p:txBody>
      </p:sp>
    </p:spTree>
    <p:extLst>
      <p:ext uri="{BB962C8B-B14F-4D97-AF65-F5344CB8AC3E}">
        <p14:creationId xmlns:p14="http://schemas.microsoft.com/office/powerpoint/2010/main" val="860457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59809" y="450376"/>
            <a:ext cx="7137779" cy="461665"/>
          </a:xfrm>
          <a:prstGeom prst="rect">
            <a:avLst/>
          </a:prstGeom>
          <a:noFill/>
        </p:spPr>
        <p:txBody>
          <a:bodyPr wrap="square" rtlCol="0">
            <a:spAutoFit/>
          </a:bodyPr>
          <a:lstStyle/>
          <a:p>
            <a:r>
              <a:rPr lang="en-US" dirty="0" smtClean="0">
                <a:solidFill>
                  <a:srgbClr val="00B0F0"/>
                </a:solidFill>
              </a:rPr>
              <a:t>3d gravity </a:t>
            </a:r>
            <a:r>
              <a:rPr lang="en-US" dirty="0" err="1" smtClean="0">
                <a:solidFill>
                  <a:srgbClr val="00B0F0"/>
                </a:solidFill>
              </a:rPr>
              <a:t>vs</a:t>
            </a:r>
            <a:r>
              <a:rPr lang="en-US" dirty="0" smtClean="0">
                <a:solidFill>
                  <a:srgbClr val="00B0F0"/>
                </a:solidFill>
              </a:rPr>
              <a:t> CS theory</a:t>
            </a:r>
            <a:endParaRPr lang="en-US" dirty="0">
              <a:solidFill>
                <a:srgbClr val="00B0F0"/>
              </a:solidFill>
            </a:endParaRPr>
          </a:p>
        </p:txBody>
      </p:sp>
      <p:pic>
        <p:nvPicPr>
          <p:cNvPr id="5" name="Afbeelding 4"/>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218364" y="1323833"/>
            <a:ext cx="8761863" cy="395786"/>
          </a:xfrm>
          <a:prstGeom prst="rect">
            <a:avLst/>
          </a:prstGeom>
        </p:spPr>
      </p:pic>
      <p:sp>
        <p:nvSpPr>
          <p:cNvPr id="6" name="Tekstvak 5"/>
          <p:cNvSpPr txBox="1"/>
          <p:nvPr/>
        </p:nvSpPr>
        <p:spPr>
          <a:xfrm>
            <a:off x="859809" y="2142699"/>
            <a:ext cx="6905767" cy="461665"/>
          </a:xfrm>
          <a:prstGeom prst="rect">
            <a:avLst/>
          </a:prstGeom>
          <a:noFill/>
        </p:spPr>
        <p:txBody>
          <a:bodyPr wrap="square" rtlCol="0">
            <a:spAutoFit/>
          </a:bodyPr>
          <a:lstStyle/>
          <a:p>
            <a:r>
              <a:rPr lang="en-US" dirty="0" smtClean="0"/>
              <a:t>Relation to 3d gravity</a:t>
            </a:r>
            <a:endParaRPr lang="en-US" dirty="0"/>
          </a:p>
        </p:txBody>
      </p:sp>
      <p:pic>
        <p:nvPicPr>
          <p:cNvPr id="8" name="Afbeelding 7"/>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2347506" y="3199534"/>
            <a:ext cx="4162381" cy="387263"/>
          </a:xfrm>
          <a:prstGeom prst="rect">
            <a:avLst/>
          </a:prstGeom>
        </p:spPr>
      </p:pic>
      <p:sp>
        <p:nvSpPr>
          <p:cNvPr id="9" name="Tekstvak 8"/>
          <p:cNvSpPr txBox="1"/>
          <p:nvPr/>
        </p:nvSpPr>
        <p:spPr>
          <a:xfrm>
            <a:off x="859809" y="4174697"/>
            <a:ext cx="6414448" cy="830997"/>
          </a:xfrm>
          <a:prstGeom prst="rect">
            <a:avLst/>
          </a:prstGeom>
          <a:noFill/>
        </p:spPr>
        <p:txBody>
          <a:bodyPr wrap="square" rtlCol="0">
            <a:spAutoFit/>
          </a:bodyPr>
          <a:lstStyle/>
          <a:p>
            <a:r>
              <a:rPr lang="en-US" dirty="0" smtClean="0"/>
              <a:t>Obtain Einstein-Hilbert action with negative cosmological constant in first order form.</a:t>
            </a:r>
            <a:endParaRPr lang="en-US" dirty="0"/>
          </a:p>
        </p:txBody>
      </p:sp>
    </p:spTree>
    <p:extLst>
      <p:ext uri="{BB962C8B-B14F-4D97-AF65-F5344CB8AC3E}">
        <p14:creationId xmlns:p14="http://schemas.microsoft.com/office/powerpoint/2010/main" val="1242754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96036" y="450376"/>
            <a:ext cx="6919415" cy="2677656"/>
          </a:xfrm>
          <a:prstGeom prst="rect">
            <a:avLst/>
          </a:prstGeom>
          <a:noFill/>
        </p:spPr>
        <p:txBody>
          <a:bodyPr wrap="square" rtlCol="0">
            <a:spAutoFit/>
          </a:bodyPr>
          <a:lstStyle/>
          <a:p>
            <a:r>
              <a:rPr lang="en-US" dirty="0" smtClean="0"/>
              <a:t>For </a:t>
            </a:r>
            <a:r>
              <a:rPr lang="en-US" dirty="0" err="1" smtClean="0"/>
              <a:t>AdS</a:t>
            </a:r>
            <a:r>
              <a:rPr lang="en-US" dirty="0" smtClean="0"/>
              <a:t> application, boundary conditions are very important.</a:t>
            </a:r>
          </a:p>
          <a:p>
            <a:endParaRPr lang="en-US" dirty="0"/>
          </a:p>
          <a:p>
            <a:r>
              <a:rPr lang="en-US" dirty="0" smtClean="0"/>
              <a:t>Consider only A from now on. Pick coordinates    where    is the radial direction.  </a:t>
            </a:r>
          </a:p>
          <a:p>
            <a:endParaRPr lang="en-US" dirty="0"/>
          </a:p>
          <a:p>
            <a:endParaRPr lang="en-US" dirty="0"/>
          </a:p>
        </p:txBody>
      </p:sp>
      <p:pic>
        <p:nvPicPr>
          <p:cNvPr id="3" name="Afbeelding 2"/>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7223304" y="1604538"/>
            <a:ext cx="1088181" cy="289048"/>
          </a:xfrm>
          <a:prstGeom prst="rect">
            <a:avLst/>
          </a:prstGeom>
        </p:spPr>
      </p:pic>
      <p:pic>
        <p:nvPicPr>
          <p:cNvPr id="4" name="Afbeelding 3"/>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1666544" y="2062329"/>
            <a:ext cx="146304" cy="201168"/>
          </a:xfrm>
          <a:prstGeom prst="rect">
            <a:avLst/>
          </a:prstGeom>
        </p:spPr>
      </p:pic>
      <p:sp>
        <p:nvSpPr>
          <p:cNvPr id="5" name="Tekstvak 4"/>
          <p:cNvSpPr txBox="1"/>
          <p:nvPr/>
        </p:nvSpPr>
        <p:spPr>
          <a:xfrm>
            <a:off x="791570" y="2674961"/>
            <a:ext cx="4722126" cy="461665"/>
          </a:xfrm>
          <a:prstGeom prst="rect">
            <a:avLst/>
          </a:prstGeom>
          <a:noFill/>
        </p:spPr>
        <p:txBody>
          <a:bodyPr wrap="square" rtlCol="0">
            <a:spAutoFit/>
          </a:bodyPr>
          <a:lstStyle/>
          <a:p>
            <a:r>
              <a:rPr lang="en-US" dirty="0" smtClean="0"/>
              <a:t>Define </a:t>
            </a:r>
            <a:endParaRPr lang="en-US" dirty="0"/>
          </a:p>
        </p:txBody>
      </p:sp>
      <p:pic>
        <p:nvPicPr>
          <p:cNvPr id="6" name="Afbeelding 5"/>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075976" y="2566082"/>
            <a:ext cx="3154680" cy="731520"/>
          </a:xfrm>
          <a:prstGeom prst="rect">
            <a:avLst/>
          </a:prstGeom>
        </p:spPr>
      </p:pic>
      <p:sp>
        <p:nvSpPr>
          <p:cNvPr id="7" name="Tekstvak 6"/>
          <p:cNvSpPr txBox="1"/>
          <p:nvPr/>
        </p:nvSpPr>
        <p:spPr>
          <a:xfrm>
            <a:off x="791570" y="3766782"/>
            <a:ext cx="6646460" cy="461665"/>
          </a:xfrm>
          <a:prstGeom prst="rect">
            <a:avLst/>
          </a:prstGeom>
          <a:noFill/>
        </p:spPr>
        <p:txBody>
          <a:bodyPr wrap="square" rtlCol="0">
            <a:spAutoFit/>
          </a:bodyPr>
          <a:lstStyle/>
          <a:p>
            <a:r>
              <a:rPr lang="en-US" dirty="0" smtClean="0"/>
              <a:t>Then the </a:t>
            </a:r>
            <a:r>
              <a:rPr lang="en-US" dirty="0" err="1" smtClean="0"/>
              <a:t>AdS</a:t>
            </a:r>
            <a:r>
              <a:rPr lang="en-US" dirty="0" smtClean="0"/>
              <a:t> boundary conditions are</a:t>
            </a:r>
            <a:endParaRPr lang="en-US" dirty="0"/>
          </a:p>
        </p:txBody>
      </p:sp>
      <p:pic>
        <p:nvPicPr>
          <p:cNvPr id="10" name="Afbeelding 9"/>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2173781" y="4659307"/>
            <a:ext cx="3963924" cy="320040"/>
          </a:xfrm>
          <a:prstGeom prst="rect">
            <a:avLst/>
          </a:prstGeom>
        </p:spPr>
      </p:pic>
    </p:spTree>
    <p:extLst>
      <p:ext uri="{BB962C8B-B14F-4D97-AF65-F5344CB8AC3E}">
        <p14:creationId xmlns:p14="http://schemas.microsoft.com/office/powerpoint/2010/main" val="2670883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23081" y="450375"/>
            <a:ext cx="7738280" cy="830997"/>
          </a:xfrm>
          <a:prstGeom prst="rect">
            <a:avLst/>
          </a:prstGeom>
          <a:noFill/>
        </p:spPr>
        <p:txBody>
          <a:bodyPr wrap="square" rtlCol="0">
            <a:spAutoFit/>
          </a:bodyPr>
          <a:lstStyle/>
          <a:p>
            <a:r>
              <a:rPr lang="en-US" dirty="0"/>
              <a:t>w</a:t>
            </a:r>
            <a:r>
              <a:rPr lang="en-US" dirty="0" smtClean="0"/>
              <a:t>here a is up to corrections of order       equal to the following flat 2d connection</a:t>
            </a:r>
            <a:endParaRPr lang="en-US" dirty="0"/>
          </a:p>
        </p:txBody>
      </p:sp>
      <p:pic>
        <p:nvPicPr>
          <p:cNvPr id="3" name="Afbeelding 2"/>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5463228" y="541075"/>
            <a:ext cx="438912" cy="205740"/>
          </a:xfrm>
          <a:prstGeom prst="rect">
            <a:avLst/>
          </a:prstGeom>
        </p:spPr>
      </p:pic>
      <p:pic>
        <p:nvPicPr>
          <p:cNvPr id="13" name="Afbeelding 12"/>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656608" y="1825161"/>
            <a:ext cx="7941564" cy="731520"/>
          </a:xfrm>
          <a:prstGeom prst="rect">
            <a:avLst/>
          </a:prstGeom>
        </p:spPr>
      </p:pic>
      <p:cxnSp>
        <p:nvCxnSpPr>
          <p:cNvPr id="7" name="Rechte verbindingslijn met pijl 6"/>
          <p:cNvCxnSpPr/>
          <p:nvPr/>
        </p:nvCxnSpPr>
        <p:spPr>
          <a:xfrm>
            <a:off x="1897039" y="2540000"/>
            <a:ext cx="40944" cy="57169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Rechte verbindingslijn met pijl 7"/>
          <p:cNvCxnSpPr/>
          <p:nvPr/>
        </p:nvCxnSpPr>
        <p:spPr>
          <a:xfrm flipH="1">
            <a:off x="5902140" y="2081739"/>
            <a:ext cx="832106" cy="744106"/>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kstvak 10"/>
          <p:cNvSpPr txBox="1"/>
          <p:nvPr/>
        </p:nvSpPr>
        <p:spPr>
          <a:xfrm>
            <a:off x="1146412" y="3111690"/>
            <a:ext cx="2620370" cy="461665"/>
          </a:xfrm>
          <a:prstGeom prst="rect">
            <a:avLst/>
          </a:prstGeom>
          <a:noFill/>
        </p:spPr>
        <p:txBody>
          <a:bodyPr wrap="square" rtlCol="0">
            <a:spAutoFit/>
          </a:bodyPr>
          <a:lstStyle/>
          <a:p>
            <a:r>
              <a:rPr lang="en-US" dirty="0" err="1" smtClean="0"/>
              <a:t>normalizable</a:t>
            </a:r>
            <a:endParaRPr lang="en-US" dirty="0"/>
          </a:p>
        </p:txBody>
      </p:sp>
      <p:sp>
        <p:nvSpPr>
          <p:cNvPr id="12" name="Tekstvak 11"/>
          <p:cNvSpPr txBox="1"/>
          <p:nvPr/>
        </p:nvSpPr>
        <p:spPr>
          <a:xfrm>
            <a:off x="4627390" y="2894505"/>
            <a:ext cx="3016156" cy="461665"/>
          </a:xfrm>
          <a:prstGeom prst="rect">
            <a:avLst/>
          </a:prstGeom>
          <a:noFill/>
        </p:spPr>
        <p:txBody>
          <a:bodyPr wrap="square" rtlCol="0">
            <a:spAutoFit/>
          </a:bodyPr>
          <a:lstStyle/>
          <a:p>
            <a:r>
              <a:rPr lang="en-US" dirty="0"/>
              <a:t>n</a:t>
            </a:r>
            <a:r>
              <a:rPr lang="en-US" dirty="0" smtClean="0"/>
              <a:t>on-</a:t>
            </a:r>
            <a:r>
              <a:rPr lang="en-US" dirty="0" err="1" smtClean="0"/>
              <a:t>normalizable</a:t>
            </a:r>
            <a:endParaRPr lang="en-US" dirty="0"/>
          </a:p>
        </p:txBody>
      </p:sp>
      <p:sp>
        <p:nvSpPr>
          <p:cNvPr id="15" name="Tekstvak 14"/>
          <p:cNvSpPr txBox="1"/>
          <p:nvPr/>
        </p:nvSpPr>
        <p:spPr>
          <a:xfrm>
            <a:off x="656608" y="4080681"/>
            <a:ext cx="3970782" cy="461665"/>
          </a:xfrm>
          <a:prstGeom prst="rect">
            <a:avLst/>
          </a:prstGeom>
          <a:noFill/>
        </p:spPr>
        <p:txBody>
          <a:bodyPr wrap="square" rtlCol="0">
            <a:spAutoFit/>
          </a:bodyPr>
          <a:lstStyle/>
          <a:p>
            <a:r>
              <a:rPr lang="en-US" dirty="0" smtClean="0"/>
              <a:t>Flatness is equivalent to</a:t>
            </a:r>
            <a:endParaRPr lang="en-US" dirty="0"/>
          </a:p>
        </p:txBody>
      </p:sp>
      <p:pic>
        <p:nvPicPr>
          <p:cNvPr id="17" name="Afbeelding 16"/>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1897039" y="4778232"/>
            <a:ext cx="5278374" cy="354330"/>
          </a:xfrm>
          <a:prstGeom prst="rect">
            <a:avLst/>
          </a:prstGeom>
        </p:spPr>
      </p:pic>
      <p:sp>
        <p:nvSpPr>
          <p:cNvPr id="18" name="Tekstvak 17"/>
          <p:cNvSpPr txBox="1"/>
          <p:nvPr/>
        </p:nvSpPr>
        <p:spPr>
          <a:xfrm>
            <a:off x="656608" y="5471572"/>
            <a:ext cx="7941564" cy="830997"/>
          </a:xfrm>
          <a:prstGeom prst="rect">
            <a:avLst/>
          </a:prstGeom>
          <a:noFill/>
        </p:spPr>
        <p:txBody>
          <a:bodyPr wrap="square" rtlCol="0">
            <a:spAutoFit/>
          </a:bodyPr>
          <a:lstStyle/>
          <a:p>
            <a:r>
              <a:rPr lang="en-US" dirty="0"/>
              <a:t>w</a:t>
            </a:r>
            <a:r>
              <a:rPr lang="en-US" dirty="0" smtClean="0"/>
              <a:t>hich is simply expressing conservation of the stress tensor in the presence of an interaction  </a:t>
            </a:r>
            <a:endParaRPr lang="en-US" dirty="0"/>
          </a:p>
        </p:txBody>
      </p:sp>
      <p:pic>
        <p:nvPicPr>
          <p:cNvPr id="19" name="Afbeelding 18"/>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6021014" y="5955097"/>
            <a:ext cx="1426464" cy="347472"/>
          </a:xfrm>
          <a:prstGeom prst="rect">
            <a:avLst/>
          </a:prstGeom>
        </p:spPr>
      </p:pic>
    </p:spTree>
    <p:extLst>
      <p:ext uri="{BB962C8B-B14F-4D97-AF65-F5344CB8AC3E}">
        <p14:creationId xmlns:p14="http://schemas.microsoft.com/office/powerpoint/2010/main" val="2275990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36728" y="532263"/>
            <a:ext cx="7656394" cy="830997"/>
          </a:xfrm>
          <a:prstGeom prst="rect">
            <a:avLst/>
          </a:prstGeom>
          <a:noFill/>
        </p:spPr>
        <p:txBody>
          <a:bodyPr wrap="square" rtlCol="0">
            <a:spAutoFit/>
          </a:bodyPr>
          <a:lstStyle/>
          <a:p>
            <a:r>
              <a:rPr lang="en-US" dirty="0" smtClean="0"/>
              <a:t>One also needs a boundary term to make everything work but I will not discuss this.</a:t>
            </a:r>
            <a:endParaRPr lang="en-US" dirty="0"/>
          </a:p>
        </p:txBody>
      </p:sp>
      <p:sp>
        <p:nvSpPr>
          <p:cNvPr id="3" name="Tekstvak 2"/>
          <p:cNvSpPr txBox="1"/>
          <p:nvPr/>
        </p:nvSpPr>
        <p:spPr>
          <a:xfrm>
            <a:off x="532263" y="1815152"/>
            <a:ext cx="7683689" cy="1200329"/>
          </a:xfrm>
          <a:prstGeom prst="rect">
            <a:avLst/>
          </a:prstGeom>
          <a:noFill/>
        </p:spPr>
        <p:txBody>
          <a:bodyPr wrap="square" rtlCol="0">
            <a:spAutoFit/>
          </a:bodyPr>
          <a:lstStyle/>
          <a:p>
            <a:r>
              <a:rPr lang="en-US" dirty="0" smtClean="0"/>
              <a:t>Gauge transformations that preserve this form of the connection have infinitesimal gauge parameter</a:t>
            </a:r>
          </a:p>
          <a:p>
            <a:endParaRPr lang="en-US" dirty="0"/>
          </a:p>
        </p:txBody>
      </p:sp>
      <p:pic>
        <p:nvPicPr>
          <p:cNvPr id="6" name="Afbeelding 5"/>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1869743" y="3111015"/>
            <a:ext cx="3806190" cy="731520"/>
          </a:xfrm>
          <a:prstGeom prst="rect">
            <a:avLst/>
          </a:prstGeom>
        </p:spPr>
      </p:pic>
      <p:pic>
        <p:nvPicPr>
          <p:cNvPr id="10" name="Afbeelding 9"/>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1773441" y="4956913"/>
            <a:ext cx="4878324" cy="354330"/>
          </a:xfrm>
          <a:prstGeom prst="rect">
            <a:avLst/>
          </a:prstGeom>
        </p:spPr>
      </p:pic>
      <p:sp>
        <p:nvSpPr>
          <p:cNvPr id="8" name="Tekstvak 7"/>
          <p:cNvSpPr txBox="1"/>
          <p:nvPr/>
        </p:nvSpPr>
        <p:spPr>
          <a:xfrm>
            <a:off x="647502" y="4311512"/>
            <a:ext cx="5622877" cy="461665"/>
          </a:xfrm>
          <a:prstGeom prst="rect">
            <a:avLst/>
          </a:prstGeom>
          <a:noFill/>
        </p:spPr>
        <p:txBody>
          <a:bodyPr wrap="square" rtlCol="0">
            <a:spAutoFit/>
          </a:bodyPr>
          <a:lstStyle/>
          <a:p>
            <a:r>
              <a:rPr lang="en-US" dirty="0"/>
              <a:t>a</a:t>
            </a:r>
            <a:r>
              <a:rPr lang="en-US" dirty="0" smtClean="0"/>
              <a:t>nd change the stress tensor to</a:t>
            </a:r>
            <a:endParaRPr lang="en-US" dirty="0"/>
          </a:p>
        </p:txBody>
      </p:sp>
      <p:sp>
        <p:nvSpPr>
          <p:cNvPr id="11" name="Tekstvak 10"/>
          <p:cNvSpPr txBox="1"/>
          <p:nvPr/>
        </p:nvSpPr>
        <p:spPr>
          <a:xfrm>
            <a:off x="647501" y="5459104"/>
            <a:ext cx="7882349" cy="830997"/>
          </a:xfrm>
          <a:prstGeom prst="rect">
            <a:avLst/>
          </a:prstGeom>
          <a:noFill/>
        </p:spPr>
        <p:txBody>
          <a:bodyPr wrap="square" rtlCol="0">
            <a:spAutoFit/>
          </a:bodyPr>
          <a:lstStyle/>
          <a:p>
            <a:r>
              <a:rPr lang="en-US" dirty="0"/>
              <a:t>w</a:t>
            </a:r>
            <a:r>
              <a:rPr lang="en-US" dirty="0" smtClean="0"/>
              <a:t>hich is exactly the correct behavior under </a:t>
            </a:r>
            <a:r>
              <a:rPr lang="en-US" dirty="0" err="1" smtClean="0"/>
              <a:t>diffeomorphisms</a:t>
            </a:r>
            <a:r>
              <a:rPr lang="en-US" dirty="0" smtClean="0"/>
              <a:t>.</a:t>
            </a:r>
            <a:endParaRPr lang="en-US" dirty="0"/>
          </a:p>
        </p:txBody>
      </p:sp>
    </p:spTree>
    <p:extLst>
      <p:ext uri="{BB962C8B-B14F-4D97-AF65-F5344CB8AC3E}">
        <p14:creationId xmlns:p14="http://schemas.microsoft.com/office/powerpoint/2010/main" val="813186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00500" y="518615"/>
            <a:ext cx="7533565" cy="830997"/>
          </a:xfrm>
          <a:prstGeom prst="rect">
            <a:avLst/>
          </a:prstGeom>
          <a:noFill/>
        </p:spPr>
        <p:txBody>
          <a:bodyPr wrap="square" rtlCol="0">
            <a:spAutoFit/>
          </a:bodyPr>
          <a:lstStyle/>
          <a:p>
            <a:r>
              <a:rPr lang="en-US" dirty="0" smtClean="0"/>
              <a:t>Generalization to higher spin theories uses ideas from so-called </a:t>
            </a:r>
            <a:r>
              <a:rPr lang="en-US" dirty="0" err="1" smtClean="0"/>
              <a:t>Drinfeld-Sokolov</a:t>
            </a:r>
            <a:r>
              <a:rPr lang="en-US" dirty="0" smtClean="0"/>
              <a:t> reduction.</a:t>
            </a:r>
            <a:endParaRPr lang="en-US" dirty="0"/>
          </a:p>
        </p:txBody>
      </p:sp>
      <p:sp>
        <p:nvSpPr>
          <p:cNvPr id="3" name="Tekstvak 2"/>
          <p:cNvSpPr txBox="1"/>
          <p:nvPr/>
        </p:nvSpPr>
        <p:spPr>
          <a:xfrm>
            <a:off x="600500" y="1651379"/>
            <a:ext cx="7833816" cy="3046988"/>
          </a:xfrm>
          <a:prstGeom prst="rect">
            <a:avLst/>
          </a:prstGeom>
          <a:noFill/>
        </p:spPr>
        <p:txBody>
          <a:bodyPr wrap="square" rtlCol="0">
            <a:spAutoFit/>
          </a:bodyPr>
          <a:lstStyle/>
          <a:p>
            <a:r>
              <a:rPr lang="en-US" dirty="0" smtClean="0"/>
              <a:t>Take any SL(2) embedding in SL(N). These are classified by the way the fundamental representation decomposes in SL(2) representations. If N is irreducible this called the principal embedding.</a:t>
            </a:r>
          </a:p>
          <a:p>
            <a:endParaRPr lang="en-US" dirty="0"/>
          </a:p>
          <a:p>
            <a:r>
              <a:rPr lang="en-US" dirty="0" smtClean="0"/>
              <a:t>These give rise to the “standard” W-algebras.</a:t>
            </a:r>
          </a:p>
          <a:p>
            <a:endParaRPr lang="en-US" dirty="0"/>
          </a:p>
          <a:p>
            <a:r>
              <a:rPr lang="en-US" dirty="0" smtClean="0"/>
              <a:t>Denote SL(2) generators by </a:t>
            </a:r>
          </a:p>
        </p:txBody>
      </p:sp>
      <p:pic>
        <p:nvPicPr>
          <p:cNvPr id="4" name="Afbeelding 3"/>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4681181" y="4294684"/>
            <a:ext cx="1707642" cy="329184"/>
          </a:xfrm>
          <a:prstGeom prst="rect">
            <a:avLst/>
          </a:prstGeom>
        </p:spPr>
      </p:pic>
      <p:pic>
        <p:nvPicPr>
          <p:cNvPr id="7" name="Afbeelding 6"/>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1343621" y="5351439"/>
            <a:ext cx="4928616" cy="336042"/>
          </a:xfrm>
          <a:prstGeom prst="rect">
            <a:avLst/>
          </a:prstGeom>
        </p:spPr>
      </p:pic>
    </p:spTree>
    <p:extLst>
      <p:ext uri="{BB962C8B-B14F-4D97-AF65-F5344CB8AC3E}">
        <p14:creationId xmlns:p14="http://schemas.microsoft.com/office/powerpoint/2010/main" val="6839472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AMBLE" val="\documentclass{article}&#10;\pagestyle{empty}&#10;\usepackage{xspace,amssymb,amsfonts,amsmath}&#10;\usepackage{color}&#10;\usepackage{TeX4PPT}&#10;"/>
  <p:tag name="MAGPC" val="200"/>
  <p:tag name="FONTSIZE" val="1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e^{-\rho}&#10;$ &#10;&#10;\end{document}"/>
  <p:tag name="IGUANATEXSIZE" val="24"/>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 = \left( \begin{array}{cc} 0 &amp; 1 \\ T_{++} &amp; 0 \end{array} \right)&#10;dx^+   +&#10;\left( \begin{array}{cc} \partial_+ \mu/2 &amp; \mu \\&#10; \mu T_{++} -\partial_+^2 \mu/2&amp; -\partial_+\mu/2 \end{array} \right)&#10;dx^-&#10;$ &#10;&#10;\end{document}"/>
  <p:tag name="IGUANATEXSIZE" val="24"/>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partial_- T_{++} = 2 T_{++} \partial_+ \mu + \partial_+ T_{++} \mu &#10;-\partial_+^3 \mu/2&#10;$ &#10;&#10;\end{document}"/>
  <p:tag name="IGUANATEXSIZE" val="24"/>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int d^2 x \mu T_{++}&#10;$ &#10;&#10;\end{document}"/>
  <p:tag name="IGUANATEXSIZE" val="24"/>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eft( \begin{array}{cc} \partial_+ \epsilon/2 &amp; \epsilon \\&#10; \epsilon T_{++} -\partial_+^2 \epsilon/2&amp; -&#10;\partial_+\epsilon/2 \end{array} \right)&#10;$ &#10;&#10;\end{document}"/>
  <p:tag name="IGUANATEXSIZE" val="24"/>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delta T_{++} = 2 T_{++} \partial_+ \epsilon + &#10;\partial_+ T_{++} \epsilon+\partial_+^3 \epsilon/2&#10;$ &#10;&#10;\end{document}"/>
  <p:tag name="IGUANATEXSIZE" val="24"/>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Lambda^-,\Lambda^0,\Lambda^+ \}$ &#10;&#10;\end{document}"/>
  <p:tag name="IGUANATEXSIZE" val="24"/>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ambda^0,\Lambda^{\pm}]=\pm \Lambda^{\pm},\qquad [\Lambda^+,&#10;\Lambda^-]=2 \Lambda^0.&#10;$&#10;&#10;\end{document}"/>
  <p:tag name="IGUANATEXSIZE" val="24"/>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 = (\Lambda^+ + {\cal W}) dx^+  +  ({\cal M} + \ldots) dx^-&#10;$&#10;&#10;\end{document}"/>
  <p:tag name="IGUANATEXSIZE" val="24"/>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ambda^-,{\cal W}]=0, \quad {\cal W}:&#10;$&#10;&#10;\end{document}"/>
  <p:tag name="IGUANATEXSIZE" val="24"/>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2\pi \sqrt{\frac{c}{6} (L_0-\frac{c}{24})} + &#10;2\pi \sqrt{\frac{c}{6} (\bar{L}_0-\frac{c}{24})} $&#10;&#10;\end{document}"/>
  <p:tag name="IGUANATEXSIZE" val="20"/>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ambda^+,{\cal M}]=0, \quad {\cal M}:&#10;$&#10;&#10;\end{document}"/>
  <p:tag name="IGUANATEXSIZE" val="24"/>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 \left( \begin{array}{ccc} 0 &amp; 1 &amp; 0 \\ T &amp; 0 &amp; 1 \\&#10;W &amp; T &amp; 0 \end{array} \right) dx^+ + &#10;\left( \begin{array}{ccc} \ast &amp; \mu+\ast &amp; \nu \\&#10;\ast &amp; \ast &amp; \mu-\ast \\ \ast &amp; \ast &amp; \ast &#10;\end{array} \right) dx^-&#10;$&#10;&#10;\end{document}"/>
  <p:tag name="IGUANATEXSIZE" val="24"/>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c=12 k {\rm Tr} (\Lambda^0\Lambda^0)&#10;$&#10;&#10;\end{document}"/>
  <p:tag name="IGUANATEXSIZE" val="24"/>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mu&#10;$&#10;&#10;\end{document}"/>
  <p:tag name="IGUANATEXSIZE" val="24"/>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rm spec}(2\pi(\tau a_+ -\bar{\tau} a_-)) = {\rm spec}(2\pi i &#10;\Lambda^0)&#10;$&#10;&#10;\end{document}"/>
  <p:tag name="IGUANATEXSIZE" val="24"/>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rm spec}\,\, 2\pi \tau \left( \begin{array}{cc}&#10;0 &amp; 1 \\ T &amp; 0 \end{array} \right)&#10;= {\rm spec}\,\,2\pi i &#10; \left( \begin{array}{cc}&#10;1/2 &amp; 0 \\ 0 &amp; -1/2 \end{array} \right)&#10;$&#10;&#10;\end{document}"/>
  <p:tag name="IGUANATEXSIZE" val="24"/>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ongrightarrow T\sim L_0 \sim \frac{1}{{\tau^2}}$&#10;&#10;\end{document}"/>
  <p:tag name="IGUANATEXSIZE" val="24"/>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cosh d(P,Q) = \frac{1}{2} {\rm Tr}\left[ P \exp \int_P^Q \bar{A}&#10;\,\,\,P \exp \int_Q^P A \right]&#10;$$&#10;&#10;&#10;&#10;\end{document}"/>
  <p:tag name="IGUANATEXSIZE" val="24"/>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 \equiv k\log\left[\lim_{\rho_{0} \to \infty} &#10;\left.W(P,Q)\right|_{\rho_{P}=\rho_{Q}=\rho_{0}}\right]&#10;$$&#10;&#10;&#10;\end{document}"/>
  <p:tag name="IGUANATEXSIZE" val="24"/>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W(P,Q) = {\rm Tr}_{R_{\Lambda}} &#10;\left[ P \exp \int_P^Q \bar{A}_- dx^- \,\,\,&#10; P \exp \int_Q^P A_+ dx^+ \right]&#10;$$&#10;&#10;&#10;\end{document}"/>
  <p:tag name="IGUANATEXSIZE" val="24"/>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_{A} = \frac{c}{3}\log\left(\frac{\beta}{\pi a}\sinh\left(\frac{\pi l}{\beta}\right)\right)&#10;$&#10;&#10;&#10;\end{document}"/>
  <p:tag name="IGUANATEXSIZE" val="20"/>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ambda^+=\sum_i c_i E_{\alpha_i}&#10;$&#10;&#10;&#10;\end{document}"/>
  <p:tag name="IGUANATEXSIZE" val="24"/>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um_{i\,c_i\neq 0} \lambda_i&#10;$&#10;&#10;&#10;\end{document}"/>
  <p:tag name="IGUANATEXSIZE" val="24"/>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10;\mbox{black hole:}\qquad&#10;S_{BTZ}=&#10;\frac{c}{6}\log\left\{\frac{\beta_{+}\beta_{-}}{\pi^{2}a^{2}}\sinh\biggl[\frac{\ell}{\beta_{+}}\pi\left(\varphi_{P} - \varphi_{Q}\right)\biggr] \sinh\biggl[\frac{\ell}{\beta_{-}}\pi\left(\varphi_{P} - \varphi_{Q}\right)\biggr]\right\}&#10;$$&#10;$$&#10; \mbox{global:}\qquad&#10;S_{AdS_{3}} = \frac{c}{3}\log\left[\frac{\ell}{a}\sin\left(\frac{\varphi_{P}-\varphi_{Q}}{2}\right)\right]&#10;$$&#10;$$&#10;\mbox{Poincar\'e:}\qquad &#10; S_{AdS_{3}} = \frac{c}{3}\log\left[\frac{x_{P}-x_{Q}}{a}\right]&#10;$$&#10;&#10;\end{document}"/>
  <p:tag name="IGUANATEXSIZE" val="24"/>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_+$&#10;&#10;\end{document}"/>
  <p:tag name="IGUANATEXSIZE" val="24"/>
</p:tagLst>
</file>

<file path=ppt/tags/tag3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ar{A}_-$&#10;&#10;\end{document}"/>
  <p:tag name="IGUANATEXSIZE" val="24"/>
</p:tagLst>
</file>

<file path=ppt/tags/tag3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Z=\left\langle e^{-\int d^2 z \sum_i \mu_i(z,\bar{z}) W_i(z,\bar{z})} \right\rangle&#10;$$&#10;&#10;\end{document}"/>
  <p:tag name="IGUANATEXSIZE" val="24"/>
</p:tagLst>
</file>

<file path=ppt/tags/tag3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 \sim k {\rm Tr} (A_+ (i \tau A_+ - i \bar{\tau}_- A_-)) +&#10; {\rm similar}\,\,{\rm for}\,\,\bar{A}&#10;$$&#10;&#10;\end{document}"/>
  <p:tag name="IGUANATEXSIZE" val="24"/>
</p:tagLst>
</file>

<file path=ppt/tags/tag3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lambda_{A_+}$&#10;&#10;\end{document}"/>
  <p:tag name="IGUANATEXSIZE" val="24"/>
</p:tagLst>
</file>

<file path=ppt/tags/tag3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_+$&#10;&#10;\end{document}"/>
  <p:tag name="IGUANATEXSIZE" val="24"/>
</p:tagLst>
</file>

<file path=ppt/tags/tag3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 \sim k {\rm Tr} (\lambda_{A_+} \Lambda^0) +&#10; {\rm similar}\,\,{\rm for}\,\,\bar{A}&#10;$$&#10;&#10;\end{document}"/>
  <p:tag name="IGUANATEXSIZE" val="24"/>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frac{k}{4\pi} \int {\rm Tr}(A\wedge dA+&#10;\frac{2}{3}A\wedge A\wedge A) - \frac{k}{4\pi}&#10; \int {\rm Tr}(\bar{A}\wedge d\bar{A}+&#10;\frac{2}{3}\bar{A}\wedge \bar{A}\wedge \bar{A}) &#10;$&#10;&#10;\end{document}"/>
  <p:tag name="IGUANATEXSIZE" val="20"/>
</p:tagLst>
</file>

<file path=ppt/tags/tag4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_+$&#10;&#10;\end{document}"/>
  <p:tag name="IGUANATEXSIZE" val="24"/>
</p:tagLst>
</file>

<file path=ppt/tags/tag4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left( \begin{array}{ccc} 0 &amp; 1 &amp; 0 \\ T &amp; 0 &amp; 1 \\&#10;W &amp; T &amp; 0 \end{array} \right) $&#10;&#10;\end{document}"/>
  <p:tag name="IGUANATEXSIZE" val="24"/>
</p:tagLst>
</file>

<file path=ppt/tags/tag4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_{EE}(A) + S_{EE}(B) \geq S_{EE}(A\cup B) + S_{EE}(A \cap B)\,&#10;$$&#10;\end{document}"/>
  <p:tag name="IGUANATEXSIZE" val="24"/>
</p:tagLst>
</file>

<file path=ppt/tags/tag4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S &#10; =&#10;  \frac{2k}{m_{Adj}}\log\left[\frac{8e^{4\rho_{0}}}{\lambda_{1}&#10;\lambda_{2}\lambda_{3}}\right]+ \frac{2k}{m_{Adj}}\log\left[&#10;\frac{\lambda_{1}^{2}-\lambda_{2}\lambda_{3}}{\lambda_{1}&#10;\lambda_{2}\lambda_{3}} + \frac{\cosh(\lambda_{1}&#10;\Delta\varphi)}{\lambda_{1}}-\frac{\cosh(\lambda_{2}\Delta&#10;\varphi)}{\lambda_{2}}-&#10;\frac{\cosh(\lambda_{3}\Delta\varphi)}{\lambda_{3}}\right].&#10;$$&#10;\end{document}"/>
  <p:tag name="IGUANATEXSIZE" val="24"/>
</p:tagLst>
</file>

<file path=ppt/tags/tag4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A_+ = \left( \begin{array}{ccc} J &amp; 1 &amp; 0 \\&#10;T-3 J^2 &amp; J &amp; G^+ \\ G^- &amp; 0 &amp; -2J \end{array} \right)&#10;$$&#10;\end{document}"/>
  <p:tag name="IGUANATEXSIZE" val="24"/>
</p:tagLst>
</file>

<file path=ppt/tags/tag4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left( \begin{array}{ccc} 0 &amp; 1 &amp; 0 \\&#10;T &amp; 0 &amp; 1 \\ W &amp; T &amp; 0 \end{array} \right)&#10;$$&#10;\end{document}"/>
  <p:tag name="IGUANATEXSIZE" val="24"/>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omega+e,\qquad \bar{A}=\omega-e&#10;$&#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x^+,x^-,\rho&#10;$&#10;&#10;\end{document}"/>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rho&#10;$&#10;&#10;\end{document}"/>
  <p:tag name="IGUANATEXSIZE" val="24"/>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rm Exp}&#10;\left[ \rho \left( \begin{array}{cc} 1 &amp; 0 \\ 0 &amp; -1 \end{array}&#10;\right) \right]&#10;$&#10;&#10;\end{document}"/>
  <p:tag name="IGUANATEXSIZE" val="24"/>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longrightarrow} b^{-1} a b + b^{-1} d b&#10;$ as $\rho\rightarrow\infty$&#10;&#10;\end{document}"/>
  <p:tag name="IGUANATEXSIZE" val="2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31614</TotalTime>
  <Words>1462</Words>
  <Application>Microsoft Office PowerPoint</Application>
  <PresentationFormat>Diavoorstelling (4:3)</PresentationFormat>
  <Paragraphs>146</Paragraphs>
  <Slides>29</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29</vt:i4>
      </vt:variant>
    </vt:vector>
  </HeadingPairs>
  <TitlesOfParts>
    <vt:vector size="33" baseType="lpstr">
      <vt:lpstr>Arial</vt:lpstr>
      <vt:lpstr>Wingdings</vt:lpstr>
      <vt:lpstr>Times New Roman</vt:lpstr>
      <vt:lpstr>Default Design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 Boer</dc:creator>
  <cp:lastModifiedBy>JdB</cp:lastModifiedBy>
  <cp:revision>193</cp:revision>
  <dcterms:created xsi:type="dcterms:W3CDTF">2006-11-08T22:26:52Z</dcterms:created>
  <dcterms:modified xsi:type="dcterms:W3CDTF">2012-10-19T08:35:11Z</dcterms:modified>
</cp:coreProperties>
</file>