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37" r:id="rId1"/>
  </p:sldMasterIdLst>
  <p:notesMasterIdLst>
    <p:notesMasterId r:id="rId19"/>
  </p:notesMasterIdLst>
  <p:handoutMasterIdLst>
    <p:handoutMasterId r:id="rId20"/>
  </p:handoutMasterIdLst>
  <p:sldIdLst>
    <p:sldId id="256" r:id="rId2"/>
    <p:sldId id="397" r:id="rId3"/>
    <p:sldId id="456" r:id="rId4"/>
    <p:sldId id="379" r:id="rId5"/>
    <p:sldId id="382" r:id="rId6"/>
    <p:sldId id="381" r:id="rId7"/>
    <p:sldId id="383" r:id="rId8"/>
    <p:sldId id="384" r:id="rId9"/>
    <p:sldId id="385" r:id="rId10"/>
    <p:sldId id="388" r:id="rId11"/>
    <p:sldId id="445" r:id="rId12"/>
    <p:sldId id="454" r:id="rId13"/>
    <p:sldId id="447" r:id="rId14"/>
    <p:sldId id="451" r:id="rId15"/>
    <p:sldId id="449" r:id="rId16"/>
    <p:sldId id="450" r:id="rId17"/>
    <p:sldId id="412" r:id="rId18"/>
  </p:sldIdLst>
  <p:sldSz cx="9144000" cy="6858000" type="screen4x3"/>
  <p:notesSz cx="6797675" cy="9926638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Wingdings 2" pitchFamily="18" charset="2"/>
      <p:regular r:id="rId25"/>
    </p:embeddedFont>
    <p:embeddedFont>
      <p:font typeface="Arial Unicode MS" pitchFamily="50" charset="-128"/>
      <p:regular r:id="rId26"/>
    </p:embeddedFont>
  </p:embeddedFont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6600"/>
    <a:srgbClr val="CC0000"/>
    <a:srgbClr val="FF3300"/>
    <a:srgbClr val="FF66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8" autoAdjust="0"/>
    <p:restoredTop sz="98913" autoAdjust="0"/>
  </p:normalViewPr>
  <p:slideViewPr>
    <p:cSldViewPr>
      <p:cViewPr varScale="1">
        <p:scale>
          <a:sx n="90" d="100"/>
          <a:sy n="90" d="100"/>
        </p:scale>
        <p:origin x="-13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3C8DC-0A16-4F97-915B-403093DAEED6}" type="datetimeFigureOut">
              <a:rPr kumimoji="1" lang="ja-JP" altLang="en-US" smtClean="0"/>
              <a:t>2013/6/25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E9EE1-9F6C-4033-8FB5-F4E61518AF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964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2D57E-48F5-4D57-9EA2-7FEDD7E6EAE9}" type="datetimeFigureOut">
              <a:rPr kumimoji="1" lang="ja-JP" altLang="en-US" smtClean="0"/>
              <a:t>2013/6/25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3F49B-4CB6-49F4-890F-F20ACA53DD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681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</a:t>
            </a:r>
            <a:r>
              <a:rPr kumimoji="1" lang="en-US" altLang="ja-JP" baseline="0" dirty="0" smtClean="0"/>
              <a:t> this talk, I introduce a model of heaps in vibrated dense suspensions. </a:t>
            </a:r>
          </a:p>
          <a:p>
            <a:r>
              <a:rPr kumimoji="1" lang="en-US" altLang="ja-JP" baseline="0" dirty="0" smtClean="0"/>
              <a:t>Thus, I focus on the surface instability of the dense suspensions.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527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schematic picture of the mechanism of instability is following. </a:t>
            </a:r>
          </a:p>
          <a:p>
            <a:r>
              <a:rPr kumimoji="1" lang="en-US" altLang="ja-JP" dirty="0" smtClean="0"/>
              <a:t>Consider the</a:t>
            </a:r>
            <a:r>
              <a:rPr kumimoji="1" lang="en-US" altLang="ja-JP" baseline="0" dirty="0" smtClean="0"/>
              <a:t> case that the small deformation is made on the surface. </a:t>
            </a:r>
          </a:p>
          <a:p>
            <a:r>
              <a:rPr kumimoji="1" lang="en-US" altLang="ja-JP" baseline="0" dirty="0" smtClean="0"/>
              <a:t>If the gravity acts downward, flow to decrease the deformation is generated. </a:t>
            </a:r>
          </a:p>
          <a:p>
            <a:r>
              <a:rPr kumimoji="1" lang="en-US" altLang="ja-JP" baseline="0" dirty="0" smtClean="0"/>
              <a:t>If the gravity acts upward, flow to enhance the deformation is generated. </a:t>
            </a:r>
          </a:p>
          <a:p>
            <a:r>
              <a:rPr kumimoji="1" lang="en-US" altLang="ja-JP" baseline="0" dirty="0" smtClean="0"/>
              <a:t>This flow is the same as that of Rayleigh-Taylor instability. </a:t>
            </a:r>
          </a:p>
          <a:p>
            <a:r>
              <a:rPr kumimoji="1" lang="en-US" altLang="ja-JP" baseline="0" dirty="0" smtClean="0"/>
              <a:t>Because the time averaged gravity acts downward, deformation decreases with ordinary boundary condition. </a:t>
            </a:r>
          </a:p>
          <a:p>
            <a:r>
              <a:rPr kumimoji="1" lang="en-US" altLang="ja-JP" baseline="0" dirty="0" smtClean="0"/>
              <a:t>However, in our model, boundary condition is non-slip for left figure case, and fluid is hard to flow. </a:t>
            </a:r>
          </a:p>
          <a:p>
            <a:r>
              <a:rPr kumimoji="1" lang="en-US" altLang="ja-JP" baseline="0" dirty="0" smtClean="0"/>
              <a:t>Boundary condition is slip for right figure case, and fluid is easy to flow. </a:t>
            </a:r>
          </a:p>
          <a:p>
            <a:r>
              <a:rPr kumimoji="1" lang="en-US" altLang="ja-JP" baseline="0" dirty="0" smtClean="0"/>
              <a:t>So, if the vibration is strong,</a:t>
            </a:r>
            <a:r>
              <a:rPr kumimoji="1" lang="ja-JP" altLang="en-US" baseline="0" dirty="0" smtClean="0"/>
              <a:t> </a:t>
            </a:r>
            <a:r>
              <a:rPr kumimoji="1" lang="en-US" altLang="ja-JP" baseline="0" dirty="0" smtClean="0"/>
              <a:t>flow of right figure can overcome the flow of left figure. </a:t>
            </a:r>
          </a:p>
          <a:p>
            <a:r>
              <a:rPr kumimoji="1" lang="en-US" altLang="ja-JP" baseline="0" dirty="0" smtClean="0"/>
              <a:t>Then, deformation grows and convectional flow appears.</a:t>
            </a:r>
          </a:p>
          <a:p>
            <a:r>
              <a:rPr kumimoji="1" lang="en-US" altLang="ja-JP" baseline="0" dirty="0" smtClean="0"/>
              <a:t>Thus, this instability should be same as Rayleigh-Taylor instability, and it is independent of constitutive equations. </a:t>
            </a:r>
          </a:p>
          <a:p>
            <a:r>
              <a:rPr kumimoji="1" lang="en-US" altLang="ja-JP" baseline="0" dirty="0" smtClean="0"/>
              <a:t>Switching boundary condition is crucial for this instability.  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6788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0" dirty="0" smtClean="0"/>
              <a:t>Then</a:t>
            </a:r>
            <a:r>
              <a:rPr kumimoji="1" lang="en-US" altLang="ja-JP" b="0" baseline="0" dirty="0" smtClean="0"/>
              <a:t>, I calculate time averaged linear growth rate of wave number k, lambda k. </a:t>
            </a:r>
          </a:p>
          <a:p>
            <a:r>
              <a:rPr kumimoji="1" lang="en-US" altLang="ja-JP" b="0" baseline="0" dirty="0" smtClean="0"/>
              <a:t>I skip the precise calculation, but it is easy to calculate. </a:t>
            </a:r>
          </a:p>
          <a:p>
            <a:r>
              <a:rPr kumimoji="1" lang="en-US" altLang="ja-JP" b="0" dirty="0" smtClean="0"/>
              <a:t>Lambda k has following</a:t>
            </a:r>
            <a:r>
              <a:rPr kumimoji="1" lang="en-US" altLang="ja-JP" b="0" baseline="0" dirty="0" smtClean="0"/>
              <a:t> functional form. </a:t>
            </a:r>
          </a:p>
          <a:p>
            <a:r>
              <a:rPr kumimoji="1" lang="en-US" altLang="ja-JP" b="0" baseline="0" dirty="0" smtClean="0"/>
              <a:t>It looks rather complicated.</a:t>
            </a:r>
          </a:p>
          <a:p>
            <a:r>
              <a:rPr kumimoji="1" lang="en-US" altLang="ja-JP" b="0" baseline="0" dirty="0" smtClean="0"/>
              <a:t>However, the dependence of wave number k is simple. </a:t>
            </a:r>
          </a:p>
          <a:p>
            <a:r>
              <a:rPr kumimoji="1" lang="en-US" altLang="ja-JP" b="0" baseline="0" dirty="0" smtClean="0"/>
              <a:t>Lambda k only contains the term of k to two and k to four. </a:t>
            </a:r>
          </a:p>
          <a:p>
            <a:r>
              <a:rPr kumimoji="1" lang="en-US" altLang="ja-JP" b="0" baseline="0" dirty="0" smtClean="0"/>
              <a:t>Thus, instability appears from k=0. </a:t>
            </a:r>
          </a:p>
          <a:p>
            <a:r>
              <a:rPr kumimoji="1" lang="en-US" altLang="ja-JP" b="0" dirty="0" smtClean="0"/>
              <a:t>This dependence is completely same as that of Rayleigh-Taylor</a:t>
            </a:r>
            <a:r>
              <a:rPr kumimoji="1" lang="en-US" altLang="ja-JP" b="0" baseline="0" dirty="0" smtClean="0"/>
              <a:t> instability.</a:t>
            </a:r>
          </a:p>
          <a:p>
            <a:r>
              <a:rPr kumimoji="1" lang="en-US" altLang="ja-JP" b="0" baseline="0" dirty="0" smtClean="0"/>
              <a:t>We calculate the critical acceleration, and its functional form is comparable to that proposed from experiment.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F63BF-441F-4DE9-8D0B-33FCEADF43A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748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Next, we calculate time averaged flow. </a:t>
            </a:r>
          </a:p>
          <a:p>
            <a:r>
              <a:rPr kumimoji="1" lang="en-US" altLang="ja-JP" dirty="0" smtClean="0"/>
              <a:t>Here, we assume that</a:t>
            </a:r>
            <a:r>
              <a:rPr kumimoji="1" lang="en-US" altLang="ja-JP" baseline="0" dirty="0" smtClean="0"/>
              <a:t> periodic boundary condition with width lambda, and lambda is large. </a:t>
            </a:r>
          </a:p>
          <a:p>
            <a:r>
              <a:rPr kumimoji="1" lang="en-US" altLang="ja-JP" baseline="0" dirty="0" smtClean="0"/>
              <a:t>Only the wave number which corresponds system size is a neutral stability. </a:t>
            </a:r>
          </a:p>
          <a:p>
            <a:r>
              <a:rPr kumimoji="1" lang="en-US" altLang="ja-JP" baseline="0" dirty="0" smtClean="0"/>
              <a:t>Deformation of surface xi becomes periodic function. </a:t>
            </a:r>
          </a:p>
          <a:p>
            <a:r>
              <a:rPr kumimoji="1" lang="en-US" altLang="ja-JP" baseline="0" dirty="0" smtClean="0"/>
              <a:t>We ignore the non-linear term of xi. </a:t>
            </a:r>
          </a:p>
          <a:p>
            <a:r>
              <a:rPr kumimoji="1" lang="en-US" altLang="ja-JP" baseline="0" dirty="0" smtClean="0"/>
              <a:t>Then, time averaged flow is written as following. </a:t>
            </a:r>
          </a:p>
          <a:p>
            <a:r>
              <a:rPr kumimoji="1" lang="en-US" altLang="ja-JP" baseline="0" dirty="0" smtClean="0"/>
              <a:t>This flow field show the convectional flow. And flow go up at the peak of deformation, and flow go down at the bottom of the deformation. </a:t>
            </a:r>
          </a:p>
          <a:p>
            <a:r>
              <a:rPr kumimoji="1" lang="en-US" altLang="ja-JP" baseline="0" dirty="0" smtClean="0"/>
              <a:t>This rotational direction is comparable to that observed in the experiment. </a:t>
            </a:r>
          </a:p>
          <a:p>
            <a:r>
              <a:rPr kumimoji="1" lang="en-US" altLang="ja-JP" baseline="0" dirty="0" smtClean="0"/>
              <a:t>Most important parameter is integral I.</a:t>
            </a:r>
          </a:p>
          <a:p>
            <a:r>
              <a:rPr kumimoji="1" lang="en-US" altLang="ja-JP" baseline="0" dirty="0" smtClean="0"/>
              <a:t>If the wave number is small, I always becomes positive. </a:t>
            </a:r>
          </a:p>
          <a:p>
            <a:r>
              <a:rPr kumimoji="1" lang="en-US" altLang="ja-JP" baseline="0" dirty="0" smtClean="0"/>
              <a:t>Thus, rotational direction of convection does not depend on the parameter.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F63BF-441F-4DE9-8D0B-33FCEADF43A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4408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Here, we introduce the application</a:t>
            </a:r>
            <a:r>
              <a:rPr kumimoji="1" lang="en-US" altLang="ja-JP" baseline="0" dirty="0" smtClean="0"/>
              <a:t> of our model. </a:t>
            </a:r>
          </a:p>
          <a:p>
            <a:r>
              <a:rPr kumimoji="1" lang="en-US" altLang="ja-JP" baseline="0" dirty="0" smtClean="0"/>
              <a:t>First, we consider that the bottom plate is slightly inclined form horizon. </a:t>
            </a:r>
          </a:p>
          <a:p>
            <a:r>
              <a:rPr kumimoji="1" lang="en-US" altLang="ja-JP" baseline="0" dirty="0" smtClean="0"/>
              <a:t>We set theta b as the inclining angle of the bottom. </a:t>
            </a:r>
          </a:p>
          <a:p>
            <a:r>
              <a:rPr kumimoji="1" lang="en-US" altLang="ja-JP" baseline="0" dirty="0" smtClean="0"/>
              <a:t>We set g as the gravity normal to the bottom, and </a:t>
            </a:r>
            <a:r>
              <a:rPr kumimoji="1" lang="en-US" altLang="ja-JP" baseline="0" dirty="0" err="1" smtClean="0"/>
              <a:t>gh</a:t>
            </a:r>
            <a:r>
              <a:rPr kumimoji="1" lang="en-US" altLang="ja-JP" baseline="0" dirty="0" smtClean="0"/>
              <a:t> as the gravity parallel to the bottom.</a:t>
            </a:r>
          </a:p>
          <a:p>
            <a:r>
              <a:rPr kumimoji="1" lang="en-US" altLang="ja-JP" dirty="0" smtClean="0"/>
              <a:t>Evolution equation is slightly modified and the</a:t>
            </a:r>
            <a:r>
              <a:rPr kumimoji="1" lang="en-US" altLang="ja-JP" baseline="0" dirty="0" smtClean="0"/>
              <a:t> term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gh</a:t>
            </a:r>
            <a:r>
              <a:rPr kumimoji="1" lang="en-US" altLang="ja-JP" baseline="0" dirty="0" smtClean="0"/>
              <a:t> is added here. </a:t>
            </a:r>
          </a:p>
          <a:p>
            <a:r>
              <a:rPr kumimoji="1" lang="en-US" altLang="ja-JP" baseline="0" dirty="0" smtClean="0"/>
              <a:t>Notice that </a:t>
            </a:r>
            <a:r>
              <a:rPr kumimoji="1" lang="en-US" altLang="ja-JP" baseline="0" dirty="0" err="1" smtClean="0"/>
              <a:t>Gh</a:t>
            </a:r>
            <a:r>
              <a:rPr kumimoji="1" lang="en-US" altLang="ja-JP" baseline="0" dirty="0" smtClean="0"/>
              <a:t> contains constant term. Thus in ordinary case, fluid goes down the plate. </a:t>
            </a:r>
          </a:p>
          <a:p>
            <a:r>
              <a:rPr kumimoji="1" lang="en-US" altLang="ja-JP" baseline="0" dirty="0" smtClean="0"/>
              <a:t>Then, we put isolated heap on the plate and simulate. </a:t>
            </a:r>
          </a:p>
          <a:p>
            <a:r>
              <a:rPr kumimoji="1" lang="en-US" altLang="ja-JP" baseline="0" dirty="0" smtClean="0"/>
              <a:t>This movie is the stroboscopic movie. So we show the slow mode of the dynamics.</a:t>
            </a:r>
          </a:p>
          <a:p>
            <a:r>
              <a:rPr kumimoji="1" lang="en-US" altLang="ja-JP" baseline="0" dirty="0" smtClean="0"/>
              <a:t>If the acceleration is low, heap goes down the plate. </a:t>
            </a:r>
          </a:p>
          <a:p>
            <a:r>
              <a:rPr kumimoji="1" lang="en-US" altLang="ja-JP" baseline="0" dirty="0" smtClean="0"/>
              <a:t>However,  if the acceleration is high, heap start to climb up the plate. </a:t>
            </a:r>
          </a:p>
          <a:p>
            <a:r>
              <a:rPr kumimoji="1" lang="en-US" altLang="ja-JP" baseline="0" dirty="0" smtClean="0"/>
              <a:t>This mechanism is following. </a:t>
            </a:r>
          </a:p>
          <a:p>
            <a:r>
              <a:rPr kumimoji="1" lang="en-US" altLang="ja-JP" baseline="0" dirty="0" smtClean="0"/>
              <a:t>If downward gravity acts, heap stick on the bottom. </a:t>
            </a:r>
          </a:p>
          <a:p>
            <a:r>
              <a:rPr kumimoji="1" lang="en-US" altLang="ja-JP" baseline="0" dirty="0" smtClean="0"/>
              <a:t>If upward gravity acts, heap slip on the bottom. </a:t>
            </a:r>
          </a:p>
          <a:p>
            <a:r>
              <a:rPr kumimoji="1" lang="en-US" altLang="ja-JP" baseline="0" dirty="0" smtClean="0"/>
              <a:t>Thus, heap can climb the plate at high acceleration. </a:t>
            </a:r>
          </a:p>
          <a:p>
            <a:r>
              <a:rPr kumimoji="1" lang="en-US" altLang="ja-JP" baseline="0" dirty="0" smtClean="0"/>
              <a:t>I found that the critical acceleration of climbing is independent of inclining. </a:t>
            </a:r>
          </a:p>
          <a:p>
            <a:r>
              <a:rPr kumimoji="1" lang="en-US" altLang="ja-JP" dirty="0" smtClean="0"/>
              <a:t>Thus, I brief</a:t>
            </a:r>
            <a:r>
              <a:rPr kumimoji="1" lang="en-US" altLang="ja-JP" baseline="0" dirty="0" smtClean="0"/>
              <a:t>ly analyze the equations.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1722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We</a:t>
            </a:r>
            <a:r>
              <a:rPr kumimoji="1" lang="en-US" altLang="ja-JP" baseline="0" dirty="0" smtClean="0"/>
              <a:t> take time and space average of the evolution equation. </a:t>
            </a:r>
          </a:p>
          <a:p>
            <a:r>
              <a:rPr kumimoji="1" lang="en-US" altLang="ja-JP" baseline="0" dirty="0" smtClean="0"/>
              <a:t>Then, we obtain the velocity of the centroid of a heap. </a:t>
            </a:r>
          </a:p>
          <a:p>
            <a:r>
              <a:rPr kumimoji="1" lang="en-US" altLang="ja-JP" baseline="0" dirty="0" smtClean="0"/>
              <a:t>Vg has the following functional form. </a:t>
            </a:r>
          </a:p>
          <a:p>
            <a:r>
              <a:rPr kumimoji="1" lang="en-US" altLang="ja-JP" baseline="0" dirty="0" smtClean="0"/>
              <a:t>First term in Vg comes from surface tension and second term in Vg comes from parallel gravity. </a:t>
            </a:r>
          </a:p>
          <a:p>
            <a:r>
              <a:rPr kumimoji="1" lang="en-US" altLang="ja-JP" baseline="0" dirty="0" smtClean="0"/>
              <a:t>C0 and S0 is calculated from shape of the heap. </a:t>
            </a:r>
          </a:p>
          <a:p>
            <a:r>
              <a:rPr kumimoji="1" lang="en-US" altLang="ja-JP" baseline="0" dirty="0" smtClean="0"/>
              <a:t>Especially, C0 reflects asymmetric deformation. </a:t>
            </a:r>
          </a:p>
          <a:p>
            <a:r>
              <a:rPr kumimoji="1" lang="en-US" altLang="ja-JP" baseline="0" dirty="0" smtClean="0"/>
              <a:t>If heap has symmetric shape, C0 vanishes. </a:t>
            </a:r>
          </a:p>
          <a:p>
            <a:r>
              <a:rPr kumimoji="1" lang="en-US" altLang="ja-JP" baseline="0" dirty="0" smtClean="0"/>
              <a:t>In this case, asymmetric deformation comes from parallel gravity. </a:t>
            </a:r>
          </a:p>
          <a:p>
            <a:r>
              <a:rPr kumimoji="1" lang="en-US" altLang="ja-JP" baseline="0" dirty="0" smtClean="0"/>
              <a:t>Thus, if </a:t>
            </a:r>
            <a:r>
              <a:rPr kumimoji="1" lang="en-US" altLang="ja-JP" baseline="0" dirty="0" err="1" smtClean="0"/>
              <a:t>gh</a:t>
            </a:r>
            <a:r>
              <a:rPr kumimoji="1" lang="en-US" altLang="ja-JP" baseline="0" dirty="0" smtClean="0"/>
              <a:t> is small, C0 should be proportional to </a:t>
            </a:r>
            <a:r>
              <a:rPr kumimoji="1" lang="en-US" altLang="ja-JP" baseline="0" dirty="0" err="1" smtClean="0"/>
              <a:t>gh</a:t>
            </a:r>
            <a:r>
              <a:rPr kumimoji="1" lang="en-US" altLang="ja-JP" baseline="0" dirty="0" smtClean="0"/>
              <a:t>, and therefore, sin theta b. </a:t>
            </a:r>
          </a:p>
          <a:p>
            <a:r>
              <a:rPr kumimoji="1" lang="en-US" altLang="ja-JP" baseline="0" dirty="0" smtClean="0"/>
              <a:t>And we found that C0 is proportional to sin theta b at low acceleration. </a:t>
            </a:r>
          </a:p>
          <a:p>
            <a:r>
              <a:rPr kumimoji="1" lang="en-US" altLang="ja-JP" baseline="0" dirty="0" smtClean="0"/>
              <a:t>Because second term in Vg contains sin theta b, Vg is proportional to sin theta b. </a:t>
            </a:r>
          </a:p>
          <a:p>
            <a:r>
              <a:rPr kumimoji="1" lang="en-US" altLang="ja-JP" baseline="0" dirty="0" smtClean="0"/>
              <a:t>This is the reason that critical acceleration of climbing is independent of inclining angle theta b.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960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Next, we consider another</a:t>
            </a:r>
            <a:r>
              <a:rPr kumimoji="1" lang="en-US" altLang="ja-JP" baseline="0" dirty="0" smtClean="0"/>
              <a:t> case. </a:t>
            </a:r>
          </a:p>
          <a:p>
            <a:r>
              <a:rPr kumimoji="1" lang="en-US" altLang="ja-JP" baseline="0" dirty="0" smtClean="0"/>
              <a:t>The bottom plate is horizontal, but we apply horizontal vibration. </a:t>
            </a:r>
          </a:p>
          <a:p>
            <a:r>
              <a:rPr kumimoji="1" lang="en-US" altLang="ja-JP" baseline="0" dirty="0" smtClean="0"/>
              <a:t>Evolution equation is almost same as previous case. </a:t>
            </a:r>
          </a:p>
          <a:p>
            <a:r>
              <a:rPr kumimoji="1" lang="en-US" altLang="ja-JP" baseline="0" dirty="0" smtClean="0"/>
              <a:t>However, </a:t>
            </a:r>
            <a:r>
              <a:rPr kumimoji="1" lang="en-US" altLang="ja-JP" baseline="0" dirty="0" err="1" smtClean="0"/>
              <a:t>gh</a:t>
            </a:r>
            <a:r>
              <a:rPr kumimoji="1" lang="en-US" altLang="ja-JP" baseline="0" dirty="0" smtClean="0"/>
              <a:t> does not have constant term. </a:t>
            </a:r>
          </a:p>
          <a:p>
            <a:r>
              <a:rPr kumimoji="1" lang="en-US" altLang="ja-JP" baseline="0" dirty="0" smtClean="0"/>
              <a:t>In general, g and </a:t>
            </a:r>
            <a:r>
              <a:rPr kumimoji="1" lang="en-US" altLang="ja-JP" baseline="0" dirty="0" err="1" smtClean="0"/>
              <a:t>gh</a:t>
            </a:r>
            <a:r>
              <a:rPr kumimoji="1" lang="en-US" altLang="ja-JP" baseline="0" dirty="0" smtClean="0"/>
              <a:t> have the phase shift. </a:t>
            </a:r>
          </a:p>
          <a:p>
            <a:r>
              <a:rPr kumimoji="1" lang="en-US" altLang="ja-JP" baseline="0" dirty="0" smtClean="0"/>
              <a:t>Then we simulate the motion of isolated heap, and heap start to drift. </a:t>
            </a:r>
          </a:p>
          <a:p>
            <a:r>
              <a:rPr kumimoji="1" lang="en-US" altLang="ja-JP" dirty="0" smtClean="0"/>
              <a:t>By changing the phase</a:t>
            </a:r>
            <a:r>
              <a:rPr kumimoji="1" lang="en-US" altLang="ja-JP" baseline="0" dirty="0" smtClean="0"/>
              <a:t> shift, we calculate the velocity of centroid. </a:t>
            </a:r>
          </a:p>
          <a:p>
            <a:r>
              <a:rPr kumimoji="1" lang="en-US" altLang="ja-JP" baseline="0" dirty="0" smtClean="0"/>
              <a:t>And we found that heap could not move if the phase shift is around 90 degree. </a:t>
            </a:r>
          </a:p>
          <a:p>
            <a:r>
              <a:rPr kumimoji="1" lang="en-US" altLang="ja-JP" baseline="0" dirty="0" smtClean="0"/>
              <a:t>This clearly indicates that synchronization between slip/nonslip switching and horizontal vibration is crucial to drift.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1722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 briefly</a:t>
            </a:r>
            <a:r>
              <a:rPr kumimoji="1" lang="en-US" altLang="ja-JP" baseline="0" dirty="0" smtClean="0"/>
              <a:t> check the drift of the heaping in the experiment. </a:t>
            </a:r>
          </a:p>
          <a:p>
            <a:r>
              <a:rPr kumimoji="1" lang="en-US" altLang="ja-JP" baseline="0" dirty="0" smtClean="0"/>
              <a:t>We use a quasi 2 dimensional cell, and put the titanium suspension with 3 mm depth. </a:t>
            </a:r>
          </a:p>
          <a:p>
            <a:r>
              <a:rPr kumimoji="1" lang="en-US" altLang="ja-JP" baseline="0" dirty="0" smtClean="0"/>
              <a:t>Packing fraction is 60%.</a:t>
            </a:r>
          </a:p>
          <a:p>
            <a:r>
              <a:rPr kumimoji="1" lang="en-US" altLang="ja-JP" baseline="0" dirty="0" smtClean="0"/>
              <a:t>Then,  we apply the horizontal vibration.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This movie is the stroboscopic movie. So we show the slow mode of the dynamics.</a:t>
            </a:r>
          </a:p>
          <a:p>
            <a:r>
              <a:rPr kumimoji="1" lang="en-US" altLang="ja-JP" baseline="0" dirty="0" smtClean="0"/>
              <a:t>If the horizontal vibration is small, heaps are almost stationary. </a:t>
            </a:r>
          </a:p>
          <a:p>
            <a:r>
              <a:rPr kumimoji="1" lang="en-US" altLang="ja-JP" dirty="0" smtClean="0"/>
              <a:t>However, if the horizontal vibration is</a:t>
            </a:r>
            <a:r>
              <a:rPr kumimoji="1" lang="en-US" altLang="ja-JP" baseline="0" dirty="0" smtClean="0"/>
              <a:t> large, heap drifts. </a:t>
            </a:r>
          </a:p>
          <a:p>
            <a:r>
              <a:rPr kumimoji="1" lang="en-US" altLang="ja-JP" baseline="0" dirty="0" smtClean="0"/>
              <a:t>Further experiment is needed, but this result support the prediction from our model.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1722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There are several</a:t>
            </a:r>
            <a:r>
              <a:rPr kumimoji="1" lang="en-US" altLang="ja-JP" baseline="0" dirty="0" smtClean="0"/>
              <a:t> work about the surface instability of dense suspensions. </a:t>
            </a:r>
          </a:p>
          <a:p>
            <a:r>
              <a:rPr kumimoji="1" lang="en-US" altLang="ja-JP" baseline="0" dirty="0" smtClean="0"/>
              <a:t>Here, I introduce the localized or isolated structures of dense suspensions. </a:t>
            </a:r>
          </a:p>
          <a:p>
            <a:r>
              <a:rPr kumimoji="1" lang="en-US" altLang="ja-JP" dirty="0" smtClean="0"/>
              <a:t>First, the case of cornstarch and</a:t>
            </a:r>
            <a:r>
              <a:rPr kumimoji="1" lang="en-US" altLang="ja-JP" baseline="0" dirty="0" smtClean="0"/>
              <a:t> water suspension. Put the suspension in the container and vibrate it. Then, we make a deformation on the surface, and deformation grows to form a hole. And this hole persists for long time. </a:t>
            </a:r>
          </a:p>
          <a:p>
            <a:r>
              <a:rPr kumimoji="1" lang="en-US" altLang="ja-JP" baseline="0" dirty="0" smtClean="0"/>
              <a:t>If we use glass beads and silicone oil, deformation also grows to form a hole but hole start to expand. Finally, kink structure appears. </a:t>
            </a:r>
          </a:p>
          <a:p>
            <a:r>
              <a:rPr kumimoji="1" lang="en-US" altLang="ja-JP" baseline="0" dirty="0" smtClean="0"/>
              <a:t>If we use bronze beads and water, above critical acceleration, flat surface become unstable and heaps appear. </a:t>
            </a:r>
          </a:p>
          <a:p>
            <a:r>
              <a:rPr kumimoji="1" lang="en-US" altLang="ja-JP" baseline="0" dirty="0" smtClean="0"/>
              <a:t>Even if we take time average of the shape, hole, kink and heaps remain. </a:t>
            </a:r>
          </a:p>
          <a:p>
            <a:r>
              <a:rPr kumimoji="1" lang="en-US" altLang="ja-JP" baseline="0" dirty="0" smtClean="0"/>
              <a:t>Thus, these surface instabilities causes steady surface deformation.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284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If</a:t>
            </a:r>
            <a:r>
              <a:rPr kumimoji="1" lang="en-US" altLang="ja-JP" baseline="0" dirty="0" smtClean="0"/>
              <a:t> we make a hole on a Newtonian fluid, the hole is unstable and collapse immediately. </a:t>
            </a:r>
          </a:p>
          <a:p>
            <a:r>
              <a:rPr kumimoji="1" lang="en-US" altLang="ja-JP" baseline="0" dirty="0" smtClean="0"/>
              <a:t>Similarly, when we make a heap by Newtonian fluid, the heap is unstable and spread out. </a:t>
            </a:r>
          </a:p>
          <a:p>
            <a:r>
              <a:rPr kumimoji="1" lang="en-US" altLang="ja-JP" baseline="0" dirty="0" smtClean="0"/>
              <a:t>Gravity and surface tension strongly suppress the steady deformation. </a:t>
            </a:r>
          </a:p>
          <a:p>
            <a:r>
              <a:rPr kumimoji="1" lang="en-US" altLang="ja-JP" baseline="0" dirty="0" smtClean="0"/>
              <a:t>Thus, they need special rheological features to sustain the localized structures. </a:t>
            </a:r>
            <a:endParaRPr kumimoji="1" lang="en-US" altLang="ja-JP" dirty="0" smtClean="0"/>
          </a:p>
          <a:p>
            <a:r>
              <a:rPr kumimoji="1" lang="en-US" altLang="ja-JP" dirty="0" smtClean="0"/>
              <a:t>One</a:t>
            </a:r>
            <a:r>
              <a:rPr kumimoji="1" lang="en-US" altLang="ja-JP" baseline="0" dirty="0" smtClean="0"/>
              <a:t> possibility is yield stress. </a:t>
            </a:r>
          </a:p>
          <a:p>
            <a:r>
              <a:rPr kumimoji="1" lang="en-US" altLang="ja-JP" baseline="0" dirty="0" smtClean="0"/>
              <a:t>However, because we impose vertical vibration, the suspensions are fluidized in all the cases. </a:t>
            </a:r>
          </a:p>
          <a:p>
            <a:r>
              <a:rPr kumimoji="1" lang="en-US" altLang="ja-JP" baseline="0" dirty="0" smtClean="0"/>
              <a:t>So, yield stress disappears and can not work. </a:t>
            </a:r>
          </a:p>
          <a:p>
            <a:r>
              <a:rPr kumimoji="1" lang="en-US" altLang="ja-JP" baseline="0" dirty="0" smtClean="0"/>
              <a:t>There are a couple of models for the hole and the kink structures. </a:t>
            </a:r>
          </a:p>
          <a:p>
            <a:r>
              <a:rPr kumimoji="1" lang="en-US" altLang="ja-JP" baseline="0" dirty="0" smtClean="0"/>
              <a:t>For the hole, </a:t>
            </a:r>
            <a:r>
              <a:rPr kumimoji="1" lang="en-US" altLang="ja-JP" baseline="0" dirty="0" err="1" smtClean="0"/>
              <a:t>Deegan</a:t>
            </a:r>
            <a:r>
              <a:rPr kumimoji="1" lang="en-US" altLang="ja-JP" baseline="0" dirty="0" smtClean="0"/>
              <a:t> proposed that hysteresis of the viscosity near the onset of the dilation can help to sustain the hole. </a:t>
            </a:r>
          </a:p>
          <a:p>
            <a:r>
              <a:rPr kumimoji="1" lang="en-US" altLang="ja-JP" baseline="0" dirty="0" smtClean="0"/>
              <a:t>For the kink, we proposed that the convectional flow near the kink can sustain the structure against the gravitational pressure. </a:t>
            </a:r>
          </a:p>
          <a:p>
            <a:r>
              <a:rPr kumimoji="1" lang="en-US" altLang="ja-JP" baseline="0" dirty="0" smtClean="0"/>
              <a:t>However, these models are a kind of toy model, and we need to derive the evolution equation of deformation from constitutive equations. </a:t>
            </a:r>
          </a:p>
          <a:p>
            <a:r>
              <a:rPr kumimoji="1" lang="en-US" altLang="ja-JP" baseline="0" dirty="0" smtClean="0"/>
              <a:t>Here, we focus on the heaping and try to make a model.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105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I explain the basic feature of heaps in suspensions. </a:t>
            </a:r>
          </a:p>
          <a:p>
            <a:r>
              <a:rPr kumimoji="1" lang="en-US" altLang="ja-JP" baseline="0" dirty="0" smtClean="0"/>
              <a:t>In the experiment, we use gravitational suspensions.</a:t>
            </a:r>
          </a:p>
          <a:p>
            <a:r>
              <a:rPr kumimoji="1" lang="en-US" altLang="ja-JP" baseline="0" dirty="0" smtClean="0"/>
              <a:t>Let me define the gravitational suspensions.</a:t>
            </a:r>
          </a:p>
          <a:p>
            <a:r>
              <a:rPr kumimoji="1" lang="en-US" altLang="ja-JP" baseline="0" dirty="0" smtClean="0"/>
              <a:t>Gravitational suspension contains granules denser  than fluid. Thus, non-density matched suspension.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Above critical acceleration, flat surface becomes unstable and heaps grows. </a:t>
            </a:r>
            <a:r>
              <a:rPr kumimoji="1" lang="en-US" altLang="ja-JP" b="0" dirty="0" smtClean="0"/>
              <a:t>In the heaps,</a:t>
            </a:r>
            <a:r>
              <a:rPr kumimoji="1" lang="en-US" altLang="ja-JP" baseline="0" dirty="0" smtClean="0"/>
              <a:t> </a:t>
            </a:r>
            <a:r>
              <a:rPr kumimoji="1" lang="en-US" altLang="ja-JP" b="0" baseline="0" dirty="0" smtClean="0"/>
              <a:t>c</a:t>
            </a:r>
            <a:r>
              <a:rPr kumimoji="1" lang="en-US" altLang="ja-JP" b="0" dirty="0" smtClean="0"/>
              <a:t>onvectional flows exist as shown in figure. </a:t>
            </a:r>
            <a:endParaRPr kumimoji="1" lang="en-US" altLang="ja-JP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Critical acceleration of heaps are independent of vibration frequency.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It is said</a:t>
            </a:r>
            <a:r>
              <a:rPr lang="en-US" altLang="ja-JP" baseline="0" dirty="0" smtClean="0"/>
              <a:t> that</a:t>
            </a:r>
            <a:r>
              <a:rPr lang="en-US" altLang="ja-JP" dirty="0" smtClean="0"/>
              <a:t> heap instability is similar to Rayleigh-Taylor instability.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Most important</a:t>
            </a:r>
            <a:r>
              <a:rPr lang="en-US" altLang="ja-JP" baseline="0" dirty="0" smtClean="0"/>
              <a:t> point is that </a:t>
            </a:r>
            <a:r>
              <a:rPr kumimoji="1" lang="en-US" altLang="ja-JP" b="0" dirty="0" smtClean="0">
                <a:solidFill>
                  <a:srgbClr val="FF0000"/>
                </a:solidFill>
              </a:rPr>
              <a:t>Denser granules are needed to use.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dirty="0" smtClean="0">
                <a:solidFill>
                  <a:srgbClr val="FF0000"/>
                </a:solidFill>
              </a:rPr>
              <a:t>To make the model,</a:t>
            </a:r>
            <a:r>
              <a:rPr kumimoji="1" lang="en-US" altLang="ja-JP" b="0" baseline="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/>
              <a:t>We focus the boundary condition of the gravitational suspensions.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dirty="0" smtClean="0">
                <a:solidFill>
                  <a:srgbClr val="FF0000"/>
                </a:solidFill>
              </a:rPr>
              <a:t>In the modeling, </a:t>
            </a:r>
            <a:r>
              <a:rPr lang="en-US" altLang="ja-JP" dirty="0" smtClean="0"/>
              <a:t>We assume a mixture of granules and interstitial fluid as a single fluid.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dirty="0" smtClean="0">
                <a:solidFill>
                  <a:srgbClr val="FF0000"/>
                </a:solidFill>
              </a:rPr>
              <a:t>Thus, all the variables are the average of granules</a:t>
            </a:r>
            <a:r>
              <a:rPr kumimoji="1" lang="en-US" altLang="ja-JP" b="0" baseline="0" dirty="0" smtClean="0">
                <a:solidFill>
                  <a:srgbClr val="FF0000"/>
                </a:solidFill>
              </a:rPr>
              <a:t> and fluids. </a:t>
            </a:r>
            <a:endParaRPr kumimoji="1" lang="ja-JP" altLang="en-US" b="0" dirty="0" smtClean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80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When we calculate or simulate</a:t>
            </a:r>
            <a:r>
              <a:rPr kumimoji="1" lang="en-US" altLang="ja-JP" baseline="0" dirty="0" smtClean="0"/>
              <a:t> the flow of Newtonian fluid, we usually use the non-slip boundary condition. </a:t>
            </a:r>
          </a:p>
          <a:p>
            <a:r>
              <a:rPr kumimoji="1" lang="en-US" altLang="ja-JP" baseline="0" dirty="0" smtClean="0"/>
              <a:t>However,  it is known that dense suspension can slip on the wall. </a:t>
            </a:r>
          </a:p>
          <a:p>
            <a:r>
              <a:rPr kumimoji="1" lang="en-US" altLang="ja-JP" baseline="0" dirty="0" smtClean="0"/>
              <a:t>There are critical stress </a:t>
            </a:r>
            <a:r>
              <a:rPr kumimoji="1" lang="en-US" altLang="ja-JP" baseline="0" dirty="0" err="1" smtClean="0"/>
              <a:t>tauc</a:t>
            </a:r>
            <a:r>
              <a:rPr kumimoji="1" lang="en-US" altLang="ja-JP" baseline="0" dirty="0" smtClean="0"/>
              <a:t> to slip. Under the critical stress, suspensions stick on the wall. However, above the critical stress,  suspensions slip on the wall. </a:t>
            </a:r>
          </a:p>
          <a:p>
            <a:r>
              <a:rPr kumimoji="1" lang="en-US" altLang="ja-JP" baseline="0" dirty="0" smtClean="0"/>
              <a:t>This relation is shown in above equation. </a:t>
            </a:r>
            <a:r>
              <a:rPr kumimoji="1" lang="en-US" altLang="ja-JP" baseline="0" dirty="0" err="1" smtClean="0"/>
              <a:t>Vx</a:t>
            </a:r>
            <a:r>
              <a:rPr kumimoji="1" lang="en-US" altLang="ja-JP" baseline="0" dirty="0" smtClean="0"/>
              <a:t> is velocity of fluid parallel to the wall, and </a:t>
            </a:r>
            <a:r>
              <a:rPr kumimoji="1" lang="en-US" altLang="ja-JP" baseline="0" dirty="0" err="1" smtClean="0"/>
              <a:t>tauxz</a:t>
            </a:r>
            <a:r>
              <a:rPr kumimoji="1" lang="en-US" altLang="ja-JP" baseline="0" dirty="0" smtClean="0"/>
              <a:t> is shear stress on the wall.</a:t>
            </a:r>
          </a:p>
          <a:p>
            <a:r>
              <a:rPr kumimoji="1" lang="en-US" altLang="ja-JP" baseline="0" dirty="0" err="1" smtClean="0"/>
              <a:t>Vx</a:t>
            </a:r>
            <a:r>
              <a:rPr kumimoji="1" lang="en-US" altLang="ja-JP" baseline="0" dirty="0" smtClean="0"/>
              <a:t> and </a:t>
            </a:r>
            <a:r>
              <a:rPr kumimoji="1" lang="en-US" altLang="ja-JP" baseline="0" dirty="0" err="1" smtClean="0"/>
              <a:t>tauxz</a:t>
            </a:r>
            <a:r>
              <a:rPr kumimoji="1" lang="en-US" altLang="ja-JP" baseline="0" dirty="0" smtClean="0"/>
              <a:t> has linear relation, and beta is called as slip length. Slip length is mean gap between wall and nearest granules. </a:t>
            </a:r>
            <a:r>
              <a:rPr kumimoji="1" lang="en-US" altLang="ja-JP" baseline="0" dirty="0" err="1" smtClean="0"/>
              <a:t>Etaw</a:t>
            </a:r>
            <a:r>
              <a:rPr kumimoji="1" lang="en-US" altLang="ja-JP" baseline="0" dirty="0" smtClean="0"/>
              <a:t> is viscosity of interstitial fluid. </a:t>
            </a:r>
          </a:p>
          <a:p>
            <a:r>
              <a:rPr kumimoji="1" lang="en-US" altLang="ja-JP" b="0" baseline="0" dirty="0" smtClean="0"/>
              <a:t>Here, we modified the above equation. We assume that </a:t>
            </a:r>
            <a:r>
              <a:rPr kumimoji="1" lang="en-US" altLang="ja-JP" b="0" baseline="0" dirty="0" err="1" smtClean="0"/>
              <a:t>tauc</a:t>
            </a:r>
            <a:r>
              <a:rPr kumimoji="1" lang="en-US" altLang="ja-JP" b="0" baseline="0" dirty="0" smtClean="0"/>
              <a:t> is a function of the gravity.</a:t>
            </a:r>
            <a:r>
              <a:rPr kumimoji="1" lang="en-US" altLang="ja-JP" baseline="0" dirty="0" smtClean="0"/>
              <a:t> </a:t>
            </a:r>
          </a:p>
          <a:p>
            <a:r>
              <a:rPr kumimoji="1" lang="en-US" altLang="ja-JP" baseline="0" dirty="0" smtClean="0"/>
              <a:t>From now, vibration is included into gravity. </a:t>
            </a:r>
          </a:p>
          <a:p>
            <a:r>
              <a:rPr kumimoji="1" lang="en-US" altLang="ja-JP" baseline="0" dirty="0" smtClean="0"/>
              <a:t>Thus, gravity is oscillating instead of the bottom plate.</a:t>
            </a:r>
          </a:p>
          <a:p>
            <a:r>
              <a:rPr kumimoji="1" lang="en-US" altLang="ja-JP" baseline="0" dirty="0" smtClean="0"/>
              <a:t>Schematic illustration is shown in right figure. As we use the denser granules, granules are </a:t>
            </a:r>
            <a:r>
              <a:rPr lang="en-US" altLang="ja-JP" dirty="0" smtClean="0"/>
              <a:t>bouncing</a:t>
            </a:r>
            <a:r>
              <a:rPr lang="en-US" altLang="ja-JP" baseline="0" dirty="0" smtClean="0"/>
              <a:t> on the bottom. </a:t>
            </a:r>
          </a:p>
          <a:p>
            <a:r>
              <a:rPr kumimoji="1" lang="en-US" altLang="ja-JP" baseline="0" dirty="0" smtClean="0"/>
              <a:t>If the gravity acts upward, granules detach form the bottom. Then, granules should be easy to slip and </a:t>
            </a:r>
            <a:r>
              <a:rPr kumimoji="1" lang="en-US" altLang="ja-JP" baseline="0" dirty="0" err="1" smtClean="0"/>
              <a:t>tauc</a:t>
            </a:r>
            <a:r>
              <a:rPr kumimoji="1" lang="en-US" altLang="ja-JP" baseline="0" dirty="0" smtClean="0"/>
              <a:t> becomes small.</a:t>
            </a:r>
          </a:p>
          <a:p>
            <a:r>
              <a:rPr kumimoji="1" lang="en-US" altLang="ja-JP" baseline="0" dirty="0" smtClean="0"/>
              <a:t>If the gravity acts downward, granules are pressed on the bottom. Then, granules should be hard to slip and </a:t>
            </a:r>
            <a:r>
              <a:rPr kumimoji="1" lang="en-US" altLang="ja-JP" baseline="0" dirty="0" err="1" smtClean="0"/>
              <a:t>tauc</a:t>
            </a:r>
            <a:r>
              <a:rPr kumimoji="1" lang="en-US" altLang="ja-JP" baseline="0" dirty="0" smtClean="0"/>
              <a:t> becomes large. </a:t>
            </a:r>
          </a:p>
          <a:p>
            <a:r>
              <a:rPr kumimoji="1" lang="en-US" altLang="ja-JP" baseline="0" dirty="0" smtClean="0"/>
              <a:t>For the simplicity, we assume that </a:t>
            </a:r>
            <a:r>
              <a:rPr kumimoji="1" lang="en-US" altLang="ja-JP" baseline="0" dirty="0" err="1" smtClean="0"/>
              <a:t>tauc</a:t>
            </a:r>
            <a:r>
              <a:rPr kumimoji="1" lang="en-US" altLang="ja-JP" baseline="0" dirty="0" smtClean="0"/>
              <a:t> is zero when gravity acts upward, and </a:t>
            </a:r>
            <a:r>
              <a:rPr kumimoji="1" lang="en-US" altLang="ja-JP" baseline="0" dirty="0" err="1" smtClean="0"/>
              <a:t>tauc</a:t>
            </a:r>
            <a:r>
              <a:rPr kumimoji="1" lang="en-US" altLang="ja-JP" baseline="0" dirty="0" smtClean="0"/>
              <a:t> becomes infinity when gravity acts downward. </a:t>
            </a:r>
          </a:p>
          <a:p>
            <a:r>
              <a:rPr kumimoji="1" lang="en-US" altLang="ja-JP" baseline="0" dirty="0" smtClean="0"/>
              <a:t>Now, slip boundary condition is simplified by using effective slip length. Effective slip length is step function of the gravity.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This boundary condition means that </a:t>
            </a:r>
            <a:r>
              <a:rPr lang="en-US" altLang="ja-JP" dirty="0" smtClean="0">
                <a:solidFill>
                  <a:srgbClr val="FF0000"/>
                </a:solidFill>
              </a:rPr>
              <a:t>slip / non-slip condition switches with vertical vibration,</a:t>
            </a:r>
            <a:r>
              <a:rPr lang="en-US" altLang="ja-JP" baseline="0" dirty="0" smtClean="0">
                <a:solidFill>
                  <a:srgbClr val="FF0000"/>
                </a:solidFill>
              </a:rPr>
              <a:t> and this switching boundary condition is a key of our model. 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880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Here,</a:t>
            </a:r>
            <a:r>
              <a:rPr kumimoji="1" lang="en-US" altLang="ja-JP" baseline="0" dirty="0" smtClean="0"/>
              <a:t> I explain the governing equations we used. </a:t>
            </a:r>
          </a:p>
          <a:p>
            <a:r>
              <a:rPr kumimoji="1" lang="en-US" altLang="ja-JP" baseline="0" dirty="0" smtClean="0"/>
              <a:t>We consider the situation that fluid layer is placed on the plate. </a:t>
            </a:r>
          </a:p>
          <a:p>
            <a:r>
              <a:rPr kumimoji="1" lang="en-US" altLang="ja-JP" baseline="0" dirty="0" smtClean="0"/>
              <a:t>Then, time evolution of the thickness of the fluid is calculated. </a:t>
            </a:r>
          </a:p>
          <a:p>
            <a:r>
              <a:rPr kumimoji="1" lang="en-US" altLang="ja-JP" dirty="0" smtClean="0"/>
              <a:t>First, we use motion</a:t>
            </a:r>
            <a:r>
              <a:rPr kumimoji="1" lang="en-US" altLang="ja-JP" baseline="0" dirty="0" smtClean="0"/>
              <a:t> equation, and we assume incompressibility. </a:t>
            </a:r>
          </a:p>
          <a:p>
            <a:r>
              <a:rPr kumimoji="1" lang="en-US" altLang="ja-JP" baseline="0" dirty="0" smtClean="0"/>
              <a:t>For the constitutive equation, we use non-Newtonian viscosity. For the simplicity, we neglect the elasticity. </a:t>
            </a:r>
          </a:p>
          <a:p>
            <a:r>
              <a:rPr kumimoji="1" lang="en-US" altLang="ja-JP" dirty="0" smtClean="0"/>
              <a:t>Upper boundary condition is ordinary free surface condition.</a:t>
            </a:r>
            <a:r>
              <a:rPr kumimoji="1" lang="en-US" altLang="ja-JP" baseline="0" dirty="0" smtClean="0"/>
              <a:t> </a:t>
            </a:r>
          </a:p>
          <a:p>
            <a:r>
              <a:rPr kumimoji="1" lang="en-US" altLang="ja-JP" baseline="0" dirty="0" smtClean="0"/>
              <a:t>Bottom boundary condition is slip/non slip switching boundary condition.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3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Next, to make the calculation simpler, we introduce a couple of approximation. </a:t>
            </a:r>
          </a:p>
          <a:p>
            <a:r>
              <a:rPr kumimoji="1" lang="en-US" altLang="ja-JP" dirty="0" smtClean="0"/>
              <a:t>It</a:t>
            </a:r>
            <a:r>
              <a:rPr kumimoji="1" lang="en-US" altLang="ja-JP" baseline="0" dirty="0" smtClean="0"/>
              <a:t> is known that, near the critical acceleration, size of the heaps are larger than depth of the heaps. </a:t>
            </a:r>
          </a:p>
          <a:p>
            <a:r>
              <a:rPr kumimoji="1" lang="en-US" altLang="ja-JP" baseline="0" dirty="0" smtClean="0"/>
              <a:t>Thus, we use lubrication approximation. We set lambda as wave length of the instability and h0 as the mean thickness of the fluid. </a:t>
            </a:r>
          </a:p>
          <a:p>
            <a:r>
              <a:rPr kumimoji="1" lang="en-US" altLang="ja-JP" baseline="0" dirty="0" smtClean="0"/>
              <a:t>Here, we introduce a small parameter epsilon. Epsilon is defined as ratio of h0 and lambda. </a:t>
            </a:r>
          </a:p>
          <a:p>
            <a:r>
              <a:rPr kumimoji="1" lang="en-US" altLang="ja-JP" baseline="0" dirty="0" smtClean="0"/>
              <a:t>By using epsilon, we normalize all the variables and parameters as following. </a:t>
            </a:r>
          </a:p>
          <a:p>
            <a:r>
              <a:rPr kumimoji="1" lang="en-US" altLang="ja-JP" baseline="0" dirty="0" smtClean="0"/>
              <a:t>This normalization is almost same as the ordinary lubrication approximation. </a:t>
            </a:r>
          </a:p>
          <a:p>
            <a:r>
              <a:rPr kumimoji="1" lang="en-US" altLang="ja-JP" baseline="0" dirty="0" smtClean="0"/>
              <a:t>The important point of lubrication approximation is that lambda is larger than h0, and gradient of pressure and gradient of shear stress is dominant. </a:t>
            </a:r>
          </a:p>
          <a:p>
            <a:r>
              <a:rPr kumimoji="1" lang="en-US" altLang="ja-JP" baseline="0" dirty="0" smtClean="0"/>
              <a:t>This approximation gives simple shear flow at each position. </a:t>
            </a:r>
          </a:p>
          <a:p>
            <a:r>
              <a:rPr kumimoji="1" lang="en-US" altLang="ja-JP" baseline="0" dirty="0" smtClean="0"/>
              <a:t>In addition, because viscosity of the suspension is large, we use Stokes’ approximation and neglect the inertia terms.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1358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Put all</a:t>
            </a:r>
            <a:r>
              <a:rPr kumimoji="1" lang="en-US" altLang="ja-JP" baseline="0" dirty="0" smtClean="0"/>
              <a:t> the normalized parameters  into governing equation and we pick up the lowest order of epsilon. </a:t>
            </a:r>
          </a:p>
          <a:p>
            <a:r>
              <a:rPr kumimoji="1" lang="en-US" altLang="ja-JP" baseline="0" dirty="0" smtClean="0"/>
              <a:t>Then, equation of motion and boundary condition becomes very simple. </a:t>
            </a:r>
          </a:p>
          <a:p>
            <a:r>
              <a:rPr kumimoji="1" lang="en-US" altLang="ja-JP" baseline="0" dirty="0" smtClean="0"/>
              <a:t>Equation of motion gives simple shear flow. So, pressure and shear stress can be calculated easily. </a:t>
            </a:r>
          </a:p>
          <a:p>
            <a:r>
              <a:rPr kumimoji="1" lang="en-US" altLang="ja-JP" baseline="0" dirty="0" smtClean="0"/>
              <a:t>Constitutive equation also becomes very simple, and velocity field is obtained by using this equation. </a:t>
            </a:r>
          </a:p>
          <a:p>
            <a:r>
              <a:rPr kumimoji="1" lang="en-US" altLang="ja-JP" baseline="0" dirty="0" smtClean="0"/>
              <a:t>Put the velocity field into boundary condition of free surface, and we get the evolution equation of thickness H.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799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obtained evolution equation</a:t>
            </a:r>
            <a:r>
              <a:rPr kumimoji="1" lang="en-US" altLang="ja-JP" baseline="0" dirty="0" smtClean="0"/>
              <a:t> is written as follows.</a:t>
            </a:r>
          </a:p>
          <a:p>
            <a:r>
              <a:rPr kumimoji="1" lang="en-US" altLang="ja-JP" baseline="0" dirty="0" smtClean="0"/>
              <a:t>If we set the functional form of the viscosity, we can calculate the evolution equation. </a:t>
            </a:r>
          </a:p>
          <a:p>
            <a:r>
              <a:rPr kumimoji="1" lang="en-US" altLang="ja-JP" baseline="0" dirty="0" smtClean="0"/>
              <a:t>For the simplest case, Newtonian viscosity gives following equations. </a:t>
            </a:r>
          </a:p>
          <a:p>
            <a:r>
              <a:rPr kumimoji="1" lang="en-US" altLang="ja-JP" baseline="0" dirty="0" smtClean="0"/>
              <a:t>The most important point is slip length beta switches with vibration. </a:t>
            </a:r>
          </a:p>
          <a:p>
            <a:r>
              <a:rPr kumimoji="1" lang="en-US" altLang="ja-JP" baseline="0" dirty="0" smtClean="0"/>
              <a:t>Then we calculate this equation with periodic boundary condition in x direction. </a:t>
            </a:r>
          </a:p>
          <a:p>
            <a:r>
              <a:rPr kumimoji="1" lang="en-US" altLang="ja-JP" baseline="0" dirty="0" smtClean="0"/>
              <a:t>When acceleration exceeds critical value, surface deformation grows to form heaps. </a:t>
            </a:r>
          </a:p>
          <a:p>
            <a:r>
              <a:rPr kumimoji="1" lang="en-US" altLang="ja-JP" baseline="0" dirty="0" smtClean="0"/>
              <a:t>We calculated time average flow in the heaps</a:t>
            </a:r>
            <a:r>
              <a:rPr kumimoji="1" lang="ja-JP" altLang="en-US" baseline="0" dirty="0" smtClean="0"/>
              <a:t> </a:t>
            </a:r>
            <a:r>
              <a:rPr kumimoji="1" lang="en-US" altLang="ja-JP" baseline="0" dirty="0" smtClean="0"/>
              <a:t>and found a convectional flow.</a:t>
            </a:r>
          </a:p>
          <a:p>
            <a:r>
              <a:rPr kumimoji="1" lang="en-US" altLang="ja-JP" baseline="0" dirty="0" smtClean="0"/>
              <a:t>This flow coincide with the experimental result. </a:t>
            </a:r>
          </a:p>
          <a:p>
            <a:r>
              <a:rPr kumimoji="1" lang="en-US" altLang="ja-JP" baseline="0" dirty="0" smtClean="0"/>
              <a:t>We calculate the evolution equation in 3 dimension, and also heaps appear.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F49B-4CB6-49F4-890F-F20ACA53DDB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949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BE8874-2E2D-4013-A8B3-CE256B530FEF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Text Box 23"/>
          <p:cNvSpPr txBox="1">
            <a:spLocks noChangeArrowheads="1"/>
          </p:cNvSpPr>
          <p:nvPr userDrawn="1"/>
        </p:nvSpPr>
        <p:spPr bwMode="auto">
          <a:xfrm>
            <a:off x="2195513" y="6381750"/>
            <a:ext cx="4392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>
                <a:solidFill>
                  <a:schemeClr val="bg1"/>
                </a:solidFill>
              </a:rPr>
              <a:t>Statphys24, Cairns, Australia, 19-23 July, 2010</a:t>
            </a:r>
          </a:p>
        </p:txBody>
      </p:sp>
    </p:spTree>
    <p:extLst>
      <p:ext uri="{BB962C8B-B14F-4D97-AF65-F5344CB8AC3E}">
        <p14:creationId xmlns:p14="http://schemas.microsoft.com/office/powerpoint/2010/main" val="161226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85874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82238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602415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01661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4167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860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8125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6269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96667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81182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ja-JP"/>
          </a:p>
        </p:txBody>
      </p:sp>
      <p:grpSp>
        <p:nvGrpSpPr>
          <p:cNvPr id="7" name="Group 4"/>
          <p:cNvGrpSpPr>
            <a:grpSpLocks/>
          </p:cNvGrpSpPr>
          <p:nvPr userDrawn="1"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8" name="Rectangle 5"/>
            <p:cNvSpPr>
              <a:spLocks noChangeArrowheads="1"/>
            </p:cNvSpPr>
            <p:nvPr userDrawn="1"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ja-JP" altLang="ja-JP" sz="2400" b="0">
                <a:latin typeface="Times New Roman" pitchFamily="18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0" lang="ja-JP" altLang="ja-JP" sz="2400" b="0">
                <a:latin typeface="Times New Roman" pitchFamily="18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0" lang="ja-JP" altLang="ja-JP" b="0">
                <a:solidFill>
                  <a:schemeClr val="hlink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 userDrawn="1"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0" lang="ja-JP" altLang="ja-JP" b="0">
                <a:solidFill>
                  <a:schemeClr val="hlink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 userDrawn="1"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0" lang="ja-JP" altLang="ja-JP" b="0">
                <a:solidFill>
                  <a:schemeClr val="accent2"/>
                </a:solidFill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 userDrawn="1"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0" lang="ja-JP" altLang="ja-JP" b="0">
                <a:solidFill>
                  <a:schemeClr val="hlink"/>
                </a:solidFill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 userDrawn="1"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0" lang="ja-JP" altLang="ja-JP" sz="2400" b="0">
                <a:latin typeface="Times New Roman" pitchFamily="18" charset="0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 userDrawn="1"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0" lang="ja-JP" altLang="ja-JP" b="0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 userDrawn="1"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0" lang="ja-JP" altLang="ja-JP" b="0">
                <a:solidFill>
                  <a:schemeClr val="accent2"/>
                </a:solidFill>
              </a:endParaRPr>
            </a:p>
          </p:txBody>
        </p:sp>
      </p:grpSp>
      <p:sp>
        <p:nvSpPr>
          <p:cNvPr id="17" name="Text Box 19"/>
          <p:cNvSpPr txBox="1">
            <a:spLocks noChangeArrowheads="1"/>
          </p:cNvSpPr>
          <p:nvPr userDrawn="1"/>
        </p:nvSpPr>
        <p:spPr bwMode="auto">
          <a:xfrm>
            <a:off x="2195513" y="6381750"/>
            <a:ext cx="4392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>
                <a:solidFill>
                  <a:schemeClr val="bg1"/>
                </a:solidFill>
              </a:rPr>
              <a:t>Statphys24, Cairns, Australia, 19-23 July, 2010</a:t>
            </a:r>
          </a:p>
        </p:txBody>
      </p:sp>
    </p:spTree>
    <p:extLst>
      <p:ext uri="{BB962C8B-B14F-4D97-AF65-F5344CB8AC3E}">
        <p14:creationId xmlns:p14="http://schemas.microsoft.com/office/powerpoint/2010/main" val="319269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v"/><Relationship Id="rId7" Type="http://schemas.openxmlformats.org/officeDocument/2006/relationships/image" Target="../media/image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wm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33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2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png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35.wmf"/><Relationship Id="rId10" Type="http://schemas.openxmlformats.org/officeDocument/2006/relationships/image" Target="../media/image37.wmf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2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../media/media6.wmv"/><Relationship Id="rId7" Type="http://schemas.openxmlformats.org/officeDocument/2006/relationships/notesSlide" Target="../notesSlides/notesSlide13.xml"/><Relationship Id="rId2" Type="http://schemas.microsoft.com/office/2007/relationships/media" Target="../media/media6.wmv"/><Relationship Id="rId1" Type="http://schemas.openxmlformats.org/officeDocument/2006/relationships/vmlDrawing" Target="../drawings/vmlDrawing8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2.png"/><Relationship Id="rId5" Type="http://schemas.openxmlformats.org/officeDocument/2006/relationships/video" Target="../media/media7.wmv"/><Relationship Id="rId10" Type="http://schemas.openxmlformats.org/officeDocument/2006/relationships/image" Target="../media/image40.wmf"/><Relationship Id="rId4" Type="http://schemas.microsoft.com/office/2007/relationships/media" Target="../media/media7.wmv"/><Relationship Id="rId9" Type="http://schemas.openxmlformats.org/officeDocument/2006/relationships/oleObject" Target="../embeddings/oleObject3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45.wmf"/><Relationship Id="rId5" Type="http://schemas.openxmlformats.org/officeDocument/2006/relationships/image" Target="../media/image47.png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46.png"/><Relationship Id="rId9" Type="http://schemas.openxmlformats.org/officeDocument/2006/relationships/image" Target="../media/image4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video" Target="../media/media8.wmv"/><Relationship Id="rId7" Type="http://schemas.openxmlformats.org/officeDocument/2006/relationships/image" Target="../media/image48.wmf"/><Relationship Id="rId2" Type="http://schemas.microsoft.com/office/2007/relationships/media" Target="../media/media8.wmv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49.wmf"/><Relationship Id="rId5" Type="http://schemas.openxmlformats.org/officeDocument/2006/relationships/notesSlide" Target="../notesSlides/notesSlide15.xml"/><Relationship Id="rId10" Type="http://schemas.openxmlformats.org/officeDocument/2006/relationships/oleObject" Target="../embeddings/oleObject35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oleObject" Target="../embeddings/oleObject37.bin"/><Relationship Id="rId3" Type="http://schemas.openxmlformats.org/officeDocument/2006/relationships/video" Target="../media/media9.wmv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57.jpeg"/><Relationship Id="rId2" Type="http://schemas.microsoft.com/office/2007/relationships/media" Target="../media/media9.wmv"/><Relationship Id="rId16" Type="http://schemas.openxmlformats.org/officeDocument/2006/relationships/image" Target="../media/image54.wmf"/><Relationship Id="rId1" Type="http://schemas.openxmlformats.org/officeDocument/2006/relationships/vmlDrawing" Target="../drawings/vmlDrawing1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6.png"/><Relationship Id="rId5" Type="http://schemas.openxmlformats.org/officeDocument/2006/relationships/video" Target="../media/media10.wmv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55.png"/><Relationship Id="rId4" Type="http://schemas.microsoft.com/office/2007/relationships/media" Target="../media/media10.wmv"/><Relationship Id="rId9" Type="http://schemas.openxmlformats.org/officeDocument/2006/relationships/image" Target="../media/image52.wmf"/><Relationship Id="rId14" Type="http://schemas.openxmlformats.org/officeDocument/2006/relationships/image" Target="../media/image5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4.wm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video" Target="../media/media1.wmv"/><Relationship Id="rId11" Type="http://schemas.openxmlformats.org/officeDocument/2006/relationships/image" Target="../media/image5.png"/><Relationship Id="rId5" Type="http://schemas.microsoft.com/office/2007/relationships/media" Target="../media/media1.wmv"/><Relationship Id="rId10" Type="http://schemas.openxmlformats.org/officeDocument/2006/relationships/image" Target="../media/image4.png"/><Relationship Id="rId4" Type="http://schemas.openxmlformats.org/officeDocument/2006/relationships/video" Target="../media/media4.wmv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4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9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25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2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0.png"/><Relationship Id="rId3" Type="http://schemas.openxmlformats.org/officeDocument/2006/relationships/video" Target="../media/media5.wmv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29.png"/><Relationship Id="rId2" Type="http://schemas.microsoft.com/office/2007/relationships/media" Target="../media/media5.wmv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wmf"/><Relationship Id="rId5" Type="http://schemas.openxmlformats.org/officeDocument/2006/relationships/video" Target="../media/media2.wmv"/><Relationship Id="rId10" Type="http://schemas.openxmlformats.org/officeDocument/2006/relationships/oleObject" Target="../embeddings/oleObject22.bin"/><Relationship Id="rId4" Type="http://schemas.microsoft.com/office/2007/relationships/media" Target="../media/media2.wmv"/><Relationship Id="rId9" Type="http://schemas.openxmlformats.org/officeDocument/2006/relationships/image" Target="../media/image27.wmf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828600" y="1075184"/>
            <a:ext cx="10801200" cy="2209800"/>
          </a:xfrm>
        </p:spPr>
        <p:txBody>
          <a:bodyPr>
            <a:noAutofit/>
          </a:bodyPr>
          <a:lstStyle/>
          <a:p>
            <a:pPr fontAlgn="auto">
              <a:lnSpc>
                <a:spcPts val="4500"/>
              </a:lnSpc>
              <a:spcAft>
                <a:spcPts val="0"/>
              </a:spcAft>
              <a:defRPr/>
            </a:pPr>
            <a:r>
              <a:rPr lang="en-US" altLang="ja-JP" sz="4000" b="1" dirty="0"/>
              <a:t>A model for heap formation </a:t>
            </a:r>
            <a:r>
              <a:rPr lang="en-US" altLang="ja-JP" sz="4000" b="1" dirty="0" smtClean="0"/>
              <a:t/>
            </a:r>
            <a:br>
              <a:rPr lang="en-US" altLang="ja-JP" sz="4000" b="1" dirty="0" smtClean="0"/>
            </a:br>
            <a:r>
              <a:rPr lang="en-US" altLang="ja-JP" sz="4000" b="1" dirty="0" smtClean="0"/>
              <a:t>in </a:t>
            </a:r>
            <a:r>
              <a:rPr lang="en-US" altLang="ja-JP" sz="4000" b="1" dirty="0"/>
              <a:t>vibrated gravitational suspensions</a:t>
            </a:r>
            <a:endParaRPr lang="en-US" altLang="ja-JP" sz="40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63688" y="3356992"/>
            <a:ext cx="5641975" cy="1224136"/>
          </a:xfrm>
        </p:spPr>
        <p:txBody>
          <a:bodyPr>
            <a:norm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altLang="ja-JP" sz="2800" dirty="0" smtClean="0">
                <a:solidFill>
                  <a:schemeClr val="tx1"/>
                </a:solidFill>
              </a:rPr>
              <a:t>Hiroyuki EBATA</a:t>
            </a:r>
            <a:r>
              <a:rPr lang="en-US" altLang="ja-JP" sz="2800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sz="2800" dirty="0" smtClean="0">
                <a:solidFill>
                  <a:schemeClr val="tx1"/>
                </a:solidFill>
              </a:rPr>
              <a:t> and Masaki SANO</a:t>
            </a:r>
            <a:r>
              <a:rPr lang="en-US" altLang="ja-JP" sz="2800" baseline="30000" dirty="0" smtClean="0">
                <a:solidFill>
                  <a:schemeClr val="tx1"/>
                </a:solidFill>
              </a:rPr>
              <a:t>2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altLang="ja-JP" sz="1800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sz="1800" dirty="0" smtClean="0">
                <a:solidFill>
                  <a:schemeClr val="tx1"/>
                </a:solidFill>
              </a:rPr>
              <a:t> Chiba University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altLang="ja-JP" sz="1800" baseline="30000" dirty="0" smtClean="0">
                <a:solidFill>
                  <a:schemeClr val="tx1"/>
                </a:solidFill>
              </a:rPr>
              <a:t>2</a:t>
            </a:r>
            <a:r>
              <a:rPr lang="en-US" altLang="ja-JP" sz="1800" dirty="0" smtClean="0">
                <a:solidFill>
                  <a:schemeClr val="tx1"/>
                </a:solidFill>
              </a:rPr>
              <a:t> The University of Tokyo</a:t>
            </a:r>
          </a:p>
        </p:txBody>
      </p:sp>
      <p:pic>
        <p:nvPicPr>
          <p:cNvPr id="15" name="heaping2D_ex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263" t="56527" r="8750" b="19706"/>
          <a:stretch/>
        </p:blipFill>
        <p:spPr>
          <a:xfrm>
            <a:off x="755576" y="5013176"/>
            <a:ext cx="3671491" cy="82852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907704" y="45811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Experiment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34229" y="4590256"/>
            <a:ext cx="147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Simulation</a:t>
            </a:r>
            <a:endParaRPr kumimoji="1" lang="ja-JP" altLang="en-US" dirty="0"/>
          </a:p>
        </p:txBody>
      </p:sp>
      <p:pic>
        <p:nvPicPr>
          <p:cNvPr id="7" name="heap2Dosci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5744" t="40119" r="9255" b="41838"/>
          <a:stretch/>
        </p:blipFill>
        <p:spPr>
          <a:xfrm>
            <a:off x="5148064" y="5022304"/>
            <a:ext cx="3671491" cy="66245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259632" y="6093296"/>
            <a:ext cx="69127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Gravitational suspension: granules are heavier than the fluid.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正方形/長方形 69"/>
          <p:cNvSpPr/>
          <p:nvPr/>
        </p:nvSpPr>
        <p:spPr>
          <a:xfrm>
            <a:off x="5940152" y="5697688"/>
            <a:ext cx="2965622" cy="683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3" name="グループ化 42"/>
          <p:cNvGrpSpPr/>
          <p:nvPr/>
        </p:nvGrpSpPr>
        <p:grpSpPr>
          <a:xfrm>
            <a:off x="5808813" y="4891534"/>
            <a:ext cx="3335187" cy="1094186"/>
            <a:chOff x="5808813" y="5453898"/>
            <a:chExt cx="3335187" cy="1094186"/>
          </a:xfrm>
        </p:grpSpPr>
        <p:sp>
          <p:nvSpPr>
            <p:cNvPr id="28" name="大波 27"/>
            <p:cNvSpPr/>
            <p:nvPr/>
          </p:nvSpPr>
          <p:spPr>
            <a:xfrm>
              <a:off x="5940305" y="5662846"/>
              <a:ext cx="2965469" cy="885238"/>
            </a:xfrm>
            <a:prstGeom prst="wav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5808813" y="5453898"/>
              <a:ext cx="3335187" cy="490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0" name="直線コネクタ 39"/>
            <p:cNvCxnSpPr/>
            <p:nvPr/>
          </p:nvCxnSpPr>
          <p:spPr>
            <a:xfrm>
              <a:off x="5940152" y="5944482"/>
              <a:ext cx="2965775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Mechanism of surface instability</a:t>
            </a:r>
            <a:endParaRPr kumimoji="1" lang="ja-JP" altLang="en-US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971600" y="2735454"/>
            <a:ext cx="2592288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フリーフォーム 12"/>
          <p:cNvSpPr/>
          <p:nvPr/>
        </p:nvSpPr>
        <p:spPr>
          <a:xfrm>
            <a:off x="948883" y="1916832"/>
            <a:ext cx="2544417" cy="342389"/>
          </a:xfrm>
          <a:custGeom>
            <a:avLst/>
            <a:gdLst>
              <a:gd name="connsiteX0" fmla="*/ 0 w 2544417"/>
              <a:gd name="connsiteY0" fmla="*/ 226061 h 342389"/>
              <a:gd name="connsiteX1" fmla="*/ 583095 w 2544417"/>
              <a:gd name="connsiteY1" fmla="*/ 332078 h 342389"/>
              <a:gd name="connsiteX2" fmla="*/ 1166191 w 2544417"/>
              <a:gd name="connsiteY2" fmla="*/ 774 h 342389"/>
              <a:gd name="connsiteX3" fmla="*/ 1921565 w 2544417"/>
              <a:gd name="connsiteY3" fmla="*/ 239313 h 342389"/>
              <a:gd name="connsiteX4" fmla="*/ 2544417 w 2544417"/>
              <a:gd name="connsiteY4" fmla="*/ 199556 h 34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417" h="342389">
                <a:moveTo>
                  <a:pt x="0" y="226061"/>
                </a:moveTo>
                <a:cubicBezTo>
                  <a:pt x="194365" y="297843"/>
                  <a:pt x="388730" y="369626"/>
                  <a:pt x="583095" y="332078"/>
                </a:cubicBezTo>
                <a:cubicBezTo>
                  <a:pt x="777460" y="294530"/>
                  <a:pt x="943113" y="16235"/>
                  <a:pt x="1166191" y="774"/>
                </a:cubicBezTo>
                <a:cubicBezTo>
                  <a:pt x="1389269" y="-14687"/>
                  <a:pt x="1691861" y="206183"/>
                  <a:pt x="1921565" y="239313"/>
                </a:cubicBezTo>
                <a:cubicBezTo>
                  <a:pt x="2151269" y="272443"/>
                  <a:pt x="2347843" y="235999"/>
                  <a:pt x="2544417" y="199556"/>
                </a:cubicBez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683568" y="1916832"/>
            <a:ext cx="0" cy="818622"/>
          </a:xfrm>
          <a:prstGeom prst="straightConnector1">
            <a:avLst/>
          </a:prstGeom>
          <a:ln w="25400">
            <a:solidFill>
              <a:schemeClr val="dk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79512" y="208802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g(t)</a:t>
            </a:r>
            <a:endParaRPr kumimoji="1" lang="ja-JP" altLang="en-US" b="1" dirty="0"/>
          </a:p>
        </p:txBody>
      </p:sp>
      <p:sp>
        <p:nvSpPr>
          <p:cNvPr id="17" name="フリーフォーム 16"/>
          <p:cNvSpPr/>
          <p:nvPr/>
        </p:nvSpPr>
        <p:spPr>
          <a:xfrm>
            <a:off x="2370719" y="2159390"/>
            <a:ext cx="689113" cy="198783"/>
          </a:xfrm>
          <a:custGeom>
            <a:avLst/>
            <a:gdLst>
              <a:gd name="connsiteX0" fmla="*/ 0 w 689113"/>
              <a:gd name="connsiteY0" fmla="*/ 0 h 198783"/>
              <a:gd name="connsiteX1" fmla="*/ 238539 w 689113"/>
              <a:gd name="connsiteY1" fmla="*/ 132522 h 198783"/>
              <a:gd name="connsiteX2" fmla="*/ 689113 w 689113"/>
              <a:gd name="connsiteY2" fmla="*/ 198783 h 19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9113" h="198783">
                <a:moveTo>
                  <a:pt x="0" y="0"/>
                </a:moveTo>
                <a:cubicBezTo>
                  <a:pt x="61843" y="49696"/>
                  <a:pt x="123687" y="99392"/>
                  <a:pt x="238539" y="132522"/>
                </a:cubicBezTo>
                <a:cubicBezTo>
                  <a:pt x="353391" y="165652"/>
                  <a:pt x="521252" y="182217"/>
                  <a:pt x="689113" y="198783"/>
                </a:cubicBezTo>
              </a:path>
            </a:pathLst>
          </a:cu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/>
          <p:cNvSpPr/>
          <p:nvPr/>
        </p:nvSpPr>
        <p:spPr>
          <a:xfrm flipH="1">
            <a:off x="1547664" y="2159390"/>
            <a:ext cx="432048" cy="198783"/>
          </a:xfrm>
          <a:custGeom>
            <a:avLst/>
            <a:gdLst>
              <a:gd name="connsiteX0" fmla="*/ 0 w 689113"/>
              <a:gd name="connsiteY0" fmla="*/ 0 h 198783"/>
              <a:gd name="connsiteX1" fmla="*/ 238539 w 689113"/>
              <a:gd name="connsiteY1" fmla="*/ 132522 h 198783"/>
              <a:gd name="connsiteX2" fmla="*/ 689113 w 689113"/>
              <a:gd name="connsiteY2" fmla="*/ 198783 h 19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9113" h="198783">
                <a:moveTo>
                  <a:pt x="0" y="0"/>
                </a:moveTo>
                <a:cubicBezTo>
                  <a:pt x="61843" y="49696"/>
                  <a:pt x="123687" y="99392"/>
                  <a:pt x="238539" y="132522"/>
                </a:cubicBezTo>
                <a:cubicBezTo>
                  <a:pt x="353391" y="165652"/>
                  <a:pt x="521252" y="182217"/>
                  <a:pt x="689113" y="198783"/>
                </a:cubicBezTo>
              </a:path>
            </a:pathLst>
          </a:cu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1547664" y="2447422"/>
            <a:ext cx="432048" cy="9936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1907704" y="2663446"/>
            <a:ext cx="72008" cy="1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2411760" y="2447422"/>
            <a:ext cx="504056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2411760" y="2653510"/>
            <a:ext cx="72008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971601" y="2852936"/>
            <a:ext cx="293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Non-slip at the bottom</a:t>
            </a:r>
            <a:endParaRPr kumimoji="1" lang="ja-JP" altLang="en-US" b="1" dirty="0"/>
          </a:p>
        </p:txBody>
      </p:sp>
      <p:cxnSp>
        <p:nvCxnSpPr>
          <p:cNvPr id="31" name="直線コネクタ 30"/>
          <p:cNvCxnSpPr/>
          <p:nvPr/>
        </p:nvCxnSpPr>
        <p:spPr>
          <a:xfrm>
            <a:off x="4932040" y="2716454"/>
            <a:ext cx="2592288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フリーフォーム 31"/>
          <p:cNvSpPr/>
          <p:nvPr/>
        </p:nvSpPr>
        <p:spPr>
          <a:xfrm>
            <a:off x="4909323" y="1897832"/>
            <a:ext cx="2544417" cy="342389"/>
          </a:xfrm>
          <a:custGeom>
            <a:avLst/>
            <a:gdLst>
              <a:gd name="connsiteX0" fmla="*/ 0 w 2544417"/>
              <a:gd name="connsiteY0" fmla="*/ 226061 h 342389"/>
              <a:gd name="connsiteX1" fmla="*/ 583095 w 2544417"/>
              <a:gd name="connsiteY1" fmla="*/ 332078 h 342389"/>
              <a:gd name="connsiteX2" fmla="*/ 1166191 w 2544417"/>
              <a:gd name="connsiteY2" fmla="*/ 774 h 342389"/>
              <a:gd name="connsiteX3" fmla="*/ 1921565 w 2544417"/>
              <a:gd name="connsiteY3" fmla="*/ 239313 h 342389"/>
              <a:gd name="connsiteX4" fmla="*/ 2544417 w 2544417"/>
              <a:gd name="connsiteY4" fmla="*/ 199556 h 34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417" h="342389">
                <a:moveTo>
                  <a:pt x="0" y="226061"/>
                </a:moveTo>
                <a:cubicBezTo>
                  <a:pt x="194365" y="297843"/>
                  <a:pt x="388730" y="369626"/>
                  <a:pt x="583095" y="332078"/>
                </a:cubicBezTo>
                <a:cubicBezTo>
                  <a:pt x="777460" y="294530"/>
                  <a:pt x="943113" y="16235"/>
                  <a:pt x="1166191" y="774"/>
                </a:cubicBezTo>
                <a:cubicBezTo>
                  <a:pt x="1389269" y="-14687"/>
                  <a:pt x="1691861" y="206183"/>
                  <a:pt x="1921565" y="239313"/>
                </a:cubicBezTo>
                <a:cubicBezTo>
                  <a:pt x="2151269" y="272443"/>
                  <a:pt x="2347843" y="235999"/>
                  <a:pt x="2544417" y="199556"/>
                </a:cubicBez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矢印コネクタ 32"/>
          <p:cNvCxnSpPr/>
          <p:nvPr/>
        </p:nvCxnSpPr>
        <p:spPr>
          <a:xfrm flipV="1">
            <a:off x="4644008" y="1844824"/>
            <a:ext cx="0" cy="856562"/>
          </a:xfrm>
          <a:prstGeom prst="straightConnector1">
            <a:avLst/>
          </a:prstGeom>
          <a:ln w="25400">
            <a:solidFill>
              <a:schemeClr val="dk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4121461" y="2069026"/>
            <a:ext cx="59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g(t)</a:t>
            </a:r>
            <a:endParaRPr kumimoji="1" lang="ja-JP" altLang="en-US" b="1" dirty="0"/>
          </a:p>
        </p:txBody>
      </p:sp>
      <p:sp>
        <p:nvSpPr>
          <p:cNvPr id="35" name="フリーフォーム 34"/>
          <p:cNvSpPr/>
          <p:nvPr/>
        </p:nvSpPr>
        <p:spPr>
          <a:xfrm>
            <a:off x="6331159" y="2140390"/>
            <a:ext cx="689113" cy="198783"/>
          </a:xfrm>
          <a:custGeom>
            <a:avLst/>
            <a:gdLst>
              <a:gd name="connsiteX0" fmla="*/ 0 w 689113"/>
              <a:gd name="connsiteY0" fmla="*/ 0 h 198783"/>
              <a:gd name="connsiteX1" fmla="*/ 238539 w 689113"/>
              <a:gd name="connsiteY1" fmla="*/ 132522 h 198783"/>
              <a:gd name="connsiteX2" fmla="*/ 689113 w 689113"/>
              <a:gd name="connsiteY2" fmla="*/ 198783 h 19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9113" h="198783">
                <a:moveTo>
                  <a:pt x="0" y="0"/>
                </a:moveTo>
                <a:cubicBezTo>
                  <a:pt x="61843" y="49696"/>
                  <a:pt x="123687" y="99392"/>
                  <a:pt x="238539" y="132522"/>
                </a:cubicBezTo>
                <a:cubicBezTo>
                  <a:pt x="353391" y="165652"/>
                  <a:pt x="521252" y="182217"/>
                  <a:pt x="689113" y="198783"/>
                </a:cubicBezTo>
              </a:path>
            </a:pathLst>
          </a:custGeom>
          <a:ln w="254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/>
          <p:cNvSpPr/>
          <p:nvPr/>
        </p:nvSpPr>
        <p:spPr>
          <a:xfrm flipH="1">
            <a:off x="5508104" y="2140390"/>
            <a:ext cx="432048" cy="198783"/>
          </a:xfrm>
          <a:custGeom>
            <a:avLst/>
            <a:gdLst>
              <a:gd name="connsiteX0" fmla="*/ 0 w 689113"/>
              <a:gd name="connsiteY0" fmla="*/ 0 h 198783"/>
              <a:gd name="connsiteX1" fmla="*/ 238539 w 689113"/>
              <a:gd name="connsiteY1" fmla="*/ 132522 h 198783"/>
              <a:gd name="connsiteX2" fmla="*/ 689113 w 689113"/>
              <a:gd name="connsiteY2" fmla="*/ 198783 h 19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9113" h="198783">
                <a:moveTo>
                  <a:pt x="0" y="0"/>
                </a:moveTo>
                <a:cubicBezTo>
                  <a:pt x="61843" y="49696"/>
                  <a:pt x="123687" y="99392"/>
                  <a:pt x="238539" y="132522"/>
                </a:cubicBezTo>
                <a:cubicBezTo>
                  <a:pt x="353391" y="165652"/>
                  <a:pt x="521252" y="182217"/>
                  <a:pt x="689113" y="198783"/>
                </a:cubicBezTo>
              </a:path>
            </a:pathLst>
          </a:custGeom>
          <a:ln w="254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矢印コネクタ 36"/>
          <p:cNvCxnSpPr/>
          <p:nvPr/>
        </p:nvCxnSpPr>
        <p:spPr>
          <a:xfrm flipH="1">
            <a:off x="5508104" y="2428422"/>
            <a:ext cx="432048" cy="9936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5652120" y="2636912"/>
            <a:ext cx="313387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6372200" y="2428422"/>
            <a:ext cx="504056" cy="0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5292080" y="2852936"/>
            <a:ext cx="2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Slip on the bottom</a:t>
            </a:r>
            <a:endParaRPr kumimoji="1" lang="ja-JP" altLang="en-US" b="1" dirty="0"/>
          </a:p>
        </p:txBody>
      </p:sp>
      <p:cxnSp>
        <p:nvCxnSpPr>
          <p:cNvPr id="54" name="直線矢印コネクタ 53"/>
          <p:cNvCxnSpPr/>
          <p:nvPr/>
        </p:nvCxnSpPr>
        <p:spPr>
          <a:xfrm>
            <a:off x="6418853" y="2636912"/>
            <a:ext cx="313387" cy="0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467544" y="1412776"/>
            <a:ext cx="394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Flow to decrease the deformation</a:t>
            </a:r>
            <a:endParaRPr kumimoji="1" lang="ja-JP" altLang="en-US" b="1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499992" y="1403484"/>
            <a:ext cx="384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Flow to enhance the deformation</a:t>
            </a:r>
            <a:endParaRPr kumimoji="1" lang="ja-JP" altLang="en-US" b="1" dirty="0"/>
          </a:p>
        </p:txBody>
      </p:sp>
      <p:cxnSp>
        <p:nvCxnSpPr>
          <p:cNvPr id="58" name="直線矢印コネクタ 57"/>
          <p:cNvCxnSpPr/>
          <p:nvPr/>
        </p:nvCxnSpPr>
        <p:spPr>
          <a:xfrm>
            <a:off x="2715275" y="3356992"/>
            <a:ext cx="848613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 flipH="1">
            <a:off x="4522709" y="3325325"/>
            <a:ext cx="855443" cy="46371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グループ化 79"/>
          <p:cNvGrpSpPr/>
          <p:nvPr/>
        </p:nvGrpSpPr>
        <p:grpSpPr>
          <a:xfrm>
            <a:off x="2699792" y="4365104"/>
            <a:ext cx="2615005" cy="818622"/>
            <a:chOff x="2843808" y="5418690"/>
            <a:chExt cx="2615005" cy="818622"/>
          </a:xfrm>
        </p:grpSpPr>
        <p:cxnSp>
          <p:nvCxnSpPr>
            <p:cNvPr id="72" name="直線コネクタ 71"/>
            <p:cNvCxnSpPr/>
            <p:nvPr/>
          </p:nvCxnSpPr>
          <p:spPr>
            <a:xfrm>
              <a:off x="2866525" y="6237312"/>
              <a:ext cx="2592288" cy="0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フリーフォーム 72"/>
            <p:cNvSpPr/>
            <p:nvPr/>
          </p:nvSpPr>
          <p:spPr>
            <a:xfrm>
              <a:off x="2843808" y="5418690"/>
              <a:ext cx="2544417" cy="342389"/>
            </a:xfrm>
            <a:custGeom>
              <a:avLst/>
              <a:gdLst>
                <a:gd name="connsiteX0" fmla="*/ 0 w 2544417"/>
                <a:gd name="connsiteY0" fmla="*/ 226061 h 342389"/>
                <a:gd name="connsiteX1" fmla="*/ 583095 w 2544417"/>
                <a:gd name="connsiteY1" fmla="*/ 332078 h 342389"/>
                <a:gd name="connsiteX2" fmla="*/ 1166191 w 2544417"/>
                <a:gd name="connsiteY2" fmla="*/ 774 h 342389"/>
                <a:gd name="connsiteX3" fmla="*/ 1921565 w 2544417"/>
                <a:gd name="connsiteY3" fmla="*/ 239313 h 342389"/>
                <a:gd name="connsiteX4" fmla="*/ 2544417 w 2544417"/>
                <a:gd name="connsiteY4" fmla="*/ 199556 h 34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4417" h="342389">
                  <a:moveTo>
                    <a:pt x="0" y="226061"/>
                  </a:moveTo>
                  <a:cubicBezTo>
                    <a:pt x="194365" y="297843"/>
                    <a:pt x="388730" y="369626"/>
                    <a:pt x="583095" y="332078"/>
                  </a:cubicBezTo>
                  <a:cubicBezTo>
                    <a:pt x="777460" y="294530"/>
                    <a:pt x="943113" y="16235"/>
                    <a:pt x="1166191" y="774"/>
                  </a:cubicBezTo>
                  <a:cubicBezTo>
                    <a:pt x="1389269" y="-14687"/>
                    <a:pt x="1691861" y="206183"/>
                    <a:pt x="1921565" y="239313"/>
                  </a:cubicBezTo>
                  <a:cubicBezTo>
                    <a:pt x="2151269" y="272443"/>
                    <a:pt x="2347843" y="235999"/>
                    <a:pt x="2544417" y="199556"/>
                  </a:cubicBezTo>
                </a:path>
              </a:pathLst>
            </a:custGeom>
            <a:ln w="2540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7" name="直線矢印コネクタ 76"/>
            <p:cNvCxnSpPr/>
            <p:nvPr/>
          </p:nvCxnSpPr>
          <p:spPr>
            <a:xfrm>
              <a:off x="3586605" y="6157770"/>
              <a:ext cx="313387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矢印コネクタ 78"/>
            <p:cNvCxnSpPr/>
            <p:nvPr/>
          </p:nvCxnSpPr>
          <p:spPr>
            <a:xfrm>
              <a:off x="4353338" y="6157770"/>
              <a:ext cx="313387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グループ化 90"/>
          <p:cNvGrpSpPr/>
          <p:nvPr/>
        </p:nvGrpSpPr>
        <p:grpSpPr>
          <a:xfrm>
            <a:off x="2705540" y="4365104"/>
            <a:ext cx="2615005" cy="818622"/>
            <a:chOff x="5629403" y="4626602"/>
            <a:chExt cx="2615005" cy="818622"/>
          </a:xfrm>
          <a:solidFill>
            <a:schemeClr val="bg1"/>
          </a:solidFill>
        </p:grpSpPr>
        <p:cxnSp>
          <p:nvCxnSpPr>
            <p:cNvPr id="81" name="直線コネクタ 80"/>
            <p:cNvCxnSpPr/>
            <p:nvPr/>
          </p:nvCxnSpPr>
          <p:spPr>
            <a:xfrm>
              <a:off x="5652120" y="5445224"/>
              <a:ext cx="2592288" cy="0"/>
            </a:xfrm>
            <a:prstGeom prst="line">
              <a:avLst/>
            </a:prstGeom>
            <a:grpFill/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フリーフォーム 81"/>
            <p:cNvSpPr/>
            <p:nvPr/>
          </p:nvSpPr>
          <p:spPr>
            <a:xfrm>
              <a:off x="5629403" y="4626602"/>
              <a:ext cx="2544417" cy="342389"/>
            </a:xfrm>
            <a:custGeom>
              <a:avLst/>
              <a:gdLst>
                <a:gd name="connsiteX0" fmla="*/ 0 w 2544417"/>
                <a:gd name="connsiteY0" fmla="*/ 226061 h 342389"/>
                <a:gd name="connsiteX1" fmla="*/ 583095 w 2544417"/>
                <a:gd name="connsiteY1" fmla="*/ 332078 h 342389"/>
                <a:gd name="connsiteX2" fmla="*/ 1166191 w 2544417"/>
                <a:gd name="connsiteY2" fmla="*/ 774 h 342389"/>
                <a:gd name="connsiteX3" fmla="*/ 1921565 w 2544417"/>
                <a:gd name="connsiteY3" fmla="*/ 239313 h 342389"/>
                <a:gd name="connsiteX4" fmla="*/ 2544417 w 2544417"/>
                <a:gd name="connsiteY4" fmla="*/ 199556 h 34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4417" h="342389">
                  <a:moveTo>
                    <a:pt x="0" y="226061"/>
                  </a:moveTo>
                  <a:cubicBezTo>
                    <a:pt x="194365" y="297843"/>
                    <a:pt x="388730" y="369626"/>
                    <a:pt x="583095" y="332078"/>
                  </a:cubicBezTo>
                  <a:cubicBezTo>
                    <a:pt x="777460" y="294530"/>
                    <a:pt x="943113" y="16235"/>
                    <a:pt x="1166191" y="774"/>
                  </a:cubicBezTo>
                  <a:cubicBezTo>
                    <a:pt x="1389269" y="-14687"/>
                    <a:pt x="1691861" y="206183"/>
                    <a:pt x="1921565" y="239313"/>
                  </a:cubicBezTo>
                  <a:cubicBezTo>
                    <a:pt x="2151269" y="272443"/>
                    <a:pt x="2347843" y="235999"/>
                    <a:pt x="2544417" y="199556"/>
                  </a:cubicBezTo>
                </a:path>
              </a:pathLst>
            </a:custGeom>
            <a:grpFill/>
            <a:ln w="2540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6" name="直線矢印コネクタ 85"/>
            <p:cNvCxnSpPr/>
            <p:nvPr/>
          </p:nvCxnSpPr>
          <p:spPr>
            <a:xfrm>
              <a:off x="6372200" y="5365682"/>
              <a:ext cx="313387" cy="0"/>
            </a:xfrm>
            <a:prstGeom prst="straightConnector1">
              <a:avLst/>
            </a:prstGeom>
            <a:grpFill/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矢印コネクタ 87"/>
            <p:cNvCxnSpPr/>
            <p:nvPr/>
          </p:nvCxnSpPr>
          <p:spPr>
            <a:xfrm>
              <a:off x="7138933" y="5365682"/>
              <a:ext cx="313387" cy="0"/>
            </a:xfrm>
            <a:prstGeom prst="straightConnector1">
              <a:avLst/>
            </a:prstGeom>
            <a:grpFill/>
            <a:ln w="25400">
              <a:solidFill>
                <a:srgbClr val="0070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フリーフォーム 88"/>
            <p:cNvSpPr/>
            <p:nvPr/>
          </p:nvSpPr>
          <p:spPr>
            <a:xfrm>
              <a:off x="6326972" y="4741260"/>
              <a:ext cx="503810" cy="586114"/>
            </a:xfrm>
            <a:custGeom>
              <a:avLst/>
              <a:gdLst>
                <a:gd name="connsiteX0" fmla="*/ 405132 w 503810"/>
                <a:gd name="connsiteY0" fmla="*/ 586114 h 586114"/>
                <a:gd name="connsiteX1" fmla="*/ 484645 w 503810"/>
                <a:gd name="connsiteY1" fmla="*/ 440340 h 586114"/>
                <a:gd name="connsiteX2" fmla="*/ 497898 w 503810"/>
                <a:gd name="connsiteY2" fmla="*/ 82531 h 586114"/>
                <a:gd name="connsiteX3" fmla="*/ 405132 w 503810"/>
                <a:gd name="connsiteY3" fmla="*/ 3018 h 586114"/>
                <a:gd name="connsiteX4" fmla="*/ 179845 w 503810"/>
                <a:gd name="connsiteY4" fmla="*/ 148792 h 586114"/>
                <a:gd name="connsiteX5" fmla="*/ 20819 w 503810"/>
                <a:gd name="connsiteY5" fmla="*/ 281314 h 586114"/>
                <a:gd name="connsiteX6" fmla="*/ 7567 w 503810"/>
                <a:gd name="connsiteY6" fmla="*/ 493349 h 586114"/>
                <a:gd name="connsiteX7" fmla="*/ 73828 w 503810"/>
                <a:gd name="connsiteY7" fmla="*/ 546357 h 58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10" h="586114">
                  <a:moveTo>
                    <a:pt x="405132" y="586114"/>
                  </a:moveTo>
                  <a:cubicBezTo>
                    <a:pt x="437158" y="555192"/>
                    <a:pt x="469184" y="524271"/>
                    <a:pt x="484645" y="440340"/>
                  </a:cubicBezTo>
                  <a:cubicBezTo>
                    <a:pt x="500106" y="356409"/>
                    <a:pt x="511150" y="155418"/>
                    <a:pt x="497898" y="82531"/>
                  </a:cubicBezTo>
                  <a:cubicBezTo>
                    <a:pt x="484646" y="9644"/>
                    <a:pt x="458141" y="-8025"/>
                    <a:pt x="405132" y="3018"/>
                  </a:cubicBezTo>
                  <a:cubicBezTo>
                    <a:pt x="352123" y="14061"/>
                    <a:pt x="243897" y="102409"/>
                    <a:pt x="179845" y="148792"/>
                  </a:cubicBezTo>
                  <a:cubicBezTo>
                    <a:pt x="115793" y="195175"/>
                    <a:pt x="49532" y="223888"/>
                    <a:pt x="20819" y="281314"/>
                  </a:cubicBezTo>
                  <a:cubicBezTo>
                    <a:pt x="-7894" y="338740"/>
                    <a:pt x="-1268" y="449175"/>
                    <a:pt x="7567" y="493349"/>
                  </a:cubicBezTo>
                  <a:cubicBezTo>
                    <a:pt x="16402" y="537523"/>
                    <a:pt x="45115" y="541940"/>
                    <a:pt x="73828" y="546357"/>
                  </a:cubicBezTo>
                </a:path>
              </a:pathLst>
            </a:custGeom>
            <a:grpFill/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フリーフォーム 89"/>
            <p:cNvSpPr/>
            <p:nvPr/>
          </p:nvSpPr>
          <p:spPr>
            <a:xfrm>
              <a:off x="6980431" y="4789926"/>
              <a:ext cx="561834" cy="577204"/>
            </a:xfrm>
            <a:custGeom>
              <a:avLst/>
              <a:gdLst>
                <a:gd name="connsiteX0" fmla="*/ 109482 w 561834"/>
                <a:gd name="connsiteY0" fmla="*/ 537448 h 577204"/>
                <a:gd name="connsiteX1" fmla="*/ 56473 w 561834"/>
                <a:gd name="connsiteY1" fmla="*/ 431431 h 577204"/>
                <a:gd name="connsiteX2" fmla="*/ 3465 w 561834"/>
                <a:gd name="connsiteY2" fmla="*/ 153135 h 577204"/>
                <a:gd name="connsiteX3" fmla="*/ 29969 w 561834"/>
                <a:gd name="connsiteY3" fmla="*/ 7361 h 577204"/>
                <a:gd name="connsiteX4" fmla="*/ 228752 w 561834"/>
                <a:gd name="connsiteY4" fmla="*/ 33865 h 577204"/>
                <a:gd name="connsiteX5" fmla="*/ 480543 w 561834"/>
                <a:gd name="connsiteY5" fmla="*/ 139883 h 577204"/>
                <a:gd name="connsiteX6" fmla="*/ 560056 w 561834"/>
                <a:gd name="connsiteY6" fmla="*/ 351917 h 577204"/>
                <a:gd name="connsiteX7" fmla="*/ 533552 w 561834"/>
                <a:gd name="connsiteY7" fmla="*/ 497691 h 577204"/>
                <a:gd name="connsiteX8" fmla="*/ 507047 w 561834"/>
                <a:gd name="connsiteY8" fmla="*/ 577204 h 57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1834" h="577204">
                  <a:moveTo>
                    <a:pt x="109482" y="537448"/>
                  </a:moveTo>
                  <a:cubicBezTo>
                    <a:pt x="91812" y="516465"/>
                    <a:pt x="74142" y="495483"/>
                    <a:pt x="56473" y="431431"/>
                  </a:cubicBezTo>
                  <a:cubicBezTo>
                    <a:pt x="38804" y="367379"/>
                    <a:pt x="7882" y="223813"/>
                    <a:pt x="3465" y="153135"/>
                  </a:cubicBezTo>
                  <a:cubicBezTo>
                    <a:pt x="-952" y="82457"/>
                    <a:pt x="-7579" y="27239"/>
                    <a:pt x="29969" y="7361"/>
                  </a:cubicBezTo>
                  <a:cubicBezTo>
                    <a:pt x="67517" y="-12517"/>
                    <a:pt x="153656" y="11778"/>
                    <a:pt x="228752" y="33865"/>
                  </a:cubicBezTo>
                  <a:cubicBezTo>
                    <a:pt x="303848" y="55952"/>
                    <a:pt x="425326" y="86874"/>
                    <a:pt x="480543" y="139883"/>
                  </a:cubicBezTo>
                  <a:cubicBezTo>
                    <a:pt x="535760" y="192892"/>
                    <a:pt x="551221" y="292282"/>
                    <a:pt x="560056" y="351917"/>
                  </a:cubicBezTo>
                  <a:cubicBezTo>
                    <a:pt x="568891" y="411552"/>
                    <a:pt x="542387" y="460143"/>
                    <a:pt x="533552" y="497691"/>
                  </a:cubicBezTo>
                  <a:cubicBezTo>
                    <a:pt x="524717" y="535239"/>
                    <a:pt x="515882" y="556221"/>
                    <a:pt x="507047" y="577204"/>
                  </a:cubicBezTo>
                </a:path>
              </a:pathLst>
            </a:custGeom>
            <a:grpFill/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2" name="テキスト ボックス 91"/>
          <p:cNvSpPr txBox="1"/>
          <p:nvPr/>
        </p:nvSpPr>
        <p:spPr>
          <a:xfrm>
            <a:off x="3154557" y="3861048"/>
            <a:ext cx="199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Time average</a:t>
            </a:r>
            <a:endParaRPr kumimoji="1" lang="ja-JP" altLang="en-US" b="1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08520" y="5520134"/>
            <a:ext cx="5687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b="1" dirty="0" smtClean="0"/>
              <a:t>・</a:t>
            </a:r>
            <a:r>
              <a:rPr lang="en-US" altLang="ja-JP" dirty="0" smtClean="0"/>
              <a:t>Same mechanism </a:t>
            </a:r>
            <a:r>
              <a:rPr lang="en-US" altLang="ja-JP" dirty="0"/>
              <a:t>as Rayleigh-Taylor </a:t>
            </a:r>
            <a:r>
              <a:rPr lang="en-US" altLang="ja-JP" dirty="0" smtClean="0"/>
              <a:t>instability.</a:t>
            </a:r>
            <a:endParaRPr kumimoji="1" lang="en-US" altLang="ja-JP" b="1" dirty="0" smtClean="0"/>
          </a:p>
          <a:p>
            <a:pPr>
              <a:spcAft>
                <a:spcPts val="600"/>
              </a:spcAft>
            </a:pPr>
            <a:r>
              <a:rPr lang="ja-JP" altLang="en-US" dirty="0" smtClean="0"/>
              <a:t>・</a:t>
            </a:r>
            <a:r>
              <a:rPr lang="en-US" altLang="ja-JP" dirty="0" smtClean="0"/>
              <a:t>Independent of constitutive equations</a:t>
            </a:r>
          </a:p>
          <a:p>
            <a:pPr>
              <a:spcAft>
                <a:spcPts val="600"/>
              </a:spcAft>
            </a:pPr>
            <a:r>
              <a:rPr lang="ja-JP" altLang="en-US" dirty="0" smtClean="0">
                <a:solidFill>
                  <a:srgbClr val="FF0000"/>
                </a:solidFill>
              </a:rPr>
              <a:t>・</a:t>
            </a:r>
            <a:r>
              <a:rPr lang="en-US" altLang="ja-JP" dirty="0" smtClean="0">
                <a:solidFill>
                  <a:srgbClr val="FF0000"/>
                </a:solidFill>
              </a:rPr>
              <a:t>Switching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boundary condition is crucial. </a:t>
            </a:r>
          </a:p>
        </p:txBody>
      </p:sp>
      <p:cxnSp>
        <p:nvCxnSpPr>
          <p:cNvPr id="9" name="直線コネクタ 8"/>
          <p:cNvCxnSpPr/>
          <p:nvPr/>
        </p:nvCxnSpPr>
        <p:spPr>
          <a:xfrm>
            <a:off x="5652120" y="3557182"/>
            <a:ext cx="0" cy="318418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>
            <a:off x="5652120" y="3557182"/>
            <a:ext cx="349188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5940152" y="3645024"/>
            <a:ext cx="3040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Rayleigh-Taylor instability</a:t>
            </a:r>
            <a:endParaRPr lang="ja-JP" altLang="en-US" dirty="0"/>
          </a:p>
        </p:txBody>
      </p:sp>
      <p:sp>
        <p:nvSpPr>
          <p:cNvPr id="57" name="正方形/長方形 56"/>
          <p:cNvSpPr/>
          <p:nvPr/>
        </p:nvSpPr>
        <p:spPr>
          <a:xfrm>
            <a:off x="5940305" y="4540812"/>
            <a:ext cx="2965622" cy="4905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5940152" y="4045714"/>
            <a:ext cx="2965622" cy="4905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732240" y="40677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Denser fluid</a:t>
            </a:r>
            <a:endParaRPr kumimoji="1" lang="ja-JP" altLang="en-US" b="1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732240" y="45718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Lighter fluid</a:t>
            </a:r>
            <a:endParaRPr kumimoji="1" lang="ja-JP" altLang="en-US" b="1" dirty="0"/>
          </a:p>
        </p:txBody>
      </p:sp>
      <p:cxnSp>
        <p:nvCxnSpPr>
          <p:cNvPr id="62" name="直線矢印コネクタ 61"/>
          <p:cNvCxnSpPr/>
          <p:nvPr/>
        </p:nvCxnSpPr>
        <p:spPr>
          <a:xfrm>
            <a:off x="6156176" y="4122546"/>
            <a:ext cx="0" cy="818622"/>
          </a:xfrm>
          <a:prstGeom prst="straightConnector1">
            <a:avLst/>
          </a:prstGeom>
          <a:ln w="25400">
            <a:solidFill>
              <a:schemeClr val="dk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6156176" y="407707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g</a:t>
            </a:r>
            <a:endParaRPr kumimoji="1" lang="ja-JP" altLang="en-US" b="1" dirty="0"/>
          </a:p>
        </p:txBody>
      </p:sp>
      <p:sp>
        <p:nvSpPr>
          <p:cNvPr id="45" name="下矢印 44"/>
          <p:cNvSpPr/>
          <p:nvPr/>
        </p:nvSpPr>
        <p:spPr>
          <a:xfrm>
            <a:off x="6732240" y="5109932"/>
            <a:ext cx="1368152" cy="164382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/>
          <p:nvPr/>
        </p:nvSpPr>
        <p:spPr>
          <a:xfrm>
            <a:off x="6209839" y="6457491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cf. Droplet on the ceil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887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12368"/>
            <a:ext cx="4315281" cy="32494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25760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dirty="0" smtClean="0"/>
              <a:t>Linear stability analysis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32040" y="1052736"/>
            <a:ext cx="418606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b="1" dirty="0" smtClean="0"/>
              <a:t>・</a:t>
            </a:r>
            <a:r>
              <a:rPr kumimoji="1" lang="en-US" altLang="ja-JP" b="1" dirty="0" smtClean="0"/>
              <a:t>Without yield stress</a:t>
            </a:r>
          </a:p>
          <a:p>
            <a:pPr>
              <a:spcAft>
                <a:spcPts val="600"/>
              </a:spcAft>
            </a:pPr>
            <a:r>
              <a:rPr lang="ja-JP" altLang="en-US" dirty="0" smtClean="0"/>
              <a:t>・</a:t>
            </a:r>
            <a:r>
              <a:rPr lang="en-US" altLang="ja-JP" dirty="0" smtClean="0"/>
              <a:t>Finite viscosity at zero shear rate</a:t>
            </a:r>
            <a:endParaRPr kumimoji="1"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528" y="119675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 </a:t>
            </a:r>
            <a:r>
              <a:rPr lang="en-US" altLang="ja-JP" dirty="0" err="1">
                <a:latin typeface="Symbol" pitchFamily="18" charset="2"/>
              </a:rPr>
              <a:t>l</a:t>
            </a:r>
            <a:r>
              <a:rPr lang="en-US" altLang="ja-JP" baseline="-25000" dirty="0" err="1"/>
              <a:t>k</a:t>
            </a:r>
            <a:r>
              <a:rPr lang="en-US" altLang="ja-JP" dirty="0" smtClean="0"/>
              <a:t> : Time averaged linear growth rate of wave number </a:t>
            </a:r>
            <a:r>
              <a:rPr lang="en-US" altLang="ja-JP" i="1" dirty="0" smtClean="0"/>
              <a:t>k</a:t>
            </a:r>
            <a:endParaRPr kumimoji="1" lang="ja-JP" altLang="en-US" b="1" i="1" baseline="-25000" dirty="0"/>
          </a:p>
        </p:txBody>
      </p:sp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495391"/>
              </p:ext>
            </p:extLst>
          </p:nvPr>
        </p:nvGraphicFramePr>
        <p:xfrm>
          <a:off x="422702" y="1872109"/>
          <a:ext cx="7848600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数式" r:id="rId5" imgW="4228920" imgH="761760" progId="Equation.3">
                  <p:embed/>
                </p:oleObj>
              </mc:Choice>
              <mc:Fallback>
                <p:oleObj name="数式" r:id="rId5" imgW="422892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702" y="1872109"/>
                        <a:ext cx="7848600" cy="141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4886321" y="4725144"/>
            <a:ext cx="352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Critical acceleration</a:t>
            </a:r>
            <a:r>
              <a:rPr kumimoji="1" lang="en-US" altLang="ja-JP" b="1" dirty="0" smtClean="0"/>
              <a:t> </a:t>
            </a:r>
            <a:r>
              <a:rPr lang="en-US" altLang="ja-JP" b="1" dirty="0" err="1" smtClean="0">
                <a:latin typeface="Symbol" pitchFamily="18" charset="2"/>
              </a:rPr>
              <a:t>G</a:t>
            </a:r>
            <a:r>
              <a:rPr lang="en-US" altLang="ja-JP" b="1" baseline="-25000" dirty="0" err="1" smtClean="0"/>
              <a:t>c</a:t>
            </a:r>
            <a:r>
              <a:rPr lang="en-US" altLang="ja-JP" b="1" dirty="0" smtClean="0">
                <a:latin typeface="Symbol" pitchFamily="18" charset="2"/>
              </a:rPr>
              <a:t> </a:t>
            </a:r>
            <a:endParaRPr kumimoji="1" lang="ja-JP" altLang="en-US" b="1" dirty="0"/>
          </a:p>
        </p:txBody>
      </p:sp>
      <p:graphicFrame>
        <p:nvGraphicFramePr>
          <p:cNvPr id="18" name="オブジェクト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176712"/>
              </p:ext>
            </p:extLst>
          </p:nvPr>
        </p:nvGraphicFramePr>
        <p:xfrm>
          <a:off x="5115812" y="5042440"/>
          <a:ext cx="3359608" cy="690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数式" r:id="rId7" imgW="2349360" imgH="482400" progId="Equation.3">
                  <p:embed/>
                </p:oleObj>
              </mc:Choice>
              <mc:Fallback>
                <p:oleObj name="数式" r:id="rId7" imgW="2349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5812" y="5042440"/>
                        <a:ext cx="3359608" cy="6908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テキスト ボックス 27"/>
          <p:cNvSpPr txBox="1"/>
          <p:nvPr/>
        </p:nvSpPr>
        <p:spPr>
          <a:xfrm>
            <a:off x="4860032" y="567095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Critical acceleration</a:t>
            </a:r>
            <a:r>
              <a:rPr lang="en-US" altLang="ja-JP" b="1" dirty="0" smtClean="0"/>
              <a:t> by </a:t>
            </a:r>
            <a:r>
              <a:rPr lang="en-US" altLang="ja-JP" b="1" dirty="0" err="1"/>
              <a:t>J</a:t>
            </a:r>
            <a:r>
              <a:rPr lang="en-US" altLang="ja-JP" b="1" dirty="0" err="1" smtClean="0"/>
              <a:t>.M.S.Smith</a:t>
            </a:r>
            <a:endParaRPr kumimoji="1" lang="ja-JP" altLang="en-US" b="1" dirty="0"/>
          </a:p>
        </p:txBody>
      </p:sp>
      <p:graphicFrame>
        <p:nvGraphicFramePr>
          <p:cNvPr id="29" name="オブジェクト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388931"/>
              </p:ext>
            </p:extLst>
          </p:nvPr>
        </p:nvGraphicFramePr>
        <p:xfrm>
          <a:off x="5148065" y="5964800"/>
          <a:ext cx="3208107" cy="681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数式" r:id="rId9" imgW="2273040" imgH="482400" progId="Equation.3">
                  <p:embed/>
                </p:oleObj>
              </mc:Choice>
              <mc:Fallback>
                <p:oleObj name="数式" r:id="rId9" imgW="2273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5" y="5964800"/>
                        <a:ext cx="3208107" cy="6815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1403648" y="3573016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latin typeface="Symbol" pitchFamily="18" charset="2"/>
              </a:rPr>
              <a:t>G </a:t>
            </a:r>
            <a:r>
              <a:rPr kumimoji="1" lang="en-US" altLang="ja-JP" sz="1400" b="1" dirty="0" smtClean="0"/>
              <a:t>: acceleration</a:t>
            </a:r>
            <a:endParaRPr kumimoji="1" lang="ja-JP" altLang="en-US" sz="1400" b="1" dirty="0">
              <a:latin typeface="Symbol" pitchFamily="18" charset="2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71796" y="2924944"/>
            <a:ext cx="406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・</a:t>
            </a:r>
            <a:r>
              <a:rPr kumimoji="1" lang="en-US" altLang="ja-JP" b="1" dirty="0" smtClean="0"/>
              <a:t>Linear growth rate contains only </a:t>
            </a:r>
          </a:p>
          <a:p>
            <a:r>
              <a:rPr lang="en-US" altLang="ja-JP" i="1" dirty="0"/>
              <a:t> </a:t>
            </a:r>
            <a:r>
              <a:rPr lang="en-US" altLang="ja-JP" i="1" dirty="0" smtClean="0"/>
              <a:t> </a:t>
            </a:r>
            <a:r>
              <a:rPr lang="en-US" altLang="ja-JP" dirty="0" smtClean="0"/>
              <a:t>the term of </a:t>
            </a:r>
            <a:r>
              <a:rPr kumimoji="1" lang="en-US" altLang="ja-JP" b="1" i="1" dirty="0" smtClean="0"/>
              <a:t>k</a:t>
            </a:r>
            <a:r>
              <a:rPr kumimoji="1" lang="en-US" altLang="ja-JP" b="1" baseline="30000" dirty="0" smtClean="0"/>
              <a:t>2</a:t>
            </a:r>
            <a:r>
              <a:rPr kumimoji="1" lang="en-US" altLang="ja-JP" b="1" dirty="0" smtClean="0"/>
              <a:t> and </a:t>
            </a:r>
            <a:r>
              <a:rPr kumimoji="1" lang="en-US" altLang="ja-JP" b="1" i="1" dirty="0" smtClean="0"/>
              <a:t>k</a:t>
            </a:r>
            <a:r>
              <a:rPr kumimoji="1" lang="en-US" altLang="ja-JP" b="1" baseline="30000" dirty="0" smtClean="0"/>
              <a:t>4</a:t>
            </a:r>
            <a:r>
              <a:rPr kumimoji="1" lang="en-US" altLang="ja-JP" b="1" dirty="0" smtClean="0"/>
              <a:t>. </a:t>
            </a:r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Instability </a:t>
            </a:r>
            <a:r>
              <a:rPr lang="en-US" altLang="ja-JP" dirty="0"/>
              <a:t>appears </a:t>
            </a:r>
            <a:r>
              <a:rPr lang="en-US" altLang="ja-JP" dirty="0" smtClean="0"/>
              <a:t>from </a:t>
            </a:r>
            <a:r>
              <a:rPr lang="en-US" altLang="ja-JP" i="1" dirty="0" smtClean="0"/>
              <a:t>k</a:t>
            </a:r>
            <a:r>
              <a:rPr lang="en-US" altLang="ja-JP" dirty="0" smtClean="0"/>
              <a:t> </a:t>
            </a:r>
            <a:r>
              <a:rPr lang="en-US" altLang="ja-JP" dirty="0"/>
              <a:t>~ </a:t>
            </a:r>
            <a:r>
              <a:rPr lang="en-US" altLang="ja-JP" dirty="0" smtClean="0"/>
              <a:t>0.</a:t>
            </a:r>
            <a:endParaRPr lang="ja-JP" altLang="en-US" dirty="0"/>
          </a:p>
        </p:txBody>
      </p:sp>
      <p:sp>
        <p:nvSpPr>
          <p:cNvPr id="20" name="下矢印 19"/>
          <p:cNvSpPr/>
          <p:nvPr/>
        </p:nvSpPr>
        <p:spPr>
          <a:xfrm>
            <a:off x="6084168" y="4014356"/>
            <a:ext cx="1728192" cy="206732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364088" y="42930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Rayleigh-Taylor instability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Time averaged flow</a:t>
            </a:r>
            <a:endParaRPr kumimoji="1" lang="ja-JP" altLang="en-US" dirty="0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579031"/>
              </p:ext>
            </p:extLst>
          </p:nvPr>
        </p:nvGraphicFramePr>
        <p:xfrm>
          <a:off x="642385" y="3429000"/>
          <a:ext cx="3785599" cy="1710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数式" r:id="rId4" imgW="2527200" imgH="1143000" progId="Equation.3">
                  <p:embed/>
                </p:oleObj>
              </mc:Choice>
              <mc:Fallback>
                <p:oleObj name="数式" r:id="rId4" imgW="252720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385" y="3429000"/>
                        <a:ext cx="3785599" cy="1710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71" y="2590170"/>
            <a:ext cx="4011149" cy="3008362"/>
          </a:xfrm>
          <a:prstGeom prst="rect">
            <a:avLst/>
          </a:prstGeom>
        </p:spPr>
      </p:pic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055267"/>
              </p:ext>
            </p:extLst>
          </p:nvPr>
        </p:nvGraphicFramePr>
        <p:xfrm>
          <a:off x="2051720" y="2225179"/>
          <a:ext cx="16621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数式" r:id="rId7" imgW="990360" imgH="203040" progId="Equation.3">
                  <p:embed/>
                </p:oleObj>
              </mc:Choice>
              <mc:Fallback>
                <p:oleObj name="数式" r:id="rId7" imgW="990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2225179"/>
                        <a:ext cx="16621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251520" y="1052736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Arial" pitchFamily="34" charset="0"/>
                <a:cs typeface="Arial" pitchFamily="34" charset="0"/>
              </a:rPr>
              <a:t>・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Periodic boundary condition with width</a:t>
            </a:r>
            <a:r>
              <a:rPr kumimoji="1" lang="ja-JP" altLang="en-US" b="1" dirty="0" smtClean="0">
                <a:latin typeface="Symbol" pitchFamily="18" charset="2"/>
              </a:rPr>
              <a:t> </a:t>
            </a:r>
            <a:r>
              <a:rPr kumimoji="1" lang="en-US" altLang="ja-JP" b="1" dirty="0" smtClean="0">
                <a:latin typeface="Symbol" pitchFamily="18" charset="2"/>
              </a:rPr>
              <a:t>l.</a:t>
            </a:r>
          </a:p>
          <a:p>
            <a:r>
              <a:rPr lang="ja-JP" altLang="en-US" b="1" dirty="0" smtClean="0"/>
              <a:t>・</a:t>
            </a:r>
            <a:r>
              <a:rPr lang="en-US" altLang="ja-JP" b="1" dirty="0" smtClean="0"/>
              <a:t>Only the wave number </a:t>
            </a:r>
            <a:r>
              <a:rPr lang="en-US" altLang="ja-JP" b="1" i="1" dirty="0" smtClean="0"/>
              <a:t>k</a:t>
            </a:r>
            <a:r>
              <a:rPr lang="en-US" altLang="ja-JP" b="1" dirty="0" smtClean="0"/>
              <a:t>=2</a:t>
            </a:r>
            <a:r>
              <a:rPr lang="en-US" altLang="ja-JP" b="1" dirty="0" smtClean="0">
                <a:latin typeface="Symbol" pitchFamily="18" charset="2"/>
              </a:rPr>
              <a:t>p</a:t>
            </a:r>
            <a:r>
              <a:rPr lang="en-US" altLang="ja-JP" b="1" dirty="0" smtClean="0">
                <a:latin typeface="+mn-ea"/>
              </a:rPr>
              <a:t>/</a:t>
            </a:r>
            <a:r>
              <a:rPr lang="en-US" altLang="ja-JP" b="1" dirty="0" smtClean="0">
                <a:latin typeface="Symbol" pitchFamily="18" charset="2"/>
              </a:rPr>
              <a:t>l 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is a neutral 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stability.</a:t>
            </a:r>
            <a:endParaRPr kumimoji="1" lang="ja-JP" altLang="en-US" b="1" dirty="0">
              <a:latin typeface="Symbol" pitchFamily="18" charset="2"/>
            </a:endParaRPr>
          </a:p>
        </p:txBody>
      </p:sp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08820"/>
              </p:ext>
            </p:extLst>
          </p:nvPr>
        </p:nvGraphicFramePr>
        <p:xfrm>
          <a:off x="899592" y="5301208"/>
          <a:ext cx="2659397" cy="598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数式" r:id="rId9" imgW="1917360" imgH="431640" progId="Equation.3">
                  <p:embed/>
                </p:oleObj>
              </mc:Choice>
              <mc:Fallback>
                <p:oleObj name="数式" r:id="rId9" imgW="1917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301208"/>
                        <a:ext cx="2659397" cy="5988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35496" y="177281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Deformation of surface </a:t>
            </a:r>
            <a:r>
              <a:rPr kumimoji="1" lang="en-US" altLang="ja-JP" dirty="0" smtClean="0">
                <a:latin typeface="Symbol" pitchFamily="18" charset="2"/>
              </a:rPr>
              <a:t>x 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becomes periodic function.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99592" y="263691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Ignore the non-linear term of </a:t>
            </a:r>
            <a:r>
              <a:rPr kumimoji="1" lang="en-US" altLang="ja-JP" dirty="0" smtClean="0">
                <a:latin typeface="Symbol" pitchFamily="18" charset="2"/>
              </a:rPr>
              <a:t>x.</a:t>
            </a:r>
          </a:p>
          <a:p>
            <a:r>
              <a:rPr lang="en-US" altLang="ja-JP" dirty="0" smtClean="0">
                <a:latin typeface="Arial" pitchFamily="34" charset="0"/>
                <a:ea typeface="+mn-ea"/>
                <a:cs typeface="Arial" pitchFamily="34" charset="0"/>
              </a:rPr>
              <a:t>Time averaged flow becomes</a:t>
            </a:r>
            <a:endParaRPr kumimoji="1" lang="ja-JP" alt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28184" y="24115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Time averaged flow</a:t>
            </a:r>
            <a:endParaRPr kumimoji="1" lang="ja-JP" altLang="en-US" b="1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663100"/>
              </p:ext>
            </p:extLst>
          </p:nvPr>
        </p:nvGraphicFramePr>
        <p:xfrm>
          <a:off x="1610320" y="6170761"/>
          <a:ext cx="123348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数式" r:id="rId11" imgW="888840" imgH="203040" progId="Equation.3">
                  <p:embed/>
                </p:oleObj>
              </mc:Choice>
              <mc:Fallback>
                <p:oleObj name="数式" r:id="rId11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0320" y="6170761"/>
                        <a:ext cx="1233488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275856" y="6084004"/>
            <a:ext cx="586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Flow direction does not depend on the parameters.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4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dirty="0" smtClean="0"/>
              <a:t>Application: Drift of the</a:t>
            </a:r>
            <a:r>
              <a:rPr lang="ja-JP" altLang="en-US" dirty="0" smtClean="0"/>
              <a:t> </a:t>
            </a:r>
            <a:r>
              <a:rPr kumimoji="1" lang="en-US" altLang="ja-JP" dirty="0" smtClean="0"/>
              <a:t>Heaps</a:t>
            </a:r>
            <a:endParaRPr kumimoji="1" lang="ja-JP" altLang="en-US" dirty="0"/>
          </a:p>
        </p:txBody>
      </p:sp>
      <p:pic>
        <p:nvPicPr>
          <p:cNvPr id="48130" name="Picture 2" descr="D:\My Documents\seminar\2013_defense\G_v_inc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96" y="2420888"/>
            <a:ext cx="3600000" cy="271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67544" y="105273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In the case of inclined bottom plate</a:t>
            </a:r>
            <a:endParaRPr kumimoji="1" lang="ja-JP" altLang="en-US" b="1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400360"/>
              </p:ext>
            </p:extLst>
          </p:nvPr>
        </p:nvGraphicFramePr>
        <p:xfrm>
          <a:off x="419100" y="1406525"/>
          <a:ext cx="5930900" cy="166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数式" r:id="rId9" imgW="3492360" imgH="977760" progId="Equation.3">
                  <p:embed/>
                </p:oleObj>
              </mc:Choice>
              <mc:Fallback>
                <p:oleObj name="数式" r:id="rId9" imgW="3492360" imgH="977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1406525"/>
                        <a:ext cx="5930900" cy="166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5424211" y="1655694"/>
            <a:ext cx="7200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96136" y="5157192"/>
            <a:ext cx="311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Heaps climb up the slope.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7544" y="321297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At low acceleration,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=2.6</a:t>
            </a:r>
            <a:endParaRPr kumimoji="1"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7544" y="501317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At high acceleration,</a:t>
            </a:r>
            <a:r>
              <a:rPr lang="ja-JP" altLang="en-US" dirty="0"/>
              <a:t>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=3.5</a:t>
            </a:r>
            <a:endParaRPr kumimoji="1" lang="ja-JP" altLang="en-US" b="1" dirty="0"/>
          </a:p>
        </p:txBody>
      </p:sp>
      <p:pic>
        <p:nvPicPr>
          <p:cNvPr id="3" name="heap_climbd2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1"/>
          <a:srcRect l="8490" t="33398" r="4459" b="31271"/>
          <a:stretch/>
        </p:blipFill>
        <p:spPr>
          <a:xfrm>
            <a:off x="522276" y="3541967"/>
            <a:ext cx="4700754" cy="1430868"/>
          </a:xfrm>
          <a:prstGeom prst="rect">
            <a:avLst/>
          </a:prstGeom>
        </p:spPr>
      </p:pic>
      <p:pic>
        <p:nvPicPr>
          <p:cNvPr id="12" name="heap_climbu2.wm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l="8632" t="34199" r="5704" b="32901"/>
          <a:stretch/>
        </p:blipFill>
        <p:spPr>
          <a:xfrm>
            <a:off x="522275" y="5386153"/>
            <a:ext cx="4625789" cy="133247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223030" y="5661248"/>
            <a:ext cx="244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Downward gravity</a:t>
            </a:r>
            <a:endParaRPr kumimoji="1" lang="ja-JP" altLang="en-US" dirty="0"/>
          </a:p>
        </p:txBody>
      </p:sp>
      <p:sp>
        <p:nvSpPr>
          <p:cNvPr id="9" name="右矢印 8"/>
          <p:cNvSpPr/>
          <p:nvPr/>
        </p:nvSpPr>
        <p:spPr>
          <a:xfrm>
            <a:off x="7360819" y="5778061"/>
            <a:ext cx="235517" cy="184666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35322" y="5674695"/>
            <a:ext cx="161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Non-slip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11387" y="6021288"/>
            <a:ext cx="194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Upward gravity</a:t>
            </a:r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>
            <a:off x="7360819" y="6138101"/>
            <a:ext cx="235517" cy="184666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44466" y="6034735"/>
            <a:ext cx="161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Slip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812360" y="1436583"/>
            <a:ext cx="1207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4"/>
                </a:solidFill>
                <a:latin typeface="Symbol" pitchFamily="18" charset="2"/>
              </a:rPr>
              <a:t>q</a:t>
            </a:r>
            <a:r>
              <a:rPr kumimoji="1" lang="en-US" altLang="ja-JP" baseline="-25000" dirty="0" smtClean="0">
                <a:solidFill>
                  <a:schemeClr val="accent4"/>
                </a:solidFill>
              </a:rPr>
              <a:t>b</a:t>
            </a:r>
            <a:r>
              <a:rPr kumimoji="1" lang="en-US" altLang="ja-JP" dirty="0" smtClean="0">
                <a:solidFill>
                  <a:schemeClr val="accent4"/>
                </a:solidFill>
              </a:rPr>
              <a:t>=0°</a:t>
            </a:r>
          </a:p>
          <a:p>
            <a:r>
              <a:rPr lang="en-US" altLang="ja-JP" dirty="0" smtClean="0">
                <a:solidFill>
                  <a:srgbClr val="0070C0"/>
                </a:solidFill>
                <a:latin typeface="Symbol" pitchFamily="18" charset="2"/>
              </a:rPr>
              <a:t>q</a:t>
            </a:r>
            <a:r>
              <a:rPr lang="en-US" altLang="ja-JP" baseline="-25000" dirty="0" smtClean="0">
                <a:solidFill>
                  <a:srgbClr val="0070C0"/>
                </a:solidFill>
              </a:rPr>
              <a:t>b</a:t>
            </a:r>
            <a:r>
              <a:rPr lang="en-US" altLang="ja-JP" dirty="0" smtClean="0">
                <a:solidFill>
                  <a:srgbClr val="0070C0"/>
                </a:solidFill>
              </a:rPr>
              <a:t>=0.5</a:t>
            </a:r>
            <a:r>
              <a:rPr lang="en-US" altLang="ja-JP" dirty="0">
                <a:solidFill>
                  <a:srgbClr val="0070C0"/>
                </a:solidFill>
              </a:rPr>
              <a:t> °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lang="en-US" altLang="ja-JP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altLang="ja-JP" baseline="-25000" dirty="0" smtClean="0">
                <a:solidFill>
                  <a:srgbClr val="00B050"/>
                </a:solidFill>
              </a:rPr>
              <a:t>b</a:t>
            </a:r>
            <a:r>
              <a:rPr lang="en-US" altLang="ja-JP" dirty="0" smtClean="0">
                <a:solidFill>
                  <a:srgbClr val="00B050"/>
                </a:solidFill>
              </a:rPr>
              <a:t>=1.0</a:t>
            </a:r>
            <a:r>
              <a:rPr lang="en-US" altLang="ja-JP" dirty="0">
                <a:solidFill>
                  <a:srgbClr val="00B050"/>
                </a:solidFill>
              </a:rPr>
              <a:t> °</a:t>
            </a:r>
            <a:endParaRPr lang="en-US" altLang="ja-JP" dirty="0" smtClean="0">
              <a:solidFill>
                <a:srgbClr val="00B05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b</a:t>
            </a:r>
            <a:r>
              <a:rPr lang="en-US" altLang="ja-JP" dirty="0" smtClean="0">
                <a:solidFill>
                  <a:srgbClr val="FF0000"/>
                </a:solidFill>
              </a:rPr>
              <a:t>=2.0</a:t>
            </a:r>
            <a:r>
              <a:rPr lang="en-US" altLang="ja-JP" dirty="0">
                <a:solidFill>
                  <a:srgbClr val="FF0000"/>
                </a:solidFill>
              </a:rPr>
              <a:t> °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573068" y="2267580"/>
            <a:ext cx="159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simulation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6569939" y="980728"/>
            <a:ext cx="215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latin typeface="Symbol" pitchFamily="18" charset="2"/>
              </a:rPr>
              <a:t>q</a:t>
            </a:r>
            <a:r>
              <a:rPr lang="en-US" altLang="ja-JP" baseline="-25000" dirty="0" err="1" smtClean="0"/>
              <a:t>b</a:t>
            </a:r>
            <a:r>
              <a:rPr lang="en-US" altLang="ja-JP" dirty="0" smtClean="0"/>
              <a:t>: inclining angle</a:t>
            </a:r>
            <a:endParaRPr lang="en-US" altLang="ja-JP" dirty="0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251520" y="3776516"/>
            <a:ext cx="0" cy="87662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235026" y="5527447"/>
            <a:ext cx="0" cy="87662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04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D:\My Documents\seminar\2013_defense\G_v_inc_sin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88" y="4005064"/>
            <a:ext cx="3600000" cy="271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 descr="D:\My Documents\seminar\2013_defense\C0_inc_sin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37" y="1835714"/>
            <a:ext cx="3016185" cy="227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algn="l"/>
            <a:r>
              <a:rPr lang="en-US" altLang="ja-JP" dirty="0"/>
              <a:t>Drift of the</a:t>
            </a:r>
            <a:r>
              <a:rPr lang="ja-JP" altLang="en-US" dirty="0"/>
              <a:t> </a:t>
            </a:r>
            <a:r>
              <a:rPr lang="en-US" altLang="ja-JP" dirty="0"/>
              <a:t>Heaps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105273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In the case of inclined bottom plate</a:t>
            </a:r>
            <a:endParaRPr lang="ja-JP" altLang="en-US" dirty="0"/>
          </a:p>
        </p:txBody>
      </p:sp>
      <p:sp>
        <p:nvSpPr>
          <p:cNvPr id="3" name="下矢印 2"/>
          <p:cNvSpPr/>
          <p:nvPr/>
        </p:nvSpPr>
        <p:spPr>
          <a:xfrm>
            <a:off x="755576" y="3501008"/>
            <a:ext cx="1944216" cy="288032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186749"/>
              </p:ext>
            </p:extLst>
          </p:nvPr>
        </p:nvGraphicFramePr>
        <p:xfrm>
          <a:off x="683568" y="3940349"/>
          <a:ext cx="2544763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数式" r:id="rId6" imgW="1498320" imgH="419040" progId="Equation.3">
                  <p:embed/>
                </p:oleObj>
              </mc:Choice>
              <mc:Fallback>
                <p:oleObj name="数式" r:id="rId6" imgW="14983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3940349"/>
                        <a:ext cx="2544763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2843807" y="3429000"/>
            <a:ext cx="322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Velocity of the centroid </a:t>
            </a:r>
            <a:r>
              <a:rPr kumimoji="1" lang="en-US" altLang="ja-JP" i="1" dirty="0" smtClean="0"/>
              <a:t>V</a:t>
            </a:r>
            <a:r>
              <a:rPr kumimoji="1" lang="en-US" altLang="ja-JP" i="1" baseline="-25000" dirty="0" smtClean="0"/>
              <a:t>g</a:t>
            </a:r>
            <a:endParaRPr kumimoji="1" lang="ja-JP" altLang="en-US" i="1" baseline="-25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4016" y="4725144"/>
            <a:ext cx="51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is almost constant. 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4015" y="5157192"/>
            <a:ext cx="507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reflects the asymmetric shape of the heap.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4015" y="5733256"/>
            <a:ext cx="520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When the </a:t>
            </a:r>
            <a:r>
              <a:rPr lang="en-US" altLang="ja-JP" dirty="0"/>
              <a:t>asymmetric </a:t>
            </a:r>
            <a:r>
              <a:rPr lang="en-US" altLang="ja-JP" dirty="0" smtClean="0"/>
              <a:t>deformation is small,</a:t>
            </a:r>
            <a:endParaRPr kumimoji="1" lang="ja-JP" altLang="en-US" dirty="0"/>
          </a:p>
        </p:txBody>
      </p:sp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13977"/>
              </p:ext>
            </p:extLst>
          </p:nvPr>
        </p:nvGraphicFramePr>
        <p:xfrm>
          <a:off x="1808882" y="6165304"/>
          <a:ext cx="125095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数式" r:id="rId8" imgW="736560" imgH="228600" progId="Equation.3">
                  <p:embed/>
                </p:oleObj>
              </mc:Choice>
              <mc:Fallback>
                <p:oleObj name="数式" r:id="rId8" imgW="736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8882" y="6165304"/>
                        <a:ext cx="125095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正方形/長方形 14"/>
          <p:cNvSpPr/>
          <p:nvPr/>
        </p:nvSpPr>
        <p:spPr>
          <a:xfrm>
            <a:off x="6569939" y="980728"/>
            <a:ext cx="215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latin typeface="Symbol" pitchFamily="18" charset="2"/>
              </a:rPr>
              <a:t>q</a:t>
            </a:r>
            <a:r>
              <a:rPr lang="en-US" altLang="ja-JP" baseline="-25000" dirty="0" err="1" smtClean="0"/>
              <a:t>b</a:t>
            </a:r>
            <a:r>
              <a:rPr lang="en-US" altLang="ja-JP" dirty="0" smtClean="0"/>
              <a:t>: inclining angle</a:t>
            </a:r>
            <a:endParaRPr lang="en-US" altLang="ja-JP" dirty="0"/>
          </a:p>
        </p:txBody>
      </p:sp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333969"/>
              </p:ext>
            </p:extLst>
          </p:nvPr>
        </p:nvGraphicFramePr>
        <p:xfrm>
          <a:off x="153268" y="1406525"/>
          <a:ext cx="5930900" cy="166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数式" r:id="rId10" imgW="3492360" imgH="977760" progId="Equation.3">
                  <p:embed/>
                </p:oleObj>
              </mc:Choice>
              <mc:Fallback>
                <p:oleObj name="数式" r:id="rId10" imgW="3492360" imgH="977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68" y="1406525"/>
                        <a:ext cx="5930900" cy="166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正方形/長方形 16"/>
          <p:cNvSpPr/>
          <p:nvPr/>
        </p:nvSpPr>
        <p:spPr>
          <a:xfrm>
            <a:off x="5148064" y="1655694"/>
            <a:ext cx="7200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12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algn="l"/>
            <a:r>
              <a:rPr lang="en-US" altLang="ja-JP" dirty="0"/>
              <a:t>Drift of the</a:t>
            </a:r>
            <a:r>
              <a:rPr lang="ja-JP" altLang="en-US" dirty="0"/>
              <a:t> </a:t>
            </a:r>
            <a:r>
              <a:rPr lang="en-US" altLang="ja-JP" dirty="0" smtClean="0"/>
              <a:t>Heaps</a:t>
            </a:r>
            <a:r>
              <a:rPr lang="ja-JP" altLang="en-US" dirty="0"/>
              <a:t> </a:t>
            </a:r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105273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If the horizontal vibration is applied, </a:t>
            </a:r>
            <a:endParaRPr kumimoji="1" lang="ja-JP" altLang="en-US" b="1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23287"/>
              </p:ext>
            </p:extLst>
          </p:nvPr>
        </p:nvGraphicFramePr>
        <p:xfrm>
          <a:off x="520630" y="1412776"/>
          <a:ext cx="5779562" cy="1662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数式" r:id="rId6" imgW="3403440" imgH="977760" progId="Equation.3">
                  <p:embed/>
                </p:oleObj>
              </mc:Choice>
              <mc:Fallback>
                <p:oleObj name="数式" r:id="rId6" imgW="3403440" imgH="977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630" y="1412776"/>
                        <a:ext cx="5779562" cy="1662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5350641" y="1655694"/>
            <a:ext cx="7200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drift2D1dg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2918" t="34735" r="3331" b="32633"/>
          <a:stretch/>
        </p:blipFill>
        <p:spPr>
          <a:xfrm>
            <a:off x="15965" y="3736431"/>
            <a:ext cx="4425466" cy="11553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96451"/>
            <a:ext cx="3528392" cy="2656885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4572000" y="3732112"/>
            <a:ext cx="517503" cy="1156447"/>
            <a:chOff x="3851920" y="3084040"/>
            <a:chExt cx="517503" cy="1156447"/>
          </a:xfrm>
        </p:grpSpPr>
        <p:cxnSp>
          <p:nvCxnSpPr>
            <p:cNvPr id="28" name="直線矢印コネクタ 27"/>
            <p:cNvCxnSpPr/>
            <p:nvPr/>
          </p:nvCxnSpPr>
          <p:spPr>
            <a:xfrm>
              <a:off x="3851920" y="3084040"/>
              <a:ext cx="517503" cy="115644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4097224" y="3097487"/>
              <a:ext cx="13448" cy="101243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ボックス 9"/>
          <p:cNvSpPr txBox="1"/>
          <p:nvPr/>
        </p:nvSpPr>
        <p:spPr>
          <a:xfrm>
            <a:off x="6732240" y="3491716"/>
            <a:ext cx="2159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Simulation</a:t>
            </a:r>
            <a:endParaRPr kumimoji="1" lang="ja-JP" altLang="en-US" dirty="0"/>
          </a:p>
        </p:txBody>
      </p:sp>
      <p:sp>
        <p:nvSpPr>
          <p:cNvPr id="12" name="下矢印 11"/>
          <p:cNvSpPr/>
          <p:nvPr/>
        </p:nvSpPr>
        <p:spPr>
          <a:xfrm>
            <a:off x="1867363" y="5842139"/>
            <a:ext cx="1525615" cy="323165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3528" y="6300028"/>
            <a:ext cx="5312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Drift motion induced by horizontal vibration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79512" y="328498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Symbol" pitchFamily="18" charset="2"/>
                <a:cs typeface="Arial" pitchFamily="34" charset="0"/>
              </a:rPr>
              <a:t>G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=2.7, </a:t>
            </a:r>
            <a:r>
              <a:rPr lang="en-US" altLang="ja-JP" dirty="0" smtClean="0">
                <a:latin typeface="Symbol" pitchFamily="18" charset="2"/>
                <a:cs typeface="Arial" pitchFamily="34" charset="0"/>
              </a:rPr>
              <a:t>G</a:t>
            </a:r>
            <a:r>
              <a:rPr lang="en-US" altLang="ja-JP" baseline="-250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=0.0473, </a:t>
            </a:r>
            <a:r>
              <a:rPr lang="en-US" altLang="ja-JP" dirty="0" smtClean="0">
                <a:latin typeface="Symbol" pitchFamily="18" charset="2"/>
              </a:rPr>
              <a:t>d</a:t>
            </a:r>
            <a:r>
              <a:rPr kumimoji="1" lang="en-US" altLang="ja-JP" dirty="0" smtClean="0"/>
              <a:t>=0</a:t>
            </a:r>
            <a:endParaRPr kumimoji="1" lang="ja-JP" altLang="en-US" dirty="0"/>
          </a:p>
        </p:txBody>
      </p:sp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23382"/>
              </p:ext>
            </p:extLst>
          </p:nvPr>
        </p:nvGraphicFramePr>
        <p:xfrm>
          <a:off x="4283968" y="2867042"/>
          <a:ext cx="1066673" cy="77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数式" r:id="rId10" imgW="939600" imgH="685800" progId="Equation.3">
                  <p:embed/>
                </p:oleObj>
              </mc:Choice>
              <mc:Fallback>
                <p:oleObj name="数式" r:id="rId10" imgW="9396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867042"/>
                        <a:ext cx="1066673" cy="7779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円弧 14"/>
          <p:cNvSpPr/>
          <p:nvPr/>
        </p:nvSpPr>
        <p:spPr>
          <a:xfrm>
            <a:off x="4704735" y="3969632"/>
            <a:ext cx="263881" cy="216024"/>
          </a:xfrm>
          <a:prstGeom prst="arc">
            <a:avLst>
              <a:gd name="adj1" fmla="val 11926682"/>
              <a:gd name="adj2" fmla="val 1571356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5350" y="5031513"/>
            <a:ext cx="244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Downward gravity</a:t>
            </a:r>
            <a:endParaRPr kumimoji="1" lang="ja-JP" altLang="en-US" dirty="0"/>
          </a:p>
        </p:txBody>
      </p:sp>
      <p:sp>
        <p:nvSpPr>
          <p:cNvPr id="21" name="右矢印 20"/>
          <p:cNvSpPr/>
          <p:nvPr/>
        </p:nvSpPr>
        <p:spPr>
          <a:xfrm>
            <a:off x="2703139" y="5148326"/>
            <a:ext cx="235517" cy="184666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977642" y="5044960"/>
            <a:ext cx="161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Non-slip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53707" y="5391553"/>
            <a:ext cx="194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Upward gravity</a:t>
            </a:r>
            <a:endParaRPr kumimoji="1" lang="ja-JP" altLang="en-US" dirty="0"/>
          </a:p>
        </p:txBody>
      </p:sp>
      <p:sp>
        <p:nvSpPr>
          <p:cNvPr id="24" name="右矢印 23"/>
          <p:cNvSpPr/>
          <p:nvPr/>
        </p:nvSpPr>
        <p:spPr>
          <a:xfrm>
            <a:off x="2703139" y="5508366"/>
            <a:ext cx="235517" cy="184666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986786" y="5405000"/>
            <a:ext cx="161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Slip</a:t>
            </a:r>
            <a:endParaRPr kumimoji="1" lang="ja-JP" altLang="en-US" dirty="0"/>
          </a:p>
        </p:txBody>
      </p:sp>
      <p:grpSp>
        <p:nvGrpSpPr>
          <p:cNvPr id="57" name="グループ化 56"/>
          <p:cNvGrpSpPr/>
          <p:nvPr/>
        </p:nvGrpSpPr>
        <p:grpSpPr>
          <a:xfrm>
            <a:off x="7092280" y="620688"/>
            <a:ext cx="1440160" cy="722387"/>
            <a:chOff x="7092280" y="789291"/>
            <a:chExt cx="1440160" cy="722387"/>
          </a:xfrm>
        </p:grpSpPr>
        <p:grpSp>
          <p:nvGrpSpPr>
            <p:cNvPr id="38" name="グループ化 37"/>
            <p:cNvGrpSpPr/>
            <p:nvPr/>
          </p:nvGrpSpPr>
          <p:grpSpPr>
            <a:xfrm>
              <a:off x="7092280" y="789291"/>
              <a:ext cx="1008112" cy="191437"/>
              <a:chOff x="6444208" y="933307"/>
              <a:chExt cx="1008112" cy="191437"/>
            </a:xfrm>
          </p:grpSpPr>
          <p:cxnSp>
            <p:nvCxnSpPr>
              <p:cNvPr id="11" name="直線コネクタ 10"/>
              <p:cNvCxnSpPr/>
              <p:nvPr/>
            </p:nvCxnSpPr>
            <p:spPr>
              <a:xfrm>
                <a:off x="6444208" y="1124744"/>
                <a:ext cx="10081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フリーフォーム 36"/>
              <p:cNvSpPr/>
              <p:nvPr/>
            </p:nvSpPr>
            <p:spPr>
              <a:xfrm>
                <a:off x="6621517" y="933307"/>
                <a:ext cx="683173" cy="180790"/>
              </a:xfrm>
              <a:custGeom>
                <a:avLst/>
                <a:gdLst>
                  <a:gd name="connsiteX0" fmla="*/ 0 w 683173"/>
                  <a:gd name="connsiteY0" fmla="*/ 180790 h 180790"/>
                  <a:gd name="connsiteX1" fmla="*/ 147145 w 683173"/>
                  <a:gd name="connsiteY1" fmla="*/ 107217 h 180790"/>
                  <a:gd name="connsiteX2" fmla="*/ 262759 w 683173"/>
                  <a:gd name="connsiteY2" fmla="*/ 12624 h 180790"/>
                  <a:gd name="connsiteX3" fmla="*/ 325821 w 683173"/>
                  <a:gd name="connsiteY3" fmla="*/ 2114 h 180790"/>
                  <a:gd name="connsiteX4" fmla="*/ 430924 w 683173"/>
                  <a:gd name="connsiteY4" fmla="*/ 23134 h 180790"/>
                  <a:gd name="connsiteX5" fmla="*/ 609600 w 683173"/>
                  <a:gd name="connsiteY5" fmla="*/ 149259 h 180790"/>
                  <a:gd name="connsiteX6" fmla="*/ 683173 w 683173"/>
                  <a:gd name="connsiteY6" fmla="*/ 180790 h 180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173" h="180790">
                    <a:moveTo>
                      <a:pt x="0" y="180790"/>
                    </a:moveTo>
                    <a:cubicBezTo>
                      <a:pt x="51676" y="158017"/>
                      <a:pt x="103352" y="135245"/>
                      <a:pt x="147145" y="107217"/>
                    </a:cubicBezTo>
                    <a:cubicBezTo>
                      <a:pt x="190938" y="79189"/>
                      <a:pt x="232980" y="30141"/>
                      <a:pt x="262759" y="12624"/>
                    </a:cubicBezTo>
                    <a:cubicBezTo>
                      <a:pt x="292538" y="-4893"/>
                      <a:pt x="297793" y="362"/>
                      <a:pt x="325821" y="2114"/>
                    </a:cubicBezTo>
                    <a:cubicBezTo>
                      <a:pt x="353849" y="3866"/>
                      <a:pt x="383628" y="-1390"/>
                      <a:pt x="430924" y="23134"/>
                    </a:cubicBezTo>
                    <a:cubicBezTo>
                      <a:pt x="478220" y="47658"/>
                      <a:pt x="567559" y="122983"/>
                      <a:pt x="609600" y="149259"/>
                    </a:cubicBezTo>
                    <a:cubicBezTo>
                      <a:pt x="651641" y="175535"/>
                      <a:pt x="667407" y="178162"/>
                      <a:pt x="683173" y="18079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9" name="グループ化 38"/>
            <p:cNvGrpSpPr/>
            <p:nvPr/>
          </p:nvGrpSpPr>
          <p:grpSpPr>
            <a:xfrm>
              <a:off x="7344308" y="1320241"/>
              <a:ext cx="1008112" cy="191437"/>
              <a:chOff x="6444208" y="933307"/>
              <a:chExt cx="1008112" cy="191437"/>
            </a:xfrm>
          </p:grpSpPr>
          <p:cxnSp>
            <p:nvCxnSpPr>
              <p:cNvPr id="40" name="直線コネクタ 39"/>
              <p:cNvCxnSpPr/>
              <p:nvPr/>
            </p:nvCxnSpPr>
            <p:spPr>
              <a:xfrm>
                <a:off x="6444208" y="1124744"/>
                <a:ext cx="10081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フリーフォーム 40"/>
              <p:cNvSpPr/>
              <p:nvPr/>
            </p:nvSpPr>
            <p:spPr>
              <a:xfrm>
                <a:off x="6621517" y="933307"/>
                <a:ext cx="683173" cy="180790"/>
              </a:xfrm>
              <a:custGeom>
                <a:avLst/>
                <a:gdLst>
                  <a:gd name="connsiteX0" fmla="*/ 0 w 683173"/>
                  <a:gd name="connsiteY0" fmla="*/ 180790 h 180790"/>
                  <a:gd name="connsiteX1" fmla="*/ 147145 w 683173"/>
                  <a:gd name="connsiteY1" fmla="*/ 107217 h 180790"/>
                  <a:gd name="connsiteX2" fmla="*/ 262759 w 683173"/>
                  <a:gd name="connsiteY2" fmla="*/ 12624 h 180790"/>
                  <a:gd name="connsiteX3" fmla="*/ 325821 w 683173"/>
                  <a:gd name="connsiteY3" fmla="*/ 2114 h 180790"/>
                  <a:gd name="connsiteX4" fmla="*/ 430924 w 683173"/>
                  <a:gd name="connsiteY4" fmla="*/ 23134 h 180790"/>
                  <a:gd name="connsiteX5" fmla="*/ 609600 w 683173"/>
                  <a:gd name="connsiteY5" fmla="*/ 149259 h 180790"/>
                  <a:gd name="connsiteX6" fmla="*/ 683173 w 683173"/>
                  <a:gd name="connsiteY6" fmla="*/ 180790 h 180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173" h="180790">
                    <a:moveTo>
                      <a:pt x="0" y="180790"/>
                    </a:moveTo>
                    <a:cubicBezTo>
                      <a:pt x="51676" y="158017"/>
                      <a:pt x="103352" y="135245"/>
                      <a:pt x="147145" y="107217"/>
                    </a:cubicBezTo>
                    <a:cubicBezTo>
                      <a:pt x="190938" y="79189"/>
                      <a:pt x="232980" y="30141"/>
                      <a:pt x="262759" y="12624"/>
                    </a:cubicBezTo>
                    <a:cubicBezTo>
                      <a:pt x="292538" y="-4893"/>
                      <a:pt x="297793" y="362"/>
                      <a:pt x="325821" y="2114"/>
                    </a:cubicBezTo>
                    <a:cubicBezTo>
                      <a:pt x="353849" y="3866"/>
                      <a:pt x="383628" y="-1390"/>
                      <a:pt x="430924" y="23134"/>
                    </a:cubicBezTo>
                    <a:cubicBezTo>
                      <a:pt x="478220" y="47658"/>
                      <a:pt x="567559" y="122983"/>
                      <a:pt x="609600" y="149259"/>
                    </a:cubicBezTo>
                    <a:cubicBezTo>
                      <a:pt x="651641" y="175535"/>
                      <a:pt x="667407" y="178162"/>
                      <a:pt x="683173" y="18079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3" name="直線矢印コネクタ 42"/>
            <p:cNvCxnSpPr/>
            <p:nvPr/>
          </p:nvCxnSpPr>
          <p:spPr>
            <a:xfrm>
              <a:off x="8204790" y="789291"/>
              <a:ext cx="327650" cy="71174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正方形/長方形 43"/>
          <p:cNvSpPr/>
          <p:nvPr/>
        </p:nvSpPr>
        <p:spPr>
          <a:xfrm>
            <a:off x="7524328" y="116632"/>
            <a:ext cx="862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Symbol" pitchFamily="18" charset="2"/>
              </a:rPr>
              <a:t>d</a:t>
            </a:r>
            <a:r>
              <a:rPr lang="en-US" altLang="ja-JP" dirty="0" smtClean="0"/>
              <a:t>=0°</a:t>
            </a:r>
            <a:endParaRPr lang="ja-JP" altLang="en-US" dirty="0"/>
          </a:p>
        </p:txBody>
      </p:sp>
      <p:grpSp>
        <p:nvGrpSpPr>
          <p:cNvPr id="45" name="グループ化 44"/>
          <p:cNvGrpSpPr/>
          <p:nvPr/>
        </p:nvGrpSpPr>
        <p:grpSpPr>
          <a:xfrm>
            <a:off x="6694033" y="2492896"/>
            <a:ext cx="1008112" cy="191437"/>
            <a:chOff x="6444208" y="933307"/>
            <a:chExt cx="1008112" cy="191437"/>
          </a:xfrm>
        </p:grpSpPr>
        <p:cxnSp>
          <p:nvCxnSpPr>
            <p:cNvPr id="46" name="直線コネクタ 45"/>
            <p:cNvCxnSpPr/>
            <p:nvPr/>
          </p:nvCxnSpPr>
          <p:spPr>
            <a:xfrm>
              <a:off x="6444208" y="1124744"/>
              <a:ext cx="10081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フリーフォーム 46"/>
            <p:cNvSpPr/>
            <p:nvPr/>
          </p:nvSpPr>
          <p:spPr>
            <a:xfrm>
              <a:off x="6621517" y="933307"/>
              <a:ext cx="683173" cy="180790"/>
            </a:xfrm>
            <a:custGeom>
              <a:avLst/>
              <a:gdLst>
                <a:gd name="connsiteX0" fmla="*/ 0 w 683173"/>
                <a:gd name="connsiteY0" fmla="*/ 180790 h 180790"/>
                <a:gd name="connsiteX1" fmla="*/ 147145 w 683173"/>
                <a:gd name="connsiteY1" fmla="*/ 107217 h 180790"/>
                <a:gd name="connsiteX2" fmla="*/ 262759 w 683173"/>
                <a:gd name="connsiteY2" fmla="*/ 12624 h 180790"/>
                <a:gd name="connsiteX3" fmla="*/ 325821 w 683173"/>
                <a:gd name="connsiteY3" fmla="*/ 2114 h 180790"/>
                <a:gd name="connsiteX4" fmla="*/ 430924 w 683173"/>
                <a:gd name="connsiteY4" fmla="*/ 23134 h 180790"/>
                <a:gd name="connsiteX5" fmla="*/ 609600 w 683173"/>
                <a:gd name="connsiteY5" fmla="*/ 149259 h 180790"/>
                <a:gd name="connsiteX6" fmla="*/ 683173 w 683173"/>
                <a:gd name="connsiteY6" fmla="*/ 180790 h 18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3173" h="180790">
                  <a:moveTo>
                    <a:pt x="0" y="180790"/>
                  </a:moveTo>
                  <a:cubicBezTo>
                    <a:pt x="51676" y="158017"/>
                    <a:pt x="103352" y="135245"/>
                    <a:pt x="147145" y="107217"/>
                  </a:cubicBezTo>
                  <a:cubicBezTo>
                    <a:pt x="190938" y="79189"/>
                    <a:pt x="232980" y="30141"/>
                    <a:pt x="262759" y="12624"/>
                  </a:cubicBezTo>
                  <a:cubicBezTo>
                    <a:pt x="292538" y="-4893"/>
                    <a:pt x="297793" y="362"/>
                    <a:pt x="325821" y="2114"/>
                  </a:cubicBezTo>
                  <a:cubicBezTo>
                    <a:pt x="353849" y="3866"/>
                    <a:pt x="383628" y="-1390"/>
                    <a:pt x="430924" y="23134"/>
                  </a:cubicBezTo>
                  <a:cubicBezTo>
                    <a:pt x="478220" y="47658"/>
                    <a:pt x="567559" y="122983"/>
                    <a:pt x="609600" y="149259"/>
                  </a:cubicBezTo>
                  <a:cubicBezTo>
                    <a:pt x="651641" y="175535"/>
                    <a:pt x="667407" y="178162"/>
                    <a:pt x="683173" y="18079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グループ化 47"/>
          <p:cNvGrpSpPr/>
          <p:nvPr/>
        </p:nvGrpSpPr>
        <p:grpSpPr>
          <a:xfrm>
            <a:off x="7265799" y="2018802"/>
            <a:ext cx="1008112" cy="191437"/>
            <a:chOff x="6444208" y="933307"/>
            <a:chExt cx="1008112" cy="191437"/>
          </a:xfrm>
        </p:grpSpPr>
        <p:cxnSp>
          <p:nvCxnSpPr>
            <p:cNvPr id="49" name="直線コネクタ 48"/>
            <p:cNvCxnSpPr/>
            <p:nvPr/>
          </p:nvCxnSpPr>
          <p:spPr>
            <a:xfrm>
              <a:off x="6444208" y="1124744"/>
              <a:ext cx="10081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フリーフォーム 49"/>
            <p:cNvSpPr/>
            <p:nvPr/>
          </p:nvSpPr>
          <p:spPr>
            <a:xfrm>
              <a:off x="6621517" y="933307"/>
              <a:ext cx="683173" cy="180790"/>
            </a:xfrm>
            <a:custGeom>
              <a:avLst/>
              <a:gdLst>
                <a:gd name="connsiteX0" fmla="*/ 0 w 683173"/>
                <a:gd name="connsiteY0" fmla="*/ 180790 h 180790"/>
                <a:gd name="connsiteX1" fmla="*/ 147145 w 683173"/>
                <a:gd name="connsiteY1" fmla="*/ 107217 h 180790"/>
                <a:gd name="connsiteX2" fmla="*/ 262759 w 683173"/>
                <a:gd name="connsiteY2" fmla="*/ 12624 h 180790"/>
                <a:gd name="connsiteX3" fmla="*/ 325821 w 683173"/>
                <a:gd name="connsiteY3" fmla="*/ 2114 h 180790"/>
                <a:gd name="connsiteX4" fmla="*/ 430924 w 683173"/>
                <a:gd name="connsiteY4" fmla="*/ 23134 h 180790"/>
                <a:gd name="connsiteX5" fmla="*/ 609600 w 683173"/>
                <a:gd name="connsiteY5" fmla="*/ 149259 h 180790"/>
                <a:gd name="connsiteX6" fmla="*/ 683173 w 683173"/>
                <a:gd name="connsiteY6" fmla="*/ 180790 h 18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3173" h="180790">
                  <a:moveTo>
                    <a:pt x="0" y="180790"/>
                  </a:moveTo>
                  <a:cubicBezTo>
                    <a:pt x="51676" y="158017"/>
                    <a:pt x="103352" y="135245"/>
                    <a:pt x="147145" y="107217"/>
                  </a:cubicBezTo>
                  <a:cubicBezTo>
                    <a:pt x="190938" y="79189"/>
                    <a:pt x="232980" y="30141"/>
                    <a:pt x="262759" y="12624"/>
                  </a:cubicBezTo>
                  <a:cubicBezTo>
                    <a:pt x="292538" y="-4893"/>
                    <a:pt x="297793" y="362"/>
                    <a:pt x="325821" y="2114"/>
                  </a:cubicBezTo>
                  <a:cubicBezTo>
                    <a:pt x="353849" y="3866"/>
                    <a:pt x="383628" y="-1390"/>
                    <a:pt x="430924" y="23134"/>
                  </a:cubicBezTo>
                  <a:cubicBezTo>
                    <a:pt x="478220" y="47658"/>
                    <a:pt x="567559" y="122983"/>
                    <a:pt x="609600" y="149259"/>
                  </a:cubicBezTo>
                  <a:cubicBezTo>
                    <a:pt x="651641" y="175535"/>
                    <a:pt x="667407" y="178162"/>
                    <a:pt x="683173" y="18079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グループ化 50"/>
          <p:cNvGrpSpPr/>
          <p:nvPr/>
        </p:nvGrpSpPr>
        <p:grpSpPr>
          <a:xfrm>
            <a:off x="7796429" y="2492896"/>
            <a:ext cx="1008112" cy="191437"/>
            <a:chOff x="6444208" y="933307"/>
            <a:chExt cx="1008112" cy="191437"/>
          </a:xfrm>
        </p:grpSpPr>
        <p:cxnSp>
          <p:nvCxnSpPr>
            <p:cNvPr id="52" name="直線コネクタ 51"/>
            <p:cNvCxnSpPr/>
            <p:nvPr/>
          </p:nvCxnSpPr>
          <p:spPr>
            <a:xfrm>
              <a:off x="6444208" y="1124744"/>
              <a:ext cx="10081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フリーフォーム 52"/>
            <p:cNvSpPr/>
            <p:nvPr/>
          </p:nvSpPr>
          <p:spPr>
            <a:xfrm>
              <a:off x="6621517" y="933307"/>
              <a:ext cx="683173" cy="180790"/>
            </a:xfrm>
            <a:custGeom>
              <a:avLst/>
              <a:gdLst>
                <a:gd name="connsiteX0" fmla="*/ 0 w 683173"/>
                <a:gd name="connsiteY0" fmla="*/ 180790 h 180790"/>
                <a:gd name="connsiteX1" fmla="*/ 147145 w 683173"/>
                <a:gd name="connsiteY1" fmla="*/ 107217 h 180790"/>
                <a:gd name="connsiteX2" fmla="*/ 262759 w 683173"/>
                <a:gd name="connsiteY2" fmla="*/ 12624 h 180790"/>
                <a:gd name="connsiteX3" fmla="*/ 325821 w 683173"/>
                <a:gd name="connsiteY3" fmla="*/ 2114 h 180790"/>
                <a:gd name="connsiteX4" fmla="*/ 430924 w 683173"/>
                <a:gd name="connsiteY4" fmla="*/ 23134 h 180790"/>
                <a:gd name="connsiteX5" fmla="*/ 609600 w 683173"/>
                <a:gd name="connsiteY5" fmla="*/ 149259 h 180790"/>
                <a:gd name="connsiteX6" fmla="*/ 683173 w 683173"/>
                <a:gd name="connsiteY6" fmla="*/ 180790 h 18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3173" h="180790">
                  <a:moveTo>
                    <a:pt x="0" y="180790"/>
                  </a:moveTo>
                  <a:cubicBezTo>
                    <a:pt x="51676" y="158017"/>
                    <a:pt x="103352" y="135245"/>
                    <a:pt x="147145" y="107217"/>
                  </a:cubicBezTo>
                  <a:cubicBezTo>
                    <a:pt x="190938" y="79189"/>
                    <a:pt x="232980" y="30141"/>
                    <a:pt x="262759" y="12624"/>
                  </a:cubicBezTo>
                  <a:cubicBezTo>
                    <a:pt x="292538" y="-4893"/>
                    <a:pt x="297793" y="362"/>
                    <a:pt x="325821" y="2114"/>
                  </a:cubicBezTo>
                  <a:cubicBezTo>
                    <a:pt x="353849" y="3866"/>
                    <a:pt x="383628" y="-1390"/>
                    <a:pt x="430924" y="23134"/>
                  </a:cubicBezTo>
                  <a:cubicBezTo>
                    <a:pt x="478220" y="47658"/>
                    <a:pt x="567559" y="122983"/>
                    <a:pt x="609600" y="149259"/>
                  </a:cubicBezTo>
                  <a:cubicBezTo>
                    <a:pt x="651641" y="175535"/>
                    <a:pt x="667407" y="178162"/>
                    <a:pt x="683173" y="18079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4" name="グループ化 53"/>
          <p:cNvGrpSpPr/>
          <p:nvPr/>
        </p:nvGrpSpPr>
        <p:grpSpPr>
          <a:xfrm>
            <a:off x="7265799" y="3086105"/>
            <a:ext cx="1008112" cy="191437"/>
            <a:chOff x="6444208" y="933307"/>
            <a:chExt cx="1008112" cy="191437"/>
          </a:xfrm>
        </p:grpSpPr>
        <p:cxnSp>
          <p:nvCxnSpPr>
            <p:cNvPr id="55" name="直線コネクタ 54"/>
            <p:cNvCxnSpPr/>
            <p:nvPr/>
          </p:nvCxnSpPr>
          <p:spPr>
            <a:xfrm>
              <a:off x="6444208" y="1124744"/>
              <a:ext cx="10081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フリーフォーム 55"/>
            <p:cNvSpPr/>
            <p:nvPr/>
          </p:nvSpPr>
          <p:spPr>
            <a:xfrm>
              <a:off x="6621517" y="933307"/>
              <a:ext cx="683173" cy="180790"/>
            </a:xfrm>
            <a:custGeom>
              <a:avLst/>
              <a:gdLst>
                <a:gd name="connsiteX0" fmla="*/ 0 w 683173"/>
                <a:gd name="connsiteY0" fmla="*/ 180790 h 180790"/>
                <a:gd name="connsiteX1" fmla="*/ 147145 w 683173"/>
                <a:gd name="connsiteY1" fmla="*/ 107217 h 180790"/>
                <a:gd name="connsiteX2" fmla="*/ 262759 w 683173"/>
                <a:gd name="connsiteY2" fmla="*/ 12624 h 180790"/>
                <a:gd name="connsiteX3" fmla="*/ 325821 w 683173"/>
                <a:gd name="connsiteY3" fmla="*/ 2114 h 180790"/>
                <a:gd name="connsiteX4" fmla="*/ 430924 w 683173"/>
                <a:gd name="connsiteY4" fmla="*/ 23134 h 180790"/>
                <a:gd name="connsiteX5" fmla="*/ 609600 w 683173"/>
                <a:gd name="connsiteY5" fmla="*/ 149259 h 180790"/>
                <a:gd name="connsiteX6" fmla="*/ 683173 w 683173"/>
                <a:gd name="connsiteY6" fmla="*/ 180790 h 18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3173" h="180790">
                  <a:moveTo>
                    <a:pt x="0" y="180790"/>
                  </a:moveTo>
                  <a:cubicBezTo>
                    <a:pt x="51676" y="158017"/>
                    <a:pt x="103352" y="135245"/>
                    <a:pt x="147145" y="107217"/>
                  </a:cubicBezTo>
                  <a:cubicBezTo>
                    <a:pt x="190938" y="79189"/>
                    <a:pt x="232980" y="30141"/>
                    <a:pt x="262759" y="12624"/>
                  </a:cubicBezTo>
                  <a:cubicBezTo>
                    <a:pt x="292538" y="-4893"/>
                    <a:pt x="297793" y="362"/>
                    <a:pt x="325821" y="2114"/>
                  </a:cubicBezTo>
                  <a:cubicBezTo>
                    <a:pt x="353849" y="3866"/>
                    <a:pt x="383628" y="-1390"/>
                    <a:pt x="430924" y="23134"/>
                  </a:cubicBezTo>
                  <a:cubicBezTo>
                    <a:pt x="478220" y="47658"/>
                    <a:pt x="567559" y="122983"/>
                    <a:pt x="609600" y="149259"/>
                  </a:cubicBezTo>
                  <a:cubicBezTo>
                    <a:pt x="651641" y="175535"/>
                    <a:pt x="667407" y="178162"/>
                    <a:pt x="683173" y="18079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8" name="正方形/長方形 57"/>
          <p:cNvSpPr/>
          <p:nvPr/>
        </p:nvSpPr>
        <p:spPr>
          <a:xfrm>
            <a:off x="7467520" y="1619508"/>
            <a:ext cx="1352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Symbol" pitchFamily="18" charset="2"/>
              </a:rPr>
              <a:t>d</a:t>
            </a:r>
            <a:r>
              <a:rPr lang="en-US" altLang="ja-JP" dirty="0" smtClean="0"/>
              <a:t>=90°</a:t>
            </a:r>
            <a:endParaRPr lang="ja-JP" altLang="en-US" dirty="0"/>
          </a:p>
        </p:txBody>
      </p:sp>
      <p:sp>
        <p:nvSpPr>
          <p:cNvPr id="59" name="円弧 58"/>
          <p:cNvSpPr/>
          <p:nvPr/>
        </p:nvSpPr>
        <p:spPr>
          <a:xfrm>
            <a:off x="6714086" y="1988840"/>
            <a:ext cx="1962878" cy="1305254"/>
          </a:xfrm>
          <a:prstGeom prst="arc">
            <a:avLst>
              <a:gd name="adj1" fmla="val 18631197"/>
              <a:gd name="adj2" fmla="val 21004106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弧 59"/>
          <p:cNvSpPr/>
          <p:nvPr/>
        </p:nvSpPr>
        <p:spPr>
          <a:xfrm>
            <a:off x="6714086" y="1988840"/>
            <a:ext cx="1962878" cy="1305254"/>
          </a:xfrm>
          <a:prstGeom prst="arc">
            <a:avLst>
              <a:gd name="adj1" fmla="val 11426687"/>
              <a:gd name="adj2" fmla="val 14323225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弧 60"/>
          <p:cNvSpPr/>
          <p:nvPr/>
        </p:nvSpPr>
        <p:spPr>
          <a:xfrm>
            <a:off x="6732748" y="1988840"/>
            <a:ext cx="1962878" cy="1305254"/>
          </a:xfrm>
          <a:prstGeom prst="arc">
            <a:avLst>
              <a:gd name="adj1" fmla="val 7449224"/>
              <a:gd name="adj2" fmla="val 10038639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弧 61"/>
          <p:cNvSpPr/>
          <p:nvPr/>
        </p:nvSpPr>
        <p:spPr>
          <a:xfrm>
            <a:off x="6732748" y="1988840"/>
            <a:ext cx="1962878" cy="1305254"/>
          </a:xfrm>
          <a:prstGeom prst="arc">
            <a:avLst>
              <a:gd name="adj1" fmla="val 693624"/>
              <a:gd name="adj2" fmla="val 2677704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00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algn="l"/>
            <a:r>
              <a:rPr lang="en-US" altLang="ja-JP" dirty="0"/>
              <a:t>Drift of the</a:t>
            </a:r>
            <a:r>
              <a:rPr lang="ja-JP" altLang="en-US" dirty="0"/>
              <a:t> </a:t>
            </a:r>
            <a:r>
              <a:rPr lang="en-US" altLang="ja-JP" dirty="0" smtClean="0"/>
              <a:t>Heaps (experiment)</a:t>
            </a:r>
            <a:endParaRPr kumimoji="1" lang="ja-JP" altLang="en-US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633136"/>
              </p:ext>
            </p:extLst>
          </p:nvPr>
        </p:nvGraphicFramePr>
        <p:xfrm>
          <a:off x="1538486" y="1628800"/>
          <a:ext cx="245745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数式" r:id="rId8" imgW="1447560" imgH="457200" progId="Equation.3">
                  <p:embed/>
                </p:oleObj>
              </mc:Choice>
              <mc:Fallback>
                <p:oleObj name="数式" r:id="rId8" imgW="1447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8486" y="1628800"/>
                        <a:ext cx="2457450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60Hz107_s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l="12721" t="55588" r="7426" b="19117"/>
          <a:stretch/>
        </p:blipFill>
        <p:spPr>
          <a:xfrm>
            <a:off x="192959" y="3496689"/>
            <a:ext cx="4867836" cy="1156447"/>
          </a:xfrm>
          <a:prstGeom prst="rect">
            <a:avLst/>
          </a:prstGeom>
        </p:spPr>
      </p:pic>
      <p:pic>
        <p:nvPicPr>
          <p:cNvPr id="20" name="60Hz107_l.wm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l="12941" t="53150" r="6957" b="21556"/>
          <a:stretch/>
        </p:blipFill>
        <p:spPr>
          <a:xfrm>
            <a:off x="192959" y="5152873"/>
            <a:ext cx="4883097" cy="1156447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192959" y="3055513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G</a:t>
            </a:r>
            <a:r>
              <a:rPr kumimoji="1" lang="en-US" altLang="ja-JP" baseline="-25000" dirty="0" smtClean="0"/>
              <a:t>h</a:t>
            </a:r>
            <a:r>
              <a:rPr kumimoji="1" lang="en-US" altLang="ja-JP" dirty="0" smtClean="0"/>
              <a:t>=0.82m/s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, </a:t>
            </a:r>
            <a:r>
              <a:rPr lang="en-US" altLang="ja-JP" dirty="0">
                <a:latin typeface="Symbol" pitchFamily="18" charset="2"/>
              </a:rPr>
              <a:t>d</a:t>
            </a:r>
            <a:r>
              <a:rPr kumimoji="1" lang="en-US" altLang="ja-JP" dirty="0" smtClean="0"/>
              <a:t>=-0.848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9512" y="471585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G</a:t>
            </a:r>
            <a:r>
              <a:rPr kumimoji="1" lang="en-US" altLang="ja-JP" baseline="-25000" dirty="0" smtClean="0"/>
              <a:t>h</a:t>
            </a:r>
            <a:r>
              <a:rPr kumimoji="1" lang="en-US" altLang="ja-JP" dirty="0" smtClean="0"/>
              <a:t>=4.96m/s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, </a:t>
            </a:r>
            <a:r>
              <a:rPr lang="en-US" altLang="ja-JP" dirty="0">
                <a:latin typeface="Symbol" pitchFamily="18" charset="2"/>
              </a:rPr>
              <a:t>d</a:t>
            </a:r>
            <a:r>
              <a:rPr kumimoji="1" lang="en-US" altLang="ja-JP" dirty="0" smtClean="0"/>
              <a:t>=0.2978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2959" y="2555612"/>
            <a:ext cx="157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G</a:t>
            </a:r>
            <a:r>
              <a:rPr kumimoji="1" lang="en-US" altLang="ja-JP" dirty="0" smtClean="0"/>
              <a:t>=107.2m/s</a:t>
            </a:r>
            <a:r>
              <a:rPr kumimoji="1" lang="en-US" altLang="ja-JP" baseline="30000" dirty="0" smtClean="0"/>
              <a:t>2</a:t>
            </a:r>
            <a:endParaRPr kumimoji="1" lang="ja-JP" altLang="en-US" dirty="0"/>
          </a:p>
        </p:txBody>
      </p:sp>
      <p:cxnSp>
        <p:nvCxnSpPr>
          <p:cNvPr id="27" name="直線矢印コネクタ 26"/>
          <p:cNvCxnSpPr/>
          <p:nvPr/>
        </p:nvCxnSpPr>
        <p:spPr>
          <a:xfrm>
            <a:off x="5436096" y="5152873"/>
            <a:ext cx="517503" cy="1156447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H="1">
            <a:off x="5681400" y="5166320"/>
            <a:ext cx="13448" cy="10124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>
            <a:off x="5638673" y="3496689"/>
            <a:ext cx="130569" cy="1156447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5708294" y="3645024"/>
            <a:ext cx="0" cy="86409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6444208" y="3208908"/>
            <a:ext cx="26911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Quasi 2D cell</a:t>
            </a:r>
            <a:endParaRPr kumimoji="1" lang="en-US" altLang="ja-JP" dirty="0" smtClean="0"/>
          </a:p>
          <a:p>
            <a:r>
              <a:rPr kumimoji="1" lang="en-US" altLang="ja-JP" dirty="0" smtClean="0"/>
              <a:t>granules</a:t>
            </a:r>
            <a:r>
              <a:rPr kumimoji="1" lang="ja-JP" altLang="en-US" dirty="0" smtClean="0"/>
              <a:t>： </a:t>
            </a:r>
            <a:r>
              <a:rPr lang="en-US" altLang="ja-JP" dirty="0" smtClean="0"/>
              <a:t>titanium</a:t>
            </a:r>
          </a:p>
          <a:p>
            <a:r>
              <a:rPr lang="en-US" altLang="ja-JP" dirty="0" smtClean="0"/>
              <a:t>Diameter:  </a:t>
            </a:r>
            <a:r>
              <a:rPr kumimoji="1" lang="en-US" altLang="ja-JP" dirty="0" smtClean="0"/>
              <a:t>0.2mm</a:t>
            </a:r>
          </a:p>
          <a:p>
            <a:r>
              <a:rPr lang="en-US" altLang="ja-JP" dirty="0" smtClean="0"/>
              <a:t>density:  4.51g/cm</a:t>
            </a:r>
            <a:r>
              <a:rPr lang="en-US" altLang="ja-JP" baseline="30000" dirty="0" smtClean="0"/>
              <a:t>3</a:t>
            </a:r>
          </a:p>
          <a:p>
            <a:r>
              <a:rPr lang="en-US" altLang="ja-JP" dirty="0" smtClean="0"/>
              <a:t>Packing fraction: 60%</a:t>
            </a:r>
            <a:endParaRPr lang="en-US" altLang="ja-JP" dirty="0"/>
          </a:p>
          <a:p>
            <a:endParaRPr kumimoji="1" lang="en-US" altLang="ja-JP" dirty="0" smtClean="0"/>
          </a:p>
          <a:p>
            <a:r>
              <a:rPr lang="en-US" altLang="ja-JP" dirty="0" smtClean="0"/>
              <a:t>Movie is 8 times faster than real speed. </a:t>
            </a:r>
            <a:endParaRPr kumimoji="1" lang="ja-JP" altLang="en-US" dirty="0"/>
          </a:p>
        </p:txBody>
      </p:sp>
      <p:pic>
        <p:nvPicPr>
          <p:cNvPr id="34" name="Picture 2" descr="contain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08720"/>
            <a:ext cx="2776239" cy="18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矢印コネクタ 6"/>
          <p:cNvCxnSpPr/>
          <p:nvPr/>
        </p:nvCxnSpPr>
        <p:spPr>
          <a:xfrm>
            <a:off x="6516216" y="2650359"/>
            <a:ext cx="2088232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6948264" y="26369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10cm</a:t>
            </a:r>
            <a:endParaRPr kumimoji="1" lang="ja-JP" altLang="en-US" dirty="0"/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8604448" y="2420888"/>
            <a:ext cx="216024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8532440" y="260072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1cm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259632" y="118746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With the horizontal vibration,</a:t>
            </a:r>
            <a:endParaRPr kumimoji="1" lang="ja-JP" altLang="en-US" b="1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609473"/>
              </p:ext>
            </p:extLst>
          </p:nvPr>
        </p:nvGraphicFramePr>
        <p:xfrm>
          <a:off x="5284788" y="3103563"/>
          <a:ext cx="84613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数式" r:id="rId13" imgW="634680" imgH="241200" progId="Equation.3">
                  <p:embed/>
                </p:oleObj>
              </mc:Choice>
              <mc:Fallback>
                <p:oleObj name="数式" r:id="rId13" imgW="634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4788" y="3103563"/>
                        <a:ext cx="846137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437562"/>
              </p:ext>
            </p:extLst>
          </p:nvPr>
        </p:nvGraphicFramePr>
        <p:xfrm>
          <a:off x="5262984" y="4785069"/>
          <a:ext cx="96520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数式" r:id="rId15" imgW="723600" imgH="241200" progId="Equation.3">
                  <p:embed/>
                </p:oleObj>
              </mc:Choice>
              <mc:Fallback>
                <p:oleObj name="数式" r:id="rId15" imgW="723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984" y="4785069"/>
                        <a:ext cx="965200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直線矢印コネクタ 8"/>
          <p:cNvCxnSpPr/>
          <p:nvPr/>
        </p:nvCxnSpPr>
        <p:spPr>
          <a:xfrm>
            <a:off x="6444208" y="2231758"/>
            <a:ext cx="0" cy="32385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5580112" y="218991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0.3</a:t>
            </a:r>
            <a:r>
              <a:rPr kumimoji="1" lang="en-US" altLang="ja-JP" dirty="0" smtClean="0"/>
              <a:t>cm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26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17967" b="24871"/>
          <a:stretch/>
        </p:blipFill>
        <p:spPr bwMode="auto">
          <a:xfrm>
            <a:off x="5093415" y="1628800"/>
            <a:ext cx="2862961" cy="73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09600" y="1849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b="0" dirty="0" smtClean="0"/>
              <a:t>Summary</a:t>
            </a:r>
            <a:endParaRPr lang="en-US" altLang="ja-JP" b="0" dirty="0"/>
          </a:p>
        </p:txBody>
      </p:sp>
      <p:pic>
        <p:nvPicPr>
          <p:cNvPr id="13" name="Picture 16" descr="D:\My Documents\seminar\2013_defense\flow_10Hz100cSt72dy2_69G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00" y="2574777"/>
            <a:ext cx="2862960" cy="171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31844" r="4255" b="30505"/>
          <a:stretch/>
        </p:blipFill>
        <p:spPr>
          <a:xfrm>
            <a:off x="4572000" y="5085184"/>
            <a:ext cx="4136215" cy="129614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11560" y="1124744"/>
            <a:ext cx="371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１．</a:t>
            </a:r>
            <a:r>
              <a:rPr lang="en-US" altLang="ja-JP" dirty="0">
                <a:solidFill>
                  <a:srgbClr val="FF0000"/>
                </a:solidFill>
              </a:rPr>
              <a:t>slip / non-slip switching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89739"/>
            <a:ext cx="2723145" cy="2050531"/>
          </a:xfrm>
          <a:prstGeom prst="rect">
            <a:avLst/>
          </a:prstGeom>
        </p:spPr>
      </p:pic>
      <p:grpSp>
        <p:nvGrpSpPr>
          <p:cNvPr id="83" name="グループ化 82"/>
          <p:cNvGrpSpPr/>
          <p:nvPr/>
        </p:nvGrpSpPr>
        <p:grpSpPr>
          <a:xfrm>
            <a:off x="536538" y="1795091"/>
            <a:ext cx="3027351" cy="2425998"/>
            <a:chOff x="161021" y="1916832"/>
            <a:chExt cx="3485780" cy="2793364"/>
          </a:xfrm>
        </p:grpSpPr>
        <p:grpSp>
          <p:nvGrpSpPr>
            <p:cNvPr id="70" name="グループ化 69"/>
            <p:cNvGrpSpPr/>
            <p:nvPr/>
          </p:nvGrpSpPr>
          <p:grpSpPr>
            <a:xfrm>
              <a:off x="179512" y="1916832"/>
              <a:ext cx="3467289" cy="1266416"/>
              <a:chOff x="179512" y="1916832"/>
              <a:chExt cx="3467289" cy="1266416"/>
            </a:xfrm>
          </p:grpSpPr>
          <p:cxnSp>
            <p:nvCxnSpPr>
              <p:cNvPr id="59" name="直線コネクタ 58"/>
              <p:cNvCxnSpPr/>
              <p:nvPr/>
            </p:nvCxnSpPr>
            <p:spPr>
              <a:xfrm>
                <a:off x="971600" y="2735454"/>
                <a:ext cx="2592288" cy="0"/>
              </a:xfrm>
              <a:prstGeom prst="line">
                <a:avLst/>
              </a:prstGeom>
              <a:ln w="317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0" name="フリーフォーム 59"/>
              <p:cNvSpPr/>
              <p:nvPr/>
            </p:nvSpPr>
            <p:spPr>
              <a:xfrm>
                <a:off x="948883" y="1916832"/>
                <a:ext cx="2544417" cy="342389"/>
              </a:xfrm>
              <a:custGeom>
                <a:avLst/>
                <a:gdLst>
                  <a:gd name="connsiteX0" fmla="*/ 0 w 2544417"/>
                  <a:gd name="connsiteY0" fmla="*/ 226061 h 342389"/>
                  <a:gd name="connsiteX1" fmla="*/ 583095 w 2544417"/>
                  <a:gd name="connsiteY1" fmla="*/ 332078 h 342389"/>
                  <a:gd name="connsiteX2" fmla="*/ 1166191 w 2544417"/>
                  <a:gd name="connsiteY2" fmla="*/ 774 h 342389"/>
                  <a:gd name="connsiteX3" fmla="*/ 1921565 w 2544417"/>
                  <a:gd name="connsiteY3" fmla="*/ 239313 h 342389"/>
                  <a:gd name="connsiteX4" fmla="*/ 2544417 w 2544417"/>
                  <a:gd name="connsiteY4" fmla="*/ 199556 h 342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4417" h="342389">
                    <a:moveTo>
                      <a:pt x="0" y="226061"/>
                    </a:moveTo>
                    <a:cubicBezTo>
                      <a:pt x="194365" y="297843"/>
                      <a:pt x="388730" y="369626"/>
                      <a:pt x="583095" y="332078"/>
                    </a:cubicBezTo>
                    <a:cubicBezTo>
                      <a:pt x="777460" y="294530"/>
                      <a:pt x="943113" y="16235"/>
                      <a:pt x="1166191" y="774"/>
                    </a:cubicBezTo>
                    <a:cubicBezTo>
                      <a:pt x="1389269" y="-14687"/>
                      <a:pt x="1691861" y="206183"/>
                      <a:pt x="1921565" y="239313"/>
                    </a:cubicBezTo>
                    <a:cubicBezTo>
                      <a:pt x="2151269" y="272443"/>
                      <a:pt x="2347843" y="235999"/>
                      <a:pt x="2544417" y="199556"/>
                    </a:cubicBezTo>
                  </a:path>
                </a:pathLst>
              </a:custGeom>
              <a:ln w="2540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1" name="直線矢印コネクタ 60"/>
              <p:cNvCxnSpPr/>
              <p:nvPr/>
            </p:nvCxnSpPr>
            <p:spPr>
              <a:xfrm>
                <a:off x="683568" y="1916832"/>
                <a:ext cx="0" cy="818622"/>
              </a:xfrm>
              <a:prstGeom prst="straightConnector1">
                <a:avLst/>
              </a:prstGeom>
              <a:ln w="25400">
                <a:solidFill>
                  <a:schemeClr val="dk1"/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2" name="テキスト ボックス 61"/>
              <p:cNvSpPr txBox="1"/>
              <p:nvPr/>
            </p:nvSpPr>
            <p:spPr>
              <a:xfrm>
                <a:off x="179512" y="2088027"/>
                <a:ext cx="576065" cy="354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1" dirty="0" smtClean="0"/>
                  <a:t>g(t)</a:t>
                </a:r>
                <a:endParaRPr kumimoji="1" lang="ja-JP" altLang="en-US" sz="1400" b="1" dirty="0"/>
              </a:p>
            </p:txBody>
          </p:sp>
          <p:sp>
            <p:nvSpPr>
              <p:cNvPr id="63" name="フリーフォーム 62"/>
              <p:cNvSpPr/>
              <p:nvPr/>
            </p:nvSpPr>
            <p:spPr>
              <a:xfrm>
                <a:off x="2370719" y="2159390"/>
                <a:ext cx="689113" cy="198783"/>
              </a:xfrm>
              <a:custGeom>
                <a:avLst/>
                <a:gdLst>
                  <a:gd name="connsiteX0" fmla="*/ 0 w 689113"/>
                  <a:gd name="connsiteY0" fmla="*/ 0 h 198783"/>
                  <a:gd name="connsiteX1" fmla="*/ 238539 w 689113"/>
                  <a:gd name="connsiteY1" fmla="*/ 132522 h 198783"/>
                  <a:gd name="connsiteX2" fmla="*/ 689113 w 689113"/>
                  <a:gd name="connsiteY2" fmla="*/ 198783 h 1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113" h="198783">
                    <a:moveTo>
                      <a:pt x="0" y="0"/>
                    </a:moveTo>
                    <a:cubicBezTo>
                      <a:pt x="61843" y="49696"/>
                      <a:pt x="123687" y="99392"/>
                      <a:pt x="238539" y="132522"/>
                    </a:cubicBezTo>
                    <a:cubicBezTo>
                      <a:pt x="353391" y="165652"/>
                      <a:pt x="521252" y="182217"/>
                      <a:pt x="689113" y="198783"/>
                    </a:cubicBezTo>
                  </a:path>
                </a:pathLst>
              </a:cu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フリーフォーム 63"/>
              <p:cNvSpPr/>
              <p:nvPr/>
            </p:nvSpPr>
            <p:spPr>
              <a:xfrm flipH="1">
                <a:off x="1547664" y="2159390"/>
                <a:ext cx="432048" cy="198783"/>
              </a:xfrm>
              <a:custGeom>
                <a:avLst/>
                <a:gdLst>
                  <a:gd name="connsiteX0" fmla="*/ 0 w 689113"/>
                  <a:gd name="connsiteY0" fmla="*/ 0 h 198783"/>
                  <a:gd name="connsiteX1" fmla="*/ 238539 w 689113"/>
                  <a:gd name="connsiteY1" fmla="*/ 132522 h 198783"/>
                  <a:gd name="connsiteX2" fmla="*/ 689113 w 689113"/>
                  <a:gd name="connsiteY2" fmla="*/ 198783 h 1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113" h="198783">
                    <a:moveTo>
                      <a:pt x="0" y="0"/>
                    </a:moveTo>
                    <a:cubicBezTo>
                      <a:pt x="61843" y="49696"/>
                      <a:pt x="123687" y="99392"/>
                      <a:pt x="238539" y="132522"/>
                    </a:cubicBezTo>
                    <a:cubicBezTo>
                      <a:pt x="353391" y="165652"/>
                      <a:pt x="521252" y="182217"/>
                      <a:pt x="689113" y="198783"/>
                    </a:cubicBezTo>
                  </a:path>
                </a:pathLst>
              </a:cu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5" name="直線矢印コネクタ 64"/>
              <p:cNvCxnSpPr/>
              <p:nvPr/>
            </p:nvCxnSpPr>
            <p:spPr>
              <a:xfrm flipH="1">
                <a:off x="1547664" y="2447422"/>
                <a:ext cx="432048" cy="9936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矢印コネクタ 65"/>
              <p:cNvCxnSpPr/>
              <p:nvPr/>
            </p:nvCxnSpPr>
            <p:spPr>
              <a:xfrm flipH="1" flipV="1">
                <a:off x="1907704" y="2663446"/>
                <a:ext cx="72008" cy="1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矢印コネクタ 66"/>
              <p:cNvCxnSpPr/>
              <p:nvPr/>
            </p:nvCxnSpPr>
            <p:spPr>
              <a:xfrm>
                <a:off x="2411760" y="2447422"/>
                <a:ext cx="504056" cy="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矢印コネクタ 67"/>
              <p:cNvCxnSpPr/>
              <p:nvPr/>
            </p:nvCxnSpPr>
            <p:spPr>
              <a:xfrm>
                <a:off x="2411760" y="2653510"/>
                <a:ext cx="72008" cy="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テキスト ボックス 68"/>
              <p:cNvSpPr txBox="1"/>
              <p:nvPr/>
            </p:nvSpPr>
            <p:spPr>
              <a:xfrm>
                <a:off x="1060950" y="2828865"/>
                <a:ext cx="2585851" cy="354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1" dirty="0" smtClean="0"/>
                  <a:t>Non-slip on the bottom</a:t>
                </a:r>
                <a:endParaRPr kumimoji="1" lang="ja-JP" altLang="en-US" sz="1400" b="1" dirty="0"/>
              </a:p>
            </p:txBody>
          </p:sp>
        </p:grpSp>
        <p:grpSp>
          <p:nvGrpSpPr>
            <p:cNvPr id="82" name="グループ化 81"/>
            <p:cNvGrpSpPr/>
            <p:nvPr/>
          </p:nvGrpSpPr>
          <p:grpSpPr>
            <a:xfrm>
              <a:off x="161021" y="3347700"/>
              <a:ext cx="3402867" cy="1362496"/>
              <a:chOff x="4121461" y="1844824"/>
              <a:chExt cx="3402867" cy="1362496"/>
            </a:xfrm>
          </p:grpSpPr>
          <p:cxnSp>
            <p:nvCxnSpPr>
              <p:cNvPr id="71" name="直線コネクタ 70"/>
              <p:cNvCxnSpPr/>
              <p:nvPr/>
            </p:nvCxnSpPr>
            <p:spPr>
              <a:xfrm>
                <a:off x="4932040" y="2716454"/>
                <a:ext cx="2592288" cy="0"/>
              </a:xfrm>
              <a:prstGeom prst="line">
                <a:avLst/>
              </a:prstGeom>
              <a:ln w="317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フリーフォーム 71"/>
              <p:cNvSpPr/>
              <p:nvPr/>
            </p:nvSpPr>
            <p:spPr>
              <a:xfrm>
                <a:off x="4909323" y="1897832"/>
                <a:ext cx="2544417" cy="342389"/>
              </a:xfrm>
              <a:custGeom>
                <a:avLst/>
                <a:gdLst>
                  <a:gd name="connsiteX0" fmla="*/ 0 w 2544417"/>
                  <a:gd name="connsiteY0" fmla="*/ 226061 h 342389"/>
                  <a:gd name="connsiteX1" fmla="*/ 583095 w 2544417"/>
                  <a:gd name="connsiteY1" fmla="*/ 332078 h 342389"/>
                  <a:gd name="connsiteX2" fmla="*/ 1166191 w 2544417"/>
                  <a:gd name="connsiteY2" fmla="*/ 774 h 342389"/>
                  <a:gd name="connsiteX3" fmla="*/ 1921565 w 2544417"/>
                  <a:gd name="connsiteY3" fmla="*/ 239313 h 342389"/>
                  <a:gd name="connsiteX4" fmla="*/ 2544417 w 2544417"/>
                  <a:gd name="connsiteY4" fmla="*/ 199556 h 342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4417" h="342389">
                    <a:moveTo>
                      <a:pt x="0" y="226061"/>
                    </a:moveTo>
                    <a:cubicBezTo>
                      <a:pt x="194365" y="297843"/>
                      <a:pt x="388730" y="369626"/>
                      <a:pt x="583095" y="332078"/>
                    </a:cubicBezTo>
                    <a:cubicBezTo>
                      <a:pt x="777460" y="294530"/>
                      <a:pt x="943113" y="16235"/>
                      <a:pt x="1166191" y="774"/>
                    </a:cubicBezTo>
                    <a:cubicBezTo>
                      <a:pt x="1389269" y="-14687"/>
                      <a:pt x="1691861" y="206183"/>
                      <a:pt x="1921565" y="239313"/>
                    </a:cubicBezTo>
                    <a:cubicBezTo>
                      <a:pt x="2151269" y="272443"/>
                      <a:pt x="2347843" y="235999"/>
                      <a:pt x="2544417" y="199556"/>
                    </a:cubicBezTo>
                  </a:path>
                </a:pathLst>
              </a:custGeom>
              <a:ln w="2540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3" name="直線矢印コネクタ 72"/>
              <p:cNvCxnSpPr/>
              <p:nvPr/>
            </p:nvCxnSpPr>
            <p:spPr>
              <a:xfrm flipV="1">
                <a:off x="4644008" y="1844824"/>
                <a:ext cx="0" cy="856562"/>
              </a:xfrm>
              <a:prstGeom prst="straightConnector1">
                <a:avLst/>
              </a:prstGeom>
              <a:ln w="25400">
                <a:solidFill>
                  <a:schemeClr val="dk1"/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" name="テキスト ボックス 73"/>
              <p:cNvSpPr txBox="1"/>
              <p:nvPr/>
            </p:nvSpPr>
            <p:spPr>
              <a:xfrm>
                <a:off x="4121461" y="2069026"/>
                <a:ext cx="594555" cy="354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1" dirty="0" smtClean="0"/>
                  <a:t>g(t)</a:t>
                </a:r>
                <a:endParaRPr kumimoji="1" lang="ja-JP" altLang="en-US" sz="1400" b="1" dirty="0"/>
              </a:p>
            </p:txBody>
          </p:sp>
          <p:sp>
            <p:nvSpPr>
              <p:cNvPr id="75" name="フリーフォーム 74"/>
              <p:cNvSpPr/>
              <p:nvPr/>
            </p:nvSpPr>
            <p:spPr>
              <a:xfrm>
                <a:off x="6331159" y="2140390"/>
                <a:ext cx="689113" cy="198783"/>
              </a:xfrm>
              <a:custGeom>
                <a:avLst/>
                <a:gdLst>
                  <a:gd name="connsiteX0" fmla="*/ 0 w 689113"/>
                  <a:gd name="connsiteY0" fmla="*/ 0 h 198783"/>
                  <a:gd name="connsiteX1" fmla="*/ 238539 w 689113"/>
                  <a:gd name="connsiteY1" fmla="*/ 132522 h 198783"/>
                  <a:gd name="connsiteX2" fmla="*/ 689113 w 689113"/>
                  <a:gd name="connsiteY2" fmla="*/ 198783 h 1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113" h="198783">
                    <a:moveTo>
                      <a:pt x="0" y="0"/>
                    </a:moveTo>
                    <a:cubicBezTo>
                      <a:pt x="61843" y="49696"/>
                      <a:pt x="123687" y="99392"/>
                      <a:pt x="238539" y="132522"/>
                    </a:cubicBezTo>
                    <a:cubicBezTo>
                      <a:pt x="353391" y="165652"/>
                      <a:pt x="521252" y="182217"/>
                      <a:pt x="689113" y="198783"/>
                    </a:cubicBezTo>
                  </a:path>
                </a:pathLst>
              </a:custGeom>
              <a:ln w="25400"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フリーフォーム 75"/>
              <p:cNvSpPr/>
              <p:nvPr/>
            </p:nvSpPr>
            <p:spPr>
              <a:xfrm flipH="1">
                <a:off x="5508104" y="2140390"/>
                <a:ext cx="432048" cy="198783"/>
              </a:xfrm>
              <a:custGeom>
                <a:avLst/>
                <a:gdLst>
                  <a:gd name="connsiteX0" fmla="*/ 0 w 689113"/>
                  <a:gd name="connsiteY0" fmla="*/ 0 h 198783"/>
                  <a:gd name="connsiteX1" fmla="*/ 238539 w 689113"/>
                  <a:gd name="connsiteY1" fmla="*/ 132522 h 198783"/>
                  <a:gd name="connsiteX2" fmla="*/ 689113 w 689113"/>
                  <a:gd name="connsiteY2" fmla="*/ 198783 h 1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113" h="198783">
                    <a:moveTo>
                      <a:pt x="0" y="0"/>
                    </a:moveTo>
                    <a:cubicBezTo>
                      <a:pt x="61843" y="49696"/>
                      <a:pt x="123687" y="99392"/>
                      <a:pt x="238539" y="132522"/>
                    </a:cubicBezTo>
                    <a:cubicBezTo>
                      <a:pt x="353391" y="165652"/>
                      <a:pt x="521252" y="182217"/>
                      <a:pt x="689113" y="198783"/>
                    </a:cubicBezTo>
                  </a:path>
                </a:pathLst>
              </a:custGeom>
              <a:ln w="25400"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7" name="直線矢印コネクタ 76"/>
              <p:cNvCxnSpPr/>
              <p:nvPr/>
            </p:nvCxnSpPr>
            <p:spPr>
              <a:xfrm flipH="1">
                <a:off x="5508104" y="2428422"/>
                <a:ext cx="432048" cy="9936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矢印コネクタ 77"/>
              <p:cNvCxnSpPr/>
              <p:nvPr/>
            </p:nvCxnSpPr>
            <p:spPr>
              <a:xfrm>
                <a:off x="5652120" y="2636912"/>
                <a:ext cx="313387" cy="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矢印コネクタ 78"/>
              <p:cNvCxnSpPr/>
              <p:nvPr/>
            </p:nvCxnSpPr>
            <p:spPr>
              <a:xfrm>
                <a:off x="6372200" y="2428422"/>
                <a:ext cx="504056" cy="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テキスト ボックス 79"/>
              <p:cNvSpPr txBox="1"/>
              <p:nvPr/>
            </p:nvSpPr>
            <p:spPr>
              <a:xfrm>
                <a:off x="5202789" y="2852937"/>
                <a:ext cx="2033507" cy="354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1" dirty="0" smtClean="0"/>
                  <a:t>Slip on the bottom</a:t>
                </a:r>
                <a:endParaRPr kumimoji="1" lang="ja-JP" altLang="en-US" sz="1400" b="1" dirty="0"/>
              </a:p>
            </p:txBody>
          </p:sp>
          <p:cxnSp>
            <p:nvCxnSpPr>
              <p:cNvPr id="81" name="直線矢印コネクタ 80"/>
              <p:cNvCxnSpPr/>
              <p:nvPr/>
            </p:nvCxnSpPr>
            <p:spPr>
              <a:xfrm>
                <a:off x="6418853" y="2636912"/>
                <a:ext cx="313387" cy="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テキスト ボックス 83"/>
          <p:cNvSpPr txBox="1"/>
          <p:nvPr/>
        </p:nvSpPr>
        <p:spPr>
          <a:xfrm>
            <a:off x="640063" y="4221088"/>
            <a:ext cx="371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２</a:t>
            </a:r>
            <a:r>
              <a:rPr kumimoji="1" lang="ja-JP" altLang="en-US" dirty="0" smtClean="0">
                <a:solidFill>
                  <a:srgbClr val="FF0000"/>
                </a:solidFill>
              </a:rPr>
              <a:t>．</a:t>
            </a:r>
            <a:r>
              <a:rPr lang="en-US" altLang="ja-JP" dirty="0">
                <a:solidFill>
                  <a:srgbClr val="FF0000"/>
                </a:solidFill>
              </a:rPr>
              <a:t>Rayleigh-Taylor instability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7668345" y="1835532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experiment</a:t>
            </a:r>
            <a:endParaRPr kumimoji="1" lang="ja-JP" altLang="en-US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7668346" y="3140968"/>
            <a:ext cx="144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simulation</a:t>
            </a:r>
            <a:endParaRPr kumimoji="1" lang="ja-JP" altLang="en-US" dirty="0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4644008" y="1120225"/>
            <a:ext cx="4064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３</a:t>
            </a:r>
            <a:r>
              <a:rPr kumimoji="1" lang="ja-JP" altLang="en-US" dirty="0" smtClean="0">
                <a:solidFill>
                  <a:srgbClr val="FF0000"/>
                </a:solidFill>
              </a:rPr>
              <a:t>．</a:t>
            </a:r>
            <a:r>
              <a:rPr kumimoji="1" lang="en-US" altLang="ja-JP" dirty="0" smtClean="0">
                <a:solidFill>
                  <a:srgbClr val="FF0000"/>
                </a:solidFill>
              </a:rPr>
              <a:t>Convectional flow in the heaps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4733812" y="4571836"/>
            <a:ext cx="3942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４</a:t>
            </a:r>
            <a:r>
              <a:rPr kumimoji="1" lang="ja-JP" altLang="en-US" dirty="0" smtClean="0">
                <a:solidFill>
                  <a:srgbClr val="FF0000"/>
                </a:solidFill>
              </a:rPr>
              <a:t>．</a:t>
            </a:r>
            <a:r>
              <a:rPr lang="en-US" altLang="ja-JP" dirty="0" smtClean="0">
                <a:solidFill>
                  <a:srgbClr val="FF0000"/>
                </a:solidFill>
              </a:rPr>
              <a:t>Drift of the heaps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90" name="直線矢印コネクタ 89"/>
          <p:cNvCxnSpPr/>
          <p:nvPr/>
        </p:nvCxnSpPr>
        <p:spPr>
          <a:xfrm flipV="1">
            <a:off x="6536340" y="5431777"/>
            <a:ext cx="1132004" cy="720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9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1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86800" cy="719807"/>
          </a:xfrm>
        </p:spPr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ja-JP" sz="3200" dirty="0" smtClean="0"/>
              <a:t>Localized structures in vibrated suspensions</a:t>
            </a:r>
            <a:endParaRPr lang="en-US" altLang="ja-JP" sz="3200" dirty="0"/>
          </a:p>
        </p:txBody>
      </p:sp>
      <p:sp>
        <p:nvSpPr>
          <p:cNvPr id="10252" name="Text Box 42"/>
          <p:cNvSpPr txBox="1">
            <a:spLocks noChangeArrowheads="1"/>
          </p:cNvSpPr>
          <p:nvPr/>
        </p:nvSpPr>
        <p:spPr bwMode="auto">
          <a:xfrm>
            <a:off x="395536" y="3293658"/>
            <a:ext cx="3024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600" dirty="0"/>
              <a:t>Stable hole</a:t>
            </a:r>
          </a:p>
          <a:p>
            <a:pPr algn="ctr" eaLnBrk="1" hangingPunct="1"/>
            <a:r>
              <a:rPr lang="en-US" altLang="ja-JP" sz="1600" dirty="0" smtClean="0"/>
              <a:t>Cornstarch </a:t>
            </a:r>
          </a:p>
          <a:p>
            <a:pPr algn="ctr" eaLnBrk="1" hangingPunct="1"/>
            <a:r>
              <a:rPr lang="en-US" altLang="ja-JP" sz="1600" dirty="0" smtClean="0"/>
              <a:t>+ water </a:t>
            </a:r>
            <a:endParaRPr lang="en-US" altLang="ja-JP" sz="1600" dirty="0"/>
          </a:p>
        </p:txBody>
      </p:sp>
      <p:pic>
        <p:nvPicPr>
          <p:cNvPr id="3" name="stableho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2520" t="13775" r="24853" b="14706"/>
          <a:stretch/>
        </p:blipFill>
        <p:spPr>
          <a:xfrm>
            <a:off x="929456" y="1439671"/>
            <a:ext cx="1800000" cy="1834609"/>
          </a:xfrm>
          <a:prstGeom prst="rect">
            <a:avLst/>
          </a:prstGeom>
        </p:spPr>
      </p:pic>
      <p:pic>
        <p:nvPicPr>
          <p:cNvPr id="4" name="expandinghol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1805" t="12711" r="22647" b="12041"/>
          <a:stretch/>
        </p:blipFill>
        <p:spPr>
          <a:xfrm>
            <a:off x="3495223" y="1447511"/>
            <a:ext cx="1800000" cy="1828749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5614876" y="1196752"/>
            <a:ext cx="2269344" cy="2169722"/>
            <a:chOff x="775085" y="850113"/>
            <a:chExt cx="2644560" cy="2528467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059" y="885286"/>
              <a:ext cx="2582586" cy="2493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正方形/長方形 33"/>
            <p:cNvSpPr/>
            <p:nvPr/>
          </p:nvSpPr>
          <p:spPr>
            <a:xfrm>
              <a:off x="775085" y="850113"/>
              <a:ext cx="546713" cy="4491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0" name="Text Box 42"/>
          <p:cNvSpPr txBox="1">
            <a:spLocks noChangeArrowheads="1"/>
          </p:cNvSpPr>
          <p:nvPr/>
        </p:nvSpPr>
        <p:spPr bwMode="auto">
          <a:xfrm>
            <a:off x="2771652" y="3298431"/>
            <a:ext cx="35282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600" dirty="0" smtClean="0"/>
              <a:t>Expanding hole</a:t>
            </a:r>
            <a:endParaRPr lang="en-US" altLang="ja-JP" sz="1600" dirty="0"/>
          </a:p>
          <a:p>
            <a:pPr algn="ctr" eaLnBrk="1" hangingPunct="1"/>
            <a:r>
              <a:rPr lang="en-US" altLang="ja-JP" sz="1600" dirty="0" smtClean="0"/>
              <a:t>Glass beads </a:t>
            </a:r>
          </a:p>
          <a:p>
            <a:pPr algn="ctr" eaLnBrk="1" hangingPunct="1"/>
            <a:r>
              <a:rPr lang="en-US" altLang="ja-JP" sz="1600" dirty="0" smtClean="0"/>
              <a:t>+ silicone oil</a:t>
            </a:r>
          </a:p>
        </p:txBody>
      </p:sp>
      <p:sp>
        <p:nvSpPr>
          <p:cNvPr id="35" name="Text Box 42"/>
          <p:cNvSpPr txBox="1">
            <a:spLocks noChangeArrowheads="1"/>
          </p:cNvSpPr>
          <p:nvPr/>
        </p:nvSpPr>
        <p:spPr bwMode="auto">
          <a:xfrm>
            <a:off x="5103340" y="3312065"/>
            <a:ext cx="35282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600" dirty="0" smtClean="0"/>
              <a:t>Heaps</a:t>
            </a:r>
            <a:endParaRPr lang="en-US" altLang="ja-JP" sz="1600" dirty="0"/>
          </a:p>
          <a:p>
            <a:pPr algn="ctr" eaLnBrk="1" hangingPunct="1"/>
            <a:r>
              <a:rPr lang="en-US" altLang="ja-JP" sz="1600" dirty="0" smtClean="0"/>
              <a:t>Bronze beads </a:t>
            </a:r>
          </a:p>
          <a:p>
            <a:pPr algn="ctr" eaLnBrk="1" hangingPunct="1"/>
            <a:r>
              <a:rPr lang="en-US" altLang="ja-JP" sz="1600" dirty="0" smtClean="0"/>
              <a:t>+ water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668057" y="572396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Quasi 2D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3428" y="615601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Even if we take time average of the shape, localized structure</a:t>
            </a:r>
            <a:r>
              <a:rPr lang="en-US" altLang="ja-JP" dirty="0" smtClean="0"/>
              <a:t>s remain.</a:t>
            </a:r>
            <a:endParaRPr kumimoji="1" lang="ja-JP" altLang="en-US" dirty="0"/>
          </a:p>
        </p:txBody>
      </p:sp>
      <p:pic>
        <p:nvPicPr>
          <p:cNvPr id="18" name="heaping2D_ex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2263" t="56527" r="8750" b="19706"/>
          <a:stretch/>
        </p:blipFill>
        <p:spPr>
          <a:xfrm>
            <a:off x="4377772" y="4832720"/>
            <a:ext cx="3671491" cy="828528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899444" y="4077072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ja-JP" sz="1200" dirty="0" err="1"/>
              <a:t>F.S.Merkt</a:t>
            </a:r>
            <a:r>
              <a:rPr lang="en-US" altLang="ja-JP" sz="1200" dirty="0"/>
              <a:t> </a:t>
            </a:r>
            <a:r>
              <a:rPr lang="en-US" altLang="ja-JP" sz="1200" i="1" dirty="0"/>
              <a:t>et. al</a:t>
            </a:r>
            <a:r>
              <a:rPr lang="en-US" altLang="ja-JP" sz="1200" i="1" dirty="0" smtClean="0"/>
              <a:t>.,</a:t>
            </a:r>
            <a:r>
              <a:rPr lang="en-US" altLang="ja-JP" sz="1200" dirty="0" smtClean="0"/>
              <a:t> PRL, </a:t>
            </a:r>
            <a:r>
              <a:rPr lang="en-US" altLang="ja-JP" sz="1200" dirty="0"/>
              <a:t>92, 184501 (2004)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3563888" y="4108918"/>
            <a:ext cx="2174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dirty="0" err="1" smtClean="0"/>
              <a:t>H.Ebata</a:t>
            </a:r>
            <a:r>
              <a:rPr lang="en-US" altLang="ja-JP" sz="1200" dirty="0" smtClean="0"/>
              <a:t> </a:t>
            </a:r>
            <a:r>
              <a:rPr lang="en-US" altLang="ja-JP" sz="1200" i="1" dirty="0"/>
              <a:t>et. al.</a:t>
            </a:r>
            <a:r>
              <a:rPr lang="en-US" altLang="ja-JP" sz="1200" dirty="0" smtClean="0"/>
              <a:t>, PRE </a:t>
            </a:r>
            <a:r>
              <a:rPr lang="en-US" altLang="ja-JP" sz="1200" dirty="0"/>
              <a:t>79, 066308</a:t>
            </a:r>
            <a:r>
              <a:rPr lang="en-US" altLang="ja-JP" sz="1200" dirty="0" smtClean="0"/>
              <a:t> </a:t>
            </a:r>
            <a:r>
              <a:rPr lang="en-US" altLang="ja-JP" sz="1200" dirty="0"/>
              <a:t>(2009)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691255" y="4098092"/>
            <a:ext cx="2358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dirty="0"/>
              <a:t>J.M. </a:t>
            </a:r>
            <a:r>
              <a:rPr lang="en-US" altLang="ja-JP" sz="1200" dirty="0" err="1"/>
              <a:t>Schleier</a:t>
            </a:r>
            <a:r>
              <a:rPr lang="en-US" altLang="ja-JP" sz="1200" dirty="0"/>
              <a:t>-Smith and H.A. Stone, PRL, 86, 3016 (2001)</a:t>
            </a:r>
          </a:p>
        </p:txBody>
      </p:sp>
    </p:spTree>
    <p:extLst>
      <p:ext uri="{BB962C8B-B14F-4D97-AF65-F5344CB8AC3E}">
        <p14:creationId xmlns:p14="http://schemas.microsoft.com/office/powerpoint/2010/main" val="15315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par>
              <p:cTn id="8"/>
            </p:par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What is the mechanism?</a:t>
            </a:r>
            <a:endParaRPr kumimoji="1" lang="ja-JP" altLang="en-US" dirty="0"/>
          </a:p>
        </p:txBody>
      </p:sp>
      <p:sp>
        <p:nvSpPr>
          <p:cNvPr id="12" name="右矢印 11"/>
          <p:cNvSpPr/>
          <p:nvPr/>
        </p:nvSpPr>
        <p:spPr>
          <a:xfrm>
            <a:off x="1979712" y="1957991"/>
            <a:ext cx="288032" cy="406097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/>
          <p:cNvGrpSpPr/>
          <p:nvPr/>
        </p:nvGrpSpPr>
        <p:grpSpPr>
          <a:xfrm>
            <a:off x="251520" y="1936998"/>
            <a:ext cx="3672408" cy="530746"/>
            <a:chOff x="251520" y="1746126"/>
            <a:chExt cx="5328592" cy="674762"/>
          </a:xfrm>
        </p:grpSpPr>
        <p:cxnSp>
          <p:nvCxnSpPr>
            <p:cNvPr id="8" name="直線コネクタ 7"/>
            <p:cNvCxnSpPr/>
            <p:nvPr/>
          </p:nvCxnSpPr>
          <p:spPr>
            <a:xfrm>
              <a:off x="251520" y="2420888"/>
              <a:ext cx="237626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フリーフォーム 9"/>
            <p:cNvSpPr/>
            <p:nvPr/>
          </p:nvSpPr>
          <p:spPr>
            <a:xfrm>
              <a:off x="315310" y="1746126"/>
              <a:ext cx="2217683" cy="648811"/>
            </a:xfrm>
            <a:custGeom>
              <a:avLst/>
              <a:gdLst>
                <a:gd name="connsiteX0" fmla="*/ 0 w 2217683"/>
                <a:gd name="connsiteY0" fmla="*/ 19612 h 648811"/>
                <a:gd name="connsiteX1" fmla="*/ 430924 w 2217683"/>
                <a:gd name="connsiteY1" fmla="*/ 19612 h 648811"/>
                <a:gd name="connsiteX2" fmla="*/ 630621 w 2217683"/>
                <a:gd name="connsiteY2" fmla="*/ 82674 h 648811"/>
                <a:gd name="connsiteX3" fmla="*/ 725214 w 2217683"/>
                <a:gd name="connsiteY3" fmla="*/ 271860 h 648811"/>
                <a:gd name="connsiteX4" fmla="*/ 767256 w 2217683"/>
                <a:gd name="connsiteY4" fmla="*/ 482067 h 648811"/>
                <a:gd name="connsiteX5" fmla="*/ 861849 w 2217683"/>
                <a:gd name="connsiteY5" fmla="*/ 608191 h 648811"/>
                <a:gd name="connsiteX6" fmla="*/ 1008993 w 2217683"/>
                <a:gd name="connsiteY6" fmla="*/ 639722 h 648811"/>
                <a:gd name="connsiteX7" fmla="*/ 1366345 w 2217683"/>
                <a:gd name="connsiteY7" fmla="*/ 639722 h 648811"/>
                <a:gd name="connsiteX8" fmla="*/ 1471449 w 2217683"/>
                <a:gd name="connsiteY8" fmla="*/ 534619 h 648811"/>
                <a:gd name="connsiteX9" fmla="*/ 1513490 w 2217683"/>
                <a:gd name="connsiteY9" fmla="*/ 303391 h 648811"/>
                <a:gd name="connsiteX10" fmla="*/ 1576552 w 2217683"/>
                <a:gd name="connsiteY10" fmla="*/ 103695 h 648811"/>
                <a:gd name="connsiteX11" fmla="*/ 1776249 w 2217683"/>
                <a:gd name="connsiteY11" fmla="*/ 9102 h 648811"/>
                <a:gd name="connsiteX12" fmla="*/ 2217683 w 2217683"/>
                <a:gd name="connsiteY12" fmla="*/ 9102 h 64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7683" h="648811">
                  <a:moveTo>
                    <a:pt x="0" y="19612"/>
                  </a:moveTo>
                  <a:cubicBezTo>
                    <a:pt x="162910" y="14357"/>
                    <a:pt x="325821" y="9102"/>
                    <a:pt x="430924" y="19612"/>
                  </a:cubicBezTo>
                  <a:cubicBezTo>
                    <a:pt x="536027" y="30122"/>
                    <a:pt x="581573" y="40633"/>
                    <a:pt x="630621" y="82674"/>
                  </a:cubicBezTo>
                  <a:cubicBezTo>
                    <a:pt x="679669" y="124715"/>
                    <a:pt x="702441" y="205294"/>
                    <a:pt x="725214" y="271860"/>
                  </a:cubicBezTo>
                  <a:cubicBezTo>
                    <a:pt x="747987" y="338426"/>
                    <a:pt x="744484" y="426012"/>
                    <a:pt x="767256" y="482067"/>
                  </a:cubicBezTo>
                  <a:cubicBezTo>
                    <a:pt x="790029" y="538122"/>
                    <a:pt x="821560" y="581915"/>
                    <a:pt x="861849" y="608191"/>
                  </a:cubicBezTo>
                  <a:cubicBezTo>
                    <a:pt x="902139" y="634467"/>
                    <a:pt x="924911" y="634467"/>
                    <a:pt x="1008993" y="639722"/>
                  </a:cubicBezTo>
                  <a:cubicBezTo>
                    <a:pt x="1093075" y="644977"/>
                    <a:pt x="1289269" y="657239"/>
                    <a:pt x="1366345" y="639722"/>
                  </a:cubicBezTo>
                  <a:cubicBezTo>
                    <a:pt x="1443421" y="622205"/>
                    <a:pt x="1446925" y="590674"/>
                    <a:pt x="1471449" y="534619"/>
                  </a:cubicBezTo>
                  <a:cubicBezTo>
                    <a:pt x="1495973" y="478564"/>
                    <a:pt x="1495973" y="375212"/>
                    <a:pt x="1513490" y="303391"/>
                  </a:cubicBezTo>
                  <a:cubicBezTo>
                    <a:pt x="1531007" y="231570"/>
                    <a:pt x="1532759" y="152743"/>
                    <a:pt x="1576552" y="103695"/>
                  </a:cubicBezTo>
                  <a:cubicBezTo>
                    <a:pt x="1620345" y="54647"/>
                    <a:pt x="1669394" y="24867"/>
                    <a:pt x="1776249" y="9102"/>
                  </a:cubicBezTo>
                  <a:cubicBezTo>
                    <a:pt x="1883104" y="-6663"/>
                    <a:pt x="2050393" y="1219"/>
                    <a:pt x="2217683" y="9102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3203848" y="2420888"/>
              <a:ext cx="237626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3194900" y="1772816"/>
              <a:ext cx="2376264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コネクタ 15"/>
          <p:cNvCxnSpPr/>
          <p:nvPr/>
        </p:nvCxnSpPr>
        <p:spPr>
          <a:xfrm>
            <a:off x="4499992" y="2467744"/>
            <a:ext cx="16376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右矢印 20"/>
          <p:cNvSpPr/>
          <p:nvPr/>
        </p:nvSpPr>
        <p:spPr>
          <a:xfrm>
            <a:off x="6300192" y="1957991"/>
            <a:ext cx="288032" cy="406097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/>
          <p:nvPr/>
        </p:nvCxnSpPr>
        <p:spPr>
          <a:xfrm>
            <a:off x="6804248" y="2467744"/>
            <a:ext cx="16376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円弧 25"/>
          <p:cNvSpPr/>
          <p:nvPr/>
        </p:nvSpPr>
        <p:spPr>
          <a:xfrm>
            <a:off x="4861639" y="2010544"/>
            <a:ext cx="914400" cy="914400"/>
          </a:xfrm>
          <a:prstGeom prst="arc">
            <a:avLst>
              <a:gd name="adj1" fmla="val 10807378"/>
              <a:gd name="adj2" fmla="val 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弧 26"/>
          <p:cNvSpPr/>
          <p:nvPr/>
        </p:nvSpPr>
        <p:spPr>
          <a:xfrm>
            <a:off x="6516216" y="2192165"/>
            <a:ext cx="2160240" cy="732779"/>
          </a:xfrm>
          <a:prstGeom prst="arc">
            <a:avLst>
              <a:gd name="adj1" fmla="val 11732550"/>
              <a:gd name="adj2" fmla="val 20649074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95536" y="12687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For ordinary fluid,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81726" y="2740278"/>
            <a:ext cx="651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Gravity and surface tension suppress the deformation.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71600" y="3284984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Yield stress? – No!</a:t>
            </a:r>
          </a:p>
          <a:p>
            <a:r>
              <a:rPr lang="en-US" altLang="ja-JP" dirty="0" smtClean="0"/>
              <a:t>By the strong vibration, suspensions are fluidized in all the cases.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71600" y="577013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We try to derive the evolution equation of deformation 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from constitutive equations.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17883" y="4739652"/>
            <a:ext cx="7902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Hole </a:t>
            </a:r>
            <a:r>
              <a:rPr lang="en-US" altLang="ja-JP" dirty="0" smtClean="0"/>
              <a:t>―</a:t>
            </a:r>
            <a:r>
              <a:rPr lang="ja-JP" altLang="en-US" dirty="0"/>
              <a:t> </a:t>
            </a:r>
            <a:r>
              <a:rPr lang="en-US" altLang="ja-JP" dirty="0" smtClean="0"/>
              <a:t>hysteresis of the </a:t>
            </a:r>
            <a:r>
              <a:rPr lang="en-US" altLang="ja-JP" dirty="0"/>
              <a:t>viscosity</a:t>
            </a:r>
            <a:r>
              <a:rPr lang="en-US" altLang="ja-JP" dirty="0" smtClean="0"/>
              <a:t>,       </a:t>
            </a:r>
            <a:r>
              <a:rPr lang="en-US" altLang="ja-JP" sz="1200" dirty="0" smtClean="0"/>
              <a:t>R</a:t>
            </a:r>
            <a:r>
              <a:rPr lang="en-US" altLang="ja-JP" sz="1200" dirty="0"/>
              <a:t>. D. </a:t>
            </a:r>
            <a:r>
              <a:rPr lang="en-US" altLang="ja-JP" sz="1200" dirty="0" err="1"/>
              <a:t>Deegan</a:t>
            </a:r>
            <a:r>
              <a:rPr lang="en-US" altLang="ja-JP" sz="1200" dirty="0"/>
              <a:t>, PRE 81, 036319, </a:t>
            </a:r>
            <a:r>
              <a:rPr lang="en-US" altLang="ja-JP" sz="1200" dirty="0" smtClean="0"/>
              <a:t>(2010)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16322" y="5147900"/>
            <a:ext cx="711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dirty="0" smtClean="0"/>
              <a:t>Kink ― convectional flow,         </a:t>
            </a:r>
            <a:r>
              <a:rPr lang="en-US" altLang="ja-JP" sz="1200" dirty="0" err="1"/>
              <a:t>H.Ebata</a:t>
            </a:r>
            <a:r>
              <a:rPr lang="en-US" altLang="ja-JP" sz="1200" dirty="0"/>
              <a:t> </a:t>
            </a:r>
            <a:r>
              <a:rPr lang="en-US" altLang="ja-JP" sz="1200" i="1" dirty="0"/>
              <a:t>et. al.</a:t>
            </a:r>
            <a:r>
              <a:rPr lang="en-US" altLang="ja-JP" sz="1200" dirty="0"/>
              <a:t>, PRE 79, 066308 (2009)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919050" y="4280322"/>
            <a:ext cx="2448272" cy="37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Models: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024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953345" y="1700808"/>
            <a:ext cx="2609480" cy="2533635"/>
            <a:chOff x="733545" y="1012395"/>
            <a:chExt cx="2609480" cy="2533635"/>
          </a:xfrm>
        </p:grpSpPr>
        <p:pic>
          <p:nvPicPr>
            <p:cNvPr id="542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39" y="1052736"/>
              <a:ext cx="2582586" cy="2493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733545" y="1012395"/>
              <a:ext cx="499193" cy="4491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dirty="0" smtClean="0"/>
              <a:t>Heaping</a:t>
            </a:r>
            <a:endParaRPr kumimoji="1" lang="ja-JP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8603" r="-10156" b="26578"/>
          <a:stretch/>
        </p:blipFill>
        <p:spPr bwMode="auto">
          <a:xfrm>
            <a:off x="4355976" y="2852936"/>
            <a:ext cx="489532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3707904" y="4129916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 smtClean="0"/>
              <a:t> 3D</a:t>
            </a:r>
            <a:r>
              <a:rPr lang="ja-JP" altLang="en-US" sz="1400" dirty="0" smtClean="0"/>
              <a:t>：　</a:t>
            </a:r>
            <a:r>
              <a:rPr lang="en-US" altLang="ja-JP" sz="1400" dirty="0" smtClean="0"/>
              <a:t>J.M</a:t>
            </a:r>
            <a:r>
              <a:rPr lang="en-US" altLang="ja-JP" sz="1400" dirty="0"/>
              <a:t>. </a:t>
            </a:r>
            <a:r>
              <a:rPr lang="en-US" altLang="ja-JP" sz="1400" dirty="0" err="1"/>
              <a:t>Schleier</a:t>
            </a:r>
            <a:r>
              <a:rPr lang="en-US" altLang="ja-JP" sz="1400" dirty="0"/>
              <a:t>-Smith and H.A. Stone, PRL, </a:t>
            </a:r>
            <a:r>
              <a:rPr lang="en-US" altLang="ja-JP" sz="1400" b="1" dirty="0"/>
              <a:t>86</a:t>
            </a:r>
            <a:r>
              <a:rPr lang="en-US" altLang="ja-JP" sz="1400" dirty="0"/>
              <a:t>, 3016 (2001)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5577" y="474488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・</a:t>
            </a:r>
            <a:r>
              <a:rPr lang="en-US" altLang="ja-JP" dirty="0" smtClean="0"/>
              <a:t>Critical acceleration of heaps are independent of vibration frequency.</a:t>
            </a:r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Heap instability is similar to Rayleigh-Taylor instability.</a:t>
            </a:r>
            <a:endParaRPr lang="en-US" altLang="ja-JP" dirty="0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1202941" y="4288577"/>
            <a:ext cx="2198701" cy="929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961457" y="4365104"/>
            <a:ext cx="805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7.5cm</a:t>
            </a:r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43608" y="5363924"/>
            <a:ext cx="763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G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ravitational sus</a:t>
            </a:r>
            <a:r>
              <a:rPr lang="en-US" altLang="ja-JP" dirty="0" smtClean="0">
                <a:solidFill>
                  <a:srgbClr val="FF0000"/>
                </a:solidFill>
              </a:rPr>
              <a:t>pensions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are </a:t>
            </a:r>
            <a:r>
              <a:rPr lang="en-US" altLang="ja-JP" dirty="0" smtClean="0">
                <a:solidFill>
                  <a:srgbClr val="FF0000"/>
                </a:solidFill>
              </a:rPr>
              <a:t>necessary for the heap formation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. 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8" name="下矢印 7"/>
          <p:cNvSpPr/>
          <p:nvPr/>
        </p:nvSpPr>
        <p:spPr>
          <a:xfrm>
            <a:off x="3857965" y="5733256"/>
            <a:ext cx="1218091" cy="360040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27584" y="609329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We focus on the boundary condition of the gravitational suspensions. </a:t>
            </a:r>
            <a:endParaRPr kumimoji="1" lang="ja-JP" altLang="en-US" dirty="0"/>
          </a:p>
        </p:txBody>
      </p:sp>
      <p:pic>
        <p:nvPicPr>
          <p:cNvPr id="9" name="heaping2D_ex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263" t="53442" r="8750" b="19706"/>
          <a:stretch/>
        </p:blipFill>
        <p:spPr>
          <a:xfrm>
            <a:off x="4005403" y="1484784"/>
            <a:ext cx="4815069" cy="122767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594994" y="980728"/>
            <a:ext cx="149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Quasi 2D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27584" y="1907540"/>
            <a:ext cx="149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3D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80112" y="2924944"/>
            <a:ext cx="149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3D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833257" y="6399616"/>
            <a:ext cx="7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We assume </a:t>
            </a:r>
            <a:r>
              <a:rPr lang="en-US" altLang="ja-JP" dirty="0"/>
              <a:t>a mixture of granules and interstitial fluid as a single </a:t>
            </a:r>
            <a:r>
              <a:rPr lang="en-US" altLang="ja-JP" dirty="0" smtClean="0"/>
              <a:t>fluid.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31840" y="188640"/>
            <a:ext cx="590465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Gravitational suspension: granules are heavier than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                              </a:t>
            </a:r>
            <a:r>
              <a:rPr kumimoji="1" lang="en-US" altLang="ja-JP" dirty="0" smtClean="0"/>
              <a:t> the fluid.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703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dirty="0" smtClean="0"/>
              <a:t>Slip boundary condition</a:t>
            </a:r>
            <a:endParaRPr kumimoji="1" lang="ja-JP" altLang="en-US" dirty="0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842367"/>
              </p:ext>
            </p:extLst>
          </p:nvPr>
        </p:nvGraphicFramePr>
        <p:xfrm>
          <a:off x="539552" y="1628800"/>
          <a:ext cx="3398143" cy="1140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数式" r:id="rId4" imgW="1968480" imgH="660240" progId="Equation.3">
                  <p:embed/>
                </p:oleObj>
              </mc:Choice>
              <mc:Fallback>
                <p:oleObj name="数式" r:id="rId4" imgW="1968480" imgH="660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1628800"/>
                        <a:ext cx="3398143" cy="1140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正方形/長方形 18"/>
          <p:cNvSpPr/>
          <p:nvPr/>
        </p:nvSpPr>
        <p:spPr>
          <a:xfrm>
            <a:off x="1115616" y="3275692"/>
            <a:ext cx="3240360" cy="1440160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1115616" y="4715852"/>
            <a:ext cx="324036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275856" y="278092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Schematic illustration</a:t>
            </a:r>
            <a:endParaRPr kumimoji="1" lang="ja-JP" altLang="en-US" b="1" dirty="0"/>
          </a:p>
        </p:txBody>
      </p:sp>
      <p:sp>
        <p:nvSpPr>
          <p:cNvPr id="13" name="円/楕円 12"/>
          <p:cNvSpPr/>
          <p:nvPr/>
        </p:nvSpPr>
        <p:spPr>
          <a:xfrm>
            <a:off x="2303748" y="3563724"/>
            <a:ext cx="792088" cy="7607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3851920" y="3347700"/>
            <a:ext cx="0" cy="827743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923928" y="3626440"/>
            <a:ext cx="61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(t)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159732" y="47158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Bottom</a:t>
            </a:r>
            <a:endParaRPr kumimoji="1" lang="ja-JP" altLang="en-US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15616" y="3275692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Symbol" pitchFamily="18" charset="2"/>
              </a:rPr>
              <a:t>t</a:t>
            </a:r>
            <a:r>
              <a:rPr lang="en-US" altLang="ja-JP" baseline="-25000" dirty="0" smtClean="0"/>
              <a:t>c</a:t>
            </a:r>
            <a:r>
              <a:rPr lang="en-US" altLang="ja-JP" dirty="0"/>
              <a:t>=</a:t>
            </a:r>
            <a:r>
              <a:rPr lang="en-US" altLang="ja-JP" dirty="0" smtClean="0"/>
              <a:t> 0</a:t>
            </a:r>
          </a:p>
          <a:p>
            <a:r>
              <a:rPr lang="en-US" altLang="ja-JP" dirty="0" smtClean="0"/>
              <a:t>slip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4860032" y="3275692"/>
            <a:ext cx="3240360" cy="1440160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>
            <a:off x="4860032" y="4715852"/>
            <a:ext cx="324036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円/楕円 25"/>
          <p:cNvSpPr/>
          <p:nvPr/>
        </p:nvSpPr>
        <p:spPr>
          <a:xfrm>
            <a:off x="6012160" y="3933056"/>
            <a:ext cx="792088" cy="7607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/>
          <p:cNvCxnSpPr/>
          <p:nvPr/>
        </p:nvCxnSpPr>
        <p:spPr>
          <a:xfrm flipV="1">
            <a:off x="7596336" y="3347700"/>
            <a:ext cx="0" cy="827743"/>
          </a:xfrm>
          <a:prstGeom prst="straightConnector1">
            <a:avLst/>
          </a:prstGeom>
          <a:ln w="31750">
            <a:headEnd type="arrow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7668344" y="3626440"/>
            <a:ext cx="61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(t)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832140" y="4715852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Bottom</a:t>
            </a:r>
            <a:endParaRPr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860032" y="3275692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Symbol" pitchFamily="18" charset="2"/>
              </a:rPr>
              <a:t>t</a:t>
            </a:r>
            <a:r>
              <a:rPr lang="en-US" altLang="ja-JP" baseline="-25000" dirty="0" smtClean="0"/>
              <a:t>c</a:t>
            </a:r>
            <a:r>
              <a:rPr lang="en-US" altLang="ja-JP" dirty="0" smtClean="0"/>
              <a:t>= </a:t>
            </a:r>
            <a:r>
              <a:rPr lang="ja-JP" altLang="en-US" dirty="0"/>
              <a:t>∞</a:t>
            </a:r>
            <a:endParaRPr lang="en-US" altLang="ja-JP" dirty="0" smtClean="0"/>
          </a:p>
          <a:p>
            <a:r>
              <a:rPr lang="en-US" altLang="ja-JP" dirty="0" smtClean="0"/>
              <a:t>non slip</a:t>
            </a:r>
            <a:endParaRPr kumimoji="1" lang="ja-JP" altLang="en-US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319239"/>
              </p:ext>
            </p:extLst>
          </p:nvPr>
        </p:nvGraphicFramePr>
        <p:xfrm>
          <a:off x="3779912" y="5085184"/>
          <a:ext cx="2254250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数式" r:id="rId6" imgW="1193760" imgH="660240" progId="Equation.3">
                  <p:embed/>
                </p:oleObj>
              </mc:Choice>
              <mc:Fallback>
                <p:oleObj name="数式" r:id="rId6" imgW="119376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5085184"/>
                        <a:ext cx="2254250" cy="1235075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テキスト ボックス 21"/>
          <p:cNvSpPr txBox="1"/>
          <p:nvPr/>
        </p:nvSpPr>
        <p:spPr>
          <a:xfrm>
            <a:off x="176580" y="5445224"/>
            <a:ext cx="374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We assume that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>
                <a:latin typeface="Symbol" pitchFamily="18" charset="2"/>
              </a:rPr>
              <a:t>t</a:t>
            </a:r>
            <a:r>
              <a:rPr kumimoji="1" lang="en-US" altLang="ja-JP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kumimoji="1" lang="en-US" altLang="ja-JP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ja-JP" altLang="en-US" dirty="0"/>
              <a:t> </a:t>
            </a:r>
            <a:r>
              <a:rPr kumimoji="1" lang="en-US" altLang="ja-JP" dirty="0" smtClean="0"/>
              <a:t>is a function of the gravity.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07504" y="118746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・</a:t>
            </a:r>
            <a:r>
              <a:rPr kumimoji="1" lang="en-US" altLang="ja-JP" b="1" dirty="0" smtClean="0"/>
              <a:t>Boundary condition on the wall [1,2]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1560" y="6309320"/>
            <a:ext cx="943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Slip </a:t>
            </a:r>
            <a:r>
              <a:rPr lang="en-US" altLang="ja-JP" dirty="0">
                <a:solidFill>
                  <a:srgbClr val="FF0000"/>
                </a:solidFill>
              </a:rPr>
              <a:t>/ </a:t>
            </a:r>
            <a:r>
              <a:rPr lang="en-US" altLang="ja-JP" dirty="0" smtClean="0">
                <a:solidFill>
                  <a:srgbClr val="FF0000"/>
                </a:solidFill>
              </a:rPr>
              <a:t>non-slip condition switches </a:t>
            </a:r>
            <a:r>
              <a:rPr lang="en-US" altLang="ja-JP" dirty="0">
                <a:solidFill>
                  <a:srgbClr val="FF0000"/>
                </a:solidFill>
              </a:rPr>
              <a:t>in synchronization with vertical </a:t>
            </a:r>
            <a:r>
              <a:rPr lang="en-US" altLang="ja-JP" dirty="0" smtClean="0">
                <a:solidFill>
                  <a:srgbClr val="FF0000"/>
                </a:solidFill>
              </a:rPr>
              <a:t>vibration.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326252" y="1542145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・</a:t>
            </a:r>
            <a:r>
              <a:rPr lang="en-US" altLang="ja-JP" dirty="0" smtClean="0"/>
              <a:t>Under the critical stress </a:t>
            </a:r>
            <a:r>
              <a:rPr lang="en-US" altLang="ja-JP" dirty="0" err="1">
                <a:latin typeface="Symbol" pitchFamily="18" charset="2"/>
              </a:rPr>
              <a:t>t</a:t>
            </a:r>
            <a:r>
              <a:rPr lang="en-US" altLang="ja-JP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en-US" altLang="ja-JP" dirty="0" smtClean="0"/>
              <a:t>, s</a:t>
            </a:r>
            <a:r>
              <a:rPr kumimoji="1" lang="en-US" altLang="ja-JP" dirty="0" smtClean="0"/>
              <a:t>uspensions stick on the wall.</a:t>
            </a:r>
          </a:p>
          <a:p>
            <a:r>
              <a:rPr kumimoji="1" lang="ja-JP" altLang="en-US" dirty="0" smtClean="0"/>
              <a:t>・</a:t>
            </a:r>
            <a:r>
              <a:rPr lang="en-US" altLang="ja-JP" dirty="0"/>
              <a:t> </a:t>
            </a:r>
            <a:r>
              <a:rPr lang="en-US" altLang="ja-JP" dirty="0" smtClean="0"/>
              <a:t>Above the </a:t>
            </a:r>
            <a:r>
              <a:rPr lang="en-US" altLang="ja-JP" dirty="0"/>
              <a:t>critical stress, </a:t>
            </a:r>
            <a:r>
              <a:rPr lang="en-US" altLang="ja-JP" dirty="0" smtClean="0"/>
              <a:t>suspensions slip on </a:t>
            </a:r>
            <a:r>
              <a:rPr lang="en-US" altLang="ja-JP" dirty="0"/>
              <a:t>the wall.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5436096" y="961564"/>
            <a:ext cx="3295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[</a:t>
            </a:r>
            <a:r>
              <a:rPr lang="en-US" altLang="ja-JP" sz="1200" dirty="0"/>
              <a:t>1] P. </a:t>
            </a:r>
            <a:r>
              <a:rPr lang="en-US" altLang="ja-JP" sz="1200" dirty="0" err="1"/>
              <a:t>Ballesta</a:t>
            </a:r>
            <a:r>
              <a:rPr lang="en-US" altLang="ja-JP" sz="1200" dirty="0"/>
              <a:t> et al. PRL 101, 258301 (2008</a:t>
            </a:r>
            <a:r>
              <a:rPr lang="en-US" altLang="ja-JP" sz="1200" dirty="0" smtClean="0"/>
              <a:t>)</a:t>
            </a:r>
          </a:p>
          <a:p>
            <a:r>
              <a:rPr lang="en-US" altLang="ja-JP" sz="1200" dirty="0" smtClean="0"/>
              <a:t>[2] L. Chen et al. </a:t>
            </a:r>
            <a:r>
              <a:rPr lang="en-US" altLang="ja-JP" sz="1200" dirty="0"/>
              <a:t>Fuel </a:t>
            </a:r>
            <a:r>
              <a:rPr lang="en-US" altLang="ja-JP" sz="1200" dirty="0" smtClean="0"/>
              <a:t>89, </a:t>
            </a:r>
            <a:r>
              <a:rPr lang="en-US" altLang="ja-JP" sz="1200" dirty="0"/>
              <a:t>1119</a:t>
            </a:r>
            <a:r>
              <a:rPr lang="en-US" altLang="ja-JP" sz="1200" dirty="0" smtClean="0"/>
              <a:t> </a:t>
            </a:r>
            <a:r>
              <a:rPr lang="en-US" altLang="ja-JP" sz="1200" dirty="0"/>
              <a:t>(2010</a:t>
            </a:r>
            <a:r>
              <a:rPr lang="en-US" altLang="ja-JP" sz="1200" dirty="0" smtClean="0"/>
              <a:t>)</a:t>
            </a:r>
            <a:endParaRPr lang="ja-JP" altLang="en-US" sz="1200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402558"/>
              </p:ext>
            </p:extLst>
          </p:nvPr>
        </p:nvGraphicFramePr>
        <p:xfrm>
          <a:off x="6299092" y="2924944"/>
          <a:ext cx="2377364" cy="36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数式" r:id="rId8" imgW="1422360" imgH="215640" progId="Equation.3">
                  <p:embed/>
                </p:oleObj>
              </mc:Choice>
              <mc:Fallback>
                <p:oleObj name="数式" r:id="rId8" imgW="142236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99092" y="2924944"/>
                        <a:ext cx="2377364" cy="36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61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990600"/>
          </a:xfrm>
        </p:spPr>
        <p:txBody>
          <a:bodyPr/>
          <a:lstStyle/>
          <a:p>
            <a:r>
              <a:rPr kumimoji="1" lang="en-US" altLang="ja-JP" dirty="0" smtClean="0"/>
              <a:t>Governing equation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59720" y="5147900"/>
            <a:ext cx="147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In 2D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4097" y="5208270"/>
            <a:ext cx="346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３．</a:t>
            </a:r>
            <a:r>
              <a:rPr kumimoji="1" lang="en-US" altLang="ja-JP" b="1" dirty="0" smtClean="0"/>
              <a:t>Non-Newtonian viscosity</a:t>
            </a:r>
            <a:endParaRPr kumimoji="1" lang="ja-JP" altLang="en-US" b="1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1187624" y="2358172"/>
            <a:ext cx="439248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915816" y="2420888"/>
            <a:ext cx="116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Bottom</a:t>
            </a:r>
            <a:endParaRPr lang="ja-JP" altLang="en-US" dirty="0"/>
          </a:p>
        </p:txBody>
      </p:sp>
      <p:sp>
        <p:nvSpPr>
          <p:cNvPr id="12" name="フリーフォーム 11"/>
          <p:cNvSpPr/>
          <p:nvPr/>
        </p:nvSpPr>
        <p:spPr>
          <a:xfrm>
            <a:off x="1125150" y="1409985"/>
            <a:ext cx="4399722" cy="410837"/>
          </a:xfrm>
          <a:custGeom>
            <a:avLst/>
            <a:gdLst>
              <a:gd name="connsiteX0" fmla="*/ 0 w 4399722"/>
              <a:gd name="connsiteY0" fmla="*/ 265063 h 410837"/>
              <a:gd name="connsiteX1" fmla="*/ 715618 w 4399722"/>
              <a:gd name="connsiteY1" fmla="*/ 19 h 410837"/>
              <a:gd name="connsiteX2" fmla="*/ 1696279 w 4399722"/>
              <a:gd name="connsiteY2" fmla="*/ 251810 h 410837"/>
              <a:gd name="connsiteX3" fmla="*/ 2650435 w 4399722"/>
              <a:gd name="connsiteY3" fmla="*/ 410837 h 410837"/>
              <a:gd name="connsiteX4" fmla="*/ 3684105 w 4399722"/>
              <a:gd name="connsiteY4" fmla="*/ 251810 h 410837"/>
              <a:gd name="connsiteX5" fmla="*/ 4399722 w 4399722"/>
              <a:gd name="connsiteY5" fmla="*/ 26524 h 41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9722" h="410837">
                <a:moveTo>
                  <a:pt x="0" y="265063"/>
                </a:moveTo>
                <a:cubicBezTo>
                  <a:pt x="216452" y="133645"/>
                  <a:pt x="432905" y="2228"/>
                  <a:pt x="715618" y="19"/>
                </a:cubicBezTo>
                <a:cubicBezTo>
                  <a:pt x="998331" y="-2190"/>
                  <a:pt x="1373810" y="183340"/>
                  <a:pt x="1696279" y="251810"/>
                </a:cubicBezTo>
                <a:cubicBezTo>
                  <a:pt x="2018749" y="320280"/>
                  <a:pt x="2319131" y="410837"/>
                  <a:pt x="2650435" y="410837"/>
                </a:cubicBezTo>
                <a:cubicBezTo>
                  <a:pt x="2981739" y="410837"/>
                  <a:pt x="3392557" y="315862"/>
                  <a:pt x="3684105" y="251810"/>
                </a:cubicBezTo>
                <a:cubicBezTo>
                  <a:pt x="3975653" y="187758"/>
                  <a:pt x="4187687" y="107141"/>
                  <a:pt x="4399722" y="26524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>
            <a:endCxn id="12" idx="1"/>
          </p:cNvCxnSpPr>
          <p:nvPr/>
        </p:nvCxnSpPr>
        <p:spPr>
          <a:xfrm flipV="1">
            <a:off x="1840768" y="1410004"/>
            <a:ext cx="0" cy="94816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840768" y="1710100"/>
            <a:ext cx="100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en-US" altLang="ja-JP" dirty="0" err="1" smtClean="0">
                <a:latin typeface="Times New Roman" pitchFamily="18" charset="0"/>
                <a:cs typeface="Times New Roman" pitchFamily="18" charset="0"/>
              </a:rPr>
              <a:t>x,t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2771800" y="1196752"/>
            <a:ext cx="144016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915816" y="1259468"/>
            <a:ext cx="100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n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V="1">
            <a:off x="4788024" y="1782108"/>
            <a:ext cx="0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4788024" y="2214156"/>
            <a:ext cx="4236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5153136" y="1998132"/>
            <a:ext cx="100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788024" y="1638092"/>
            <a:ext cx="100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z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167666"/>
              </p:ext>
            </p:extLst>
          </p:nvPr>
        </p:nvGraphicFramePr>
        <p:xfrm>
          <a:off x="827584" y="3391954"/>
          <a:ext cx="2935287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数式" r:id="rId4" imgW="1650960" imgH="685800" progId="Equation.3">
                  <p:embed/>
                </p:oleObj>
              </mc:Choice>
              <mc:Fallback>
                <p:oleObj name="数式" r:id="rId4" imgW="165096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84" y="3391954"/>
                        <a:ext cx="2935287" cy="1217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548194"/>
              </p:ext>
            </p:extLst>
          </p:nvPr>
        </p:nvGraphicFramePr>
        <p:xfrm>
          <a:off x="899592" y="5528037"/>
          <a:ext cx="2436812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数式" r:id="rId6" imgW="1371600" imgH="507960" progId="Equation.3">
                  <p:embed/>
                </p:oleObj>
              </mc:Choice>
              <mc:Fallback>
                <p:oleObj name="数式" r:id="rId6" imgW="13716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528037"/>
                        <a:ext cx="2436812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655225"/>
              </p:ext>
            </p:extLst>
          </p:nvPr>
        </p:nvGraphicFramePr>
        <p:xfrm>
          <a:off x="5248275" y="3396769"/>
          <a:ext cx="2936875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数式" r:id="rId8" imgW="1498320" imgH="482400" progId="Equation.3">
                  <p:embed/>
                </p:oleObj>
              </mc:Choice>
              <mc:Fallback>
                <p:oleObj name="数式" r:id="rId8" imgW="14983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75" y="3396769"/>
                        <a:ext cx="2936875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14679"/>
              </p:ext>
            </p:extLst>
          </p:nvPr>
        </p:nvGraphicFramePr>
        <p:xfrm>
          <a:off x="6552728" y="4549472"/>
          <a:ext cx="1547664" cy="1385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数式" r:id="rId10" imgW="1104840" imgH="990360" progId="Equation.3">
                  <p:embed/>
                </p:oleObj>
              </mc:Choice>
              <mc:Fallback>
                <p:oleObj name="数式" r:id="rId10" imgW="1104840" imgH="990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2728" y="4549472"/>
                        <a:ext cx="1547664" cy="13854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テキスト ボックス 23"/>
          <p:cNvSpPr txBox="1"/>
          <p:nvPr/>
        </p:nvSpPr>
        <p:spPr>
          <a:xfrm>
            <a:off x="448544" y="295990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１．</a:t>
            </a:r>
            <a:r>
              <a:rPr lang="en-US" altLang="ja-JP" dirty="0"/>
              <a:t> </a:t>
            </a:r>
            <a:r>
              <a:rPr lang="en-US" altLang="ja-JP" dirty="0" smtClean="0"/>
              <a:t>Equation </a:t>
            </a:r>
            <a:r>
              <a:rPr lang="en-US" altLang="ja-JP" dirty="0"/>
              <a:t>of motion</a:t>
            </a:r>
            <a:endParaRPr kumimoji="1" lang="en-US" altLang="ja-JP" b="1" dirty="0" smtClean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680520" y="2924944"/>
            <a:ext cx="428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４．</a:t>
            </a:r>
            <a:r>
              <a:rPr kumimoji="1" lang="en-US" altLang="ja-JP" b="1" dirty="0" smtClean="0"/>
              <a:t>Boundary condition at free surface</a:t>
            </a:r>
            <a:endParaRPr kumimoji="1" lang="ja-JP" altLang="en-US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012160" y="134076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ja-JP" b="1" dirty="0" smtClean="0">
                <a:cs typeface="Times New Roman" pitchFamily="18" charset="0"/>
              </a:rPr>
              <a:t>: unit normal vector</a:t>
            </a: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1" lang="en-US" altLang="ja-JP" b="1" dirty="0" smtClean="0">
                <a:cs typeface="Times New Roman" pitchFamily="18" charset="0"/>
              </a:rPr>
              <a:t> : </a:t>
            </a:r>
            <a:r>
              <a:rPr lang="en-US" altLang="ja-JP" dirty="0" smtClean="0">
                <a:cs typeface="Times New Roman" pitchFamily="18" charset="0"/>
              </a:rPr>
              <a:t>thickness of fluid</a:t>
            </a:r>
            <a:endParaRPr kumimoji="1" lang="en-US" altLang="ja-JP" b="1" dirty="0" smtClean="0">
              <a:cs typeface="Times New Roman" pitchFamily="18" charset="0"/>
            </a:endParaRPr>
          </a:p>
          <a:p>
            <a:r>
              <a:rPr lang="en-US" altLang="ja-JP" b="1" dirty="0" smtClean="0">
                <a:latin typeface="Symbol" pitchFamily="18" charset="2"/>
                <a:cs typeface="Times New Roman" pitchFamily="18" charset="0"/>
              </a:rPr>
              <a:t>k </a:t>
            </a:r>
            <a:r>
              <a:rPr lang="en-US" altLang="ja-JP" b="1" dirty="0" smtClean="0">
                <a:cs typeface="Times New Roman" pitchFamily="18" charset="0"/>
              </a:rPr>
              <a:t>: curvature</a:t>
            </a:r>
          </a:p>
          <a:p>
            <a:r>
              <a:rPr kumimoji="1" lang="en-US" altLang="ja-JP" dirty="0" smtClean="0">
                <a:latin typeface="Symbol" pitchFamily="18" charset="2"/>
                <a:cs typeface="Times New Roman" pitchFamily="18" charset="0"/>
              </a:rPr>
              <a:t>s </a:t>
            </a: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: surface tension </a:t>
            </a:r>
            <a:endParaRPr kumimoji="1" lang="ja-JP" altLang="en-US" b="1" dirty="0">
              <a:latin typeface="Symbol" pitchFamily="18" charset="2"/>
              <a:cs typeface="Times New Roman" pitchFamily="18" charset="0"/>
            </a:endParaRP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669183"/>
              </p:ext>
            </p:extLst>
          </p:nvPr>
        </p:nvGraphicFramePr>
        <p:xfrm>
          <a:off x="2934816" y="4756575"/>
          <a:ext cx="845163" cy="39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数式" r:id="rId12" imgW="495000" imgH="228600" progId="Equation.3">
                  <p:embed/>
                </p:oleObj>
              </mc:Choice>
              <mc:Fallback>
                <p:oleObj name="数式" r:id="rId12" imgW="495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34816" y="4756575"/>
                        <a:ext cx="845163" cy="39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451887" y="4750814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２．</a:t>
            </a:r>
            <a:r>
              <a:rPr lang="en-US" altLang="ja-JP" dirty="0"/>
              <a:t> incompressibility</a:t>
            </a:r>
            <a:endParaRPr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572000" y="3144572"/>
            <a:ext cx="0" cy="319971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左中かっこ 19"/>
          <p:cNvSpPr/>
          <p:nvPr/>
        </p:nvSpPr>
        <p:spPr>
          <a:xfrm>
            <a:off x="6084168" y="4534790"/>
            <a:ext cx="360040" cy="141449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717294" y="6144592"/>
            <a:ext cx="428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５</a:t>
            </a:r>
            <a:r>
              <a:rPr kumimoji="1" lang="ja-JP" altLang="en-US" b="1" dirty="0" smtClean="0"/>
              <a:t>．</a:t>
            </a:r>
            <a:r>
              <a:rPr kumimoji="1" lang="en-US" altLang="ja-JP" b="1" dirty="0" smtClean="0"/>
              <a:t>Switching boundary condition </a:t>
            </a:r>
          </a:p>
          <a:p>
            <a:r>
              <a:rPr kumimoji="1" lang="en-US" altLang="ja-JP" b="1" dirty="0" smtClean="0"/>
              <a:t>      at the bottom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2623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dirty="0" smtClean="0"/>
              <a:t>Lubrication approximation</a:t>
            </a:r>
            <a:endParaRPr kumimoji="1" lang="ja-JP" altLang="en-US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539552" y="2492896"/>
            <a:ext cx="439248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763688" y="2564904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Bottom</a:t>
            </a:r>
            <a:endParaRPr lang="ja-JP" altLang="en-US" dirty="0"/>
          </a:p>
        </p:txBody>
      </p:sp>
      <p:sp>
        <p:nvSpPr>
          <p:cNvPr id="6" name="フリーフォーム 5"/>
          <p:cNvSpPr/>
          <p:nvPr/>
        </p:nvSpPr>
        <p:spPr>
          <a:xfrm>
            <a:off x="477078" y="1626009"/>
            <a:ext cx="4399722" cy="410837"/>
          </a:xfrm>
          <a:custGeom>
            <a:avLst/>
            <a:gdLst>
              <a:gd name="connsiteX0" fmla="*/ 0 w 4399722"/>
              <a:gd name="connsiteY0" fmla="*/ 265063 h 410837"/>
              <a:gd name="connsiteX1" fmla="*/ 715618 w 4399722"/>
              <a:gd name="connsiteY1" fmla="*/ 19 h 410837"/>
              <a:gd name="connsiteX2" fmla="*/ 1696279 w 4399722"/>
              <a:gd name="connsiteY2" fmla="*/ 251810 h 410837"/>
              <a:gd name="connsiteX3" fmla="*/ 2650435 w 4399722"/>
              <a:gd name="connsiteY3" fmla="*/ 410837 h 410837"/>
              <a:gd name="connsiteX4" fmla="*/ 3684105 w 4399722"/>
              <a:gd name="connsiteY4" fmla="*/ 251810 h 410837"/>
              <a:gd name="connsiteX5" fmla="*/ 4399722 w 4399722"/>
              <a:gd name="connsiteY5" fmla="*/ 26524 h 41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9722" h="410837">
                <a:moveTo>
                  <a:pt x="0" y="265063"/>
                </a:moveTo>
                <a:cubicBezTo>
                  <a:pt x="216452" y="133645"/>
                  <a:pt x="432905" y="2228"/>
                  <a:pt x="715618" y="19"/>
                </a:cubicBezTo>
                <a:cubicBezTo>
                  <a:pt x="998331" y="-2190"/>
                  <a:pt x="1373810" y="183340"/>
                  <a:pt x="1696279" y="251810"/>
                </a:cubicBezTo>
                <a:cubicBezTo>
                  <a:pt x="2018749" y="320280"/>
                  <a:pt x="2319131" y="410837"/>
                  <a:pt x="2650435" y="410837"/>
                </a:cubicBezTo>
                <a:cubicBezTo>
                  <a:pt x="2981739" y="410837"/>
                  <a:pt x="3392557" y="315862"/>
                  <a:pt x="3684105" y="251810"/>
                </a:cubicBezTo>
                <a:cubicBezTo>
                  <a:pt x="3975653" y="187758"/>
                  <a:pt x="4187687" y="107141"/>
                  <a:pt x="4399722" y="26524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1192696" y="1831428"/>
            <a:ext cx="0" cy="66146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50776" y="1844824"/>
            <a:ext cx="4553272" cy="0"/>
          </a:xfrm>
          <a:prstGeom prst="line">
            <a:avLst/>
          </a:prstGeom>
          <a:ln w="381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1151620" y="1988840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1151620" y="1484784"/>
            <a:ext cx="3780420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2483768" y="1124744"/>
            <a:ext cx="37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Symbol" pitchFamily="18" charset="2"/>
                <a:cs typeface="Times New Roman" pitchFamily="18" charset="0"/>
              </a:rPr>
              <a:t>l</a:t>
            </a:r>
            <a:endParaRPr kumimoji="1" lang="ja-JP" altLang="en-US" baseline="-25000" dirty="0">
              <a:latin typeface="Symbol" pitchFamily="18" charset="2"/>
              <a:cs typeface="Times New Roman" pitchFamily="18" charset="0"/>
            </a:endParaRP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8810292"/>
              </p:ext>
            </p:extLst>
          </p:nvPr>
        </p:nvGraphicFramePr>
        <p:xfrm>
          <a:off x="224756" y="4405014"/>
          <a:ext cx="2259012" cy="219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数式" r:id="rId4" imgW="1320480" imgH="1282680" progId="Equation.3">
                  <p:embed/>
                </p:oleObj>
              </mc:Choice>
              <mc:Fallback>
                <p:oleObj name="数式" r:id="rId4" imgW="1320480" imgH="1282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56" y="4405014"/>
                        <a:ext cx="2259012" cy="219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114830"/>
              </p:ext>
            </p:extLst>
          </p:nvPr>
        </p:nvGraphicFramePr>
        <p:xfrm>
          <a:off x="6588224" y="2708920"/>
          <a:ext cx="1820738" cy="496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数式" r:id="rId6" imgW="838080" imgH="228600" progId="Equation.3">
                  <p:embed/>
                </p:oleObj>
              </mc:Choice>
              <mc:Fallback>
                <p:oleObj name="数式" r:id="rId6" imgW="838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2708920"/>
                        <a:ext cx="1820738" cy="496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766452"/>
              </p:ext>
            </p:extLst>
          </p:nvPr>
        </p:nvGraphicFramePr>
        <p:xfrm>
          <a:off x="2861810" y="4293096"/>
          <a:ext cx="2780074" cy="2184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数式" r:id="rId8" imgW="1714320" imgH="1346040" progId="Equation.3">
                  <p:embed/>
                </p:oleObj>
              </mc:Choice>
              <mc:Fallback>
                <p:oleObj name="数式" r:id="rId8" imgW="1714320" imgH="1346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1810" y="4293096"/>
                        <a:ext cx="2780074" cy="2184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6012160" y="1772816"/>
            <a:ext cx="327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Lubrication approximation</a:t>
            </a:r>
            <a:endParaRPr kumimoji="1" lang="ja-JP" altLang="en-US" b="1" dirty="0"/>
          </a:p>
        </p:txBody>
      </p:sp>
      <p:cxnSp>
        <p:nvCxnSpPr>
          <p:cNvPr id="17" name="直線コネクタ 16"/>
          <p:cNvCxnSpPr/>
          <p:nvPr/>
        </p:nvCxnSpPr>
        <p:spPr>
          <a:xfrm flipH="1">
            <a:off x="5868144" y="1653988"/>
            <a:ext cx="35115" cy="511873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79512" y="31943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Normalization</a:t>
            </a:r>
            <a:endParaRPr kumimoji="1" lang="ja-JP" altLang="en-US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861810" y="2564904"/>
            <a:ext cx="2718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/>
              <a:buChar char="l"/>
            </a:pPr>
            <a:r>
              <a:rPr lang="en-US" altLang="ja-JP" b="1" dirty="0" smtClean="0">
                <a:cs typeface="Times New Roman" pitchFamily="18" charset="0"/>
              </a:rPr>
              <a:t>:</a:t>
            </a:r>
            <a:r>
              <a:rPr lang="ja-JP" altLang="en-US" b="1" dirty="0" smtClean="0">
                <a:cs typeface="Times New Roman" pitchFamily="18" charset="0"/>
              </a:rPr>
              <a:t>　</a:t>
            </a:r>
            <a:r>
              <a:rPr lang="en-US" altLang="ja-JP" b="1" dirty="0" smtClean="0">
                <a:cs typeface="Times New Roman" pitchFamily="18" charset="0"/>
              </a:rPr>
              <a:t>Wave length of </a:t>
            </a:r>
          </a:p>
          <a:p>
            <a:r>
              <a:rPr lang="en-US" altLang="ja-JP" dirty="0">
                <a:cs typeface="Times New Roman" pitchFamily="18" charset="0"/>
              </a:rPr>
              <a:t> </a:t>
            </a:r>
            <a:r>
              <a:rPr lang="en-US" altLang="ja-JP" dirty="0" smtClean="0">
                <a:cs typeface="Times New Roman" pitchFamily="18" charset="0"/>
              </a:rPr>
              <a:t>        </a:t>
            </a:r>
            <a:r>
              <a:rPr lang="en-US" altLang="ja-JP" b="1" dirty="0" smtClean="0">
                <a:cs typeface="Times New Roman" pitchFamily="18" charset="0"/>
              </a:rPr>
              <a:t>the instability</a:t>
            </a:r>
            <a:endParaRPr lang="en-US" altLang="ja-JP" b="1" baseline="-25000" dirty="0" smtClean="0">
              <a:cs typeface="Times New Roman" pitchFamily="18" charset="0"/>
            </a:endParaRPr>
          </a:p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ja-JP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b="1" dirty="0" smtClean="0">
                <a:cs typeface="Times New Roman" pitchFamily="18" charset="0"/>
              </a:rPr>
              <a:t>:</a:t>
            </a:r>
            <a:r>
              <a:rPr lang="ja-JP" altLang="en-US" b="1" dirty="0" smtClean="0">
                <a:cs typeface="Times New Roman" pitchFamily="18" charset="0"/>
              </a:rPr>
              <a:t>　</a:t>
            </a:r>
            <a:r>
              <a:rPr lang="en-US" altLang="ja-JP" b="1" dirty="0" smtClean="0">
                <a:cs typeface="Times New Roman" pitchFamily="18" charset="0"/>
              </a:rPr>
              <a:t>Mean thickness</a:t>
            </a:r>
            <a:endParaRPr lang="en-US" altLang="ja-JP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137727"/>
              </p:ext>
            </p:extLst>
          </p:nvPr>
        </p:nvGraphicFramePr>
        <p:xfrm>
          <a:off x="6414071" y="2171775"/>
          <a:ext cx="2118369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数式" r:id="rId10" imgW="1041120" imgH="228600" progId="Equation.3">
                  <p:embed/>
                </p:oleObj>
              </mc:Choice>
              <mc:Fallback>
                <p:oleObj name="数式" r:id="rId10" imgW="1041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4071" y="2171775"/>
                        <a:ext cx="2118369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下矢印 11"/>
          <p:cNvSpPr/>
          <p:nvPr/>
        </p:nvSpPr>
        <p:spPr>
          <a:xfrm>
            <a:off x="6804248" y="3356992"/>
            <a:ext cx="1440160" cy="432048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120172" y="3861048"/>
            <a:ext cx="320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Assume the simple shear flow at each position. 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928635"/>
              </p:ext>
            </p:extLst>
          </p:nvPr>
        </p:nvGraphicFramePr>
        <p:xfrm>
          <a:off x="324762" y="3618130"/>
          <a:ext cx="934870" cy="63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数式" r:id="rId12" imgW="583920" imgH="393480" progId="Equation.3">
                  <p:embed/>
                </p:oleObj>
              </mc:Choice>
              <mc:Fallback>
                <p:oleObj name="数式" r:id="rId12" imgW="58392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4762" y="3618130"/>
                        <a:ext cx="934870" cy="630020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テキスト ボックス 25"/>
          <p:cNvSpPr txBox="1"/>
          <p:nvPr/>
        </p:nvSpPr>
        <p:spPr>
          <a:xfrm>
            <a:off x="1259632" y="377045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：</a:t>
            </a:r>
            <a:r>
              <a:rPr lang="en-US" altLang="ja-JP" dirty="0" smtClean="0"/>
              <a:t>A </a:t>
            </a:r>
            <a:r>
              <a:rPr lang="en-US" altLang="ja-JP" dirty="0"/>
              <a:t>small parameter</a:t>
            </a:r>
            <a:endParaRPr kumimoji="1" lang="ja-JP" altLang="en-US" b="1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6192180" y="4590420"/>
            <a:ext cx="2844316" cy="1837622"/>
            <a:chOff x="6048164" y="764704"/>
            <a:chExt cx="2844316" cy="1837622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6048164" y="764704"/>
              <a:ext cx="2844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Stokes’ approximation</a:t>
              </a:r>
              <a:endParaRPr kumimoji="1" lang="ja-JP" altLang="en-US" b="1" dirty="0"/>
            </a:p>
          </p:txBody>
        </p:sp>
        <p:graphicFrame>
          <p:nvGraphicFramePr>
            <p:cNvPr id="28" name="オブジェクト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2296758"/>
                </p:ext>
              </p:extLst>
            </p:nvPr>
          </p:nvGraphicFramePr>
          <p:xfrm>
            <a:off x="6132140" y="1101800"/>
            <a:ext cx="2400300" cy="765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数式" r:id="rId14" imgW="1396800" imgH="444240" progId="Equation.3">
                    <p:embed/>
                  </p:oleObj>
                </mc:Choice>
                <mc:Fallback>
                  <p:oleObj name="数式" r:id="rId14" imgW="1396800" imgH="4442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132140" y="1101800"/>
                          <a:ext cx="2400300" cy="765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右矢印 31"/>
            <p:cNvSpPr/>
            <p:nvPr/>
          </p:nvSpPr>
          <p:spPr>
            <a:xfrm>
              <a:off x="6215662" y="1988840"/>
              <a:ext cx="372562" cy="422756"/>
            </a:xfrm>
            <a:prstGeom prst="rightArrow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6660232" y="1955995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We neglect</a:t>
              </a:r>
              <a:r>
                <a:rPr kumimoji="1" lang="en-US" altLang="ja-JP" b="1" dirty="0" smtClean="0"/>
                <a:t> the inertia terms.</a:t>
              </a:r>
              <a:endParaRPr kumimoji="1" lang="ja-JP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5836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Lowest order of </a:t>
            </a:r>
            <a:r>
              <a:rPr lang="en-US" altLang="ja-JP" dirty="0">
                <a:latin typeface="Symbol" pitchFamily="18" charset="2"/>
              </a:rPr>
              <a:t>e</a:t>
            </a:r>
            <a:endParaRPr kumimoji="1" lang="ja-JP" altLang="en-US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5747"/>
              </p:ext>
            </p:extLst>
          </p:nvPr>
        </p:nvGraphicFramePr>
        <p:xfrm>
          <a:off x="356570" y="5306144"/>
          <a:ext cx="18526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数式" r:id="rId4" imgW="965160" imgH="634680" progId="Equation.3">
                  <p:embed/>
                </p:oleObj>
              </mc:Choice>
              <mc:Fallback>
                <p:oleObj name="数式" r:id="rId4" imgW="96516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570" y="5306144"/>
                        <a:ext cx="1852613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5179731" y="3635732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Constitutive equations are</a:t>
            </a:r>
            <a:endParaRPr kumimoji="1" lang="ja-JP" altLang="en-US" b="1" dirty="0"/>
          </a:p>
        </p:txBody>
      </p:sp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833946"/>
              </p:ext>
            </p:extLst>
          </p:nvPr>
        </p:nvGraphicFramePr>
        <p:xfrm>
          <a:off x="5220072" y="2046858"/>
          <a:ext cx="2808288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数式" r:id="rId6" imgW="1396800" imgH="723600" progId="Equation.3">
                  <p:embed/>
                </p:oleObj>
              </mc:Choice>
              <mc:Fallback>
                <p:oleObj name="数式" r:id="rId6" imgW="139680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2046858"/>
                        <a:ext cx="2808288" cy="14541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512444"/>
              </p:ext>
            </p:extLst>
          </p:nvPr>
        </p:nvGraphicFramePr>
        <p:xfrm>
          <a:off x="5546725" y="5229200"/>
          <a:ext cx="252095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数式" r:id="rId8" imgW="1511280" imgH="393480" progId="Equation.3">
                  <p:embed/>
                </p:oleObj>
              </mc:Choice>
              <mc:Fallback>
                <p:oleObj name="数式" r:id="rId8" imgW="1511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46725" y="5229200"/>
                        <a:ext cx="2520950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直線コネクタ 5"/>
          <p:cNvCxnSpPr/>
          <p:nvPr/>
        </p:nvCxnSpPr>
        <p:spPr>
          <a:xfrm flipH="1">
            <a:off x="4680012" y="1597442"/>
            <a:ext cx="36004" cy="499991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023707"/>
              </p:ext>
            </p:extLst>
          </p:nvPr>
        </p:nvGraphicFramePr>
        <p:xfrm>
          <a:off x="5220816" y="4077072"/>
          <a:ext cx="3751440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数式" r:id="rId10" imgW="1981080" imgH="228600" progId="Equation.3">
                  <p:embed/>
                </p:oleObj>
              </mc:Choice>
              <mc:Fallback>
                <p:oleObj name="数式" r:id="rId10" imgW="1981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816" y="4077072"/>
                        <a:ext cx="3751440" cy="432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262833"/>
              </p:ext>
            </p:extLst>
          </p:nvPr>
        </p:nvGraphicFramePr>
        <p:xfrm>
          <a:off x="289273" y="1687016"/>
          <a:ext cx="2122487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数式" r:id="rId12" imgW="1104840" imgH="457200" progId="Equation.3">
                  <p:embed/>
                </p:oleObj>
              </mc:Choice>
              <mc:Fallback>
                <p:oleObj name="数式" r:id="rId12" imgW="11048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73" y="1687016"/>
                        <a:ext cx="2122487" cy="87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062375"/>
              </p:ext>
            </p:extLst>
          </p:nvPr>
        </p:nvGraphicFramePr>
        <p:xfrm>
          <a:off x="265953" y="3137093"/>
          <a:ext cx="4292600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数式" r:id="rId14" imgW="2234880" imgH="914400" progId="Equation.3">
                  <p:embed/>
                </p:oleObj>
              </mc:Choice>
              <mc:Fallback>
                <p:oleObj name="数式" r:id="rId14" imgW="22348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53" y="3137093"/>
                        <a:ext cx="4292600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251520" y="126876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Equation of motion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1520" y="26996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At the free surface (</a:t>
            </a:r>
            <a:r>
              <a:rPr kumimoji="1" lang="en-US" altLang="ja-JP" i="1" dirty="0" smtClean="0"/>
              <a:t>Z=H</a:t>
            </a:r>
            <a:r>
              <a:rPr kumimoji="1" lang="en-US" altLang="ja-JP" dirty="0" smtClean="0"/>
              <a:t>),</a:t>
            </a:r>
            <a:r>
              <a:rPr kumimoji="1" lang="ja-JP" altLang="en-US" dirty="0" smtClean="0"/>
              <a:t>　　　　　　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1520" y="486916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At the bottom (</a:t>
            </a:r>
            <a:r>
              <a:rPr kumimoji="1" lang="en-US" altLang="ja-JP" i="1" dirty="0" smtClean="0"/>
              <a:t>Z=0</a:t>
            </a:r>
            <a:r>
              <a:rPr kumimoji="1" lang="en-US" altLang="ja-JP" dirty="0" smtClean="0"/>
              <a:t>),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724128" y="134076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Pressure and shear stress can be calculated. 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79013" y="4665965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Velocity field is obtained. </a:t>
            </a:r>
            <a:endParaRPr kumimoji="1" lang="ja-JP" altLang="en-US" b="1" dirty="0"/>
          </a:p>
        </p:txBody>
      </p:sp>
      <p:sp>
        <p:nvSpPr>
          <p:cNvPr id="24" name="右矢印 23"/>
          <p:cNvSpPr/>
          <p:nvPr/>
        </p:nvSpPr>
        <p:spPr>
          <a:xfrm>
            <a:off x="5311225" y="1517486"/>
            <a:ext cx="372562" cy="422756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右矢印 24"/>
          <p:cNvSpPr/>
          <p:nvPr/>
        </p:nvSpPr>
        <p:spPr>
          <a:xfrm>
            <a:off x="5292080" y="4630761"/>
            <a:ext cx="372562" cy="422756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右矢印 25"/>
          <p:cNvSpPr/>
          <p:nvPr/>
        </p:nvSpPr>
        <p:spPr>
          <a:xfrm>
            <a:off x="5292080" y="6007587"/>
            <a:ext cx="372562" cy="422756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724128" y="6047564"/>
            <a:ext cx="316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Evolution equation of thickness </a:t>
            </a:r>
            <a:r>
              <a:rPr kumimoji="1" lang="en-US" altLang="ja-JP" b="1" i="1" dirty="0" smtClean="0"/>
              <a:t>H</a:t>
            </a:r>
            <a:r>
              <a:rPr kumimoji="1" lang="en-US" altLang="ja-JP" b="1" dirty="0" smtClean="0"/>
              <a:t>.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4819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dirty="0" smtClean="0"/>
              <a:t>Evolution equations</a:t>
            </a:r>
            <a:endParaRPr kumimoji="1" lang="ja-JP" altLang="en-US" dirty="0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406528"/>
              </p:ext>
            </p:extLst>
          </p:nvPr>
        </p:nvGraphicFramePr>
        <p:xfrm>
          <a:off x="179512" y="1817688"/>
          <a:ext cx="5310188" cy="139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数式" r:id="rId8" imgW="2997000" imgH="787320" progId="Equation.3">
                  <p:embed/>
                </p:oleObj>
              </mc:Choice>
              <mc:Fallback>
                <p:oleObj name="数式" r:id="rId8" imgW="299700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817688"/>
                        <a:ext cx="5310188" cy="139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567808" y="1340768"/>
            <a:ext cx="479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In the case of Non-Newtonian viscosity</a:t>
            </a:r>
            <a:endParaRPr kumimoji="1" lang="ja-JP" altLang="en-US" b="1" dirty="0"/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756811"/>
              </p:ext>
            </p:extLst>
          </p:nvPr>
        </p:nvGraphicFramePr>
        <p:xfrm>
          <a:off x="163513" y="4065488"/>
          <a:ext cx="5493883" cy="1883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数式" r:id="rId10" imgW="2819160" imgH="965160" progId="Equation.3">
                  <p:embed/>
                </p:oleObj>
              </mc:Choice>
              <mc:Fallback>
                <p:oleObj name="数式" r:id="rId10" imgW="281916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4065488"/>
                        <a:ext cx="5493883" cy="18837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827584" y="3501008"/>
            <a:ext cx="404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In the case of  Newtonian viscosity</a:t>
            </a:r>
            <a:endParaRPr kumimoji="1" lang="ja-JP" altLang="en-US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3528" y="6156012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/>
              <a:buChar char="G"/>
            </a:pP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altLang="ja-JP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altLang="ja-JP" dirty="0" smtClean="0">
                <a:latin typeface="Symbol" pitchFamily="18" charset="2"/>
              </a:rPr>
              <a:t>w</a:t>
            </a:r>
            <a:r>
              <a:rPr lang="en-US" altLang="ja-JP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/g</a:t>
            </a:r>
            <a:r>
              <a:rPr lang="en-US" altLang="ja-JP" dirty="0"/>
              <a:t> </a:t>
            </a:r>
            <a:r>
              <a:rPr lang="en-US" altLang="ja-JP" dirty="0" smtClean="0"/>
              <a:t>, </a:t>
            </a:r>
            <a:r>
              <a:rPr lang="en-US" altLang="ja-JP" i="1" dirty="0" smtClean="0"/>
              <a:t>A</a:t>
            </a:r>
            <a:r>
              <a:rPr lang="en-US" altLang="ja-JP" dirty="0" smtClean="0"/>
              <a:t> :</a:t>
            </a:r>
            <a:r>
              <a:rPr kumimoji="1" lang="en-US" altLang="ja-JP" b="1" dirty="0" smtClean="0"/>
              <a:t> Vibration amplitude, </a:t>
            </a:r>
          </a:p>
          <a:p>
            <a:r>
              <a:rPr kumimoji="1" lang="en-US" altLang="ja-JP" b="1" dirty="0" smtClean="0">
                <a:latin typeface="Symbol" pitchFamily="18" charset="2"/>
              </a:rPr>
              <a:t>w</a:t>
            </a:r>
            <a:r>
              <a:rPr kumimoji="1" lang="en-US" altLang="ja-JP" b="1" dirty="0" smtClean="0"/>
              <a:t> : Vibration frequency</a:t>
            </a:r>
            <a:r>
              <a:rPr lang="en-US" altLang="ja-JP" b="1" dirty="0" smtClean="0"/>
              <a:t>, </a:t>
            </a:r>
            <a:r>
              <a:rPr kumimoji="1" lang="en-US" altLang="ja-JP" b="1" dirty="0" smtClean="0">
                <a:latin typeface="Symbol" pitchFamily="18" charset="2"/>
              </a:rPr>
              <a:t>s</a:t>
            </a:r>
            <a:r>
              <a:rPr kumimoji="1" lang="en-US" altLang="ja-JP" b="1" dirty="0" smtClean="0"/>
              <a:t> : Surface tension</a:t>
            </a:r>
            <a:endParaRPr kumimoji="1" lang="ja-JP" altLang="en-US" b="1" dirty="0">
              <a:latin typeface="Symbol" pitchFamily="18" charset="2"/>
            </a:endParaRPr>
          </a:p>
        </p:txBody>
      </p:sp>
      <p:pic>
        <p:nvPicPr>
          <p:cNvPr id="44048" name="Picture 16" descr="D:\My Documents\seminar\2013_defense\flow_10Hz100cSt72dy2_69G.bm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16832"/>
            <a:ext cx="323933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eap3D20Hz3_7G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3"/>
          <a:srcRect l="12279" t="2002" r="7426" b="7941"/>
          <a:stretch/>
        </p:blipFill>
        <p:spPr>
          <a:xfrm>
            <a:off x="6012160" y="4005064"/>
            <a:ext cx="3100508" cy="260810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948264" y="65163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x</a:t>
            </a:r>
            <a:r>
              <a:rPr kumimoji="1" lang="en-US" altLang="ja-JP" dirty="0" smtClean="0"/>
              <a:t> (cm)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22503" y="4797152"/>
            <a:ext cx="461665" cy="895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ja-JP" dirty="0" smtClean="0"/>
              <a:t>y</a:t>
            </a:r>
            <a:r>
              <a:rPr kumimoji="1" lang="en-US" altLang="ja-JP" dirty="0" smtClean="0"/>
              <a:t> (cm)</a:t>
            </a:r>
            <a:endParaRPr kumimoji="1" lang="ja-JP" altLang="en-US" dirty="0"/>
          </a:p>
        </p:txBody>
      </p:sp>
      <p:pic>
        <p:nvPicPr>
          <p:cNvPr id="18" name="heap2Dosci.wm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4"/>
          <a:srcRect l="15744" t="40119" r="9255" b="41838"/>
          <a:stretch/>
        </p:blipFill>
        <p:spPr>
          <a:xfrm>
            <a:off x="5426789" y="1052736"/>
            <a:ext cx="3671491" cy="66245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220072" y="188640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/>
              <a:buChar char="G"/>
            </a:pP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=2.69</a:t>
            </a:r>
            <a:r>
              <a:rPr lang="en-US" altLang="ja-JP" dirty="0" smtClean="0"/>
              <a:t> </a:t>
            </a:r>
            <a:r>
              <a:rPr lang="en-US" altLang="ja-JP" dirty="0" smtClean="0"/>
              <a:t>, </a:t>
            </a:r>
            <a:r>
              <a:rPr kumimoji="1" lang="en-US" altLang="ja-JP" b="1" dirty="0" smtClean="0"/>
              <a:t>f=10Hz</a:t>
            </a:r>
            <a:r>
              <a:rPr lang="en-US" altLang="ja-JP" b="1" dirty="0" smtClean="0"/>
              <a:t>, </a:t>
            </a:r>
            <a:r>
              <a:rPr kumimoji="1" lang="en-US" altLang="ja-JP" b="1" dirty="0" smtClean="0">
                <a:latin typeface="Symbol" pitchFamily="18" charset="2"/>
              </a:rPr>
              <a:t>n=h/r=100</a:t>
            </a:r>
            <a:r>
              <a:rPr kumimoji="1"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mm</a:t>
            </a:r>
            <a:r>
              <a:rPr kumimoji="1" lang="en-US" altLang="ja-JP" b="1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kumimoji="1"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/s</a:t>
            </a:r>
          </a:p>
          <a:p>
            <a:r>
              <a:rPr lang="en-US" altLang="ja-JP" dirty="0" smtClean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=72mN/s, </a:t>
            </a:r>
            <a:r>
              <a:rPr lang="en-US" altLang="ja-JP" dirty="0" smtClean="0">
                <a:latin typeface="Symbol" pitchFamily="18" charset="2"/>
              </a:rPr>
              <a:t>h/h</a:t>
            </a:r>
            <a:r>
              <a:rPr lang="en-US" altLang="ja-JP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</a:t>
            </a:r>
            <a:r>
              <a:rPr lang="en-US" altLang="ja-JP" dirty="0" smtClean="0">
                <a:latin typeface="Symbol" pitchFamily="18" charset="2"/>
              </a:rPr>
              <a:t>b</a:t>
            </a:r>
            <a:r>
              <a:rPr lang="en-US" altLang="ja-JP" baseline="-25000" dirty="0" smtClean="0">
                <a:latin typeface="Symbol" pitchFamily="18" charset="2"/>
              </a:rPr>
              <a:t>0</a:t>
            </a:r>
            <a:r>
              <a:rPr lang="en-US" altLang="ja-JP" dirty="0" smtClean="0">
                <a:latin typeface="Symbol" pitchFamily="18" charset="2"/>
              </a:rPr>
              <a:t>=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h0</a:t>
            </a:r>
            <a:endParaRPr kumimoji="1" lang="ja-JP" altLang="en-US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280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8833</TotalTime>
  <Words>3212</Words>
  <Application>Microsoft Office PowerPoint</Application>
  <PresentationFormat>画面に合わせる (4:3)</PresentationFormat>
  <Paragraphs>372</Paragraphs>
  <Slides>17</Slides>
  <Notes>16</Notes>
  <HiddenSlides>0</HiddenSlides>
  <MMClips>13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6" baseType="lpstr">
      <vt:lpstr>Arial</vt:lpstr>
      <vt:lpstr>ＭＳ Ｐゴシック</vt:lpstr>
      <vt:lpstr>Calibri</vt:lpstr>
      <vt:lpstr>Wingdings 2</vt:lpstr>
      <vt:lpstr>Times New Roman</vt:lpstr>
      <vt:lpstr>Arial Unicode MS</vt:lpstr>
      <vt:lpstr>Symbol</vt:lpstr>
      <vt:lpstr>Office ​​テーマ</vt:lpstr>
      <vt:lpstr>数式</vt:lpstr>
      <vt:lpstr>A model for heap formation  in vibrated gravitational suspensions</vt:lpstr>
      <vt:lpstr>Localized structures in vibrated suspensions</vt:lpstr>
      <vt:lpstr>What is the mechanism?</vt:lpstr>
      <vt:lpstr>Heaping</vt:lpstr>
      <vt:lpstr>Slip boundary condition</vt:lpstr>
      <vt:lpstr>Governing equation</vt:lpstr>
      <vt:lpstr>Lubrication approximation</vt:lpstr>
      <vt:lpstr>Lowest order of e</vt:lpstr>
      <vt:lpstr>Evolution equations</vt:lpstr>
      <vt:lpstr>Mechanism of surface instability</vt:lpstr>
      <vt:lpstr>Linear stability analysis</vt:lpstr>
      <vt:lpstr>Time averaged flow</vt:lpstr>
      <vt:lpstr>Application: Drift of the Heaps</vt:lpstr>
      <vt:lpstr>Drift of the Heaps</vt:lpstr>
      <vt:lpstr>Drift of the Heaps 2</vt:lpstr>
      <vt:lpstr>Drift of the Heaps (experiment)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濡れた粉体界面におけるパターンダイナミクス</dc:title>
  <dc:creator>江端宏之</dc:creator>
  <cp:lastModifiedBy>Ebata</cp:lastModifiedBy>
  <cp:revision>486</cp:revision>
  <cp:lastPrinted>2013-01-17T04:01:28Z</cp:lastPrinted>
  <dcterms:created xsi:type="dcterms:W3CDTF">2010-07-17T02:15:35Z</dcterms:created>
  <dcterms:modified xsi:type="dcterms:W3CDTF">2013-06-25T07:46:06Z</dcterms:modified>
</cp:coreProperties>
</file>