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334" r:id="rId3"/>
    <p:sldId id="338" r:id="rId4"/>
    <p:sldId id="301" r:id="rId5"/>
    <p:sldId id="302" r:id="rId6"/>
    <p:sldId id="304" r:id="rId7"/>
    <p:sldId id="305" r:id="rId8"/>
    <p:sldId id="306" r:id="rId9"/>
    <p:sldId id="307" r:id="rId10"/>
    <p:sldId id="339" r:id="rId11"/>
    <p:sldId id="350" r:id="rId12"/>
    <p:sldId id="348" r:id="rId13"/>
    <p:sldId id="308" r:id="rId14"/>
    <p:sldId id="349" r:id="rId15"/>
    <p:sldId id="310" r:id="rId16"/>
    <p:sldId id="312" r:id="rId17"/>
    <p:sldId id="341" r:id="rId18"/>
    <p:sldId id="313" r:id="rId19"/>
    <p:sldId id="314" r:id="rId20"/>
    <p:sldId id="315" r:id="rId21"/>
    <p:sldId id="316" r:id="rId22"/>
    <p:sldId id="318" r:id="rId23"/>
    <p:sldId id="320" r:id="rId24"/>
    <p:sldId id="342" r:id="rId25"/>
    <p:sldId id="321" r:id="rId26"/>
    <p:sldId id="324" r:id="rId27"/>
    <p:sldId id="328" r:id="rId28"/>
    <p:sldId id="325" r:id="rId29"/>
    <p:sldId id="326" r:id="rId30"/>
    <p:sldId id="327" r:id="rId31"/>
    <p:sldId id="343" r:id="rId32"/>
    <p:sldId id="329" r:id="rId33"/>
    <p:sldId id="344" r:id="rId34"/>
    <p:sldId id="332" r:id="rId35"/>
    <p:sldId id="333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0E83-392D-448E-B19A-099486C76ED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E6FEB-EC78-4043-9BCB-BBF58258E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76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See arXiv:1306.0450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24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2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089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918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01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384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86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E6FEB-EC78-4043-9BCB-BBF58258EC1E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73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5E5A8-CB88-4F66-ACE5-75110C600C91}" type="datetimeFigureOut">
              <a:rPr kumimoji="1" lang="ja-JP" altLang="en-US" smtClean="0"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83FBD2-5DFF-4231-96D1-B9FE048BF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cond_law_of_thermodynamics" TargetMode="External"/><Relationship Id="rId2" Type="http://schemas.openxmlformats.org/officeDocument/2006/relationships/hyperlink" Target="http://en.wikipedia.org/wiki/Axiom_of_Causal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352928" cy="2459360"/>
          </a:xfrm>
        </p:spPr>
        <p:txBody>
          <a:bodyPr/>
          <a:lstStyle/>
          <a:p>
            <a:r>
              <a:rPr lang="en-US" altLang="ja-JP" sz="3600" cap="all" dirty="0">
                <a:effectLst/>
              </a:rPr>
              <a:t>Non-equilibrium identities and nonlinear response theory for </a:t>
            </a:r>
            <a:r>
              <a:rPr lang="en-US" altLang="ja-JP" sz="3600" cap="all" dirty="0" smtClean="0">
                <a:effectLst/>
              </a:rPr>
              <a:t>Granular Fluids</a:t>
            </a:r>
            <a:r>
              <a:rPr lang="ja-JP" altLang="ja-JP" dirty="0">
                <a:effectLst/>
              </a:rPr>
              <a:t/>
            </a:r>
            <a:br>
              <a:rPr lang="ja-JP" altLang="ja-JP" dirty="0">
                <a:effectLst/>
              </a:rPr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6400800" cy="1219200"/>
          </a:xfrm>
        </p:spPr>
        <p:txBody>
          <a:bodyPr>
            <a:noAutofit/>
          </a:bodyPr>
          <a:lstStyle/>
          <a:p>
            <a:r>
              <a:rPr kumimoji="1" lang="en-US" altLang="ja-JP" sz="3600" dirty="0" err="1" smtClean="0">
                <a:solidFill>
                  <a:schemeClr val="tx1"/>
                </a:solidFill>
              </a:rPr>
              <a:t>Hisao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 Hayakawa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(Yukawa Institute for Theoretical Physics, Kyoto University, Japan)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and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Michio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Otsuki</a:t>
            </a:r>
            <a:r>
              <a:rPr lang="en-US" altLang="ja-JP" sz="2800" dirty="0" smtClean="0">
                <a:solidFill>
                  <a:schemeClr val="tx1"/>
                </a:solidFill>
              </a:rPr>
              <a:t> (Shimane Univ.)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75656" y="5661249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at </a:t>
            </a:r>
            <a:r>
              <a:rPr lang="en-US" altLang="ja-JP" dirty="0" smtClean="0"/>
              <a:t>Mini-workshop </a:t>
            </a:r>
            <a:r>
              <a:rPr lang="en-US" altLang="ja-JP" dirty="0" smtClean="0"/>
              <a:t>on </a:t>
            </a:r>
            <a:r>
              <a:rPr lang="en-US" altLang="ja-JP" dirty="0" smtClean="0"/>
              <a:t>“</a:t>
            </a:r>
            <a:r>
              <a:rPr lang="en-US" altLang="ja-JP" dirty="0" smtClean="0"/>
              <a:t>Physics of Granular Flows</a:t>
            </a:r>
            <a:r>
              <a:rPr lang="en-US" altLang="ja-JP" dirty="0" smtClean="0"/>
              <a:t>” </a:t>
            </a:r>
            <a:r>
              <a:rPr lang="en-US" altLang="ja-JP" dirty="0" smtClean="0"/>
              <a:t>at </a:t>
            </a:r>
            <a:r>
              <a:rPr lang="en-US" altLang="ja-JP" dirty="0" smtClean="0"/>
              <a:t>YITP</a:t>
            </a:r>
            <a:r>
              <a:rPr lang="en-US" altLang="ja-JP" dirty="0" smtClean="0"/>
              <a:t>, </a:t>
            </a:r>
            <a:r>
              <a:rPr lang="en-US" altLang="ja-JP" smtClean="0"/>
              <a:t>Kyoto University, </a:t>
            </a:r>
            <a:r>
              <a:rPr lang="en-US" altLang="ja-JP" dirty="0" smtClean="0"/>
              <a:t>(</a:t>
            </a:r>
            <a:r>
              <a:rPr lang="en-US" altLang="ja-JP" smtClean="0"/>
              <a:t>June </a:t>
            </a:r>
            <a:r>
              <a:rPr lang="en-US" altLang="ja-JP" smtClean="0"/>
              <a:t>24-July 5, </a:t>
            </a:r>
            <a:r>
              <a:rPr lang="en-US" altLang="ja-JP" dirty="0" smtClean="0"/>
              <a:t>2013) on </a:t>
            </a:r>
            <a:r>
              <a:rPr lang="en-US" altLang="ja-JP" smtClean="0"/>
              <a:t>June </a:t>
            </a:r>
            <a:r>
              <a:rPr lang="en-US" altLang="ja-JP" smtClean="0"/>
              <a:t>25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20508" y="4941168"/>
            <a:ext cx="3015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0070C0"/>
                </a:solidFill>
              </a:rPr>
              <a:t>See arXiv:1306.0450</a:t>
            </a:r>
          </a:p>
        </p:txBody>
      </p:sp>
      <p:pic>
        <p:nvPicPr>
          <p:cNvPr id="6" name="図 5" descr="otsu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955551"/>
            <a:ext cx="1944216" cy="14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 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equality, generalized Green-Kubo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124744"/>
          </a:xfrm>
        </p:spPr>
        <p:txBody>
          <a:bodyPr/>
          <a:lstStyle/>
          <a:p>
            <a:r>
              <a:rPr lang="en-US" altLang="ja-JP" dirty="0" smtClean="0"/>
              <a:t>Simulation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4" y="980728"/>
            <a:ext cx="855345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SLLOD equation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4819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52775"/>
            <a:ext cx="3048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47720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42971"/>
            <a:ext cx="46386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99" y="5733256"/>
            <a:ext cx="3171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334" y="4968561"/>
            <a:ext cx="3067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929" y="4215541"/>
            <a:ext cx="27622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964" y="3654376"/>
            <a:ext cx="15906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462" y="5928518"/>
            <a:ext cx="122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1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Liouville</a:t>
            </a:r>
            <a:r>
              <a:rPr lang="en-US" altLang="ja-JP" dirty="0" smtClean="0"/>
              <a:t> equation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We begin with </a:t>
                </a:r>
                <a:r>
                  <a:rPr lang="en-US" altLang="ja-JP" sz="2800" dirty="0" err="1" smtClean="0">
                    <a:solidFill>
                      <a:schemeClr val="tx1"/>
                    </a:solidFill>
                  </a:rPr>
                  <a:t>Liouville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 equation.</a:t>
                </a:r>
              </a:p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An arbitrary</a:t>
                </a:r>
                <a:r>
                  <a:rPr kumimoji="1" lang="en-US" altLang="ja-JP" sz="2800" dirty="0" smtClean="0">
                    <a:solidFill>
                      <a:schemeClr val="tx1"/>
                    </a:solidFill>
                  </a:rPr>
                  <a:t> observable A(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ja-JP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Γ</m:t>
                    </m:r>
                    <m:r>
                      <a:rPr kumimoji="1" lang="en-US" altLang="ja-JP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kumimoji="1" lang="en-US" altLang="ja-JP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kumimoji="1" lang="en-US" altLang="ja-JP" sz="2800" dirty="0" smtClean="0">
                    <a:solidFill>
                      <a:schemeClr val="tx1"/>
                    </a:solidFill>
                  </a:rPr>
                  <a:t>) satisfies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2564904"/>
            <a:ext cx="87725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93604"/>
            <a:ext cx="3600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7" y="4246433"/>
            <a:ext cx="8001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724128" y="376172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=</a:t>
            </a:r>
            <a:endParaRPr lang="ja-JP" altLang="en-US" sz="2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01" y="5013176"/>
            <a:ext cx="34385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0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1710" y="-315416"/>
            <a:ext cx="8229600" cy="1600200"/>
          </a:xfrm>
        </p:spPr>
        <p:txBody>
          <a:bodyPr/>
          <a:lstStyle/>
          <a:p>
            <a:r>
              <a:rPr kumimoji="1" lang="en-US" altLang="ja-JP" dirty="0" err="1" smtClean="0"/>
              <a:t>Liouville</a:t>
            </a:r>
            <a:r>
              <a:rPr kumimoji="1" lang="en-US" altLang="ja-JP" dirty="0" smtClean="0"/>
              <a:t> operator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89" y="1268760"/>
            <a:ext cx="6705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3" y="2068860"/>
            <a:ext cx="5772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7328"/>
            <a:ext cx="49911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14" y="4496148"/>
            <a:ext cx="6037058" cy="132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34990"/>
            <a:ext cx="24288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8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Liouville</a:t>
            </a:r>
            <a:r>
              <a:rPr kumimoji="1" lang="en-US" altLang="ja-JP" dirty="0" smtClean="0"/>
              <a:t> equation for distribution function</a:t>
            </a:r>
            <a:endParaRPr kumimoji="1" lang="ja-JP" altLang="en-US" dirty="0"/>
          </a:p>
        </p:txBody>
      </p:sp>
      <p:pic>
        <p:nvPicPr>
          <p:cNvPr id="4" name="Picture 27" descr="D:\backup\2012\01_解析一研\01_作成資料\01_Gr会\WS000830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09750"/>
            <a:ext cx="4603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 descr="D:\backup\2012\01_解析一研\01_作成資料\01_Gr会\WS000831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675" y="2746375"/>
            <a:ext cx="4241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 descr="D:\backup\2012\01_解析一研\01_作成資料\01_Gr会\WS000832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762" y="2968857"/>
            <a:ext cx="237013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44"/>
          <p:cNvSpPr>
            <a:spLocks noChangeArrowheads="1"/>
          </p:cNvSpPr>
          <p:nvPr/>
        </p:nvSpPr>
        <p:spPr bwMode="auto">
          <a:xfrm>
            <a:off x="7604125" y="2852936"/>
            <a:ext cx="496268" cy="792087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33056"/>
            <a:ext cx="3781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5458621" y="4100815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Non-</a:t>
            </a:r>
            <a:r>
              <a:rPr lang="en-US" altLang="ja-JP" sz="2400" dirty="0" err="1"/>
              <a:t>Hermitian</a:t>
            </a:r>
            <a:endParaRPr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7164288" y="4775432"/>
            <a:ext cx="18362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/>
              <a:t>Phase volume </a:t>
            </a:r>
            <a:endParaRPr lang="en-US" altLang="ja-JP" sz="2000" dirty="0" smtClean="0"/>
          </a:p>
          <a:p>
            <a:pPr>
              <a:defRPr/>
            </a:pPr>
            <a:r>
              <a:rPr lang="en-US" altLang="ja-JP" sz="2000" dirty="0" smtClean="0"/>
              <a:t>contraction</a:t>
            </a:r>
            <a:endParaRPr lang="ja-JP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86" y="5549627"/>
            <a:ext cx="38481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7" y="6238520"/>
            <a:ext cx="8761015" cy="54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7" y="4611800"/>
            <a:ext cx="6877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Nonequilibrium</a:t>
            </a:r>
            <a:r>
              <a:rPr kumimoji="1" lang="en-US" altLang="ja-JP" dirty="0" smtClean="0"/>
              <a:t> distribution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We have to specify what 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statistical weight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is.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The simplest choice: the canonical distribution</a:t>
            </a:r>
          </a:p>
          <a:p>
            <a:pPr lvl="1"/>
            <a:r>
              <a:rPr kumimoji="1" lang="en-US" altLang="ja-JP" sz="2000" dirty="0" smtClean="0">
                <a:solidFill>
                  <a:schemeClr val="tx1"/>
                </a:solidFill>
              </a:rPr>
              <a:t>There are a lot of advantages to simplify the argument, but we cannot discuss the response around a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nonequilibrium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state.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Here, we give a general or unspecified initial weight. 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589240"/>
            <a:ext cx="449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3552"/>
            <a:ext cx="2362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4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 </a:t>
            </a:r>
            <a:r>
              <a:rPr lang="en-US" altLang="ja-JP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ja-JP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equality), generalized Green-Kubo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864" y="-387424"/>
            <a:ext cx="8229600" cy="1600200"/>
          </a:xfrm>
        </p:spPr>
        <p:txBody>
          <a:bodyPr/>
          <a:lstStyle/>
          <a:p>
            <a:r>
              <a:rPr kumimoji="1" lang="en-US" altLang="ja-JP" dirty="0" smtClean="0"/>
              <a:t>IFT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032" y="1326468"/>
            <a:ext cx="8298432" cy="5126868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It is readily to obtain the integral fluctuation theorem by using another expression of Z: </a:t>
            </a: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IFT simply </a:t>
            </a:r>
            <a:r>
              <a:rPr lang="en-US" altLang="ja-JP" sz="2800" dirty="0" smtClean="0">
                <a:solidFill>
                  <a:schemeClr val="tx1"/>
                </a:solidFill>
              </a:rPr>
              <a:t>represents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the conservation of the probability.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84" y="2357205"/>
            <a:ext cx="3048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93" y="2412125"/>
            <a:ext cx="3009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43005"/>
            <a:ext cx="3438525" cy="8096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38600"/>
            <a:ext cx="44577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130" y="4695825"/>
            <a:ext cx="49625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右矢印 8"/>
          <p:cNvSpPr/>
          <p:nvPr/>
        </p:nvSpPr>
        <p:spPr>
          <a:xfrm>
            <a:off x="1086877" y="3174235"/>
            <a:ext cx="504056" cy="4905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8905" y="4326493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where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52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Consequence of IFT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From Jensen’s inequality, we obtain the second law like relation;</a:t>
            </a: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Because IFT is held for any t, we can rewrite it as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63509"/>
            <a:ext cx="2600325" cy="7810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5144"/>
            <a:ext cx="6038850" cy="914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8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FT,( </a:t>
            </a:r>
            <a:r>
              <a:rPr lang="en-US" altLang="ja-JP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equality), generalized Green-Kubo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Derivation of</a:t>
            </a:r>
            <a:r>
              <a:rPr kumimoji="1" lang="en-US" altLang="ja-JP" dirty="0" smtClean="0"/>
              <a:t> FT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FT can be derived by using inverse path from the end point to the initial point.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To simplify the argument we start from</a:t>
            </a: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We introduce: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633275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78872"/>
            <a:ext cx="7138130" cy="73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7" y="4641286"/>
            <a:ext cx="8398191" cy="46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4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48417"/>
            <a:ext cx="8229600" cy="1600200"/>
          </a:xfrm>
        </p:spPr>
        <p:txBody>
          <a:bodyPr/>
          <a:lstStyle/>
          <a:p>
            <a:r>
              <a:rPr kumimoji="1" lang="en-US" altLang="ja-JP" dirty="0" smtClean="0"/>
              <a:t>The derivation of FT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tx1"/>
                </a:solidFill>
              </a:rPr>
              <a:t>But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FT might be useless because we use non-physical path.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340768"/>
            <a:ext cx="60674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31693"/>
            <a:ext cx="6096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6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Generalized Green-Kubo formula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Generalized Green-Kubo</a:t>
            </a:r>
            <a:r>
              <a:rPr lang="en-US" altLang="ja-JP" sz="2800" dirty="0" smtClean="0">
                <a:solidFill>
                  <a:schemeClr val="tx1"/>
                </a:solidFill>
              </a:rPr>
              <a:t> (GGK) formula has been introduced by Evans and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Morriss</a:t>
            </a:r>
            <a:r>
              <a:rPr lang="en-US" altLang="ja-JP" sz="2800" dirty="0" smtClean="0">
                <a:solidFill>
                  <a:schemeClr val="tx1"/>
                </a:solidFill>
              </a:rPr>
              <a:t>, which is the nonlinear version of Kubo formula.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We thought GGK is equivalent to IFT, but the condition to be held is narrower.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Namely, </a:t>
            </a:r>
            <a:r>
              <a:rPr lang="en-US" altLang="ja-JP" sz="2800" dirty="0" smtClean="0">
                <a:solidFill>
                  <a:srgbClr val="FF0000"/>
                </a:solidFill>
              </a:rPr>
              <a:t>GGK is only valid for steady processes</a:t>
            </a:r>
            <a:r>
              <a:rPr lang="en-US" altLang="ja-JP" sz="2800" dirty="0" smtClean="0">
                <a:solidFill>
                  <a:schemeClr val="tx1"/>
                </a:solidFill>
              </a:rPr>
              <a:t> as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06970"/>
            <a:ext cx="45243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6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Generalized Green-Kubo formula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If we focus on the steady dynamics, it is easy to derive the generalized Green-Kubo formula.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In the zero dissipation limit from equilibrium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2636912"/>
            <a:ext cx="8143875" cy="10572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右矢印 5"/>
          <p:cNvSpPr/>
          <p:nvPr/>
        </p:nvSpPr>
        <p:spPr>
          <a:xfrm rot="5400000">
            <a:off x="3485122" y="3969427"/>
            <a:ext cx="504056" cy="4905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017" y="4474758"/>
            <a:ext cx="5391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0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 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equality, generalized Green-Kubo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Numerical verifications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So far, we have not introduced any approximations.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We may need physical relevancies of these identities.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For this purpose, we perform numerical simulations for </a:t>
            </a:r>
            <a:r>
              <a:rPr lang="en-US" altLang="ja-JP" sz="2800" dirty="0" smtClean="0">
                <a:solidFill>
                  <a:srgbClr val="FF0000"/>
                </a:solidFill>
              </a:rPr>
              <a:t>sheared granular systems </a:t>
            </a:r>
            <a:r>
              <a:rPr lang="en-US" altLang="ja-JP" sz="2800" dirty="0" smtClean="0">
                <a:solidFill>
                  <a:schemeClr val="tx1"/>
                </a:solidFill>
              </a:rPr>
              <a:t>under SLLOD dynamics and Lees-Edwards boundary condition.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Unit:  m, d, k </a:t>
                </a:r>
              </a:p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Viscous parameter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𝜍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=0.00045.</m:t>
                    </m:r>
                  </m:oMath>
                </a14:m>
                <a:r>
                  <a:rPr kumimoji="1" lang="en-US" altLang="ja-JP" b="0" dirty="0" smtClean="0">
                    <a:solidFill>
                      <a:schemeClr val="tx1"/>
                    </a:solidFill>
                  </a:rPr>
                  <a:t>=&gt; e=0.999</a:t>
                </a:r>
              </a:p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N=18,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=0.66&gt;</m:t>
                    </m:r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jamming point</a:t>
                </a:r>
              </a:p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Initial temperature  </a:t>
                </a:r>
              </a:p>
              <a:p>
                <a:r>
                  <a:rPr lang="en-US" altLang="ja-JP" b="0" dirty="0" smtClean="0">
                    <a:solidFill>
                      <a:schemeClr val="tx1"/>
                    </a:solidFill>
                  </a:rPr>
                  <a:t>Time increment</a:t>
                </a:r>
              </a:p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Two step shear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ja-JP" alt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=0.1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chemeClr val="tx1"/>
                    </a:solidFill>
                  </a:rPr>
                  <a:t>=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0.2</a:t>
                </a:r>
              </a:p>
              <a:p>
                <a:r>
                  <a:rPr lang="en-US" altLang="ja-JP" b="0" dirty="0" smtClean="0">
                    <a:solidFill>
                      <a:schemeClr val="tx1"/>
                    </a:solidFill>
                  </a:rPr>
                  <a:t>800,000 samples</a:t>
                </a:r>
              </a:p>
              <a:p>
                <a:endParaRPr kumimoji="1" lang="en-US" altLang="ja-JP" b="0" dirty="0" smtClean="0">
                  <a:solidFill>
                    <a:schemeClr val="tx1"/>
                  </a:solidFill>
                </a:endParaRPr>
              </a:p>
              <a:p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97" y="2882485"/>
            <a:ext cx="191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308" y="3429000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98" y="4653136"/>
            <a:ext cx="76676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3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800" dirty="0" smtClean="0"/>
              <a:t>How can we get the </a:t>
            </a:r>
            <a:r>
              <a:rPr kumimoji="1" lang="en-US" altLang="ja-JP" sz="4800" dirty="0" err="1" smtClean="0"/>
              <a:t>nonequilibrium</a:t>
            </a:r>
            <a:r>
              <a:rPr kumimoji="1" lang="en-US" altLang="ja-JP" sz="4800" dirty="0" smtClean="0"/>
              <a:t> distribution?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altLang="ja-JP" sz="2800" dirty="0" err="1" smtClean="0">
                    <a:solidFill>
                      <a:schemeClr val="tx1"/>
                    </a:solidFill>
                  </a:rPr>
                  <a:t>nonequilibrium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 distribution function in </a:t>
                </a:r>
                <a:r>
                  <a:rPr lang="en-US" altLang="ja-JP" sz="2800" dirty="0" err="1" smtClean="0">
                    <a:solidFill>
                      <a:schemeClr val="tx1"/>
                    </a:solidFill>
                  </a:rPr>
                  <a:t>Liouville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 equation can be represented by</a:t>
                </a:r>
                <a:endParaRPr kumimoji="1" lang="en-US" altLang="ja-JP" sz="28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kumimoji="1"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ℒ</m:t>
                        </m:r>
                      </m:e>
                      <m:sub>
                        <m:r>
                          <a:rPr kumimoji="1"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sz="2800" dirty="0" smtClean="0">
                    <a:solidFill>
                      <a:schemeClr val="tx1"/>
                    </a:solidFill>
                  </a:rPr>
                  <a:t>=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31432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27908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81" y="4145066"/>
            <a:ext cx="33147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235965" y="4501742"/>
                <a:ext cx="20111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𝑑</m:t>
                    </m:r>
                    <m:r>
                      <a:rPr kumimoji="1" lang="ja-JP" altLang="en-US" sz="2800" b="0" i="1" smtClean="0">
                        <a:latin typeface="Cambria Math"/>
                      </a:rPr>
                      <m:t>𝜏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l-GR" altLang="ja-JP" sz="2800" b="0" i="1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kumimoji="1" lang="en-US" altLang="ja-JP" sz="2800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l-GR" altLang="ja-JP" sz="2800" b="0" i="1" smtClean="0">
                            <a:latin typeface="Cambria Math"/>
                            <a:ea typeface="Cambria Math"/>
                          </a:rPr>
                          <m:t>Γ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sz="2800" dirty="0" smtClean="0"/>
                  <a:t>(-</a:t>
                </a:r>
                <a14:m>
                  <m:oMath xmlns:m="http://schemas.openxmlformats.org/officeDocument/2006/math">
                    <m:r>
                      <a:rPr kumimoji="1" lang="ja-JP" altLang="en-US" sz="2800" i="1" dirty="0" smtClean="0">
                        <a:latin typeface="Cambria Math"/>
                      </a:rPr>
                      <m:t>𝜏</m:t>
                    </m:r>
                  </m:oMath>
                </a14:m>
                <a:r>
                  <a:rPr kumimoji="1" lang="en-US" altLang="ja-JP" sz="2800" dirty="0" smtClean="0"/>
                  <a:t>))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965" y="4501742"/>
                <a:ext cx="201112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r="-4545" b="-313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7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“Entropy”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2245"/>
            <a:ext cx="423223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64" y="1612245"/>
            <a:ext cx="4245784" cy="407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843" y="5691993"/>
            <a:ext cx="11906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699205"/>
            <a:ext cx="116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3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IFT</a:t>
            </a:r>
            <a:endParaRPr kumimoji="1" lang="ja-JP" altLang="en-US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20" y="5413196"/>
            <a:ext cx="116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843" y="5691993"/>
            <a:ext cx="11906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36" y="1844824"/>
            <a:ext cx="3711968" cy="324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954659"/>
            <a:ext cx="342363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6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 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equality, generalized Green-Kubo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Generalized Green-Kubo formula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2" y="1484784"/>
            <a:ext cx="5040560" cy="408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1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 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equality, generalized Green-Kubo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implication of this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We have derived some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nonequilibrium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identities which can be used even for systems without local time reversal symmetry.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Such identities can be used to </a:t>
            </a:r>
            <a:r>
              <a:rPr lang="en-US" altLang="ja-JP" sz="2800" dirty="0" smtClean="0">
                <a:solidFill>
                  <a:srgbClr val="FF0000"/>
                </a:solidFill>
              </a:rPr>
              <a:t>test the validity of approximated calculation </a:t>
            </a:r>
            <a:r>
              <a:rPr lang="en-US" altLang="ja-JP" sz="2800" dirty="0" smtClean="0">
                <a:solidFill>
                  <a:schemeClr val="tx1"/>
                </a:solidFill>
              </a:rPr>
              <a:t>such as perturbation analysis.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More importantly, an arbitrary dissipative system still has 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“ second law”.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5366585"/>
            <a:ext cx="3552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23735"/>
            <a:ext cx="1695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274" y="5800339"/>
            <a:ext cx="3514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9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Fluctuation theorem and what is its implication? 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tool=&gt; </a:t>
            </a:r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Liouville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</a:t>
            </a:r>
          </a:p>
          <a:p>
            <a:r>
              <a:rPr lang="en-US" altLang="ja-JP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Nonequilibrium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identities</a:t>
            </a:r>
          </a:p>
          <a:p>
            <a:pPr lvl="1"/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IFT, FT, 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Jarzynski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equality, generalized Green-Kubo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verification for sheared granular flow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The implication of this study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We have derived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IFT, FT,(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Jarzynski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equality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) and generalized Green-Kubo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formula.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There is a </a:t>
            </a:r>
            <a:r>
              <a:rPr lang="en-US" altLang="ja-JP" sz="2800" dirty="0" smtClean="0">
                <a:solidFill>
                  <a:srgbClr val="FF0000"/>
                </a:solidFill>
              </a:rPr>
              <a:t>“second law” </a:t>
            </a:r>
            <a:r>
              <a:rPr lang="en-US" altLang="ja-JP" sz="2800" dirty="0" smtClean="0">
                <a:solidFill>
                  <a:schemeClr val="tx1"/>
                </a:solidFill>
              </a:rPr>
              <a:t>even for systems without local time reversal symmetry.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We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numerica</a:t>
            </a:r>
            <a:r>
              <a:rPr lang="en-US" altLang="ja-JP" sz="2800" dirty="0" smtClean="0">
                <a:solidFill>
                  <a:srgbClr val="FF0000"/>
                </a:solidFill>
              </a:rPr>
              <a:t>lly verified the validity </a:t>
            </a:r>
            <a:r>
              <a:rPr lang="en-US" altLang="ja-JP" sz="2800" dirty="0" smtClean="0">
                <a:solidFill>
                  <a:schemeClr val="tx1"/>
                </a:solidFill>
              </a:rPr>
              <a:t>of these identities for sheared granular flows.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Thes</a:t>
            </a:r>
            <a:r>
              <a:rPr lang="en-US" altLang="ja-JP" sz="2800" dirty="0" smtClean="0">
                <a:solidFill>
                  <a:schemeClr val="tx1"/>
                </a:solidFill>
              </a:rPr>
              <a:t>e are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still valid above the jamming point.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Our achievement may suggest the existence of “thermodynamics” for an arbitrary dissipative system.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See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arXiv:1306.0450v1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.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 your attention.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Evans, Cohen and 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Morriss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proposed the fluctuation theorem (FT) (1993).</a:t>
            </a:r>
          </a:p>
          <a:p>
            <a:pPr lvl="1"/>
            <a:r>
              <a:rPr lang="en-US" altLang="ja-JP" sz="2000" dirty="0" err="1" smtClean="0">
                <a:solidFill>
                  <a:schemeClr val="tx1"/>
                </a:solidFill>
              </a:rPr>
              <a:t>Gallavotti</a:t>
            </a:r>
            <a:r>
              <a:rPr lang="en-US" altLang="ja-JP" sz="2000" dirty="0" smtClean="0">
                <a:solidFill>
                  <a:schemeClr val="tx1"/>
                </a:solidFill>
              </a:rPr>
              <a:t> and Cohen proved some aspects of FT (1995)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800" dirty="0" err="1" smtClean="0">
                <a:solidFill>
                  <a:srgbClr val="FF0000"/>
                </a:solidFill>
              </a:rPr>
              <a:t>Jarzynski</a:t>
            </a:r>
            <a:r>
              <a:rPr lang="en-US" altLang="ja-JP" sz="2800" dirty="0" smtClean="0">
                <a:solidFill>
                  <a:schemeClr val="tx1"/>
                </a:solidFill>
              </a:rPr>
              <a:t> demonstrated the existence of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Jarzynski</a:t>
            </a:r>
            <a:r>
              <a:rPr lang="en-US" altLang="ja-JP" sz="2800" dirty="0" smtClean="0">
                <a:solidFill>
                  <a:schemeClr val="tx1"/>
                </a:solidFill>
              </a:rPr>
              <a:t> equality (1997).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Crooks discussed the mutual relation (1999).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Seifert proposed the integral fluctuation theorem (IFT) (2005).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significance of FT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/>
              <a:t> </a:t>
            </a:r>
            <a:r>
              <a:rPr lang="en-US" altLang="ja-JP" sz="2800" dirty="0">
                <a:solidFill>
                  <a:schemeClr val="tx1"/>
                </a:solidFill>
              </a:rPr>
              <a:t>The FT (together with the </a:t>
            </a:r>
            <a:r>
              <a:rPr lang="en-US" altLang="ja-JP" sz="2800" dirty="0">
                <a:solidFill>
                  <a:schemeClr val="tx1"/>
                </a:solidFill>
                <a:hlinkClick r:id="rId2" tooltip="Axiom of Causality"/>
              </a:rPr>
              <a:t>Axiom of Causality</a:t>
            </a:r>
            <a:r>
              <a:rPr lang="en-US" altLang="ja-JP" sz="2800" dirty="0">
                <a:solidFill>
                  <a:schemeClr val="tx1"/>
                </a:solidFill>
              </a:rPr>
              <a:t>) gives a </a:t>
            </a:r>
            <a:r>
              <a:rPr lang="en-US" altLang="ja-JP" sz="2800" dirty="0" err="1">
                <a:solidFill>
                  <a:schemeClr val="tx1"/>
                </a:solidFill>
              </a:rPr>
              <a:t>generalisation</a:t>
            </a:r>
            <a:r>
              <a:rPr lang="en-US" altLang="ja-JP" sz="2800" dirty="0">
                <a:solidFill>
                  <a:schemeClr val="tx1"/>
                </a:solidFill>
              </a:rPr>
              <a:t> of the </a:t>
            </a:r>
            <a:r>
              <a:rPr lang="en-US" altLang="ja-JP" sz="2800" dirty="0">
                <a:solidFill>
                  <a:schemeClr val="tx1"/>
                </a:solidFill>
                <a:hlinkClick r:id="rId3" tooltip="Second law of thermodynamics"/>
              </a:rPr>
              <a:t>second law of thermodynamics</a:t>
            </a:r>
            <a:r>
              <a:rPr lang="en-US" altLang="ja-JP" sz="2800" dirty="0">
                <a:solidFill>
                  <a:schemeClr val="tx1"/>
                </a:solidFill>
              </a:rPr>
              <a:t> which includes as a special case, the conventional second </a:t>
            </a:r>
            <a:r>
              <a:rPr lang="en-US" altLang="ja-JP" sz="2800" dirty="0" smtClean="0">
                <a:solidFill>
                  <a:schemeClr val="tx1"/>
                </a:solidFill>
              </a:rPr>
              <a:t>law</a:t>
            </a:r>
            <a:r>
              <a:rPr lang="en-US" altLang="ja-JP" sz="2800" dirty="0" smtClean="0"/>
              <a:t> (from Wikipedia).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Actually,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FT can reproduce both Green-Kubo and Onsager’s reciprocal relation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as well as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the second law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of thermodynamics (which is from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Jarzynski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equality). 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Basis of FT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It is believed that </a:t>
            </a:r>
            <a:r>
              <a:rPr lang="en-US" altLang="ja-JP" sz="2800" dirty="0" smtClean="0">
                <a:solidFill>
                  <a:srgbClr val="FF0000"/>
                </a:solidFill>
              </a:rPr>
              <a:t>FT is the reflection of local time reversal symmetry </a:t>
            </a:r>
            <a:r>
              <a:rPr lang="en-US" altLang="ja-JP" sz="2800" dirty="0" smtClean="0">
                <a:solidFill>
                  <a:schemeClr val="tx1"/>
                </a:solidFill>
              </a:rPr>
              <a:t>(or the local detailed balance).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Therefore, most of persons do not believe the existence of FT in microscopically irreversible systems.</a:t>
            </a:r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Granular materials do not have any time reversal symmetry</a:t>
            </a:r>
            <a:r>
              <a:rPr lang="en-US" altLang="ja-JP" sz="2800" dirty="0" smtClean="0">
                <a:solidFill>
                  <a:schemeClr val="tx1"/>
                </a:solidFill>
              </a:rPr>
              <a:t>. 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Nevertheless…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There are not a few papers on FT of granular materials.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Experimental papers:</a:t>
            </a:r>
          </a:p>
          <a:p>
            <a:pPr lvl="1"/>
            <a:r>
              <a:rPr lang="ru-RU" altLang="ja-JP" sz="2000" dirty="0"/>
              <a:t>K. Feitosa and N. </a:t>
            </a:r>
            <a:r>
              <a:rPr lang="ru-RU" altLang="ja-JP" sz="2000" dirty="0" smtClean="0"/>
              <a:t>Menon</a:t>
            </a:r>
            <a:r>
              <a:rPr lang="ru-RU" altLang="ja-JP" sz="2000" dirty="0"/>
              <a:t>, Phys. Rev. Lett. </a:t>
            </a:r>
            <a:r>
              <a:rPr lang="ru-RU" altLang="ja-JP" sz="2000" b="1" dirty="0"/>
              <a:t>92</a:t>
            </a:r>
            <a:r>
              <a:rPr lang="ru-RU" altLang="ja-JP" sz="2000" dirty="0"/>
              <a:t>, 164301 (2004): N. Kumar, S. Ramaswamy and A. K. Sood, Phys. Rev. Lett. </a:t>
            </a:r>
            <a:r>
              <a:rPr lang="ru-RU" altLang="ja-JP" sz="2000" b="1" dirty="0"/>
              <a:t>106</a:t>
            </a:r>
            <a:r>
              <a:rPr lang="ru-RU" altLang="ja-JP" sz="2000" dirty="0"/>
              <a:t>, 118001 (2011):  S. </a:t>
            </a:r>
            <a:r>
              <a:rPr lang="ru-RU" altLang="ja-JP" sz="2000" dirty="0" smtClean="0"/>
              <a:t>J</a:t>
            </a:r>
            <a:r>
              <a:rPr lang="en-US" altLang="ja-JP" sz="2000" dirty="0" smtClean="0"/>
              <a:t>o</a:t>
            </a:r>
            <a:r>
              <a:rPr lang="ru-RU" altLang="ja-JP" sz="2000" dirty="0" smtClean="0"/>
              <a:t>ubaud</a:t>
            </a:r>
            <a:r>
              <a:rPr lang="ru-RU" altLang="ja-JP" sz="2000" dirty="0"/>
              <a:t>, D. Lohse and D. van der Meer, Phys. Rev. Lett. </a:t>
            </a:r>
            <a:r>
              <a:rPr lang="ru-RU" altLang="ja-JP" sz="2000" b="1" dirty="0"/>
              <a:t>108</a:t>
            </a:r>
            <a:r>
              <a:rPr lang="ru-RU" altLang="ja-JP" sz="2000" dirty="0"/>
              <a:t>, 210604 (2012):  A. Naert, EPL </a:t>
            </a:r>
            <a:r>
              <a:rPr lang="ru-RU" altLang="ja-JP" sz="2000" b="1" dirty="0"/>
              <a:t>97</a:t>
            </a:r>
            <a:r>
              <a:rPr lang="ru-RU" altLang="ja-JP" sz="2000" dirty="0"/>
              <a:t>, 20010 (2012) : A. Mounier and A. Naert, EPL </a:t>
            </a:r>
            <a:r>
              <a:rPr lang="ru-RU" altLang="ja-JP" sz="2000" b="1" dirty="0"/>
              <a:t>100</a:t>
            </a:r>
            <a:r>
              <a:rPr lang="ru-RU" altLang="ja-JP" sz="2000" dirty="0"/>
              <a:t>, 30002 (2012</a:t>
            </a:r>
            <a:r>
              <a:rPr lang="ru-RU" altLang="ja-JP" sz="2000" dirty="0" smtClean="0"/>
              <a:t>).</a:t>
            </a:r>
            <a:endParaRPr lang="en-US" altLang="ja-JP" sz="2000" dirty="0" smtClean="0"/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Theoretical papers:</a:t>
            </a:r>
          </a:p>
          <a:p>
            <a:pPr lvl="1"/>
            <a:r>
              <a:rPr lang="en-US" altLang="ja-JP" sz="2000" dirty="0"/>
              <a:t>A. Puglisi, P. </a:t>
            </a:r>
            <a:r>
              <a:rPr lang="en-US" altLang="ja-JP" sz="2000" dirty="0" err="1"/>
              <a:t>Visco</a:t>
            </a:r>
            <a:r>
              <a:rPr lang="en-US" altLang="ja-JP" sz="2000" dirty="0"/>
              <a:t>, R. </a:t>
            </a:r>
            <a:r>
              <a:rPr lang="en-US" altLang="ja-JP" sz="2000" dirty="0" err="1"/>
              <a:t>Barrat</a:t>
            </a:r>
            <a:r>
              <a:rPr lang="en-US" altLang="ja-JP" sz="2000" dirty="0"/>
              <a:t>, E. </a:t>
            </a:r>
            <a:r>
              <a:rPr lang="en-US" altLang="ja-JP" sz="2000" dirty="0" err="1"/>
              <a:t>Trizac</a:t>
            </a:r>
            <a:r>
              <a:rPr lang="en-US" altLang="ja-JP" sz="2000" dirty="0"/>
              <a:t> and F. van </a:t>
            </a:r>
            <a:r>
              <a:rPr lang="en-US" altLang="ja-JP" sz="2000" dirty="0" err="1"/>
              <a:t>Wijland</a:t>
            </a:r>
            <a:r>
              <a:rPr lang="en-US" altLang="ja-JP" sz="2000" dirty="0"/>
              <a:t>, Phys. Rev. </a:t>
            </a:r>
            <a:r>
              <a:rPr lang="en-US" altLang="ja-JP" sz="2000" dirty="0" err="1"/>
              <a:t>Lett</a:t>
            </a:r>
            <a:r>
              <a:rPr lang="en-US" altLang="ja-JP" sz="2000" dirty="0"/>
              <a:t>. </a:t>
            </a:r>
            <a:r>
              <a:rPr lang="en-US" altLang="ja-JP" sz="2000" b="1" dirty="0"/>
              <a:t>95</a:t>
            </a:r>
            <a:r>
              <a:rPr lang="en-US" altLang="ja-JP" sz="2000" dirty="0"/>
              <a:t>, 11-202 (2005): A. Puglisi, P. </a:t>
            </a:r>
            <a:r>
              <a:rPr lang="en-US" altLang="ja-JP" sz="2000" dirty="0" err="1"/>
              <a:t>Visco</a:t>
            </a:r>
            <a:r>
              <a:rPr lang="en-US" altLang="ja-JP" sz="2000" dirty="0"/>
              <a:t>, E. </a:t>
            </a:r>
            <a:r>
              <a:rPr lang="en-US" altLang="ja-JP" sz="2000" dirty="0" err="1"/>
              <a:t>Trizac</a:t>
            </a:r>
            <a:r>
              <a:rPr lang="en-US" altLang="ja-JP" sz="2000" dirty="0"/>
              <a:t> and F. van </a:t>
            </a:r>
            <a:r>
              <a:rPr lang="en-US" altLang="ja-JP" sz="2000" dirty="0" err="1"/>
              <a:t>Wijland</a:t>
            </a:r>
            <a:r>
              <a:rPr lang="en-US" altLang="ja-JP" sz="2000" dirty="0"/>
              <a:t>, EPL </a:t>
            </a:r>
            <a:r>
              <a:rPr lang="en-US" altLang="ja-JP" sz="2000" b="1" dirty="0"/>
              <a:t>72</a:t>
            </a:r>
            <a:r>
              <a:rPr lang="en-US" altLang="ja-JP" sz="2000" dirty="0"/>
              <a:t>, 55 (2005):  A. Puglisi, P. </a:t>
            </a:r>
            <a:r>
              <a:rPr lang="en-US" altLang="ja-JP" sz="2000" dirty="0" err="1"/>
              <a:t>Visco</a:t>
            </a:r>
            <a:r>
              <a:rPr lang="en-US" altLang="ja-JP" sz="2000" dirty="0"/>
              <a:t>, E. </a:t>
            </a:r>
            <a:r>
              <a:rPr lang="en-US" altLang="ja-JP" sz="2000" dirty="0" err="1"/>
              <a:t>Trizac</a:t>
            </a:r>
            <a:r>
              <a:rPr lang="en-US" altLang="ja-JP" sz="2000" dirty="0"/>
              <a:t> and F. van </a:t>
            </a:r>
            <a:r>
              <a:rPr lang="en-US" altLang="ja-JP" sz="2000" dirty="0" err="1"/>
              <a:t>Wijland</a:t>
            </a:r>
            <a:r>
              <a:rPr lang="en-US" altLang="ja-JP" sz="2000" dirty="0"/>
              <a:t>, Phys. Rev. E </a:t>
            </a:r>
            <a:r>
              <a:rPr lang="en-US" altLang="ja-JP" sz="2000" b="1" dirty="0"/>
              <a:t>73</a:t>
            </a:r>
            <a:r>
              <a:rPr lang="en-US" altLang="ja-JP" sz="2000" dirty="0"/>
              <a:t>, 021301 (2006): A. Puglisi, L. </a:t>
            </a:r>
            <a:r>
              <a:rPr lang="en-US" altLang="ja-JP" sz="2000" dirty="0" err="1"/>
              <a:t>Rondoni</a:t>
            </a:r>
            <a:r>
              <a:rPr lang="en-US" altLang="ja-JP" sz="2000" dirty="0"/>
              <a:t>, and A. </a:t>
            </a:r>
            <a:r>
              <a:rPr lang="en-US" altLang="ja-JP" sz="2000" dirty="0" err="1"/>
              <a:t>Vulpiani</a:t>
            </a:r>
            <a:r>
              <a:rPr lang="en-US" altLang="ja-JP" sz="2000" dirty="0"/>
              <a:t>, J. Stat. Mech. (2006) P08001: A. </a:t>
            </a:r>
            <a:r>
              <a:rPr lang="en-US" altLang="ja-JP" sz="2000" dirty="0" err="1"/>
              <a:t>Sarracino</a:t>
            </a:r>
            <a:r>
              <a:rPr lang="en-US" altLang="ja-JP" sz="2000" dirty="0"/>
              <a:t>, D. </a:t>
            </a:r>
            <a:r>
              <a:rPr lang="en-US" altLang="ja-JP" sz="2000" dirty="0" err="1"/>
              <a:t>Villamaina</a:t>
            </a:r>
            <a:r>
              <a:rPr lang="en-US" altLang="ja-JP" sz="2000" dirty="0"/>
              <a:t>, G. </a:t>
            </a:r>
            <a:r>
              <a:rPr lang="en-US" altLang="ja-JP" sz="2000" dirty="0" err="1"/>
              <a:t>Gradenigo</a:t>
            </a:r>
            <a:r>
              <a:rPr lang="en-US" altLang="ja-JP" sz="2000" dirty="0"/>
              <a:t> and A. Puglisi, EPL </a:t>
            </a:r>
            <a:r>
              <a:rPr lang="en-US" altLang="ja-JP" sz="2000" b="1" dirty="0"/>
              <a:t>92</a:t>
            </a:r>
            <a:r>
              <a:rPr lang="en-US" altLang="ja-JP" sz="2000" dirty="0"/>
              <a:t>, 34001 (2010).</a:t>
            </a:r>
            <a:endParaRPr lang="ja-JP" altLang="ja-JP" sz="2000" dirty="0"/>
          </a:p>
          <a:p>
            <a:pPr lvl="1"/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One</a:t>
            </a:r>
            <a:r>
              <a:rPr kumimoji="1" lang="en-US" altLang="ja-JP" dirty="0" smtClean="0"/>
              <a:t> example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Joubaud</a:t>
            </a:r>
            <a:r>
              <a:rPr kumimoji="1" lang="en-US" altLang="ja-JP" dirty="0" smtClean="0"/>
              <a:t> et al. (2012) did the experiment of an asymmetric rotor with four vanes in a granular gas, and confirm the existence of FT.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55149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5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previous paper and the purpose of this talk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This is not new subject even for me.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Chong,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Otsuki</a:t>
            </a:r>
            <a:r>
              <a:rPr lang="en-US" altLang="ja-JP" sz="2800" dirty="0" smtClean="0">
                <a:solidFill>
                  <a:schemeClr val="tx1"/>
                </a:solidFill>
              </a:rPr>
              <a:t> and Hayakawa proved IFT for granular fluid under a constant plane shear (2010).</a:t>
            </a:r>
          </a:p>
          <a:p>
            <a:pPr lvl="1"/>
            <a:r>
              <a:rPr kumimoji="1" lang="en-US" altLang="ja-JP" sz="2000" dirty="0" smtClean="0">
                <a:solidFill>
                  <a:schemeClr val="tx1"/>
                </a:solidFill>
              </a:rPr>
              <a:t>The initial condition: equilibrium state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Purpose of this work</a:t>
            </a:r>
          </a:p>
          <a:p>
            <a:pPr lvl="1"/>
            <a:r>
              <a:rPr kumimoji="1" lang="en-US" altLang="ja-JP" sz="2000" dirty="0" smtClean="0">
                <a:solidFill>
                  <a:schemeClr val="tx1"/>
                </a:solidFill>
              </a:rPr>
              <a:t>What can we get if we start from a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nonequilibrium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state?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What happens for more general systems?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What happens if the external field depends on the time?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How can we check its validity?</a:t>
            </a:r>
          </a:p>
          <a:p>
            <a:pPr lvl="1"/>
            <a:r>
              <a:rPr kumimoji="1" lang="en-US" altLang="ja-JP" sz="2000" dirty="0" smtClean="0">
                <a:solidFill>
                  <a:schemeClr val="tx1"/>
                </a:solidFill>
              </a:rPr>
              <a:t>How can we understand many related papers?</a:t>
            </a:r>
          </a:p>
          <a:p>
            <a:pPr lvl="1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043608" y="4293096"/>
            <a:ext cx="7704856" cy="20882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1181</TotalTime>
  <Words>1375</Words>
  <Application>Microsoft Office PowerPoint</Application>
  <PresentationFormat>画面に合わせる (4:3)</PresentationFormat>
  <Paragraphs>215</Paragraphs>
  <Slides>35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エグゼクティブ</vt:lpstr>
      <vt:lpstr>Non-equilibrium identities and nonlinear response theory for Granular Fluids </vt:lpstr>
      <vt:lpstr>Contents</vt:lpstr>
      <vt:lpstr>Contents</vt:lpstr>
      <vt:lpstr>Introduction</vt:lpstr>
      <vt:lpstr>The significance of FT</vt:lpstr>
      <vt:lpstr>Basis of FT</vt:lpstr>
      <vt:lpstr>Nevertheless…</vt:lpstr>
      <vt:lpstr>One example</vt:lpstr>
      <vt:lpstr>Our previous paper and the purpose of this talk</vt:lpstr>
      <vt:lpstr>Contents</vt:lpstr>
      <vt:lpstr>Simulation model</vt:lpstr>
      <vt:lpstr>SLLOD equation</vt:lpstr>
      <vt:lpstr>Liouville equation</vt:lpstr>
      <vt:lpstr>Liouville operator</vt:lpstr>
      <vt:lpstr>Liouville equation for distribution function</vt:lpstr>
      <vt:lpstr>Nonequilibrium distribution</vt:lpstr>
      <vt:lpstr>Contents</vt:lpstr>
      <vt:lpstr>IFT</vt:lpstr>
      <vt:lpstr>Consequence of IFT</vt:lpstr>
      <vt:lpstr>Derivation of FT </vt:lpstr>
      <vt:lpstr>The derivation of FT</vt:lpstr>
      <vt:lpstr>Generalized Green-Kubo formula</vt:lpstr>
      <vt:lpstr>Generalized Green-Kubo formula</vt:lpstr>
      <vt:lpstr>Contents</vt:lpstr>
      <vt:lpstr>Numerical verifications</vt:lpstr>
      <vt:lpstr>Parameters</vt:lpstr>
      <vt:lpstr>How can we get the nonequilibrium distribution?</vt:lpstr>
      <vt:lpstr>“Entropy”</vt:lpstr>
      <vt:lpstr>IFT</vt:lpstr>
      <vt:lpstr>Generalized Green-Kubo formula</vt:lpstr>
      <vt:lpstr>Contents</vt:lpstr>
      <vt:lpstr>The implication of this study</vt:lpstr>
      <vt:lpstr>Contents</vt:lpstr>
      <vt:lpstr>Summary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非平衡液体論２</dc:title>
  <dc:creator>早川尚男</dc:creator>
  <cp:lastModifiedBy>早川尚男</cp:lastModifiedBy>
  <cp:revision>88</cp:revision>
  <dcterms:created xsi:type="dcterms:W3CDTF">2013-03-04T13:19:21Z</dcterms:created>
  <dcterms:modified xsi:type="dcterms:W3CDTF">2013-06-24T11:07:17Z</dcterms:modified>
</cp:coreProperties>
</file>