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381" r:id="rId3"/>
    <p:sldId id="401" r:id="rId4"/>
    <p:sldId id="616" r:id="rId5"/>
    <p:sldId id="630" r:id="rId6"/>
    <p:sldId id="617" r:id="rId7"/>
    <p:sldId id="633" r:id="rId8"/>
    <p:sldId id="594" r:id="rId9"/>
    <p:sldId id="626" r:id="rId10"/>
    <p:sldId id="601" r:id="rId11"/>
    <p:sldId id="602" r:id="rId12"/>
    <p:sldId id="603" r:id="rId13"/>
    <p:sldId id="604" r:id="rId14"/>
    <p:sldId id="605" r:id="rId15"/>
    <p:sldId id="606" r:id="rId16"/>
    <p:sldId id="607" r:id="rId17"/>
    <p:sldId id="608" r:id="rId18"/>
    <p:sldId id="609" r:id="rId19"/>
    <p:sldId id="610" r:id="rId20"/>
    <p:sldId id="611" r:id="rId21"/>
    <p:sldId id="612" r:id="rId22"/>
    <p:sldId id="495" r:id="rId23"/>
    <p:sldId id="624" r:id="rId24"/>
    <p:sldId id="625" r:id="rId25"/>
    <p:sldId id="484" r:id="rId26"/>
    <p:sldId id="490" r:id="rId27"/>
    <p:sldId id="483" r:id="rId28"/>
    <p:sldId id="531" r:id="rId29"/>
    <p:sldId id="533" r:id="rId30"/>
    <p:sldId id="631" r:id="rId31"/>
    <p:sldId id="584" r:id="rId32"/>
    <p:sldId id="619" r:id="rId33"/>
    <p:sldId id="583" r:id="rId34"/>
    <p:sldId id="628" r:id="rId35"/>
    <p:sldId id="623" r:id="rId36"/>
    <p:sldId id="620" r:id="rId37"/>
    <p:sldId id="621" r:id="rId38"/>
    <p:sldId id="622" r:id="rId3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799" autoAdjust="0"/>
  </p:normalViewPr>
  <p:slideViewPr>
    <p:cSldViewPr snapToGrid="0" snapToObjects="1">
      <p:cViewPr varScale="1">
        <p:scale>
          <a:sx n="117" d="100"/>
          <a:sy n="117" d="100"/>
        </p:scale>
        <p:origin x="-4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5" Type="http://schemas.openxmlformats.org/officeDocument/2006/relationships/image" Target="../media/image8.wmf"/><Relationship Id="rId6" Type="http://schemas.openxmlformats.org/officeDocument/2006/relationships/image" Target="../media/image9.wmf"/><Relationship Id="rId7" Type="http://schemas.openxmlformats.org/officeDocument/2006/relationships/image" Target="../media/image10.wmf"/><Relationship Id="rId8" Type="http://schemas.openxmlformats.org/officeDocument/2006/relationships/image" Target="../media/image11.wmf"/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8D955-0B91-4E4C-9BE5-89B0FF08019B}" type="datetimeFigureOut">
              <a:rPr lang="ja-JP" altLang="en-US" smtClean="0"/>
              <a:t>2013/11/02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13E04-04B4-3E4D-BDB6-795C3C6AC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41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26A90-21F3-C446-AFD6-40DF7B220C11}" type="datetimeFigureOut">
              <a:rPr kumimoji="1" lang="ja-JP" altLang="en-US" smtClean="0"/>
              <a:t>2013/11/02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E6107-C231-B944-9804-194CC87E51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3341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7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97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3F42E-CA23-AF49-83B0-BEE1217662DF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81" y="4343436"/>
            <a:ext cx="5485439" cy="4114143"/>
          </a:xfrm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32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444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146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21510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581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84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75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80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2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94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47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24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47838"/>
            <a:ext cx="8229600" cy="921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8549"/>
            <a:ext cx="8229600" cy="5299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8340" y="6458410"/>
            <a:ext cx="1028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r>
              <a:rPr lang="en-US" altLang="ja-JP" smtClean="0"/>
              <a:t>2013/11/02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292719" y="6458410"/>
            <a:ext cx="6633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r>
              <a:rPr lang="en-US" altLang="ja-JP" smtClean="0"/>
              <a:t>YITP workshop on "Hadron in Nucleus" at YITP, Kyoto University, Oct. 31 - Nov. 2, 2013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440305" y="36498"/>
            <a:ext cx="703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fld id="{B0BA112E-A298-5342-A835-372502B9042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340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kumimoji="1" sz="4000" kern="1200">
          <a:solidFill>
            <a:schemeClr val="tx1"/>
          </a:solidFill>
          <a:latin typeface="Helvetica Neu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Helvetica Neue"/>
          <a:ea typeface="+mn-ea"/>
          <a:cs typeface="+mn-cs"/>
        </a:defRPr>
      </a:lvl1pPr>
      <a:lvl2pPr marL="623888" indent="-26035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rgbClr val="000090"/>
          </a:solidFill>
          <a:latin typeface="Helvetica Neue"/>
          <a:ea typeface="+mn-ea"/>
          <a:cs typeface="+mn-cs"/>
        </a:defRPr>
      </a:lvl2pPr>
      <a:lvl3pPr marL="895350" indent="-271463" algn="l" defTabSz="4572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rgbClr val="008000"/>
          </a:solidFill>
          <a:latin typeface="Helvetica Neue"/>
          <a:ea typeface="+mn-ea"/>
          <a:cs typeface="+mn-cs"/>
        </a:defRPr>
      </a:lvl3pPr>
      <a:lvl4pPr marL="1081088" indent="-185738" algn="l" defTabSz="457200" rtl="0" eaLnBrk="1" latinLnBrk="0" hangingPunct="1">
        <a:spcBef>
          <a:spcPct val="20000"/>
        </a:spcBef>
        <a:buFont typeface="Arial"/>
        <a:buChar char="–"/>
        <a:defRPr kumimoji="1" sz="1600" kern="1200">
          <a:solidFill>
            <a:srgbClr val="800000"/>
          </a:solidFill>
          <a:latin typeface="Helvetica Neue"/>
          <a:ea typeface="+mn-ea"/>
          <a:cs typeface="+mn-cs"/>
        </a:defRPr>
      </a:lvl4pPr>
      <a:lvl5pPr marL="1258888" indent="-187325" algn="l" defTabSz="457200" rtl="0" eaLnBrk="1" latinLnBrk="0" hangingPunct="1">
        <a:spcBef>
          <a:spcPct val="20000"/>
        </a:spcBef>
        <a:buFont typeface="Arial"/>
        <a:buChar char="»"/>
        <a:defRPr kumimoji="1" sz="1600" kern="1200">
          <a:solidFill>
            <a:schemeClr val="tx1"/>
          </a:solidFill>
          <a:latin typeface="Helvetica Neue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5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13.png"/><Relationship Id="rId10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8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9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10.w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11.wmf"/><Relationship Id="rId19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250685"/>
            <a:ext cx="7772400" cy="2493765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Study of </a:t>
            </a:r>
            <a:r>
              <a:rPr lang="en-US" altLang="ja-JP" sz="3600" dirty="0" smtClean="0"/>
              <a:t>Hadron Properties in </a:t>
            </a:r>
            <a:r>
              <a:rPr lang="en-US" altLang="ja-JP" sz="3600" dirty="0"/>
              <a:t>QCD </a:t>
            </a:r>
            <a:r>
              <a:rPr lang="en-US" altLang="ja-JP" sz="3600" dirty="0" smtClean="0"/>
              <a:t>Medium using </a:t>
            </a:r>
            <a:r>
              <a:rPr lang="en-US" altLang="ja-JP" sz="3600" dirty="0"/>
              <a:t>the </a:t>
            </a:r>
            <a:r>
              <a:rPr lang="en-US" altLang="ja-JP" sz="3600" dirty="0" smtClean="0"/>
              <a:t>High-Energy Heavy-Ion Collisions</a:t>
            </a:r>
            <a:endParaRPr kumimoji="1" lang="ja-JP" altLang="en-US" sz="2800" i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66954" y="4324742"/>
            <a:ext cx="6910198" cy="2151386"/>
          </a:xfrm>
        </p:spPr>
        <p:txBody>
          <a:bodyPr>
            <a:normAutofit/>
          </a:bodyPr>
          <a:lstStyle/>
          <a:p>
            <a:r>
              <a:rPr kumimoji="1" lang="en-US" altLang="ja-JP" sz="2800" i="1" dirty="0" smtClean="0"/>
              <a:t>Hideki Hamagaki</a:t>
            </a:r>
          </a:p>
          <a:p>
            <a:endParaRPr kumimoji="1" lang="en-US" altLang="ja-JP" sz="1400" dirty="0" smtClean="0"/>
          </a:p>
          <a:p>
            <a:r>
              <a:rPr lang="en-US" altLang="ja-JP" i="1" dirty="0" smtClean="0"/>
              <a:t>Institute for Nuclear Study</a:t>
            </a:r>
          </a:p>
          <a:p>
            <a:r>
              <a:rPr lang="en-US" altLang="ja-JP" i="1" dirty="0" smtClean="0"/>
              <a:t>Graduate School of Science</a:t>
            </a:r>
          </a:p>
          <a:p>
            <a:r>
              <a:rPr lang="en-US" altLang="ja-JP" i="1" dirty="0" smtClean="0"/>
              <a:t>The University of Tokyo</a:t>
            </a:r>
          </a:p>
        </p:txBody>
      </p:sp>
      <p:pic>
        <p:nvPicPr>
          <p:cNvPr id="5" name="図 4" descr="cns_mark_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22" y="5097044"/>
            <a:ext cx="1080626" cy="10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1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PHENIX: Dileptons </a:t>
            </a:r>
            <a:r>
              <a:rPr lang="en-US" sz="3600" dirty="0"/>
              <a:t>in </a:t>
            </a:r>
            <a:r>
              <a:rPr lang="en-US" sz="3600" dirty="0" smtClean="0"/>
              <a:t>Au</a:t>
            </a:r>
            <a:r>
              <a:rPr lang="en-US" sz="3600" dirty="0"/>
              <a:t>+Au collisions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7208" y="5036408"/>
            <a:ext cx="8016690" cy="1422002"/>
          </a:xfrm>
        </p:spPr>
        <p:txBody>
          <a:bodyPr>
            <a:normAutofit/>
          </a:bodyPr>
          <a:lstStyle/>
          <a:p>
            <a:r>
              <a:rPr lang="en-US" dirty="0"/>
              <a:t>Strong enhancement of </a:t>
            </a:r>
            <a:r>
              <a:rPr lang="en-US" dirty="0" err="1"/>
              <a:t>e+e</a:t>
            </a:r>
            <a:r>
              <a:rPr lang="en-US" dirty="0"/>
              <a:t>- pairs at low masses: 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inv</a:t>
            </a:r>
            <a:r>
              <a:rPr lang="en-US" dirty="0" smtClean="0"/>
              <a:t> = </a:t>
            </a:r>
            <a:r>
              <a:rPr lang="en-US" dirty="0"/>
              <a:t>0.2 – 0.7 GeV/</a:t>
            </a:r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8" name="Picture 2" descr="Fig2_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9" b="1396"/>
          <a:stretch>
            <a:fillRect/>
          </a:stretch>
        </p:blipFill>
        <p:spPr bwMode="auto">
          <a:xfrm>
            <a:off x="1929380" y="925379"/>
            <a:ext cx="5528628" cy="419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269821" y="4726161"/>
            <a:ext cx="191204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PRC 81, 034911 (2010)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180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7837"/>
            <a:ext cx="8229600" cy="1233275"/>
          </a:xfrm>
        </p:spPr>
        <p:txBody>
          <a:bodyPr>
            <a:noAutofit/>
          </a:bodyPr>
          <a:lstStyle/>
          <a:p>
            <a:r>
              <a:rPr lang="en-US" sz="3600" dirty="0"/>
              <a:t>Centrality Dependence of Low Mass </a:t>
            </a:r>
            <a:r>
              <a:rPr lang="en-US" sz="3600" dirty="0" smtClean="0"/>
              <a:t>Continuum Yield</a:t>
            </a:r>
            <a:endParaRPr 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32465" y="1270105"/>
            <a:ext cx="3946944" cy="5086245"/>
          </a:xfrm>
        </p:spPr>
        <p:txBody>
          <a:bodyPr>
            <a:noAutofit/>
          </a:bodyPr>
          <a:lstStyle/>
          <a:p>
            <a:r>
              <a:rPr lang="en-US" dirty="0" smtClean="0"/>
              <a:t>Yield/</a:t>
            </a:r>
            <a:r>
              <a:rPr lang="en-US" altLang="ja-JP" dirty="0" err="1" smtClean="0"/>
              <a:t>N</a:t>
            </a:r>
            <a:r>
              <a:rPr lang="en-US" altLang="ja-JP" baseline="-25000" dirty="0" err="1" smtClean="0"/>
              <a:t>part</a:t>
            </a:r>
            <a:r>
              <a:rPr lang="en-US" altLang="ja-JP" dirty="0"/>
              <a:t> </a:t>
            </a:r>
            <a:r>
              <a:rPr lang="en-US" dirty="0" smtClean="0"/>
              <a:t>has large increase at large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part</a:t>
            </a:r>
            <a:endParaRPr lang="en-US" baseline="-25000" dirty="0" smtClean="0"/>
          </a:p>
          <a:p>
            <a:pPr lvl="1"/>
            <a:r>
              <a:rPr lang="en-US" dirty="0" smtClean="0"/>
              <a:t>suggesting the in</a:t>
            </a:r>
            <a:r>
              <a:rPr lang="en-US" dirty="0"/>
              <a:t>-medium production </a:t>
            </a:r>
            <a:r>
              <a:rPr lang="en-US" dirty="0" smtClean="0"/>
              <a:t>of electron-pairs via </a:t>
            </a:r>
            <a:r>
              <a:rPr lang="en-US" dirty="0" err="1">
                <a:latin typeface="Symbol" charset="2"/>
                <a:cs typeface="Symbol" charset="2"/>
              </a:rPr>
              <a:t>pp</a:t>
            </a:r>
            <a:r>
              <a:rPr lang="en-US" dirty="0"/>
              <a:t> or </a:t>
            </a:r>
            <a:r>
              <a:rPr lang="en-US" dirty="0" err="1"/>
              <a:t>qq</a:t>
            </a:r>
            <a:r>
              <a:rPr lang="en-US" dirty="0"/>
              <a:t> </a:t>
            </a:r>
            <a:r>
              <a:rPr lang="en-US" dirty="0" smtClean="0"/>
              <a:t>annihilation</a:t>
            </a:r>
          </a:p>
          <a:p>
            <a:pPr lvl="1"/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 dirty="0"/>
          </a:p>
        </p:txBody>
      </p:sp>
      <p:pic>
        <p:nvPicPr>
          <p:cNvPr id="7" name="Picture 9" descr="LMRAveYield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" y="1492568"/>
            <a:ext cx="4722813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69608" y="1281113"/>
            <a:ext cx="3946525" cy="361950"/>
          </a:xfrm>
          <a:prstGeom prst="rect">
            <a:avLst/>
          </a:prstGeom>
          <a:solidFill>
            <a:schemeClr val="accent2">
              <a:alpha val="50000"/>
            </a:schemeClr>
          </a:solidFill>
          <a:ln w="12700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latin typeface="+mj-lt"/>
                <a:ea typeface="+mn-ea"/>
                <a:cs typeface="Arial" charset="0"/>
              </a:rPr>
              <a:t>Excess region: 150 &lt; m &lt; 750 </a:t>
            </a:r>
            <a:r>
              <a:rPr lang="en-US" dirty="0" err="1">
                <a:latin typeface="+mj-lt"/>
                <a:ea typeface="+mn-ea"/>
                <a:cs typeface="Arial" charset="0"/>
              </a:rPr>
              <a:t>MeV</a:t>
            </a:r>
            <a:endParaRPr lang="en-US" dirty="0">
              <a:latin typeface="+mj-lt"/>
              <a:ea typeface="+mn-ea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74420" y="5970270"/>
            <a:ext cx="2719388" cy="4064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en-US" dirty="0"/>
              <a:t> </a:t>
            </a:r>
            <a:r>
              <a:rPr lang="en-US" dirty="0">
                <a:latin typeface="Symbol" charset="0"/>
              </a:rPr>
              <a:t>p</a:t>
            </a:r>
            <a:r>
              <a:rPr lang="en-US" baseline="30000" dirty="0"/>
              <a:t>0 </a:t>
            </a:r>
            <a:r>
              <a:rPr lang="en-US" dirty="0"/>
              <a:t>region: m &lt; 100 MeV</a:t>
            </a:r>
          </a:p>
        </p:txBody>
      </p:sp>
    </p:spTree>
    <p:extLst>
      <p:ext uri="{BB962C8B-B14F-4D97-AF65-F5344CB8AC3E}">
        <p14:creationId xmlns:p14="http://schemas.microsoft.com/office/powerpoint/2010/main" val="40134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7838"/>
            <a:ext cx="8229600" cy="1069762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cs typeface="Helvetica Neue"/>
              </a:rPr>
              <a:t>Low Mass </a:t>
            </a:r>
            <a:r>
              <a:rPr lang="en-US" altLang="ja-JP" sz="3600" dirty="0" smtClean="0">
                <a:cs typeface="Helvetica Neue"/>
              </a:rPr>
              <a:t>Enhancement in Low-</a:t>
            </a:r>
            <a:r>
              <a:rPr lang="en-US" altLang="ja-JP" sz="3600" i="1" dirty="0" err="1" smtClean="0">
                <a:cs typeface="Helvetica Neue"/>
              </a:rPr>
              <a:t>p</a:t>
            </a:r>
            <a:r>
              <a:rPr lang="en-US" altLang="ja-JP" sz="3600" baseline="-25000" dirty="0" err="1" smtClean="0">
                <a:cs typeface="Helvetica Neue"/>
              </a:rPr>
              <a:t>T</a:t>
            </a:r>
            <a:endParaRPr lang="en-US" sz="36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6" name="Picture 2" descr="mass_pp_auau_varpt_z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" b="3321"/>
          <a:stretch>
            <a:fillRect/>
          </a:stretch>
        </p:blipFill>
        <p:spPr>
          <a:xfrm>
            <a:off x="457201" y="1270105"/>
            <a:ext cx="7630160" cy="4715765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92675" y="3068637"/>
            <a:ext cx="14017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5000"/>
              <a:buFont typeface="Monotype Sorts" charset="0"/>
              <a:buNone/>
            </a:pPr>
            <a:r>
              <a:rPr lang="en-US" sz="1400" dirty="0">
                <a:cs typeface="Arial" charset="0"/>
              </a:rPr>
              <a:t>0&lt;</a:t>
            </a:r>
            <a:r>
              <a:rPr lang="en-US" sz="1400" dirty="0" err="1">
                <a:cs typeface="Arial" charset="0"/>
              </a:rPr>
              <a:t>p</a:t>
            </a:r>
            <a:r>
              <a:rPr lang="en-US" sz="1400" baseline="-25000" dirty="0" err="1">
                <a:cs typeface="Arial" charset="0"/>
              </a:rPr>
              <a:t>T</a:t>
            </a:r>
            <a:r>
              <a:rPr lang="en-US" sz="1400" dirty="0">
                <a:cs typeface="Arial" charset="0"/>
              </a:rPr>
              <a:t>&lt;0.7 GeV/c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65200" y="5464175"/>
            <a:ext cx="15351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5000"/>
              <a:buFont typeface="Monotype Sorts" charset="0"/>
              <a:buNone/>
            </a:pPr>
            <a:r>
              <a:rPr lang="en-US" sz="1400">
                <a:cs typeface="Arial" charset="0"/>
              </a:rPr>
              <a:t>0.7&lt;p</a:t>
            </a:r>
            <a:r>
              <a:rPr lang="en-US" sz="1400" baseline="-25000">
                <a:cs typeface="Arial" charset="0"/>
              </a:rPr>
              <a:t>T</a:t>
            </a:r>
            <a:r>
              <a:rPr lang="en-US" sz="1400">
                <a:cs typeface="Arial" charset="0"/>
              </a:rPr>
              <a:t>&lt;1.5 GeV/c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732338" y="5476875"/>
            <a:ext cx="140176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5000"/>
              <a:buFont typeface="Monotype Sorts" charset="0"/>
              <a:buNone/>
            </a:pPr>
            <a:r>
              <a:rPr lang="en-US" sz="1400">
                <a:cs typeface="Arial" charset="0"/>
              </a:rPr>
              <a:t>1.5&lt;p</a:t>
            </a:r>
            <a:r>
              <a:rPr lang="en-US" sz="1400" baseline="-25000">
                <a:cs typeface="Arial" charset="0"/>
              </a:rPr>
              <a:t>T</a:t>
            </a:r>
            <a:r>
              <a:rPr lang="en-US" sz="1400">
                <a:cs typeface="Arial" charset="0"/>
              </a:rPr>
              <a:t>&lt;8 GeV/c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292719" y="3068637"/>
            <a:ext cx="1401762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5000"/>
              <a:buFont typeface="Monotype Sorts" charset="0"/>
              <a:buNone/>
            </a:pPr>
            <a:r>
              <a:rPr lang="en-US" sz="1400" dirty="0">
                <a:cs typeface="Arial" charset="0"/>
              </a:rPr>
              <a:t>0&lt;</a:t>
            </a:r>
            <a:r>
              <a:rPr lang="en-US" sz="1400" dirty="0" err="1">
                <a:cs typeface="Arial" charset="0"/>
              </a:rPr>
              <a:t>p</a:t>
            </a:r>
            <a:r>
              <a:rPr lang="en-US" sz="1400" baseline="-25000" dirty="0" err="1">
                <a:cs typeface="Arial" charset="0"/>
              </a:rPr>
              <a:t>T</a:t>
            </a:r>
            <a:r>
              <a:rPr lang="en-US" sz="1400" dirty="0">
                <a:cs typeface="Arial" charset="0"/>
              </a:rPr>
              <a:t>&lt;8.0 GeV/c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27125" y="1236663"/>
            <a:ext cx="611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5000"/>
              <a:buFont typeface="Monotype Sorts" charset="0"/>
              <a:buNone/>
            </a:pPr>
            <a:r>
              <a:rPr lang="en-US" sz="2000" dirty="0" err="1">
                <a:solidFill>
                  <a:srgbClr val="0000FF"/>
                </a:solidFill>
                <a:cs typeface="Arial" charset="0"/>
              </a:rPr>
              <a:t>p+p</a:t>
            </a:r>
            <a:endParaRPr lang="en-US" sz="20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096963" y="992188"/>
            <a:ext cx="979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85000"/>
              <a:buFont typeface="Monotype Sorts" charset="0"/>
              <a:buNone/>
            </a:pPr>
            <a:r>
              <a:rPr lang="en-US" sz="2000" dirty="0" err="1">
                <a:solidFill>
                  <a:srgbClr val="FF0000"/>
                </a:solidFill>
                <a:cs typeface="Arial" charset="0"/>
              </a:rPr>
              <a:t>Au+Au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292719" y="6043718"/>
            <a:ext cx="6500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Low mass excess in Au-Au concentrated at low </a:t>
            </a:r>
            <a:r>
              <a:rPr lang="en-US" sz="2400" i="1" dirty="0" err="1" smtClean="0">
                <a:solidFill>
                  <a:srgbClr val="FF0000"/>
                </a:solidFill>
              </a:rPr>
              <a:t>p</a:t>
            </a:r>
            <a:r>
              <a:rPr lang="en-US" sz="2400" i="1" baseline="-25000" dirty="0" err="1" smtClean="0">
                <a:solidFill>
                  <a:srgbClr val="FF0000"/>
                </a:solidFill>
              </a:rPr>
              <a:t>T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PHENIX: Hadron Blind Detector 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5658" y="1049059"/>
            <a:ext cx="5577685" cy="5409351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Large </a:t>
            </a:r>
            <a:r>
              <a:rPr lang="en-US" altLang="ja-JP" dirty="0"/>
              <a:t>uncertainty due to the huge combinatorial background </a:t>
            </a:r>
            <a:r>
              <a:rPr lang="en-US" altLang="ja-JP" dirty="0" smtClean="0"/>
              <a:t>from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 Dalitz </a:t>
            </a:r>
            <a:r>
              <a:rPr lang="en-US" altLang="ja-JP" dirty="0"/>
              <a:t>decays and </a:t>
            </a:r>
            <a:r>
              <a:rPr lang="en-US" altLang="ja-JP" dirty="0" smtClean="0">
                <a:latin typeface="Symbol" charset="2"/>
                <a:cs typeface="Symbol" charset="2"/>
              </a:rPr>
              <a:t>g</a:t>
            </a:r>
            <a:r>
              <a:rPr lang="en-US" altLang="ja-JP" dirty="0" smtClean="0"/>
              <a:t>-</a:t>
            </a:r>
            <a:r>
              <a:rPr lang="en-US" altLang="ja-JP" dirty="0"/>
              <a:t>conversions</a:t>
            </a:r>
          </a:p>
          <a:p>
            <a:r>
              <a:rPr lang="en-US" altLang="ja-JP" dirty="0" smtClean="0"/>
              <a:t>A </a:t>
            </a:r>
            <a:r>
              <a:rPr lang="en-US" altLang="ja-JP" dirty="0"/>
              <a:t>Hadron Blind Detector (HBD</a:t>
            </a:r>
            <a:r>
              <a:rPr lang="en-US" altLang="ja-JP" dirty="0" smtClean="0"/>
              <a:t>), to </a:t>
            </a:r>
            <a:r>
              <a:rPr lang="en-US" altLang="ja-JP" dirty="0"/>
              <a:t>improve S/B by rejecting conversions and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 </a:t>
            </a:r>
            <a:r>
              <a:rPr lang="en-US" altLang="ja-JP" dirty="0"/>
              <a:t>Dalitz </a:t>
            </a:r>
            <a:r>
              <a:rPr lang="en-US" altLang="ja-JP" dirty="0" smtClean="0"/>
              <a:t>decays</a:t>
            </a:r>
          </a:p>
          <a:p>
            <a:pPr lvl="1"/>
            <a:r>
              <a:rPr lang="en-US" altLang="ja-JP" dirty="0"/>
              <a:t>Windowless CF</a:t>
            </a:r>
            <a:r>
              <a:rPr lang="en-US" altLang="ja-JP" baseline="-25000" dirty="0"/>
              <a:t>4</a:t>
            </a:r>
            <a:r>
              <a:rPr lang="en-US" altLang="ja-JP" dirty="0"/>
              <a:t> Cherenkov detector</a:t>
            </a:r>
          </a:p>
          <a:p>
            <a:pPr lvl="1"/>
            <a:r>
              <a:rPr lang="en-US" altLang="ja-JP" dirty="0"/>
              <a:t>GEM/</a:t>
            </a:r>
            <a:r>
              <a:rPr lang="en-US" altLang="ja-JP" dirty="0" err="1" smtClean="0"/>
              <a:t>CsI</a:t>
            </a:r>
            <a:r>
              <a:rPr lang="en-US" altLang="ja-JP" dirty="0" smtClean="0"/>
              <a:t> </a:t>
            </a:r>
            <a:r>
              <a:rPr lang="en-US" altLang="ja-JP" dirty="0"/>
              <a:t>photo-cathode readout</a:t>
            </a:r>
          </a:p>
          <a:p>
            <a:pPr lvl="1"/>
            <a:r>
              <a:rPr lang="en-US" altLang="ja-JP" dirty="0"/>
              <a:t>Operated in B-field free </a:t>
            </a:r>
            <a:r>
              <a:rPr lang="en-US" altLang="ja-JP" dirty="0" smtClean="0"/>
              <a:t>region</a:t>
            </a:r>
          </a:p>
          <a:p>
            <a:r>
              <a:rPr lang="en-US" altLang="ja-JP" dirty="0"/>
              <a:t>Successfully </a:t>
            </a:r>
            <a:r>
              <a:rPr lang="en-US" altLang="ja-JP" dirty="0" smtClean="0"/>
              <a:t>operated in 2009 </a:t>
            </a:r>
            <a:r>
              <a:rPr lang="en-US" altLang="ja-JP" dirty="0" err="1"/>
              <a:t>p+p</a:t>
            </a:r>
            <a:r>
              <a:rPr lang="en-US" altLang="ja-JP" dirty="0"/>
              <a:t> r</a:t>
            </a:r>
            <a:r>
              <a:rPr lang="en-US" altLang="ja-JP" dirty="0" smtClean="0"/>
              <a:t>un, and 2010 </a:t>
            </a:r>
            <a:r>
              <a:rPr lang="en-US" altLang="ja-JP" dirty="0"/>
              <a:t>Au+Au </a:t>
            </a:r>
            <a:r>
              <a:rPr lang="en-US" altLang="ja-JP" dirty="0" smtClean="0"/>
              <a:t>run</a:t>
            </a:r>
          </a:p>
          <a:p>
            <a:pPr lvl="1"/>
            <a:r>
              <a:rPr lang="en-US" altLang="ja-JP" dirty="0"/>
              <a:t>20 </a:t>
            </a:r>
            <a:r>
              <a:rPr lang="en-US" altLang="ja-JP" dirty="0" err="1"/>
              <a:t>p.e.</a:t>
            </a:r>
            <a:r>
              <a:rPr lang="en-US" altLang="ja-JP" dirty="0"/>
              <a:t> for a single </a:t>
            </a:r>
            <a:r>
              <a:rPr lang="en-US" altLang="ja-JP" dirty="0" smtClean="0"/>
              <a:t>electron</a:t>
            </a:r>
            <a:endParaRPr lang="en-US" altLang="ja-JP" dirty="0"/>
          </a:p>
          <a:p>
            <a:pPr lvl="1"/>
            <a:r>
              <a:rPr lang="en-US" altLang="ja-JP" dirty="0"/>
              <a:t>Preliminary results: </a:t>
            </a:r>
            <a:r>
              <a:rPr lang="en-US" altLang="ja-JP" dirty="0" smtClean="0"/>
              <a:t>S</a:t>
            </a:r>
            <a:r>
              <a:rPr lang="en-US" altLang="ja-JP" dirty="0"/>
              <a:t>/B improvement of ~5 </a:t>
            </a:r>
            <a:r>
              <a:rPr lang="en-US" altLang="ja-JP" dirty="0" err="1"/>
              <a:t>wrt</a:t>
            </a:r>
            <a:r>
              <a:rPr lang="en-US" altLang="ja-JP" dirty="0"/>
              <a:t> </a:t>
            </a:r>
            <a:r>
              <a:rPr lang="en-US" altLang="ja-JP" dirty="0" smtClean="0"/>
              <a:t>the </a:t>
            </a:r>
            <a:r>
              <a:rPr lang="en-US" altLang="ja-JP" dirty="0"/>
              <a:t>previous results w/o HBD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6" name="Picture 4" descr="HB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1367" r="18288" b="11038"/>
          <a:stretch/>
        </p:blipFill>
        <p:spPr>
          <a:xfrm>
            <a:off x="262752" y="797195"/>
            <a:ext cx="2870200" cy="2921000"/>
          </a:xfrm>
          <a:prstGeom prst="rect">
            <a:avLst/>
          </a:prstGeom>
          <a:solidFill>
            <a:srgbClr val="FFFFFF"/>
          </a:solidFill>
          <a:extLst/>
        </p:spPr>
      </p:pic>
      <p:pic>
        <p:nvPicPr>
          <p:cNvPr id="7" name="Picture 5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8" y="4069211"/>
            <a:ext cx="2629749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479968" y="3611594"/>
            <a:ext cx="2286000" cy="584776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50"/>
              </a:spcAft>
              <a:buClr>
                <a:srgbClr val="000000"/>
              </a:buClr>
              <a:buSzPct val="4500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50"/>
              </a:spcAft>
              <a:buClr>
                <a:srgbClr val="000000"/>
              </a:buClr>
              <a:buSzPct val="4500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50"/>
              </a:spcAft>
              <a:buClr>
                <a:srgbClr val="000000"/>
              </a:buClr>
              <a:buSzPct val="4500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50"/>
              </a:spcAft>
              <a:buClr>
                <a:srgbClr val="000000"/>
              </a:buClr>
              <a:buSzPct val="45000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Aft>
                <a:spcPct val="0"/>
              </a:spcAft>
            </a:pPr>
            <a:r>
              <a:rPr lang="en-CA" b="1" dirty="0" smtClean="0">
                <a:solidFill>
                  <a:srgbClr val="002060"/>
                </a:solidFill>
              </a:rPr>
              <a:t>Hadron blindness</a:t>
            </a:r>
          </a:p>
          <a:p>
            <a:pPr algn="ctr">
              <a:spcAft>
                <a:spcPct val="0"/>
              </a:spcAft>
            </a:pPr>
            <a:r>
              <a:rPr lang="en-CA" b="1" dirty="0" smtClean="0">
                <a:solidFill>
                  <a:srgbClr val="002060"/>
                </a:solidFill>
              </a:rPr>
              <a:t>e</a:t>
            </a:r>
            <a:r>
              <a:rPr lang="en-CA" b="1" dirty="0">
                <a:solidFill>
                  <a:srgbClr val="002060"/>
                </a:solidFill>
              </a:rPr>
              <a:t>-h </a:t>
            </a:r>
            <a:r>
              <a:rPr lang="en-CA" b="1" dirty="0" smtClean="0">
                <a:solidFill>
                  <a:srgbClr val="002060"/>
                </a:solidFill>
              </a:rPr>
              <a:t>separation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6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Run-9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dilepton with HBD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5704279"/>
            <a:ext cx="8229600" cy="754131"/>
          </a:xfrm>
        </p:spPr>
        <p:txBody>
          <a:bodyPr>
            <a:normAutofit/>
          </a:bodyPr>
          <a:lstStyle/>
          <a:p>
            <a:r>
              <a:rPr lang="en-US" sz="2000" dirty="0"/>
              <a:t>Fully consistent with published result </a:t>
            </a:r>
            <a:r>
              <a:rPr lang="en-US" sz="2000" dirty="0" smtClean="0"/>
              <a:t>in PR </a:t>
            </a:r>
            <a:r>
              <a:rPr lang="en-US" sz="2000" dirty="0"/>
              <a:t>C81, 034911 (2010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74" y="1056271"/>
            <a:ext cx="5511800" cy="469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128340" y="47838"/>
            <a:ext cx="8925342" cy="921333"/>
          </a:xfrm>
        </p:spPr>
        <p:txBody>
          <a:bodyPr>
            <a:normAutofit/>
          </a:bodyPr>
          <a:lstStyle/>
          <a:p>
            <a:r>
              <a:rPr lang="en-US" altLang="ja-JP" dirty="0"/>
              <a:t>Au+Au </a:t>
            </a:r>
            <a:r>
              <a:rPr lang="en-US" altLang="ja-JP" dirty="0" smtClean="0"/>
              <a:t>dilepton </a:t>
            </a:r>
            <a:r>
              <a:rPr lang="en-US" altLang="ja-JP" dirty="0"/>
              <a:t>at √</a:t>
            </a:r>
            <a:r>
              <a:rPr lang="en-US" altLang="ja-JP" dirty="0" err="1"/>
              <a:t>s</a:t>
            </a:r>
            <a:r>
              <a:rPr lang="en-US" altLang="ja-JP" baseline="-25000" dirty="0" err="1"/>
              <a:t>NN</a:t>
            </a:r>
            <a:r>
              <a:rPr lang="en-US" altLang="ja-JP" dirty="0"/>
              <a:t>=200 </a:t>
            </a:r>
            <a:r>
              <a:rPr lang="en-US" altLang="ja-JP" dirty="0" smtClean="0"/>
              <a:t>GeV</a:t>
            </a:r>
            <a:endParaRPr 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2013/11/02</a:t>
            </a:r>
            <a:endParaRPr 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YITP workshop on "Hadron in Nucleus" at YITP, Kyoto University, Oct. 31 - Nov. 2, 2013</a:t>
            </a:r>
            <a:endParaRPr lang="en-US"/>
          </a:p>
        </p:txBody>
      </p:sp>
      <p:grpSp>
        <p:nvGrpSpPr>
          <p:cNvPr id="11" name="Group 1"/>
          <p:cNvGrpSpPr/>
          <p:nvPr/>
        </p:nvGrpSpPr>
        <p:grpSpPr>
          <a:xfrm>
            <a:off x="1905000" y="914400"/>
            <a:ext cx="5429154" cy="5918200"/>
            <a:chOff x="1905000" y="914400"/>
            <a:chExt cx="5429154" cy="5918200"/>
          </a:xfrm>
        </p:grpSpPr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1262062"/>
              <a:ext cx="5429154" cy="5570538"/>
            </a:xfrm>
            <a:prstGeom prst="rect">
              <a:avLst/>
            </a:prstGeom>
          </p:spPr>
        </p:pic>
        <p:sp>
          <p:nvSpPr>
            <p:cNvPr id="13" name="AutoShape 7"/>
            <p:cNvSpPr>
              <a:spLocks noChangeArrowheads="1"/>
            </p:cNvSpPr>
            <p:nvPr/>
          </p:nvSpPr>
          <p:spPr bwMode="auto">
            <a:xfrm>
              <a:off x="3733800" y="914400"/>
              <a:ext cx="1524000" cy="457200"/>
            </a:xfrm>
            <a:prstGeom prst="flowChartAlternateProcess">
              <a:avLst/>
            </a:prstGeom>
            <a:solidFill>
              <a:srgbClr val="FFFF00"/>
            </a:solidFill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>
                <a:buClr>
                  <a:srgbClr val="000090"/>
                </a:buClr>
                <a:buSzPct val="80000"/>
              </a:pPr>
              <a:r>
                <a:rPr lang="en-US" sz="1800" b="1" dirty="0" smtClean="0">
                  <a:solidFill>
                    <a:srgbClr val="000090"/>
                  </a:solidFill>
                </a:rPr>
                <a:t>Peripheral</a:t>
              </a:r>
            </a:p>
          </p:txBody>
        </p:sp>
      </p:grp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2419350" y="375761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88" name="משוואה" r:id="rId4" imgW="114151" imgH="215619" progId="Equation.3">
                  <p:embed/>
                </p:oleObj>
              </mc:Choice>
              <mc:Fallback>
                <p:oleObj name="משוואה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9350" y="3757612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6610350" y="2586831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89" name="数式" r:id="rId6" imgW="114151" imgH="215619" progId="Equation.3">
                  <p:embed/>
                </p:oleObj>
              </mc:Choice>
              <mc:Fallback>
                <p:oleObj name="数式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2586831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7"/>
          <p:cNvGrpSpPr/>
          <p:nvPr/>
        </p:nvGrpSpPr>
        <p:grpSpPr>
          <a:xfrm>
            <a:off x="3350565" y="914400"/>
            <a:ext cx="5349544" cy="5914230"/>
            <a:chOff x="3350565" y="914400"/>
            <a:chExt cx="5349544" cy="5914230"/>
          </a:xfrm>
        </p:grpSpPr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50565" y="1269673"/>
              <a:ext cx="5349544" cy="5558957"/>
            </a:xfrm>
            <a:prstGeom prst="rect">
              <a:avLst/>
            </a:prstGeom>
          </p:spPr>
        </p:pic>
        <p:sp>
          <p:nvSpPr>
            <p:cNvPr id="18" name="AutoShape 7"/>
            <p:cNvSpPr>
              <a:spLocks noChangeArrowheads="1"/>
            </p:cNvSpPr>
            <p:nvPr/>
          </p:nvSpPr>
          <p:spPr bwMode="auto">
            <a:xfrm>
              <a:off x="4953000" y="914400"/>
              <a:ext cx="2133600" cy="457200"/>
            </a:xfrm>
            <a:prstGeom prst="flowChartAlternateProcess">
              <a:avLst/>
            </a:prstGeom>
            <a:solidFill>
              <a:srgbClr val="FFFF00"/>
            </a:solidFill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>
                <a:buClr>
                  <a:srgbClr val="000090"/>
                </a:buClr>
                <a:buSzPct val="80000"/>
              </a:pPr>
              <a:r>
                <a:rPr lang="en-US" sz="1800" b="1" dirty="0" smtClean="0">
                  <a:solidFill>
                    <a:srgbClr val="000090"/>
                  </a:solidFill>
                </a:rPr>
                <a:t>Semi-peripheral</a:t>
              </a:r>
            </a:p>
          </p:txBody>
        </p:sp>
      </p:grpSp>
      <p:grpSp>
        <p:nvGrpSpPr>
          <p:cNvPr id="19" name="Group 2"/>
          <p:cNvGrpSpPr/>
          <p:nvPr/>
        </p:nvGrpSpPr>
        <p:grpSpPr>
          <a:xfrm>
            <a:off x="3773484" y="914400"/>
            <a:ext cx="5370516" cy="5914231"/>
            <a:chOff x="3773484" y="914400"/>
            <a:chExt cx="5370516" cy="5914231"/>
          </a:xfrm>
        </p:grpSpPr>
        <p:pic>
          <p:nvPicPr>
            <p:cNvPr id="20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3484" y="1269675"/>
              <a:ext cx="5370516" cy="5558956"/>
            </a:xfrm>
            <a:prstGeom prst="rect">
              <a:avLst/>
            </a:prstGeom>
          </p:spPr>
        </p:pic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5562600" y="914400"/>
              <a:ext cx="1752600" cy="457200"/>
            </a:xfrm>
            <a:prstGeom prst="flowChartAlternateProcess">
              <a:avLst/>
            </a:prstGeom>
            <a:solidFill>
              <a:srgbClr val="FFFF00"/>
            </a:solidFill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 anchorCtr="1"/>
            <a:lstStyle/>
            <a:p>
              <a:pPr>
                <a:buClr>
                  <a:srgbClr val="000090"/>
                </a:buClr>
                <a:buSzPct val="80000"/>
              </a:pPr>
              <a:r>
                <a:rPr lang="en-US" sz="1800" b="1" dirty="0" smtClean="0">
                  <a:solidFill>
                    <a:srgbClr val="000090"/>
                  </a:solidFill>
                </a:rPr>
                <a:t>Semi-central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764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33021 0.0018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185 L -0.15365 0.00047 " pathEditMode="relative" rAng="0" ptsTypes="AA">
                                      <p:cBhvr>
                                        <p:cTn id="17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08 0.00232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</a:t>
            </a:r>
            <a:r>
              <a:rPr lang="en-US" dirty="0" smtClean="0"/>
              <a:t>of the Two Results</a:t>
            </a:r>
            <a:endParaRPr 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457200" y="5069255"/>
            <a:ext cx="8229600" cy="1389155"/>
          </a:xfrm>
        </p:spPr>
        <p:txBody>
          <a:bodyPr>
            <a:noAutofit/>
          </a:bodyPr>
          <a:lstStyle/>
          <a:p>
            <a:r>
              <a:rPr lang="en-US" sz="2000" dirty="0" smtClean="0"/>
              <a:t>Only the results below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part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&lt; 150 are available at this moment</a:t>
            </a:r>
          </a:p>
          <a:p>
            <a:r>
              <a:rPr lang="en-US" sz="2000" dirty="0" smtClean="0"/>
              <a:t>Run-4 and Run-10</a:t>
            </a:r>
            <a:r>
              <a:rPr lang="en-US" sz="2000" dirty="0"/>
              <a:t> </a:t>
            </a:r>
            <a:r>
              <a:rPr lang="en-US" sz="2000" dirty="0" smtClean="0"/>
              <a:t>results are consistent  </a:t>
            </a:r>
            <a:r>
              <a:rPr lang="en-US" sz="2000" dirty="0" smtClean="0">
                <a:solidFill>
                  <a:srgbClr val="FF0000"/>
                </a:solidFill>
              </a:rPr>
              <a:t>-- encouraging </a:t>
            </a:r>
          </a:p>
          <a:p>
            <a:r>
              <a:rPr lang="en-US" sz="2000" dirty="0" smtClean="0"/>
              <a:t>Completion of analysis for central collisions is eagerly hoped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2013/11/02</a:t>
            </a:r>
            <a:endParaRPr 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YITP workshop on "Hadron in Nucleus" at YITP, Kyoto University, Oct. 31 - Nov. 2, 2013</a:t>
            </a:r>
            <a:endParaRPr lang="en-US"/>
          </a:p>
        </p:txBody>
      </p:sp>
      <p:pic>
        <p:nvPicPr>
          <p:cNvPr id="11" name="Picture 9" descr="LMRAveYieldM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"/>
          <a:stretch/>
        </p:blipFill>
        <p:spPr bwMode="auto">
          <a:xfrm>
            <a:off x="4705389" y="831207"/>
            <a:ext cx="4403035" cy="438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mr_w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0" y="1492020"/>
            <a:ext cx="4560492" cy="3089552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128340" y="1113754"/>
            <a:ext cx="4629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Helvetica Neue"/>
                <a:cs typeface="Helvetica Neue"/>
              </a:rPr>
              <a:t>Low mass region  (m = 0.15 – 0.75 GeV/c2)</a:t>
            </a:r>
          </a:p>
        </p:txBody>
      </p:sp>
      <p:sp>
        <p:nvSpPr>
          <p:cNvPr id="2" name="円/楕円 1"/>
          <p:cNvSpPr/>
          <p:nvPr/>
        </p:nvSpPr>
        <p:spPr>
          <a:xfrm>
            <a:off x="4971601" y="3321801"/>
            <a:ext cx="2073309" cy="629622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STAR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614" y="1066936"/>
            <a:ext cx="4593595" cy="33785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Large acceptance electron ID</a:t>
            </a:r>
          </a:p>
          <a:p>
            <a:r>
              <a:rPr lang="en-US" sz="2400" dirty="0" smtClean="0"/>
              <a:t>Time Projection Chamber</a:t>
            </a:r>
          </a:p>
          <a:p>
            <a:r>
              <a:rPr lang="en-US" sz="2400" dirty="0" smtClean="0"/>
              <a:t>Time-of-Flight detector</a:t>
            </a:r>
          </a:p>
          <a:p>
            <a:pPr lvl="1"/>
            <a:r>
              <a:rPr lang="en-US" altLang="ja-JP" sz="2000" dirty="0" smtClean="0"/>
              <a:t>Removes “slow” hadrons</a:t>
            </a:r>
          </a:p>
          <a:p>
            <a:pPr lvl="1"/>
            <a:r>
              <a:rPr lang="en-US" altLang="ja-JP" sz="2000" dirty="0" smtClean="0"/>
              <a:t>improves electron purity</a:t>
            </a:r>
          </a:p>
          <a:p>
            <a:pPr lvl="2"/>
            <a:r>
              <a:rPr lang="en-US" altLang="ja-JP" sz="1800" dirty="0"/>
              <a:t>~92</a:t>
            </a:r>
            <a:r>
              <a:rPr lang="en-US" altLang="ja-JP" sz="1800" dirty="0" smtClean="0"/>
              <a:t>% for central events </a:t>
            </a:r>
          </a:p>
          <a:p>
            <a:pPr lvl="2"/>
            <a:r>
              <a:rPr lang="en-US" altLang="ja-JP" sz="1800" dirty="0"/>
              <a:t>~95</a:t>
            </a:r>
            <a:r>
              <a:rPr lang="en-US" altLang="ja-JP" sz="1800" dirty="0" smtClean="0"/>
              <a:t>% for min-bias events</a:t>
            </a:r>
            <a:endParaRPr lang="en-US" sz="1800" dirty="0" smtClean="0"/>
          </a:p>
          <a:p>
            <a:r>
              <a:rPr lang="en-US" sz="2400" dirty="0" smtClean="0"/>
              <a:t>Electromagnetic Calorimeter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2013/11/02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YITP workshop on "Hadron in Nucleus" at YITP, Kyoto University, Oct. 31 - Nov. 2, 2013</a:t>
            </a:r>
            <a:endParaRPr lang="en-US"/>
          </a:p>
        </p:txBody>
      </p:sp>
      <p:pic>
        <p:nvPicPr>
          <p:cNvPr id="10" name="Picture 9" descr="STAR_FINAL_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532" y="1149351"/>
            <a:ext cx="4525081" cy="33938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56906" y="4823859"/>
            <a:ext cx="287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Time-of-Flight Detector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latin typeface="Lucida Grande" charset="0"/>
                <a:cs typeface="Lucida Grande" charset="0"/>
              </a:rPr>
              <a:t>ϕ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&lt;2π, |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η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|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&lt;0.9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Time resolution &lt; 100ps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Significantly improves PID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22" y="4445459"/>
            <a:ext cx="2878584" cy="201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Nsigma_AuAu200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6525" y="4570729"/>
            <a:ext cx="2658230" cy="185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920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STAR: e+e- in p+p at 200 GeV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2456" y="1158549"/>
            <a:ext cx="4059778" cy="5299861"/>
          </a:xfrm>
        </p:spPr>
        <p:txBody>
          <a:bodyPr>
            <a:normAutofit/>
          </a:bodyPr>
          <a:lstStyle/>
          <a:p>
            <a:r>
              <a:rPr lang="en-US" dirty="0" smtClean="0"/>
              <a:t>STAR claims that cocktail simulation is consistent with data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Data/Cocktail strongly deviates from one at low-mass region</a:t>
            </a: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2013/11/02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YITP workshop on "Hadron in Nucleus" at YITP, Kyoto University, Oct. 31 - Nov. 2, 2013</a:t>
            </a:r>
            <a:endParaRPr lang="en-US"/>
          </a:p>
        </p:txBody>
      </p:sp>
      <p:pic>
        <p:nvPicPr>
          <p:cNvPr id="4" name="Picture 3" descr="ppfinal_Figure_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575"/>
            <a:ext cx="4982456" cy="4806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3740" y="1220756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Phys. Rev. C 86, 024906 (2012) </a:t>
            </a:r>
          </a:p>
        </p:txBody>
      </p:sp>
      <p:cxnSp>
        <p:nvCxnSpPr>
          <p:cNvPr id="13" name="直線コネクタ 12"/>
          <p:cNvCxnSpPr/>
          <p:nvPr/>
        </p:nvCxnSpPr>
        <p:spPr>
          <a:xfrm>
            <a:off x="857546" y="5460364"/>
            <a:ext cx="1400298" cy="130267"/>
          </a:xfrm>
          <a:prstGeom prst="line">
            <a:avLst/>
          </a:prstGeom>
          <a:ln w="76200" cmpd="sng">
            <a:solidFill>
              <a:srgbClr val="FF0000">
                <a:alpha val="54000"/>
              </a:srgb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99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STAR: Au+Au at 200 GeV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978922"/>
            <a:ext cx="8229600" cy="1479488"/>
          </a:xfrm>
        </p:spPr>
        <p:txBody>
          <a:bodyPr>
            <a:normAutofit/>
          </a:bodyPr>
          <a:lstStyle/>
          <a:p>
            <a:r>
              <a:rPr lang="en-US" dirty="0" smtClean="0"/>
              <a:t>Enhancement when compared to cocktail</a:t>
            </a:r>
          </a:p>
          <a:p>
            <a:r>
              <a:rPr lang="en-US" dirty="0" smtClean="0"/>
              <a:t>Centrality dependence is not large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Caveat: Understanding of background contributions?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2013/11/02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YITP workshop on "Hadron in Nucleus" at YITP, Kyoto University, Oct. 31 - Nov. 2, 2013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28763" y="853755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STAR Preliminary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16" name="Picture 15" descr="Centrality_mass1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17" y="831278"/>
            <a:ext cx="6870611" cy="4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3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62025"/>
            <a:ext cx="8229600" cy="5396385"/>
          </a:xfrm>
        </p:spPr>
        <p:txBody>
          <a:bodyPr>
            <a:normAutofit/>
          </a:bodyPr>
          <a:lstStyle/>
          <a:p>
            <a:r>
              <a:rPr lang="en-US" altLang="ja-JP" sz="2800" dirty="0" smtClean="0"/>
              <a:t>Introduction</a:t>
            </a:r>
          </a:p>
          <a:p>
            <a:r>
              <a:rPr lang="en-US" altLang="ja-JP" sz="2800" dirty="0" smtClean="0"/>
              <a:t>Low mass </a:t>
            </a:r>
            <a:r>
              <a:rPr lang="en-US" altLang="ja-JP" sz="2800" dirty="0" err="1" smtClean="0"/>
              <a:t>e+e</a:t>
            </a:r>
            <a:r>
              <a:rPr lang="en-US" altLang="ja-JP" sz="2800" dirty="0" smtClean="0"/>
              <a:t>- pair production at RHIC</a:t>
            </a:r>
          </a:p>
          <a:p>
            <a:pPr lvl="1"/>
            <a:r>
              <a:rPr lang="en-US" altLang="ja-JP" sz="2400" dirty="0" smtClean="0"/>
              <a:t>SPS results</a:t>
            </a:r>
          </a:p>
          <a:p>
            <a:pPr lvl="1"/>
            <a:r>
              <a:rPr lang="en-US" altLang="ja-JP" sz="2400" dirty="0" smtClean="0"/>
              <a:t>PHENIX (preliminary) results</a:t>
            </a:r>
          </a:p>
          <a:p>
            <a:pPr lvl="1"/>
            <a:r>
              <a:rPr lang="en-US" altLang="ja-JP" sz="2400" dirty="0"/>
              <a:t>STAR </a:t>
            </a:r>
            <a:r>
              <a:rPr lang="en-US" altLang="ja-JP" sz="2400" dirty="0" smtClean="0"/>
              <a:t>(preliminary) </a:t>
            </a:r>
            <a:r>
              <a:rPr lang="en-US" altLang="ja-JP" sz="2400" dirty="0"/>
              <a:t>results</a:t>
            </a:r>
            <a:endParaRPr lang="en-US" altLang="ja-JP" sz="2400" dirty="0" smtClean="0"/>
          </a:p>
          <a:p>
            <a:r>
              <a:rPr lang="en-US" altLang="ja-JP" sz="2800" dirty="0" smtClean="0"/>
              <a:t>Quarkonia and heavy flavors at LHC</a:t>
            </a:r>
            <a:endParaRPr lang="en-US" altLang="ja-JP" sz="2800" dirty="0" smtClean="0">
              <a:cs typeface="Helvetica Neue"/>
            </a:endParaRPr>
          </a:p>
          <a:p>
            <a:pPr lvl="1"/>
            <a:r>
              <a:rPr lang="en-US" altLang="ja-JP" sz="2400" dirty="0"/>
              <a:t>Recombination process in J/</a:t>
            </a:r>
            <a:r>
              <a:rPr lang="en-US" altLang="ja-JP" sz="2400" dirty="0">
                <a:latin typeface="Symbol" charset="2"/>
                <a:cs typeface="Symbol" charset="2"/>
              </a:rPr>
              <a:t>y </a:t>
            </a:r>
            <a:r>
              <a:rPr lang="en-US" altLang="ja-JP" sz="2400" dirty="0"/>
              <a:t>production</a:t>
            </a:r>
          </a:p>
          <a:p>
            <a:pPr lvl="1"/>
            <a:r>
              <a:rPr lang="en-US" altLang="ja-JP" sz="2400" dirty="0" smtClean="0"/>
              <a:t>Energy loss of charm and bottom</a:t>
            </a:r>
          </a:p>
          <a:p>
            <a:pPr lvl="1"/>
            <a:r>
              <a:rPr lang="en-US" altLang="ja-JP" sz="2400" dirty="0" smtClean="0"/>
              <a:t>Charm thermalization</a:t>
            </a:r>
          </a:p>
          <a:p>
            <a:r>
              <a:rPr lang="en-US" altLang="ja-JP" sz="2800" dirty="0" smtClean="0"/>
              <a:t>Summary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63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jarobielcik\My Documents\Documents_work\Konferencie\2013\Moriond_marec\dilepton_bes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48" y="2378061"/>
            <a:ext cx="5816923" cy="42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Dielectron</a:t>
            </a:r>
            <a:r>
              <a:rPr lang="en-US" dirty="0" smtClean="0"/>
              <a:t> Production at lower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2557"/>
            <a:ext cx="8229600" cy="1805019"/>
          </a:xfrm>
        </p:spPr>
        <p:txBody>
          <a:bodyPr>
            <a:normAutofit/>
          </a:bodyPr>
          <a:lstStyle/>
          <a:p>
            <a:r>
              <a:rPr lang="en-US" dirty="0" smtClean="0"/>
              <a:t>Beam Energy Scan in 2010 – 2011</a:t>
            </a:r>
          </a:p>
          <a:p>
            <a:r>
              <a:rPr lang="en-US" dirty="0" smtClean="0"/>
              <a:t>Au+Au at 62.4, 39, and 19.6 GeV</a:t>
            </a:r>
          </a:p>
          <a:p>
            <a:pPr lvl="1"/>
            <a:r>
              <a:rPr lang="en-US" dirty="0" smtClean="0"/>
              <a:t>Data samples; 55M, 99M, and 34M min-bias events</a:t>
            </a:r>
          </a:p>
          <a:p>
            <a:pPr marL="363538" lvl="1" indent="0">
              <a:buNone/>
            </a:pP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2013/11/02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YITP workshop on "Hadron in Nucleus" at YITP, Kyoto University, Oct. 31 - Nov. 2,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3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to SPS measurements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2013/11/02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YITP workshop on "Hadron in Nucleus" at YITP, Kyoto University, Oct. 31 - Nov. 2, 2013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4895" y="5562101"/>
            <a:ext cx="5263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Neue"/>
                <a:cs typeface="Helvetica Neue"/>
              </a:rPr>
              <a:t>STAR result is comparable to CERES</a:t>
            </a:r>
          </a:p>
          <a:p>
            <a:pPr lvl="1"/>
            <a:r>
              <a:rPr lang="en-US" sz="2000" dirty="0" smtClean="0">
                <a:latin typeface="Helvetica Neue"/>
                <a:cs typeface="Helvetica Neue"/>
              </a:rPr>
              <a:t>… and with better mass resolution</a:t>
            </a:r>
            <a:endParaRPr lang="en-US" sz="2000" dirty="0">
              <a:latin typeface="Helvetica Neue"/>
              <a:cs typeface="Helvetica Neue"/>
            </a:endParaRPr>
          </a:p>
        </p:txBody>
      </p:sp>
      <p:pic>
        <p:nvPicPr>
          <p:cNvPr id="19" name="Picture 18" descr="data_simu_ratio_ceres_sys_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893"/>
            <a:ext cx="4861560" cy="46939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1563" y="4718960"/>
            <a:ext cx="116198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900" dirty="0" smtClean="0">
                <a:latin typeface="Arial Rounded MT Bold"/>
                <a:cs typeface="Arial Rounded MT Bold"/>
              </a:rPr>
              <a:t>STAR Preliminary</a:t>
            </a:r>
            <a:endParaRPr lang="en-US" sz="900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995" y="1158550"/>
            <a:ext cx="4282440" cy="4403552"/>
          </a:xfrm>
        </p:spPr>
        <p:txBody>
          <a:bodyPr>
            <a:normAutofit/>
          </a:bodyPr>
          <a:lstStyle/>
          <a:p>
            <a:r>
              <a:rPr lang="en-US" dirty="0" smtClean="0"/>
              <a:t>CERES </a:t>
            </a:r>
            <a:r>
              <a:rPr lang="en-US" dirty="0" err="1" smtClean="0"/>
              <a:t>Pb+Au</a:t>
            </a:r>
            <a:r>
              <a:rPr lang="en-US" dirty="0" smtClean="0"/>
              <a:t> at 17.2 GeV/c</a:t>
            </a:r>
          </a:p>
          <a:p>
            <a:pPr lvl="1"/>
            <a:r>
              <a:rPr lang="en-US" dirty="0" smtClean="0"/>
              <a:t>Eur. Phys. J. C 41 (2005) 475</a:t>
            </a:r>
          </a:p>
          <a:p>
            <a:pPr lvl="1"/>
            <a:r>
              <a:rPr lang="en-US" dirty="0" smtClean="0"/>
              <a:t>semi-central (0-28%)</a:t>
            </a:r>
          </a:p>
          <a:p>
            <a:pPr lvl="1"/>
            <a:r>
              <a:rPr lang="en-US" dirty="0" err="1" smtClean="0"/>
              <a:t>pT</a:t>
            </a:r>
            <a:r>
              <a:rPr lang="en-US" dirty="0" smtClean="0"/>
              <a:t> &gt; 0.2GeV/c, 2.1 &lt; </a:t>
            </a:r>
            <a:r>
              <a:rPr lang="en-US" dirty="0" err="1" smtClean="0"/>
              <a:t>η</a:t>
            </a:r>
            <a:r>
              <a:rPr lang="en-US" dirty="0" smtClean="0"/>
              <a:t> &lt; 2.65, </a:t>
            </a:r>
            <a:r>
              <a:rPr lang="en-US" dirty="0" err="1" smtClean="0"/>
              <a:t>θee</a:t>
            </a:r>
            <a:r>
              <a:rPr lang="en-US" dirty="0" smtClean="0"/>
              <a:t> &gt; 35mrad</a:t>
            </a:r>
          </a:p>
          <a:p>
            <a:r>
              <a:rPr lang="en-US" altLang="ja-JP" dirty="0"/>
              <a:t>STAR Au+Au at 19.6 GeV/c</a:t>
            </a:r>
          </a:p>
          <a:p>
            <a:pPr lvl="1"/>
            <a:r>
              <a:rPr lang="en-US" altLang="ja-JP" dirty="0"/>
              <a:t>min-bias (0 - 80%)</a:t>
            </a:r>
          </a:p>
          <a:p>
            <a:pPr lvl="1"/>
            <a:r>
              <a:rPr lang="en-US" altLang="ja-JP" dirty="0" err="1" smtClean="0"/>
              <a:t>pT</a:t>
            </a:r>
            <a:r>
              <a:rPr lang="en-US" altLang="ja-JP" dirty="0" smtClean="0"/>
              <a:t> &gt; 0.2GeV</a:t>
            </a:r>
            <a:r>
              <a:rPr lang="en-US" altLang="ja-JP" dirty="0"/>
              <a:t>/c, |</a:t>
            </a:r>
            <a:r>
              <a:rPr lang="en-US" altLang="ja-JP" dirty="0" err="1"/>
              <a:t>η</a:t>
            </a:r>
            <a:r>
              <a:rPr lang="en-US" altLang="ja-JP" dirty="0"/>
              <a:t>|&lt;1, |</a:t>
            </a:r>
            <a:r>
              <a:rPr lang="en-US" altLang="ja-JP" dirty="0" err="1"/>
              <a:t>yee</a:t>
            </a:r>
            <a:r>
              <a:rPr lang="en-US" altLang="ja-JP" dirty="0"/>
              <a:t>|&lt;</a:t>
            </a:r>
            <a:r>
              <a:rPr lang="en-US" altLang="ja-JP" dirty="0" smtClean="0"/>
              <a:t>1</a:t>
            </a:r>
            <a:endParaRPr lang="en-US" altLang="ja-JP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285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Heavy Flavor</a:t>
            </a:r>
            <a:br>
              <a:rPr lang="en-US" altLang="ja-JP" dirty="0" smtClean="0"/>
            </a:br>
            <a:r>
              <a:rPr lang="en-US" altLang="ja-JP" dirty="0" smtClean="0">
                <a:cs typeface="Helvetica Neue"/>
              </a:rPr>
              <a:t>in </a:t>
            </a:r>
            <a:r>
              <a:rPr lang="en-US" altLang="ja-JP" dirty="0" err="1" smtClean="0">
                <a:cs typeface="Helvetica Neue"/>
              </a:rPr>
              <a:t>Pb</a:t>
            </a:r>
            <a:r>
              <a:rPr lang="en-US" altLang="ja-JP" dirty="0" err="1">
                <a:cs typeface="Helvetica Neue"/>
              </a:rPr>
              <a:t>-Pb</a:t>
            </a:r>
            <a:r>
              <a:rPr lang="en-US" altLang="ja-JP" dirty="0">
                <a:cs typeface="Helvetica Neue"/>
              </a:rPr>
              <a:t> </a:t>
            </a:r>
            <a:r>
              <a:rPr lang="en-US" altLang="ja-JP" dirty="0" smtClean="0">
                <a:cs typeface="Helvetica Neue"/>
              </a:rPr>
              <a:t>collisions at LHC</a:t>
            </a:r>
            <a:endParaRPr 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39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8031" y="47838"/>
            <a:ext cx="7833299" cy="1029483"/>
          </a:xfrm>
        </p:spPr>
        <p:txBody>
          <a:bodyPr/>
          <a:lstStyle/>
          <a:p>
            <a:r>
              <a:rPr lang="en-US" altLang="ja-JP" i="1" dirty="0" smtClean="0">
                <a:cs typeface="Helvetica Neue"/>
              </a:rPr>
              <a:t>R</a:t>
            </a:r>
            <a:r>
              <a:rPr lang="en-US" altLang="ja-JP" baseline="-25000" dirty="0" smtClean="0">
                <a:cs typeface="Helvetica Neue"/>
              </a:rPr>
              <a:t>AA</a:t>
            </a:r>
            <a:r>
              <a:rPr lang="en-US" altLang="ja-JP" dirty="0" smtClean="0">
                <a:cs typeface="Helvetica Neue"/>
              </a:rPr>
              <a:t>(</a:t>
            </a:r>
            <a:r>
              <a:rPr lang="en-US" altLang="ja-JP" dirty="0"/>
              <a:t>J/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 smtClean="0">
                <a:cs typeface="Helvetica Neue"/>
              </a:rPr>
              <a:t>) </a:t>
            </a:r>
            <a:r>
              <a:rPr lang="en-US" altLang="ja-JP" dirty="0" smtClean="0"/>
              <a:t>at LHC</a:t>
            </a:r>
            <a:endParaRPr lang="en-US" b="1" dirty="0">
              <a:latin typeface="Symbol" charset="2"/>
              <a:cs typeface="Symbol" charset="2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5512" y="4114257"/>
            <a:ext cx="8003375" cy="2225390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At LHC, </a:t>
            </a:r>
            <a:r>
              <a:rPr lang="en-US" altLang="ja-JP" i="1" dirty="0" smtClean="0"/>
              <a:t>R</a:t>
            </a:r>
            <a:r>
              <a:rPr lang="en-US" altLang="ja-JP" baseline="-25000" dirty="0" smtClean="0"/>
              <a:t>AA</a:t>
            </a:r>
            <a:r>
              <a:rPr lang="en-US" altLang="ja-JP" dirty="0" smtClean="0"/>
              <a:t>(J/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/>
              <a:t>) doesn’t decrease at large &lt;</a:t>
            </a:r>
            <a:r>
              <a:rPr lang="en-US" altLang="ja-JP" dirty="0" err="1" smtClean="0"/>
              <a:t>N</a:t>
            </a:r>
            <a:r>
              <a:rPr lang="en-US" altLang="ja-JP" baseline="-25000" dirty="0" err="1" smtClean="0"/>
              <a:t>part</a:t>
            </a:r>
            <a:r>
              <a:rPr lang="en-US" altLang="ja-JP" dirty="0" smtClean="0"/>
              <a:t>&gt;, or even increase at mid-rapidity</a:t>
            </a:r>
          </a:p>
          <a:p>
            <a:pPr marL="0" indent="0">
              <a:buNone/>
            </a:pPr>
            <a:endParaRPr lang="en-US" altLang="ja-JP" sz="1200" i="1" dirty="0" smtClean="0">
              <a:solidFill>
                <a:srgbClr val="FF0000"/>
              </a:solidFill>
              <a:sym typeface="Wingdings"/>
            </a:endParaRPr>
          </a:p>
          <a:p>
            <a:pPr marL="446088" indent="0">
              <a:buNone/>
            </a:pPr>
            <a:r>
              <a:rPr lang="en-US" altLang="ja-JP" i="1" dirty="0" smtClean="0">
                <a:solidFill>
                  <a:srgbClr val="FF0000"/>
                </a:solidFill>
                <a:sym typeface="Wingdings"/>
              </a:rPr>
              <a:t>Consistent with large contribution from recombination process</a:t>
            </a:r>
          </a:p>
          <a:p>
            <a:pPr marL="788988"/>
            <a:r>
              <a:rPr lang="en-US" altLang="ja-JP" i="1" dirty="0" smtClean="0">
                <a:sym typeface="Wingdings"/>
              </a:rPr>
              <a:t>larger charm density at mid-rapidity</a:t>
            </a:r>
            <a:endParaRPr lang="en-US" altLang="ja-JP" i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 dirty="0"/>
          </a:p>
        </p:txBody>
      </p:sp>
      <p:pic>
        <p:nvPicPr>
          <p:cNvPr id="9" name="図 8" descr="2012-Oct-08-RAAvsPHENIX2_pt0_y0_np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9" y="1102181"/>
            <a:ext cx="3900755" cy="2827532"/>
          </a:xfrm>
          <a:prstGeom prst="rect">
            <a:avLst/>
          </a:prstGeom>
        </p:spPr>
      </p:pic>
      <p:pic>
        <p:nvPicPr>
          <p:cNvPr id="11" name="図 10" descr="2012-Aug-30-RaaCombined_vsPheni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35" y="1147133"/>
            <a:ext cx="3939378" cy="286942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509313" y="1865062"/>
            <a:ext cx="1800493" cy="369332"/>
          </a:xfrm>
          <a:prstGeom prst="rect">
            <a:avLst/>
          </a:prstGeom>
          <a:solidFill>
            <a:srgbClr val="CCFFCC"/>
          </a:solidFill>
          <a:ln>
            <a:solidFill>
              <a:srgbClr val="33CCCC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90"/>
                </a:solidFill>
                <a:latin typeface="Helvetica Neue"/>
                <a:cs typeface="Helvetica Neue"/>
              </a:rPr>
              <a:t>forward rapidity</a:t>
            </a:r>
            <a:endParaRPr lang="en-US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727548" y="2918045"/>
            <a:ext cx="1428596" cy="369332"/>
          </a:xfrm>
          <a:prstGeom prst="rect">
            <a:avLst/>
          </a:prstGeom>
          <a:solidFill>
            <a:srgbClr val="CCFFCC"/>
          </a:solidFill>
          <a:ln>
            <a:solidFill>
              <a:srgbClr val="33CCCC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90"/>
                </a:solidFill>
                <a:latin typeface="Helvetica Neue"/>
                <a:cs typeface="Helvetica Neue"/>
              </a:rPr>
              <a:t>mid-</a:t>
            </a:r>
            <a:r>
              <a:rPr lang="en-US" altLang="ja-JP" dirty="0" smtClean="0">
                <a:solidFill>
                  <a:srgbClr val="000090"/>
                </a:solidFill>
                <a:latin typeface="Helvetica Neue"/>
                <a:cs typeface="Helvetica Neue"/>
              </a:rPr>
              <a:t>rapidity</a:t>
            </a:r>
            <a:endParaRPr lang="en-US" dirty="0">
              <a:solidFill>
                <a:srgbClr val="000090"/>
              </a:solidFill>
              <a:latin typeface="Helvetica Neue"/>
              <a:cs typeface="Helvetica Neue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487903" y="803958"/>
            <a:ext cx="1627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PRL109, 072301 (2012)</a:t>
            </a:r>
          </a:p>
        </p:txBody>
      </p:sp>
    </p:spTree>
    <p:extLst>
      <p:ext uri="{BB962C8B-B14F-4D97-AF65-F5344CB8AC3E}">
        <p14:creationId xmlns:p14="http://schemas.microsoft.com/office/powerpoint/2010/main" val="424637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397" y="4272403"/>
            <a:ext cx="3335819" cy="238272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(J/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) at LHC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196" y="1158549"/>
            <a:ext cx="4009358" cy="3045202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340" y="1158549"/>
            <a:ext cx="5288316" cy="5427930"/>
          </a:xfrm>
        </p:spPr>
        <p:txBody>
          <a:bodyPr>
            <a:noAutofit/>
          </a:bodyPr>
          <a:lstStyle/>
          <a:p>
            <a:r>
              <a:rPr lang="en-US" dirty="0" smtClean="0"/>
              <a:t>Sizable v</a:t>
            </a:r>
            <a:r>
              <a:rPr lang="en-US" baseline="-25000" dirty="0" smtClean="0"/>
              <a:t>2</a:t>
            </a:r>
            <a:r>
              <a:rPr lang="en-US" altLang="ja-JP" dirty="0"/>
              <a:t>(J/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)</a:t>
            </a:r>
            <a:r>
              <a:rPr lang="en-US" dirty="0" smtClean="0"/>
              <a:t> at LHC</a:t>
            </a:r>
            <a:endParaRPr lang="en-US" dirty="0"/>
          </a:p>
          <a:p>
            <a:pPr lvl="1"/>
            <a:r>
              <a:rPr lang="en-US" dirty="0" smtClean="0"/>
              <a:t>Null </a:t>
            </a:r>
            <a:r>
              <a:rPr lang="en-US" altLang="ja-JP" dirty="0"/>
              <a:t>v</a:t>
            </a:r>
            <a:r>
              <a:rPr lang="en-US" altLang="ja-JP" baseline="-25000" dirty="0"/>
              <a:t>2</a:t>
            </a:r>
            <a:r>
              <a:rPr lang="en-US" altLang="ja-JP" dirty="0"/>
              <a:t>(J/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) </a:t>
            </a:r>
            <a:r>
              <a:rPr lang="en-US" dirty="0" smtClean="0"/>
              <a:t>at RHIC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Consistent with the scenario of recombination of </a:t>
            </a:r>
            <a:r>
              <a:rPr lang="en-US" dirty="0" smtClean="0">
                <a:solidFill>
                  <a:srgbClr val="FF0000"/>
                </a:solidFill>
              </a:rPr>
              <a:t>charms with finite v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sz="1100" dirty="0" smtClean="0"/>
          </a:p>
          <a:p>
            <a:pPr lvl="1"/>
            <a:r>
              <a:rPr lang="en-US" dirty="0" smtClean="0"/>
              <a:t>Not a trivial statement = charm starts to flow with in QGP </a:t>
            </a:r>
          </a:p>
          <a:p>
            <a:endParaRPr lang="en-US" sz="1100" dirty="0" smtClean="0"/>
          </a:p>
          <a:p>
            <a:r>
              <a:rPr lang="en-US" dirty="0" smtClean="0"/>
              <a:t>Model calculations</a:t>
            </a:r>
          </a:p>
          <a:p>
            <a:pPr lvl="1"/>
            <a:r>
              <a:rPr lang="en-US" dirty="0" smtClean="0"/>
              <a:t>Both assumes charm </a:t>
            </a:r>
            <a:r>
              <a:rPr lang="en-US" altLang="ja-JP" dirty="0" smtClean="0"/>
              <a:t>thermalization</a:t>
            </a:r>
            <a:endParaRPr lang="en-US" dirty="0" smtClean="0"/>
          </a:p>
        </p:txBody>
      </p:sp>
      <p:sp>
        <p:nvSpPr>
          <p:cNvPr id="9" name="正方形/長方形 8"/>
          <p:cNvSpPr/>
          <p:nvPr/>
        </p:nvSpPr>
        <p:spPr>
          <a:xfrm>
            <a:off x="6794914" y="886138"/>
            <a:ext cx="1539404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arXiv:1303.5880</a:t>
            </a:r>
            <a:endParaRPr lang="en-US" sz="1600" dirty="0"/>
          </a:p>
        </p:txBody>
      </p:sp>
      <p:sp>
        <p:nvSpPr>
          <p:cNvPr id="10" name="正方形/長方形 9"/>
          <p:cNvSpPr/>
          <p:nvPr/>
        </p:nvSpPr>
        <p:spPr>
          <a:xfrm>
            <a:off x="6196750" y="4029941"/>
            <a:ext cx="2000468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sz="1600" dirty="0"/>
              <a:t>APhysPolBSupp.5.323</a:t>
            </a:r>
          </a:p>
        </p:txBody>
      </p:sp>
    </p:spTree>
    <p:extLst>
      <p:ext uri="{BB962C8B-B14F-4D97-AF65-F5344CB8AC3E}">
        <p14:creationId xmlns:p14="http://schemas.microsoft.com/office/powerpoint/2010/main" val="123212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(D) at mid-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baseline="-25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7" name="図 6" descr="2013-May-12-v2AverDandModels-HalfTPCE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88" y="915168"/>
            <a:ext cx="3862246" cy="29630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625" y="3952978"/>
            <a:ext cx="3787989" cy="2586919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540155" y="5581141"/>
            <a:ext cx="3126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BAMPS: transport model, named as Boltzmann </a:t>
            </a:r>
            <a:r>
              <a:rPr lang="en-US" altLang="ja-JP" dirty="0"/>
              <a:t>Approach to </a:t>
            </a:r>
            <a:r>
              <a:rPr lang="en-US" altLang="ja-JP" dirty="0" smtClean="0"/>
              <a:t>Multi-Parton Scatterings</a:t>
            </a:r>
            <a:endParaRPr 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890147" y="786202"/>
            <a:ext cx="1370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arXiv:1207.7239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5855902" y="3799089"/>
            <a:ext cx="2830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/>
              <a:t>BAMPS: </a:t>
            </a:r>
            <a:r>
              <a:rPr lang="hu-HU" sz="1400" dirty="0" smtClean="0"/>
              <a:t>Phys</a:t>
            </a:r>
            <a:r>
              <a:rPr lang="hu-HU" sz="1400" dirty="0"/>
              <a:t>. Lett. B 717 (2012) 430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400" y="1259245"/>
            <a:ext cx="5313241" cy="5199166"/>
          </a:xfrm>
        </p:spPr>
        <p:txBody>
          <a:bodyPr/>
          <a:lstStyle/>
          <a:p>
            <a:r>
              <a:rPr lang="en-US" dirty="0" smtClean="0"/>
              <a:t>Sizable v</a:t>
            </a:r>
            <a:r>
              <a:rPr lang="en-US" baseline="-25000" dirty="0" smtClean="0"/>
              <a:t>2</a:t>
            </a:r>
            <a:r>
              <a:rPr lang="en-US" dirty="0" smtClean="0"/>
              <a:t> of D mesons at LHC</a:t>
            </a:r>
          </a:p>
          <a:p>
            <a:pPr lvl="1"/>
            <a:r>
              <a:rPr lang="en-US" dirty="0" smtClean="0"/>
              <a:t>Together with the </a:t>
            </a:r>
            <a:r>
              <a:rPr lang="en-US" altLang="ja-JP" dirty="0" smtClean="0"/>
              <a:t>J</a:t>
            </a:r>
            <a:r>
              <a:rPr lang="en-US" altLang="ja-JP" dirty="0"/>
              <a:t>/</a:t>
            </a:r>
            <a:r>
              <a:rPr lang="en-US" altLang="ja-JP" dirty="0" smtClean="0">
                <a:latin typeface="Symbol" charset="2"/>
                <a:cs typeface="Symbol" charset="2"/>
              </a:rPr>
              <a:t>y </a:t>
            </a:r>
            <a:r>
              <a:rPr lang="en-US" altLang="ja-JP" dirty="0" smtClean="0"/>
              <a:t>result</a:t>
            </a:r>
            <a:r>
              <a:rPr lang="en-US" dirty="0" smtClean="0"/>
              <a:t>,  strong support of rapid thermalization of charm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 smtClean="0"/>
              <a:t>Non-prompt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and D will provide information on bottom thermalization </a:t>
            </a:r>
          </a:p>
          <a:p>
            <a:pPr lvl="1"/>
            <a:r>
              <a:rPr lang="en-US" i="1" dirty="0" smtClean="0"/>
              <a:t>Better vertex determination and higher statistics are needed </a:t>
            </a:r>
            <a:r>
              <a:rPr lang="en-US" i="1" dirty="0" smtClean="0">
                <a:solidFill>
                  <a:srgbClr val="FF6600"/>
                </a:solidFill>
              </a:rPr>
              <a:t> --&gt; Upgrade, which will be mentioned later</a:t>
            </a:r>
            <a:endParaRPr lang="en-US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9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-25000" dirty="0" smtClean="0"/>
              <a:t>s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D</a:t>
            </a:r>
            <a:r>
              <a:rPr lang="en-US" baseline="30000" dirty="0" smtClean="0"/>
              <a:t>0,+</a:t>
            </a:r>
            <a:endParaRPr lang="en-US" baseline="30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Larger D</a:t>
            </a:r>
            <a:r>
              <a:rPr lang="en-US" baseline="-25000" dirty="0" smtClean="0"/>
              <a:t>s</a:t>
            </a:r>
            <a:r>
              <a:rPr lang="en-US" baseline="30000" dirty="0" smtClean="0"/>
              <a:t>+</a:t>
            </a:r>
            <a:r>
              <a:rPr lang="en-US" dirty="0" smtClean="0"/>
              <a:t>/D</a:t>
            </a:r>
            <a:r>
              <a:rPr lang="en-US" baseline="30000" dirty="0" smtClean="0"/>
              <a:t>0</a:t>
            </a:r>
            <a:r>
              <a:rPr lang="en-US" dirty="0" smtClean="0"/>
              <a:t> and </a:t>
            </a:r>
            <a:r>
              <a:rPr lang="en-US" altLang="ja-JP" dirty="0" smtClean="0"/>
              <a:t>D</a:t>
            </a:r>
            <a:r>
              <a:rPr lang="en-US" altLang="ja-JP" baseline="-25000" dirty="0" smtClean="0"/>
              <a:t>s</a:t>
            </a:r>
            <a:r>
              <a:rPr lang="en-US" altLang="ja-JP" baseline="30000" dirty="0"/>
              <a:t>+</a:t>
            </a:r>
            <a:r>
              <a:rPr lang="en-US" dirty="0" smtClean="0"/>
              <a:t>/D</a:t>
            </a:r>
            <a:r>
              <a:rPr lang="en-US" baseline="30000" dirty="0" smtClean="0"/>
              <a:t>+</a:t>
            </a:r>
            <a:r>
              <a:rPr lang="en-US" dirty="0" smtClean="0"/>
              <a:t> ratio seen in </a:t>
            </a:r>
            <a:r>
              <a:rPr lang="en-US" dirty="0" err="1" smtClean="0"/>
              <a:t>Pb-Pb</a:t>
            </a:r>
            <a:r>
              <a:rPr lang="en-US" dirty="0" smtClean="0"/>
              <a:t>, compared to those in </a:t>
            </a:r>
            <a:r>
              <a:rPr lang="en-US" dirty="0" err="1" smtClean="0"/>
              <a:t>pp</a:t>
            </a:r>
            <a:r>
              <a:rPr lang="en-US" dirty="0" smtClean="0"/>
              <a:t> 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8 GeV/c</a:t>
            </a:r>
          </a:p>
          <a:p>
            <a:r>
              <a:rPr lang="en-US" dirty="0" smtClean="0"/>
              <a:t>Qualitatively consistent with the </a:t>
            </a:r>
            <a:r>
              <a:rPr lang="en-US" b="1" dirty="0" smtClean="0">
                <a:solidFill>
                  <a:srgbClr val="FF0000"/>
                </a:solidFill>
              </a:rPr>
              <a:t>quark recombination picture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Larger strangeness density --&gt; additional D</a:t>
            </a:r>
            <a:r>
              <a:rPr lang="en-US" baseline="-25000" dirty="0" smtClean="0"/>
              <a:t>s</a:t>
            </a:r>
            <a:r>
              <a:rPr lang="en-US" altLang="ja-JP" baseline="30000" dirty="0"/>
              <a:t>+</a:t>
            </a:r>
            <a:r>
              <a:rPr lang="en-US" dirty="0" smtClean="0"/>
              <a:t> in </a:t>
            </a:r>
            <a:r>
              <a:rPr lang="en-US" dirty="0" err="1" smtClean="0"/>
              <a:t>Pb-Pb</a:t>
            </a:r>
            <a:r>
              <a:rPr lang="en-US" dirty="0" smtClean="0"/>
              <a:t> collisions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7" name="図 6" descr="2012-Oct-15-FigureD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7" y="3182634"/>
            <a:ext cx="3674891" cy="3324902"/>
          </a:xfrm>
          <a:prstGeom prst="rect">
            <a:avLst/>
          </a:prstGeom>
        </p:spPr>
      </p:pic>
      <p:pic>
        <p:nvPicPr>
          <p:cNvPr id="8" name="図 7" descr="2012-Oct-15-FigureD+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6" y="3174740"/>
            <a:ext cx="3698986" cy="334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7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540" y="1188851"/>
            <a:ext cx="5175460" cy="52695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of D and non-prompt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3368" y="1158549"/>
            <a:ext cx="4017525" cy="5148531"/>
          </a:xfrm>
        </p:spPr>
        <p:txBody>
          <a:bodyPr>
            <a:noAutofit/>
          </a:bodyPr>
          <a:lstStyle/>
          <a:p>
            <a:r>
              <a:rPr lang="en-US" altLang="ja-JP" i="1" dirty="0" smtClean="0">
                <a:solidFill>
                  <a:schemeClr val="accent1">
                    <a:lumMod val="75000"/>
                  </a:schemeClr>
                </a:solidFill>
              </a:rPr>
              <a:t>Non-prompt </a:t>
            </a:r>
            <a:r>
              <a:rPr lang="en-US" altLang="ja-JP" i="1" dirty="0">
                <a:solidFill>
                  <a:schemeClr val="accent1">
                    <a:lumMod val="75000"/>
                  </a:schemeClr>
                </a:solidFill>
              </a:rPr>
              <a:t>J/</a:t>
            </a:r>
            <a:r>
              <a:rPr lang="en-US" altLang="ja-JP" i="1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y </a:t>
            </a:r>
            <a:r>
              <a:rPr lang="en-US" altLang="ja-JP" i="1" dirty="0" smtClean="0">
                <a:solidFill>
                  <a:schemeClr val="accent1">
                    <a:lumMod val="75000"/>
                  </a:schemeClr>
                </a:solidFill>
              </a:rPr>
              <a:t>from B decay    &lt;-- CMS</a:t>
            </a:r>
            <a:endParaRPr lang="en-US" altLang="ja-JP" sz="12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dirty="0" smtClean="0"/>
          </a:p>
          <a:p>
            <a:r>
              <a:rPr lang="en-US" altLang="ja-JP" dirty="0" smtClean="0"/>
              <a:t>Compatible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range </a:t>
            </a:r>
            <a:r>
              <a:rPr lang="en-US" altLang="ja-JP" dirty="0" smtClean="0"/>
              <a:t>for D </a:t>
            </a:r>
            <a:r>
              <a:rPr lang="en-US" altLang="ja-JP" dirty="0"/>
              <a:t>and </a:t>
            </a:r>
            <a:r>
              <a:rPr lang="en-US" altLang="ja-JP" dirty="0" smtClean="0"/>
              <a:t>the </a:t>
            </a:r>
            <a:r>
              <a:rPr lang="en-US" altLang="ja-JP" dirty="0"/>
              <a:t>parent B of non-prompt J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/>
              <a:t> </a:t>
            </a:r>
            <a:endParaRPr lang="en-US" altLang="ja-JP" dirty="0"/>
          </a:p>
          <a:p>
            <a:endParaRPr lang="en-US" sz="1100" dirty="0" smtClean="0"/>
          </a:p>
          <a:p>
            <a:r>
              <a:rPr lang="en-US" altLang="ja-JP" dirty="0" smtClean="0"/>
              <a:t>Clear difference between charm and bottom: R</a:t>
            </a:r>
            <a:r>
              <a:rPr lang="en-US" altLang="ja-JP" baseline="-25000" dirty="0" smtClean="0"/>
              <a:t>AA</a:t>
            </a:r>
            <a:r>
              <a:rPr lang="en-US" altLang="ja-JP" dirty="0"/>
              <a:t>(</a:t>
            </a:r>
            <a:r>
              <a:rPr lang="en-US" altLang="ja-JP" dirty="0" err="1"/>
              <a:t>np</a:t>
            </a:r>
            <a:r>
              <a:rPr lang="en-US" altLang="ja-JP" dirty="0"/>
              <a:t>-J/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) &gt; R</a:t>
            </a:r>
            <a:r>
              <a:rPr lang="en-US" altLang="ja-JP" baseline="-25000" dirty="0"/>
              <a:t>AA</a:t>
            </a:r>
            <a:r>
              <a:rPr lang="en-US" altLang="ja-JP" dirty="0"/>
              <a:t>(D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Difference in energy loss of c and b in QGP? </a:t>
            </a:r>
          </a:p>
          <a:p>
            <a:endParaRPr lang="en-US" altLang="ja-JP" sz="11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5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 smtClean="0"/>
              <a:t>summary &amp; outlook</a:t>
            </a:r>
            <a:endParaRPr lang="en-US" altLang="ja-JP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963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77321"/>
            <a:ext cx="8229600" cy="5490340"/>
          </a:xfrm>
        </p:spPr>
        <p:txBody>
          <a:bodyPr>
            <a:noAutofit/>
          </a:bodyPr>
          <a:lstStyle/>
          <a:p>
            <a:r>
              <a:rPr lang="en-US" altLang="ja-JP" dirty="0"/>
              <a:t>Low mass </a:t>
            </a:r>
            <a:r>
              <a:rPr lang="en-US" altLang="ja-JP" dirty="0" err="1"/>
              <a:t>e+e</a:t>
            </a:r>
            <a:r>
              <a:rPr lang="en-US" altLang="ja-JP" dirty="0"/>
              <a:t>- pair </a:t>
            </a:r>
            <a:r>
              <a:rPr lang="en-US" altLang="ja-JP" dirty="0" smtClean="0"/>
              <a:t>production at RHIC</a:t>
            </a:r>
            <a:endParaRPr lang="en-US" sz="2400" dirty="0" smtClean="0"/>
          </a:p>
          <a:p>
            <a:pPr lvl="1"/>
            <a:r>
              <a:rPr lang="en-US" sz="2000" dirty="0" smtClean="0"/>
              <a:t>New preliminary results from PHENIX and STAR</a:t>
            </a:r>
          </a:p>
          <a:p>
            <a:pPr lvl="1"/>
            <a:r>
              <a:rPr lang="en-US" dirty="0" smtClean="0"/>
              <a:t>Hope to reach converged unified view </a:t>
            </a:r>
            <a:r>
              <a:rPr lang="en-US" sz="2000" dirty="0" smtClean="0"/>
              <a:t>soon</a:t>
            </a:r>
          </a:p>
          <a:p>
            <a:r>
              <a:rPr lang="en-US" sz="2400" dirty="0" smtClean="0"/>
              <a:t>Results on </a:t>
            </a:r>
            <a:r>
              <a:rPr lang="en-US" altLang="ja-JP" dirty="0"/>
              <a:t>J/</a:t>
            </a:r>
            <a:r>
              <a:rPr lang="en-US" altLang="ja-JP" dirty="0" smtClean="0">
                <a:latin typeface="Symbol" charset="2"/>
                <a:cs typeface="Symbol" charset="2"/>
              </a:rPr>
              <a:t>y </a:t>
            </a:r>
            <a:r>
              <a:rPr lang="en-US" altLang="ja-JP" dirty="0" smtClean="0"/>
              <a:t>and charmed mesons </a:t>
            </a:r>
            <a:r>
              <a:rPr lang="en-US" sz="2400" dirty="0" smtClean="0"/>
              <a:t>from ALICE</a:t>
            </a:r>
          </a:p>
          <a:p>
            <a:pPr lvl="1"/>
            <a:r>
              <a:rPr lang="en-US" altLang="ja-JP" dirty="0"/>
              <a:t>Recombination process for J/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 production in </a:t>
            </a:r>
            <a:r>
              <a:rPr lang="en-US" altLang="ja-JP" dirty="0" err="1"/>
              <a:t>Pb-Pb</a:t>
            </a:r>
            <a:endParaRPr lang="en-US" altLang="ja-JP" dirty="0"/>
          </a:p>
          <a:p>
            <a:pPr lvl="1"/>
            <a:r>
              <a:rPr lang="en-US" sz="2000" dirty="0" smtClean="0"/>
              <a:t>Thermalization of charm </a:t>
            </a:r>
            <a:r>
              <a:rPr lang="en-US" altLang="ja-JP" dirty="0" smtClean="0"/>
              <a:t>in </a:t>
            </a:r>
            <a:r>
              <a:rPr lang="en-US" altLang="ja-JP" dirty="0" err="1"/>
              <a:t>Pb-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?</a:t>
            </a:r>
          </a:p>
          <a:p>
            <a:pPr lvl="1"/>
            <a:r>
              <a:rPr lang="en-US" sz="2000" dirty="0" smtClean="0"/>
              <a:t>Energy loss of charm and bottom</a:t>
            </a:r>
            <a:endParaRPr lang="en-US" dirty="0"/>
          </a:p>
          <a:p>
            <a:pPr lvl="1"/>
            <a:endParaRPr lang="en-US" sz="1200" dirty="0" smtClean="0"/>
          </a:p>
          <a:p>
            <a:r>
              <a:rPr lang="en-US" sz="2400" dirty="0" smtClean="0"/>
              <a:t>Importance of data with higher statistics  --&gt;  </a:t>
            </a:r>
            <a:r>
              <a:rPr lang="en-US" dirty="0" smtClean="0"/>
              <a:t>Major upgrade is planned at ALICE</a:t>
            </a:r>
            <a:endParaRPr lang="en-US" dirty="0"/>
          </a:p>
          <a:p>
            <a:pPr lvl="1"/>
            <a:r>
              <a:rPr lang="en-US" dirty="0" err="1" smtClean="0"/>
              <a:t>Pb-Pb</a:t>
            </a:r>
            <a:r>
              <a:rPr lang="en-US" dirty="0" smtClean="0"/>
              <a:t> data will be recorded with 50 kHz (= MB </a:t>
            </a:r>
            <a:r>
              <a:rPr lang="en-US" dirty="0" err="1" smtClean="0"/>
              <a:t>Pb-Pb</a:t>
            </a:r>
            <a:r>
              <a:rPr lang="en-US" dirty="0" smtClean="0"/>
              <a:t> rate after LHC intensity upgrade); </a:t>
            </a:r>
            <a:r>
              <a:rPr lang="en-US" sz="2000" dirty="0" smtClean="0"/>
              <a:t>~100 times higher than current (-500Hz)</a:t>
            </a:r>
          </a:p>
          <a:p>
            <a:pPr lvl="1"/>
            <a:r>
              <a:rPr lang="en-US" dirty="0" smtClean="0"/>
              <a:t>New ITS (inner tracking system), GEM TPC with no gating grid, faster electronics and wider bandwidth …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47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Introduction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41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– continued --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Significantly higher statistic data with high quality may make possible</a:t>
            </a:r>
          </a:p>
          <a:p>
            <a:r>
              <a:rPr lang="en-US" dirty="0" smtClean="0"/>
              <a:t>To study interactions of charmed mesons/baryons with surrounding mesons/baryons</a:t>
            </a:r>
          </a:p>
          <a:p>
            <a:r>
              <a:rPr lang="en-US" dirty="0" smtClean="0"/>
              <a:t>To search for exotic hadrons</a:t>
            </a:r>
          </a:p>
          <a:p>
            <a:pPr lvl="1"/>
            <a:r>
              <a:rPr lang="en-US" dirty="0" smtClean="0"/>
              <a:t>Multi-strange di-baryons and multi-baryons</a:t>
            </a:r>
          </a:p>
          <a:p>
            <a:pPr lvl="1"/>
            <a:r>
              <a:rPr lang="en-US" dirty="0" smtClean="0"/>
              <a:t>Charmed di-baryons</a:t>
            </a:r>
          </a:p>
          <a:p>
            <a:pPr lvl="1"/>
            <a:r>
              <a:rPr lang="en-US" dirty="0" smtClean="0"/>
              <a:t>Something more exotic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168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210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2013/11/02</a:t>
            </a:r>
            <a:endParaRPr lang="en-US" altLang="ja-JP"/>
          </a:p>
        </p:txBody>
      </p:sp>
      <p:sp>
        <p:nvSpPr>
          <p:cNvPr id="11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YITP workshop on "Hadron in Nucleus" at YITP, Kyoto University, Oct. 31 - Nov. 2, 2013</a:t>
            </a:r>
            <a:endParaRPr lang="en-US" altLang="ja-JP" dirty="0"/>
          </a:p>
        </p:txBody>
      </p:sp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792162"/>
          </a:xfrm>
        </p:spPr>
        <p:txBody>
          <a:bodyPr>
            <a:normAutofit/>
          </a:bodyPr>
          <a:lstStyle/>
          <a:p>
            <a:r>
              <a:rPr lang="en-US" altLang="ja-JP" i="1" dirty="0"/>
              <a:t>J/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 </a:t>
            </a:r>
            <a:r>
              <a:rPr lang="en-US" altLang="ja-JP" dirty="0" smtClean="0"/>
              <a:t>at SPS &amp; RHIC</a:t>
            </a:r>
            <a:endParaRPr lang="en-US" altLang="ja-JP" dirty="0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311" y="1017504"/>
            <a:ext cx="8596516" cy="2594269"/>
          </a:xfrm>
        </p:spPr>
        <p:txBody>
          <a:bodyPr>
            <a:normAutofit/>
          </a:bodyPr>
          <a:lstStyle/>
          <a:p>
            <a:r>
              <a:rPr lang="en-US" altLang="ja-JP" i="1" dirty="0"/>
              <a:t>J</a:t>
            </a:r>
            <a:r>
              <a:rPr lang="en-US" altLang="ja-JP" dirty="0"/>
              <a:t>/</a:t>
            </a:r>
            <a:r>
              <a:rPr lang="en-US" altLang="ja-JP" dirty="0">
                <a:latin typeface="Symbol" charset="2"/>
                <a:cs typeface="Symbol" charset="2"/>
              </a:rPr>
              <a:t>y</a:t>
            </a:r>
            <a:r>
              <a:rPr lang="en-US" altLang="ja-JP" dirty="0"/>
              <a:t> </a:t>
            </a:r>
            <a:r>
              <a:rPr lang="en-US" altLang="ja-JP" dirty="0" smtClean="0"/>
              <a:t>suppression; proposed </a:t>
            </a:r>
            <a:r>
              <a:rPr lang="en-US" altLang="ja-JP" dirty="0"/>
              <a:t>as a probe of deconfinement by T. Matsui and H. </a:t>
            </a:r>
            <a:r>
              <a:rPr lang="en-US" altLang="ja-JP" dirty="0" err="1"/>
              <a:t>Satz</a:t>
            </a:r>
            <a:r>
              <a:rPr lang="en-US" altLang="ja-JP" dirty="0"/>
              <a:t> (1985)</a:t>
            </a:r>
          </a:p>
          <a:p>
            <a:r>
              <a:rPr lang="en-US" altLang="ja-JP" dirty="0" smtClean="0"/>
              <a:t>Anomalous suppression was observed in </a:t>
            </a:r>
            <a:r>
              <a:rPr lang="en-US" altLang="ja-JP" dirty="0" err="1" smtClean="0"/>
              <a:t>Pb-Pb</a:t>
            </a:r>
            <a:r>
              <a:rPr lang="en-US" altLang="ja-JP" dirty="0" smtClean="0"/>
              <a:t> at SPS</a:t>
            </a:r>
            <a:endParaRPr lang="en-US" altLang="ja-JP" i="1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altLang="ja-JP" dirty="0" smtClean="0"/>
              <a:t>Suppression with a similar magnitude to SPS was observed at RHIC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t="7138"/>
          <a:stretch/>
        </p:blipFill>
        <p:spPr>
          <a:xfrm>
            <a:off x="4724905" y="3204221"/>
            <a:ext cx="4363068" cy="3306504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223" y="3044368"/>
            <a:ext cx="3388267" cy="341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784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5116" y="2747963"/>
            <a:ext cx="4248150" cy="3679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6564" name="Rectangle 38"/>
          <p:cNvSpPr>
            <a:spLocks/>
          </p:cNvSpPr>
          <p:nvPr/>
        </p:nvSpPr>
        <p:spPr bwMode="auto">
          <a:xfrm>
            <a:off x="5942013" y="2566988"/>
            <a:ext cx="3059112" cy="30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l">
              <a:spcBef>
                <a:spcPts val="550"/>
              </a:spcBef>
            </a:pPr>
            <a:r>
              <a:rPr lang="en-US" sz="1200" b="0" i="1" dirty="0">
                <a:solidFill>
                  <a:srgbClr val="000000"/>
                </a:solidFill>
                <a:ea typeface="Arial" pitchFamily="32" charset="0"/>
                <a:cs typeface="Arial" pitchFamily="32" charset="0"/>
                <a:sym typeface="Arial" pitchFamily="32" charset="0"/>
              </a:rPr>
              <a:t>Wicks et al., </a:t>
            </a:r>
            <a:r>
              <a:rPr lang="en-US" sz="1200" b="0" i="1" dirty="0" err="1">
                <a:solidFill>
                  <a:srgbClr val="000000"/>
                </a:solidFill>
                <a:ea typeface="Arial" pitchFamily="32" charset="0"/>
                <a:cs typeface="Arial" pitchFamily="32" charset="0"/>
                <a:sym typeface="Arial" pitchFamily="32" charset="0"/>
              </a:rPr>
              <a:t>Nucl</a:t>
            </a:r>
            <a:r>
              <a:rPr lang="en-US" sz="1200" b="0" i="1" dirty="0">
                <a:solidFill>
                  <a:srgbClr val="000000"/>
                </a:solidFill>
                <a:ea typeface="Arial" pitchFamily="32" charset="0"/>
                <a:cs typeface="Arial" pitchFamily="32" charset="0"/>
                <a:sym typeface="Arial" pitchFamily="32" charset="0"/>
              </a:rPr>
              <a:t>. Phys. A784, 426 (2007)</a:t>
            </a:r>
          </a:p>
        </p:txBody>
      </p:sp>
      <p:sp>
        <p:nvSpPr>
          <p:cNvPr id="66566" name="Rectangle 48"/>
          <p:cNvSpPr>
            <a:spLocks noChangeArrowheads="1"/>
          </p:cNvSpPr>
          <p:nvPr/>
        </p:nvSpPr>
        <p:spPr bwMode="auto">
          <a:xfrm rot="2108571">
            <a:off x="7056438" y="3978275"/>
            <a:ext cx="584200" cy="192088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600" b="0">
                <a:solidFill>
                  <a:srgbClr val="000000"/>
                </a:solidFill>
                <a:latin typeface="Arial Narrow" pitchFamily="32" charset="0"/>
              </a:rPr>
              <a:t>Bottom</a:t>
            </a:r>
          </a:p>
        </p:txBody>
      </p:sp>
      <p:sp>
        <p:nvSpPr>
          <p:cNvPr id="66567" name="Rectangle 50"/>
          <p:cNvSpPr>
            <a:spLocks noChangeArrowheads="1"/>
          </p:cNvSpPr>
          <p:nvPr/>
        </p:nvSpPr>
        <p:spPr bwMode="auto">
          <a:xfrm rot="3239354">
            <a:off x="5568156" y="4341020"/>
            <a:ext cx="593725" cy="188912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600" b="0">
                <a:solidFill>
                  <a:srgbClr val="000000"/>
                </a:solidFill>
                <a:latin typeface="Arial Narrow" pitchFamily="32" charset="0"/>
              </a:rPr>
              <a:t>Charm</a:t>
            </a:r>
          </a:p>
        </p:txBody>
      </p:sp>
      <p:sp>
        <p:nvSpPr>
          <p:cNvPr id="66568" name="Text Box 58"/>
          <p:cNvSpPr txBox="1">
            <a:spLocks noChangeArrowheads="1"/>
          </p:cNvSpPr>
          <p:nvPr/>
        </p:nvSpPr>
        <p:spPr bwMode="auto">
          <a:xfrm>
            <a:off x="752475" y="4337725"/>
            <a:ext cx="33051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200" dirty="0">
                <a:solidFill>
                  <a:srgbClr val="000000"/>
                </a:solidFill>
                <a:latin typeface="Arial Narrow" pitchFamily="32" charset="0"/>
              </a:rPr>
              <a:t>Gluon radiation probability: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5249476" y="1120775"/>
            <a:ext cx="3736975" cy="992188"/>
            <a:chOff x="473" y="3072"/>
            <a:chExt cx="2354" cy="625"/>
          </a:xfrm>
        </p:grpSpPr>
        <p:sp>
          <p:nvSpPr>
            <p:cNvPr id="245791" name="Rectangle 31"/>
            <p:cNvSpPr>
              <a:spLocks noChangeArrowheads="1"/>
            </p:cNvSpPr>
            <p:nvPr/>
          </p:nvSpPr>
          <p:spPr bwMode="auto">
            <a:xfrm>
              <a:off x="473" y="3082"/>
              <a:ext cx="2354" cy="615"/>
            </a:xfrm>
            <a:prstGeom prst="rect">
              <a:avLst/>
            </a:prstGeom>
            <a:solidFill>
              <a:srgbClr val="FFFF66"/>
            </a:solidFill>
            <a:ln w="1905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600" u="sng">
                <a:solidFill>
                  <a:srgbClr val="000000"/>
                </a:solidFill>
                <a:latin typeface="Arial" pitchFamily="-106" charset="0"/>
              </a:endParaRPr>
            </a:p>
          </p:txBody>
        </p:sp>
        <p:sp>
          <p:nvSpPr>
            <p:cNvPr id="66575" name="Freeform 5"/>
            <p:cNvSpPr>
              <a:spLocks noChangeArrowheads="1"/>
            </p:cNvSpPr>
            <p:nvPr/>
          </p:nvSpPr>
          <p:spPr bwMode="auto">
            <a:xfrm>
              <a:off x="692" y="3471"/>
              <a:ext cx="1995" cy="28"/>
            </a:xfrm>
            <a:custGeom>
              <a:avLst/>
              <a:gdLst>
                <a:gd name="T0" fmla="*/ 0 w 16120"/>
                <a:gd name="T1" fmla="*/ 0 h 431"/>
                <a:gd name="T2" fmla="*/ 0 w 16120"/>
                <a:gd name="T3" fmla="*/ 0 h 431"/>
                <a:gd name="T4" fmla="*/ 0 w 16120"/>
                <a:gd name="T5" fmla="*/ 0 h 431"/>
                <a:gd name="T6" fmla="*/ 0 w 16120"/>
                <a:gd name="T7" fmla="*/ 0 h 431"/>
                <a:gd name="T8" fmla="*/ 0 w 16120"/>
                <a:gd name="T9" fmla="*/ 0 h 431"/>
                <a:gd name="T10" fmla="*/ 0 w 16120"/>
                <a:gd name="T11" fmla="*/ 0 h 431"/>
                <a:gd name="T12" fmla="*/ 0 w 16120"/>
                <a:gd name="T13" fmla="*/ 0 h 4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120"/>
                <a:gd name="T22" fmla="*/ 0 h 431"/>
                <a:gd name="T23" fmla="*/ 16120 w 16120"/>
                <a:gd name="T24" fmla="*/ 431 h 4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120" h="431">
                  <a:moveTo>
                    <a:pt x="0" y="430"/>
                  </a:moveTo>
                  <a:lnTo>
                    <a:pt x="4161" y="0"/>
                  </a:lnTo>
                  <a:lnTo>
                    <a:pt x="7008" y="430"/>
                  </a:lnTo>
                  <a:lnTo>
                    <a:pt x="9593" y="79"/>
                  </a:lnTo>
                  <a:lnTo>
                    <a:pt x="12527" y="392"/>
                  </a:lnTo>
                  <a:lnTo>
                    <a:pt x="16119" y="0"/>
                  </a:lnTo>
                  <a:lnTo>
                    <a:pt x="15988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u="sng">
                <a:solidFill>
                  <a:srgbClr val="000000"/>
                </a:solidFill>
              </a:endParaRPr>
            </a:p>
          </p:txBody>
        </p:sp>
        <p:sp>
          <p:nvSpPr>
            <p:cNvPr id="66576" name="Freeform 6"/>
            <p:cNvSpPr>
              <a:spLocks noChangeArrowheads="1"/>
            </p:cNvSpPr>
            <p:nvPr/>
          </p:nvSpPr>
          <p:spPr bwMode="auto">
            <a:xfrm>
              <a:off x="1508" y="3499"/>
              <a:ext cx="252" cy="145"/>
            </a:xfrm>
            <a:custGeom>
              <a:avLst/>
              <a:gdLst>
                <a:gd name="T0" fmla="*/ 0 w 2789"/>
                <a:gd name="T1" fmla="*/ 0 h 1817"/>
                <a:gd name="T2" fmla="*/ 0 w 2789"/>
                <a:gd name="T3" fmla="*/ 0 h 1817"/>
                <a:gd name="T4" fmla="*/ 0 w 2789"/>
                <a:gd name="T5" fmla="*/ 0 h 1817"/>
                <a:gd name="T6" fmla="*/ 0 w 2789"/>
                <a:gd name="T7" fmla="*/ 0 h 1817"/>
                <a:gd name="T8" fmla="*/ 0 w 2789"/>
                <a:gd name="T9" fmla="*/ 0 h 1817"/>
                <a:gd name="T10" fmla="*/ 0 w 2789"/>
                <a:gd name="T11" fmla="*/ 0 h 1817"/>
                <a:gd name="T12" fmla="*/ 0 w 2789"/>
                <a:gd name="T13" fmla="*/ 0 h 1817"/>
                <a:gd name="T14" fmla="*/ 0 w 2789"/>
                <a:gd name="T15" fmla="*/ 0 h 1817"/>
                <a:gd name="T16" fmla="*/ 0 w 2789"/>
                <a:gd name="T17" fmla="*/ 0 h 1817"/>
                <a:gd name="T18" fmla="*/ 0 w 2789"/>
                <a:gd name="T19" fmla="*/ 0 h 1817"/>
                <a:gd name="T20" fmla="*/ 0 w 2789"/>
                <a:gd name="T21" fmla="*/ 0 h 1817"/>
                <a:gd name="T22" fmla="*/ 0 w 2789"/>
                <a:gd name="T23" fmla="*/ 0 h 1817"/>
                <a:gd name="T24" fmla="*/ 0 w 2789"/>
                <a:gd name="T25" fmla="*/ 0 h 1817"/>
                <a:gd name="T26" fmla="*/ 0 w 2789"/>
                <a:gd name="T27" fmla="*/ 0 h 1817"/>
                <a:gd name="T28" fmla="*/ 0 w 2789"/>
                <a:gd name="T29" fmla="*/ 0 h 1817"/>
                <a:gd name="T30" fmla="*/ 0 w 2789"/>
                <a:gd name="T31" fmla="*/ 0 h 1817"/>
                <a:gd name="T32" fmla="*/ 0 w 2789"/>
                <a:gd name="T33" fmla="*/ 0 h 1817"/>
                <a:gd name="T34" fmla="*/ 0 w 2789"/>
                <a:gd name="T35" fmla="*/ 0 h 1817"/>
                <a:gd name="T36" fmla="*/ 0 w 2789"/>
                <a:gd name="T37" fmla="*/ 0 h 1817"/>
                <a:gd name="T38" fmla="*/ 0 w 2789"/>
                <a:gd name="T39" fmla="*/ 0 h 1817"/>
                <a:gd name="T40" fmla="*/ 0 w 2789"/>
                <a:gd name="T41" fmla="*/ 0 h 1817"/>
                <a:gd name="T42" fmla="*/ 0 w 2789"/>
                <a:gd name="T43" fmla="*/ 0 h 181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789"/>
                <a:gd name="T67" fmla="*/ 0 h 1817"/>
                <a:gd name="T68" fmla="*/ 2789 w 2789"/>
                <a:gd name="T69" fmla="*/ 1817 h 181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789" h="1817">
                  <a:moveTo>
                    <a:pt x="2788" y="1556"/>
                  </a:moveTo>
                  <a:cubicBezTo>
                    <a:pt x="2688" y="1488"/>
                    <a:pt x="2561" y="1435"/>
                    <a:pt x="2417" y="1396"/>
                  </a:cubicBezTo>
                  <a:cubicBezTo>
                    <a:pt x="2243" y="1354"/>
                    <a:pt x="1890" y="1468"/>
                    <a:pt x="1836" y="1614"/>
                  </a:cubicBezTo>
                  <a:cubicBezTo>
                    <a:pt x="1764" y="1816"/>
                    <a:pt x="2188" y="1664"/>
                    <a:pt x="2302" y="1577"/>
                  </a:cubicBezTo>
                  <a:cubicBezTo>
                    <a:pt x="2495" y="1426"/>
                    <a:pt x="2333" y="1312"/>
                    <a:pt x="2234" y="1230"/>
                  </a:cubicBezTo>
                  <a:cubicBezTo>
                    <a:pt x="2141" y="1144"/>
                    <a:pt x="1952" y="1098"/>
                    <a:pt x="1730" y="1140"/>
                  </a:cubicBezTo>
                  <a:cubicBezTo>
                    <a:pt x="1582" y="1173"/>
                    <a:pt x="1237" y="1427"/>
                    <a:pt x="1604" y="1378"/>
                  </a:cubicBezTo>
                  <a:cubicBezTo>
                    <a:pt x="1790" y="1354"/>
                    <a:pt x="2063" y="1211"/>
                    <a:pt x="1925" y="1105"/>
                  </a:cubicBezTo>
                  <a:cubicBezTo>
                    <a:pt x="1825" y="1036"/>
                    <a:pt x="1801" y="917"/>
                    <a:pt x="1659" y="867"/>
                  </a:cubicBezTo>
                  <a:cubicBezTo>
                    <a:pt x="1518" y="814"/>
                    <a:pt x="1225" y="793"/>
                    <a:pt x="1076" y="954"/>
                  </a:cubicBezTo>
                  <a:cubicBezTo>
                    <a:pt x="941" y="1109"/>
                    <a:pt x="1343" y="1177"/>
                    <a:pt x="1464" y="993"/>
                  </a:cubicBezTo>
                  <a:cubicBezTo>
                    <a:pt x="1565" y="836"/>
                    <a:pt x="1425" y="749"/>
                    <a:pt x="1314" y="671"/>
                  </a:cubicBezTo>
                  <a:cubicBezTo>
                    <a:pt x="1210" y="593"/>
                    <a:pt x="1033" y="556"/>
                    <a:pt x="838" y="567"/>
                  </a:cubicBezTo>
                  <a:cubicBezTo>
                    <a:pt x="499" y="584"/>
                    <a:pt x="565" y="856"/>
                    <a:pt x="834" y="803"/>
                  </a:cubicBezTo>
                  <a:cubicBezTo>
                    <a:pt x="1056" y="757"/>
                    <a:pt x="1269" y="592"/>
                    <a:pt x="1115" y="506"/>
                  </a:cubicBezTo>
                  <a:cubicBezTo>
                    <a:pt x="1003" y="440"/>
                    <a:pt x="980" y="313"/>
                    <a:pt x="819" y="284"/>
                  </a:cubicBezTo>
                  <a:cubicBezTo>
                    <a:pt x="652" y="255"/>
                    <a:pt x="531" y="161"/>
                    <a:pt x="270" y="278"/>
                  </a:cubicBezTo>
                  <a:cubicBezTo>
                    <a:pt x="0" y="392"/>
                    <a:pt x="156" y="537"/>
                    <a:pt x="365" y="501"/>
                  </a:cubicBezTo>
                  <a:cubicBezTo>
                    <a:pt x="643" y="447"/>
                    <a:pt x="684" y="246"/>
                    <a:pt x="588" y="173"/>
                  </a:cubicBezTo>
                  <a:lnTo>
                    <a:pt x="513" y="92"/>
                  </a:lnTo>
                  <a:lnTo>
                    <a:pt x="410" y="16"/>
                  </a:lnTo>
                  <a:lnTo>
                    <a:pt x="37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u="sng">
                <a:solidFill>
                  <a:srgbClr val="000000"/>
                </a:solidFill>
              </a:endParaRPr>
            </a:p>
          </p:txBody>
        </p:sp>
        <p:sp>
          <p:nvSpPr>
            <p:cNvPr id="66577" name="Freeform 7"/>
            <p:cNvSpPr>
              <a:spLocks noChangeArrowheads="1"/>
            </p:cNvSpPr>
            <p:nvPr/>
          </p:nvSpPr>
          <p:spPr bwMode="auto">
            <a:xfrm>
              <a:off x="1190" y="3325"/>
              <a:ext cx="268" cy="151"/>
            </a:xfrm>
            <a:custGeom>
              <a:avLst/>
              <a:gdLst>
                <a:gd name="T0" fmla="*/ 0 w 2169"/>
                <a:gd name="T1" fmla="*/ 0 h 2354"/>
                <a:gd name="T2" fmla="*/ 0 w 2169"/>
                <a:gd name="T3" fmla="*/ 0 h 2354"/>
                <a:gd name="T4" fmla="*/ 0 w 2169"/>
                <a:gd name="T5" fmla="*/ 0 h 2354"/>
                <a:gd name="T6" fmla="*/ 0 w 2169"/>
                <a:gd name="T7" fmla="*/ 0 h 2354"/>
                <a:gd name="T8" fmla="*/ 0 w 2169"/>
                <a:gd name="T9" fmla="*/ 0 h 2354"/>
                <a:gd name="T10" fmla="*/ 0 w 2169"/>
                <a:gd name="T11" fmla="*/ 0 h 2354"/>
                <a:gd name="T12" fmla="*/ 0 w 2169"/>
                <a:gd name="T13" fmla="*/ 0 h 2354"/>
                <a:gd name="T14" fmla="*/ 0 w 2169"/>
                <a:gd name="T15" fmla="*/ 0 h 2354"/>
                <a:gd name="T16" fmla="*/ 0 w 2169"/>
                <a:gd name="T17" fmla="*/ 0 h 2354"/>
                <a:gd name="T18" fmla="*/ 0 w 2169"/>
                <a:gd name="T19" fmla="*/ 0 h 2354"/>
                <a:gd name="T20" fmla="*/ 0 w 2169"/>
                <a:gd name="T21" fmla="*/ 0 h 2354"/>
                <a:gd name="T22" fmla="*/ 0 w 2169"/>
                <a:gd name="T23" fmla="*/ 0 h 2354"/>
                <a:gd name="T24" fmla="*/ 0 w 2169"/>
                <a:gd name="T25" fmla="*/ 0 h 2354"/>
                <a:gd name="T26" fmla="*/ 0 w 2169"/>
                <a:gd name="T27" fmla="*/ 0 h 2354"/>
                <a:gd name="T28" fmla="*/ 0 w 2169"/>
                <a:gd name="T29" fmla="*/ 0 h 2354"/>
                <a:gd name="T30" fmla="*/ 0 w 2169"/>
                <a:gd name="T31" fmla="*/ 0 h 2354"/>
                <a:gd name="T32" fmla="*/ 0 w 2169"/>
                <a:gd name="T33" fmla="*/ 0 h 2354"/>
                <a:gd name="T34" fmla="*/ 0 w 2169"/>
                <a:gd name="T35" fmla="*/ 0 h 2354"/>
                <a:gd name="T36" fmla="*/ 0 w 2169"/>
                <a:gd name="T37" fmla="*/ 0 h 2354"/>
                <a:gd name="T38" fmla="*/ 0 w 2169"/>
                <a:gd name="T39" fmla="*/ 0 h 2354"/>
                <a:gd name="T40" fmla="*/ 0 w 2169"/>
                <a:gd name="T41" fmla="*/ 0 h 2354"/>
                <a:gd name="T42" fmla="*/ 0 w 2169"/>
                <a:gd name="T43" fmla="*/ 0 h 23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69"/>
                <a:gd name="T67" fmla="*/ 0 h 2354"/>
                <a:gd name="T68" fmla="*/ 2169 w 2169"/>
                <a:gd name="T69" fmla="*/ 2354 h 23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69" h="2354">
                  <a:moveTo>
                    <a:pt x="184" y="2353"/>
                  </a:moveTo>
                  <a:cubicBezTo>
                    <a:pt x="270" y="2272"/>
                    <a:pt x="343" y="2164"/>
                    <a:pt x="401" y="2040"/>
                  </a:cubicBezTo>
                  <a:cubicBezTo>
                    <a:pt x="465" y="1890"/>
                    <a:pt x="374" y="1565"/>
                    <a:pt x="219" y="1502"/>
                  </a:cubicBezTo>
                  <a:cubicBezTo>
                    <a:pt x="0" y="1418"/>
                    <a:pt x="126" y="1809"/>
                    <a:pt x="212" y="1920"/>
                  </a:cubicBezTo>
                  <a:cubicBezTo>
                    <a:pt x="359" y="2106"/>
                    <a:pt x="504" y="1976"/>
                    <a:pt x="605" y="1895"/>
                  </a:cubicBezTo>
                  <a:cubicBezTo>
                    <a:pt x="711" y="1821"/>
                    <a:pt x="781" y="1659"/>
                    <a:pt x="757" y="1457"/>
                  </a:cubicBezTo>
                  <a:cubicBezTo>
                    <a:pt x="737" y="1322"/>
                    <a:pt x="489" y="991"/>
                    <a:pt x="506" y="1322"/>
                  </a:cubicBezTo>
                  <a:cubicBezTo>
                    <a:pt x="515" y="1488"/>
                    <a:pt x="643" y="1745"/>
                    <a:pt x="776" y="1634"/>
                  </a:cubicBezTo>
                  <a:cubicBezTo>
                    <a:pt x="864" y="1553"/>
                    <a:pt x="999" y="1543"/>
                    <a:pt x="1070" y="1423"/>
                  </a:cubicBezTo>
                  <a:cubicBezTo>
                    <a:pt x="1143" y="1303"/>
                    <a:pt x="1196" y="1045"/>
                    <a:pt x="1033" y="897"/>
                  </a:cubicBezTo>
                  <a:cubicBezTo>
                    <a:pt x="874" y="760"/>
                    <a:pt x="757" y="1110"/>
                    <a:pt x="949" y="1237"/>
                  </a:cubicBezTo>
                  <a:cubicBezTo>
                    <a:pt x="1113" y="1342"/>
                    <a:pt x="1225" y="1227"/>
                    <a:pt x="1324" y="1137"/>
                  </a:cubicBezTo>
                  <a:cubicBezTo>
                    <a:pt x="1420" y="1053"/>
                    <a:pt x="1482" y="899"/>
                    <a:pt x="1489" y="726"/>
                  </a:cubicBezTo>
                  <a:cubicBezTo>
                    <a:pt x="1505" y="423"/>
                    <a:pt x="1194" y="454"/>
                    <a:pt x="1227" y="698"/>
                  </a:cubicBezTo>
                  <a:cubicBezTo>
                    <a:pt x="1254" y="899"/>
                    <a:pt x="1417" y="1105"/>
                    <a:pt x="1528" y="978"/>
                  </a:cubicBezTo>
                  <a:cubicBezTo>
                    <a:pt x="1614" y="884"/>
                    <a:pt x="1758" y="878"/>
                    <a:pt x="1807" y="737"/>
                  </a:cubicBezTo>
                  <a:cubicBezTo>
                    <a:pt x="1857" y="592"/>
                    <a:pt x="1974" y="495"/>
                    <a:pt x="1870" y="251"/>
                  </a:cubicBezTo>
                  <a:cubicBezTo>
                    <a:pt x="1771" y="0"/>
                    <a:pt x="1593" y="123"/>
                    <a:pt x="1611" y="311"/>
                  </a:cubicBezTo>
                  <a:cubicBezTo>
                    <a:pt x="1643" y="565"/>
                    <a:pt x="1864" y="622"/>
                    <a:pt x="1955" y="544"/>
                  </a:cubicBezTo>
                  <a:lnTo>
                    <a:pt x="2051" y="486"/>
                  </a:lnTo>
                  <a:lnTo>
                    <a:pt x="2148" y="402"/>
                  </a:lnTo>
                  <a:lnTo>
                    <a:pt x="2168" y="373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600" u="sng">
                <a:solidFill>
                  <a:srgbClr val="000000"/>
                </a:solidFill>
              </a:endParaRPr>
            </a:p>
          </p:txBody>
        </p:sp>
        <p:sp>
          <p:nvSpPr>
            <p:cNvPr id="66578" name="Text Box 8"/>
            <p:cNvSpPr txBox="1">
              <a:spLocks noChangeArrowheads="1"/>
            </p:cNvSpPr>
            <p:nvPr/>
          </p:nvSpPr>
          <p:spPr bwMode="auto">
            <a:xfrm>
              <a:off x="526" y="3294"/>
              <a:ext cx="428" cy="1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buClr>
                  <a:srgbClr val="000000"/>
                </a:buClr>
                <a:buSzPct val="27000"/>
                <a:buFont typeface="StarBats" charset="0"/>
                <a:buNone/>
              </a:pPr>
              <a:r>
                <a:rPr lang="en-GB" sz="1600">
                  <a:solidFill>
                    <a:srgbClr val="000000"/>
                  </a:solidFill>
                </a:rPr>
                <a:t>parton</a:t>
              </a: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879" y="3403"/>
              <a:ext cx="364" cy="68"/>
              <a:chOff x="2149" y="3148"/>
              <a:chExt cx="630" cy="192"/>
            </a:xfrm>
          </p:grpSpPr>
          <p:sp>
            <p:nvSpPr>
              <p:cNvPr id="66588" name="Freeform 10"/>
              <p:cNvSpPr>
                <a:spLocks noChangeArrowheads="1"/>
              </p:cNvSpPr>
              <p:nvPr/>
            </p:nvSpPr>
            <p:spPr bwMode="auto">
              <a:xfrm>
                <a:off x="2149" y="3148"/>
                <a:ext cx="623" cy="192"/>
              </a:xfrm>
              <a:custGeom>
                <a:avLst/>
                <a:gdLst>
                  <a:gd name="T0" fmla="*/ 0 w 2914"/>
                  <a:gd name="T1" fmla="*/ 0 h 1058"/>
                  <a:gd name="T2" fmla="*/ 0 w 2914"/>
                  <a:gd name="T3" fmla="*/ 0 h 1058"/>
                  <a:gd name="T4" fmla="*/ 0 w 2914"/>
                  <a:gd name="T5" fmla="*/ 0 h 1058"/>
                  <a:gd name="T6" fmla="*/ 0 w 2914"/>
                  <a:gd name="T7" fmla="*/ 0 h 1058"/>
                  <a:gd name="T8" fmla="*/ 0 w 2914"/>
                  <a:gd name="T9" fmla="*/ 0 h 1058"/>
                  <a:gd name="T10" fmla="*/ 0 w 2914"/>
                  <a:gd name="T11" fmla="*/ 0 h 1058"/>
                  <a:gd name="T12" fmla="*/ 0 w 2914"/>
                  <a:gd name="T13" fmla="*/ 0 h 1058"/>
                  <a:gd name="T14" fmla="*/ 0 w 2914"/>
                  <a:gd name="T15" fmla="*/ 0 h 1058"/>
                  <a:gd name="T16" fmla="*/ 0 w 2914"/>
                  <a:gd name="T17" fmla="*/ 0 h 1058"/>
                  <a:gd name="T18" fmla="*/ 0 w 2914"/>
                  <a:gd name="T19" fmla="*/ 0 h 1058"/>
                  <a:gd name="T20" fmla="*/ 0 w 2914"/>
                  <a:gd name="T21" fmla="*/ 0 h 1058"/>
                  <a:gd name="T22" fmla="*/ 0 w 2914"/>
                  <a:gd name="T23" fmla="*/ 0 h 1058"/>
                  <a:gd name="T24" fmla="*/ 0 w 2914"/>
                  <a:gd name="T25" fmla="*/ 0 h 1058"/>
                  <a:gd name="T26" fmla="*/ 0 w 2914"/>
                  <a:gd name="T27" fmla="*/ 0 h 1058"/>
                  <a:gd name="T28" fmla="*/ 0 w 2914"/>
                  <a:gd name="T29" fmla="*/ 0 h 1058"/>
                  <a:gd name="T30" fmla="*/ 0 w 2914"/>
                  <a:gd name="T31" fmla="*/ 0 h 1058"/>
                  <a:gd name="T32" fmla="*/ 0 w 2914"/>
                  <a:gd name="T33" fmla="*/ 0 h 1058"/>
                  <a:gd name="T34" fmla="*/ 0 w 2914"/>
                  <a:gd name="T35" fmla="*/ 0 h 1058"/>
                  <a:gd name="T36" fmla="*/ 0 w 2914"/>
                  <a:gd name="T37" fmla="*/ 0 h 1058"/>
                  <a:gd name="T38" fmla="*/ 0 w 2914"/>
                  <a:gd name="T39" fmla="*/ 0 h 1058"/>
                  <a:gd name="T40" fmla="*/ 0 w 2914"/>
                  <a:gd name="T41" fmla="*/ 0 h 1058"/>
                  <a:gd name="T42" fmla="*/ 0 w 2914"/>
                  <a:gd name="T43" fmla="*/ 0 h 10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914"/>
                  <a:gd name="T67" fmla="*/ 0 h 1058"/>
                  <a:gd name="T68" fmla="*/ 2914 w 2914"/>
                  <a:gd name="T69" fmla="*/ 1058 h 10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914" h="1058">
                    <a:moveTo>
                      <a:pt x="0" y="1057"/>
                    </a:moveTo>
                    <a:cubicBezTo>
                      <a:pt x="125" y="1037"/>
                      <a:pt x="254" y="989"/>
                      <a:pt x="383" y="920"/>
                    </a:cubicBezTo>
                    <a:cubicBezTo>
                      <a:pt x="535" y="834"/>
                      <a:pt x="678" y="522"/>
                      <a:pt x="594" y="390"/>
                    </a:cubicBezTo>
                    <a:cubicBezTo>
                      <a:pt x="474" y="206"/>
                      <a:pt x="316" y="588"/>
                      <a:pt x="311" y="722"/>
                    </a:cubicBezTo>
                    <a:cubicBezTo>
                      <a:pt x="307" y="951"/>
                      <a:pt x="509" y="921"/>
                      <a:pt x="644" y="910"/>
                    </a:cubicBezTo>
                    <a:cubicBezTo>
                      <a:pt x="777" y="908"/>
                      <a:pt x="944" y="814"/>
                      <a:pt x="1058" y="639"/>
                    </a:cubicBezTo>
                    <a:cubicBezTo>
                      <a:pt x="1130" y="519"/>
                      <a:pt x="1151" y="120"/>
                      <a:pt x="946" y="396"/>
                    </a:cubicBezTo>
                    <a:cubicBezTo>
                      <a:pt x="841" y="534"/>
                      <a:pt x="775" y="809"/>
                      <a:pt x="955" y="790"/>
                    </a:cubicBezTo>
                    <a:cubicBezTo>
                      <a:pt x="1081" y="771"/>
                      <a:pt x="1195" y="835"/>
                      <a:pt x="1332" y="776"/>
                    </a:cubicBezTo>
                    <a:cubicBezTo>
                      <a:pt x="1470" y="718"/>
                      <a:pt x="1685" y="538"/>
                      <a:pt x="1652" y="332"/>
                    </a:cubicBezTo>
                    <a:cubicBezTo>
                      <a:pt x="1614" y="139"/>
                      <a:pt x="1288" y="358"/>
                      <a:pt x="1359" y="562"/>
                    </a:cubicBezTo>
                    <a:cubicBezTo>
                      <a:pt x="1420" y="734"/>
                      <a:pt x="1587" y="700"/>
                      <a:pt x="1726" y="680"/>
                    </a:cubicBezTo>
                    <a:cubicBezTo>
                      <a:pt x="1861" y="663"/>
                      <a:pt x="2011" y="572"/>
                      <a:pt x="2133" y="436"/>
                    </a:cubicBezTo>
                    <a:cubicBezTo>
                      <a:pt x="2347" y="200"/>
                      <a:pt x="2076" y="60"/>
                      <a:pt x="1941" y="274"/>
                    </a:cubicBezTo>
                    <a:cubicBezTo>
                      <a:pt x="1828" y="452"/>
                      <a:pt x="1823" y="703"/>
                      <a:pt x="1998" y="659"/>
                    </a:cubicBezTo>
                    <a:cubicBezTo>
                      <a:pt x="2128" y="629"/>
                      <a:pt x="2249" y="700"/>
                      <a:pt x="2381" y="613"/>
                    </a:cubicBezTo>
                    <a:cubicBezTo>
                      <a:pt x="2517" y="522"/>
                      <a:pt x="2676" y="506"/>
                      <a:pt x="2754" y="254"/>
                    </a:cubicBezTo>
                    <a:cubicBezTo>
                      <a:pt x="2842" y="0"/>
                      <a:pt x="2617" y="5"/>
                      <a:pt x="2506" y="166"/>
                    </a:cubicBezTo>
                    <a:cubicBezTo>
                      <a:pt x="2364" y="387"/>
                      <a:pt x="2503" y="550"/>
                      <a:pt x="2628" y="535"/>
                    </a:cubicBezTo>
                    <a:lnTo>
                      <a:pt x="2746" y="540"/>
                    </a:lnTo>
                    <a:lnTo>
                      <a:pt x="2878" y="522"/>
                    </a:lnTo>
                    <a:lnTo>
                      <a:pt x="2913" y="511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600" u="sng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2194" y="3173"/>
                <a:ext cx="585" cy="141"/>
                <a:chOff x="2256" y="2878"/>
                <a:chExt cx="620" cy="177"/>
              </a:xfrm>
            </p:grpSpPr>
            <p:sp>
              <p:nvSpPr>
                <p:cNvPr id="6659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256" y="2878"/>
                  <a:ext cx="621" cy="17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591" name="Line 13"/>
                <p:cNvSpPr>
                  <a:spLocks noChangeShapeType="1"/>
                </p:cNvSpPr>
                <p:nvPr/>
              </p:nvSpPr>
              <p:spPr bwMode="auto">
                <a:xfrm>
                  <a:off x="2256" y="2887"/>
                  <a:ext cx="606" cy="1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241" y="3493"/>
              <a:ext cx="379" cy="63"/>
              <a:chOff x="3933" y="3400"/>
              <a:chExt cx="655" cy="177"/>
            </a:xfrm>
          </p:grpSpPr>
          <p:sp>
            <p:nvSpPr>
              <p:cNvPr id="66584" name="Freeform 15"/>
              <p:cNvSpPr>
                <a:spLocks noChangeArrowheads="1"/>
              </p:cNvSpPr>
              <p:nvPr/>
            </p:nvSpPr>
            <p:spPr bwMode="auto">
              <a:xfrm>
                <a:off x="3933" y="3408"/>
                <a:ext cx="655" cy="169"/>
              </a:xfrm>
              <a:custGeom>
                <a:avLst/>
                <a:gdLst>
                  <a:gd name="T0" fmla="*/ 0 w 3063"/>
                  <a:gd name="T1" fmla="*/ 0 h 935"/>
                  <a:gd name="T2" fmla="*/ 0 w 3063"/>
                  <a:gd name="T3" fmla="*/ 0 h 935"/>
                  <a:gd name="T4" fmla="*/ 0 w 3063"/>
                  <a:gd name="T5" fmla="*/ 0 h 935"/>
                  <a:gd name="T6" fmla="*/ 0 w 3063"/>
                  <a:gd name="T7" fmla="*/ 0 h 935"/>
                  <a:gd name="T8" fmla="*/ 0 w 3063"/>
                  <a:gd name="T9" fmla="*/ 0 h 935"/>
                  <a:gd name="T10" fmla="*/ 0 w 3063"/>
                  <a:gd name="T11" fmla="*/ 0 h 935"/>
                  <a:gd name="T12" fmla="*/ 0 w 3063"/>
                  <a:gd name="T13" fmla="*/ 0 h 935"/>
                  <a:gd name="T14" fmla="*/ 0 w 3063"/>
                  <a:gd name="T15" fmla="*/ 0 h 935"/>
                  <a:gd name="T16" fmla="*/ 0 w 3063"/>
                  <a:gd name="T17" fmla="*/ 0 h 935"/>
                  <a:gd name="T18" fmla="*/ 0 w 3063"/>
                  <a:gd name="T19" fmla="*/ 0 h 935"/>
                  <a:gd name="T20" fmla="*/ 0 w 3063"/>
                  <a:gd name="T21" fmla="*/ 0 h 935"/>
                  <a:gd name="T22" fmla="*/ 0 w 3063"/>
                  <a:gd name="T23" fmla="*/ 0 h 935"/>
                  <a:gd name="T24" fmla="*/ 0 w 3063"/>
                  <a:gd name="T25" fmla="*/ 0 h 935"/>
                  <a:gd name="T26" fmla="*/ 0 w 3063"/>
                  <a:gd name="T27" fmla="*/ 0 h 935"/>
                  <a:gd name="T28" fmla="*/ 0 w 3063"/>
                  <a:gd name="T29" fmla="*/ 0 h 935"/>
                  <a:gd name="T30" fmla="*/ 0 w 3063"/>
                  <a:gd name="T31" fmla="*/ 0 h 935"/>
                  <a:gd name="T32" fmla="*/ 0 w 3063"/>
                  <a:gd name="T33" fmla="*/ 0 h 935"/>
                  <a:gd name="T34" fmla="*/ 0 w 3063"/>
                  <a:gd name="T35" fmla="*/ 0 h 935"/>
                  <a:gd name="T36" fmla="*/ 0 w 3063"/>
                  <a:gd name="T37" fmla="*/ 0 h 935"/>
                  <a:gd name="T38" fmla="*/ 0 w 3063"/>
                  <a:gd name="T39" fmla="*/ 0 h 935"/>
                  <a:gd name="T40" fmla="*/ 0 w 3063"/>
                  <a:gd name="T41" fmla="*/ 0 h 935"/>
                  <a:gd name="T42" fmla="*/ 0 w 3063"/>
                  <a:gd name="T43" fmla="*/ 0 h 9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63"/>
                  <a:gd name="T67" fmla="*/ 0 h 935"/>
                  <a:gd name="T68" fmla="*/ 3063 w 3063"/>
                  <a:gd name="T69" fmla="*/ 935 h 9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63" h="935">
                    <a:moveTo>
                      <a:pt x="3062" y="243"/>
                    </a:moveTo>
                    <a:cubicBezTo>
                      <a:pt x="2936" y="229"/>
                      <a:pt x="2797" y="242"/>
                      <a:pt x="2651" y="274"/>
                    </a:cubicBezTo>
                    <a:cubicBezTo>
                      <a:pt x="2478" y="318"/>
                      <a:pt x="2240" y="578"/>
                      <a:pt x="2277" y="727"/>
                    </a:cubicBezTo>
                    <a:cubicBezTo>
                      <a:pt x="2331" y="934"/>
                      <a:pt x="2608" y="609"/>
                      <a:pt x="2655" y="481"/>
                    </a:cubicBezTo>
                    <a:cubicBezTo>
                      <a:pt x="2735" y="264"/>
                      <a:pt x="2531" y="241"/>
                      <a:pt x="2399" y="216"/>
                    </a:cubicBezTo>
                    <a:cubicBezTo>
                      <a:pt x="2270" y="184"/>
                      <a:pt x="2080" y="231"/>
                      <a:pt x="1914" y="368"/>
                    </a:cubicBezTo>
                    <a:cubicBezTo>
                      <a:pt x="1806" y="464"/>
                      <a:pt x="1656" y="841"/>
                      <a:pt x="1942" y="630"/>
                    </a:cubicBezTo>
                    <a:cubicBezTo>
                      <a:pt x="2088" y="524"/>
                      <a:pt x="2240" y="278"/>
                      <a:pt x="2062" y="249"/>
                    </a:cubicBezTo>
                    <a:cubicBezTo>
                      <a:pt x="1934" y="235"/>
                      <a:pt x="1847" y="144"/>
                      <a:pt x="1697" y="166"/>
                    </a:cubicBezTo>
                    <a:cubicBezTo>
                      <a:pt x="1545" y="186"/>
                      <a:pt x="1281" y="301"/>
                      <a:pt x="1246" y="507"/>
                    </a:cubicBezTo>
                    <a:cubicBezTo>
                      <a:pt x="1219" y="702"/>
                      <a:pt x="1602" y="577"/>
                      <a:pt x="1601" y="363"/>
                    </a:cubicBezTo>
                    <a:cubicBezTo>
                      <a:pt x="1599" y="183"/>
                      <a:pt x="1427" y="172"/>
                      <a:pt x="1288" y="156"/>
                    </a:cubicBezTo>
                    <a:cubicBezTo>
                      <a:pt x="1154" y="137"/>
                      <a:pt x="979" y="185"/>
                      <a:pt x="819" y="283"/>
                    </a:cubicBezTo>
                    <a:cubicBezTo>
                      <a:pt x="538" y="454"/>
                      <a:pt x="751" y="657"/>
                      <a:pt x="951" y="487"/>
                    </a:cubicBezTo>
                    <a:cubicBezTo>
                      <a:pt x="1115" y="347"/>
                      <a:pt x="1202" y="108"/>
                      <a:pt x="1021" y="105"/>
                    </a:cubicBezTo>
                    <a:cubicBezTo>
                      <a:pt x="888" y="100"/>
                      <a:pt x="795" y="0"/>
                      <a:pt x="640" y="50"/>
                    </a:cubicBezTo>
                    <a:cubicBezTo>
                      <a:pt x="481" y="100"/>
                      <a:pt x="322" y="75"/>
                      <a:pt x="165" y="295"/>
                    </a:cubicBezTo>
                    <a:cubicBezTo>
                      <a:pt x="0" y="516"/>
                      <a:pt x="216" y="569"/>
                      <a:pt x="374" y="443"/>
                    </a:cubicBezTo>
                    <a:cubicBezTo>
                      <a:pt x="582" y="269"/>
                      <a:pt x="503" y="78"/>
                      <a:pt x="378" y="59"/>
                    </a:cubicBezTo>
                    <a:lnTo>
                      <a:pt x="266" y="25"/>
                    </a:lnTo>
                    <a:lnTo>
                      <a:pt x="135" y="6"/>
                    </a:lnTo>
                    <a:lnTo>
                      <a:pt x="97" y="8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600" u="sng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>
                <a:off x="3933" y="3400"/>
                <a:ext cx="585" cy="141"/>
                <a:chOff x="4096" y="3163"/>
                <a:chExt cx="620" cy="177"/>
              </a:xfrm>
            </p:grpSpPr>
            <p:sp>
              <p:nvSpPr>
                <p:cNvPr id="66586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096" y="3163"/>
                  <a:ext cx="621" cy="17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587" name="Line 18"/>
                <p:cNvSpPr>
                  <a:spLocks noChangeShapeType="1"/>
                </p:cNvSpPr>
                <p:nvPr/>
              </p:nvSpPr>
              <p:spPr bwMode="auto">
                <a:xfrm>
                  <a:off x="4096" y="3172"/>
                  <a:ext cx="606" cy="16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66581" name="Line 28"/>
            <p:cNvSpPr>
              <a:spLocks noChangeShapeType="1"/>
            </p:cNvSpPr>
            <p:nvPr/>
          </p:nvSpPr>
          <p:spPr bwMode="auto">
            <a:xfrm>
              <a:off x="2624" y="3474"/>
              <a:ext cx="1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2" name="Oval 29"/>
            <p:cNvSpPr>
              <a:spLocks noChangeArrowheads="1"/>
            </p:cNvSpPr>
            <p:nvPr/>
          </p:nvSpPr>
          <p:spPr bwMode="auto">
            <a:xfrm>
              <a:off x="650" y="3465"/>
              <a:ext cx="58" cy="6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600" u="sng">
                <a:solidFill>
                  <a:srgbClr val="000000"/>
                </a:solidFill>
              </a:endParaRPr>
            </a:p>
          </p:txBody>
        </p:sp>
        <p:sp>
          <p:nvSpPr>
            <p:cNvPr id="66583" name="Text Box 32"/>
            <p:cNvSpPr txBox="1">
              <a:spLocks noChangeArrowheads="1"/>
            </p:cNvSpPr>
            <p:nvPr/>
          </p:nvSpPr>
          <p:spPr bwMode="auto">
            <a:xfrm>
              <a:off x="1047" y="3072"/>
              <a:ext cx="1334" cy="1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buClr>
                  <a:srgbClr val="000000"/>
                </a:buClr>
                <a:buSzPct val="27000"/>
                <a:buFont typeface="StarBats" charset="0"/>
                <a:buNone/>
              </a:pPr>
              <a:r>
                <a:rPr lang="en-GB" sz="1600" b="0" i="1">
                  <a:solidFill>
                    <a:srgbClr val="000000"/>
                  </a:solidFill>
                </a:rPr>
                <a:t>hot and dense medium</a:t>
              </a:r>
            </a:p>
          </p:txBody>
        </p:sp>
      </p:grpSp>
      <p:graphicFrame>
        <p:nvGraphicFramePr>
          <p:cNvPr id="665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914482"/>
              </p:ext>
            </p:extLst>
          </p:nvPr>
        </p:nvGraphicFramePr>
        <p:xfrm>
          <a:off x="963613" y="5019069"/>
          <a:ext cx="3309937" cy="149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0" name="数式" r:id="rId4" imgW="1955520" imgH="1054080" progId="Equation.3">
                  <p:embed/>
                </p:oleObj>
              </mc:Choice>
              <mc:Fallback>
                <p:oleObj name="数式" r:id="rId4" imgW="1955520" imgH="1054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613" y="5019069"/>
                        <a:ext cx="3309937" cy="149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Slide Number Placeholder 4"/>
          <p:cNvSpPr txBox="1">
            <a:spLocks/>
          </p:cNvSpPr>
          <p:nvPr/>
        </p:nvSpPr>
        <p:spPr bwMode="auto">
          <a:xfrm>
            <a:off x="6934200" y="65659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E7269-8EEA-1043-A8BD-873B6AF99B4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Flavor as Probes</a:t>
            </a:r>
            <a:endParaRPr 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76200" y="1158550"/>
            <a:ext cx="5036340" cy="2981258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Production = initial stage; </a:t>
            </a:r>
            <a:r>
              <a:rPr lang="en-US" altLang="ja-JP" sz="2000" dirty="0" err="1" smtClean="0"/>
              <a:t>pQCD</a:t>
            </a:r>
            <a:endParaRPr lang="en-US" altLang="ja-JP" sz="2000" dirty="0" smtClean="0"/>
          </a:p>
          <a:p>
            <a:r>
              <a:rPr lang="en-US" altLang="ja-JP" sz="2000" dirty="0" smtClean="0"/>
              <a:t>High </a:t>
            </a:r>
            <a:r>
              <a:rPr lang="en-US" altLang="ja-JP" sz="2000" i="1" dirty="0" err="1" smtClean="0"/>
              <a:t>p</a:t>
            </a:r>
            <a:r>
              <a:rPr lang="en-US" altLang="ja-JP" sz="2000" baseline="-25000" dirty="0" err="1" smtClean="0"/>
              <a:t>T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ym typeface="Wingdings"/>
              </a:rPr>
              <a:t> energy loss</a:t>
            </a:r>
            <a:endParaRPr lang="en-US" altLang="ja-JP" sz="2000" dirty="0" smtClean="0"/>
          </a:p>
          <a:p>
            <a:pPr lvl="1"/>
            <a:r>
              <a:rPr lang="en-US" altLang="ja-JP" sz="1800" dirty="0" smtClean="0"/>
              <a:t>Dead-cone effect</a:t>
            </a:r>
            <a:br>
              <a:rPr lang="en-US" altLang="ja-JP" sz="1800" dirty="0" smtClean="0"/>
            </a:br>
            <a:r>
              <a:rPr lang="en-US" altLang="ja-JP" sz="1800" dirty="0" smtClean="0"/>
              <a:t>gluon radiation suppressed at small angles (q &lt; </a:t>
            </a:r>
            <a:r>
              <a:rPr lang="en-US" altLang="ja-JP" sz="1800" dirty="0" err="1" smtClean="0"/>
              <a:t>m</a:t>
            </a:r>
            <a:r>
              <a:rPr lang="en-US" altLang="ja-JP" sz="1800" baseline="-25000" dirty="0" err="1" smtClean="0"/>
              <a:t>Q</a:t>
            </a:r>
            <a:r>
              <a:rPr lang="en-US" altLang="ja-JP" sz="1800" dirty="0" smtClean="0"/>
              <a:t>/E</a:t>
            </a:r>
            <a:r>
              <a:rPr lang="en-US" altLang="ja-JP" sz="1800" baseline="-25000" dirty="0" smtClean="0"/>
              <a:t>Q</a:t>
            </a:r>
            <a:r>
              <a:rPr lang="en-US" altLang="ja-JP" sz="1800" dirty="0" smtClean="0"/>
              <a:t>)</a:t>
            </a:r>
            <a:br>
              <a:rPr lang="en-US" altLang="ja-JP" sz="1800" dirty="0" smtClean="0"/>
            </a:br>
            <a:r>
              <a:rPr lang="en-GB" altLang="ja-JP" sz="1200" dirty="0" smtClean="0"/>
              <a:t>Y. </a:t>
            </a:r>
            <a:r>
              <a:rPr lang="en-GB" altLang="ja-JP" sz="1200" dirty="0" err="1" smtClean="0"/>
              <a:t>Dokshitzer</a:t>
            </a:r>
            <a:r>
              <a:rPr lang="en-GB" altLang="ja-JP" sz="1200" dirty="0" smtClean="0"/>
              <a:t>, D. </a:t>
            </a:r>
            <a:r>
              <a:rPr lang="en-GB" altLang="ja-JP" sz="1200" dirty="0" err="1" smtClean="0"/>
              <a:t>Kharzeev</a:t>
            </a:r>
            <a:r>
              <a:rPr lang="en-GB" altLang="ja-JP" sz="1200" dirty="0" smtClean="0"/>
              <a:t>, PLB 519, 199 (2001), </a:t>
            </a:r>
            <a:r>
              <a:rPr lang="en-US" altLang="ja-JP" sz="1200" dirty="0" err="1" smtClean="0"/>
              <a:t>hep-ph</a:t>
            </a:r>
            <a:r>
              <a:rPr lang="en-US" altLang="ja-JP" sz="1200" dirty="0" smtClean="0"/>
              <a:t>/0106202</a:t>
            </a:r>
            <a:endParaRPr lang="en-US" altLang="ja-JP" sz="1000" dirty="0" smtClean="0"/>
          </a:p>
          <a:p>
            <a:r>
              <a:rPr lang="en-US" altLang="ja-JP" sz="2000" dirty="0" smtClean="0"/>
              <a:t>Low to </a:t>
            </a:r>
            <a:r>
              <a:rPr lang="en-US" altLang="ja-JP" sz="2000" dirty="0"/>
              <a:t>medium </a:t>
            </a:r>
            <a:r>
              <a:rPr lang="en-US" altLang="ja-JP" sz="2000" i="1" dirty="0" err="1"/>
              <a:t>p</a:t>
            </a:r>
            <a:r>
              <a:rPr lang="en-US" altLang="ja-JP" sz="2000" baseline="-25000" dirty="0" err="1"/>
              <a:t>T</a:t>
            </a:r>
            <a:r>
              <a:rPr lang="en-US" altLang="ja-JP" sz="2000" dirty="0"/>
              <a:t> </a:t>
            </a:r>
            <a:r>
              <a:rPr lang="en-US" altLang="ja-JP" sz="2000" dirty="0">
                <a:sym typeface="Wingdings"/>
              </a:rPr>
              <a:t> </a:t>
            </a:r>
            <a:r>
              <a:rPr lang="en-US" altLang="ja-JP" sz="2000" dirty="0" smtClean="0">
                <a:sym typeface="Wingdings"/>
              </a:rPr>
              <a:t>thermalization</a:t>
            </a:r>
            <a:r>
              <a:rPr lang="en-US" altLang="ja-JP" sz="2000" dirty="0" smtClean="0"/>
              <a:t>  </a:t>
            </a:r>
          </a:p>
          <a:p>
            <a:endParaRPr lang="en-US" sz="2000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96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PHENIX experiment at RHIC</a:t>
            </a:r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840" y="1147693"/>
            <a:ext cx="5469643" cy="5441632"/>
          </a:xfrm>
        </p:spPr>
        <p:txBody>
          <a:bodyPr>
            <a:noAutofit/>
          </a:bodyPr>
          <a:lstStyle/>
          <a:p>
            <a:r>
              <a:rPr lang="en-US" altLang="ja-JP" sz="2000" dirty="0" smtClean="0"/>
              <a:t>Design principle</a:t>
            </a:r>
          </a:p>
          <a:p>
            <a:pPr lvl="1"/>
            <a:r>
              <a:rPr lang="en-US" altLang="ja-JP" sz="1800" dirty="0" smtClean="0"/>
              <a:t>measure as many observables as possible</a:t>
            </a:r>
          </a:p>
          <a:p>
            <a:pPr lvl="1"/>
            <a:r>
              <a:rPr lang="en-US" altLang="ja-JP" sz="1800" dirty="0" smtClean="0"/>
              <a:t>hadrons with PID</a:t>
            </a:r>
          </a:p>
          <a:p>
            <a:pPr lvl="1"/>
            <a:r>
              <a:rPr lang="en-US" altLang="ja-JP" sz="1800" dirty="0" smtClean="0"/>
              <a:t>electrons, </a:t>
            </a:r>
            <a:r>
              <a:rPr lang="en-US" altLang="ja-JP" sz="1800" dirty="0" err="1" smtClean="0"/>
              <a:t>muons</a:t>
            </a:r>
            <a:r>
              <a:rPr lang="en-US" altLang="ja-JP" sz="1800" dirty="0" smtClean="0"/>
              <a:t> and photons</a:t>
            </a:r>
          </a:p>
          <a:p>
            <a:endParaRPr lang="en-US" altLang="ja-JP" sz="1400" dirty="0" smtClean="0"/>
          </a:p>
          <a:p>
            <a:r>
              <a:rPr lang="en-US" altLang="ja-JP" sz="2000" dirty="0" smtClean="0"/>
              <a:t>Two central arms</a:t>
            </a:r>
          </a:p>
          <a:p>
            <a:pPr lvl="1"/>
            <a:r>
              <a:rPr lang="en-US" altLang="ja-JP" sz="1800" dirty="0" smtClean="0"/>
              <a:t>for hadron, electron and photon measurement</a:t>
            </a:r>
          </a:p>
          <a:p>
            <a:pPr lvl="1"/>
            <a:r>
              <a:rPr lang="en-US" altLang="ja-JP" sz="1800" dirty="0" smtClean="0"/>
              <a:t>tracking chambers (DC + PC1,2,3 + TEC), PID (TOF + RICH), EM calorimeter (EMCAL)</a:t>
            </a:r>
          </a:p>
          <a:p>
            <a:r>
              <a:rPr lang="en-US" altLang="ja-JP" sz="2000" dirty="0" smtClean="0"/>
              <a:t>Two muon arms</a:t>
            </a:r>
          </a:p>
          <a:p>
            <a:pPr lvl="1"/>
            <a:r>
              <a:rPr lang="en-US" altLang="ja-JP" sz="1800" dirty="0" smtClean="0"/>
              <a:t>lampshade magnet</a:t>
            </a:r>
          </a:p>
          <a:p>
            <a:pPr lvl="1"/>
            <a:r>
              <a:rPr lang="en-US" altLang="ja-JP" sz="1800" dirty="0" smtClean="0"/>
              <a:t>tracking chambers and </a:t>
            </a:r>
            <a:r>
              <a:rPr lang="en-US" altLang="ja-JP" sz="1800" dirty="0" err="1" smtClean="0"/>
              <a:t>muID</a:t>
            </a:r>
            <a:endParaRPr lang="en-US" altLang="ja-JP" sz="1800" dirty="0" smtClean="0"/>
          </a:p>
          <a:p>
            <a:r>
              <a:rPr lang="en-US" altLang="ja-JP" sz="2000" dirty="0" smtClean="0"/>
              <a:t>Inner detectors</a:t>
            </a:r>
          </a:p>
          <a:p>
            <a:pPr lvl="1"/>
            <a:r>
              <a:rPr lang="en-US" altLang="ja-JP" sz="1800" dirty="0" smtClean="0"/>
              <a:t>event trigger &amp; event characterization</a:t>
            </a:r>
          </a:p>
          <a:p>
            <a:pPr lvl="1"/>
            <a:r>
              <a:rPr lang="en-US" altLang="ja-JP" sz="1800" dirty="0" smtClean="0"/>
              <a:t>BBC, MVD,ZDC</a:t>
            </a:r>
            <a:endParaRPr lang="en-US" altLang="ja-JP" sz="1800" dirty="0"/>
          </a:p>
        </p:txBody>
      </p:sp>
      <p:sp>
        <p:nvSpPr>
          <p:cNvPr id="6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2013/11/02</a:t>
            </a:r>
            <a:endParaRPr lang="en-US" altLang="ja-JP"/>
          </a:p>
        </p:txBody>
      </p:sp>
      <p:sp>
        <p:nvSpPr>
          <p:cNvPr id="7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YITP workshop on "Hadron in Nucleus" at YITP, Kyoto University, Oct. 31 - Nov. 2, 2013</a:t>
            </a:r>
            <a:endParaRPr lang="en-US" altLang="ja-JP"/>
          </a:p>
        </p:txBody>
      </p:sp>
      <p:pic>
        <p:nvPicPr>
          <p:cNvPr id="44036" name="Picture 4" descr="phen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65175"/>
            <a:ext cx="35052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1280x1024_carriage_lab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75050"/>
            <a:ext cx="273208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39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 Large Ion Collider Experiment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7" name="Picture 2" descr="ALICE-Layou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t="6709" r="12677" b="13039"/>
          <a:stretch>
            <a:fillRect/>
          </a:stretch>
        </p:blipFill>
        <p:spPr bwMode="auto">
          <a:xfrm>
            <a:off x="0" y="765175"/>
            <a:ext cx="9145588" cy="56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868988" y="6005513"/>
            <a:ext cx="3240087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>
                <a:cs typeface="Arial" charset="0"/>
              </a:rPr>
              <a:t>Not shown: ZDC (at ±116m)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4284663" y="908050"/>
            <a:ext cx="2301875" cy="936625"/>
            <a:chOff x="2699" y="527"/>
            <a:chExt cx="1450" cy="590"/>
          </a:xfrm>
        </p:grpSpPr>
        <p:sp>
          <p:nvSpPr>
            <p:cNvPr id="10" name="Line 5"/>
            <p:cNvSpPr>
              <a:spLocks noChangeShapeType="1"/>
            </p:cNvSpPr>
            <p:nvPr/>
          </p:nvSpPr>
          <p:spPr bwMode="auto">
            <a:xfrm flipH="1">
              <a:off x="2699" y="709"/>
              <a:ext cx="104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288" y="527"/>
              <a:ext cx="861" cy="2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en-US" sz="2000" b="0">
                  <a:cs typeface="Arial" charset="0"/>
                </a:rPr>
                <a:t>L3 Magnet</a:t>
              </a:r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2843213" y="908050"/>
            <a:ext cx="2159000" cy="2593975"/>
            <a:chOff x="1791" y="572"/>
            <a:chExt cx="1360" cy="1634"/>
          </a:xfrm>
        </p:grpSpPr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>
              <a:off x="2018" y="754"/>
              <a:ext cx="182" cy="14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2336" y="890"/>
              <a:ext cx="363" cy="1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1791" y="572"/>
              <a:ext cx="1360" cy="45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sz="2000" b="0">
                  <a:cs typeface="Arial" charset="0"/>
                </a:rPr>
                <a:t>T0/</a:t>
              </a:r>
              <a:r>
                <a:rPr lang="en-US" sz="2000">
                  <a:cs typeface="Arial" charset="0"/>
                </a:rPr>
                <a:t>VZERO</a:t>
              </a:r>
              <a:r>
                <a:rPr lang="en-US" sz="2000" b="0">
                  <a:cs typeface="Arial" charset="0"/>
                </a:rPr>
                <a:t/>
              </a:r>
              <a:br>
                <a:rPr lang="en-US" sz="2000" b="0">
                  <a:cs typeface="Arial" charset="0"/>
                </a:rPr>
              </a:br>
              <a:r>
                <a:rPr lang="en-US" sz="2000" b="0">
                  <a:cs typeface="Arial" charset="0"/>
                </a:rPr>
                <a:t>Trigger/</a:t>
              </a:r>
              <a:r>
                <a:rPr lang="en-US" sz="2000">
                  <a:cs typeface="Arial" charset="0"/>
                </a:rPr>
                <a:t>Centrality</a:t>
              </a:r>
            </a:p>
          </p:txBody>
        </p:sp>
      </p:grpSp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250825" y="4005263"/>
            <a:ext cx="3384550" cy="1160462"/>
            <a:chOff x="158" y="2568"/>
            <a:chExt cx="2132" cy="731"/>
          </a:xfrm>
        </p:grpSpPr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158" y="2659"/>
              <a:ext cx="948" cy="6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2000">
                  <a:cs typeface="Arial" charset="0"/>
                </a:rPr>
                <a:t>TPC</a:t>
              </a:r>
            </a:p>
            <a:p>
              <a:pPr>
                <a:spcBef>
                  <a:spcPct val="0"/>
                </a:spcBef>
              </a:pPr>
              <a:r>
                <a:rPr lang="de-DE" sz="2000">
                  <a:cs typeface="Arial" charset="0"/>
                </a:rPr>
                <a:t>Tracking, </a:t>
              </a:r>
              <a:br>
                <a:rPr lang="de-DE" sz="2000">
                  <a:cs typeface="Arial" charset="0"/>
                </a:rPr>
              </a:br>
              <a:r>
                <a:rPr lang="de-DE" sz="2000" b="0">
                  <a:cs typeface="Arial" charset="0"/>
                </a:rPr>
                <a:t>PID (dE/dx)</a:t>
              </a: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V="1">
              <a:off x="1111" y="2568"/>
              <a:ext cx="1179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4067175" y="3644900"/>
            <a:ext cx="3459163" cy="2227263"/>
            <a:chOff x="2562" y="2296"/>
            <a:chExt cx="2179" cy="1403"/>
          </a:xfrm>
        </p:grpSpPr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H="1" flipV="1">
              <a:off x="2562" y="2296"/>
              <a:ext cx="1364" cy="8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3427" y="3059"/>
              <a:ext cx="1314" cy="6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2000">
                  <a:cs typeface="Arial" charset="0"/>
                </a:rPr>
                <a:t>ITS</a:t>
              </a:r>
            </a:p>
            <a:p>
              <a:pPr>
                <a:spcBef>
                  <a:spcPct val="0"/>
                </a:spcBef>
              </a:pPr>
              <a:r>
                <a:rPr lang="de-DE" sz="2000">
                  <a:cs typeface="Arial" charset="0"/>
                </a:rPr>
                <a:t>Low </a:t>
              </a:r>
              <a:r>
                <a:rPr lang="de-DE" sz="2000" i="1">
                  <a:cs typeface="Arial" charset="0"/>
                </a:rPr>
                <a:t>p</a:t>
              </a:r>
              <a:r>
                <a:rPr lang="de-DE" sz="2000" baseline="-25000">
                  <a:cs typeface="Arial" charset="0"/>
                </a:rPr>
                <a:t>T</a:t>
              </a:r>
              <a:r>
                <a:rPr lang="de-DE" sz="2000">
                  <a:cs typeface="Arial" charset="0"/>
                </a:rPr>
                <a:t> tracking</a:t>
              </a:r>
            </a:p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PID +</a:t>
              </a:r>
              <a:r>
                <a:rPr lang="de-DE" sz="2000">
                  <a:cs typeface="Arial" charset="0"/>
                </a:rPr>
                <a:t> Vertexing</a:t>
              </a:r>
            </a:p>
          </p:txBody>
        </p:sp>
      </p:grpSp>
      <p:grpSp>
        <p:nvGrpSpPr>
          <p:cNvPr id="22" name="Group 18"/>
          <p:cNvGrpSpPr>
            <a:grpSpLocks/>
          </p:cNvGrpSpPr>
          <p:nvPr/>
        </p:nvGrpSpPr>
        <p:grpSpPr bwMode="auto">
          <a:xfrm>
            <a:off x="6877050" y="4294188"/>
            <a:ext cx="2071688" cy="1223962"/>
            <a:chOff x="4332" y="2750"/>
            <a:chExt cx="1305" cy="771"/>
          </a:xfrm>
        </p:grpSpPr>
        <p:sp>
          <p:nvSpPr>
            <p:cNvPr id="23" name="Line 19"/>
            <p:cNvSpPr>
              <a:spLocks noChangeShapeType="1"/>
            </p:cNvSpPr>
            <p:nvPr/>
          </p:nvSpPr>
          <p:spPr bwMode="auto">
            <a:xfrm flipH="1" flipV="1">
              <a:off x="4332" y="2750"/>
              <a:ext cx="656" cy="5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4957" y="3067"/>
              <a:ext cx="680" cy="4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de-DE" sz="2000" b="0" dirty="0">
                  <a:cs typeface="Arial" charset="0"/>
                </a:rPr>
                <a:t>MUON </a:t>
              </a:r>
            </a:p>
            <a:p>
              <a:pPr>
                <a:spcBef>
                  <a:spcPct val="0"/>
                </a:spcBef>
              </a:pPr>
              <a:r>
                <a:rPr lang="el-GR" sz="2000" b="0" dirty="0">
                  <a:cs typeface="Arial" charset="0"/>
                </a:rPr>
                <a:t>μ</a:t>
              </a:r>
              <a:r>
                <a:rPr lang="de-DE" sz="2000" b="0" dirty="0">
                  <a:cs typeface="Arial" charset="0"/>
                </a:rPr>
                <a:t>-</a:t>
              </a:r>
              <a:r>
                <a:rPr lang="de-DE" sz="2000" b="0" dirty="0" err="1">
                  <a:cs typeface="Arial" charset="0"/>
                </a:rPr>
                <a:t>pairs</a:t>
              </a:r>
              <a:endParaRPr lang="en-US" sz="2000" b="0" dirty="0">
                <a:cs typeface="Arial" charset="0"/>
              </a:endParaRPr>
            </a:p>
          </p:txBody>
        </p:sp>
      </p:grpSp>
      <p:grpSp>
        <p:nvGrpSpPr>
          <p:cNvPr id="25" name="Group 56"/>
          <p:cNvGrpSpPr>
            <a:grpSpLocks/>
          </p:cNvGrpSpPr>
          <p:nvPr/>
        </p:nvGrpSpPr>
        <p:grpSpPr bwMode="auto">
          <a:xfrm>
            <a:off x="4427538" y="2927350"/>
            <a:ext cx="4059237" cy="1581150"/>
            <a:chOff x="2789" y="1844"/>
            <a:chExt cx="2557" cy="996"/>
          </a:xfrm>
        </p:grpSpPr>
        <p:sp>
          <p:nvSpPr>
            <p:cNvPr id="26" name="Line 22"/>
            <p:cNvSpPr>
              <a:spLocks noChangeShapeType="1"/>
            </p:cNvSpPr>
            <p:nvPr/>
          </p:nvSpPr>
          <p:spPr bwMode="auto">
            <a:xfrm flipH="1">
              <a:off x="2789" y="2071"/>
              <a:ext cx="2087" cy="7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4876" y="1844"/>
              <a:ext cx="470" cy="45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TOF</a:t>
              </a:r>
            </a:p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PID</a:t>
              </a:r>
            </a:p>
          </p:txBody>
        </p:sp>
      </p:grpSp>
      <p:grpSp>
        <p:nvGrpSpPr>
          <p:cNvPr id="28" name="Group 24"/>
          <p:cNvGrpSpPr>
            <a:grpSpLocks/>
          </p:cNvGrpSpPr>
          <p:nvPr/>
        </p:nvGrpSpPr>
        <p:grpSpPr bwMode="auto">
          <a:xfrm>
            <a:off x="266700" y="2181225"/>
            <a:ext cx="3241675" cy="711200"/>
            <a:chOff x="158" y="1435"/>
            <a:chExt cx="2042" cy="448"/>
          </a:xfrm>
        </p:grpSpPr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1383" y="1707"/>
              <a:ext cx="81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158" y="1435"/>
              <a:ext cx="1277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TRD</a:t>
              </a:r>
            </a:p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Electron ID (TR)</a:t>
              </a:r>
            </a:p>
          </p:txBody>
        </p:sp>
      </p:grpSp>
      <p:grpSp>
        <p:nvGrpSpPr>
          <p:cNvPr id="31" name="Group 52"/>
          <p:cNvGrpSpPr>
            <a:grpSpLocks/>
          </p:cNvGrpSpPr>
          <p:nvPr/>
        </p:nvGrpSpPr>
        <p:grpSpPr bwMode="auto">
          <a:xfrm>
            <a:off x="3708400" y="2132013"/>
            <a:ext cx="4078288" cy="720725"/>
            <a:chOff x="2336" y="1343"/>
            <a:chExt cx="2569" cy="454"/>
          </a:xfrm>
        </p:grpSpPr>
        <p:sp>
          <p:nvSpPr>
            <p:cNvPr id="32" name="Line 28"/>
            <p:cNvSpPr>
              <a:spLocks noChangeShapeType="1"/>
            </p:cNvSpPr>
            <p:nvPr/>
          </p:nvSpPr>
          <p:spPr bwMode="auto">
            <a:xfrm flipH="1">
              <a:off x="2336" y="1570"/>
              <a:ext cx="952" cy="2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3224" y="1343"/>
              <a:ext cx="1681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HMPID</a:t>
              </a:r>
            </a:p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PID (RICH) @ high </a:t>
              </a:r>
              <a:r>
                <a:rPr lang="de-DE" sz="2000" b="0" i="1">
                  <a:cs typeface="Arial" charset="0"/>
                </a:rPr>
                <a:t>p</a:t>
              </a:r>
              <a:r>
                <a:rPr lang="de-DE" sz="2000" b="0" baseline="-25000">
                  <a:cs typeface="Arial" charset="0"/>
                </a:rPr>
                <a:t>T</a:t>
              </a:r>
            </a:p>
          </p:txBody>
        </p:sp>
      </p:grpSp>
      <p:grpSp>
        <p:nvGrpSpPr>
          <p:cNvPr id="34" name="Group 30"/>
          <p:cNvGrpSpPr>
            <a:grpSpLocks/>
          </p:cNvGrpSpPr>
          <p:nvPr/>
        </p:nvGrpSpPr>
        <p:grpSpPr bwMode="auto">
          <a:xfrm>
            <a:off x="1258888" y="4725988"/>
            <a:ext cx="2233612" cy="1584325"/>
            <a:chOff x="793" y="2977"/>
            <a:chExt cx="1407" cy="998"/>
          </a:xfrm>
        </p:grpSpPr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793" y="3527"/>
              <a:ext cx="795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PHOS</a:t>
              </a:r>
            </a:p>
            <a:p>
              <a:pPr>
                <a:spcBef>
                  <a:spcPct val="0"/>
                </a:spcBef>
              </a:pPr>
              <a:r>
                <a:rPr lang="el-GR" sz="2000" b="0">
                  <a:cs typeface="Arial" charset="0"/>
                </a:rPr>
                <a:t>γ</a:t>
              </a:r>
              <a:r>
                <a:rPr lang="it-IT" sz="2000" b="0">
                  <a:cs typeface="Arial" charset="0"/>
                </a:rPr>
                <a:t>, </a:t>
              </a:r>
              <a:r>
                <a:rPr lang="el-GR" sz="2000" b="0">
                  <a:cs typeface="Arial" charset="0"/>
                </a:rPr>
                <a:t>π</a:t>
              </a:r>
              <a:r>
                <a:rPr lang="de-DE" sz="2000" b="0" baseline="30000">
                  <a:cs typeface="Arial" charset="0"/>
                </a:rPr>
                <a:t>0</a:t>
              </a:r>
              <a:r>
                <a:rPr lang="de-DE" sz="2000" b="0">
                  <a:cs typeface="Arial" charset="0"/>
                </a:rPr>
                <a:t>, jets</a:t>
              </a:r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 flipV="1">
              <a:off x="1338" y="2977"/>
              <a:ext cx="862" cy="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55"/>
          <p:cNvGrpSpPr>
            <a:grpSpLocks/>
          </p:cNvGrpSpPr>
          <p:nvPr/>
        </p:nvGrpSpPr>
        <p:grpSpPr bwMode="auto">
          <a:xfrm>
            <a:off x="250825" y="3286125"/>
            <a:ext cx="2808288" cy="711200"/>
            <a:chOff x="158" y="2070"/>
            <a:chExt cx="1769" cy="448"/>
          </a:xfrm>
        </p:grpSpPr>
        <p:sp>
          <p:nvSpPr>
            <p:cNvPr id="38" name="Line 34"/>
            <p:cNvSpPr>
              <a:spLocks noChangeShapeType="1"/>
            </p:cNvSpPr>
            <p:nvPr/>
          </p:nvSpPr>
          <p:spPr bwMode="auto">
            <a:xfrm flipV="1">
              <a:off x="1066" y="2160"/>
              <a:ext cx="861" cy="3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35"/>
            <p:cNvSpPr txBox="1">
              <a:spLocks noChangeArrowheads="1"/>
            </p:cNvSpPr>
            <p:nvPr/>
          </p:nvSpPr>
          <p:spPr bwMode="auto">
            <a:xfrm>
              <a:off x="158" y="2070"/>
              <a:ext cx="985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PMD</a:t>
              </a:r>
            </a:p>
            <a:p>
              <a:pPr>
                <a:spcBef>
                  <a:spcPct val="0"/>
                </a:spcBef>
              </a:pPr>
              <a:r>
                <a:rPr lang="el-GR" sz="2000" b="0">
                  <a:cs typeface="Arial" charset="0"/>
                </a:rPr>
                <a:t>γ</a:t>
              </a:r>
              <a:r>
                <a:rPr lang="de-DE" sz="2000" b="0">
                  <a:cs typeface="Arial" charset="0"/>
                </a:rPr>
                <a:t> multiplicity</a:t>
              </a:r>
            </a:p>
          </p:txBody>
        </p:sp>
      </p:grpSp>
      <p:grpSp>
        <p:nvGrpSpPr>
          <p:cNvPr id="40" name="Group 36"/>
          <p:cNvGrpSpPr>
            <a:grpSpLocks/>
          </p:cNvGrpSpPr>
          <p:nvPr/>
        </p:nvGrpSpPr>
        <p:grpSpPr bwMode="auto">
          <a:xfrm>
            <a:off x="5364163" y="979488"/>
            <a:ext cx="3313112" cy="711200"/>
            <a:chOff x="3379" y="617"/>
            <a:chExt cx="2087" cy="448"/>
          </a:xfrm>
        </p:grpSpPr>
        <p:sp>
          <p:nvSpPr>
            <p:cNvPr id="41" name="Line 37"/>
            <p:cNvSpPr>
              <a:spLocks noChangeShapeType="1"/>
            </p:cNvSpPr>
            <p:nvPr/>
          </p:nvSpPr>
          <p:spPr bwMode="auto">
            <a:xfrm flipH="1">
              <a:off x="3379" y="845"/>
              <a:ext cx="1043" cy="1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 Box 38"/>
            <p:cNvSpPr txBox="1">
              <a:spLocks noChangeArrowheads="1"/>
            </p:cNvSpPr>
            <p:nvPr/>
          </p:nvSpPr>
          <p:spPr bwMode="auto">
            <a:xfrm>
              <a:off x="4313" y="617"/>
              <a:ext cx="1153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ACORDE</a:t>
              </a:r>
            </a:p>
            <a:p>
              <a:pPr>
                <a:spcBef>
                  <a:spcPct val="0"/>
                </a:spcBef>
              </a:pPr>
              <a:r>
                <a:rPr lang="de-DE" sz="2000" b="0">
                  <a:cs typeface="Arial" charset="0"/>
                </a:rPr>
                <a:t>Cosmic trigger</a:t>
              </a:r>
              <a:endParaRPr lang="de-DE" sz="2000" b="0" baseline="-25000">
                <a:cs typeface="Arial" charset="0"/>
              </a:endParaRPr>
            </a:p>
          </p:txBody>
        </p:sp>
      </p:grpSp>
      <p:grpSp>
        <p:nvGrpSpPr>
          <p:cNvPr id="43" name="Group 53"/>
          <p:cNvGrpSpPr>
            <a:grpSpLocks/>
          </p:cNvGrpSpPr>
          <p:nvPr/>
        </p:nvGrpSpPr>
        <p:grpSpPr bwMode="auto">
          <a:xfrm>
            <a:off x="3275013" y="3429000"/>
            <a:ext cx="1368425" cy="2881313"/>
            <a:chOff x="2063" y="2160"/>
            <a:chExt cx="862" cy="1815"/>
          </a:xfrm>
        </p:grpSpPr>
        <p:sp>
          <p:nvSpPr>
            <p:cNvPr id="44" name="Rectangle 40"/>
            <p:cNvSpPr>
              <a:spLocks noChangeArrowheads="1"/>
            </p:cNvSpPr>
            <p:nvPr/>
          </p:nvSpPr>
          <p:spPr bwMode="auto">
            <a:xfrm>
              <a:off x="2063" y="3415"/>
              <a:ext cx="862" cy="5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sz="2000" b="0">
                  <a:cs typeface="Arial" charset="0"/>
                </a:rPr>
                <a:t>FMD</a:t>
              </a:r>
            </a:p>
            <a:p>
              <a:pPr>
                <a:spcBef>
                  <a:spcPct val="0"/>
                </a:spcBef>
              </a:pPr>
              <a:r>
                <a:rPr lang="en-US" sz="2000" b="0">
                  <a:cs typeface="Arial" charset="0"/>
                </a:rPr>
                <a:t>Charged </a:t>
              </a:r>
            </a:p>
            <a:p>
              <a:pPr>
                <a:spcBef>
                  <a:spcPct val="0"/>
                </a:spcBef>
              </a:pPr>
              <a:r>
                <a:rPr lang="en-US" sz="2000" b="0">
                  <a:cs typeface="Arial" charset="0"/>
                </a:rPr>
                <a:t>multiplicity</a:t>
              </a:r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 flipH="1" flipV="1">
              <a:off x="2064" y="2160"/>
              <a:ext cx="408" cy="1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 flipV="1">
              <a:off x="2472" y="2251"/>
              <a:ext cx="227" cy="11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 flipH="1" flipV="1">
              <a:off x="2472" y="2251"/>
              <a:ext cx="0" cy="11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Line 44"/>
          <p:cNvSpPr>
            <a:spLocks noChangeShapeType="1"/>
          </p:cNvSpPr>
          <p:nvPr/>
        </p:nvSpPr>
        <p:spPr bwMode="auto">
          <a:xfrm flipH="1" flipV="1">
            <a:off x="6372225" y="3141663"/>
            <a:ext cx="129857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ectangle 45"/>
          <p:cNvSpPr>
            <a:spLocks noChangeArrowheads="1"/>
          </p:cNvSpPr>
          <p:nvPr/>
        </p:nvSpPr>
        <p:spPr bwMode="auto">
          <a:xfrm>
            <a:off x="7451725" y="3789363"/>
            <a:ext cx="1008063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2000" b="0">
                <a:cs typeface="Arial" charset="0"/>
              </a:rPr>
              <a:t>Dipole</a:t>
            </a:r>
          </a:p>
        </p:txBody>
      </p: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1187450" y="981075"/>
            <a:ext cx="2447925" cy="1368425"/>
            <a:chOff x="748" y="618"/>
            <a:chExt cx="1542" cy="862"/>
          </a:xfrm>
        </p:grpSpPr>
        <p:sp>
          <p:nvSpPr>
            <p:cNvPr id="51" name="Line 47"/>
            <p:cNvSpPr>
              <a:spLocks noChangeShapeType="1"/>
            </p:cNvSpPr>
            <p:nvPr/>
          </p:nvSpPr>
          <p:spPr bwMode="auto">
            <a:xfrm>
              <a:off x="1383" y="754"/>
              <a:ext cx="907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48"/>
            <p:cNvSpPr>
              <a:spLocks noChangeArrowheads="1"/>
            </p:cNvSpPr>
            <p:nvPr/>
          </p:nvSpPr>
          <p:spPr bwMode="auto">
            <a:xfrm>
              <a:off x="748" y="618"/>
              <a:ext cx="861" cy="4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r>
                <a:rPr lang="en-US" sz="2000" b="0">
                  <a:cs typeface="Arial" charset="0"/>
                </a:rPr>
                <a:t>EMCAL</a:t>
              </a:r>
            </a:p>
            <a:p>
              <a:pPr>
                <a:spcBef>
                  <a:spcPct val="0"/>
                </a:spcBef>
              </a:pPr>
              <a:r>
                <a:rPr lang="el-GR" sz="2000" b="0">
                  <a:cs typeface="Arial" charset="0"/>
                </a:rPr>
                <a:t>γ</a:t>
              </a:r>
              <a:r>
                <a:rPr lang="it-IT" sz="2000" b="0">
                  <a:cs typeface="Arial" charset="0"/>
                </a:rPr>
                <a:t>, </a:t>
              </a:r>
              <a:r>
                <a:rPr lang="el-GR" sz="2000" b="0">
                  <a:cs typeface="Arial" charset="0"/>
                </a:rPr>
                <a:t>π</a:t>
              </a:r>
              <a:r>
                <a:rPr lang="de-DE" sz="2000" b="0" baseline="30000">
                  <a:cs typeface="Arial" charset="0"/>
                </a:rPr>
                <a:t>0</a:t>
              </a:r>
              <a:r>
                <a:rPr lang="de-DE" sz="2000" b="0">
                  <a:cs typeface="Arial" charset="0"/>
                </a:rPr>
                <a:t>, jets</a:t>
              </a:r>
              <a:endParaRPr lang="en-US" sz="2000" b="0" baseline="30000"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01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Heavy Quark </a:t>
            </a:r>
            <a:r>
              <a:rPr lang="en-US" altLang="ja-JP" dirty="0" smtClean="0"/>
              <a:t>Production in </a:t>
            </a:r>
            <a:r>
              <a:rPr lang="en-US" altLang="ja-JP" dirty="0" err="1" smtClean="0"/>
              <a:t>pp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2337" y="1127717"/>
            <a:ext cx="5532970" cy="2087181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Two-gluon fusion process </a:t>
            </a:r>
          </a:p>
          <a:p>
            <a:r>
              <a:rPr lang="en-US" dirty="0" smtClean="0"/>
              <a:t>Copious production at LHC</a:t>
            </a:r>
          </a:p>
          <a:p>
            <a:pPr lvl="1"/>
            <a:r>
              <a:rPr lang="en-US" dirty="0" smtClean="0"/>
              <a:t>Charm: ~5mb@2.76TeV (8.5mb@7TeV)</a:t>
            </a:r>
          </a:p>
          <a:p>
            <a:pPr lvl="1"/>
            <a:r>
              <a:rPr lang="en-US" dirty="0" smtClean="0"/>
              <a:t>Bottom: ~0.3mb</a:t>
            </a:r>
            <a:r>
              <a:rPr lang="en-US" altLang="ja-JP" dirty="0" smtClean="0"/>
              <a:t>@7TeV</a:t>
            </a:r>
            <a:endParaRPr lang="en-US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4726" y="969171"/>
            <a:ext cx="2575352" cy="176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79" y="2939332"/>
            <a:ext cx="3765529" cy="364941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322" y="2817600"/>
            <a:ext cx="3899361" cy="378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62838" y="47838"/>
            <a:ext cx="8229600" cy="145165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J</a:t>
            </a:r>
            <a:r>
              <a:rPr lang="en-US" altLang="ja-JP" sz="3600" dirty="0" smtClean="0"/>
              <a:t>/</a:t>
            </a:r>
            <a:r>
              <a:rPr lang="en-US" altLang="ja-JP" sz="3600" dirty="0" smtClean="0">
                <a:latin typeface="Symbol" charset="2"/>
                <a:cs typeface="Symbol" charset="2"/>
              </a:rPr>
              <a:t>y</a:t>
            </a:r>
            <a:r>
              <a:rPr lang="en-US" altLang="ja-JP" sz="3600" dirty="0" smtClean="0"/>
              <a:t> </a:t>
            </a:r>
            <a:r>
              <a:rPr lang="en-US" altLang="ja-JP" sz="3600" dirty="0"/>
              <a:t>production as a function of </a:t>
            </a:r>
            <a:r>
              <a:rPr lang="en-US" altLang="ja-JP" sz="3600" i="1" dirty="0" err="1" smtClean="0"/>
              <a:t>dN</a:t>
            </a:r>
            <a:r>
              <a:rPr lang="en-US" altLang="ja-JP" sz="3600" baseline="-25000" dirty="0" err="1" smtClean="0"/>
              <a:t>ch</a:t>
            </a:r>
            <a:r>
              <a:rPr lang="en-US" altLang="ja-JP" sz="3600" dirty="0" smtClean="0"/>
              <a:t>/</a:t>
            </a:r>
            <a:r>
              <a:rPr lang="en-US" altLang="ja-JP" sz="3600" i="1" dirty="0" err="1" smtClean="0"/>
              <a:t>dy</a:t>
            </a:r>
            <a:r>
              <a:rPr lang="en-US" altLang="ja-JP" sz="3600" dirty="0" smtClean="0"/>
              <a:t> in </a:t>
            </a:r>
            <a:r>
              <a:rPr lang="en-US" altLang="ja-JP" sz="3600" dirty="0" err="1" smtClean="0"/>
              <a:t>pp</a:t>
            </a:r>
            <a:r>
              <a:rPr lang="en-US" altLang="ja-JP" sz="3600" dirty="0" smtClean="0"/>
              <a:t> </a:t>
            </a:r>
            <a:r>
              <a:rPr lang="en-US" altLang="ja-JP" sz="3600" dirty="0"/>
              <a:t>collisions </a:t>
            </a:r>
            <a:r>
              <a:rPr lang="en-US" altLang="ja-JP" sz="3600" dirty="0" smtClean="0"/>
              <a:t>at √</a:t>
            </a:r>
            <a:r>
              <a:rPr lang="en-US" altLang="ja-JP" sz="3600" i="1" dirty="0"/>
              <a:t>s </a:t>
            </a:r>
            <a:r>
              <a:rPr lang="en-US" altLang="ja-JP" sz="3600" dirty="0" smtClean="0"/>
              <a:t>= 7 </a:t>
            </a:r>
            <a:r>
              <a:rPr lang="en-US" altLang="ja-JP" sz="3600" dirty="0" err="1" smtClean="0"/>
              <a:t>TeV</a:t>
            </a:r>
            <a:endParaRPr 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7385" y="1548446"/>
            <a:ext cx="5027072" cy="4909964"/>
          </a:xfrm>
        </p:spPr>
        <p:txBody>
          <a:bodyPr>
            <a:normAutofit/>
          </a:bodyPr>
          <a:lstStyle/>
          <a:p>
            <a:r>
              <a:rPr lang="en-US" altLang="ja-JP" i="1" dirty="0" err="1" smtClean="0"/>
              <a:t>dN</a:t>
            </a:r>
            <a:r>
              <a:rPr lang="en-US" altLang="ja-JP" baseline="-25000" dirty="0" err="1" smtClean="0"/>
              <a:t>J</a:t>
            </a:r>
            <a:r>
              <a:rPr lang="en-US" altLang="ja-JP" baseline="-25000" dirty="0" smtClean="0"/>
              <a:t>/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y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dy</a:t>
            </a:r>
            <a:r>
              <a:rPr lang="en-US" altLang="ja-JP" dirty="0" smtClean="0"/>
              <a:t> depends </a:t>
            </a:r>
            <a:r>
              <a:rPr lang="en-US" altLang="ja-JP" i="1" dirty="0" smtClean="0"/>
              <a:t>a</a:t>
            </a:r>
            <a:r>
              <a:rPr lang="en-US" altLang="ja-JP" dirty="0" smtClean="0"/>
              <a:t>lmost linearly on </a:t>
            </a:r>
            <a:r>
              <a:rPr lang="en-US" altLang="ja-JP" i="1" dirty="0" err="1" smtClean="0"/>
              <a:t>dN</a:t>
            </a:r>
            <a:r>
              <a:rPr lang="en-US" altLang="ja-JP" baseline="-25000" dirty="0" err="1" smtClean="0"/>
              <a:t>ch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dy</a:t>
            </a: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Not accounted for by the direct hard process, as implemented in </a:t>
            </a:r>
            <a:r>
              <a:rPr lang="en-US" altLang="ja-JP" dirty="0" err="1" smtClean="0"/>
              <a:t>Phythia</a:t>
            </a:r>
            <a:r>
              <a:rPr lang="en-US" altLang="ja-JP" dirty="0" smtClean="0"/>
              <a:t> 6.4</a:t>
            </a:r>
          </a:p>
          <a:p>
            <a:r>
              <a:rPr lang="en-US" altLang="ja-JP" dirty="0" smtClean="0"/>
              <a:t>Suggesting the effect of MPI (multi parton interaction) in c-</a:t>
            </a:r>
            <a:r>
              <a:rPr lang="en-US" altLang="ja-JP" dirty="0" err="1" smtClean="0"/>
              <a:t>cbar</a:t>
            </a:r>
            <a:r>
              <a:rPr lang="en-US" altLang="ja-JP" dirty="0" smtClean="0"/>
              <a:t> production</a:t>
            </a:r>
          </a:p>
          <a:p>
            <a:pPr lvl="1"/>
            <a:r>
              <a:rPr lang="en-US" altLang="ja-JP" dirty="0"/>
              <a:t>c-</a:t>
            </a:r>
            <a:r>
              <a:rPr lang="en-US" altLang="ja-JP" dirty="0" err="1"/>
              <a:t>cbar</a:t>
            </a:r>
            <a:r>
              <a:rPr lang="en-US" altLang="ja-JP" dirty="0"/>
              <a:t> </a:t>
            </a:r>
            <a:r>
              <a:rPr lang="en-US" altLang="ja-JP" dirty="0" smtClean="0"/>
              <a:t>production is </a:t>
            </a:r>
            <a:r>
              <a:rPr lang="en-US" altLang="ja-JP" i="1" dirty="0" smtClean="0"/>
              <a:t>NOT</a:t>
            </a:r>
            <a:r>
              <a:rPr lang="en-US" altLang="ja-JP" dirty="0" smtClean="0"/>
              <a:t> be a very hard process at LHC?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Further </a:t>
            </a:r>
            <a:r>
              <a:rPr lang="en-US" altLang="ja-JP" dirty="0">
                <a:solidFill>
                  <a:srgbClr val="FF0000"/>
                </a:solidFill>
              </a:rPr>
              <a:t>studies </a:t>
            </a:r>
            <a:r>
              <a:rPr lang="en-US" altLang="ja-JP" dirty="0" smtClean="0">
                <a:solidFill>
                  <a:srgbClr val="FF0000"/>
                </a:solidFill>
              </a:rPr>
              <a:t>are interesting for </a:t>
            </a:r>
            <a:r>
              <a:rPr lang="en-US" altLang="ja-JP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Υ</a:t>
            </a:r>
            <a:r>
              <a:rPr lang="en-US" altLang="ja-JP" dirty="0" smtClean="0">
                <a:solidFill>
                  <a:srgbClr val="FF0000"/>
                </a:solidFill>
              </a:rPr>
              <a:t>, open charm, …</a:t>
            </a:r>
            <a:endParaRPr lang="en-US" altLang="ja-JP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grpSp>
        <p:nvGrpSpPr>
          <p:cNvPr id="10" name="図形グループ 9"/>
          <p:cNvGrpSpPr>
            <a:grpSpLocks noChangeAspect="1"/>
          </p:cNvGrpSpPr>
          <p:nvPr/>
        </p:nvGrpSpPr>
        <p:grpSpPr>
          <a:xfrm>
            <a:off x="5294457" y="1681962"/>
            <a:ext cx="3724295" cy="5054948"/>
            <a:chOff x="569330" y="3269651"/>
            <a:chExt cx="2578100" cy="3499229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330" y="3269651"/>
              <a:ext cx="2578100" cy="240030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289" y="5206780"/>
              <a:ext cx="2540000" cy="15621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803859" y="1499490"/>
            <a:ext cx="3214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 Neue"/>
                <a:cs typeface="Helvetica Neue"/>
              </a:rPr>
              <a:t>Physics Letters B 712 (2012) 165–175 </a:t>
            </a:r>
          </a:p>
        </p:txBody>
      </p:sp>
    </p:spTree>
    <p:extLst>
      <p:ext uri="{BB962C8B-B14F-4D97-AF65-F5344CB8AC3E}">
        <p14:creationId xmlns:p14="http://schemas.microsoft.com/office/powerpoint/2010/main" val="3907176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 Yield in </a:t>
            </a:r>
            <a:r>
              <a:rPr lang="en-US" dirty="0" err="1" smtClean="0"/>
              <a:t>pp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6939" y="1158549"/>
            <a:ext cx="4439431" cy="5299861"/>
          </a:xfrm>
        </p:spPr>
        <p:txBody>
          <a:bodyPr/>
          <a:lstStyle/>
          <a:p>
            <a:r>
              <a:rPr lang="en-US" altLang="ja-JP" i="1" dirty="0" err="1" smtClean="0"/>
              <a:t>dN</a:t>
            </a:r>
            <a:r>
              <a:rPr lang="en-US" altLang="ja-JP" baseline="-25000" dirty="0" err="1" smtClean="0"/>
              <a:t>D</a:t>
            </a:r>
            <a:r>
              <a:rPr lang="en-US" altLang="ja-JP" dirty="0" smtClean="0"/>
              <a:t>/</a:t>
            </a:r>
            <a:r>
              <a:rPr lang="en-US" altLang="ja-JP" i="1" dirty="0" err="1"/>
              <a:t>dy</a:t>
            </a:r>
            <a:r>
              <a:rPr lang="en-US" altLang="ja-JP" dirty="0"/>
              <a:t> is </a:t>
            </a:r>
            <a:r>
              <a:rPr lang="en-US" altLang="ja-JP" i="1" dirty="0"/>
              <a:t>a</a:t>
            </a:r>
            <a:r>
              <a:rPr lang="en-US" altLang="ja-JP" dirty="0"/>
              <a:t>lmost linearly dependent on </a:t>
            </a:r>
            <a:r>
              <a:rPr lang="en-US" altLang="ja-JP" i="1" dirty="0" err="1"/>
              <a:t>dN</a:t>
            </a:r>
            <a:r>
              <a:rPr lang="en-US" altLang="ja-JP" baseline="-25000" dirty="0" err="1"/>
              <a:t>ch</a:t>
            </a:r>
            <a:r>
              <a:rPr lang="en-US" altLang="ja-JP" dirty="0"/>
              <a:t>/</a:t>
            </a:r>
            <a:r>
              <a:rPr lang="en-US" altLang="ja-JP" i="1" dirty="0" err="1"/>
              <a:t>dy</a:t>
            </a:r>
            <a:r>
              <a:rPr lang="en-US" altLang="ja-JP" dirty="0"/>
              <a:t> </a:t>
            </a:r>
          </a:p>
          <a:p>
            <a:r>
              <a:rPr lang="en-US" dirty="0" smtClean="0"/>
              <a:t>Similar trend to that seen in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</a:p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680" y="1158549"/>
            <a:ext cx="4462660" cy="47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5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Dileptons</a:t>
            </a:r>
            <a:r>
              <a:rPr lang="en-US" altLang="ja-JP" dirty="0"/>
              <a:t> in Heavy Ions</a:t>
            </a:r>
            <a:endParaRPr 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128340" y="1158549"/>
            <a:ext cx="5201476" cy="5299861"/>
          </a:xfrm>
        </p:spPr>
        <p:txBody>
          <a:bodyPr>
            <a:normAutofit/>
          </a:bodyPr>
          <a:lstStyle/>
          <a:p>
            <a:r>
              <a:rPr lang="en-US" dirty="0"/>
              <a:t>Low-mass </a:t>
            </a:r>
            <a:r>
              <a:rPr lang="en-US" dirty="0" smtClean="0"/>
              <a:t>range: </a:t>
            </a:r>
            <a:r>
              <a:rPr lang="en-US" dirty="0" err="1"/>
              <a:t>M</a:t>
            </a:r>
            <a:r>
              <a:rPr lang="en-US" baseline="-25000" dirty="0" err="1"/>
              <a:t>ee</a:t>
            </a:r>
            <a:r>
              <a:rPr lang="en-US" dirty="0"/>
              <a:t> </a:t>
            </a:r>
            <a:r>
              <a:rPr lang="en-US" dirty="0" smtClean="0"/>
              <a:t>&lt;1.1 </a:t>
            </a:r>
            <a:r>
              <a:rPr lang="en-US" dirty="0"/>
              <a:t>GeV/c</a:t>
            </a:r>
            <a:r>
              <a:rPr lang="en-US" baseline="30000" dirty="0"/>
              <a:t>2</a:t>
            </a:r>
          </a:p>
          <a:p>
            <a:pPr lvl="1"/>
            <a:r>
              <a:rPr lang="en-US" dirty="0" smtClean="0"/>
              <a:t>Nuclear modification of low-mass vector mesons in the dense hadronic/quark matter</a:t>
            </a:r>
          </a:p>
          <a:p>
            <a:pPr lvl="1"/>
            <a:r>
              <a:rPr lang="en-US" dirty="0" smtClean="0"/>
              <a:t>Relevance to the partial restoration of chiral symmetry</a:t>
            </a:r>
          </a:p>
          <a:p>
            <a:pPr lvl="1"/>
            <a:endParaRPr lang="en-US" sz="1100" dirty="0"/>
          </a:p>
          <a:p>
            <a:r>
              <a:rPr lang="en-US" dirty="0" smtClean="0"/>
              <a:t>Quarkonia suppression</a:t>
            </a:r>
          </a:p>
          <a:p>
            <a:pPr lvl="1"/>
            <a:r>
              <a:rPr lang="en-US" dirty="0" smtClean="0"/>
              <a:t>A signature of deconfinement via Debye screening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Clear enhancement seen at LHC, probably due to charm recombination process</a:t>
            </a:r>
          </a:p>
          <a:p>
            <a:pPr lvl="1"/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3" r="8313"/>
          <a:stretch>
            <a:fillRect/>
          </a:stretch>
        </p:blipFill>
        <p:spPr>
          <a:xfrm>
            <a:off x="5268278" y="782333"/>
            <a:ext cx="3832182" cy="4294635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694" y="4854221"/>
            <a:ext cx="3920177" cy="17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7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46" name="Rectangle 82"/>
          <p:cNvSpPr>
            <a:spLocks noGrp="1" noChangeArrowheads="1"/>
          </p:cNvSpPr>
          <p:nvPr>
            <p:ph type="title"/>
          </p:nvPr>
        </p:nvSpPr>
        <p:spPr>
          <a:xfrm>
            <a:off x="271377" y="80406"/>
            <a:ext cx="8586322" cy="998529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Charm Measurement at ALICE</a:t>
            </a:r>
            <a:endParaRPr lang="en-US" altLang="ja-JP" dirty="0"/>
          </a:p>
        </p:txBody>
      </p:sp>
      <p:sp>
        <p:nvSpPr>
          <p:cNvPr id="10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2013/11/02</a:t>
            </a:r>
            <a:endParaRPr lang="en-US" altLang="ja-JP"/>
          </a:p>
        </p:txBody>
      </p:sp>
      <p:sp>
        <p:nvSpPr>
          <p:cNvPr id="10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YITP workshop on "Hadron in Nucleus" at YITP, Kyoto University, Oct. 31 - Nov. 2, 2013</a:t>
            </a:r>
            <a:endParaRPr lang="en-US" altLang="ja-JP"/>
          </a:p>
        </p:txBody>
      </p:sp>
      <p:grpSp>
        <p:nvGrpSpPr>
          <p:cNvPr id="3" name="図形グループ 2"/>
          <p:cNvGrpSpPr>
            <a:grpSpLocks noChangeAspect="1"/>
          </p:cNvGrpSpPr>
          <p:nvPr/>
        </p:nvGrpSpPr>
        <p:grpSpPr>
          <a:xfrm>
            <a:off x="3607980" y="1358751"/>
            <a:ext cx="5289345" cy="3172556"/>
            <a:chOff x="762000" y="1266825"/>
            <a:chExt cx="7953375" cy="4770438"/>
          </a:xfrm>
        </p:grpSpPr>
        <p:graphicFrame>
          <p:nvGraphicFramePr>
            <p:cNvPr id="8806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0451951"/>
                </p:ext>
              </p:extLst>
            </p:nvPr>
          </p:nvGraphicFramePr>
          <p:xfrm>
            <a:off x="4803775" y="3562350"/>
            <a:ext cx="192088" cy="212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36" name="Equation" r:id="rId3" imgW="203040" imgH="253800" progId="">
                    <p:embed/>
                  </p:oleObj>
                </mc:Choice>
                <mc:Fallback>
                  <p:oleObj name="Equation" r:id="rId3" imgW="203040" imgH="2538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3775" y="3562350"/>
                          <a:ext cx="192088" cy="212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06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3063387"/>
                </p:ext>
              </p:extLst>
            </p:nvPr>
          </p:nvGraphicFramePr>
          <p:xfrm>
            <a:off x="5299075" y="3325813"/>
            <a:ext cx="230188" cy="276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37" name="Equation" r:id="rId5" imgW="241200" imgH="330120" progId="">
                    <p:embed/>
                  </p:oleObj>
                </mc:Choice>
                <mc:Fallback>
                  <p:oleObj name="Equation" r:id="rId5" imgW="241200" imgH="3301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99075" y="3325813"/>
                          <a:ext cx="230188" cy="2762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068" name="Line 4"/>
            <p:cNvSpPr>
              <a:spLocks noChangeShapeType="1"/>
            </p:cNvSpPr>
            <p:nvPr/>
          </p:nvSpPr>
          <p:spPr bwMode="auto">
            <a:xfrm flipV="1">
              <a:off x="5019675" y="3516313"/>
              <a:ext cx="293688" cy="125412"/>
            </a:xfrm>
            <a:prstGeom prst="line">
              <a:avLst/>
            </a:prstGeom>
            <a:noFill/>
            <a:ln w="9525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88069" name="Group 5"/>
            <p:cNvGrpSpPr>
              <a:grpSpLocks/>
            </p:cNvGrpSpPr>
            <p:nvPr/>
          </p:nvGrpSpPr>
          <p:grpSpPr bwMode="auto">
            <a:xfrm>
              <a:off x="4495800" y="3851275"/>
              <a:ext cx="277813" cy="330200"/>
              <a:chOff x="2774" y="2702"/>
              <a:chExt cx="183" cy="251"/>
            </a:xfrm>
          </p:grpSpPr>
          <p:sp>
            <p:nvSpPr>
              <p:cNvPr id="88070" name="Oval 6"/>
              <p:cNvSpPr>
                <a:spLocks noChangeArrowheads="1"/>
              </p:cNvSpPr>
              <p:nvPr/>
            </p:nvSpPr>
            <p:spPr bwMode="auto">
              <a:xfrm rot="9650111" flipV="1">
                <a:off x="2908" y="2702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71" name="Oval 7"/>
              <p:cNvSpPr>
                <a:spLocks noChangeArrowheads="1"/>
              </p:cNvSpPr>
              <p:nvPr/>
            </p:nvSpPr>
            <p:spPr bwMode="auto">
              <a:xfrm rot="9650111" flipV="1">
                <a:off x="2889" y="2733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72" name="Oval 8"/>
              <p:cNvSpPr>
                <a:spLocks noChangeArrowheads="1"/>
              </p:cNvSpPr>
              <p:nvPr/>
            </p:nvSpPr>
            <p:spPr bwMode="auto">
              <a:xfrm rot="9650111" flipV="1">
                <a:off x="2869" y="2766"/>
                <a:ext cx="48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73" name="Oval 9"/>
              <p:cNvSpPr>
                <a:spLocks noChangeArrowheads="1"/>
              </p:cNvSpPr>
              <p:nvPr/>
            </p:nvSpPr>
            <p:spPr bwMode="auto">
              <a:xfrm rot="9650111" flipV="1">
                <a:off x="2848" y="2800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74" name="Oval 10"/>
              <p:cNvSpPr>
                <a:spLocks noChangeArrowheads="1"/>
              </p:cNvSpPr>
              <p:nvPr/>
            </p:nvSpPr>
            <p:spPr bwMode="auto">
              <a:xfrm rot="9650111" flipV="1">
                <a:off x="2830" y="2829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75" name="Oval 11"/>
              <p:cNvSpPr>
                <a:spLocks noChangeArrowheads="1"/>
              </p:cNvSpPr>
              <p:nvPr/>
            </p:nvSpPr>
            <p:spPr bwMode="auto">
              <a:xfrm rot="9650111" flipV="1">
                <a:off x="2809" y="2862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76" name="Oval 12"/>
              <p:cNvSpPr>
                <a:spLocks noChangeArrowheads="1"/>
              </p:cNvSpPr>
              <p:nvPr/>
            </p:nvSpPr>
            <p:spPr bwMode="auto">
              <a:xfrm rot="9650111" flipV="1">
                <a:off x="2792" y="2890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77" name="Oval 13"/>
              <p:cNvSpPr>
                <a:spLocks noChangeArrowheads="1"/>
              </p:cNvSpPr>
              <p:nvPr/>
            </p:nvSpPr>
            <p:spPr bwMode="auto">
              <a:xfrm rot="9650111" flipV="1">
                <a:off x="2774" y="2919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88078" name="Group 14"/>
            <p:cNvGrpSpPr>
              <a:grpSpLocks/>
            </p:cNvGrpSpPr>
            <p:nvPr/>
          </p:nvGrpSpPr>
          <p:grpSpPr bwMode="auto">
            <a:xfrm rot="1503011">
              <a:off x="3657600" y="3657600"/>
              <a:ext cx="625475" cy="193675"/>
              <a:chOff x="2272" y="2628"/>
              <a:chExt cx="411" cy="148"/>
            </a:xfrm>
          </p:grpSpPr>
          <p:sp>
            <p:nvSpPr>
              <p:cNvPr id="88079" name="Oval 15"/>
              <p:cNvSpPr>
                <a:spLocks noChangeArrowheads="1"/>
              </p:cNvSpPr>
              <p:nvPr/>
            </p:nvSpPr>
            <p:spPr bwMode="auto">
              <a:xfrm rot="1394823" flipV="1">
                <a:off x="2272" y="2742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80" name="Oval 16"/>
              <p:cNvSpPr>
                <a:spLocks noChangeArrowheads="1"/>
              </p:cNvSpPr>
              <p:nvPr/>
            </p:nvSpPr>
            <p:spPr bwMode="auto">
              <a:xfrm rot="1394823" flipV="1">
                <a:off x="2325" y="2725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81" name="Oval 17"/>
              <p:cNvSpPr>
                <a:spLocks noChangeArrowheads="1"/>
              </p:cNvSpPr>
              <p:nvPr/>
            </p:nvSpPr>
            <p:spPr bwMode="auto">
              <a:xfrm rot="1394823" flipV="1">
                <a:off x="2369" y="2712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82" name="Oval 18"/>
              <p:cNvSpPr>
                <a:spLocks noChangeArrowheads="1"/>
              </p:cNvSpPr>
              <p:nvPr/>
            </p:nvSpPr>
            <p:spPr bwMode="auto">
              <a:xfrm rot="1394823" flipV="1">
                <a:off x="2417" y="2697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83" name="Oval 19"/>
              <p:cNvSpPr>
                <a:spLocks noChangeArrowheads="1"/>
              </p:cNvSpPr>
              <p:nvPr/>
            </p:nvSpPr>
            <p:spPr bwMode="auto">
              <a:xfrm rot="1394823" flipV="1">
                <a:off x="2464" y="2682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84" name="Oval 20"/>
              <p:cNvSpPr>
                <a:spLocks noChangeArrowheads="1"/>
              </p:cNvSpPr>
              <p:nvPr/>
            </p:nvSpPr>
            <p:spPr bwMode="auto">
              <a:xfrm rot="1394823" flipV="1">
                <a:off x="2505" y="2669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85" name="Oval 21"/>
              <p:cNvSpPr>
                <a:spLocks noChangeArrowheads="1"/>
              </p:cNvSpPr>
              <p:nvPr/>
            </p:nvSpPr>
            <p:spPr bwMode="auto">
              <a:xfrm rot="1394823" flipV="1">
                <a:off x="2553" y="2654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86" name="Oval 22"/>
              <p:cNvSpPr>
                <a:spLocks noChangeArrowheads="1"/>
              </p:cNvSpPr>
              <p:nvPr/>
            </p:nvSpPr>
            <p:spPr bwMode="auto">
              <a:xfrm rot="1394823" flipV="1">
                <a:off x="2593" y="2641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87" name="Oval 23"/>
              <p:cNvSpPr>
                <a:spLocks noChangeArrowheads="1"/>
              </p:cNvSpPr>
              <p:nvPr/>
            </p:nvSpPr>
            <p:spPr bwMode="auto">
              <a:xfrm rot="1394823" flipV="1">
                <a:off x="2634" y="2628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88088" name="Group 24"/>
            <p:cNvGrpSpPr>
              <a:grpSpLocks/>
            </p:cNvGrpSpPr>
            <p:nvPr/>
          </p:nvGrpSpPr>
          <p:grpSpPr bwMode="auto">
            <a:xfrm>
              <a:off x="5834063" y="3081338"/>
              <a:ext cx="1387475" cy="431800"/>
              <a:chOff x="3657" y="2119"/>
              <a:chExt cx="915" cy="327"/>
            </a:xfrm>
          </p:grpSpPr>
          <p:sp>
            <p:nvSpPr>
              <p:cNvPr id="88089" name="Oval 25"/>
              <p:cNvSpPr>
                <a:spLocks noChangeArrowheads="1"/>
              </p:cNvSpPr>
              <p:nvPr/>
            </p:nvSpPr>
            <p:spPr bwMode="auto">
              <a:xfrm rot="2246591" flipV="1">
                <a:off x="3657" y="2353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90" name="Oval 26"/>
              <p:cNvSpPr>
                <a:spLocks noChangeArrowheads="1"/>
              </p:cNvSpPr>
              <p:nvPr/>
            </p:nvSpPr>
            <p:spPr bwMode="auto">
              <a:xfrm rot="2246591" flipV="1">
                <a:off x="3714" y="2346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91" name="Oval 27"/>
              <p:cNvSpPr>
                <a:spLocks noChangeArrowheads="1"/>
              </p:cNvSpPr>
              <p:nvPr/>
            </p:nvSpPr>
            <p:spPr bwMode="auto">
              <a:xfrm rot="2246591" flipV="1">
                <a:off x="3762" y="2340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92" name="Oval 28"/>
              <p:cNvSpPr>
                <a:spLocks noChangeArrowheads="1"/>
              </p:cNvSpPr>
              <p:nvPr/>
            </p:nvSpPr>
            <p:spPr bwMode="auto">
              <a:xfrm rot="2246591" flipV="1">
                <a:off x="3813" y="2333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93" name="Oval 29"/>
              <p:cNvSpPr>
                <a:spLocks noChangeArrowheads="1"/>
              </p:cNvSpPr>
              <p:nvPr/>
            </p:nvSpPr>
            <p:spPr bwMode="auto">
              <a:xfrm rot="2246591" flipV="1">
                <a:off x="3864" y="2327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94" name="Oval 30"/>
              <p:cNvSpPr>
                <a:spLocks noChangeArrowheads="1"/>
              </p:cNvSpPr>
              <p:nvPr/>
            </p:nvSpPr>
            <p:spPr bwMode="auto">
              <a:xfrm rot="2246591" flipV="1">
                <a:off x="3910" y="2321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95" name="Oval 31"/>
              <p:cNvSpPr>
                <a:spLocks noChangeArrowheads="1"/>
              </p:cNvSpPr>
              <p:nvPr/>
            </p:nvSpPr>
            <p:spPr bwMode="auto">
              <a:xfrm rot="2246591" flipV="1">
                <a:off x="3961" y="2315"/>
                <a:ext cx="49" cy="35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96" name="Oval 32"/>
              <p:cNvSpPr>
                <a:spLocks noChangeArrowheads="1"/>
              </p:cNvSpPr>
              <p:nvPr/>
            </p:nvSpPr>
            <p:spPr bwMode="auto">
              <a:xfrm rot="2246591" flipV="1">
                <a:off x="4004" y="2310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97" name="Oval 33"/>
              <p:cNvSpPr>
                <a:spLocks noChangeArrowheads="1"/>
              </p:cNvSpPr>
              <p:nvPr/>
            </p:nvSpPr>
            <p:spPr bwMode="auto">
              <a:xfrm rot="2246591" flipV="1">
                <a:off x="4048" y="2304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98" name="Oval 34"/>
              <p:cNvSpPr>
                <a:spLocks noChangeArrowheads="1"/>
              </p:cNvSpPr>
              <p:nvPr/>
            </p:nvSpPr>
            <p:spPr bwMode="auto">
              <a:xfrm rot="393794" flipV="1">
                <a:off x="4098" y="2300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099" name="Oval 35"/>
              <p:cNvSpPr>
                <a:spLocks noChangeArrowheads="1"/>
              </p:cNvSpPr>
              <p:nvPr/>
            </p:nvSpPr>
            <p:spPr bwMode="auto">
              <a:xfrm rot="393794" flipV="1">
                <a:off x="4142" y="2274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00" name="Oval 36"/>
              <p:cNvSpPr>
                <a:spLocks noChangeArrowheads="1"/>
              </p:cNvSpPr>
              <p:nvPr/>
            </p:nvSpPr>
            <p:spPr bwMode="auto">
              <a:xfrm rot="393794" flipV="1">
                <a:off x="4179" y="2252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01" name="Oval 37"/>
              <p:cNvSpPr>
                <a:spLocks noChangeArrowheads="1"/>
              </p:cNvSpPr>
              <p:nvPr/>
            </p:nvSpPr>
            <p:spPr bwMode="auto">
              <a:xfrm rot="393794" flipV="1">
                <a:off x="4218" y="2228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02" name="Oval 38"/>
              <p:cNvSpPr>
                <a:spLocks noChangeArrowheads="1"/>
              </p:cNvSpPr>
              <p:nvPr/>
            </p:nvSpPr>
            <p:spPr bwMode="auto">
              <a:xfrm rot="393794" flipV="1">
                <a:off x="4258" y="2204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03" name="Oval 39"/>
              <p:cNvSpPr>
                <a:spLocks noChangeArrowheads="1"/>
              </p:cNvSpPr>
              <p:nvPr/>
            </p:nvSpPr>
            <p:spPr bwMode="auto">
              <a:xfrm rot="393794" flipV="1">
                <a:off x="4293" y="2183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04" name="Oval 40"/>
              <p:cNvSpPr>
                <a:spLocks noChangeArrowheads="1"/>
              </p:cNvSpPr>
              <p:nvPr/>
            </p:nvSpPr>
            <p:spPr bwMode="auto">
              <a:xfrm rot="393794" flipV="1">
                <a:off x="4331" y="2159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05" name="Oval 41"/>
              <p:cNvSpPr>
                <a:spLocks noChangeArrowheads="1"/>
              </p:cNvSpPr>
              <p:nvPr/>
            </p:nvSpPr>
            <p:spPr bwMode="auto">
              <a:xfrm rot="393794" flipV="1">
                <a:off x="4364" y="2139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06" name="Oval 42"/>
              <p:cNvSpPr>
                <a:spLocks noChangeArrowheads="1"/>
              </p:cNvSpPr>
              <p:nvPr/>
            </p:nvSpPr>
            <p:spPr bwMode="auto">
              <a:xfrm rot="393794" flipV="1">
                <a:off x="4399" y="2119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07" name="Oval 43"/>
              <p:cNvSpPr>
                <a:spLocks noChangeArrowheads="1"/>
              </p:cNvSpPr>
              <p:nvPr/>
            </p:nvSpPr>
            <p:spPr bwMode="auto">
              <a:xfrm rot="-1524150">
                <a:off x="4155" y="2308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08" name="Oval 44"/>
              <p:cNvSpPr>
                <a:spLocks noChangeArrowheads="1"/>
              </p:cNvSpPr>
              <p:nvPr/>
            </p:nvSpPr>
            <p:spPr bwMode="auto">
              <a:xfrm rot="-1524150">
                <a:off x="4209" y="2323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09" name="Oval 45"/>
              <p:cNvSpPr>
                <a:spLocks noChangeArrowheads="1"/>
              </p:cNvSpPr>
              <p:nvPr/>
            </p:nvSpPr>
            <p:spPr bwMode="auto">
              <a:xfrm rot="-1524150">
                <a:off x="4254" y="2336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10" name="Oval 46"/>
              <p:cNvSpPr>
                <a:spLocks noChangeArrowheads="1"/>
              </p:cNvSpPr>
              <p:nvPr/>
            </p:nvSpPr>
            <p:spPr bwMode="auto">
              <a:xfrm rot="-1524150">
                <a:off x="4302" y="2350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11" name="Oval 47"/>
              <p:cNvSpPr>
                <a:spLocks noChangeArrowheads="1"/>
              </p:cNvSpPr>
              <p:nvPr/>
            </p:nvSpPr>
            <p:spPr bwMode="auto">
              <a:xfrm rot="-1524150">
                <a:off x="4351" y="2363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12" name="Oval 48"/>
              <p:cNvSpPr>
                <a:spLocks noChangeArrowheads="1"/>
              </p:cNvSpPr>
              <p:nvPr/>
            </p:nvSpPr>
            <p:spPr bwMode="auto">
              <a:xfrm rot="-1524150">
                <a:off x="4393" y="2375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13" name="Oval 49"/>
              <p:cNvSpPr>
                <a:spLocks noChangeArrowheads="1"/>
              </p:cNvSpPr>
              <p:nvPr/>
            </p:nvSpPr>
            <p:spPr bwMode="auto">
              <a:xfrm rot="-1524150">
                <a:off x="4442" y="2389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14" name="Oval 50"/>
              <p:cNvSpPr>
                <a:spLocks noChangeArrowheads="1"/>
              </p:cNvSpPr>
              <p:nvPr/>
            </p:nvSpPr>
            <p:spPr bwMode="auto">
              <a:xfrm rot="-1524150">
                <a:off x="4481" y="2400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8115" name="Oval 51"/>
              <p:cNvSpPr>
                <a:spLocks noChangeArrowheads="1"/>
              </p:cNvSpPr>
              <p:nvPr/>
            </p:nvSpPr>
            <p:spPr bwMode="auto">
              <a:xfrm rot="-1524150">
                <a:off x="4523" y="2412"/>
                <a:ext cx="49" cy="34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88116" name="Oval 52"/>
            <p:cNvSpPr>
              <a:spLocks noChangeArrowheads="1"/>
            </p:cNvSpPr>
            <p:nvPr/>
          </p:nvSpPr>
          <p:spPr bwMode="auto">
            <a:xfrm rot="-1499908">
              <a:off x="4675188" y="3357563"/>
              <a:ext cx="1019175" cy="381000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aphicFrame>
          <p:nvGraphicFramePr>
            <p:cNvPr id="88117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0127853"/>
                </p:ext>
              </p:extLst>
            </p:nvPr>
          </p:nvGraphicFramePr>
          <p:xfrm>
            <a:off x="6334125" y="2782888"/>
            <a:ext cx="460375" cy="41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38" name="Equation" r:id="rId7" imgW="482400" imgH="495000" progId="">
                    <p:embed/>
                  </p:oleObj>
                </mc:Choice>
                <mc:Fallback>
                  <p:oleObj name="Equation" r:id="rId7" imgW="482400" imgH="495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34125" y="2782888"/>
                          <a:ext cx="460375" cy="4111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118" name="Line 54"/>
            <p:cNvSpPr>
              <a:spLocks noChangeShapeType="1"/>
            </p:cNvSpPr>
            <p:nvPr/>
          </p:nvSpPr>
          <p:spPr bwMode="auto">
            <a:xfrm rot="855901" flipH="1">
              <a:off x="3886200" y="3581400"/>
              <a:ext cx="852488" cy="5032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119" name="Line 55"/>
            <p:cNvSpPr>
              <a:spLocks noChangeShapeType="1"/>
            </p:cNvSpPr>
            <p:nvPr/>
          </p:nvSpPr>
          <p:spPr bwMode="auto">
            <a:xfrm rot="10243599" flipH="1">
              <a:off x="5551488" y="2755900"/>
              <a:ext cx="852487" cy="50165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120" name="Line 56"/>
            <p:cNvSpPr>
              <a:spLocks noChangeShapeType="1"/>
            </p:cNvSpPr>
            <p:nvPr/>
          </p:nvSpPr>
          <p:spPr bwMode="auto">
            <a:xfrm rot="745460" flipV="1">
              <a:off x="6327775" y="2028825"/>
              <a:ext cx="52388" cy="62706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122" name="Oval 58"/>
            <p:cNvSpPr>
              <a:spLocks noChangeArrowheads="1"/>
            </p:cNvSpPr>
            <p:nvPr/>
          </p:nvSpPr>
          <p:spPr bwMode="auto">
            <a:xfrm rot="3391418">
              <a:off x="265112" y="4459288"/>
              <a:ext cx="2074863" cy="1081088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88123" name="Group 59"/>
            <p:cNvGrpSpPr>
              <a:grpSpLocks/>
            </p:cNvGrpSpPr>
            <p:nvPr/>
          </p:nvGrpSpPr>
          <p:grpSpPr bwMode="auto">
            <a:xfrm>
              <a:off x="895350" y="3992564"/>
              <a:ext cx="3021013" cy="1741488"/>
              <a:chOff x="480" y="2455"/>
              <a:chExt cx="1903" cy="1097"/>
            </a:xfrm>
          </p:grpSpPr>
          <p:graphicFrame>
            <p:nvGraphicFramePr>
              <p:cNvPr id="88124" name="Object 60"/>
              <p:cNvGraphicFramePr>
                <a:graphicFrameLocks noChangeAspect="1"/>
              </p:cNvGraphicFramePr>
              <p:nvPr/>
            </p:nvGraphicFramePr>
            <p:xfrm>
              <a:off x="1601" y="2822"/>
              <a:ext cx="274" cy="2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039" name="Equation" r:id="rId9" imgW="457200" imgH="419040" progId="">
                      <p:embed/>
                    </p:oleObj>
                  </mc:Choice>
                  <mc:Fallback>
                    <p:oleObj name="Equation" r:id="rId9" imgW="457200" imgH="419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1" y="2822"/>
                            <a:ext cx="274" cy="21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8125" name="Object 61"/>
              <p:cNvGraphicFramePr>
                <a:graphicFrameLocks noChangeAspect="1"/>
              </p:cNvGraphicFramePr>
              <p:nvPr/>
            </p:nvGraphicFramePr>
            <p:xfrm>
              <a:off x="480" y="2688"/>
              <a:ext cx="313" cy="2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040" name="Equation" r:id="rId11" imgW="520560" imgH="419040" progId="">
                      <p:embed/>
                    </p:oleObj>
                  </mc:Choice>
                  <mc:Fallback>
                    <p:oleObj name="Equation" r:id="rId11" imgW="520560" imgH="419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" y="2688"/>
                            <a:ext cx="313" cy="21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8126" name="Line 62"/>
              <p:cNvSpPr>
                <a:spLocks noChangeShapeType="1"/>
              </p:cNvSpPr>
              <p:nvPr/>
            </p:nvSpPr>
            <p:spPr bwMode="auto">
              <a:xfrm rot="14214236" flipV="1">
                <a:off x="1931" y="2226"/>
                <a:ext cx="66" cy="83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27" name="Line 63"/>
              <p:cNvSpPr>
                <a:spLocks noChangeShapeType="1"/>
              </p:cNvSpPr>
              <p:nvPr/>
            </p:nvSpPr>
            <p:spPr bwMode="auto">
              <a:xfrm rot="15517430" flipV="1">
                <a:off x="1879" y="2208"/>
                <a:ext cx="19" cy="65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28" name="Line 64"/>
              <p:cNvSpPr>
                <a:spLocks noChangeShapeType="1"/>
              </p:cNvSpPr>
              <p:nvPr/>
            </p:nvSpPr>
            <p:spPr bwMode="auto">
              <a:xfrm rot="15947131" flipV="1">
                <a:off x="1880" y="2137"/>
                <a:ext cx="18" cy="65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29" name="Line 65"/>
              <p:cNvSpPr>
                <a:spLocks noChangeShapeType="1"/>
              </p:cNvSpPr>
              <p:nvPr/>
            </p:nvSpPr>
            <p:spPr bwMode="auto">
              <a:xfrm rot="12808066" flipV="1">
                <a:off x="2178" y="2532"/>
                <a:ext cx="31" cy="395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30" name="Line 66"/>
              <p:cNvSpPr>
                <a:spLocks noChangeShapeType="1"/>
              </p:cNvSpPr>
              <p:nvPr/>
            </p:nvSpPr>
            <p:spPr bwMode="auto">
              <a:xfrm flipH="1">
                <a:off x="794" y="2787"/>
                <a:ext cx="805" cy="15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31" name="Line 67"/>
              <p:cNvSpPr>
                <a:spLocks noChangeShapeType="1"/>
              </p:cNvSpPr>
              <p:nvPr/>
            </p:nvSpPr>
            <p:spPr bwMode="auto">
              <a:xfrm rot="21160909" flipH="1">
                <a:off x="1118" y="2850"/>
                <a:ext cx="518" cy="416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32" name="Text Box 68"/>
              <p:cNvSpPr txBox="1">
                <a:spLocks noChangeArrowheads="1"/>
              </p:cNvSpPr>
              <p:nvPr/>
            </p:nvSpPr>
            <p:spPr bwMode="auto">
              <a:xfrm>
                <a:off x="816" y="3264"/>
                <a:ext cx="29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US" altLang="ja-JP" sz="2400">
                    <a:latin typeface="Symbol" pitchFamily="-106" charset="2"/>
                  </a:rPr>
                  <a:t>p</a:t>
                </a:r>
                <a:r>
                  <a:rPr kumimoji="0" lang="en-US" altLang="ja-JP" sz="2400" baseline="30000">
                    <a:latin typeface="Times New Roman" pitchFamily="-106" charset="0"/>
                  </a:rPr>
                  <a:t>+</a:t>
                </a:r>
              </a:p>
            </p:txBody>
          </p:sp>
        </p:grpSp>
        <p:grpSp>
          <p:nvGrpSpPr>
            <p:cNvPr id="88134" name="Group 70"/>
            <p:cNvGrpSpPr>
              <a:grpSpLocks/>
            </p:cNvGrpSpPr>
            <p:nvPr/>
          </p:nvGrpSpPr>
          <p:grpSpPr bwMode="auto">
            <a:xfrm>
              <a:off x="6543675" y="1266825"/>
              <a:ext cx="2171700" cy="1566863"/>
              <a:chOff x="4225" y="816"/>
              <a:chExt cx="1368" cy="987"/>
            </a:xfrm>
          </p:grpSpPr>
          <p:sp>
            <p:nvSpPr>
              <p:cNvPr id="88135" name="Line 71"/>
              <p:cNvSpPr>
                <a:spLocks noChangeShapeType="1"/>
              </p:cNvSpPr>
              <p:nvPr/>
            </p:nvSpPr>
            <p:spPr bwMode="auto">
              <a:xfrm rot="9900889" flipH="1">
                <a:off x="4427" y="1118"/>
                <a:ext cx="158" cy="21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36" name="Line 72"/>
              <p:cNvSpPr>
                <a:spLocks noChangeShapeType="1"/>
              </p:cNvSpPr>
              <p:nvPr/>
            </p:nvSpPr>
            <p:spPr bwMode="auto">
              <a:xfrm rot="9900889" flipH="1">
                <a:off x="4532" y="880"/>
                <a:ext cx="26" cy="211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aphicFrame>
            <p:nvGraphicFramePr>
              <p:cNvPr id="88137" name="Object 73"/>
              <p:cNvGraphicFramePr>
                <a:graphicFrameLocks noChangeAspect="1"/>
              </p:cNvGraphicFramePr>
              <p:nvPr/>
            </p:nvGraphicFramePr>
            <p:xfrm>
              <a:off x="4225" y="953"/>
              <a:ext cx="313" cy="2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041" name="Equation" r:id="rId13" imgW="520560" imgH="419040" progId="">
                      <p:embed/>
                    </p:oleObj>
                  </mc:Choice>
                  <mc:Fallback>
                    <p:oleObj name="Equation" r:id="rId13" imgW="520560" imgH="419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5" y="953"/>
                            <a:ext cx="313" cy="21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8138" name="Object 74"/>
              <p:cNvGraphicFramePr>
                <a:graphicFrameLocks noChangeAspect="1"/>
              </p:cNvGraphicFramePr>
              <p:nvPr/>
            </p:nvGraphicFramePr>
            <p:xfrm>
              <a:off x="4926" y="912"/>
              <a:ext cx="220" cy="2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042" name="Equation" r:id="rId15" imgW="368280" imgH="419040" progId="">
                      <p:embed/>
                    </p:oleObj>
                  </mc:Choice>
                  <mc:Fallback>
                    <p:oleObj name="Equation" r:id="rId15" imgW="368280" imgH="419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26" y="912"/>
                            <a:ext cx="220" cy="22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8139" name="Object 75"/>
              <p:cNvGraphicFramePr>
                <a:graphicFrameLocks noChangeAspect="1"/>
              </p:cNvGraphicFramePr>
              <p:nvPr/>
            </p:nvGraphicFramePr>
            <p:xfrm>
              <a:off x="5348" y="1195"/>
              <a:ext cx="245" cy="2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043" name="数式" r:id="rId17" imgW="406080" imgH="545760" progId="Equation.3">
                      <p:embed/>
                    </p:oleObj>
                  </mc:Choice>
                  <mc:Fallback>
                    <p:oleObj name="数式" r:id="rId17" imgW="406080" imgH="5457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48" y="1195"/>
                            <a:ext cx="245" cy="28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8140" name="Line 76"/>
              <p:cNvSpPr>
                <a:spLocks noChangeShapeType="1"/>
              </p:cNvSpPr>
              <p:nvPr/>
            </p:nvSpPr>
            <p:spPr bwMode="auto">
              <a:xfrm rot="2601550" flipV="1">
                <a:off x="4274" y="1296"/>
                <a:ext cx="51" cy="50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41" name="Line 77"/>
              <p:cNvSpPr>
                <a:spLocks noChangeShapeType="1"/>
              </p:cNvSpPr>
              <p:nvPr/>
            </p:nvSpPr>
            <p:spPr bwMode="auto">
              <a:xfrm rot="9900889" flipH="1">
                <a:off x="4475" y="1133"/>
                <a:ext cx="442" cy="17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42" name="Line 78"/>
              <p:cNvSpPr>
                <a:spLocks noChangeShapeType="1"/>
              </p:cNvSpPr>
              <p:nvPr/>
            </p:nvSpPr>
            <p:spPr bwMode="auto">
              <a:xfrm rot="10800000" flipH="1">
                <a:off x="4567" y="1342"/>
                <a:ext cx="741" cy="66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43" name="Line 79"/>
              <p:cNvSpPr>
                <a:spLocks noChangeShapeType="1"/>
              </p:cNvSpPr>
              <p:nvPr/>
            </p:nvSpPr>
            <p:spPr bwMode="auto">
              <a:xfrm rot="9900889" flipH="1">
                <a:off x="4559" y="816"/>
                <a:ext cx="254" cy="253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44" name="Oval 80"/>
              <p:cNvSpPr>
                <a:spLocks noChangeArrowheads="1"/>
              </p:cNvSpPr>
              <p:nvPr/>
            </p:nvSpPr>
            <p:spPr bwMode="auto">
              <a:xfrm>
                <a:off x="4800" y="816"/>
                <a:ext cx="432" cy="480"/>
              </a:xfrm>
              <a:prstGeom prst="ellipse">
                <a:avLst/>
              </a:prstGeom>
              <a:solidFill>
                <a:srgbClr val="FF0000">
                  <a:alpha val="0"/>
                </a:srgbClr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</p:grpSp>
      <p:grpSp>
        <p:nvGrpSpPr>
          <p:cNvPr id="96" name="Group 16"/>
          <p:cNvGrpSpPr/>
          <p:nvPr/>
        </p:nvGrpSpPr>
        <p:grpSpPr>
          <a:xfrm>
            <a:off x="133708" y="1078935"/>
            <a:ext cx="2797148" cy="2702129"/>
            <a:chOff x="0" y="357902"/>
            <a:chExt cx="2658779" cy="2549421"/>
          </a:xfrm>
        </p:grpSpPr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0" y="495717"/>
              <a:ext cx="2658779" cy="241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" name="Text Box 5"/>
            <p:cNvSpPr txBox="1">
              <a:spLocks noChangeArrowheads="1"/>
            </p:cNvSpPr>
            <p:nvPr/>
          </p:nvSpPr>
          <p:spPr bwMode="auto">
            <a:xfrm>
              <a:off x="674058" y="357902"/>
              <a:ext cx="1215810" cy="342083"/>
            </a:xfrm>
            <a:prstGeom prst="rect">
              <a:avLst/>
            </a:prstGeom>
            <a:solidFill>
              <a:srgbClr val="CC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US" sz="1800" dirty="0"/>
                <a:t> D</a:t>
              </a:r>
              <a:r>
                <a:rPr lang="en-US" sz="1800" baseline="30000" dirty="0"/>
                <a:t>0</a:t>
              </a:r>
              <a:r>
                <a:rPr lang="en-US" sz="1800" dirty="0"/>
                <a:t>→ </a:t>
              </a:r>
              <a:r>
                <a:rPr lang="en-US" sz="1800" dirty="0">
                  <a:latin typeface="Symbol" pitchFamily="18" charset="2"/>
                </a:rPr>
                <a:t>K p</a:t>
              </a:r>
            </a:p>
          </p:txBody>
        </p:sp>
      </p:grpSp>
      <p:grpSp>
        <p:nvGrpSpPr>
          <p:cNvPr id="99" name="Group 18"/>
          <p:cNvGrpSpPr/>
          <p:nvPr/>
        </p:nvGrpSpPr>
        <p:grpSpPr>
          <a:xfrm>
            <a:off x="191439" y="3811065"/>
            <a:ext cx="2611903" cy="2636775"/>
            <a:chOff x="169228" y="2956184"/>
            <a:chExt cx="2378755" cy="2530215"/>
          </a:xfrm>
        </p:grpSpPr>
        <p:pic>
          <p:nvPicPr>
            <p:cNvPr id="100" name="Picture 6"/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9228" y="3212802"/>
              <a:ext cx="2378755" cy="2273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" name="Text Box 5"/>
            <p:cNvSpPr txBox="1">
              <a:spLocks noChangeArrowheads="1"/>
            </p:cNvSpPr>
            <p:nvPr/>
          </p:nvSpPr>
          <p:spPr bwMode="auto">
            <a:xfrm>
              <a:off x="526359" y="2956184"/>
              <a:ext cx="1687979" cy="346891"/>
            </a:xfrm>
            <a:prstGeom prst="rect">
              <a:avLst/>
            </a:prstGeom>
            <a:solidFill>
              <a:srgbClr val="CC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 algn="l"/>
              <a:r>
                <a:rPr lang="en-US" sz="1800" dirty="0"/>
                <a:t> </a:t>
              </a:r>
              <a:r>
                <a:rPr lang="en-US" sz="1800" dirty="0" err="1" smtClean="0"/>
                <a:t>D</a:t>
              </a:r>
              <a:r>
                <a:rPr lang="en-US" sz="1800" baseline="30000" dirty="0" smtClean="0"/>
                <a:t>+</a:t>
              </a:r>
              <a:r>
                <a:rPr lang="en-US" sz="1800" dirty="0" smtClean="0"/>
                <a:t>→ </a:t>
              </a:r>
              <a:r>
                <a:rPr lang="en-US" sz="1800" dirty="0" err="1">
                  <a:latin typeface="Symbol" pitchFamily="18" charset="2"/>
                </a:rPr>
                <a:t>K</a:t>
              </a:r>
              <a:r>
                <a:rPr lang="en-US" sz="1800" dirty="0">
                  <a:latin typeface="Symbol" pitchFamily="18" charset="2"/>
                </a:rPr>
                <a:t> </a:t>
              </a:r>
              <a:r>
                <a:rPr lang="en-US" sz="1800" dirty="0" smtClean="0">
                  <a:latin typeface="Symbol" pitchFamily="18" charset="2"/>
                </a:rPr>
                <a:t>pp</a:t>
              </a:r>
              <a:endParaRPr lang="en-US" sz="1800" dirty="0">
                <a:latin typeface="Symbol" pitchFamily="18" charset="2"/>
              </a:endParaRPr>
            </a:p>
          </p:txBody>
        </p:sp>
      </p:grpSp>
      <p:graphicFrame>
        <p:nvGraphicFramePr>
          <p:cNvPr id="102" name="Group 8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133437"/>
              </p:ext>
            </p:extLst>
          </p:nvPr>
        </p:nvGraphicFramePr>
        <p:xfrm>
          <a:off x="3454284" y="4814508"/>
          <a:ext cx="5438776" cy="1463040"/>
        </p:xfrm>
        <a:graphic>
          <a:graphicData uri="http://schemas.openxmlformats.org/drawingml/2006/table">
            <a:tbl>
              <a:tblPr/>
              <a:tblGrid>
                <a:gridCol w="2270962"/>
                <a:gridCol w="3167814"/>
              </a:tblGrid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Meson</a:t>
                      </a:r>
                    </a:p>
                  </a:txBody>
                  <a:tcPr marL="164592" marR="1645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D</a:t>
                      </a:r>
                      <a:r>
                        <a:rPr kumimoji="1" lang="en-US" altLang="ja-JP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±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,D</a:t>
                      </a:r>
                      <a:r>
                        <a:rPr kumimoji="1" lang="en-US" altLang="ja-JP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0</a:t>
                      </a:r>
                      <a:endParaRPr kumimoji="1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pitchFamily="-106" charset="-128"/>
                        <a:cs typeface="Helvetica Neue"/>
                      </a:endParaRPr>
                    </a:p>
                  </a:txBody>
                  <a:tcPr marL="164592" marR="1645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Mass</a:t>
                      </a:r>
                    </a:p>
                  </a:txBody>
                  <a:tcPr marL="164592" marR="1645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1869(1865) </a:t>
                      </a:r>
                      <a:r>
                        <a:rPr kumimoji="1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GeV</a:t>
                      </a:r>
                      <a:endParaRPr kumimoji="1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pitchFamily="-106" charset="-128"/>
                        <a:cs typeface="Helvetica Neue"/>
                      </a:endParaRPr>
                    </a:p>
                  </a:txBody>
                  <a:tcPr marL="164592" marR="1645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BR D</a:t>
                      </a:r>
                      <a:r>
                        <a:rPr kumimoji="1" lang="en-US" altLang="ja-JP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0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  <a:sym typeface="Wingdings"/>
                        </a:rPr>
                        <a:t>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K</a:t>
                      </a:r>
                      <a:r>
                        <a:rPr kumimoji="1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pitchFamily="-106" charset="-128"/>
                          <a:cs typeface="Symbol" charset="2"/>
                        </a:rPr>
                        <a:t>p</a:t>
                      </a:r>
                      <a:endParaRPr kumimoji="1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-106" charset="-128"/>
                        <a:cs typeface="Symbol" charset="2"/>
                      </a:endParaRPr>
                    </a:p>
                  </a:txBody>
                  <a:tcPr marL="164592" marR="1645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3.85 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±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0.10 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%</a:t>
                      </a:r>
                    </a:p>
                  </a:txBody>
                  <a:tcPr marL="164592" marR="1645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BR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D 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  <a:sym typeface="Wingdings"/>
                        </a:rPr>
                        <a:t></a:t>
                      </a:r>
                      <a:r>
                        <a:rPr kumimoji="1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e</a:t>
                      </a:r>
                      <a:r>
                        <a:rPr kumimoji="1" lang="en-US" altLang="ja-JP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 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+X</a:t>
                      </a:r>
                    </a:p>
                  </a:txBody>
                  <a:tcPr marL="164592" marR="1645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D</a:t>
                      </a:r>
                      <a:r>
                        <a:rPr kumimoji="1" lang="en-US" altLang="ja-JP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±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: 17.2, D</a:t>
                      </a:r>
                      <a:r>
                        <a:rPr kumimoji="1" lang="en-US" altLang="ja-JP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0</a:t>
                      </a: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pitchFamily="-106" charset="-128"/>
                          <a:cs typeface="Helvetica Neue"/>
                        </a:rPr>
                        <a:t>: 6.7 %</a:t>
                      </a:r>
                    </a:p>
                  </a:txBody>
                  <a:tcPr marL="164592" marR="1645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150344" y="2667169"/>
            <a:ext cx="153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660066"/>
                </a:solidFill>
                <a:latin typeface="Helvetica Neue"/>
                <a:cs typeface="Helvetica Neue"/>
              </a:rPr>
              <a:t>Exclusive</a:t>
            </a:r>
            <a:endParaRPr lang="en-US" sz="2400" i="1" dirty="0">
              <a:solidFill>
                <a:srgbClr val="660066"/>
              </a:solidFill>
              <a:latin typeface="Helvetica Neue"/>
              <a:cs typeface="Helvetica Neue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40408" y="1222983"/>
            <a:ext cx="2173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660066"/>
                </a:solidFill>
                <a:latin typeface="Helvetica Neue"/>
                <a:cs typeface="Helvetica Neue"/>
              </a:rPr>
              <a:t>Semi-leptonic</a:t>
            </a:r>
            <a:endParaRPr lang="en-US" sz="2400" i="1" dirty="0">
              <a:solidFill>
                <a:srgbClr val="660066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2976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50" y="861500"/>
            <a:ext cx="3709667" cy="304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図 5" descr="2012-Jun-06-fig_raa_central_k0s_lambda_a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72" y="3873137"/>
            <a:ext cx="4255828" cy="28822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3941" y="47838"/>
            <a:ext cx="8532048" cy="921333"/>
          </a:xfrm>
        </p:spPr>
        <p:txBody>
          <a:bodyPr>
            <a:noAutofit/>
          </a:bodyPr>
          <a:lstStyle/>
          <a:p>
            <a:r>
              <a:rPr lang="en-US" sz="3600" dirty="0" smtClean="0"/>
              <a:t>Three </a:t>
            </a:r>
            <a:r>
              <a:rPr lang="en-US" sz="3600" i="1" dirty="0" err="1" smtClean="0"/>
              <a:t>p</a:t>
            </a:r>
            <a:r>
              <a:rPr lang="en-US" sz="3600" baseline="-25000" dirty="0" err="1" smtClean="0"/>
              <a:t>T</a:t>
            </a:r>
            <a:r>
              <a:rPr lang="en-US" sz="3600" dirty="0" smtClean="0"/>
              <a:t> Regions in Hadron Production</a:t>
            </a:r>
            <a:endParaRPr 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340" y="969171"/>
            <a:ext cx="4919246" cy="5489239"/>
          </a:xfrm>
        </p:spPr>
        <p:txBody>
          <a:bodyPr/>
          <a:lstStyle/>
          <a:p>
            <a:r>
              <a:rPr lang="en-US" dirty="0" smtClean="0"/>
              <a:t>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baseline="-25000" dirty="0" smtClean="0"/>
              <a:t> </a:t>
            </a:r>
            <a:r>
              <a:rPr lang="en-US" dirty="0" smtClean="0"/>
              <a:t>(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 smtClean="0"/>
              <a:t> </a:t>
            </a:r>
            <a:r>
              <a:rPr lang="en-US" dirty="0" smtClean="0"/>
              <a:t>&lt; 1.5)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Hydrodynamics of quarks/hadrons in the whole collision process</a:t>
            </a:r>
            <a:endParaRPr lang="en-US" sz="1100" i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Medium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baseline="-25000" dirty="0" smtClean="0"/>
              <a:t> </a:t>
            </a:r>
            <a:r>
              <a:rPr lang="en-US" dirty="0" smtClean="0"/>
              <a:t>(2 &lt;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 smtClean="0"/>
              <a:t> &lt; </a:t>
            </a:r>
            <a:r>
              <a:rPr lang="en-US" dirty="0" smtClean="0"/>
              <a:t>6)</a:t>
            </a:r>
          </a:p>
          <a:p>
            <a:pPr lvl="1"/>
            <a:r>
              <a:rPr lang="en-US" dirty="0" smtClean="0"/>
              <a:t>Large contribution from quark recombination process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Sensitive to behavior of quarks in QGP phase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Thermalization of heavy quarks?</a:t>
            </a:r>
          </a:p>
          <a:p>
            <a:pPr lvl="1"/>
            <a:endParaRPr lang="en-US" sz="1100" i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baseline="-25000" dirty="0" smtClean="0"/>
              <a:t> </a:t>
            </a:r>
            <a:r>
              <a:rPr lang="en-US" dirty="0" smtClean="0"/>
              <a:t>(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dirty="0" smtClean="0"/>
              <a:t> &gt; 8)</a:t>
            </a:r>
          </a:p>
          <a:p>
            <a:pPr lvl="1"/>
            <a:r>
              <a:rPr lang="en-US" altLang="ja-JP" dirty="0" smtClean="0"/>
              <a:t>Mainly from jet fragmentation process</a:t>
            </a:r>
          </a:p>
          <a:p>
            <a:pPr lvl="1"/>
            <a:r>
              <a:rPr lang="en-US" altLang="ja-JP" dirty="0" smtClean="0"/>
              <a:t>Information on </a:t>
            </a:r>
            <a:r>
              <a:rPr lang="en-US" altLang="ja-JP" i="1" dirty="0" smtClean="0">
                <a:solidFill>
                  <a:srgbClr val="FF0000"/>
                </a:solidFill>
              </a:rPr>
              <a:t>energy loss of parent partons</a:t>
            </a:r>
            <a:r>
              <a:rPr lang="en-US" altLang="ja-JP" dirty="0" smtClean="0"/>
              <a:t> in hot QCD matter 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46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820" y="833432"/>
            <a:ext cx="3709667" cy="304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図 5" descr="2012-Jun-06-fig_raa_central_k0s_lambda_ad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72" y="3873137"/>
            <a:ext cx="4255828" cy="28822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3941" y="47838"/>
            <a:ext cx="8532048" cy="921333"/>
          </a:xfrm>
        </p:spPr>
        <p:txBody>
          <a:bodyPr>
            <a:noAutofit/>
          </a:bodyPr>
          <a:lstStyle/>
          <a:p>
            <a:r>
              <a:rPr lang="en-US" sz="3600" dirty="0" smtClean="0"/>
              <a:t>Two Quantities </a:t>
            </a:r>
            <a:r>
              <a:rPr lang="en-US" altLang="ja-JP" sz="3600" dirty="0" smtClean="0"/>
              <a:t>Used </a:t>
            </a:r>
            <a:r>
              <a:rPr lang="en-US" sz="3600" dirty="0" smtClean="0"/>
              <a:t>Frequently</a:t>
            </a:r>
            <a:endParaRPr 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340" y="969171"/>
            <a:ext cx="4919246" cy="5489239"/>
          </a:xfrm>
        </p:spPr>
        <p:txBody>
          <a:bodyPr/>
          <a:lstStyle/>
          <a:p>
            <a:r>
              <a:rPr lang="en-US" altLang="ja-JP" dirty="0">
                <a:solidFill>
                  <a:srgbClr val="800000"/>
                </a:solidFill>
              </a:rPr>
              <a:t>v</a:t>
            </a:r>
            <a:r>
              <a:rPr lang="en-US" altLang="ja-JP" baseline="-25000" dirty="0">
                <a:solidFill>
                  <a:srgbClr val="800000"/>
                </a:solidFill>
              </a:rPr>
              <a:t>2</a:t>
            </a:r>
            <a:r>
              <a:rPr lang="en-US" altLang="ja-JP" dirty="0">
                <a:solidFill>
                  <a:srgbClr val="800000"/>
                </a:solidFill>
              </a:rPr>
              <a:t> = magnitude of elliptic anisotropy in azimuth relative to reaction </a:t>
            </a:r>
            <a:r>
              <a:rPr lang="en-US" altLang="ja-JP" dirty="0" smtClean="0">
                <a:solidFill>
                  <a:srgbClr val="800000"/>
                </a:solidFill>
              </a:rPr>
              <a:t>plane in the angular distribution of emitted particles</a:t>
            </a:r>
          </a:p>
          <a:p>
            <a:pPr marL="0" indent="0">
              <a:buNone/>
            </a:pPr>
            <a:endParaRPr lang="en-US" altLang="ja-JP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endParaRPr lang="en-US" altLang="ja-JP" dirty="0">
              <a:solidFill>
                <a:srgbClr val="800000"/>
              </a:solidFill>
            </a:endParaRPr>
          </a:p>
          <a:p>
            <a:r>
              <a:rPr lang="en-US" altLang="ja-JP" dirty="0" smtClean="0">
                <a:solidFill>
                  <a:srgbClr val="800000"/>
                </a:solidFill>
              </a:rPr>
              <a:t>R</a:t>
            </a:r>
            <a:r>
              <a:rPr lang="en-US" altLang="ja-JP" baseline="-25000" dirty="0" smtClean="0">
                <a:solidFill>
                  <a:srgbClr val="800000"/>
                </a:solidFill>
              </a:rPr>
              <a:t>AA</a:t>
            </a:r>
            <a:r>
              <a:rPr lang="en-US" altLang="ja-JP" dirty="0">
                <a:solidFill>
                  <a:srgbClr val="800000"/>
                </a:solidFill>
              </a:rPr>
              <a:t> = </a:t>
            </a:r>
            <a:r>
              <a:rPr lang="en-US" altLang="ja-JP" dirty="0" smtClean="0">
                <a:solidFill>
                  <a:srgbClr val="800000"/>
                </a:solidFill>
              </a:rPr>
              <a:t>nuclear modification factor; particle yield in AA relative to </a:t>
            </a:r>
            <a:r>
              <a:rPr lang="en-US" altLang="ja-JP" dirty="0" err="1" smtClean="0">
                <a:solidFill>
                  <a:srgbClr val="800000"/>
                </a:solidFill>
              </a:rPr>
              <a:t>pp</a:t>
            </a:r>
            <a:r>
              <a:rPr lang="en-US" altLang="ja-JP" dirty="0" smtClean="0">
                <a:solidFill>
                  <a:srgbClr val="800000"/>
                </a:solidFill>
              </a:rPr>
              <a:t>, scaled with number of binary N-N collisions</a:t>
            </a:r>
          </a:p>
          <a:p>
            <a:endParaRPr lang="en-US" altLang="ja-JP" baseline="-25000" dirty="0">
              <a:solidFill>
                <a:srgbClr val="800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108214"/>
              </p:ext>
            </p:extLst>
          </p:nvPr>
        </p:nvGraphicFramePr>
        <p:xfrm>
          <a:off x="927356" y="5338712"/>
          <a:ext cx="3132138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数式" r:id="rId5" imgW="1333440" imgH="444240" progId="Equation.3">
                  <p:embed/>
                </p:oleObj>
              </mc:Choice>
              <mc:Fallback>
                <p:oleObj name="数式" r:id="rId5" imgW="13334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356" y="5338712"/>
                        <a:ext cx="3132138" cy="1044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88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mass </a:t>
            </a:r>
            <a:r>
              <a:rPr lang="en-US" dirty="0" err="1" smtClean="0"/>
              <a:t>e+e</a:t>
            </a:r>
            <a:r>
              <a:rPr lang="en-US" dirty="0" smtClean="0"/>
              <a:t>- Pairs in HI Collisions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235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from CERES Experiment</a:t>
            </a:r>
            <a:endParaRPr 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Pb+Au</a:t>
            </a:r>
            <a:r>
              <a:rPr lang="en-US" dirty="0" smtClean="0"/>
              <a:t> collisions at 158 A GeV</a:t>
            </a:r>
          </a:p>
          <a:p>
            <a:r>
              <a:rPr lang="en-US" dirty="0" smtClean="0"/>
              <a:t>Comparison with the model calculations</a:t>
            </a:r>
          </a:p>
          <a:p>
            <a:pPr lvl="1"/>
            <a:r>
              <a:rPr lang="en-US" dirty="0" smtClean="0"/>
              <a:t>“In-medium hadronic” scenario provides better description compared to “dropping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 mass” scenario</a:t>
            </a:r>
          </a:p>
          <a:p>
            <a:pPr lvl="1"/>
            <a:r>
              <a:rPr lang="en-US" dirty="0" smtClean="0"/>
              <a:t>Inclusion of “baryon effect” is essential to reproduce the invariant-mass spectral shape in the low mass region  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2013/11/02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YITP workshop on "Hadron in Nucleus" at YITP, Kyoto University, Oct. 31 - Nov. 2, 2013</a:t>
            </a:r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" y="3611228"/>
            <a:ext cx="2898291" cy="282546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8" y="3595186"/>
            <a:ext cx="6037668" cy="286322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788401" y="3456686"/>
            <a:ext cx="278181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Helvetica Neue"/>
                <a:cs typeface="Helvetica Neue"/>
              </a:rPr>
              <a:t>Physics Letters B 666 (2008) 425–</a:t>
            </a:r>
            <a:r>
              <a:rPr lang="en-US" altLang="ja-JP" sz="1200" dirty="0" smtClean="0">
                <a:latin typeface="Helvetica Neue"/>
                <a:cs typeface="Helvetica Neue"/>
              </a:rPr>
              <a:t>429</a:t>
            </a:r>
            <a:endParaRPr lang="en-US" altLang="ja-JP" sz="1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4490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12039</TotalTime>
  <Words>2947</Words>
  <Application>Microsoft Macintosh PowerPoint</Application>
  <PresentationFormat>画面に合わせる (4:3)</PresentationFormat>
  <Paragraphs>355</Paragraphs>
  <Slides>38</Slides>
  <Notes>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38</vt:i4>
      </vt:variant>
    </vt:vector>
  </HeadingPairs>
  <TitlesOfParts>
    <vt:vector size="42" baseType="lpstr">
      <vt:lpstr>ホワイト</vt:lpstr>
      <vt:lpstr>Equation</vt:lpstr>
      <vt:lpstr>数式</vt:lpstr>
      <vt:lpstr>משוואה</vt:lpstr>
      <vt:lpstr>Study of Hadron Properties in QCD Medium using the High-Energy Heavy-Ion Collisions</vt:lpstr>
      <vt:lpstr>Contents</vt:lpstr>
      <vt:lpstr>Introduction</vt:lpstr>
      <vt:lpstr>Dileptons in Heavy Ions</vt:lpstr>
      <vt:lpstr>Charm Measurement at ALICE</vt:lpstr>
      <vt:lpstr>Three pT Regions in Hadron Production</vt:lpstr>
      <vt:lpstr>Two Quantities Used Frequently</vt:lpstr>
      <vt:lpstr>Low mass e+e- Pairs in HI Collisions</vt:lpstr>
      <vt:lpstr>Result from CERES Experiment</vt:lpstr>
      <vt:lpstr>PHENIX: Dileptons in Au+Au collisions</vt:lpstr>
      <vt:lpstr>Centrality Dependence of Low Mass Continuum Yield</vt:lpstr>
      <vt:lpstr>Low Mass Enhancement in Low-pT</vt:lpstr>
      <vt:lpstr>PHENIX: Hadron Blind Detector </vt:lpstr>
      <vt:lpstr>Run-9 p+p dilepton with HBD</vt:lpstr>
      <vt:lpstr>Au+Au dilepton at √sNN=200 GeV</vt:lpstr>
      <vt:lpstr>Comparison of the Two Results</vt:lpstr>
      <vt:lpstr>The STAR Experiment</vt:lpstr>
      <vt:lpstr>STAR: e+e- in p+p at 200 GeV</vt:lpstr>
      <vt:lpstr>STAR: Au+Au at 200 GeV</vt:lpstr>
      <vt:lpstr>Dielectron Production at lower √sNN </vt:lpstr>
      <vt:lpstr>Comparison to SPS measurements</vt:lpstr>
      <vt:lpstr>Heavy Flavor in Pb-Pb collisions at LHC</vt:lpstr>
      <vt:lpstr>RAA(J/y) at LHC</vt:lpstr>
      <vt:lpstr>v2(J/y) at LHC</vt:lpstr>
      <vt:lpstr>v2(D) at mid-pT</vt:lpstr>
      <vt:lpstr>Ds+ vs D0,+</vt:lpstr>
      <vt:lpstr>RAA of D and non-prompt J/y</vt:lpstr>
      <vt:lpstr>summary &amp; outlook</vt:lpstr>
      <vt:lpstr>Summary &amp; Outlook</vt:lpstr>
      <vt:lpstr>Outlook – continued --</vt:lpstr>
      <vt:lpstr>Backup</vt:lpstr>
      <vt:lpstr>J/y at SPS &amp; RHIC</vt:lpstr>
      <vt:lpstr>Heavy Flavor as Probes</vt:lpstr>
      <vt:lpstr>PHENIX experiment at RHIC</vt:lpstr>
      <vt:lpstr>A Large Ion Collider Experiment</vt:lpstr>
      <vt:lpstr>Heavy Quark Production in pp</vt:lpstr>
      <vt:lpstr>J/y production as a function of dNch/dy in pp collisions at √s = 7 TeV</vt:lpstr>
      <vt:lpstr>D Yield in pp Collisions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Viscosity and Elliptic Flow</dc:title>
  <dc:creator>浜垣 秀樹</dc:creator>
  <cp:lastModifiedBy>浜垣 秀樹</cp:lastModifiedBy>
  <cp:revision>451</cp:revision>
  <dcterms:created xsi:type="dcterms:W3CDTF">2011-04-09T09:07:00Z</dcterms:created>
  <dcterms:modified xsi:type="dcterms:W3CDTF">2013-11-02T00:38:08Z</dcterms:modified>
</cp:coreProperties>
</file>