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77" r:id="rId3"/>
    <p:sldId id="257" r:id="rId4"/>
    <p:sldId id="258" r:id="rId5"/>
    <p:sldId id="259" r:id="rId6"/>
    <p:sldId id="284" r:id="rId7"/>
    <p:sldId id="278" r:id="rId8"/>
    <p:sldId id="281" r:id="rId9"/>
    <p:sldId id="282" r:id="rId10"/>
    <p:sldId id="285" r:id="rId11"/>
    <p:sldId id="283" r:id="rId12"/>
    <p:sldId id="279" r:id="rId13"/>
    <p:sldId id="261" r:id="rId14"/>
    <p:sldId id="263" r:id="rId15"/>
    <p:sldId id="264" r:id="rId16"/>
    <p:sldId id="265" r:id="rId17"/>
    <p:sldId id="266" r:id="rId18"/>
    <p:sldId id="267" r:id="rId19"/>
    <p:sldId id="268" r:id="rId20"/>
    <p:sldId id="274" r:id="rId21"/>
    <p:sldId id="270" r:id="rId22"/>
    <p:sldId id="271" r:id="rId23"/>
    <p:sldId id="275" r:id="rId24"/>
    <p:sldId id="273" r:id="rId25"/>
    <p:sldId id="276" r:id="rId26"/>
    <p:sldId id="287" r:id="rId27"/>
    <p:sldId id="288" r:id="rId28"/>
    <p:sldId id="28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9E426-77FF-47FB-994C-5B712AA4F62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6B25D-AF3B-4A92-A9F1-A2CE4F575C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93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6B25D-AF3B-4A92-A9F1-A2CE4F575CC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17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6B25D-AF3B-4A92-A9F1-A2CE4F575CC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373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9CD0-8CB0-421B-A37F-B828A59DF52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D3DE-F113-4A6E-B591-1880463B4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9CD0-8CB0-421B-A37F-B828A59DF52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D3DE-F113-4A6E-B591-1880463B4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9CD0-8CB0-421B-A37F-B828A59DF52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D3DE-F113-4A6E-B591-1880463B4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9CD0-8CB0-421B-A37F-B828A59DF52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D3DE-F113-4A6E-B591-1880463B4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9CD0-8CB0-421B-A37F-B828A59DF52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D3DE-F113-4A6E-B591-1880463B4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9CD0-8CB0-421B-A37F-B828A59DF52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D3DE-F113-4A6E-B591-1880463B4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9CD0-8CB0-421B-A37F-B828A59DF52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D3DE-F113-4A6E-B591-1880463B4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9CD0-8CB0-421B-A37F-B828A59DF52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D3DE-F113-4A6E-B591-1880463B4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9CD0-8CB0-421B-A37F-B828A59DF52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D3DE-F113-4A6E-B591-1880463B4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9CD0-8CB0-421B-A37F-B828A59DF52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D3DE-F113-4A6E-B591-1880463B4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9CD0-8CB0-421B-A37F-B828A59DF52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D3DE-F113-4A6E-B591-1880463B4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79CD0-8CB0-421B-A37F-B828A59DF52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BD3DE-F113-4A6E-B591-1880463B4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arxiv.org/abs/arXiv:1301.7432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33.png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5.png"/><Relationship Id="rId4" Type="http://schemas.openxmlformats.org/officeDocument/2006/relationships/image" Target="../media/image34.png"/><Relationship Id="rId9" Type="http://schemas.openxmlformats.org/officeDocument/2006/relationships/image" Target="../media/image3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4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46.png"/><Relationship Id="rId4" Type="http://schemas.openxmlformats.org/officeDocument/2006/relationships/image" Target="../media/image4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50.jpeg"/><Relationship Id="rId7" Type="http://schemas.openxmlformats.org/officeDocument/2006/relationships/image" Target="../media/image54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0.jpeg"/><Relationship Id="rId11" Type="http://schemas.openxmlformats.org/officeDocument/2006/relationships/image" Target="../media/image56.wmf"/><Relationship Id="rId5" Type="http://schemas.openxmlformats.org/officeDocument/2006/relationships/image" Target="../media/image58.jpeg"/><Relationship Id="rId10" Type="http://schemas.openxmlformats.org/officeDocument/2006/relationships/oleObject" Target="../embeddings/oleObject7.bin"/><Relationship Id="rId4" Type="http://schemas.openxmlformats.org/officeDocument/2006/relationships/image" Target="../media/image57.png"/><Relationship Id="rId9" Type="http://schemas.openxmlformats.org/officeDocument/2006/relationships/image" Target="../media/image5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6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.png"/><Relationship Id="rId5" Type="http://schemas.openxmlformats.org/officeDocument/2006/relationships/image" Target="../media/image69.png"/><Relationship Id="rId4" Type="http://schemas.openxmlformats.org/officeDocument/2006/relationships/image" Target="../media/image6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7" Type="http://schemas.openxmlformats.org/officeDocument/2006/relationships/image" Target="../media/image7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71.wmf"/><Relationship Id="rId4" Type="http://schemas.openxmlformats.org/officeDocument/2006/relationships/oleObject" Target="../embeddings/oleObject10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79.png"/><Relationship Id="rId5" Type="http://schemas.openxmlformats.org/officeDocument/2006/relationships/image" Target="../media/image78.png"/><Relationship Id="rId4" Type="http://schemas.openxmlformats.org/officeDocument/2006/relationships/image" Target="../media/image1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Thermodynamics and Z(N) interfaces in large N matrix model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1600" y="3886200"/>
            <a:ext cx="64008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RIKEN BNL</a:t>
            </a:r>
          </a:p>
          <a:p>
            <a:pPr algn="ctr">
              <a:spcBef>
                <a:spcPct val="20000"/>
              </a:spcBef>
            </a:pP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Shu Lin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RBRC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5486400"/>
            <a:ext cx="1362075" cy="476250"/>
          </a:xfrm>
          <a:prstGeom prst="rect">
            <a:avLst/>
          </a:prstGeom>
        </p:spPr>
      </p:pic>
      <p:pic>
        <p:nvPicPr>
          <p:cNvPr id="7" name="Picture 6" descr="Logo_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44861" y="5410200"/>
            <a:ext cx="2074739" cy="75969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105400" y="5940623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SL, R. Pisarski and V. Skokov, </a:t>
            </a:r>
            <a:r>
              <a:rPr lang="en-US" sz="1400" b="1" dirty="0" smtClean="0">
                <a:hlinkClick r:id="rId4"/>
              </a:rPr>
              <a:t>arXiv:1301.7432</a:t>
            </a:r>
            <a:endParaRPr lang="en-US" sz="1400" dirty="0"/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AA72314-5828-42CA-BE87-673FF0DB79E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81800" y="54218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YITP, Kyoto 11/18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Fitting to lattice data</a:t>
            </a:r>
            <a:endParaRPr lang="en-US" dirty="0"/>
          </a:p>
        </p:txBody>
      </p:sp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30099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075" y="1828800"/>
            <a:ext cx="2828925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638800" y="4191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Polyakov</a:t>
            </a:r>
            <a:r>
              <a:rPr lang="en-US" dirty="0" smtClean="0"/>
              <a:t> loop l(T)</a:t>
            </a:r>
          </a:p>
          <a:p>
            <a:r>
              <a:rPr lang="en-US" dirty="0" smtClean="0"/>
              <a:t>Too sharp </a:t>
            </a:r>
            <a:r>
              <a:rPr lang="en-US" smtClean="0"/>
              <a:t>rise!!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41910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‘t </a:t>
            </a:r>
            <a:r>
              <a:rPr lang="en-US" dirty="0" err="1" smtClean="0"/>
              <a:t>Hooft</a:t>
            </a:r>
            <a:r>
              <a:rPr lang="en-US" dirty="0" smtClean="0"/>
              <a:t> loop, order-order interface tension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630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model in the large N limit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447800"/>
            <a:ext cx="104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500808"/>
            <a:ext cx="838201" cy="327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048000" y="1447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</a:t>
            </a:r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09999" y="1371600"/>
            <a:ext cx="778476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8400" y="2057399"/>
            <a:ext cx="4767424" cy="685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381000" y="2209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Eigenvalue density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29718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Minimize V</a:t>
            </a:r>
            <a:r>
              <a:rPr lang="en-US" baseline="-25000" dirty="0" smtClean="0"/>
              <a:t>tot</a:t>
            </a:r>
            <a:r>
              <a:rPr lang="en-US" dirty="0" smtClean="0"/>
              <a:t>(q) with respect to </a:t>
            </a:r>
            <a:r>
              <a:rPr lang="en-US" dirty="0" smtClean="0">
                <a:sym typeface="Symbol"/>
              </a:rPr>
              <a:t>(q) subject to </a:t>
            </a:r>
            <a:endParaRPr lang="en-US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38725" y="2819400"/>
            <a:ext cx="33401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" y="44196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9600" y="4953000"/>
            <a:ext cx="357051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4953000" y="44958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Consider symmetric distribution due to Z(N) symmetry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3745468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terms of </a:t>
            </a:r>
            <a:r>
              <a:rPr lang="en-US" dirty="0" smtClean="0">
                <a:sym typeface="Symbol"/>
              </a:rPr>
              <a:t>(q), </a:t>
            </a:r>
            <a:r>
              <a:rPr lang="en-US" dirty="0" smtClean="0"/>
              <a:t>V</a:t>
            </a:r>
            <a:r>
              <a:rPr lang="en-US" baseline="-25000" dirty="0" smtClean="0"/>
              <a:t>tot</a:t>
            </a:r>
            <a:r>
              <a:rPr lang="en-US" dirty="0" smtClean="0"/>
              <a:t>(q) becomes polynomial interaction of many body system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29200" y="1447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Sovable!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486400" y="58674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Pisarski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Skokov</a:t>
            </a:r>
            <a:r>
              <a:rPr lang="en-US" dirty="0" smtClean="0"/>
              <a:t> PRD (2012)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 or second order phase transition?</a:t>
            </a:r>
            <a:endParaRPr lang="en-US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0"/>
            <a:ext cx="312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2133599"/>
            <a:ext cx="33528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570" y="2133600"/>
            <a:ext cx="303503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7200" y="2895600"/>
          <a:ext cx="300037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4" name="Equation" r:id="rId6" imgW="1790640" imgH="482400" progId="Equation.3">
                  <p:embed/>
                </p:oleObj>
              </mc:Choice>
              <mc:Fallback>
                <p:oleObj name="Equation" r:id="rId6" imgW="1790640" imgH="482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95600"/>
                        <a:ext cx="3000375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1" name="Object 9"/>
          <p:cNvGraphicFramePr>
            <a:graphicFrameLocks noChangeAspect="1"/>
          </p:cNvGraphicFramePr>
          <p:nvPr/>
        </p:nvGraphicFramePr>
        <p:xfrm>
          <a:off x="501650" y="4000500"/>
          <a:ext cx="3871913" cy="11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5" name="公式" r:id="rId8" imgW="2311200" imgH="711000" progId="Equation.3">
                  <p:embed/>
                </p:oleObj>
              </mc:Choice>
              <mc:Fallback>
                <p:oleObj name="公式" r:id="rId8" imgW="2311200" imgH="7110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4000500"/>
                        <a:ext cx="3871913" cy="1192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038600" y="293506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second?</a:t>
            </a:r>
          </a:p>
          <a:p>
            <a:r>
              <a:rPr lang="en-US" dirty="0" smtClean="0"/>
              <a:t>first?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724400" y="44958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second?</a:t>
            </a:r>
          </a:p>
          <a:p>
            <a:r>
              <a:rPr lang="en-US" dirty="0" smtClean="0"/>
              <a:t>first?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95400" y="48006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discontinuous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Distribution of eigenvalues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447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T&lt;T</a:t>
            </a:r>
            <a:r>
              <a:rPr lang="en-US" baseline="-25000" dirty="0" smtClean="0"/>
              <a:t>d</a:t>
            </a:r>
            <a:r>
              <a:rPr lang="en-US" dirty="0" smtClean="0"/>
              <a:t>, confined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4980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T&gt;T</a:t>
            </a:r>
            <a:r>
              <a:rPr lang="en-US" baseline="-25000" dirty="0" smtClean="0"/>
              <a:t>d</a:t>
            </a:r>
            <a:r>
              <a:rPr lang="en-US" dirty="0" smtClean="0"/>
              <a:t>, deconfined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657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T=T</a:t>
            </a:r>
            <a:r>
              <a:rPr lang="en-US" baseline="-25000" dirty="0" smtClean="0"/>
              <a:t>d</a:t>
            </a:r>
            <a:r>
              <a:rPr lang="en-US" dirty="0" smtClean="0"/>
              <a:t>, transition</a:t>
            </a:r>
            <a:endParaRPr lang="en-US" dirty="0"/>
          </a:p>
        </p:txBody>
      </p:sp>
      <p:pic>
        <p:nvPicPr>
          <p:cNvPr id="9" name="Picture 8" descr="xq_lt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799" y="914400"/>
            <a:ext cx="3212757" cy="1981200"/>
          </a:xfrm>
          <a:prstGeom prst="rect">
            <a:avLst/>
          </a:prstGeom>
        </p:spPr>
      </p:pic>
      <p:pic>
        <p:nvPicPr>
          <p:cNvPr id="10" name="Picture 9" descr="xq_t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0800" y="2895600"/>
            <a:ext cx="3200400" cy="1973580"/>
          </a:xfrm>
          <a:prstGeom prst="rect">
            <a:avLst/>
          </a:prstGeom>
        </p:spPr>
      </p:pic>
      <p:pic>
        <p:nvPicPr>
          <p:cNvPr id="11" name="Picture 10" descr="xq_gt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90800" y="4876800"/>
            <a:ext cx="3276600" cy="198416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943600" y="3200400"/>
            <a:ext cx="289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(q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)=0</a:t>
            </a:r>
          </a:p>
          <a:p>
            <a:endParaRPr lang="en-US" dirty="0" smtClean="0"/>
          </a:p>
          <a:p>
            <a:r>
              <a:rPr lang="en-US" dirty="0" smtClean="0"/>
              <a:t>Critical distribution identical to 2D U(N) LGT at phase transition—Gross-Witten transition!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of Z(N) vacua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771650"/>
            <a:ext cx="54959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57200" y="12954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apply Z(N) transform to the symmetric distribution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667000"/>
            <a:ext cx="54768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57200" y="2209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relabel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3352800"/>
            <a:ext cx="41433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3558208"/>
            <a:ext cx="838201" cy="327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6324600" y="3505200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=k/N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4267200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Order-order interface is defined as a domain wall interpolating two Z(N) inequivalent vacua </a:t>
            </a:r>
            <a:r>
              <a:rPr lang="en-US" dirty="0" smtClean="0">
                <a:solidFill>
                  <a:srgbClr val="FF0000"/>
                </a:solidFill>
              </a:rPr>
              <a:t>above</a:t>
            </a:r>
            <a:r>
              <a:rPr lang="en-US" dirty="0" smtClean="0"/>
              <a:t> T</a:t>
            </a:r>
            <a:r>
              <a:rPr lang="en-US" baseline="-25000" dirty="0" smtClean="0"/>
              <a:t>d</a:t>
            </a:r>
          </a:p>
          <a:p>
            <a:r>
              <a:rPr lang="en-US" dirty="0" smtClean="0"/>
              <a:t>Order-disorder interface is defined as a domain wall interpolating confined and deconfined vacua </a:t>
            </a:r>
            <a:r>
              <a:rPr lang="en-US" dirty="0" smtClean="0">
                <a:solidFill>
                  <a:srgbClr val="FF0000"/>
                </a:solidFill>
              </a:rPr>
              <a:t>at</a:t>
            </a:r>
            <a:r>
              <a:rPr lang="en-US" dirty="0" smtClean="0"/>
              <a:t> T</a:t>
            </a:r>
            <a:r>
              <a:rPr lang="en-US" baseline="-25000" dirty="0" smtClean="0"/>
              <a:t>d</a:t>
            </a:r>
            <a:endParaRPr lang="en-US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" y="5650468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Order-order interface tension can be related to VEV of spatial ‘t Hooft loop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819400" y="59436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C. Korthals, A. Kovner and M. Stephanov, Phys Lett B (1999)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 modes of the potential at T=T</a:t>
            </a:r>
            <a:r>
              <a:rPr lang="en-US" baseline="-25000" dirty="0" smtClean="0"/>
              <a:t>d</a:t>
            </a:r>
            <a:endParaRPr lang="en-US" baseline="-25000" dirty="0"/>
          </a:p>
        </p:txBody>
      </p:sp>
      <p:pic>
        <p:nvPicPr>
          <p:cNvPr id="7" name="Picture 6" descr="rho_lt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1524000"/>
            <a:ext cx="2476500" cy="1664759"/>
          </a:xfrm>
          <a:prstGeom prst="rect">
            <a:avLst/>
          </a:prstGeom>
        </p:spPr>
      </p:pic>
      <p:pic>
        <p:nvPicPr>
          <p:cNvPr id="8" name="Picture 7" descr="rho_t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1474259"/>
            <a:ext cx="2667000" cy="1726141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5181600" y="2209800"/>
            <a:ext cx="838200" cy="1524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04800" y="21336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=1+b cos2q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“b mode”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057400" y="1600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b=0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943600" y="1600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b=1</a:t>
            </a:r>
            <a:endParaRPr lang="en-US" dirty="0"/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191000"/>
            <a:ext cx="41433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304800" y="53340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dirty="0" smtClean="0">
                <a:sym typeface="Symbol"/>
              </a:rPr>
              <a:t> mode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038600" y="5269468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Emergent zero modes at naive large N limit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Construction of order-disorder interface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524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Kinetic energy: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362200" y="1447800"/>
          <a:ext cx="3336324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Equation" r:id="rId3" imgW="2057400" imgH="469800" progId="Equation.3">
                  <p:embed/>
                </p:oleObj>
              </mc:Choice>
              <mc:Fallback>
                <p:oleObj name="Equation" r:id="rId3" imgW="2057400" imgH="469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447800"/>
                        <a:ext cx="3336324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ight Arrow 7"/>
          <p:cNvSpPr/>
          <p:nvPr/>
        </p:nvSpPr>
        <p:spPr>
          <a:xfrm>
            <a:off x="1066800" y="2743200"/>
            <a:ext cx="914400" cy="1524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1000" y="3276600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b-mode for the order-disorder interface: potential energy V(q) vanishes</a:t>
            </a:r>
          </a:p>
          <a:p>
            <a:endParaRPr lang="en-US" dirty="0" smtClean="0"/>
          </a:p>
          <a:p>
            <a:r>
              <a:rPr lang="en-US" dirty="0" smtClean="0"/>
              <a:t>For an interface of length L,  kinetic energy K(q) ~ 1/L vanishes in the limit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38100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457200" y="46482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Interface tension </a:t>
            </a:r>
            <a:r>
              <a:rPr lang="en-US" dirty="0" smtClean="0">
                <a:sym typeface="Symbol"/>
              </a:rPr>
              <a:t>  (K(q)+V(q))/L vanishes for order-disorder interface</a:t>
            </a:r>
            <a:endParaRPr lang="en-US" dirty="0"/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2286000" y="2438400"/>
          <a:ext cx="4016375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公式" r:id="rId6" imgW="2476440" imgH="495000" progId="Equation.3">
                  <p:embed/>
                </p:oleObj>
              </mc:Choice>
              <mc:Fallback>
                <p:oleObj name="公式" r:id="rId6" imgW="2476440" imgH="495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438400"/>
                        <a:ext cx="4016375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Construction of order-order interface at T=T</a:t>
            </a:r>
            <a:r>
              <a:rPr lang="en-US" baseline="-25000" dirty="0" smtClean="0"/>
              <a:t>d</a:t>
            </a:r>
            <a:endParaRPr lang="en-US" baseline="-25000" dirty="0"/>
          </a:p>
        </p:txBody>
      </p:sp>
      <p:sp>
        <p:nvSpPr>
          <p:cNvPr id="5" name="Can 4"/>
          <p:cNvSpPr/>
          <p:nvPr/>
        </p:nvSpPr>
        <p:spPr>
          <a:xfrm rot="5400000">
            <a:off x="1485900" y="1714499"/>
            <a:ext cx="381000" cy="1828800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 rot="16200000">
            <a:off x="4838700" y="1714499"/>
            <a:ext cx="381000" cy="1828800"/>
          </a:xfrm>
          <a:prstGeom prst="ca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1200" y="1981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confined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1981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deconfined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0" y="1524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part I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429000" y="16002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part II: Z(N) transform of part I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657600" y="1981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confined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57800" y="1981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deconfined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971800" y="2665412"/>
            <a:ext cx="762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04800" y="5117068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Second possibility, use of </a:t>
            </a:r>
            <a:r>
              <a:rPr lang="en-US" dirty="0" smtClean="0">
                <a:sym typeface="Symbol"/>
              </a:rPr>
              <a:t> mode</a:t>
            </a:r>
            <a:r>
              <a:rPr lang="en-US" dirty="0" smtClean="0"/>
              <a:t>: </a:t>
            </a:r>
            <a:r>
              <a:rPr lang="en-US" dirty="0" smtClean="0">
                <a:sym typeface="Symbol"/>
              </a:rPr>
              <a:t>(z)</a:t>
            </a:r>
            <a:endParaRPr lang="en-US" dirty="0"/>
          </a:p>
        </p:txBody>
      </p:sp>
      <p:sp>
        <p:nvSpPr>
          <p:cNvPr id="18" name="Can 17"/>
          <p:cNvSpPr/>
          <p:nvPr/>
        </p:nvSpPr>
        <p:spPr>
          <a:xfrm rot="5400000">
            <a:off x="2857500" y="3707368"/>
            <a:ext cx="381000" cy="4419600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04800" y="61076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=0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953000" y="61076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0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410200" y="57150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Ruled out by divergent kinetic energy</a:t>
            </a:r>
            <a:endParaRPr lang="en-US" dirty="0"/>
          </a:p>
        </p:txBody>
      </p:sp>
      <p:pic>
        <p:nvPicPr>
          <p:cNvPr id="22" name="Picture 21" descr="zn_end_t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3200400"/>
            <a:ext cx="2362200" cy="1463252"/>
          </a:xfrm>
          <a:prstGeom prst="rect">
            <a:avLst/>
          </a:prstGeom>
        </p:spPr>
      </p:pic>
      <p:pic>
        <p:nvPicPr>
          <p:cNvPr id="24" name="Picture 23" descr="end_t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784" y="3200400"/>
            <a:ext cx="2224216" cy="1371600"/>
          </a:xfrm>
          <a:prstGeom prst="rect">
            <a:avLst/>
          </a:prstGeom>
        </p:spPr>
      </p:pic>
      <p:cxnSp>
        <p:nvCxnSpPr>
          <p:cNvPr id="26" name="Straight Connector 25"/>
          <p:cNvCxnSpPr/>
          <p:nvPr/>
        </p:nvCxnSpPr>
        <p:spPr>
          <a:xfrm>
            <a:off x="2438400" y="3733800"/>
            <a:ext cx="18288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 flipV="1">
            <a:off x="6667500" y="4012168"/>
            <a:ext cx="1143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7239000" y="4583668"/>
            <a:ext cx="1295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534400" y="44312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239000" y="32120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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Construction of order-order interface at T&gt;T</a:t>
            </a:r>
            <a:r>
              <a:rPr lang="en-US" baseline="-25000" dirty="0" smtClean="0"/>
              <a:t>d</a:t>
            </a:r>
            <a:endParaRPr lang="en-US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Limiting cases: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6002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T&gt;T</a:t>
            </a:r>
            <a:r>
              <a:rPr lang="en-US" baseline="-25000" dirty="0" smtClean="0"/>
              <a:t>d</a:t>
            </a:r>
            <a:r>
              <a:rPr lang="en-US" dirty="0" smtClean="0"/>
              <a:t>, eigenvalue distribution gapped: eigenvalues q do not occupy the full range [-1/2,1/2]</a:t>
            </a:r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022764"/>
            <a:ext cx="762000" cy="415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an 6"/>
          <p:cNvSpPr/>
          <p:nvPr/>
        </p:nvSpPr>
        <p:spPr>
          <a:xfrm rot="5400000">
            <a:off x="1562100" y="2705099"/>
            <a:ext cx="381000" cy="1828800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n 7"/>
          <p:cNvSpPr/>
          <p:nvPr/>
        </p:nvSpPr>
        <p:spPr>
          <a:xfrm rot="16200000">
            <a:off x="6972300" y="2705099"/>
            <a:ext cx="381000" cy="1828800"/>
          </a:xfrm>
          <a:prstGeom prst="ca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0" y="2971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near confined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2971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deconfined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19200" y="2514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part I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15000" y="25908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part III: Z(N) transform of part I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953000" y="2971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near confined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391400" y="2971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deconfined</a:t>
            </a:r>
            <a:endParaRPr lang="en-US" dirty="0"/>
          </a:p>
        </p:txBody>
      </p:sp>
      <p:sp>
        <p:nvSpPr>
          <p:cNvPr id="16" name="Can 15"/>
          <p:cNvSpPr/>
          <p:nvPr/>
        </p:nvSpPr>
        <p:spPr>
          <a:xfrm rot="5400000">
            <a:off x="4191000" y="2971800"/>
            <a:ext cx="304800" cy="1371600"/>
          </a:xfrm>
          <a:prstGeom prst="ca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962400" y="2590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part II</a:t>
            </a:r>
            <a:endParaRPr lang="en-US" dirty="0"/>
          </a:p>
        </p:txBody>
      </p:sp>
      <p:pic>
        <p:nvPicPr>
          <p:cNvPr id="18" name="Picture 17" descr="en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4343400"/>
            <a:ext cx="1853513" cy="1143000"/>
          </a:xfrm>
          <a:prstGeom prst="rect">
            <a:avLst/>
          </a:prstGeom>
        </p:spPr>
      </p:pic>
      <p:pic>
        <p:nvPicPr>
          <p:cNvPr id="19" name="Picture 18" descr="zn_en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75784" y="4267200"/>
            <a:ext cx="1968216" cy="1219200"/>
          </a:xfrm>
          <a:prstGeom prst="rect">
            <a:avLst/>
          </a:prstGeom>
        </p:spPr>
      </p:pic>
      <p:cxnSp>
        <p:nvCxnSpPr>
          <p:cNvPr id="23" name="Straight Connector 22"/>
          <p:cNvCxnSpPr/>
          <p:nvPr/>
        </p:nvCxnSpPr>
        <p:spPr>
          <a:xfrm>
            <a:off x="2362200" y="4876800"/>
            <a:ext cx="1447800" cy="1588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876800" y="4876800"/>
            <a:ext cx="457200" cy="1588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638800" y="4876800"/>
            <a:ext cx="990600" cy="1588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3914775"/>
            <a:ext cx="18764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600" y="3933825"/>
            <a:ext cx="15335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00600" y="3914775"/>
            <a:ext cx="6953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3914775"/>
            <a:ext cx="18764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1" name="Straight Arrow Connector 40"/>
          <p:cNvCxnSpPr/>
          <p:nvPr/>
        </p:nvCxnSpPr>
        <p:spPr>
          <a:xfrm rot="5400000" flipH="1" flipV="1">
            <a:off x="6592094" y="5917168"/>
            <a:ext cx="1143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7163594" y="6488668"/>
            <a:ext cx="1295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458994" y="63362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163594" y="51170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</a:t>
            </a:r>
            <a:endParaRPr lang="en-US" dirty="0"/>
          </a:p>
        </p:txBody>
      </p:sp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57600" y="5410200"/>
            <a:ext cx="150273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" name="TextBox 45"/>
          <p:cNvSpPr txBox="1"/>
          <p:nvPr/>
        </p:nvSpPr>
        <p:spPr>
          <a:xfrm>
            <a:off x="2590800" y="60960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dependence on </a:t>
            </a:r>
            <a:r>
              <a:rPr lang="en-US" dirty="0" smtClean="0">
                <a:sym typeface="Symbol"/>
              </a:rPr>
              <a:t> obtained using ansatz of the interface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Construction of order-order interface at T&gt;T</a:t>
            </a:r>
            <a:r>
              <a:rPr lang="en-US" baseline="-25000" dirty="0" smtClean="0"/>
              <a:t>d</a:t>
            </a:r>
            <a:endParaRPr lang="en-US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Another limiting case: </a:t>
            </a:r>
            <a:endParaRPr 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1571625"/>
            <a:ext cx="609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 descr="small_delt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33490" y="2133600"/>
            <a:ext cx="2829310" cy="1752600"/>
          </a:xfrm>
          <a:prstGeom prst="rect">
            <a:avLst/>
          </a:prstGeom>
        </p:spPr>
      </p:pic>
      <p:pic>
        <p:nvPicPr>
          <p:cNvPr id="8" name="Picture 7" descr="end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1000" y="2133600"/>
            <a:ext cx="2743200" cy="1691641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rot="5400000" flipH="1" flipV="1">
            <a:off x="570706" y="3390106"/>
            <a:ext cx="228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400" y="40386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 ~ </a:t>
            </a:r>
            <a:r>
              <a:rPr lang="en-US" dirty="0" smtClean="0">
                <a:sym typeface="Symbol"/>
              </a:rPr>
              <a:t>(1-2q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)</a:t>
            </a:r>
            <a:r>
              <a:rPr lang="en-US" baseline="30000" dirty="0" smtClean="0">
                <a:sym typeface="Symbol"/>
              </a:rPr>
              <a:t>4</a:t>
            </a:r>
            <a:r>
              <a:rPr lang="en-US" dirty="0" smtClean="0">
                <a:sym typeface="Symbol"/>
              </a:rPr>
              <a:t> , K ~ (1-2q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)</a:t>
            </a:r>
            <a:r>
              <a:rPr lang="en-US" baseline="30000" dirty="0" smtClean="0">
                <a:sym typeface="Symbol"/>
              </a:rPr>
              <a:t>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00400" y="47244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Compare with the other limiting case </a:t>
            </a:r>
            <a:endParaRPr lang="en-US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81800" y="4689764"/>
            <a:ext cx="762000" cy="415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20000" y="4648200"/>
            <a:ext cx="1447800" cy="587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Right Arrow 15"/>
          <p:cNvSpPr/>
          <p:nvPr/>
        </p:nvSpPr>
        <p:spPr>
          <a:xfrm>
            <a:off x="3352800" y="5257800"/>
            <a:ext cx="838200" cy="76200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267200" y="5105400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Noncommutativity of the two limits</a:t>
            </a:r>
          </a:p>
          <a:p>
            <a:r>
              <a:rPr lang="en-US" dirty="0" smtClean="0"/>
              <a:t>Recall </a:t>
            </a:r>
            <a:r>
              <a:rPr lang="en-US" dirty="0" smtClean="0">
                <a:sym typeface="Symbol"/>
              </a:rPr>
              <a:t>=k/N</a:t>
            </a:r>
          </a:p>
          <a:p>
            <a:r>
              <a:rPr lang="en-US" dirty="0" smtClean="0">
                <a:sym typeface="Symbol"/>
              </a:rPr>
              <a:t>Noncommutativity of large N limit and </a:t>
            </a:r>
            <a:endParaRPr lang="en-US" dirty="0" smtClean="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01000" y="5604164"/>
            <a:ext cx="762000" cy="415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Box 19"/>
          <p:cNvSpPr txBox="1"/>
          <p:nvPr/>
        </p:nvSpPr>
        <p:spPr>
          <a:xfrm>
            <a:off x="4267200" y="59436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Important to consider 1/N correction!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38125" y="4381500"/>
            <a:ext cx="3038475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9393" name="Object 1"/>
          <p:cNvGraphicFramePr>
            <a:graphicFrameLocks noChangeAspect="1"/>
          </p:cNvGraphicFramePr>
          <p:nvPr/>
        </p:nvGraphicFramePr>
        <p:xfrm>
          <a:off x="3695700" y="4038600"/>
          <a:ext cx="2476500" cy="665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5" name="Equation" r:id="rId10" imgW="1892160" imgH="507960" progId="Equation.3">
                  <p:embed/>
                </p:oleObj>
              </mc:Choice>
              <mc:Fallback>
                <p:oleObj name="Equation" r:id="rId10" imgW="1892160" imgH="50796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5700" y="4038600"/>
                        <a:ext cx="2476500" cy="6651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brief review of matrix model</a:t>
            </a:r>
          </a:p>
          <a:p>
            <a:r>
              <a:rPr lang="en-US" dirty="0" smtClean="0"/>
              <a:t>Solution of matrix model in large N limit</a:t>
            </a:r>
          </a:p>
          <a:p>
            <a:r>
              <a:rPr lang="en-US" dirty="0" smtClean="0"/>
              <a:t>Construct order-disorder and order-order interfaces and calculate the corresponding interface tensions</a:t>
            </a:r>
          </a:p>
          <a:p>
            <a:r>
              <a:rPr lang="en-US" dirty="0" smtClean="0"/>
              <a:t>1/N correction to solution of matrix model</a:t>
            </a:r>
          </a:p>
          <a:p>
            <a:r>
              <a:rPr lang="en-US" dirty="0" smtClean="0"/>
              <a:t>Numerical results on the nonmonotonic behavior as a function of N</a:t>
            </a:r>
          </a:p>
          <a:p>
            <a:r>
              <a:rPr lang="en-US" dirty="0" err="1" smtClean="0"/>
              <a:t>Summary&amp;Outlook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 with weak&amp;strong coupling results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53200" y="29072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SYM strong coupling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95800" y="5257800"/>
            <a:ext cx="426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Bhattaharya et al PRL (1992)</a:t>
            </a:r>
          </a:p>
          <a:p>
            <a:r>
              <a:rPr lang="en-US" dirty="0" smtClean="0"/>
              <a:t>Armoni, Kumar and Ridgway, JHEP (2009)</a:t>
            </a:r>
          </a:p>
          <a:p>
            <a:r>
              <a:rPr lang="en-US" dirty="0" smtClean="0"/>
              <a:t>Yee, JHEP (2009)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33400" y="1852612"/>
          <a:ext cx="4862513" cy="233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3" name="Equation" r:id="rId3" imgW="3009600" imgH="1447560" progId="Equation.3">
                  <p:embed/>
                </p:oleObj>
              </mc:Choice>
              <mc:Fallback>
                <p:oleObj name="Equation" r:id="rId3" imgW="3009600" imgH="14475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852612"/>
                        <a:ext cx="4862513" cy="2338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553200" y="2133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SU(N) weak coupling</a:t>
            </a: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693738" y="4360863"/>
          <a:ext cx="4181475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4" name="公式" r:id="rId5" imgW="2590560" imgH="507960" progId="Equation.3">
                  <p:embed/>
                </p:oleObj>
              </mc:Choice>
              <mc:Fallback>
                <p:oleObj name="公式" r:id="rId5" imgW="2590560" imgH="5079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738" y="4360863"/>
                        <a:ext cx="4181475" cy="820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553200" y="37454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SS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1/N correction of thermodynamics</a:t>
            </a:r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75" y="1714500"/>
            <a:ext cx="67151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04800" y="12192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Euler-MacLaurin formula</a:t>
            </a:r>
            <a:endParaRPr lang="en-US" dirty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438400"/>
            <a:ext cx="64008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ight Arrow 8"/>
          <p:cNvSpPr/>
          <p:nvPr/>
        </p:nvSpPr>
        <p:spPr>
          <a:xfrm flipV="1">
            <a:off x="76200" y="2697482"/>
            <a:ext cx="457200" cy="121918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63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0999" y="3200400"/>
            <a:ext cx="6809081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33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5587" y="4905375"/>
            <a:ext cx="60662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ight Arrow 17"/>
          <p:cNvSpPr/>
          <p:nvPr/>
        </p:nvSpPr>
        <p:spPr>
          <a:xfrm flipV="1">
            <a:off x="152400" y="5593082"/>
            <a:ext cx="457200" cy="121918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-76200" y="5257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variation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1/N corrected eigenvalue distribution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371600"/>
            <a:ext cx="256478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276475"/>
            <a:ext cx="300873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114800" y="2438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the order 1/N</a:t>
            </a:r>
            <a:endParaRPr lang="en-US" dirty="0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799" y="1771650"/>
            <a:ext cx="4038601" cy="47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3138488"/>
            <a:ext cx="249890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609600" y="32766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" y="3886200"/>
            <a:ext cx="3987102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533400" y="51054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Imaginary part of Polyakov loop vanishes to order 1/N!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with numerics</a:t>
            </a:r>
            <a:endParaRPr 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524000"/>
            <a:ext cx="378343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85800" y="4648200"/>
          <a:ext cx="2057399" cy="426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6" name="Equation" r:id="rId4" imgW="1015920" imgH="228600" progId="Equation.3">
                  <p:embed/>
                </p:oleObj>
              </mc:Choice>
              <mc:Fallback>
                <p:oleObj name="Equation" r:id="rId4" imgW="101592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648200"/>
                        <a:ext cx="2057399" cy="4261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00400" y="46482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1/N expansion breaks down.</a:t>
            </a:r>
          </a:p>
          <a:p>
            <a:endParaRPr lang="en-US" dirty="0" smtClean="0"/>
          </a:p>
          <a:p>
            <a:r>
              <a:rPr lang="en-US" dirty="0" smtClean="0"/>
              <a:t>Numerical results suggest correction is organizied as</a:t>
            </a:r>
            <a:endParaRPr lang="en-US" dirty="0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5907087" y="5410200"/>
          <a:ext cx="874713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7" name="Equation" r:id="rId6" imgW="431640" imgH="228600" progId="Equation.3">
                  <p:embed/>
                </p:oleObj>
              </mc:Choice>
              <mc:Fallback>
                <p:oleObj name="Equation" r:id="rId6" imgW="4316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7087" y="5410200"/>
                        <a:ext cx="874713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1/N correction to potential</a:t>
            </a:r>
            <a:endParaRPr lang="en-US" dirty="0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2022" y="2000250"/>
            <a:ext cx="3511378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905000"/>
            <a:ext cx="3442082" cy="2948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609600" y="16002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 T=T</a:t>
            </a:r>
            <a:r>
              <a:rPr lang="en-US" baseline="-25000" dirty="0" smtClean="0"/>
              <a:t>d</a:t>
            </a:r>
            <a:r>
              <a:rPr lang="en-US" dirty="0" smtClean="0"/>
              <a:t>, height of potential barrier can be obtained from numerical simulation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51816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potential normalized by 1/(N</a:t>
            </a:r>
            <a:r>
              <a:rPr lang="en-US" baseline="30000" dirty="0" smtClean="0"/>
              <a:t>2</a:t>
            </a:r>
            <a:r>
              <a:rPr lang="en-US" dirty="0" smtClean="0"/>
              <a:t>-1): barrier shows nonmonotoic behavior in N. </a:t>
            </a:r>
          </a:p>
          <a:p>
            <a:r>
              <a:rPr lang="en-US" dirty="0" smtClean="0"/>
              <a:t>                                                            maxiam at roughly N=5</a:t>
            </a:r>
          </a:p>
        </p:txBody>
      </p:sp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1" y="3048000"/>
            <a:ext cx="533400" cy="3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7848600" y="3048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tail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581400" y="59436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Correction to interface tension at T=Td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Summary&amp;Outlook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Large N matrix model phase transition resembles that of Gross-Witten.</a:t>
            </a:r>
          </a:p>
          <a:p>
            <a:r>
              <a:rPr lang="en-US" dirty="0" smtClean="0"/>
              <a:t>In naive large N limit, interface tension vanishes at T=T</a:t>
            </a:r>
            <a:r>
              <a:rPr lang="en-US" baseline="-25000" dirty="0" smtClean="0"/>
              <a:t>d</a:t>
            </a:r>
            <a:r>
              <a:rPr lang="en-US" dirty="0" smtClean="0"/>
              <a:t>. Above T</a:t>
            </a:r>
            <a:r>
              <a:rPr lang="en-US" baseline="-25000" dirty="0" smtClean="0"/>
              <a:t>d</a:t>
            </a:r>
            <a:r>
              <a:rPr lang="en-US" dirty="0" smtClean="0"/>
              <a:t>, nontrivial dependence on T. </a:t>
            </a:r>
          </a:p>
          <a:p>
            <a:r>
              <a:rPr lang="en-US" dirty="0" smtClean="0"/>
              <a:t>Large N and phase transition limit do not commute. 1/N correction to the thermodynamics needed. It breaks down at T</a:t>
            </a:r>
            <a:r>
              <a:rPr lang="en-US" baseline="-25000" dirty="0" smtClean="0"/>
              <a:t>d</a:t>
            </a:r>
            <a:r>
              <a:rPr lang="en-US" dirty="0" smtClean="0"/>
              <a:t>.</a:t>
            </a:r>
            <a:endParaRPr lang="en-US" baseline="-25000" dirty="0" smtClean="0"/>
          </a:p>
          <a:p>
            <a:r>
              <a:rPr lang="en-US" dirty="0" smtClean="0"/>
              <a:t>Numerical simulation shows nonmonotonic behavior in potential barrier as a function of N</a:t>
            </a:r>
          </a:p>
          <a:p>
            <a:r>
              <a:rPr lang="en-US" dirty="0"/>
              <a:t>Magnetic degree of freedom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2927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mean field approximation?</a:t>
            </a:r>
            <a:endParaRPr lang="en-US" dirty="0"/>
          </a:p>
        </p:txBody>
      </p:sp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738" y="1524000"/>
            <a:ext cx="4962525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76400" y="53340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Susceptbility</a:t>
            </a:r>
            <a:r>
              <a:rPr lang="en-US" dirty="0" smtClean="0"/>
              <a:t> of </a:t>
            </a:r>
            <a:r>
              <a:rPr lang="en-US" dirty="0" err="1" smtClean="0"/>
              <a:t>Polyakov</a:t>
            </a:r>
            <a:r>
              <a:rPr lang="en-US" dirty="0" smtClean="0"/>
              <a:t> loop for SU(3)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19800" y="58674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1307.5958  Lo et 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5711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762000" y="3581400"/>
          <a:ext cx="24384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0" name="Equation" r:id="rId3" imgW="2133360" imgH="419040" progId="Equation.3">
                  <p:embed/>
                </p:oleObj>
              </mc:Choice>
              <mc:Fallback>
                <p:oleObj name="Equation" r:id="rId3" imgW="213336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581400"/>
                        <a:ext cx="2438400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1447800"/>
            <a:ext cx="20097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8675" y="2057400"/>
            <a:ext cx="20669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SU(N) deconfinement phase transition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7526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SU(2)		second order</a:t>
            </a:r>
          </a:p>
          <a:p>
            <a:r>
              <a:rPr lang="en-US" dirty="0" smtClean="0"/>
              <a:t>SU(N</a:t>
            </a:r>
            <a:r>
              <a:rPr lang="en-US" dirty="0" smtClean="0">
                <a:sym typeface="Symbol"/>
              </a:rPr>
              <a:t></a:t>
            </a:r>
            <a:r>
              <a:rPr lang="en-US" dirty="0" smtClean="0"/>
              <a:t>3)   	first order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971800"/>
            <a:ext cx="5156259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200399"/>
            <a:ext cx="1578433" cy="381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6096000" y="2743200"/>
            <a:ext cx="182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Trace anomaly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91200" y="56812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M. Panero, Phys.Rev.Lett. (2009)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trace anomaly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00200"/>
            <a:ext cx="4969648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286000" y="5715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 ~ T</a:t>
            </a:r>
            <a:r>
              <a:rPr lang="en-US" baseline="30000" dirty="0" smtClean="0">
                <a:sym typeface="Symbol"/>
              </a:rPr>
              <a:t>2 </a:t>
            </a:r>
            <a:r>
              <a:rPr lang="en-US" dirty="0" smtClean="0">
                <a:sym typeface="Symbol"/>
              </a:rPr>
              <a:t>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38800" y="5638800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M. Panero, Phys.Rev.Lett. (2009)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SU(N) matrix model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447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Deconfinement phase transition order parameter: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475" y="1524000"/>
            <a:ext cx="308186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133600"/>
            <a:ext cx="3800104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85800" y="37338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Variables of matrix model: q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4038600"/>
            <a:ext cx="2743200" cy="616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6477000" y="4883514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pt</a:t>
            </a:r>
            <a:r>
              <a:rPr lang="en-US" dirty="0" smtClean="0"/>
              <a:t> ~ T</a:t>
            </a:r>
            <a:r>
              <a:rPr lang="en-US" baseline="30000" dirty="0" smtClean="0"/>
              <a:t>4</a:t>
            </a:r>
          </a:p>
          <a:p>
            <a:r>
              <a:rPr lang="en-US" dirty="0" smtClean="0"/>
              <a:t>V</a:t>
            </a:r>
            <a:r>
              <a:rPr lang="en-US" baseline="-25000" dirty="0" smtClean="0"/>
              <a:t>non</a:t>
            </a:r>
            <a:r>
              <a:rPr lang="en-US" dirty="0" smtClean="0"/>
              <a:t> ~ T</a:t>
            </a:r>
            <a:r>
              <a:rPr lang="en-US" baseline="30000" dirty="0" smtClean="0"/>
              <a:t>2</a:t>
            </a:r>
            <a:r>
              <a:rPr lang="en-US" dirty="0" smtClean="0"/>
              <a:t>T</a:t>
            </a:r>
            <a:r>
              <a:rPr lang="en-US" baseline="-25000" dirty="0" smtClean="0"/>
              <a:t>c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4607289"/>
            <a:ext cx="466522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" y="5264514"/>
            <a:ext cx="553895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2133600" y="6260068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A. Dumitru, Y. Guo, Y. Hidaka, C. Korthals, R. Pisarski, </a:t>
            </a:r>
            <a:r>
              <a:rPr lang="en-US" b="1" dirty="0" smtClean="0"/>
              <a:t>Phys.Rev. D (2012)</a:t>
            </a:r>
            <a:endParaRPr lang="en-US" dirty="0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38800" y="3048000"/>
            <a:ext cx="8382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SU(N) matrix model</a:t>
            </a:r>
            <a:endParaRPr lang="en-US" dirty="0"/>
          </a:p>
        </p:txBody>
      </p:sp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362200"/>
            <a:ext cx="228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1604963"/>
            <a:ext cx="20002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75" y="1600200"/>
            <a:ext cx="21431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09600" y="3733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SU(N) group</a:t>
            </a:r>
            <a:endParaRPr lang="en-US" dirty="0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762000" y="4127500"/>
          <a:ext cx="37623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7" name="公式" r:id="rId6" imgW="2019240" imgH="279360" progId="Equation.3">
                  <p:embed/>
                </p:oleObj>
              </mc:Choice>
              <mc:Fallback>
                <p:oleObj name="公式" r:id="rId6" imgW="2019240" imgH="2793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127500"/>
                        <a:ext cx="3762375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0" y="42026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-1/2</a:t>
            </a:r>
            <a:r>
              <a:rPr lang="en-US" dirty="0" smtClean="0">
                <a:sym typeface="Symbol"/>
              </a:rPr>
              <a:t> </a:t>
            </a:r>
            <a:r>
              <a:rPr lang="en-US" dirty="0" smtClean="0"/>
              <a:t>q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 </a:t>
            </a:r>
            <a:r>
              <a:rPr lang="en-US" dirty="0" smtClean="0"/>
              <a:t>1/2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SU(N) matrix model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295400"/>
            <a:ext cx="54102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T&gt;&gt;Td, </a:t>
            </a:r>
            <a:r>
              <a:rPr lang="en-US" dirty="0" err="1" smtClean="0"/>
              <a:t>V</a:t>
            </a:r>
            <a:r>
              <a:rPr lang="en-US" sz="1400" dirty="0" err="1" smtClean="0"/>
              <a:t>pt</a:t>
            </a:r>
            <a:r>
              <a:rPr lang="en-US" dirty="0" smtClean="0"/>
              <a:t> </a:t>
            </a:r>
            <a:r>
              <a:rPr lang="en-US" dirty="0" err="1" smtClean="0"/>
              <a:t>dorminates</a:t>
            </a:r>
            <a:r>
              <a:rPr lang="en-US" dirty="0" smtClean="0"/>
              <a:t>,   </a:t>
            </a:r>
            <a:r>
              <a:rPr lang="en-US" dirty="0" err="1" smtClean="0"/>
              <a:t>perturbative</a:t>
            </a:r>
            <a:r>
              <a:rPr lang="en-US" dirty="0" smtClean="0"/>
              <a:t> vacuum: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T&lt;Td, </a:t>
            </a:r>
            <a:r>
              <a:rPr lang="en-US" dirty="0" smtClean="0"/>
              <a:t>confined vacuum driven by </a:t>
            </a:r>
            <a:r>
              <a:rPr lang="en-US" dirty="0" err="1"/>
              <a:t>V</a:t>
            </a:r>
            <a:r>
              <a:rPr lang="en-US" sz="1400" dirty="0" err="1"/>
              <a:t>non</a:t>
            </a:r>
            <a:r>
              <a:rPr lang="en-US" dirty="0"/>
              <a:t> 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886200"/>
            <a:ext cx="488632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46246" y="1600200"/>
            <a:ext cx="749754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SU(N) matrix model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590800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Three parameters in </a:t>
            </a:r>
            <a:r>
              <a:rPr lang="en-US" dirty="0" err="1" smtClean="0"/>
              <a:t>nonperturbative</a:t>
            </a:r>
            <a:r>
              <a:rPr lang="en-US" dirty="0" smtClean="0"/>
              <a:t> potential</a:t>
            </a:r>
          </a:p>
          <a:p>
            <a:r>
              <a:rPr lang="en-US" dirty="0" smtClean="0"/>
              <a:t>Two conditions: T</a:t>
            </a:r>
            <a:r>
              <a:rPr lang="en-US" baseline="-25000" dirty="0" smtClean="0"/>
              <a:t>c</a:t>
            </a:r>
            <a:r>
              <a:rPr lang="en-US" dirty="0" smtClean="0"/>
              <a:t> is the transition tempeprature;</a:t>
            </a:r>
          </a:p>
          <a:p>
            <a:r>
              <a:rPr lang="en-US" dirty="0" smtClean="0"/>
              <a:t>                             pressure vanishes at T</a:t>
            </a:r>
            <a:r>
              <a:rPr lang="en-US" baseline="-25000" dirty="0" smtClean="0"/>
              <a:t>c</a:t>
            </a:r>
          </a:p>
          <a:p>
            <a:r>
              <a:rPr lang="en-US" dirty="0" smtClean="0"/>
              <a:t>Free parameters determined by fitting to lattice data</a:t>
            </a: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752600"/>
            <a:ext cx="553895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762000" y="4343400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Analytically solvable for two </a:t>
            </a:r>
            <a:r>
              <a:rPr lang="en-US" dirty="0"/>
              <a:t>a</a:t>
            </a:r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nd three colors</a:t>
            </a:r>
          </a:p>
          <a:p>
            <a:r>
              <a:rPr lang="en-US" dirty="0" smtClean="0"/>
              <a:t>Numerically solvable for higher color numbers</a:t>
            </a:r>
            <a:endParaRPr lang="en-U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Fitting to lattice data</a:t>
            </a:r>
            <a:endParaRPr lang="en-US" dirty="0"/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676400"/>
            <a:ext cx="4381500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76750" y="1752600"/>
            <a:ext cx="413385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62000" y="5181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Fitting for SU(3)</a:t>
            </a:r>
            <a:endParaRPr lang="en-US" dirty="0"/>
          </a:p>
        </p:txBody>
      </p:sp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76749" y="5181600"/>
            <a:ext cx="2238181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5841" name="Object 1"/>
          <p:cNvGraphicFramePr>
            <a:graphicFrameLocks noChangeAspect="1"/>
          </p:cNvGraphicFramePr>
          <p:nvPr/>
        </p:nvGraphicFramePr>
        <p:xfrm>
          <a:off x="914400" y="5768975"/>
          <a:ext cx="24384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3" name="Equation" r:id="rId6" imgW="2133360" imgH="419040" progId="Equation.3">
                  <p:embed/>
                </p:oleObj>
              </mc:Choice>
              <mc:Fallback>
                <p:oleObj name="Equation" r:id="rId6" imgW="2133360" imgH="4190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768975"/>
                        <a:ext cx="2438400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1420</TotalTime>
  <Words>893</Words>
  <Application>Microsoft Office PowerPoint</Application>
  <PresentationFormat>On-screen Show (4:3)</PresentationFormat>
  <Paragraphs>166</Paragraphs>
  <Slides>28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Office Theme</vt:lpstr>
      <vt:lpstr>公式</vt:lpstr>
      <vt:lpstr>Equation</vt:lpstr>
      <vt:lpstr>Thermodynamics and Z(N) interfaces in large N matrix model</vt:lpstr>
      <vt:lpstr>Outline</vt:lpstr>
      <vt:lpstr>SU(N) deconfinement phase transition</vt:lpstr>
      <vt:lpstr>More on trace anomaly</vt:lpstr>
      <vt:lpstr>SU(N) matrix model</vt:lpstr>
      <vt:lpstr>SU(N) matrix model</vt:lpstr>
      <vt:lpstr>SU(N) matrix model</vt:lpstr>
      <vt:lpstr>SU(N) matrix model</vt:lpstr>
      <vt:lpstr>Fitting to lattice data</vt:lpstr>
      <vt:lpstr>Fitting to lattice data</vt:lpstr>
      <vt:lpstr>Matrix model in the large N limit</vt:lpstr>
      <vt:lpstr>First or second order phase transition?</vt:lpstr>
      <vt:lpstr>Distribution of eigenvalues</vt:lpstr>
      <vt:lpstr>Construction of Z(N) vacua</vt:lpstr>
      <vt:lpstr>Zero modes of the potential at T=Td</vt:lpstr>
      <vt:lpstr>Construction of order-disorder interface</vt:lpstr>
      <vt:lpstr>Construction of order-order interface at T=Td</vt:lpstr>
      <vt:lpstr>Construction of order-order interface at T&gt;Td</vt:lpstr>
      <vt:lpstr>Construction of order-order interface at T&gt;Td</vt:lpstr>
      <vt:lpstr>Comparison with weak&amp;strong coupling results</vt:lpstr>
      <vt:lpstr>1/N correction of thermodynamics</vt:lpstr>
      <vt:lpstr>1/N corrected eigenvalue distribution</vt:lpstr>
      <vt:lpstr>Comparison with numerics</vt:lpstr>
      <vt:lpstr>1/N correction to potential</vt:lpstr>
      <vt:lpstr>Summary&amp;Outlook</vt:lpstr>
      <vt:lpstr>Thank you!</vt:lpstr>
      <vt:lpstr>mean field approximation?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forest</dc:creator>
  <cp:lastModifiedBy>forest</cp:lastModifiedBy>
  <cp:revision>151</cp:revision>
  <dcterms:created xsi:type="dcterms:W3CDTF">2013-03-01T01:41:22Z</dcterms:created>
  <dcterms:modified xsi:type="dcterms:W3CDTF">2013-11-18T00:20:18Z</dcterms:modified>
</cp:coreProperties>
</file>