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94" r:id="rId6"/>
    <p:sldId id="268" r:id="rId7"/>
    <p:sldId id="265" r:id="rId8"/>
    <p:sldId id="267" r:id="rId9"/>
    <p:sldId id="269" r:id="rId10"/>
    <p:sldId id="260" r:id="rId11"/>
    <p:sldId id="270" r:id="rId12"/>
    <p:sldId id="272" r:id="rId13"/>
    <p:sldId id="273" r:id="rId14"/>
    <p:sldId id="274" r:id="rId15"/>
    <p:sldId id="304" r:id="rId16"/>
    <p:sldId id="305" r:id="rId17"/>
    <p:sldId id="301" r:id="rId18"/>
    <p:sldId id="302" r:id="rId19"/>
    <p:sldId id="303" r:id="rId20"/>
    <p:sldId id="261" r:id="rId21"/>
    <p:sldId id="275" r:id="rId22"/>
    <p:sldId id="293" r:id="rId23"/>
    <p:sldId id="277" r:id="rId24"/>
    <p:sldId id="297" r:id="rId25"/>
    <p:sldId id="296" r:id="rId26"/>
    <p:sldId id="286" r:id="rId27"/>
    <p:sldId id="288" r:id="rId28"/>
    <p:sldId id="289" r:id="rId29"/>
    <p:sldId id="262" r:id="rId30"/>
    <p:sldId id="295" r:id="rId31"/>
    <p:sldId id="298" r:id="rId32"/>
    <p:sldId id="306" r:id="rId33"/>
    <p:sldId id="271" r:id="rId34"/>
    <p:sldId id="299" r:id="rId35"/>
    <p:sldId id="300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44" autoAdjust="0"/>
  </p:normalViewPr>
  <p:slideViewPr>
    <p:cSldViewPr snapToGrid="0" snapToObjects="1"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33.emf"/><Relationship Id="rId3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wmf"/><Relationship Id="rId3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emf"/><Relationship Id="rId3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D7AD1-0743-7548-BE1B-ED50D454AC77}" type="datetime1">
              <a:rPr kumimoji="1" lang="ja-JP" altLang="en-US" smtClean="0"/>
              <a:pPr/>
              <a:t>2013/12/11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4D9F-4FA0-304E-9196-AD534B581AC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66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2C51-3E7E-104A-AAA3-3CFBFC727325}" type="datetime1">
              <a:rPr kumimoji="1" lang="ja-JP" altLang="en-US" smtClean="0"/>
              <a:pPr/>
              <a:t>2013/12/11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B1DE-CC42-EB47-A9CE-394E10C97E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99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B1DE-CC42-EB47-A9CE-394E10C97E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0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08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4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5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90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5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93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48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0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EDBA-ECED-644C-BD38-E374D37449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5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i.nagoya-u.ac.jp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28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58265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In-medium QCD forces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HQs</a:t>
            </a:r>
            <a:r>
              <a:rPr lang="en-US" altLang="ja-JP" dirty="0"/>
              <a:t> </a:t>
            </a:r>
            <a:r>
              <a:rPr kumimoji="1" lang="en-US" altLang="ja-JP" dirty="0" smtClean="0"/>
              <a:t>at high 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5672" y="3614040"/>
            <a:ext cx="6972656" cy="1752600"/>
          </a:xfrm>
        </p:spPr>
        <p:txBody>
          <a:bodyPr>
            <a:normAutofit/>
          </a:bodyPr>
          <a:lstStyle/>
          <a:p>
            <a:r>
              <a:rPr kumimoji="1" lang="en-US" altLang="ja-JP" sz="2400" dirty="0" err="1" smtClean="0">
                <a:solidFill>
                  <a:schemeClr val="tx1"/>
                </a:solidFill>
              </a:rPr>
              <a:t>Yukinao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Akamatsu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Nagoya University, KMI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名古屋大学 素粒子宇宙起源研究機構（KMI）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8"/>
          <a:stretch>
            <a:fillRect/>
          </a:stretch>
        </p:blipFill>
        <p:spPr bwMode="auto">
          <a:xfrm>
            <a:off x="7403592" y="3614040"/>
            <a:ext cx="1054608" cy="105461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48741" y="4911354"/>
            <a:ext cx="7904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cs typeface="Times New Roman"/>
              </a:rPr>
              <a:t>Y.Akamatsu</a:t>
            </a:r>
            <a:r>
              <a:rPr lang="en-US" altLang="ja-JP" sz="2000" dirty="0">
                <a:cs typeface="Times New Roman"/>
              </a:rPr>
              <a:t>, </a:t>
            </a:r>
            <a:r>
              <a:rPr lang="en-US" altLang="ja-JP" sz="2000" dirty="0" err="1">
                <a:cs typeface="Times New Roman"/>
              </a:rPr>
              <a:t>A.Rothkopf</a:t>
            </a:r>
            <a:r>
              <a:rPr lang="en-US" altLang="ja-JP" sz="2000" dirty="0">
                <a:cs typeface="Times New Roman"/>
              </a:rPr>
              <a:t>, PRD85(2012),</a:t>
            </a:r>
            <a:r>
              <a:rPr lang="en-US" altLang="ja-JP" sz="2000" dirty="0" smtClean="0">
                <a:cs typeface="Times New Roman"/>
              </a:rPr>
              <a:t>105011 (arXiv:1110.1203[</a:t>
            </a:r>
            <a:r>
              <a:rPr lang="en-US" altLang="ja-JP" sz="2000" dirty="0" err="1" smtClean="0">
                <a:cs typeface="Times New Roman"/>
              </a:rPr>
              <a:t>hep-ph</a:t>
            </a:r>
            <a:r>
              <a:rPr lang="en-US" altLang="ja-JP" sz="2000" dirty="0" smtClean="0">
                <a:cs typeface="Times New Roman"/>
              </a:rPr>
              <a:t>] )</a:t>
            </a:r>
          </a:p>
          <a:p>
            <a:r>
              <a:rPr lang="en-US" altLang="ja-JP" sz="2000" dirty="0" err="1">
                <a:cs typeface="Times New Roman"/>
              </a:rPr>
              <a:t>Y.Akamatsu</a:t>
            </a:r>
            <a:r>
              <a:rPr lang="en-US" altLang="ja-JP" sz="2000" dirty="0">
                <a:cs typeface="Times New Roman"/>
              </a:rPr>
              <a:t>, </a:t>
            </a:r>
            <a:r>
              <a:rPr lang="en-US" altLang="ja-JP" sz="2000" dirty="0" smtClean="0">
                <a:cs typeface="Times New Roman"/>
              </a:rPr>
              <a:t>PRD87(2013),045016 (arXiv:1209.5068[</a:t>
            </a:r>
            <a:r>
              <a:rPr lang="en-US" altLang="ja-JP" sz="2000" dirty="0" err="1" smtClean="0">
                <a:cs typeface="Times New Roman"/>
              </a:rPr>
              <a:t>hep-ph</a:t>
            </a:r>
            <a:r>
              <a:rPr lang="en-US" altLang="ja-JP" sz="2000" dirty="0" smtClean="0">
                <a:cs typeface="Times New Roman"/>
              </a:rPr>
              <a:t>])</a:t>
            </a:r>
          </a:p>
          <a:p>
            <a:r>
              <a:rPr lang="en-US" altLang="ja-JP" sz="2000" dirty="0">
                <a:cs typeface="Times New Roman"/>
              </a:rPr>
              <a:t> </a:t>
            </a:r>
            <a:r>
              <a:rPr lang="en-US" altLang="ja-JP" sz="2000" dirty="0" smtClean="0">
                <a:cs typeface="Times New Roman"/>
              </a:rPr>
              <a:t>                      arXiv:1303.2976[</a:t>
            </a:r>
            <a:r>
              <a:rPr lang="en-US" altLang="ja-JP" sz="2000" dirty="0" err="1" smtClean="0">
                <a:cs typeface="Times New Roman"/>
              </a:rPr>
              <a:t>nuch-th</a:t>
            </a:r>
            <a:r>
              <a:rPr lang="en-US" altLang="ja-JP" sz="2000" dirty="0" smtClean="0">
                <a:cs typeface="Times New Roman"/>
              </a:rPr>
              <a:t>]</a:t>
            </a:r>
            <a:endParaRPr lang="ja-JP" altLang="en-US" sz="2000" dirty="0">
              <a:cs typeface="Times New Roman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9211" y="197533"/>
            <a:ext cx="305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New Frontiers in QCD 2013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947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 Influence functional of QCD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73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Open Quantum System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Basics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07115" y="2238375"/>
          <a:ext cx="30448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数式" r:id="rId3" imgW="1536126" imgH="647631" progId="Equation.3">
                  <p:embed/>
                </p:oleObj>
              </mc:Choice>
              <mc:Fallback>
                <p:oleObj name="数式" r:id="rId3" imgW="1536126" imgH="64763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115" y="2238375"/>
                        <a:ext cx="30448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680267" y="4223385"/>
          <a:ext cx="259238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数式" r:id="rId5" imgW="1307939" imgH="634954" progId="Equation.3">
                  <p:embed/>
                </p:oleObj>
              </mc:Choice>
              <mc:Fallback>
                <p:oleObj name="数式" r:id="rId5" imgW="1307939" imgH="63495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267" y="4223385"/>
                        <a:ext cx="259238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10"/>
          <p:cNvSpPr/>
          <p:nvPr/>
        </p:nvSpPr>
        <p:spPr>
          <a:xfrm>
            <a:off x="2590800" y="3606419"/>
            <a:ext cx="298704" cy="39255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3584" y="219456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Hilbert space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7488" y="2895600"/>
            <a:ext cx="313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von Neumann equation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1561" y="3557651"/>
            <a:ext cx="295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Trace out the environment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9680" y="4224528"/>
            <a:ext cx="312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Reduced density matrix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3584" y="4840224"/>
            <a:ext cx="226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Master equation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94923" y="5522976"/>
            <a:ext cx="197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(Markovian limit)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9615" y="1417638"/>
            <a:ext cx="2721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</a:t>
            </a:r>
            <a:r>
              <a:rPr kumimoji="1" lang="en-US" altLang="ja-JP" sz="2000" dirty="0" smtClean="0"/>
              <a:t>ys = heavy quarks</a:t>
            </a:r>
          </a:p>
          <a:p>
            <a:r>
              <a:rPr lang="en-US" altLang="ja-JP" sz="2000" dirty="0" smtClean="0"/>
              <a:t>env = gluon, light quarks</a:t>
            </a:r>
            <a:endParaRPr kumimoji="1" lang="ja-JP" altLang="en-US" sz="2000" dirty="0"/>
          </a:p>
        </p:txBody>
      </p:sp>
      <p:sp>
        <p:nvSpPr>
          <p:cNvPr id="19" name="左中かっこ 18"/>
          <p:cNvSpPr/>
          <p:nvPr/>
        </p:nvSpPr>
        <p:spPr>
          <a:xfrm>
            <a:off x="5913120" y="1600200"/>
            <a:ext cx="166495" cy="4358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Closed-time Path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QCD on CTP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266711" y="4935538"/>
            <a:ext cx="8521689" cy="1354137"/>
            <a:chOff x="632471" y="4303713"/>
            <a:chExt cx="8521689" cy="1354137"/>
          </a:xfrm>
        </p:grpSpPr>
        <p:graphicFrame>
          <p:nvGraphicFramePr>
            <p:cNvPr id="276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828421"/>
                </p:ext>
              </p:extLst>
            </p:nvPr>
          </p:nvGraphicFramePr>
          <p:xfrm>
            <a:off x="1261110" y="4303713"/>
            <a:ext cx="7893050" cy="1354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1" name="数式" r:id="rId3" imgW="4686300" imgH="838200" progId="Equation.3">
                    <p:embed/>
                  </p:oleObj>
                </mc:Choice>
                <mc:Fallback>
                  <p:oleObj name="数式" r:id="rId3" imgW="4686300" imgH="838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1110" y="4303713"/>
                          <a:ext cx="7893050" cy="1354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コネクタ 8"/>
            <p:cNvCxnSpPr/>
            <p:nvPr/>
          </p:nvCxnSpPr>
          <p:spPr>
            <a:xfrm>
              <a:off x="632471" y="4903343"/>
              <a:ext cx="42588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1064959" y="2092325"/>
            <a:ext cx="7534275" cy="2626170"/>
            <a:chOff x="1064959" y="2092325"/>
            <a:chExt cx="7534275" cy="2626170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1064959" y="2092325"/>
              <a:ext cx="7534275" cy="2626170"/>
              <a:chOff x="1064959" y="2287397"/>
              <a:chExt cx="7534275" cy="2626170"/>
            </a:xfrm>
          </p:grpSpPr>
          <p:graphicFrame>
            <p:nvGraphicFramePr>
              <p:cNvPr id="7" name="Object 2"/>
              <p:cNvGraphicFramePr>
                <a:graphicFrameLocks noChangeAspect="1"/>
              </p:cNvGraphicFramePr>
              <p:nvPr/>
            </p:nvGraphicFramePr>
            <p:xfrm>
              <a:off x="1064959" y="2287397"/>
              <a:ext cx="7534275" cy="2625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22" name="数式" r:id="rId5" imgW="4037911" imgH="1536126" progId="Equation.3">
                      <p:embed/>
                    </p:oleObj>
                  </mc:Choice>
                  <mc:Fallback>
                    <p:oleObj name="数式" r:id="rId5" imgW="4037911" imgH="1536126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4959" y="2287397"/>
                            <a:ext cx="7534275" cy="2625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直線コネクタ 15"/>
              <p:cNvCxnSpPr/>
              <p:nvPr/>
            </p:nvCxnSpPr>
            <p:spPr>
              <a:xfrm>
                <a:off x="3218489" y="2804160"/>
                <a:ext cx="756103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2566416" y="3867090"/>
                <a:ext cx="496824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4572000" y="4913567"/>
                <a:ext cx="2188464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テキスト ボックス 19"/>
            <p:cNvSpPr txBox="1"/>
            <p:nvPr/>
          </p:nvSpPr>
          <p:spPr>
            <a:xfrm>
              <a:off x="3037952" y="3757362"/>
              <a:ext cx="3442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Factorized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i</a:t>
              </a:r>
              <a:r>
                <a:rPr kumimoji="1" lang="en-US" altLang="ja-JP" sz="2000" dirty="0" smtClean="0"/>
                <a:t>nitial density matrix</a:t>
              </a:r>
              <a:endParaRPr kumimoji="1" lang="ja-JP" altLang="en-US" sz="20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65875" y="4806094"/>
            <a:ext cx="268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Influence functional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52480" y="4861851"/>
            <a:ext cx="24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Feynman &amp; Vernon (63)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Influence Functional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Reduced density matrix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3633"/>
              </p:ext>
            </p:extLst>
          </p:nvPr>
        </p:nvGraphicFramePr>
        <p:xfrm>
          <a:off x="315913" y="2362200"/>
          <a:ext cx="85185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5" name="数式" r:id="rId3" imgW="3949700" imgH="596900" progId="Equation.3">
                  <p:embed/>
                </p:oleObj>
              </mc:Choice>
              <mc:Fallback>
                <p:oleObj name="数式" r:id="rId3" imgW="3949700" imgH="596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362200"/>
                        <a:ext cx="8518525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グループ化 22"/>
          <p:cNvGrpSpPr/>
          <p:nvPr/>
        </p:nvGrpSpPr>
        <p:grpSpPr>
          <a:xfrm>
            <a:off x="863664" y="3695700"/>
            <a:ext cx="5724418" cy="1203703"/>
            <a:chOff x="863664" y="3695700"/>
            <a:chExt cx="5724418" cy="120370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935419" y="3695700"/>
              <a:ext cx="5652663" cy="1130427"/>
              <a:chOff x="2735761" y="1206794"/>
              <a:chExt cx="5652663" cy="1130427"/>
            </a:xfrm>
          </p:grpSpPr>
          <p:grpSp>
            <p:nvGrpSpPr>
              <p:cNvPr id="9" name="グループ化 10"/>
              <p:cNvGrpSpPr/>
              <p:nvPr/>
            </p:nvGrpSpPr>
            <p:grpSpPr>
              <a:xfrm>
                <a:off x="4572000" y="1381920"/>
                <a:ext cx="3816424" cy="707888"/>
                <a:chOff x="1331640" y="1945635"/>
                <a:chExt cx="3816424" cy="1132621"/>
              </a:xfrm>
            </p:grpSpPr>
            <p:sp>
              <p:nvSpPr>
                <p:cNvPr id="13" name="U ターン矢印 12"/>
                <p:cNvSpPr/>
                <p:nvPr/>
              </p:nvSpPr>
              <p:spPr>
                <a:xfrm rot="5400000">
                  <a:off x="3023828" y="728699"/>
                  <a:ext cx="432048" cy="3816424"/>
                </a:xfrm>
                <a:prstGeom prst="uturnArrow">
                  <a:avLst>
                    <a:gd name="adj1" fmla="val 5360"/>
                    <a:gd name="adj2" fmla="val 8746"/>
                    <a:gd name="adj3" fmla="val 25000"/>
                    <a:gd name="adj4" fmla="val 43750"/>
                    <a:gd name="adj5" fmla="val 10000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059832" y="1945635"/>
                  <a:ext cx="30008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047782" y="2708923"/>
                  <a:ext cx="30008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aphicFrame>
            <p:nvGraphicFramePr>
              <p:cNvPr id="10" name="オブジェクト 9"/>
              <p:cNvGraphicFramePr>
                <a:graphicFrameLocks noChangeAspect="1"/>
              </p:cNvGraphicFramePr>
              <p:nvPr/>
            </p:nvGraphicFramePr>
            <p:xfrm>
              <a:off x="6842242" y="1206794"/>
              <a:ext cx="1352550" cy="427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66" name="数式" r:id="rId5" imgW="685249" imgH="215931" progId="Equation.3">
                      <p:embed/>
                    </p:oleObj>
                  </mc:Choice>
                  <mc:Fallback>
                    <p:oleObj name="数式" r:id="rId5" imgW="685249" imgH="215931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42242" y="1206794"/>
                            <a:ext cx="1352550" cy="4270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5"/>
              <p:cNvGraphicFramePr>
                <a:graphicFrameLocks noChangeAspect="1"/>
              </p:cNvGraphicFramePr>
              <p:nvPr/>
            </p:nvGraphicFramePr>
            <p:xfrm>
              <a:off x="6811572" y="1910184"/>
              <a:ext cx="1433512" cy="427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67" name="数式" r:id="rId7" imgW="723257" imgH="215931" progId="Equation.3">
                      <p:embed/>
                    </p:oleObj>
                  </mc:Choice>
                  <mc:Fallback>
                    <p:oleObj name="数式" r:id="rId7" imgW="723257" imgH="215931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11572" y="1910184"/>
                            <a:ext cx="1433512" cy="4270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6"/>
              <p:cNvGraphicFramePr>
                <a:graphicFrameLocks noChangeAspect="1"/>
              </p:cNvGraphicFramePr>
              <p:nvPr/>
            </p:nvGraphicFramePr>
            <p:xfrm>
              <a:off x="2735761" y="1546011"/>
              <a:ext cx="1782762" cy="501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68" name="数式" r:id="rId9" imgW="901180" imgH="253939" progId="Equation.3">
                      <p:embed/>
                    </p:oleObj>
                  </mc:Choice>
                  <mc:Fallback>
                    <p:oleObj name="数式" r:id="rId9" imgW="901180" imgH="253939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5761" y="1546011"/>
                            <a:ext cx="1782762" cy="501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正方形/長方形 15"/>
            <p:cNvSpPr/>
            <p:nvPr/>
          </p:nvSpPr>
          <p:spPr>
            <a:xfrm>
              <a:off x="863664" y="3756978"/>
              <a:ext cx="3110928" cy="10572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98976" y="4499293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smtClean="0"/>
                <a:t>s</a:t>
              </a:r>
              <a:endParaRPr kumimoji="1" lang="ja-JP" altLang="en-US" sz="20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863664" y="4887913"/>
            <a:ext cx="7696136" cy="427037"/>
            <a:chOff x="863664" y="4887913"/>
            <a:chExt cx="7696136" cy="42703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863664" y="4899403"/>
              <a:ext cx="5021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Path integrate until </a:t>
              </a:r>
              <a:r>
                <a:rPr lang="en-US" altLang="ja-JP" sz="2000" i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, with boundary condition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5848350" y="4887913"/>
            <a:ext cx="2711450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9" name="数式" r:id="rId11" imgW="1371324" imgH="216061" progId="Equation.3">
                    <p:embed/>
                  </p:oleObj>
                </mc:Choice>
                <mc:Fallback>
                  <p:oleObj name="数式" r:id="rId11" imgW="1371324" imgH="216061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8350" y="4887913"/>
                          <a:ext cx="2711450" cy="427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グループ化 24"/>
          <p:cNvGrpSpPr/>
          <p:nvPr/>
        </p:nvGrpSpPr>
        <p:grpSpPr>
          <a:xfrm>
            <a:off x="1357725" y="5524945"/>
            <a:ext cx="5047330" cy="662687"/>
            <a:chOff x="1357725" y="5524945"/>
            <a:chExt cx="5047330" cy="662687"/>
          </a:xfrm>
        </p:grpSpPr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312480" y="5586413"/>
            <a:ext cx="4092575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0" name="数式" r:id="rId13" imgW="2069664" imgH="279446" progId="Equation.3">
                    <p:embed/>
                  </p:oleObj>
                </mc:Choice>
                <mc:Fallback>
                  <p:oleObj name="数式" r:id="rId13" imgW="2069664" imgH="279446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480" y="5586413"/>
                          <a:ext cx="4092575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正方形/長方形 23"/>
            <p:cNvSpPr/>
            <p:nvPr/>
          </p:nvSpPr>
          <p:spPr>
            <a:xfrm>
              <a:off x="1357725" y="5524945"/>
              <a:ext cx="844613" cy="6626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Influence Functional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Functional </a:t>
            </a:r>
            <a:r>
              <a:rPr lang="en-US" altLang="ja-JP" dirty="0"/>
              <a:t>m</a:t>
            </a:r>
            <a:r>
              <a:rPr kumimoji="1" lang="en-US" altLang="ja-JP" dirty="0" smtClean="0"/>
              <a:t>aster equation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47214"/>
              </p:ext>
            </p:extLst>
          </p:nvPr>
        </p:nvGraphicFramePr>
        <p:xfrm>
          <a:off x="1289050" y="2079625"/>
          <a:ext cx="66802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数式" r:id="rId3" imgW="3098800" imgH="635000" progId="Equation.3">
                  <p:embed/>
                </p:oleObj>
              </mc:Choice>
              <mc:Fallback>
                <p:oleObj name="数式" r:id="rId3" imgW="3098800" imgH="63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079625"/>
                        <a:ext cx="66802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355725" y="4813300"/>
          <a:ext cx="6134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数式" r:id="rId5" imgW="2844065" imgH="393539" progId="Equation.3">
                  <p:embed/>
                </p:oleObj>
              </mc:Choice>
              <mc:Fallback>
                <p:oleObj name="数式" r:id="rId5" imgW="2844065" imgH="39353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813300"/>
                        <a:ext cx="61341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590800" y="3594605"/>
            <a:ext cx="4599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Long-time behavior (Markovian limit)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Analogy to the Schrödinger wave equation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0861" y="1869029"/>
            <a:ext cx="324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Effective i</a:t>
            </a:r>
            <a:r>
              <a:rPr kumimoji="1" lang="en-US" altLang="ja-JP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nitial wave function</a:t>
            </a:r>
            <a:endParaRPr kumimoji="1" lang="ja-JP" alt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83695" y="3243263"/>
            <a:ext cx="222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Effective action</a:t>
            </a:r>
            <a:r>
              <a:rPr kumimoji="1" lang="en-US" altLang="ja-JP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ja-JP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1+2</a:t>
            </a:r>
            <a:endParaRPr kumimoji="1" lang="ja-JP" alt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4667" y="3243263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</a:rPr>
              <a:t>Single time integral</a:t>
            </a:r>
          </a:p>
        </p:txBody>
      </p:sp>
      <p:sp>
        <p:nvSpPr>
          <p:cNvPr id="13" name="下矢印 12"/>
          <p:cNvSpPr/>
          <p:nvPr/>
        </p:nvSpPr>
        <p:spPr>
          <a:xfrm>
            <a:off x="1706880" y="3679949"/>
            <a:ext cx="341376" cy="622542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6464" y="4435528"/>
            <a:ext cx="412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Functional</a:t>
            </a:r>
            <a:r>
              <a:rPr kumimoji="1" lang="en-US" altLang="ja-JP" sz="2400" dirty="0" smtClean="0"/>
              <a:t> differential equation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181600" y="2276348"/>
            <a:ext cx="1877568" cy="432000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02827" y="2776411"/>
            <a:ext cx="3910230" cy="503428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6438595" y="2837371"/>
            <a:ext cx="1512000" cy="396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Hamiltonian Formalism (</a:t>
            </a:r>
            <a:r>
              <a:rPr lang="en-US" altLang="ja-JP" dirty="0" smtClean="0"/>
              <a:t>skip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6488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Order of operators = Time ordered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Change of Variables (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anonical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ransformation)</a:t>
            </a:r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668905" y="4981169"/>
          <a:ext cx="4515929" cy="5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数式" r:id="rId3" imgW="1904862" imgH="254092" progId="Equation.3">
                  <p:embed/>
                </p:oleObj>
              </mc:Choice>
              <mc:Fallback>
                <p:oleObj name="数式" r:id="rId3" imgW="1904862" imgH="2540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905" y="4981169"/>
                        <a:ext cx="4515929" cy="553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668905" y="2130784"/>
          <a:ext cx="63531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name="数式" r:id="rId5" imgW="2679264" imgH="228738" progId="Equation.3">
                  <p:embed/>
                </p:oleObj>
              </mc:Choice>
              <mc:Fallback>
                <p:oleObj name="数式" r:id="rId5" imgW="2679264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905" y="2130784"/>
                        <a:ext cx="63531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901383" y="2975663"/>
            <a:ext cx="337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Instantaneous interaction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83473" y="2214774"/>
            <a:ext cx="17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Kinetic term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4474464" y="2878127"/>
            <a:ext cx="4212336" cy="711822"/>
            <a:chOff x="4474464" y="3000047"/>
            <a:chExt cx="4212336" cy="711822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4474464" y="3000047"/>
              <a:ext cx="1020192" cy="681937"/>
              <a:chOff x="4474464" y="3000047"/>
              <a:chExt cx="1020192" cy="681937"/>
            </a:xfrm>
          </p:grpSpPr>
          <p:cxnSp>
            <p:nvCxnSpPr>
              <p:cNvPr id="16" name="直線矢印コネクタ 15"/>
              <p:cNvCxnSpPr/>
              <p:nvPr/>
            </p:nvCxnSpPr>
            <p:spPr>
              <a:xfrm>
                <a:off x="4474464" y="3000047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4486656" y="3681984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4773168" y="3000047"/>
                <a:ext cx="451104" cy="6819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>
              <a:off x="5955792" y="3000047"/>
              <a:ext cx="1008000" cy="681937"/>
              <a:chOff x="5955792" y="3000047"/>
              <a:chExt cx="1008000" cy="681937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 flipH="1">
                <a:off x="6230112" y="3000047"/>
                <a:ext cx="323088" cy="6819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5955792" y="3000047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>
                <a:off x="5955792" y="3681984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/>
            <p:cNvSpPr txBox="1"/>
            <p:nvPr/>
          </p:nvSpPr>
          <p:spPr>
            <a:xfrm>
              <a:off x="5522322" y="3122562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or</a:t>
              </a:r>
              <a:endParaRPr kumimoji="1" lang="ja-JP" altLang="en-US" sz="2000" dirty="0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7678800" y="3000047"/>
              <a:ext cx="1008000" cy="711822"/>
              <a:chOff x="7678800" y="3000047"/>
              <a:chExt cx="1008000" cy="711822"/>
            </a:xfrm>
          </p:grpSpPr>
          <p:cxnSp>
            <p:nvCxnSpPr>
              <p:cNvPr id="32" name="直線矢印コネクタ 31"/>
              <p:cNvCxnSpPr/>
              <p:nvPr/>
            </p:nvCxnSpPr>
            <p:spPr>
              <a:xfrm>
                <a:off x="7678800" y="3000047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>
                <a:off x="7678800" y="3711869"/>
                <a:ext cx="100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8136000" y="3000047"/>
                <a:ext cx="0" cy="6819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右矢印 35"/>
            <p:cNvSpPr/>
            <p:nvPr/>
          </p:nvSpPr>
          <p:spPr>
            <a:xfrm>
              <a:off x="7132320" y="3183522"/>
              <a:ext cx="304800" cy="339150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913953" y="4543888"/>
            <a:ext cx="298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Make 1 </a:t>
            </a:r>
            <a:r>
              <a:rPr lang="en-US" altLang="ja-JP" sz="2400" dirty="0" smtClean="0">
                <a:solidFill>
                  <a:srgbClr val="FF0000"/>
                </a:solidFill>
              </a:rPr>
              <a:t>&amp; 2 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ymmetric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98720" y="3633216"/>
            <a:ext cx="321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Remember the original order</a:t>
            </a:r>
            <a:endParaRPr kumimoji="1" lang="ja-JP" altLang="en-US" sz="2000" dirty="0"/>
          </a:p>
        </p:txBody>
      </p:sp>
      <p:sp>
        <p:nvSpPr>
          <p:cNvPr id="44" name="右矢印 43"/>
          <p:cNvSpPr/>
          <p:nvPr/>
        </p:nvSpPr>
        <p:spPr>
          <a:xfrm>
            <a:off x="655096" y="5855780"/>
            <a:ext cx="456753" cy="39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1342617" y="5802313"/>
            <a:ext cx="6000169" cy="487362"/>
            <a:chOff x="1635225" y="5802313"/>
            <a:chExt cx="6000169" cy="487362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239008" y="5802313"/>
            <a:ext cx="196215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9" name="数式" r:id="rId7" imgW="837787" imgH="228738" progId="Equation.3">
                    <p:embed/>
                  </p:oleObj>
                </mc:Choice>
                <mc:Fallback>
                  <p:oleObj name="数式" r:id="rId7" imgW="837787" imgH="2287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008" y="5802313"/>
                          <a:ext cx="1962150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テキスト ボックス 44"/>
            <p:cNvSpPr txBox="1"/>
            <p:nvPr/>
          </p:nvSpPr>
          <p:spPr>
            <a:xfrm>
              <a:off x="1635225" y="5826952"/>
              <a:ext cx="6000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Determines                              without ambiguity</a:t>
              </a:r>
              <a:endParaRPr kumimoji="1" lang="ja-JP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 rot="20493797">
            <a:off x="7213600" y="1059015"/>
            <a:ext cx="158814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Technical issue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39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Hamiltonian Formalism (</a:t>
            </a:r>
            <a:r>
              <a:rPr lang="en-US" altLang="ja-JP" dirty="0" smtClean="0"/>
              <a:t>skip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Variables of </a:t>
            </a:r>
            <a:r>
              <a:rPr lang="en-US" altLang="ja-JP" dirty="0"/>
              <a:t>r</a:t>
            </a:r>
            <a:r>
              <a:rPr kumimoji="1" lang="en-US" altLang="ja-JP" dirty="0" smtClean="0"/>
              <a:t>educed </a:t>
            </a:r>
            <a:r>
              <a:rPr lang="en-US" altLang="ja-JP" dirty="0"/>
              <a:t>d</a:t>
            </a:r>
            <a:r>
              <a:rPr kumimoji="1" lang="en-US" altLang="ja-JP" dirty="0" smtClean="0"/>
              <a:t>ensity matrix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Renormalization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97025" y="2111375"/>
          <a:ext cx="50228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数式" r:id="rId3" imgW="2539265" imgH="609600" progId="Equation.3">
                  <p:embed/>
                </p:oleObj>
              </mc:Choice>
              <mc:Fallback>
                <p:oleObj name="数式" r:id="rId3" imgW="2539265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111375"/>
                        <a:ext cx="502285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89407" y="3913632"/>
            <a:ext cx="759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Convenient to move all the functional differential operators </a:t>
            </a:r>
            <a:r>
              <a:rPr lang="en-US" altLang="ja-JP" sz="2400" dirty="0" smtClean="0">
                <a:solidFill>
                  <a:srgbClr val="FF0000"/>
                </a:solidFill>
              </a:rPr>
              <a:t>to the right</a:t>
            </a:r>
            <a:r>
              <a:rPr lang="en-US" altLang="ja-JP" sz="2400" dirty="0" smtClean="0"/>
              <a:t> in</a:t>
            </a:r>
            <a:endParaRPr kumimoji="1" lang="ja-JP" altLang="en-US" sz="24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417638" y="4659313"/>
          <a:ext cx="7505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数式" r:id="rId5" imgW="3479019" imgH="393539" progId="Equation.3">
                  <p:embed/>
                </p:oleObj>
              </mc:Choice>
              <mc:Fallback>
                <p:oleObj name="数式" r:id="rId5" imgW="3479019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659313"/>
                        <a:ext cx="75057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580888" y="2206752"/>
            <a:ext cx="348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Latter is better (explained later)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9407" y="5500969"/>
            <a:ext cx="783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this procedure,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divergent</a:t>
            </a:r>
            <a:r>
              <a:rPr kumimoji="1" lang="en-US" altLang="ja-JP" sz="2400" dirty="0" smtClean="0"/>
              <a:t> contribution from e.g. Coulomb potential at the origin appears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 needs to be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renormalized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0493797">
            <a:off x="7213600" y="1059015"/>
            <a:ext cx="158814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Technical issue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47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Reduced Density Matrix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Coherent state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18518"/>
              </p:ext>
            </p:extLst>
          </p:nvPr>
        </p:nvGraphicFramePr>
        <p:xfrm>
          <a:off x="2284413" y="1889125"/>
          <a:ext cx="44211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数式" r:id="rId3" imgW="2311400" imgH="1206500" progId="Equation.3">
                  <p:embed/>
                </p:oleObj>
              </mc:Choice>
              <mc:Fallback>
                <p:oleObj name="数式" r:id="rId3" imgW="23114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1889125"/>
                        <a:ext cx="44211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78447"/>
              </p:ext>
            </p:extLst>
          </p:nvPr>
        </p:nvGraphicFramePr>
        <p:xfrm>
          <a:off x="3489325" y="4498975"/>
          <a:ext cx="3636963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数式" r:id="rId5" imgW="2095500" imgH="1104900" progId="Equation.3">
                  <p:embed/>
                </p:oleObj>
              </mc:Choice>
              <mc:Fallback>
                <p:oleObj name="数式" r:id="rId5" imgW="20955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4498975"/>
                        <a:ext cx="3636963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182624" y="4681728"/>
            <a:ext cx="205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Source for HQs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0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Reduced Density Matrix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few HQs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681163" y="2670175"/>
          <a:ext cx="59023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数式" r:id="rId3" imgW="2780680" imgH="723693" progId="Equation.3">
                  <p:embed/>
                </p:oleObj>
              </mc:Choice>
              <mc:Fallback>
                <p:oleObj name="数式" r:id="rId3" imgW="2780680" imgH="72369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2670175"/>
                        <a:ext cx="590232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024128" y="2231136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One HQ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1936" y="4242816"/>
            <a:ext cx="296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Similar for two HQs, …</a:t>
            </a:r>
            <a:endParaRPr kumimoji="1" lang="ja-JP" altLang="en-US" sz="2400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854868" y="4926012"/>
          <a:ext cx="3017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数式" r:id="rId5" imgW="1422033" imgH="241415" progId="Equation.3">
                  <p:embed/>
                </p:oleObj>
              </mc:Choice>
              <mc:Fallback>
                <p:oleObj name="数式" r:id="rId5" imgW="1422033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868" y="4926012"/>
                        <a:ext cx="3017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66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Master Equation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fields to particles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87371"/>
              </p:ext>
            </p:extLst>
          </p:nvPr>
        </p:nvGraphicFramePr>
        <p:xfrm>
          <a:off x="1181100" y="2833336"/>
          <a:ext cx="7505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数式" r:id="rId3" imgW="3479019" imgH="393539" progId="Equation.3">
                  <p:embed/>
                </p:oleObj>
              </mc:Choice>
              <mc:Fallback>
                <p:oleObj name="数式" r:id="rId3" imgW="3479019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833336"/>
                        <a:ext cx="75057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763027"/>
              </p:ext>
            </p:extLst>
          </p:nvPr>
        </p:nvGraphicFramePr>
        <p:xfrm>
          <a:off x="1509713" y="4945063"/>
          <a:ext cx="574675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数式" r:id="rId5" imgW="2070100" imgH="393700" progId="Equation.3">
                  <p:embed/>
                </p:oleObj>
              </mc:Choice>
              <mc:Fallback>
                <p:oleObj name="数式" r:id="rId5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4945063"/>
                        <a:ext cx="574675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1853184" y="3881182"/>
            <a:ext cx="365760" cy="46166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640707" y="3652793"/>
            <a:ext cx="4615613" cy="690054"/>
            <a:chOff x="2640707" y="3208127"/>
            <a:chExt cx="4615613" cy="690054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40707" y="3457940"/>
              <a:ext cx="2836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Functional differentiation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5059" name="Object 3"/>
            <p:cNvGraphicFramePr>
              <a:graphicFrameLocks noChangeAspect="1"/>
            </p:cNvGraphicFramePr>
            <p:nvPr/>
          </p:nvGraphicFramePr>
          <p:xfrm>
            <a:off x="5483352" y="3208127"/>
            <a:ext cx="1772968" cy="690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8" name="数式" r:id="rId7" imgW="977785" imgH="431570" progId="Equation.3">
                    <p:embed/>
                  </p:oleObj>
                </mc:Choice>
                <mc:Fallback>
                  <p:oleObj name="数式" r:id="rId7" imgW="977785" imgH="4315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3352" y="3208127"/>
                          <a:ext cx="1772968" cy="6900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テキスト ボックス 14"/>
          <p:cNvSpPr txBox="1"/>
          <p:nvPr/>
        </p:nvSpPr>
        <p:spPr>
          <a:xfrm>
            <a:off x="975360" y="4432673"/>
            <a:ext cx="2268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equation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9389" y="2354837"/>
            <a:ext cx="362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Functional master equation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50447" y="3585633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one HQ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4100" y="5638800"/>
            <a:ext cx="229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Similar for two HQs, 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5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In-medium QCD forces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Influence functional of QCD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Perturbative</a:t>
            </a:r>
            <a:r>
              <a:rPr lang="en-US" altLang="ja-JP" dirty="0" smtClean="0"/>
              <a:t> analysis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Summary &amp; Outlook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98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analysis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6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Approximation (I)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Leading-</a:t>
            </a:r>
            <a:r>
              <a:rPr lang="en-US" altLang="ja-JP" dirty="0"/>
              <a:t>o</a:t>
            </a:r>
            <a:r>
              <a:rPr kumimoji="1" lang="en-US" altLang="ja-JP" dirty="0" smtClean="0"/>
              <a:t>rder perturbation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01452"/>
              </p:ext>
            </p:extLst>
          </p:nvPr>
        </p:nvGraphicFramePr>
        <p:xfrm>
          <a:off x="1290220" y="2671381"/>
          <a:ext cx="67151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数式" r:id="rId3" imgW="2984500" imgH="609600" progId="Equation.3">
                  <p:embed/>
                </p:oleObj>
              </mc:Choice>
              <mc:Fallback>
                <p:oleObj name="数式" r:id="rId3" imgW="2984500" imgH="60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220" y="2671381"/>
                        <a:ext cx="671512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099693" y="4583113"/>
          <a:ext cx="74739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数式" r:id="rId5" imgW="3758465" imgH="660308" progId="Equation.3">
                  <p:embed/>
                </p:oleObj>
              </mc:Choice>
              <mc:Fallback>
                <p:oleObj name="数式" r:id="rId5" imgW="3758465" imgH="66030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693" y="4583113"/>
                        <a:ext cx="74739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421130" y="5766816"/>
            <a:ext cx="637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Leading-order result by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HTL resummed perturbation theory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2442" y="3944112"/>
            <a:ext cx="400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Expansion up to 4-Fermi interactions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1530" y="2231136"/>
            <a:ext cx="267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Influence functional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Approximation (II)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Heavy </a:t>
            </a:r>
            <a:r>
              <a:rPr lang="en-US" altLang="ja-JP" dirty="0"/>
              <a:t>m</a:t>
            </a:r>
            <a:r>
              <a:rPr kumimoji="1" lang="en-US" altLang="ja-JP" dirty="0" smtClean="0"/>
              <a:t>ass limit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553718" y="2568893"/>
          <a:ext cx="5060442" cy="150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5" name="数式" r:id="rId3" imgW="2412495" imgH="749047" progId="Equation.3">
                  <p:embed/>
                </p:oleObj>
              </mc:Choice>
              <mc:Fallback>
                <p:oleObj name="数式" r:id="rId3" imgW="2412495" imgH="749047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18" y="2568893"/>
                        <a:ext cx="5060442" cy="1509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91848" y="2107228"/>
            <a:ext cx="364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Non-relativistic kinetic term</a:t>
            </a:r>
            <a:endParaRPr kumimoji="1"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6304" y="4207871"/>
            <a:ext cx="552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Non-relativistic 4-current (density, current)</a:t>
            </a:r>
            <a:endParaRPr kumimoji="1" lang="en-US" altLang="ja-JP" sz="2400" dirty="0" smtClean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53718" y="4669536"/>
          <a:ext cx="4581525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6" name="数式" r:id="rId5" imgW="2183757" imgH="736370" progId="Equation.3">
                  <p:embed/>
                </p:oleObj>
              </mc:Choice>
              <mc:Fallback>
                <p:oleObj name="数式" r:id="rId5" imgW="2183757" imgH="73637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18" y="4669536"/>
                        <a:ext cx="4581525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601968" y="564489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(quenched)</a:t>
            </a:r>
            <a:endParaRPr kumimoji="1" lang="ja-JP" altLang="en-US" sz="2000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19863" y="1417638"/>
          <a:ext cx="25034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7" name="数式" r:id="rId7" imgW="1194014" imgH="482569" progId="Equation.3">
                  <p:embed/>
                </p:oleObj>
              </mc:Choice>
              <mc:Fallback>
                <p:oleObj name="数式" r:id="rId7" imgW="1194014" imgH="48256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1417638"/>
                        <a:ext cx="25034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7587091" y="3789486"/>
          <a:ext cx="9858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" name="数式" r:id="rId9" imgW="469601" imgH="444247" progId="Equation.3">
                  <p:embed/>
                </p:oleObj>
              </mc:Choice>
              <mc:Fallback>
                <p:oleObj name="数式" r:id="rId9" imgW="469601" imgH="44424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091" y="3789486"/>
                        <a:ext cx="98583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176707" y="3364992"/>
            <a:ext cx="184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Expansion up to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9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Approximation (III)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Long-</a:t>
            </a:r>
            <a:r>
              <a:rPr lang="en-US" altLang="ja-JP" dirty="0"/>
              <a:t>t</a:t>
            </a:r>
            <a:r>
              <a:rPr kumimoji="1" lang="en-US" altLang="ja-JP" dirty="0" smtClean="0"/>
              <a:t>ime behavior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46632" y="2697734"/>
          <a:ext cx="74564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数式" r:id="rId3" imgW="4228067" imgH="685662" progId="Equation.3">
                  <p:embed/>
                </p:oleObj>
              </mc:Choice>
              <mc:Fallback>
                <p:oleObj name="数式" r:id="rId3" imgW="4228067" imgH="68566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632" y="2697734"/>
                        <a:ext cx="7456488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910051" y="4382643"/>
          <a:ext cx="80168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数式" r:id="rId5" imgW="4545544" imgH="660308" progId="Equation.3">
                  <p:embed/>
                </p:oleObj>
              </mc:Choice>
              <mc:Fallback>
                <p:oleObj name="数式" r:id="rId5" imgW="4545544" imgH="66030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51" y="4382643"/>
                        <a:ext cx="80168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117315" y="3811250"/>
            <a:ext cx="283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Low frequency expansion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051" y="2211685"/>
            <a:ext cx="410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Time-retardation in interaction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15712" y="5023104"/>
            <a:ext cx="900000" cy="34137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784592" y="5017008"/>
            <a:ext cx="900000" cy="34137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5212" y="1404938"/>
            <a:ext cx="3215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 time ~ 1/q (</a:t>
            </a:r>
            <a:r>
              <a:rPr kumimoji="1" lang="en-US" altLang="ja-JP" dirty="0" err="1" smtClean="0"/>
              <a:t>q~gT</a:t>
            </a:r>
            <a:r>
              <a:rPr kumimoji="1" lang="en-US" altLang="ja-JP" dirty="0" smtClean="0"/>
              <a:t>, T)</a:t>
            </a:r>
          </a:p>
          <a:p>
            <a:r>
              <a:rPr kumimoji="1" lang="en-US" altLang="ja-JP" dirty="0" smtClean="0"/>
              <a:t>HQ </a:t>
            </a:r>
            <a:r>
              <a:rPr kumimoji="1" lang="en-US" altLang="ja-JP" dirty="0" smtClean="0"/>
              <a:t>time scale is slow:</a:t>
            </a:r>
          </a:p>
          <a:p>
            <a:r>
              <a:rPr kumimoji="1" lang="en-US" altLang="ja-JP" dirty="0" smtClean="0"/>
              <a:t>  </a:t>
            </a:r>
            <a:r>
              <a:rPr kumimoji="1" lang="en-US" altLang="ja-JP" dirty="0" smtClean="0"/>
              <a:t> Color </a:t>
            </a:r>
            <a:r>
              <a:rPr kumimoji="1" lang="en-US" altLang="ja-JP" dirty="0" smtClean="0"/>
              <a:t>diffusion ~ 1/g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T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/>
              <a:t> Momentum </a:t>
            </a:r>
            <a:r>
              <a:rPr lang="en-US" altLang="ja-JP" dirty="0" smtClean="0"/>
              <a:t>diffusion ~ M/g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T</a:t>
            </a:r>
            <a:r>
              <a:rPr lang="en-US" altLang="ja-JP" baseline="30000" dirty="0" smtClean="0"/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Effective Action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LO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, NR limit, slow dynamics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04541"/>
              </p:ext>
            </p:extLst>
          </p:nvPr>
        </p:nvGraphicFramePr>
        <p:xfrm>
          <a:off x="407153" y="2982913"/>
          <a:ext cx="8183562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0" name="数式" r:id="rId3" imgW="4356100" imgH="1066800" progId="Equation.3">
                  <p:embed/>
                </p:oleObj>
              </mc:Choice>
              <mc:Fallback>
                <p:oleObj name="数式" r:id="rId3" imgW="43561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53" y="2982913"/>
                        <a:ext cx="8183562" cy="184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14601"/>
              </p:ext>
            </p:extLst>
          </p:nvPr>
        </p:nvGraphicFramePr>
        <p:xfrm>
          <a:off x="788607" y="5275385"/>
          <a:ext cx="4886325" cy="85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1" name="数式" r:id="rId5" imgW="2958710" imgH="507633" progId="Equation.3">
                  <p:embed/>
                </p:oleObj>
              </mc:Choice>
              <mc:Fallback>
                <p:oleObj name="数式" r:id="rId5" imgW="2958710" imgH="5076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07" y="5275385"/>
                        <a:ext cx="4886325" cy="850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2044412" y="2982914"/>
            <a:ext cx="6546303" cy="975984"/>
          </a:xfrm>
          <a:prstGeom prst="round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79944" y="1600200"/>
            <a:ext cx="224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Stochastic potential</a:t>
            </a:r>
          </a:p>
          <a:p>
            <a:r>
              <a:rPr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(finite in M</a:t>
            </a:r>
            <a:r>
              <a:rPr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ja-JP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∞</a:t>
            </a:r>
            <a:r>
              <a:rPr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endParaRPr kumimoji="1" lang="ja-JP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44412" y="4045499"/>
            <a:ext cx="6367518" cy="78685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44776" y="4974671"/>
            <a:ext cx="2234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Drag force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(vanishes in M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ja-JP" altLang="en-US" sz="2000" dirty="0" smtClean="0">
                <a:solidFill>
                  <a:srgbClr val="FF0000"/>
                </a:solidFill>
                <a:sym typeface="Wingdings" pitchFamily="2" charset="2"/>
              </a:rPr>
              <a:t>∞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55581"/>
              </p:ext>
            </p:extLst>
          </p:nvPr>
        </p:nvGraphicFramePr>
        <p:xfrm>
          <a:off x="1374775" y="2274888"/>
          <a:ext cx="6273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数式" r:id="rId7" imgW="2819400" imgH="254000" progId="Equation.3">
                  <p:embed/>
                </p:oleObj>
              </mc:Choice>
              <mc:Fallback>
                <p:oleObj name="数式" r:id="rId7" imgW="2819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274888"/>
                        <a:ext cx="62738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84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Physical 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Scatterings in t-channel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84E-DE80-6244-824A-920D62FB661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777926" y="3622597"/>
            <a:ext cx="41483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Scatterings with hard particles contribute to </a:t>
            </a:r>
            <a:r>
              <a:rPr lang="en-US" altLang="ja-JP" sz="2400" dirty="0" smtClean="0"/>
              <a:t>drag, fluctuation, and </a:t>
            </a:r>
            <a:r>
              <a:rPr kumimoji="1" lang="en-US" altLang="ja-JP" sz="2400" dirty="0" smtClean="0"/>
              <a:t>screening</a:t>
            </a:r>
            <a:endParaRPr kumimoji="1" lang="ja-JP" altLang="en-US" sz="2400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918553" y="2337128"/>
            <a:ext cx="4176964" cy="3774373"/>
            <a:chOff x="918553" y="2346009"/>
            <a:chExt cx="4176964" cy="3774373"/>
          </a:xfrm>
        </p:grpSpPr>
        <p:grpSp>
          <p:nvGrpSpPr>
            <p:cNvPr id="78" name="図形グループ 77"/>
            <p:cNvGrpSpPr/>
            <p:nvPr/>
          </p:nvGrpSpPr>
          <p:grpSpPr>
            <a:xfrm>
              <a:off x="918553" y="2346009"/>
              <a:ext cx="4176964" cy="3774373"/>
              <a:chOff x="873833" y="2346009"/>
              <a:chExt cx="4176964" cy="3774373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3717934" y="4909746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>
                <a:off x="1356974" y="2346009"/>
                <a:ext cx="679735" cy="1186969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H="1">
                <a:off x="1356974" y="4903965"/>
                <a:ext cx="679735" cy="1216417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036709" y="3532977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641967" y="3299881"/>
                <a:ext cx="226522" cy="2330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2641967" y="3532978"/>
                <a:ext cx="226522" cy="2267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873833" y="2561217"/>
                <a:ext cx="339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873833" y="5354985"/>
                <a:ext cx="339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206642" y="3127870"/>
                <a:ext cx="293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861404" y="3091544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852460" y="348247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>
                <a:off x="2036709" y="3515088"/>
                <a:ext cx="0" cy="1388877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025069" y="4231642"/>
                <a:ext cx="90788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2036709" y="4903965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2630327" y="4903965"/>
                <a:ext cx="238162" cy="2600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H="1">
                <a:off x="2641967" y="4618394"/>
                <a:ext cx="226522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2852460" y="4921855"/>
                <a:ext cx="293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2850601" y="4414727"/>
                <a:ext cx="293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180302" y="4405803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1831000" y="5700102"/>
                <a:ext cx="2444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Independent </a:t>
                </a:r>
                <a:r>
                  <a:rPr kumimoji="1" lang="en-US" altLang="ja-JP" dirty="0" smtClean="0"/>
                  <a:t>scatterings</a:t>
                </a:r>
                <a:endParaRPr kumimoji="1" lang="ja-JP" altLang="en-US" dirty="0"/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>
                <a:off x="4275975" y="4903965"/>
                <a:ext cx="774822" cy="1165469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4285273" y="3532978"/>
                <a:ext cx="0" cy="1388877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4276329" y="2367059"/>
                <a:ext cx="765524" cy="1186969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449842" y="4238785"/>
                <a:ext cx="826133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円/楕円 56"/>
              <p:cNvSpPr/>
              <p:nvPr/>
            </p:nvSpPr>
            <p:spPr>
              <a:xfrm>
                <a:off x="2924042" y="3994892"/>
                <a:ext cx="516856" cy="47349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2180302" y="3755605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3708990" y="3565938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61"/>
              <p:cNvSpPr txBox="1"/>
              <p:nvPr/>
            </p:nvSpPr>
            <p:spPr>
              <a:xfrm>
                <a:off x="3816318" y="4403731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3813394" y="3761386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cxnSp>
            <p:nvCxnSpPr>
              <p:cNvPr id="64" name="直線コネクタ 63"/>
              <p:cNvCxnSpPr/>
              <p:nvPr/>
            </p:nvCxnSpPr>
            <p:spPr>
              <a:xfrm flipH="1">
                <a:off x="3489975" y="3559166"/>
                <a:ext cx="226522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3479171" y="3292557"/>
                <a:ext cx="229819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V="1">
                <a:off x="3489975" y="4906934"/>
                <a:ext cx="215718" cy="2628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3479171" y="4624175"/>
                <a:ext cx="239186" cy="2831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円弧 43"/>
            <p:cNvSpPr/>
            <p:nvPr/>
          </p:nvSpPr>
          <p:spPr>
            <a:xfrm rot="10800000">
              <a:off x="1833301" y="4330369"/>
              <a:ext cx="453585" cy="429306"/>
            </a:xfrm>
            <a:prstGeom prst="arc">
              <a:avLst>
                <a:gd name="adj1" fmla="val 16200000"/>
                <a:gd name="adj2" fmla="val 5709355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726874" y="4416536"/>
              <a:ext cx="226793" cy="22960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339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Single</a:t>
            </a:r>
            <a:r>
              <a:rPr kumimoji="1" lang="en-US" altLang="ja-JP" dirty="0" smtClean="0"/>
              <a:t> HQ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Master equation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Ehrenfest</a:t>
            </a:r>
            <a:r>
              <a:rPr kumimoji="1" lang="en-US" altLang="ja-JP" dirty="0" smtClean="0"/>
              <a:t> equations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99159"/>
              </p:ext>
            </p:extLst>
          </p:nvPr>
        </p:nvGraphicFramePr>
        <p:xfrm>
          <a:off x="1016000" y="2107726"/>
          <a:ext cx="56118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数式" r:id="rId3" imgW="3136900" imgH="1041400" progId="Equation.3">
                  <p:embed/>
                </p:oleObj>
              </mc:Choice>
              <mc:Fallback>
                <p:oleObj name="数式" r:id="rId3" imgW="3136900" imgH="1041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107726"/>
                        <a:ext cx="5611813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70549"/>
              </p:ext>
            </p:extLst>
          </p:nvPr>
        </p:nvGraphicFramePr>
        <p:xfrm>
          <a:off x="888982" y="4633282"/>
          <a:ext cx="72898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数式" r:id="rId5" imgW="3860800" imgH="444500" progId="Equation.3">
                  <p:embed/>
                </p:oleObj>
              </mc:Choice>
              <mc:Fallback>
                <p:oleObj name="数式" r:id="rId5" imgW="3860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82" y="4633282"/>
                        <a:ext cx="72898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32600"/>
              </p:ext>
            </p:extLst>
          </p:nvPr>
        </p:nvGraphicFramePr>
        <p:xfrm>
          <a:off x="940460" y="5409429"/>
          <a:ext cx="7989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数式" r:id="rId7" imgW="5410200" imgH="444500" progId="Equation.3">
                  <p:embed/>
                </p:oleObj>
              </mc:Choice>
              <mc:Fallback>
                <p:oleObj name="数式" r:id="rId7" imgW="5410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60" y="5409429"/>
                        <a:ext cx="7989888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6761790" y="6053006"/>
            <a:ext cx="228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Moore et al (05,08,09)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Complex Potential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Forward propagator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255713" y="2298700"/>
            <a:ext cx="5667375" cy="1447800"/>
            <a:chOff x="1305748" y="2937901"/>
            <a:chExt cx="6900182" cy="1997043"/>
          </a:xfrm>
        </p:grpSpPr>
        <p:graphicFrame>
          <p:nvGraphicFramePr>
            <p:cNvPr id="47106" name="Object 2"/>
            <p:cNvGraphicFramePr>
              <a:graphicFrameLocks noChangeAspect="1"/>
            </p:cNvGraphicFramePr>
            <p:nvPr/>
          </p:nvGraphicFramePr>
          <p:xfrm>
            <a:off x="1305748" y="2937901"/>
            <a:ext cx="6900182" cy="1997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5" name="数式" r:id="rId3" imgW="2679480" imgH="761760" progId="Equation.3">
                    <p:embed/>
                  </p:oleObj>
                </mc:Choice>
                <mc:Fallback>
                  <p:oleObj name="数式" r:id="rId3" imgW="2679480" imgH="7617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748" y="2937901"/>
                          <a:ext cx="6900182" cy="19970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円/楕円 7"/>
            <p:cNvSpPr/>
            <p:nvPr/>
          </p:nvSpPr>
          <p:spPr>
            <a:xfrm>
              <a:off x="2106446" y="4659089"/>
              <a:ext cx="213359" cy="2506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3235556" y="4659089"/>
              <a:ext cx="315437" cy="2506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72508" y="4629150"/>
          <a:ext cx="8114292" cy="96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数式" r:id="rId5" imgW="4342711" imgH="482278" progId="Equation.3">
                  <p:embed/>
                </p:oleObj>
              </mc:Choice>
              <mc:Fallback>
                <p:oleObj name="数式" r:id="rId5" imgW="4342711" imgH="48227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08" y="4629150"/>
                        <a:ext cx="8114292" cy="96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198274" y="4037778"/>
            <a:ext cx="538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Time-evolution equation + Project on singlet state</a:t>
            </a:r>
            <a:endParaRPr kumimoji="1" lang="ja-JP" altLang="en-US" sz="2000" dirty="0"/>
          </a:p>
        </p:txBody>
      </p:sp>
      <p:sp>
        <p:nvSpPr>
          <p:cNvPr id="13" name="下矢印 12"/>
          <p:cNvSpPr/>
          <p:nvPr/>
        </p:nvSpPr>
        <p:spPr>
          <a:xfrm>
            <a:off x="1625356" y="4105616"/>
            <a:ext cx="288000" cy="3322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27374" y="5622719"/>
            <a:ext cx="524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Laine</a:t>
            </a:r>
            <a:r>
              <a:rPr kumimoji="1" lang="en-US" altLang="ja-JP" dirty="0" smtClean="0"/>
              <a:t> et al (07), </a:t>
            </a:r>
            <a:r>
              <a:rPr kumimoji="1" lang="en-US" altLang="ja-JP" dirty="0" err="1" smtClean="0"/>
              <a:t>Beraudo</a:t>
            </a:r>
            <a:r>
              <a:rPr kumimoji="1" lang="en-US" altLang="ja-JP" dirty="0" smtClean="0"/>
              <a:t> et al (08), </a:t>
            </a:r>
            <a:r>
              <a:rPr kumimoji="1" lang="en-US" altLang="ja-JP" dirty="0" err="1" smtClean="0"/>
              <a:t>Brambilla</a:t>
            </a:r>
            <a:r>
              <a:rPr kumimoji="1" lang="en-US" altLang="ja-JP" dirty="0" smtClean="0"/>
              <a:t> et al (10)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Potential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Stochastic representation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00125" y="2187438"/>
            <a:ext cx="354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M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 </a:t>
            </a:r>
            <a:r>
              <a:rPr kumimoji="1" lang="en-US" altLang="ja-JP" sz="2400" dirty="0" smtClean="0"/>
              <a:t>: Stochastic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77597" y="4627058"/>
            <a:ext cx="2709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D</a:t>
            </a:r>
            <a:r>
              <a:rPr kumimoji="1" lang="en-US" altLang="ja-JP" sz="2000" dirty="0" smtClean="0"/>
              <a:t>(</a:t>
            </a:r>
            <a:r>
              <a:rPr kumimoji="1" lang="en-US" altLang="ja-JP" sz="2000" i="1" dirty="0" smtClean="0"/>
              <a:t>x</a:t>
            </a:r>
            <a:r>
              <a:rPr kumimoji="1" lang="en-US" altLang="ja-JP" sz="2000" dirty="0" smtClean="0"/>
              <a:t>-</a:t>
            </a:r>
            <a:r>
              <a:rPr kumimoji="1" lang="en-US" altLang="ja-JP" sz="2000" i="1" dirty="0" smtClean="0"/>
              <a:t>y</a:t>
            </a:r>
            <a:r>
              <a:rPr kumimoji="1" lang="en-US" altLang="ja-JP" sz="2000" dirty="0" smtClean="0"/>
              <a:t>): Negative definite</a:t>
            </a:r>
            <a:endParaRPr kumimoji="1" lang="ja-JP" altLang="en-US" sz="2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1287450" y="2628925"/>
            <a:ext cx="7418388" cy="2422627"/>
            <a:chOff x="1287450" y="2628925"/>
            <a:chExt cx="7418388" cy="2422627"/>
          </a:xfrm>
        </p:grpSpPr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1296566" y="4610227"/>
            <a:ext cx="457993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0" name="数式" r:id="rId3" imgW="2437849" imgH="254092" progId="Equation.3">
                    <p:embed/>
                  </p:oleObj>
                </mc:Choice>
                <mc:Fallback>
                  <p:oleObj name="数式" r:id="rId3" imgW="2437849" imgH="25409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566" y="4610227"/>
                          <a:ext cx="4579938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" name="グループ化 38"/>
            <p:cNvGrpSpPr/>
            <p:nvPr/>
          </p:nvGrpSpPr>
          <p:grpSpPr>
            <a:xfrm>
              <a:off x="1287450" y="2628925"/>
              <a:ext cx="7418388" cy="1828800"/>
              <a:chOff x="1287450" y="2628925"/>
              <a:chExt cx="7418388" cy="1828800"/>
            </a:xfrm>
          </p:grpSpPr>
          <p:graphicFrame>
            <p:nvGraphicFramePr>
              <p:cNvPr id="47108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840765"/>
                  </p:ext>
                </p:extLst>
              </p:nvPr>
            </p:nvGraphicFramePr>
            <p:xfrm>
              <a:off x="1287450" y="2628925"/>
              <a:ext cx="7418388" cy="182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31" name="数式" r:id="rId5" imgW="3949700" imgH="1054100" progId="Equation.3">
                      <p:embed/>
                    </p:oleObj>
                  </mc:Choice>
                  <mc:Fallback>
                    <p:oleObj name="数式" r:id="rId5" imgW="3949700" imgH="10541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7450" y="2628925"/>
                            <a:ext cx="7418388" cy="1828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角丸四角形 28"/>
              <p:cNvSpPr/>
              <p:nvPr/>
            </p:nvSpPr>
            <p:spPr>
              <a:xfrm>
                <a:off x="3124200" y="3157728"/>
                <a:ext cx="5562600" cy="499872"/>
              </a:xfrm>
              <a:prstGeom prst="roundRect">
                <a:avLst/>
              </a:prstGeom>
              <a:noFill/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角丸四角形 29"/>
              <p:cNvSpPr/>
              <p:nvPr/>
            </p:nvSpPr>
            <p:spPr>
              <a:xfrm>
                <a:off x="3119588" y="3870960"/>
                <a:ext cx="3183676" cy="499872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1" name="テキスト ボックス 30"/>
          <p:cNvSpPr txBox="1"/>
          <p:nvPr/>
        </p:nvSpPr>
        <p:spPr>
          <a:xfrm>
            <a:off x="5925312" y="2661295"/>
            <a:ext cx="285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Debye screened potential</a:t>
            </a:r>
            <a:endParaRPr kumimoji="1" lang="ja-JP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54747" y="3909139"/>
            <a:ext cx="136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Fluctuation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00125" y="5134463"/>
            <a:ext cx="23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M</a:t>
            </a:r>
            <a:r>
              <a:rPr lang="en-US" altLang="ja-JP" sz="2400" dirty="0" smtClean="0"/>
              <a:t>&lt;</a:t>
            </a:r>
            <a:r>
              <a:rPr kumimoji="1" lang="ja-JP" altLang="en-US" sz="2400" dirty="0" smtClean="0"/>
              <a:t>∞ </a:t>
            </a:r>
            <a:r>
              <a:rPr kumimoji="1" lang="en-US" altLang="ja-JP" sz="2400" dirty="0" smtClean="0"/>
              <a:t>: Drag force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55570" y="5596128"/>
            <a:ext cx="3069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Two complex noises </a:t>
            </a:r>
            <a:r>
              <a:rPr kumimoji="1" lang="en-US" altLang="ja-JP" sz="2000" i="1" dirty="0" smtClean="0"/>
              <a:t>c</a:t>
            </a:r>
            <a:r>
              <a:rPr kumimoji="1" lang="en-US" altLang="ja-JP" sz="1400" dirty="0" smtClean="0"/>
              <a:t>1</a:t>
            </a:r>
            <a:r>
              <a:rPr kumimoji="1" lang="en-US" altLang="ja-JP" sz="2000" dirty="0" smtClean="0"/>
              <a:t>,</a:t>
            </a:r>
            <a:r>
              <a:rPr kumimoji="1" lang="en-US" altLang="ja-JP" sz="2000" i="1" dirty="0" smtClean="0"/>
              <a:t>c</a:t>
            </a:r>
            <a:r>
              <a:rPr kumimoji="1" lang="en-US" altLang="ja-JP" sz="1400" dirty="0" smtClean="0"/>
              <a:t>2</a:t>
            </a:r>
            <a:endParaRPr kumimoji="1" lang="en-US" altLang="ja-JP" sz="2000" dirty="0" smtClean="0"/>
          </a:p>
          <a:p>
            <a:r>
              <a:rPr lang="en-US" altLang="ja-JP" sz="2000" dirty="0" smtClean="0">
                <a:sym typeface="Wingdings" pitchFamily="2" charset="2"/>
              </a:rPr>
              <a:t> Non-</a:t>
            </a:r>
            <a:r>
              <a:rPr lang="en-US" altLang="ja-JP" sz="2000" dirty="0" err="1" smtClean="0">
                <a:sym typeface="Wingdings" pitchFamily="2" charset="2"/>
              </a:rPr>
              <a:t>hermitian</a:t>
            </a:r>
            <a:r>
              <a:rPr lang="en-US" altLang="ja-JP" sz="2000" dirty="0" smtClean="0">
                <a:sym typeface="Wingdings" pitchFamily="2" charset="2"/>
              </a:rPr>
              <a:t> evolution</a:t>
            </a:r>
            <a:endParaRPr kumimoji="1" lang="ja-JP" altLang="en-US" sz="20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4989767" y="5240833"/>
            <a:ext cx="3843337" cy="1014413"/>
            <a:chOff x="4989767" y="5240833"/>
            <a:chExt cx="3843337" cy="1014413"/>
          </a:xfrm>
        </p:grpSpPr>
        <p:graphicFrame>
          <p:nvGraphicFramePr>
            <p:cNvPr id="48134" name="Object 6"/>
            <p:cNvGraphicFramePr>
              <a:graphicFrameLocks noChangeAspect="1"/>
            </p:cNvGraphicFramePr>
            <p:nvPr/>
          </p:nvGraphicFramePr>
          <p:xfrm>
            <a:off x="4989767" y="5240833"/>
            <a:ext cx="384333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2" name="数式" r:id="rId7" imgW="2044310" imgH="584246" progId="Equation.3">
                    <p:embed/>
                  </p:oleObj>
                </mc:Choice>
                <mc:Fallback>
                  <p:oleObj name="数式" r:id="rId7" imgW="2044310" imgH="584246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9767" y="5240833"/>
                          <a:ext cx="3843337" cy="1014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円/楕円 35"/>
            <p:cNvSpPr/>
            <p:nvPr/>
          </p:nvSpPr>
          <p:spPr>
            <a:xfrm>
              <a:off x="5864312" y="5937504"/>
              <a:ext cx="216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8424672" y="5596128"/>
              <a:ext cx="384960" cy="18288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. Summary &amp; OUTLOOK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5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34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97408"/>
            <a:ext cx="8229600" cy="5528755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Open quantum systems of </a:t>
            </a:r>
            <a:r>
              <a:rPr lang="en-US" altLang="ja-JP" dirty="0" smtClean="0">
                <a:solidFill>
                  <a:srgbClr val="FF0000"/>
                </a:solidFill>
              </a:rPr>
              <a:t>HQs in medium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 smtClean="0"/>
              <a:t>Stochastic potential, d</a:t>
            </a:r>
            <a:r>
              <a:rPr lang="en-US" altLang="ja-JP" dirty="0" smtClean="0"/>
              <a:t>rag force, and fluctuation</a:t>
            </a:r>
          </a:p>
          <a:p>
            <a:pPr lvl="1"/>
            <a:r>
              <a:rPr lang="en-US" altLang="ja-JP" dirty="0" smtClean="0"/>
              <a:t>Influence functional and c</a:t>
            </a:r>
            <a:r>
              <a:rPr kumimoji="1" lang="en-US" altLang="ja-JP" dirty="0" smtClean="0"/>
              <a:t>losed-time path</a:t>
            </a:r>
          </a:p>
          <a:p>
            <a:pPr lvl="1"/>
            <a:r>
              <a:rPr kumimoji="1" lang="en-US" altLang="ja-JP" dirty="0" smtClean="0"/>
              <a:t>Functional master equation, master equation, etc.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Toward phenomenological application</a:t>
            </a:r>
          </a:p>
          <a:p>
            <a:pPr lvl="1"/>
            <a:r>
              <a:rPr lang="en-US" altLang="ja-JP" dirty="0" smtClean="0"/>
              <a:t>Stochastic potential with color</a:t>
            </a:r>
          </a:p>
          <a:p>
            <a:pPr lvl="1"/>
            <a:r>
              <a:rPr lang="en-US" altLang="ja-JP" dirty="0" smtClean="0"/>
              <a:t>Emission and absorption of real gluons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More on theoretical aspects</a:t>
            </a:r>
          </a:p>
          <a:p>
            <a:pPr lvl="1"/>
            <a:r>
              <a:rPr lang="en-US" altLang="ja-JP" dirty="0" smtClean="0"/>
              <a:t>Conform to </a:t>
            </a:r>
            <a:r>
              <a:rPr lang="en-US" altLang="ja-JP" dirty="0" err="1" smtClean="0"/>
              <a:t>Lindblad</a:t>
            </a:r>
            <a:r>
              <a:rPr lang="en-US" altLang="ja-JP" dirty="0" smtClean="0"/>
              <a:t> form</a:t>
            </a:r>
          </a:p>
          <a:p>
            <a:pPr lvl="1"/>
            <a:r>
              <a:rPr lang="en-US" altLang="ja-JP" dirty="0" smtClean="0"/>
              <a:t>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definition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9513" y="2867456"/>
            <a:ext cx="3184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i="1" dirty="0" smtClean="0"/>
              <a:t>Backup</a:t>
            </a:r>
            <a:endParaRPr kumimoji="1" lang="ja-JP" alt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118098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In-medium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Definition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53827" y="1928719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=0, </a:t>
            </a:r>
            <a:r>
              <a:rPr kumimoji="1" lang="en-US" altLang="ja-JP" sz="2400" i="1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=</a:t>
            </a:r>
            <a:r>
              <a:rPr kumimoji="1" lang="ja-JP" altLang="en-US" sz="2400" dirty="0" smtClean="0">
                <a:solidFill>
                  <a:schemeClr val="bg2">
                    <a:lumMod val="50000"/>
                  </a:schemeClr>
                </a:solidFill>
              </a:rPr>
              <a:t>∞</a:t>
            </a:r>
            <a:endParaRPr kumimoji="1" lang="ja-JP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476023" y="2006865"/>
            <a:ext cx="2681705" cy="2723631"/>
            <a:chOff x="911244" y="2704905"/>
            <a:chExt cx="3050313" cy="2908961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911244" y="2704905"/>
              <a:ext cx="3050313" cy="2908961"/>
              <a:chOff x="542872" y="2704905"/>
              <a:chExt cx="3050313" cy="2908961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flipV="1">
                <a:off x="3082737" y="2811550"/>
                <a:ext cx="0" cy="26176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 flipH="1">
                <a:off x="542872" y="5138350"/>
                <a:ext cx="291070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/>
              <p:cNvSpPr/>
              <p:nvPr/>
            </p:nvSpPr>
            <p:spPr>
              <a:xfrm>
                <a:off x="1250546" y="3432030"/>
                <a:ext cx="1774028" cy="1638455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196735" y="2704905"/>
                <a:ext cx="33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42872" y="5244534"/>
                <a:ext cx="32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t</a:t>
                </a:r>
                <a:endParaRPr kumimoji="1" lang="ja-JP" altLang="en-US" i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215846" y="4061745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V="1">
                <a:off x="3148265" y="3432031"/>
                <a:ext cx="0" cy="16384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左矢印 25"/>
            <p:cNvSpPr/>
            <p:nvPr/>
          </p:nvSpPr>
          <p:spPr>
            <a:xfrm>
              <a:off x="1240568" y="4106050"/>
              <a:ext cx="514072" cy="325027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406140" y="2552700"/>
          <a:ext cx="477520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数式" r:id="rId3" imgW="2856742" imgH="914400" progId="Equation.3">
                  <p:embed/>
                </p:oleObj>
              </mc:Choice>
              <mc:Fallback>
                <p:oleObj name="数式" r:id="rId3" imgW="2856742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140" y="2552700"/>
                        <a:ext cx="477520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グループ化 48"/>
          <p:cNvGrpSpPr/>
          <p:nvPr/>
        </p:nvGrpSpPr>
        <p:grpSpPr>
          <a:xfrm>
            <a:off x="302393" y="4913376"/>
            <a:ext cx="2663311" cy="1399239"/>
            <a:chOff x="302393" y="4913376"/>
            <a:chExt cx="2663311" cy="1399239"/>
          </a:xfrm>
        </p:grpSpPr>
        <p:cxnSp>
          <p:nvCxnSpPr>
            <p:cNvPr id="32" name="直線矢印コネクタ 31"/>
            <p:cNvCxnSpPr/>
            <p:nvPr/>
          </p:nvCxnSpPr>
          <p:spPr>
            <a:xfrm>
              <a:off x="936239" y="5937504"/>
              <a:ext cx="18922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1106927" y="5035296"/>
              <a:ext cx="0" cy="10908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302393" y="4913376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σ(</a:t>
              </a:r>
              <a:r>
                <a:rPr kumimoji="1" lang="en-US" altLang="ja-JP" dirty="0" err="1" smtClean="0"/>
                <a:t>ω;</a:t>
              </a:r>
              <a:r>
                <a:rPr kumimoji="1" lang="en-US" altLang="ja-JP" i="1" dirty="0" err="1" smtClean="0"/>
                <a:t>R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620738" y="593825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ω</a:t>
              </a:r>
              <a:endParaRPr kumimoji="1" lang="ja-JP" altLang="en-US" dirty="0"/>
            </a:p>
          </p:txBody>
        </p:sp>
        <p:cxnSp>
          <p:nvCxnSpPr>
            <p:cNvPr id="41" name="直線コネクタ 40"/>
            <p:cNvCxnSpPr/>
            <p:nvPr/>
          </p:nvCxnSpPr>
          <p:spPr>
            <a:xfrm flipV="1">
              <a:off x="1449149" y="5474208"/>
              <a:ext cx="0" cy="463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1930733" y="5474208"/>
              <a:ext cx="0" cy="4693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183524" y="594328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V</a:t>
              </a:r>
              <a:r>
                <a:rPr kumimoji="1" lang="en-US" altLang="ja-JP" dirty="0" smtClean="0"/>
                <a:t>(</a:t>
              </a:r>
              <a:r>
                <a:rPr kumimoji="1" lang="en-US" altLang="ja-JP" i="1" dirty="0" smtClean="0"/>
                <a:t>R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3856735" y="4075430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Long time dynamics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826255" y="5715254"/>
            <a:ext cx="289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V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from large </a:t>
            </a:r>
            <a:r>
              <a:rPr lang="en-US" altLang="ja-JP" sz="2000" dirty="0" smtClean="0">
                <a:solidFill>
                  <a:srgbClr val="FF0000"/>
                </a:solidFill>
              </a:rPr>
              <a:t>τ behavior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219450" y="4800600"/>
            <a:ext cx="5784003" cy="892175"/>
            <a:chOff x="3231642" y="4800600"/>
            <a:chExt cx="5784003" cy="892175"/>
          </a:xfrm>
        </p:grpSpPr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1415690"/>
                </p:ext>
              </p:extLst>
            </p:nvPr>
          </p:nvGraphicFramePr>
          <p:xfrm>
            <a:off x="3231642" y="4800600"/>
            <a:ext cx="5392738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33" name="数式" r:id="rId5" imgW="3224927" imgH="533538" progId="Equation.3">
                    <p:embed/>
                  </p:oleObj>
                </mc:Choice>
                <mc:Fallback>
                  <p:oleObj name="数式" r:id="rId5" imgW="3224927" imgH="5335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1642" y="4800600"/>
                          <a:ext cx="5392738" cy="892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正方形/長方形 29"/>
            <p:cNvSpPr/>
            <p:nvPr/>
          </p:nvSpPr>
          <p:spPr>
            <a:xfrm>
              <a:off x="8686800" y="4899628"/>
              <a:ext cx="328845" cy="298704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日付プレースホルダ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21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Closed-time Path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cs typeface="Times New Roman" pitchFamily="18" charset="0"/>
              </a:rPr>
              <a:t>Basics</a:t>
            </a:r>
            <a:endParaRPr kumimoji="1" lang="ja-JP" altLang="en-US" dirty="0">
              <a:cs typeface="Times New Roman" pitchFamily="18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64273" y="4083050"/>
          <a:ext cx="6897687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数式" r:id="rId3" imgW="4253421" imgH="1777541" progId="Equation.3">
                  <p:embed/>
                </p:oleObj>
              </mc:Choice>
              <mc:Fallback>
                <p:oleObj name="数式" r:id="rId3" imgW="4253421" imgH="177754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273" y="4083050"/>
                        <a:ext cx="6897687" cy="260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260475" y="2667000"/>
          <a:ext cx="74422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数式" r:id="rId5" imgW="3987203" imgH="812433" progId="Equation.3">
                  <p:embed/>
                </p:oleObj>
              </mc:Choice>
              <mc:Fallback>
                <p:oleObj name="数式" r:id="rId5" imgW="3987203" imgH="81243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667000"/>
                        <a:ext cx="7442200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グループ化 19"/>
          <p:cNvGrpSpPr/>
          <p:nvPr/>
        </p:nvGrpSpPr>
        <p:grpSpPr>
          <a:xfrm>
            <a:off x="2994787" y="1207008"/>
            <a:ext cx="5393637" cy="1056767"/>
            <a:chOff x="2994787" y="1207008"/>
            <a:chExt cx="5393637" cy="1056767"/>
          </a:xfrm>
        </p:grpSpPr>
        <p:grpSp>
          <p:nvGrpSpPr>
            <p:cNvPr id="3" name="グループ化 10"/>
            <p:cNvGrpSpPr/>
            <p:nvPr/>
          </p:nvGrpSpPr>
          <p:grpSpPr>
            <a:xfrm>
              <a:off x="4572000" y="1381920"/>
              <a:ext cx="3816424" cy="707888"/>
              <a:chOff x="1331640" y="1945635"/>
              <a:chExt cx="3816424" cy="1132621"/>
            </a:xfrm>
          </p:grpSpPr>
          <p:sp>
            <p:nvSpPr>
              <p:cNvPr id="7" name="U ターン矢印 6"/>
              <p:cNvSpPr/>
              <p:nvPr/>
            </p:nvSpPr>
            <p:spPr>
              <a:xfrm rot="5400000">
                <a:off x="3023828" y="728699"/>
                <a:ext cx="432048" cy="3816424"/>
              </a:xfrm>
              <a:prstGeom prst="uturnArrow">
                <a:avLst>
                  <a:gd name="adj1" fmla="val 5360"/>
                  <a:gd name="adj2" fmla="val 8746"/>
                  <a:gd name="adj3" fmla="val 25000"/>
                  <a:gd name="adj4" fmla="val 43750"/>
                  <a:gd name="adj5" fmla="val 100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059832" y="1945635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047782" y="2708923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8" name="オブジェクト 17"/>
            <p:cNvGraphicFramePr>
              <a:graphicFrameLocks noChangeAspect="1"/>
            </p:cNvGraphicFramePr>
            <p:nvPr/>
          </p:nvGraphicFramePr>
          <p:xfrm>
            <a:off x="7180325" y="1207008"/>
            <a:ext cx="677431" cy="426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0" name="数式" r:id="rId7" imgW="342418" imgH="215801" progId="Equation.3">
                    <p:embed/>
                  </p:oleObj>
                </mc:Choice>
                <mc:Fallback>
                  <p:oleObj name="数式" r:id="rId7" imgW="342418" imgH="2158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325" y="1207008"/>
                          <a:ext cx="677431" cy="426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7138988" y="1836738"/>
            <a:ext cx="754062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1" name="数式" r:id="rId9" imgW="380633" imgH="215931" progId="Equation.3">
                    <p:embed/>
                  </p:oleObj>
                </mc:Choice>
                <mc:Fallback>
                  <p:oleObj name="数式" r:id="rId9" imgW="380633" imgH="215931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8988" y="1836738"/>
                          <a:ext cx="754062" cy="427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994787" y="1557504"/>
            <a:ext cx="140652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2" name="数式" r:id="rId11" imgW="711016" imgH="228738" progId="Equation.3">
                    <p:embed/>
                  </p:oleObj>
                </mc:Choice>
                <mc:Fallback>
                  <p:oleObj name="数式" r:id="rId11" imgW="711016" imgH="228738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787" y="1557504"/>
                          <a:ext cx="1406525" cy="452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テキスト ボックス 20"/>
          <p:cNvSpPr txBox="1"/>
          <p:nvPr/>
        </p:nvSpPr>
        <p:spPr>
          <a:xfrm>
            <a:off x="918337" y="2202815"/>
            <a:ext cx="237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Partition function</a:t>
            </a:r>
            <a:endParaRPr kumimoji="1" lang="ja-JP" altLang="en-US" sz="2400" dirty="0"/>
          </a:p>
        </p:txBody>
      </p:sp>
      <p:sp>
        <p:nvSpPr>
          <p:cNvPr id="22" name="日付プレースホル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Functional Master Equation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Renormalized effective Hamiltonian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24971"/>
              </p:ext>
            </p:extLst>
          </p:nvPr>
        </p:nvGraphicFramePr>
        <p:xfrm>
          <a:off x="539750" y="2212106"/>
          <a:ext cx="8399463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数式" r:id="rId3" imgW="4191000" imgH="1828800" progId="Equation.3">
                  <p:embed/>
                </p:oleObj>
              </mc:Choice>
              <mc:Fallback>
                <p:oleObj name="数式" r:id="rId3" imgW="41910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12106"/>
                        <a:ext cx="8399463" cy="336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830643" y="5634037"/>
          <a:ext cx="6594476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数式" r:id="rId5" imgW="3288864" imgH="393539" progId="Equation.3">
                  <p:embed/>
                </p:oleObj>
              </mc:Choice>
              <mc:Fallback>
                <p:oleObj name="数式" r:id="rId5" imgW="3288864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43" y="5634037"/>
                        <a:ext cx="6594476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08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Functional Master Equation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Analogy to Schrödinger wave equation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803466" y="2693988"/>
          <a:ext cx="7665401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数式" r:id="rId3" imgW="4037911" imgH="914400" progId="Equation.3">
                  <p:embed/>
                </p:oleObj>
              </mc:Choice>
              <mc:Fallback>
                <p:oleObj name="数式" r:id="rId3" imgW="4037911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66" y="2693988"/>
                        <a:ext cx="7665401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806952" y="4312693"/>
          <a:ext cx="1909445" cy="54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数式" r:id="rId5" imgW="850464" imgH="241415" progId="Equation.3">
                  <p:embed/>
                </p:oleObj>
              </mc:Choice>
              <mc:Fallback>
                <p:oleObj name="数式" r:id="rId5" imgW="850464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52" y="4312693"/>
                        <a:ext cx="1909445" cy="54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841247" y="4900359"/>
          <a:ext cx="7505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数式" r:id="rId7" imgW="3479019" imgH="393539" progId="Equation.3">
                  <p:embed/>
                </p:oleObj>
              </mc:Choice>
              <mc:Fallback>
                <p:oleObj name="数式" r:id="rId7" imgW="3479019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47" y="4900359"/>
                        <a:ext cx="75057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816863" y="2232413"/>
            <a:ext cx="473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Anti-</a:t>
            </a:r>
            <a:r>
              <a:rPr lang="en-US" altLang="ja-JP" sz="2400" dirty="0" err="1" smtClean="0"/>
              <a:t>c</a:t>
            </a:r>
            <a:r>
              <a:rPr kumimoji="1" lang="en-US" altLang="ja-JP" sz="2400" dirty="0" err="1" smtClean="0"/>
              <a:t>ommutator</a:t>
            </a:r>
            <a:r>
              <a:rPr kumimoji="1" lang="en-US" altLang="ja-JP" sz="2400" dirty="0" smtClean="0"/>
              <a:t> in functional space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3145536" y="4373653"/>
            <a:ext cx="390144" cy="39168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05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Confinement &amp; Deconfinement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HQ potential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631425" y="2406627"/>
            <a:ext cx="3847378" cy="2651476"/>
            <a:chOff x="631425" y="2406627"/>
            <a:chExt cx="3847378" cy="2651476"/>
          </a:xfrm>
        </p:grpSpPr>
        <p:cxnSp>
          <p:nvCxnSpPr>
            <p:cNvPr id="16" name="直線矢印コネクタ 15"/>
            <p:cNvCxnSpPr/>
            <p:nvPr/>
          </p:nvCxnSpPr>
          <p:spPr>
            <a:xfrm flipV="1">
              <a:off x="1278755" y="2421757"/>
              <a:ext cx="0" cy="26363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1167524" y="3612931"/>
              <a:ext cx="28465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図形グループ 42"/>
            <p:cNvGrpSpPr/>
            <p:nvPr/>
          </p:nvGrpSpPr>
          <p:grpSpPr>
            <a:xfrm>
              <a:off x="1366345" y="2715172"/>
              <a:ext cx="2356069" cy="2250966"/>
              <a:chOff x="1366345" y="2715172"/>
              <a:chExt cx="2356069" cy="2250966"/>
            </a:xfrm>
          </p:grpSpPr>
          <p:cxnSp>
            <p:nvCxnSpPr>
              <p:cNvPr id="23" name="直線コネクタ 22"/>
              <p:cNvCxnSpPr>
                <a:stCxn id="41" idx="0"/>
              </p:cNvCxnSpPr>
              <p:nvPr/>
            </p:nvCxnSpPr>
            <p:spPr>
              <a:xfrm flipV="1">
                <a:off x="2154620" y="2715172"/>
                <a:ext cx="1567794" cy="7620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フリーフォーム 40"/>
              <p:cNvSpPr/>
              <p:nvPr/>
            </p:nvSpPr>
            <p:spPr>
              <a:xfrm>
                <a:off x="1366345" y="3477172"/>
                <a:ext cx="788275" cy="1488966"/>
              </a:xfrm>
              <a:custGeom>
                <a:avLst/>
                <a:gdLst>
                  <a:gd name="connsiteX0" fmla="*/ 788275 w 788275"/>
                  <a:gd name="connsiteY0" fmla="*/ 0 h 1488966"/>
                  <a:gd name="connsiteX1" fmla="*/ 359103 w 788275"/>
                  <a:gd name="connsiteY1" fmla="*/ 385380 h 1488966"/>
                  <a:gd name="connsiteX2" fmla="*/ 61310 w 788275"/>
                  <a:gd name="connsiteY2" fmla="*/ 1042276 h 1488966"/>
                  <a:gd name="connsiteX3" fmla="*/ 0 w 788275"/>
                  <a:gd name="connsiteY3" fmla="*/ 1488966 h 1488966"/>
                  <a:gd name="connsiteX4" fmla="*/ 0 w 788275"/>
                  <a:gd name="connsiteY4" fmla="*/ 1488966 h 148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275" h="1488966">
                    <a:moveTo>
                      <a:pt x="788275" y="0"/>
                    </a:moveTo>
                    <a:cubicBezTo>
                      <a:pt x="634269" y="105833"/>
                      <a:pt x="480264" y="211667"/>
                      <a:pt x="359103" y="385380"/>
                    </a:cubicBezTo>
                    <a:cubicBezTo>
                      <a:pt x="237942" y="559093"/>
                      <a:pt x="121160" y="858345"/>
                      <a:pt x="61310" y="1042276"/>
                    </a:cubicBezTo>
                    <a:cubicBezTo>
                      <a:pt x="1459" y="1226207"/>
                      <a:pt x="0" y="1488966"/>
                      <a:pt x="0" y="1488966"/>
                    </a:cubicBezTo>
                    <a:lnTo>
                      <a:pt x="0" y="1488966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" name="テキスト ボックス 43"/>
            <p:cNvSpPr txBox="1"/>
            <p:nvPr/>
          </p:nvSpPr>
          <p:spPr>
            <a:xfrm>
              <a:off x="4169103" y="342826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R</a:t>
              </a:r>
              <a:endParaRPr kumimoji="1" lang="ja-JP" altLang="en-US" i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31425" y="242175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V(R)</a:t>
              </a:r>
              <a:endParaRPr kumimoji="1" lang="ja-JP" altLang="en-US" i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629275" y="2406627"/>
              <a:ext cx="1897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2">
                      <a:lumMod val="50000"/>
                    </a:schemeClr>
                  </a:solidFill>
                </a:rPr>
                <a:t>Coulomb + Linear</a:t>
              </a:r>
              <a:endParaRPr kumimoji="1" lang="ja-JP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843910" y="2739488"/>
            <a:ext cx="324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String tension </a:t>
            </a:r>
            <a:r>
              <a:rPr kumimoji="1" lang="en-US" altLang="ja-JP" sz="2000" i="1" dirty="0" smtClean="0"/>
              <a:t>K</a:t>
            </a:r>
            <a:r>
              <a:rPr kumimoji="1" lang="en-US" altLang="ja-JP" sz="2000" dirty="0" smtClean="0"/>
              <a:t> ~ 0.9GeVfm</a:t>
            </a:r>
            <a:r>
              <a:rPr kumimoji="1" lang="en-US" altLang="ja-JP" sz="2000" baseline="30000" dirty="0" smtClean="0"/>
              <a:t>-1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55736"/>
              </p:ext>
            </p:extLst>
          </p:nvPr>
        </p:nvGraphicFramePr>
        <p:xfrm>
          <a:off x="4932363" y="2154238"/>
          <a:ext cx="300196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数式" r:id="rId3" imgW="1802895" imgH="393539" progId="Equation.3">
                  <p:embed/>
                </p:oleObj>
              </mc:Choice>
              <mc:Fallback>
                <p:oleObj name="数式" r:id="rId3" imgW="1802895" imgH="39353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154238"/>
                        <a:ext cx="3001962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500231" y="1726336"/>
            <a:ext cx="208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Singlet channel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5007" y="2676590"/>
            <a:ext cx="54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2BF1"/>
                </a:solidFill>
              </a:rPr>
              <a:t>T</a:t>
            </a:r>
            <a:r>
              <a:rPr kumimoji="1" lang="en-US" altLang="ja-JP" dirty="0" smtClean="0">
                <a:solidFill>
                  <a:srgbClr val="002BF1"/>
                </a:solidFill>
              </a:rPr>
              <a:t>=0</a:t>
            </a:r>
            <a:endParaRPr kumimoji="1" lang="ja-JP" altLang="en-US" dirty="0">
              <a:solidFill>
                <a:srgbClr val="002BF1"/>
              </a:solidFill>
            </a:endParaRPr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grpSp>
        <p:nvGrpSpPr>
          <p:cNvPr id="34" name="グループ化 50"/>
          <p:cNvGrpSpPr/>
          <p:nvPr/>
        </p:nvGrpSpPr>
        <p:grpSpPr>
          <a:xfrm>
            <a:off x="1282786" y="3619311"/>
            <a:ext cx="2412571" cy="1326289"/>
            <a:chOff x="1270086" y="3546667"/>
            <a:chExt cx="2412571" cy="1326289"/>
          </a:xfrm>
        </p:grpSpPr>
        <p:sp>
          <p:nvSpPr>
            <p:cNvPr id="39" name="フリーフォーム 38"/>
            <p:cNvSpPr/>
            <p:nvPr/>
          </p:nvSpPr>
          <p:spPr>
            <a:xfrm>
              <a:off x="1348058" y="3684956"/>
              <a:ext cx="163750" cy="1188000"/>
            </a:xfrm>
            <a:custGeom>
              <a:avLst/>
              <a:gdLst>
                <a:gd name="connsiteX0" fmla="*/ 788275 w 788275"/>
                <a:gd name="connsiteY0" fmla="*/ 0 h 1488966"/>
                <a:gd name="connsiteX1" fmla="*/ 359103 w 788275"/>
                <a:gd name="connsiteY1" fmla="*/ 385380 h 1488966"/>
                <a:gd name="connsiteX2" fmla="*/ 61310 w 788275"/>
                <a:gd name="connsiteY2" fmla="*/ 1042276 h 1488966"/>
                <a:gd name="connsiteX3" fmla="*/ 0 w 788275"/>
                <a:gd name="connsiteY3" fmla="*/ 1488966 h 1488966"/>
                <a:gd name="connsiteX4" fmla="*/ 0 w 788275"/>
                <a:gd name="connsiteY4" fmla="*/ 1488966 h 148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275" h="1488966">
                  <a:moveTo>
                    <a:pt x="788275" y="0"/>
                  </a:moveTo>
                  <a:cubicBezTo>
                    <a:pt x="634269" y="105833"/>
                    <a:pt x="480264" y="211667"/>
                    <a:pt x="359103" y="385380"/>
                  </a:cubicBezTo>
                  <a:cubicBezTo>
                    <a:pt x="237942" y="559093"/>
                    <a:pt x="121160" y="858345"/>
                    <a:pt x="61310" y="1042276"/>
                  </a:cubicBezTo>
                  <a:cubicBezTo>
                    <a:pt x="1459" y="1226207"/>
                    <a:pt x="0" y="1488966"/>
                    <a:pt x="0" y="1488966"/>
                  </a:cubicBezTo>
                  <a:lnTo>
                    <a:pt x="0" y="1488966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1498496" y="3551971"/>
              <a:ext cx="262128" cy="144000"/>
            </a:xfrm>
            <a:custGeom>
              <a:avLst/>
              <a:gdLst>
                <a:gd name="connsiteX0" fmla="*/ 0 w 495366"/>
                <a:gd name="connsiteY0" fmla="*/ 153125 h 153125"/>
                <a:gd name="connsiteX1" fmla="*/ 198146 w 495366"/>
                <a:gd name="connsiteY1" fmla="*/ 27022 h 153125"/>
                <a:gd name="connsiteX2" fmla="*/ 495366 w 495366"/>
                <a:gd name="connsiteY2" fmla="*/ 0 h 153125"/>
                <a:gd name="connsiteX3" fmla="*/ 495366 w 495366"/>
                <a:gd name="connsiteY3" fmla="*/ 0 h 15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66" h="153125">
                  <a:moveTo>
                    <a:pt x="0" y="153125"/>
                  </a:moveTo>
                  <a:cubicBezTo>
                    <a:pt x="57792" y="102834"/>
                    <a:pt x="115585" y="52543"/>
                    <a:pt x="198146" y="27022"/>
                  </a:cubicBezTo>
                  <a:cubicBezTo>
                    <a:pt x="280707" y="1501"/>
                    <a:pt x="495366" y="0"/>
                    <a:pt x="495366" y="0"/>
                  </a:cubicBezTo>
                  <a:lnTo>
                    <a:pt x="495366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1756238" y="3546667"/>
              <a:ext cx="192641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1270086" y="3684956"/>
              <a:ext cx="504000" cy="2913"/>
            </a:xfrm>
            <a:prstGeom prst="line">
              <a:avLst/>
            </a:prstGeom>
            <a:ln w="9525">
              <a:solidFill>
                <a:schemeClr val="tx2">
                  <a:lumMod val="75000"/>
                  <a:lumOff val="2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2222637" y="3799451"/>
            <a:ext cx="170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Debye </a:t>
            </a:r>
            <a:r>
              <a:rPr lang="en-US" altLang="ja-JP" dirty="0" smtClean="0">
                <a:solidFill>
                  <a:srgbClr val="FF0000"/>
                </a:solidFill>
              </a:rPr>
              <a:t>Screened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22637" y="4118988"/>
            <a:ext cx="120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High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&gt;&gt;</a:t>
            </a:r>
            <a:r>
              <a:rPr kumimoji="1" lang="en-US" altLang="ja-JP" i="1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c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2346888" y="4610538"/>
            <a:ext cx="5387481" cy="1200329"/>
            <a:chOff x="4587300" y="2424045"/>
            <a:chExt cx="5387481" cy="1200329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4587300" y="2424045"/>
              <a:ext cx="5387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The Schrödinger equation</a:t>
              </a:r>
              <a:endParaRPr lang="en-US" altLang="ja-JP" sz="2400" dirty="0"/>
            </a:p>
            <a:p>
              <a:r>
                <a:rPr lang="en-US" altLang="ja-JP" sz="2400" dirty="0" smtClean="0"/>
                <a:t>Existence of bound states (cc, bb)</a:t>
              </a:r>
            </a:p>
            <a:p>
              <a:r>
                <a:rPr kumimoji="1" lang="en-US" altLang="ja-JP" sz="2400" dirty="0" smtClean="0">
                  <a:sym typeface="Wingdings" pitchFamily="2" charset="2"/>
                </a:rPr>
                <a:t> J/Ψ suppression in heavy-ion collisions</a:t>
              </a:r>
              <a:endParaRPr kumimoji="1" lang="en-US" altLang="ja-JP" sz="2400" dirty="0" smtClean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060176" y="26334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_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52032" y="257868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_</a:t>
              </a:r>
              <a:endParaRPr kumimoji="1" lang="ja-JP" altLang="en-US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978260" y="5805557"/>
            <a:ext cx="19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Matsui &amp; </a:t>
            </a:r>
            <a:r>
              <a:rPr kumimoji="1" lang="en-US" altLang="ja-JP" dirty="0" err="1" smtClean="0"/>
              <a:t>Satz</a:t>
            </a:r>
            <a:r>
              <a:rPr kumimoji="1" lang="en-US" altLang="ja-JP" dirty="0" smtClean="0"/>
              <a:t> (86)</a:t>
            </a:r>
            <a:endParaRPr kumimoji="1" lang="ja-JP" altLang="en-US" dirty="0"/>
          </a:p>
        </p:txBody>
      </p:sp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92822"/>
              </p:ext>
            </p:extLst>
          </p:nvPr>
        </p:nvGraphicFramePr>
        <p:xfrm>
          <a:off x="4933950" y="3576638"/>
          <a:ext cx="38131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数式" r:id="rId5" imgW="2285724" imgH="393539" progId="Equation.3">
                  <p:embed/>
                </p:oleObj>
              </mc:Choice>
              <mc:Fallback>
                <p:oleObj name="数式" r:id="rId5" imgW="2285724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576638"/>
                        <a:ext cx="381317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4474831" y="3148736"/>
            <a:ext cx="339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Debye screened potential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47974" y="4150204"/>
            <a:ext cx="287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Debye mass </a:t>
            </a:r>
            <a:r>
              <a:rPr lang="en-US" altLang="ja-JP" sz="2000" i="1" dirty="0" smtClean="0"/>
              <a:t>ω</a:t>
            </a:r>
            <a:r>
              <a:rPr kumimoji="1" lang="en-US" altLang="ja-JP" sz="2000" i="1" baseline="-25000" dirty="0" smtClean="0"/>
              <a:t>D</a:t>
            </a:r>
            <a:r>
              <a:rPr kumimoji="1" lang="en-US" altLang="ja-JP" sz="2000" dirty="0" smtClean="0"/>
              <a:t> </a:t>
            </a:r>
            <a:r>
              <a:rPr lang="en-US" altLang="ja-JP" sz="1600" dirty="0" smtClean="0"/>
              <a:t>~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gT</a:t>
            </a:r>
            <a:r>
              <a:rPr lang="en-US" altLang="ja-JP" sz="2000" dirty="0" smtClean="0"/>
              <a:t> (HTL)</a:t>
            </a:r>
            <a:endParaRPr kumimoji="1" lang="en-US" altLang="ja-JP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64899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Quarkonium</a:t>
            </a:r>
            <a:r>
              <a:rPr kumimoji="1" lang="en-US" altLang="ja-JP" dirty="0" smtClean="0"/>
              <a:t> Suppression at LHC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Sequential melting of bottomonia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7" name="グループ化 13"/>
          <p:cNvGrpSpPr/>
          <p:nvPr/>
        </p:nvGrpSpPr>
        <p:grpSpPr>
          <a:xfrm>
            <a:off x="546062" y="2130696"/>
            <a:ext cx="3642858" cy="3575148"/>
            <a:chOff x="277789" y="2130910"/>
            <a:chExt cx="3845734" cy="3630549"/>
          </a:xfrm>
        </p:grpSpPr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89" y="2130910"/>
              <a:ext cx="3845734" cy="363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109472" y="2523744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p+p</a:t>
              </a:r>
              <a:endParaRPr kumimoji="1" lang="ja-JP" altLang="en-US" sz="2800" dirty="0"/>
            </a:p>
          </p:txBody>
        </p:sp>
      </p:grpSp>
      <p:grpSp>
        <p:nvGrpSpPr>
          <p:cNvPr id="8" name="グループ化 14"/>
          <p:cNvGrpSpPr/>
          <p:nvPr/>
        </p:nvGrpSpPr>
        <p:grpSpPr>
          <a:xfrm>
            <a:off x="4501475" y="2155965"/>
            <a:ext cx="3816953" cy="3538572"/>
            <a:chOff x="4501475" y="2142046"/>
            <a:chExt cx="3816953" cy="3578739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475" y="2142046"/>
              <a:ext cx="3816953" cy="357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279136" y="2566416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A+A</a:t>
              </a:r>
              <a:endParaRPr kumimoji="1" lang="ja-JP" altLang="en-US" sz="2800" dirty="0"/>
            </a:p>
          </p:txBody>
        </p:sp>
      </p:grp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68542"/>
              </p:ext>
            </p:extLst>
          </p:nvPr>
        </p:nvGraphicFramePr>
        <p:xfrm>
          <a:off x="160279" y="5474604"/>
          <a:ext cx="3268721" cy="54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数式" r:id="rId5" imgW="3022560" imgH="507960" progId="Equation.3">
                  <p:embed/>
                </p:oleObj>
              </mc:Choice>
              <mc:Fallback>
                <p:oleObj name="数式" r:id="rId5" imgW="30225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79" y="5474604"/>
                        <a:ext cx="3268721" cy="5493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4441"/>
              </p:ext>
            </p:extLst>
          </p:nvPr>
        </p:nvGraphicFramePr>
        <p:xfrm>
          <a:off x="156870" y="5961063"/>
          <a:ext cx="4357305" cy="55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数式" r:id="rId7" imgW="4012920" imgH="507960" progId="Equation.3">
                  <p:embed/>
                </p:oleObj>
              </mc:Choice>
              <mc:Fallback>
                <p:oleObj name="数式" r:id="rId7" imgW="401292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70" y="5961063"/>
                        <a:ext cx="4357305" cy="5523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7566299" y="159270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CMS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7828" y="5593482"/>
            <a:ext cx="420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Time evolution of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quarkonium</a:t>
            </a:r>
            <a:r>
              <a:rPr lang="en-US" altLang="ja-JP" sz="2400" dirty="0" smtClean="0">
                <a:solidFill>
                  <a:srgbClr val="FF0000"/>
                </a:solidFill>
              </a:rPr>
              <a:t> states in medium is necessary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In-medium QCD forces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03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In-medium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Definition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31907" y="1672687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altLang="ja-JP" sz="2400" i="1" dirty="0" smtClean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kumimoji="1" lang="en-US" altLang="ja-JP" sz="2400" i="1" dirty="0" smtClean="0">
                <a:solidFill>
                  <a:schemeClr val="bg2">
                    <a:lumMod val="50000"/>
                  </a:schemeClr>
                </a:solidFill>
              </a:rPr>
              <a:t>0, M=</a:t>
            </a:r>
            <a:r>
              <a:rPr kumimoji="1" lang="ja-JP" altLang="en-US" sz="2400" i="1" dirty="0" smtClean="0">
                <a:solidFill>
                  <a:schemeClr val="bg2">
                    <a:lumMod val="50000"/>
                  </a:schemeClr>
                </a:solidFill>
              </a:rPr>
              <a:t>∞</a:t>
            </a:r>
            <a:endParaRPr kumimoji="1" lang="en-US" altLang="ja-JP" sz="24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図形グループ 26"/>
          <p:cNvGrpSpPr/>
          <p:nvPr/>
        </p:nvGrpSpPr>
        <p:grpSpPr>
          <a:xfrm>
            <a:off x="476023" y="2006865"/>
            <a:ext cx="2681705" cy="2723631"/>
            <a:chOff x="911244" y="2704905"/>
            <a:chExt cx="3050313" cy="2908961"/>
          </a:xfrm>
        </p:grpSpPr>
        <p:grpSp>
          <p:nvGrpSpPr>
            <p:cNvPr id="9" name="図形グループ 22"/>
            <p:cNvGrpSpPr/>
            <p:nvPr/>
          </p:nvGrpSpPr>
          <p:grpSpPr>
            <a:xfrm>
              <a:off x="911244" y="2704905"/>
              <a:ext cx="3050313" cy="2908961"/>
              <a:chOff x="542872" y="2704905"/>
              <a:chExt cx="3050313" cy="2908961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flipV="1">
                <a:off x="3082737" y="2811550"/>
                <a:ext cx="0" cy="26176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 flipH="1">
                <a:off x="542872" y="5138350"/>
                <a:ext cx="291070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/>
              <p:cNvSpPr/>
              <p:nvPr/>
            </p:nvSpPr>
            <p:spPr>
              <a:xfrm>
                <a:off x="1250546" y="3432030"/>
                <a:ext cx="1774028" cy="1638455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196735" y="2704905"/>
                <a:ext cx="33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42872" y="5244534"/>
                <a:ext cx="32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t</a:t>
                </a:r>
                <a:endParaRPr kumimoji="1" lang="ja-JP" altLang="en-US" i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215846" y="4061745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V="1">
                <a:off x="3148265" y="3432031"/>
                <a:ext cx="0" cy="16384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左矢印 25"/>
            <p:cNvSpPr/>
            <p:nvPr/>
          </p:nvSpPr>
          <p:spPr>
            <a:xfrm>
              <a:off x="1240568" y="4106050"/>
              <a:ext cx="514072" cy="325027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34496"/>
              </p:ext>
            </p:extLst>
          </p:nvPr>
        </p:nvGraphicFramePr>
        <p:xfrm>
          <a:off x="3263900" y="2212975"/>
          <a:ext cx="5395913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数式" r:id="rId3" imgW="3213100" imgH="965200" progId="Equation.3">
                  <p:embed/>
                </p:oleObj>
              </mc:Choice>
              <mc:Fallback>
                <p:oleObj name="数式" r:id="rId3" imgW="3213100" imgH="965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212975"/>
                        <a:ext cx="5395913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6875736" y="3416861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Long time dynamics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266269" y="5038868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i</a:t>
            </a:r>
            <a:r>
              <a:rPr kumimoji="1" lang="en-US" altLang="ja-JP" dirty="0" smtClean="0"/>
              <a:t>=0     </a:t>
            </a:r>
            <a:r>
              <a:rPr kumimoji="1" lang="en-US" altLang="ja-JP" i="1" dirty="0" err="1" smtClean="0"/>
              <a:t>i</a:t>
            </a:r>
            <a:r>
              <a:rPr kumimoji="1" lang="en-US" altLang="ja-JP" dirty="0" smtClean="0"/>
              <a:t>=1    …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25800" y="5924620"/>
            <a:ext cx="511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Lorentzian fit of lowest peak in SPF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σ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ω;</a:t>
            </a:r>
            <a:r>
              <a:rPr kumimoji="1" lang="en-US" altLang="ja-JP" sz="2000" i="1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,</a:t>
            </a:r>
            <a:r>
              <a:rPr kumimoji="1" lang="en-US" altLang="ja-JP" sz="2000" i="1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143897" y="4913376"/>
            <a:ext cx="2821807" cy="1399239"/>
            <a:chOff x="143897" y="4913376"/>
            <a:chExt cx="2821807" cy="1399239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143897" y="4913376"/>
              <a:ext cx="2821807" cy="1399239"/>
              <a:chOff x="143897" y="4913376"/>
              <a:chExt cx="2821807" cy="1399239"/>
            </a:xfrm>
          </p:grpSpPr>
          <p:cxnSp>
            <p:nvCxnSpPr>
              <p:cNvPr id="27" name="直線矢印コネクタ 26"/>
              <p:cNvCxnSpPr/>
              <p:nvPr/>
            </p:nvCxnSpPr>
            <p:spPr>
              <a:xfrm>
                <a:off x="936239" y="5937504"/>
                <a:ext cx="18922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 flipV="1">
                <a:off x="1106927" y="5035296"/>
                <a:ext cx="0" cy="1090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143897" y="4913376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σ(</a:t>
                </a:r>
                <a:r>
                  <a:rPr kumimoji="1" lang="en-US" altLang="ja-JP" dirty="0" err="1" smtClean="0"/>
                  <a:t>ω;</a:t>
                </a:r>
                <a:r>
                  <a:rPr kumimoji="1" lang="en-US" altLang="ja-JP" i="1" dirty="0" err="1" smtClean="0"/>
                  <a:t>R</a:t>
                </a:r>
                <a:r>
                  <a:rPr kumimoji="1" lang="en-US" altLang="ja-JP" dirty="0" err="1" smtClean="0"/>
                  <a:t>,</a:t>
                </a:r>
                <a:r>
                  <a:rPr kumimoji="1" lang="en-US" altLang="ja-JP" i="1" dirty="0" err="1" smtClean="0"/>
                  <a:t>T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2620738" y="5938250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ω</a:t>
                </a:r>
                <a:endParaRPr kumimoji="1" lang="ja-JP" altLang="en-US" dirty="0"/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 flipV="1">
                <a:off x="1449149" y="5644896"/>
                <a:ext cx="0" cy="292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1930733" y="5644896"/>
                <a:ext cx="0" cy="2987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/>
              <p:cNvSpPr txBox="1"/>
              <p:nvPr/>
            </p:nvSpPr>
            <p:spPr>
              <a:xfrm>
                <a:off x="1183524" y="5943283"/>
                <a:ext cx="76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V</a:t>
                </a:r>
                <a:r>
                  <a:rPr kumimoji="1" lang="en-US" altLang="ja-JP" dirty="0" smtClean="0"/>
                  <a:t>(</a:t>
                </a:r>
                <a:r>
                  <a:rPr kumimoji="1" lang="en-US" altLang="ja-JP" i="1" dirty="0" smtClean="0"/>
                  <a:t>R</a:t>
                </a:r>
                <a:r>
                  <a:rPr kumimoji="1" lang="en-US" altLang="ja-JP" dirty="0" smtClean="0"/>
                  <a:t>,</a:t>
                </a:r>
                <a:r>
                  <a:rPr kumimoji="1" lang="en-US" altLang="ja-JP" i="1" dirty="0" smtClean="0"/>
                  <a:t>T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 flipV="1">
                <a:off x="1491821" y="5468112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1528397" y="5455920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1564973" y="5644896"/>
                <a:ext cx="0" cy="2865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1961213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1997789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2034365" y="5644896"/>
                <a:ext cx="0" cy="2926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矢印コネクタ 52"/>
            <p:cNvCxnSpPr/>
            <p:nvPr/>
          </p:nvCxnSpPr>
          <p:spPr>
            <a:xfrm>
              <a:off x="1339421" y="5730240"/>
              <a:ext cx="324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471445" y="5525500"/>
              <a:ext cx="715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Γ</a:t>
              </a:r>
              <a:r>
                <a:rPr kumimoji="1" lang="en-US" altLang="ja-JP" dirty="0" smtClean="0"/>
                <a:t>(</a:t>
              </a:r>
              <a:r>
                <a:rPr kumimoji="1" lang="en-US" altLang="ja-JP" i="1" dirty="0" smtClean="0"/>
                <a:t>R</a:t>
              </a:r>
              <a:r>
                <a:rPr kumimoji="1" lang="en-US" altLang="ja-JP" dirty="0" smtClean="0"/>
                <a:t>,</a:t>
              </a:r>
              <a:r>
                <a:rPr kumimoji="1" lang="en-US" altLang="ja-JP" i="1" dirty="0" smtClean="0"/>
                <a:t>T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219450" y="4835525"/>
            <a:ext cx="5688736" cy="1171575"/>
            <a:chOff x="3219450" y="4784725"/>
            <a:chExt cx="5688736" cy="1171575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287765"/>
                </p:ext>
              </p:extLst>
            </p:nvPr>
          </p:nvGraphicFramePr>
          <p:xfrm>
            <a:off x="3219450" y="4784725"/>
            <a:ext cx="5319713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6" name="数式" r:id="rId5" imgW="3175000" imgH="698500" progId="Equation.3">
                    <p:embed/>
                  </p:oleObj>
                </mc:Choice>
                <mc:Fallback>
                  <p:oleObj name="数式" r:id="rId5" imgW="3175000" imgH="6985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450" y="4784725"/>
                          <a:ext cx="5319713" cy="1171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テキスト ボックス 49"/>
            <p:cNvSpPr txBox="1"/>
            <p:nvPr/>
          </p:nvSpPr>
          <p:spPr>
            <a:xfrm>
              <a:off x="6974606" y="533634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(0&lt;τ&lt;β)</a:t>
              </a:r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579341" y="4889859"/>
              <a:ext cx="328845" cy="298704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日付プレースホルダ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6" name="フッター プレースホルダ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78892" y="3753471"/>
            <a:ext cx="264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Complex potential 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152900" y="4152568"/>
            <a:ext cx="383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Laine</a:t>
            </a:r>
            <a:r>
              <a:rPr kumimoji="1" lang="en-US" altLang="ja-JP" dirty="0" smtClean="0"/>
              <a:t> et al (07)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Beraudo</a:t>
            </a:r>
            <a:r>
              <a:rPr lang="en-US" altLang="ja-JP" dirty="0" smtClean="0"/>
              <a:t> et al (08),</a:t>
            </a:r>
          </a:p>
          <a:p>
            <a:r>
              <a:rPr kumimoji="1" lang="en-US" altLang="ja-JP" dirty="0" err="1" smtClean="0"/>
              <a:t>Bramilla</a:t>
            </a:r>
            <a:r>
              <a:rPr kumimoji="1" lang="en-US" altLang="ja-JP" dirty="0" smtClean="0"/>
              <a:t> et al (10), Rothkopf et al (12).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9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In-medium Potential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Stochastic potential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96904"/>
              </p:ext>
            </p:extLst>
          </p:nvPr>
        </p:nvGraphicFramePr>
        <p:xfrm>
          <a:off x="1035050" y="2325688"/>
          <a:ext cx="5627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数式" r:id="rId3" imgW="3378200" imgH="533400" progId="Equation.3">
                  <p:embed/>
                </p:oleObj>
              </mc:Choice>
              <mc:Fallback>
                <p:oleObj name="数式" r:id="rId3" imgW="3378200" imgH="5334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325688"/>
                        <a:ext cx="56276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771900" y="3223329"/>
            <a:ext cx="3279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Noise correlation length ~ </a:t>
            </a:r>
            <a:r>
              <a:rPr lang="en-US" altLang="ja-JP" sz="20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</a:t>
            </a:r>
            <a:r>
              <a:rPr lang="en-US" altLang="ja-JP" sz="2000" baseline="-25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corr</a:t>
            </a:r>
            <a:endParaRPr kumimoji="1" lang="ja-JP" altLang="en-US" sz="20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56973" y="3675856"/>
            <a:ext cx="259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Imaginary part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= </a:t>
            </a:r>
            <a:r>
              <a:rPr lang="en-US" altLang="ja-JP" sz="2000" dirty="0">
                <a:solidFill>
                  <a:srgbClr val="FF0000"/>
                </a:solidFill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</a:rPr>
              <a:t>ocal correlation only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09404" y="5225434"/>
            <a:ext cx="7049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Phase of a wave function gets un</a:t>
            </a:r>
            <a:r>
              <a:rPr kumimoji="1" lang="en-US" altLang="ja-JP" sz="2000" dirty="0" smtClean="0"/>
              <a:t>correlated at large distance &gt; </a:t>
            </a:r>
            <a:r>
              <a:rPr kumimoji="1" lang="en-US" altLang="ja-JP" sz="2000" i="1" dirty="0" err="1" smtClean="0"/>
              <a:t>l</a:t>
            </a:r>
            <a:r>
              <a:rPr kumimoji="1" lang="en-US" altLang="ja-JP" sz="2000" baseline="-25000" dirty="0" err="1" smtClean="0"/>
              <a:t>corr</a:t>
            </a:r>
            <a:endParaRPr kumimoji="1" lang="en-US" altLang="ja-JP" sz="2000" baseline="-25000" dirty="0" smtClean="0"/>
          </a:p>
          <a:p>
            <a:r>
              <a:rPr lang="en-US" altLang="ja-JP" sz="2400" dirty="0" err="1" smtClean="0">
                <a:solidFill>
                  <a:srgbClr val="FF0000"/>
                </a:solidFill>
                <a:sym typeface="Wingdings"/>
              </a:rPr>
              <a:t>Decoherence</a:t>
            </a:r>
            <a:r>
              <a:rPr lang="en-US" altLang="ja-JP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</a:t>
            </a:r>
            <a:r>
              <a:rPr lang="en-US" altLang="ja-JP" sz="2400" dirty="0" smtClean="0">
                <a:solidFill>
                  <a:srgbClr val="FF0000"/>
                </a:solidFill>
                <a:sym typeface="Wingdings"/>
              </a:rPr>
              <a:t> Melting</a:t>
            </a:r>
            <a:r>
              <a:rPr lang="en-US" altLang="ja-JP" sz="2000" dirty="0" smtClean="0">
                <a:solidFill>
                  <a:srgbClr val="000000"/>
                </a:solidFill>
                <a:sym typeface="Wingdings"/>
              </a:rPr>
              <a:t> (earlier for larger bound states)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60896" y="172212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Akamats</a:t>
            </a:r>
            <a:r>
              <a:rPr lang="en-US" altLang="ja-JP" dirty="0" smtClean="0"/>
              <a:t>u &amp; Rothkopf (‘12)</a:t>
            </a:r>
            <a:endParaRPr kumimoji="1" lang="ja-JP" altLang="en-US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035050" y="3536156"/>
            <a:ext cx="5903912" cy="1462088"/>
            <a:chOff x="1035050" y="3536156"/>
            <a:chExt cx="5903912" cy="1462088"/>
          </a:xfrm>
        </p:grpSpPr>
        <p:graphicFrame>
          <p:nvGraphicFramePr>
            <p:cNvPr id="235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774187"/>
                </p:ext>
              </p:extLst>
            </p:nvPr>
          </p:nvGraphicFramePr>
          <p:xfrm>
            <a:off x="1035050" y="3536156"/>
            <a:ext cx="5903912" cy="146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1" name="数式" r:id="rId5" imgW="3542404" imgH="837787" progId="Equation.3">
                    <p:embed/>
                  </p:oleObj>
                </mc:Choice>
                <mc:Fallback>
                  <p:oleObj name="数式" r:id="rId5" imgW="3542404" imgH="837787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050" y="3536156"/>
                          <a:ext cx="5903912" cy="146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直線コネクタ 10"/>
            <p:cNvCxnSpPr/>
            <p:nvPr/>
          </p:nvCxnSpPr>
          <p:spPr>
            <a:xfrm flipV="1">
              <a:off x="3530600" y="4114800"/>
              <a:ext cx="7747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In-medium Forces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Whether </a:t>
            </a:r>
            <a:r>
              <a:rPr lang="en-US" altLang="ja-JP" i="1" dirty="0" smtClean="0"/>
              <a:t>M</a:t>
            </a:r>
            <a:r>
              <a:rPr kumimoji="1" lang="en-US" altLang="ja-JP" dirty="0" smtClean="0"/>
              <a:t>&lt;</a:t>
            </a:r>
            <a:r>
              <a:rPr lang="ja-JP" altLang="en-US" dirty="0" smtClean="0"/>
              <a:t>∞</a:t>
            </a:r>
            <a:r>
              <a:rPr lang="en-US" altLang="ja-JP" dirty="0" smtClean="0"/>
              <a:t> or M=</a:t>
            </a:r>
            <a:r>
              <a:rPr lang="ja-JP" altLang="en-US" dirty="0" smtClean="0"/>
              <a:t>∞</a:t>
            </a:r>
            <a:r>
              <a:rPr lang="en-US" altLang="ja-JP" dirty="0" smtClean="0"/>
              <a:t> matters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428262" y="2257678"/>
            <a:ext cx="4415691" cy="1391139"/>
            <a:chOff x="1428262" y="2257678"/>
            <a:chExt cx="4415691" cy="1391139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1428262" y="2257678"/>
              <a:ext cx="4415691" cy="1391139"/>
              <a:chOff x="1428262" y="2619131"/>
              <a:chExt cx="4415691" cy="1391139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2159000" y="3282463"/>
                <a:ext cx="431800" cy="41030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4665785" y="3282463"/>
                <a:ext cx="431800" cy="41030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左右矢印 8"/>
              <p:cNvSpPr/>
              <p:nvPr/>
            </p:nvSpPr>
            <p:spPr>
              <a:xfrm>
                <a:off x="2881923" y="3282463"/>
                <a:ext cx="1484923" cy="410307"/>
              </a:xfrm>
              <a:prstGeom prst="leftRightArrow">
                <a:avLst/>
              </a:prstGeom>
              <a:solidFill>
                <a:srgbClr val="0000FF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1846385" y="2960077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846385" y="3282463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532185" y="2897554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1998785" y="3692770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1471246" y="3629270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731481" y="3756270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3327401" y="2985477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4275016" y="2921977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4548555" y="3819770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4822093" y="3023577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5242170" y="3668347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5183555" y="3088054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4632570" y="2647461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428262" y="3088054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726723" y="3282463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5300785" y="2770554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718170" y="3883270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272324" y="2619131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図形グループ 37"/>
            <p:cNvGrpSpPr/>
            <p:nvPr/>
          </p:nvGrpSpPr>
          <p:grpSpPr>
            <a:xfrm>
              <a:off x="4392246" y="2770525"/>
              <a:ext cx="447015" cy="210573"/>
              <a:chOff x="4392246" y="2770525"/>
              <a:chExt cx="447015" cy="210573"/>
            </a:xfrm>
          </p:grpSpPr>
          <p:cxnSp>
            <p:nvCxnSpPr>
              <p:cNvPr id="33" name="直線コネクタ 32"/>
              <p:cNvCxnSpPr>
                <a:stCxn id="21" idx="3"/>
                <a:endCxn id="8" idx="1"/>
              </p:cNvCxnSpPr>
              <p:nvPr/>
            </p:nvCxnSpPr>
            <p:spPr>
              <a:xfrm flipH="1">
                <a:off x="4729021" y="2770525"/>
                <a:ext cx="110240" cy="2105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8" idx="1"/>
              </p:cNvCxnSpPr>
              <p:nvPr/>
            </p:nvCxnSpPr>
            <p:spPr>
              <a:xfrm flipH="1" flipV="1">
                <a:off x="4392246" y="2853601"/>
                <a:ext cx="336775" cy="12749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図形グループ 38"/>
            <p:cNvGrpSpPr/>
            <p:nvPr/>
          </p:nvGrpSpPr>
          <p:grpSpPr>
            <a:xfrm>
              <a:off x="2202401" y="3271229"/>
              <a:ext cx="546248" cy="291878"/>
              <a:chOff x="4392247" y="2561724"/>
              <a:chExt cx="546248" cy="291878"/>
            </a:xfrm>
          </p:grpSpPr>
          <p:cxnSp>
            <p:nvCxnSpPr>
              <p:cNvPr id="40" name="直線コネクタ 39"/>
              <p:cNvCxnSpPr>
                <a:stCxn id="16" idx="1"/>
                <a:endCxn id="7" idx="5"/>
              </p:cNvCxnSpPr>
              <p:nvPr/>
            </p:nvCxnSpPr>
            <p:spPr>
              <a:xfrm flipH="1" flipV="1">
                <a:off x="4717410" y="2561724"/>
                <a:ext cx="221085" cy="1421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>
                <a:stCxn id="7" idx="5"/>
              </p:cNvCxnSpPr>
              <p:nvPr/>
            </p:nvCxnSpPr>
            <p:spPr>
              <a:xfrm flipH="1">
                <a:off x="4392247" y="2561724"/>
                <a:ext cx="325163" cy="29187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図形グループ 45"/>
            <p:cNvGrpSpPr/>
            <p:nvPr/>
          </p:nvGrpSpPr>
          <p:grpSpPr>
            <a:xfrm>
              <a:off x="1963615" y="2725624"/>
              <a:ext cx="308709" cy="258886"/>
              <a:chOff x="4956491" y="2399828"/>
              <a:chExt cx="308709" cy="258886"/>
            </a:xfrm>
          </p:grpSpPr>
          <p:cxnSp>
            <p:nvCxnSpPr>
              <p:cNvPr id="47" name="直線コネクタ 46"/>
              <p:cNvCxnSpPr>
                <a:stCxn id="12" idx="6"/>
                <a:endCxn id="7" idx="1"/>
              </p:cNvCxnSpPr>
              <p:nvPr/>
            </p:nvCxnSpPr>
            <p:spPr>
              <a:xfrm flipV="1">
                <a:off x="4956491" y="2655302"/>
                <a:ext cx="258621" cy="34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>
                <a:stCxn id="7" idx="1"/>
              </p:cNvCxnSpPr>
              <p:nvPr/>
            </p:nvCxnSpPr>
            <p:spPr>
              <a:xfrm flipV="1">
                <a:off x="5215112" y="2399828"/>
                <a:ext cx="50088" cy="25547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図形グループ 52"/>
            <p:cNvGrpSpPr/>
            <p:nvPr/>
          </p:nvGrpSpPr>
          <p:grpSpPr>
            <a:xfrm>
              <a:off x="4939323" y="3271229"/>
              <a:ext cx="320015" cy="291878"/>
              <a:chOff x="4786923" y="3118829"/>
              <a:chExt cx="320015" cy="291878"/>
            </a:xfrm>
          </p:grpSpPr>
          <p:cxnSp>
            <p:nvCxnSpPr>
              <p:cNvPr id="54" name="直線コネクタ 53"/>
              <p:cNvCxnSpPr>
                <a:stCxn id="22" idx="1"/>
                <a:endCxn id="8" idx="5"/>
              </p:cNvCxnSpPr>
              <p:nvPr/>
            </p:nvCxnSpPr>
            <p:spPr>
              <a:xfrm flipH="1" flipV="1">
                <a:off x="4881949" y="3118829"/>
                <a:ext cx="224989" cy="542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>
                <a:stCxn id="8" idx="5"/>
              </p:cNvCxnSpPr>
              <p:nvPr/>
            </p:nvCxnSpPr>
            <p:spPr>
              <a:xfrm flipH="1">
                <a:off x="4786923" y="3118829"/>
                <a:ext cx="95026" cy="29187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図形グループ 60"/>
          <p:cNvGrpSpPr/>
          <p:nvPr/>
        </p:nvGrpSpPr>
        <p:grpSpPr>
          <a:xfrm>
            <a:off x="2461836" y="3731852"/>
            <a:ext cx="2454042" cy="1577851"/>
            <a:chOff x="2686544" y="3849080"/>
            <a:chExt cx="2454042" cy="157785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686544" y="3849080"/>
              <a:ext cx="24540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Debye screened force</a:t>
              </a:r>
            </a:p>
            <a:p>
              <a:pPr algn="ctr"/>
              <a:r>
                <a:rPr kumimoji="1" lang="en-US" altLang="ja-JP" sz="2000" dirty="0" smtClean="0"/>
                <a:t>+ </a:t>
              </a: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Fluctuating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 force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276101" y="5026821"/>
              <a:ext cx="1272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Drag force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右中かっこ 63"/>
          <p:cNvSpPr/>
          <p:nvPr/>
        </p:nvSpPr>
        <p:spPr>
          <a:xfrm>
            <a:off x="5183555" y="3819772"/>
            <a:ext cx="175845" cy="908205"/>
          </a:xfrm>
          <a:prstGeom prst="rightBrac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2668177" y="4366849"/>
            <a:ext cx="2144946" cy="1396578"/>
            <a:chOff x="2668177" y="4366849"/>
            <a:chExt cx="2144946" cy="1396578"/>
          </a:xfrm>
        </p:grpSpPr>
        <p:sp>
          <p:nvSpPr>
            <p:cNvPr id="65" name="正方形/長方形 64"/>
            <p:cNvSpPr/>
            <p:nvPr/>
          </p:nvSpPr>
          <p:spPr>
            <a:xfrm>
              <a:off x="2731481" y="4366849"/>
              <a:ext cx="1997540" cy="9428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2668177" y="5363317"/>
              <a:ext cx="2144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Langevin dynamics</a:t>
              </a:r>
              <a:endParaRPr kumimoji="1" lang="ja-JP" altLang="en-US" sz="2000" dirty="0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924893" y="4065473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M</a:t>
            </a:r>
            <a:r>
              <a:rPr kumimoji="1" lang="en-US" altLang="ja-JP" sz="2000" dirty="0" smtClean="0"/>
              <a:t>=</a:t>
            </a:r>
            <a:r>
              <a:rPr lang="ja-JP" altLang="en-US" sz="2000" dirty="0" smtClean="0"/>
              <a:t>∞</a:t>
            </a:r>
            <a:endParaRPr kumimoji="1" lang="ja-JP" altLang="en-US" sz="2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37809" y="493905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M</a:t>
            </a:r>
            <a:r>
              <a:rPr kumimoji="1" lang="en-US" altLang="ja-JP" sz="2000" dirty="0" smtClean="0"/>
              <a:t>&lt;</a:t>
            </a:r>
            <a:r>
              <a:rPr kumimoji="1" lang="ja-JP" altLang="en-US" sz="2000" dirty="0" smtClean="0"/>
              <a:t>∞</a:t>
            </a:r>
            <a:endParaRPr kumimoji="1" lang="ja-JP" altLang="en-US" sz="2000" dirty="0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5418015" y="4074721"/>
            <a:ext cx="3178414" cy="711776"/>
            <a:chOff x="5418015" y="4172411"/>
            <a:chExt cx="3178414" cy="711776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5418015" y="4172411"/>
              <a:ext cx="2981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(Stochastic) Potential force</a:t>
              </a:r>
              <a:endParaRPr kumimoji="1" lang="ja-JP" altLang="en-US" sz="20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843953" y="4484077"/>
              <a:ext cx="2752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ym typeface="Wingdings"/>
                </a:rPr>
                <a:t></a:t>
              </a:r>
              <a:r>
                <a:rPr kumimoji="1" lang="en-US" altLang="ja-JP" sz="2000" dirty="0" smtClean="0"/>
                <a:t>Hamiltonian dynamics</a:t>
              </a:r>
              <a:endParaRPr kumimoji="1" lang="ja-JP" altLang="en-US" sz="2000" dirty="0"/>
            </a:p>
          </p:txBody>
        </p:sp>
      </p:grpSp>
      <p:grpSp>
        <p:nvGrpSpPr>
          <p:cNvPr id="72" name="図形グループ 71"/>
          <p:cNvGrpSpPr/>
          <p:nvPr/>
        </p:nvGrpSpPr>
        <p:grpSpPr>
          <a:xfrm>
            <a:off x="5084868" y="4930602"/>
            <a:ext cx="3897653" cy="715597"/>
            <a:chOff x="5153251" y="5057599"/>
            <a:chExt cx="3897653" cy="715597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5153251" y="5057599"/>
              <a:ext cx="2238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Non-</a:t>
              </a:r>
              <a:r>
                <a:rPr lang="en-US" altLang="ja-JP" sz="2000" dirty="0"/>
                <a:t>p</a:t>
              </a:r>
              <a:r>
                <a:rPr kumimoji="1" lang="en-US" altLang="ja-JP" sz="2000" dirty="0" smtClean="0"/>
                <a:t>otential force</a:t>
              </a:r>
              <a:endParaRPr kumimoji="1" lang="ja-JP" altLang="en-US" sz="20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853720" y="5373086"/>
              <a:ext cx="319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ym typeface="Wingdings"/>
                </a:rPr>
                <a:t>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Not</a:t>
              </a:r>
              <a:r>
                <a:rPr lang="en-US" altLang="ja-JP" sz="2000" dirty="0" smtClean="0"/>
                <a:t> Hamiltonian dynamics</a:t>
              </a:r>
              <a:endParaRPr kumimoji="1" lang="ja-JP" altLang="en-US" sz="2000" dirty="0"/>
            </a:p>
          </p:txBody>
        </p:sp>
      </p:grpSp>
      <p:sp>
        <p:nvSpPr>
          <p:cNvPr id="57" name="日付プレースホルダ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2013/12/11</a:t>
            </a:r>
            <a:endParaRPr kumimoji="1" lang="ja-JP" altLang="en-US"/>
          </a:p>
        </p:txBody>
      </p:sp>
      <p:sp>
        <p:nvSpPr>
          <p:cNvPr id="58" name="フッター プレースホルダ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NFQCD2013@YITP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24772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1322</Words>
  <Application>Microsoft Macintosh PowerPoint</Application>
  <PresentationFormat>画面に合わせる (4:3)</PresentationFormat>
  <Paragraphs>345</Paragraphs>
  <Slides>35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ホワイト</vt:lpstr>
      <vt:lpstr>数式</vt:lpstr>
      <vt:lpstr>In-medium QCD forces for HQs at high T</vt:lpstr>
      <vt:lpstr>Contents</vt:lpstr>
      <vt:lpstr>1. Introduction</vt:lpstr>
      <vt:lpstr>Confinement &amp; Deconfinement</vt:lpstr>
      <vt:lpstr>Quarkonium Suppression at LHC</vt:lpstr>
      <vt:lpstr>2. In-medium QCD forces </vt:lpstr>
      <vt:lpstr>In-medium Potential</vt:lpstr>
      <vt:lpstr>In-medium Potential</vt:lpstr>
      <vt:lpstr>In-medium Forces</vt:lpstr>
      <vt:lpstr>3. Influence functional of QCD</vt:lpstr>
      <vt:lpstr>Open Quantum System</vt:lpstr>
      <vt:lpstr>Closed-time Path</vt:lpstr>
      <vt:lpstr>Influence Functional</vt:lpstr>
      <vt:lpstr>Influence Functional</vt:lpstr>
      <vt:lpstr>Hamiltonian Formalism (skip)</vt:lpstr>
      <vt:lpstr>Hamiltonian Formalism (skip)</vt:lpstr>
      <vt:lpstr>Reduced Density Matrix</vt:lpstr>
      <vt:lpstr>Reduced Density Matrix</vt:lpstr>
      <vt:lpstr>Master Equation</vt:lpstr>
      <vt:lpstr>4. Perturbative analysis</vt:lpstr>
      <vt:lpstr>Approximation (I)</vt:lpstr>
      <vt:lpstr>Approximation (II)</vt:lpstr>
      <vt:lpstr>Approximation (III)</vt:lpstr>
      <vt:lpstr>Effective Action</vt:lpstr>
      <vt:lpstr>Physical Process</vt:lpstr>
      <vt:lpstr>Single HQ</vt:lpstr>
      <vt:lpstr>Complex Potential</vt:lpstr>
      <vt:lpstr>Stochastic Potential</vt:lpstr>
      <vt:lpstr>5. Summary &amp; OUTLOOK</vt:lpstr>
      <vt:lpstr>PowerPoint プレゼンテーション</vt:lpstr>
      <vt:lpstr>PowerPoint プレゼンテーション</vt:lpstr>
      <vt:lpstr>In-medium Potential</vt:lpstr>
      <vt:lpstr>Closed-time Path</vt:lpstr>
      <vt:lpstr>Functional Master Equation</vt:lpstr>
      <vt:lpstr>Functional Master Equation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in-medium QCD forces at high temperature</dc:title>
  <dc:creator>赤松 幸尚</dc:creator>
  <cp:lastModifiedBy>赤松 幸尚</cp:lastModifiedBy>
  <cp:revision>229</cp:revision>
  <dcterms:created xsi:type="dcterms:W3CDTF">2012-11-16T07:24:21Z</dcterms:created>
  <dcterms:modified xsi:type="dcterms:W3CDTF">2013-12-11T01:12:50Z</dcterms:modified>
</cp:coreProperties>
</file>