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5.bin" ContentType="application/vnd.openxmlformats-officedocument.oleObject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34"/>
  </p:notesMasterIdLst>
  <p:handoutMasterIdLst>
    <p:handoutMasterId r:id="rId35"/>
  </p:handoutMasterIdLst>
  <p:sldIdLst>
    <p:sldId id="331" r:id="rId2"/>
    <p:sldId id="381" r:id="rId3"/>
    <p:sldId id="375" r:id="rId4"/>
    <p:sldId id="384" r:id="rId5"/>
    <p:sldId id="399" r:id="rId6"/>
    <p:sldId id="400" r:id="rId7"/>
    <p:sldId id="398" r:id="rId8"/>
    <p:sldId id="385" r:id="rId9"/>
    <p:sldId id="401" r:id="rId10"/>
    <p:sldId id="338" r:id="rId11"/>
    <p:sldId id="402" r:id="rId12"/>
    <p:sldId id="339" r:id="rId13"/>
    <p:sldId id="342" r:id="rId14"/>
    <p:sldId id="362" r:id="rId15"/>
    <p:sldId id="386" r:id="rId16"/>
    <p:sldId id="378" r:id="rId17"/>
    <p:sldId id="365" r:id="rId18"/>
    <p:sldId id="347" r:id="rId19"/>
    <p:sldId id="388" r:id="rId20"/>
    <p:sldId id="403" r:id="rId21"/>
    <p:sldId id="358" r:id="rId22"/>
    <p:sldId id="390" r:id="rId23"/>
    <p:sldId id="391" r:id="rId24"/>
    <p:sldId id="348" r:id="rId25"/>
    <p:sldId id="395" r:id="rId26"/>
    <p:sldId id="397" r:id="rId27"/>
    <p:sldId id="364" r:id="rId28"/>
    <p:sldId id="366" r:id="rId29"/>
    <p:sldId id="370" r:id="rId30"/>
    <p:sldId id="367" r:id="rId31"/>
    <p:sldId id="345" r:id="rId32"/>
    <p:sldId id="34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65777"/>
    <a:srgbClr val="FFD30F"/>
    <a:srgbClr val="BC0000"/>
    <a:srgbClr val="A9E1DC"/>
    <a:srgbClr val="265B81"/>
    <a:srgbClr val="9CD0CB"/>
    <a:srgbClr val="93C3BF"/>
    <a:srgbClr val="FFB53D"/>
    <a:srgbClr val="FFEAAB"/>
    <a:srgbClr val="35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4" autoAdjust="0"/>
    <p:restoredTop sz="87029" autoAdjust="0"/>
  </p:normalViewPr>
  <p:slideViewPr>
    <p:cSldViewPr snapToGrid="0" snapToObjects="1">
      <p:cViewPr>
        <p:scale>
          <a:sx n="100" d="100"/>
          <a:sy n="100" d="100"/>
        </p:scale>
        <p:origin x="-51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Relationship Id="rId2" Type="http://schemas.openxmlformats.org/officeDocument/2006/relationships/image" Target="../media/image81.wmf"/><Relationship Id="rId3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F6DA7-386F-6F45-B865-44C5AEED1F43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2160A-2F58-8D43-8720-2805BD1B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5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BE73E-3AAA-2E49-AC3D-23BC6530AF40}" type="datetimeFigureOut">
              <a:rPr lang="en-US" smtClean="0"/>
              <a:pPr/>
              <a:t>12/2/13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E704F-9891-C847-A76D-EBF34C604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3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3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\partial_{y_\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 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L}(0,y)={\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L}(0,y) \left [ 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D_\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(y)+g\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_{-\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}^{y^-}d\xi^-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F_{+\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}(\xi^-,y_\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)\right]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W_\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(y^-,\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equiv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D_\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(y)+g\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_{-\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}^{y^-}d\xi^-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F_{+\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}(\xi^-,y_\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 smtClean="0">
                <a:latin typeface="Monaco" charset="0"/>
                <a:cs typeface="Monaco" charset="0"/>
                <a:sym typeface="Monaco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\Delta k^2_T\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\hat q(y)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\hat q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d^2q_\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\rho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{d\sigma}{d^2q_\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q_\perp^2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q(y) =\frac{4\pi^2\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C_R}{N_c^2-1}\rho(y)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(x)|_{x\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 E}{E}=\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}{\pi}\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{d\ell_T^2}{\ell_\perp^4}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[1+(1-z)^2]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d\xi^- 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q(\xi) \sin^2(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x_Lp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^+\xi^-)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alpha_sN_c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}{4} \hat q L^2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dN_g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}{dxd^2k_\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}(T, \mu_D^2, L)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 dirty="0">
              <a:latin typeface="Monaco" charset="0"/>
              <a:cs typeface="Monaco" charset="0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5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RHIC experiments</a:t>
            </a:r>
            <a:r>
              <a:rPr lang="en-US" baseline="0" dirty="0" smtClean="0"/>
              <a:t> marked a milestone for jet quenching, from a theoretical concept to a reality.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3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LHC:</a:t>
            </a:r>
            <a:r>
              <a:rPr lang="en-US" baseline="0" dirty="0" smtClean="0"/>
              <a:t> </a:t>
            </a:r>
            <a:r>
              <a:rPr lang="en-US" dirty="0" smtClean="0"/>
              <a:t>T_0=473 MeV</a:t>
            </a:r>
            <a:r>
              <a:rPr lang="en-US" baseline="0" dirty="0" smtClean="0"/>
              <a:t> </a:t>
            </a:r>
            <a:r>
              <a:rPr lang="en-US" dirty="0" err="1" smtClean="0"/>
              <a:t>qhat</a:t>
            </a:r>
            <a:r>
              <a:rPr lang="en-US" dirty="0" smtClean="0"/>
              <a:t>/T^3=3.14</a:t>
            </a:r>
          </a:p>
          <a:p>
            <a:r>
              <a:rPr lang="en-US" dirty="0" smtClean="0"/>
              <a:t>RHIC: T_0=373 MeV  </a:t>
            </a:r>
            <a:r>
              <a:rPr lang="en-US" dirty="0" err="1" smtClean="0"/>
              <a:t>qhat</a:t>
            </a:r>
            <a:r>
              <a:rPr lang="en-US" dirty="0" smtClean="0"/>
              <a:t>/T^3=3.47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2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k_\perp^2\sigma\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NLO}}{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dz_h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=\sigma_0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D_h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(z,\mu_f^2) 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NLO}(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x,x_B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Q^2, \mu_f^2) 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}(x,x_1,x_2, \mu_f^2)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{\partial}{\partial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\mu_f^2} T_{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}(x_B,0,0,\mu_f^2)  = 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}{2\pi}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}^1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{dx}{x}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P}_{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+ P_{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}(\hat x) T_{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}(x, 0, 0, \mu_f^2)\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\hat q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\hat q(E, Q^2)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90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\frac{\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}{s}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\frac{3T^3}{2\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5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{k_T^2}{2\omega}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(\omega)\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{2\omega}{\hat q}}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&amp; large angle emission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1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74532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32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)=\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frac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{1}{e^{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cdot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u/T}\pm 1} (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=2,4)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(p)=(2\pi)^3\delta^3(\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p_0)\delta^3(\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x-\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x_0-t\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  [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=1,3</a:t>
            </a:r>
            <a:r>
              <a:rPr lang="en-US" dirty="0" smtClean="0">
                <a:latin typeface="Monaco" charset="0"/>
                <a:cs typeface="Monaco" charset="0"/>
                <a:sym typeface="Monaco" charset="0"/>
              </a:rPr>
              <a:t>]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dN_g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}{dzd^2k_\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}{\pi k_\perp^4} P(z)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(\hat 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u) \hat q \sin^2(\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{t-t_0}{2\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>
              <a:latin typeface="Monaco" charset="0"/>
              <a:cs typeface="Monaco" charset="0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 important to take a look back at what properties of QGP we are interested in and what can be studied in heavy-ion collisions.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W_{\mu\nu}(q)=\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{d^4x}{4\pi} e^{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j_\mu(0) j_\nu(x)\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 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_{\omega\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{1}{2\omega}\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dx e^{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 t}\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\left[T_{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}(0),T_{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}(x)\right]\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q= \frac{4\pi^2\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C_R}{N_c^2-1}\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\frac{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^-}{\pi}\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F^{\sigma +}(0) F_{\sigma}^{\,+}(y)\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8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LHC:</a:t>
            </a:r>
            <a:r>
              <a:rPr lang="en-US" baseline="0" dirty="0" smtClean="0"/>
              <a:t> </a:t>
            </a:r>
            <a:r>
              <a:rPr lang="en-US" dirty="0" smtClean="0"/>
              <a:t>T_0=473 MeV</a:t>
            </a:r>
            <a:r>
              <a:rPr lang="en-US" baseline="0" dirty="0" smtClean="0"/>
              <a:t> </a:t>
            </a:r>
            <a:r>
              <a:rPr lang="en-US" dirty="0" err="1" smtClean="0"/>
              <a:t>qhat</a:t>
            </a:r>
            <a:r>
              <a:rPr lang="en-US" dirty="0" smtClean="0"/>
              <a:t>/T^3=3.14</a:t>
            </a:r>
          </a:p>
          <a:p>
            <a:r>
              <a:rPr lang="en-US" dirty="0" smtClean="0"/>
              <a:t>RHIC: T_0=373 MeV  </a:t>
            </a:r>
            <a:r>
              <a:rPr lang="en-US" dirty="0" err="1" smtClean="0"/>
              <a:t>qhat</a:t>
            </a:r>
            <a:r>
              <a:rPr lang="en-US" dirty="0" smtClean="0"/>
              <a:t>/T^3=3.47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_\gamma}{d^3q}=\Gamma_0 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{\pi^{\mu\nu}}{2(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e+p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 \Gamma_{\mu\nu}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3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dirty="0" smtClean="0">
                <a:latin typeface="Monaco" charset="0"/>
                <a:cs typeface="Monaco" charset="0"/>
                <a:sym typeface="Monaco" charset="0"/>
              </a:rPr>
              <a:t>Among all hard and EM probes, one must study the</a:t>
            </a:r>
            <a:r>
              <a:rPr lang="en-US" baseline="0" dirty="0" smtClean="0">
                <a:latin typeface="Monaco" charset="0"/>
                <a:cs typeface="Monaco" charset="0"/>
                <a:sym typeface="Monaco" charset="0"/>
              </a:rPr>
              <a:t> interaction of </a:t>
            </a:r>
            <a:r>
              <a:rPr lang="en-US" baseline="0" dirty="0" err="1" smtClean="0">
                <a:latin typeface="Monaco" charset="0"/>
                <a:cs typeface="Monaco" charset="0"/>
                <a:sym typeface="Monaco" charset="0"/>
              </a:rPr>
              <a:t>partons</a:t>
            </a:r>
            <a:r>
              <a:rPr lang="en-US" baseline="0" dirty="0" smtClean="0">
                <a:latin typeface="Monaco" charset="0"/>
                <a:cs typeface="Monaco" charset="0"/>
                <a:sym typeface="Monaco" charset="0"/>
              </a:rPr>
              <a:t> in medium, for jet quenching in involves </a:t>
            </a:r>
            <a:r>
              <a:rPr lang="en-US" baseline="0" dirty="0" err="1" smtClean="0">
                <a:latin typeface="Monaco" charset="0"/>
                <a:cs typeface="Monaco" charset="0"/>
                <a:sym typeface="Monaco" charset="0"/>
              </a:rPr>
              <a:t>energteic</a:t>
            </a:r>
            <a:r>
              <a:rPr lang="en-US" baseline="0" dirty="0" smtClean="0">
                <a:latin typeface="Monaco" charset="0"/>
                <a:cs typeface="Monaco" charset="0"/>
                <a:sym typeface="Monaco" charset="0"/>
              </a:rPr>
              <a:t> </a:t>
            </a:r>
            <a:r>
              <a:rPr lang="en-US" baseline="0" dirty="0" err="1" smtClean="0">
                <a:latin typeface="Monaco" charset="0"/>
                <a:cs typeface="Monaco" charset="0"/>
                <a:sym typeface="Monaco" charset="0"/>
              </a:rPr>
              <a:t>partons</a:t>
            </a:r>
            <a:r>
              <a:rPr lang="en-US" baseline="0" dirty="0" smtClean="0">
                <a:latin typeface="Monaco" charset="0"/>
                <a:cs typeface="Monaco" charset="0"/>
                <a:sym typeface="Monaco" charset="0"/>
              </a:rPr>
              <a:t> almost along the light-cone.</a:t>
            </a:r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r>
              <a:rPr lang="en-US" dirty="0" err="1" smtClean="0">
                <a:latin typeface="Monaco" charset="0"/>
                <a:cs typeface="Monaco" charset="0"/>
                <a:sym typeface="Monaco" charset="0"/>
              </a:rPr>
              <a:t>f_A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^q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(x,\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k_\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)=\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frac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{d y^-}{4\pi}\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frac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{d^2y_\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}{(2\pi)^2}</a:t>
            </a: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e^{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ixp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^+y^- -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k_\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cdot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langle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A |\bar \psi(0) \gamma^+ 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L}(0,y)\psi(y) | A\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rangle</a:t>
            </a:r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L}(0,y)={\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L}^\dagger_\parallel(\infty,0;\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0_\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</a:t>
            </a: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^\dagger(\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;\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0_\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 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L}_\parallel(\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infty,y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^-;\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 smtClean="0">
                <a:latin typeface="Monaco" charset="0"/>
                <a:cs typeface="Monaco" charset="0"/>
                <a:sym typeface="Monaco" charset="0"/>
              </a:rPr>
              <a:t>)</a:t>
            </a:r>
          </a:p>
          <a:p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f_A^q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{A}{\pi \Delta}\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d^2 q_\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\left[-\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{(\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q_\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)^2}{\Delta}\right]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f_N^q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q_\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=\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\Delta k_\perp^2\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xi_N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^- \hat q(\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xi_N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L}_\parallel(-\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infty,y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^-,\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)={\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P}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exp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\left[-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ig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_{y^-}^{-\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 d\xi^- A_+(\xi^-,\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</a:t>
            </a: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\right]</a:t>
            </a:r>
          </a:p>
          <a:p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;\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0)={\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P}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exp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\left[-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ig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_{y^-}^{-\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 d\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\xi_\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cdot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A_\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(\xi^-,\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)\right]</a:t>
            </a:r>
          </a:p>
          <a:p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;\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0)={\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P}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exp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\left[-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ig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_{\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0_\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}^{\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 d\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\xi_\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cdot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A_\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(-\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\xi_\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)\right</a:t>
            </a:r>
            <a:r>
              <a:rPr lang="en-US" dirty="0" smtClean="0">
                <a:latin typeface="Monaco" charset="0"/>
                <a:cs typeface="Monaco" charset="0"/>
                <a:sym typeface="Monaco" charset="0"/>
              </a:rPr>
              <a:t>]</a:t>
            </a:r>
          </a:p>
          <a:p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L}(0;y)={\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L}^\dagger_\parallel(-\infty,0,\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L}_\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^\dagger(-\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L}_\parallel(-\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infty,y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^-;\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\hat q=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{4\pi^2\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C_R}{N_c^2-1}\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^-}{\pi}\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F^{\sigma +}(0) F_{\sigma}^{\,+}(y)\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{4\pi^2\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C_R}{N_c^2-1}\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xG_N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(x)|_{x\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^{2n}\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\left[\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)}{2p^+}\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N| F^{+\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}F^+_\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|N\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\right]^n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\left[\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(x)_N\right]^n</a:t>
            </a:r>
          </a:p>
          <a:p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r>
              <a:rPr lang="en-US" dirty="0" err="1" smtClean="0">
                <a:latin typeface="Monaco" charset="0"/>
                <a:cs typeface="Monaco" charset="0"/>
                <a:sym typeface="Monaco" charset="0"/>
              </a:rPr>
              <a:t>f_A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^q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(x,\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k_\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)=\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frac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{d y^-}{4\pi}\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frac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{d^2y_\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}{(2\pi)^2}</a:t>
            </a: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e^{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ixp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^+y^- -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k_\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cdot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langle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A |\bar \psi(0) \gamma^+ 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L}(0,y)\psi(y) | A\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rangle</a:t>
            </a:r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L}(0,y)={\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L}^\dagger_\parallel(\infty,0;\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0_\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</a:t>
            </a: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^\dagger(\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;\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0_\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 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L}_\parallel(\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infty,y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^-;\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 smtClean="0">
                <a:latin typeface="Monaco" charset="0"/>
                <a:cs typeface="Monaco" charset="0"/>
                <a:sym typeface="Monaco" charset="0"/>
              </a:rPr>
              <a:t>)</a:t>
            </a:r>
          </a:p>
          <a:p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f_A^q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{A}{\pi \Delta 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d^2 q_\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\left[-\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)^2}{\Delta}\right]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f_N^q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=\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\Delta k_\perp^2\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xi_N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^- \hat q(\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xi_N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L}_\parallel(-\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infty,y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^-,\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)={\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P}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exp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\left[-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ig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_{y^-}^{-\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 d\xi^- A_+(\xi^-,\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</a:t>
            </a: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\right]</a:t>
            </a:r>
          </a:p>
          <a:p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;\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0)={\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P}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exp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\left[-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ig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_{y^-}^{-\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 d\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\xi_\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cdot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A_\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(\xi^-,\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)\right]</a:t>
            </a:r>
          </a:p>
          <a:p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r>
              <a:rPr lang="en-US" dirty="0">
                <a:latin typeface="Monaco" charset="0"/>
                <a:cs typeface="Monaco" charset="0"/>
                <a:sym typeface="Monaco" charset="0"/>
              </a:rPr>
              <a:t>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L}_\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;\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0)={\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cal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P}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exp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\left[-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ig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_{\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0_\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}^{\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y_\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} d\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\xi_\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cdot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A_\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(-\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infty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,\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\xi_\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perp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)\right</a:t>
            </a:r>
            <a:r>
              <a:rPr lang="en-US" dirty="0" smtClean="0">
                <a:latin typeface="Monaco" charset="0"/>
                <a:cs typeface="Monaco" charset="0"/>
                <a:sym typeface="Monaco" charset="0"/>
              </a:rPr>
              <a:t>]</a:t>
            </a:r>
          </a:p>
          <a:p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\hat q=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{4\pi^2\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C_R}{N_c^2-1}\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^-}{\pi}\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F^{\sigma +}(0) F_{\sigma}^{\,+}(y)\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{4\pi^2\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C_R}{N_c^2-1}\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xG_N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(x)|_{x\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\hat q_0\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0.02 \,\,\,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(at \,the \, center\, of\, a\, nucleus)}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9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\cos\phi\</a:t>
            </a:r>
            <a:r>
              <a:rPr lang="fr-FR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fr-FR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}=\frac{2(2-y)\</a:t>
            </a:r>
            <a:r>
              <a:rPr lang="fr-FR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{1-y}}{1+(1-y)^2}\frac{</a:t>
            </a:r>
            <a:r>
              <a:rPr lang="fr-FR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k_T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}{Q}\frac{</a:t>
            </a:r>
            <a:r>
              <a:rPr lang="fr-FR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x_B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f_{A\</a:t>
            </a:r>
            <a:r>
              <a:rPr lang="fr-FR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}^q(</a:t>
            </a:r>
            <a:r>
              <a:rPr lang="fr-FR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x_B,k_T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)}{</a:t>
            </a:r>
            <a:r>
              <a:rPr lang="fr-FR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f_A^q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fr-FR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x_B,k_T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f_{A\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}^q(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x,k_T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)=p^+\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\frac{d y^-}{4\pi}\frac{d^2y_\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}{(2\pi)^2}</a:t>
            </a:r>
          </a:p>
          <a:p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e^{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ixp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^+y^- -i \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y_\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|\bar \psi(0)\frac{\gamma\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k_T</a:t>
            </a:r>
            <a:r>
              <a:rPr lang="es-ES_tradnl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}{k_T^2} {\cal L}(0,y)\psi(y) | A\</a:t>
            </a:r>
            <a:r>
              <a:rPr lang="es-ES_tradnl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fr-FR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L)=\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d^2y_\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e^{-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f(y_\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perp,L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\;\; f(y_\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perp,L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L}(0,L^-,\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\hat q=\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{1}{L}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{d^2k_\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}{(2\pi)^2} k_\perp^2 f(k_\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perp,L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{4\pi^2\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C_R}{N_c^2-1}\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^-}{\pi}\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F^{\sigma +}(0)F_\sigma^+(y^-)\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C(k_\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{d\Gamma_{LO}}{d^2k_\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{f(k_\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L)}{L(2\pi)^2}=\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C_a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}{(2\pi)^2}\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{g^2m_D^2 T}{k_\perp^2(k_\perp^2+m_D^2)}</a:t>
            </a:r>
          </a:p>
          <a:p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\frac{\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q_{\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NLO}}{T^3}=\frac{C_ag^4}{2\pi}\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[\frac{3}{2} \log\frac{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}+\frac{7}{4}\frac{\xi(3)}{\xi(2)}\log\frac{q_{\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max}}{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+2.198\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}{T}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\right] 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tilt the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tilt the parton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light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space-like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Wilson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amenable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Euclidean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W}(0)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W}(y^-)\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W}(0,0)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W}(0,z)\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O}(T/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V(y_\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perp,L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{d^2k_\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}{(2\pi)^2}(1-e^{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})C(k_\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q_{\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EQCD}\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0.55 g_E^6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7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L)=\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d^2y_\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e^{-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f(y_\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perp,L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\;\; f(y_\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perp,L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L}(0,L^-,\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q=\frac{1}{L}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\frac{d^2k_\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}{(2\pi})^2 k_\perp^2 f(k_\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perp,L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tilt the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tilt the parton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light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space-like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Wilson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amenable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Euclidean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W}(0)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W}(y^-)\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W}(0,0)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W}(0,z)\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O}(T/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V(y_\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perp,L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{d^2k_\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}{(2\pi)^2}(1-e^{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})C(k_\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q_{\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EQCD}\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0.55 g_E^6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6512-B387-DC46-9310-752A4E71A7D6}" type="datetime1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505-B1A0-694B-A66A-EA1C65EF750E}" type="datetime1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9BE5-E869-7142-99B4-216E348231D0}" type="datetime1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71DC-9234-7B49-8010-0B2D65F78A6D}" type="datetime1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388C-72D7-5B41-982B-8B5F08F4AC75}" type="datetime1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9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5B00-0211-6449-99B3-957F7B3A9C75}" type="datetime1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19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624-006A-6D4C-A1CE-C7CF6B1E9597}" type="datetime1">
              <a:rPr lang="en-US" smtClean="0"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19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0199-2BAB-0A4C-8AAE-FD34BC0C5FF4}" type="datetime1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19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34FF-59F9-6D46-89C9-B009B085FE0B}" type="datetime1">
              <a:rPr lang="en-US" smtClean="0"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19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8324-D06F-844B-8F4A-B042D2E3CC95}" type="datetime1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19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B391-616A-EC44-B92E-CB0F4AE913D0}" type="datetime1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195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89000">
              <a:srgbClr val="00022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051" y="6388100"/>
            <a:ext cx="895349" cy="46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4504F-F647-2B47-B5CB-298A5EBA19B4}" type="datetime1">
              <a:rPr lang="en-US" smtClean="0"/>
              <a:t>12/2/13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781872" cy="498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EAAB"/>
                </a:solidFill>
              </a:defRPr>
            </a:lvl1pPr>
          </a:lstStyle>
          <a:p>
            <a:fld id="{1B9BAA04-AEB2-8147-AF42-90F4B81582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6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55050" y="6356350"/>
            <a:ext cx="488950" cy="501650"/>
          </a:xfrm>
          <a:prstGeom prst="rect">
            <a:avLst/>
          </a:prstGeom>
        </p:spPr>
      </p:pic>
      <p:pic>
        <p:nvPicPr>
          <p:cNvPr id="8" name="Picture 3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8100"/>
            <a:ext cx="1035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92272" y="6356351"/>
            <a:ext cx="862778" cy="4988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华文宋体"/>
          <a:cs typeface="华文宋体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儷黑 Pro"/>
          <a:cs typeface="儷黑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儷黑 Pro"/>
          <a:cs typeface="儷黑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emf"/><Relationship Id="rId6" Type="http://schemas.openxmlformats.org/officeDocument/2006/relationships/image" Target="../media/image3.emf"/><Relationship Id="rId7" Type="http://schemas.openxmlformats.org/officeDocument/2006/relationships/image" Target="../media/image5.jp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png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3.emf"/><Relationship Id="rId7" Type="http://schemas.openxmlformats.org/officeDocument/2006/relationships/image" Target="../media/image65.emf"/><Relationship Id="rId8" Type="http://schemas.openxmlformats.org/officeDocument/2006/relationships/image" Target="../media/image66.emf"/><Relationship Id="rId9" Type="http://schemas.openxmlformats.org/officeDocument/2006/relationships/image" Target="../media/image67.emf"/><Relationship Id="rId10" Type="http://schemas.openxmlformats.org/officeDocument/2006/relationships/image" Target="../media/image68.emf"/><Relationship Id="rId11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3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0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8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2.wmf"/><Relationship Id="rId10" Type="http://schemas.openxmlformats.org/officeDocument/2006/relationships/image" Target="../media/image83.emf"/><Relationship Id="rId11" Type="http://schemas.openxmlformats.org/officeDocument/2006/relationships/image" Target="../media/image8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85.png"/><Relationship Id="rId5" Type="http://schemas.openxmlformats.org/officeDocument/2006/relationships/image" Target="../media/image8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emf"/><Relationship Id="rId5" Type="http://schemas.openxmlformats.org/officeDocument/2006/relationships/image" Target="../media/image89.emf"/><Relationship Id="rId6" Type="http://schemas.openxmlformats.org/officeDocument/2006/relationships/image" Target="../media/image90.emf"/><Relationship Id="rId7" Type="http://schemas.openxmlformats.org/officeDocument/2006/relationships/image" Target="../media/image91.emf"/><Relationship Id="rId8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8" Type="http://schemas.openxmlformats.org/officeDocument/2006/relationships/image" Target="../media/image100.emf"/><Relationship Id="rId9" Type="http://schemas.openxmlformats.org/officeDocument/2006/relationships/image" Target="../media/image10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oleObject" Target="../embeddings/oleObject5.bin"/><Relationship Id="rId9" Type="http://schemas.openxmlformats.org/officeDocument/2006/relationships/image" Target="../media/image102.wmf"/><Relationship Id="rId10" Type="http://schemas.openxmlformats.org/officeDocument/2006/relationships/image" Target="../media/image10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10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emf"/><Relationship Id="rId6" Type="http://schemas.openxmlformats.org/officeDocument/2006/relationships/image" Target="../media/image1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png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png"/><Relationship Id="rId5" Type="http://schemas.openxmlformats.org/officeDocument/2006/relationships/image" Target="../media/image31.emf"/><Relationship Id="rId6" Type="http://schemas.openxmlformats.org/officeDocument/2006/relationships/image" Target="../media/image32.png"/><Relationship Id="rId7" Type="http://schemas.openxmlformats.org/officeDocument/2006/relationships/image" Target="../media/image24.emf"/><Relationship Id="rId8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png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8284"/>
            <a:ext cx="9143999" cy="598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061936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96" y="5170642"/>
            <a:ext cx="845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Xin-Nian Wang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Central China Normal University / Lawrence Berkeley National Lab</a:t>
            </a:r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6007100"/>
            <a:ext cx="1600199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99" y="6007100"/>
            <a:ext cx="854115" cy="87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2700" y="3182026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D30F"/>
                </a:solidFill>
              </a:rPr>
              <a:t>Jet transport coefficients in heavy-ion collisions</a:t>
            </a:r>
            <a:endParaRPr lang="en-US" sz="4000" dirty="0">
              <a:solidFill>
                <a:srgbClr val="FFD30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214" y="6019800"/>
            <a:ext cx="1493481" cy="863600"/>
          </a:xfrm>
          <a:prstGeom prst="rect">
            <a:avLst/>
          </a:prstGeom>
        </p:spPr>
      </p:pic>
      <p:pic>
        <p:nvPicPr>
          <p:cNvPr id="13" name="Picture 12" descr="header_kyot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4366"/>
            <a:ext cx="9144000" cy="176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14" y="1931076"/>
            <a:ext cx="9143999" cy="5969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Symposium on New Frontiers in QCD </a:t>
            </a:r>
            <a:r>
              <a:rPr lang="en-US" sz="3600" dirty="0" smtClean="0">
                <a:solidFill>
                  <a:srgbClr val="FF0000"/>
                </a:solidFill>
              </a:rPr>
              <a:t>2013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3213" y="449184"/>
            <a:ext cx="1397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109967" y="0"/>
            <a:ext cx="7152410" cy="762000"/>
          </a:xfrm>
        </p:spPr>
        <p:txBody>
          <a:bodyPr rIns="132080">
            <a:normAutofit fontScale="90000"/>
          </a:bodyPr>
          <a:lstStyle/>
          <a:p>
            <a:pPr>
              <a:defRPr/>
            </a:pPr>
            <a:r>
              <a:rPr lang="en-US" dirty="0" smtClean="0"/>
              <a:t>Parton energy loss </a:t>
            </a:r>
            <a:r>
              <a:rPr lang="en-US" dirty="0"/>
              <a:t>in Medium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3488" y="776624"/>
            <a:ext cx="3590805" cy="1490573"/>
            <a:chOff x="2957305" y="593617"/>
            <a:chExt cx="3590805" cy="1490573"/>
          </a:xfrm>
        </p:grpSpPr>
        <p:grpSp>
          <p:nvGrpSpPr>
            <p:cNvPr id="9" name="Group 8"/>
            <p:cNvGrpSpPr/>
            <p:nvPr/>
          </p:nvGrpSpPr>
          <p:grpSpPr>
            <a:xfrm>
              <a:off x="2957305" y="773728"/>
              <a:ext cx="3590805" cy="1310462"/>
              <a:chOff x="3103563" y="1143813"/>
              <a:chExt cx="3590805" cy="1310462"/>
            </a:xfrm>
          </p:grpSpPr>
          <p:grpSp>
            <p:nvGrpSpPr>
              <p:cNvPr id="30723" name="Group 29"/>
              <p:cNvGrpSpPr>
                <a:grpSpLocks/>
              </p:cNvGrpSpPr>
              <p:nvPr/>
            </p:nvGrpSpPr>
            <p:grpSpPr bwMode="auto">
              <a:xfrm rot="5400000">
                <a:off x="3747294" y="1662906"/>
                <a:ext cx="928688" cy="193675"/>
                <a:chOff x="0" y="0"/>
                <a:chExt cx="585" cy="122"/>
              </a:xfrm>
            </p:grpSpPr>
            <p:grpSp>
              <p:nvGrpSpPr>
                <p:cNvPr id="30785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9" cy="122"/>
                  <a:chOff x="0" y="0"/>
                  <a:chExt cx="79" cy="122"/>
                </a:xfrm>
              </p:grpSpPr>
              <p:sp>
                <p:nvSpPr>
                  <p:cNvPr id="30807" name="Freeform 5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808" name="Rectangle 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86" name="Group 10"/>
                <p:cNvGrpSpPr>
                  <a:grpSpLocks/>
                </p:cNvGrpSpPr>
                <p:nvPr/>
              </p:nvGrpSpPr>
              <p:grpSpPr bwMode="auto">
                <a:xfrm>
                  <a:off x="141" y="0"/>
                  <a:ext cx="80" cy="122"/>
                  <a:chOff x="0" y="0"/>
                  <a:chExt cx="79" cy="122"/>
                </a:xfrm>
              </p:grpSpPr>
              <p:sp>
                <p:nvSpPr>
                  <p:cNvPr id="30805" name="Freeform 8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806" name="Rectangle 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87" name="Group 13"/>
                <p:cNvGrpSpPr>
                  <a:grpSpLocks/>
                </p:cNvGrpSpPr>
                <p:nvPr/>
              </p:nvGrpSpPr>
              <p:grpSpPr bwMode="auto">
                <a:xfrm>
                  <a:off x="71" y="0"/>
                  <a:ext cx="79" cy="122"/>
                  <a:chOff x="0" y="0"/>
                  <a:chExt cx="79" cy="122"/>
                </a:xfrm>
              </p:grpSpPr>
              <p:sp>
                <p:nvSpPr>
                  <p:cNvPr id="30803" name="Freeform 11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804" name="Rectangle 1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88" name="Group 16"/>
                <p:cNvGrpSpPr>
                  <a:grpSpLocks/>
                </p:cNvGrpSpPr>
                <p:nvPr/>
              </p:nvGrpSpPr>
              <p:grpSpPr bwMode="auto">
                <a:xfrm>
                  <a:off x="212" y="0"/>
                  <a:ext cx="80" cy="122"/>
                  <a:chOff x="0" y="0"/>
                  <a:chExt cx="79" cy="122"/>
                </a:xfrm>
              </p:grpSpPr>
              <p:sp>
                <p:nvSpPr>
                  <p:cNvPr id="30801" name="Freeform 14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802" name="Rectangle 1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89" name="Group 19"/>
                <p:cNvGrpSpPr>
                  <a:grpSpLocks/>
                </p:cNvGrpSpPr>
                <p:nvPr/>
              </p:nvGrpSpPr>
              <p:grpSpPr bwMode="auto">
                <a:xfrm>
                  <a:off x="283" y="0"/>
                  <a:ext cx="80" cy="122"/>
                  <a:chOff x="0" y="0"/>
                  <a:chExt cx="79" cy="122"/>
                </a:xfrm>
              </p:grpSpPr>
              <p:sp>
                <p:nvSpPr>
                  <p:cNvPr id="30799" name="Freeform 17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800" name="Rectangle 1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90" name="Group 22"/>
                <p:cNvGrpSpPr>
                  <a:grpSpLocks/>
                </p:cNvGrpSpPr>
                <p:nvPr/>
              </p:nvGrpSpPr>
              <p:grpSpPr bwMode="auto">
                <a:xfrm>
                  <a:off x="363" y="0"/>
                  <a:ext cx="80" cy="122"/>
                  <a:chOff x="0" y="0"/>
                  <a:chExt cx="79" cy="122"/>
                </a:xfrm>
              </p:grpSpPr>
              <p:sp>
                <p:nvSpPr>
                  <p:cNvPr id="30797" name="Freeform 20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98" name="Rectangle 2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91" name="Group 25"/>
                <p:cNvGrpSpPr>
                  <a:grpSpLocks/>
                </p:cNvGrpSpPr>
                <p:nvPr/>
              </p:nvGrpSpPr>
              <p:grpSpPr bwMode="auto">
                <a:xfrm>
                  <a:off x="444" y="0"/>
                  <a:ext cx="80" cy="122"/>
                  <a:chOff x="0" y="0"/>
                  <a:chExt cx="79" cy="122"/>
                </a:xfrm>
              </p:grpSpPr>
              <p:sp>
                <p:nvSpPr>
                  <p:cNvPr id="30795" name="Freeform 23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96" name="Rectangle 2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92" name="Group 28"/>
                <p:cNvGrpSpPr>
                  <a:grpSpLocks/>
                </p:cNvGrpSpPr>
                <p:nvPr/>
              </p:nvGrpSpPr>
              <p:grpSpPr bwMode="auto">
                <a:xfrm>
                  <a:off x="505" y="0"/>
                  <a:ext cx="80" cy="122"/>
                  <a:chOff x="0" y="0"/>
                  <a:chExt cx="79" cy="122"/>
                </a:xfrm>
              </p:grpSpPr>
              <p:sp>
                <p:nvSpPr>
                  <p:cNvPr id="30793" name="Freeform 26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94" name="Rectangle 2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724" name="Line 30"/>
              <p:cNvSpPr>
                <a:spLocks noChangeShapeType="1"/>
              </p:cNvSpPr>
              <p:nvPr/>
            </p:nvSpPr>
            <p:spPr bwMode="auto">
              <a:xfrm>
                <a:off x="3103563" y="1274763"/>
                <a:ext cx="3271837" cy="9525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0725" name="Group 55"/>
              <p:cNvGrpSpPr>
                <a:grpSpLocks/>
              </p:cNvGrpSpPr>
              <p:nvPr/>
            </p:nvGrpSpPr>
            <p:grpSpPr bwMode="auto">
              <a:xfrm rot="5400000">
                <a:off x="4860158" y="1542282"/>
                <a:ext cx="928688" cy="384124"/>
                <a:chOff x="0" y="0"/>
                <a:chExt cx="585" cy="240"/>
              </a:xfrm>
            </p:grpSpPr>
            <p:grpSp>
              <p:nvGrpSpPr>
                <p:cNvPr id="30761" name="Group 3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9" cy="240"/>
                  <a:chOff x="0" y="0"/>
                  <a:chExt cx="79" cy="240"/>
                </a:xfrm>
              </p:grpSpPr>
              <p:sp>
                <p:nvSpPr>
                  <p:cNvPr id="30783" name="Freeform 31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84" name="Rectangle 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62" name="Group 36"/>
                <p:cNvGrpSpPr>
                  <a:grpSpLocks/>
                </p:cNvGrpSpPr>
                <p:nvPr/>
              </p:nvGrpSpPr>
              <p:grpSpPr bwMode="auto">
                <a:xfrm>
                  <a:off x="141" y="0"/>
                  <a:ext cx="80" cy="240"/>
                  <a:chOff x="0" y="0"/>
                  <a:chExt cx="79" cy="240"/>
                </a:xfrm>
              </p:grpSpPr>
              <p:sp>
                <p:nvSpPr>
                  <p:cNvPr id="30781" name="Freeform 34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82" name="Rectangle 3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63" name="Group 39"/>
                <p:cNvGrpSpPr>
                  <a:grpSpLocks/>
                </p:cNvGrpSpPr>
                <p:nvPr/>
              </p:nvGrpSpPr>
              <p:grpSpPr bwMode="auto">
                <a:xfrm>
                  <a:off x="71" y="0"/>
                  <a:ext cx="79" cy="240"/>
                  <a:chOff x="0" y="0"/>
                  <a:chExt cx="79" cy="240"/>
                </a:xfrm>
              </p:grpSpPr>
              <p:sp>
                <p:nvSpPr>
                  <p:cNvPr id="30779" name="Freeform 37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80" name="Rectangle 3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64" name="Group 42"/>
                <p:cNvGrpSpPr>
                  <a:grpSpLocks/>
                </p:cNvGrpSpPr>
                <p:nvPr/>
              </p:nvGrpSpPr>
              <p:grpSpPr bwMode="auto">
                <a:xfrm>
                  <a:off x="203" y="0"/>
                  <a:ext cx="89" cy="240"/>
                  <a:chOff x="-9" y="0"/>
                  <a:chExt cx="88" cy="240"/>
                </a:xfrm>
              </p:grpSpPr>
              <p:sp>
                <p:nvSpPr>
                  <p:cNvPr id="30777" name="Freeform 40"/>
                  <p:cNvSpPr>
                    <a:spLocks/>
                  </p:cNvSpPr>
                  <p:nvPr/>
                </p:nvSpPr>
                <p:spPr bwMode="auto">
                  <a:xfrm>
                    <a:off x="-9" y="122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78" name="Rectangle 4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65" name="Group 45"/>
                <p:cNvGrpSpPr>
                  <a:grpSpLocks/>
                </p:cNvGrpSpPr>
                <p:nvPr/>
              </p:nvGrpSpPr>
              <p:grpSpPr bwMode="auto">
                <a:xfrm>
                  <a:off x="283" y="0"/>
                  <a:ext cx="80" cy="240"/>
                  <a:chOff x="0" y="0"/>
                  <a:chExt cx="79" cy="240"/>
                </a:xfrm>
              </p:grpSpPr>
              <p:sp>
                <p:nvSpPr>
                  <p:cNvPr id="30775" name="Freeform 43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76" name="Rectangle 4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66" name="Group 48"/>
                <p:cNvGrpSpPr>
                  <a:grpSpLocks/>
                </p:cNvGrpSpPr>
                <p:nvPr/>
              </p:nvGrpSpPr>
              <p:grpSpPr bwMode="auto">
                <a:xfrm>
                  <a:off x="363" y="0"/>
                  <a:ext cx="80" cy="240"/>
                  <a:chOff x="0" y="0"/>
                  <a:chExt cx="79" cy="240"/>
                </a:xfrm>
              </p:grpSpPr>
              <p:sp>
                <p:nvSpPr>
                  <p:cNvPr id="30773" name="Freeform 46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74" name="Rectangle 4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67" name="Group 51"/>
                <p:cNvGrpSpPr>
                  <a:grpSpLocks/>
                </p:cNvGrpSpPr>
                <p:nvPr/>
              </p:nvGrpSpPr>
              <p:grpSpPr bwMode="auto">
                <a:xfrm>
                  <a:off x="444" y="0"/>
                  <a:ext cx="80" cy="240"/>
                  <a:chOff x="0" y="0"/>
                  <a:chExt cx="79" cy="240"/>
                </a:xfrm>
              </p:grpSpPr>
              <p:sp>
                <p:nvSpPr>
                  <p:cNvPr id="30771" name="Freeform 49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72" name="Rectangle 5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68" name="Group 54"/>
                <p:cNvGrpSpPr>
                  <a:grpSpLocks/>
                </p:cNvGrpSpPr>
                <p:nvPr/>
              </p:nvGrpSpPr>
              <p:grpSpPr bwMode="auto">
                <a:xfrm>
                  <a:off x="505" y="0"/>
                  <a:ext cx="80" cy="122"/>
                  <a:chOff x="0" y="0"/>
                  <a:chExt cx="79" cy="122"/>
                </a:xfrm>
              </p:grpSpPr>
              <p:sp>
                <p:nvSpPr>
                  <p:cNvPr id="30769" name="Freeform 52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70" name="Rectangle 5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726" name="Group 80"/>
              <p:cNvGrpSpPr>
                <a:grpSpLocks/>
              </p:cNvGrpSpPr>
              <p:nvPr/>
            </p:nvGrpSpPr>
            <p:grpSpPr bwMode="auto">
              <a:xfrm rot="16200000" flipH="1">
                <a:off x="3386138" y="1660525"/>
                <a:ext cx="928687" cy="201613"/>
                <a:chOff x="0" y="0"/>
                <a:chExt cx="585" cy="127"/>
              </a:xfrm>
            </p:grpSpPr>
            <p:grpSp>
              <p:nvGrpSpPr>
                <p:cNvPr id="30737" name="Group 58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80" cy="123"/>
                  <a:chOff x="0" y="0"/>
                  <a:chExt cx="80" cy="122"/>
                </a:xfrm>
              </p:grpSpPr>
              <p:sp>
                <p:nvSpPr>
                  <p:cNvPr id="30759" name="Freeform 56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80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60" name="Rectangle 57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38" name="Group 61"/>
                <p:cNvGrpSpPr>
                  <a:grpSpLocks/>
                </p:cNvGrpSpPr>
                <p:nvPr/>
              </p:nvGrpSpPr>
              <p:grpSpPr bwMode="auto">
                <a:xfrm>
                  <a:off x="141" y="3"/>
                  <a:ext cx="80" cy="123"/>
                  <a:chOff x="0" y="0"/>
                  <a:chExt cx="80" cy="122"/>
                </a:xfrm>
              </p:grpSpPr>
              <p:sp>
                <p:nvSpPr>
                  <p:cNvPr id="30757" name="Freeform 59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80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58" name="Rectangle 60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39" name="Group 64"/>
                <p:cNvGrpSpPr>
                  <a:grpSpLocks/>
                </p:cNvGrpSpPr>
                <p:nvPr/>
              </p:nvGrpSpPr>
              <p:grpSpPr bwMode="auto">
                <a:xfrm>
                  <a:off x="71" y="3"/>
                  <a:ext cx="79" cy="123"/>
                  <a:chOff x="0" y="0"/>
                  <a:chExt cx="79" cy="122"/>
                </a:xfrm>
              </p:grpSpPr>
              <p:sp>
                <p:nvSpPr>
                  <p:cNvPr id="30755" name="Freeform 62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56" name="Rectangle 63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40" name="Group 67"/>
                <p:cNvGrpSpPr>
                  <a:grpSpLocks/>
                </p:cNvGrpSpPr>
                <p:nvPr/>
              </p:nvGrpSpPr>
              <p:grpSpPr bwMode="auto">
                <a:xfrm>
                  <a:off x="212" y="2"/>
                  <a:ext cx="80" cy="123"/>
                  <a:chOff x="0" y="0"/>
                  <a:chExt cx="79" cy="122"/>
                </a:xfrm>
              </p:grpSpPr>
              <p:sp>
                <p:nvSpPr>
                  <p:cNvPr id="30753" name="Freeform 65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79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54" name="Rectangle 66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41" name="Group 70"/>
                <p:cNvGrpSpPr>
                  <a:grpSpLocks/>
                </p:cNvGrpSpPr>
                <p:nvPr/>
              </p:nvGrpSpPr>
              <p:grpSpPr bwMode="auto">
                <a:xfrm>
                  <a:off x="283" y="1"/>
                  <a:ext cx="80" cy="123"/>
                  <a:chOff x="0" y="0"/>
                  <a:chExt cx="80" cy="122"/>
                </a:xfrm>
              </p:grpSpPr>
              <p:sp>
                <p:nvSpPr>
                  <p:cNvPr id="30751" name="Freeform 68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80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52" name="Rectangle 69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42" name="Group 73"/>
                <p:cNvGrpSpPr>
                  <a:grpSpLocks/>
                </p:cNvGrpSpPr>
                <p:nvPr/>
              </p:nvGrpSpPr>
              <p:grpSpPr bwMode="auto">
                <a:xfrm>
                  <a:off x="363" y="1"/>
                  <a:ext cx="80" cy="123"/>
                  <a:chOff x="0" y="0"/>
                  <a:chExt cx="80" cy="122"/>
                </a:xfrm>
              </p:grpSpPr>
              <p:sp>
                <p:nvSpPr>
                  <p:cNvPr id="30749" name="Freeform 71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80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50" name="Rectangle 72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43" name="Group 76"/>
                <p:cNvGrpSpPr>
                  <a:grpSpLocks/>
                </p:cNvGrpSpPr>
                <p:nvPr/>
              </p:nvGrpSpPr>
              <p:grpSpPr bwMode="auto">
                <a:xfrm>
                  <a:off x="444" y="0"/>
                  <a:ext cx="80" cy="123"/>
                  <a:chOff x="0" y="0"/>
                  <a:chExt cx="80" cy="122"/>
                </a:xfrm>
              </p:grpSpPr>
              <p:sp>
                <p:nvSpPr>
                  <p:cNvPr id="30747" name="Freeform 74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80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48" name="Rectangle 75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44" name="Group 79"/>
                <p:cNvGrpSpPr>
                  <a:grpSpLocks/>
                </p:cNvGrpSpPr>
                <p:nvPr/>
              </p:nvGrpSpPr>
              <p:grpSpPr bwMode="auto">
                <a:xfrm>
                  <a:off x="505" y="0"/>
                  <a:ext cx="80" cy="122"/>
                  <a:chOff x="0" y="0"/>
                  <a:chExt cx="80" cy="122"/>
                </a:xfrm>
              </p:grpSpPr>
              <p:sp>
                <p:nvSpPr>
                  <p:cNvPr id="30745" name="Freeform 77"/>
                  <p:cNvSpPr>
                    <a:spLocks/>
                  </p:cNvSpPr>
                  <p:nvPr/>
                </p:nvSpPr>
                <p:spPr bwMode="auto">
                  <a:xfrm>
                    <a:off x="0" y="4"/>
                    <a:ext cx="80" cy="118"/>
                  </a:xfrm>
                  <a:custGeom>
                    <a:avLst/>
                    <a:gdLst>
                      <a:gd name="T0" fmla="*/ 0 w 21600"/>
                      <a:gd name="T1" fmla="*/ 0 h 20886"/>
                      <a:gd name="T2" fmla="*/ 0 w 21600"/>
                      <a:gd name="T3" fmla="*/ 0 h 20886"/>
                      <a:gd name="T4" fmla="*/ 0 w 21600"/>
                      <a:gd name="T5" fmla="*/ 0 h 20886"/>
                      <a:gd name="T6" fmla="*/ 0 w 21600"/>
                      <a:gd name="T7" fmla="*/ 0 h 20886"/>
                      <a:gd name="T8" fmla="*/ 0 w 21600"/>
                      <a:gd name="T9" fmla="*/ 0 h 20886"/>
                      <a:gd name="T10" fmla="*/ 0 w 21600"/>
                      <a:gd name="T11" fmla="*/ 0 h 20886"/>
                      <a:gd name="T12" fmla="*/ 0 w 21600"/>
                      <a:gd name="T13" fmla="*/ 0 h 20886"/>
                      <a:gd name="T14" fmla="*/ 0 w 21600"/>
                      <a:gd name="T15" fmla="*/ 0 h 20886"/>
                      <a:gd name="T16" fmla="*/ 0 w 21600"/>
                      <a:gd name="T17" fmla="*/ 0 h 20886"/>
                      <a:gd name="T18" fmla="*/ 0 w 21600"/>
                      <a:gd name="T19" fmla="*/ 0 h 20886"/>
                      <a:gd name="T20" fmla="*/ 0 w 21600"/>
                      <a:gd name="T21" fmla="*/ 0 h 208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0886">
                        <a:moveTo>
                          <a:pt x="0" y="536"/>
                        </a:moveTo>
                        <a:cubicBezTo>
                          <a:pt x="4100" y="-714"/>
                          <a:pt x="6600" y="1071"/>
                          <a:pt x="10200" y="2142"/>
                        </a:cubicBezTo>
                        <a:cubicBezTo>
                          <a:pt x="12300" y="4909"/>
                          <a:pt x="13100" y="4998"/>
                          <a:pt x="14400" y="8569"/>
                        </a:cubicBezTo>
                        <a:cubicBezTo>
                          <a:pt x="14800" y="9640"/>
                          <a:pt x="15600" y="11782"/>
                          <a:pt x="15600" y="11782"/>
                        </a:cubicBezTo>
                        <a:cubicBezTo>
                          <a:pt x="14600" y="17048"/>
                          <a:pt x="13200" y="19101"/>
                          <a:pt x="7200" y="20886"/>
                        </a:cubicBezTo>
                        <a:cubicBezTo>
                          <a:pt x="5000" y="20261"/>
                          <a:pt x="3400" y="19101"/>
                          <a:pt x="2400" y="17137"/>
                        </a:cubicBezTo>
                        <a:cubicBezTo>
                          <a:pt x="1900" y="16066"/>
                          <a:pt x="1200" y="13924"/>
                          <a:pt x="1200" y="13924"/>
                        </a:cubicBezTo>
                        <a:cubicBezTo>
                          <a:pt x="2800" y="11693"/>
                          <a:pt x="2600" y="9997"/>
                          <a:pt x="4800" y="8033"/>
                        </a:cubicBezTo>
                        <a:cubicBezTo>
                          <a:pt x="6000" y="4731"/>
                          <a:pt x="9500" y="4017"/>
                          <a:pt x="12600" y="2142"/>
                        </a:cubicBezTo>
                        <a:cubicBezTo>
                          <a:pt x="14200" y="1160"/>
                          <a:pt x="18000" y="0"/>
                          <a:pt x="18000" y="0"/>
                        </a:cubicBezTo>
                        <a:cubicBezTo>
                          <a:pt x="19200" y="179"/>
                          <a:pt x="21600" y="536"/>
                          <a:pt x="21600" y="536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30746" name="Rectangle 78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79" cy="12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727" name="Group 83"/>
              <p:cNvGrpSpPr>
                <a:grpSpLocks/>
              </p:cNvGrpSpPr>
              <p:nvPr/>
            </p:nvGrpSpPr>
            <p:grpSpPr bwMode="auto">
              <a:xfrm>
                <a:off x="3187701" y="2066925"/>
                <a:ext cx="2962275" cy="387350"/>
                <a:chOff x="0" y="0"/>
                <a:chExt cx="1866" cy="243"/>
              </a:xfrm>
            </p:grpSpPr>
            <p:sp>
              <p:nvSpPr>
                <p:cNvPr id="30735" name="Oval 81"/>
                <p:cNvSpPr>
                  <a:spLocks/>
                </p:cNvSpPr>
                <p:nvPr/>
              </p:nvSpPr>
              <p:spPr bwMode="auto">
                <a:xfrm>
                  <a:off x="0" y="0"/>
                  <a:ext cx="1866" cy="243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0736" name="Rectangle 82"/>
                <p:cNvSpPr>
                  <a:spLocks/>
                </p:cNvSpPr>
                <p:nvPr/>
              </p:nvSpPr>
              <p:spPr bwMode="auto">
                <a:xfrm>
                  <a:off x="273" y="35"/>
                  <a:ext cx="1319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0728" name="Rectangle 84"/>
              <p:cNvSpPr>
                <a:spLocks/>
              </p:cNvSpPr>
              <p:nvPr/>
            </p:nvSpPr>
            <p:spPr bwMode="auto">
              <a:xfrm>
                <a:off x="4486275" y="1398588"/>
                <a:ext cx="533400" cy="4460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/>
              <a:lstStyle/>
              <a:p>
                <a:pPr marL="39688"/>
                <a:r>
                  <a:rPr lang="en-US" dirty="0">
                    <a:solidFill>
                      <a:srgbClr val="FFFFFF"/>
                    </a:solidFill>
                    <a:cs typeface="Times New Roman" charset="0"/>
                  </a:rPr>
                  <a:t>...</a:t>
                </a:r>
                <a:r>
                  <a:rPr lang="en-US" dirty="0">
                    <a:cs typeface="Times New Roman" charset="0"/>
                  </a:rPr>
                  <a:t>.</a:t>
                </a:r>
              </a:p>
            </p:txBody>
          </p:sp>
          <p:sp>
            <p:nvSpPr>
              <p:cNvPr id="30731" name="Rectangle 90"/>
              <p:cNvSpPr>
                <a:spLocks/>
              </p:cNvSpPr>
              <p:nvPr/>
            </p:nvSpPr>
            <p:spPr bwMode="auto">
              <a:xfrm>
                <a:off x="6548398" y="1143813"/>
                <a:ext cx="1459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dirty="0">
                    <a:solidFill>
                      <a:srgbClr val="FFFF00"/>
                    </a:solidFill>
                    <a:cs typeface="Times New Roman" charset="0"/>
                  </a:rPr>
                  <a:t>k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614220" y="1202324"/>
              <a:ext cx="201562" cy="596135"/>
              <a:chOff x="7903366" y="847696"/>
              <a:chExt cx="201562" cy="596135"/>
            </a:xfrm>
          </p:grpSpPr>
          <p:sp>
            <p:nvSpPr>
              <p:cNvPr id="104" name="Freeform 49"/>
              <p:cNvSpPr>
                <a:spLocks/>
              </p:cNvSpPr>
              <p:nvPr/>
            </p:nvSpPr>
            <p:spPr bwMode="auto">
              <a:xfrm rot="5400000">
                <a:off x="7934298" y="1285900"/>
                <a:ext cx="127000" cy="188861"/>
              </a:xfrm>
              <a:custGeom>
                <a:avLst/>
                <a:gdLst>
                  <a:gd name="T0" fmla="*/ 0 w 21600"/>
                  <a:gd name="T1" fmla="*/ 0 h 20886"/>
                  <a:gd name="T2" fmla="*/ 0 w 21600"/>
                  <a:gd name="T3" fmla="*/ 0 h 20886"/>
                  <a:gd name="T4" fmla="*/ 0 w 21600"/>
                  <a:gd name="T5" fmla="*/ 0 h 20886"/>
                  <a:gd name="T6" fmla="*/ 0 w 21600"/>
                  <a:gd name="T7" fmla="*/ 0 h 20886"/>
                  <a:gd name="T8" fmla="*/ 0 w 21600"/>
                  <a:gd name="T9" fmla="*/ 0 h 20886"/>
                  <a:gd name="T10" fmla="*/ 0 w 21600"/>
                  <a:gd name="T11" fmla="*/ 0 h 20886"/>
                  <a:gd name="T12" fmla="*/ 0 w 21600"/>
                  <a:gd name="T13" fmla="*/ 0 h 20886"/>
                  <a:gd name="T14" fmla="*/ 0 w 21600"/>
                  <a:gd name="T15" fmla="*/ 0 h 20886"/>
                  <a:gd name="T16" fmla="*/ 0 w 21600"/>
                  <a:gd name="T17" fmla="*/ 0 h 20886"/>
                  <a:gd name="T18" fmla="*/ 0 w 21600"/>
                  <a:gd name="T19" fmla="*/ 0 h 20886"/>
                  <a:gd name="T20" fmla="*/ 0 w 21600"/>
                  <a:gd name="T21" fmla="*/ 0 h 208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0886">
                    <a:moveTo>
                      <a:pt x="0" y="536"/>
                    </a:moveTo>
                    <a:cubicBezTo>
                      <a:pt x="4100" y="-714"/>
                      <a:pt x="6600" y="1071"/>
                      <a:pt x="10200" y="2142"/>
                    </a:cubicBezTo>
                    <a:cubicBezTo>
                      <a:pt x="12300" y="4909"/>
                      <a:pt x="13100" y="4998"/>
                      <a:pt x="14400" y="8569"/>
                    </a:cubicBezTo>
                    <a:cubicBezTo>
                      <a:pt x="14800" y="9640"/>
                      <a:pt x="15600" y="11782"/>
                      <a:pt x="15600" y="11782"/>
                    </a:cubicBezTo>
                    <a:cubicBezTo>
                      <a:pt x="14600" y="17048"/>
                      <a:pt x="13200" y="19101"/>
                      <a:pt x="7200" y="20886"/>
                    </a:cubicBezTo>
                    <a:cubicBezTo>
                      <a:pt x="5000" y="20261"/>
                      <a:pt x="3400" y="19101"/>
                      <a:pt x="2400" y="17137"/>
                    </a:cubicBezTo>
                    <a:cubicBezTo>
                      <a:pt x="1900" y="16066"/>
                      <a:pt x="1200" y="13924"/>
                      <a:pt x="1200" y="13924"/>
                    </a:cubicBezTo>
                    <a:cubicBezTo>
                      <a:pt x="2800" y="11693"/>
                      <a:pt x="2600" y="9997"/>
                      <a:pt x="4800" y="8033"/>
                    </a:cubicBezTo>
                    <a:cubicBezTo>
                      <a:pt x="6000" y="4731"/>
                      <a:pt x="9500" y="4017"/>
                      <a:pt x="12600" y="2142"/>
                    </a:cubicBezTo>
                    <a:cubicBezTo>
                      <a:pt x="14200" y="1160"/>
                      <a:pt x="18000" y="0"/>
                      <a:pt x="18000" y="0"/>
                    </a:cubicBezTo>
                    <a:cubicBezTo>
                      <a:pt x="19200" y="179"/>
                      <a:pt x="21600" y="536"/>
                      <a:pt x="21600" y="53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" name="Freeform 49"/>
              <p:cNvSpPr>
                <a:spLocks/>
              </p:cNvSpPr>
              <p:nvPr/>
            </p:nvSpPr>
            <p:spPr bwMode="auto">
              <a:xfrm rot="5400000">
                <a:off x="7934297" y="1176345"/>
                <a:ext cx="127000" cy="188861"/>
              </a:xfrm>
              <a:custGeom>
                <a:avLst/>
                <a:gdLst>
                  <a:gd name="T0" fmla="*/ 0 w 21600"/>
                  <a:gd name="T1" fmla="*/ 0 h 20886"/>
                  <a:gd name="T2" fmla="*/ 0 w 21600"/>
                  <a:gd name="T3" fmla="*/ 0 h 20886"/>
                  <a:gd name="T4" fmla="*/ 0 w 21600"/>
                  <a:gd name="T5" fmla="*/ 0 h 20886"/>
                  <a:gd name="T6" fmla="*/ 0 w 21600"/>
                  <a:gd name="T7" fmla="*/ 0 h 20886"/>
                  <a:gd name="T8" fmla="*/ 0 w 21600"/>
                  <a:gd name="T9" fmla="*/ 0 h 20886"/>
                  <a:gd name="T10" fmla="*/ 0 w 21600"/>
                  <a:gd name="T11" fmla="*/ 0 h 20886"/>
                  <a:gd name="T12" fmla="*/ 0 w 21600"/>
                  <a:gd name="T13" fmla="*/ 0 h 20886"/>
                  <a:gd name="T14" fmla="*/ 0 w 21600"/>
                  <a:gd name="T15" fmla="*/ 0 h 20886"/>
                  <a:gd name="T16" fmla="*/ 0 w 21600"/>
                  <a:gd name="T17" fmla="*/ 0 h 20886"/>
                  <a:gd name="T18" fmla="*/ 0 w 21600"/>
                  <a:gd name="T19" fmla="*/ 0 h 20886"/>
                  <a:gd name="T20" fmla="*/ 0 w 21600"/>
                  <a:gd name="T21" fmla="*/ 0 h 208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0886">
                    <a:moveTo>
                      <a:pt x="0" y="536"/>
                    </a:moveTo>
                    <a:cubicBezTo>
                      <a:pt x="4100" y="-714"/>
                      <a:pt x="6600" y="1071"/>
                      <a:pt x="10200" y="2142"/>
                    </a:cubicBezTo>
                    <a:cubicBezTo>
                      <a:pt x="12300" y="4909"/>
                      <a:pt x="13100" y="4998"/>
                      <a:pt x="14400" y="8569"/>
                    </a:cubicBezTo>
                    <a:cubicBezTo>
                      <a:pt x="14800" y="9640"/>
                      <a:pt x="15600" y="11782"/>
                      <a:pt x="15600" y="11782"/>
                    </a:cubicBezTo>
                    <a:cubicBezTo>
                      <a:pt x="14600" y="17048"/>
                      <a:pt x="13200" y="19101"/>
                      <a:pt x="7200" y="20886"/>
                    </a:cubicBezTo>
                    <a:cubicBezTo>
                      <a:pt x="5000" y="20261"/>
                      <a:pt x="3400" y="19101"/>
                      <a:pt x="2400" y="17137"/>
                    </a:cubicBezTo>
                    <a:cubicBezTo>
                      <a:pt x="1900" y="16066"/>
                      <a:pt x="1200" y="13924"/>
                      <a:pt x="1200" y="13924"/>
                    </a:cubicBezTo>
                    <a:cubicBezTo>
                      <a:pt x="2800" y="11693"/>
                      <a:pt x="2600" y="9997"/>
                      <a:pt x="4800" y="8033"/>
                    </a:cubicBezTo>
                    <a:cubicBezTo>
                      <a:pt x="6000" y="4731"/>
                      <a:pt x="9500" y="4017"/>
                      <a:pt x="12600" y="2142"/>
                    </a:cubicBezTo>
                    <a:cubicBezTo>
                      <a:pt x="14200" y="1160"/>
                      <a:pt x="18000" y="0"/>
                      <a:pt x="18000" y="0"/>
                    </a:cubicBezTo>
                    <a:cubicBezTo>
                      <a:pt x="19200" y="179"/>
                      <a:pt x="21600" y="536"/>
                      <a:pt x="21600" y="53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6" name="Freeform 49"/>
              <p:cNvSpPr>
                <a:spLocks/>
              </p:cNvSpPr>
              <p:nvPr/>
            </p:nvSpPr>
            <p:spPr bwMode="auto">
              <a:xfrm rot="5400000">
                <a:off x="7937499" y="1043401"/>
                <a:ext cx="127000" cy="188861"/>
              </a:xfrm>
              <a:custGeom>
                <a:avLst/>
                <a:gdLst>
                  <a:gd name="T0" fmla="*/ 0 w 21600"/>
                  <a:gd name="T1" fmla="*/ 0 h 20886"/>
                  <a:gd name="T2" fmla="*/ 0 w 21600"/>
                  <a:gd name="T3" fmla="*/ 0 h 20886"/>
                  <a:gd name="T4" fmla="*/ 0 w 21600"/>
                  <a:gd name="T5" fmla="*/ 0 h 20886"/>
                  <a:gd name="T6" fmla="*/ 0 w 21600"/>
                  <a:gd name="T7" fmla="*/ 0 h 20886"/>
                  <a:gd name="T8" fmla="*/ 0 w 21600"/>
                  <a:gd name="T9" fmla="*/ 0 h 20886"/>
                  <a:gd name="T10" fmla="*/ 0 w 21600"/>
                  <a:gd name="T11" fmla="*/ 0 h 20886"/>
                  <a:gd name="T12" fmla="*/ 0 w 21600"/>
                  <a:gd name="T13" fmla="*/ 0 h 20886"/>
                  <a:gd name="T14" fmla="*/ 0 w 21600"/>
                  <a:gd name="T15" fmla="*/ 0 h 20886"/>
                  <a:gd name="T16" fmla="*/ 0 w 21600"/>
                  <a:gd name="T17" fmla="*/ 0 h 20886"/>
                  <a:gd name="T18" fmla="*/ 0 w 21600"/>
                  <a:gd name="T19" fmla="*/ 0 h 20886"/>
                  <a:gd name="T20" fmla="*/ 0 w 21600"/>
                  <a:gd name="T21" fmla="*/ 0 h 208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0886">
                    <a:moveTo>
                      <a:pt x="0" y="536"/>
                    </a:moveTo>
                    <a:cubicBezTo>
                      <a:pt x="4100" y="-714"/>
                      <a:pt x="6600" y="1071"/>
                      <a:pt x="10200" y="2142"/>
                    </a:cubicBezTo>
                    <a:cubicBezTo>
                      <a:pt x="12300" y="4909"/>
                      <a:pt x="13100" y="4998"/>
                      <a:pt x="14400" y="8569"/>
                    </a:cubicBezTo>
                    <a:cubicBezTo>
                      <a:pt x="14800" y="9640"/>
                      <a:pt x="15600" y="11782"/>
                      <a:pt x="15600" y="11782"/>
                    </a:cubicBezTo>
                    <a:cubicBezTo>
                      <a:pt x="14600" y="17048"/>
                      <a:pt x="13200" y="19101"/>
                      <a:pt x="7200" y="20886"/>
                    </a:cubicBezTo>
                    <a:cubicBezTo>
                      <a:pt x="5000" y="20261"/>
                      <a:pt x="3400" y="19101"/>
                      <a:pt x="2400" y="17137"/>
                    </a:cubicBezTo>
                    <a:cubicBezTo>
                      <a:pt x="1900" y="16066"/>
                      <a:pt x="1200" y="13924"/>
                      <a:pt x="1200" y="13924"/>
                    </a:cubicBezTo>
                    <a:cubicBezTo>
                      <a:pt x="2800" y="11693"/>
                      <a:pt x="2600" y="9997"/>
                      <a:pt x="4800" y="8033"/>
                    </a:cubicBezTo>
                    <a:cubicBezTo>
                      <a:pt x="6000" y="4731"/>
                      <a:pt x="9500" y="4017"/>
                      <a:pt x="12600" y="2142"/>
                    </a:cubicBezTo>
                    <a:cubicBezTo>
                      <a:pt x="14200" y="1160"/>
                      <a:pt x="18000" y="0"/>
                      <a:pt x="18000" y="0"/>
                    </a:cubicBezTo>
                    <a:cubicBezTo>
                      <a:pt x="19200" y="179"/>
                      <a:pt x="21600" y="536"/>
                      <a:pt x="21600" y="53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7" name="Freeform 49"/>
              <p:cNvSpPr>
                <a:spLocks/>
              </p:cNvSpPr>
              <p:nvPr/>
            </p:nvSpPr>
            <p:spPr bwMode="auto">
              <a:xfrm rot="5400000">
                <a:off x="7946998" y="943000"/>
                <a:ext cx="127000" cy="188861"/>
              </a:xfrm>
              <a:custGeom>
                <a:avLst/>
                <a:gdLst>
                  <a:gd name="T0" fmla="*/ 0 w 21600"/>
                  <a:gd name="T1" fmla="*/ 0 h 20886"/>
                  <a:gd name="T2" fmla="*/ 0 w 21600"/>
                  <a:gd name="T3" fmla="*/ 0 h 20886"/>
                  <a:gd name="T4" fmla="*/ 0 w 21600"/>
                  <a:gd name="T5" fmla="*/ 0 h 20886"/>
                  <a:gd name="T6" fmla="*/ 0 w 21600"/>
                  <a:gd name="T7" fmla="*/ 0 h 20886"/>
                  <a:gd name="T8" fmla="*/ 0 w 21600"/>
                  <a:gd name="T9" fmla="*/ 0 h 20886"/>
                  <a:gd name="T10" fmla="*/ 0 w 21600"/>
                  <a:gd name="T11" fmla="*/ 0 h 20886"/>
                  <a:gd name="T12" fmla="*/ 0 w 21600"/>
                  <a:gd name="T13" fmla="*/ 0 h 20886"/>
                  <a:gd name="T14" fmla="*/ 0 w 21600"/>
                  <a:gd name="T15" fmla="*/ 0 h 20886"/>
                  <a:gd name="T16" fmla="*/ 0 w 21600"/>
                  <a:gd name="T17" fmla="*/ 0 h 20886"/>
                  <a:gd name="T18" fmla="*/ 0 w 21600"/>
                  <a:gd name="T19" fmla="*/ 0 h 20886"/>
                  <a:gd name="T20" fmla="*/ 0 w 21600"/>
                  <a:gd name="T21" fmla="*/ 0 h 208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0886">
                    <a:moveTo>
                      <a:pt x="0" y="536"/>
                    </a:moveTo>
                    <a:cubicBezTo>
                      <a:pt x="4100" y="-714"/>
                      <a:pt x="6600" y="1071"/>
                      <a:pt x="10200" y="2142"/>
                    </a:cubicBezTo>
                    <a:cubicBezTo>
                      <a:pt x="12300" y="4909"/>
                      <a:pt x="13100" y="4998"/>
                      <a:pt x="14400" y="8569"/>
                    </a:cubicBezTo>
                    <a:cubicBezTo>
                      <a:pt x="14800" y="9640"/>
                      <a:pt x="15600" y="11782"/>
                      <a:pt x="15600" y="11782"/>
                    </a:cubicBezTo>
                    <a:cubicBezTo>
                      <a:pt x="14600" y="17048"/>
                      <a:pt x="13200" y="19101"/>
                      <a:pt x="7200" y="20886"/>
                    </a:cubicBezTo>
                    <a:cubicBezTo>
                      <a:pt x="5000" y="20261"/>
                      <a:pt x="3400" y="19101"/>
                      <a:pt x="2400" y="17137"/>
                    </a:cubicBezTo>
                    <a:cubicBezTo>
                      <a:pt x="1900" y="16066"/>
                      <a:pt x="1200" y="13924"/>
                      <a:pt x="1200" y="13924"/>
                    </a:cubicBezTo>
                    <a:cubicBezTo>
                      <a:pt x="2800" y="11693"/>
                      <a:pt x="2600" y="9997"/>
                      <a:pt x="4800" y="8033"/>
                    </a:cubicBezTo>
                    <a:cubicBezTo>
                      <a:pt x="6000" y="4731"/>
                      <a:pt x="9500" y="4017"/>
                      <a:pt x="12600" y="2142"/>
                    </a:cubicBezTo>
                    <a:cubicBezTo>
                      <a:pt x="14200" y="1160"/>
                      <a:pt x="18000" y="0"/>
                      <a:pt x="18000" y="0"/>
                    </a:cubicBezTo>
                    <a:cubicBezTo>
                      <a:pt x="19200" y="179"/>
                      <a:pt x="21600" y="536"/>
                      <a:pt x="21600" y="53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8" name="Freeform 49"/>
              <p:cNvSpPr>
                <a:spLocks/>
              </p:cNvSpPr>
              <p:nvPr/>
            </p:nvSpPr>
            <p:spPr bwMode="auto">
              <a:xfrm rot="5400000">
                <a:off x="7946998" y="816765"/>
                <a:ext cx="127000" cy="188861"/>
              </a:xfrm>
              <a:custGeom>
                <a:avLst/>
                <a:gdLst>
                  <a:gd name="T0" fmla="*/ 0 w 21600"/>
                  <a:gd name="T1" fmla="*/ 0 h 20886"/>
                  <a:gd name="T2" fmla="*/ 0 w 21600"/>
                  <a:gd name="T3" fmla="*/ 0 h 20886"/>
                  <a:gd name="T4" fmla="*/ 0 w 21600"/>
                  <a:gd name="T5" fmla="*/ 0 h 20886"/>
                  <a:gd name="T6" fmla="*/ 0 w 21600"/>
                  <a:gd name="T7" fmla="*/ 0 h 20886"/>
                  <a:gd name="T8" fmla="*/ 0 w 21600"/>
                  <a:gd name="T9" fmla="*/ 0 h 20886"/>
                  <a:gd name="T10" fmla="*/ 0 w 21600"/>
                  <a:gd name="T11" fmla="*/ 0 h 20886"/>
                  <a:gd name="T12" fmla="*/ 0 w 21600"/>
                  <a:gd name="T13" fmla="*/ 0 h 20886"/>
                  <a:gd name="T14" fmla="*/ 0 w 21600"/>
                  <a:gd name="T15" fmla="*/ 0 h 20886"/>
                  <a:gd name="T16" fmla="*/ 0 w 21600"/>
                  <a:gd name="T17" fmla="*/ 0 h 20886"/>
                  <a:gd name="T18" fmla="*/ 0 w 21600"/>
                  <a:gd name="T19" fmla="*/ 0 h 20886"/>
                  <a:gd name="T20" fmla="*/ 0 w 21600"/>
                  <a:gd name="T21" fmla="*/ 0 h 208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0886">
                    <a:moveTo>
                      <a:pt x="0" y="536"/>
                    </a:moveTo>
                    <a:cubicBezTo>
                      <a:pt x="4100" y="-714"/>
                      <a:pt x="6600" y="1071"/>
                      <a:pt x="10200" y="2142"/>
                    </a:cubicBezTo>
                    <a:cubicBezTo>
                      <a:pt x="12300" y="4909"/>
                      <a:pt x="13100" y="4998"/>
                      <a:pt x="14400" y="8569"/>
                    </a:cubicBezTo>
                    <a:cubicBezTo>
                      <a:pt x="14800" y="9640"/>
                      <a:pt x="15600" y="11782"/>
                      <a:pt x="15600" y="11782"/>
                    </a:cubicBezTo>
                    <a:cubicBezTo>
                      <a:pt x="14600" y="17048"/>
                      <a:pt x="13200" y="19101"/>
                      <a:pt x="7200" y="20886"/>
                    </a:cubicBezTo>
                    <a:cubicBezTo>
                      <a:pt x="5000" y="20261"/>
                      <a:pt x="3400" y="19101"/>
                      <a:pt x="2400" y="17137"/>
                    </a:cubicBezTo>
                    <a:cubicBezTo>
                      <a:pt x="1900" y="16066"/>
                      <a:pt x="1200" y="13924"/>
                      <a:pt x="1200" y="13924"/>
                    </a:cubicBezTo>
                    <a:cubicBezTo>
                      <a:pt x="2800" y="11693"/>
                      <a:pt x="2600" y="9997"/>
                      <a:pt x="4800" y="8033"/>
                    </a:cubicBezTo>
                    <a:cubicBezTo>
                      <a:pt x="6000" y="4731"/>
                      <a:pt x="9500" y="4017"/>
                      <a:pt x="12600" y="2142"/>
                    </a:cubicBezTo>
                    <a:cubicBezTo>
                      <a:pt x="14200" y="1160"/>
                      <a:pt x="18000" y="0"/>
                      <a:pt x="18000" y="0"/>
                    </a:cubicBezTo>
                    <a:cubicBezTo>
                      <a:pt x="19200" y="179"/>
                      <a:pt x="21600" y="536"/>
                      <a:pt x="21600" y="53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5598242" y="593617"/>
              <a:ext cx="116759" cy="1036459"/>
              <a:chOff x="7903366" y="847696"/>
              <a:chExt cx="201562" cy="596135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112" name="Freeform 49"/>
              <p:cNvSpPr>
                <a:spLocks/>
              </p:cNvSpPr>
              <p:nvPr/>
            </p:nvSpPr>
            <p:spPr bwMode="auto">
              <a:xfrm rot="5400000">
                <a:off x="7934298" y="1285900"/>
                <a:ext cx="127000" cy="188861"/>
              </a:xfrm>
              <a:custGeom>
                <a:avLst/>
                <a:gdLst>
                  <a:gd name="T0" fmla="*/ 0 w 21600"/>
                  <a:gd name="T1" fmla="*/ 0 h 20886"/>
                  <a:gd name="T2" fmla="*/ 0 w 21600"/>
                  <a:gd name="T3" fmla="*/ 0 h 20886"/>
                  <a:gd name="T4" fmla="*/ 0 w 21600"/>
                  <a:gd name="T5" fmla="*/ 0 h 20886"/>
                  <a:gd name="T6" fmla="*/ 0 w 21600"/>
                  <a:gd name="T7" fmla="*/ 0 h 20886"/>
                  <a:gd name="T8" fmla="*/ 0 w 21600"/>
                  <a:gd name="T9" fmla="*/ 0 h 20886"/>
                  <a:gd name="T10" fmla="*/ 0 w 21600"/>
                  <a:gd name="T11" fmla="*/ 0 h 20886"/>
                  <a:gd name="T12" fmla="*/ 0 w 21600"/>
                  <a:gd name="T13" fmla="*/ 0 h 20886"/>
                  <a:gd name="T14" fmla="*/ 0 w 21600"/>
                  <a:gd name="T15" fmla="*/ 0 h 20886"/>
                  <a:gd name="T16" fmla="*/ 0 w 21600"/>
                  <a:gd name="T17" fmla="*/ 0 h 20886"/>
                  <a:gd name="T18" fmla="*/ 0 w 21600"/>
                  <a:gd name="T19" fmla="*/ 0 h 20886"/>
                  <a:gd name="T20" fmla="*/ 0 w 21600"/>
                  <a:gd name="T21" fmla="*/ 0 h 208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0886">
                    <a:moveTo>
                      <a:pt x="0" y="536"/>
                    </a:moveTo>
                    <a:cubicBezTo>
                      <a:pt x="4100" y="-714"/>
                      <a:pt x="6600" y="1071"/>
                      <a:pt x="10200" y="2142"/>
                    </a:cubicBezTo>
                    <a:cubicBezTo>
                      <a:pt x="12300" y="4909"/>
                      <a:pt x="13100" y="4998"/>
                      <a:pt x="14400" y="8569"/>
                    </a:cubicBezTo>
                    <a:cubicBezTo>
                      <a:pt x="14800" y="9640"/>
                      <a:pt x="15600" y="11782"/>
                      <a:pt x="15600" y="11782"/>
                    </a:cubicBezTo>
                    <a:cubicBezTo>
                      <a:pt x="14600" y="17048"/>
                      <a:pt x="13200" y="19101"/>
                      <a:pt x="7200" y="20886"/>
                    </a:cubicBezTo>
                    <a:cubicBezTo>
                      <a:pt x="5000" y="20261"/>
                      <a:pt x="3400" y="19101"/>
                      <a:pt x="2400" y="17137"/>
                    </a:cubicBezTo>
                    <a:cubicBezTo>
                      <a:pt x="1900" y="16066"/>
                      <a:pt x="1200" y="13924"/>
                      <a:pt x="1200" y="13924"/>
                    </a:cubicBezTo>
                    <a:cubicBezTo>
                      <a:pt x="2800" y="11693"/>
                      <a:pt x="2600" y="9997"/>
                      <a:pt x="4800" y="8033"/>
                    </a:cubicBezTo>
                    <a:cubicBezTo>
                      <a:pt x="6000" y="4731"/>
                      <a:pt x="9500" y="4017"/>
                      <a:pt x="12600" y="2142"/>
                    </a:cubicBezTo>
                    <a:cubicBezTo>
                      <a:pt x="14200" y="1160"/>
                      <a:pt x="18000" y="0"/>
                      <a:pt x="18000" y="0"/>
                    </a:cubicBezTo>
                    <a:cubicBezTo>
                      <a:pt x="19200" y="179"/>
                      <a:pt x="21600" y="536"/>
                      <a:pt x="21600" y="53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3" name="Freeform 49"/>
              <p:cNvSpPr>
                <a:spLocks/>
              </p:cNvSpPr>
              <p:nvPr/>
            </p:nvSpPr>
            <p:spPr bwMode="auto">
              <a:xfrm rot="5400000">
                <a:off x="7934297" y="1176345"/>
                <a:ext cx="127000" cy="188861"/>
              </a:xfrm>
              <a:custGeom>
                <a:avLst/>
                <a:gdLst>
                  <a:gd name="T0" fmla="*/ 0 w 21600"/>
                  <a:gd name="T1" fmla="*/ 0 h 20886"/>
                  <a:gd name="T2" fmla="*/ 0 w 21600"/>
                  <a:gd name="T3" fmla="*/ 0 h 20886"/>
                  <a:gd name="T4" fmla="*/ 0 w 21600"/>
                  <a:gd name="T5" fmla="*/ 0 h 20886"/>
                  <a:gd name="T6" fmla="*/ 0 w 21600"/>
                  <a:gd name="T7" fmla="*/ 0 h 20886"/>
                  <a:gd name="T8" fmla="*/ 0 w 21600"/>
                  <a:gd name="T9" fmla="*/ 0 h 20886"/>
                  <a:gd name="T10" fmla="*/ 0 w 21600"/>
                  <a:gd name="T11" fmla="*/ 0 h 20886"/>
                  <a:gd name="T12" fmla="*/ 0 w 21600"/>
                  <a:gd name="T13" fmla="*/ 0 h 20886"/>
                  <a:gd name="T14" fmla="*/ 0 w 21600"/>
                  <a:gd name="T15" fmla="*/ 0 h 20886"/>
                  <a:gd name="T16" fmla="*/ 0 w 21600"/>
                  <a:gd name="T17" fmla="*/ 0 h 20886"/>
                  <a:gd name="T18" fmla="*/ 0 w 21600"/>
                  <a:gd name="T19" fmla="*/ 0 h 20886"/>
                  <a:gd name="T20" fmla="*/ 0 w 21600"/>
                  <a:gd name="T21" fmla="*/ 0 h 208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0886">
                    <a:moveTo>
                      <a:pt x="0" y="536"/>
                    </a:moveTo>
                    <a:cubicBezTo>
                      <a:pt x="4100" y="-714"/>
                      <a:pt x="6600" y="1071"/>
                      <a:pt x="10200" y="2142"/>
                    </a:cubicBezTo>
                    <a:cubicBezTo>
                      <a:pt x="12300" y="4909"/>
                      <a:pt x="13100" y="4998"/>
                      <a:pt x="14400" y="8569"/>
                    </a:cubicBezTo>
                    <a:cubicBezTo>
                      <a:pt x="14800" y="9640"/>
                      <a:pt x="15600" y="11782"/>
                      <a:pt x="15600" y="11782"/>
                    </a:cubicBezTo>
                    <a:cubicBezTo>
                      <a:pt x="14600" y="17048"/>
                      <a:pt x="13200" y="19101"/>
                      <a:pt x="7200" y="20886"/>
                    </a:cubicBezTo>
                    <a:cubicBezTo>
                      <a:pt x="5000" y="20261"/>
                      <a:pt x="3400" y="19101"/>
                      <a:pt x="2400" y="17137"/>
                    </a:cubicBezTo>
                    <a:cubicBezTo>
                      <a:pt x="1900" y="16066"/>
                      <a:pt x="1200" y="13924"/>
                      <a:pt x="1200" y="13924"/>
                    </a:cubicBezTo>
                    <a:cubicBezTo>
                      <a:pt x="2800" y="11693"/>
                      <a:pt x="2600" y="9997"/>
                      <a:pt x="4800" y="8033"/>
                    </a:cubicBezTo>
                    <a:cubicBezTo>
                      <a:pt x="6000" y="4731"/>
                      <a:pt x="9500" y="4017"/>
                      <a:pt x="12600" y="2142"/>
                    </a:cubicBezTo>
                    <a:cubicBezTo>
                      <a:pt x="14200" y="1160"/>
                      <a:pt x="18000" y="0"/>
                      <a:pt x="18000" y="0"/>
                    </a:cubicBezTo>
                    <a:cubicBezTo>
                      <a:pt x="19200" y="179"/>
                      <a:pt x="21600" y="536"/>
                      <a:pt x="21600" y="53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4" name="Freeform 49"/>
              <p:cNvSpPr>
                <a:spLocks/>
              </p:cNvSpPr>
              <p:nvPr/>
            </p:nvSpPr>
            <p:spPr bwMode="auto">
              <a:xfrm rot="5400000">
                <a:off x="7937499" y="1043401"/>
                <a:ext cx="127000" cy="188861"/>
              </a:xfrm>
              <a:custGeom>
                <a:avLst/>
                <a:gdLst>
                  <a:gd name="T0" fmla="*/ 0 w 21600"/>
                  <a:gd name="T1" fmla="*/ 0 h 20886"/>
                  <a:gd name="T2" fmla="*/ 0 w 21600"/>
                  <a:gd name="T3" fmla="*/ 0 h 20886"/>
                  <a:gd name="T4" fmla="*/ 0 w 21600"/>
                  <a:gd name="T5" fmla="*/ 0 h 20886"/>
                  <a:gd name="T6" fmla="*/ 0 w 21600"/>
                  <a:gd name="T7" fmla="*/ 0 h 20886"/>
                  <a:gd name="T8" fmla="*/ 0 w 21600"/>
                  <a:gd name="T9" fmla="*/ 0 h 20886"/>
                  <a:gd name="T10" fmla="*/ 0 w 21600"/>
                  <a:gd name="T11" fmla="*/ 0 h 20886"/>
                  <a:gd name="T12" fmla="*/ 0 w 21600"/>
                  <a:gd name="T13" fmla="*/ 0 h 20886"/>
                  <a:gd name="T14" fmla="*/ 0 w 21600"/>
                  <a:gd name="T15" fmla="*/ 0 h 20886"/>
                  <a:gd name="T16" fmla="*/ 0 w 21600"/>
                  <a:gd name="T17" fmla="*/ 0 h 20886"/>
                  <a:gd name="T18" fmla="*/ 0 w 21600"/>
                  <a:gd name="T19" fmla="*/ 0 h 20886"/>
                  <a:gd name="T20" fmla="*/ 0 w 21600"/>
                  <a:gd name="T21" fmla="*/ 0 h 208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0886">
                    <a:moveTo>
                      <a:pt x="0" y="536"/>
                    </a:moveTo>
                    <a:cubicBezTo>
                      <a:pt x="4100" y="-714"/>
                      <a:pt x="6600" y="1071"/>
                      <a:pt x="10200" y="2142"/>
                    </a:cubicBezTo>
                    <a:cubicBezTo>
                      <a:pt x="12300" y="4909"/>
                      <a:pt x="13100" y="4998"/>
                      <a:pt x="14400" y="8569"/>
                    </a:cubicBezTo>
                    <a:cubicBezTo>
                      <a:pt x="14800" y="9640"/>
                      <a:pt x="15600" y="11782"/>
                      <a:pt x="15600" y="11782"/>
                    </a:cubicBezTo>
                    <a:cubicBezTo>
                      <a:pt x="14600" y="17048"/>
                      <a:pt x="13200" y="19101"/>
                      <a:pt x="7200" y="20886"/>
                    </a:cubicBezTo>
                    <a:cubicBezTo>
                      <a:pt x="5000" y="20261"/>
                      <a:pt x="3400" y="19101"/>
                      <a:pt x="2400" y="17137"/>
                    </a:cubicBezTo>
                    <a:cubicBezTo>
                      <a:pt x="1900" y="16066"/>
                      <a:pt x="1200" y="13924"/>
                      <a:pt x="1200" y="13924"/>
                    </a:cubicBezTo>
                    <a:cubicBezTo>
                      <a:pt x="2800" y="11693"/>
                      <a:pt x="2600" y="9997"/>
                      <a:pt x="4800" y="8033"/>
                    </a:cubicBezTo>
                    <a:cubicBezTo>
                      <a:pt x="6000" y="4731"/>
                      <a:pt x="9500" y="4017"/>
                      <a:pt x="12600" y="2142"/>
                    </a:cubicBezTo>
                    <a:cubicBezTo>
                      <a:pt x="14200" y="1160"/>
                      <a:pt x="18000" y="0"/>
                      <a:pt x="18000" y="0"/>
                    </a:cubicBezTo>
                    <a:cubicBezTo>
                      <a:pt x="19200" y="179"/>
                      <a:pt x="21600" y="536"/>
                      <a:pt x="21600" y="53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5" name="Freeform 49"/>
              <p:cNvSpPr>
                <a:spLocks/>
              </p:cNvSpPr>
              <p:nvPr/>
            </p:nvSpPr>
            <p:spPr bwMode="auto">
              <a:xfrm rot="5400000">
                <a:off x="7946998" y="943000"/>
                <a:ext cx="127000" cy="188861"/>
              </a:xfrm>
              <a:custGeom>
                <a:avLst/>
                <a:gdLst>
                  <a:gd name="T0" fmla="*/ 0 w 21600"/>
                  <a:gd name="T1" fmla="*/ 0 h 20886"/>
                  <a:gd name="T2" fmla="*/ 0 w 21600"/>
                  <a:gd name="T3" fmla="*/ 0 h 20886"/>
                  <a:gd name="T4" fmla="*/ 0 w 21600"/>
                  <a:gd name="T5" fmla="*/ 0 h 20886"/>
                  <a:gd name="T6" fmla="*/ 0 w 21600"/>
                  <a:gd name="T7" fmla="*/ 0 h 20886"/>
                  <a:gd name="T8" fmla="*/ 0 w 21600"/>
                  <a:gd name="T9" fmla="*/ 0 h 20886"/>
                  <a:gd name="T10" fmla="*/ 0 w 21600"/>
                  <a:gd name="T11" fmla="*/ 0 h 20886"/>
                  <a:gd name="T12" fmla="*/ 0 w 21600"/>
                  <a:gd name="T13" fmla="*/ 0 h 20886"/>
                  <a:gd name="T14" fmla="*/ 0 w 21600"/>
                  <a:gd name="T15" fmla="*/ 0 h 20886"/>
                  <a:gd name="T16" fmla="*/ 0 w 21600"/>
                  <a:gd name="T17" fmla="*/ 0 h 20886"/>
                  <a:gd name="T18" fmla="*/ 0 w 21600"/>
                  <a:gd name="T19" fmla="*/ 0 h 20886"/>
                  <a:gd name="T20" fmla="*/ 0 w 21600"/>
                  <a:gd name="T21" fmla="*/ 0 h 208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0886">
                    <a:moveTo>
                      <a:pt x="0" y="536"/>
                    </a:moveTo>
                    <a:cubicBezTo>
                      <a:pt x="4100" y="-714"/>
                      <a:pt x="6600" y="1071"/>
                      <a:pt x="10200" y="2142"/>
                    </a:cubicBezTo>
                    <a:cubicBezTo>
                      <a:pt x="12300" y="4909"/>
                      <a:pt x="13100" y="4998"/>
                      <a:pt x="14400" y="8569"/>
                    </a:cubicBezTo>
                    <a:cubicBezTo>
                      <a:pt x="14800" y="9640"/>
                      <a:pt x="15600" y="11782"/>
                      <a:pt x="15600" y="11782"/>
                    </a:cubicBezTo>
                    <a:cubicBezTo>
                      <a:pt x="14600" y="17048"/>
                      <a:pt x="13200" y="19101"/>
                      <a:pt x="7200" y="20886"/>
                    </a:cubicBezTo>
                    <a:cubicBezTo>
                      <a:pt x="5000" y="20261"/>
                      <a:pt x="3400" y="19101"/>
                      <a:pt x="2400" y="17137"/>
                    </a:cubicBezTo>
                    <a:cubicBezTo>
                      <a:pt x="1900" y="16066"/>
                      <a:pt x="1200" y="13924"/>
                      <a:pt x="1200" y="13924"/>
                    </a:cubicBezTo>
                    <a:cubicBezTo>
                      <a:pt x="2800" y="11693"/>
                      <a:pt x="2600" y="9997"/>
                      <a:pt x="4800" y="8033"/>
                    </a:cubicBezTo>
                    <a:cubicBezTo>
                      <a:pt x="6000" y="4731"/>
                      <a:pt x="9500" y="4017"/>
                      <a:pt x="12600" y="2142"/>
                    </a:cubicBezTo>
                    <a:cubicBezTo>
                      <a:pt x="14200" y="1160"/>
                      <a:pt x="18000" y="0"/>
                      <a:pt x="18000" y="0"/>
                    </a:cubicBezTo>
                    <a:cubicBezTo>
                      <a:pt x="19200" y="179"/>
                      <a:pt x="21600" y="536"/>
                      <a:pt x="21600" y="53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" name="Freeform 49"/>
              <p:cNvSpPr>
                <a:spLocks/>
              </p:cNvSpPr>
              <p:nvPr/>
            </p:nvSpPr>
            <p:spPr bwMode="auto">
              <a:xfrm rot="5400000">
                <a:off x="7946998" y="816765"/>
                <a:ext cx="127000" cy="188861"/>
              </a:xfrm>
              <a:custGeom>
                <a:avLst/>
                <a:gdLst>
                  <a:gd name="T0" fmla="*/ 0 w 21600"/>
                  <a:gd name="T1" fmla="*/ 0 h 20886"/>
                  <a:gd name="T2" fmla="*/ 0 w 21600"/>
                  <a:gd name="T3" fmla="*/ 0 h 20886"/>
                  <a:gd name="T4" fmla="*/ 0 w 21600"/>
                  <a:gd name="T5" fmla="*/ 0 h 20886"/>
                  <a:gd name="T6" fmla="*/ 0 w 21600"/>
                  <a:gd name="T7" fmla="*/ 0 h 20886"/>
                  <a:gd name="T8" fmla="*/ 0 w 21600"/>
                  <a:gd name="T9" fmla="*/ 0 h 20886"/>
                  <a:gd name="T10" fmla="*/ 0 w 21600"/>
                  <a:gd name="T11" fmla="*/ 0 h 20886"/>
                  <a:gd name="T12" fmla="*/ 0 w 21600"/>
                  <a:gd name="T13" fmla="*/ 0 h 20886"/>
                  <a:gd name="T14" fmla="*/ 0 w 21600"/>
                  <a:gd name="T15" fmla="*/ 0 h 20886"/>
                  <a:gd name="T16" fmla="*/ 0 w 21600"/>
                  <a:gd name="T17" fmla="*/ 0 h 20886"/>
                  <a:gd name="T18" fmla="*/ 0 w 21600"/>
                  <a:gd name="T19" fmla="*/ 0 h 20886"/>
                  <a:gd name="T20" fmla="*/ 0 w 21600"/>
                  <a:gd name="T21" fmla="*/ 0 h 208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0886">
                    <a:moveTo>
                      <a:pt x="0" y="536"/>
                    </a:moveTo>
                    <a:cubicBezTo>
                      <a:pt x="4100" y="-714"/>
                      <a:pt x="6600" y="1071"/>
                      <a:pt x="10200" y="2142"/>
                    </a:cubicBezTo>
                    <a:cubicBezTo>
                      <a:pt x="12300" y="4909"/>
                      <a:pt x="13100" y="4998"/>
                      <a:pt x="14400" y="8569"/>
                    </a:cubicBezTo>
                    <a:cubicBezTo>
                      <a:pt x="14800" y="9640"/>
                      <a:pt x="15600" y="11782"/>
                      <a:pt x="15600" y="11782"/>
                    </a:cubicBezTo>
                    <a:cubicBezTo>
                      <a:pt x="14600" y="17048"/>
                      <a:pt x="13200" y="19101"/>
                      <a:pt x="7200" y="20886"/>
                    </a:cubicBezTo>
                    <a:cubicBezTo>
                      <a:pt x="5000" y="20261"/>
                      <a:pt x="3400" y="19101"/>
                      <a:pt x="2400" y="17137"/>
                    </a:cubicBezTo>
                    <a:cubicBezTo>
                      <a:pt x="1900" y="16066"/>
                      <a:pt x="1200" y="13924"/>
                      <a:pt x="1200" y="13924"/>
                    </a:cubicBezTo>
                    <a:cubicBezTo>
                      <a:pt x="2800" y="11693"/>
                      <a:pt x="2600" y="9997"/>
                      <a:pt x="4800" y="8033"/>
                    </a:cubicBezTo>
                    <a:cubicBezTo>
                      <a:pt x="6000" y="4731"/>
                      <a:pt x="9500" y="4017"/>
                      <a:pt x="12600" y="2142"/>
                    </a:cubicBezTo>
                    <a:cubicBezTo>
                      <a:pt x="14200" y="1160"/>
                      <a:pt x="18000" y="0"/>
                      <a:pt x="18000" y="0"/>
                    </a:cubicBezTo>
                    <a:cubicBezTo>
                      <a:pt x="19200" y="179"/>
                      <a:pt x="21600" y="536"/>
                      <a:pt x="21600" y="53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10" name="Rectangle 109"/>
          <p:cNvSpPr/>
          <p:nvPr/>
        </p:nvSpPr>
        <p:spPr>
          <a:xfrm>
            <a:off x="4686172" y="1075539"/>
            <a:ext cx="129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A9E1DC"/>
                </a:solidFill>
              </a:rPr>
              <a:t>(</a:t>
            </a:r>
            <a:r>
              <a:rPr lang="en-US" dirty="0">
                <a:solidFill>
                  <a:srgbClr val="A9E1DC"/>
                </a:solidFill>
              </a:rPr>
              <a:t>BDMPS’96)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1" y="1008406"/>
            <a:ext cx="2081193" cy="61603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7570" y="1770217"/>
            <a:ext cx="7667082" cy="1362897"/>
            <a:chOff x="557570" y="1770217"/>
            <a:chExt cx="7667082" cy="1362897"/>
          </a:xfrm>
        </p:grpSpPr>
        <p:sp>
          <p:nvSpPr>
            <p:cNvPr id="5" name="TextBox 4"/>
            <p:cNvSpPr txBox="1"/>
            <p:nvPr/>
          </p:nvSpPr>
          <p:spPr>
            <a:xfrm>
              <a:off x="557570" y="2485932"/>
              <a:ext cx="3755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D30F"/>
                  </a:solidFill>
                </a:rPr>
                <a:t>Arnold, Moor, </a:t>
              </a:r>
              <a:r>
                <a:rPr lang="en-US" dirty="0" err="1" smtClean="0">
                  <a:solidFill>
                    <a:srgbClr val="FFD30F"/>
                  </a:solidFill>
                </a:rPr>
                <a:t>Yaffe</a:t>
              </a:r>
              <a:r>
                <a:rPr lang="en-US" dirty="0" smtClean="0">
                  <a:solidFill>
                    <a:srgbClr val="FFD30F"/>
                  </a:solidFill>
                </a:rPr>
                <a:t> (AMY’01): DS </a:t>
              </a:r>
              <a:r>
                <a:rPr lang="en-US" dirty="0" err="1" smtClean="0">
                  <a:solidFill>
                    <a:srgbClr val="FFD30F"/>
                  </a:solidFill>
                </a:rPr>
                <a:t>eqs</a:t>
              </a:r>
              <a:r>
                <a:rPr lang="en-US" dirty="0" smtClean="0">
                  <a:solidFill>
                    <a:srgbClr val="FFD30F"/>
                  </a:solidFill>
                </a:rPr>
                <a:t>.</a:t>
              </a:r>
              <a:endParaRPr lang="en-US" dirty="0">
                <a:solidFill>
                  <a:srgbClr val="FFD30F"/>
                </a:solidFill>
              </a:endParaRPr>
            </a:p>
            <a:p>
              <a:r>
                <a:rPr lang="en-US" dirty="0" smtClean="0">
                  <a:solidFill>
                    <a:srgbClr val="FFFFFF"/>
                  </a:solidFill>
                </a:rPr>
                <a:t>McGill-AMY: coupled rate equations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1651" y="1770217"/>
              <a:ext cx="3433001" cy="136289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67626" y="4582636"/>
            <a:ext cx="8072947" cy="1180750"/>
            <a:chOff x="567626" y="4582636"/>
            <a:chExt cx="8072947" cy="1180750"/>
          </a:xfrm>
        </p:grpSpPr>
        <p:sp>
          <p:nvSpPr>
            <p:cNvPr id="14" name="TextBox 13"/>
            <p:cNvSpPr txBox="1"/>
            <p:nvPr/>
          </p:nvSpPr>
          <p:spPr>
            <a:xfrm>
              <a:off x="4881048" y="4582636"/>
              <a:ext cx="3759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D30F"/>
                  </a:solidFill>
                </a:rPr>
                <a:t>Guo</a:t>
              </a:r>
              <a:r>
                <a:rPr lang="en-US" dirty="0" smtClean="0">
                  <a:solidFill>
                    <a:srgbClr val="FFD30F"/>
                  </a:solidFill>
                </a:rPr>
                <a:t> &amp; XNW’00, </a:t>
              </a:r>
              <a:r>
                <a:rPr lang="en-US" dirty="0" err="1" smtClean="0">
                  <a:solidFill>
                    <a:srgbClr val="FFD30F"/>
                  </a:solidFill>
                </a:rPr>
                <a:t>Zhang,Wang</a:t>
              </a:r>
              <a:r>
                <a:rPr lang="en-US" dirty="0" smtClean="0">
                  <a:solidFill>
                    <a:srgbClr val="FFD30F"/>
                  </a:solidFill>
                </a:rPr>
                <a:t>, XNW’03</a:t>
              </a:r>
              <a:endParaRPr lang="en-US" dirty="0">
                <a:solidFill>
                  <a:srgbClr val="FFD30F"/>
                </a:solidFill>
              </a:endParaRP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796" y="5085834"/>
              <a:ext cx="7234752" cy="67755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7626" y="4605972"/>
              <a:ext cx="4049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D30F"/>
                  </a:solidFill>
                </a:rPr>
                <a:t>High-twist approach: </a:t>
              </a:r>
              <a:r>
                <a:rPr lang="en-US" dirty="0" smtClean="0">
                  <a:solidFill>
                    <a:srgbClr val="FFFFFF"/>
                  </a:solidFill>
                </a:rPr>
                <a:t>Modified frag. </a:t>
              </a:r>
              <a:r>
                <a:rPr lang="en-US" dirty="0" err="1" smtClean="0">
                  <a:solidFill>
                    <a:srgbClr val="FFFFFF"/>
                  </a:solidFill>
                </a:rPr>
                <a:t>Func</a:t>
              </a:r>
              <a:r>
                <a:rPr lang="en-US" dirty="0" smtClean="0">
                  <a:solidFill>
                    <a:srgbClr val="FFFFFF"/>
                  </a:solidFill>
                </a:rPr>
                <a:t>.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7434" y="5837872"/>
            <a:ext cx="78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McGill-AMY, MARTINI-AMY, CUJET, HT-BW, HT-M, JEWEL, </a:t>
            </a:r>
            <a:r>
              <a:rPr lang="en-US" dirty="0" err="1" smtClean="0">
                <a:solidFill>
                  <a:srgbClr val="FFFFFF"/>
                </a:solidFill>
              </a:rPr>
              <a:t>JaYEM</a:t>
            </a:r>
            <a:r>
              <a:rPr lang="en-US" dirty="0" smtClean="0">
                <a:solidFill>
                  <a:srgbClr val="FFFFFF"/>
                </a:solidFill>
              </a:rPr>
              <a:t>, PCM, BAMPS ….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396" y="3250168"/>
            <a:ext cx="480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D30F"/>
                </a:solidFill>
              </a:rPr>
              <a:t>Gyulassy-Levai-Vitev</a:t>
            </a:r>
            <a:r>
              <a:rPr lang="en-US" dirty="0">
                <a:solidFill>
                  <a:srgbClr val="FFD30F"/>
                </a:solidFill>
              </a:rPr>
              <a:t> </a:t>
            </a:r>
            <a:r>
              <a:rPr lang="en-US" dirty="0" smtClean="0">
                <a:solidFill>
                  <a:srgbClr val="FFD30F"/>
                </a:solidFill>
              </a:rPr>
              <a:t>(GLV’00): </a:t>
            </a:r>
            <a:r>
              <a:rPr lang="en-US" dirty="0" smtClean="0">
                <a:solidFill>
                  <a:schemeClr val="bg1"/>
                </a:solidFill>
              </a:rPr>
              <a:t>Opacity expansion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61300" y="3736211"/>
            <a:ext cx="6128964" cy="708785"/>
            <a:chOff x="2061300" y="3736211"/>
            <a:chExt cx="6128964" cy="708785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300" y="3801638"/>
              <a:ext cx="2730351" cy="643358"/>
            </a:xfrm>
            <a:prstGeom prst="rect">
              <a:avLst/>
            </a:prstGeom>
          </p:spPr>
        </p:pic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675" y="3736211"/>
              <a:ext cx="2427589" cy="708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2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B3E48-C8A4-404D-9228-D85E1246081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5" y="803672"/>
            <a:ext cx="1446609" cy="88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5580" y="0"/>
            <a:ext cx="8967639" cy="857250"/>
          </a:xfrm>
        </p:spPr>
        <p:txBody>
          <a:bodyPr rIns="132073"/>
          <a:lstStyle/>
          <a:p>
            <a:pPr>
              <a:defRPr/>
            </a:pPr>
            <a:r>
              <a:rPr lang="en-US" dirty="0" err="1"/>
              <a:t>q</a:t>
            </a:r>
            <a:r>
              <a:rPr lang="en-US" dirty="0" err="1" smtClean="0"/>
              <a:t>hat</a:t>
            </a:r>
            <a:r>
              <a:rPr lang="en-US" dirty="0" smtClean="0"/>
              <a:t> from DIS </a:t>
            </a:r>
            <a:r>
              <a:rPr lang="en-US" dirty="0"/>
              <a:t>of large nuclei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3" y="1150144"/>
            <a:ext cx="4904631" cy="2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4" y="3583782"/>
            <a:ext cx="4916910" cy="23284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415" name="Rectangle 6"/>
          <p:cNvSpPr>
            <a:spLocks/>
          </p:cNvSpPr>
          <p:nvPr/>
        </p:nvSpPr>
        <p:spPr bwMode="auto">
          <a:xfrm>
            <a:off x="1439863" y="5920118"/>
            <a:ext cx="2642072" cy="4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/>
          <a:lstStyle/>
          <a:p>
            <a:pPr marL="39066"/>
            <a:r>
              <a:rPr lang="en-US" sz="2200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Deng &amp; XNW (</a:t>
            </a:r>
            <a:r>
              <a:rPr lang="en-US" sz="2200" b="1" dirty="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  <a:sym typeface="Times" charset="0"/>
              </a:rPr>
              <a:t>2010)</a:t>
            </a:r>
          </a:p>
        </p:txBody>
      </p:sp>
      <p:pic>
        <p:nvPicPr>
          <p:cNvPr id="17416" name="Picture 8" descr="final_med_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81" y="3319711"/>
            <a:ext cx="2988295" cy="26609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417" name="TextBox 1"/>
          <p:cNvSpPr txBox="1">
            <a:spLocks noChangeArrowheads="1"/>
          </p:cNvSpPr>
          <p:nvPr/>
        </p:nvSpPr>
        <p:spPr bwMode="auto">
          <a:xfrm>
            <a:off x="530818" y="1073922"/>
            <a:ext cx="1848257" cy="4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9pPr>
          </a:lstStyle>
          <a:p>
            <a:pPr eaLnBrk="1" hangingPunct="1"/>
            <a:r>
              <a:rPr lang="en-US" altLang="zh-CN" sz="2400" dirty="0"/>
              <a:t>Single hadron</a:t>
            </a:r>
            <a:endParaRPr lang="en-US" sz="2400" dirty="0"/>
          </a:p>
        </p:txBody>
      </p:sp>
      <p:sp>
        <p:nvSpPr>
          <p:cNvPr id="17418" name="TextBox 2"/>
          <p:cNvSpPr txBox="1">
            <a:spLocks noChangeArrowheads="1"/>
          </p:cNvSpPr>
          <p:nvPr/>
        </p:nvSpPr>
        <p:spPr bwMode="auto">
          <a:xfrm>
            <a:off x="5875254" y="4944254"/>
            <a:ext cx="1679741" cy="5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9pPr>
          </a:lstStyle>
          <a:p>
            <a:pPr eaLnBrk="1" hangingPunct="1"/>
            <a:r>
              <a:rPr lang="en-US" dirty="0" err="1"/>
              <a:t>dihadron</a:t>
            </a:r>
            <a:endParaRPr lang="en-US" dirty="0"/>
          </a:p>
        </p:txBody>
      </p:sp>
      <p:sp>
        <p:nvSpPr>
          <p:cNvPr id="17419" name="TextBox 3"/>
          <p:cNvSpPr txBox="1">
            <a:spLocks noChangeArrowheads="1"/>
          </p:cNvSpPr>
          <p:nvPr/>
        </p:nvSpPr>
        <p:spPr bwMode="auto">
          <a:xfrm>
            <a:off x="5511031" y="5929661"/>
            <a:ext cx="3387440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 New Roman" charset="0"/>
                <a:ea typeface="华文宋体" charset="0"/>
                <a:cs typeface="华文宋体" charset="0"/>
                <a:sym typeface="Times New Roman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FFFF00"/>
                </a:solidFill>
              </a:rPr>
              <a:t>Majumder</a:t>
            </a:r>
            <a:r>
              <a:rPr lang="en-US" sz="2000" dirty="0">
                <a:solidFill>
                  <a:srgbClr val="FFFF00"/>
                </a:solidFill>
              </a:rPr>
              <a:t>, Wang, XNW (2007)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11" y="2627414"/>
            <a:ext cx="3456060" cy="484880"/>
          </a:xfrm>
          <a:prstGeom prst="rect">
            <a:avLst/>
          </a:prstGeom>
        </p:spPr>
      </p:pic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6123161" y="749246"/>
            <a:ext cx="2242457" cy="1835097"/>
            <a:chOff x="384" y="886"/>
            <a:chExt cx="1680" cy="1514"/>
          </a:xfrm>
        </p:grpSpPr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864" y="144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960" y="1920"/>
              <a:ext cx="96" cy="9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1248" y="1872"/>
              <a:ext cx="96" cy="97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1536" y="1872"/>
              <a:ext cx="96" cy="97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1632" y="1920"/>
              <a:ext cx="96" cy="9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1344" y="1680"/>
              <a:ext cx="95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536" y="1536"/>
              <a:ext cx="96" cy="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008" y="1584"/>
              <a:ext cx="95" cy="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440" y="211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53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1248" y="148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296" y="20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1440" y="225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1392" y="1584"/>
              <a:ext cx="96" cy="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912" y="20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1104" y="1536"/>
              <a:ext cx="96" cy="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1152" y="225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124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163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AutoShape 30"/>
            <p:cNvSpPr>
              <a:spLocks noChangeArrowheads="1"/>
            </p:cNvSpPr>
            <p:nvPr/>
          </p:nvSpPr>
          <p:spPr bwMode="auto">
            <a:xfrm>
              <a:off x="1008" y="1968"/>
              <a:ext cx="95" cy="96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AutoShape 31"/>
            <p:cNvSpPr>
              <a:spLocks noChangeArrowheads="1"/>
            </p:cNvSpPr>
            <p:nvPr/>
          </p:nvSpPr>
          <p:spPr bwMode="auto">
            <a:xfrm>
              <a:off x="1296" y="1872"/>
              <a:ext cx="144" cy="97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AutoShape 32"/>
            <p:cNvSpPr>
              <a:spLocks noChangeArrowheads="1"/>
            </p:cNvSpPr>
            <p:nvPr/>
          </p:nvSpPr>
          <p:spPr bwMode="auto">
            <a:xfrm>
              <a:off x="1536" y="1920"/>
              <a:ext cx="96" cy="96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AutoShape 33"/>
            <p:cNvSpPr>
              <a:spLocks noChangeArrowheads="1"/>
            </p:cNvSpPr>
            <p:nvPr/>
          </p:nvSpPr>
          <p:spPr bwMode="auto">
            <a:xfrm>
              <a:off x="1392" y="2016"/>
              <a:ext cx="96" cy="9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AutoShape 34"/>
            <p:cNvSpPr>
              <a:spLocks noChangeArrowheads="1"/>
            </p:cNvSpPr>
            <p:nvPr/>
          </p:nvSpPr>
          <p:spPr bwMode="auto">
            <a:xfrm>
              <a:off x="1440" y="2064"/>
              <a:ext cx="96" cy="96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1008" y="1968"/>
              <a:ext cx="767" cy="48"/>
            </a:xfrm>
            <a:custGeom>
              <a:avLst/>
              <a:gdLst>
                <a:gd name="T0" fmla="*/ 0 w 1296"/>
                <a:gd name="T1" fmla="*/ 48 h 96"/>
                <a:gd name="T2" fmla="*/ 528 w 1296"/>
                <a:gd name="T3" fmla="*/ 0 h 96"/>
                <a:gd name="T4" fmla="*/ 912 w 1296"/>
                <a:gd name="T5" fmla="*/ 96 h 96"/>
                <a:gd name="T6" fmla="*/ 1296 w 1296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6" h="96">
                  <a:moveTo>
                    <a:pt x="0" y="48"/>
                  </a:moveTo>
                  <a:lnTo>
                    <a:pt x="528" y="0"/>
                  </a:lnTo>
                  <a:lnTo>
                    <a:pt x="912" y="96"/>
                  </a:lnTo>
                  <a:lnTo>
                    <a:pt x="1296" y="96"/>
                  </a:lnTo>
                </a:path>
              </a:pathLst>
            </a:custGeom>
            <a:noFill/>
            <a:ln w="3175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720" y="1584"/>
              <a:ext cx="304" cy="385"/>
            </a:xfrm>
            <a:custGeom>
              <a:avLst/>
              <a:gdLst>
                <a:gd name="T0" fmla="*/ 0 w 448"/>
                <a:gd name="T1" fmla="*/ 0 h 672"/>
                <a:gd name="T2" fmla="*/ 48 w 448"/>
                <a:gd name="T3" fmla="*/ 96 h 672"/>
                <a:gd name="T4" fmla="*/ 144 w 448"/>
                <a:gd name="T5" fmla="*/ 96 h 672"/>
                <a:gd name="T6" fmla="*/ 96 w 448"/>
                <a:gd name="T7" fmla="*/ 240 h 672"/>
                <a:gd name="T8" fmla="*/ 240 w 448"/>
                <a:gd name="T9" fmla="*/ 240 h 672"/>
                <a:gd name="T10" fmla="*/ 192 w 448"/>
                <a:gd name="T11" fmla="*/ 384 h 672"/>
                <a:gd name="T12" fmla="*/ 288 w 448"/>
                <a:gd name="T13" fmla="*/ 384 h 672"/>
                <a:gd name="T14" fmla="*/ 336 w 448"/>
                <a:gd name="T15" fmla="*/ 384 h 672"/>
                <a:gd name="T16" fmla="*/ 288 w 448"/>
                <a:gd name="T17" fmla="*/ 528 h 672"/>
                <a:gd name="T18" fmla="*/ 432 w 448"/>
                <a:gd name="T19" fmla="*/ 528 h 672"/>
                <a:gd name="T20" fmla="*/ 384 w 448"/>
                <a:gd name="T21" fmla="*/ 624 h 672"/>
                <a:gd name="T22" fmla="*/ 384 w 448"/>
                <a:gd name="T23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8" h="672">
                  <a:moveTo>
                    <a:pt x="0" y="0"/>
                  </a:moveTo>
                  <a:cubicBezTo>
                    <a:pt x="12" y="40"/>
                    <a:pt x="24" y="80"/>
                    <a:pt x="48" y="96"/>
                  </a:cubicBezTo>
                  <a:cubicBezTo>
                    <a:pt x="72" y="112"/>
                    <a:pt x="136" y="72"/>
                    <a:pt x="144" y="96"/>
                  </a:cubicBezTo>
                  <a:cubicBezTo>
                    <a:pt x="152" y="120"/>
                    <a:pt x="80" y="216"/>
                    <a:pt x="96" y="240"/>
                  </a:cubicBezTo>
                  <a:cubicBezTo>
                    <a:pt x="112" y="264"/>
                    <a:pt x="224" y="216"/>
                    <a:pt x="240" y="240"/>
                  </a:cubicBezTo>
                  <a:cubicBezTo>
                    <a:pt x="256" y="264"/>
                    <a:pt x="184" y="360"/>
                    <a:pt x="192" y="384"/>
                  </a:cubicBezTo>
                  <a:cubicBezTo>
                    <a:pt x="200" y="408"/>
                    <a:pt x="264" y="384"/>
                    <a:pt x="288" y="384"/>
                  </a:cubicBezTo>
                  <a:cubicBezTo>
                    <a:pt x="312" y="384"/>
                    <a:pt x="336" y="360"/>
                    <a:pt x="336" y="384"/>
                  </a:cubicBezTo>
                  <a:cubicBezTo>
                    <a:pt x="336" y="408"/>
                    <a:pt x="272" y="504"/>
                    <a:pt x="288" y="528"/>
                  </a:cubicBezTo>
                  <a:cubicBezTo>
                    <a:pt x="304" y="552"/>
                    <a:pt x="416" y="512"/>
                    <a:pt x="432" y="528"/>
                  </a:cubicBezTo>
                  <a:cubicBezTo>
                    <a:pt x="448" y="544"/>
                    <a:pt x="392" y="600"/>
                    <a:pt x="384" y="624"/>
                  </a:cubicBezTo>
                  <a:cubicBezTo>
                    <a:pt x="376" y="648"/>
                    <a:pt x="380" y="660"/>
                    <a:pt x="384" y="672"/>
                  </a:cubicBezTo>
                </a:path>
              </a:pathLst>
            </a:custGeom>
            <a:noFill/>
            <a:ln w="34925" cmpd="sng">
              <a:solidFill>
                <a:srgbClr val="FFD30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>
              <a:off x="384" y="1584"/>
              <a:ext cx="336" cy="0"/>
            </a:xfrm>
            <a:prstGeom prst="line">
              <a:avLst/>
            </a:prstGeom>
            <a:noFill/>
            <a:ln w="31750">
              <a:solidFill>
                <a:srgbClr val="FFD30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 flipV="1">
              <a:off x="720" y="1344"/>
              <a:ext cx="336" cy="239"/>
            </a:xfrm>
            <a:prstGeom prst="line">
              <a:avLst/>
            </a:prstGeom>
            <a:noFill/>
            <a:ln w="31750">
              <a:solidFill>
                <a:srgbClr val="FFD30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912" y="886"/>
              <a:ext cx="240" cy="7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e</a:t>
              </a:r>
              <a:r>
                <a:rPr lang="en-US" sz="4000" baseline="30000" dirty="0"/>
                <a:t>-</a:t>
              </a:r>
              <a:endParaRPr lang="en-US" sz="4000" dirty="0"/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1776" y="201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 flipV="1">
              <a:off x="1776" y="1968"/>
              <a:ext cx="14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>
              <a:off x="1728" y="2016"/>
              <a:ext cx="144" cy="4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>
              <a:off x="1872" y="2016"/>
              <a:ext cx="19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>
              <a:off x="1824" y="2016"/>
              <a:ext cx="192" cy="4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656528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0" y="1003300"/>
            <a:ext cx="9144000" cy="5867400"/>
            <a:chOff x="0" y="0"/>
            <a:chExt cx="5760" cy="3696"/>
          </a:xfrm>
        </p:grpSpPr>
        <p:sp>
          <p:nvSpPr>
            <p:cNvPr id="26625" name="Rectangle 1"/>
            <p:cNvSpPr>
              <a:spLocks/>
            </p:cNvSpPr>
            <p:nvPr/>
          </p:nvSpPr>
          <p:spPr bwMode="auto">
            <a:xfrm>
              <a:off x="0" y="0"/>
              <a:ext cx="5760" cy="3696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626" name="Rectangle 2"/>
            <p:cNvSpPr>
              <a:spLocks/>
            </p:cNvSpPr>
            <p:nvPr/>
          </p:nvSpPr>
          <p:spPr bwMode="auto">
            <a:xfrm>
              <a:off x="0" y="0"/>
              <a:ext cx="5760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pic>
        <p:nvPicPr>
          <p:cNvPr id="266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"/>
          <a:stretch>
            <a:fillRect/>
          </a:stretch>
        </p:blipFill>
        <p:spPr bwMode="auto">
          <a:xfrm>
            <a:off x="1943100" y="895350"/>
            <a:ext cx="52292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9" cy="895350"/>
          </a:xfrm>
          <a:ln/>
        </p:spPr>
        <p:txBody>
          <a:bodyPr rIns="132080"/>
          <a:lstStyle/>
          <a:p>
            <a:r>
              <a:rPr lang="en-US" dirty="0"/>
              <a:t>Jet </a:t>
            </a:r>
            <a:r>
              <a:rPr lang="en-US" dirty="0" smtClean="0"/>
              <a:t>Quenching </a:t>
            </a:r>
            <a:r>
              <a:rPr lang="en-US" dirty="0"/>
              <a:t>at </a:t>
            </a:r>
            <a:r>
              <a:rPr lang="en-US" dirty="0" smtClean="0"/>
              <a:t>RHIC &amp; LHC</a:t>
            </a:r>
            <a:endParaRPr lang="en-US" dirty="0"/>
          </a:p>
        </p:txBody>
      </p:sp>
      <p:pic>
        <p:nvPicPr>
          <p:cNvPr id="2663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998912"/>
            <a:ext cx="3454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051050" y="4460875"/>
            <a:ext cx="344488" cy="1539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958850" y="1057275"/>
            <a:ext cx="3454400" cy="2717800"/>
            <a:chOff x="0" y="0"/>
            <a:chExt cx="2176" cy="1712"/>
          </a:xfrm>
        </p:grpSpPr>
        <p:pic>
          <p:nvPicPr>
            <p:cNvPr id="2663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50" r="10207"/>
            <a:stretch>
              <a:fillRect/>
            </a:stretch>
          </p:blipFill>
          <p:spPr bwMode="auto">
            <a:xfrm>
              <a:off x="0" y="0"/>
              <a:ext cx="2176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9"/>
            <p:cNvSpPr>
              <a:spLocks/>
            </p:cNvSpPr>
            <p:nvPr/>
          </p:nvSpPr>
          <p:spPr bwMode="auto">
            <a:xfrm>
              <a:off x="443" y="1290"/>
              <a:ext cx="97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1200">
                  <a:solidFill>
                    <a:srgbClr val="FFFFFF"/>
                  </a:solidFill>
                  <a:ea typeface="ＭＳ Ｐゴシック" charset="0"/>
                  <a:cs typeface="Times New Roman" charset="0"/>
                </a:rPr>
                <a:t>Pedestal&amp;flow subtracted</a:t>
              </a:r>
            </a:p>
          </p:txBody>
        </p:sp>
      </p:grp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4937125" y="1057275"/>
            <a:ext cx="3683000" cy="2717800"/>
            <a:chOff x="0" y="0"/>
            <a:chExt cx="2319" cy="1711"/>
          </a:xfrm>
        </p:grpSpPr>
        <p:pic>
          <p:nvPicPr>
            <p:cNvPr id="26635" name="Picture 1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9" cy="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Rectangle 12"/>
            <p:cNvSpPr>
              <a:spLocks/>
            </p:cNvSpPr>
            <p:nvPr/>
          </p:nvSpPr>
          <p:spPr bwMode="auto">
            <a:xfrm>
              <a:off x="246" y="1167"/>
              <a:ext cx="129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STAR Preliminary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7126" y="3998912"/>
            <a:ext cx="3683000" cy="25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3"/>
          <p:cNvSpPr>
            <a:spLocks noChangeArrowheads="1"/>
          </p:cNvSpPr>
          <p:nvPr/>
        </p:nvSpPr>
        <p:spPr bwMode="auto">
          <a:xfrm>
            <a:off x="7854455" y="4552950"/>
            <a:ext cx="832345" cy="8001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36" y="3732271"/>
            <a:ext cx="2244328" cy="2315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762000"/>
          </a:xfrm>
        </p:spPr>
        <p:txBody>
          <a:bodyPr/>
          <a:lstStyle/>
          <a:p>
            <a:r>
              <a:rPr lang="en-US" dirty="0" smtClean="0"/>
              <a:t>Hard and soft probes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58455" y="751700"/>
            <a:ext cx="5671045" cy="4363235"/>
            <a:chOff x="4431323" y="574431"/>
            <a:chExt cx="4712677" cy="5155487"/>
          </a:xfrm>
        </p:grpSpPr>
        <p:grpSp>
          <p:nvGrpSpPr>
            <p:cNvPr id="8" name="Group 7"/>
            <p:cNvGrpSpPr/>
            <p:nvPr/>
          </p:nvGrpSpPr>
          <p:grpSpPr>
            <a:xfrm>
              <a:off x="4431323" y="574431"/>
              <a:ext cx="4712677" cy="5155487"/>
              <a:chOff x="4431323" y="574431"/>
              <a:chExt cx="4712677" cy="5155487"/>
            </a:xfrm>
          </p:grpSpPr>
          <p:pic>
            <p:nvPicPr>
              <p:cNvPr id="12" name="Picture 8" descr="pt_PbPb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959" b="2025"/>
              <a:stretch>
                <a:fillRect/>
              </a:stretch>
            </p:blipFill>
            <p:spPr bwMode="auto">
              <a:xfrm>
                <a:off x="4431323" y="574431"/>
                <a:ext cx="4712677" cy="5155487"/>
              </a:xfrm>
              <a:prstGeom prst="rect">
                <a:avLst/>
              </a:prstGeom>
              <a:noFill/>
            </p:spPr>
          </p:pic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6727868" y="1310680"/>
                <a:ext cx="974194" cy="3422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/>
                <a:r>
                  <a:rPr lang="en-US" sz="1800" dirty="0"/>
                  <a:t> </a:t>
                </a:r>
                <a:r>
                  <a:rPr lang="en-US" dirty="0" err="1" smtClean="0"/>
                  <a:t>Pb-Pb</a:t>
                </a:r>
                <a:endParaRPr lang="en-US" sz="1800" dirty="0">
                  <a:latin typeface="Symbol" pitchFamily="18" charset="2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595485" y="3994892"/>
              <a:ext cx="1163390" cy="1160585"/>
              <a:chOff x="7595485" y="3994892"/>
              <a:chExt cx="1163390" cy="116058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595485" y="4758677"/>
                <a:ext cx="1163390" cy="3968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pp reference</a:t>
                </a:r>
                <a:endParaRPr lang="en-US" baseline="-250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 flipH="1" flipV="1">
                <a:off x="7702063" y="3994892"/>
                <a:ext cx="1" cy="76378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8" name="TextBox 17"/>
          <p:cNvSpPr txBox="1"/>
          <p:nvPr/>
        </p:nvSpPr>
        <p:spPr>
          <a:xfrm>
            <a:off x="1779602" y="5705250"/>
            <a:ext cx="2297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3600" dirty="0" smtClean="0">
                <a:solidFill>
                  <a:srgbClr val="FF0000"/>
                </a:solidFill>
              </a:rPr>
              <a:t>oft probes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84800" y="5705250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h</a:t>
            </a:r>
            <a:r>
              <a:rPr lang="en-US" sz="3600" dirty="0" smtClean="0">
                <a:solidFill>
                  <a:srgbClr val="FFFF00"/>
                </a:solidFill>
              </a:rPr>
              <a:t>ard probes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384800" y="5334000"/>
            <a:ext cx="2209800" cy="26670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1779603" y="5334000"/>
            <a:ext cx="2297098" cy="256273"/>
          </a:xfrm>
          <a:prstGeom prst="lef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  <a:gs pos="99000">
                <a:srgbClr val="FFFF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0" idx="1"/>
          </p:cNvCxnSpPr>
          <p:nvPr/>
        </p:nvCxnSpPr>
        <p:spPr>
          <a:xfrm flipV="1">
            <a:off x="5384800" y="837438"/>
            <a:ext cx="0" cy="462991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3"/>
          </p:cNvCxnSpPr>
          <p:nvPr/>
        </p:nvCxnSpPr>
        <p:spPr>
          <a:xfrm>
            <a:off x="4076700" y="837438"/>
            <a:ext cx="1" cy="46246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450355" y="4800600"/>
            <a:ext cx="832345" cy="8001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1" name="Group 30"/>
          <p:cNvGrpSpPr>
            <a:grpSpLocks/>
          </p:cNvGrpSpPr>
          <p:nvPr/>
        </p:nvGrpSpPr>
        <p:grpSpPr bwMode="auto">
          <a:xfrm>
            <a:off x="1" y="4435474"/>
            <a:ext cx="1751311" cy="1539876"/>
            <a:chOff x="3384" y="719"/>
            <a:chExt cx="1832" cy="1736"/>
          </a:xfrm>
        </p:grpSpPr>
        <p:sp>
          <p:nvSpPr>
            <p:cNvPr id="42" name="AutoShape 31"/>
            <p:cNvSpPr>
              <a:spLocks noChangeArrowheads="1"/>
            </p:cNvSpPr>
            <p:nvPr/>
          </p:nvSpPr>
          <p:spPr bwMode="auto">
            <a:xfrm flipV="1">
              <a:off x="4912" y="1533"/>
              <a:ext cx="304" cy="83"/>
            </a:xfrm>
            <a:prstGeom prst="rightArrow">
              <a:avLst>
                <a:gd name="adj1" fmla="val 100000"/>
                <a:gd name="adj2" fmla="val 12819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" name="AutoShape 32"/>
            <p:cNvSpPr>
              <a:spLocks noChangeArrowheads="1"/>
            </p:cNvSpPr>
            <p:nvPr/>
          </p:nvSpPr>
          <p:spPr bwMode="auto">
            <a:xfrm flipH="1" flipV="1">
              <a:off x="3384" y="1485"/>
              <a:ext cx="304" cy="83"/>
            </a:xfrm>
            <a:prstGeom prst="rightArrow">
              <a:avLst>
                <a:gd name="adj1" fmla="val 100000"/>
                <a:gd name="adj2" fmla="val 12049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" name="AutoShape 33"/>
            <p:cNvSpPr>
              <a:spLocks noChangeArrowheads="1"/>
            </p:cNvSpPr>
            <p:nvPr/>
          </p:nvSpPr>
          <p:spPr bwMode="auto">
            <a:xfrm rot="5400000" flipV="1">
              <a:off x="4208" y="2261"/>
              <a:ext cx="304" cy="83"/>
            </a:xfrm>
            <a:prstGeom prst="rightArrow">
              <a:avLst>
                <a:gd name="adj1" fmla="val 100000"/>
                <a:gd name="adj2" fmla="val 12819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" name="AutoShape 34"/>
            <p:cNvSpPr>
              <a:spLocks noChangeArrowheads="1"/>
            </p:cNvSpPr>
            <p:nvPr/>
          </p:nvSpPr>
          <p:spPr bwMode="auto">
            <a:xfrm rot="-5400000">
              <a:off x="4168" y="829"/>
              <a:ext cx="304" cy="83"/>
            </a:xfrm>
            <a:prstGeom prst="rightArrow">
              <a:avLst>
                <a:gd name="adj1" fmla="val 100000"/>
                <a:gd name="adj2" fmla="val 12819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" name="AutoShape 35"/>
            <p:cNvSpPr>
              <a:spLocks noChangeArrowheads="1"/>
            </p:cNvSpPr>
            <p:nvPr/>
          </p:nvSpPr>
          <p:spPr bwMode="auto">
            <a:xfrm rot="17904760" flipV="1">
              <a:off x="4528" y="901"/>
              <a:ext cx="304" cy="83"/>
            </a:xfrm>
            <a:prstGeom prst="rightArrow">
              <a:avLst>
                <a:gd name="adj1" fmla="val 100000"/>
                <a:gd name="adj2" fmla="val 12819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" name="AutoShape 36"/>
            <p:cNvSpPr>
              <a:spLocks noChangeArrowheads="1"/>
            </p:cNvSpPr>
            <p:nvPr/>
          </p:nvSpPr>
          <p:spPr bwMode="auto">
            <a:xfrm rot="4116487">
              <a:off x="4536" y="2189"/>
              <a:ext cx="304" cy="83"/>
            </a:xfrm>
            <a:prstGeom prst="rightArrow">
              <a:avLst>
                <a:gd name="adj1" fmla="val 100000"/>
                <a:gd name="adj2" fmla="val 12819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" name="AutoShape 37"/>
            <p:cNvSpPr>
              <a:spLocks noChangeArrowheads="1"/>
            </p:cNvSpPr>
            <p:nvPr/>
          </p:nvSpPr>
          <p:spPr bwMode="auto">
            <a:xfrm rot="3806097" flipH="1" flipV="1">
              <a:off x="3800" y="901"/>
              <a:ext cx="304" cy="83"/>
            </a:xfrm>
            <a:prstGeom prst="rightArrow">
              <a:avLst>
                <a:gd name="adj1" fmla="val 100000"/>
                <a:gd name="adj2" fmla="val 12819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" name="AutoShape 38"/>
            <p:cNvSpPr>
              <a:spLocks noChangeArrowheads="1"/>
            </p:cNvSpPr>
            <p:nvPr/>
          </p:nvSpPr>
          <p:spPr bwMode="auto">
            <a:xfrm rot="-1593903">
              <a:off x="4840" y="1237"/>
              <a:ext cx="304" cy="83"/>
            </a:xfrm>
            <a:prstGeom prst="rightArrow">
              <a:avLst>
                <a:gd name="adj1" fmla="val 100000"/>
                <a:gd name="adj2" fmla="val 12819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" name="AutoShape 39"/>
            <p:cNvSpPr>
              <a:spLocks noChangeArrowheads="1"/>
            </p:cNvSpPr>
            <p:nvPr/>
          </p:nvSpPr>
          <p:spPr bwMode="auto">
            <a:xfrm rot="17793903" flipH="1">
              <a:off x="3800" y="2197"/>
              <a:ext cx="304" cy="83"/>
            </a:xfrm>
            <a:prstGeom prst="rightArrow">
              <a:avLst>
                <a:gd name="adj1" fmla="val 100000"/>
                <a:gd name="adj2" fmla="val 12819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" name="AutoShape 40"/>
            <p:cNvSpPr>
              <a:spLocks noChangeArrowheads="1"/>
            </p:cNvSpPr>
            <p:nvPr/>
          </p:nvSpPr>
          <p:spPr bwMode="auto">
            <a:xfrm rot="1593903" flipV="1">
              <a:off x="4840" y="1909"/>
              <a:ext cx="304" cy="83"/>
            </a:xfrm>
            <a:prstGeom prst="rightArrow">
              <a:avLst>
                <a:gd name="adj1" fmla="val 100000"/>
                <a:gd name="adj2" fmla="val 12819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" name="AutoShape 41"/>
            <p:cNvSpPr>
              <a:spLocks noChangeArrowheads="1"/>
            </p:cNvSpPr>
            <p:nvPr/>
          </p:nvSpPr>
          <p:spPr bwMode="auto">
            <a:xfrm rot="-1593903" flipH="1" flipV="1">
              <a:off x="3520" y="1869"/>
              <a:ext cx="304" cy="83"/>
            </a:xfrm>
            <a:prstGeom prst="rightArrow">
              <a:avLst>
                <a:gd name="adj1" fmla="val 100000"/>
                <a:gd name="adj2" fmla="val 12819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" name="AutoShape 42"/>
            <p:cNvSpPr>
              <a:spLocks noChangeArrowheads="1"/>
            </p:cNvSpPr>
            <p:nvPr/>
          </p:nvSpPr>
          <p:spPr bwMode="auto">
            <a:xfrm rot="1593903" flipH="1">
              <a:off x="3488" y="1133"/>
              <a:ext cx="304" cy="83"/>
            </a:xfrm>
            <a:prstGeom prst="rightArrow">
              <a:avLst>
                <a:gd name="adj1" fmla="val 100000"/>
                <a:gd name="adj2" fmla="val 12819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02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en-US" dirty="0" smtClean="0"/>
              <a:t>et quenching phenomenology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175" y="2310287"/>
            <a:ext cx="2046850" cy="11835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0483" y="1061935"/>
            <a:ext cx="8042957" cy="584776"/>
            <a:chOff x="570483" y="1244024"/>
            <a:chExt cx="8042957" cy="584776"/>
          </a:xfrm>
        </p:grpSpPr>
        <p:sp>
          <p:nvSpPr>
            <p:cNvPr id="6" name="TextBox 5"/>
            <p:cNvSpPr txBox="1"/>
            <p:nvPr/>
          </p:nvSpPr>
          <p:spPr>
            <a:xfrm>
              <a:off x="570483" y="1244024"/>
              <a:ext cx="251663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3+1D hydro  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8521" y="1244024"/>
              <a:ext cx="270558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Jet transport  +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2360" y="1244024"/>
              <a:ext cx="254108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FFFF"/>
                  </a:solidFill>
                </a:rPr>
                <a:t>Hadronization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2310" y="1811119"/>
            <a:ext cx="6311390" cy="26084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 general framework for numerical implementation of different approaches &amp; improvement of jet transport</a:t>
            </a:r>
          </a:p>
          <a:p>
            <a:r>
              <a:rPr lang="en-US" sz="2400" dirty="0" err="1" smtClean="0"/>
              <a:t>Hadronization</a:t>
            </a:r>
            <a:r>
              <a:rPr lang="en-US" sz="2400" dirty="0" smtClean="0"/>
              <a:t>: fragmentation &amp; recombination</a:t>
            </a:r>
          </a:p>
          <a:p>
            <a:r>
              <a:rPr lang="en-US" sz="2400" dirty="0" smtClean="0"/>
              <a:t>Realistic bulk evolutions: e-by-e 3(2)+1 hydro : constrained by bulk hadron spectra,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, </a:t>
            </a:r>
            <a:endParaRPr lang="en-US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947284" y="1940955"/>
            <a:ext cx="173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D30F"/>
                </a:solidFill>
              </a:rPr>
              <a:t>http://</a:t>
            </a:r>
            <a:r>
              <a:rPr lang="en-US" dirty="0" err="1" smtClean="0">
                <a:solidFill>
                  <a:srgbClr val="FFD30F"/>
                </a:solidFill>
              </a:rPr>
              <a:t>jet.lbl.gov</a:t>
            </a:r>
            <a:endParaRPr lang="en-US" dirty="0">
              <a:solidFill>
                <a:srgbClr val="FFD30F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70483" y="4502149"/>
            <a:ext cx="8143540" cy="1854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儷黑 Pro"/>
                <a:cs typeface="儷黑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儷黑 Pro"/>
                <a:cs typeface="儷黑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D30F"/>
                </a:solidFill>
              </a:rPr>
              <a:t>iEBE</a:t>
            </a:r>
            <a:r>
              <a:rPr lang="en-US" dirty="0" smtClean="0">
                <a:solidFill>
                  <a:srgbClr val="FFD30F"/>
                </a:solidFill>
              </a:rPr>
              <a:t>: E-by-E viscous hydro- generating bulk medium on-demand</a:t>
            </a:r>
          </a:p>
          <a:p>
            <a:r>
              <a:rPr lang="en-US" dirty="0" smtClean="0">
                <a:solidFill>
                  <a:srgbClr val="FFD30F"/>
                </a:solidFill>
              </a:rPr>
              <a:t>First JET package: viscous hydro+ semi-analytic jet quenching: CUJET, McGill-AMY, MARTINI-AMY, HT-BW, HT-M (will expand to other models)</a:t>
            </a:r>
          </a:p>
        </p:txBody>
      </p:sp>
    </p:spTree>
    <p:extLst>
      <p:ext uri="{BB962C8B-B14F-4D97-AF65-F5344CB8AC3E}">
        <p14:creationId xmlns:p14="http://schemas.microsoft.com/office/powerpoint/2010/main" val="39384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442199" cy="1061935"/>
          </a:xfrm>
        </p:spPr>
        <p:txBody>
          <a:bodyPr/>
          <a:lstStyle/>
          <a:p>
            <a:r>
              <a:rPr lang="en-US" dirty="0" smtClean="0"/>
              <a:t>Jet quenching phenomenology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raa_rhic_alphas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45" y="2989982"/>
            <a:ext cx="4190356" cy="29854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165100" y="20574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D30F"/>
                </a:solidFill>
              </a:rPr>
              <a:t>McGill-AMY</a:t>
            </a:r>
            <a:endParaRPr lang="en-US" dirty="0">
              <a:solidFill>
                <a:srgbClr val="FFD30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8656" y="4826000"/>
            <a:ext cx="8288144" cy="1593489"/>
            <a:chOff x="398656" y="4826000"/>
            <a:chExt cx="8288144" cy="1593489"/>
          </a:xfrm>
        </p:grpSpPr>
        <p:pic>
          <p:nvPicPr>
            <p:cNvPr id="12" name="Picture 11" descr="LHC_RAA_plots.ag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637" y="4826000"/>
              <a:ext cx="2062163" cy="1593489"/>
            </a:xfrm>
            <a:prstGeom prst="rect">
              <a:avLst/>
            </a:prstGeom>
          </p:spPr>
        </p:pic>
        <p:pic>
          <p:nvPicPr>
            <p:cNvPr id="13" name="Picture 12" descr="rhic_multiple_RAA_0_5_final.agr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939" y="4826000"/>
              <a:ext cx="2100262" cy="1532876"/>
            </a:xfrm>
            <a:prstGeom prst="rect">
              <a:avLst/>
            </a:prstGeom>
          </p:spPr>
        </p:pic>
        <p:pic>
          <p:nvPicPr>
            <p:cNvPr id="14" name="Picture 13" descr="chi_sq_LHC_qhat.dat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437" y="4902777"/>
              <a:ext cx="1884363" cy="14560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98656" y="5562600"/>
              <a:ext cx="708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D30F"/>
                  </a:solidFill>
                </a:rPr>
                <a:t>HT-M</a:t>
              </a:r>
              <a:endParaRPr lang="en-US" dirty="0">
                <a:solidFill>
                  <a:srgbClr val="FFD30F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4900" y="1"/>
            <a:ext cx="1689100" cy="976715"/>
          </a:xfrm>
          <a:prstGeom prst="rect">
            <a:avLst/>
          </a:prstGeom>
        </p:spPr>
      </p:pic>
      <p:pic>
        <p:nvPicPr>
          <p:cNvPr id="6" name="Picture 5" descr="raa_lhc_alphas-eps-converted-to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3" y="2989982"/>
            <a:ext cx="4117194" cy="29083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chisq_alphas2-eps-converted-to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24" y="2989982"/>
            <a:ext cx="3828513" cy="293028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0" name="Straight Connector 19"/>
          <p:cNvCxnSpPr/>
          <p:nvPr/>
        </p:nvCxnSpPr>
        <p:spPr>
          <a:xfrm>
            <a:off x="9042400" y="-190500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98656" y="3081235"/>
            <a:ext cx="8262787" cy="1422401"/>
            <a:chOff x="512956" y="1087335"/>
            <a:chExt cx="8262787" cy="1422401"/>
          </a:xfrm>
        </p:grpSpPr>
        <p:grpSp>
          <p:nvGrpSpPr>
            <p:cNvPr id="23" name="Group 22"/>
            <p:cNvGrpSpPr/>
            <p:nvPr/>
          </p:nvGrpSpPr>
          <p:grpSpPr>
            <a:xfrm>
              <a:off x="512956" y="1087335"/>
              <a:ext cx="5900545" cy="1422400"/>
              <a:chOff x="398656" y="3187700"/>
              <a:chExt cx="5900545" cy="1422400"/>
            </a:xfrm>
          </p:grpSpPr>
          <p:pic>
            <p:nvPicPr>
              <p:cNvPr id="9" name="Picture 8" descr="raa_qhat_lhc-eps-converted-to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3537" y="3187700"/>
                <a:ext cx="2100263" cy="1422400"/>
              </a:xfrm>
              <a:prstGeom prst="rect">
                <a:avLst/>
              </a:prstGeom>
            </p:spPr>
          </p:pic>
          <p:pic>
            <p:nvPicPr>
              <p:cNvPr id="10" name="Picture 9" descr="raa_qhat_rhic-eps-converted-to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8939" y="3187701"/>
                <a:ext cx="2100262" cy="1422399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98656" y="3873500"/>
                <a:ext cx="842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D30F"/>
                    </a:solidFill>
                  </a:rPr>
                  <a:t>HT-BW</a:t>
                </a:r>
                <a:endParaRPr lang="en-US" dirty="0">
                  <a:solidFill>
                    <a:srgbClr val="FFD30F"/>
                  </a:solidFill>
                </a:endParaRPr>
              </a:p>
            </p:txBody>
          </p:sp>
        </p:grpSp>
        <p:pic>
          <p:nvPicPr>
            <p:cNvPr id="3" name="Picture 2" descr="chi-dof_lhc_pt15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401" y="1111552"/>
              <a:ext cx="1865342" cy="1398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53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0417 -0.3592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5451 -0.35371 " pathEditMode="relative" rAng="0" ptsTypes="AA">
                                      <p:cBhvr>
                                        <p:cTn id="1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32083 -0.3553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9" cy="711199"/>
          </a:xfrm>
          <a:ln/>
        </p:spPr>
        <p:txBody>
          <a:bodyPr rIns="132080">
            <a:normAutofit fontScale="90000"/>
          </a:bodyPr>
          <a:lstStyle/>
          <a:p>
            <a:r>
              <a:rPr lang="en-US" dirty="0"/>
              <a:t>Jet </a:t>
            </a:r>
            <a:r>
              <a:rPr lang="en-US" dirty="0" smtClean="0"/>
              <a:t>transport coefficient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11600" y="5457874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9E1DC"/>
                </a:solidFill>
              </a:rPr>
              <a:t>JET Collaboration (preliminary)</a:t>
            </a:r>
            <a:endParaRPr lang="en-US" sz="2000" dirty="0">
              <a:solidFill>
                <a:srgbClr val="A9E1D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09900" y="4356506"/>
            <a:ext cx="0" cy="774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00" y="1"/>
            <a:ext cx="1689100" cy="9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0056" y="6000234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D30F"/>
                </a:solidFill>
              </a:rPr>
              <a:t>Future: </a:t>
            </a:r>
            <a:r>
              <a:rPr lang="en-US" dirty="0" err="1" smtClean="0">
                <a:solidFill>
                  <a:srgbClr val="FFD30F"/>
                </a:solidFill>
              </a:rPr>
              <a:t>dihadron</a:t>
            </a:r>
            <a:r>
              <a:rPr lang="en-US" dirty="0" smtClean="0">
                <a:solidFill>
                  <a:srgbClr val="FFD30F"/>
                </a:solidFill>
              </a:rPr>
              <a:t>, gamma-hadron, flavor dependence, jet observables</a:t>
            </a:r>
            <a:endParaRPr lang="en-US" dirty="0">
              <a:solidFill>
                <a:srgbClr val="FFD30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274" y="1198571"/>
            <a:ext cx="6057900" cy="4659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2342" y="143975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preliminary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5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25500"/>
          </a:xfrm>
        </p:spPr>
        <p:txBody>
          <a:bodyPr/>
          <a:lstStyle/>
          <a:p>
            <a:r>
              <a:rPr lang="en-US" dirty="0" smtClean="0">
                <a:latin typeface="+mn-lt"/>
                <a:cs typeface="Symbol" charset="2"/>
              </a:rPr>
              <a:t>Effect of recoils and jet broadening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725477"/>
            <a:ext cx="257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XNW and Zhu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(2013)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2" r="-49389"/>
          <a:stretch/>
        </p:blipFill>
        <p:spPr bwMode="auto">
          <a:xfrm>
            <a:off x="1414982" y="1073060"/>
            <a:ext cx="5900420" cy="244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 descr="hydro-eps-converted-t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r="47266"/>
          <a:stretch/>
        </p:blipFill>
        <p:spPr>
          <a:xfrm>
            <a:off x="5156200" y="1073060"/>
            <a:ext cx="3063240" cy="24465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892" y="3792737"/>
            <a:ext cx="2908300" cy="24821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156200" y="3792737"/>
            <a:ext cx="3306763" cy="2974998"/>
            <a:chOff x="5156200" y="3792737"/>
            <a:chExt cx="3306763" cy="29749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7331" y="3792737"/>
              <a:ext cx="2846111" cy="2397148"/>
            </a:xfrm>
            <a:prstGeom prst="rect">
              <a:avLst/>
            </a:prstGeom>
          </p:spPr>
        </p:pic>
        <p:sp>
          <p:nvSpPr>
            <p:cNvPr id="17" name="Rectangle 16"/>
            <p:cNvSpPr>
              <a:spLocks/>
            </p:cNvSpPr>
            <p:nvPr/>
          </p:nvSpPr>
          <p:spPr bwMode="auto">
            <a:xfrm>
              <a:off x="5156200" y="6189885"/>
              <a:ext cx="3306763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1800" dirty="0">
                  <a:solidFill>
                    <a:schemeClr val="bg1"/>
                  </a:solidFill>
                </a:rPr>
                <a:t>Li, Liu, Ma, XNW </a:t>
              </a:r>
              <a:r>
                <a:rPr lang="en-US" sz="1800" dirty="0" smtClean="0">
                  <a:solidFill>
                    <a:schemeClr val="bg1"/>
                  </a:solidFill>
                </a:rPr>
                <a:t>and Zhu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ja-JP" altLang="en-US" sz="1800" dirty="0" smtClean="0">
                  <a:solidFill>
                    <a:schemeClr val="bg1"/>
                  </a:solidFill>
                </a:rPr>
                <a:t>（</a:t>
              </a:r>
              <a:r>
                <a:rPr lang="en-US" sz="1800" dirty="0">
                  <a:solidFill>
                    <a:schemeClr val="bg1"/>
                  </a:solidFill>
                </a:rPr>
                <a:t>2010</a:t>
              </a:r>
              <a:r>
                <a:rPr lang="ja-JP" altLang="en-US" sz="1800" dirty="0" smtClean="0">
                  <a:solidFill>
                    <a:schemeClr val="bg1"/>
                  </a:solidFill>
                </a:rPr>
                <a:t>）</a:t>
              </a:r>
              <a:endParaRPr lang="en-US" altLang="ja-JP" sz="1800" dirty="0" smtClean="0">
                <a:solidFill>
                  <a:schemeClr val="bg1"/>
                </a:solidFill>
              </a:endParaRPr>
            </a:p>
            <a:p>
              <a:pPr marL="39688"/>
              <a:r>
                <a:rPr lang="en-US" dirty="0" smtClean="0">
                  <a:solidFill>
                    <a:schemeClr val="bg1"/>
                  </a:solidFill>
                </a:rPr>
                <a:t>Ma and XNW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(2011)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11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76300"/>
          </a:xfrm>
        </p:spPr>
        <p:txBody>
          <a:bodyPr/>
          <a:lstStyle/>
          <a:p>
            <a:r>
              <a:rPr lang="en-US" dirty="0" smtClean="0"/>
              <a:t>Medium mod. of frag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hydro_jetstr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7" y="1263650"/>
            <a:ext cx="8474006" cy="3613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569577" y="5525175"/>
            <a:ext cx="8117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Energy of reconstructed jet dominated by leading particle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Suppression of fragmentation functions relative to initial energy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40100" y="4406900"/>
            <a:ext cx="1524000" cy="571500"/>
          </a:xfrm>
          <a:prstGeom prst="ellipse">
            <a:avLst/>
          </a:prstGeom>
          <a:noFill/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4406900"/>
            <a:ext cx="1524000" cy="571500"/>
          </a:xfrm>
          <a:prstGeom prst="ellipse">
            <a:avLst/>
          </a:prstGeom>
          <a:noFill/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4100" y="876301"/>
            <a:ext cx="4072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XNW and  Zhu, PRL 111(2013)062301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760" y="774640"/>
            <a:ext cx="3506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Seen in CMS &amp; ATLAS single jets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130443"/>
            <a:ext cx="306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XNW, Huang &amp; </a:t>
            </a:r>
            <a:r>
              <a:rPr lang="en-US" dirty="0" err="1" smtClean="0">
                <a:solidFill>
                  <a:srgbClr val="FFFF00"/>
                </a:solidFill>
              </a:rPr>
              <a:t>Sarcevic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(1996)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9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38200"/>
          </a:xfrm>
        </p:spPr>
        <p:txBody>
          <a:bodyPr/>
          <a:lstStyle/>
          <a:p>
            <a:r>
              <a:rPr lang="en-US" dirty="0" smtClean="0"/>
              <a:t>NLO and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1142294"/>
            <a:ext cx="7289800" cy="888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Uncertainty in scale dependence of collinear LO results  </a:t>
            </a:r>
          </a:p>
          <a:p>
            <a:r>
              <a:rPr lang="en-US" dirty="0" smtClean="0"/>
              <a:t>Medium properties &amp; hard scattering </a:t>
            </a:r>
            <a:r>
              <a:rPr lang="en-US" dirty="0" err="1" smtClean="0"/>
              <a:t>factorizable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2123398"/>
            <a:ext cx="8683325" cy="2115425"/>
            <a:chOff x="304800" y="2123398"/>
            <a:chExt cx="8683325" cy="2115425"/>
          </a:xfrm>
        </p:grpSpPr>
        <p:pic>
          <p:nvPicPr>
            <p:cNvPr id="5" name="Picture 4" descr="real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590" y="2123398"/>
              <a:ext cx="2654300" cy="129925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Picture 5" descr="virtual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253" y="2133600"/>
              <a:ext cx="2633458" cy="128905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TextBox 6"/>
            <p:cNvSpPr txBox="1"/>
            <p:nvPr/>
          </p:nvSpPr>
          <p:spPr>
            <a:xfrm>
              <a:off x="304800" y="3530937"/>
              <a:ext cx="576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</a:rPr>
                <a:t>Complete cancellation of </a:t>
              </a:r>
              <a:r>
                <a:rPr lang="en-US" sz="2000" dirty="0" smtClean="0">
                  <a:solidFill>
                    <a:srgbClr val="FFD30F"/>
                  </a:solidFill>
                </a:rPr>
                <a:t>soft-collinear </a:t>
              </a:r>
              <a:r>
                <a:rPr lang="en-US" sz="2000" dirty="0" smtClean="0">
                  <a:solidFill>
                    <a:srgbClr val="FFFFFF"/>
                  </a:solidFill>
                </a:rPr>
                <a:t>divergence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solidFill>
                    <a:srgbClr val="FFFFFF"/>
                  </a:solidFill>
                </a:rPr>
                <a:t>Complete</a:t>
              </a:r>
              <a:r>
                <a:rPr lang="en-US" sz="2000" dirty="0" smtClean="0">
                  <a:solidFill>
                    <a:srgbClr val="FFD30F"/>
                  </a:solidFill>
                </a:rPr>
                <a:t> </a:t>
              </a:r>
              <a:r>
                <a:rPr lang="en-US" sz="2000" dirty="0" smtClean="0">
                  <a:solidFill>
                    <a:srgbClr val="FFFFFF"/>
                  </a:solidFill>
                </a:rPr>
                <a:t>factorization of </a:t>
              </a:r>
              <a:r>
                <a:rPr lang="en-US" sz="2000" dirty="0" smtClean="0">
                  <a:solidFill>
                    <a:srgbClr val="FFD30F"/>
                  </a:solidFill>
                </a:rPr>
                <a:t>the collinear </a:t>
              </a:r>
              <a:r>
                <a:rPr lang="en-US" sz="2000" dirty="0" smtClean="0">
                  <a:solidFill>
                    <a:srgbClr val="FFFFFF"/>
                  </a:solidFill>
                </a:rPr>
                <a:t>divergence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30790" y="3855759"/>
              <a:ext cx="3057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D30F"/>
                  </a:solidFill>
                </a:rPr>
                <a:t>Kang, Wang, XNW, Xing (2013)</a:t>
              </a:r>
              <a:endParaRPr lang="en-US" dirty="0">
                <a:solidFill>
                  <a:srgbClr val="FFD30F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15194"/>
            <a:ext cx="1362924" cy="7881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9100" y="4618170"/>
            <a:ext cx="8470900" cy="1524322"/>
            <a:chOff x="419100" y="4402270"/>
            <a:chExt cx="8470900" cy="1524322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274" y="4402270"/>
              <a:ext cx="7995616" cy="630452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5233068"/>
              <a:ext cx="8470900" cy="69352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77801" y="1003300"/>
            <a:ext cx="1739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D30F"/>
                </a:solidFill>
              </a:rPr>
              <a:t>arXiv:1106.1106</a:t>
            </a:r>
            <a:endParaRPr lang="en-US" dirty="0">
              <a:solidFill>
                <a:srgbClr val="FFD30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063" y="2818368"/>
            <a:ext cx="133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51 diagrams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9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936"/>
            <a:ext cx="8229600" cy="52944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Space-time profile:</a:t>
            </a:r>
          </a:p>
          <a:p>
            <a:endParaRPr lang="en-US" dirty="0" smtClean="0"/>
          </a:p>
          <a:p>
            <a:r>
              <a:rPr lang="en-US" dirty="0" smtClean="0"/>
              <a:t>EOS: </a:t>
            </a:r>
          </a:p>
          <a:p>
            <a:endParaRPr lang="en-US" dirty="0" smtClean="0"/>
          </a:p>
          <a:p>
            <a:r>
              <a:rPr lang="en-US" dirty="0" smtClean="0"/>
              <a:t>EM response: </a:t>
            </a:r>
          </a:p>
          <a:p>
            <a:endParaRPr lang="en-US" dirty="0" smtClean="0"/>
          </a:p>
          <a:p>
            <a:r>
              <a:rPr lang="en-US" dirty="0" smtClean="0"/>
              <a:t>Bulk transport: </a:t>
            </a:r>
          </a:p>
          <a:p>
            <a:endParaRPr lang="en-US" dirty="0"/>
          </a:p>
          <a:p>
            <a:r>
              <a:rPr lang="en-US" dirty="0" smtClean="0"/>
              <a:t>Jet transport:</a:t>
            </a:r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29" y="1339083"/>
            <a:ext cx="3380542" cy="44296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92" y="2280599"/>
            <a:ext cx="3934658" cy="40670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92" y="4064000"/>
            <a:ext cx="4806950" cy="61529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42" y="4953000"/>
            <a:ext cx="4559300" cy="69535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27" y="3060700"/>
            <a:ext cx="41387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0090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Gluon saturation in QGP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BDE07-66ED-C84E-B882-2EAFCC5ACC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15363" name="Group 21"/>
          <p:cNvGrpSpPr>
            <a:grpSpLocks/>
          </p:cNvGrpSpPr>
          <p:nvPr/>
        </p:nvGrpSpPr>
        <p:grpSpPr bwMode="auto">
          <a:xfrm>
            <a:off x="6602388" y="1714500"/>
            <a:ext cx="2390553" cy="2732484"/>
            <a:chOff x="1632" y="1152"/>
            <a:chExt cx="2585" cy="2592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1632" y="1536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15371" name="Object 23"/>
            <p:cNvGraphicFramePr>
              <a:graphicFrameLocks noChangeAspect="1"/>
            </p:cNvGraphicFramePr>
            <p:nvPr/>
          </p:nvGraphicFramePr>
          <p:xfrm>
            <a:off x="2784" y="1152"/>
            <a:ext cx="226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5" name="Equation" r:id="rId3" imgW="126835" imgH="202936" progId="Equation.DSMT4">
                    <p:embed/>
                  </p:oleObj>
                </mc:Choice>
                <mc:Fallback>
                  <p:oleObj name="Equation" r:id="rId3" imgW="126835" imgH="20293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152"/>
                          <a:ext cx="226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372" name="Group 24"/>
            <p:cNvGrpSpPr>
              <a:grpSpLocks/>
            </p:cNvGrpSpPr>
            <p:nvPr/>
          </p:nvGrpSpPr>
          <p:grpSpPr bwMode="auto">
            <a:xfrm>
              <a:off x="2592" y="1920"/>
              <a:ext cx="96" cy="384"/>
              <a:chOff x="1957" y="2555"/>
              <a:chExt cx="180" cy="504"/>
            </a:xfrm>
          </p:grpSpPr>
          <p:sp>
            <p:nvSpPr>
              <p:cNvPr id="150" name="Freeform 25"/>
              <p:cNvSpPr>
                <a:spLocks/>
              </p:cNvSpPr>
              <p:nvPr/>
            </p:nvSpPr>
            <p:spPr bwMode="auto">
              <a:xfrm rot="-5396190">
                <a:off x="1991" y="2913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Freeform 26"/>
              <p:cNvSpPr>
                <a:spLocks/>
              </p:cNvSpPr>
              <p:nvPr/>
            </p:nvSpPr>
            <p:spPr bwMode="auto">
              <a:xfrm rot="-5396190">
                <a:off x="1991" y="2716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Freeform 27"/>
              <p:cNvSpPr>
                <a:spLocks/>
              </p:cNvSpPr>
              <p:nvPr/>
            </p:nvSpPr>
            <p:spPr bwMode="auto">
              <a:xfrm rot="-5396190">
                <a:off x="1992" y="2815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 28"/>
              <p:cNvSpPr>
                <a:spLocks/>
              </p:cNvSpPr>
              <p:nvPr/>
            </p:nvSpPr>
            <p:spPr bwMode="auto">
              <a:xfrm rot="-5396190">
                <a:off x="1991" y="2617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Freeform 29"/>
              <p:cNvSpPr>
                <a:spLocks/>
              </p:cNvSpPr>
              <p:nvPr/>
            </p:nvSpPr>
            <p:spPr bwMode="auto">
              <a:xfrm rot="-5396190">
                <a:off x="1991" y="2520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73" name="Group 30"/>
            <p:cNvGrpSpPr>
              <a:grpSpLocks/>
            </p:cNvGrpSpPr>
            <p:nvPr/>
          </p:nvGrpSpPr>
          <p:grpSpPr bwMode="auto">
            <a:xfrm>
              <a:off x="2592" y="2304"/>
              <a:ext cx="96" cy="384"/>
              <a:chOff x="1957" y="2555"/>
              <a:chExt cx="180" cy="504"/>
            </a:xfrm>
          </p:grpSpPr>
          <p:sp>
            <p:nvSpPr>
              <p:cNvPr id="145" name="Freeform 31"/>
              <p:cNvSpPr>
                <a:spLocks/>
              </p:cNvSpPr>
              <p:nvPr/>
            </p:nvSpPr>
            <p:spPr bwMode="auto">
              <a:xfrm rot="-5396190">
                <a:off x="1991" y="2913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Freeform 32"/>
              <p:cNvSpPr>
                <a:spLocks/>
              </p:cNvSpPr>
              <p:nvPr/>
            </p:nvSpPr>
            <p:spPr bwMode="auto">
              <a:xfrm rot="-5396190">
                <a:off x="1991" y="2716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 33"/>
              <p:cNvSpPr>
                <a:spLocks/>
              </p:cNvSpPr>
              <p:nvPr/>
            </p:nvSpPr>
            <p:spPr bwMode="auto">
              <a:xfrm rot="-5396190">
                <a:off x="1992" y="2815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Freeform 34"/>
              <p:cNvSpPr>
                <a:spLocks/>
              </p:cNvSpPr>
              <p:nvPr/>
            </p:nvSpPr>
            <p:spPr bwMode="auto">
              <a:xfrm rot="-5396190">
                <a:off x="1991" y="2617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 35"/>
              <p:cNvSpPr>
                <a:spLocks/>
              </p:cNvSpPr>
              <p:nvPr/>
            </p:nvSpPr>
            <p:spPr bwMode="auto">
              <a:xfrm rot="-5396190">
                <a:off x="1991" y="2520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74" name="Group 36"/>
            <p:cNvGrpSpPr>
              <a:grpSpLocks/>
            </p:cNvGrpSpPr>
            <p:nvPr/>
          </p:nvGrpSpPr>
          <p:grpSpPr bwMode="auto">
            <a:xfrm>
              <a:off x="2592" y="1536"/>
              <a:ext cx="96" cy="384"/>
              <a:chOff x="1957" y="2555"/>
              <a:chExt cx="180" cy="504"/>
            </a:xfrm>
          </p:grpSpPr>
          <p:sp>
            <p:nvSpPr>
              <p:cNvPr id="140" name="Freeform 37"/>
              <p:cNvSpPr>
                <a:spLocks/>
              </p:cNvSpPr>
              <p:nvPr/>
            </p:nvSpPr>
            <p:spPr bwMode="auto">
              <a:xfrm rot="-5396190">
                <a:off x="1992" y="2912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 38"/>
              <p:cNvSpPr>
                <a:spLocks/>
              </p:cNvSpPr>
              <p:nvPr/>
            </p:nvSpPr>
            <p:spPr bwMode="auto">
              <a:xfrm rot="-5396190">
                <a:off x="1991" y="2716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Freeform 39"/>
              <p:cNvSpPr>
                <a:spLocks/>
              </p:cNvSpPr>
              <p:nvPr/>
            </p:nvSpPr>
            <p:spPr bwMode="auto">
              <a:xfrm rot="-5396190">
                <a:off x="1992" y="2816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40"/>
              <p:cNvSpPr>
                <a:spLocks/>
              </p:cNvSpPr>
              <p:nvPr/>
            </p:nvSpPr>
            <p:spPr bwMode="auto">
              <a:xfrm rot="-5396190">
                <a:off x="1992" y="2617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Freeform 41"/>
              <p:cNvSpPr>
                <a:spLocks/>
              </p:cNvSpPr>
              <p:nvPr/>
            </p:nvSpPr>
            <p:spPr bwMode="auto">
              <a:xfrm rot="-5396190">
                <a:off x="1992" y="2521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75" name="Group 42"/>
            <p:cNvGrpSpPr>
              <a:grpSpLocks/>
            </p:cNvGrpSpPr>
            <p:nvPr/>
          </p:nvGrpSpPr>
          <p:grpSpPr bwMode="auto">
            <a:xfrm rot="-5400000">
              <a:off x="2836" y="2012"/>
              <a:ext cx="104" cy="496"/>
              <a:chOff x="1957" y="2555"/>
              <a:chExt cx="180" cy="504"/>
            </a:xfrm>
          </p:grpSpPr>
          <p:sp>
            <p:nvSpPr>
              <p:cNvPr id="135" name="Freeform 43"/>
              <p:cNvSpPr>
                <a:spLocks/>
              </p:cNvSpPr>
              <p:nvPr/>
            </p:nvSpPr>
            <p:spPr bwMode="auto">
              <a:xfrm rot="-5396190">
                <a:off x="1987" y="2912"/>
                <a:ext cx="112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Freeform 44"/>
              <p:cNvSpPr>
                <a:spLocks/>
              </p:cNvSpPr>
              <p:nvPr/>
            </p:nvSpPr>
            <p:spPr bwMode="auto">
              <a:xfrm rot="-5396190">
                <a:off x="1988" y="2713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Freeform 45"/>
              <p:cNvSpPr>
                <a:spLocks/>
              </p:cNvSpPr>
              <p:nvPr/>
            </p:nvSpPr>
            <p:spPr bwMode="auto">
              <a:xfrm rot="-5396190">
                <a:off x="1988" y="2815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Freeform 46"/>
              <p:cNvSpPr>
                <a:spLocks/>
              </p:cNvSpPr>
              <p:nvPr/>
            </p:nvSpPr>
            <p:spPr bwMode="auto">
              <a:xfrm rot="-5396190">
                <a:off x="1990" y="2615"/>
                <a:ext cx="113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47"/>
              <p:cNvSpPr>
                <a:spLocks/>
              </p:cNvSpPr>
              <p:nvPr/>
            </p:nvSpPr>
            <p:spPr bwMode="auto">
              <a:xfrm rot="-5396190">
                <a:off x="1994" y="2518"/>
                <a:ext cx="113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76" name="Group 48"/>
            <p:cNvGrpSpPr>
              <a:grpSpLocks/>
            </p:cNvGrpSpPr>
            <p:nvPr/>
          </p:nvGrpSpPr>
          <p:grpSpPr bwMode="auto">
            <a:xfrm rot="-5400000">
              <a:off x="2836" y="1820"/>
              <a:ext cx="104" cy="496"/>
              <a:chOff x="1957" y="2555"/>
              <a:chExt cx="180" cy="504"/>
            </a:xfrm>
          </p:grpSpPr>
          <p:sp>
            <p:nvSpPr>
              <p:cNvPr id="130" name="Freeform 49"/>
              <p:cNvSpPr>
                <a:spLocks/>
              </p:cNvSpPr>
              <p:nvPr/>
            </p:nvSpPr>
            <p:spPr bwMode="auto">
              <a:xfrm rot="-5396190">
                <a:off x="1994" y="2914"/>
                <a:ext cx="112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Freeform 50"/>
              <p:cNvSpPr>
                <a:spLocks/>
              </p:cNvSpPr>
              <p:nvPr/>
            </p:nvSpPr>
            <p:spPr bwMode="auto">
              <a:xfrm rot="-5396190">
                <a:off x="1998" y="2715"/>
                <a:ext cx="110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Freeform 51"/>
              <p:cNvSpPr>
                <a:spLocks/>
              </p:cNvSpPr>
              <p:nvPr/>
            </p:nvSpPr>
            <p:spPr bwMode="auto">
              <a:xfrm rot="-5396190">
                <a:off x="1995" y="2817"/>
                <a:ext cx="110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Freeform 52"/>
              <p:cNvSpPr>
                <a:spLocks/>
              </p:cNvSpPr>
              <p:nvPr/>
            </p:nvSpPr>
            <p:spPr bwMode="auto">
              <a:xfrm rot="-5396190">
                <a:off x="1997" y="2616"/>
                <a:ext cx="113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 53"/>
              <p:cNvSpPr>
                <a:spLocks/>
              </p:cNvSpPr>
              <p:nvPr/>
            </p:nvSpPr>
            <p:spPr bwMode="auto">
              <a:xfrm rot="-5396190">
                <a:off x="1999" y="2520"/>
                <a:ext cx="113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77" name="Group 54"/>
            <p:cNvGrpSpPr>
              <a:grpSpLocks/>
            </p:cNvGrpSpPr>
            <p:nvPr/>
          </p:nvGrpSpPr>
          <p:grpSpPr bwMode="auto">
            <a:xfrm>
              <a:off x="3120" y="1536"/>
              <a:ext cx="96" cy="384"/>
              <a:chOff x="1957" y="2555"/>
              <a:chExt cx="180" cy="504"/>
            </a:xfrm>
          </p:grpSpPr>
          <p:sp>
            <p:nvSpPr>
              <p:cNvPr id="125" name="Freeform 55"/>
              <p:cNvSpPr>
                <a:spLocks/>
              </p:cNvSpPr>
              <p:nvPr/>
            </p:nvSpPr>
            <p:spPr bwMode="auto">
              <a:xfrm rot="-5396190">
                <a:off x="1991" y="2914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Freeform 56"/>
              <p:cNvSpPr>
                <a:spLocks/>
              </p:cNvSpPr>
              <p:nvPr/>
            </p:nvSpPr>
            <p:spPr bwMode="auto">
              <a:xfrm rot="-5396190">
                <a:off x="1991" y="2718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Freeform 57"/>
              <p:cNvSpPr>
                <a:spLocks/>
              </p:cNvSpPr>
              <p:nvPr/>
            </p:nvSpPr>
            <p:spPr bwMode="auto">
              <a:xfrm rot="-5396190">
                <a:off x="1992" y="2817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Freeform 58"/>
              <p:cNvSpPr>
                <a:spLocks/>
              </p:cNvSpPr>
              <p:nvPr/>
            </p:nvSpPr>
            <p:spPr bwMode="auto">
              <a:xfrm rot="-5396190">
                <a:off x="1992" y="2618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Freeform 59"/>
              <p:cNvSpPr>
                <a:spLocks/>
              </p:cNvSpPr>
              <p:nvPr/>
            </p:nvSpPr>
            <p:spPr bwMode="auto">
              <a:xfrm rot="-5396190">
                <a:off x="1992" y="2522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78" name="Group 60"/>
            <p:cNvGrpSpPr>
              <a:grpSpLocks/>
            </p:cNvGrpSpPr>
            <p:nvPr/>
          </p:nvGrpSpPr>
          <p:grpSpPr bwMode="auto">
            <a:xfrm>
              <a:off x="3120" y="1920"/>
              <a:ext cx="96" cy="384"/>
              <a:chOff x="1957" y="2555"/>
              <a:chExt cx="180" cy="504"/>
            </a:xfrm>
          </p:grpSpPr>
          <p:sp>
            <p:nvSpPr>
              <p:cNvPr id="120" name="Freeform 61"/>
              <p:cNvSpPr>
                <a:spLocks/>
              </p:cNvSpPr>
              <p:nvPr/>
            </p:nvSpPr>
            <p:spPr bwMode="auto">
              <a:xfrm rot="-5396190">
                <a:off x="1991" y="2914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Freeform 62"/>
              <p:cNvSpPr>
                <a:spLocks/>
              </p:cNvSpPr>
              <p:nvPr/>
            </p:nvSpPr>
            <p:spPr bwMode="auto">
              <a:xfrm rot="-5396190">
                <a:off x="1991" y="2717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Freeform 63"/>
              <p:cNvSpPr>
                <a:spLocks/>
              </p:cNvSpPr>
              <p:nvPr/>
            </p:nvSpPr>
            <p:spPr bwMode="auto">
              <a:xfrm rot="-5396190">
                <a:off x="1992" y="2816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Freeform 64"/>
              <p:cNvSpPr>
                <a:spLocks/>
              </p:cNvSpPr>
              <p:nvPr/>
            </p:nvSpPr>
            <p:spPr bwMode="auto">
              <a:xfrm rot="-5396190">
                <a:off x="1991" y="2618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Freeform 65"/>
              <p:cNvSpPr>
                <a:spLocks/>
              </p:cNvSpPr>
              <p:nvPr/>
            </p:nvSpPr>
            <p:spPr bwMode="auto">
              <a:xfrm rot="-5396190">
                <a:off x="1991" y="2521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79" name="Group 66"/>
            <p:cNvGrpSpPr>
              <a:grpSpLocks/>
            </p:cNvGrpSpPr>
            <p:nvPr/>
          </p:nvGrpSpPr>
          <p:grpSpPr bwMode="auto">
            <a:xfrm>
              <a:off x="3120" y="2304"/>
              <a:ext cx="96" cy="384"/>
              <a:chOff x="1957" y="2555"/>
              <a:chExt cx="180" cy="504"/>
            </a:xfrm>
          </p:grpSpPr>
          <p:sp>
            <p:nvSpPr>
              <p:cNvPr id="115" name="Freeform 67"/>
              <p:cNvSpPr>
                <a:spLocks/>
              </p:cNvSpPr>
              <p:nvPr/>
            </p:nvSpPr>
            <p:spPr bwMode="auto">
              <a:xfrm rot="-5396190">
                <a:off x="1991" y="2914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Freeform 68"/>
              <p:cNvSpPr>
                <a:spLocks/>
              </p:cNvSpPr>
              <p:nvPr/>
            </p:nvSpPr>
            <p:spPr bwMode="auto">
              <a:xfrm rot="-5396190">
                <a:off x="1991" y="2717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Freeform 69"/>
              <p:cNvSpPr>
                <a:spLocks/>
              </p:cNvSpPr>
              <p:nvPr/>
            </p:nvSpPr>
            <p:spPr bwMode="auto">
              <a:xfrm rot="-5396190">
                <a:off x="1992" y="2818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Freeform 70"/>
              <p:cNvSpPr>
                <a:spLocks/>
              </p:cNvSpPr>
              <p:nvPr/>
            </p:nvSpPr>
            <p:spPr bwMode="auto">
              <a:xfrm rot="-5396190">
                <a:off x="1991" y="2618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Freeform 71"/>
              <p:cNvSpPr>
                <a:spLocks/>
              </p:cNvSpPr>
              <p:nvPr/>
            </p:nvSpPr>
            <p:spPr bwMode="auto">
              <a:xfrm rot="-5396190">
                <a:off x="1991" y="2521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80" name="Group 72"/>
            <p:cNvGrpSpPr>
              <a:grpSpLocks/>
            </p:cNvGrpSpPr>
            <p:nvPr/>
          </p:nvGrpSpPr>
          <p:grpSpPr bwMode="auto">
            <a:xfrm rot="1784171">
              <a:off x="2496" y="2640"/>
              <a:ext cx="96" cy="384"/>
              <a:chOff x="1957" y="2555"/>
              <a:chExt cx="180" cy="504"/>
            </a:xfrm>
          </p:grpSpPr>
          <p:sp>
            <p:nvSpPr>
              <p:cNvPr id="110" name="Freeform 73"/>
              <p:cNvSpPr>
                <a:spLocks/>
              </p:cNvSpPr>
              <p:nvPr/>
            </p:nvSpPr>
            <p:spPr bwMode="auto">
              <a:xfrm rot="-5396190">
                <a:off x="1991" y="2914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Freeform 74"/>
              <p:cNvSpPr>
                <a:spLocks/>
              </p:cNvSpPr>
              <p:nvPr/>
            </p:nvSpPr>
            <p:spPr bwMode="auto">
              <a:xfrm rot="-5396190">
                <a:off x="1988" y="2717"/>
                <a:ext cx="111" cy="177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Freeform 75"/>
              <p:cNvSpPr>
                <a:spLocks/>
              </p:cNvSpPr>
              <p:nvPr/>
            </p:nvSpPr>
            <p:spPr bwMode="auto">
              <a:xfrm rot="-5396190">
                <a:off x="1987" y="2816"/>
                <a:ext cx="110" cy="177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Freeform 76"/>
              <p:cNvSpPr>
                <a:spLocks/>
              </p:cNvSpPr>
              <p:nvPr/>
            </p:nvSpPr>
            <p:spPr bwMode="auto">
              <a:xfrm rot="-5396190">
                <a:off x="1988" y="2618"/>
                <a:ext cx="111" cy="177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 rot="-5396190">
                <a:off x="1990" y="2520"/>
                <a:ext cx="111" cy="177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81" name="Group 78"/>
            <p:cNvGrpSpPr>
              <a:grpSpLocks/>
            </p:cNvGrpSpPr>
            <p:nvPr/>
          </p:nvGrpSpPr>
          <p:grpSpPr bwMode="auto">
            <a:xfrm rot="1784171">
              <a:off x="2304" y="2976"/>
              <a:ext cx="96" cy="384"/>
              <a:chOff x="1957" y="2555"/>
              <a:chExt cx="180" cy="504"/>
            </a:xfrm>
          </p:grpSpPr>
          <p:sp>
            <p:nvSpPr>
              <p:cNvPr id="105" name="Freeform 79"/>
              <p:cNvSpPr>
                <a:spLocks/>
              </p:cNvSpPr>
              <p:nvPr/>
            </p:nvSpPr>
            <p:spPr bwMode="auto">
              <a:xfrm rot="-5396190">
                <a:off x="1991" y="2912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Freeform 80"/>
              <p:cNvSpPr>
                <a:spLocks/>
              </p:cNvSpPr>
              <p:nvPr/>
            </p:nvSpPr>
            <p:spPr bwMode="auto">
              <a:xfrm rot="-5396190">
                <a:off x="1991" y="2718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Freeform 81"/>
              <p:cNvSpPr>
                <a:spLocks/>
              </p:cNvSpPr>
              <p:nvPr/>
            </p:nvSpPr>
            <p:spPr bwMode="auto">
              <a:xfrm rot="-5396190">
                <a:off x="1988" y="2817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Freeform 82"/>
              <p:cNvSpPr>
                <a:spLocks/>
              </p:cNvSpPr>
              <p:nvPr/>
            </p:nvSpPr>
            <p:spPr bwMode="auto">
              <a:xfrm rot="-5396190">
                <a:off x="1989" y="2618"/>
                <a:ext cx="110" cy="177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Freeform 83"/>
              <p:cNvSpPr>
                <a:spLocks/>
              </p:cNvSpPr>
              <p:nvPr/>
            </p:nvSpPr>
            <p:spPr bwMode="auto">
              <a:xfrm rot="-5396190">
                <a:off x="1987" y="2522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82" name="Group 84"/>
            <p:cNvGrpSpPr>
              <a:grpSpLocks/>
            </p:cNvGrpSpPr>
            <p:nvPr/>
          </p:nvGrpSpPr>
          <p:grpSpPr bwMode="auto">
            <a:xfrm rot="1784171">
              <a:off x="3024" y="2640"/>
              <a:ext cx="96" cy="384"/>
              <a:chOff x="1957" y="2555"/>
              <a:chExt cx="180" cy="504"/>
            </a:xfrm>
          </p:grpSpPr>
          <p:sp>
            <p:nvSpPr>
              <p:cNvPr id="100" name="Freeform 85"/>
              <p:cNvSpPr>
                <a:spLocks/>
              </p:cNvSpPr>
              <p:nvPr/>
            </p:nvSpPr>
            <p:spPr bwMode="auto">
              <a:xfrm rot="-5396190">
                <a:off x="1990" y="2911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Freeform 86"/>
              <p:cNvSpPr>
                <a:spLocks/>
              </p:cNvSpPr>
              <p:nvPr/>
            </p:nvSpPr>
            <p:spPr bwMode="auto">
              <a:xfrm rot="-5396190">
                <a:off x="1991" y="2716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Freeform 87"/>
              <p:cNvSpPr>
                <a:spLocks/>
              </p:cNvSpPr>
              <p:nvPr/>
            </p:nvSpPr>
            <p:spPr bwMode="auto">
              <a:xfrm rot="-5396190">
                <a:off x="1988" y="2815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Freeform 88"/>
              <p:cNvSpPr>
                <a:spLocks/>
              </p:cNvSpPr>
              <p:nvPr/>
            </p:nvSpPr>
            <p:spPr bwMode="auto">
              <a:xfrm rot="-5396190">
                <a:off x="1989" y="2616"/>
                <a:ext cx="111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Freeform 89"/>
              <p:cNvSpPr>
                <a:spLocks/>
              </p:cNvSpPr>
              <p:nvPr/>
            </p:nvSpPr>
            <p:spPr bwMode="auto">
              <a:xfrm rot="-5396190">
                <a:off x="1988" y="2517"/>
                <a:ext cx="111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83" name="Group 90"/>
            <p:cNvGrpSpPr>
              <a:grpSpLocks/>
            </p:cNvGrpSpPr>
            <p:nvPr/>
          </p:nvGrpSpPr>
          <p:grpSpPr bwMode="auto">
            <a:xfrm rot="1784171">
              <a:off x="2832" y="2976"/>
              <a:ext cx="96" cy="384"/>
              <a:chOff x="1957" y="2555"/>
              <a:chExt cx="180" cy="504"/>
            </a:xfrm>
          </p:grpSpPr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 rot="-5396190">
                <a:off x="1991" y="2911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 rot="-5396190">
                <a:off x="1991" y="2716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 rot="-5396190">
                <a:off x="1988" y="2816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 rot="-5396190">
                <a:off x="1990" y="2616"/>
                <a:ext cx="110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auto">
              <a:xfrm rot="-5396190">
                <a:off x="1989" y="2520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84" name="Group 96"/>
            <p:cNvGrpSpPr>
              <a:grpSpLocks/>
            </p:cNvGrpSpPr>
            <p:nvPr/>
          </p:nvGrpSpPr>
          <p:grpSpPr bwMode="auto">
            <a:xfrm rot="19815829" flipH="1">
              <a:off x="3216" y="2688"/>
              <a:ext cx="96" cy="384"/>
              <a:chOff x="1957" y="2555"/>
              <a:chExt cx="180" cy="504"/>
            </a:xfrm>
          </p:grpSpPr>
          <p:sp>
            <p:nvSpPr>
              <p:cNvPr id="90" name="Freeform 97"/>
              <p:cNvSpPr>
                <a:spLocks/>
              </p:cNvSpPr>
              <p:nvPr/>
            </p:nvSpPr>
            <p:spPr bwMode="auto">
              <a:xfrm rot="-5396190">
                <a:off x="1993" y="2908"/>
                <a:ext cx="111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Freeform 98"/>
              <p:cNvSpPr>
                <a:spLocks/>
              </p:cNvSpPr>
              <p:nvPr/>
            </p:nvSpPr>
            <p:spPr bwMode="auto">
              <a:xfrm rot="-5396190">
                <a:off x="1992" y="2716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Freeform 99"/>
              <p:cNvSpPr>
                <a:spLocks/>
              </p:cNvSpPr>
              <p:nvPr/>
            </p:nvSpPr>
            <p:spPr bwMode="auto">
              <a:xfrm rot="-5396190">
                <a:off x="1993" y="2815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Freeform 100"/>
              <p:cNvSpPr>
                <a:spLocks/>
              </p:cNvSpPr>
              <p:nvPr/>
            </p:nvSpPr>
            <p:spPr bwMode="auto">
              <a:xfrm rot="-5396190">
                <a:off x="1993" y="2616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Freeform 101"/>
              <p:cNvSpPr>
                <a:spLocks/>
              </p:cNvSpPr>
              <p:nvPr/>
            </p:nvSpPr>
            <p:spPr bwMode="auto">
              <a:xfrm rot="-5396190">
                <a:off x="1991" y="2520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85" name="Group 102"/>
            <p:cNvGrpSpPr>
              <a:grpSpLocks/>
            </p:cNvGrpSpPr>
            <p:nvPr/>
          </p:nvGrpSpPr>
          <p:grpSpPr bwMode="auto">
            <a:xfrm rot="19815829" flipH="1">
              <a:off x="3408" y="3024"/>
              <a:ext cx="96" cy="384"/>
              <a:chOff x="1957" y="2555"/>
              <a:chExt cx="180" cy="504"/>
            </a:xfrm>
          </p:grpSpPr>
          <p:sp>
            <p:nvSpPr>
              <p:cNvPr id="85" name="Freeform 103"/>
              <p:cNvSpPr>
                <a:spLocks/>
              </p:cNvSpPr>
              <p:nvPr/>
            </p:nvSpPr>
            <p:spPr bwMode="auto">
              <a:xfrm rot="-5396190">
                <a:off x="1996" y="2911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Freeform 104"/>
              <p:cNvSpPr>
                <a:spLocks/>
              </p:cNvSpPr>
              <p:nvPr/>
            </p:nvSpPr>
            <p:spPr bwMode="auto">
              <a:xfrm rot="-5396190">
                <a:off x="1993" y="2713"/>
                <a:ext cx="111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Freeform 105"/>
              <p:cNvSpPr>
                <a:spLocks/>
              </p:cNvSpPr>
              <p:nvPr/>
            </p:nvSpPr>
            <p:spPr bwMode="auto">
              <a:xfrm rot="-5396190">
                <a:off x="1993" y="2813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Freeform 106"/>
              <p:cNvSpPr>
                <a:spLocks/>
              </p:cNvSpPr>
              <p:nvPr/>
            </p:nvSpPr>
            <p:spPr bwMode="auto">
              <a:xfrm rot="-5396190">
                <a:off x="1994" y="2613"/>
                <a:ext cx="111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Freeform 107"/>
              <p:cNvSpPr>
                <a:spLocks/>
              </p:cNvSpPr>
              <p:nvPr/>
            </p:nvSpPr>
            <p:spPr bwMode="auto">
              <a:xfrm rot="-5396190">
                <a:off x="1993" y="2516"/>
                <a:ext cx="111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86" name="Group 108"/>
            <p:cNvGrpSpPr>
              <a:grpSpLocks/>
            </p:cNvGrpSpPr>
            <p:nvPr/>
          </p:nvGrpSpPr>
          <p:grpSpPr bwMode="auto">
            <a:xfrm rot="19815829" flipH="1">
              <a:off x="2688" y="2688"/>
              <a:ext cx="96" cy="384"/>
              <a:chOff x="1957" y="2555"/>
              <a:chExt cx="180" cy="504"/>
            </a:xfrm>
          </p:grpSpPr>
          <p:sp>
            <p:nvSpPr>
              <p:cNvPr id="80" name="Freeform 109"/>
              <p:cNvSpPr>
                <a:spLocks/>
              </p:cNvSpPr>
              <p:nvPr/>
            </p:nvSpPr>
            <p:spPr bwMode="auto">
              <a:xfrm rot="-5396190">
                <a:off x="1994" y="2913"/>
                <a:ext cx="111" cy="177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Freeform 110"/>
              <p:cNvSpPr>
                <a:spLocks/>
              </p:cNvSpPr>
              <p:nvPr/>
            </p:nvSpPr>
            <p:spPr bwMode="auto">
              <a:xfrm rot="-5396190">
                <a:off x="1992" y="2717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Freeform 111"/>
              <p:cNvSpPr>
                <a:spLocks/>
              </p:cNvSpPr>
              <p:nvPr/>
            </p:nvSpPr>
            <p:spPr bwMode="auto">
              <a:xfrm rot="-5396190">
                <a:off x="1993" y="2816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Freeform 112"/>
              <p:cNvSpPr>
                <a:spLocks/>
              </p:cNvSpPr>
              <p:nvPr/>
            </p:nvSpPr>
            <p:spPr bwMode="auto">
              <a:xfrm rot="-5396190">
                <a:off x="1993" y="2617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Freeform 113"/>
              <p:cNvSpPr>
                <a:spLocks/>
              </p:cNvSpPr>
              <p:nvPr/>
            </p:nvSpPr>
            <p:spPr bwMode="auto">
              <a:xfrm rot="-5396190">
                <a:off x="1991" y="2521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87" name="Group 114"/>
            <p:cNvGrpSpPr>
              <a:grpSpLocks/>
            </p:cNvGrpSpPr>
            <p:nvPr/>
          </p:nvGrpSpPr>
          <p:grpSpPr bwMode="auto">
            <a:xfrm rot="19815829" flipH="1">
              <a:off x="2880" y="3024"/>
              <a:ext cx="96" cy="384"/>
              <a:chOff x="1957" y="2555"/>
              <a:chExt cx="180" cy="504"/>
            </a:xfrm>
          </p:grpSpPr>
          <p:sp>
            <p:nvSpPr>
              <p:cNvPr id="75" name="Freeform 115"/>
              <p:cNvSpPr>
                <a:spLocks/>
              </p:cNvSpPr>
              <p:nvPr/>
            </p:nvSpPr>
            <p:spPr bwMode="auto">
              <a:xfrm rot="-5396190">
                <a:off x="1993" y="2910"/>
                <a:ext cx="111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Freeform 116"/>
              <p:cNvSpPr>
                <a:spLocks/>
              </p:cNvSpPr>
              <p:nvPr/>
            </p:nvSpPr>
            <p:spPr bwMode="auto">
              <a:xfrm rot="-5396190">
                <a:off x="1992" y="2716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Freeform 117"/>
              <p:cNvSpPr>
                <a:spLocks/>
              </p:cNvSpPr>
              <p:nvPr/>
            </p:nvSpPr>
            <p:spPr bwMode="auto">
              <a:xfrm rot="-5396190">
                <a:off x="1990" y="2814"/>
                <a:ext cx="110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Freeform 118"/>
              <p:cNvSpPr>
                <a:spLocks/>
              </p:cNvSpPr>
              <p:nvPr/>
            </p:nvSpPr>
            <p:spPr bwMode="auto">
              <a:xfrm rot="-5396190">
                <a:off x="1992" y="2617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Freeform 119"/>
              <p:cNvSpPr>
                <a:spLocks/>
              </p:cNvSpPr>
              <p:nvPr/>
            </p:nvSpPr>
            <p:spPr bwMode="auto">
              <a:xfrm rot="-5396190">
                <a:off x="1991" y="2518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88" name="Group 120"/>
            <p:cNvGrpSpPr>
              <a:grpSpLocks/>
            </p:cNvGrpSpPr>
            <p:nvPr/>
          </p:nvGrpSpPr>
          <p:grpSpPr bwMode="auto">
            <a:xfrm rot="19815829" flipH="1">
              <a:off x="3552" y="3312"/>
              <a:ext cx="96" cy="384"/>
              <a:chOff x="1957" y="2555"/>
              <a:chExt cx="180" cy="504"/>
            </a:xfrm>
          </p:grpSpPr>
          <p:sp>
            <p:nvSpPr>
              <p:cNvPr id="70" name="Freeform 121"/>
              <p:cNvSpPr>
                <a:spLocks/>
              </p:cNvSpPr>
              <p:nvPr/>
            </p:nvSpPr>
            <p:spPr bwMode="auto">
              <a:xfrm rot="-5396190">
                <a:off x="1994" y="2914"/>
                <a:ext cx="111" cy="177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 122"/>
              <p:cNvSpPr>
                <a:spLocks/>
              </p:cNvSpPr>
              <p:nvPr/>
            </p:nvSpPr>
            <p:spPr bwMode="auto">
              <a:xfrm rot="-5396190">
                <a:off x="1994" y="2717"/>
                <a:ext cx="111" cy="177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Freeform 123"/>
              <p:cNvSpPr>
                <a:spLocks/>
              </p:cNvSpPr>
              <p:nvPr/>
            </p:nvSpPr>
            <p:spPr bwMode="auto">
              <a:xfrm rot="-5396190">
                <a:off x="1992" y="2816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Freeform 124"/>
              <p:cNvSpPr>
                <a:spLocks/>
              </p:cNvSpPr>
              <p:nvPr/>
            </p:nvSpPr>
            <p:spPr bwMode="auto">
              <a:xfrm rot="-5396190">
                <a:off x="1992" y="2618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Freeform 125"/>
              <p:cNvSpPr>
                <a:spLocks/>
              </p:cNvSpPr>
              <p:nvPr/>
            </p:nvSpPr>
            <p:spPr bwMode="auto">
              <a:xfrm rot="-5396190">
                <a:off x="1991" y="2519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89" name="Group 126"/>
            <p:cNvGrpSpPr>
              <a:grpSpLocks/>
            </p:cNvGrpSpPr>
            <p:nvPr/>
          </p:nvGrpSpPr>
          <p:grpSpPr bwMode="auto">
            <a:xfrm rot="19815829" flipH="1">
              <a:off x="3072" y="3360"/>
              <a:ext cx="96" cy="384"/>
              <a:chOff x="1957" y="2555"/>
              <a:chExt cx="180" cy="504"/>
            </a:xfrm>
          </p:grpSpPr>
          <p:sp>
            <p:nvSpPr>
              <p:cNvPr id="65" name="Freeform 127"/>
              <p:cNvSpPr>
                <a:spLocks/>
              </p:cNvSpPr>
              <p:nvPr/>
            </p:nvSpPr>
            <p:spPr bwMode="auto">
              <a:xfrm rot="-5396190">
                <a:off x="1993" y="2909"/>
                <a:ext cx="111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28"/>
              <p:cNvSpPr>
                <a:spLocks/>
              </p:cNvSpPr>
              <p:nvPr/>
            </p:nvSpPr>
            <p:spPr bwMode="auto">
              <a:xfrm rot="-5396190">
                <a:off x="1991" y="2714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Freeform 129"/>
              <p:cNvSpPr>
                <a:spLocks/>
              </p:cNvSpPr>
              <p:nvPr/>
            </p:nvSpPr>
            <p:spPr bwMode="auto">
              <a:xfrm rot="-5396190">
                <a:off x="1991" y="2812"/>
                <a:ext cx="111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Freeform 130"/>
              <p:cNvSpPr>
                <a:spLocks/>
              </p:cNvSpPr>
              <p:nvPr/>
            </p:nvSpPr>
            <p:spPr bwMode="auto">
              <a:xfrm rot="-5396190">
                <a:off x="1992" y="2614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Freeform 131"/>
              <p:cNvSpPr>
                <a:spLocks/>
              </p:cNvSpPr>
              <p:nvPr/>
            </p:nvSpPr>
            <p:spPr bwMode="auto">
              <a:xfrm rot="-5396190">
                <a:off x="1991" y="2517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90" name="Group 132"/>
            <p:cNvGrpSpPr>
              <a:grpSpLocks/>
            </p:cNvGrpSpPr>
            <p:nvPr/>
          </p:nvGrpSpPr>
          <p:grpSpPr bwMode="auto">
            <a:xfrm rot="1784171">
              <a:off x="2112" y="3312"/>
              <a:ext cx="96" cy="384"/>
              <a:chOff x="1957" y="2555"/>
              <a:chExt cx="180" cy="504"/>
            </a:xfrm>
          </p:grpSpPr>
          <p:sp>
            <p:nvSpPr>
              <p:cNvPr id="60" name="Freeform 133"/>
              <p:cNvSpPr>
                <a:spLocks/>
              </p:cNvSpPr>
              <p:nvPr/>
            </p:nvSpPr>
            <p:spPr bwMode="auto">
              <a:xfrm rot="-5396190">
                <a:off x="1992" y="2914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Freeform 134"/>
              <p:cNvSpPr>
                <a:spLocks/>
              </p:cNvSpPr>
              <p:nvPr/>
            </p:nvSpPr>
            <p:spPr bwMode="auto">
              <a:xfrm rot="-5396190">
                <a:off x="1991" y="2717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35"/>
              <p:cNvSpPr>
                <a:spLocks/>
              </p:cNvSpPr>
              <p:nvPr/>
            </p:nvSpPr>
            <p:spPr bwMode="auto">
              <a:xfrm rot="-5396190">
                <a:off x="1988" y="2817"/>
                <a:ext cx="110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 rot="-5396190">
                <a:off x="1988" y="2618"/>
                <a:ext cx="111" cy="177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37"/>
              <p:cNvSpPr>
                <a:spLocks/>
              </p:cNvSpPr>
              <p:nvPr/>
            </p:nvSpPr>
            <p:spPr bwMode="auto">
              <a:xfrm rot="-5396190">
                <a:off x="1990" y="2519"/>
                <a:ext cx="111" cy="179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91" name="Group 138"/>
            <p:cNvGrpSpPr>
              <a:grpSpLocks/>
            </p:cNvGrpSpPr>
            <p:nvPr/>
          </p:nvGrpSpPr>
          <p:grpSpPr bwMode="auto">
            <a:xfrm rot="1784171">
              <a:off x="2640" y="3312"/>
              <a:ext cx="96" cy="384"/>
              <a:chOff x="1957" y="2555"/>
              <a:chExt cx="180" cy="504"/>
            </a:xfrm>
          </p:grpSpPr>
          <p:sp>
            <p:nvSpPr>
              <p:cNvPr id="55" name="Freeform 139"/>
              <p:cNvSpPr>
                <a:spLocks/>
              </p:cNvSpPr>
              <p:nvPr/>
            </p:nvSpPr>
            <p:spPr bwMode="auto">
              <a:xfrm rot="-5396190">
                <a:off x="1992" y="2913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140"/>
              <p:cNvSpPr>
                <a:spLocks/>
              </p:cNvSpPr>
              <p:nvPr/>
            </p:nvSpPr>
            <p:spPr bwMode="auto">
              <a:xfrm rot="-5396190">
                <a:off x="1991" y="2716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Freeform 141"/>
              <p:cNvSpPr>
                <a:spLocks/>
              </p:cNvSpPr>
              <p:nvPr/>
            </p:nvSpPr>
            <p:spPr bwMode="auto">
              <a:xfrm rot="-5396190">
                <a:off x="1988" y="2816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Freeform 142"/>
              <p:cNvSpPr>
                <a:spLocks/>
              </p:cNvSpPr>
              <p:nvPr/>
            </p:nvSpPr>
            <p:spPr bwMode="auto">
              <a:xfrm rot="-5396190">
                <a:off x="1989" y="2616"/>
                <a:ext cx="111" cy="183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Freeform 143"/>
              <p:cNvSpPr>
                <a:spLocks/>
              </p:cNvSpPr>
              <p:nvPr/>
            </p:nvSpPr>
            <p:spPr bwMode="auto">
              <a:xfrm rot="-5396190">
                <a:off x="1990" y="2518"/>
                <a:ext cx="111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92" name="Group 144"/>
            <p:cNvGrpSpPr>
              <a:grpSpLocks/>
            </p:cNvGrpSpPr>
            <p:nvPr/>
          </p:nvGrpSpPr>
          <p:grpSpPr bwMode="auto">
            <a:xfrm rot="-5400000">
              <a:off x="2452" y="3020"/>
              <a:ext cx="104" cy="496"/>
              <a:chOff x="1957" y="2555"/>
              <a:chExt cx="180" cy="504"/>
            </a:xfrm>
          </p:grpSpPr>
          <p:sp>
            <p:nvSpPr>
              <p:cNvPr id="50" name="Freeform 145"/>
              <p:cNvSpPr>
                <a:spLocks/>
              </p:cNvSpPr>
              <p:nvPr/>
            </p:nvSpPr>
            <p:spPr bwMode="auto">
              <a:xfrm rot="-5396190">
                <a:off x="1987" y="2913"/>
                <a:ext cx="112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146"/>
              <p:cNvSpPr>
                <a:spLocks/>
              </p:cNvSpPr>
              <p:nvPr/>
            </p:nvSpPr>
            <p:spPr bwMode="auto">
              <a:xfrm rot="-5396190">
                <a:off x="1988" y="2713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147"/>
              <p:cNvSpPr>
                <a:spLocks/>
              </p:cNvSpPr>
              <p:nvPr/>
            </p:nvSpPr>
            <p:spPr bwMode="auto">
              <a:xfrm rot="-5396190">
                <a:off x="1988" y="2815"/>
                <a:ext cx="110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148"/>
              <p:cNvSpPr>
                <a:spLocks/>
              </p:cNvSpPr>
              <p:nvPr/>
            </p:nvSpPr>
            <p:spPr bwMode="auto">
              <a:xfrm rot="-5396190">
                <a:off x="1990" y="2615"/>
                <a:ext cx="113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149"/>
              <p:cNvSpPr>
                <a:spLocks/>
              </p:cNvSpPr>
              <p:nvPr/>
            </p:nvSpPr>
            <p:spPr bwMode="auto">
              <a:xfrm rot="-5396190">
                <a:off x="1994" y="2518"/>
                <a:ext cx="113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93" name="Group 150"/>
            <p:cNvGrpSpPr>
              <a:grpSpLocks/>
            </p:cNvGrpSpPr>
            <p:nvPr/>
          </p:nvGrpSpPr>
          <p:grpSpPr bwMode="auto">
            <a:xfrm rot="-5400000">
              <a:off x="2356" y="3212"/>
              <a:ext cx="104" cy="496"/>
              <a:chOff x="1957" y="2555"/>
              <a:chExt cx="180" cy="504"/>
            </a:xfrm>
          </p:grpSpPr>
          <p:sp>
            <p:nvSpPr>
              <p:cNvPr id="45" name="Freeform 151"/>
              <p:cNvSpPr>
                <a:spLocks/>
              </p:cNvSpPr>
              <p:nvPr/>
            </p:nvSpPr>
            <p:spPr bwMode="auto">
              <a:xfrm rot="-5396190">
                <a:off x="1994" y="2914"/>
                <a:ext cx="112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Freeform 152"/>
              <p:cNvSpPr>
                <a:spLocks/>
              </p:cNvSpPr>
              <p:nvPr/>
            </p:nvSpPr>
            <p:spPr bwMode="auto">
              <a:xfrm rot="-5396190">
                <a:off x="1998" y="2715"/>
                <a:ext cx="110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153"/>
              <p:cNvSpPr>
                <a:spLocks/>
              </p:cNvSpPr>
              <p:nvPr/>
            </p:nvSpPr>
            <p:spPr bwMode="auto">
              <a:xfrm rot="-5396190">
                <a:off x="1992" y="2817"/>
                <a:ext cx="109" cy="176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154"/>
              <p:cNvSpPr>
                <a:spLocks/>
              </p:cNvSpPr>
              <p:nvPr/>
            </p:nvSpPr>
            <p:spPr bwMode="auto">
              <a:xfrm rot="-5396190">
                <a:off x="1997" y="2615"/>
                <a:ext cx="113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155"/>
              <p:cNvSpPr>
                <a:spLocks/>
              </p:cNvSpPr>
              <p:nvPr/>
            </p:nvSpPr>
            <p:spPr bwMode="auto">
              <a:xfrm rot="-5396190">
                <a:off x="1998" y="2518"/>
                <a:ext cx="113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94" name="Group 156"/>
            <p:cNvGrpSpPr>
              <a:grpSpLocks/>
            </p:cNvGrpSpPr>
            <p:nvPr/>
          </p:nvGrpSpPr>
          <p:grpSpPr bwMode="auto">
            <a:xfrm rot="-5400000">
              <a:off x="3172" y="3020"/>
              <a:ext cx="104" cy="496"/>
              <a:chOff x="1957" y="2555"/>
              <a:chExt cx="180" cy="504"/>
            </a:xfrm>
          </p:grpSpPr>
          <p:sp>
            <p:nvSpPr>
              <p:cNvPr id="40" name="Freeform 157"/>
              <p:cNvSpPr>
                <a:spLocks/>
              </p:cNvSpPr>
              <p:nvPr/>
            </p:nvSpPr>
            <p:spPr bwMode="auto">
              <a:xfrm rot="-5396190">
                <a:off x="1989" y="2912"/>
                <a:ext cx="109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158"/>
              <p:cNvSpPr>
                <a:spLocks/>
              </p:cNvSpPr>
              <p:nvPr/>
            </p:nvSpPr>
            <p:spPr bwMode="auto">
              <a:xfrm rot="-5396190">
                <a:off x="1987" y="2713"/>
                <a:ext cx="112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159"/>
              <p:cNvSpPr>
                <a:spLocks/>
              </p:cNvSpPr>
              <p:nvPr/>
            </p:nvSpPr>
            <p:spPr bwMode="auto">
              <a:xfrm rot="-5396190">
                <a:off x="1991" y="2814"/>
                <a:ext cx="108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160"/>
              <p:cNvSpPr>
                <a:spLocks/>
              </p:cNvSpPr>
              <p:nvPr/>
            </p:nvSpPr>
            <p:spPr bwMode="auto">
              <a:xfrm rot="-5396190">
                <a:off x="1992" y="2615"/>
                <a:ext cx="109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161"/>
              <p:cNvSpPr>
                <a:spLocks/>
              </p:cNvSpPr>
              <p:nvPr/>
            </p:nvSpPr>
            <p:spPr bwMode="auto">
              <a:xfrm rot="-5396190">
                <a:off x="1996" y="2518"/>
                <a:ext cx="109" cy="181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395" name="Group 162"/>
            <p:cNvGrpSpPr>
              <a:grpSpLocks/>
            </p:cNvGrpSpPr>
            <p:nvPr/>
          </p:nvGrpSpPr>
          <p:grpSpPr bwMode="auto">
            <a:xfrm rot="-5400000">
              <a:off x="3268" y="3212"/>
              <a:ext cx="104" cy="496"/>
              <a:chOff x="1957" y="2555"/>
              <a:chExt cx="180" cy="504"/>
            </a:xfrm>
          </p:grpSpPr>
          <p:sp>
            <p:nvSpPr>
              <p:cNvPr id="35" name="Freeform 163"/>
              <p:cNvSpPr>
                <a:spLocks/>
              </p:cNvSpPr>
              <p:nvPr/>
            </p:nvSpPr>
            <p:spPr bwMode="auto">
              <a:xfrm rot="-5396190">
                <a:off x="1994" y="2914"/>
                <a:ext cx="112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64"/>
              <p:cNvSpPr>
                <a:spLocks/>
              </p:cNvSpPr>
              <p:nvPr/>
            </p:nvSpPr>
            <p:spPr bwMode="auto">
              <a:xfrm rot="-5396190">
                <a:off x="1998" y="2715"/>
                <a:ext cx="110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5"/>
              <p:cNvSpPr>
                <a:spLocks/>
              </p:cNvSpPr>
              <p:nvPr/>
            </p:nvSpPr>
            <p:spPr bwMode="auto">
              <a:xfrm rot="-5396190">
                <a:off x="1991" y="2818"/>
                <a:ext cx="110" cy="176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66"/>
              <p:cNvSpPr>
                <a:spLocks/>
              </p:cNvSpPr>
              <p:nvPr/>
            </p:nvSpPr>
            <p:spPr bwMode="auto">
              <a:xfrm rot="-5396190">
                <a:off x="1997" y="2617"/>
                <a:ext cx="113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67"/>
              <p:cNvSpPr>
                <a:spLocks/>
              </p:cNvSpPr>
              <p:nvPr/>
            </p:nvSpPr>
            <p:spPr bwMode="auto">
              <a:xfrm rot="-5396190">
                <a:off x="1998" y="2520"/>
                <a:ext cx="113" cy="178"/>
              </a:xfrm>
              <a:custGeom>
                <a:avLst/>
                <a:gdLst>
                  <a:gd name="T0" fmla="*/ 0 w 216"/>
                  <a:gd name="T1" fmla="*/ 14 h 242"/>
                  <a:gd name="T2" fmla="*/ 102 w 216"/>
                  <a:gd name="T3" fmla="*/ 32 h 242"/>
                  <a:gd name="T4" fmla="*/ 144 w 216"/>
                  <a:gd name="T5" fmla="*/ 104 h 242"/>
                  <a:gd name="T6" fmla="*/ 156 w 216"/>
                  <a:gd name="T7" fmla="*/ 140 h 242"/>
                  <a:gd name="T8" fmla="*/ 72 w 216"/>
                  <a:gd name="T9" fmla="*/ 242 h 242"/>
                  <a:gd name="T10" fmla="*/ 24 w 216"/>
                  <a:gd name="T11" fmla="*/ 200 h 242"/>
                  <a:gd name="T12" fmla="*/ 12 w 216"/>
                  <a:gd name="T13" fmla="*/ 164 h 242"/>
                  <a:gd name="T14" fmla="*/ 48 w 216"/>
                  <a:gd name="T15" fmla="*/ 98 h 242"/>
                  <a:gd name="T16" fmla="*/ 126 w 216"/>
                  <a:gd name="T17" fmla="*/ 32 h 242"/>
                  <a:gd name="T18" fmla="*/ 180 w 216"/>
                  <a:gd name="T19" fmla="*/ 8 h 242"/>
                  <a:gd name="T20" fmla="*/ 216 w 216"/>
                  <a:gd name="T21" fmla="*/ 1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42">
                    <a:moveTo>
                      <a:pt x="0" y="14"/>
                    </a:moveTo>
                    <a:cubicBezTo>
                      <a:pt x="41" y="0"/>
                      <a:pt x="66" y="20"/>
                      <a:pt x="102" y="32"/>
                    </a:cubicBezTo>
                    <a:cubicBezTo>
                      <a:pt x="123" y="63"/>
                      <a:pt x="131" y="64"/>
                      <a:pt x="144" y="104"/>
                    </a:cubicBezTo>
                    <a:cubicBezTo>
                      <a:pt x="148" y="116"/>
                      <a:pt x="156" y="140"/>
                      <a:pt x="156" y="140"/>
                    </a:cubicBezTo>
                    <a:cubicBezTo>
                      <a:pt x="146" y="199"/>
                      <a:pt x="132" y="222"/>
                      <a:pt x="72" y="242"/>
                    </a:cubicBezTo>
                    <a:cubicBezTo>
                      <a:pt x="50" y="235"/>
                      <a:pt x="34" y="222"/>
                      <a:pt x="24" y="200"/>
                    </a:cubicBezTo>
                    <a:cubicBezTo>
                      <a:pt x="19" y="188"/>
                      <a:pt x="12" y="164"/>
                      <a:pt x="12" y="164"/>
                    </a:cubicBezTo>
                    <a:cubicBezTo>
                      <a:pt x="28" y="139"/>
                      <a:pt x="26" y="120"/>
                      <a:pt x="48" y="98"/>
                    </a:cubicBezTo>
                    <a:cubicBezTo>
                      <a:pt x="60" y="61"/>
                      <a:pt x="95" y="53"/>
                      <a:pt x="126" y="32"/>
                    </a:cubicBezTo>
                    <a:cubicBezTo>
                      <a:pt x="142" y="21"/>
                      <a:pt x="180" y="8"/>
                      <a:pt x="180" y="8"/>
                    </a:cubicBezTo>
                    <a:cubicBezTo>
                      <a:pt x="192" y="10"/>
                      <a:pt x="216" y="14"/>
                      <a:pt x="216" y="14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aphicFrame>
          <p:nvGraphicFramePr>
            <p:cNvPr id="15396" name="Object 168"/>
            <p:cNvGraphicFramePr>
              <a:graphicFrameLocks noChangeAspect="1"/>
            </p:cNvGraphicFramePr>
            <p:nvPr/>
          </p:nvGraphicFramePr>
          <p:xfrm>
            <a:off x="2784" y="1152"/>
            <a:ext cx="226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6" name="Equation" r:id="rId5" imgW="126835" imgH="202936" progId="Equation.DSMT4">
                    <p:embed/>
                  </p:oleObj>
                </mc:Choice>
                <mc:Fallback>
                  <p:oleObj name="Equation" r:id="rId5" imgW="126835" imgH="20293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152"/>
                          <a:ext cx="226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97" name="Object 169"/>
            <p:cNvGraphicFramePr>
              <a:graphicFrameLocks noChangeAspect="1"/>
            </p:cNvGraphicFramePr>
            <p:nvPr/>
          </p:nvGraphicFramePr>
          <p:xfrm>
            <a:off x="3648" y="2688"/>
            <a:ext cx="361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7" name="Equation" r:id="rId6" imgW="203112" imgH="241195" progId="Equation.DSMT4">
                    <p:embed/>
                  </p:oleObj>
                </mc:Choice>
                <mc:Fallback>
                  <p:oleObj name="Equation" r:id="rId6" imgW="203112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688"/>
                          <a:ext cx="361" cy="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0"/>
            <p:cNvSpPr txBox="1">
              <a:spLocks noChangeArrowheads="1"/>
            </p:cNvSpPr>
            <p:nvPr/>
          </p:nvSpPr>
          <p:spPr bwMode="auto">
            <a:xfrm>
              <a:off x="3409" y="2016"/>
              <a:ext cx="80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>
                  <a:latin typeface="Arial" charset="0"/>
                  <a:cs typeface="Arial" charset="0"/>
                </a:rPr>
                <a:t>DGLAP</a:t>
              </a:r>
            </a:p>
          </p:txBody>
        </p:sp>
      </p:grpSp>
      <p:sp>
        <p:nvSpPr>
          <p:cNvPr id="156" name="Rectangle 128"/>
          <p:cNvSpPr>
            <a:spLocks noChangeArrowheads="1"/>
          </p:cNvSpPr>
          <p:nvPr/>
        </p:nvSpPr>
        <p:spPr bwMode="auto">
          <a:xfrm>
            <a:off x="0" y="1071562"/>
            <a:ext cx="1915746" cy="3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dirty="0"/>
              <a:t>    Gluon saturation</a:t>
            </a:r>
          </a:p>
        </p:txBody>
      </p:sp>
      <p:graphicFrame>
        <p:nvGraphicFramePr>
          <p:cNvPr id="15365" name="Object 8"/>
          <p:cNvGraphicFramePr>
            <a:graphicFrameLocks noChangeAspect="1"/>
          </p:cNvGraphicFramePr>
          <p:nvPr/>
        </p:nvGraphicFramePr>
        <p:xfrm>
          <a:off x="446485" y="2143125"/>
          <a:ext cx="6026423" cy="69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8" imgW="3810000" imgH="457200" progId="Equation.3">
                  <p:embed/>
                </p:oleObj>
              </mc:Choice>
              <mc:Fallback>
                <p:oleObj name="Equation" r:id="rId8" imgW="381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85" y="2143125"/>
                        <a:ext cx="6026423" cy="69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15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97" y="1660922"/>
            <a:ext cx="3589734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Text Box 7"/>
          <p:cNvSpPr txBox="1">
            <a:spLocks noChangeArrowheads="1"/>
          </p:cNvSpPr>
          <p:nvPr/>
        </p:nvSpPr>
        <p:spPr bwMode="auto">
          <a:xfrm>
            <a:off x="446484" y="2946797"/>
            <a:ext cx="4874494" cy="3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US" dirty="0"/>
              <a:t>DGLAP evolution in linearized regime</a:t>
            </a:r>
          </a:p>
        </p:txBody>
      </p:sp>
      <p:sp>
        <p:nvSpPr>
          <p:cNvPr id="163" name="Text Box 131"/>
          <p:cNvSpPr txBox="1">
            <a:spLocks noChangeArrowheads="1"/>
          </p:cNvSpPr>
          <p:nvPr/>
        </p:nvSpPr>
        <p:spPr bwMode="auto">
          <a:xfrm>
            <a:off x="6393656" y="1125141"/>
            <a:ext cx="2625328" cy="28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990000"/>
                </a:solidFill>
              </a:rPr>
              <a:t>Casalderrey-Salana</a:t>
            </a:r>
            <a:r>
              <a:rPr lang="en-US" sz="1400" dirty="0">
                <a:solidFill>
                  <a:srgbClr val="990000"/>
                </a:solidFill>
              </a:rPr>
              <a:t>, &amp; XNW</a:t>
            </a:r>
            <a:r>
              <a:rPr lang="ja-JP" altLang="en-US" sz="1400" dirty="0">
                <a:solidFill>
                  <a:srgbClr val="990000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990000"/>
                </a:solidFill>
              </a:rPr>
              <a:t>07</a:t>
            </a:r>
          </a:p>
        </p:txBody>
      </p:sp>
      <p:pic>
        <p:nvPicPr>
          <p:cNvPr id="15369" name="Picture 164" descr="qhatLplot_RL300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59" y="3628802"/>
            <a:ext cx="4768453" cy="32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7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763" y="2313464"/>
            <a:ext cx="4156137" cy="3196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943401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2420"/>
            <a:ext cx="4483100" cy="321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83524" y="2544499"/>
            <a:ext cx="36106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/>
              <a:t>Bluhm</a:t>
            </a:r>
            <a:r>
              <a:rPr lang="en-US" sz="1800" dirty="0"/>
              <a:t>, </a:t>
            </a:r>
            <a:r>
              <a:rPr lang="en-US" sz="1800" dirty="0" err="1"/>
              <a:t>Kampfer</a:t>
            </a:r>
            <a:r>
              <a:rPr lang="en-US" sz="1800" dirty="0"/>
              <a:t> &amp; </a:t>
            </a:r>
            <a:r>
              <a:rPr lang="en-US" sz="1800" dirty="0" err="1"/>
              <a:t>Redlich</a:t>
            </a:r>
            <a:r>
              <a:rPr lang="en-US" sz="1800" dirty="0"/>
              <a:t>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783524" y="3949700"/>
            <a:ext cx="753176" cy="32916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320800" y="3949700"/>
            <a:ext cx="2184400" cy="1905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5686669"/>
            <a:ext cx="1384300" cy="9093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0" y="6014948"/>
            <a:ext cx="3641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Majumder</a:t>
            </a:r>
            <a:r>
              <a:rPr lang="en-US" sz="2000" dirty="0" smtClean="0">
                <a:solidFill>
                  <a:schemeClr val="bg1"/>
                </a:solidFill>
              </a:rPr>
              <a:t>, Muller &amp; XNW (2007)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8600" y="37835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8000" y="667604"/>
            <a:ext cx="847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EM emissions, </a:t>
            </a:r>
            <a:r>
              <a:rPr lang="en-US" sz="2400" dirty="0" err="1" smtClean="0">
                <a:solidFill>
                  <a:schemeClr val="bg1"/>
                </a:solidFill>
              </a:rPr>
              <a:t>quarkonium</a:t>
            </a:r>
            <a:r>
              <a:rPr lang="en-US" sz="2400" dirty="0" smtClean="0">
                <a:solidFill>
                  <a:schemeClr val="bg1"/>
                </a:solidFill>
              </a:rPr>
              <a:t>, jet quenching &amp; collective flows: constraints on the transport properties of the  </a:t>
            </a:r>
            <a:r>
              <a:rPr lang="en-US" sz="2400" dirty="0" err="1" smtClean="0">
                <a:solidFill>
                  <a:schemeClr val="bg1"/>
                </a:solidFill>
              </a:rPr>
              <a:t>sQGP</a:t>
            </a:r>
            <a:r>
              <a:rPr lang="en-US" sz="2400" dirty="0" smtClean="0">
                <a:solidFill>
                  <a:schemeClr val="bg1"/>
                </a:solidFill>
              </a:rPr>
              <a:t> in A+A 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     Future: mapping out T-dependence  at  RHIC &amp; LHC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43500" y="3783568"/>
            <a:ext cx="1651000" cy="2159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80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5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0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gluon emissions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027" r="1027"/>
          <a:stretch>
            <a:fillRect/>
          </a:stretch>
        </p:blipFill>
        <p:spPr>
          <a:xfrm>
            <a:off x="5699169" y="1637624"/>
            <a:ext cx="2987631" cy="16430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50433" y="2550467"/>
            <a:ext cx="6480227" cy="1526400"/>
            <a:chOff x="750433" y="2550467"/>
            <a:chExt cx="6480227" cy="1526400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435" y="2550467"/>
              <a:ext cx="1263650" cy="8931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0433" y="2550467"/>
              <a:ext cx="2124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Formation time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33" y="3187867"/>
              <a:ext cx="2274186" cy="889000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460" y="3470571"/>
              <a:ext cx="3759200" cy="510643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01145" y="1061935"/>
            <a:ext cx="509802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Iteration of single gluon emission:</a:t>
            </a:r>
          </a:p>
          <a:p>
            <a:pPr lvl="1"/>
            <a:r>
              <a:rPr lang="en-US" sz="2400" dirty="0" err="1">
                <a:solidFill>
                  <a:schemeClr val="bg1"/>
                </a:solidFill>
              </a:rPr>
              <a:t>mDGLAP</a:t>
            </a:r>
            <a:r>
              <a:rPr lang="en-US" sz="2400" dirty="0">
                <a:solidFill>
                  <a:schemeClr val="bg1"/>
                </a:solidFill>
              </a:rPr>
              <a:t> (HT), MC of rate equation (JEWEL, MARTINI, </a:t>
            </a:r>
            <a:r>
              <a:rPr lang="en-US" sz="2400" dirty="0" smtClean="0">
                <a:solidFill>
                  <a:schemeClr val="bg1"/>
                </a:solidFill>
              </a:rPr>
              <a:t>LBT, PCM)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15672" y="4089566"/>
            <a:ext cx="8698204" cy="2203644"/>
            <a:chOff x="615672" y="4089566"/>
            <a:chExt cx="8698204" cy="2203644"/>
          </a:xfrm>
        </p:grpSpPr>
        <p:sp>
          <p:nvSpPr>
            <p:cNvPr id="10" name="TextBox 9"/>
            <p:cNvSpPr txBox="1"/>
            <p:nvPr/>
          </p:nvSpPr>
          <p:spPr>
            <a:xfrm>
              <a:off x="615672" y="4089566"/>
              <a:ext cx="5548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Color coherence is rapidly lost in medium, </a:t>
              </a:r>
            </a:p>
            <a:p>
              <a:r>
                <a:rPr lang="en-US" sz="2400" dirty="0" smtClean="0">
                  <a:solidFill>
                    <a:srgbClr val="FFFFFF"/>
                  </a:solidFill>
                </a:rPr>
                <a:t>independent emission is enhanced by </a:t>
              </a:r>
              <a:r>
                <a:rPr lang="en-US" sz="2400" dirty="0" smtClean="0">
                  <a:solidFill>
                    <a:srgbClr val="FFFF00"/>
                  </a:solidFill>
                </a:rPr>
                <a:t>L/</a:t>
              </a:r>
              <a:r>
                <a:rPr lang="en-US" sz="2400" dirty="0" err="1" smtClean="0">
                  <a:solidFill>
                    <a:srgbClr val="FFFF00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2400" baseline="-25000" dirty="0" err="1" smtClean="0">
                  <a:solidFill>
                    <a:srgbClr val="FFFF00"/>
                  </a:solidFill>
                </a:rPr>
                <a:t>f</a:t>
              </a:r>
              <a:r>
                <a:rPr lang="en-US" sz="2400" dirty="0" smtClean="0">
                  <a:solidFill>
                    <a:srgbClr val="FFFF00"/>
                  </a:solidFill>
                </a:rPr>
                <a:t> 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79064" y="5371607"/>
              <a:ext cx="6591300" cy="921603"/>
              <a:chOff x="1727200" y="4590197"/>
              <a:chExt cx="6807200" cy="102320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727200" y="5175250"/>
                <a:ext cx="9652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692400" y="4748947"/>
                <a:ext cx="635886" cy="4263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692400" y="5175250"/>
                <a:ext cx="635886" cy="330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470400" y="5168900"/>
                <a:ext cx="9652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5435600" y="4590197"/>
                <a:ext cx="749300" cy="57870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435600" y="5168900"/>
                <a:ext cx="635886" cy="330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19900" y="5168900"/>
                <a:ext cx="9652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7785100" y="4742597"/>
                <a:ext cx="635886" cy="4263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85100" y="5168900"/>
                <a:ext cx="749300" cy="4445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829300" y="4927600"/>
                <a:ext cx="355600" cy="203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8178800" y="5130800"/>
                <a:ext cx="355600" cy="2159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2565400" y="5048250"/>
                <a:ext cx="279400" cy="2413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295900" y="5029200"/>
                <a:ext cx="279400" cy="2413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665113" y="4813300"/>
                <a:ext cx="279400" cy="2413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632700" y="5054600"/>
                <a:ext cx="279400" cy="2413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039100" y="5270500"/>
                <a:ext cx="279400" cy="2413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938207" y="4089566"/>
              <a:ext cx="33756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A9E1DC"/>
                  </a:solidFill>
                </a:rPr>
                <a:t>Blaizot</a:t>
              </a:r>
              <a:r>
                <a:rPr lang="en-US" dirty="0" smtClean="0">
                  <a:solidFill>
                    <a:srgbClr val="A9E1DC"/>
                  </a:solidFill>
                </a:rPr>
                <a:t>, Dominguez, </a:t>
              </a:r>
            </a:p>
            <a:p>
              <a:r>
                <a:rPr lang="en-US" dirty="0" err="1" smtClean="0">
                  <a:solidFill>
                    <a:srgbClr val="A9E1DC"/>
                  </a:solidFill>
                </a:rPr>
                <a:t>Iancu</a:t>
              </a:r>
              <a:r>
                <a:rPr lang="en-US" dirty="0" smtClean="0">
                  <a:solidFill>
                    <a:srgbClr val="A9E1DC"/>
                  </a:solidFill>
                </a:rPr>
                <a:t>, </a:t>
              </a:r>
              <a:r>
                <a:rPr lang="en-US" dirty="0" err="1" smtClean="0">
                  <a:solidFill>
                    <a:srgbClr val="A9E1DC"/>
                  </a:solidFill>
                </a:rPr>
                <a:t>Mehtar-Tani</a:t>
              </a:r>
              <a:r>
                <a:rPr lang="en-US" dirty="0" smtClean="0">
                  <a:solidFill>
                    <a:srgbClr val="A9E1DC"/>
                  </a:solidFill>
                </a:rPr>
                <a:t>’ 12</a:t>
              </a:r>
            </a:p>
            <a:p>
              <a:r>
                <a:rPr lang="en-US" dirty="0" smtClean="0">
                  <a:solidFill>
                    <a:srgbClr val="A9E1DC"/>
                  </a:solidFill>
                </a:rPr>
                <a:t>Mehta-Tani,Salgado,Tywoniuk’10</a:t>
              </a:r>
              <a:endParaRPr lang="en-US" dirty="0">
                <a:solidFill>
                  <a:srgbClr val="A9E1DC"/>
                </a:solidFill>
              </a:endParaRPr>
            </a:p>
          </p:txBody>
        </p:sp>
        <p:pic>
          <p:nvPicPr>
            <p:cNvPr id="37" name="Picture 36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81" y="4968508"/>
              <a:ext cx="2503524" cy="463974"/>
            </a:xfrm>
            <a:prstGeom prst="rect">
              <a:avLst/>
            </a:prstGeom>
          </p:spPr>
        </p:pic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925" y="4968508"/>
              <a:ext cx="2174876" cy="415643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1150873" y="6352143"/>
            <a:ext cx="636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D30F"/>
                </a:solidFill>
              </a:rPr>
              <a:t>Talks by: </a:t>
            </a:r>
            <a:r>
              <a:rPr lang="en-US" dirty="0" err="1" smtClean="0">
                <a:solidFill>
                  <a:srgbClr val="FFD30F"/>
                </a:solidFill>
              </a:rPr>
              <a:t>Iancu</a:t>
            </a:r>
            <a:r>
              <a:rPr lang="en-US" dirty="0" smtClean="0">
                <a:solidFill>
                  <a:srgbClr val="FFD30F"/>
                </a:solidFill>
              </a:rPr>
              <a:t>, Salgado, </a:t>
            </a:r>
            <a:r>
              <a:rPr lang="en-US" dirty="0" smtClean="0"/>
              <a:t>,</a:t>
            </a:r>
            <a:r>
              <a:rPr lang="en-US" dirty="0" err="1" smtClean="0">
                <a:solidFill>
                  <a:srgbClr val="FFD30F"/>
                </a:solidFill>
              </a:rPr>
              <a:t>Mehtar</a:t>
            </a:r>
            <a:r>
              <a:rPr lang="en-US" dirty="0" err="1">
                <a:solidFill>
                  <a:srgbClr val="FFD30F"/>
                </a:solidFill>
              </a:rPr>
              <a:t>-Tani</a:t>
            </a:r>
            <a:r>
              <a:rPr lang="en-US" dirty="0">
                <a:solidFill>
                  <a:srgbClr val="FFD30F"/>
                </a:solidFill>
              </a:rPr>
              <a:t> </a:t>
            </a:r>
            <a:r>
              <a:rPr lang="en-US" dirty="0" smtClean="0">
                <a:solidFill>
                  <a:srgbClr val="FFD30F"/>
                </a:solidFill>
              </a:rPr>
              <a:t>,</a:t>
            </a:r>
            <a:r>
              <a:rPr lang="en-US" dirty="0">
                <a:solidFill>
                  <a:srgbClr val="FFD30F"/>
                </a:solidFill>
              </a:rPr>
              <a:t> </a:t>
            </a:r>
            <a:r>
              <a:rPr lang="en-US" dirty="0" err="1" smtClean="0">
                <a:solidFill>
                  <a:srgbClr val="FFD30F"/>
                </a:solidFill>
              </a:rPr>
              <a:t>Apolinário</a:t>
            </a:r>
            <a:r>
              <a:rPr lang="en-US" dirty="0" smtClean="0">
                <a:solidFill>
                  <a:srgbClr val="FFD30F"/>
                </a:solidFill>
              </a:rPr>
              <a:t>, </a:t>
            </a:r>
            <a:r>
              <a:rPr lang="en-US" dirty="0" err="1">
                <a:solidFill>
                  <a:srgbClr val="FFD30F"/>
                </a:solidFill>
              </a:rPr>
              <a:t>Tywoniuk</a:t>
            </a:r>
            <a:r>
              <a:rPr lang="en-US" dirty="0"/>
              <a:t> </a:t>
            </a:r>
            <a:r>
              <a:rPr lang="en-US" dirty="0" smtClean="0">
                <a:solidFill>
                  <a:srgbClr val="FFD30F"/>
                </a:solidFill>
              </a:rPr>
              <a:t>,Wu</a:t>
            </a:r>
            <a:endParaRPr lang="en-US" dirty="0">
              <a:solidFill>
                <a:srgbClr val="FFD3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2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" y="4464669"/>
            <a:ext cx="9144000" cy="19124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01424"/>
            <a:ext cx="18288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0466" y="236037"/>
            <a:ext cx="560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Factorization at twist-4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17193" y="2126259"/>
            <a:ext cx="5279737" cy="6486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5000"/>
                  <a:alpha val="0"/>
                </a:schemeClr>
              </a:gs>
              <a:gs pos="100000">
                <a:schemeClr val="accent1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4153" y="2267355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T-4 LO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 flipV="1">
            <a:off x="6373314" y="2452021"/>
            <a:ext cx="520839" cy="5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7193" y="2774947"/>
            <a:ext cx="8203290" cy="9876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5000"/>
                  <a:alpha val="0"/>
                </a:schemeClr>
              </a:gs>
              <a:gs pos="100000">
                <a:schemeClr val="accent1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27481" y="3786156"/>
            <a:ext cx="99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T-4 </a:t>
            </a:r>
            <a:r>
              <a:rPr lang="en-US" dirty="0">
                <a:solidFill>
                  <a:schemeClr val="accent6"/>
                </a:solidFill>
              </a:rPr>
              <a:t>N</a:t>
            </a:r>
            <a:r>
              <a:rPr lang="en-US" dirty="0" smtClean="0">
                <a:solidFill>
                  <a:schemeClr val="accent6"/>
                </a:solidFill>
              </a:rPr>
              <a:t>LO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04" y="4048305"/>
            <a:ext cx="536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Finite contribution from asymmetric-cut diagrams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532"/>
            <a:ext cx="9144000" cy="14695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879" y="928754"/>
            <a:ext cx="829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Transverse momentum square weighted</a:t>
            </a:r>
          </a:p>
          <a:p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  cross section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8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01424"/>
            <a:ext cx="18288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3" y="1125292"/>
            <a:ext cx="7823200" cy="546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3949" y="243950"/>
            <a:ext cx="65453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3200" dirty="0" smtClean="0"/>
              <a:t>Evolution equation for T4 - </a:t>
            </a:r>
            <a:r>
              <a:rPr lang="en-US" sz="3200" dirty="0" smtClean="0">
                <a:solidFill>
                  <a:srgbClr val="FF0000"/>
                </a:solidFill>
              </a:rPr>
              <a:t>NEW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3" y="5235818"/>
            <a:ext cx="7848600" cy="800100"/>
          </a:xfrm>
          <a:prstGeom prst="rect">
            <a:avLst/>
          </a:prstGeom>
        </p:spPr>
      </p:pic>
      <p:pic>
        <p:nvPicPr>
          <p:cNvPr id="21" name="Picture 20" descr="T-4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84" y="2949051"/>
            <a:ext cx="3276600" cy="14351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82499" y="2546143"/>
            <a:ext cx="3276600" cy="1838008"/>
            <a:chOff x="1025301" y="3778046"/>
            <a:chExt cx="3276600" cy="1838008"/>
          </a:xfrm>
        </p:grpSpPr>
        <p:pic>
          <p:nvPicPr>
            <p:cNvPr id="20" name="Picture 19" descr="T-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01" y="4180954"/>
              <a:ext cx="3276600" cy="14351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560" y="3869067"/>
              <a:ext cx="177800" cy="1651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160" y="3862698"/>
              <a:ext cx="177800" cy="1651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47" y="3778046"/>
              <a:ext cx="152400" cy="2413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07" y="3789318"/>
              <a:ext cx="152400" cy="241300"/>
            </a:xfrm>
            <a:prstGeom prst="rect">
              <a:avLst/>
            </a:prstGeom>
          </p:spPr>
        </p:pic>
      </p:grpSp>
      <p:sp>
        <p:nvSpPr>
          <p:cNvPr id="28" name="Left Arrow 27"/>
          <p:cNvSpPr/>
          <p:nvPr/>
        </p:nvSpPr>
        <p:spPr>
          <a:xfrm>
            <a:off x="4061118" y="3143105"/>
            <a:ext cx="1129127" cy="45867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11" y="2680922"/>
            <a:ext cx="762000" cy="2540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2610681" y="1671392"/>
            <a:ext cx="2413730" cy="727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950057" y="1671392"/>
            <a:ext cx="564472" cy="1130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25202" y="4560805"/>
            <a:ext cx="105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oft-soft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80107" y="4657266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hard-hard &amp; soft-hard &amp; hard-soft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-17640" y="6132092"/>
            <a:ext cx="894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            , there is no phase space for the gluon radiation from the initial gluon.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0" y="6184788"/>
            <a:ext cx="8382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3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4635"/>
            <a:ext cx="9144000" cy="57960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2749550"/>
            <a:ext cx="465296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266952"/>
            <a:ext cx="6451600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3698875"/>
            <a:ext cx="341947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/>
              <a:t>Linear Boltzmann jet transport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1473200"/>
            <a:ext cx="8493125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463" name="Rectangle 7"/>
          <p:cNvSpPr>
            <a:spLocks/>
          </p:cNvSpPr>
          <p:nvPr/>
        </p:nvSpPr>
        <p:spPr bwMode="auto">
          <a:xfrm>
            <a:off x="3614737" y="6096000"/>
            <a:ext cx="48561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 dirty="0">
                <a:solidFill>
                  <a:srgbClr val="800000"/>
                </a:solidFill>
              </a:rPr>
              <a:t>Li, Liu, Ma, XNW </a:t>
            </a:r>
            <a:r>
              <a:rPr lang="en-US" sz="1800" dirty="0" smtClean="0">
                <a:solidFill>
                  <a:srgbClr val="800000"/>
                </a:solidFill>
              </a:rPr>
              <a:t>and Zhu, PRL 106 </a:t>
            </a:r>
            <a:r>
              <a:rPr lang="ja-JP" altLang="en-US" sz="1800" dirty="0" smtClean="0">
                <a:solidFill>
                  <a:srgbClr val="800000"/>
                </a:solidFill>
              </a:rPr>
              <a:t>（</a:t>
            </a:r>
            <a:r>
              <a:rPr lang="en-US" sz="1800" dirty="0">
                <a:solidFill>
                  <a:srgbClr val="800000"/>
                </a:solidFill>
              </a:rPr>
              <a:t>2010</a:t>
            </a:r>
            <a:r>
              <a:rPr lang="ja-JP" altLang="en-US" sz="1800" dirty="0" smtClean="0">
                <a:solidFill>
                  <a:srgbClr val="800000"/>
                </a:solidFill>
              </a:rPr>
              <a:t>）</a:t>
            </a:r>
            <a:r>
              <a:rPr lang="en-US" altLang="ja-JP" sz="1800" dirty="0" smtClean="0">
                <a:solidFill>
                  <a:srgbClr val="800000"/>
                </a:solidFill>
              </a:rPr>
              <a:t> 012301</a:t>
            </a:r>
          </a:p>
          <a:p>
            <a:pPr marL="39688"/>
            <a:r>
              <a:rPr lang="en-US" dirty="0">
                <a:solidFill>
                  <a:srgbClr val="800000"/>
                </a:solidFill>
              </a:rPr>
              <a:t>XNW and Zhu, PRL 111 (2013) 062301</a:t>
            </a:r>
          </a:p>
          <a:p>
            <a:pPr marL="39688"/>
            <a:endParaRPr lang="en-US" sz="1800" dirty="0">
              <a:solidFill>
                <a:srgbClr val="C51A16"/>
              </a:solidFill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16434"/>
              </p:ext>
            </p:extLst>
          </p:nvPr>
        </p:nvGraphicFramePr>
        <p:xfrm>
          <a:off x="5865812" y="3854450"/>
          <a:ext cx="17970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8" imgW="1028520" imgH="393480" progId="Equation.3">
                  <p:embed/>
                </p:oleObj>
              </mc:Choice>
              <mc:Fallback>
                <p:oleObj name="Equation" r:id="rId8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2" y="3854450"/>
                        <a:ext cx="179705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37" y="4978461"/>
            <a:ext cx="5524500" cy="702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325" y="5219617"/>
            <a:ext cx="239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Induced radiation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081B-FAC1-F543-A8FE-8F74F0DE58AE}" type="slidenum">
              <a:rPr lang="en-US"/>
              <a:pPr/>
              <a:t>28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9" cy="889000"/>
          </a:xfrm>
          <a:ln/>
        </p:spPr>
        <p:txBody>
          <a:bodyPr rIns="132080"/>
          <a:lstStyle/>
          <a:p>
            <a:r>
              <a:rPr lang="en-US" dirty="0" smtClean="0"/>
              <a:t>Jet-induced medium excitation</a:t>
            </a:r>
            <a:endParaRPr lang="en-U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89001"/>
            <a:ext cx="61087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/>
          </p:cNvSpPr>
          <p:nvPr/>
        </p:nvSpPr>
        <p:spPr bwMode="auto">
          <a:xfrm>
            <a:off x="3048000" y="3689636"/>
            <a:ext cx="35304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FFFFFF"/>
                </a:solidFill>
                <a:ea typeface="ＭＳ Ｐゴシック" charset="0"/>
                <a:cs typeface="Times New Roman" charset="0"/>
              </a:rPr>
              <a:t>Jet propagation in a uniform medium</a:t>
            </a:r>
          </a:p>
        </p:txBody>
      </p:sp>
      <p:pic>
        <p:nvPicPr>
          <p:cNvPr id="2" name="Picture 1" descr="uniform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4146423"/>
            <a:ext cx="6108700" cy="25750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393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Broadening of jet </a:t>
            </a:r>
            <a:r>
              <a:rPr lang="en-US" dirty="0" err="1" smtClean="0"/>
              <a:t>transv</a:t>
            </a:r>
            <a:r>
              <a:rPr lang="en-US" dirty="0" smtClean="0"/>
              <a:t>.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298699"/>
            <a:ext cx="5067300" cy="4210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1061934"/>
            <a:ext cx="5067300" cy="981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0300" y="3479800"/>
            <a:ext cx="89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R=0.3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9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0"/>
            <a:ext cx="90170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Probes of QGP in A+A Collisions </a:t>
            </a:r>
          </a:p>
        </p:txBody>
      </p:sp>
      <p:sp>
        <p:nvSpPr>
          <p:cNvPr id="143363" name="Oval 3"/>
          <p:cNvSpPr>
            <a:spLocks noChangeArrowheads="1"/>
          </p:cNvSpPr>
          <p:nvPr/>
        </p:nvSpPr>
        <p:spPr bwMode="auto">
          <a:xfrm>
            <a:off x="6705600" y="2057400"/>
            <a:ext cx="1676400" cy="1600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3387" name="Group 27"/>
          <p:cNvGrpSpPr>
            <a:grpSpLocks/>
          </p:cNvGrpSpPr>
          <p:nvPr/>
        </p:nvGrpSpPr>
        <p:grpSpPr bwMode="auto">
          <a:xfrm>
            <a:off x="730250" y="2665413"/>
            <a:ext cx="6824663" cy="2011363"/>
            <a:chOff x="460" y="1679"/>
            <a:chExt cx="4299" cy="1267"/>
          </a:xfrm>
        </p:grpSpPr>
        <p:grpSp>
          <p:nvGrpSpPr>
            <p:cNvPr id="20508" name="Group 26"/>
            <p:cNvGrpSpPr>
              <a:grpSpLocks/>
            </p:cNvGrpSpPr>
            <p:nvPr/>
          </p:nvGrpSpPr>
          <p:grpSpPr bwMode="auto">
            <a:xfrm>
              <a:off x="460" y="2038"/>
              <a:ext cx="3356" cy="908"/>
              <a:chOff x="460" y="2038"/>
              <a:chExt cx="3356" cy="908"/>
            </a:xfrm>
          </p:grpSpPr>
          <p:sp>
            <p:nvSpPr>
              <p:cNvPr id="143379" name="Text Box 19"/>
              <p:cNvSpPr txBox="1">
                <a:spLocks noChangeArrowheads="1"/>
              </p:cNvSpPr>
              <p:nvPr/>
            </p:nvSpPr>
            <p:spPr bwMode="auto">
              <a:xfrm>
                <a:off x="460" y="2038"/>
                <a:ext cx="3356" cy="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Wingdings" charset="0"/>
                  <a:buChar char="§"/>
                  <a:defRPr/>
                </a:pPr>
                <a:r>
                  <a:rPr lang="en-US" sz="2800" dirty="0">
                    <a:solidFill>
                      <a:schemeClr val="bg1"/>
                    </a:solidFill>
                    <a:cs typeface="+mn-cs"/>
                  </a:rPr>
                  <a:t>Hard probes: </a:t>
                </a:r>
                <a:r>
                  <a:rPr lang="en-US" sz="2800" dirty="0" smtClean="0">
                    <a:solidFill>
                      <a:schemeClr val="bg1"/>
                    </a:solidFill>
                    <a:cs typeface="+mn-cs"/>
                  </a:rPr>
                  <a:t>medium </a:t>
                </a:r>
                <a:r>
                  <a:rPr lang="en-US" sz="2800" dirty="0">
                    <a:solidFill>
                      <a:schemeClr val="bg1"/>
                    </a:solidFill>
                    <a:cs typeface="+mn-cs"/>
                  </a:rPr>
                  <a:t>response to </a:t>
                </a:r>
                <a:endParaRPr lang="en-US" sz="2800" dirty="0" smtClean="0">
                  <a:solidFill>
                    <a:schemeClr val="bg1"/>
                  </a:solidFill>
                  <a:cs typeface="+mn-cs"/>
                </a:endParaRPr>
              </a:p>
              <a:p>
                <a:pPr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	hard scattering</a:t>
                </a:r>
                <a:endParaRPr lang="en-US" sz="2800" dirty="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143380" name="Text Box 20"/>
              <p:cNvSpPr txBox="1">
                <a:spLocks noChangeArrowheads="1"/>
              </p:cNvSpPr>
              <p:nvPr/>
            </p:nvSpPr>
            <p:spPr bwMode="auto">
              <a:xfrm>
                <a:off x="754" y="2616"/>
                <a:ext cx="144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FFFFFF"/>
                    </a:solidFill>
                    <a:cs typeface="+mn-cs"/>
                  </a:rPr>
                  <a:t>Jet </a:t>
                </a:r>
                <a:r>
                  <a:rPr lang="en-US" sz="2800" dirty="0" smtClean="0">
                    <a:solidFill>
                      <a:srgbClr val="FFFFFF"/>
                    </a:solidFill>
                    <a:cs typeface="+mn-cs"/>
                  </a:rPr>
                  <a:t>quenching:</a:t>
                </a:r>
                <a:endParaRPr lang="en-US" sz="2800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43381" name="Line 21"/>
            <p:cNvSpPr>
              <a:spLocks noChangeShapeType="1"/>
            </p:cNvSpPr>
            <p:nvPr/>
          </p:nvSpPr>
          <p:spPr bwMode="auto">
            <a:xfrm flipH="1">
              <a:off x="4112" y="1679"/>
              <a:ext cx="647" cy="83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43385" name="Group 25"/>
          <p:cNvGrpSpPr>
            <a:grpSpLocks/>
          </p:cNvGrpSpPr>
          <p:nvPr/>
        </p:nvGrpSpPr>
        <p:grpSpPr bwMode="auto">
          <a:xfrm>
            <a:off x="730251" y="1273969"/>
            <a:ext cx="8099426" cy="1420813"/>
            <a:chOff x="460" y="1366"/>
            <a:chExt cx="5102" cy="895"/>
          </a:xfrm>
        </p:grpSpPr>
        <p:sp>
          <p:nvSpPr>
            <p:cNvPr id="143372" name="Freeform 12"/>
            <p:cNvSpPr>
              <a:spLocks/>
            </p:cNvSpPr>
            <p:nvPr/>
          </p:nvSpPr>
          <p:spPr bwMode="auto">
            <a:xfrm>
              <a:off x="4842" y="1667"/>
              <a:ext cx="720" cy="384"/>
            </a:xfrm>
            <a:custGeom>
              <a:avLst/>
              <a:gdLst>
                <a:gd name="T0" fmla="*/ 0 w 720"/>
                <a:gd name="T1" fmla="*/ 384 h 384"/>
                <a:gd name="T2" fmla="*/ 96 w 720"/>
                <a:gd name="T3" fmla="*/ 192 h 384"/>
                <a:gd name="T4" fmla="*/ 240 w 720"/>
                <a:gd name="T5" fmla="*/ 336 h 384"/>
                <a:gd name="T6" fmla="*/ 336 w 720"/>
                <a:gd name="T7" fmla="*/ 144 h 384"/>
                <a:gd name="T8" fmla="*/ 480 w 720"/>
                <a:gd name="T9" fmla="*/ 240 h 384"/>
                <a:gd name="T10" fmla="*/ 528 w 720"/>
                <a:gd name="T11" fmla="*/ 48 h 384"/>
                <a:gd name="T12" fmla="*/ 672 w 720"/>
                <a:gd name="T13" fmla="*/ 144 h 384"/>
                <a:gd name="T14" fmla="*/ 720 w 720"/>
                <a:gd name="T1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84">
                  <a:moveTo>
                    <a:pt x="0" y="384"/>
                  </a:moveTo>
                  <a:cubicBezTo>
                    <a:pt x="28" y="292"/>
                    <a:pt x="56" y="200"/>
                    <a:pt x="96" y="192"/>
                  </a:cubicBezTo>
                  <a:cubicBezTo>
                    <a:pt x="136" y="184"/>
                    <a:pt x="200" y="344"/>
                    <a:pt x="240" y="336"/>
                  </a:cubicBezTo>
                  <a:cubicBezTo>
                    <a:pt x="280" y="328"/>
                    <a:pt x="296" y="160"/>
                    <a:pt x="336" y="144"/>
                  </a:cubicBezTo>
                  <a:cubicBezTo>
                    <a:pt x="376" y="128"/>
                    <a:pt x="448" y="256"/>
                    <a:pt x="480" y="240"/>
                  </a:cubicBezTo>
                  <a:cubicBezTo>
                    <a:pt x="512" y="224"/>
                    <a:pt x="496" y="64"/>
                    <a:pt x="528" y="48"/>
                  </a:cubicBezTo>
                  <a:cubicBezTo>
                    <a:pt x="560" y="32"/>
                    <a:pt x="640" y="152"/>
                    <a:pt x="672" y="144"/>
                  </a:cubicBezTo>
                  <a:cubicBezTo>
                    <a:pt x="704" y="136"/>
                    <a:pt x="712" y="68"/>
                    <a:pt x="72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382" name="Rectangle 22"/>
            <p:cNvSpPr>
              <a:spLocks noChangeArrowheads="1"/>
            </p:cNvSpPr>
            <p:nvPr/>
          </p:nvSpPr>
          <p:spPr bwMode="auto">
            <a:xfrm>
              <a:off x="460" y="1366"/>
              <a:ext cx="3024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charset="0"/>
                <a:buChar char="§"/>
                <a:defRPr/>
              </a:pPr>
              <a:r>
                <a:rPr lang="en-US" sz="2800" dirty="0">
                  <a:solidFill>
                    <a:srgbClr val="FF3300"/>
                  </a:solidFill>
                  <a:cs typeface="+mn-cs"/>
                </a:rPr>
                <a:t> EM </a:t>
              </a:r>
              <a:r>
                <a:rPr lang="en-US" sz="2800" dirty="0" smtClean="0">
                  <a:solidFill>
                    <a:srgbClr val="FF3300"/>
                  </a:solidFill>
                </a:rPr>
                <a:t>Probes</a:t>
              </a:r>
              <a:r>
                <a:rPr lang="en-US" sz="2800" dirty="0" smtClean="0">
                  <a:solidFill>
                    <a:srgbClr val="FF3300"/>
                  </a:solidFill>
                  <a:cs typeface="+mn-cs"/>
                </a:rPr>
                <a:t>: </a:t>
              </a:r>
              <a:r>
                <a:rPr lang="en-US" sz="2800" dirty="0">
                  <a:solidFill>
                    <a:srgbClr val="FF3300"/>
                  </a:solidFill>
                  <a:cs typeface="+mn-cs"/>
                </a:rPr>
                <a:t>Medium response </a:t>
              </a:r>
              <a:endParaRPr lang="en-US" sz="2800" dirty="0" smtClean="0">
                <a:solidFill>
                  <a:srgbClr val="FF3300"/>
                </a:solidFill>
                <a:cs typeface="+mn-cs"/>
              </a:endParaRPr>
            </a:p>
            <a:p>
              <a:pPr>
                <a:defRPr/>
              </a:pPr>
              <a:r>
                <a:rPr lang="en-US" sz="2800" dirty="0">
                  <a:solidFill>
                    <a:srgbClr val="FF3300"/>
                  </a:solidFill>
                </a:rPr>
                <a:t>	</a:t>
              </a:r>
              <a:r>
                <a:rPr lang="en-US" sz="2800" dirty="0" smtClean="0">
                  <a:solidFill>
                    <a:srgbClr val="FF3300"/>
                  </a:solidFill>
                  <a:cs typeface="+mn-cs"/>
                </a:rPr>
                <a:t>to </a:t>
              </a:r>
              <a:r>
                <a:rPr lang="en-US" sz="2800" dirty="0">
                  <a:solidFill>
                    <a:srgbClr val="FF3300"/>
                  </a:solidFill>
                  <a:cs typeface="+mn-cs"/>
                </a:rPr>
                <a:t>EM interaction</a:t>
              </a:r>
            </a:p>
          </p:txBody>
        </p:sp>
        <p:sp>
          <p:nvSpPr>
            <p:cNvPr id="143383" name="Rectangle 23"/>
            <p:cNvSpPr>
              <a:spLocks noChangeArrowheads="1"/>
            </p:cNvSpPr>
            <p:nvPr/>
          </p:nvSpPr>
          <p:spPr bwMode="auto">
            <a:xfrm>
              <a:off x="754" y="1931"/>
              <a:ext cx="24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FF3300"/>
                  </a:solidFill>
                  <a:latin typeface="Symbol" charset="0"/>
                  <a:cs typeface="+mn-cs"/>
                </a:rPr>
                <a:t>g </a:t>
              </a:r>
              <a:r>
                <a:rPr lang="en-US" sz="2800" dirty="0" smtClean="0">
                  <a:solidFill>
                    <a:srgbClr val="FF3300"/>
                  </a:solidFill>
                  <a:cs typeface="+mn-cs"/>
                </a:rPr>
                <a:t>prod., </a:t>
              </a:r>
              <a:r>
                <a:rPr lang="en-US" sz="2800" dirty="0">
                  <a:solidFill>
                    <a:srgbClr val="FF3300"/>
                  </a:solidFill>
                  <a:cs typeface="+mn-cs"/>
                </a:rPr>
                <a:t>J/</a:t>
              </a:r>
              <a:r>
                <a:rPr lang="en-US" sz="2800" dirty="0">
                  <a:solidFill>
                    <a:srgbClr val="FF3300"/>
                  </a:solidFill>
                  <a:latin typeface="Symbol" charset="0"/>
                  <a:cs typeface="+mn-cs"/>
                </a:rPr>
                <a:t>Y</a:t>
              </a:r>
              <a:r>
                <a:rPr lang="en-US" sz="2800" dirty="0">
                  <a:solidFill>
                    <a:srgbClr val="FF3300"/>
                  </a:solidFill>
                  <a:cs typeface="+mn-cs"/>
                </a:rPr>
                <a:t> </a:t>
              </a:r>
              <a:r>
                <a:rPr lang="en-US" sz="2800" dirty="0" smtClean="0">
                  <a:solidFill>
                    <a:srgbClr val="FF3300"/>
                  </a:solidFill>
                  <a:cs typeface="+mn-cs"/>
                </a:rPr>
                <a:t>suppression: </a:t>
              </a:r>
              <a:endParaRPr lang="en-US" sz="2800" dirty="0">
                <a:solidFill>
                  <a:srgbClr val="FF3300"/>
                </a:solidFill>
                <a:cs typeface="+mn-cs"/>
              </a:endParaRPr>
            </a:p>
          </p:txBody>
        </p:sp>
      </p:grpSp>
      <p:grpSp>
        <p:nvGrpSpPr>
          <p:cNvPr id="143403" name="Group 43"/>
          <p:cNvGrpSpPr>
            <a:grpSpLocks/>
          </p:cNvGrpSpPr>
          <p:nvPr/>
        </p:nvGrpSpPr>
        <p:grpSpPr bwMode="auto">
          <a:xfrm>
            <a:off x="730251" y="1447800"/>
            <a:ext cx="8312151" cy="4191002"/>
            <a:chOff x="460" y="912"/>
            <a:chExt cx="5236" cy="2640"/>
          </a:xfrm>
        </p:grpSpPr>
        <p:sp>
          <p:nvSpPr>
            <p:cNvPr id="143384" name="Text Box 24"/>
            <p:cNvSpPr txBox="1">
              <a:spLocks noChangeArrowheads="1"/>
            </p:cNvSpPr>
            <p:nvPr/>
          </p:nvSpPr>
          <p:spPr bwMode="auto">
            <a:xfrm>
              <a:off x="460" y="2951"/>
              <a:ext cx="3873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charset="0"/>
                <a:buChar char="§"/>
                <a:defRPr/>
              </a:pPr>
              <a:r>
                <a:rPr lang="en-US" sz="2800" dirty="0">
                  <a:solidFill>
                    <a:srgbClr val="FFFF00"/>
                  </a:solidFill>
                  <a:cs typeface="+mn-cs"/>
                </a:rPr>
                <a:t>Soft </a:t>
              </a:r>
              <a:r>
                <a:rPr lang="en-US" sz="2800" dirty="0" smtClean="0">
                  <a:solidFill>
                    <a:srgbClr val="FFFF00"/>
                  </a:solidFill>
                </a:rPr>
                <a:t>probes</a:t>
              </a:r>
              <a:r>
                <a:rPr lang="en-US" sz="2800" dirty="0" smtClean="0">
                  <a:solidFill>
                    <a:srgbClr val="FFFF00"/>
                  </a:solidFill>
                  <a:cs typeface="+mn-cs"/>
                </a:rPr>
                <a:t>:  Bulk </a:t>
              </a:r>
              <a:r>
                <a:rPr lang="en-US" sz="2800" dirty="0">
                  <a:solidFill>
                    <a:srgbClr val="FFFF00"/>
                  </a:solidFill>
                  <a:cs typeface="+mn-cs"/>
                </a:rPr>
                <a:t>properties of </a:t>
              </a:r>
              <a:r>
                <a:rPr lang="en-US" sz="2800" dirty="0" smtClean="0">
                  <a:solidFill>
                    <a:srgbClr val="FFFF00"/>
                  </a:solidFill>
                  <a:cs typeface="+mn-cs"/>
                </a:rPr>
                <a:t>medium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FFFF00"/>
                  </a:solidFill>
                </a:rPr>
                <a:t>	</a:t>
              </a:r>
              <a:r>
                <a:rPr lang="en-US" sz="2800" dirty="0" smtClean="0">
                  <a:solidFill>
                    <a:srgbClr val="FFFF00"/>
                  </a:solidFill>
                  <a:cs typeface="+mn-cs"/>
                </a:rPr>
                <a:t>collective flow:</a:t>
              </a:r>
              <a:endParaRPr lang="en-US" sz="2800" dirty="0">
                <a:solidFill>
                  <a:srgbClr val="FFFF00"/>
                </a:solidFill>
                <a:cs typeface="+mn-cs"/>
              </a:endParaRPr>
            </a:p>
          </p:txBody>
        </p:sp>
        <p:grpSp>
          <p:nvGrpSpPr>
            <p:cNvPr id="20492" name="Group 30"/>
            <p:cNvGrpSpPr>
              <a:grpSpLocks/>
            </p:cNvGrpSpPr>
            <p:nvPr/>
          </p:nvGrpSpPr>
          <p:grpSpPr bwMode="auto">
            <a:xfrm>
              <a:off x="3864" y="912"/>
              <a:ext cx="1832" cy="1736"/>
              <a:chOff x="3384" y="719"/>
              <a:chExt cx="1832" cy="1736"/>
            </a:xfrm>
          </p:grpSpPr>
          <p:sp>
            <p:nvSpPr>
              <p:cNvPr id="143391" name="AutoShape 31"/>
              <p:cNvSpPr>
                <a:spLocks noChangeArrowheads="1"/>
              </p:cNvSpPr>
              <p:nvPr/>
            </p:nvSpPr>
            <p:spPr bwMode="auto">
              <a:xfrm flipV="1">
                <a:off x="4912" y="1533"/>
                <a:ext cx="304" cy="83"/>
              </a:xfrm>
              <a:prstGeom prst="rightArrow">
                <a:avLst>
                  <a:gd name="adj1" fmla="val 100000"/>
                  <a:gd name="adj2" fmla="val 12819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392" name="AutoShape 32"/>
              <p:cNvSpPr>
                <a:spLocks noChangeArrowheads="1"/>
              </p:cNvSpPr>
              <p:nvPr/>
            </p:nvSpPr>
            <p:spPr bwMode="auto">
              <a:xfrm flipH="1" flipV="1">
                <a:off x="3384" y="1485"/>
                <a:ext cx="304" cy="83"/>
              </a:xfrm>
              <a:prstGeom prst="rightArrow">
                <a:avLst>
                  <a:gd name="adj1" fmla="val 100000"/>
                  <a:gd name="adj2" fmla="val 120494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393" name="AutoShape 33"/>
              <p:cNvSpPr>
                <a:spLocks noChangeArrowheads="1"/>
              </p:cNvSpPr>
              <p:nvPr/>
            </p:nvSpPr>
            <p:spPr bwMode="auto">
              <a:xfrm rot="5400000" flipV="1">
                <a:off x="4208" y="2261"/>
                <a:ext cx="304" cy="83"/>
              </a:xfrm>
              <a:prstGeom prst="rightArrow">
                <a:avLst>
                  <a:gd name="adj1" fmla="val 100000"/>
                  <a:gd name="adj2" fmla="val 12819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394" name="AutoShape 34"/>
              <p:cNvSpPr>
                <a:spLocks noChangeArrowheads="1"/>
              </p:cNvSpPr>
              <p:nvPr/>
            </p:nvSpPr>
            <p:spPr bwMode="auto">
              <a:xfrm rot="-5400000">
                <a:off x="4168" y="829"/>
                <a:ext cx="304" cy="83"/>
              </a:xfrm>
              <a:prstGeom prst="rightArrow">
                <a:avLst>
                  <a:gd name="adj1" fmla="val 100000"/>
                  <a:gd name="adj2" fmla="val 12819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395" name="AutoShape 35"/>
              <p:cNvSpPr>
                <a:spLocks noChangeArrowheads="1"/>
              </p:cNvSpPr>
              <p:nvPr/>
            </p:nvSpPr>
            <p:spPr bwMode="auto">
              <a:xfrm rot="17904760" flipV="1">
                <a:off x="4528" y="901"/>
                <a:ext cx="304" cy="83"/>
              </a:xfrm>
              <a:prstGeom prst="rightArrow">
                <a:avLst>
                  <a:gd name="adj1" fmla="val 100000"/>
                  <a:gd name="adj2" fmla="val 12819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396" name="AutoShape 36"/>
              <p:cNvSpPr>
                <a:spLocks noChangeArrowheads="1"/>
              </p:cNvSpPr>
              <p:nvPr/>
            </p:nvSpPr>
            <p:spPr bwMode="auto">
              <a:xfrm rot="4116487">
                <a:off x="4536" y="2189"/>
                <a:ext cx="304" cy="83"/>
              </a:xfrm>
              <a:prstGeom prst="rightArrow">
                <a:avLst>
                  <a:gd name="adj1" fmla="val 100000"/>
                  <a:gd name="adj2" fmla="val 12819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397" name="AutoShape 37"/>
              <p:cNvSpPr>
                <a:spLocks noChangeArrowheads="1"/>
              </p:cNvSpPr>
              <p:nvPr/>
            </p:nvSpPr>
            <p:spPr bwMode="auto">
              <a:xfrm rot="3806097" flipH="1" flipV="1">
                <a:off x="3800" y="901"/>
                <a:ext cx="304" cy="83"/>
              </a:xfrm>
              <a:prstGeom prst="rightArrow">
                <a:avLst>
                  <a:gd name="adj1" fmla="val 100000"/>
                  <a:gd name="adj2" fmla="val 12819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398" name="AutoShape 38"/>
              <p:cNvSpPr>
                <a:spLocks noChangeArrowheads="1"/>
              </p:cNvSpPr>
              <p:nvPr/>
            </p:nvSpPr>
            <p:spPr bwMode="auto">
              <a:xfrm rot="-1593903">
                <a:off x="4840" y="1237"/>
                <a:ext cx="304" cy="83"/>
              </a:xfrm>
              <a:prstGeom prst="rightArrow">
                <a:avLst>
                  <a:gd name="adj1" fmla="val 100000"/>
                  <a:gd name="adj2" fmla="val 12819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399" name="AutoShape 39"/>
              <p:cNvSpPr>
                <a:spLocks noChangeArrowheads="1"/>
              </p:cNvSpPr>
              <p:nvPr/>
            </p:nvSpPr>
            <p:spPr bwMode="auto">
              <a:xfrm rot="17793903" flipH="1">
                <a:off x="3800" y="2197"/>
                <a:ext cx="304" cy="83"/>
              </a:xfrm>
              <a:prstGeom prst="rightArrow">
                <a:avLst>
                  <a:gd name="adj1" fmla="val 100000"/>
                  <a:gd name="adj2" fmla="val 12819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400" name="AutoShape 40"/>
              <p:cNvSpPr>
                <a:spLocks noChangeArrowheads="1"/>
              </p:cNvSpPr>
              <p:nvPr/>
            </p:nvSpPr>
            <p:spPr bwMode="auto">
              <a:xfrm rot="1593903" flipV="1">
                <a:off x="4840" y="1909"/>
                <a:ext cx="304" cy="83"/>
              </a:xfrm>
              <a:prstGeom prst="rightArrow">
                <a:avLst>
                  <a:gd name="adj1" fmla="val 100000"/>
                  <a:gd name="adj2" fmla="val 12819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401" name="AutoShape 41"/>
              <p:cNvSpPr>
                <a:spLocks noChangeArrowheads="1"/>
              </p:cNvSpPr>
              <p:nvPr/>
            </p:nvSpPr>
            <p:spPr bwMode="auto">
              <a:xfrm rot="-1593903" flipH="1" flipV="1">
                <a:off x="3520" y="1869"/>
                <a:ext cx="304" cy="83"/>
              </a:xfrm>
              <a:prstGeom prst="rightArrow">
                <a:avLst>
                  <a:gd name="adj1" fmla="val 100000"/>
                  <a:gd name="adj2" fmla="val 12819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402" name="AutoShape 42"/>
              <p:cNvSpPr>
                <a:spLocks noChangeArrowheads="1"/>
              </p:cNvSpPr>
              <p:nvPr/>
            </p:nvSpPr>
            <p:spPr bwMode="auto">
              <a:xfrm rot="1593903" flipH="1">
                <a:off x="3488" y="1133"/>
                <a:ext cx="304" cy="83"/>
              </a:xfrm>
              <a:prstGeom prst="rightArrow">
                <a:avLst>
                  <a:gd name="adj1" fmla="val 100000"/>
                  <a:gd name="adj2" fmla="val 12819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02" y="2740025"/>
            <a:ext cx="1166811" cy="4030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02" y="4196558"/>
            <a:ext cx="13208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16" y="5534030"/>
            <a:ext cx="1803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1" y="49306"/>
            <a:ext cx="8686799" cy="7492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Broadening of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-hadron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849437" y="6143625"/>
            <a:ext cx="5359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 dirty="0">
                <a:solidFill>
                  <a:schemeClr val="bg1"/>
                </a:solidFill>
              </a:rPr>
              <a:t>Li, Liu, Ma, XNW </a:t>
            </a:r>
            <a:r>
              <a:rPr lang="en-US" sz="1800" dirty="0" smtClean="0">
                <a:solidFill>
                  <a:schemeClr val="bg1"/>
                </a:solidFill>
              </a:rPr>
              <a:t>and Zhu, PRL 106 </a:t>
            </a:r>
            <a:r>
              <a:rPr lang="ja-JP" altLang="en-US" sz="1800" dirty="0" smtClean="0">
                <a:solidFill>
                  <a:schemeClr val="bg1"/>
                </a:solidFill>
              </a:rPr>
              <a:t>（</a:t>
            </a:r>
            <a:r>
              <a:rPr lang="en-US" sz="1800" dirty="0">
                <a:solidFill>
                  <a:schemeClr val="bg1"/>
                </a:solidFill>
              </a:rPr>
              <a:t>2010</a:t>
            </a:r>
            <a:r>
              <a:rPr lang="ja-JP" altLang="en-US" sz="1800" dirty="0" smtClean="0">
                <a:solidFill>
                  <a:schemeClr val="bg1"/>
                </a:solidFill>
              </a:rPr>
              <a:t>）</a:t>
            </a:r>
            <a:r>
              <a:rPr lang="en-US" altLang="ja-JP" sz="1800" dirty="0" smtClean="0">
                <a:solidFill>
                  <a:schemeClr val="bg1"/>
                </a:solidFill>
              </a:rPr>
              <a:t> 012301</a:t>
            </a:r>
          </a:p>
          <a:p>
            <a:pPr marL="39688"/>
            <a:r>
              <a:rPr lang="en-US" dirty="0" smtClean="0">
                <a:solidFill>
                  <a:schemeClr val="bg1"/>
                </a:solidFill>
              </a:rPr>
              <a:t>Ma and XNW, PRL 106 (2011) 162301 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98642" y="1543092"/>
            <a:ext cx="3899381" cy="3835804"/>
            <a:chOff x="184242" y="798605"/>
            <a:chExt cx="4921158" cy="52548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242" y="1303235"/>
              <a:ext cx="4921158" cy="475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8937" y="798605"/>
              <a:ext cx="4299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sz="2400" dirty="0" smtClean="0">
                  <a:solidFill>
                    <a:srgbClr val="FFFFFF"/>
                  </a:solidFill>
                </a:rPr>
                <a:t>-hadron from AMPT calculation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01167"/>
            <a:ext cx="3984584" cy="3400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3518" y="1339502"/>
            <a:ext cx="193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solidFill>
                  <a:srgbClr val="FFFFFF"/>
                </a:solidFill>
              </a:rPr>
              <a:t>-jet from LBT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8437" y="5252077"/>
            <a:ext cx="386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Jet azimuthal angle broadening is smaller but still finite</a:t>
            </a:r>
          </a:p>
        </p:txBody>
      </p:sp>
    </p:spTree>
    <p:extLst>
      <p:ext uri="{BB962C8B-B14F-4D97-AF65-F5344CB8AC3E}">
        <p14:creationId xmlns:p14="http://schemas.microsoft.com/office/powerpoint/2010/main" val="52119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coupling in jet quenching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295399"/>
            <a:ext cx="6210300" cy="4644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4500" y="531443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2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9" cy="711199"/>
          </a:xfrm>
          <a:ln/>
        </p:spPr>
        <p:txBody>
          <a:bodyPr rIns="132080">
            <a:normAutofit fontScale="90000"/>
          </a:bodyPr>
          <a:lstStyle/>
          <a:p>
            <a:r>
              <a:rPr lang="en-US" dirty="0"/>
              <a:t>Jet </a:t>
            </a:r>
            <a:r>
              <a:rPr lang="en-US" dirty="0" smtClean="0"/>
              <a:t>transport coefficient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58641" y="985414"/>
            <a:ext cx="6237965" cy="5095027"/>
            <a:chOff x="1448710" y="1364086"/>
            <a:chExt cx="6237965" cy="5095027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710" y="1364086"/>
              <a:ext cx="6237965" cy="509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300" y="5181600"/>
              <a:ext cx="24161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432300" y="3289300"/>
              <a:ext cx="2705100" cy="6223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10" idx="0"/>
            </p:cNvCxnSpPr>
            <p:nvPr/>
          </p:nvCxnSpPr>
          <p:spPr>
            <a:xfrm flipV="1">
              <a:off x="5675313" y="3517900"/>
              <a:ext cx="1550623" cy="635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925" y="4152900"/>
              <a:ext cx="2390775" cy="2355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31209" y="2709564"/>
              <a:ext cx="885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RHIC</a:t>
              </a:r>
              <a:endParaRPr lang="en-US" sz="28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387600" y="5410200"/>
              <a:ext cx="1676400" cy="215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300" y="2709564"/>
              <a:ext cx="2520950" cy="40853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TextBox 14"/>
            <p:cNvSpPr txBox="1"/>
            <p:nvPr/>
          </p:nvSpPr>
          <p:spPr>
            <a:xfrm>
              <a:off x="5718169" y="4824968"/>
              <a:ext cx="100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dirty="0" smtClean="0"/>
                <a:t>rom DIS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4708" y="6153496"/>
            <a:ext cx="407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9E1DC"/>
                </a:solidFill>
              </a:rPr>
              <a:t>Deng &amp; XNW PRC 81 (2010) 024902</a:t>
            </a:r>
            <a:endParaRPr lang="en-US" sz="2000" dirty="0">
              <a:solidFill>
                <a:srgbClr val="A9E1DC"/>
              </a:solidFill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70887" y="992928"/>
            <a:ext cx="5190744" cy="27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rgbClr val="800000"/>
                </a:solidFill>
              </a:rPr>
              <a:t>Chen, Greiner, Wang, XNW, </a:t>
            </a:r>
            <a:r>
              <a:rPr lang="en-US" dirty="0" err="1" smtClean="0">
                <a:solidFill>
                  <a:srgbClr val="800000"/>
                </a:solidFill>
              </a:rPr>
              <a:t>Xu</a:t>
            </a:r>
            <a:r>
              <a:rPr lang="en-US" dirty="0" smtClean="0">
                <a:solidFill>
                  <a:srgbClr val="800000"/>
                </a:solidFill>
              </a:rPr>
              <a:t>, PRC 81</a:t>
            </a:r>
            <a:r>
              <a:rPr lang="ja-JP" altLang="en-US" dirty="0" smtClean="0">
                <a:solidFill>
                  <a:srgbClr val="800000"/>
                </a:solidFill>
              </a:rPr>
              <a:t>（</a:t>
            </a:r>
            <a:r>
              <a:rPr lang="en-US" dirty="0">
                <a:solidFill>
                  <a:srgbClr val="800000"/>
                </a:solidFill>
                <a:latin typeface="Times" charset="0"/>
                <a:sym typeface="Times" charset="0"/>
              </a:rPr>
              <a:t>2010</a:t>
            </a:r>
            <a:r>
              <a:rPr lang="ja-JP" altLang="en-US" dirty="0" smtClean="0">
                <a:solidFill>
                  <a:srgbClr val="800000"/>
                </a:solidFill>
                <a:latin typeface="Times" charset="0"/>
                <a:sym typeface="Times" charset="0"/>
              </a:rPr>
              <a:t>）</a:t>
            </a:r>
            <a:r>
              <a:rPr lang="en-US" altLang="ja-JP" dirty="0" smtClean="0">
                <a:solidFill>
                  <a:srgbClr val="800000"/>
                </a:solidFill>
                <a:latin typeface="Times" charset="0"/>
                <a:sym typeface="Times" charset="0"/>
              </a:rPr>
              <a:t>064908</a:t>
            </a:r>
            <a:endParaRPr lang="en-US" dirty="0">
              <a:solidFill>
                <a:srgbClr val="800000"/>
              </a:solidFill>
              <a:latin typeface="Times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841497"/>
          </a:xfrm>
          <a:ln/>
        </p:spPr>
        <p:txBody>
          <a:bodyPr rIns="132080">
            <a:normAutofit fontScale="90000"/>
          </a:bodyPr>
          <a:lstStyle/>
          <a:p>
            <a:r>
              <a:rPr lang="en-US" dirty="0" smtClean="0"/>
              <a:t>Multiple scattering and gauge invariance</a:t>
            </a:r>
            <a:endParaRPr lang="en-US" dirty="0"/>
          </a:p>
        </p:txBody>
      </p:sp>
      <p:grpSp>
        <p:nvGrpSpPr>
          <p:cNvPr id="14439" name="Group 103"/>
          <p:cNvGrpSpPr>
            <a:grpSpLocks/>
          </p:cNvGrpSpPr>
          <p:nvPr/>
        </p:nvGrpSpPr>
        <p:grpSpPr bwMode="auto">
          <a:xfrm>
            <a:off x="5531884" y="1587101"/>
            <a:ext cx="3428604" cy="1599944"/>
            <a:chOff x="0" y="-51"/>
            <a:chExt cx="2888" cy="1251"/>
          </a:xfrm>
        </p:grpSpPr>
        <p:grpSp>
          <p:nvGrpSpPr>
            <p:cNvPr id="14369" name="Group 33"/>
            <p:cNvGrpSpPr>
              <a:grpSpLocks/>
            </p:cNvGrpSpPr>
            <p:nvPr/>
          </p:nvGrpSpPr>
          <p:grpSpPr bwMode="auto">
            <a:xfrm rot="5400000">
              <a:off x="838" y="695"/>
              <a:ext cx="593" cy="124"/>
              <a:chOff x="0" y="0"/>
              <a:chExt cx="593" cy="123"/>
            </a:xfrm>
          </p:grpSpPr>
          <p:grpSp>
            <p:nvGrpSpPr>
              <p:cNvPr id="14347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81" cy="123"/>
                <a:chOff x="0" y="0"/>
                <a:chExt cx="81" cy="123"/>
              </a:xfrm>
            </p:grpSpPr>
            <p:sp>
              <p:nvSpPr>
                <p:cNvPr id="14345" name="Freeform 9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46" name="Rectangle 10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50" name="Group 14"/>
              <p:cNvGrpSpPr>
                <a:grpSpLocks/>
              </p:cNvGrpSpPr>
              <p:nvPr/>
            </p:nvGrpSpPr>
            <p:grpSpPr bwMode="auto">
              <a:xfrm>
                <a:off x="143" y="0"/>
                <a:ext cx="81" cy="123"/>
                <a:chOff x="0" y="0"/>
                <a:chExt cx="81" cy="123"/>
              </a:xfrm>
            </p:grpSpPr>
            <p:sp>
              <p:nvSpPr>
                <p:cNvPr id="14348" name="Freeform 12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49" name="Rectangle 13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53" name="Group 17"/>
              <p:cNvGrpSpPr>
                <a:grpSpLocks/>
              </p:cNvGrpSpPr>
              <p:nvPr/>
            </p:nvGrpSpPr>
            <p:grpSpPr bwMode="auto">
              <a:xfrm>
                <a:off x="72" y="0"/>
                <a:ext cx="80" cy="123"/>
                <a:chOff x="0" y="0"/>
                <a:chExt cx="80" cy="123"/>
              </a:xfrm>
            </p:grpSpPr>
            <p:sp>
              <p:nvSpPr>
                <p:cNvPr id="14351" name="Freeform 15"/>
                <p:cNvSpPr>
                  <a:spLocks/>
                </p:cNvSpPr>
                <p:nvPr/>
              </p:nvSpPr>
              <p:spPr bwMode="auto">
                <a:xfrm>
                  <a:off x="0" y="4"/>
                  <a:ext cx="80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2" name="Rectangle 16"/>
                <p:cNvSpPr>
                  <a:spLocks/>
                </p:cNvSpPr>
                <p:nvPr/>
              </p:nvSpPr>
              <p:spPr bwMode="auto">
                <a:xfrm>
                  <a:off x="0" y="0"/>
                  <a:ext cx="80" cy="123"/>
                </a:xfrm>
                <a:prstGeom prst="rect">
                  <a:avLst/>
                </a:prstGeom>
                <a:noFill/>
                <a:ln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56" name="Group 20"/>
              <p:cNvGrpSpPr>
                <a:grpSpLocks/>
              </p:cNvGrpSpPr>
              <p:nvPr/>
            </p:nvGrpSpPr>
            <p:grpSpPr bwMode="auto">
              <a:xfrm>
                <a:off x="215" y="0"/>
                <a:ext cx="81" cy="123"/>
                <a:chOff x="0" y="0"/>
                <a:chExt cx="80" cy="123"/>
              </a:xfrm>
            </p:grpSpPr>
            <p:sp>
              <p:nvSpPr>
                <p:cNvPr id="14354" name="Freeform 18"/>
                <p:cNvSpPr>
                  <a:spLocks/>
                </p:cNvSpPr>
                <p:nvPr/>
              </p:nvSpPr>
              <p:spPr bwMode="auto">
                <a:xfrm>
                  <a:off x="0" y="4"/>
                  <a:ext cx="80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5" name="Rectangle 19"/>
                <p:cNvSpPr>
                  <a:spLocks/>
                </p:cNvSpPr>
                <p:nvPr/>
              </p:nvSpPr>
              <p:spPr bwMode="auto">
                <a:xfrm>
                  <a:off x="0" y="0"/>
                  <a:ext cx="80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59" name="Group 23"/>
              <p:cNvGrpSpPr>
                <a:grpSpLocks/>
              </p:cNvGrpSpPr>
              <p:nvPr/>
            </p:nvGrpSpPr>
            <p:grpSpPr bwMode="auto">
              <a:xfrm>
                <a:off x="287" y="0"/>
                <a:ext cx="81" cy="123"/>
                <a:chOff x="0" y="0"/>
                <a:chExt cx="81" cy="123"/>
              </a:xfrm>
            </p:grpSpPr>
            <p:sp>
              <p:nvSpPr>
                <p:cNvPr id="14357" name="Freeform 21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58" name="Rectangle 22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62" name="Group 26"/>
              <p:cNvGrpSpPr>
                <a:grpSpLocks/>
              </p:cNvGrpSpPr>
              <p:nvPr/>
            </p:nvGrpSpPr>
            <p:grpSpPr bwMode="auto">
              <a:xfrm>
                <a:off x="368" y="0"/>
                <a:ext cx="81" cy="123"/>
                <a:chOff x="0" y="0"/>
                <a:chExt cx="81" cy="123"/>
              </a:xfrm>
            </p:grpSpPr>
            <p:sp>
              <p:nvSpPr>
                <p:cNvPr id="14360" name="Freeform 24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61" name="Rectangle 25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65" name="Group 29"/>
              <p:cNvGrpSpPr>
                <a:grpSpLocks/>
              </p:cNvGrpSpPr>
              <p:nvPr/>
            </p:nvGrpSpPr>
            <p:grpSpPr bwMode="auto">
              <a:xfrm>
                <a:off x="450" y="0"/>
                <a:ext cx="81" cy="123"/>
                <a:chOff x="0" y="0"/>
                <a:chExt cx="81" cy="123"/>
              </a:xfrm>
            </p:grpSpPr>
            <p:sp>
              <p:nvSpPr>
                <p:cNvPr id="14363" name="Freeform 27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64" name="Rectangle 28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68" name="Group 32"/>
              <p:cNvGrpSpPr>
                <a:grpSpLocks/>
              </p:cNvGrpSpPr>
              <p:nvPr/>
            </p:nvGrpSpPr>
            <p:grpSpPr bwMode="auto">
              <a:xfrm>
                <a:off x="511" y="0"/>
                <a:ext cx="82" cy="123"/>
                <a:chOff x="0" y="0"/>
                <a:chExt cx="81" cy="123"/>
              </a:xfrm>
            </p:grpSpPr>
            <p:sp>
              <p:nvSpPr>
                <p:cNvPr id="14366" name="Freeform 30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67" name="Rectangle 31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 rot="10800000" flipH="1">
              <a:off x="701" y="439"/>
              <a:ext cx="1460" cy="11"/>
            </a:xfrm>
            <a:prstGeom prst="line">
              <a:avLst/>
            </a:prstGeom>
            <a:noFill/>
            <a:ln w="25400" cap="flat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4396" name="Group 60"/>
            <p:cNvGrpSpPr>
              <a:grpSpLocks/>
            </p:cNvGrpSpPr>
            <p:nvPr/>
          </p:nvGrpSpPr>
          <p:grpSpPr bwMode="auto">
            <a:xfrm rot="5400000">
              <a:off x="1604" y="678"/>
              <a:ext cx="593" cy="124"/>
              <a:chOff x="0" y="0"/>
              <a:chExt cx="593" cy="123"/>
            </a:xfrm>
          </p:grpSpPr>
          <p:grpSp>
            <p:nvGrpSpPr>
              <p:cNvPr id="14374" name="Group 38"/>
              <p:cNvGrpSpPr>
                <a:grpSpLocks/>
              </p:cNvGrpSpPr>
              <p:nvPr/>
            </p:nvGrpSpPr>
            <p:grpSpPr bwMode="auto">
              <a:xfrm>
                <a:off x="0" y="0"/>
                <a:ext cx="81" cy="123"/>
                <a:chOff x="0" y="0"/>
                <a:chExt cx="81" cy="123"/>
              </a:xfrm>
            </p:grpSpPr>
            <p:sp>
              <p:nvSpPr>
                <p:cNvPr id="14372" name="Freeform 36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73" name="Rectangle 37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77" name="Group 41"/>
              <p:cNvGrpSpPr>
                <a:grpSpLocks/>
              </p:cNvGrpSpPr>
              <p:nvPr/>
            </p:nvGrpSpPr>
            <p:grpSpPr bwMode="auto">
              <a:xfrm>
                <a:off x="143" y="0"/>
                <a:ext cx="81" cy="123"/>
                <a:chOff x="0" y="0"/>
                <a:chExt cx="81" cy="123"/>
              </a:xfrm>
            </p:grpSpPr>
            <p:sp>
              <p:nvSpPr>
                <p:cNvPr id="14375" name="Freeform 39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76" name="Rectangle 40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80" name="Group 44"/>
              <p:cNvGrpSpPr>
                <a:grpSpLocks/>
              </p:cNvGrpSpPr>
              <p:nvPr/>
            </p:nvGrpSpPr>
            <p:grpSpPr bwMode="auto">
              <a:xfrm>
                <a:off x="72" y="0"/>
                <a:ext cx="80" cy="123"/>
                <a:chOff x="0" y="0"/>
                <a:chExt cx="80" cy="123"/>
              </a:xfrm>
            </p:grpSpPr>
            <p:sp>
              <p:nvSpPr>
                <p:cNvPr id="14378" name="Freeform 42"/>
                <p:cNvSpPr>
                  <a:spLocks/>
                </p:cNvSpPr>
                <p:nvPr/>
              </p:nvSpPr>
              <p:spPr bwMode="auto">
                <a:xfrm>
                  <a:off x="0" y="4"/>
                  <a:ext cx="80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79" name="Rectangle 43"/>
                <p:cNvSpPr>
                  <a:spLocks/>
                </p:cNvSpPr>
                <p:nvPr/>
              </p:nvSpPr>
              <p:spPr bwMode="auto">
                <a:xfrm>
                  <a:off x="0" y="0"/>
                  <a:ext cx="80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83" name="Group 47"/>
              <p:cNvGrpSpPr>
                <a:grpSpLocks/>
              </p:cNvGrpSpPr>
              <p:nvPr/>
            </p:nvGrpSpPr>
            <p:grpSpPr bwMode="auto">
              <a:xfrm>
                <a:off x="215" y="0"/>
                <a:ext cx="81" cy="123"/>
                <a:chOff x="0" y="0"/>
                <a:chExt cx="80" cy="123"/>
              </a:xfrm>
            </p:grpSpPr>
            <p:sp>
              <p:nvSpPr>
                <p:cNvPr id="14381" name="Freeform 45"/>
                <p:cNvSpPr>
                  <a:spLocks/>
                </p:cNvSpPr>
                <p:nvPr/>
              </p:nvSpPr>
              <p:spPr bwMode="auto">
                <a:xfrm>
                  <a:off x="0" y="4"/>
                  <a:ext cx="80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82" name="Rectangle 46"/>
                <p:cNvSpPr>
                  <a:spLocks/>
                </p:cNvSpPr>
                <p:nvPr/>
              </p:nvSpPr>
              <p:spPr bwMode="auto">
                <a:xfrm>
                  <a:off x="0" y="0"/>
                  <a:ext cx="80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86" name="Group 50"/>
              <p:cNvGrpSpPr>
                <a:grpSpLocks/>
              </p:cNvGrpSpPr>
              <p:nvPr/>
            </p:nvGrpSpPr>
            <p:grpSpPr bwMode="auto">
              <a:xfrm>
                <a:off x="287" y="0"/>
                <a:ext cx="81" cy="123"/>
                <a:chOff x="0" y="0"/>
                <a:chExt cx="81" cy="123"/>
              </a:xfrm>
            </p:grpSpPr>
            <p:sp>
              <p:nvSpPr>
                <p:cNvPr id="14384" name="Freeform 48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85" name="Rectangle 49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89" name="Group 53"/>
              <p:cNvGrpSpPr>
                <a:grpSpLocks/>
              </p:cNvGrpSpPr>
              <p:nvPr/>
            </p:nvGrpSpPr>
            <p:grpSpPr bwMode="auto">
              <a:xfrm>
                <a:off x="368" y="0"/>
                <a:ext cx="81" cy="123"/>
                <a:chOff x="0" y="0"/>
                <a:chExt cx="81" cy="123"/>
              </a:xfrm>
            </p:grpSpPr>
            <p:sp>
              <p:nvSpPr>
                <p:cNvPr id="14387" name="Freeform 51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88" name="Rectangle 52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92" name="Group 56"/>
              <p:cNvGrpSpPr>
                <a:grpSpLocks/>
              </p:cNvGrpSpPr>
              <p:nvPr/>
            </p:nvGrpSpPr>
            <p:grpSpPr bwMode="auto">
              <a:xfrm>
                <a:off x="450" y="0"/>
                <a:ext cx="81" cy="123"/>
                <a:chOff x="0" y="0"/>
                <a:chExt cx="81" cy="123"/>
              </a:xfrm>
            </p:grpSpPr>
            <p:sp>
              <p:nvSpPr>
                <p:cNvPr id="14390" name="Freeform 54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91" name="Rectangle 55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395" name="Group 59"/>
              <p:cNvGrpSpPr>
                <a:grpSpLocks/>
              </p:cNvGrpSpPr>
              <p:nvPr/>
            </p:nvGrpSpPr>
            <p:grpSpPr bwMode="auto">
              <a:xfrm>
                <a:off x="511" y="0"/>
                <a:ext cx="82" cy="123"/>
                <a:chOff x="0" y="0"/>
                <a:chExt cx="81" cy="123"/>
              </a:xfrm>
            </p:grpSpPr>
            <p:sp>
              <p:nvSpPr>
                <p:cNvPr id="14393" name="Freeform 57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94" name="Rectangle 58"/>
                <p:cNvSpPr>
                  <a:spLocks/>
                </p:cNvSpPr>
                <p:nvPr/>
              </p:nvSpPr>
              <p:spPr bwMode="auto">
                <a:xfrm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421" name="Group 85"/>
            <p:cNvGrpSpPr>
              <a:grpSpLocks/>
            </p:cNvGrpSpPr>
            <p:nvPr/>
          </p:nvGrpSpPr>
          <p:grpSpPr bwMode="auto">
            <a:xfrm rot="16200000" flipH="1">
              <a:off x="608" y="693"/>
              <a:ext cx="593" cy="129"/>
              <a:chOff x="0" y="0"/>
              <a:chExt cx="593" cy="128"/>
            </a:xfrm>
          </p:grpSpPr>
          <p:grpSp>
            <p:nvGrpSpPr>
              <p:cNvPr id="14399" name="Group 63"/>
              <p:cNvGrpSpPr>
                <a:grpSpLocks/>
              </p:cNvGrpSpPr>
              <p:nvPr/>
            </p:nvGrpSpPr>
            <p:grpSpPr bwMode="auto">
              <a:xfrm>
                <a:off x="0" y="4"/>
                <a:ext cx="81" cy="124"/>
                <a:chOff x="0" y="0"/>
                <a:chExt cx="81" cy="123"/>
              </a:xfrm>
            </p:grpSpPr>
            <p:sp>
              <p:nvSpPr>
                <p:cNvPr id="14397" name="Freeform 61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398" name="Rectangle 62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402" name="Group 66"/>
              <p:cNvGrpSpPr>
                <a:grpSpLocks/>
              </p:cNvGrpSpPr>
              <p:nvPr/>
            </p:nvGrpSpPr>
            <p:grpSpPr bwMode="auto">
              <a:xfrm>
                <a:off x="143" y="3"/>
                <a:ext cx="81" cy="124"/>
                <a:chOff x="0" y="0"/>
                <a:chExt cx="81" cy="123"/>
              </a:xfrm>
            </p:grpSpPr>
            <p:sp>
              <p:nvSpPr>
                <p:cNvPr id="14400" name="Freeform 64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401" name="Rectangle 65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405" name="Group 69"/>
              <p:cNvGrpSpPr>
                <a:grpSpLocks/>
              </p:cNvGrpSpPr>
              <p:nvPr/>
            </p:nvGrpSpPr>
            <p:grpSpPr bwMode="auto">
              <a:xfrm>
                <a:off x="72" y="3"/>
                <a:ext cx="80" cy="124"/>
                <a:chOff x="0" y="0"/>
                <a:chExt cx="80" cy="123"/>
              </a:xfrm>
            </p:grpSpPr>
            <p:sp>
              <p:nvSpPr>
                <p:cNvPr id="14403" name="Freeform 67"/>
                <p:cNvSpPr>
                  <a:spLocks/>
                </p:cNvSpPr>
                <p:nvPr/>
              </p:nvSpPr>
              <p:spPr bwMode="auto">
                <a:xfrm>
                  <a:off x="0" y="4"/>
                  <a:ext cx="80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404" name="Rectangle 68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80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408" name="Group 72"/>
              <p:cNvGrpSpPr>
                <a:grpSpLocks/>
              </p:cNvGrpSpPr>
              <p:nvPr/>
            </p:nvGrpSpPr>
            <p:grpSpPr bwMode="auto">
              <a:xfrm>
                <a:off x="215" y="2"/>
                <a:ext cx="81" cy="124"/>
                <a:chOff x="0" y="0"/>
                <a:chExt cx="80" cy="123"/>
              </a:xfrm>
            </p:grpSpPr>
            <p:sp>
              <p:nvSpPr>
                <p:cNvPr id="14406" name="Freeform 70"/>
                <p:cNvSpPr>
                  <a:spLocks/>
                </p:cNvSpPr>
                <p:nvPr/>
              </p:nvSpPr>
              <p:spPr bwMode="auto">
                <a:xfrm>
                  <a:off x="0" y="4"/>
                  <a:ext cx="80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407" name="Rectangle 71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80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411" name="Group 75"/>
              <p:cNvGrpSpPr>
                <a:grpSpLocks/>
              </p:cNvGrpSpPr>
              <p:nvPr/>
            </p:nvGrpSpPr>
            <p:grpSpPr bwMode="auto">
              <a:xfrm>
                <a:off x="287" y="1"/>
                <a:ext cx="81" cy="124"/>
                <a:chOff x="0" y="0"/>
                <a:chExt cx="81" cy="123"/>
              </a:xfrm>
            </p:grpSpPr>
            <p:sp>
              <p:nvSpPr>
                <p:cNvPr id="14409" name="Freeform 73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410" name="Rectangle 74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414" name="Group 78"/>
              <p:cNvGrpSpPr>
                <a:grpSpLocks/>
              </p:cNvGrpSpPr>
              <p:nvPr/>
            </p:nvGrpSpPr>
            <p:grpSpPr bwMode="auto">
              <a:xfrm>
                <a:off x="368" y="1"/>
                <a:ext cx="81" cy="124"/>
                <a:chOff x="0" y="0"/>
                <a:chExt cx="81" cy="123"/>
              </a:xfrm>
            </p:grpSpPr>
            <p:sp>
              <p:nvSpPr>
                <p:cNvPr id="14412" name="Freeform 76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413" name="Rectangle 77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417" name="Group 81"/>
              <p:cNvGrpSpPr>
                <a:grpSpLocks/>
              </p:cNvGrpSpPr>
              <p:nvPr/>
            </p:nvGrpSpPr>
            <p:grpSpPr bwMode="auto">
              <a:xfrm>
                <a:off x="450" y="0"/>
                <a:ext cx="81" cy="124"/>
                <a:chOff x="0" y="0"/>
                <a:chExt cx="81" cy="123"/>
              </a:xfrm>
            </p:grpSpPr>
            <p:sp>
              <p:nvSpPr>
                <p:cNvPr id="14415" name="Freeform 79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416" name="Rectangle 80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14420" name="Group 84"/>
              <p:cNvGrpSpPr>
                <a:grpSpLocks/>
              </p:cNvGrpSpPr>
              <p:nvPr/>
            </p:nvGrpSpPr>
            <p:grpSpPr bwMode="auto">
              <a:xfrm>
                <a:off x="511" y="0"/>
                <a:ext cx="82" cy="123"/>
                <a:chOff x="0" y="0"/>
                <a:chExt cx="81" cy="123"/>
              </a:xfrm>
            </p:grpSpPr>
            <p:sp>
              <p:nvSpPr>
                <p:cNvPr id="14418" name="Freeform 82"/>
                <p:cNvSpPr>
                  <a:spLocks/>
                </p:cNvSpPr>
                <p:nvPr/>
              </p:nvSpPr>
              <p:spPr bwMode="auto">
                <a:xfrm>
                  <a:off x="0" y="4"/>
                  <a:ext cx="81" cy="119"/>
                </a:xfrm>
                <a:custGeom>
                  <a:avLst/>
                  <a:gdLst>
                    <a:gd name="T0" fmla="*/ 0 w 21600"/>
                    <a:gd name="T1" fmla="+- 0 1250 714"/>
                    <a:gd name="T2" fmla="*/ 1250 h 20886"/>
                    <a:gd name="T3" fmla="*/ 10200 w 21600"/>
                    <a:gd name="T4" fmla="+- 0 2856 714"/>
                    <a:gd name="T5" fmla="*/ 2856 h 20886"/>
                    <a:gd name="T6" fmla="*/ 14400 w 21600"/>
                    <a:gd name="T7" fmla="+- 0 9283 714"/>
                    <a:gd name="T8" fmla="*/ 9283 h 20886"/>
                    <a:gd name="T9" fmla="*/ 15600 w 21600"/>
                    <a:gd name="T10" fmla="+- 0 12496 714"/>
                    <a:gd name="T11" fmla="*/ 12496 h 20886"/>
                    <a:gd name="T12" fmla="*/ 7200 w 21600"/>
                    <a:gd name="T13" fmla="+- 0 21600 714"/>
                    <a:gd name="T14" fmla="*/ 21600 h 20886"/>
                    <a:gd name="T15" fmla="*/ 2400 w 21600"/>
                    <a:gd name="T16" fmla="+- 0 17851 714"/>
                    <a:gd name="T17" fmla="*/ 17851 h 20886"/>
                    <a:gd name="T18" fmla="*/ 1200 w 21600"/>
                    <a:gd name="T19" fmla="+- 0 14638 714"/>
                    <a:gd name="T20" fmla="*/ 14638 h 20886"/>
                    <a:gd name="T21" fmla="*/ 4800 w 21600"/>
                    <a:gd name="T22" fmla="+- 0 8747 714"/>
                    <a:gd name="T23" fmla="*/ 8747 h 20886"/>
                    <a:gd name="T24" fmla="*/ 12600 w 21600"/>
                    <a:gd name="T25" fmla="+- 0 2856 714"/>
                    <a:gd name="T26" fmla="*/ 2856 h 20886"/>
                    <a:gd name="T27" fmla="*/ 18000 w 21600"/>
                    <a:gd name="T28" fmla="+- 0 714 714"/>
                    <a:gd name="T29" fmla="*/ 714 h 20886"/>
                    <a:gd name="T30" fmla="*/ 21600 w 21600"/>
                    <a:gd name="T31" fmla="+- 0 1250 714"/>
                    <a:gd name="T32" fmla="*/ 1250 h 20886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</a:cxnLst>
                  <a:rect l="0" t="0" r="r" b="b"/>
                  <a:pathLst>
                    <a:path w="21600" h="20886">
                      <a:moveTo>
                        <a:pt x="0" y="536"/>
                      </a:moveTo>
                      <a:cubicBezTo>
                        <a:pt x="4100" y="-714"/>
                        <a:pt x="6600" y="1071"/>
                        <a:pt x="10200" y="2142"/>
                      </a:cubicBezTo>
                      <a:cubicBezTo>
                        <a:pt x="12300" y="4909"/>
                        <a:pt x="13100" y="4998"/>
                        <a:pt x="14400" y="8569"/>
                      </a:cubicBezTo>
                      <a:cubicBezTo>
                        <a:pt x="14800" y="9640"/>
                        <a:pt x="15600" y="11782"/>
                        <a:pt x="15600" y="11782"/>
                      </a:cubicBezTo>
                      <a:cubicBezTo>
                        <a:pt x="14600" y="17048"/>
                        <a:pt x="13200" y="19101"/>
                        <a:pt x="7200" y="20886"/>
                      </a:cubicBezTo>
                      <a:cubicBezTo>
                        <a:pt x="5000" y="20261"/>
                        <a:pt x="3400" y="19101"/>
                        <a:pt x="2400" y="17137"/>
                      </a:cubicBezTo>
                      <a:cubicBezTo>
                        <a:pt x="1900" y="16066"/>
                        <a:pt x="1200" y="13924"/>
                        <a:pt x="1200" y="13924"/>
                      </a:cubicBezTo>
                      <a:cubicBezTo>
                        <a:pt x="2800" y="11693"/>
                        <a:pt x="2600" y="9997"/>
                        <a:pt x="4800" y="8033"/>
                      </a:cubicBezTo>
                      <a:cubicBezTo>
                        <a:pt x="6000" y="4731"/>
                        <a:pt x="9500" y="4017"/>
                        <a:pt x="12600" y="2142"/>
                      </a:cubicBezTo>
                      <a:cubicBezTo>
                        <a:pt x="14200" y="1160"/>
                        <a:pt x="18000" y="0"/>
                        <a:pt x="18000" y="0"/>
                      </a:cubicBezTo>
                      <a:cubicBezTo>
                        <a:pt x="19200" y="179"/>
                        <a:pt x="21600" y="536"/>
                        <a:pt x="21600" y="536"/>
                      </a:cubicBezTo>
                    </a:path>
                  </a:pathLst>
                </a:custGeom>
                <a:noFill/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419" name="Rectangle 83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81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424" name="Group 88"/>
            <p:cNvGrpSpPr>
              <a:grpSpLocks/>
            </p:cNvGrpSpPr>
            <p:nvPr/>
          </p:nvGrpSpPr>
          <p:grpSpPr bwMode="auto">
            <a:xfrm>
              <a:off x="484" y="952"/>
              <a:ext cx="1882" cy="248"/>
              <a:chOff x="0" y="0"/>
              <a:chExt cx="1881" cy="247"/>
            </a:xfrm>
          </p:grpSpPr>
          <p:sp>
            <p:nvSpPr>
              <p:cNvPr id="14422" name="Oval 86"/>
              <p:cNvSpPr>
                <a:spLocks/>
              </p:cNvSpPr>
              <p:nvPr/>
            </p:nvSpPr>
            <p:spPr bwMode="auto">
              <a:xfrm>
                <a:off x="0" y="0"/>
                <a:ext cx="1881" cy="24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423" name="Rectangle 87"/>
              <p:cNvSpPr>
                <a:spLocks/>
              </p:cNvSpPr>
              <p:nvPr/>
            </p:nvSpPr>
            <p:spPr bwMode="auto">
              <a:xfrm>
                <a:off x="275" y="36"/>
                <a:ext cx="133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4425" name="Rectangle 89"/>
            <p:cNvSpPr>
              <a:spLocks/>
            </p:cNvSpPr>
            <p:nvPr/>
          </p:nvSpPr>
          <p:spPr bwMode="auto">
            <a:xfrm>
              <a:off x="140" y="780"/>
              <a:ext cx="22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dirty="0" smtClean="0">
                  <a:solidFill>
                    <a:srgbClr val="FFFF00"/>
                  </a:solidFill>
                  <a:ea typeface="ＭＳ Ｐゴシック" charset="0"/>
                  <a:cs typeface="Times New Roman" charset="0"/>
                </a:rPr>
                <a:t>p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4426" name="Rectangle 90"/>
            <p:cNvSpPr>
              <a:spLocks/>
            </p:cNvSpPr>
            <p:nvPr/>
          </p:nvSpPr>
          <p:spPr bwMode="auto">
            <a:xfrm>
              <a:off x="1309" y="526"/>
              <a:ext cx="33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dirty="0">
                  <a:solidFill>
                    <a:srgbClr val="FFFF00"/>
                  </a:solidFill>
                  <a:ea typeface="ＭＳ Ｐゴシック" charset="0"/>
                  <a:cs typeface="Times New Roman" charset="0"/>
                </a:rPr>
                <a:t>....</a:t>
              </a:r>
            </a:p>
          </p:txBody>
        </p:sp>
        <p:grpSp>
          <p:nvGrpSpPr>
            <p:cNvPr id="14430" name="Group 94"/>
            <p:cNvGrpSpPr>
              <a:grpSpLocks/>
            </p:cNvGrpSpPr>
            <p:nvPr/>
          </p:nvGrpSpPr>
          <p:grpSpPr bwMode="auto">
            <a:xfrm rot="2640333">
              <a:off x="240" y="214"/>
              <a:ext cx="574" cy="98"/>
              <a:chOff x="0" y="0"/>
              <a:chExt cx="574" cy="97"/>
            </a:xfrm>
          </p:grpSpPr>
          <p:sp>
            <p:nvSpPr>
              <p:cNvPr id="14427" name="Freeform 91"/>
              <p:cNvSpPr>
                <a:spLocks/>
              </p:cNvSpPr>
              <p:nvPr/>
            </p:nvSpPr>
            <p:spPr bwMode="auto">
              <a:xfrm>
                <a:off x="0" y="0"/>
                <a:ext cx="202" cy="96"/>
              </a:xfrm>
              <a:custGeom>
                <a:avLst/>
                <a:gdLst>
                  <a:gd name="T0" fmla="*/ 0 w 21600"/>
                  <a:gd name="T1" fmla="*/ 7958 h 21600"/>
                  <a:gd name="T2" fmla="*/ 2479 w 21600"/>
                  <a:gd name="T3" fmla="*/ 5684 h 21600"/>
                  <a:gd name="T4" fmla="*/ 3187 w 21600"/>
                  <a:gd name="T5" fmla="*/ 2274 h 21600"/>
                  <a:gd name="T6" fmla="*/ 5311 w 21600"/>
                  <a:gd name="T7" fmla="*/ 0 h 21600"/>
                  <a:gd name="T8" fmla="*/ 7790 w 21600"/>
                  <a:gd name="T9" fmla="*/ 2274 h 21600"/>
                  <a:gd name="T10" fmla="*/ 8498 w 21600"/>
                  <a:gd name="T11" fmla="*/ 5684 h 21600"/>
                  <a:gd name="T12" fmla="*/ 9561 w 21600"/>
                  <a:gd name="T13" fmla="*/ 7958 h 21600"/>
                  <a:gd name="T14" fmla="*/ 13102 w 21600"/>
                  <a:gd name="T15" fmla="*/ 21600 h 21600"/>
                  <a:gd name="T16" fmla="*/ 14872 w 21600"/>
                  <a:gd name="T17" fmla="*/ 20463 h 21600"/>
                  <a:gd name="T18" fmla="*/ 16997 w 21600"/>
                  <a:gd name="T19" fmla="*/ 15916 h 21600"/>
                  <a:gd name="T20" fmla="*/ 21600 w 21600"/>
                  <a:gd name="T21" fmla="*/ 79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7958"/>
                    </a:moveTo>
                    <a:cubicBezTo>
                      <a:pt x="118" y="7958"/>
                      <a:pt x="2243" y="6253"/>
                      <a:pt x="2479" y="5684"/>
                    </a:cubicBezTo>
                    <a:cubicBezTo>
                      <a:pt x="2833" y="4737"/>
                      <a:pt x="2833" y="3032"/>
                      <a:pt x="3187" y="2274"/>
                    </a:cubicBezTo>
                    <a:cubicBezTo>
                      <a:pt x="3836" y="947"/>
                      <a:pt x="5311" y="0"/>
                      <a:pt x="5311" y="0"/>
                    </a:cubicBezTo>
                    <a:cubicBezTo>
                      <a:pt x="5430" y="0"/>
                      <a:pt x="7554" y="1705"/>
                      <a:pt x="7790" y="2274"/>
                    </a:cubicBezTo>
                    <a:cubicBezTo>
                      <a:pt x="8144" y="3221"/>
                      <a:pt x="8203" y="4737"/>
                      <a:pt x="8498" y="5684"/>
                    </a:cubicBezTo>
                    <a:cubicBezTo>
                      <a:pt x="8793" y="6632"/>
                      <a:pt x="9207" y="7200"/>
                      <a:pt x="9561" y="7958"/>
                    </a:cubicBezTo>
                    <a:cubicBezTo>
                      <a:pt x="10328" y="15347"/>
                      <a:pt x="10682" y="18947"/>
                      <a:pt x="13102" y="21600"/>
                    </a:cubicBezTo>
                    <a:cubicBezTo>
                      <a:pt x="13692" y="21221"/>
                      <a:pt x="14341" y="21221"/>
                      <a:pt x="14872" y="20463"/>
                    </a:cubicBezTo>
                    <a:cubicBezTo>
                      <a:pt x="15639" y="19326"/>
                      <a:pt x="16997" y="15916"/>
                      <a:pt x="16997" y="15916"/>
                    </a:cubicBezTo>
                    <a:cubicBezTo>
                      <a:pt x="17882" y="11558"/>
                      <a:pt x="19889" y="7958"/>
                      <a:pt x="21600" y="7958"/>
                    </a:cubicBezTo>
                  </a:path>
                </a:pathLst>
              </a:custGeom>
              <a:noFill/>
              <a:ln w="25400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428" name="Freeform 92"/>
              <p:cNvSpPr>
                <a:spLocks/>
              </p:cNvSpPr>
              <p:nvPr/>
            </p:nvSpPr>
            <p:spPr bwMode="auto">
              <a:xfrm>
                <a:off x="185" y="0"/>
                <a:ext cx="203" cy="97"/>
              </a:xfrm>
              <a:custGeom>
                <a:avLst/>
                <a:gdLst>
                  <a:gd name="T0" fmla="*/ 0 w 21600"/>
                  <a:gd name="T1" fmla="*/ 7958 h 21600"/>
                  <a:gd name="T2" fmla="*/ 2479 w 21600"/>
                  <a:gd name="T3" fmla="*/ 5684 h 21600"/>
                  <a:gd name="T4" fmla="*/ 3187 w 21600"/>
                  <a:gd name="T5" fmla="*/ 2274 h 21600"/>
                  <a:gd name="T6" fmla="*/ 5311 w 21600"/>
                  <a:gd name="T7" fmla="*/ 0 h 21600"/>
                  <a:gd name="T8" fmla="*/ 7790 w 21600"/>
                  <a:gd name="T9" fmla="*/ 2274 h 21600"/>
                  <a:gd name="T10" fmla="*/ 8498 w 21600"/>
                  <a:gd name="T11" fmla="*/ 5684 h 21600"/>
                  <a:gd name="T12" fmla="*/ 9561 w 21600"/>
                  <a:gd name="T13" fmla="*/ 7958 h 21600"/>
                  <a:gd name="T14" fmla="*/ 13102 w 21600"/>
                  <a:gd name="T15" fmla="*/ 21600 h 21600"/>
                  <a:gd name="T16" fmla="*/ 14872 w 21600"/>
                  <a:gd name="T17" fmla="*/ 20463 h 21600"/>
                  <a:gd name="T18" fmla="*/ 16997 w 21600"/>
                  <a:gd name="T19" fmla="*/ 15916 h 21600"/>
                  <a:gd name="T20" fmla="*/ 21600 w 21600"/>
                  <a:gd name="T21" fmla="*/ 79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7958"/>
                    </a:moveTo>
                    <a:cubicBezTo>
                      <a:pt x="118" y="7958"/>
                      <a:pt x="2243" y="6253"/>
                      <a:pt x="2479" y="5684"/>
                    </a:cubicBezTo>
                    <a:cubicBezTo>
                      <a:pt x="2833" y="4737"/>
                      <a:pt x="2833" y="3032"/>
                      <a:pt x="3187" y="2274"/>
                    </a:cubicBezTo>
                    <a:cubicBezTo>
                      <a:pt x="3836" y="947"/>
                      <a:pt x="5311" y="0"/>
                      <a:pt x="5311" y="0"/>
                    </a:cubicBezTo>
                    <a:cubicBezTo>
                      <a:pt x="5430" y="0"/>
                      <a:pt x="7554" y="1705"/>
                      <a:pt x="7790" y="2274"/>
                    </a:cubicBezTo>
                    <a:cubicBezTo>
                      <a:pt x="8144" y="3221"/>
                      <a:pt x="8203" y="4737"/>
                      <a:pt x="8498" y="5684"/>
                    </a:cubicBezTo>
                    <a:cubicBezTo>
                      <a:pt x="8793" y="6632"/>
                      <a:pt x="9207" y="7200"/>
                      <a:pt x="9561" y="7958"/>
                    </a:cubicBezTo>
                    <a:cubicBezTo>
                      <a:pt x="10328" y="15347"/>
                      <a:pt x="10682" y="18947"/>
                      <a:pt x="13102" y="21600"/>
                    </a:cubicBezTo>
                    <a:cubicBezTo>
                      <a:pt x="13692" y="21221"/>
                      <a:pt x="14341" y="21221"/>
                      <a:pt x="14872" y="20463"/>
                    </a:cubicBezTo>
                    <a:cubicBezTo>
                      <a:pt x="15639" y="19326"/>
                      <a:pt x="16997" y="15916"/>
                      <a:pt x="16997" y="15916"/>
                    </a:cubicBezTo>
                    <a:cubicBezTo>
                      <a:pt x="17882" y="11558"/>
                      <a:pt x="19889" y="7958"/>
                      <a:pt x="21600" y="7958"/>
                    </a:cubicBezTo>
                  </a:path>
                </a:pathLst>
              </a:custGeom>
              <a:noFill/>
              <a:ln w="25400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429" name="Freeform 93"/>
              <p:cNvSpPr>
                <a:spLocks/>
              </p:cNvSpPr>
              <p:nvPr/>
            </p:nvSpPr>
            <p:spPr bwMode="auto">
              <a:xfrm>
                <a:off x="371" y="0"/>
                <a:ext cx="203" cy="97"/>
              </a:xfrm>
              <a:custGeom>
                <a:avLst/>
                <a:gdLst>
                  <a:gd name="T0" fmla="*/ 0 w 21600"/>
                  <a:gd name="T1" fmla="*/ 7958 h 21600"/>
                  <a:gd name="T2" fmla="*/ 2479 w 21600"/>
                  <a:gd name="T3" fmla="*/ 5684 h 21600"/>
                  <a:gd name="T4" fmla="*/ 3187 w 21600"/>
                  <a:gd name="T5" fmla="*/ 2274 h 21600"/>
                  <a:gd name="T6" fmla="*/ 5311 w 21600"/>
                  <a:gd name="T7" fmla="*/ 0 h 21600"/>
                  <a:gd name="T8" fmla="*/ 7790 w 21600"/>
                  <a:gd name="T9" fmla="*/ 2274 h 21600"/>
                  <a:gd name="T10" fmla="*/ 8498 w 21600"/>
                  <a:gd name="T11" fmla="*/ 5684 h 21600"/>
                  <a:gd name="T12" fmla="*/ 9561 w 21600"/>
                  <a:gd name="T13" fmla="*/ 7958 h 21600"/>
                  <a:gd name="T14" fmla="*/ 13102 w 21600"/>
                  <a:gd name="T15" fmla="*/ 21600 h 21600"/>
                  <a:gd name="T16" fmla="*/ 14872 w 21600"/>
                  <a:gd name="T17" fmla="*/ 20463 h 21600"/>
                  <a:gd name="T18" fmla="*/ 16997 w 21600"/>
                  <a:gd name="T19" fmla="*/ 15916 h 21600"/>
                  <a:gd name="T20" fmla="*/ 21600 w 21600"/>
                  <a:gd name="T21" fmla="*/ 79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7958"/>
                    </a:moveTo>
                    <a:cubicBezTo>
                      <a:pt x="118" y="7958"/>
                      <a:pt x="2243" y="6253"/>
                      <a:pt x="2479" y="5684"/>
                    </a:cubicBezTo>
                    <a:cubicBezTo>
                      <a:pt x="2833" y="4737"/>
                      <a:pt x="2833" y="3032"/>
                      <a:pt x="3187" y="2274"/>
                    </a:cubicBezTo>
                    <a:cubicBezTo>
                      <a:pt x="3836" y="947"/>
                      <a:pt x="5311" y="0"/>
                      <a:pt x="5311" y="0"/>
                    </a:cubicBezTo>
                    <a:cubicBezTo>
                      <a:pt x="5430" y="0"/>
                      <a:pt x="7554" y="1705"/>
                      <a:pt x="7790" y="2274"/>
                    </a:cubicBezTo>
                    <a:cubicBezTo>
                      <a:pt x="8144" y="3221"/>
                      <a:pt x="8203" y="4737"/>
                      <a:pt x="8498" y="5684"/>
                    </a:cubicBezTo>
                    <a:cubicBezTo>
                      <a:pt x="8793" y="6632"/>
                      <a:pt x="9207" y="7200"/>
                      <a:pt x="9561" y="7958"/>
                    </a:cubicBezTo>
                    <a:cubicBezTo>
                      <a:pt x="10328" y="15347"/>
                      <a:pt x="10682" y="18947"/>
                      <a:pt x="13102" y="21600"/>
                    </a:cubicBezTo>
                    <a:cubicBezTo>
                      <a:pt x="13692" y="21221"/>
                      <a:pt x="14341" y="21221"/>
                      <a:pt x="14872" y="20463"/>
                    </a:cubicBezTo>
                    <a:cubicBezTo>
                      <a:pt x="15639" y="19326"/>
                      <a:pt x="16997" y="15916"/>
                      <a:pt x="16997" y="15916"/>
                    </a:cubicBezTo>
                    <a:cubicBezTo>
                      <a:pt x="17882" y="11558"/>
                      <a:pt x="19889" y="7958"/>
                      <a:pt x="21600" y="7958"/>
                    </a:cubicBezTo>
                  </a:path>
                </a:pathLst>
              </a:custGeom>
              <a:noFill/>
              <a:ln w="25400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4431" name="Line 95"/>
            <p:cNvSpPr>
              <a:spLocks noChangeShapeType="1"/>
            </p:cNvSpPr>
            <p:nvPr/>
          </p:nvSpPr>
          <p:spPr bwMode="auto">
            <a:xfrm rot="10800000" flipH="1">
              <a:off x="500" y="445"/>
              <a:ext cx="134" cy="593"/>
            </a:xfrm>
            <a:prstGeom prst="line">
              <a:avLst/>
            </a:prstGeom>
            <a:noFill/>
            <a:ln w="25400" cap="flat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32" name="Line 96"/>
            <p:cNvSpPr>
              <a:spLocks noChangeShapeType="1"/>
            </p:cNvSpPr>
            <p:nvPr/>
          </p:nvSpPr>
          <p:spPr bwMode="auto">
            <a:xfrm>
              <a:off x="2146" y="421"/>
              <a:ext cx="196" cy="639"/>
            </a:xfrm>
            <a:prstGeom prst="line">
              <a:avLst/>
            </a:prstGeom>
            <a:noFill/>
            <a:ln w="25400" cap="flat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4436" name="Group 100"/>
            <p:cNvGrpSpPr>
              <a:grpSpLocks/>
            </p:cNvGrpSpPr>
            <p:nvPr/>
          </p:nvGrpSpPr>
          <p:grpSpPr bwMode="auto">
            <a:xfrm rot="-3479328">
              <a:off x="2069" y="182"/>
              <a:ext cx="568" cy="102"/>
              <a:chOff x="0" y="0"/>
              <a:chExt cx="564" cy="101"/>
            </a:xfrm>
          </p:grpSpPr>
          <p:sp>
            <p:nvSpPr>
              <p:cNvPr id="14433" name="Freeform 97"/>
              <p:cNvSpPr>
                <a:spLocks/>
              </p:cNvSpPr>
              <p:nvPr/>
            </p:nvSpPr>
            <p:spPr bwMode="auto">
              <a:xfrm>
                <a:off x="0" y="0"/>
                <a:ext cx="198" cy="100"/>
              </a:xfrm>
              <a:custGeom>
                <a:avLst/>
                <a:gdLst>
                  <a:gd name="T0" fmla="*/ 0 w 21600"/>
                  <a:gd name="T1" fmla="*/ 7958 h 21600"/>
                  <a:gd name="T2" fmla="*/ 2479 w 21600"/>
                  <a:gd name="T3" fmla="*/ 5684 h 21600"/>
                  <a:gd name="T4" fmla="*/ 3187 w 21600"/>
                  <a:gd name="T5" fmla="*/ 2274 h 21600"/>
                  <a:gd name="T6" fmla="*/ 5311 w 21600"/>
                  <a:gd name="T7" fmla="*/ 0 h 21600"/>
                  <a:gd name="T8" fmla="*/ 7790 w 21600"/>
                  <a:gd name="T9" fmla="*/ 2274 h 21600"/>
                  <a:gd name="T10" fmla="*/ 8498 w 21600"/>
                  <a:gd name="T11" fmla="*/ 5684 h 21600"/>
                  <a:gd name="T12" fmla="*/ 9561 w 21600"/>
                  <a:gd name="T13" fmla="*/ 7958 h 21600"/>
                  <a:gd name="T14" fmla="*/ 13102 w 21600"/>
                  <a:gd name="T15" fmla="*/ 21600 h 21600"/>
                  <a:gd name="T16" fmla="*/ 14872 w 21600"/>
                  <a:gd name="T17" fmla="*/ 20463 h 21600"/>
                  <a:gd name="T18" fmla="*/ 16997 w 21600"/>
                  <a:gd name="T19" fmla="*/ 15916 h 21600"/>
                  <a:gd name="T20" fmla="*/ 21600 w 21600"/>
                  <a:gd name="T21" fmla="*/ 79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7958"/>
                    </a:moveTo>
                    <a:cubicBezTo>
                      <a:pt x="118" y="7958"/>
                      <a:pt x="2243" y="6253"/>
                      <a:pt x="2479" y="5684"/>
                    </a:cubicBezTo>
                    <a:cubicBezTo>
                      <a:pt x="2833" y="4737"/>
                      <a:pt x="2833" y="3032"/>
                      <a:pt x="3187" y="2274"/>
                    </a:cubicBezTo>
                    <a:cubicBezTo>
                      <a:pt x="3836" y="947"/>
                      <a:pt x="5311" y="0"/>
                      <a:pt x="5311" y="0"/>
                    </a:cubicBezTo>
                    <a:cubicBezTo>
                      <a:pt x="5430" y="0"/>
                      <a:pt x="7554" y="1705"/>
                      <a:pt x="7790" y="2274"/>
                    </a:cubicBezTo>
                    <a:cubicBezTo>
                      <a:pt x="8144" y="3221"/>
                      <a:pt x="8203" y="4737"/>
                      <a:pt x="8498" y="5684"/>
                    </a:cubicBezTo>
                    <a:cubicBezTo>
                      <a:pt x="8793" y="6632"/>
                      <a:pt x="9207" y="7200"/>
                      <a:pt x="9561" y="7958"/>
                    </a:cubicBezTo>
                    <a:cubicBezTo>
                      <a:pt x="10328" y="15347"/>
                      <a:pt x="10682" y="18947"/>
                      <a:pt x="13102" y="21600"/>
                    </a:cubicBezTo>
                    <a:cubicBezTo>
                      <a:pt x="13692" y="21221"/>
                      <a:pt x="14341" y="21221"/>
                      <a:pt x="14872" y="20463"/>
                    </a:cubicBezTo>
                    <a:cubicBezTo>
                      <a:pt x="15639" y="19326"/>
                      <a:pt x="16997" y="15916"/>
                      <a:pt x="16997" y="15916"/>
                    </a:cubicBezTo>
                    <a:cubicBezTo>
                      <a:pt x="17882" y="11558"/>
                      <a:pt x="19889" y="7958"/>
                      <a:pt x="21600" y="7958"/>
                    </a:cubicBezTo>
                  </a:path>
                </a:pathLst>
              </a:custGeom>
              <a:noFill/>
              <a:ln w="25400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434" name="Freeform 98"/>
              <p:cNvSpPr>
                <a:spLocks/>
              </p:cNvSpPr>
              <p:nvPr/>
            </p:nvSpPr>
            <p:spPr bwMode="auto">
              <a:xfrm>
                <a:off x="182" y="0"/>
                <a:ext cx="199" cy="100"/>
              </a:xfrm>
              <a:custGeom>
                <a:avLst/>
                <a:gdLst>
                  <a:gd name="T0" fmla="*/ 0 w 21600"/>
                  <a:gd name="T1" fmla="*/ 7958 h 21600"/>
                  <a:gd name="T2" fmla="*/ 2479 w 21600"/>
                  <a:gd name="T3" fmla="*/ 5684 h 21600"/>
                  <a:gd name="T4" fmla="*/ 3187 w 21600"/>
                  <a:gd name="T5" fmla="*/ 2274 h 21600"/>
                  <a:gd name="T6" fmla="*/ 5311 w 21600"/>
                  <a:gd name="T7" fmla="*/ 0 h 21600"/>
                  <a:gd name="T8" fmla="*/ 7790 w 21600"/>
                  <a:gd name="T9" fmla="*/ 2274 h 21600"/>
                  <a:gd name="T10" fmla="*/ 8498 w 21600"/>
                  <a:gd name="T11" fmla="*/ 5684 h 21600"/>
                  <a:gd name="T12" fmla="*/ 9561 w 21600"/>
                  <a:gd name="T13" fmla="*/ 7958 h 21600"/>
                  <a:gd name="T14" fmla="*/ 13102 w 21600"/>
                  <a:gd name="T15" fmla="*/ 21600 h 21600"/>
                  <a:gd name="T16" fmla="*/ 14872 w 21600"/>
                  <a:gd name="T17" fmla="*/ 20463 h 21600"/>
                  <a:gd name="T18" fmla="*/ 16997 w 21600"/>
                  <a:gd name="T19" fmla="*/ 15916 h 21600"/>
                  <a:gd name="T20" fmla="*/ 21600 w 21600"/>
                  <a:gd name="T21" fmla="*/ 79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7958"/>
                    </a:moveTo>
                    <a:cubicBezTo>
                      <a:pt x="118" y="7958"/>
                      <a:pt x="2243" y="6253"/>
                      <a:pt x="2479" y="5684"/>
                    </a:cubicBezTo>
                    <a:cubicBezTo>
                      <a:pt x="2833" y="4737"/>
                      <a:pt x="2833" y="3032"/>
                      <a:pt x="3187" y="2274"/>
                    </a:cubicBezTo>
                    <a:cubicBezTo>
                      <a:pt x="3836" y="947"/>
                      <a:pt x="5311" y="0"/>
                      <a:pt x="5311" y="0"/>
                    </a:cubicBezTo>
                    <a:cubicBezTo>
                      <a:pt x="5430" y="0"/>
                      <a:pt x="7554" y="1705"/>
                      <a:pt x="7790" y="2274"/>
                    </a:cubicBezTo>
                    <a:cubicBezTo>
                      <a:pt x="8144" y="3221"/>
                      <a:pt x="8203" y="4737"/>
                      <a:pt x="8498" y="5684"/>
                    </a:cubicBezTo>
                    <a:cubicBezTo>
                      <a:pt x="8793" y="6632"/>
                      <a:pt x="9207" y="7200"/>
                      <a:pt x="9561" y="7958"/>
                    </a:cubicBezTo>
                    <a:cubicBezTo>
                      <a:pt x="10328" y="15347"/>
                      <a:pt x="10682" y="18947"/>
                      <a:pt x="13102" y="21600"/>
                    </a:cubicBezTo>
                    <a:cubicBezTo>
                      <a:pt x="13692" y="21221"/>
                      <a:pt x="14341" y="21221"/>
                      <a:pt x="14872" y="20463"/>
                    </a:cubicBezTo>
                    <a:cubicBezTo>
                      <a:pt x="15639" y="19326"/>
                      <a:pt x="16997" y="15916"/>
                      <a:pt x="16997" y="15916"/>
                    </a:cubicBezTo>
                    <a:cubicBezTo>
                      <a:pt x="17882" y="11558"/>
                      <a:pt x="19889" y="7958"/>
                      <a:pt x="21600" y="7958"/>
                    </a:cubicBezTo>
                  </a:path>
                </a:pathLst>
              </a:custGeom>
              <a:noFill/>
              <a:ln w="25400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435" name="Freeform 99"/>
              <p:cNvSpPr>
                <a:spLocks/>
              </p:cNvSpPr>
              <p:nvPr/>
            </p:nvSpPr>
            <p:spPr bwMode="auto">
              <a:xfrm>
                <a:off x="365" y="0"/>
                <a:ext cx="199" cy="101"/>
              </a:xfrm>
              <a:custGeom>
                <a:avLst/>
                <a:gdLst>
                  <a:gd name="T0" fmla="*/ 0 w 21600"/>
                  <a:gd name="T1" fmla="*/ 7958 h 21600"/>
                  <a:gd name="T2" fmla="*/ 2479 w 21600"/>
                  <a:gd name="T3" fmla="*/ 5684 h 21600"/>
                  <a:gd name="T4" fmla="*/ 3187 w 21600"/>
                  <a:gd name="T5" fmla="*/ 2274 h 21600"/>
                  <a:gd name="T6" fmla="*/ 5311 w 21600"/>
                  <a:gd name="T7" fmla="*/ 0 h 21600"/>
                  <a:gd name="T8" fmla="*/ 7790 w 21600"/>
                  <a:gd name="T9" fmla="*/ 2274 h 21600"/>
                  <a:gd name="T10" fmla="*/ 8498 w 21600"/>
                  <a:gd name="T11" fmla="*/ 5684 h 21600"/>
                  <a:gd name="T12" fmla="*/ 9561 w 21600"/>
                  <a:gd name="T13" fmla="*/ 7958 h 21600"/>
                  <a:gd name="T14" fmla="*/ 13102 w 21600"/>
                  <a:gd name="T15" fmla="*/ 21600 h 21600"/>
                  <a:gd name="T16" fmla="*/ 14872 w 21600"/>
                  <a:gd name="T17" fmla="*/ 20463 h 21600"/>
                  <a:gd name="T18" fmla="*/ 16997 w 21600"/>
                  <a:gd name="T19" fmla="*/ 15916 h 21600"/>
                  <a:gd name="T20" fmla="*/ 21600 w 21600"/>
                  <a:gd name="T21" fmla="*/ 79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7958"/>
                    </a:moveTo>
                    <a:cubicBezTo>
                      <a:pt x="118" y="7958"/>
                      <a:pt x="2243" y="6253"/>
                      <a:pt x="2479" y="5684"/>
                    </a:cubicBezTo>
                    <a:cubicBezTo>
                      <a:pt x="2833" y="4737"/>
                      <a:pt x="2833" y="3032"/>
                      <a:pt x="3187" y="2274"/>
                    </a:cubicBezTo>
                    <a:cubicBezTo>
                      <a:pt x="3836" y="947"/>
                      <a:pt x="5311" y="0"/>
                      <a:pt x="5311" y="0"/>
                    </a:cubicBezTo>
                    <a:cubicBezTo>
                      <a:pt x="5430" y="0"/>
                      <a:pt x="7554" y="1705"/>
                      <a:pt x="7790" y="2274"/>
                    </a:cubicBezTo>
                    <a:cubicBezTo>
                      <a:pt x="8144" y="3221"/>
                      <a:pt x="8203" y="4737"/>
                      <a:pt x="8498" y="5684"/>
                    </a:cubicBezTo>
                    <a:cubicBezTo>
                      <a:pt x="8793" y="6632"/>
                      <a:pt x="9207" y="7200"/>
                      <a:pt x="9561" y="7958"/>
                    </a:cubicBezTo>
                    <a:cubicBezTo>
                      <a:pt x="10328" y="15347"/>
                      <a:pt x="10682" y="18947"/>
                      <a:pt x="13102" y="21600"/>
                    </a:cubicBezTo>
                    <a:cubicBezTo>
                      <a:pt x="13692" y="21221"/>
                      <a:pt x="14341" y="21221"/>
                      <a:pt x="14872" y="20463"/>
                    </a:cubicBezTo>
                    <a:cubicBezTo>
                      <a:pt x="15639" y="19326"/>
                      <a:pt x="16997" y="15916"/>
                      <a:pt x="16997" y="15916"/>
                    </a:cubicBezTo>
                    <a:cubicBezTo>
                      <a:pt x="17882" y="11558"/>
                      <a:pt x="19889" y="7958"/>
                      <a:pt x="21600" y="7958"/>
                    </a:cubicBezTo>
                  </a:path>
                </a:pathLst>
              </a:custGeom>
              <a:noFill/>
              <a:ln w="25400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4437" name="Line 101"/>
            <p:cNvSpPr>
              <a:spLocks noChangeShapeType="1"/>
            </p:cNvSpPr>
            <p:nvPr/>
          </p:nvSpPr>
          <p:spPr bwMode="auto">
            <a:xfrm flipH="1">
              <a:off x="0" y="1090"/>
              <a:ext cx="523" cy="0"/>
            </a:xfrm>
            <a:prstGeom prst="line">
              <a:avLst/>
            </a:prstGeom>
            <a:noFill/>
            <a:ln w="38100" cap="flat">
              <a:solidFill>
                <a:srgbClr val="0DB76D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38" name="Line 102"/>
            <p:cNvSpPr>
              <a:spLocks noChangeShapeType="1"/>
            </p:cNvSpPr>
            <p:nvPr/>
          </p:nvSpPr>
          <p:spPr bwMode="auto">
            <a:xfrm flipH="1">
              <a:off x="2364" y="1079"/>
              <a:ext cx="524" cy="0"/>
            </a:xfrm>
            <a:prstGeom prst="line">
              <a:avLst/>
            </a:prstGeom>
            <a:noFill/>
            <a:ln w="38100" cap="flat">
              <a:solidFill>
                <a:srgbClr val="509D2F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5" name="Rectangle 89"/>
          <p:cNvSpPr>
            <a:spLocks/>
          </p:cNvSpPr>
          <p:nvPr/>
        </p:nvSpPr>
        <p:spPr bwMode="auto">
          <a:xfrm>
            <a:off x="6313543" y="2720158"/>
            <a:ext cx="358899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k</a:t>
            </a:r>
            <a:endParaRPr lang="en-US" dirty="0">
              <a:solidFill>
                <a:schemeClr val="tx1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" y="841497"/>
            <a:ext cx="8589680" cy="7417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1453" y="4289113"/>
            <a:ext cx="8580341" cy="2012470"/>
            <a:chOff x="171226" y="2582549"/>
            <a:chExt cx="8580341" cy="2012470"/>
          </a:xfrm>
        </p:grpSpPr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956" y="3108915"/>
              <a:ext cx="5213274" cy="61946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1226" y="2582549"/>
              <a:ext cx="469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Jet transport </a:t>
              </a:r>
              <a:r>
                <a:rPr lang="en-US" dirty="0" err="1" smtClean="0">
                  <a:solidFill>
                    <a:srgbClr val="FFFFFF"/>
                  </a:solidFill>
                </a:rPr>
                <a:t>operatordue</a:t>
              </a:r>
              <a:r>
                <a:rPr lang="en-US" dirty="0" smtClean="0">
                  <a:solidFill>
                    <a:srgbClr val="FFFFFF"/>
                  </a:solidFill>
                </a:rPr>
                <a:t> to color Lorentz force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9" name="Picture 8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67" y="4009231"/>
              <a:ext cx="8318500" cy="585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12" name="Rectangle 87"/>
            <p:cNvSpPr>
              <a:spLocks/>
            </p:cNvSpPr>
            <p:nvPr/>
          </p:nvSpPr>
          <p:spPr bwMode="auto">
            <a:xfrm>
              <a:off x="270320" y="3240927"/>
              <a:ext cx="2620199" cy="338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800" dirty="0">
                  <a:solidFill>
                    <a:srgbClr val="FFB53D"/>
                  </a:solidFill>
                </a:rPr>
                <a:t>Liang, XNW &amp; Zhou </a:t>
              </a:r>
              <a:r>
                <a:rPr lang="ja-JP" altLang="en-US" sz="1800" dirty="0">
                  <a:solidFill>
                    <a:srgbClr val="FFB53D"/>
                  </a:solidFill>
                </a:rPr>
                <a:t>（</a:t>
              </a:r>
              <a:r>
                <a:rPr lang="en-US" sz="1800" dirty="0">
                  <a:solidFill>
                    <a:srgbClr val="FFB53D"/>
                  </a:solidFill>
                </a:rPr>
                <a:t>2008</a:t>
              </a:r>
              <a:r>
                <a:rPr lang="ja-JP" altLang="en-US" sz="1800" dirty="0" smtClean="0">
                  <a:solidFill>
                    <a:srgbClr val="FFFFFF"/>
                  </a:solidFill>
                </a:rPr>
                <a:t>）</a:t>
              </a:r>
              <a:endParaRPr lang="en-US" altLang="ja-JP" sz="1800" dirty="0" smtClean="0">
                <a:solidFill>
                  <a:srgbClr val="FFFFFF"/>
                </a:solidFill>
              </a:endParaRPr>
            </a:p>
            <a:p>
              <a:endParaRPr lang="en-US" sz="1800" dirty="0">
                <a:solidFill>
                  <a:srgbClr val="FFFFFF"/>
                </a:solidFill>
              </a:endParaRPr>
            </a:p>
            <a:p>
              <a:endParaRPr lang="en-US" sz="1800" dirty="0">
                <a:solidFill>
                  <a:srgbClr val="8B290C"/>
                </a:solidFill>
                <a:ea typeface="ＭＳ Ｐゴシック" charset="0"/>
                <a:cs typeface="Times New Roman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69707" y="1747248"/>
            <a:ext cx="198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B53D"/>
                </a:solidFill>
              </a:rPr>
              <a:t>Collins &amp; </a:t>
            </a:r>
            <a:r>
              <a:rPr lang="en-US" dirty="0" err="1" smtClean="0">
                <a:solidFill>
                  <a:srgbClr val="FFB53D"/>
                </a:solidFill>
              </a:rPr>
              <a:t>Soper</a:t>
            </a:r>
            <a:r>
              <a:rPr lang="en-US" dirty="0" smtClean="0">
                <a:solidFill>
                  <a:srgbClr val="FFB53D"/>
                </a:solidFill>
              </a:rPr>
              <a:t>(82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1453" y="1869677"/>
            <a:ext cx="8307764" cy="2264627"/>
            <a:chOff x="261453" y="1869677"/>
            <a:chExt cx="8307764" cy="2264627"/>
          </a:xfrm>
        </p:grpSpPr>
        <p:grpSp>
          <p:nvGrpSpPr>
            <p:cNvPr id="24" name="Group 23"/>
            <p:cNvGrpSpPr/>
            <p:nvPr/>
          </p:nvGrpSpPr>
          <p:grpSpPr>
            <a:xfrm>
              <a:off x="1594447" y="2234103"/>
              <a:ext cx="2953388" cy="893537"/>
              <a:chOff x="1035293" y="1996496"/>
              <a:chExt cx="2953388" cy="893537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2210681" y="2481881"/>
                <a:ext cx="1778000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flipH="1" flipV="1">
                <a:off x="2032000" y="2826150"/>
                <a:ext cx="1067681" cy="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032000" y="1996496"/>
                <a:ext cx="0" cy="79041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2184400" y="1996496"/>
                <a:ext cx="0" cy="4853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5293" y="2185074"/>
                <a:ext cx="927100" cy="224298"/>
              </a:xfrm>
              <a:prstGeom prst="rect">
                <a:avLst/>
              </a:prstGeom>
            </p:spPr>
          </p:pic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9681" y="2116580"/>
                <a:ext cx="749300" cy="255443"/>
              </a:xfrm>
              <a:prstGeom prst="rect">
                <a:avLst/>
              </a:prstGeom>
            </p:spPr>
          </p:pic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7700" y="2720158"/>
                <a:ext cx="104538" cy="169875"/>
              </a:xfrm>
              <a:prstGeom prst="rect">
                <a:avLst/>
              </a:prstGeom>
            </p:spPr>
          </p:pic>
        </p:grpSp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04" y="3659808"/>
              <a:ext cx="7741313" cy="47449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1453" y="1869677"/>
              <a:ext cx="2449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B53D"/>
                  </a:solidFill>
                </a:rPr>
                <a:t>Belitsky</a:t>
              </a:r>
              <a:r>
                <a:rPr lang="en-US" dirty="0" smtClean="0">
                  <a:solidFill>
                    <a:srgbClr val="FFB53D"/>
                  </a:solidFill>
                </a:rPr>
                <a:t>, </a:t>
              </a:r>
              <a:r>
                <a:rPr lang="en-US" dirty="0" err="1" smtClean="0">
                  <a:solidFill>
                    <a:srgbClr val="FFB53D"/>
                  </a:solidFill>
                </a:rPr>
                <a:t>Ji</a:t>
              </a:r>
              <a:r>
                <a:rPr lang="en-US" dirty="0" smtClean="0">
                  <a:solidFill>
                    <a:srgbClr val="FFB53D"/>
                  </a:solidFill>
                </a:rPr>
                <a:t> &amp; Yuan’ 2002</a:t>
              </a:r>
              <a:endParaRPr lang="en-US" dirty="0">
                <a:solidFill>
                  <a:srgbClr val="FFB53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5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841497"/>
          </a:xfrm>
          <a:ln/>
        </p:spPr>
        <p:txBody>
          <a:bodyPr rIns="132080"/>
          <a:lstStyle/>
          <a:p>
            <a:r>
              <a:rPr lang="en-US" dirty="0" smtClean="0"/>
              <a:t>Transverse momentum broadening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97742" y="4311245"/>
            <a:ext cx="8014125" cy="1613464"/>
            <a:chOff x="737442" y="4702293"/>
            <a:chExt cx="8014125" cy="1577837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42" y="5585310"/>
              <a:ext cx="8014125" cy="694820"/>
            </a:xfrm>
            <a:prstGeom prst="rect">
              <a:avLst/>
            </a:prstGeom>
            <a:solidFill>
              <a:srgbClr val="FFEAAB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7452864" y="4702293"/>
              <a:ext cx="12987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A9E1DC"/>
                  </a:solidFill>
                </a:rPr>
                <a:t>(</a:t>
              </a:r>
              <a:r>
                <a:rPr lang="en-US" dirty="0">
                  <a:solidFill>
                    <a:srgbClr val="A9E1DC"/>
                  </a:solidFill>
                </a:rPr>
                <a:t>BDMPS’96)</a:t>
              </a:r>
            </a:p>
          </p:txBody>
        </p:sp>
      </p:grp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42" y="3031394"/>
            <a:ext cx="6197600" cy="791183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85" y="4117120"/>
            <a:ext cx="3732958" cy="721345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2" y="1879600"/>
            <a:ext cx="7805504" cy="6131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7742" y="1047234"/>
            <a:ext cx="68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Random talk or two-gluon correlation approximation: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</a:t>
            </a:r>
            <a:r>
              <a:rPr lang="en-US" dirty="0" smtClean="0"/>
              <a:t> broadening in cold nuclei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23" y="1867527"/>
            <a:ext cx="3916749" cy="303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8" y="1854201"/>
            <a:ext cx="439607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41500" y="1524000"/>
            <a:ext cx="203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e+A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 hadrons + 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537" y="1484869"/>
            <a:ext cx="194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+A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 </a:t>
            </a:r>
            <a:r>
              <a:rPr lang="en-US" dirty="0" err="1" smtClean="0">
                <a:solidFill>
                  <a:schemeClr val="bg1"/>
                </a:solidFill>
                <a:sym typeface="Wingdings"/>
              </a:rPr>
              <a:t>l</a:t>
            </a:r>
            <a:r>
              <a:rPr lang="en-US" baseline="30000" dirty="0" err="1" smtClean="0">
                <a:solidFill>
                  <a:schemeClr val="bg1"/>
                </a:solidFill>
                <a:sym typeface="Wingdings"/>
              </a:rPr>
              <a:t>+l</a:t>
            </a:r>
            <a:r>
              <a:rPr lang="en-US" baseline="30000" dirty="0" smtClean="0">
                <a:solidFill>
                  <a:schemeClr val="bg1"/>
                </a:solidFill>
                <a:sym typeface="Wingdings"/>
              </a:rPr>
              <a:t>-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, J/</a:t>
            </a: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  <a:sym typeface="Wingdings"/>
              </a:rPr>
              <a:t>Y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 + 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73" y="5429214"/>
            <a:ext cx="6642100" cy="4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5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71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Azimuthal asymmetry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061935"/>
            <a:ext cx="6299200" cy="774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2027135"/>
            <a:ext cx="6032500" cy="1346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697708"/>
            <a:ext cx="8559800" cy="675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659" y="4635500"/>
            <a:ext cx="3265884" cy="990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42" y="5768120"/>
            <a:ext cx="3732958" cy="72134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1836284"/>
            <a:ext cx="1149350" cy="3034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9385" y="4749800"/>
            <a:ext cx="2921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Liang &amp; XNW (2007)</a:t>
            </a:r>
          </a:p>
          <a:p>
            <a:r>
              <a:rPr lang="en-US" dirty="0" err="1">
                <a:solidFill>
                  <a:schemeClr val="bg1"/>
                </a:solidFill>
              </a:rPr>
              <a:t>Gao</a:t>
            </a:r>
            <a:r>
              <a:rPr lang="en-US" dirty="0">
                <a:solidFill>
                  <a:schemeClr val="bg1"/>
                </a:solidFill>
              </a:rPr>
              <a:t>, Liang &amp; XNW (2010)</a:t>
            </a:r>
          </a:p>
          <a:p>
            <a:r>
              <a:rPr lang="en-US" dirty="0">
                <a:solidFill>
                  <a:schemeClr val="bg1"/>
                </a:solidFill>
              </a:rPr>
              <a:t>Song, </a:t>
            </a:r>
            <a:r>
              <a:rPr lang="en-US" dirty="0" err="1">
                <a:solidFill>
                  <a:schemeClr val="bg1"/>
                </a:solidFill>
              </a:rPr>
              <a:t>Gao</a:t>
            </a:r>
            <a:r>
              <a:rPr lang="en-US" dirty="0">
                <a:solidFill>
                  <a:schemeClr val="bg1"/>
                </a:solidFill>
              </a:rPr>
              <a:t> Liang &amp; </a:t>
            </a:r>
            <a:r>
              <a:rPr lang="en-US" dirty="0" smtClean="0">
                <a:solidFill>
                  <a:schemeClr val="bg1"/>
                </a:solidFill>
              </a:rPr>
              <a:t>XNW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(2011), (2013)</a:t>
            </a:r>
          </a:p>
        </p:txBody>
      </p:sp>
    </p:spTree>
    <p:extLst>
      <p:ext uri="{BB962C8B-B14F-4D97-AF65-F5344CB8AC3E}">
        <p14:creationId xmlns:p14="http://schemas.microsoft.com/office/powerpoint/2010/main" val="189262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38200"/>
          </a:xfrm>
        </p:spPr>
        <p:txBody>
          <a:bodyPr/>
          <a:lstStyle/>
          <a:p>
            <a:r>
              <a:rPr lang="en-US" dirty="0" smtClean="0"/>
              <a:t>Jet transport in thermal QCD medium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046261"/>
            <a:ext cx="8140700" cy="601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3505057"/>
            <a:ext cx="6870700" cy="7847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6100" y="2977634"/>
            <a:ext cx="224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LO </a:t>
            </a:r>
            <a:r>
              <a:rPr lang="en-US" sz="2000" dirty="0" err="1" smtClean="0">
                <a:solidFill>
                  <a:srgbClr val="FFFFFF"/>
                </a:solidFill>
              </a:rPr>
              <a:t>pQCD</a:t>
            </a:r>
            <a:r>
              <a:rPr lang="en-US" sz="2000" dirty="0" smtClean="0">
                <a:solidFill>
                  <a:srgbClr val="FFFFFF"/>
                </a:solidFill>
              </a:rPr>
              <a:t> (with HTL)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6100" y="4577834"/>
            <a:ext cx="2414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NLO </a:t>
            </a:r>
            <a:r>
              <a:rPr lang="en-US" sz="2000" dirty="0" err="1" smtClean="0">
                <a:solidFill>
                  <a:srgbClr val="FFFFFF"/>
                </a:solidFill>
              </a:rPr>
              <a:t>pQCD</a:t>
            </a:r>
            <a:r>
              <a:rPr lang="en-US" sz="2000" dirty="0" smtClean="0">
                <a:solidFill>
                  <a:srgbClr val="FFFFFF"/>
                </a:solidFill>
              </a:rPr>
              <a:t> (with HTL)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5192170"/>
            <a:ext cx="8178800" cy="75353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60697" y="4614446"/>
            <a:ext cx="185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D30F"/>
                </a:solidFill>
              </a:rPr>
              <a:t>Caron-</a:t>
            </a:r>
            <a:r>
              <a:rPr lang="en-US" dirty="0" err="1" smtClean="0">
                <a:solidFill>
                  <a:srgbClr val="FFD30F"/>
                </a:solidFill>
              </a:rPr>
              <a:t>Huot</a:t>
            </a:r>
            <a:r>
              <a:rPr lang="en-US" dirty="0">
                <a:solidFill>
                  <a:srgbClr val="FFD30F"/>
                </a:solidFill>
              </a:rPr>
              <a:t> </a:t>
            </a:r>
            <a:r>
              <a:rPr lang="en-US" dirty="0" smtClean="0">
                <a:solidFill>
                  <a:srgbClr val="FFD30F"/>
                </a:solidFill>
              </a:rPr>
              <a:t> </a:t>
            </a:r>
            <a:r>
              <a:rPr lang="en-US" dirty="0" smtClean="0">
                <a:solidFill>
                  <a:srgbClr val="FFD30F"/>
                </a:solidFill>
              </a:rPr>
              <a:t>2008</a:t>
            </a:r>
            <a:endParaRPr lang="en-US" dirty="0">
              <a:solidFill>
                <a:srgbClr val="FFD30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13994" y="6350000"/>
            <a:ext cx="4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 rot="5400000">
            <a:off x="4542788" y="4463615"/>
            <a:ext cx="320674" cy="3284855"/>
          </a:xfrm>
          <a:prstGeom prst="rightBrace">
            <a:avLst/>
          </a:prstGeom>
          <a:ln>
            <a:solidFill>
              <a:srgbClr val="FFD3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969768"/>
            <a:ext cx="7637525" cy="684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5258" y="3008412"/>
            <a:ext cx="269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D30F"/>
                </a:solidFill>
              </a:rPr>
              <a:t>Gelis</a:t>
            </a:r>
            <a:r>
              <a:rPr lang="en-US" dirty="0" smtClean="0">
                <a:solidFill>
                  <a:srgbClr val="FFD30F"/>
                </a:solidFill>
              </a:rPr>
              <a:t>, </a:t>
            </a:r>
            <a:r>
              <a:rPr lang="en-US" dirty="0" err="1" smtClean="0">
                <a:solidFill>
                  <a:srgbClr val="FFD30F"/>
                </a:solidFill>
              </a:rPr>
              <a:t>Blaizot</a:t>
            </a:r>
            <a:r>
              <a:rPr lang="en-US" dirty="0" smtClean="0">
                <a:solidFill>
                  <a:srgbClr val="FFD30F"/>
                </a:solidFill>
              </a:rPr>
              <a:t> &amp; </a:t>
            </a:r>
            <a:r>
              <a:rPr lang="en-US" dirty="0" err="1" smtClean="0">
                <a:solidFill>
                  <a:srgbClr val="FFD30F"/>
                </a:solidFill>
              </a:rPr>
              <a:t>Baym</a:t>
            </a:r>
            <a:r>
              <a:rPr lang="en-US" smtClean="0">
                <a:solidFill>
                  <a:srgbClr val="FFD30F"/>
                </a:solidFill>
              </a:rPr>
              <a:t> 2007</a:t>
            </a:r>
            <a:endParaRPr lang="en-US" dirty="0">
              <a:solidFill>
                <a:srgbClr val="FFD3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2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perturbative</a:t>
            </a:r>
            <a:r>
              <a:rPr lang="en-US" dirty="0" smtClean="0"/>
              <a:t> contribution to </a:t>
            </a:r>
            <a:r>
              <a:rPr lang="en-US" dirty="0" err="1" smtClean="0"/>
              <a:t>qhat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02532" y="1655004"/>
            <a:ext cx="8013700" cy="1125289"/>
            <a:chOff x="602532" y="2056494"/>
            <a:chExt cx="8013700" cy="1125289"/>
          </a:xfrm>
        </p:grpSpPr>
        <p:sp>
          <p:nvSpPr>
            <p:cNvPr id="12" name="TextBox 11"/>
            <p:cNvSpPr txBox="1"/>
            <p:nvPr/>
          </p:nvSpPr>
          <p:spPr>
            <a:xfrm>
              <a:off x="602532" y="2056494"/>
              <a:ext cx="801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Tilt the </a:t>
              </a:r>
              <a:r>
                <a:rPr lang="en-US" dirty="0" err="1" smtClean="0">
                  <a:solidFill>
                    <a:srgbClr val="FFFFFF"/>
                  </a:solidFill>
                </a:rPr>
                <a:t>parton</a:t>
              </a:r>
              <a:r>
                <a:rPr lang="en-US" dirty="0" smtClean="0">
                  <a:solidFill>
                    <a:srgbClr val="FFFFFF"/>
                  </a:solidFill>
                </a:rPr>
                <a:t> into space-like or boost to the rest frame of the probe  </a:t>
              </a:r>
            </a:p>
            <a:p>
              <a:r>
                <a:rPr lang="en-US" dirty="0">
                  <a:solidFill>
                    <a:srgbClr val="FFD30F"/>
                  </a:solidFill>
                </a:rPr>
                <a:t>C</a:t>
              </a:r>
              <a:r>
                <a:rPr lang="en-US" dirty="0" smtClean="0">
                  <a:solidFill>
                    <a:srgbClr val="FFD30F"/>
                  </a:solidFill>
                </a:rPr>
                <a:t>aron</a:t>
              </a:r>
              <a:r>
                <a:rPr lang="en-US" dirty="0">
                  <a:solidFill>
                    <a:srgbClr val="FFD30F"/>
                  </a:solidFill>
                </a:rPr>
                <a:t>-</a:t>
              </a:r>
              <a:r>
                <a:rPr lang="en-US" dirty="0" err="1">
                  <a:solidFill>
                    <a:srgbClr val="FFD30F"/>
                  </a:solidFill>
                </a:rPr>
                <a:t>Huot</a:t>
              </a:r>
              <a:r>
                <a:rPr lang="en-US" dirty="0">
                  <a:solidFill>
                    <a:srgbClr val="FFD30F"/>
                  </a:solidFill>
                </a:rPr>
                <a:t> (2009), </a:t>
              </a:r>
              <a:r>
                <a:rPr lang="en-US" dirty="0" err="1">
                  <a:solidFill>
                    <a:srgbClr val="FFD30F"/>
                  </a:solidFill>
                </a:rPr>
                <a:t>Ji</a:t>
              </a:r>
              <a:r>
                <a:rPr lang="en-US" dirty="0">
                  <a:solidFill>
                    <a:srgbClr val="FFD30F"/>
                  </a:solidFill>
                </a:rPr>
                <a:t> (2013)</a:t>
              </a:r>
              <a:r>
                <a:rPr lang="en-US" dirty="0" smtClean="0">
                  <a:solidFill>
                    <a:srgbClr val="FFD30F"/>
                  </a:solidFill>
                </a:rPr>
                <a:t>:</a:t>
              </a:r>
              <a:endParaRPr lang="en-US" dirty="0">
                <a:solidFill>
                  <a:srgbClr val="FFD30F"/>
                </a:solidFill>
              </a:endParaRP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" y="2895499"/>
              <a:ext cx="5524500" cy="2862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00932" y="2920189"/>
            <a:ext cx="8540632" cy="3331386"/>
            <a:chOff x="488950" y="3390089"/>
            <a:chExt cx="8540632" cy="3331386"/>
          </a:xfrm>
        </p:grpSpPr>
        <p:sp>
          <p:nvSpPr>
            <p:cNvPr id="24" name="TextBox 23"/>
            <p:cNvSpPr txBox="1"/>
            <p:nvPr/>
          </p:nvSpPr>
          <p:spPr>
            <a:xfrm>
              <a:off x="6369886" y="6352143"/>
              <a:ext cx="2467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Laine</a:t>
              </a:r>
              <a:r>
                <a:rPr lang="en-US" dirty="0" smtClean="0">
                  <a:solidFill>
                    <a:schemeClr val="bg1"/>
                  </a:solidFill>
                </a:rPr>
                <a:t> &amp; </a:t>
              </a:r>
              <a:r>
                <a:rPr lang="en-US" dirty="0" err="1" smtClean="0">
                  <a:solidFill>
                    <a:schemeClr val="bg1"/>
                  </a:solidFill>
                </a:rPr>
                <a:t>Rothkopf</a:t>
              </a:r>
              <a:r>
                <a:rPr lang="en-US" dirty="0" smtClean="0">
                  <a:solidFill>
                    <a:schemeClr val="bg1"/>
                  </a:solidFill>
                </a:rPr>
                <a:t> (2013)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8950" y="3390089"/>
              <a:ext cx="8540632" cy="2966262"/>
              <a:chOff x="488950" y="3390089"/>
              <a:chExt cx="8540632" cy="296626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6418" y="3390089"/>
                <a:ext cx="2793164" cy="2966262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150" y="4801526"/>
                <a:ext cx="2616200" cy="551524"/>
              </a:xfrm>
              <a:prstGeom prst="rect">
                <a:avLst/>
              </a:prstGeom>
            </p:spPr>
          </p:pic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1032" y="5353050"/>
                <a:ext cx="3289300" cy="621155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88950" y="3648188"/>
                <a:ext cx="5327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EQCD: for soft mode ; match to NLO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pQCD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at higher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k</a:t>
                </a:r>
                <a:r>
                  <a:rPr lang="en-US" baseline="-25000" dirty="0" err="1" smtClean="0">
                    <a:solidFill>
                      <a:schemeClr val="bg1"/>
                    </a:solidFill>
                  </a:rPr>
                  <a:t>T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7050" y="4111642"/>
                <a:ext cx="406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D30F"/>
                    </a:solidFill>
                  </a:rPr>
                  <a:t>Panero</a:t>
                </a:r>
                <a:r>
                  <a:rPr lang="en-US" dirty="0" smtClean="0">
                    <a:solidFill>
                      <a:srgbClr val="FFD30F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D30F"/>
                    </a:solidFill>
                  </a:rPr>
                  <a:t>Rummukainen</a:t>
                </a:r>
                <a:r>
                  <a:rPr lang="en-US" dirty="0">
                    <a:solidFill>
                      <a:srgbClr val="FFD30F"/>
                    </a:solidFill>
                  </a:rPr>
                  <a:t> </a:t>
                </a:r>
                <a:r>
                  <a:rPr lang="en-US" dirty="0" smtClean="0">
                    <a:solidFill>
                      <a:srgbClr val="FFD30F"/>
                    </a:solidFill>
                  </a:rPr>
                  <a:t>&amp; Schaefer (2013)</a:t>
                </a:r>
                <a:endParaRPr lang="en-US" dirty="0">
                  <a:solidFill>
                    <a:srgbClr val="FFD30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44060" y="4827852"/>
                <a:ext cx="21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D30F"/>
                    </a:solidFill>
                  </a:rPr>
                  <a:t>D’Eramo</a:t>
                </a:r>
                <a:r>
                  <a:rPr lang="en-US" dirty="0" smtClean="0">
                    <a:solidFill>
                      <a:srgbClr val="FFD30F"/>
                    </a:solidFill>
                  </a:rPr>
                  <a:t>, et al (2012)</a:t>
                </a:r>
                <a:endParaRPr lang="en-US" dirty="0">
                  <a:solidFill>
                    <a:srgbClr val="FFD30F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80210" y="5680075"/>
            <a:ext cx="5054889" cy="571500"/>
            <a:chOff x="546100" y="4584700"/>
            <a:chExt cx="5054889" cy="571500"/>
          </a:xfrm>
        </p:grpSpPr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" y="4702406"/>
              <a:ext cx="2108200" cy="36261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686021"/>
              <a:ext cx="2057400" cy="378995"/>
            </a:xfrm>
            <a:prstGeom prst="rect">
              <a:avLst/>
            </a:prstGeom>
          </p:spPr>
        </p:pic>
        <p:sp>
          <p:nvSpPr>
            <p:cNvPr id="27" name="Rounded Rectangle 26"/>
            <p:cNvSpPr/>
            <p:nvPr/>
          </p:nvSpPr>
          <p:spPr>
            <a:xfrm>
              <a:off x="546100" y="4584700"/>
              <a:ext cx="5054889" cy="571500"/>
            </a:xfrm>
            <a:prstGeom prst="roundRect">
              <a:avLst/>
            </a:prstGeom>
            <a:noFill/>
            <a:ln w="444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3770" y="1074738"/>
            <a:ext cx="393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Analytic continuation: </a:t>
            </a:r>
            <a:r>
              <a:rPr lang="en-US" dirty="0" err="1" smtClean="0">
                <a:solidFill>
                  <a:srgbClr val="FFD30F"/>
                </a:solidFill>
              </a:rPr>
              <a:t>Majumder</a:t>
            </a:r>
            <a:r>
              <a:rPr lang="en-US" dirty="0" smtClean="0">
                <a:solidFill>
                  <a:srgbClr val="FFD30F"/>
                </a:solidFill>
              </a:rPr>
              <a:t> (2012)</a:t>
            </a:r>
            <a:endParaRPr lang="en-US" dirty="0">
              <a:solidFill>
                <a:srgbClr val="FFD3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33692</TotalTime>
  <Words>4793</Words>
  <Application>Microsoft Macintosh PowerPoint</Application>
  <PresentationFormat>On-screen Show (4:3)</PresentationFormat>
  <Paragraphs>352</Paragraphs>
  <Slides>32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Symposium on New Frontiers in QCD 2013</vt:lpstr>
      <vt:lpstr>Properties of QGP</vt:lpstr>
      <vt:lpstr>Probes of QGP in A+A Collisions </vt:lpstr>
      <vt:lpstr>Multiple scattering and gauge invariance</vt:lpstr>
      <vt:lpstr>Transverse momentum broadening</vt:lpstr>
      <vt:lpstr>pt broadening in cold nuclei</vt:lpstr>
      <vt:lpstr>Azimuthal asymmetry </vt:lpstr>
      <vt:lpstr>Jet transport in thermal QCD medium</vt:lpstr>
      <vt:lpstr>Non-perturbative contribution to qhat</vt:lpstr>
      <vt:lpstr>Parton energy loss in Medium</vt:lpstr>
      <vt:lpstr>qhat from DIS of large nuclei</vt:lpstr>
      <vt:lpstr>Jet Quenching at RHIC &amp; LHC</vt:lpstr>
      <vt:lpstr>Hard and soft probes</vt:lpstr>
      <vt:lpstr>Jet quenching phenomenology </vt:lpstr>
      <vt:lpstr>Jet quenching phenomenology</vt:lpstr>
      <vt:lpstr>Jet transport coefficient</vt:lpstr>
      <vt:lpstr>Effect of recoils and jet broadening</vt:lpstr>
      <vt:lpstr>Medium mod. of frag function</vt:lpstr>
      <vt:lpstr>NLO and factorization</vt:lpstr>
      <vt:lpstr>Gluon saturation in QGP</vt:lpstr>
      <vt:lpstr>Summary</vt:lpstr>
      <vt:lpstr>PowerPoint Presentation</vt:lpstr>
      <vt:lpstr>Backup </vt:lpstr>
      <vt:lpstr>Multiple gluon emissions </vt:lpstr>
      <vt:lpstr>PowerPoint Presentation</vt:lpstr>
      <vt:lpstr>PowerPoint Presentation</vt:lpstr>
      <vt:lpstr>Linear Boltzmann jet transport</vt:lpstr>
      <vt:lpstr>Jet-induced medium excitation</vt:lpstr>
      <vt:lpstr>Broadening of jet transv. profile</vt:lpstr>
      <vt:lpstr>Broadening of g-hadron correlation</vt:lpstr>
      <vt:lpstr>Running coupling in jet quenching</vt:lpstr>
      <vt:lpstr>Jet transport coefficient</vt:lpstr>
    </vt:vector>
  </TitlesOfParts>
  <Company>University of California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Xin-Nian Wang</dc:creator>
  <cp:lastModifiedBy>Xin-Nian Wang</cp:lastModifiedBy>
  <cp:revision>648</cp:revision>
  <cp:lastPrinted>2012-03-10T03:54:03Z</cp:lastPrinted>
  <dcterms:created xsi:type="dcterms:W3CDTF">2011-06-24T03:57:59Z</dcterms:created>
  <dcterms:modified xsi:type="dcterms:W3CDTF">2013-12-02T07:14:17Z</dcterms:modified>
</cp:coreProperties>
</file>