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1" r:id="rId3"/>
    <p:sldId id="260" r:id="rId4"/>
    <p:sldId id="267" r:id="rId5"/>
    <p:sldId id="262" r:id="rId6"/>
    <p:sldId id="266" r:id="rId7"/>
    <p:sldId id="265" r:id="rId8"/>
    <p:sldId id="274" r:id="rId9"/>
    <p:sldId id="269" r:id="rId10"/>
    <p:sldId id="271" r:id="rId11"/>
    <p:sldId id="272" r:id="rId12"/>
    <p:sldId id="270" r:id="rId13"/>
    <p:sldId id="258" r:id="rId14"/>
    <p:sldId id="273" r:id="rId15"/>
    <p:sldId id="275" r:id="rId16"/>
    <p:sldId id="256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E9CC7-53C0-4B7D-999A-F3A49C418159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0653-B2A8-4E8E-B74F-CD149EB8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6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18ED-4E0A-49F9-A6D1-4DDAA70D495F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22A9-F7C0-41E2-A840-A9938958D0A5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C7D1-ED09-4B44-80F9-8F7D3CD86CE9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BE8D-C752-42CF-B76F-CE40C01DF67E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F5F4-E986-40D4-9F6B-F585D81CF5F4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9AD1-10D8-48CD-B223-52CC8B20A119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169B-0882-4A89-B2B9-BA9F9B56B4AF}" type="datetime1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261E-EF9E-403C-A0E3-72F85DA99461}" type="datetime1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2BDD-52E9-40DB-A6B1-B9883AA8053B}" type="datetime1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3DCE-CD1E-4697-BA3B-D417DB660055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926-1442-42B1-84A6-DFF4C6C70548}" type="datetime1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7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57696-9660-4248-A8D0-9DF60DBF9AA0}" type="datetime1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7211-7A55-44EE-B807-0733A2AB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ft.ac.uk/burst_analyser/" TargetMode="External"/><Relationship Id="rId2" Type="http://schemas.openxmlformats.org/officeDocument/2006/relationships/hyperlink" Target="http://www.mpe.mpg.de/jcg/gr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Is the plateau emission also a feature of high energy GRBs?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971800"/>
            <a:ext cx="8229600" cy="32305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en-US" sz="4000" b="1" dirty="0">
                <a:latin typeface="Calibri" pitchFamily="34" charset="0"/>
              </a:rPr>
              <a:t> </a:t>
            </a:r>
            <a:r>
              <a:rPr lang="en-US" altLang="en-US" sz="4000" b="1" dirty="0" smtClean="0">
                <a:latin typeface="Calibri" pitchFamily="34" charset="0"/>
              </a:rPr>
              <a:t>                            </a:t>
            </a:r>
            <a:r>
              <a:rPr lang="en-US" altLang="en-US" sz="4000" b="1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en-US" sz="4000" b="1" dirty="0">
                <a:latin typeface="Calibri" pitchFamily="34" charset="0"/>
              </a:rPr>
              <a:t> </a:t>
            </a:r>
            <a:r>
              <a:rPr lang="en-US" altLang="en-US" sz="4000" b="1" dirty="0" smtClean="0">
                <a:latin typeface="Calibri" pitchFamily="34" charset="0"/>
              </a:rPr>
              <a:t>                                 </a:t>
            </a:r>
            <a:r>
              <a:rPr lang="it-IT" altLang="en-US" sz="4000" b="1" dirty="0" smtClean="0">
                <a:latin typeface="Comic Sans MS" pitchFamily="66" charset="0"/>
              </a:rPr>
              <a:t>Maria </a:t>
            </a:r>
            <a:r>
              <a:rPr lang="it-IT" altLang="en-US" sz="4000" b="1" dirty="0">
                <a:latin typeface="Comic Sans MS" pitchFamily="66" charset="0"/>
              </a:rPr>
              <a:t>Giovanna Dainotti</a:t>
            </a:r>
          </a:p>
          <a:p>
            <a:endParaRPr lang="pl-PL" altLang="en-US" sz="4400" b="1" baseline="30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altLang="en-US" sz="3800" b="1" i="1" dirty="0" smtClean="0">
                <a:latin typeface="Comic Sans MS" pitchFamily="66" charset="0"/>
              </a:rPr>
              <a:t>            Stanford </a:t>
            </a:r>
            <a:r>
              <a:rPr lang="it-IT" altLang="en-US" sz="3800" b="1" i="1" dirty="0" smtClean="0">
                <a:latin typeface="Comic Sans MS" pitchFamily="66" charset="0"/>
              </a:rPr>
              <a:t>University, USA, Fulbright Scholar, </a:t>
            </a:r>
            <a:endParaRPr lang="it-IT" altLang="en-US" sz="3800" b="1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altLang="en-US" sz="3800" b="1" i="1" dirty="0" smtClean="0">
                <a:latin typeface="Comic Sans MS" pitchFamily="66" charset="0"/>
              </a:rPr>
              <a:t>            now </a:t>
            </a:r>
            <a:r>
              <a:rPr lang="it-IT" altLang="en-US" sz="3800" b="1" i="1" dirty="0" smtClean="0">
                <a:latin typeface="Comic Sans MS" pitchFamily="66" charset="0"/>
              </a:rPr>
              <a:t>JSPS Fellow </a:t>
            </a:r>
            <a:r>
              <a:rPr lang="it-IT" altLang="en-US" sz="3800" b="1" i="1" dirty="0" smtClean="0">
                <a:latin typeface="Comic Sans MS" pitchFamily="66" charset="0"/>
              </a:rPr>
              <a:t>at </a:t>
            </a:r>
            <a:r>
              <a:rPr lang="it-IT" altLang="en-US" sz="3800" b="1" i="1" dirty="0" smtClean="0">
                <a:latin typeface="Comic Sans MS" pitchFamily="66" charset="0"/>
              </a:rPr>
              <a:t>Riken, Tokyo, </a:t>
            </a:r>
            <a:r>
              <a:rPr lang="it-IT" altLang="en-US" sz="3800" b="1" i="1" dirty="0" smtClean="0">
                <a:latin typeface="Comic Sans MS" pitchFamily="66" charset="0"/>
              </a:rPr>
              <a:t>Japan,</a:t>
            </a:r>
          </a:p>
          <a:p>
            <a:pPr marL="0" indent="0">
              <a:buNone/>
            </a:pPr>
            <a:r>
              <a:rPr lang="it-IT" altLang="en-US" b="1" i="1" dirty="0" smtClean="0">
                <a:latin typeface="Comic Sans MS" pitchFamily="66" charset="0"/>
              </a:rPr>
              <a:t>           		</a:t>
            </a:r>
            <a:endParaRPr lang="it-IT" altLang="en-US" b="1" i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altLang="en-US" b="1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altLang="en-US" b="1" i="1" dirty="0" smtClean="0">
                <a:latin typeface="Comic Sans MS" pitchFamily="66" charset="0"/>
              </a:rPr>
              <a:t>                      </a:t>
            </a:r>
            <a:endParaRPr lang="pl-PL" altLang="en-US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altLang="en-US" i="1" dirty="0">
                <a:latin typeface="Comic Sans MS" pitchFamily="66" charset="0"/>
              </a:rPr>
              <a:t>                               </a:t>
            </a:r>
            <a:r>
              <a:rPr lang="en-US" altLang="en-US" b="1" i="1" dirty="0">
                <a:latin typeface="Comic Sans MS" pitchFamily="66" charset="0"/>
              </a:rPr>
              <a:t>                      </a:t>
            </a:r>
            <a:endParaRPr lang="it-IT" altLang="en-US" b="1" i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altLang="en-US" b="1" i="1" dirty="0">
                <a:latin typeface="Comic Sans MS" pitchFamily="66" charset="0"/>
              </a:rPr>
              <a:t>  </a:t>
            </a:r>
            <a:r>
              <a:rPr lang="pl-PL" altLang="en-US" b="1" dirty="0" smtClean="0">
                <a:latin typeface="Comic Sans MS" pitchFamily="66" charset="0"/>
              </a:rPr>
              <a:t>            </a:t>
            </a:r>
            <a:endParaRPr lang="pl-PL" altLang="en-US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altLang="en-US" b="1" dirty="0" smtClean="0">
                <a:latin typeface="Comic Sans MS" pitchFamily="66" charset="0"/>
              </a:rPr>
              <a:t>in </a:t>
            </a:r>
            <a:r>
              <a:rPr lang="pl-PL" altLang="en-US" b="1" dirty="0">
                <a:latin typeface="Comic Sans MS" pitchFamily="66" charset="0"/>
              </a:rPr>
              <a:t>collaboration with</a:t>
            </a:r>
            <a:endParaRPr lang="en-US" altLang="en-US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altLang="en-US" b="1" i="1" dirty="0" smtClean="0">
                <a:latin typeface="Comic Sans MS" pitchFamily="66" charset="0"/>
              </a:rPr>
              <a:t>Vahe’ Petrosian, Nicola Omodei </a:t>
            </a:r>
            <a:r>
              <a:rPr lang="en-US" altLang="en-US" b="1" dirty="0">
                <a:latin typeface="Comic Sans MS" pitchFamily="66" charset="0"/>
              </a:rPr>
              <a:t>(</a:t>
            </a:r>
            <a:r>
              <a:rPr lang="en-US" altLang="en-US" b="1" i="1" dirty="0" smtClean="0">
                <a:latin typeface="Comic Sans MS" pitchFamily="66" charset="0"/>
              </a:rPr>
              <a:t>Stanford </a:t>
            </a:r>
            <a:r>
              <a:rPr lang="en-US" altLang="en-US" b="1" i="1" dirty="0" err="1" smtClean="0">
                <a:latin typeface="Comic Sans MS" pitchFamily="66" charset="0"/>
              </a:rPr>
              <a:t>Uiniversity</a:t>
            </a:r>
            <a:r>
              <a:rPr lang="it-IT" altLang="en-US" b="1" i="1" dirty="0" smtClean="0">
                <a:latin typeface="Comic Sans MS" pitchFamily="66" charset="0"/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it-IT" altLang="en-US" b="1" i="1" dirty="0" smtClean="0">
                <a:latin typeface="Comic Sans MS" pitchFamily="66" charset="0"/>
              </a:rPr>
              <a:t>and </a:t>
            </a:r>
            <a:r>
              <a:rPr lang="en-US" altLang="en-US" b="1" i="1" dirty="0" smtClean="0">
                <a:latin typeface="Comic Sans MS" pitchFamily="66" charset="0"/>
              </a:rPr>
              <a:t>Michal </a:t>
            </a:r>
            <a:r>
              <a:rPr lang="en-US" altLang="en-US" b="1" i="1" dirty="0" err="1" smtClean="0">
                <a:latin typeface="Comic Sans MS" pitchFamily="66" charset="0"/>
              </a:rPr>
              <a:t>Ostrowski</a:t>
            </a:r>
            <a:r>
              <a:rPr lang="en-US" altLang="en-US" b="1" i="1" dirty="0" smtClean="0">
                <a:latin typeface="Comic Sans MS" pitchFamily="66" charset="0"/>
              </a:rPr>
              <a:t> (</a:t>
            </a:r>
            <a:r>
              <a:rPr lang="en-US" altLang="en-US" b="1" i="1" dirty="0" err="1" smtClean="0">
                <a:latin typeface="Comic Sans MS" pitchFamily="66" charset="0"/>
              </a:rPr>
              <a:t>Jagiellonian</a:t>
            </a:r>
            <a:r>
              <a:rPr lang="en-US" altLang="en-US" b="1" i="1" dirty="0" smtClean="0">
                <a:latin typeface="Comic Sans MS" pitchFamily="66" charset="0"/>
              </a:rPr>
              <a:t> University)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" y="41818"/>
            <a:ext cx="2791326" cy="8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dujob.gr/sites/default/files/arthra/fulbright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3780"/>
            <a:ext cx="2590800" cy="6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274" y="6019800"/>
            <a:ext cx="4543926" cy="701675"/>
          </a:xfrm>
        </p:spPr>
        <p:txBody>
          <a:bodyPr/>
          <a:lstStyle/>
          <a:p>
            <a:r>
              <a:rPr lang="en-US" dirty="0" smtClean="0"/>
              <a:t>Gamma-Ray Bursts in Kyoto, 11-15 November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818"/>
            <a:ext cx="4017818" cy="991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1033780"/>
            <a:ext cx="37814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 conversion factor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678363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</a:rPr>
                              <m:t>.3 </m:t>
                            </m:r>
                            <m:r>
                              <a:rPr lang="en-US" i="1">
                                <a:latin typeface="Cambria Math"/>
                              </a:rPr>
                              <m:t>𝑘𝑒𝑉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10 </m:t>
                            </m:r>
                            <m:r>
                              <a:rPr lang="en-US" i="1">
                                <a:latin typeface="Cambria Math"/>
                              </a:rPr>
                              <m:t>𝐾𝑒𝑉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𝑑𝐸</m:t>
                            </m:r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𝑘𝑒𝑉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𝐾𝑒𝑉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𝑑𝐸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= </a:t>
                </a:r>
                <a:r>
                  <a:rPr lang="en-US" sz="3000" dirty="0" smtClean="0"/>
                  <a:t>Conversion factor  from LAT to XRT.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XRT Swift energy band 0.3-10 </a:t>
                </a:r>
                <a:r>
                  <a:rPr lang="en-US" dirty="0" err="1" smtClean="0"/>
                  <a:t>KeV</a:t>
                </a:r>
                <a:r>
                  <a:rPr lang="en-US" dirty="0" smtClean="0"/>
                  <a:t>; LAT band is 100 MeV -1 </a:t>
                </a:r>
                <a:r>
                  <a:rPr lang="en-US" dirty="0" err="1" smtClean="0"/>
                  <a:t>GeV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Every single point of LAT is multiplied by Conversion factor,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β</m:t>
                    </m:r>
                  </m:oMath>
                </a14:m>
                <a:r>
                  <a:rPr lang="en-US" dirty="0" smtClean="0"/>
                  <a:t> is the best spectral fit value in the integrated spectrum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678363"/>
              </a:xfrm>
              <a:blipFill rotWithShape="1">
                <a:blip r:embed="rId2"/>
                <a:stretch>
                  <a:fillRect l="-148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4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Comparison of the spectral parameters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1221205"/>
            <a:ext cx="4600074" cy="365359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1219200"/>
            <a:ext cx="4495800" cy="365760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4308408">
            <a:off x="5814141" y="3275980"/>
            <a:ext cx="533400" cy="2552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9403" y="5257800"/>
                <a:ext cx="87613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averaged the spectral parameters in the time interval 100-1000,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β</m:t>
                    </m:r>
                  </m:oMath>
                </a14:m>
                <a:r>
                  <a:rPr lang="en-US" dirty="0" smtClean="0"/>
                  <a:t>mean= -1.87.</a:t>
                </a:r>
              </a:p>
              <a:p>
                <a:r>
                  <a:rPr lang="en-US" dirty="0" smtClean="0"/>
                  <a:t>If we vary the spectral parameter in the indicated circular region (-2.0,-1.5) contemporaneously with the fit parameters of the W07 model we found that the best fit sets of parameters are the ones with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β</m:t>
                    </m:r>
                  </m:oMath>
                </a14:m>
                <a:r>
                  <a:rPr lang="en-US" dirty="0" smtClean="0"/>
                  <a:t>mean.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03" y="5257800"/>
                <a:ext cx="8761348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6957638" y="2286000"/>
            <a:ext cx="12192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Rescaling of the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7467600" cy="3672681"/>
          </a:xfrm>
        </p:spPr>
      </p:pic>
      <p:sp>
        <p:nvSpPr>
          <p:cNvPr id="5" name="TextBox 4"/>
          <p:cNvSpPr txBox="1"/>
          <p:nvPr/>
        </p:nvSpPr>
        <p:spPr>
          <a:xfrm>
            <a:off x="609600" y="5654479"/>
            <a:ext cx="802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case we have perfect coverage of the data allowing for a good determination </a:t>
            </a:r>
          </a:p>
          <a:p>
            <a:r>
              <a:rPr lang="en-US" dirty="0" smtClean="0"/>
              <a:t>of the end time of the plateau emission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53" y="4613383"/>
            <a:ext cx="8229600" cy="178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sz="2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0895" y="152400"/>
            <a:ext cx="8229600" cy="162098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200" dirty="0" smtClean="0"/>
              <a:t>GRB 080916C: </a:t>
            </a:r>
            <a:r>
              <a:rPr lang="en-US" sz="2200" dirty="0"/>
              <a:t>most powerful </a:t>
            </a:r>
            <a:r>
              <a:rPr lang="en-US" sz="2200" dirty="0" smtClean="0"/>
              <a:t>GRB ever recorded Photometric redshift </a:t>
            </a:r>
            <a:r>
              <a:rPr lang="en-US" sz="2200" b="1" u="sng" dirty="0" smtClean="0">
                <a:solidFill>
                  <a:srgbClr val="FF0000"/>
                </a:solidFill>
              </a:rPr>
              <a:t>z=4.35±0.15 </a:t>
            </a:r>
            <a:r>
              <a:rPr lang="en-US" sz="2200" dirty="0" smtClean="0"/>
              <a:t>(</a:t>
            </a:r>
            <a:r>
              <a:rPr lang="en-US" sz="2200" dirty="0"/>
              <a:t>Greiner et al. 2009)</a:t>
            </a:r>
            <a:br>
              <a:rPr lang="en-US" sz="2200" dirty="0"/>
            </a:b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1673985"/>
            <a:ext cx="3850105" cy="2898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3295" y="4986680"/>
                <a:ext cx="80772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Prompt</m:t>
                      </m:r>
                      <m:r>
                        <a:rPr lang="en-US" b="0" i="0" smtClean="0">
                          <a:latin typeface="Cambria Math"/>
                        </a:rPr>
                        <m:t>                    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Fp</m:t>
                      </m:r>
                      <m:r>
                        <a:rPr lang="en-US" smtClean="0">
                          <a:latin typeface="Cambria Math"/>
                        </a:rPr>
                        <m:t>→−6.59,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alp</m:t>
                      </m:r>
                      <m:r>
                        <a:rPr lang="en-US" smtClean="0">
                          <a:latin typeface="Cambria Math"/>
                        </a:rPr>
                        <m:t>→3.66,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Tp</m:t>
                      </m:r>
                      <m:r>
                        <a:rPr lang="en-US" smtClean="0">
                          <a:latin typeface="Cambria Math"/>
                        </a:rPr>
                        <m:t>→1.50,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tp</m:t>
                      </m:r>
                      <m:r>
                        <a:rPr lang="en-US" smtClean="0">
                          <a:latin typeface="Cambria Math"/>
                        </a:rPr>
                        <m:t>→0,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                   Afterglow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     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Fa</m:t>
                    </m:r>
                    <m:r>
                      <a:rPr lang="en-US" smtClean="0">
                        <a:latin typeface="Cambria Math"/>
                      </a:rPr>
                      <m:t>→−7.76,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ala</m:t>
                    </m:r>
                    <m:r>
                      <a:rPr lang="en-US" smtClean="0">
                        <a:latin typeface="Cambria Math"/>
                      </a:rPr>
                      <m:t>→2.60,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Ta</m:t>
                    </m:r>
                    <m:r>
                      <a:rPr lang="en-US" smtClean="0">
                        <a:latin typeface="Cambria Math"/>
                      </a:rPr>
                      <m:t>→2.44,</m:t>
                    </m:r>
                    <m:r>
                      <m:rPr>
                        <m:sty m:val="p"/>
                      </m:rPr>
                      <a:rPr lang="en-US" smtClean="0">
                        <a:latin typeface="Cambria Math"/>
                      </a:rPr>
                      <m:t>ta</m:t>
                    </m:r>
                    <m:r>
                      <a:rPr lang="en-US" b="0" i="0" smtClean="0">
                        <a:latin typeface="Cambria Math"/>
                      </a:rPr>
                      <m:t>→0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power law: </a:t>
                </a:r>
                <a:r>
                  <a:rPr lang="en-US" dirty="0" smtClean="0"/>
                  <a:t>3.71 P =6.03×10</a:t>
                </a:r>
                <a:r>
                  <a:rPr lang="en-US" baseline="30000" dirty="0" smtClean="0"/>
                  <a:t>-6 </a:t>
                </a:r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plateau: 2.43, P=0.0036</a:t>
                </a:r>
              </a:p>
              <a:p>
                <a:r>
                  <a:rPr lang="en-US" dirty="0" smtClean="0"/>
                  <a:t>In these two cases the probability is less then 5%, so the plateau doesn’t respect the null hypothesis. 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95" y="4986680"/>
                <a:ext cx="80772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79" r="-302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69621"/>
            <a:ext cx="3876675" cy="2686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3800" y="2133600"/>
            <a:ext cx="1026695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sz="3100" dirty="0" smtClean="0"/>
              <a:t>GRB </a:t>
            </a:r>
            <a:r>
              <a:rPr lang="en-US" sz="3100" dirty="0"/>
              <a:t>090902B:</a:t>
            </a:r>
            <a:r>
              <a:rPr lang="en-US" sz="2000" dirty="0"/>
              <a:t> Spectroscopic redshift of </a:t>
            </a:r>
            <a:r>
              <a:rPr lang="en-US" sz="2000" dirty="0">
                <a:solidFill>
                  <a:srgbClr val="FF0000"/>
                </a:solidFill>
              </a:rPr>
              <a:t>z=1.822</a:t>
            </a:r>
            <a:r>
              <a:rPr lang="en-US" sz="2000" dirty="0"/>
              <a:t> based on observations of the optical afterglow using the GMOS spectrograph mounted on the Gemini South Telescope</a:t>
            </a:r>
            <a:br>
              <a:rPr lang="en-US" sz="2000" dirty="0"/>
            </a:br>
            <a:endParaRPr lang="en-US" sz="2200" dirty="0"/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r="9709"/>
          <a:stretch/>
        </p:blipFill>
        <p:spPr bwMode="auto">
          <a:xfrm>
            <a:off x="533400" y="1219200"/>
            <a:ext cx="4419600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4876800"/>
                <a:ext cx="730592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dirty="0" err="1" smtClean="0"/>
                  <a:t>Fp</a:t>
                </a:r>
                <a:r>
                  <a:rPr lang="en-US" dirty="0"/>
                  <a:t>=</a:t>
                </a:r>
                <a:r>
                  <a:rPr lang="en-US" dirty="0" smtClean="0"/>
                  <a:t>-5.70,alp=2.38,Tp=1.33,tp=0.,Fa=-7.97,ala=1.26,Ta=2.59,ta=0;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 smtClean="0"/>
                      <m:t>p</m:t>
                    </m:r>
                    <m:r>
                      <m:rPr>
                        <m:nor/>
                      </m:rPr>
                      <a:rPr lang="en-US" b="0" i="1" smtClean="0"/>
                      <m:t>lateau</m:t>
                    </m:r>
                    <m:r>
                      <m:rPr>
                        <m:nor/>
                      </m:rPr>
                      <a:rPr lang="en-US" i="1"/>
                      <m:t>: </m:t>
                    </m:r>
                    <m:r>
                      <a:rPr lang="en-US">
                        <a:latin typeface="Cambria Math"/>
                      </a:rPr>
                      <m:t>1.53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1"/>
                      <m:t>​</m:t>
                    </m:r>
                    <m:r>
                      <a:rPr lang="en-US">
                        <a:latin typeface="Cambria Math"/>
                      </a:rPr>
                      <m:t>0.14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i="1"/>
                      <m:t>power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i="1"/>
                      <m:t>law</m:t>
                    </m:r>
                    <m:r>
                      <m:rPr>
                        <m:nor/>
                      </m:rPr>
                      <a:rPr lang="en-US" i="1"/>
                      <m:t>: </m:t>
                    </m:r>
                    <m:r>
                      <a:rPr lang="en-US">
                        <a:latin typeface="Cambria Math"/>
                      </a:rPr>
                      <m:t>2.82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0.00019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this case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plateau model is favored both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by the null hypothesis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76800"/>
                <a:ext cx="7305926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75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943350" cy="2733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62800" y="1948543"/>
            <a:ext cx="685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GRB 090926A: </a:t>
            </a:r>
            <a:r>
              <a:rPr lang="en-US" sz="2800" dirty="0" smtClean="0"/>
              <a:t>spectroscopic </a:t>
            </a:r>
            <a:r>
              <a:rPr lang="en-US" sz="2800" dirty="0"/>
              <a:t>redshift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z </a:t>
            </a:r>
            <a:r>
              <a:rPr lang="en-US" sz="2800" dirty="0">
                <a:solidFill>
                  <a:srgbClr val="FF0000"/>
                </a:solidFill>
              </a:rPr>
              <a:t>= 2.1062</a:t>
            </a:r>
            <a:r>
              <a:rPr lang="en-US" sz="2800" dirty="0"/>
              <a:t> </a:t>
            </a:r>
            <a:r>
              <a:rPr lang="en-US" sz="2800" dirty="0" smtClean="0"/>
              <a:t>				(</a:t>
            </a:r>
            <a:r>
              <a:rPr lang="en-US" sz="2800" dirty="0" err="1"/>
              <a:t>Malesani</a:t>
            </a:r>
            <a:r>
              <a:rPr lang="en-US" sz="2800" dirty="0"/>
              <a:t> et al. 2009).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28600" y="5410200"/>
                <a:ext cx="87630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plateau: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=1.87 </a:t>
                </a:r>
                <a:r>
                  <a:rPr lang="en-US" dirty="0" smtClean="0"/>
                  <a:t>P=0.06;</a:t>
                </a:r>
                <a:r>
                  <a:rPr lang="en-US" dirty="0"/>
                  <a:t> power law: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=4.05 </a:t>
                </a:r>
                <a:r>
                  <a:rPr lang="en-US" dirty="0" smtClean="0"/>
                  <a:t>P=1.03×10</a:t>
                </a:r>
                <a:r>
                  <a:rPr lang="en-US" baseline="30000" dirty="0" smtClean="0"/>
                  <a:t>-6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plateau model is favored both by 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the null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hypothesis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aseline="30000" dirty="0" smtClean="0"/>
              </a:p>
              <a:p>
                <a:endParaRPr lang="en-US" baseline="30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10200"/>
                <a:ext cx="8763000" cy="1292662"/>
              </a:xfrm>
              <a:prstGeom prst="rect">
                <a:avLst/>
              </a:prstGeom>
              <a:blipFill rotWithShape="1">
                <a:blip r:embed="rId2"/>
                <a:stretch>
                  <a:fillRect l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9924"/>
            <a:ext cx="3962400" cy="326571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9924"/>
            <a:ext cx="3838575" cy="2819400"/>
          </a:xfrm>
        </p:spPr>
      </p:pic>
      <p:sp>
        <p:nvSpPr>
          <p:cNvPr id="17" name="Oval 16"/>
          <p:cNvSpPr/>
          <p:nvPr/>
        </p:nvSpPr>
        <p:spPr>
          <a:xfrm rot="21364596">
            <a:off x="6426074" y="2764580"/>
            <a:ext cx="838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27432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the bursts we have computed the values of the temporal index, 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combining them with the spectral index 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compute the closure relation,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−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for the plateau phase. </a:t>
            </a:r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in which cases the closure relationship are fulfilled. When they are fulfilled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compatibility with the external shock </a:t>
            </a:r>
            <a:r>
              <a:rPr lang="en-US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scenario.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03356"/>
              </p:ext>
            </p:extLst>
          </p:nvPr>
        </p:nvGraphicFramePr>
        <p:xfrm>
          <a:off x="533400" y="2971801"/>
          <a:ext cx="7543800" cy="236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713759">
                <a:tc>
                  <a:txBody>
                    <a:bodyPr/>
                    <a:lstStyle/>
                    <a:p>
                      <a:r>
                        <a:rPr lang="en-US" dirty="0" smtClean="0"/>
                        <a:t>GRB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(3</a:t>
                      </a:r>
                      <a:r>
                        <a:rPr lang="en-US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 −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07862">
                <a:tc>
                  <a:txBody>
                    <a:bodyPr/>
                    <a:lstStyle/>
                    <a:p>
                      <a:r>
                        <a:rPr lang="en-US" dirty="0" smtClean="0"/>
                        <a:t>GRB 090926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13526">
                <a:tc>
                  <a:txBody>
                    <a:bodyPr/>
                    <a:lstStyle/>
                    <a:p>
                      <a:r>
                        <a:rPr lang="en-US" dirty="0" smtClean="0"/>
                        <a:t>GRB</a:t>
                      </a:r>
                      <a:r>
                        <a:rPr lang="en-US" baseline="0" dirty="0" smtClean="0"/>
                        <a:t> 090902B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13526">
                <a:tc>
                  <a:txBody>
                    <a:bodyPr/>
                    <a:lstStyle/>
                    <a:p>
                      <a:r>
                        <a:rPr lang="en-US" dirty="0" smtClean="0"/>
                        <a:t>GRB 090510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13526">
                <a:tc>
                  <a:txBody>
                    <a:bodyPr/>
                    <a:lstStyle/>
                    <a:p>
                      <a:r>
                        <a:rPr lang="en-US" dirty="0" smtClean="0"/>
                        <a:t>GRB 080916C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5498067"/>
            <a:ext cx="943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GRB 090902B is compatible with the explanation of Kumar &amp; Duran 2010, </a:t>
            </a:r>
          </a:p>
          <a:p>
            <a:r>
              <a:rPr lang="en-US" dirty="0" smtClean="0"/>
              <a:t>GRB 080916C and GRB 090510 show that the closure relations are not fulfilled.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Conclusion:    Luminosity-Time relations </a:t>
            </a:r>
            <a:br>
              <a:rPr lang="en-US" sz="3600" dirty="0" smtClean="0"/>
            </a:br>
            <a:r>
              <a:rPr lang="en-US" sz="3600" dirty="0" smtClean="0"/>
              <a:t>			  for high energy GRBs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4572000" cy="3962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18288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as the paucity of the data restrains us from drawing any definite conclusion we note similar  fitted slopes for L-T correlation, </a:t>
            </a:r>
          </a:p>
          <a:p>
            <a:r>
              <a:rPr lang="en-US" dirty="0" smtClean="0"/>
              <a:t>but with different normalizations. </a:t>
            </a:r>
          </a:p>
          <a:p>
            <a:endParaRPr lang="en-US" dirty="0"/>
          </a:p>
          <a:p>
            <a:r>
              <a:rPr lang="en-US" dirty="0" smtClean="0"/>
              <a:t>L-T correlation seems not to depend on particular energy range: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physical scaling for GRB </a:t>
            </a:r>
            <a:r>
              <a:rPr lang="en-US" dirty="0">
                <a:solidFill>
                  <a:srgbClr val="FF0000"/>
                </a:solidFill>
              </a:rPr>
              <a:t>afterglows </a:t>
            </a:r>
            <a:r>
              <a:rPr lang="en-US" dirty="0" smtClean="0">
                <a:solidFill>
                  <a:srgbClr val="FF0000"/>
                </a:solidFill>
              </a:rPr>
              <a:t>both in </a:t>
            </a:r>
            <a:r>
              <a:rPr lang="en-US" dirty="0">
                <a:solidFill>
                  <a:srgbClr val="FF0000"/>
                </a:solidFill>
              </a:rPr>
              <a:t>X-</a:t>
            </a:r>
            <a:r>
              <a:rPr lang="en-US" dirty="0" smtClean="0">
                <a:solidFill>
                  <a:srgbClr val="FF0000"/>
                </a:solidFill>
              </a:rPr>
              <a:t>rays and in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pl-PL" dirty="0" smtClean="0">
                <a:solidFill>
                  <a:srgbClr val="FF0000"/>
                </a:solidFill>
              </a:rPr>
              <a:t>-</a:t>
            </a:r>
            <a:r>
              <a:rPr lang="pl-PL" dirty="0" err="1" smtClean="0">
                <a:solidFill>
                  <a:srgbClr val="FF0000"/>
                </a:solidFill>
              </a:rPr>
              <a:t>rays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715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</a:t>
            </a:r>
            <a:r>
              <a:rPr lang="en-US" smtClean="0"/>
              <a:t>ormalizations</a:t>
            </a:r>
            <a:r>
              <a:rPr lang="en-US" dirty="0" smtClean="0"/>
              <a:t>: </a:t>
            </a:r>
            <a:r>
              <a:rPr lang="en-US" b="1" dirty="0"/>
              <a:t> </a:t>
            </a:r>
            <a:r>
              <a:rPr lang="en-US" b="1" dirty="0" smtClean="0"/>
              <a:t>log a=52.17 in X-rays and 53.40 in </a:t>
            </a:r>
            <a:r>
              <a:rPr lang="el-GR" b="1" dirty="0" smtClean="0"/>
              <a:t>γ</a:t>
            </a:r>
            <a:r>
              <a:rPr lang="en-US" b="1" dirty="0" smtClean="0"/>
              <a:t>-rays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55563"/>
            <a:ext cx="8496300" cy="80945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mic Sans MS" pitchFamily="66" charset="0"/>
                <a:cs typeface="Arial" pitchFamily="34" charset="0"/>
              </a:rPr>
              <a:t>Notwithstanding the variety of GRB’s different peculiarities, some common</a:t>
            </a:r>
          </a:p>
          <a:p>
            <a:pPr>
              <a:defRPr/>
            </a:pPr>
            <a:r>
              <a:rPr lang="en-US" dirty="0">
                <a:latin typeface="Comic Sans MS" pitchFamily="66" charset="0"/>
                <a:cs typeface="Arial" pitchFamily="34" charset="0"/>
              </a:rPr>
              <a:t>features may be identified looking at their light curves</a:t>
            </a:r>
            <a:r>
              <a:rPr lang="en-US" dirty="0" smtClean="0">
                <a:latin typeface="Comic Sans MS" pitchFamily="66" charset="0"/>
                <a:cs typeface="Arial" pitchFamily="34" charset="0"/>
              </a:rPr>
              <a:t>.</a:t>
            </a: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breakthrough :</a:t>
            </a:r>
            <a:endParaRPr lang="en-US" dirty="0">
              <a:latin typeface="Comic Sans MS" pitchFamily="66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  <a:cs typeface="Arial" pitchFamily="34" charset="0"/>
              </a:rPr>
              <a:t>a more complex behavior of the </a:t>
            </a:r>
            <a:r>
              <a:rPr lang="en-US" dirty="0" err="1">
                <a:latin typeface="Comic Sans MS" pitchFamily="66" charset="0"/>
                <a:cs typeface="Arial" pitchFamily="34" charset="0"/>
              </a:rPr>
              <a:t>lightcurves</a:t>
            </a:r>
            <a:r>
              <a:rPr lang="en-US" dirty="0">
                <a:latin typeface="Comic Sans MS" pitchFamily="66" charset="0"/>
                <a:cs typeface="Arial" pitchFamily="34" charset="0"/>
              </a:rPr>
              <a:t>, different from the broken power-law assumed in the past </a:t>
            </a:r>
            <a:r>
              <a:rPr lang="en-US" sz="1600" dirty="0">
                <a:latin typeface="Comic Sans MS" pitchFamily="66" charset="0"/>
                <a:cs typeface="Arial" pitchFamily="34" charset="0"/>
              </a:rPr>
              <a:t>(Obrien et al. 2006,Sakamoto et al. 2007</a:t>
            </a:r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).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 plateau phase has been discovered.</a:t>
            </a:r>
            <a:endParaRPr lang="en-US" sz="1600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significant step forward in determining common features in the afterglow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  <a:cs typeface="Arial" pitchFamily="34" charset="0"/>
              </a:rPr>
              <a:t>X-ray afterglow </a:t>
            </a:r>
            <a:r>
              <a:rPr lang="en-US" dirty="0" err="1">
                <a:latin typeface="Comic Sans MS" pitchFamily="66" charset="0"/>
                <a:cs typeface="Arial" pitchFamily="34" charset="0"/>
              </a:rPr>
              <a:t>lightcurves</a:t>
            </a:r>
            <a:r>
              <a:rPr lang="en-US" dirty="0">
                <a:latin typeface="Comic Sans MS" pitchFamily="66" charset="0"/>
                <a:cs typeface="Arial" pitchFamily="34" charset="0"/>
              </a:rPr>
              <a:t> of the full sample of  Swift GRBs shows that they may be fitted by the same analytical expression </a:t>
            </a:r>
            <a:r>
              <a:rPr lang="en-US" sz="1600" dirty="0">
                <a:latin typeface="Comic Sans MS" pitchFamily="66" charset="0"/>
                <a:cs typeface="Arial" pitchFamily="34" charset="0"/>
              </a:rPr>
              <a:t>(</a:t>
            </a:r>
            <a:r>
              <a:rPr lang="en-US" sz="1600" dirty="0" err="1">
                <a:latin typeface="Comic Sans MS" pitchFamily="66" charset="0"/>
                <a:cs typeface="Arial" pitchFamily="34" charset="0"/>
              </a:rPr>
              <a:t>Willingale</a:t>
            </a:r>
            <a:r>
              <a:rPr lang="en-US" sz="1600" dirty="0">
                <a:latin typeface="Comic Sans MS" pitchFamily="66" charset="0"/>
                <a:cs typeface="Arial" pitchFamily="34" charset="0"/>
              </a:rPr>
              <a:t> et al. 2007)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defRPr/>
            </a:pPr>
            <a:endParaRPr lang="it-IT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27128" y="1907090"/>
            <a:ext cx="5545137" cy="3698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Phenomenological model with SWIFT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lightcurves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51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276599"/>
            <a:ext cx="4254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willi060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76599"/>
            <a:ext cx="4751387" cy="29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Gamma-Ray Bursts in Kyoto, 11-15 November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81000" y="150912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smtClean="0"/>
              <a:t>Luminosity-time correlation in X-ray Afterglows </a:t>
            </a:r>
            <a:br>
              <a:rPr lang="en-US" altLang="en-US" sz="2800" b="1" dirty="0" smtClean="0"/>
            </a:br>
            <a:endParaRPr lang="it-IT" altLang="en-US" sz="2000" b="1" dirty="0"/>
          </a:p>
        </p:txBody>
      </p:sp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236151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75543" y="22240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observed correlation slope </a:t>
            </a:r>
            <a:r>
              <a:rPr lang="en-US" dirty="0" err="1" smtClean="0"/>
              <a:t>vs</a:t>
            </a:r>
            <a:endParaRPr lang="en-US" dirty="0" smtClean="0"/>
          </a:p>
          <a:p>
            <a:r>
              <a:rPr lang="en-US" dirty="0" smtClean="0"/>
              <a:t>               the intrinsic one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7597" y="4045734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observed slope b</a:t>
            </a:r>
            <a:r>
              <a:rPr lang="en-US" dirty="0"/>
              <a:t>=-1.27 </a:t>
            </a:r>
            <a:r>
              <a:rPr lang="en-US" dirty="0" smtClean="0"/>
              <a:t>± 0.15</a:t>
            </a:r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230400"/>
            <a:ext cx="4562475" cy="187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49712" y="2882660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1.07 </a:t>
            </a:r>
            <a:r>
              <a:rPr lang="en-US" dirty="0"/>
              <a:t>± </a:t>
            </a:r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05969" y="6228293"/>
            <a:ext cx="367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(</a:t>
            </a:r>
            <a:r>
              <a:rPr lang="en-US" altLang="en-US" b="1" dirty="0" err="1"/>
              <a:t>Dainotti</a:t>
            </a:r>
            <a:r>
              <a:rPr lang="en-US" altLang="en-US" b="1" dirty="0"/>
              <a:t> et al. 2013, </a:t>
            </a:r>
            <a:r>
              <a:rPr lang="en-US" altLang="en-US" b="1" dirty="0" err="1"/>
              <a:t>ApJ</a:t>
            </a:r>
            <a:r>
              <a:rPr lang="en-US" altLang="en-US" b="1" dirty="0"/>
              <a:t>, 774, 157D)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579" y="4615117"/>
            <a:ext cx="3141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correction of luminosity and time evolution , and luminosity detection bias through the </a:t>
            </a:r>
            <a:r>
              <a:rPr lang="en-US" dirty="0" err="1" smtClean="0"/>
              <a:t>Efron</a:t>
            </a:r>
            <a:r>
              <a:rPr lang="en-US" dirty="0" smtClean="0"/>
              <a:t> &amp; </a:t>
            </a:r>
            <a:r>
              <a:rPr lang="en-US" dirty="0" err="1" smtClean="0"/>
              <a:t>Petrosian</a:t>
            </a:r>
            <a:r>
              <a:rPr lang="en-US" dirty="0" smtClean="0"/>
              <a:t> (1999) technique one obtains the intrinsic correlation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6200000">
            <a:off x="4530168" y="19771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754368" y="3251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3554300" y="4992334"/>
            <a:ext cx="484632" cy="792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" y="1219200"/>
            <a:ext cx="4572000" cy="2844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154" y="849868"/>
            <a:ext cx="400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last update of previous works: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518258" y="849868"/>
            <a:ext cx="4562916" cy="369332"/>
          </a:xfrm>
          <a:prstGeom prst="rect">
            <a:avLst/>
          </a:prstGeom>
          <a:solidFill>
            <a:srgbClr val="E1E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dirty="0" err="1" smtClean="0">
                <a:solidFill>
                  <a:srgbClr val="000000"/>
                </a:solidFill>
              </a:rPr>
              <a:t>Dainotti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</a:rPr>
              <a:t>et al. </a:t>
            </a:r>
            <a:r>
              <a:rPr lang="it-IT" altLang="en-US" dirty="0" smtClean="0">
                <a:solidFill>
                  <a:srgbClr val="000000"/>
                </a:solidFill>
              </a:rPr>
              <a:t>MNRAS, </a:t>
            </a:r>
            <a:r>
              <a:rPr lang="it-IT" altLang="en-US" dirty="0">
                <a:solidFill>
                  <a:srgbClr val="000000"/>
                </a:solidFill>
              </a:rPr>
              <a:t>391,  L </a:t>
            </a:r>
            <a:r>
              <a:rPr lang="it-IT" altLang="en-US" dirty="0" smtClean="0">
                <a:solidFill>
                  <a:srgbClr val="000000"/>
                </a:solidFill>
              </a:rPr>
              <a:t>79D (2008) </a:t>
            </a:r>
            <a:endParaRPr lang="pl-PL" altLang="en-US" dirty="0">
              <a:solidFill>
                <a:srgbClr val="00000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518258" y="1301234"/>
            <a:ext cx="4562916" cy="369332"/>
          </a:xfrm>
          <a:prstGeom prst="rect">
            <a:avLst/>
          </a:prstGeom>
          <a:solidFill>
            <a:srgbClr val="E1E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  </a:t>
            </a:r>
            <a:r>
              <a:rPr lang="pl-PL" altLang="en-US" dirty="0" smtClean="0">
                <a:solidFill>
                  <a:srgbClr val="000000"/>
                </a:solidFill>
              </a:rPr>
              <a:t>Dainotti</a:t>
            </a:r>
            <a:r>
              <a:rPr lang="en-US" altLang="en-US" dirty="0" smtClean="0">
                <a:solidFill>
                  <a:srgbClr val="000000"/>
                </a:solidFill>
              </a:rPr>
              <a:t> et al. </a:t>
            </a:r>
            <a:r>
              <a:rPr lang="it-IT" altLang="en-US" dirty="0" smtClean="0">
                <a:solidFill>
                  <a:srgbClr val="000000"/>
                </a:solidFill>
              </a:rPr>
              <a:t>ApJL</a:t>
            </a:r>
            <a:r>
              <a:rPr lang="it-IT" altLang="en-US" dirty="0">
                <a:solidFill>
                  <a:srgbClr val="000000"/>
                </a:solidFill>
              </a:rPr>
              <a:t>,  722,  L </a:t>
            </a:r>
            <a:r>
              <a:rPr lang="it-IT" altLang="en-US" dirty="0" smtClean="0">
                <a:solidFill>
                  <a:srgbClr val="000000"/>
                </a:solidFill>
              </a:rPr>
              <a:t>215 </a:t>
            </a:r>
            <a:r>
              <a:rPr lang="pl-PL" altLang="en-US" dirty="0" smtClean="0">
                <a:solidFill>
                  <a:srgbClr val="000000"/>
                </a:solidFill>
              </a:rPr>
              <a:t>(</a:t>
            </a:r>
            <a:r>
              <a:rPr lang="it-IT" altLang="en-US" dirty="0">
                <a:solidFill>
                  <a:srgbClr val="000000"/>
                </a:solidFill>
              </a:rPr>
              <a:t>2010</a:t>
            </a:r>
            <a:r>
              <a:rPr lang="pl-PL" altLang="en-US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7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Analyzed data sample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2000"/>
            <a:ext cx="8229600" cy="25908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l-PL" altLang="en-US" dirty="0">
                <a:latin typeface="Calibri" pitchFamily="34" charset="0"/>
              </a:rPr>
              <a:t>S</a:t>
            </a:r>
            <a:r>
              <a:rPr lang="en-US" altLang="en-US" dirty="0">
                <a:latin typeface="Calibri" pitchFamily="34" charset="0"/>
              </a:rPr>
              <a:t>ample :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101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afterglows</a:t>
            </a:r>
            <a:r>
              <a:rPr lang="en-US" altLang="en-US" dirty="0">
                <a:latin typeface="Calibri" pitchFamily="34" charset="0"/>
              </a:rPr>
              <a:t>, </a:t>
            </a:r>
            <a:r>
              <a:rPr lang="en-US" altLang="en-US" dirty="0" smtClean="0">
                <a:latin typeface="Calibri" pitchFamily="34" charset="0"/>
              </a:rPr>
              <a:t>90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long, </a:t>
            </a:r>
            <a:r>
              <a:rPr lang="en-US" altLang="en-US" dirty="0">
                <a:latin typeface="Calibri" pitchFamily="34" charset="0"/>
              </a:rPr>
              <a:t>11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</a:rPr>
              <a:t> from IC class </a:t>
            </a:r>
            <a:r>
              <a:rPr lang="en-US" altLang="en-US" dirty="0">
                <a:latin typeface="Calibri" pitchFamily="34" charset="0"/>
              </a:rPr>
              <a:t>(short GRBs with extended emission) detected by </a:t>
            </a:r>
            <a:r>
              <a:rPr lang="en-US" altLang="en-US" b="1" i="1" dirty="0">
                <a:solidFill>
                  <a:srgbClr val="FF0000"/>
                </a:solidFill>
                <a:latin typeface="Calibri" pitchFamily="34" charset="0"/>
              </a:rPr>
              <a:t>Swift</a:t>
            </a:r>
            <a:r>
              <a:rPr lang="en-US" altLang="en-US" dirty="0">
                <a:latin typeface="Calibri" pitchFamily="34" charset="0"/>
              </a:rPr>
              <a:t> from January 2005 up to March </a:t>
            </a:r>
            <a:r>
              <a:rPr lang="en-US" altLang="en-US" dirty="0" smtClean="0">
                <a:latin typeface="Calibri" pitchFamily="34" charset="0"/>
              </a:rPr>
              <a:t>2011, </a:t>
            </a:r>
            <a:r>
              <a:rPr lang="en-US" altLang="en-US" dirty="0">
                <a:latin typeface="Calibri" pitchFamily="34" charset="0"/>
              </a:rPr>
              <a:t>namely all the GRBs with good coverage of data that obey to the </a:t>
            </a:r>
            <a:r>
              <a:rPr lang="en-US" altLang="en-US" dirty="0" err="1">
                <a:latin typeface="Calibri" pitchFamily="34" charset="0"/>
              </a:rPr>
              <a:t>Willingale</a:t>
            </a:r>
            <a:r>
              <a:rPr lang="en-US" altLang="en-US" dirty="0">
                <a:latin typeface="Calibri" pitchFamily="34" charset="0"/>
              </a:rPr>
              <a:t> et al. 2007 model with firm redshift</a:t>
            </a:r>
            <a:r>
              <a:rPr lang="en-US" altLang="en-US" dirty="0" smtClean="0">
                <a:latin typeface="Calibri" pitchFamily="34" charset="0"/>
              </a:rPr>
              <a:t>.</a:t>
            </a:r>
            <a:endParaRPr lang="en-US" alt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Redshifts </a:t>
            </a:r>
            <a:r>
              <a:rPr lang="en-US" altLang="en-US" dirty="0">
                <a:latin typeface="Calibri" pitchFamily="34" charset="0"/>
              </a:rPr>
              <a:t>: from the Greiner's web page </a:t>
            </a:r>
            <a:r>
              <a:rPr lang="en-US" altLang="en-US" dirty="0">
                <a:latin typeface="Calibri" pitchFamily="34" charset="0"/>
                <a:hlinkClick r:id="rId2"/>
              </a:rPr>
              <a:t>http://www.mpe.mpg.de/jcg/grb.html</a:t>
            </a:r>
            <a:r>
              <a:rPr lang="en-US" altLang="en-US" dirty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Redshift range   </a:t>
            </a:r>
            <a:r>
              <a:rPr lang="en-US" altLang="en-US" dirty="0" smtClean="0">
                <a:latin typeface="Calibri" pitchFamily="34" charset="0"/>
              </a:rPr>
              <a:t>0.033 </a:t>
            </a:r>
            <a:r>
              <a:rPr lang="en-US" altLang="en-US" dirty="0">
                <a:latin typeface="Calibri" pitchFamily="34" charset="0"/>
              </a:rPr>
              <a:t>&lt;z &lt; </a:t>
            </a:r>
            <a:r>
              <a:rPr lang="en-US" altLang="en-US" dirty="0" smtClean="0">
                <a:latin typeface="Calibri" pitchFamily="34" charset="0"/>
              </a:rPr>
              <a:t>9.2 </a:t>
            </a:r>
            <a:endParaRPr lang="en-US" alt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 Spectrum for each GRB </a:t>
            </a:r>
            <a:r>
              <a:rPr lang="pl-PL" altLang="en-US" dirty="0">
                <a:latin typeface="Calibri" pitchFamily="34" charset="0"/>
              </a:rPr>
              <a:t>was </a:t>
            </a:r>
            <a:r>
              <a:rPr lang="en-US" altLang="en-US" dirty="0">
                <a:latin typeface="Calibri" pitchFamily="34" charset="0"/>
              </a:rPr>
              <a:t>computed during the </a:t>
            </a:r>
            <a:r>
              <a:rPr lang="it-IT" altLang="en-US" dirty="0" smtClean="0">
                <a:latin typeface="Calibri" pitchFamily="34" charset="0"/>
              </a:rPr>
              <a:t>plateau phase </a:t>
            </a:r>
            <a:r>
              <a:rPr lang="it-IT" altLang="en-US" dirty="0">
                <a:latin typeface="Calibri" pitchFamily="34" charset="0"/>
              </a:rPr>
              <a:t>with the Evans et al. 2010 web page </a:t>
            </a:r>
            <a:r>
              <a:rPr lang="it-IT" altLang="en-US" dirty="0">
                <a:latin typeface="Calibri" pitchFamily="34" charset="0"/>
                <a:hlinkClick r:id="rId3"/>
              </a:rPr>
              <a:t>http://www.swift.ac.uk/burst_analyser</a:t>
            </a:r>
            <a:r>
              <a:rPr lang="it-IT" altLang="en-US" dirty="0" smtClean="0">
                <a:latin typeface="Calibri" pitchFamily="34" charset="0"/>
                <a:hlinkClick r:id="rId3"/>
              </a:rPr>
              <a:t>/</a:t>
            </a:r>
            <a:endParaRPr lang="it-IT" alt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altLang="en-US" dirty="0" smtClean="0">
                <a:latin typeface="Calibri" pitchFamily="34" charset="0"/>
              </a:rPr>
              <a:t>This sample serves as a </a:t>
            </a:r>
            <a:r>
              <a:rPr lang="it-IT" altLang="en-US" dirty="0" err="1" smtClean="0">
                <a:latin typeface="Calibri" pitchFamily="34" charset="0"/>
              </a:rPr>
              <a:t>reference</a:t>
            </a:r>
            <a:r>
              <a:rPr lang="it-IT" altLang="en-US" dirty="0" smtClean="0">
                <a:latin typeface="Calibri" pitchFamily="34" charset="0"/>
              </a:rPr>
              <a:t> for high energy GRBs</a:t>
            </a:r>
            <a:endParaRPr lang="it-IT" alt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0999" y="3107782"/>
            <a:ext cx="7924799" cy="685800"/>
          </a:xfrm>
          <a:prstGeom prst="rect">
            <a:avLst/>
          </a:prstGeom>
          <a:solidFill>
            <a:srgbClr val="16F6E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Prompt-afterglow correlations </a:t>
            </a:r>
            <a:endParaRPr lang="pl-PL" altLang="en-US" sz="32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01850" y="3760747"/>
            <a:ext cx="3408750" cy="307777"/>
          </a:xfrm>
          <a:prstGeom prst="rect">
            <a:avLst/>
          </a:prstGeom>
          <a:solidFill>
            <a:srgbClr val="E1E6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1400" dirty="0">
                <a:solidFill>
                  <a:srgbClr val="000000"/>
                </a:solidFill>
              </a:rPr>
              <a:t>Dainotti et al., </a:t>
            </a:r>
            <a:r>
              <a:rPr lang="it-IT" altLang="en-US" sz="1400" dirty="0">
                <a:solidFill>
                  <a:srgbClr val="000000"/>
                </a:solidFill>
              </a:rPr>
              <a:t>MNRAS, 418,2202, 2011</a:t>
            </a:r>
            <a:endParaRPr lang="pl-PL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18" y="4101359"/>
            <a:ext cx="88392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en-US" dirty="0"/>
              <a:t>A search for possible </a:t>
            </a:r>
            <a:r>
              <a:rPr lang="pl-PL" altLang="en-US" dirty="0">
                <a:solidFill>
                  <a:schemeClr val="folHlink"/>
                </a:solidFill>
              </a:rPr>
              <a:t>physical relations</a:t>
            </a:r>
            <a:r>
              <a:rPr lang="pl-PL" altLang="en-US" dirty="0"/>
              <a:t> between</a:t>
            </a:r>
          </a:p>
          <a:p>
            <a:pPr algn="just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afterglow</a:t>
            </a:r>
            <a:r>
              <a:rPr lang="en-US" altLang="en-US" dirty="0"/>
              <a:t> characteristic luminosity </a:t>
            </a:r>
            <a:r>
              <a:rPr lang="pl-PL" altLang="en-US" dirty="0" smtClean="0">
                <a:solidFill>
                  <a:srgbClr val="000000"/>
                </a:solidFill>
              </a:rPr>
              <a:t>L</a:t>
            </a:r>
            <a:r>
              <a:rPr lang="it-IT" altLang="en-US" dirty="0">
                <a:solidFill>
                  <a:srgbClr val="000000"/>
                </a:solidFill>
              </a:rPr>
              <a:t>x(T</a:t>
            </a:r>
            <a:r>
              <a:rPr lang="pl-PL" altLang="en-US" dirty="0">
                <a:solidFill>
                  <a:srgbClr val="000000"/>
                </a:solidFill>
              </a:rPr>
              <a:t>a</a:t>
            </a:r>
            <a:r>
              <a:rPr lang="it-IT" altLang="en-US" dirty="0">
                <a:solidFill>
                  <a:srgbClr val="000000"/>
                </a:solidFill>
              </a:rPr>
              <a:t>)</a:t>
            </a:r>
            <a:r>
              <a:rPr lang="pl-PL" altLang="en-US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altLang="en-US" dirty="0"/>
              <a:t>and </a:t>
            </a:r>
            <a:r>
              <a:rPr lang="en-US" altLang="en-US" dirty="0" smtClean="0"/>
              <a:t>the </a:t>
            </a:r>
            <a:r>
              <a:rPr lang="en-US" altLang="en-US" dirty="0">
                <a:solidFill>
                  <a:schemeClr val="hlink"/>
                </a:solidFill>
              </a:rPr>
              <a:t>prompt emission</a:t>
            </a:r>
            <a:r>
              <a:rPr lang="en-US" altLang="en-US" dirty="0"/>
              <a:t> quantities:</a:t>
            </a:r>
            <a:endParaRPr lang="pl-PL" altLang="en-US" dirty="0"/>
          </a:p>
          <a:p>
            <a:endParaRPr lang="en-US" altLang="en-US" sz="800" dirty="0"/>
          </a:p>
          <a:p>
            <a:r>
              <a:rPr lang="en-US" altLang="en-US" dirty="0"/>
              <a:t>1.) the mean</a:t>
            </a:r>
            <a:r>
              <a:rPr lang="pl-PL" altLang="en-US" dirty="0"/>
              <a:t> </a:t>
            </a:r>
            <a:r>
              <a:rPr lang="en-US" altLang="en-US" dirty="0" smtClean="0"/>
              <a:t>luminosity: </a:t>
            </a:r>
            <a:r>
              <a:rPr lang="en-US" altLang="en-US" dirty="0">
                <a:solidFill>
                  <a:schemeClr val="folHlink"/>
                </a:solidFill>
              </a:rPr>
              <a:t>&lt;L*p&gt;45=</a:t>
            </a:r>
            <a:r>
              <a:rPr lang="en-US" altLang="en-US" dirty="0" err="1">
                <a:solidFill>
                  <a:schemeClr val="folHlink"/>
                </a:solidFill>
              </a:rPr>
              <a:t>Eiso</a:t>
            </a:r>
            <a:r>
              <a:rPr lang="en-US" altLang="en-US" dirty="0">
                <a:solidFill>
                  <a:schemeClr val="folHlink"/>
                </a:solidFill>
              </a:rPr>
              <a:t>/T*45</a:t>
            </a:r>
            <a:r>
              <a:rPr lang="en-US" altLang="en-US" dirty="0"/>
              <a:t>  </a:t>
            </a:r>
            <a:endParaRPr lang="pl-PL" altLang="en-US" dirty="0"/>
          </a:p>
          <a:p>
            <a:r>
              <a:rPr lang="en-US" altLang="en-US" dirty="0"/>
              <a:t>2.)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&lt;L*p&gt;90=</a:t>
            </a:r>
            <a:r>
              <a:rPr lang="en-US" altLang="en-US" dirty="0" err="1"/>
              <a:t>Eiso</a:t>
            </a:r>
            <a:r>
              <a:rPr lang="en-US" altLang="en-US" dirty="0"/>
              <a:t>/T*90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3.)</a:t>
            </a:r>
            <a:r>
              <a:rPr lang="en-US" altLang="en-US" dirty="0"/>
              <a:t> &lt;L*p&gt;</a:t>
            </a:r>
            <a:r>
              <a:rPr lang="en-US" altLang="en-US" dirty="0" err="1"/>
              <a:t>Tp</a:t>
            </a:r>
            <a:r>
              <a:rPr lang="en-US" altLang="en-US" dirty="0"/>
              <a:t>=</a:t>
            </a:r>
            <a:r>
              <a:rPr lang="en-US" altLang="en-US" dirty="0" err="1"/>
              <a:t>Eiso</a:t>
            </a:r>
            <a:r>
              <a:rPr lang="en-US" altLang="en-US" dirty="0"/>
              <a:t>/T*p  </a:t>
            </a:r>
            <a:endParaRPr lang="pl-PL" altLang="en-US" dirty="0"/>
          </a:p>
          <a:p>
            <a:r>
              <a:rPr lang="en-US" altLang="en-US" dirty="0">
                <a:solidFill>
                  <a:srgbClr val="000000"/>
                </a:solidFill>
              </a:rPr>
              <a:t>4.) </a:t>
            </a:r>
            <a:r>
              <a:rPr lang="en-US" altLang="en-US" dirty="0"/>
              <a:t>the isotropic energy </a:t>
            </a:r>
            <a:r>
              <a:rPr lang="en-US" altLang="en-US" dirty="0" err="1"/>
              <a:t>Eiso</a:t>
            </a:r>
            <a:endParaRPr lang="it-IT" altLang="en-US" dirty="0"/>
          </a:p>
        </p:txBody>
      </p:sp>
      <p:pic>
        <p:nvPicPr>
          <p:cNvPr id="9" name="Picture 22" descr="D:\dainotti\poster\LpromptT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961" y="4025064"/>
            <a:ext cx="44640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836613"/>
            <a:ext cx="8443912" cy="57610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La-Ta correlation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exists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at 12 </a:t>
            </a:r>
            <a:r>
              <a:rPr lang="en-US" sz="2800" dirty="0">
                <a:solidFill>
                  <a:srgbClr val="FF0000"/>
                </a:solidFill>
              </a:rPr>
              <a:t>σ</a:t>
            </a:r>
            <a:r>
              <a:rPr lang="en-US" sz="2800" dirty="0" smtClean="0">
                <a:solidFill>
                  <a:srgbClr val="FF0000"/>
                </a:solidFill>
              </a:rPr>
              <a:t> level!!!</a:t>
            </a:r>
          </a:p>
          <a:p>
            <a:pPr eaLnBrk="1" hangingPunct="1">
              <a:defRPr/>
            </a:pPr>
            <a:r>
              <a:rPr lang="en-US" sz="2600" dirty="0" smtClean="0">
                <a:solidFill>
                  <a:schemeClr val="accent3"/>
                </a:solidFill>
                <a:latin typeface="Comic Sans MS"/>
                <a:cs typeface="Comic Sans MS"/>
              </a:rPr>
              <a:t>It can be useful as a model discriminator </a:t>
            </a:r>
            <a:r>
              <a:rPr lang="en-US" sz="2600" dirty="0" smtClean="0">
                <a:solidFill>
                  <a:schemeClr val="accent3"/>
                </a:solidFill>
                <a:latin typeface="Comic Sans MS" pitchFamily="66" charset="0"/>
              </a:rPr>
              <a:t>among </a:t>
            </a:r>
            <a:r>
              <a:rPr lang="pl-PL" sz="2600" dirty="0" smtClean="0">
                <a:solidFill>
                  <a:schemeClr val="accent3"/>
                </a:solidFill>
                <a:latin typeface="Comic Sans MS" pitchFamily="66" charset="0"/>
              </a:rPr>
              <a:t>several m</a:t>
            </a:r>
            <a:r>
              <a:rPr lang="en-US" sz="2600" dirty="0" err="1" smtClean="0">
                <a:solidFill>
                  <a:schemeClr val="accent3"/>
                </a:solidFill>
                <a:latin typeface="Comic Sans MS" pitchFamily="66" charset="0"/>
              </a:rPr>
              <a:t>odels</a:t>
            </a:r>
            <a:r>
              <a:rPr lang="en-US" sz="2600" dirty="0" smtClean="0">
                <a:solidFill>
                  <a:schemeClr val="accent3"/>
                </a:solidFill>
                <a:latin typeface="Comic Sans MS" pitchFamily="66" charset="0"/>
              </a:rPr>
              <a:t> that predict the Lx-Ta anti-correlation</a:t>
            </a:r>
            <a:r>
              <a:rPr lang="en-US" sz="2400" dirty="0" smtClean="0"/>
              <a:t>:</a:t>
            </a:r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energy injection model from a spinning-down </a:t>
            </a:r>
            <a:r>
              <a:rPr lang="en-US" sz="2400" dirty="0" err="1" smtClean="0">
                <a:latin typeface="Comic Sans MS" pitchFamily="66" charset="0"/>
              </a:rPr>
              <a:t>magnetar</a:t>
            </a:r>
            <a:r>
              <a:rPr lang="en-US" sz="2400" dirty="0" smtClean="0">
                <a:latin typeface="Comic Sans MS" pitchFamily="66" charset="0"/>
              </a:rPr>
              <a:t> at the center of the </a:t>
            </a:r>
            <a:r>
              <a:rPr lang="it-IT" sz="2400" dirty="0" smtClean="0">
                <a:latin typeface="Comic Sans MS" pitchFamily="66" charset="0"/>
              </a:rPr>
              <a:t>fireball </a:t>
            </a:r>
            <a:r>
              <a:rPr lang="en-US" sz="1700" b="1" i="1" dirty="0" err="1">
                <a:solidFill>
                  <a:srgbClr val="FF3300"/>
                </a:solidFill>
                <a:latin typeface="Comic Sans MS" pitchFamily="66" charset="0"/>
              </a:rPr>
              <a:t>Rowlinson</a:t>
            </a:r>
            <a:r>
              <a:rPr lang="en-US" sz="1700" b="1" i="1" dirty="0">
                <a:solidFill>
                  <a:srgbClr val="FF3300"/>
                </a:solidFill>
                <a:latin typeface="Comic Sans MS" pitchFamily="66" charset="0"/>
              </a:rPr>
              <a:t> &amp; Obrien (2011</a:t>
            </a:r>
            <a:r>
              <a:rPr lang="en-US" sz="1700" b="1" i="1" dirty="0" smtClean="0">
                <a:solidFill>
                  <a:srgbClr val="FF3300"/>
                </a:solidFill>
                <a:latin typeface="Comic Sans MS" pitchFamily="66" charset="0"/>
              </a:rPr>
              <a:t>), </a:t>
            </a:r>
            <a:r>
              <a:rPr lang="it-IT" sz="1700" dirty="0" smtClean="0">
                <a:latin typeface="Comic Sans MS" pitchFamily="66" charset="0"/>
              </a:rPr>
              <a:t> </a:t>
            </a:r>
            <a:r>
              <a:rPr lang="en-US" sz="1600" b="1" i="1" dirty="0" err="1" smtClean="0">
                <a:solidFill>
                  <a:srgbClr val="FF3300"/>
                </a:solidFill>
                <a:latin typeface="Comic Sans MS" pitchFamily="66" charset="0"/>
              </a:rPr>
              <a:t>Dall</a:t>
            </a:r>
            <a:r>
              <a:rPr lang="en-US" sz="1600" b="1" i="1" dirty="0" smtClean="0">
                <a:solidFill>
                  <a:srgbClr val="FF3300"/>
                </a:solidFill>
                <a:latin typeface="Comic Sans MS" pitchFamily="66" charset="0"/>
              </a:rPr>
              <a:t>’ </a:t>
            </a:r>
            <a:r>
              <a:rPr lang="en-US" sz="1600" b="1" i="1" dirty="0" err="1" smtClean="0">
                <a:solidFill>
                  <a:srgbClr val="FF3300"/>
                </a:solidFill>
                <a:latin typeface="Comic Sans MS" pitchFamily="66" charset="0"/>
              </a:rPr>
              <a:t>Osso</a:t>
            </a:r>
            <a:r>
              <a:rPr lang="en-US" sz="1600" b="1" i="1" dirty="0" smtClean="0">
                <a:solidFill>
                  <a:srgbClr val="FF3300"/>
                </a:solidFill>
                <a:latin typeface="Comic Sans MS" pitchFamily="66" charset="0"/>
              </a:rPr>
              <a:t> et al. (2010), </a:t>
            </a:r>
            <a:r>
              <a:rPr lang="it-IT" sz="1600" b="1" i="1" dirty="0" smtClean="0">
                <a:solidFill>
                  <a:srgbClr val="FF3300"/>
                </a:solidFill>
                <a:latin typeface="Comic Sans MS" pitchFamily="66" charset="0"/>
              </a:rPr>
              <a:t>Xu &amp; Huang (2011), </a:t>
            </a:r>
            <a:r>
              <a:rPr lang="en-US" sz="1600" b="1" i="1" dirty="0" smtClean="0">
                <a:solidFill>
                  <a:srgbClr val="FF3300"/>
                </a:solidFill>
                <a:latin typeface="Comic Sans MS" pitchFamily="66" charset="0"/>
              </a:rPr>
              <a:t>Here the correlation is recovered in 1 </a:t>
            </a:r>
            <a:r>
              <a:rPr lang="en-US" sz="1600" dirty="0">
                <a:solidFill>
                  <a:srgbClr val="FF0000"/>
                </a:solidFill>
              </a:rPr>
              <a:t>σ</a:t>
            </a:r>
            <a:endParaRPr lang="en-US" sz="1600" b="1" i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Accretion model onto the central engine as the long term powerhouse for the X-ray flux </a:t>
            </a:r>
            <a:r>
              <a:rPr lang="en-US" sz="1600" b="1" i="1" dirty="0" err="1" smtClean="0">
                <a:solidFill>
                  <a:srgbClr val="FF3300"/>
                </a:solidFill>
                <a:latin typeface="Comic Sans MS" pitchFamily="66" charset="0"/>
              </a:rPr>
              <a:t>Cannizzo</a:t>
            </a:r>
            <a:r>
              <a:rPr lang="en-US" sz="1600" b="1" i="1" dirty="0" smtClean="0">
                <a:solidFill>
                  <a:srgbClr val="FF3300"/>
                </a:solidFill>
                <a:latin typeface="Comic Sans MS" pitchFamily="66" charset="0"/>
              </a:rPr>
              <a:t> &amp; </a:t>
            </a:r>
            <a:r>
              <a:rPr lang="en-US" sz="1600" b="1" i="1" dirty="0" err="1" smtClean="0">
                <a:solidFill>
                  <a:srgbClr val="FF3300"/>
                </a:solidFill>
                <a:latin typeface="Comic Sans MS" pitchFamily="66" charset="0"/>
              </a:rPr>
              <a:t>Gerhels</a:t>
            </a:r>
            <a:r>
              <a:rPr lang="en-US" sz="1600" b="1" i="1" dirty="0" smtClean="0">
                <a:solidFill>
                  <a:srgbClr val="FF3300"/>
                </a:solidFill>
                <a:latin typeface="Comic Sans MS" pitchFamily="66" charset="0"/>
              </a:rPr>
              <a:t> (2009), </a:t>
            </a:r>
            <a:r>
              <a:rPr lang="en-US" sz="1600" b="1" i="1" dirty="0" err="1" smtClean="0">
                <a:solidFill>
                  <a:srgbClr val="FF3300"/>
                </a:solidFill>
                <a:latin typeface="Comic Sans MS" pitchFamily="66" charset="0"/>
              </a:rPr>
              <a:t>Cannizzo</a:t>
            </a:r>
            <a:r>
              <a:rPr lang="en-US" sz="1600" b="1" i="1" dirty="0" smtClean="0">
                <a:solidFill>
                  <a:srgbClr val="FF3300"/>
                </a:solidFill>
                <a:latin typeface="Comic Sans MS" pitchFamily="66" charset="0"/>
              </a:rPr>
              <a:t> et al. 2010. The LT correlation is recovered in 3 </a:t>
            </a:r>
            <a:r>
              <a:rPr lang="en-US" sz="1600" dirty="0">
                <a:solidFill>
                  <a:srgbClr val="FF0000"/>
                </a:solidFill>
              </a:rPr>
              <a:t>σ 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Prior emission model for the X-ray plateau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Comic Sans MS" pitchFamily="66" charset="0"/>
              </a:rPr>
              <a:t>Yamazaki (2009) .</a:t>
            </a:r>
            <a:r>
              <a:rPr lang="en-US" sz="1600" b="1" i="1" dirty="0">
                <a:solidFill>
                  <a:srgbClr val="FF3300"/>
                </a:solidFill>
                <a:latin typeface="Comic Sans MS" pitchFamily="66" charset="0"/>
              </a:rPr>
              <a:t> The LT correlation is recovered in </a:t>
            </a:r>
            <a:r>
              <a:rPr lang="en-US" sz="1600" b="1" i="1" dirty="0" smtClean="0">
                <a:solidFill>
                  <a:srgbClr val="FF3300"/>
                </a:solidFill>
                <a:latin typeface="Comic Sans MS" pitchFamily="66" charset="0"/>
              </a:rPr>
              <a:t>1 </a:t>
            </a:r>
            <a:r>
              <a:rPr lang="en-US" sz="1600" dirty="0">
                <a:solidFill>
                  <a:srgbClr val="FF0000"/>
                </a:solidFill>
              </a:rPr>
              <a:t>σ </a:t>
            </a:r>
            <a:endParaRPr lang="en-US" sz="16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200" i="1" dirty="0" smtClean="0">
                <a:latin typeface="Comic Sans MS" pitchFamily="66" charset="0"/>
              </a:rPr>
              <a:t>The LT correlation is also recovered for optical data </a:t>
            </a:r>
            <a:r>
              <a:rPr lang="en-US" sz="1600" b="1" i="1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1600" b="1" i="1" dirty="0" err="1" smtClean="0">
                <a:solidFill>
                  <a:srgbClr val="FF0000"/>
                </a:solidFill>
                <a:latin typeface="Comic Sans MS" pitchFamily="66" charset="0"/>
              </a:rPr>
              <a:t>Ghisellini</a:t>
            </a:r>
            <a:r>
              <a:rPr lang="en-US" sz="1600" b="1" i="1" dirty="0" smtClean="0">
                <a:solidFill>
                  <a:srgbClr val="FF0000"/>
                </a:solidFill>
                <a:latin typeface="Comic Sans MS" pitchFamily="66" charset="0"/>
              </a:rPr>
              <a:t> et al. 2009 and </a:t>
            </a:r>
            <a:r>
              <a:rPr lang="en-US" sz="1600" b="1" i="1" dirty="0" err="1" smtClean="0">
                <a:solidFill>
                  <a:srgbClr val="FF0000"/>
                </a:solidFill>
                <a:latin typeface="Comic Sans MS" pitchFamily="66" charset="0"/>
              </a:rPr>
              <a:t>Zanonini</a:t>
            </a:r>
            <a:r>
              <a:rPr lang="en-US" sz="1600" b="1" i="1" dirty="0" smtClean="0">
                <a:solidFill>
                  <a:srgbClr val="FF0000"/>
                </a:solidFill>
                <a:latin typeface="Comic Sans MS" pitchFamily="66" charset="0"/>
              </a:rPr>
              <a:t> et al. 2013)</a:t>
            </a:r>
          </a:p>
          <a:p>
            <a:pPr marL="0" indent="0">
              <a:buNone/>
              <a:defRPr/>
            </a:pPr>
            <a:endParaRPr lang="en-US" sz="16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400" dirty="0" smtClean="0">
                <a:latin typeface="Comic Sans MS" pitchFamily="66" charset="0"/>
              </a:rPr>
              <a:t>For a correct cosmological use we should adopt for a sample the appropriate redshift evolution and to correct it for selection bias !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(see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Dainotti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et al. 2013b, MNRAS accepted), </a:t>
            </a:r>
            <a:r>
              <a:rPr lang="en-US" sz="2000" dirty="0" smtClean="0">
                <a:latin typeface="Comic Sans MS" pitchFamily="66" charset="0"/>
              </a:rPr>
              <a:t>previous approaches: </a:t>
            </a:r>
            <a:r>
              <a:rPr lang="en-US" sz="2000" dirty="0" err="1" smtClean="0">
                <a:latin typeface="Comic Sans MS" pitchFamily="66" charset="0"/>
              </a:rPr>
              <a:t>Cardone</a:t>
            </a:r>
            <a:r>
              <a:rPr lang="en-US" sz="2000" dirty="0" smtClean="0">
                <a:latin typeface="Comic Sans MS" pitchFamily="66" charset="0"/>
              </a:rPr>
              <a:t> et al. 2009,2010 and </a:t>
            </a:r>
            <a:r>
              <a:rPr lang="en-US" sz="2000" dirty="0" err="1" smtClean="0">
                <a:latin typeface="Comic Sans MS" pitchFamily="66" charset="0"/>
              </a:rPr>
              <a:t>Postnikov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Dainotti</a:t>
            </a:r>
            <a:r>
              <a:rPr lang="en-US" sz="2000" dirty="0" smtClean="0">
                <a:latin typeface="Comic Sans MS" pitchFamily="66" charset="0"/>
              </a:rPr>
              <a:t> et al. </a:t>
            </a:r>
            <a:r>
              <a:rPr lang="en-US" sz="2000" dirty="0" smtClean="0">
                <a:latin typeface="Comic Sans MS" pitchFamily="66" charset="0"/>
              </a:rPr>
              <a:t>2013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sz="4800" dirty="0" smtClean="0"/>
          </a:p>
          <a:p>
            <a:pPr>
              <a:defRPr/>
            </a:pPr>
            <a:endParaRPr lang="en-US" sz="4800" dirty="0" smtClean="0"/>
          </a:p>
          <a:p>
            <a:pPr>
              <a:defRPr/>
            </a:pPr>
            <a:endParaRPr lang="en-US" sz="3600" dirty="0" smtClean="0"/>
          </a:p>
          <a:p>
            <a:pPr>
              <a:buFont typeface="Arial" charset="0"/>
              <a:buNone/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it-IT" dirty="0" smtClean="0"/>
          </a:p>
        </p:txBody>
      </p:sp>
      <p:sp>
        <p:nvSpPr>
          <p:cNvPr id="7" name="CasellaDiTesto 4"/>
          <p:cNvSpPr>
            <a:spLocks noGrp="1" noChangeArrowheads="1"/>
          </p:cNvSpPr>
          <p:nvPr>
            <p:ph type="title"/>
          </p:nvPr>
        </p:nvSpPr>
        <p:spPr>
          <a:xfrm>
            <a:off x="395288" y="87025"/>
            <a:ext cx="8229600" cy="584775"/>
          </a:xfrm>
          <a:solidFill>
            <a:srgbClr val="16F6EB"/>
          </a:solidFill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smtClean="0">
                <a:cs typeface="Arial" charset="0"/>
              </a:rPr>
              <a:t>From this study we infer that:</a:t>
            </a:r>
            <a:endParaRPr lang="it-IT" altLang="en-US" sz="4000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/>
              <a:t>Is </a:t>
            </a:r>
            <a:r>
              <a:rPr lang="en-US" sz="2800" dirty="0" smtClean="0"/>
              <a:t>there Lx-Ta </a:t>
            </a:r>
            <a:r>
              <a:rPr lang="en-US" sz="2800" dirty="0"/>
              <a:t>correlation </a:t>
            </a:r>
            <a:r>
              <a:rPr lang="en-US" sz="2800" dirty="0" smtClean="0"/>
              <a:t>for </a:t>
            </a:r>
            <a:r>
              <a:rPr lang="en-US" sz="2800" dirty="0"/>
              <a:t>LAT GRBs?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step: </a:t>
            </a:r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can determine the existence of the plateaus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If exists does it depend to a forward shock emission?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From a sample </a:t>
            </a:r>
            <a:r>
              <a:rPr lang="en-US" dirty="0"/>
              <a:t>of 35 GRBs </a:t>
            </a:r>
            <a:r>
              <a:rPr lang="en-US" dirty="0" smtClean="0"/>
              <a:t>(Ackerman et al. 2013, the First Fermi-LAT GRB catalog) we </a:t>
            </a:r>
            <a:r>
              <a:rPr lang="en-US" dirty="0"/>
              <a:t>can safely select only </a:t>
            </a: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FF0000"/>
                </a:solidFill>
              </a:rPr>
              <a:t>GRBs with firm redshift</a:t>
            </a:r>
            <a:r>
              <a:rPr lang="en-US" dirty="0" smtClean="0"/>
              <a:t> </a:t>
            </a:r>
            <a:r>
              <a:rPr lang="en-US" dirty="0"/>
              <a:t>if we </a:t>
            </a:r>
            <a:r>
              <a:rPr lang="en-US" dirty="0" smtClean="0"/>
              <a:t>consider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fits without upper limits only.</a:t>
            </a:r>
          </a:p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the most </a:t>
            </a:r>
            <a:r>
              <a:rPr lang="en-US" dirty="0"/>
              <a:t>appropriate method to deal with X-ray and LAT data together</a:t>
            </a:r>
            <a:r>
              <a:rPr lang="en-US" dirty="0" smtClean="0"/>
              <a:t>?</a:t>
            </a:r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/>
              <a:t>show </a:t>
            </a:r>
            <a:r>
              <a:rPr lang="en-US" dirty="0" smtClean="0"/>
              <a:t>simultaneously </a:t>
            </a:r>
            <a:r>
              <a:rPr lang="en-US" dirty="0" smtClean="0"/>
              <a:t>the </a:t>
            </a:r>
            <a:r>
              <a:rPr lang="en-US" dirty="0" smtClean="0"/>
              <a:t>light curves.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GRB </a:t>
            </a:r>
            <a:r>
              <a:rPr lang="en-US" sz="2800" dirty="0"/>
              <a:t>090510 </a:t>
            </a:r>
            <a:r>
              <a:rPr lang="en-US" sz="2800" dirty="0" smtClean="0"/>
              <a:t>short hard -  a </a:t>
            </a:r>
            <a:r>
              <a:rPr lang="en-US" sz="2800" dirty="0"/>
              <a:t>spectroscopic redshift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u="sng" dirty="0" smtClean="0"/>
              <a:t>z=0.903±0.003 (</a:t>
            </a:r>
            <a:r>
              <a:rPr lang="en-US" sz="2800" dirty="0" smtClean="0"/>
              <a:t>Rau </a:t>
            </a:r>
            <a:r>
              <a:rPr lang="en-US" sz="2800" dirty="0"/>
              <a:t>et al. </a:t>
            </a:r>
            <a:r>
              <a:rPr lang="en-US" sz="2800" dirty="0" smtClean="0"/>
              <a:t>2009</a:t>
            </a:r>
            <a:r>
              <a:rPr lang="en-US" sz="2800" dirty="0"/>
              <a:t>)</a:t>
            </a: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r="9368"/>
          <a:stretch/>
        </p:blipFill>
        <p:spPr bwMode="auto">
          <a:xfrm>
            <a:off x="685800" y="1066800"/>
            <a:ext cx="739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990600" y="4876800"/>
                <a:ext cx="7467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The only case with an overlap between LAT data and XRT at 100 s.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Fit:   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Fp</a:t>
                </a:r>
                <a:r>
                  <a:rPr lang="en-US" dirty="0">
                    <a:solidFill>
                      <a:srgbClr val="FF0000"/>
                    </a:solidFill>
                  </a:rPr>
                  <a:t>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-3.5,alp=6.34,Tp=0.66,tp=0</a:t>
                </a:r>
                <a:r>
                  <a:rPr lang="en-US" dirty="0" smtClean="0"/>
                  <a:t>,     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Fa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=-5.34019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ala</a:t>
                </a:r>
                <a:r>
                  <a:rPr lang="en-US" smtClean="0">
                    <a:solidFill>
                      <a:srgbClr val="0000FF"/>
                    </a:solidFill>
                  </a:rPr>
                  <a:t>=4.35, Ta=1.51,ta=20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reduced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power law: </a:t>
                </a:r>
                <a:r>
                  <a:rPr lang="en-US" dirty="0" smtClean="0"/>
                  <a:t> P=0.02, 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reduced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plateau:  =0.61 P=0.99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76800"/>
                <a:ext cx="74676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735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F</a:t>
            </a:r>
            <a:r>
              <a:rPr lang="en-US" sz="3200" dirty="0" smtClean="0"/>
              <a:t>lux into luminosity conversion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8481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4" y="4067175"/>
            <a:ext cx="3838575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990600"/>
            <a:ext cx="4419600" cy="30765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45106" y="4267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We tried this approach to see how much </a:t>
            </a:r>
          </a:p>
          <a:p>
            <a:r>
              <a:rPr lang="en-US" dirty="0" smtClean="0"/>
              <a:t>the  </a:t>
            </a:r>
            <a:r>
              <a:rPr lang="en-US" dirty="0"/>
              <a:t>K</a:t>
            </a:r>
            <a:r>
              <a:rPr lang="en-US" dirty="0" smtClean="0"/>
              <a:t> correction influences the fit. </a:t>
            </a:r>
          </a:p>
          <a:p>
            <a:endParaRPr lang="en-US" dirty="0" smtClean="0"/>
          </a:p>
          <a:p>
            <a:r>
              <a:rPr lang="en-US" dirty="0" smtClean="0"/>
              <a:t>To see this effect we divide each single flux point for its own appropriate K correction using the spectral index associated to that flux. The results both in fluxes and in luminosities do not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consider flaring activity in LAT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6248400" cy="3124200"/>
          </a:xfrm>
        </p:spPr>
      </p:pic>
      <p:sp>
        <p:nvSpPr>
          <p:cNvPr id="5" name="TextBox 4"/>
          <p:cNvSpPr txBox="1"/>
          <p:nvPr/>
        </p:nvSpPr>
        <p:spPr>
          <a:xfrm>
            <a:off x="990600" y="5117067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we have possibility to note </a:t>
            </a:r>
            <a:r>
              <a:rPr lang="en-US" dirty="0" smtClean="0">
                <a:solidFill>
                  <a:srgbClr val="FF0000"/>
                </a:solidFill>
              </a:rPr>
              <a:t>indication</a:t>
            </a:r>
            <a:r>
              <a:rPr lang="en-US" dirty="0" smtClean="0"/>
              <a:t> that the </a:t>
            </a:r>
            <a:r>
              <a:rPr lang="en-US" dirty="0" smtClean="0">
                <a:solidFill>
                  <a:srgbClr val="0000FF"/>
                </a:solidFill>
              </a:rPr>
              <a:t>evaluated Ta is consistent both for high energy emission and XRT emission</a:t>
            </a:r>
            <a:r>
              <a:rPr lang="en-US" dirty="0" smtClean="0"/>
              <a:t>. In order  to make this indication stronger one can rescale the energy spectra.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Gamma-Ray Bursts in Kyoto, 11-15 November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1548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Is the plateau emission also a feature of high energy GRBs?</vt:lpstr>
      <vt:lpstr>PowerPoint Presentation</vt:lpstr>
      <vt:lpstr>Luminosity-time correlation in X-ray Afterglows  </vt:lpstr>
      <vt:lpstr>Analyzed data sample</vt:lpstr>
      <vt:lpstr>From this study we infer that:</vt:lpstr>
      <vt:lpstr>Is there Lx-Ta correlation for LAT GRBs? </vt:lpstr>
      <vt:lpstr>GRB 090510 short hard -  a spectroscopic redshift   z=0.903±0.003 (Rau et al. 2009)</vt:lpstr>
      <vt:lpstr>Flux into luminosity conversion</vt:lpstr>
      <vt:lpstr>If we consider flaring activity in LAT</vt:lpstr>
      <vt:lpstr>The conversion factor</vt:lpstr>
      <vt:lpstr>Comparison of the spectral parameters</vt:lpstr>
      <vt:lpstr>Rescaling of the spectrum</vt:lpstr>
      <vt:lpstr>GRB 080916C: most powerful GRB ever recorded Photometric redshift z=4.35±0.15 (Greiner et al. 2009) </vt:lpstr>
      <vt:lpstr>GRB 090902B: Spectroscopic redshift of z=1.822 based on observations of the optical afterglow using the GMOS spectrograph mounted on the Gemini South Telescope </vt:lpstr>
      <vt:lpstr>GRB 090926A: spectroscopic redshift of z = 2.1062     (Malesani et al. 2009).</vt:lpstr>
      <vt:lpstr>PowerPoint Presentation</vt:lpstr>
      <vt:lpstr>Conclusion:    Luminosity-Time relations       for high energy GRBs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odette1978</dc:creator>
  <cp:lastModifiedBy>odette1978</cp:lastModifiedBy>
  <cp:revision>213</cp:revision>
  <dcterms:created xsi:type="dcterms:W3CDTF">2013-08-30T00:14:55Z</dcterms:created>
  <dcterms:modified xsi:type="dcterms:W3CDTF">2013-11-12T09:15:31Z</dcterms:modified>
</cp:coreProperties>
</file>