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6" r:id="rId1"/>
  </p:sldMasterIdLst>
  <p:notesMasterIdLst>
    <p:notesMasterId r:id="rId28"/>
  </p:notesMasterIdLst>
  <p:handoutMasterIdLst>
    <p:handoutMasterId r:id="rId29"/>
  </p:handoutMasterIdLst>
  <p:sldIdLst>
    <p:sldId id="256" r:id="rId2"/>
    <p:sldId id="257" r:id="rId3"/>
    <p:sldId id="258" r:id="rId4"/>
    <p:sldId id="283"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84"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79044C68-9796-3740-BDB1-4624FD3867CE}">
          <p14:sldIdLst>
            <p14:sldId id="256"/>
            <p14:sldId id="257"/>
          </p14:sldIdLst>
        </p14:section>
        <p14:section name="Background" id="{24AF01D4-475B-B644-9DBC-8F20E498280C}">
          <p14:sldIdLst>
            <p14:sldId id="258"/>
            <p14:sldId id="283"/>
            <p14:sldId id="260"/>
            <p14:sldId id="261"/>
            <p14:sldId id="262"/>
            <p14:sldId id="263"/>
            <p14:sldId id="264"/>
            <p14:sldId id="265"/>
            <p14:sldId id="266"/>
            <p14:sldId id="267"/>
          </p14:sldIdLst>
        </p14:section>
        <p14:section name="My Research" id="{040D8461-1E8F-DD4E-A08F-7A394CC4C2F8}">
          <p14:sldIdLst>
            <p14:sldId id="268"/>
            <p14:sldId id="269"/>
            <p14:sldId id="270"/>
            <p14:sldId id="272"/>
            <p14:sldId id="273"/>
            <p14:sldId id="284"/>
            <p14:sldId id="274"/>
            <p14:sldId id="275"/>
            <p14:sldId id="276"/>
            <p14:sldId id="277"/>
            <p14:sldId id="278"/>
            <p14:sldId id="279"/>
            <p14:sldId id="280"/>
          </p14:sldIdLst>
        </p14:section>
        <p14:section name="Conclusion" id="{463F1229-14C0-2A4A-8082-113DEB3DD078}">
          <p14:sldIdLst>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DC6"/>
    <a:srgbClr val="B02E38"/>
    <a:srgbClr val="6C5DFF"/>
    <a:srgbClr val="FC3C51"/>
    <a:srgbClr val="C03A44"/>
    <a:srgbClr val="4F45FF"/>
    <a:srgbClr val="CD0008"/>
    <a:srgbClr val="000000"/>
    <a:srgbClr val="FFD7F1"/>
    <a:srgbClr val="FF85D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5" d="100"/>
          <a:sy n="85" d="100"/>
        </p:scale>
        <p:origin x="-520"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C4E08B-A5E2-7947-A062-383B99EC961F}" type="datetimeFigureOut">
              <a:rPr lang="en-US" smtClean="0"/>
              <a:t>/10/13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C024BF1-A5A1-F24C-93EE-B5B7C15C1296}" type="slidenum">
              <a:rPr lang="en-US" smtClean="0"/>
              <a:t>‹#›</a:t>
            </a:fld>
            <a:endParaRPr lang="en-US"/>
          </a:p>
        </p:txBody>
      </p:sp>
    </p:spTree>
    <p:extLst>
      <p:ext uri="{BB962C8B-B14F-4D97-AF65-F5344CB8AC3E}">
        <p14:creationId xmlns:p14="http://schemas.microsoft.com/office/powerpoint/2010/main" val="39433480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AFE1E-AACB-1446-B897-A19603107895}" type="datetimeFigureOut">
              <a:rPr lang="en-US" smtClean="0"/>
              <a:t>/10/13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51498-9525-7F4D-A237-968623AF2A01}" type="slidenum">
              <a:rPr lang="en-US" smtClean="0"/>
              <a:t>‹#›</a:t>
            </a:fld>
            <a:endParaRPr lang="en-US"/>
          </a:p>
        </p:txBody>
      </p:sp>
    </p:spTree>
    <p:extLst>
      <p:ext uri="{BB962C8B-B14F-4D97-AF65-F5344CB8AC3E}">
        <p14:creationId xmlns:p14="http://schemas.microsoft.com/office/powerpoint/2010/main" val="224549891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Notes from Thierry:</a:t>
            </a:r>
            <a:br>
              <a:rPr lang="en-US" dirty="0" smtClean="0"/>
            </a:br>
            <a:r>
              <a:rPr lang="en-US" dirty="0" smtClean="0"/>
              <a:t>- Analytical</a:t>
            </a:r>
            <a:r>
              <a:rPr lang="en-US" baseline="0" dirty="0" smtClean="0"/>
              <a:t> calculations are performed in the asymptotic limit M&lt;&lt;1, </a:t>
            </a:r>
            <a:r>
              <a:rPr lang="en-US" baseline="0" dirty="0" err="1" smtClean="0"/>
              <a:t>Kheat</a:t>
            </a:r>
            <a:r>
              <a:rPr lang="en-US" baseline="0" dirty="0" smtClean="0"/>
              <a:t>&lt;&lt;1, </a:t>
            </a:r>
            <a:r>
              <a:rPr lang="en-US" baseline="0" dirty="0" err="1" smtClean="0"/>
              <a:t>Kgrav</a:t>
            </a:r>
            <a:r>
              <a:rPr lang="en-US" baseline="0" dirty="0" smtClean="0"/>
              <a:t>&lt;&lt;1</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baseline="0" dirty="0" err="1" smtClean="0"/>
              <a:t>k_peak</a:t>
            </a:r>
            <a:r>
              <a:rPr lang="en-US" baseline="0" dirty="0" smtClean="0"/>
              <a:t> seems to scaled like chi^(1/3) but the convergence to this scaling is very slow, so not very useful (work in progress)</a:t>
            </a:r>
            <a:endParaRPr lang="en-US" dirty="0"/>
          </a:p>
        </p:txBody>
      </p:sp>
      <p:sp>
        <p:nvSpPr>
          <p:cNvPr id="4" name="Slide Number Placeholder 3"/>
          <p:cNvSpPr>
            <a:spLocks noGrp="1"/>
          </p:cNvSpPr>
          <p:nvPr>
            <p:ph type="sldNum" sz="quarter" idx="10"/>
          </p:nvPr>
        </p:nvSpPr>
        <p:spPr/>
        <p:txBody>
          <a:bodyPr/>
          <a:lstStyle/>
          <a:p>
            <a:fld id="{13951498-9525-7F4D-A237-968623AF2A01}" type="slidenum">
              <a:rPr lang="en-US" smtClean="0"/>
              <a:t>17</a:t>
            </a:fld>
            <a:endParaRPr lang="en-US"/>
          </a:p>
        </p:txBody>
      </p:sp>
    </p:spTree>
    <p:extLst>
      <p:ext uri="{BB962C8B-B14F-4D97-AF65-F5344CB8AC3E}">
        <p14:creationId xmlns:p14="http://schemas.microsoft.com/office/powerpoint/2010/main" val="93714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Fernández</a:t>
            </a:r>
            <a:r>
              <a:rPr lang="en-US" dirty="0" smtClean="0"/>
              <a:t> criterion: Depends on bubble size and shape; probably within an order of magnitude of Scheck et al. criterion</a:t>
            </a:r>
          </a:p>
        </p:txBody>
      </p:sp>
      <p:sp>
        <p:nvSpPr>
          <p:cNvPr id="4" name="Slide Number Placeholder 3"/>
          <p:cNvSpPr>
            <a:spLocks noGrp="1"/>
          </p:cNvSpPr>
          <p:nvPr>
            <p:ph type="sldNum" sz="quarter" idx="10"/>
          </p:nvPr>
        </p:nvSpPr>
        <p:spPr/>
        <p:txBody>
          <a:bodyPr/>
          <a:lstStyle/>
          <a:p>
            <a:fld id="{13951498-9525-7F4D-A237-968623AF2A01}" type="slidenum">
              <a:rPr lang="en-US" smtClean="0"/>
              <a:t>18</a:t>
            </a:fld>
            <a:endParaRPr lang="en-US"/>
          </a:p>
        </p:txBody>
      </p:sp>
    </p:spTree>
    <p:extLst>
      <p:ext uri="{BB962C8B-B14F-4D97-AF65-F5344CB8AC3E}">
        <p14:creationId xmlns:p14="http://schemas.microsoft.com/office/powerpoint/2010/main" val="1929410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a factor of 2 of the Scheck et al. criterion</a:t>
            </a:r>
            <a:endParaRPr lang="en-US" dirty="0"/>
          </a:p>
        </p:txBody>
      </p:sp>
      <p:sp>
        <p:nvSpPr>
          <p:cNvPr id="4" name="Slide Number Placeholder 3"/>
          <p:cNvSpPr>
            <a:spLocks noGrp="1"/>
          </p:cNvSpPr>
          <p:nvPr>
            <p:ph type="sldNum" sz="quarter" idx="10"/>
          </p:nvPr>
        </p:nvSpPr>
        <p:spPr/>
        <p:txBody>
          <a:bodyPr/>
          <a:lstStyle/>
          <a:p>
            <a:fld id="{13951498-9525-7F4D-A237-968623AF2A01}" type="slidenum">
              <a:rPr lang="en-US" smtClean="0"/>
              <a:t>19</a:t>
            </a:fld>
            <a:endParaRPr lang="en-US"/>
          </a:p>
        </p:txBody>
      </p:sp>
    </p:spTree>
    <p:extLst>
      <p:ext uri="{BB962C8B-B14F-4D97-AF65-F5344CB8AC3E}">
        <p14:creationId xmlns:p14="http://schemas.microsoft.com/office/powerpoint/2010/main" val="329173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2AA2CD9-6D07-2243-AD5B-2024D7911552}" type="datetime1">
              <a:rPr lang="en-US" smtClean="0"/>
              <a:t>/10/13</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F2F5E10-5301-4EE6-90D2-A6C4A3F62BED}"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US" smtClean="0"/>
              <a:t>Brendan Krueger    |    CEA Saclay</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ADDDA7-7574-AF41-83F8-E4D3EE52F66E}" type="datetime1">
              <a:rPr lang="en-US" smtClean="0"/>
              <a:t>/10/13</a:t>
            </a:fld>
            <a:endParaRPr lang="en-US"/>
          </a:p>
        </p:txBody>
      </p:sp>
      <p:sp>
        <p:nvSpPr>
          <p:cNvPr id="5" name="Footer Placeholder 4"/>
          <p:cNvSpPr>
            <a:spLocks noGrp="1"/>
          </p:cNvSpPr>
          <p:nvPr>
            <p:ph type="ftr" sz="quarter" idx="11"/>
          </p:nvPr>
        </p:nvSpPr>
        <p:spPr/>
        <p:txBody>
          <a:bodyPr/>
          <a:lstStyle/>
          <a:p>
            <a:r>
              <a:rPr lang="en-US" smtClean="0"/>
              <a:t>Brendan Krueger    |    CEA Saclay</a:t>
            </a:r>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4BAFDE-3202-0646-8C25-5EF74689DD6F}" type="datetime1">
              <a:rPr lang="en-US" smtClean="0"/>
              <a:t>/10/13</a:t>
            </a:fld>
            <a:endParaRPr lang="en-US"/>
          </a:p>
        </p:txBody>
      </p:sp>
      <p:sp>
        <p:nvSpPr>
          <p:cNvPr id="5" name="Footer Placeholder 4"/>
          <p:cNvSpPr>
            <a:spLocks noGrp="1"/>
          </p:cNvSpPr>
          <p:nvPr>
            <p:ph type="ftr" sz="quarter" idx="11"/>
          </p:nvPr>
        </p:nvSpPr>
        <p:spPr/>
        <p:txBody>
          <a:bodyPr/>
          <a:lstStyle/>
          <a:p>
            <a:r>
              <a:rPr lang="en-US" smtClean="0"/>
              <a:t>Brendan Krueger    |    CEA Saclay</a:t>
            </a: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68222-968D-3A41-828B-45BE40A6E4F4}" type="datetime1">
              <a:rPr lang="en-US" smtClean="0"/>
              <a:t>/10/13</a:t>
            </a:fld>
            <a:endParaRPr lang="en-US"/>
          </a:p>
        </p:txBody>
      </p:sp>
      <p:sp>
        <p:nvSpPr>
          <p:cNvPr id="5" name="Footer Placeholder 4"/>
          <p:cNvSpPr>
            <a:spLocks noGrp="1"/>
          </p:cNvSpPr>
          <p:nvPr>
            <p:ph type="ftr" sz="quarter" idx="11"/>
          </p:nvPr>
        </p:nvSpPr>
        <p:spPr/>
        <p:txBody>
          <a:bodyPr/>
          <a:lstStyle/>
          <a:p>
            <a:r>
              <a:rPr lang="en-US" smtClean="0"/>
              <a:t>Brendan Krueger    |    CEA Saclay</a:t>
            </a:r>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D068E24-B5D9-DE4E-AD39-A7C828ED1892}" type="datetime1">
              <a:rPr lang="en-US" smtClean="0"/>
              <a:t>/10/13</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US" smtClean="0"/>
              <a:t>Brendan Krueger    |    CEA Saclay</a:t>
            </a:r>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3FA9B-3A87-9E4A-A3CA-59FEFE17DF6C}" type="datetime1">
              <a:rPr lang="en-US" smtClean="0"/>
              <a:t>/10/13</a:t>
            </a:fld>
            <a:endParaRPr lang="en-US"/>
          </a:p>
        </p:txBody>
      </p:sp>
      <p:sp>
        <p:nvSpPr>
          <p:cNvPr id="6" name="Footer Placeholder 5"/>
          <p:cNvSpPr>
            <a:spLocks noGrp="1"/>
          </p:cNvSpPr>
          <p:nvPr>
            <p:ph type="ftr" sz="quarter" idx="11"/>
          </p:nvPr>
        </p:nvSpPr>
        <p:spPr/>
        <p:txBody>
          <a:bodyPr/>
          <a:lstStyle/>
          <a:p>
            <a:r>
              <a:rPr lang="en-US" smtClean="0"/>
              <a:t>Brendan Krueger    |    CEA Saclay</a:t>
            </a:r>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92B59-27B8-3449-BE27-79E9FAAF9560}" type="datetime1">
              <a:rPr lang="en-US" smtClean="0"/>
              <a:t>/10/13</a:t>
            </a:fld>
            <a:endParaRPr lang="en-US"/>
          </a:p>
        </p:txBody>
      </p:sp>
      <p:sp>
        <p:nvSpPr>
          <p:cNvPr id="8" name="Footer Placeholder 7"/>
          <p:cNvSpPr>
            <a:spLocks noGrp="1"/>
          </p:cNvSpPr>
          <p:nvPr>
            <p:ph type="ftr" sz="quarter" idx="11"/>
          </p:nvPr>
        </p:nvSpPr>
        <p:spPr/>
        <p:txBody>
          <a:bodyPr/>
          <a:lstStyle/>
          <a:p>
            <a:r>
              <a:rPr lang="en-US" smtClean="0"/>
              <a:t>Brendan Krueger    |    CEA Saclay</a:t>
            </a:r>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CEA035-7D8D-BA42-BEF1-A0E000519B71}" type="datetime1">
              <a:rPr lang="en-US" smtClean="0"/>
              <a:t>/10/13</a:t>
            </a:fld>
            <a:endParaRPr lang="en-US"/>
          </a:p>
        </p:txBody>
      </p:sp>
      <p:sp>
        <p:nvSpPr>
          <p:cNvPr id="4" name="Footer Placeholder 3"/>
          <p:cNvSpPr>
            <a:spLocks noGrp="1"/>
          </p:cNvSpPr>
          <p:nvPr>
            <p:ph type="ftr" sz="quarter" idx="11"/>
          </p:nvPr>
        </p:nvSpPr>
        <p:spPr/>
        <p:txBody>
          <a:bodyPr/>
          <a:lstStyle/>
          <a:p>
            <a:r>
              <a:rPr lang="en-US" smtClean="0"/>
              <a:t>Brendan Krueger    |    CEA Saclay</a:t>
            </a:r>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C63CBF-9C7C-B647-8CC4-204D12D84C14}" type="datetime1">
              <a:rPr lang="en-US" smtClean="0"/>
              <a:t>/10/13</a:t>
            </a:fld>
            <a:endParaRPr lang="en-US"/>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4376-8BB9-AB48-BF1C-B1261F1E9228}" type="datetime1">
              <a:rPr lang="en-US" smtClean="0"/>
              <a:t>/10/13</a:t>
            </a:fld>
            <a:endParaRPr lang="en-US"/>
          </a:p>
        </p:txBody>
      </p:sp>
      <p:sp>
        <p:nvSpPr>
          <p:cNvPr id="6" name="Footer Placeholder 5"/>
          <p:cNvSpPr>
            <a:spLocks noGrp="1"/>
          </p:cNvSpPr>
          <p:nvPr>
            <p:ph type="ftr" sz="quarter" idx="11"/>
          </p:nvPr>
        </p:nvSpPr>
        <p:spPr/>
        <p:txBody>
          <a:bodyPr/>
          <a:lstStyle/>
          <a:p>
            <a:r>
              <a:rPr lang="en-US" smtClean="0"/>
              <a:t>Brendan Krueger    |    CEA Saclay</a:t>
            </a: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F2F5E10-5301-4EE6-90D2-A6C4A3F62BED}"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DA03E-DC4E-4A48-B2AD-8BC1C8BCF32E}" type="datetime1">
              <a:rPr lang="en-US" smtClean="0"/>
              <a:t>/10/13</a:t>
            </a:fld>
            <a:endParaRPr lang="en-US" dirty="0"/>
          </a:p>
        </p:txBody>
      </p:sp>
      <p:sp>
        <p:nvSpPr>
          <p:cNvPr id="6" name="Footer Placeholder 5"/>
          <p:cNvSpPr>
            <a:spLocks noGrp="1"/>
          </p:cNvSpPr>
          <p:nvPr>
            <p:ph type="ftr" sz="quarter" idx="11"/>
          </p:nvPr>
        </p:nvSpPr>
        <p:spPr/>
        <p:txBody>
          <a:bodyPr/>
          <a:lstStyle/>
          <a:p>
            <a:r>
              <a:rPr lang="en-US" smtClean="0"/>
              <a:t>Brendan Krueger    |    CEA Saclay</a:t>
            </a:r>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7453CEA-1227-EB4D-A98B-71C0927C3F92}" type="datetime1">
              <a:rPr lang="en-US" smtClean="0"/>
              <a:t>/10/13</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en-US" smtClean="0"/>
              <a:t>Brendan Krueger    |    CEA Saclay</a:t>
            </a:r>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algn="ctr"/>
            <a:r>
              <a:rPr lang="en-US" sz="1600" dirty="0" smtClean="0"/>
              <a:t>Brendan Krueger</a:t>
            </a:r>
          </a:p>
          <a:p>
            <a:pPr algn="ctr"/>
            <a:r>
              <a:rPr lang="en-US" sz="1600" dirty="0" smtClean="0"/>
              <a:t>CEA Saclay</a:t>
            </a:r>
          </a:p>
          <a:p>
            <a:pPr algn="ctr"/>
            <a:r>
              <a:rPr lang="en-US" sz="1600" dirty="0" smtClean="0"/>
              <a:t>2013 October 18</a:t>
            </a:r>
            <a:endParaRPr lang="en-US" sz="1600" dirty="0"/>
          </a:p>
        </p:txBody>
      </p:sp>
      <p:sp>
        <p:nvSpPr>
          <p:cNvPr id="3" name="Title 2"/>
          <p:cNvSpPr>
            <a:spLocks noGrp="1"/>
          </p:cNvSpPr>
          <p:nvPr>
            <p:ph type="title"/>
          </p:nvPr>
        </p:nvSpPr>
        <p:spPr/>
        <p:txBody>
          <a:bodyPr>
            <a:normAutofit fontScale="90000"/>
          </a:bodyPr>
          <a:lstStyle/>
          <a:p>
            <a:r>
              <a:rPr lang="en-US" dirty="0" smtClean="0"/>
              <a:t>The Onset of Neutrino-Driven Convection in Core-Collapse Supernovae</a:t>
            </a:r>
            <a:endParaRPr lang="en-US" dirty="0"/>
          </a:p>
        </p:txBody>
      </p:sp>
    </p:spTree>
    <p:extLst>
      <p:ext uri="{BB962C8B-B14F-4D97-AF65-F5344CB8AC3E}">
        <p14:creationId xmlns:p14="http://schemas.microsoft.com/office/powerpoint/2010/main" val="25054421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Seen in numerous CC SN simulations: e.g. </a:t>
            </a:r>
            <a:r>
              <a:rPr lang="en-US" dirty="0" err="1" smtClean="0"/>
              <a:t>Herant</a:t>
            </a:r>
            <a:r>
              <a:rPr lang="en-US" dirty="0" smtClean="0"/>
              <a:t> et al. (1992, 1994), Burrows et al. (1995), </a:t>
            </a:r>
            <a:r>
              <a:rPr lang="en-US" dirty="0" err="1" smtClean="0"/>
              <a:t>Janka</a:t>
            </a:r>
            <a:r>
              <a:rPr lang="en-US" dirty="0" smtClean="0"/>
              <a:t> &amp; Müller (1995, 1996), Fryer &amp; </a:t>
            </a:r>
            <a:r>
              <a:rPr lang="en-US" dirty="0" err="1" smtClean="0"/>
              <a:t>Heger</a:t>
            </a:r>
            <a:r>
              <a:rPr lang="en-US" dirty="0" smtClean="0"/>
              <a:t> (2000), </a:t>
            </a:r>
            <a:r>
              <a:rPr lang="en-US" dirty="0" err="1" smtClean="0"/>
              <a:t>Ott</a:t>
            </a:r>
            <a:r>
              <a:rPr lang="en-US" dirty="0" smtClean="0"/>
              <a:t> et al. (2013), Murphy et al. (2013)</a:t>
            </a:r>
          </a:p>
          <a:p>
            <a:r>
              <a:rPr lang="en-US" dirty="0" smtClean="0"/>
              <a:t>Studied analytically: </a:t>
            </a:r>
            <a:r>
              <a:rPr lang="en-US" dirty="0" err="1" smtClean="0"/>
              <a:t>Foglizzo</a:t>
            </a:r>
            <a:r>
              <a:rPr lang="en-US" dirty="0" smtClean="0"/>
              <a:t> et al. (2006)</a:t>
            </a:r>
          </a:p>
          <a:p>
            <a:r>
              <a:rPr lang="en-US" dirty="0"/>
              <a:t>Generally higher-order modes (</a:t>
            </a:r>
            <a:r>
              <a:rPr lang="en-US" dirty="0">
                <a:latin typeface="Mistral"/>
                <a:cs typeface="Mistral"/>
              </a:rPr>
              <a:t>l</a:t>
            </a:r>
            <a:r>
              <a:rPr lang="en-US" dirty="0"/>
              <a:t>~5-7)</a:t>
            </a:r>
          </a:p>
          <a:p>
            <a:pPr lvl="1"/>
            <a:r>
              <a:rPr lang="en-US" dirty="0"/>
              <a:t>Convection may cause low-order modes (especially in 2D): Burrows et al. (2012), </a:t>
            </a:r>
            <a:r>
              <a:rPr lang="en-US" dirty="0" err="1"/>
              <a:t>Dolence</a:t>
            </a:r>
            <a:r>
              <a:rPr lang="en-US" dirty="0"/>
              <a:t> et al. (2013)</a:t>
            </a:r>
          </a:p>
          <a:p>
            <a:pPr lvl="1"/>
            <a:r>
              <a:rPr lang="en-US" dirty="0"/>
              <a:t>Difficult to distinguish SASI from </a:t>
            </a:r>
            <a:r>
              <a:rPr lang="en-US" dirty="0" smtClean="0"/>
              <a:t>convection in nonlinear regime </a:t>
            </a:r>
            <a:r>
              <a:rPr lang="en-US" dirty="0"/>
              <a:t>using naïve spherical-harmonic </a:t>
            </a:r>
            <a:r>
              <a:rPr lang="en-US" dirty="0" smtClean="0"/>
              <a:t>decomposition</a:t>
            </a:r>
            <a:endParaRPr lang="en-US" dirty="0"/>
          </a:p>
        </p:txBody>
      </p:sp>
      <p:sp>
        <p:nvSpPr>
          <p:cNvPr id="4" name="Footer Placeholder 3"/>
          <p:cNvSpPr>
            <a:spLocks noGrp="1"/>
          </p:cNvSpPr>
          <p:nvPr>
            <p:ph type="ftr" sz="quarter" idx="11"/>
          </p:nvPr>
        </p:nvSpPr>
        <p:spPr/>
        <p:txBody>
          <a:bodyPr/>
          <a:lstStyle/>
          <a:p>
            <a:r>
              <a:rPr lang="en-US" smtClean="0"/>
              <a:t>Brendan Krueger    |    CEA Saclay</a:t>
            </a:r>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10</a:t>
            </a:fld>
            <a:endParaRPr lang="en-US"/>
          </a:p>
        </p:txBody>
      </p:sp>
      <p:sp>
        <p:nvSpPr>
          <p:cNvPr id="6" name="Title 5"/>
          <p:cNvSpPr>
            <a:spLocks noGrp="1"/>
          </p:cNvSpPr>
          <p:nvPr>
            <p:ph type="title"/>
          </p:nvPr>
        </p:nvSpPr>
        <p:spPr/>
        <p:txBody>
          <a:bodyPr/>
          <a:lstStyle/>
          <a:p>
            <a:r>
              <a:rPr lang="en-US" dirty="0" smtClean="0"/>
              <a:t>Convection I: Background</a:t>
            </a:r>
            <a:endParaRPr lang="en-US" dirty="0"/>
          </a:p>
        </p:txBody>
      </p:sp>
    </p:spTree>
    <p:extLst>
      <p:ext uri="{BB962C8B-B14F-4D97-AF65-F5344CB8AC3E}">
        <p14:creationId xmlns:p14="http://schemas.microsoft.com/office/powerpoint/2010/main" val="25411424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Due to negative entropy gradient, the gain region is unstable to convection</a:t>
            </a:r>
          </a:p>
          <a:p>
            <a:r>
              <a:rPr lang="en-US" dirty="0" smtClean="0"/>
              <a:t>May be stabilized through advection: </a:t>
            </a:r>
            <a:r>
              <a:rPr lang="en-US" dirty="0" err="1" smtClean="0"/>
              <a:t>Foglizzo</a:t>
            </a:r>
            <a:r>
              <a:rPr lang="en-US" dirty="0" smtClean="0"/>
              <a:t> et al. (2006)</a:t>
            </a:r>
          </a:p>
          <a:p>
            <a:pPr lvl="1"/>
            <a:r>
              <a:rPr lang="en-US" dirty="0" smtClean="0"/>
              <a:t>Compare the advection time across the gain region and the growth rate of convective modes</a:t>
            </a:r>
          </a:p>
          <a:p>
            <a:pPr lvl="1"/>
            <a:r>
              <a:rPr lang="en-US" dirty="0" err="1" smtClean="0"/>
              <a:t>Foglizzo’s</a:t>
            </a:r>
            <a:r>
              <a:rPr lang="en-US" dirty="0" smtClean="0"/>
              <a:t> </a:t>
            </a:r>
            <a:r>
              <a:rPr lang="en-US" dirty="0" err="1" smtClean="0"/>
              <a:t>χ</a:t>
            </a:r>
            <a:r>
              <a:rPr lang="en-US" dirty="0" smtClean="0"/>
              <a:t> parameter: </a:t>
            </a:r>
            <a:endParaRPr lang="en-US" dirty="0"/>
          </a:p>
          <a:p>
            <a:pPr lvl="1"/>
            <a:r>
              <a:rPr lang="en-US" dirty="0" err="1" smtClean="0"/>
              <a:t>χ</a:t>
            </a:r>
            <a:r>
              <a:rPr lang="en-US" dirty="0" smtClean="0"/>
              <a:t> &gt; 3 is unstable to convection</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11</a:t>
            </a:fld>
            <a:endParaRPr lang="en-US"/>
          </a:p>
        </p:txBody>
      </p:sp>
      <p:sp>
        <p:nvSpPr>
          <p:cNvPr id="5" name="Title 4"/>
          <p:cNvSpPr>
            <a:spLocks noGrp="1"/>
          </p:cNvSpPr>
          <p:nvPr>
            <p:ph type="title"/>
          </p:nvPr>
        </p:nvSpPr>
        <p:spPr/>
        <p:txBody>
          <a:bodyPr/>
          <a:lstStyle/>
          <a:p>
            <a:r>
              <a:rPr lang="en-US" dirty="0" smtClean="0"/>
              <a:t>Convection II: Stabilization</a:t>
            </a:r>
            <a:endParaRPr lang="en-US" dirty="0"/>
          </a:p>
        </p:txBody>
      </p:sp>
      <p:pic>
        <p:nvPicPr>
          <p:cNvPr id="6" name="Picture 5" descr="chi_definition.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6617" y="3182636"/>
            <a:ext cx="2503053" cy="705085"/>
          </a:xfrm>
          <a:prstGeom prst="rect">
            <a:avLst/>
          </a:prstGeom>
        </p:spPr>
      </p:pic>
    </p:spTree>
    <p:extLst>
      <p:ext uri="{BB962C8B-B14F-4D97-AF65-F5344CB8AC3E}">
        <p14:creationId xmlns:p14="http://schemas.microsoft.com/office/powerpoint/2010/main" val="2638548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linds(horizontal)">
                                      <p:cBhvr>
                                        <p:cTn id="18" dur="500"/>
                                        <p:tgtEl>
                                          <p:spTgt spid="2">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linds(horizontal)">
                                      <p:cBhvr>
                                        <p:cTn id="21" dur="500"/>
                                        <p:tgtEl>
                                          <p:spTgt spid="2">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Different behavior results from these two instabilities</a:t>
            </a:r>
          </a:p>
          <a:p>
            <a:r>
              <a:rPr lang="en-US" dirty="0" smtClean="0"/>
              <a:t>SASI has the potential to generate high-velocity and/or fast-rotating neutron stars (through sloshing and spiral modes)</a:t>
            </a:r>
          </a:p>
          <a:p>
            <a:r>
              <a:rPr lang="en-US" dirty="0" smtClean="0"/>
              <a:t>Convection requires much more focus on heating (i.e., neutrino transport) to capture the driving physics</a:t>
            </a:r>
          </a:p>
          <a:p>
            <a:r>
              <a:rPr lang="en-US" dirty="0" smtClean="0"/>
              <a:t>SASI can lead to gravitational wave emission: </a:t>
            </a:r>
            <a:r>
              <a:rPr lang="en-US" dirty="0" err="1" smtClean="0"/>
              <a:t>Marek</a:t>
            </a:r>
            <a:r>
              <a:rPr lang="en-US" dirty="0" smtClean="0"/>
              <a:t> et al. (2009), Murphy et al. (2009)</a:t>
            </a:r>
          </a:p>
          <a:p>
            <a:r>
              <a:rPr lang="en-US" dirty="0" smtClean="0"/>
              <a:t>Neutrino emission from CC </a:t>
            </a:r>
            <a:r>
              <a:rPr lang="en-US" dirty="0" err="1" smtClean="0"/>
              <a:t>SNe</a:t>
            </a:r>
            <a:r>
              <a:rPr lang="en-US" dirty="0" smtClean="0"/>
              <a:t> could depend on flow dynamics</a:t>
            </a:r>
          </a:p>
          <a:p>
            <a:r>
              <a:rPr lang="en-US" dirty="0" smtClean="0"/>
              <a:t>Different shock evolution (asymmetry)</a:t>
            </a:r>
          </a:p>
          <a:p>
            <a:r>
              <a:rPr lang="en-US" dirty="0" smtClean="0"/>
              <a:t>Dimensionality of simulations could be significant for different reasons</a:t>
            </a:r>
          </a:p>
          <a:p>
            <a:pPr lvl="1"/>
            <a:r>
              <a:rPr lang="en-US" dirty="0" smtClean="0"/>
              <a:t>Convection: inverse cascade in 2D vs. forward cascade in 3D</a:t>
            </a:r>
          </a:p>
          <a:p>
            <a:pPr lvl="1"/>
            <a:r>
              <a:rPr lang="en-US" dirty="0" smtClean="0"/>
              <a:t>SASI: tendency towards sloshing in 2D vs. spiral in 3D</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12</a:t>
            </a:fld>
            <a:endParaRPr lang="en-US"/>
          </a:p>
        </p:txBody>
      </p:sp>
      <p:sp>
        <p:nvSpPr>
          <p:cNvPr id="5" name="Title 4"/>
          <p:cNvSpPr>
            <a:spLocks noGrp="1"/>
          </p:cNvSpPr>
          <p:nvPr>
            <p:ph type="title"/>
          </p:nvPr>
        </p:nvSpPr>
        <p:spPr/>
        <p:txBody>
          <a:bodyPr/>
          <a:lstStyle/>
          <a:p>
            <a:r>
              <a:rPr lang="en-US" dirty="0" smtClean="0"/>
              <a:t>SASI vs. Convection</a:t>
            </a:r>
            <a:endParaRPr lang="en-US" dirty="0"/>
          </a:p>
        </p:txBody>
      </p:sp>
    </p:spTree>
    <p:extLst>
      <p:ext uri="{BB962C8B-B14F-4D97-AF65-F5344CB8AC3E}">
        <p14:creationId xmlns:p14="http://schemas.microsoft.com/office/powerpoint/2010/main" val="11230100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linds(horizontal)">
                                      <p:cBhvr>
                                        <p:cTn id="37" dur="500"/>
                                        <p:tgtEl>
                                          <p:spTgt spid="2">
                                            <p:txEl>
                                              <p:pRg st="6" end="6"/>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2">
                                            <p:txEl>
                                              <p:pRg st="7" end="7"/>
                                            </p:txEl>
                                          </p:spTgt>
                                        </p:tgtEl>
                                        <p:attrNameLst>
                                          <p:attrName>style.visibility</p:attrName>
                                        </p:attrNameLst>
                                      </p:cBhvr>
                                      <p:to>
                                        <p:strVal val="visible"/>
                                      </p:to>
                                    </p:set>
                                    <p:animEffect transition="in" filter="blinds(horizontal)">
                                      <p:cBhvr>
                                        <p:cTn id="40" dur="500"/>
                                        <p:tgtEl>
                                          <p:spTgt spid="2">
                                            <p:txEl>
                                              <p:pRg st="7" end="7"/>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blinds(horizontal)">
                                      <p:cBhvr>
                                        <p:cTn id="43"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dirty="0" smtClean="0"/>
              <a:t>Research from CEA Saclay</a:t>
            </a:r>
            <a:endParaRPr lang="en-US" dirty="0"/>
          </a:p>
        </p:txBody>
      </p:sp>
      <p:sp>
        <p:nvSpPr>
          <p:cNvPr id="4" name="Slide Number Placeholder 3"/>
          <p:cNvSpPr>
            <a:spLocks noGrp="1"/>
          </p:cNvSpPr>
          <p:nvPr>
            <p:ph type="sldNum" sz="quarter" idx="11"/>
          </p:nvPr>
        </p:nvSpPr>
        <p:spPr/>
        <p:txBody>
          <a:bodyPr/>
          <a:lstStyle/>
          <a:p>
            <a:fld id="{F7886C9C-DC18-4195-8FD5-A50AA931D419}" type="slidenum">
              <a:rPr lang="en-US" smtClean="0"/>
              <a:pPr/>
              <a:t>13</a:t>
            </a:fld>
            <a:endParaRPr lang="en-US"/>
          </a:p>
        </p:txBody>
      </p:sp>
      <p:sp>
        <p:nvSpPr>
          <p:cNvPr id="3" name="Footer Placeholder 2"/>
          <p:cNvSpPr>
            <a:spLocks noGrp="1"/>
          </p:cNvSpPr>
          <p:nvPr>
            <p:ph type="ftr" sz="quarter" idx="12"/>
          </p:nvPr>
        </p:nvSpPr>
        <p:spPr/>
        <p:txBody>
          <a:bodyPr/>
          <a:lstStyle/>
          <a:p>
            <a:r>
              <a:rPr lang="en-US" smtClean="0"/>
              <a:t>Brendan Krueger    |    CEA Saclay</a:t>
            </a:r>
            <a:endParaRPr lang="en-US"/>
          </a:p>
        </p:txBody>
      </p:sp>
      <p:sp>
        <p:nvSpPr>
          <p:cNvPr id="6" name="Title 5"/>
          <p:cNvSpPr>
            <a:spLocks noGrp="1"/>
          </p:cNvSpPr>
          <p:nvPr>
            <p:ph type="title"/>
          </p:nvPr>
        </p:nvSpPr>
        <p:spPr/>
        <p:txBody>
          <a:bodyPr/>
          <a:lstStyle/>
          <a:p>
            <a:r>
              <a:rPr lang="en-US" dirty="0" smtClean="0"/>
              <a:t>Nonlinear Behavior of Convection</a:t>
            </a:r>
            <a:endParaRPr lang="en-US" dirty="0"/>
          </a:p>
        </p:txBody>
      </p:sp>
    </p:spTree>
    <p:extLst>
      <p:ext uri="{BB962C8B-B14F-4D97-AF65-F5344CB8AC3E}">
        <p14:creationId xmlns:p14="http://schemas.microsoft.com/office/powerpoint/2010/main" val="31259388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r>
              <a:rPr lang="en-US" dirty="0" smtClean="0"/>
              <a:t>What can we learn about instabilities in the gain region of a collapsing massive star?</a:t>
            </a:r>
          </a:p>
          <a:p>
            <a:r>
              <a:rPr lang="en-US" dirty="0" smtClean="0"/>
              <a:t>Can we use this information to develop criteria for when a particular instability will dominate the post-shock dynamics?</a:t>
            </a:r>
          </a:p>
          <a:p>
            <a:r>
              <a:rPr lang="en-US" dirty="0" smtClean="0"/>
              <a:t>We have started with convection</a:t>
            </a:r>
          </a:p>
          <a:p>
            <a:pPr lvl="1"/>
            <a:r>
              <a:rPr lang="en-US" dirty="0" smtClean="0"/>
              <a:t>We also have a study of nonlinear effects relating to SASI in progress, currently being led by a graduate student, and we hope to be seeing new results soon</a:t>
            </a:r>
            <a:endParaRPr lang="en-US" dirty="0"/>
          </a:p>
        </p:txBody>
      </p:sp>
      <p:sp>
        <p:nvSpPr>
          <p:cNvPr id="4" name="Footer Placeholder 3"/>
          <p:cNvSpPr>
            <a:spLocks noGrp="1"/>
          </p:cNvSpPr>
          <p:nvPr>
            <p:ph type="ftr" sz="quarter" idx="11"/>
          </p:nvPr>
        </p:nvSpPr>
        <p:spPr/>
        <p:txBody>
          <a:bodyPr/>
          <a:lstStyle/>
          <a:p>
            <a:r>
              <a:rPr lang="en-US" smtClean="0"/>
              <a:t>Brendan Krueger    |    CEA Saclay</a:t>
            </a:r>
            <a:endParaRPr lang="en-US" dirty="0"/>
          </a:p>
        </p:txBody>
      </p:sp>
      <p:sp>
        <p:nvSpPr>
          <p:cNvPr id="3" name="Slide Number Placeholder 2"/>
          <p:cNvSpPr>
            <a:spLocks noGrp="1"/>
          </p:cNvSpPr>
          <p:nvPr>
            <p:ph type="sldNum" sz="quarter" idx="12"/>
          </p:nvPr>
        </p:nvSpPr>
        <p:spPr/>
        <p:txBody>
          <a:bodyPr/>
          <a:lstStyle/>
          <a:p>
            <a:pPr algn="r"/>
            <a:fld id="{F7886C9C-DC18-4195-8FD5-A50AA931D419}" type="slidenum">
              <a:rPr lang="en-US" smtClean="0"/>
              <a:pPr algn="r"/>
              <a:t>14</a:t>
            </a:fld>
            <a:endParaRPr lang="en-US" dirty="0"/>
          </a:p>
        </p:txBody>
      </p:sp>
      <p:sp>
        <p:nvSpPr>
          <p:cNvPr id="6" name="Title 5"/>
          <p:cNvSpPr>
            <a:spLocks noGrp="1"/>
          </p:cNvSpPr>
          <p:nvPr>
            <p:ph type="title"/>
          </p:nvPr>
        </p:nvSpPr>
        <p:spPr/>
        <p:txBody>
          <a:bodyPr/>
          <a:lstStyle/>
          <a:p>
            <a:r>
              <a:rPr lang="en-US" dirty="0" smtClean="0"/>
              <a:t>The Big Questions</a:t>
            </a:r>
            <a:endParaRPr lang="en-US" dirty="0"/>
          </a:p>
        </p:txBody>
      </p:sp>
    </p:spTree>
    <p:extLst>
      <p:ext uri="{BB962C8B-B14F-4D97-AF65-F5344CB8AC3E}">
        <p14:creationId xmlns:p14="http://schemas.microsoft.com/office/powerpoint/2010/main" val="1198636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blinds(horizontal)">
                                      <p:cBhvr>
                                        <p:cTn id="20"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linear theory provides a good prediction</a:t>
            </a:r>
          </a:p>
          <a:p>
            <a:r>
              <a:rPr lang="en-US" dirty="0" smtClean="0"/>
              <a:t>There is evidence that nonlinear effects could be important under some circumstances (e.g., Scheck et al. 2008)</a:t>
            </a:r>
          </a:p>
          <a:p>
            <a:r>
              <a:rPr lang="en-US" dirty="0" smtClean="0"/>
              <a:t>Can we determine a criterion for the non-linear triggering of buoyancy-induced turbulence?</a:t>
            </a:r>
          </a:p>
          <a:p>
            <a:pPr lvl="1"/>
            <a:r>
              <a:rPr lang="en-US" dirty="0" smtClean="0"/>
              <a:t>Step 1: When is the flow unstable?  For example: When is a bubble buoyant against advection?</a:t>
            </a:r>
          </a:p>
          <a:p>
            <a:pPr lvl="1"/>
            <a:r>
              <a:rPr lang="en-US" dirty="0" smtClean="0"/>
              <a:t>Step 2: When does a buoyant bubble lead to convective instability and/or turbulence?</a:t>
            </a:r>
            <a:endParaRPr lang="en-US" dirty="0"/>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15</a:t>
            </a:fld>
            <a:endParaRPr lang="en-US"/>
          </a:p>
        </p:txBody>
      </p:sp>
      <p:sp>
        <p:nvSpPr>
          <p:cNvPr id="5" name="Title 4"/>
          <p:cNvSpPr>
            <a:spLocks noGrp="1"/>
          </p:cNvSpPr>
          <p:nvPr>
            <p:ph type="title"/>
          </p:nvPr>
        </p:nvSpPr>
        <p:spPr/>
        <p:txBody>
          <a:bodyPr/>
          <a:lstStyle/>
          <a:p>
            <a:r>
              <a:rPr lang="en-US" dirty="0" smtClean="0"/>
              <a:t>Break Down the Problem</a:t>
            </a:r>
            <a:endParaRPr lang="en-US" dirty="0"/>
          </a:p>
        </p:txBody>
      </p:sp>
    </p:spTree>
    <p:extLst>
      <p:ext uri="{BB962C8B-B14F-4D97-AF65-F5344CB8AC3E}">
        <p14:creationId xmlns:p14="http://schemas.microsoft.com/office/powerpoint/2010/main" val="5529089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r>
              <a:rPr lang="en-US" dirty="0" smtClean="0"/>
              <a:t>Simplify to the minimal physics necessary to capture buoyant instabilities analogous to what is seen in the gain region of CC </a:t>
            </a:r>
            <a:r>
              <a:rPr lang="en-US" dirty="0" err="1" smtClean="0"/>
              <a:t>SNe</a:t>
            </a:r>
            <a:endParaRPr lang="en-US" dirty="0" smtClean="0"/>
          </a:p>
          <a:p>
            <a:r>
              <a:rPr lang="en-US" dirty="0" smtClean="0"/>
              <a:t>Cartesian geometry</a:t>
            </a:r>
          </a:p>
          <a:p>
            <a:r>
              <a:rPr lang="en-US" dirty="0" smtClean="0"/>
              <a:t>Ideal </a:t>
            </a:r>
            <a:r>
              <a:rPr lang="en-US" dirty="0" err="1" smtClean="0"/>
              <a:t>ϒ</a:t>
            </a:r>
            <a:r>
              <a:rPr lang="en-US" dirty="0" smtClean="0"/>
              <a:t>-law equation of state</a:t>
            </a:r>
          </a:p>
          <a:p>
            <a:pPr lvl="1"/>
            <a:r>
              <a:rPr lang="en-US" dirty="0" err="1" smtClean="0"/>
              <a:t>ϒ</a:t>
            </a:r>
            <a:r>
              <a:rPr lang="en-US" dirty="0" smtClean="0"/>
              <a:t> = 4/3</a:t>
            </a:r>
          </a:p>
          <a:p>
            <a:pPr marL="45720" indent="0">
              <a:buNone/>
            </a:pPr>
            <a:endParaRPr lang="en-US" dirty="0"/>
          </a:p>
        </p:txBody>
      </p:sp>
      <p:sp>
        <p:nvSpPr>
          <p:cNvPr id="6" name="Content Placeholder 5"/>
          <p:cNvSpPr>
            <a:spLocks noGrp="1"/>
          </p:cNvSpPr>
          <p:nvPr>
            <p:ph sz="half" idx="2"/>
          </p:nvPr>
        </p:nvSpPr>
        <p:spPr/>
        <p:txBody>
          <a:bodyPr>
            <a:normAutofit fontScale="92500" lnSpcReduction="10000"/>
          </a:bodyPr>
          <a:lstStyle/>
          <a:p>
            <a:r>
              <a:rPr lang="en-US" dirty="0"/>
              <a:t>Define a buoyant layer</a:t>
            </a:r>
          </a:p>
          <a:p>
            <a:pPr lvl="1"/>
            <a:r>
              <a:rPr lang="en-US" dirty="0"/>
              <a:t>Shape function s(x)</a:t>
            </a:r>
          </a:p>
          <a:p>
            <a:r>
              <a:rPr lang="en-US" dirty="0"/>
              <a:t>Analytic heating function</a:t>
            </a:r>
          </a:p>
          <a:p>
            <a:pPr lvl="1"/>
            <a:r>
              <a:rPr lang="en-US" dirty="0"/>
              <a:t>H = H</a:t>
            </a:r>
            <a:r>
              <a:rPr lang="en-US" baseline="-25000" dirty="0"/>
              <a:t>0</a:t>
            </a:r>
            <a:r>
              <a:rPr lang="en-US" dirty="0"/>
              <a:t> (</a:t>
            </a:r>
            <a:r>
              <a:rPr lang="en-US" dirty="0" err="1"/>
              <a:t>ρ</a:t>
            </a:r>
            <a:r>
              <a:rPr lang="en-US" dirty="0"/>
              <a:t>/ρ</a:t>
            </a:r>
            <a:r>
              <a:rPr lang="en-US" baseline="-25000" dirty="0"/>
              <a:t>0</a:t>
            </a:r>
            <a:r>
              <a:rPr lang="en-US" dirty="0"/>
              <a:t>) s(x)</a:t>
            </a:r>
          </a:p>
          <a:p>
            <a:r>
              <a:rPr lang="en-US" dirty="0"/>
              <a:t>Gravitational acceleration</a:t>
            </a:r>
          </a:p>
          <a:p>
            <a:pPr lvl="1"/>
            <a:r>
              <a:rPr lang="en-US" dirty="0"/>
              <a:t>g = g</a:t>
            </a:r>
            <a:r>
              <a:rPr lang="en-US" baseline="-25000" dirty="0"/>
              <a:t>0</a:t>
            </a:r>
            <a:r>
              <a:rPr lang="en-US" dirty="0"/>
              <a:t> s(x</a:t>
            </a:r>
            <a:r>
              <a:rPr lang="en-US" dirty="0" smtClean="0"/>
              <a:t>)</a:t>
            </a:r>
            <a:endParaRPr lang="en-US" dirty="0"/>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16</a:t>
            </a:fld>
            <a:endParaRPr lang="en-US"/>
          </a:p>
        </p:txBody>
      </p:sp>
      <p:sp>
        <p:nvSpPr>
          <p:cNvPr id="5" name="Title 4"/>
          <p:cNvSpPr>
            <a:spLocks noGrp="1"/>
          </p:cNvSpPr>
          <p:nvPr>
            <p:ph type="title"/>
          </p:nvPr>
        </p:nvSpPr>
        <p:spPr/>
        <p:txBody>
          <a:bodyPr/>
          <a:lstStyle/>
          <a:p>
            <a:r>
              <a:rPr lang="en-US" dirty="0" smtClean="0"/>
              <a:t>Simplified Model</a:t>
            </a:r>
            <a:endParaRPr lang="en-US" dirty="0"/>
          </a:p>
        </p:txBody>
      </p:sp>
    </p:spTree>
    <p:extLst>
      <p:ext uri="{BB962C8B-B14F-4D97-AF65-F5344CB8AC3E}">
        <p14:creationId xmlns:p14="http://schemas.microsoft.com/office/powerpoint/2010/main" val="1174181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blinds(horizontal)">
                                      <p:cBhvr>
                                        <p:cTn id="25" dur="500"/>
                                        <p:tgtEl>
                                          <p:spTgt spid="6">
                                            <p:txEl>
                                              <p:pRg st="0" end="0"/>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6">
                                            <p:txEl>
                                              <p:pRg st="1" end="1"/>
                                            </p:txEl>
                                          </p:spTgt>
                                        </p:tgtEl>
                                        <p:attrNameLst>
                                          <p:attrName>style.visibility</p:attrName>
                                        </p:attrNameLst>
                                      </p:cBhvr>
                                      <p:to>
                                        <p:strVal val="visible"/>
                                      </p:to>
                                    </p:set>
                                    <p:animEffect transition="in" filter="blinds(horizontal)">
                                      <p:cBhvr>
                                        <p:cTn id="28" dur="500"/>
                                        <p:tgtEl>
                                          <p:spTgt spid="6">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blinds(horizontal)">
                                      <p:cBhvr>
                                        <p:cTn id="33" dur="500"/>
                                        <p:tgtEl>
                                          <p:spTgt spid="6">
                                            <p:txEl>
                                              <p:pRg st="2" end="2"/>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blinds(horizontal)">
                                      <p:cBhvr>
                                        <p:cTn id="36" dur="500"/>
                                        <p:tgtEl>
                                          <p:spTgt spid="6">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Effect transition="in" filter="blinds(horizontal)">
                                      <p:cBhvr>
                                        <p:cTn id="41" dur="500"/>
                                        <p:tgtEl>
                                          <p:spTgt spid="6">
                                            <p:txEl>
                                              <p:pRg st="4" end="4"/>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6">
                                            <p:txEl>
                                              <p:pRg st="5" end="5"/>
                                            </p:txEl>
                                          </p:spTgt>
                                        </p:tgtEl>
                                        <p:attrNameLst>
                                          <p:attrName>style.visibility</p:attrName>
                                        </p:attrNameLst>
                                      </p:cBhvr>
                                      <p:to>
                                        <p:strVal val="visible"/>
                                      </p:to>
                                    </p:set>
                                    <p:animEffect transition="in" filter="blinds(horizontal)">
                                      <p:cBhvr>
                                        <p:cTn id="44"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Small perturbations grow (unstable) or decay (stable) exponentially</a:t>
            </a:r>
          </a:p>
          <a:p>
            <a:r>
              <a:rPr lang="en-US" sz="2400" dirty="0" smtClean="0"/>
              <a:t>Unstable modes bounded by </a:t>
            </a:r>
            <a:r>
              <a:rPr lang="en-US" sz="2400" dirty="0" err="1" smtClean="0"/>
              <a:t>k</a:t>
            </a:r>
            <a:r>
              <a:rPr lang="en-US" sz="2400" baseline="-25000" dirty="0" err="1" smtClean="0"/>
              <a:t>min</a:t>
            </a:r>
            <a:r>
              <a:rPr lang="en-US" sz="2400" dirty="0"/>
              <a:t> </a:t>
            </a:r>
            <a:r>
              <a:rPr lang="en-US" sz="2400" dirty="0" smtClean="0"/>
              <a:t>= 0 and </a:t>
            </a:r>
            <a:r>
              <a:rPr lang="en-US" sz="2400" dirty="0" err="1" smtClean="0"/>
              <a:t>hk</a:t>
            </a:r>
            <a:r>
              <a:rPr lang="en-US" sz="2400" baseline="-25000" dirty="0" err="1" smtClean="0"/>
              <a:t>max</a:t>
            </a:r>
            <a:r>
              <a:rPr lang="en-US" sz="2400" dirty="0" smtClean="0"/>
              <a:t> ~ </a:t>
            </a:r>
            <a:r>
              <a:rPr lang="en-US" sz="2400" dirty="0" err="1" smtClean="0"/>
              <a:t>χ</a:t>
            </a:r>
            <a:endParaRPr lang="en-US" sz="2400" dirty="0" smtClean="0"/>
          </a:p>
          <a:p>
            <a:pPr lvl="1"/>
            <a:r>
              <a:rPr lang="en-US" sz="2000" dirty="0" err="1" smtClean="0"/>
              <a:t>k</a:t>
            </a:r>
            <a:r>
              <a:rPr lang="en-US" sz="2000" baseline="-25000" dirty="0" err="1" smtClean="0"/>
              <a:t>max</a:t>
            </a:r>
            <a:r>
              <a:rPr lang="en-US" sz="2000" dirty="0" smtClean="0"/>
              <a:t>(</a:t>
            </a:r>
            <a:r>
              <a:rPr lang="en-US" sz="2000" dirty="0" err="1" smtClean="0"/>
              <a:t>χ</a:t>
            </a:r>
            <a:r>
              <a:rPr lang="en-US" sz="2000" dirty="0" smtClean="0"/>
              <a:t>=2)</a:t>
            </a:r>
            <a:r>
              <a:rPr lang="en-US" sz="2000" baseline="-25000" dirty="0" smtClean="0"/>
              <a:t> </a:t>
            </a:r>
            <a:r>
              <a:rPr lang="en-US" sz="2000" dirty="0" smtClean="0"/>
              <a:t>= </a:t>
            </a:r>
            <a:r>
              <a:rPr lang="en-US" sz="2000" dirty="0" err="1" smtClean="0"/>
              <a:t>k</a:t>
            </a:r>
            <a:r>
              <a:rPr lang="en-US" sz="2000" baseline="-25000" dirty="0" err="1" smtClean="0"/>
              <a:t>min</a:t>
            </a:r>
            <a:r>
              <a:rPr lang="en-US" sz="2000" dirty="0" smtClean="0"/>
              <a:t> = 0 : no unstable modes for </a:t>
            </a:r>
            <a:r>
              <a:rPr lang="en-US" sz="2000" dirty="0" err="1" smtClean="0"/>
              <a:t>χ</a:t>
            </a:r>
            <a:r>
              <a:rPr lang="en-US" sz="2000" dirty="0" smtClean="0"/>
              <a:t> &lt; 2</a:t>
            </a:r>
          </a:p>
          <a:p>
            <a:r>
              <a:rPr lang="en-US" sz="2400" dirty="0" smtClean="0"/>
              <a:t>Fastest-growing mode: </a:t>
            </a:r>
            <a:r>
              <a:rPr lang="en-US" sz="2400" dirty="0" err="1" smtClean="0"/>
              <a:t>k</a:t>
            </a:r>
            <a:r>
              <a:rPr lang="en-US" sz="2400" baseline="-25000" dirty="0" err="1" smtClean="0"/>
              <a:t>peak</a:t>
            </a:r>
            <a:r>
              <a:rPr lang="en-US" sz="2400" dirty="0" smtClean="0"/>
              <a:t> = </a:t>
            </a:r>
            <a:r>
              <a:rPr lang="en-US" sz="2400" dirty="0" err="1" smtClean="0"/>
              <a:t>k</a:t>
            </a:r>
            <a:r>
              <a:rPr lang="en-US" sz="2400" baseline="-25000" dirty="0" err="1" smtClean="0"/>
              <a:t>peak</a:t>
            </a:r>
            <a:r>
              <a:rPr lang="en-US" sz="2400" dirty="0" smtClean="0"/>
              <a:t>(</a:t>
            </a:r>
            <a:r>
              <a:rPr lang="en-US" sz="2400" dirty="0" err="1" smtClean="0"/>
              <a:t>χ</a:t>
            </a:r>
            <a:r>
              <a:rPr lang="en-US" sz="2400" dirty="0" smtClean="0"/>
              <a:t>)</a:t>
            </a:r>
          </a:p>
          <a:p>
            <a:r>
              <a:rPr lang="en-US" sz="2400" dirty="0" smtClean="0"/>
              <a:t>Confirmed using hydrodynamic simulations</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17</a:t>
            </a:fld>
            <a:endParaRPr lang="en-US"/>
          </a:p>
        </p:txBody>
      </p:sp>
      <p:sp>
        <p:nvSpPr>
          <p:cNvPr id="5" name="Title 4"/>
          <p:cNvSpPr>
            <a:spLocks noGrp="1"/>
          </p:cNvSpPr>
          <p:nvPr>
            <p:ph type="title"/>
          </p:nvPr>
        </p:nvSpPr>
        <p:spPr/>
        <p:txBody>
          <a:bodyPr/>
          <a:lstStyle/>
          <a:p>
            <a:r>
              <a:rPr lang="en-US" dirty="0" smtClean="0"/>
              <a:t>Linear Theory</a:t>
            </a:r>
            <a:endParaRPr lang="en-US" dirty="0"/>
          </a:p>
        </p:txBody>
      </p:sp>
    </p:spTree>
    <p:extLst>
      <p:ext uri="{BB962C8B-B14F-4D97-AF65-F5344CB8AC3E}">
        <p14:creationId xmlns:p14="http://schemas.microsoft.com/office/powerpoint/2010/main" val="21189630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linds(horizontal)">
                                      <p:cBhvr>
                                        <p:cTn id="2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57200" y="1677615"/>
            <a:ext cx="4040188" cy="639762"/>
          </a:xfrm>
        </p:spPr>
        <p:txBody>
          <a:bodyPr/>
          <a:lstStyle/>
          <a:p>
            <a:r>
              <a:rPr lang="en-US" dirty="0" smtClean="0"/>
              <a:t>Scheck et al. (2008)</a:t>
            </a:r>
            <a:endParaRPr lang="en-US" dirty="0"/>
          </a:p>
        </p:txBody>
      </p:sp>
      <p:sp>
        <p:nvSpPr>
          <p:cNvPr id="2" name="Content Placeholder 1"/>
          <p:cNvSpPr>
            <a:spLocks noGrp="1"/>
          </p:cNvSpPr>
          <p:nvPr>
            <p:ph sz="half" idx="2"/>
          </p:nvPr>
        </p:nvSpPr>
        <p:spPr>
          <a:xfrm>
            <a:off x="457200" y="2393577"/>
            <a:ext cx="4040188" cy="3154680"/>
          </a:xfrm>
        </p:spPr>
        <p:txBody>
          <a:bodyPr>
            <a:normAutofit fontScale="85000" lnSpcReduction="10000"/>
          </a:bodyPr>
          <a:lstStyle/>
          <a:p>
            <a:r>
              <a:rPr lang="en-US" dirty="0" smtClean="0"/>
              <a:t>Change in velocity due to buoyancy:</a:t>
            </a:r>
            <a:br>
              <a:rPr lang="en-US" dirty="0" smtClean="0"/>
            </a:br>
            <a:r>
              <a:rPr lang="en-US" dirty="0" smtClean="0"/>
              <a:t>			(~0.2%)</a:t>
            </a:r>
          </a:p>
          <a:p>
            <a:pPr marL="365760" lvl="1" indent="0">
              <a:buNone/>
            </a:pPr>
            <a:endParaRPr lang="en-US" dirty="0" smtClean="0"/>
          </a:p>
          <a:p>
            <a:r>
              <a:rPr lang="en-US" dirty="0" smtClean="0"/>
              <a:t>No mention of heating</a:t>
            </a:r>
          </a:p>
          <a:p>
            <a:pPr lvl="1"/>
            <a:r>
              <a:rPr lang="en-US" dirty="0" smtClean="0"/>
              <a:t>Adiabatic bubble</a:t>
            </a:r>
          </a:p>
          <a:p>
            <a:pPr lvl="1"/>
            <a:r>
              <a:rPr lang="en-US" dirty="0" smtClean="0"/>
              <a:t>No reference to the background entropy gradient</a:t>
            </a:r>
          </a:p>
          <a:p>
            <a:r>
              <a:rPr lang="en-US" dirty="0" smtClean="0"/>
              <a:t>No mention of drag from rising against accretion flow</a:t>
            </a:r>
          </a:p>
        </p:txBody>
      </p:sp>
      <p:sp>
        <p:nvSpPr>
          <p:cNvPr id="9" name="Text Placeholder 8"/>
          <p:cNvSpPr>
            <a:spLocks noGrp="1"/>
          </p:cNvSpPr>
          <p:nvPr>
            <p:ph type="body" sz="quarter" idx="3"/>
          </p:nvPr>
        </p:nvSpPr>
        <p:spPr>
          <a:xfrm>
            <a:off x="4645025" y="1677615"/>
            <a:ext cx="4041775" cy="639762"/>
          </a:xfrm>
        </p:spPr>
        <p:txBody>
          <a:bodyPr/>
          <a:lstStyle/>
          <a:p>
            <a:r>
              <a:rPr lang="en-US" dirty="0" err="1" smtClean="0"/>
              <a:t>Fernández</a:t>
            </a:r>
            <a:r>
              <a:rPr lang="en-US" dirty="0" smtClean="0"/>
              <a:t> et al. (2013)</a:t>
            </a:r>
            <a:endParaRPr lang="en-US" dirty="0"/>
          </a:p>
        </p:txBody>
      </p:sp>
      <p:sp>
        <p:nvSpPr>
          <p:cNvPr id="10" name="Content Placeholder 9"/>
          <p:cNvSpPr>
            <a:spLocks noGrp="1"/>
          </p:cNvSpPr>
          <p:nvPr>
            <p:ph sz="quarter" idx="4"/>
          </p:nvPr>
        </p:nvSpPr>
        <p:spPr>
          <a:xfrm>
            <a:off x="4645025" y="2393576"/>
            <a:ext cx="4041775" cy="3154680"/>
          </a:xfrm>
        </p:spPr>
        <p:txBody>
          <a:bodyPr>
            <a:normAutofit fontScale="77500" lnSpcReduction="20000"/>
          </a:bodyPr>
          <a:lstStyle/>
          <a:p>
            <a:r>
              <a:rPr lang="en-US" dirty="0" smtClean="0"/>
              <a:t>Balance of gravitational, buoyant, and drag forces:</a:t>
            </a:r>
          </a:p>
          <a:p>
            <a:endParaRPr lang="en-US" dirty="0"/>
          </a:p>
          <a:p>
            <a:endParaRPr lang="en-US" dirty="0" smtClean="0"/>
          </a:p>
          <a:p>
            <a:r>
              <a:rPr lang="en-US" dirty="0" smtClean="0"/>
              <a:t>No </a:t>
            </a:r>
            <a:r>
              <a:rPr lang="en-US" dirty="0"/>
              <a:t>mention of </a:t>
            </a:r>
            <a:r>
              <a:rPr lang="en-US" dirty="0" smtClean="0"/>
              <a:t>heating</a:t>
            </a:r>
          </a:p>
          <a:p>
            <a:pPr lvl="1"/>
            <a:r>
              <a:rPr lang="en-US" dirty="0" smtClean="0"/>
              <a:t>Adiabatic bubble</a:t>
            </a:r>
          </a:p>
          <a:p>
            <a:pPr lvl="1"/>
            <a:r>
              <a:rPr lang="en-US" dirty="0" smtClean="0"/>
              <a:t>No reference to the background entropy gradient</a:t>
            </a:r>
            <a:endParaRPr lang="en-US" dirty="0"/>
          </a:p>
          <a:p>
            <a:r>
              <a:rPr lang="en-US" dirty="0"/>
              <a:t>No mention of the size of the gain region</a:t>
            </a:r>
          </a:p>
          <a:p>
            <a:r>
              <a:rPr lang="en-US" dirty="0" smtClean="0"/>
              <a:t>Criterion on constant velocity, not buoyancy</a:t>
            </a:r>
            <a:endParaRPr lang="en-US" dirty="0"/>
          </a:p>
          <a:p>
            <a:endParaRPr lang="en-US" dirty="0"/>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18</a:t>
            </a:fld>
            <a:endParaRPr lang="en-US"/>
          </a:p>
        </p:txBody>
      </p:sp>
      <p:sp>
        <p:nvSpPr>
          <p:cNvPr id="5" name="Title 4"/>
          <p:cNvSpPr>
            <a:spLocks noGrp="1"/>
          </p:cNvSpPr>
          <p:nvPr>
            <p:ph type="title"/>
          </p:nvPr>
        </p:nvSpPr>
        <p:spPr/>
        <p:txBody>
          <a:bodyPr/>
          <a:lstStyle/>
          <a:p>
            <a:r>
              <a:rPr lang="en-US" dirty="0" smtClean="0"/>
              <a:t>Current Criteria</a:t>
            </a:r>
            <a:endParaRPr lang="en-US" dirty="0"/>
          </a:p>
        </p:txBody>
      </p:sp>
      <p:pic>
        <p:nvPicPr>
          <p:cNvPr id="6" name="Picture 5" descr="Scheck_criterion.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478" y="3049437"/>
            <a:ext cx="1925955" cy="537210"/>
          </a:xfrm>
          <a:prstGeom prst="rect">
            <a:avLst/>
          </a:prstGeom>
        </p:spPr>
      </p:pic>
      <p:pic>
        <p:nvPicPr>
          <p:cNvPr id="7" name="Picture 6" descr="Fernandez_criterion.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9891" y="2978182"/>
            <a:ext cx="1137285" cy="497205"/>
          </a:xfrm>
          <a:prstGeom prst="rect">
            <a:avLst/>
          </a:prstGeom>
        </p:spPr>
      </p:pic>
      <p:sp>
        <p:nvSpPr>
          <p:cNvPr id="11" name="TextBox 10"/>
          <p:cNvSpPr txBox="1"/>
          <p:nvPr/>
        </p:nvSpPr>
        <p:spPr>
          <a:xfrm>
            <a:off x="384048" y="5617886"/>
            <a:ext cx="8403336" cy="353943"/>
          </a:xfrm>
          <a:prstGeom prst="rect">
            <a:avLst/>
          </a:prstGeom>
          <a:noFill/>
        </p:spPr>
        <p:txBody>
          <a:bodyPr wrap="square" rtlCol="0">
            <a:noAutofit/>
          </a:bodyPr>
          <a:lstStyle/>
          <a:p>
            <a:pPr marL="45720" lvl="0" algn="ctr">
              <a:spcBef>
                <a:spcPct val="20000"/>
              </a:spcBef>
              <a:buClr>
                <a:srgbClr val="C66951"/>
              </a:buClr>
            </a:pPr>
            <a:r>
              <a:rPr lang="en-US" sz="2000" spc="150" dirty="0">
                <a:solidFill>
                  <a:srgbClr val="534949"/>
                </a:solidFill>
              </a:rPr>
              <a:t>Neither details the relationship between a rising </a:t>
            </a:r>
            <a:r>
              <a:rPr lang="en-US" sz="2000" spc="150" dirty="0" smtClean="0">
                <a:solidFill>
                  <a:srgbClr val="534949"/>
                </a:solidFill>
              </a:rPr>
              <a:t>bubble</a:t>
            </a:r>
            <a:br>
              <a:rPr lang="en-US" sz="2000" spc="150" dirty="0" smtClean="0">
                <a:solidFill>
                  <a:srgbClr val="534949"/>
                </a:solidFill>
              </a:rPr>
            </a:br>
            <a:r>
              <a:rPr lang="en-US" sz="2000" spc="150" dirty="0" smtClean="0">
                <a:solidFill>
                  <a:srgbClr val="534949"/>
                </a:solidFill>
              </a:rPr>
              <a:t>and the development of </a:t>
            </a:r>
            <a:r>
              <a:rPr lang="en-US" sz="2000" spc="150" dirty="0">
                <a:solidFill>
                  <a:srgbClr val="534949"/>
                </a:solidFill>
              </a:rPr>
              <a:t>turbulent convection</a:t>
            </a:r>
          </a:p>
        </p:txBody>
      </p:sp>
    </p:spTree>
    <p:extLst>
      <p:ext uri="{BB962C8B-B14F-4D97-AF65-F5344CB8AC3E}">
        <p14:creationId xmlns:p14="http://schemas.microsoft.com/office/powerpoint/2010/main" val="41390742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linds(horizontal)">
                                      <p:cBhvr>
                                        <p:cTn id="12" dur="500"/>
                                        <p:tgtEl>
                                          <p:spTgt spid="2">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blinds(horizontal)">
                                      <p:cBhvr>
                                        <p:cTn id="20" dur="500"/>
                                        <p:tgtEl>
                                          <p:spTgt spid="2">
                                            <p:txEl>
                                              <p:pRg st="2" end="2"/>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linds(horizontal)">
                                      <p:cBhvr>
                                        <p:cTn id="23" dur="500"/>
                                        <p:tgtEl>
                                          <p:spTgt spid="2">
                                            <p:txEl>
                                              <p:pRg st="3" end="3"/>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blinds(horizontal)">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blinds(horizontal)">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blinds(horizontal)">
                                      <p:cBhvr>
                                        <p:cTn id="36" dur="5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Effect transition="in" filter="blinds(horizontal)">
                                      <p:cBhvr>
                                        <p:cTn id="41" dur="500"/>
                                        <p:tgtEl>
                                          <p:spTgt spid="10">
                                            <p:txEl>
                                              <p:pRg st="0" end="0"/>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blinds(horizontal)">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0">
                                            <p:txEl>
                                              <p:pRg st="3" end="3"/>
                                            </p:txEl>
                                          </p:spTgt>
                                        </p:tgtEl>
                                        <p:attrNameLst>
                                          <p:attrName>style.visibility</p:attrName>
                                        </p:attrNameLst>
                                      </p:cBhvr>
                                      <p:to>
                                        <p:strVal val="visible"/>
                                      </p:to>
                                    </p:set>
                                    <p:animEffect transition="in" filter="blinds(horizontal)">
                                      <p:cBhvr>
                                        <p:cTn id="49" dur="500"/>
                                        <p:tgtEl>
                                          <p:spTgt spid="10">
                                            <p:txEl>
                                              <p:pRg st="3" end="3"/>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10">
                                            <p:txEl>
                                              <p:pRg st="4" end="4"/>
                                            </p:txEl>
                                          </p:spTgt>
                                        </p:tgtEl>
                                        <p:attrNameLst>
                                          <p:attrName>style.visibility</p:attrName>
                                        </p:attrNameLst>
                                      </p:cBhvr>
                                      <p:to>
                                        <p:strVal val="visible"/>
                                      </p:to>
                                    </p:set>
                                    <p:animEffect transition="in" filter="blinds(horizontal)">
                                      <p:cBhvr>
                                        <p:cTn id="52" dur="500"/>
                                        <p:tgtEl>
                                          <p:spTgt spid="10">
                                            <p:txEl>
                                              <p:pRg st="4" end="4"/>
                                            </p:txEl>
                                          </p:spTgt>
                                        </p:tgtEl>
                                      </p:cBhvr>
                                    </p:animEffect>
                                  </p:childTnLst>
                                </p:cTn>
                              </p:par>
                              <p:par>
                                <p:cTn id="53" presetID="3" presetClass="entr" presetSubtype="10" fill="hold" nodeType="withEffect">
                                  <p:stCondLst>
                                    <p:cond delay="0"/>
                                  </p:stCondLst>
                                  <p:childTnLst>
                                    <p:set>
                                      <p:cBhvr>
                                        <p:cTn id="54" dur="1" fill="hold">
                                          <p:stCondLst>
                                            <p:cond delay="0"/>
                                          </p:stCondLst>
                                        </p:cTn>
                                        <p:tgtEl>
                                          <p:spTgt spid="10">
                                            <p:txEl>
                                              <p:pRg st="5" end="5"/>
                                            </p:txEl>
                                          </p:spTgt>
                                        </p:tgtEl>
                                        <p:attrNameLst>
                                          <p:attrName>style.visibility</p:attrName>
                                        </p:attrNameLst>
                                      </p:cBhvr>
                                      <p:to>
                                        <p:strVal val="visible"/>
                                      </p:to>
                                    </p:set>
                                    <p:animEffect transition="in" filter="blinds(horizontal)">
                                      <p:cBhvr>
                                        <p:cTn id="55" dur="500"/>
                                        <p:tgtEl>
                                          <p:spTgt spid="10">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0">
                                            <p:txEl>
                                              <p:pRg st="6" end="6"/>
                                            </p:txEl>
                                          </p:spTgt>
                                        </p:tgtEl>
                                        <p:attrNameLst>
                                          <p:attrName>style.visibility</p:attrName>
                                        </p:attrNameLst>
                                      </p:cBhvr>
                                      <p:to>
                                        <p:strVal val="visible"/>
                                      </p:to>
                                    </p:set>
                                    <p:animEffect transition="in" filter="blinds(horizontal)">
                                      <p:cBhvr>
                                        <p:cTn id="60" dur="500"/>
                                        <p:tgtEl>
                                          <p:spTgt spid="10">
                                            <p:txEl>
                                              <p:pRg st="6" end="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nodeType="clickEffect">
                                  <p:stCondLst>
                                    <p:cond delay="0"/>
                                  </p:stCondLst>
                                  <p:childTnLst>
                                    <p:set>
                                      <p:cBhvr>
                                        <p:cTn id="64" dur="1" fill="hold">
                                          <p:stCondLst>
                                            <p:cond delay="0"/>
                                          </p:stCondLst>
                                        </p:cTn>
                                        <p:tgtEl>
                                          <p:spTgt spid="10">
                                            <p:txEl>
                                              <p:pRg st="7" end="7"/>
                                            </p:txEl>
                                          </p:spTgt>
                                        </p:tgtEl>
                                        <p:attrNameLst>
                                          <p:attrName>style.visibility</p:attrName>
                                        </p:attrNameLst>
                                      </p:cBhvr>
                                      <p:to>
                                        <p:strVal val="visible"/>
                                      </p:to>
                                    </p:set>
                                    <p:animEffect transition="in" filter="blinds(horizontal)">
                                      <p:cBhvr>
                                        <p:cTn id="65" dur="500"/>
                                        <p:tgtEl>
                                          <p:spTgt spid="10">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blinds(horizontal)">
                                      <p:cBhvr>
                                        <p:cTn id="7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Attempt to improve the physics of </a:t>
            </a:r>
            <a:r>
              <a:rPr lang="en-US" dirty="0" smtClean="0"/>
              <a:t>previous estimates</a:t>
            </a:r>
            <a:endParaRPr lang="en-US" dirty="0"/>
          </a:p>
          <a:p>
            <a:r>
              <a:rPr lang="en-US" dirty="0" smtClean="0"/>
              <a:t>Numerically integrate the equations of motion</a:t>
            </a:r>
          </a:p>
          <a:p>
            <a:r>
              <a:rPr lang="en-US" dirty="0" smtClean="0"/>
              <a:t>Begin with an adiabatic bubble and no drag force</a:t>
            </a:r>
          </a:p>
          <a:p>
            <a:pPr lvl="1"/>
            <a:r>
              <a:rPr lang="en-US" dirty="0"/>
              <a:t>A</a:t>
            </a:r>
            <a:r>
              <a:rPr lang="en-US" dirty="0" smtClean="0"/>
              <a:t>pproximates the inputs to the Scheck et al. (2008) criterion</a:t>
            </a:r>
          </a:p>
          <a:p>
            <a:pPr lvl="1"/>
            <a:r>
              <a:rPr lang="en-US" dirty="0" smtClean="0"/>
              <a:t>Add drag force and heating of the bubble</a:t>
            </a:r>
          </a:p>
          <a:p>
            <a:r>
              <a:rPr lang="en-US" dirty="0" smtClean="0"/>
              <a:t>Results</a:t>
            </a:r>
          </a:p>
          <a:p>
            <a:pPr lvl="1"/>
            <a:r>
              <a:rPr lang="en-US" dirty="0" smtClean="0"/>
              <a:t>Heating had very minimal effect</a:t>
            </a:r>
          </a:p>
          <a:p>
            <a:pPr lvl="1"/>
            <a:r>
              <a:rPr lang="en-US" dirty="0" smtClean="0"/>
              <a:t>Drag force caused the bubble to reach an equilibrium position instead of escaping to infinity and is thus more physical, but changed the critical value very little</a:t>
            </a:r>
          </a:p>
          <a:p>
            <a:r>
              <a:rPr lang="en-US" dirty="0" smtClean="0"/>
              <a:t>Net result is a critical value within an order of magnitude of the Scheck et al. (2008) and </a:t>
            </a:r>
            <a:r>
              <a:rPr lang="en-US" dirty="0" err="1" smtClean="0"/>
              <a:t>Fernández</a:t>
            </a:r>
            <a:r>
              <a:rPr lang="en-US" dirty="0" smtClean="0"/>
              <a:t> et al. (2013) predictions for our model</a:t>
            </a:r>
            <a:endParaRPr lang="en-US" dirty="0"/>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19</a:t>
            </a:fld>
            <a:endParaRPr lang="en-US"/>
          </a:p>
        </p:txBody>
      </p:sp>
      <p:sp>
        <p:nvSpPr>
          <p:cNvPr id="5" name="Title 4"/>
          <p:cNvSpPr>
            <a:spLocks noGrp="1"/>
          </p:cNvSpPr>
          <p:nvPr>
            <p:ph type="title"/>
          </p:nvPr>
        </p:nvSpPr>
        <p:spPr/>
        <p:txBody>
          <a:bodyPr/>
          <a:lstStyle/>
          <a:p>
            <a:r>
              <a:rPr lang="en-US" dirty="0" smtClean="0"/>
              <a:t>Modified Criterion</a:t>
            </a:r>
            <a:endParaRPr lang="en-US" dirty="0"/>
          </a:p>
        </p:txBody>
      </p:sp>
    </p:spTree>
    <p:extLst>
      <p:ext uri="{BB962C8B-B14F-4D97-AF65-F5344CB8AC3E}">
        <p14:creationId xmlns:p14="http://schemas.microsoft.com/office/powerpoint/2010/main" val="3771781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linds(horizontal)">
                                      <p:cBhvr>
                                        <p:cTn id="28" dur="500"/>
                                        <p:tgtEl>
                                          <p:spTgt spid="2">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linds(horizontal)">
                                      <p:cBhvr>
                                        <p:cTn id="31" dur="500"/>
                                        <p:tgtEl>
                                          <p:spTgt spid="2">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linds(horizontal)">
                                      <p:cBhvr>
                                        <p:cTn id="34" dur="500"/>
                                        <p:tgtEl>
                                          <p:spTgt spid="2">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blinds(horizontal)">
                                      <p:cBhvr>
                                        <p:cTn id="3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Background</a:t>
            </a:r>
          </a:p>
          <a:p>
            <a:pPr lvl="1"/>
            <a:r>
              <a:rPr lang="en-US" dirty="0" smtClean="0"/>
              <a:t>Structure of CC </a:t>
            </a:r>
            <a:r>
              <a:rPr lang="en-US" dirty="0" err="1" smtClean="0"/>
              <a:t>SNe</a:t>
            </a:r>
            <a:r>
              <a:rPr lang="en-US" dirty="0" smtClean="0"/>
              <a:t> in the stalled-shock phase</a:t>
            </a:r>
          </a:p>
          <a:p>
            <a:pPr lvl="1"/>
            <a:r>
              <a:rPr lang="en-US" dirty="0" smtClean="0"/>
              <a:t>Instabilities in CC </a:t>
            </a:r>
            <a:r>
              <a:rPr lang="en-US" dirty="0" err="1" smtClean="0"/>
              <a:t>SNe</a:t>
            </a:r>
            <a:endParaRPr lang="en-US" dirty="0" smtClean="0"/>
          </a:p>
          <a:p>
            <a:pPr lvl="2"/>
            <a:r>
              <a:rPr lang="en-US" dirty="0" smtClean="0"/>
              <a:t>Convective instability</a:t>
            </a:r>
          </a:p>
          <a:p>
            <a:pPr lvl="2"/>
            <a:r>
              <a:rPr lang="en-US" dirty="0" smtClean="0"/>
              <a:t>Standing accretion shock instability</a:t>
            </a:r>
          </a:p>
          <a:p>
            <a:r>
              <a:rPr lang="en-US" dirty="0" smtClean="0"/>
              <a:t>Research at CEA</a:t>
            </a:r>
            <a:endParaRPr lang="en-US" dirty="0"/>
          </a:p>
          <a:p>
            <a:pPr lvl="1"/>
            <a:r>
              <a:rPr lang="en-US" dirty="0" smtClean="0"/>
              <a:t>The big picture</a:t>
            </a:r>
          </a:p>
          <a:p>
            <a:pPr lvl="1"/>
            <a:r>
              <a:rPr lang="en-US" dirty="0" smtClean="0"/>
              <a:t>A simple model</a:t>
            </a:r>
          </a:p>
          <a:p>
            <a:pPr lvl="1"/>
            <a:r>
              <a:rPr lang="en-US" dirty="0" smtClean="0"/>
              <a:t>Predictions</a:t>
            </a:r>
          </a:p>
          <a:p>
            <a:pPr lvl="1"/>
            <a:r>
              <a:rPr lang="en-US" dirty="0" smtClean="0"/>
              <a:t>Hydrodynamics</a:t>
            </a:r>
          </a:p>
          <a:p>
            <a:r>
              <a:rPr lang="en-US" dirty="0" smtClean="0"/>
              <a:t>Were do we go from here?</a:t>
            </a:r>
          </a:p>
          <a:p>
            <a:r>
              <a:rPr lang="en-US" dirty="0" smtClean="0"/>
              <a:t>Summary &amp; Conclusions</a:t>
            </a:r>
          </a:p>
        </p:txBody>
      </p:sp>
      <p:sp>
        <p:nvSpPr>
          <p:cNvPr id="4" name="Footer Placeholder 3"/>
          <p:cNvSpPr>
            <a:spLocks noGrp="1"/>
          </p:cNvSpPr>
          <p:nvPr>
            <p:ph type="ftr" sz="quarter" idx="11"/>
          </p:nvPr>
        </p:nvSpPr>
        <p:spPr/>
        <p:txBody>
          <a:bodyPr/>
          <a:lstStyle/>
          <a:p>
            <a:r>
              <a:rPr lang="en-US" smtClean="0"/>
              <a:t>Brendan Krueger    |    CEA Saclay</a:t>
            </a:r>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2</a:t>
            </a:fld>
            <a:endParaRPr lang="en-US"/>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077464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500"/>
                                        <p:tgtEl>
                                          <p:spTgt spid="2">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blinds(horizontal)">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linds(horizontal)">
                                      <p:cBhvr>
                                        <p:cTn id="24" dur="500"/>
                                        <p:tgtEl>
                                          <p:spTgt spid="2">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blinds(horizontal)">
                                      <p:cBhvr>
                                        <p:cTn id="30" dur="500"/>
                                        <p:tgtEl>
                                          <p:spTgt spid="2">
                                            <p:txEl>
                                              <p:pRg st="7" end="7"/>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Effect transition="in" filter="blinds(horizontal)">
                                      <p:cBhvr>
                                        <p:cTn id="33" dur="500"/>
                                        <p:tgtEl>
                                          <p:spTgt spid="2">
                                            <p:txEl>
                                              <p:pRg st="8" end="8"/>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2">
                                            <p:txEl>
                                              <p:pRg st="9" end="9"/>
                                            </p:txEl>
                                          </p:spTgt>
                                        </p:tgtEl>
                                        <p:attrNameLst>
                                          <p:attrName>style.visibility</p:attrName>
                                        </p:attrNameLst>
                                      </p:cBhvr>
                                      <p:to>
                                        <p:strVal val="visible"/>
                                      </p:to>
                                    </p:set>
                                    <p:animEffect transition="in" filter="blinds(horizontal)">
                                      <p:cBhvr>
                                        <p:cTn id="36" dur="500"/>
                                        <p:tgtEl>
                                          <p:spTgt spid="2">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Effect transition="in" filter="blinds(horizontal)">
                                      <p:cBhvr>
                                        <p:cTn id="41" dur="500"/>
                                        <p:tgtEl>
                                          <p:spTgt spid="2">
                                            <p:txEl>
                                              <p:pRg st="10" end="1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2">
                                            <p:txEl>
                                              <p:pRg st="11" end="11"/>
                                            </p:txEl>
                                          </p:spTgt>
                                        </p:tgtEl>
                                        <p:attrNameLst>
                                          <p:attrName>style.visibility</p:attrName>
                                        </p:attrNameLst>
                                      </p:cBhvr>
                                      <p:to>
                                        <p:strVal val="visible"/>
                                      </p:to>
                                    </p:set>
                                    <p:animEffect transition="in" filter="blinds(horizontal)">
                                      <p:cBhvr>
                                        <p:cTn id="46"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model as previously described</a:t>
            </a:r>
          </a:p>
          <a:p>
            <a:r>
              <a:rPr lang="en-US" dirty="0" smtClean="0"/>
              <a:t>RAMSES fluid dynamics code</a:t>
            </a:r>
          </a:p>
          <a:p>
            <a:pPr lvl="1"/>
            <a:r>
              <a:rPr lang="en-US" dirty="0" smtClean="0"/>
              <a:t>Parallel (MPI)</a:t>
            </a:r>
          </a:p>
          <a:p>
            <a:pPr lvl="1"/>
            <a:r>
              <a:rPr lang="en-US" dirty="0" smtClean="0"/>
              <a:t>AMR</a:t>
            </a:r>
          </a:p>
          <a:p>
            <a:pPr lvl="2"/>
            <a:r>
              <a:rPr lang="en-US" dirty="0" smtClean="0"/>
              <a:t>We are using a uniform-grid version to avoid overhead</a:t>
            </a:r>
          </a:p>
          <a:p>
            <a:pPr lvl="1"/>
            <a:r>
              <a:rPr lang="en-US" dirty="0" smtClean="0"/>
              <a:t>MHD algorithm based on the MUSCL method</a:t>
            </a:r>
          </a:p>
          <a:p>
            <a:pPr lvl="2"/>
            <a:r>
              <a:rPr lang="en-US" dirty="0" smtClean="0"/>
              <a:t>No magnetic field yet; that is on the to-do list</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20</a:t>
            </a:fld>
            <a:endParaRPr lang="en-US"/>
          </a:p>
        </p:txBody>
      </p:sp>
      <p:sp>
        <p:nvSpPr>
          <p:cNvPr id="5" name="Title 4"/>
          <p:cNvSpPr>
            <a:spLocks noGrp="1"/>
          </p:cNvSpPr>
          <p:nvPr>
            <p:ph type="title"/>
          </p:nvPr>
        </p:nvSpPr>
        <p:spPr/>
        <p:txBody>
          <a:bodyPr/>
          <a:lstStyle/>
          <a:p>
            <a:r>
              <a:rPr lang="en-US" dirty="0" smtClean="0"/>
              <a:t>Hydrodynamic Simulations</a:t>
            </a:r>
            <a:endParaRPr lang="en-US" dirty="0"/>
          </a:p>
        </p:txBody>
      </p:sp>
    </p:spTree>
    <p:extLst>
      <p:ext uri="{BB962C8B-B14F-4D97-AF65-F5344CB8AC3E}">
        <p14:creationId xmlns:p14="http://schemas.microsoft.com/office/powerpoint/2010/main" val="1846548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linds(horizontal)">
                                      <p:cBhvr>
                                        <p:cTn id="16" dur="500"/>
                                        <p:tgtEl>
                                          <p:spTgt spid="2">
                                            <p:txEl>
                                              <p:pRg st="2" end="2"/>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blinds(horizontal)">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Add a bubble to the upstream flow</a:t>
            </a:r>
          </a:p>
          <a:p>
            <a:pPr lvl="1"/>
            <a:r>
              <a:rPr lang="en-US" dirty="0" smtClean="0"/>
              <a:t>Low-density/high-entropy, pressure equilibrium</a:t>
            </a:r>
          </a:p>
          <a:p>
            <a:pPr lvl="1"/>
            <a:r>
              <a:rPr lang="en-US" dirty="0" smtClean="0"/>
              <a:t>Varied the density contrast to explore (in)stability limit</a:t>
            </a:r>
            <a:endParaRPr lang="en-US" dirty="0"/>
          </a:p>
          <a:p>
            <a:r>
              <a:rPr lang="en-US" dirty="0" smtClean="0"/>
              <a:t>Result:</a:t>
            </a:r>
          </a:p>
          <a:p>
            <a:pPr lvl="1"/>
            <a:r>
              <a:rPr lang="en-US" dirty="0" smtClean="0"/>
              <a:t>Density contrast must be approximately 100 times what was given by the bubble trajectory models</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21</a:t>
            </a:fld>
            <a:endParaRPr lang="en-US"/>
          </a:p>
        </p:txBody>
      </p:sp>
      <p:sp>
        <p:nvSpPr>
          <p:cNvPr id="5" name="Title 4"/>
          <p:cNvSpPr>
            <a:spLocks noGrp="1"/>
          </p:cNvSpPr>
          <p:nvPr>
            <p:ph type="title"/>
          </p:nvPr>
        </p:nvSpPr>
        <p:spPr/>
        <p:txBody>
          <a:bodyPr/>
          <a:lstStyle/>
          <a:p>
            <a:r>
              <a:rPr lang="en-US" dirty="0" smtClean="0"/>
              <a:t>Bubble Test</a:t>
            </a:r>
            <a:endParaRPr lang="en-US" dirty="0"/>
          </a:p>
        </p:txBody>
      </p:sp>
    </p:spTree>
    <p:extLst>
      <p:ext uri="{BB962C8B-B14F-4D97-AF65-F5344CB8AC3E}">
        <p14:creationId xmlns:p14="http://schemas.microsoft.com/office/powerpoint/2010/main" val="4281929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linds(horizontal)">
                                      <p:cBhvr>
                                        <p:cTn id="18" dur="500"/>
                                        <p:tgtEl>
                                          <p:spTgt spid="2">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linds(horizontal)">
                                      <p:cBhvr>
                                        <p:cTn id="21"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Why?</a:t>
            </a:r>
          </a:p>
          <a:p>
            <a:pPr lvl="1"/>
            <a:r>
              <a:rPr lang="en-US" dirty="0" smtClean="0"/>
              <a:t>Appears to be largely due to multidimensional effects that a simple trajectory will not capture</a:t>
            </a:r>
          </a:p>
          <a:p>
            <a:pPr lvl="1"/>
            <a:r>
              <a:rPr lang="en-US" dirty="0" smtClean="0"/>
              <a:t>Upon entering the buoyant region, the bubble flattens, then splits into two counter-rotating bubbles (would be a ring in 3D)</a:t>
            </a:r>
          </a:p>
          <a:p>
            <a:pPr lvl="1"/>
            <a:r>
              <a:rPr lang="en-US" dirty="0" smtClean="0"/>
              <a:t>This splitting lowers the density contrast</a:t>
            </a:r>
          </a:p>
          <a:p>
            <a:pPr lvl="1"/>
            <a:r>
              <a:rPr lang="en-US" dirty="0" smtClean="0"/>
              <a:t>The rotating flows will dissipate, further lowering the density contrast</a:t>
            </a:r>
          </a:p>
          <a:p>
            <a:pPr lvl="1"/>
            <a:r>
              <a:rPr lang="en-US" dirty="0" smtClean="0"/>
              <a:t>For an isolated bubble, multidimensional effects appear to modify the situation sufficiently that a simple trajectory is not predictive</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22</a:t>
            </a:fld>
            <a:endParaRPr lang="en-US"/>
          </a:p>
        </p:txBody>
      </p:sp>
      <p:sp>
        <p:nvSpPr>
          <p:cNvPr id="5" name="Title 4"/>
          <p:cNvSpPr>
            <a:spLocks noGrp="1"/>
          </p:cNvSpPr>
          <p:nvPr>
            <p:ph type="title"/>
          </p:nvPr>
        </p:nvSpPr>
        <p:spPr/>
        <p:txBody>
          <a:bodyPr/>
          <a:lstStyle/>
          <a:p>
            <a:r>
              <a:rPr lang="en-US" dirty="0" smtClean="0"/>
              <a:t>Bubble Test</a:t>
            </a:r>
            <a:endParaRPr lang="en-US" dirty="0"/>
          </a:p>
        </p:txBody>
      </p:sp>
    </p:spTree>
    <p:extLst>
      <p:ext uri="{BB962C8B-B14F-4D97-AF65-F5344CB8AC3E}">
        <p14:creationId xmlns:p14="http://schemas.microsoft.com/office/powerpoint/2010/main" val="13189822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linds(horizont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Critical density contrast depends on </a:t>
            </a:r>
            <a:r>
              <a:rPr lang="en-US" dirty="0" err="1" smtClean="0"/>
              <a:t>χ</a:t>
            </a:r>
            <a:endParaRPr lang="en-US" dirty="0" smtClean="0"/>
          </a:p>
          <a:p>
            <a:pPr lvl="1"/>
            <a:r>
              <a:rPr lang="en-US" dirty="0" smtClean="0"/>
              <a:t>Lower value of </a:t>
            </a:r>
            <a:r>
              <a:rPr lang="en-US" dirty="0" err="1" smtClean="0"/>
              <a:t>χ</a:t>
            </a:r>
            <a:r>
              <a:rPr lang="en-US" dirty="0" smtClean="0"/>
              <a:t> is more stable</a:t>
            </a:r>
            <a:endParaRPr lang="en-US" dirty="0"/>
          </a:p>
          <a:p>
            <a:r>
              <a:rPr lang="en-US" dirty="0" smtClean="0"/>
              <a:t>Resolution</a:t>
            </a:r>
          </a:p>
          <a:p>
            <a:pPr lvl="1"/>
            <a:r>
              <a:rPr lang="en-US" dirty="0" smtClean="0"/>
              <a:t>Dissipation is partly physical, partly numerical</a:t>
            </a:r>
          </a:p>
          <a:p>
            <a:pPr lvl="1"/>
            <a:r>
              <a:rPr lang="en-US" dirty="0" smtClean="0"/>
              <a:t>Some increase in the buoyancy of bubbles is seen at higher resolution</a:t>
            </a:r>
          </a:p>
          <a:p>
            <a:pPr lvl="1"/>
            <a:r>
              <a:rPr lang="en-US" dirty="0" smtClean="0"/>
              <a:t>A large number of grid cells may be required to capture small perturbations, meaning they would be artificially dissipated in many simulations</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23</a:t>
            </a:fld>
            <a:endParaRPr lang="en-US"/>
          </a:p>
        </p:txBody>
      </p:sp>
      <p:sp>
        <p:nvSpPr>
          <p:cNvPr id="5" name="Title 4"/>
          <p:cNvSpPr>
            <a:spLocks noGrp="1"/>
          </p:cNvSpPr>
          <p:nvPr>
            <p:ph type="title"/>
          </p:nvPr>
        </p:nvSpPr>
        <p:spPr/>
        <p:txBody>
          <a:bodyPr/>
          <a:lstStyle/>
          <a:p>
            <a:r>
              <a:rPr lang="en-US" dirty="0" smtClean="0"/>
              <a:t>Bubble Test</a:t>
            </a:r>
            <a:endParaRPr lang="en-US" dirty="0"/>
          </a:p>
        </p:txBody>
      </p:sp>
    </p:spTree>
    <p:extLst>
      <p:ext uri="{BB962C8B-B14F-4D97-AF65-F5344CB8AC3E}">
        <p14:creationId xmlns:p14="http://schemas.microsoft.com/office/powerpoint/2010/main" val="251315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linds(horizontal)">
                                      <p:cBhvr>
                                        <p:cTn id="18" dur="500"/>
                                        <p:tgtEl>
                                          <p:spTgt spid="2">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blinds(horizontal)">
                                      <p:cBhvr>
                                        <p:cTn id="21" dur="500"/>
                                        <p:tgtEl>
                                          <p:spTgt spid="2">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blinds(horizontal)">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Are small, localized perturbations the expectation?</a:t>
            </a:r>
          </a:p>
          <a:p>
            <a:r>
              <a:rPr lang="en-US" dirty="0" smtClean="0"/>
              <a:t>Consider, as an example, a SASI-like oscillation in the shock front</a:t>
            </a:r>
          </a:p>
          <a:p>
            <a:pPr lvl="1"/>
            <a:r>
              <a:rPr lang="en-US" dirty="0" smtClean="0"/>
              <a:t>Result would not be a single, localized bubble</a:t>
            </a:r>
          </a:p>
          <a:p>
            <a:pPr lvl="1"/>
            <a:r>
              <a:rPr lang="en-US" dirty="0" smtClean="0"/>
              <a:t>The rotating flows resulting from a single bubble would likely not occur</a:t>
            </a:r>
          </a:p>
          <a:p>
            <a:pPr lvl="1"/>
            <a:r>
              <a:rPr lang="en-US" dirty="0" smtClean="0"/>
              <a:t>Potentially will behave more in line with the predictions from the bubble trajectory models</a:t>
            </a:r>
          </a:p>
          <a:p>
            <a:pPr lvl="1"/>
            <a:endParaRPr lang="en-US" dirty="0"/>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24</a:t>
            </a:fld>
            <a:endParaRPr lang="en-US"/>
          </a:p>
        </p:txBody>
      </p:sp>
      <p:sp>
        <p:nvSpPr>
          <p:cNvPr id="5" name="Title 4"/>
          <p:cNvSpPr>
            <a:spLocks noGrp="1"/>
          </p:cNvSpPr>
          <p:nvPr>
            <p:ph type="title"/>
          </p:nvPr>
        </p:nvSpPr>
        <p:spPr/>
        <p:txBody>
          <a:bodyPr/>
          <a:lstStyle/>
          <a:p>
            <a:r>
              <a:rPr lang="en-US" dirty="0" smtClean="0"/>
              <a:t>Other Perturbations</a:t>
            </a:r>
            <a:endParaRPr lang="en-US" dirty="0"/>
          </a:p>
        </p:txBody>
      </p:sp>
    </p:spTree>
    <p:extLst>
      <p:ext uri="{BB962C8B-B14F-4D97-AF65-F5344CB8AC3E}">
        <p14:creationId xmlns:p14="http://schemas.microsoft.com/office/powerpoint/2010/main" val="2545638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linds(horizontal)">
                                      <p:cBhvr>
                                        <p:cTn id="16" dur="500"/>
                                        <p:tgtEl>
                                          <p:spTgt spid="2">
                                            <p:txEl>
                                              <p:pRg st="2" end="2"/>
                                            </p:txEl>
                                          </p:spTgt>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childTnLst>
                          </p:cTn>
                        </p:par>
                        <p:par>
                          <p:cTn id="21" fill="hold">
                            <p:stCondLst>
                              <p:cond delay="1500"/>
                            </p:stCondLst>
                            <p:childTnLst>
                              <p:par>
                                <p:cTn id="22" presetID="3" presetClass="entr" presetSubtype="10" fill="hold" nodeType="after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blinds(horizontal)">
                                      <p:cBhvr>
                                        <p:cTn id="2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Continue refining the study of a buoyancy criterion</a:t>
            </a:r>
          </a:p>
          <a:p>
            <a:r>
              <a:rPr lang="en-US" dirty="0" smtClean="0"/>
              <a:t>Determine whether a buoyant bubble is sufficient to initiate convection and turbulence</a:t>
            </a:r>
          </a:p>
          <a:p>
            <a:pPr lvl="1"/>
            <a:r>
              <a:rPr lang="en-US" dirty="0" smtClean="0"/>
              <a:t>If not: Is there a stronger criterion we can determine that will initiate turbulence?</a:t>
            </a:r>
          </a:p>
          <a:p>
            <a:r>
              <a:rPr lang="en-US" dirty="0" smtClean="0"/>
              <a:t>Three dimensions</a:t>
            </a:r>
          </a:p>
          <a:p>
            <a:pPr lvl="1"/>
            <a:r>
              <a:rPr lang="en-US" dirty="0" smtClean="0"/>
              <a:t>Convection is known to be difference in 2D and 3D due to the inverse cascade.  2D simulations can explore more effectively due to the lower computing cost, but 3D simulations will be necessary to confirm any conclusions</a:t>
            </a:r>
          </a:p>
          <a:p>
            <a:r>
              <a:rPr lang="en-US" dirty="0" smtClean="0"/>
              <a:t>“Missing” physics</a:t>
            </a:r>
          </a:p>
          <a:p>
            <a:pPr lvl="1"/>
            <a:r>
              <a:rPr lang="en-US" dirty="0" smtClean="0"/>
              <a:t>Are any of the physical ingredients we removed important?</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25</a:t>
            </a:fld>
            <a:endParaRPr lang="en-US"/>
          </a:p>
        </p:txBody>
      </p:sp>
      <p:sp>
        <p:nvSpPr>
          <p:cNvPr id="5" name="Title 4"/>
          <p:cNvSpPr>
            <a:spLocks noGrp="1"/>
          </p:cNvSpPr>
          <p:nvPr>
            <p:ph type="title"/>
          </p:nvPr>
        </p:nvSpPr>
        <p:spPr/>
        <p:txBody>
          <a:bodyPr/>
          <a:lstStyle/>
          <a:p>
            <a:r>
              <a:rPr lang="en-US" dirty="0" smtClean="0"/>
              <a:t>Next Steps</a:t>
            </a:r>
            <a:endParaRPr lang="en-US" dirty="0"/>
          </a:p>
        </p:txBody>
      </p:sp>
    </p:spTree>
    <p:extLst>
      <p:ext uri="{BB962C8B-B14F-4D97-AF65-F5344CB8AC3E}">
        <p14:creationId xmlns:p14="http://schemas.microsoft.com/office/powerpoint/2010/main" val="94370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linds(horizontal)">
                                      <p:cBhvr>
                                        <p:cTn id="28" dur="500"/>
                                        <p:tgtEl>
                                          <p:spTgt spid="2">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linds(horizontal)">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ontent Placeholder 26"/>
          <p:cNvSpPr>
            <a:spLocks noGrp="1"/>
          </p:cNvSpPr>
          <p:nvPr>
            <p:ph idx="1"/>
          </p:nvPr>
        </p:nvSpPr>
        <p:spPr/>
        <p:txBody>
          <a:bodyPr>
            <a:normAutofit/>
          </a:bodyPr>
          <a:lstStyle/>
          <a:p>
            <a:r>
              <a:rPr lang="en-US" dirty="0" smtClean="0"/>
              <a:t>We are exploring the nonlinear behavior of convection in CC </a:t>
            </a:r>
            <a:r>
              <a:rPr lang="en-US" dirty="0" err="1" smtClean="0"/>
              <a:t>SNe</a:t>
            </a:r>
            <a:endParaRPr lang="en-US" dirty="0" smtClean="0"/>
          </a:p>
          <a:p>
            <a:r>
              <a:rPr lang="en-US" dirty="0" smtClean="0"/>
              <a:t>A simple bubble trajectory seems to miss multidimensional effects that are important to the buoyancy of bubbles</a:t>
            </a:r>
            <a:endParaRPr lang="en-US" dirty="0"/>
          </a:p>
          <a:p>
            <a:r>
              <a:rPr lang="en-US" dirty="0" smtClean="0"/>
              <a:t>Critical density contrasts as predicted by bubble trajectories tend to overestimate the capacity of bubbles to become nonlinearly unstable</a:t>
            </a:r>
          </a:p>
          <a:p>
            <a:r>
              <a:rPr lang="en-US" dirty="0" smtClean="0"/>
              <a:t>Still a work in progress</a:t>
            </a:r>
          </a:p>
          <a:p>
            <a:r>
              <a:rPr lang="en-US" dirty="0" smtClean="0"/>
              <a:t>We hope to tie in similar work on the SASI in order to develop a coherent picture of the instabilities that govern dynamics in the gain region</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26</a:t>
            </a:fld>
            <a:endParaRPr lang="en-US"/>
          </a:p>
        </p:txBody>
      </p:sp>
      <p:sp>
        <p:nvSpPr>
          <p:cNvPr id="26" name="Title 25"/>
          <p:cNvSpPr>
            <a:spLocks noGrp="1"/>
          </p:cNvSpPr>
          <p:nvPr>
            <p:ph type="title"/>
          </p:nvPr>
        </p:nvSpPr>
        <p:spPr/>
        <p:txBody>
          <a:bodyPr/>
          <a:lstStyle/>
          <a:p>
            <a:r>
              <a:rPr lang="en-US" dirty="0" smtClean="0"/>
              <a:t>Conclusions</a:t>
            </a:r>
            <a:endParaRPr lang="en-US" dirty="0"/>
          </a:p>
        </p:txBody>
      </p:sp>
    </p:spTree>
    <p:extLst>
      <p:ext uri="{BB962C8B-B14F-4D97-AF65-F5344CB8AC3E}">
        <p14:creationId xmlns:p14="http://schemas.microsoft.com/office/powerpoint/2010/main" val="35817983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blinds(horizontal)">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7">
                                            <p:txEl>
                                              <p:pRg st="1" end="1"/>
                                            </p:txEl>
                                          </p:spTgt>
                                        </p:tgtEl>
                                        <p:attrNameLst>
                                          <p:attrName>style.visibility</p:attrName>
                                        </p:attrNameLst>
                                      </p:cBhvr>
                                      <p:to>
                                        <p:strVal val="visible"/>
                                      </p:to>
                                    </p:set>
                                    <p:animEffect transition="in" filter="blinds(horizontal)">
                                      <p:cBhvr>
                                        <p:cTn id="12" dur="500"/>
                                        <p:tgtEl>
                                          <p:spTgt spid="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7">
                                            <p:txEl>
                                              <p:pRg st="2" end="2"/>
                                            </p:txEl>
                                          </p:spTgt>
                                        </p:tgtEl>
                                        <p:attrNameLst>
                                          <p:attrName>style.visibility</p:attrName>
                                        </p:attrNameLst>
                                      </p:cBhvr>
                                      <p:to>
                                        <p:strVal val="visible"/>
                                      </p:to>
                                    </p:set>
                                    <p:animEffect transition="in" filter="blinds(horizontal)">
                                      <p:cBhvr>
                                        <p:cTn id="17" dur="500"/>
                                        <p:tgtEl>
                                          <p:spTgt spid="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7">
                                            <p:txEl>
                                              <p:pRg st="3" end="3"/>
                                            </p:txEl>
                                          </p:spTgt>
                                        </p:tgtEl>
                                        <p:attrNameLst>
                                          <p:attrName>style.visibility</p:attrName>
                                        </p:attrNameLst>
                                      </p:cBhvr>
                                      <p:to>
                                        <p:strVal val="visible"/>
                                      </p:to>
                                    </p:set>
                                    <p:animEffect transition="in" filter="blinds(horizontal)">
                                      <p:cBhvr>
                                        <p:cTn id="22" dur="500"/>
                                        <p:tgtEl>
                                          <p:spTgt spid="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7">
                                            <p:txEl>
                                              <p:pRg st="4" end="4"/>
                                            </p:txEl>
                                          </p:spTgt>
                                        </p:tgtEl>
                                        <p:attrNameLst>
                                          <p:attrName>style.visibility</p:attrName>
                                        </p:attrNameLst>
                                      </p:cBhvr>
                                      <p:to>
                                        <p:strVal val="visible"/>
                                      </p:to>
                                    </p:set>
                                    <p:animEffect transition="in" filter="blinds(horizontal)">
                                      <p:cBhvr>
                                        <p:cTn id="27" dur="500"/>
                                        <p:tgtEl>
                                          <p:spTgt spid="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Convection vs. SASI in CC </a:t>
            </a:r>
            <a:r>
              <a:rPr lang="en-US" dirty="0" err="1" smtClean="0"/>
              <a:t>SNe</a:t>
            </a:r>
            <a:endParaRPr lang="en-US" dirty="0"/>
          </a:p>
        </p:txBody>
      </p:sp>
      <p:sp>
        <p:nvSpPr>
          <p:cNvPr id="7" name="Slide Number Placeholder 6"/>
          <p:cNvSpPr>
            <a:spLocks noGrp="1"/>
          </p:cNvSpPr>
          <p:nvPr>
            <p:ph type="sldNum" sz="quarter" idx="11"/>
          </p:nvPr>
        </p:nvSpPr>
        <p:spPr/>
        <p:txBody>
          <a:bodyPr/>
          <a:lstStyle/>
          <a:p>
            <a:pPr algn="r"/>
            <a:fld id="{F7886C9C-DC18-4195-8FD5-A50AA931D419}" type="slidenum">
              <a:rPr lang="en-US" smtClean="0"/>
              <a:pPr algn="r"/>
              <a:t>3</a:t>
            </a:fld>
            <a:endParaRPr lang="en-US" dirty="0"/>
          </a:p>
        </p:txBody>
      </p:sp>
      <p:sp>
        <p:nvSpPr>
          <p:cNvPr id="6" name="Footer Placeholder 5"/>
          <p:cNvSpPr>
            <a:spLocks noGrp="1"/>
          </p:cNvSpPr>
          <p:nvPr>
            <p:ph type="ftr" sz="quarter" idx="12"/>
          </p:nvPr>
        </p:nvSpPr>
        <p:spPr/>
        <p:txBody>
          <a:bodyPr/>
          <a:lstStyle/>
          <a:p>
            <a:r>
              <a:rPr lang="en-US" smtClean="0"/>
              <a:t>Brendan Krueger    |    CEA Saclay</a:t>
            </a:r>
            <a:endParaRPr lang="en-US" dirty="0"/>
          </a:p>
        </p:txBody>
      </p:sp>
      <p:sp>
        <p:nvSpPr>
          <p:cNvPr id="4" name="Title 3"/>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21736179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p:txBody>
          <a:bodyPr>
            <a:normAutofit fontScale="77500" lnSpcReduction="20000"/>
          </a:bodyPr>
          <a:lstStyle/>
          <a:p>
            <a:r>
              <a:rPr lang="en-US" dirty="0" smtClean="0"/>
              <a:t>Above the proto-neutron star matter is cooling from neutrino emission</a:t>
            </a:r>
          </a:p>
          <a:p>
            <a:r>
              <a:rPr lang="en-US" dirty="0" smtClean="0"/>
              <a:t>Neutrino emission weakens farther out until the gain radius</a:t>
            </a:r>
          </a:p>
          <a:p>
            <a:r>
              <a:rPr lang="en-US" dirty="0" smtClean="0"/>
              <a:t>Above the gain radius is the gain region, where a fraction of the neutrinos are re-absorbed</a:t>
            </a:r>
          </a:p>
          <a:p>
            <a:r>
              <a:rPr lang="en-US" dirty="0" smtClean="0"/>
              <a:t>Gain region is bounded by the stalled shock</a:t>
            </a:r>
          </a:p>
          <a:p>
            <a:r>
              <a:rPr lang="en-US" dirty="0" smtClean="0"/>
              <a:t>Outward of the shock matter is </a:t>
            </a:r>
            <a:r>
              <a:rPr lang="en-US" dirty="0" err="1" smtClean="0"/>
              <a:t>infalling</a:t>
            </a:r>
            <a:r>
              <a:rPr lang="en-US" dirty="0" smtClean="0"/>
              <a:t> supersonically</a:t>
            </a:r>
          </a:p>
        </p:txBody>
      </p:sp>
      <p:sp>
        <p:nvSpPr>
          <p:cNvPr id="4" name="Footer Placeholder 3"/>
          <p:cNvSpPr>
            <a:spLocks noGrp="1"/>
          </p:cNvSpPr>
          <p:nvPr>
            <p:ph type="ftr" sz="quarter" idx="11"/>
          </p:nvPr>
        </p:nvSpPr>
        <p:spPr/>
        <p:txBody>
          <a:bodyPr/>
          <a:lstStyle/>
          <a:p>
            <a:r>
              <a:rPr lang="en-US" smtClean="0"/>
              <a:t>Brendan Krueger    |    CEA Saclay</a:t>
            </a:r>
            <a:endParaRPr lang="en-US" dirty="0"/>
          </a:p>
        </p:txBody>
      </p:sp>
      <p:sp>
        <p:nvSpPr>
          <p:cNvPr id="5" name="Slide Number Placeholder 4"/>
          <p:cNvSpPr>
            <a:spLocks noGrp="1"/>
          </p:cNvSpPr>
          <p:nvPr>
            <p:ph type="sldNum" sz="quarter" idx="12"/>
          </p:nvPr>
        </p:nvSpPr>
        <p:spPr/>
        <p:txBody>
          <a:bodyPr/>
          <a:lstStyle/>
          <a:p>
            <a:pPr algn="r"/>
            <a:fld id="{F7886C9C-DC18-4195-8FD5-A50AA931D419}" type="slidenum">
              <a:rPr lang="en-US" smtClean="0"/>
              <a:pPr algn="r"/>
              <a:t>4</a:t>
            </a:fld>
            <a:endParaRPr lang="en-US" dirty="0"/>
          </a:p>
        </p:txBody>
      </p:sp>
      <p:sp>
        <p:nvSpPr>
          <p:cNvPr id="6" name="Title 5"/>
          <p:cNvSpPr>
            <a:spLocks noGrp="1"/>
          </p:cNvSpPr>
          <p:nvPr>
            <p:ph type="title"/>
          </p:nvPr>
        </p:nvSpPr>
        <p:spPr/>
        <p:txBody>
          <a:bodyPr/>
          <a:lstStyle/>
          <a:p>
            <a:r>
              <a:rPr lang="en-US" dirty="0" smtClean="0"/>
              <a:t>Post-Bounce CC </a:t>
            </a:r>
            <a:r>
              <a:rPr lang="en-US" dirty="0" err="1" smtClean="0"/>
              <a:t>SNe</a:t>
            </a:r>
            <a:r>
              <a:rPr lang="en-US" dirty="0" smtClean="0"/>
              <a:t> Structure</a:t>
            </a:r>
            <a:endParaRPr lang="en-US" dirty="0"/>
          </a:p>
        </p:txBody>
      </p:sp>
      <p:grpSp>
        <p:nvGrpSpPr>
          <p:cNvPr id="41" name="Group 40"/>
          <p:cNvGrpSpPr/>
          <p:nvPr/>
        </p:nvGrpSpPr>
        <p:grpSpPr>
          <a:xfrm>
            <a:off x="4412129" y="1719072"/>
            <a:ext cx="4350131" cy="4637278"/>
            <a:chOff x="4412129" y="1719072"/>
            <a:chExt cx="4350131" cy="4637278"/>
          </a:xfrm>
        </p:grpSpPr>
        <p:sp>
          <p:nvSpPr>
            <p:cNvPr id="14" name="Oval 13"/>
            <p:cNvSpPr/>
            <p:nvPr/>
          </p:nvSpPr>
          <p:spPr>
            <a:xfrm>
              <a:off x="4648200" y="1958783"/>
              <a:ext cx="3886200" cy="3886200"/>
            </a:xfrm>
            <a:prstGeom prst="ellipse">
              <a:avLst/>
            </a:prstGeom>
            <a:gradFill flip="none" rotWithShape="1">
              <a:gsLst>
                <a:gs pos="19000">
                  <a:schemeClr val="tx1"/>
                </a:gs>
                <a:gs pos="66000">
                  <a:srgbClr val="B02E38"/>
                </a:gs>
                <a:gs pos="20000">
                  <a:srgbClr val="1C3DC6"/>
                </a:gs>
                <a:gs pos="42000">
                  <a:srgbClr val="FC3C51"/>
                </a:gs>
                <a:gs pos="40000">
                  <a:srgbClr val="6C5DFF"/>
                </a:gs>
                <a:gs pos="41000">
                  <a:schemeClr val="bg1"/>
                </a:gs>
                <a:gs pos="31000">
                  <a:srgbClr val="1C3DC6"/>
                </a:gs>
              </a:gsLst>
              <a:path path="circle">
                <a:fillToRect l="50000" t="50000" r="50000" b="50000"/>
              </a:path>
              <a:tileRect/>
            </a:gradFill>
            <a:ln w="508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9" name="Group 38"/>
            <p:cNvGrpSpPr/>
            <p:nvPr/>
          </p:nvGrpSpPr>
          <p:grpSpPr>
            <a:xfrm>
              <a:off x="4412129" y="1719072"/>
              <a:ext cx="4350131" cy="4637278"/>
              <a:chOff x="4412129" y="1719072"/>
              <a:chExt cx="4350131" cy="4637278"/>
            </a:xfrm>
          </p:grpSpPr>
          <p:cxnSp>
            <p:nvCxnSpPr>
              <p:cNvPr id="9" name="Straight Arrow Connector 8"/>
              <p:cNvCxnSpPr>
                <a:stCxn id="14" idx="7"/>
              </p:cNvCxnSpPr>
              <p:nvPr/>
            </p:nvCxnSpPr>
            <p:spPr>
              <a:xfrm flipV="1">
                <a:off x="7965279" y="1958783"/>
                <a:ext cx="569121" cy="56912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4" idx="5"/>
              </p:cNvCxnSpPr>
              <p:nvPr/>
            </p:nvCxnSpPr>
            <p:spPr>
              <a:xfrm>
                <a:off x="7965279" y="5275862"/>
                <a:ext cx="569121" cy="569121"/>
              </a:xfrm>
              <a:prstGeom prst="straightConnector1">
                <a:avLst/>
              </a:prstGeom>
              <a:ln>
                <a:solidFill>
                  <a:srgbClr val="000000"/>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4" idx="1"/>
              </p:cNvCxnSpPr>
              <p:nvPr/>
            </p:nvCxnSpPr>
            <p:spPr>
              <a:xfrm flipH="1" flipV="1">
                <a:off x="4648200" y="1958783"/>
                <a:ext cx="569121" cy="56912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4" idx="3"/>
              </p:cNvCxnSpPr>
              <p:nvPr/>
            </p:nvCxnSpPr>
            <p:spPr>
              <a:xfrm flipH="1">
                <a:off x="4648200" y="5275862"/>
                <a:ext cx="569121" cy="56912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4" idx="4"/>
              </p:cNvCxnSpPr>
              <p:nvPr/>
            </p:nvCxnSpPr>
            <p:spPr>
              <a:xfrm flipH="1">
                <a:off x="6574118" y="5844983"/>
                <a:ext cx="17182" cy="511367"/>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4" idx="0"/>
              </p:cNvCxnSpPr>
              <p:nvPr/>
            </p:nvCxnSpPr>
            <p:spPr>
              <a:xfrm flipV="1">
                <a:off x="6591300" y="1719072"/>
                <a:ext cx="0" cy="23971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4" idx="6"/>
              </p:cNvCxnSpPr>
              <p:nvPr/>
            </p:nvCxnSpPr>
            <p:spPr>
              <a:xfrm flipV="1">
                <a:off x="8534400" y="3899647"/>
                <a:ext cx="227860" cy="2236"/>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V="1">
                <a:off x="4412129" y="3902635"/>
                <a:ext cx="227860" cy="2236"/>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grpSp>
        <p:grpSp>
          <p:nvGrpSpPr>
            <p:cNvPr id="40" name="Group 39"/>
            <p:cNvGrpSpPr/>
            <p:nvPr/>
          </p:nvGrpSpPr>
          <p:grpSpPr>
            <a:xfrm>
              <a:off x="5395531" y="2012175"/>
              <a:ext cx="2839149" cy="4283582"/>
              <a:chOff x="5395531" y="2012175"/>
              <a:chExt cx="2839149" cy="4283582"/>
            </a:xfrm>
          </p:grpSpPr>
          <p:sp>
            <p:nvSpPr>
              <p:cNvPr id="33" name="TextBox 32"/>
              <p:cNvSpPr txBox="1"/>
              <p:nvPr/>
            </p:nvSpPr>
            <p:spPr>
              <a:xfrm>
                <a:off x="6027114" y="5106585"/>
                <a:ext cx="1166205" cy="338554"/>
              </a:xfrm>
              <a:prstGeom prst="rect">
                <a:avLst/>
              </a:prstGeom>
              <a:noFill/>
            </p:spPr>
            <p:txBody>
              <a:bodyPr wrap="none" rtlCol="0">
                <a:spAutoFit/>
              </a:bodyPr>
              <a:lstStyle/>
              <a:p>
                <a:r>
                  <a:rPr lang="en-US" sz="1600" dirty="0" smtClean="0"/>
                  <a:t>gain region</a:t>
                </a:r>
                <a:endParaRPr lang="en-US" sz="1600" dirty="0"/>
              </a:p>
            </p:txBody>
          </p:sp>
          <p:sp>
            <p:nvSpPr>
              <p:cNvPr id="34" name="TextBox 33"/>
              <p:cNvSpPr txBox="1"/>
              <p:nvPr/>
            </p:nvSpPr>
            <p:spPr>
              <a:xfrm>
                <a:off x="5865080" y="4323122"/>
                <a:ext cx="1418076" cy="338554"/>
              </a:xfrm>
              <a:prstGeom prst="rect">
                <a:avLst/>
              </a:prstGeom>
              <a:noFill/>
            </p:spPr>
            <p:txBody>
              <a:bodyPr wrap="none" rtlCol="0">
                <a:spAutoFit/>
              </a:bodyPr>
              <a:lstStyle/>
              <a:p>
                <a:r>
                  <a:rPr lang="en-US" sz="1600" dirty="0" smtClean="0">
                    <a:solidFill>
                      <a:schemeClr val="bg1"/>
                    </a:solidFill>
                  </a:rPr>
                  <a:t>cooling region</a:t>
                </a:r>
              </a:p>
            </p:txBody>
          </p:sp>
          <p:sp>
            <p:nvSpPr>
              <p:cNvPr id="35" name="TextBox 34"/>
              <p:cNvSpPr txBox="1"/>
              <p:nvPr/>
            </p:nvSpPr>
            <p:spPr>
              <a:xfrm>
                <a:off x="6312217" y="3694668"/>
                <a:ext cx="558166" cy="338554"/>
              </a:xfrm>
              <a:prstGeom prst="rect">
                <a:avLst/>
              </a:prstGeom>
              <a:noFill/>
            </p:spPr>
            <p:txBody>
              <a:bodyPr wrap="none" rtlCol="0">
                <a:spAutoFit/>
              </a:bodyPr>
              <a:lstStyle/>
              <a:p>
                <a:r>
                  <a:rPr lang="en-US" sz="1600" dirty="0" smtClean="0">
                    <a:solidFill>
                      <a:srgbClr val="FFFFFF"/>
                    </a:solidFill>
                  </a:rPr>
                  <a:t>PNS</a:t>
                </a:r>
                <a:endParaRPr lang="en-US" sz="1600" dirty="0">
                  <a:solidFill>
                    <a:srgbClr val="FFFFFF"/>
                  </a:solidFill>
                </a:endParaRPr>
              </a:p>
            </p:txBody>
          </p:sp>
          <p:sp>
            <p:nvSpPr>
              <p:cNvPr id="36" name="TextBox 35"/>
              <p:cNvSpPr txBox="1"/>
              <p:nvPr/>
            </p:nvSpPr>
            <p:spPr>
              <a:xfrm>
                <a:off x="5395531" y="2012175"/>
                <a:ext cx="710451" cy="338554"/>
              </a:xfrm>
              <a:prstGeom prst="rect">
                <a:avLst/>
              </a:prstGeom>
              <a:solidFill>
                <a:schemeClr val="bg1"/>
              </a:solidFill>
              <a:ln w="28575" cmpd="sng">
                <a:solidFill>
                  <a:srgbClr val="000000"/>
                </a:solidFill>
              </a:ln>
            </p:spPr>
            <p:txBody>
              <a:bodyPr wrap="none" rtlCol="0" anchor="ctr" anchorCtr="1">
                <a:spAutoFit/>
              </a:bodyPr>
              <a:lstStyle/>
              <a:p>
                <a:r>
                  <a:rPr lang="en-US" sz="1600" dirty="0" smtClean="0"/>
                  <a:t>shock</a:t>
                </a:r>
                <a:endParaRPr lang="en-US" sz="1600" dirty="0"/>
              </a:p>
            </p:txBody>
          </p:sp>
          <p:sp>
            <p:nvSpPr>
              <p:cNvPr id="37" name="TextBox 36"/>
              <p:cNvSpPr txBox="1"/>
              <p:nvPr/>
            </p:nvSpPr>
            <p:spPr>
              <a:xfrm>
                <a:off x="6563020" y="2702655"/>
                <a:ext cx="1209285" cy="338554"/>
              </a:xfrm>
              <a:prstGeom prst="rect">
                <a:avLst/>
              </a:prstGeom>
              <a:solidFill>
                <a:schemeClr val="bg1"/>
              </a:solidFill>
              <a:ln w="28575" cmpd="sng">
                <a:solidFill>
                  <a:srgbClr val="000000"/>
                </a:solidFill>
              </a:ln>
            </p:spPr>
            <p:txBody>
              <a:bodyPr wrap="none" rtlCol="0" anchor="ctr" anchorCtr="1">
                <a:spAutoFit/>
              </a:bodyPr>
              <a:lstStyle/>
              <a:p>
                <a:r>
                  <a:rPr lang="en-US" sz="1600" dirty="0" smtClean="0"/>
                  <a:t>gain  radius</a:t>
                </a:r>
                <a:endParaRPr lang="en-US" sz="1600" dirty="0"/>
              </a:p>
            </p:txBody>
          </p:sp>
          <p:sp>
            <p:nvSpPr>
              <p:cNvPr id="38" name="TextBox 37"/>
              <p:cNvSpPr txBox="1"/>
              <p:nvPr/>
            </p:nvSpPr>
            <p:spPr>
              <a:xfrm>
                <a:off x="6610217" y="5957203"/>
                <a:ext cx="1624463" cy="338554"/>
              </a:xfrm>
              <a:prstGeom prst="rect">
                <a:avLst/>
              </a:prstGeom>
              <a:noFill/>
            </p:spPr>
            <p:txBody>
              <a:bodyPr wrap="none" rtlCol="0">
                <a:spAutoFit/>
              </a:bodyPr>
              <a:lstStyle/>
              <a:p>
                <a:r>
                  <a:rPr lang="en-US" sz="1600" dirty="0" smtClean="0"/>
                  <a:t>supersonic </a:t>
                </a:r>
                <a:r>
                  <a:rPr lang="en-US" sz="1600" dirty="0" err="1" smtClean="0"/>
                  <a:t>infall</a:t>
                </a:r>
                <a:endParaRPr lang="en-US" sz="1600" dirty="0"/>
              </a:p>
            </p:txBody>
          </p:sp>
        </p:grpSp>
      </p:grpSp>
    </p:spTree>
    <p:extLst>
      <p:ext uri="{BB962C8B-B14F-4D97-AF65-F5344CB8AC3E}">
        <p14:creationId xmlns:p14="http://schemas.microsoft.com/office/powerpoint/2010/main" val="6501353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linds(horizont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linds(horizontal)">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416552" y="1719072"/>
            <a:ext cx="4350131" cy="4637278"/>
            <a:chOff x="4412129" y="1719072"/>
            <a:chExt cx="4350131" cy="4637278"/>
          </a:xfrm>
        </p:grpSpPr>
        <p:sp>
          <p:nvSpPr>
            <p:cNvPr id="29" name="Oval 28"/>
            <p:cNvSpPr/>
            <p:nvPr/>
          </p:nvSpPr>
          <p:spPr>
            <a:xfrm>
              <a:off x="4648200" y="1958783"/>
              <a:ext cx="3886200" cy="3886200"/>
            </a:xfrm>
            <a:prstGeom prst="ellipse">
              <a:avLst/>
            </a:prstGeom>
            <a:gradFill flip="none" rotWithShape="1">
              <a:gsLst>
                <a:gs pos="19000">
                  <a:schemeClr val="tx1"/>
                </a:gs>
                <a:gs pos="66000">
                  <a:srgbClr val="B02E38"/>
                </a:gs>
                <a:gs pos="20000">
                  <a:srgbClr val="1C3DC6"/>
                </a:gs>
                <a:gs pos="42000">
                  <a:srgbClr val="FC3C51"/>
                </a:gs>
                <a:gs pos="40000">
                  <a:srgbClr val="6C5DFF"/>
                </a:gs>
                <a:gs pos="41000">
                  <a:schemeClr val="bg1"/>
                </a:gs>
                <a:gs pos="31000">
                  <a:srgbClr val="1C3DC6"/>
                </a:gs>
              </a:gsLst>
              <a:path path="circle">
                <a:fillToRect l="50000" t="50000" r="50000" b="50000"/>
              </a:path>
              <a:tileRect/>
            </a:gradFill>
            <a:ln w="508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29"/>
            <p:cNvGrpSpPr/>
            <p:nvPr/>
          </p:nvGrpSpPr>
          <p:grpSpPr>
            <a:xfrm>
              <a:off x="4412129" y="1719072"/>
              <a:ext cx="4350131" cy="4637278"/>
              <a:chOff x="4412129" y="1719072"/>
              <a:chExt cx="4350131" cy="4637278"/>
            </a:xfrm>
          </p:grpSpPr>
          <p:cxnSp>
            <p:nvCxnSpPr>
              <p:cNvPr id="38" name="Straight Arrow Connector 37"/>
              <p:cNvCxnSpPr>
                <a:stCxn id="29" idx="7"/>
              </p:cNvCxnSpPr>
              <p:nvPr/>
            </p:nvCxnSpPr>
            <p:spPr>
              <a:xfrm flipV="1">
                <a:off x="7965279" y="1958783"/>
                <a:ext cx="569121" cy="569121"/>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29" idx="5"/>
              </p:cNvCxnSpPr>
              <p:nvPr/>
            </p:nvCxnSpPr>
            <p:spPr>
              <a:xfrm>
                <a:off x="7965279" y="5275862"/>
                <a:ext cx="569121" cy="569121"/>
              </a:xfrm>
              <a:prstGeom prst="straightConnector1">
                <a:avLst/>
              </a:prstGeom>
              <a:ln>
                <a:solidFill>
                  <a:srgbClr val="000000"/>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9" idx="1"/>
              </p:cNvCxnSpPr>
              <p:nvPr/>
            </p:nvCxnSpPr>
            <p:spPr>
              <a:xfrm flipH="1" flipV="1">
                <a:off x="4648200" y="1958783"/>
                <a:ext cx="569121" cy="569121"/>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29" idx="3"/>
              </p:cNvCxnSpPr>
              <p:nvPr/>
            </p:nvCxnSpPr>
            <p:spPr>
              <a:xfrm flipH="1">
                <a:off x="4648200" y="5275862"/>
                <a:ext cx="569121" cy="569121"/>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9" idx="4"/>
              </p:cNvCxnSpPr>
              <p:nvPr/>
            </p:nvCxnSpPr>
            <p:spPr>
              <a:xfrm flipH="1">
                <a:off x="6574118" y="5844983"/>
                <a:ext cx="17182" cy="511367"/>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29" idx="0"/>
              </p:cNvCxnSpPr>
              <p:nvPr/>
            </p:nvCxnSpPr>
            <p:spPr>
              <a:xfrm flipV="1">
                <a:off x="6591300" y="1719072"/>
                <a:ext cx="0" cy="239711"/>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29" idx="6"/>
              </p:cNvCxnSpPr>
              <p:nvPr/>
            </p:nvCxnSpPr>
            <p:spPr>
              <a:xfrm flipV="1">
                <a:off x="8534400" y="3899647"/>
                <a:ext cx="227860" cy="2236"/>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V="1">
                <a:off x="4412129" y="3902635"/>
                <a:ext cx="227860" cy="2236"/>
              </a:xfrm>
              <a:prstGeom prst="straightConnector1">
                <a:avLst/>
              </a:prstGeom>
              <a:ln>
                <a:solidFill>
                  <a:schemeClr val="tx1"/>
                </a:solidFill>
                <a:headEnd type="triangle" w="lg" len="lg"/>
                <a:tailEnd type="none" w="lg" len="lg"/>
              </a:ln>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5395531" y="2012175"/>
              <a:ext cx="2839149" cy="4283582"/>
              <a:chOff x="5395531" y="2012175"/>
              <a:chExt cx="2839149" cy="4283582"/>
            </a:xfrm>
          </p:grpSpPr>
          <p:sp>
            <p:nvSpPr>
              <p:cNvPr id="32" name="TextBox 31"/>
              <p:cNvSpPr txBox="1"/>
              <p:nvPr/>
            </p:nvSpPr>
            <p:spPr>
              <a:xfrm>
                <a:off x="6027114" y="5106585"/>
                <a:ext cx="1166205" cy="338554"/>
              </a:xfrm>
              <a:prstGeom prst="rect">
                <a:avLst/>
              </a:prstGeom>
              <a:noFill/>
            </p:spPr>
            <p:txBody>
              <a:bodyPr wrap="none" rtlCol="0">
                <a:spAutoFit/>
              </a:bodyPr>
              <a:lstStyle/>
              <a:p>
                <a:r>
                  <a:rPr lang="en-US" sz="1600" dirty="0" smtClean="0"/>
                  <a:t>gain region</a:t>
                </a:r>
                <a:endParaRPr lang="en-US" sz="1600" dirty="0"/>
              </a:p>
            </p:txBody>
          </p:sp>
          <p:sp>
            <p:nvSpPr>
              <p:cNvPr id="33" name="TextBox 32"/>
              <p:cNvSpPr txBox="1"/>
              <p:nvPr/>
            </p:nvSpPr>
            <p:spPr>
              <a:xfrm>
                <a:off x="5865080" y="4323122"/>
                <a:ext cx="1418076" cy="338554"/>
              </a:xfrm>
              <a:prstGeom prst="rect">
                <a:avLst/>
              </a:prstGeom>
              <a:noFill/>
            </p:spPr>
            <p:txBody>
              <a:bodyPr wrap="none" rtlCol="0">
                <a:spAutoFit/>
              </a:bodyPr>
              <a:lstStyle/>
              <a:p>
                <a:r>
                  <a:rPr lang="en-US" sz="1600" dirty="0" smtClean="0">
                    <a:solidFill>
                      <a:schemeClr val="bg1"/>
                    </a:solidFill>
                  </a:rPr>
                  <a:t>cooling region</a:t>
                </a:r>
              </a:p>
            </p:txBody>
          </p:sp>
          <p:sp>
            <p:nvSpPr>
              <p:cNvPr id="34" name="TextBox 33"/>
              <p:cNvSpPr txBox="1"/>
              <p:nvPr/>
            </p:nvSpPr>
            <p:spPr>
              <a:xfrm>
                <a:off x="5832767" y="3714981"/>
                <a:ext cx="1516160" cy="338554"/>
              </a:xfrm>
              <a:prstGeom prst="rect">
                <a:avLst/>
              </a:prstGeom>
              <a:noFill/>
            </p:spPr>
            <p:txBody>
              <a:bodyPr wrap="none" rtlCol="0">
                <a:spAutoFit/>
              </a:bodyPr>
              <a:lstStyle/>
              <a:p>
                <a:r>
                  <a:rPr lang="en-US" sz="1600" dirty="0" err="1" smtClean="0">
                    <a:solidFill>
                      <a:srgbClr val="FFFFFF"/>
                    </a:solidFill>
                  </a:rPr>
                  <a:t>neutrinosphere</a:t>
                </a:r>
                <a:endParaRPr lang="en-US" sz="1600" dirty="0">
                  <a:solidFill>
                    <a:srgbClr val="FFFFFF"/>
                  </a:solidFill>
                </a:endParaRPr>
              </a:p>
            </p:txBody>
          </p:sp>
          <p:sp>
            <p:nvSpPr>
              <p:cNvPr id="35" name="TextBox 34"/>
              <p:cNvSpPr txBox="1"/>
              <p:nvPr/>
            </p:nvSpPr>
            <p:spPr>
              <a:xfrm>
                <a:off x="5395531" y="2012175"/>
                <a:ext cx="710451" cy="338554"/>
              </a:xfrm>
              <a:prstGeom prst="rect">
                <a:avLst/>
              </a:prstGeom>
              <a:solidFill>
                <a:schemeClr val="bg1"/>
              </a:solidFill>
              <a:ln w="28575" cmpd="sng">
                <a:solidFill>
                  <a:srgbClr val="000000"/>
                </a:solidFill>
              </a:ln>
            </p:spPr>
            <p:txBody>
              <a:bodyPr wrap="none" rtlCol="0" anchor="ctr" anchorCtr="1">
                <a:spAutoFit/>
              </a:bodyPr>
              <a:lstStyle/>
              <a:p>
                <a:r>
                  <a:rPr lang="en-US" sz="1600" dirty="0" smtClean="0"/>
                  <a:t>shock</a:t>
                </a:r>
                <a:endParaRPr lang="en-US" sz="1600" dirty="0"/>
              </a:p>
            </p:txBody>
          </p:sp>
          <p:sp>
            <p:nvSpPr>
              <p:cNvPr id="36" name="TextBox 35"/>
              <p:cNvSpPr txBox="1"/>
              <p:nvPr/>
            </p:nvSpPr>
            <p:spPr>
              <a:xfrm>
                <a:off x="6563020" y="2702655"/>
                <a:ext cx="1209285" cy="338554"/>
              </a:xfrm>
              <a:prstGeom prst="rect">
                <a:avLst/>
              </a:prstGeom>
              <a:solidFill>
                <a:schemeClr val="bg1"/>
              </a:solidFill>
              <a:ln w="28575" cmpd="sng">
                <a:solidFill>
                  <a:srgbClr val="000000"/>
                </a:solidFill>
              </a:ln>
            </p:spPr>
            <p:txBody>
              <a:bodyPr wrap="none" rtlCol="0" anchor="ctr" anchorCtr="1">
                <a:spAutoFit/>
              </a:bodyPr>
              <a:lstStyle/>
              <a:p>
                <a:r>
                  <a:rPr lang="en-US" sz="1600" dirty="0" smtClean="0"/>
                  <a:t>gain  radius</a:t>
                </a:r>
                <a:endParaRPr lang="en-US" sz="1600" dirty="0"/>
              </a:p>
            </p:txBody>
          </p:sp>
          <p:sp>
            <p:nvSpPr>
              <p:cNvPr id="37" name="TextBox 36"/>
              <p:cNvSpPr txBox="1"/>
              <p:nvPr/>
            </p:nvSpPr>
            <p:spPr>
              <a:xfrm>
                <a:off x="6610217" y="5957203"/>
                <a:ext cx="1624463" cy="338554"/>
              </a:xfrm>
              <a:prstGeom prst="rect">
                <a:avLst/>
              </a:prstGeom>
              <a:noFill/>
            </p:spPr>
            <p:txBody>
              <a:bodyPr wrap="none" rtlCol="0">
                <a:spAutoFit/>
              </a:bodyPr>
              <a:lstStyle/>
              <a:p>
                <a:r>
                  <a:rPr lang="en-US" sz="1600" dirty="0" smtClean="0"/>
                  <a:t>supersonic </a:t>
                </a:r>
                <a:r>
                  <a:rPr lang="en-US" sz="1600" dirty="0" err="1" smtClean="0"/>
                  <a:t>infall</a:t>
                </a:r>
                <a:endParaRPr lang="en-US" sz="1600" dirty="0"/>
              </a:p>
            </p:txBody>
          </p:sp>
        </p:grpSp>
      </p:grpSp>
      <p:grpSp>
        <p:nvGrpSpPr>
          <p:cNvPr id="10" name="Group 9"/>
          <p:cNvGrpSpPr/>
          <p:nvPr/>
        </p:nvGrpSpPr>
        <p:grpSpPr>
          <a:xfrm>
            <a:off x="4412129" y="1719072"/>
            <a:ext cx="4350131" cy="4637278"/>
            <a:chOff x="4412129" y="1719072"/>
            <a:chExt cx="4350131" cy="4637278"/>
          </a:xfrm>
        </p:grpSpPr>
        <p:sp>
          <p:nvSpPr>
            <p:cNvPr id="11" name="Oval 10"/>
            <p:cNvSpPr/>
            <p:nvPr/>
          </p:nvSpPr>
          <p:spPr>
            <a:xfrm>
              <a:off x="4648200" y="1958783"/>
              <a:ext cx="3886200" cy="3886200"/>
            </a:xfrm>
            <a:prstGeom prst="ellipse">
              <a:avLst/>
            </a:prstGeom>
            <a:gradFill flip="none" rotWithShape="1">
              <a:gsLst>
                <a:gs pos="19000">
                  <a:schemeClr val="tx1"/>
                </a:gs>
                <a:gs pos="66000">
                  <a:srgbClr val="B02E38"/>
                </a:gs>
                <a:gs pos="20000">
                  <a:srgbClr val="1C3DC6"/>
                </a:gs>
                <a:gs pos="42000">
                  <a:srgbClr val="FC3C51"/>
                </a:gs>
                <a:gs pos="40000">
                  <a:srgbClr val="6C5DFF"/>
                </a:gs>
                <a:gs pos="41000">
                  <a:schemeClr val="bg1"/>
                </a:gs>
                <a:gs pos="31000">
                  <a:srgbClr val="1C3DC6"/>
                </a:gs>
              </a:gsLst>
              <a:path path="circle">
                <a:fillToRect l="50000" t="50000" r="50000" b="50000"/>
              </a:path>
              <a:tileRect/>
            </a:gradFill>
            <a:ln w="508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1"/>
            <p:cNvGrpSpPr/>
            <p:nvPr/>
          </p:nvGrpSpPr>
          <p:grpSpPr>
            <a:xfrm>
              <a:off x="4412129" y="1719072"/>
              <a:ext cx="4350131" cy="4637278"/>
              <a:chOff x="4412129" y="1719072"/>
              <a:chExt cx="4350131" cy="4637278"/>
            </a:xfrm>
          </p:grpSpPr>
          <p:cxnSp>
            <p:nvCxnSpPr>
              <p:cNvPr id="20" name="Straight Arrow Connector 19"/>
              <p:cNvCxnSpPr>
                <a:stCxn id="11" idx="7"/>
              </p:cNvCxnSpPr>
              <p:nvPr/>
            </p:nvCxnSpPr>
            <p:spPr>
              <a:xfrm flipV="1">
                <a:off x="7965279" y="1958783"/>
                <a:ext cx="569121" cy="56912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11" idx="5"/>
              </p:cNvCxnSpPr>
              <p:nvPr/>
            </p:nvCxnSpPr>
            <p:spPr>
              <a:xfrm>
                <a:off x="7965279" y="5275862"/>
                <a:ext cx="569121" cy="569121"/>
              </a:xfrm>
              <a:prstGeom prst="straightConnector1">
                <a:avLst/>
              </a:prstGeom>
              <a:ln>
                <a:solidFill>
                  <a:srgbClr val="000000"/>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1" idx="1"/>
              </p:cNvCxnSpPr>
              <p:nvPr/>
            </p:nvCxnSpPr>
            <p:spPr>
              <a:xfrm flipH="1" flipV="1">
                <a:off x="4648200" y="1958783"/>
                <a:ext cx="569121" cy="56912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1" idx="3"/>
              </p:cNvCxnSpPr>
              <p:nvPr/>
            </p:nvCxnSpPr>
            <p:spPr>
              <a:xfrm flipH="1">
                <a:off x="4648200" y="5275862"/>
                <a:ext cx="569121" cy="56912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1" idx="4"/>
              </p:cNvCxnSpPr>
              <p:nvPr/>
            </p:nvCxnSpPr>
            <p:spPr>
              <a:xfrm flipH="1">
                <a:off x="6574118" y="5844983"/>
                <a:ext cx="17182" cy="511367"/>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11" idx="0"/>
              </p:cNvCxnSpPr>
              <p:nvPr/>
            </p:nvCxnSpPr>
            <p:spPr>
              <a:xfrm flipV="1">
                <a:off x="6591300" y="1719072"/>
                <a:ext cx="0" cy="239711"/>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1" idx="6"/>
              </p:cNvCxnSpPr>
              <p:nvPr/>
            </p:nvCxnSpPr>
            <p:spPr>
              <a:xfrm flipV="1">
                <a:off x="8534400" y="3899647"/>
                <a:ext cx="227860" cy="2236"/>
              </a:xfrm>
              <a:prstGeom prst="straightConnector1">
                <a:avLst/>
              </a:prstGeom>
              <a:ln>
                <a:solidFill>
                  <a:schemeClr val="tx1"/>
                </a:solidFill>
                <a:headEnd type="triangle" w="lg" len="lg"/>
                <a:tailEnd type="none"/>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V="1">
                <a:off x="4412129" y="3902635"/>
                <a:ext cx="227860" cy="2236"/>
              </a:xfrm>
              <a:prstGeom prst="straightConnector1">
                <a:avLst/>
              </a:prstGeom>
              <a:ln>
                <a:solidFill>
                  <a:schemeClr val="tx1"/>
                </a:solidFill>
                <a:headEnd type="none" w="lg" len="lg"/>
                <a:tailEnd type="triangle" w="lg" len="lg"/>
              </a:ln>
            </p:spPr>
            <p:style>
              <a:lnRef idx="2">
                <a:schemeClr val="accent1"/>
              </a:lnRef>
              <a:fillRef idx="0">
                <a:schemeClr val="accent1"/>
              </a:fillRef>
              <a:effectRef idx="1">
                <a:schemeClr val="accent1"/>
              </a:effectRef>
              <a:fontRef idx="minor">
                <a:schemeClr val="tx1"/>
              </a:fontRef>
            </p:style>
          </p:cxnSp>
        </p:grpSp>
        <p:grpSp>
          <p:nvGrpSpPr>
            <p:cNvPr id="13" name="Group 12"/>
            <p:cNvGrpSpPr/>
            <p:nvPr/>
          </p:nvGrpSpPr>
          <p:grpSpPr>
            <a:xfrm>
              <a:off x="5395531" y="2012175"/>
              <a:ext cx="2839149" cy="4283582"/>
              <a:chOff x="5395531" y="2012175"/>
              <a:chExt cx="2839149" cy="4283582"/>
            </a:xfrm>
          </p:grpSpPr>
          <p:sp>
            <p:nvSpPr>
              <p:cNvPr id="14" name="TextBox 13"/>
              <p:cNvSpPr txBox="1"/>
              <p:nvPr/>
            </p:nvSpPr>
            <p:spPr>
              <a:xfrm>
                <a:off x="6027114" y="5106585"/>
                <a:ext cx="1166205" cy="338554"/>
              </a:xfrm>
              <a:prstGeom prst="rect">
                <a:avLst/>
              </a:prstGeom>
              <a:noFill/>
            </p:spPr>
            <p:txBody>
              <a:bodyPr wrap="none" rtlCol="0">
                <a:spAutoFit/>
              </a:bodyPr>
              <a:lstStyle/>
              <a:p>
                <a:r>
                  <a:rPr lang="en-US" sz="1600" dirty="0" smtClean="0"/>
                  <a:t>gain region</a:t>
                </a:r>
                <a:endParaRPr lang="en-US" sz="1600" dirty="0"/>
              </a:p>
            </p:txBody>
          </p:sp>
          <p:sp>
            <p:nvSpPr>
              <p:cNvPr id="15" name="TextBox 14"/>
              <p:cNvSpPr txBox="1"/>
              <p:nvPr/>
            </p:nvSpPr>
            <p:spPr>
              <a:xfrm>
                <a:off x="5865080" y="4323122"/>
                <a:ext cx="1418076" cy="338554"/>
              </a:xfrm>
              <a:prstGeom prst="rect">
                <a:avLst/>
              </a:prstGeom>
              <a:noFill/>
            </p:spPr>
            <p:txBody>
              <a:bodyPr wrap="none" rtlCol="0">
                <a:spAutoFit/>
              </a:bodyPr>
              <a:lstStyle/>
              <a:p>
                <a:r>
                  <a:rPr lang="en-US" sz="1600" dirty="0" smtClean="0">
                    <a:solidFill>
                      <a:schemeClr val="bg1"/>
                    </a:solidFill>
                  </a:rPr>
                  <a:t>cooling region</a:t>
                </a:r>
              </a:p>
            </p:txBody>
          </p:sp>
          <p:sp>
            <p:nvSpPr>
              <p:cNvPr id="16" name="TextBox 15"/>
              <p:cNvSpPr txBox="1"/>
              <p:nvPr/>
            </p:nvSpPr>
            <p:spPr>
              <a:xfrm>
                <a:off x="6309360" y="3694176"/>
                <a:ext cx="558166" cy="338554"/>
              </a:xfrm>
              <a:prstGeom prst="rect">
                <a:avLst/>
              </a:prstGeom>
              <a:noFill/>
            </p:spPr>
            <p:txBody>
              <a:bodyPr wrap="none" rtlCol="0">
                <a:spAutoFit/>
              </a:bodyPr>
              <a:lstStyle/>
              <a:p>
                <a:r>
                  <a:rPr lang="en-US" sz="1600" dirty="0" smtClean="0">
                    <a:solidFill>
                      <a:srgbClr val="FFFFFF"/>
                    </a:solidFill>
                  </a:rPr>
                  <a:t>PNS</a:t>
                </a:r>
                <a:endParaRPr lang="en-US" sz="1600" dirty="0">
                  <a:solidFill>
                    <a:srgbClr val="FFFFFF"/>
                  </a:solidFill>
                </a:endParaRPr>
              </a:p>
            </p:txBody>
          </p:sp>
          <p:sp>
            <p:nvSpPr>
              <p:cNvPr id="17" name="TextBox 16"/>
              <p:cNvSpPr txBox="1"/>
              <p:nvPr/>
            </p:nvSpPr>
            <p:spPr>
              <a:xfrm>
                <a:off x="5395531" y="2012175"/>
                <a:ext cx="710451" cy="338554"/>
              </a:xfrm>
              <a:prstGeom prst="rect">
                <a:avLst/>
              </a:prstGeom>
              <a:solidFill>
                <a:schemeClr val="bg1"/>
              </a:solidFill>
              <a:ln w="28575" cmpd="sng">
                <a:solidFill>
                  <a:srgbClr val="000000"/>
                </a:solidFill>
              </a:ln>
            </p:spPr>
            <p:txBody>
              <a:bodyPr wrap="none" rtlCol="0" anchor="ctr" anchorCtr="1">
                <a:spAutoFit/>
              </a:bodyPr>
              <a:lstStyle/>
              <a:p>
                <a:r>
                  <a:rPr lang="en-US" sz="1600" dirty="0" smtClean="0"/>
                  <a:t>shock</a:t>
                </a:r>
                <a:endParaRPr lang="en-US" sz="1600" dirty="0"/>
              </a:p>
            </p:txBody>
          </p:sp>
          <p:sp>
            <p:nvSpPr>
              <p:cNvPr id="18" name="TextBox 17"/>
              <p:cNvSpPr txBox="1"/>
              <p:nvPr/>
            </p:nvSpPr>
            <p:spPr>
              <a:xfrm>
                <a:off x="6563020" y="2702655"/>
                <a:ext cx="1209285" cy="338554"/>
              </a:xfrm>
              <a:prstGeom prst="rect">
                <a:avLst/>
              </a:prstGeom>
              <a:solidFill>
                <a:schemeClr val="bg1"/>
              </a:solidFill>
              <a:ln w="28575" cmpd="sng">
                <a:solidFill>
                  <a:srgbClr val="000000"/>
                </a:solidFill>
              </a:ln>
            </p:spPr>
            <p:txBody>
              <a:bodyPr wrap="none" rtlCol="0" anchor="ctr" anchorCtr="1">
                <a:spAutoFit/>
              </a:bodyPr>
              <a:lstStyle/>
              <a:p>
                <a:r>
                  <a:rPr lang="en-US" sz="1600" dirty="0" smtClean="0"/>
                  <a:t>gain  radius</a:t>
                </a:r>
                <a:endParaRPr lang="en-US" sz="1600" dirty="0"/>
              </a:p>
            </p:txBody>
          </p:sp>
          <p:sp>
            <p:nvSpPr>
              <p:cNvPr id="19" name="TextBox 18"/>
              <p:cNvSpPr txBox="1"/>
              <p:nvPr/>
            </p:nvSpPr>
            <p:spPr>
              <a:xfrm>
                <a:off x="6610217" y="5957203"/>
                <a:ext cx="1624463" cy="338554"/>
              </a:xfrm>
              <a:prstGeom prst="rect">
                <a:avLst/>
              </a:prstGeom>
              <a:noFill/>
            </p:spPr>
            <p:txBody>
              <a:bodyPr wrap="none" rtlCol="0">
                <a:spAutoFit/>
              </a:bodyPr>
              <a:lstStyle/>
              <a:p>
                <a:r>
                  <a:rPr lang="en-US" sz="1600" dirty="0" smtClean="0"/>
                  <a:t>supersonic </a:t>
                </a:r>
                <a:r>
                  <a:rPr lang="en-US" sz="1600" dirty="0" err="1" smtClean="0"/>
                  <a:t>infall</a:t>
                </a:r>
                <a:endParaRPr lang="en-US" sz="1600" dirty="0"/>
              </a:p>
            </p:txBody>
          </p:sp>
        </p:grpSp>
      </p:grpSp>
      <p:sp>
        <p:nvSpPr>
          <p:cNvPr id="8" name="Content Placeholder 7"/>
          <p:cNvSpPr>
            <a:spLocks noGrp="1"/>
          </p:cNvSpPr>
          <p:nvPr>
            <p:ph sz="half" idx="1"/>
          </p:nvPr>
        </p:nvSpPr>
        <p:spPr/>
        <p:txBody>
          <a:bodyPr>
            <a:normAutofit fontScale="92500" lnSpcReduction="20000"/>
          </a:bodyPr>
          <a:lstStyle/>
          <a:p>
            <a:r>
              <a:rPr lang="en-US" dirty="0" smtClean="0"/>
              <a:t>Neutrino heating mechanism</a:t>
            </a:r>
          </a:p>
          <a:p>
            <a:pPr lvl="1"/>
            <a:r>
              <a:rPr lang="en-US" dirty="0" smtClean="0"/>
              <a:t>Reabsorb sufficient neutrinos in the gain region</a:t>
            </a:r>
          </a:p>
          <a:p>
            <a:pPr lvl="1"/>
            <a:r>
              <a:rPr lang="en-US" dirty="0" smtClean="0"/>
              <a:t>Re-energize the shock</a:t>
            </a:r>
            <a:endParaRPr lang="en-US" dirty="0"/>
          </a:p>
          <a:p>
            <a:pPr lvl="1"/>
            <a:r>
              <a:rPr lang="en-US" dirty="0" smtClean="0"/>
              <a:t>Wilson (1985), Bethe &amp; Wilson (1985), Bethe (1990), </a:t>
            </a:r>
            <a:r>
              <a:rPr lang="en-US" dirty="0" err="1" smtClean="0"/>
              <a:t>Janka</a:t>
            </a:r>
            <a:r>
              <a:rPr lang="en-US" dirty="0" smtClean="0"/>
              <a:t> et al. (2007)</a:t>
            </a:r>
          </a:p>
          <a:p>
            <a:r>
              <a:rPr lang="en-US" dirty="0" err="1" smtClean="0"/>
              <a:t>Magnetorotational</a:t>
            </a:r>
            <a:endParaRPr lang="en-US" dirty="0" smtClean="0"/>
          </a:p>
          <a:p>
            <a:pPr lvl="1"/>
            <a:r>
              <a:rPr lang="en-US" dirty="0" smtClean="0"/>
              <a:t>Rapid rotator</a:t>
            </a:r>
          </a:p>
          <a:p>
            <a:pPr lvl="1"/>
            <a:r>
              <a:rPr lang="en-US" dirty="0" smtClean="0"/>
              <a:t>Burrows et al. (2007)</a:t>
            </a:r>
          </a:p>
        </p:txBody>
      </p:sp>
      <p:sp>
        <p:nvSpPr>
          <p:cNvPr id="4" name="Footer Placeholder 3"/>
          <p:cNvSpPr>
            <a:spLocks noGrp="1"/>
          </p:cNvSpPr>
          <p:nvPr>
            <p:ph type="ftr" sz="quarter" idx="11"/>
          </p:nvPr>
        </p:nvSpPr>
        <p:spPr/>
        <p:txBody>
          <a:bodyPr/>
          <a:lstStyle/>
          <a:p>
            <a:r>
              <a:rPr lang="en-US" smtClean="0"/>
              <a:t>Brendan Krueger    |    CEA Saclay</a:t>
            </a:r>
            <a:endParaRPr lang="en-US" dirty="0"/>
          </a:p>
        </p:txBody>
      </p:sp>
      <p:sp>
        <p:nvSpPr>
          <p:cNvPr id="5" name="Slide Number Placeholder 4"/>
          <p:cNvSpPr>
            <a:spLocks noGrp="1"/>
          </p:cNvSpPr>
          <p:nvPr>
            <p:ph type="sldNum" sz="quarter" idx="12"/>
          </p:nvPr>
        </p:nvSpPr>
        <p:spPr/>
        <p:txBody>
          <a:bodyPr/>
          <a:lstStyle/>
          <a:p>
            <a:pPr algn="r"/>
            <a:fld id="{F7886C9C-DC18-4195-8FD5-A50AA931D419}" type="slidenum">
              <a:rPr lang="en-US" smtClean="0"/>
              <a:pPr algn="r"/>
              <a:t>5</a:t>
            </a:fld>
            <a:endParaRPr lang="en-US" dirty="0"/>
          </a:p>
        </p:txBody>
      </p:sp>
      <p:sp>
        <p:nvSpPr>
          <p:cNvPr id="6" name="Title 5"/>
          <p:cNvSpPr>
            <a:spLocks noGrp="1"/>
          </p:cNvSpPr>
          <p:nvPr>
            <p:ph type="title"/>
          </p:nvPr>
        </p:nvSpPr>
        <p:spPr/>
        <p:txBody>
          <a:bodyPr/>
          <a:lstStyle/>
          <a:p>
            <a:r>
              <a:rPr lang="en-US" dirty="0" smtClean="0"/>
              <a:t>Post-Bounce CC </a:t>
            </a:r>
            <a:r>
              <a:rPr lang="en-US" dirty="0" err="1" smtClean="0"/>
              <a:t>SNe</a:t>
            </a:r>
            <a:r>
              <a:rPr lang="en-US" dirty="0" smtClean="0"/>
              <a:t> Structure</a:t>
            </a:r>
            <a:endParaRPr lang="en-US" dirty="0"/>
          </a:p>
        </p:txBody>
      </p:sp>
    </p:spTree>
    <p:extLst>
      <p:ext uri="{BB962C8B-B14F-4D97-AF65-F5344CB8AC3E}">
        <p14:creationId xmlns:p14="http://schemas.microsoft.com/office/powerpoint/2010/main" val="7425230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linds(horizontal)">
                                      <p:cBhvr>
                                        <p:cTn id="10" dur="500"/>
                                        <p:tgtEl>
                                          <p:spTgt spid="8">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linds(horizontal)">
                                      <p:cBhvr>
                                        <p:cTn id="13" dur="500"/>
                                        <p:tgtEl>
                                          <p:spTgt spid="8">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blinds(horizontal)">
                                      <p:cBhvr>
                                        <p:cTn id="16" dur="500"/>
                                        <p:tgtEl>
                                          <p:spTgt spid="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xit" presetSubtype="32" fill="hold" nodeType="clickEffect">
                                  <p:stCondLst>
                                    <p:cond delay="0"/>
                                  </p:stCondLst>
                                  <p:childTnLst>
                                    <p:animEffect transition="out" filter="circle(out)">
                                      <p:cBhvr>
                                        <p:cTn id="20" dur="2000"/>
                                        <p:tgtEl>
                                          <p:spTgt spid="10"/>
                                        </p:tgtEl>
                                      </p:cBhvr>
                                    </p:animEffect>
                                    <p:set>
                                      <p:cBhvr>
                                        <p:cTn id="21" dur="1" fill="hold">
                                          <p:stCondLst>
                                            <p:cond delay="1999"/>
                                          </p:stCondLst>
                                        </p:cTn>
                                        <p:tgtEl>
                                          <p:spTgt spid="10"/>
                                        </p:tgtEl>
                                        <p:attrNameLst>
                                          <p:attrName>style.visibility</p:attrName>
                                        </p:attrNameLst>
                                      </p:cBhvr>
                                      <p:to>
                                        <p:strVal val="hidden"/>
                                      </p:to>
                                    </p:set>
                                  </p:childTnLst>
                                </p:cTn>
                              </p:par>
                              <p:par>
                                <p:cTn id="22" presetID="6" presetClass="entr" presetSubtype="32" fill="hold"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circle(out)">
                                      <p:cBhvr>
                                        <p:cTn id="24" dur="20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blinds(horizontal)">
                                      <p:cBhvr>
                                        <p:cTn id="29" dur="500"/>
                                        <p:tgtEl>
                                          <p:spTgt spid="8">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linds(horizontal)">
                                      <p:cBhvr>
                                        <p:cTn id="32" dur="500"/>
                                        <p:tgtEl>
                                          <p:spTgt spid="8">
                                            <p:txEl>
                                              <p:pRg st="5" end="5"/>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Effect transition="in" filter="blinds(horizontal)">
                                      <p:cBhvr>
                                        <p:cTn id="35"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r>
              <a:rPr lang="en-US" dirty="0" smtClean="0"/>
              <a:t>Several may exist</a:t>
            </a:r>
          </a:p>
          <a:p>
            <a:r>
              <a:rPr lang="en-US" dirty="0" smtClean="0"/>
              <a:t>Not mutually exclusive (e.g., </a:t>
            </a:r>
            <a:r>
              <a:rPr lang="en-US" dirty="0" err="1" smtClean="0"/>
              <a:t>Guilet</a:t>
            </a:r>
            <a:r>
              <a:rPr lang="en-US" dirty="0" smtClean="0"/>
              <a:t> et al. 2010)</a:t>
            </a:r>
          </a:p>
          <a:p>
            <a:r>
              <a:rPr lang="en-US" dirty="0" smtClean="0"/>
              <a:t>Two very important:</a:t>
            </a:r>
          </a:p>
          <a:p>
            <a:pPr lvl="1"/>
            <a:r>
              <a:rPr lang="en-US" dirty="0" smtClean="0"/>
              <a:t>Convective instability</a:t>
            </a:r>
          </a:p>
          <a:p>
            <a:pPr lvl="1"/>
            <a:r>
              <a:rPr lang="en-US" dirty="0" smtClean="0"/>
              <a:t>Standing Accretion Shock Instability (SASI)</a:t>
            </a:r>
          </a:p>
          <a:p>
            <a:r>
              <a:rPr lang="en-US" dirty="0" smtClean="0"/>
              <a:t>Generally believed that one of these two will dominate dynamics of the gain region</a:t>
            </a:r>
            <a:endParaRPr lang="en-US" dirty="0"/>
          </a:p>
        </p:txBody>
      </p:sp>
      <p:sp>
        <p:nvSpPr>
          <p:cNvPr id="4" name="Footer Placeholder 3"/>
          <p:cNvSpPr>
            <a:spLocks noGrp="1"/>
          </p:cNvSpPr>
          <p:nvPr>
            <p:ph type="ftr" sz="quarter" idx="11"/>
          </p:nvPr>
        </p:nvSpPr>
        <p:spPr/>
        <p:txBody>
          <a:bodyPr/>
          <a:lstStyle/>
          <a:p>
            <a:r>
              <a:rPr lang="en-US" smtClean="0"/>
              <a:t>Brendan Krueger    |    CEA Saclay</a:t>
            </a:r>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6</a:t>
            </a:fld>
            <a:endParaRPr lang="en-US"/>
          </a:p>
        </p:txBody>
      </p:sp>
      <p:sp>
        <p:nvSpPr>
          <p:cNvPr id="6" name="Title 5"/>
          <p:cNvSpPr>
            <a:spLocks noGrp="1"/>
          </p:cNvSpPr>
          <p:nvPr>
            <p:ph type="title"/>
          </p:nvPr>
        </p:nvSpPr>
        <p:spPr/>
        <p:txBody>
          <a:bodyPr/>
          <a:lstStyle/>
          <a:p>
            <a:r>
              <a:rPr lang="en-US" dirty="0" smtClean="0"/>
              <a:t>Instabilities in the Gain Region</a:t>
            </a:r>
            <a:endParaRPr lang="en-US" dirty="0"/>
          </a:p>
        </p:txBody>
      </p:sp>
    </p:spTree>
    <p:extLst>
      <p:ext uri="{BB962C8B-B14F-4D97-AF65-F5344CB8AC3E}">
        <p14:creationId xmlns:p14="http://schemas.microsoft.com/office/powerpoint/2010/main" val="22177849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blinds(horizontal)">
                                      <p:cBhvr>
                                        <p:cTn id="20" dur="500"/>
                                        <p:tgtEl>
                                          <p:spTgt spid="7">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blinds(horizontal)">
                                      <p:cBhvr>
                                        <p:cTn id="23" dur="500"/>
                                        <p:tgtEl>
                                          <p:spTgt spid="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blinds(horizontal)">
                                      <p:cBhvr>
                                        <p:cTn id="28"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Discovered by </a:t>
            </a:r>
            <a:r>
              <a:rPr lang="en-US" dirty="0" err="1" smtClean="0"/>
              <a:t>Blondin</a:t>
            </a:r>
            <a:r>
              <a:rPr lang="en-US" dirty="0" smtClean="0"/>
              <a:t> et al. (2003) in a simplified context</a:t>
            </a:r>
          </a:p>
          <a:p>
            <a:r>
              <a:rPr lang="en-US" dirty="0" smtClean="0"/>
              <a:t>Since observed in variety of simulations: e.g., </a:t>
            </a:r>
            <a:r>
              <a:rPr lang="en-US" dirty="0" err="1" smtClean="0"/>
              <a:t>Blondin</a:t>
            </a:r>
            <a:r>
              <a:rPr lang="en-US" dirty="0" smtClean="0"/>
              <a:t> &amp; </a:t>
            </a:r>
            <a:r>
              <a:rPr lang="en-US" dirty="0" err="1" smtClean="0"/>
              <a:t>Mezzacappa</a:t>
            </a:r>
            <a:r>
              <a:rPr lang="en-US" dirty="0" smtClean="0"/>
              <a:t> (2006, 2007), Ohnishi et al. (2006), Scheck et al. (2008), </a:t>
            </a:r>
            <a:r>
              <a:rPr lang="en-US" dirty="0" err="1" smtClean="0"/>
              <a:t>Iwakami</a:t>
            </a:r>
            <a:r>
              <a:rPr lang="en-US" dirty="0" smtClean="0"/>
              <a:t> et al. (2008, 2009), </a:t>
            </a:r>
            <a:r>
              <a:rPr lang="en-US" dirty="0" err="1" smtClean="0"/>
              <a:t>Fernández</a:t>
            </a:r>
            <a:r>
              <a:rPr lang="en-US" dirty="0" smtClean="0"/>
              <a:t> &amp; Thompson (2009), </a:t>
            </a:r>
            <a:r>
              <a:rPr lang="en-US" dirty="0" err="1" smtClean="0"/>
              <a:t>Fernández</a:t>
            </a:r>
            <a:r>
              <a:rPr lang="en-US" dirty="0" smtClean="0"/>
              <a:t> (2010), Müller et al. (2012), </a:t>
            </a:r>
            <a:r>
              <a:rPr lang="en-US" dirty="0" err="1" smtClean="0"/>
              <a:t>Hanke</a:t>
            </a:r>
            <a:r>
              <a:rPr lang="en-US" dirty="0" smtClean="0"/>
              <a:t> et al. (2013)</a:t>
            </a:r>
          </a:p>
          <a:p>
            <a:r>
              <a:rPr lang="en-US" dirty="0" smtClean="0"/>
              <a:t>Studied analytically: </a:t>
            </a:r>
            <a:r>
              <a:rPr lang="en-US" dirty="0" err="1" smtClean="0"/>
              <a:t>Foglizzo</a:t>
            </a:r>
            <a:r>
              <a:rPr lang="en-US" dirty="0" smtClean="0"/>
              <a:t> et al. (2006, 2007), </a:t>
            </a:r>
            <a:r>
              <a:rPr lang="en-US" dirty="0" err="1" smtClean="0"/>
              <a:t>Blondin</a:t>
            </a:r>
            <a:r>
              <a:rPr lang="en-US" dirty="0" smtClean="0"/>
              <a:t> &amp; </a:t>
            </a:r>
            <a:r>
              <a:rPr lang="en-US" dirty="0" err="1" smtClean="0"/>
              <a:t>Mezzacappa</a:t>
            </a:r>
            <a:r>
              <a:rPr lang="en-US" dirty="0" smtClean="0"/>
              <a:t> (2006), Yamasaki &amp; Yamada (2007), </a:t>
            </a:r>
            <a:r>
              <a:rPr lang="en-US" dirty="0" err="1" smtClean="0"/>
              <a:t>Fernández</a:t>
            </a:r>
            <a:r>
              <a:rPr lang="en-US" dirty="0" smtClean="0"/>
              <a:t> &amp; Thompson (2009)</a:t>
            </a:r>
          </a:p>
          <a:p>
            <a:pPr lvl="1"/>
            <a:r>
              <a:rPr lang="en-US" dirty="0" err="1" smtClean="0"/>
              <a:t>Blondin</a:t>
            </a:r>
            <a:r>
              <a:rPr lang="en-US" dirty="0" smtClean="0"/>
              <a:t> &amp; </a:t>
            </a:r>
            <a:r>
              <a:rPr lang="en-US" dirty="0" err="1" smtClean="0"/>
              <a:t>Mezzacappa</a:t>
            </a:r>
            <a:r>
              <a:rPr lang="en-US" dirty="0" smtClean="0"/>
              <a:t> (2006) suggest SASI is purely-acoustic</a:t>
            </a:r>
          </a:p>
          <a:p>
            <a:pPr lvl="1"/>
            <a:r>
              <a:rPr lang="en-US" dirty="0" smtClean="0"/>
              <a:t>Sato et al. (2009) and </a:t>
            </a:r>
            <a:r>
              <a:rPr lang="en-US" dirty="0" err="1" smtClean="0"/>
              <a:t>Guilet</a:t>
            </a:r>
            <a:r>
              <a:rPr lang="en-US" dirty="0" smtClean="0"/>
              <a:t> &amp; </a:t>
            </a:r>
            <a:r>
              <a:rPr lang="en-US" dirty="0" err="1" smtClean="0"/>
              <a:t>Foglizzo</a:t>
            </a:r>
            <a:r>
              <a:rPr lang="en-US" dirty="0" smtClean="0"/>
              <a:t> (2012) provide evidence for an </a:t>
            </a:r>
            <a:r>
              <a:rPr lang="en-US" dirty="0" err="1" smtClean="0"/>
              <a:t>advective</a:t>
            </a:r>
            <a:r>
              <a:rPr lang="en-US" dirty="0" smtClean="0"/>
              <a:t>-acoustic cycle</a:t>
            </a:r>
          </a:p>
          <a:p>
            <a:r>
              <a:rPr lang="en-US" dirty="0" smtClean="0"/>
              <a:t>Demonstrated experimentally in a shallow-water analogue of CC </a:t>
            </a:r>
            <a:r>
              <a:rPr lang="en-US" dirty="0" err="1" smtClean="0"/>
              <a:t>SNe</a:t>
            </a:r>
            <a:r>
              <a:rPr lang="en-US" dirty="0" smtClean="0"/>
              <a:t>: </a:t>
            </a:r>
            <a:r>
              <a:rPr lang="en-US" dirty="0" err="1" smtClean="0"/>
              <a:t>Foglizzo</a:t>
            </a:r>
            <a:r>
              <a:rPr lang="en-US" dirty="0" smtClean="0"/>
              <a:t> et al. (2012)</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7</a:t>
            </a:fld>
            <a:endParaRPr lang="en-US"/>
          </a:p>
        </p:txBody>
      </p:sp>
      <p:sp>
        <p:nvSpPr>
          <p:cNvPr id="5" name="Title 4"/>
          <p:cNvSpPr>
            <a:spLocks noGrp="1"/>
          </p:cNvSpPr>
          <p:nvPr>
            <p:ph type="title"/>
          </p:nvPr>
        </p:nvSpPr>
        <p:spPr/>
        <p:txBody>
          <a:bodyPr/>
          <a:lstStyle/>
          <a:p>
            <a:r>
              <a:rPr lang="en-US" dirty="0" smtClean="0"/>
              <a:t>SASI I: Background</a:t>
            </a:r>
            <a:endParaRPr lang="en-US" dirty="0"/>
          </a:p>
        </p:txBody>
      </p:sp>
    </p:spTree>
    <p:extLst>
      <p:ext uri="{BB962C8B-B14F-4D97-AF65-F5344CB8AC3E}">
        <p14:creationId xmlns:p14="http://schemas.microsoft.com/office/powerpoint/2010/main" val="28901588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linds(horizontal)">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rmAutofit fontScale="85000" lnSpcReduction="10000"/>
          </a:bodyPr>
          <a:lstStyle/>
          <a:p>
            <a:r>
              <a:rPr lang="en-US" dirty="0" smtClean="0"/>
              <a:t>Perturbations in the shock front create perturbations of entropy and </a:t>
            </a:r>
            <a:r>
              <a:rPr lang="en-US" dirty="0" err="1" smtClean="0"/>
              <a:t>vorticity</a:t>
            </a:r>
            <a:r>
              <a:rPr lang="en-US" dirty="0" smtClean="0"/>
              <a:t> in the flow</a:t>
            </a:r>
          </a:p>
          <a:p>
            <a:r>
              <a:rPr lang="en-US" dirty="0" smtClean="0"/>
              <a:t>Perturbations </a:t>
            </a:r>
            <a:r>
              <a:rPr lang="en-US" dirty="0" err="1" smtClean="0"/>
              <a:t>advect</a:t>
            </a:r>
            <a:r>
              <a:rPr lang="en-US" dirty="0" smtClean="0"/>
              <a:t> downward</a:t>
            </a:r>
          </a:p>
          <a:p>
            <a:r>
              <a:rPr lang="en-US" dirty="0" smtClean="0"/>
              <a:t>Deceleration of perturbations generates acoustic wave</a:t>
            </a:r>
          </a:p>
          <a:p>
            <a:r>
              <a:rPr lang="en-US" dirty="0" smtClean="0"/>
              <a:t>Acoustic wave perturbs shock front</a:t>
            </a:r>
          </a:p>
        </p:txBody>
      </p:sp>
      <p:sp>
        <p:nvSpPr>
          <p:cNvPr id="3" name="Footer Placeholder 2"/>
          <p:cNvSpPr>
            <a:spLocks noGrp="1"/>
          </p:cNvSpPr>
          <p:nvPr>
            <p:ph type="ftr" sz="quarter" idx="11"/>
          </p:nvPr>
        </p:nvSpPr>
        <p:spPr/>
        <p:txBody>
          <a:bodyPr/>
          <a:lstStyle/>
          <a:p>
            <a:r>
              <a:rPr lang="en-US" smtClean="0"/>
              <a:t>Brendan Krueger    |    CEA Saclay</a:t>
            </a:r>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8</a:t>
            </a:fld>
            <a:endParaRPr lang="en-US"/>
          </a:p>
        </p:txBody>
      </p:sp>
      <p:sp>
        <p:nvSpPr>
          <p:cNvPr id="5" name="Title 4"/>
          <p:cNvSpPr>
            <a:spLocks noGrp="1"/>
          </p:cNvSpPr>
          <p:nvPr>
            <p:ph type="title"/>
          </p:nvPr>
        </p:nvSpPr>
        <p:spPr/>
        <p:txBody>
          <a:bodyPr>
            <a:normAutofit/>
          </a:bodyPr>
          <a:lstStyle/>
          <a:p>
            <a:r>
              <a:rPr lang="en-US" dirty="0" smtClean="0"/>
              <a:t>SASI II: </a:t>
            </a:r>
            <a:r>
              <a:rPr lang="en-US" dirty="0" err="1" smtClean="0"/>
              <a:t>Advective</a:t>
            </a:r>
            <a:r>
              <a:rPr lang="en-US" dirty="0" smtClean="0"/>
              <a:t>-Acoustic Cycle</a:t>
            </a:r>
            <a:endParaRPr lang="en-US" dirty="0"/>
          </a:p>
        </p:txBody>
      </p:sp>
      <p:pic>
        <p:nvPicPr>
          <p:cNvPr id="37" name="Content Placeholder 36" descr="advective-acoustic_notext.png"/>
          <p:cNvPicPr>
            <a:picLocks noGrp="1" noChangeAspect="1"/>
          </p:cNvPicPr>
          <p:nvPr>
            <p:ph sz="half" idx="2"/>
          </p:nvPr>
        </p:nvPicPr>
        <p:blipFill>
          <a:blip r:embed="rId2">
            <a:extLst>
              <a:ext uri="{28A0092B-C50C-407E-A947-70E740481C1C}">
                <a14:useLocalDpi xmlns:a14="http://schemas.microsoft.com/office/drawing/2010/main" val="0"/>
              </a:ext>
            </a:extLst>
          </a:blip>
          <a:srcRect t="-49787" b="-49787"/>
          <a:stretch>
            <a:fillRect/>
          </a:stretch>
        </p:blipFill>
        <p:spPr/>
      </p:pic>
      <p:sp>
        <p:nvSpPr>
          <p:cNvPr id="38" name="TextBox 37"/>
          <p:cNvSpPr txBox="1"/>
          <p:nvPr/>
        </p:nvSpPr>
        <p:spPr>
          <a:xfrm>
            <a:off x="5159002" y="4019177"/>
            <a:ext cx="1413067" cy="338554"/>
          </a:xfrm>
          <a:prstGeom prst="rect">
            <a:avLst/>
          </a:prstGeom>
          <a:noFill/>
        </p:spPr>
        <p:txBody>
          <a:bodyPr wrap="none" rtlCol="0">
            <a:spAutoFit/>
          </a:bodyPr>
          <a:lstStyle/>
          <a:p>
            <a:r>
              <a:rPr lang="en-US" sz="1600" dirty="0" smtClean="0">
                <a:solidFill>
                  <a:srgbClr val="1C3DC6"/>
                </a:solidFill>
              </a:rPr>
              <a:t>acoustic wave</a:t>
            </a:r>
            <a:endParaRPr lang="en-US" sz="1600" dirty="0">
              <a:solidFill>
                <a:srgbClr val="1C3DC6"/>
              </a:solidFill>
            </a:endParaRPr>
          </a:p>
        </p:txBody>
      </p:sp>
      <p:sp>
        <p:nvSpPr>
          <p:cNvPr id="39" name="TextBox 38"/>
          <p:cNvSpPr txBox="1"/>
          <p:nvPr/>
        </p:nvSpPr>
        <p:spPr>
          <a:xfrm>
            <a:off x="6942081" y="2958354"/>
            <a:ext cx="1595309" cy="584776"/>
          </a:xfrm>
          <a:prstGeom prst="rect">
            <a:avLst/>
          </a:prstGeom>
          <a:noFill/>
        </p:spPr>
        <p:txBody>
          <a:bodyPr wrap="none" rtlCol="0">
            <a:spAutoFit/>
          </a:bodyPr>
          <a:lstStyle/>
          <a:p>
            <a:pPr algn="ctr"/>
            <a:r>
              <a:rPr lang="en-US" sz="1600" dirty="0" smtClean="0">
                <a:solidFill>
                  <a:srgbClr val="FF0000"/>
                </a:solidFill>
              </a:rPr>
              <a:t>entropy-</a:t>
            </a:r>
            <a:r>
              <a:rPr lang="en-US" sz="1600" dirty="0" err="1" smtClean="0">
                <a:solidFill>
                  <a:srgbClr val="FF0000"/>
                </a:solidFill>
              </a:rPr>
              <a:t>vorticity</a:t>
            </a:r>
            <a:endParaRPr lang="en-US" sz="1600" dirty="0" smtClean="0">
              <a:solidFill>
                <a:srgbClr val="FF0000"/>
              </a:solidFill>
            </a:endParaRPr>
          </a:p>
          <a:p>
            <a:pPr algn="ctr"/>
            <a:r>
              <a:rPr lang="en-US" sz="1600" dirty="0" smtClean="0">
                <a:solidFill>
                  <a:srgbClr val="FF0000"/>
                </a:solidFill>
              </a:rPr>
              <a:t>wave</a:t>
            </a:r>
            <a:endParaRPr lang="en-US" sz="1600" dirty="0">
              <a:solidFill>
                <a:srgbClr val="FF0000"/>
              </a:solidFill>
            </a:endParaRPr>
          </a:p>
        </p:txBody>
      </p:sp>
    </p:spTree>
    <p:extLst>
      <p:ext uri="{BB962C8B-B14F-4D97-AF65-F5344CB8AC3E}">
        <p14:creationId xmlns:p14="http://schemas.microsoft.com/office/powerpoint/2010/main" val="2088735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linds(horizont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a:bodyPr>
          <a:lstStyle/>
          <a:p>
            <a:r>
              <a:rPr lang="en-US" dirty="0" smtClean="0"/>
              <a:t>Generally dominated by low-order (</a:t>
            </a:r>
            <a:r>
              <a:rPr lang="en-US" dirty="0" smtClean="0">
                <a:latin typeface="Mistral"/>
                <a:cs typeface="Mistral"/>
              </a:rPr>
              <a:t>l</a:t>
            </a:r>
            <a:r>
              <a:rPr lang="en-US" dirty="0" smtClean="0"/>
              <a:t>=1,2) modes</a:t>
            </a:r>
          </a:p>
          <a:p>
            <a:pPr lvl="1"/>
            <a:r>
              <a:rPr lang="en-US" dirty="0" smtClean="0">
                <a:latin typeface="Mistral"/>
                <a:cs typeface="Mistral"/>
              </a:rPr>
              <a:t>l</a:t>
            </a:r>
            <a:r>
              <a:rPr lang="en-US" dirty="0" smtClean="0"/>
              <a:t>=1, m=0: sloshing</a:t>
            </a:r>
          </a:p>
          <a:p>
            <a:pPr lvl="1"/>
            <a:r>
              <a:rPr lang="en-US" dirty="0" smtClean="0">
                <a:latin typeface="Mistral"/>
                <a:cs typeface="Mistral"/>
              </a:rPr>
              <a:t>l</a:t>
            </a:r>
            <a:r>
              <a:rPr lang="en-US" dirty="0" smtClean="0"/>
              <a:t>=1, m=±1: spiral</a:t>
            </a:r>
          </a:p>
        </p:txBody>
      </p:sp>
      <p:sp>
        <p:nvSpPr>
          <p:cNvPr id="3" name="Content Placeholder 2"/>
          <p:cNvSpPr>
            <a:spLocks noGrp="1"/>
          </p:cNvSpPr>
          <p:nvPr>
            <p:ph sz="half" idx="2"/>
          </p:nvPr>
        </p:nvSpPr>
        <p:spPr/>
        <p:txBody>
          <a:bodyPr>
            <a:normAutofit fontScale="92500"/>
          </a:bodyPr>
          <a:lstStyle/>
          <a:p>
            <a:r>
              <a:rPr lang="en-US" dirty="0"/>
              <a:t>Increase dwell time</a:t>
            </a:r>
          </a:p>
          <a:p>
            <a:pPr lvl="1"/>
            <a:r>
              <a:rPr lang="en-US" dirty="0"/>
              <a:t>Increases energy gain from neutrino absorption</a:t>
            </a:r>
          </a:p>
          <a:p>
            <a:r>
              <a:rPr lang="en-US" dirty="0" smtClean="0"/>
              <a:t>Push </a:t>
            </a:r>
            <a:r>
              <a:rPr lang="en-US" dirty="0"/>
              <a:t>shock outward</a:t>
            </a:r>
          </a:p>
          <a:p>
            <a:r>
              <a:rPr lang="en-US" dirty="0" smtClean="0"/>
              <a:t>May give neutron star a “kick”</a:t>
            </a:r>
          </a:p>
          <a:p>
            <a:r>
              <a:rPr lang="en-US" dirty="0" smtClean="0"/>
              <a:t>Spiral modes may redistribute angular momentum and “spin up” neutron star</a:t>
            </a:r>
            <a:endParaRPr lang="en-US" dirty="0"/>
          </a:p>
        </p:txBody>
      </p:sp>
      <p:sp>
        <p:nvSpPr>
          <p:cNvPr id="4" name="Footer Placeholder 3"/>
          <p:cNvSpPr>
            <a:spLocks noGrp="1"/>
          </p:cNvSpPr>
          <p:nvPr>
            <p:ph type="ftr" sz="quarter" idx="11"/>
          </p:nvPr>
        </p:nvSpPr>
        <p:spPr/>
        <p:txBody>
          <a:bodyPr/>
          <a:lstStyle/>
          <a:p>
            <a:r>
              <a:rPr lang="en-US" smtClean="0"/>
              <a:t>Brendan Krueger    |    CEA Saclay</a:t>
            </a:r>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9</a:t>
            </a:fld>
            <a:endParaRPr lang="en-US"/>
          </a:p>
        </p:txBody>
      </p:sp>
      <p:sp>
        <p:nvSpPr>
          <p:cNvPr id="6" name="Title 5"/>
          <p:cNvSpPr>
            <a:spLocks noGrp="1"/>
          </p:cNvSpPr>
          <p:nvPr>
            <p:ph type="title"/>
          </p:nvPr>
        </p:nvSpPr>
        <p:spPr/>
        <p:txBody>
          <a:bodyPr/>
          <a:lstStyle/>
          <a:p>
            <a:r>
              <a:rPr lang="en-US" dirty="0" smtClean="0"/>
              <a:t>SASI III: Properties</a:t>
            </a:r>
            <a:endParaRPr lang="en-US" dirty="0"/>
          </a:p>
        </p:txBody>
      </p:sp>
    </p:spTree>
    <p:extLst>
      <p:ext uri="{BB962C8B-B14F-4D97-AF65-F5344CB8AC3E}">
        <p14:creationId xmlns:p14="http://schemas.microsoft.com/office/powerpoint/2010/main" val="7779673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linds(horizontal)">
                                      <p:cBhvr>
                                        <p:cTn id="10" dur="500"/>
                                        <p:tgtEl>
                                          <p:spTgt spid="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linds(horizontal)">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500"/>
                                        <p:tgtEl>
                                          <p:spTgt spid="3">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linds(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linds(horizont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linds(horizont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linds(horizontal)">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1189</TotalTime>
  <Words>1662</Words>
  <Application>Microsoft Macintosh PowerPoint</Application>
  <PresentationFormat>On-screen Show (4:3)</PresentationFormat>
  <Paragraphs>267</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Grid</vt:lpstr>
      <vt:lpstr>The Onset of Neutrino-Driven Convection in Core-Collapse Supernovae</vt:lpstr>
      <vt:lpstr>Outline</vt:lpstr>
      <vt:lpstr>Background</vt:lpstr>
      <vt:lpstr>Post-Bounce CC SNe Structure</vt:lpstr>
      <vt:lpstr>Post-Bounce CC SNe Structure</vt:lpstr>
      <vt:lpstr>Instabilities in the Gain Region</vt:lpstr>
      <vt:lpstr>SASI I: Background</vt:lpstr>
      <vt:lpstr>SASI II: Advective-Acoustic Cycle</vt:lpstr>
      <vt:lpstr>SASI III: Properties</vt:lpstr>
      <vt:lpstr>Convection I: Background</vt:lpstr>
      <vt:lpstr>Convection II: Stabilization</vt:lpstr>
      <vt:lpstr>SASI vs. Convection</vt:lpstr>
      <vt:lpstr>Nonlinear Behavior of Convection</vt:lpstr>
      <vt:lpstr>The Big Questions</vt:lpstr>
      <vt:lpstr>Break Down the Problem</vt:lpstr>
      <vt:lpstr>Simplified Model</vt:lpstr>
      <vt:lpstr>Linear Theory</vt:lpstr>
      <vt:lpstr>Current Criteria</vt:lpstr>
      <vt:lpstr>Modified Criterion</vt:lpstr>
      <vt:lpstr>Hydrodynamic Simulations</vt:lpstr>
      <vt:lpstr>Bubble Test</vt:lpstr>
      <vt:lpstr>Bubble Test</vt:lpstr>
      <vt:lpstr>Bubble Test</vt:lpstr>
      <vt:lpstr>Other Perturbations</vt:lpstr>
      <vt:lpstr>Next Steps</vt:lpstr>
      <vt:lpstr>Conclusions</vt:lpstr>
    </vt:vector>
  </TitlesOfParts>
  <Company>CEA Saclay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Onset of Neutrino-Driven Convection in Core-Collapse Supernovae</dc:title>
  <dc:creator>Brendan Krueger</dc:creator>
  <cp:lastModifiedBy>Brendan Krueger</cp:lastModifiedBy>
  <cp:revision>68</cp:revision>
  <dcterms:created xsi:type="dcterms:W3CDTF">2013-10-16T00:22:28Z</dcterms:created>
  <dcterms:modified xsi:type="dcterms:W3CDTF">2013-10-17T11:55:21Z</dcterms:modified>
</cp:coreProperties>
</file>