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slides/slide29.xml" ContentType="application/vnd.openxmlformats-officedocument.presentationml.slide+xml"/>
  <Override PartName="/ppt/notesSlides/notesSlide11.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1"/>
  </p:notesMasterIdLst>
  <p:sldIdLst>
    <p:sldId id="296" r:id="rId2"/>
    <p:sldId id="258" r:id="rId3"/>
    <p:sldId id="259" r:id="rId4"/>
    <p:sldId id="264" r:id="rId5"/>
    <p:sldId id="262" r:id="rId6"/>
    <p:sldId id="269" r:id="rId7"/>
    <p:sldId id="261" r:id="rId8"/>
    <p:sldId id="267" r:id="rId9"/>
    <p:sldId id="347" r:id="rId10"/>
    <p:sldId id="276" r:id="rId11"/>
    <p:sldId id="335" r:id="rId12"/>
    <p:sldId id="283" r:id="rId13"/>
    <p:sldId id="337" r:id="rId14"/>
    <p:sldId id="286" r:id="rId15"/>
    <p:sldId id="285" r:id="rId16"/>
    <p:sldId id="290" r:id="rId17"/>
    <p:sldId id="288" r:id="rId18"/>
    <p:sldId id="271" r:id="rId19"/>
    <p:sldId id="336" r:id="rId20"/>
    <p:sldId id="289" r:id="rId21"/>
    <p:sldId id="339" r:id="rId22"/>
    <p:sldId id="265" r:id="rId23"/>
    <p:sldId id="291" r:id="rId24"/>
    <p:sldId id="332" r:id="rId25"/>
    <p:sldId id="266" r:id="rId26"/>
    <p:sldId id="279" r:id="rId27"/>
    <p:sldId id="282" r:id="rId28"/>
    <p:sldId id="270" r:id="rId29"/>
    <p:sldId id="26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C7BFF"/>
    <a:srgbClr val="983FBD"/>
    <a:srgbClr val="FF6EE8"/>
    <a:srgbClr val="FF24E4"/>
    <a:srgbClr val="68D9E4"/>
    <a:srgbClr val="4EABE4"/>
    <a:srgbClr val="00E400"/>
    <a:srgbClr val="5792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94" d="100"/>
          <a:sy n="94" d="100"/>
        </p:scale>
        <p:origin x="-120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1006ED-89F9-6741-AB65-AC5002683065}" type="datetimeFigureOut">
              <a:rPr lang="en-US" smtClean="0"/>
              <a:pPr/>
              <a:t>11/12/13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613E3B-C65B-AF4C-9C67-F038E707263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F12CB7-4F2C-6C48-99FF-855A780BE5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E929CC5-023A-0040-8811-601BB6037EE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E929CC5-023A-0040-8811-601BB6037EE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this compares</a:t>
            </a:r>
            <a:r>
              <a:rPr lang="en-US" baseline="0" dirty="0" smtClean="0"/>
              <a:t> to simulations? Now we can have a look at this plot in its entirety. You can see the results from some simulations. Questions that still remain unsolved. How to answer to these questions? With late-time radio and X-ray monitoring. We have active programs with Chandra and the VLA. All of these stars exploded after having lost their H envelope. This gives me the link to the second part of the talk, how do massive stars lose their envelope?</a:t>
            </a:r>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13E3B-C65B-AF4C-9C67-F038E707263D}"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Gamma-Ray bursts</a:t>
            </a:r>
            <a:r>
              <a:rPr lang="en-US" baseline="0" dirty="0" smtClean="0"/>
              <a:t> were first discovered in the Gamma-rays as VERY SHORT duration, very energetic EXTRAGALACTIC explosions. Only years later it has been possible to discover their counterparts at lower frequencies, in the optical, UV, NIR and radio. There is still no consensus about what produces the prompt gamma-ray emission, and I’m not going into details here. However, the key information here (+ something on which people do generally agree) is that the emission is BEAMED. So we DO have a JET, a relativistic JET. </a:t>
            </a:r>
            <a:endParaRPr lang="en-US" dirty="0"/>
          </a:p>
        </p:txBody>
      </p:sp>
      <p:sp>
        <p:nvSpPr>
          <p:cNvPr id="4" name="Slide Number Placeholder 3"/>
          <p:cNvSpPr>
            <a:spLocks noGrp="1"/>
          </p:cNvSpPr>
          <p:nvPr>
            <p:ph type="sldNum" sz="quarter" idx="10"/>
          </p:nvPr>
        </p:nvSpPr>
        <p:spPr/>
        <p:txBody>
          <a:bodyPr/>
          <a:lstStyle/>
          <a:p>
            <a:fld id="{88613E3B-C65B-AF4C-9C67-F038E707263D}"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1A9F3A25-0532-48C4-9BBA-46E67DAE8B5E}" type="slidenum">
              <a:rPr lang="en-US" smtClean="0"/>
              <a:pPr/>
              <a:t>27</a:t>
            </a:fld>
            <a:endParaRPr lang="en-US"/>
          </a:p>
        </p:txBody>
      </p:sp>
      <p:sp>
        <p:nvSpPr>
          <p:cNvPr id="5" name="Segnaposto data 4"/>
          <p:cNvSpPr>
            <a:spLocks noGrp="1"/>
          </p:cNvSpPr>
          <p:nvPr>
            <p:ph type="dt" idx="11"/>
          </p:nvPr>
        </p:nvSpPr>
        <p:spPr/>
        <p:txBody>
          <a:bodyPr/>
          <a:lstStyle/>
          <a:p>
            <a:fld id="{E2FF8937-55A6-48B3-AF0B-F703087129A5}" type="datetime1">
              <a:rPr lang="en-US" smtClean="0"/>
              <a:pPr/>
              <a:t>11/12/13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which kind of </a:t>
            </a:r>
            <a:r>
              <a:rPr lang="en-US" dirty="0" err="1" smtClean="0"/>
              <a:t>SNe</a:t>
            </a:r>
            <a:r>
              <a:rPr lang="en-US" dirty="0" smtClean="0"/>
              <a:t> are those connected with </a:t>
            </a:r>
            <a:r>
              <a:rPr lang="en-US" dirty="0" err="1" smtClean="0"/>
              <a:t>GRBs</a:t>
            </a:r>
            <a:r>
              <a:rPr lang="en-US" dirty="0" smtClean="0"/>
              <a:t>? First, they have</a:t>
            </a:r>
            <a:r>
              <a:rPr lang="en-US" baseline="0" dirty="0" smtClean="0"/>
              <a:t> no hydrogen in their spectra, indicating that our progenitor star was able to get rid of its hydrogen envelope before </a:t>
            </a:r>
            <a:r>
              <a:rPr lang="en-US" baseline="0" dirty="0" err="1" smtClean="0"/>
              <a:t>explosding</a:t>
            </a:r>
            <a:r>
              <a:rPr lang="en-US" baseline="0" dirty="0" smtClean="0"/>
              <a:t>. So the two things to keep in mind is that they have NO hydrogen and they are FAST,  BUT, key info, there are other </a:t>
            </a:r>
            <a:r>
              <a:rPr lang="en-US" baseline="0" dirty="0" err="1" smtClean="0"/>
              <a:t>SNe</a:t>
            </a:r>
            <a:r>
              <a:rPr lang="en-US" baseline="0" dirty="0" smtClean="0"/>
              <a:t> non associated with </a:t>
            </a:r>
            <a:r>
              <a:rPr lang="en-US" baseline="0" dirty="0" err="1" smtClean="0"/>
              <a:t>GRBs</a:t>
            </a:r>
            <a:r>
              <a:rPr lang="en-US" baseline="0" dirty="0" smtClean="0"/>
              <a:t> that are as fast as GRB-</a:t>
            </a:r>
            <a:r>
              <a:rPr lang="en-US" baseline="0" dirty="0" err="1" smtClean="0"/>
              <a:t>SNe</a:t>
            </a:r>
            <a:r>
              <a:rPr lang="en-US" baseline="0" dirty="0" smtClean="0"/>
              <a:t>. So these conditions are </a:t>
            </a:r>
            <a:r>
              <a:rPr lang="en-US" baseline="0" dirty="0" err="1" smtClean="0"/>
              <a:t>neecssary</a:t>
            </a:r>
            <a:r>
              <a:rPr lang="en-US" baseline="0" dirty="0" smtClean="0"/>
              <a:t> but NOT sufficient</a:t>
            </a:r>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now have a look at the </a:t>
            </a:r>
            <a:r>
              <a:rPr lang="en-US" baseline="0" dirty="0" err="1" smtClean="0"/>
              <a:t>enregetics</a:t>
            </a:r>
            <a:r>
              <a:rPr lang="en-US" baseline="0" dirty="0" smtClean="0"/>
              <a:t>. They tend to be brighter than standard </a:t>
            </a:r>
            <a:r>
              <a:rPr lang="en-US" baseline="0" dirty="0" err="1" smtClean="0"/>
              <a:t>Ibc</a:t>
            </a:r>
            <a:r>
              <a:rPr lang="en-US" baseline="0" dirty="0" smtClean="0"/>
              <a:t>, but they are NOT the brightest hydrogen-stripped SN explosions we know.  </a:t>
            </a:r>
            <a:endParaRPr lang="en-US" dirty="0" smtClean="0"/>
          </a:p>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13E3B-C65B-AF4C-9C67-F038E707263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13E3B-C65B-AF4C-9C67-F038E707263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6E929CC5-023A-0040-8811-601BB6037EE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29CC5-023A-0040-8811-601BB6037EE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6E929CC5-023A-0040-8811-601BB6037EE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508BC-2ED7-C746-8868-C96DBE086B6C}"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72DDB-192D-F24D-B2B1-A6265535FB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8EAE8-6BC7-B34C-B238-AF321F130F08}"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68B3A-9C36-A649-8CB2-498CDF9F59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508BC-2ED7-C746-8868-C96DBE086B6C}" type="datetimeFigureOut">
              <a:rPr lang="en-US" smtClean="0"/>
              <a:pPr/>
              <a:t>11/12/13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72DDB-192D-F24D-B2B1-A6265535FB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5" Type="http://schemas.openxmlformats.org/officeDocument/2006/relationships/image" Target="../media/image7.pdf"/><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df"/><Relationship Id="rId4" Type="http://schemas.openxmlformats.org/officeDocument/2006/relationships/image" Target="../media/image10.png"/><Relationship Id="rId5" Type="http://schemas.openxmlformats.org/officeDocument/2006/relationships/image" Target="../media/image11.pdf"/><Relationship Id="rId6" Type="http://schemas.openxmlformats.org/officeDocument/2006/relationships/image" Target="../media/image12.png"/><Relationship Id="rId7" Type="http://schemas.openxmlformats.org/officeDocument/2006/relationships/image" Target="../media/image13.gi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df"/><Relationship Id="rId4" Type="http://schemas.openxmlformats.org/officeDocument/2006/relationships/image" Target="../media/image15.png"/><Relationship Id="rId5" Type="http://schemas.openxmlformats.org/officeDocument/2006/relationships/image" Target="../media/image16.pdf"/><Relationship Id="rId6"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df"/><Relationship Id="rId4" Type="http://schemas.openxmlformats.org/officeDocument/2006/relationships/image" Target="../media/image15.png"/><Relationship Id="rId5" Type="http://schemas.openxmlformats.org/officeDocument/2006/relationships/image" Target="../media/image16.pdf"/><Relationship Id="rId6"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df"/><Relationship Id="rId4" Type="http://schemas.openxmlformats.org/officeDocument/2006/relationships/image" Target="../media/image19.png"/><Relationship Id="rId5" Type="http://schemas.openxmlformats.org/officeDocument/2006/relationships/image" Target="../media/image14.pdf"/><Relationship Id="rId6" Type="http://schemas.openxmlformats.org/officeDocument/2006/relationships/image" Target="../media/image15.png"/><Relationship Id="rId7" Type="http://schemas.openxmlformats.org/officeDocument/2006/relationships/image" Target="../media/image20.pdf"/><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27.pdf"/><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d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df"/></Relationships>
</file>

<file path=ppt/slides/_rels/slide25.xml.rels><?xml version="1.0" encoding="UTF-8" standalone="yes"?>
<Relationships xmlns="http://schemas.openxmlformats.org/package/2006/relationships"><Relationship Id="rId3" Type="http://schemas.openxmlformats.org/officeDocument/2006/relationships/image" Target="../media/image29.pdf"/><Relationship Id="rId4" Type="http://schemas.openxmlformats.org/officeDocument/2006/relationships/image" Target="../media/image30.png"/><Relationship Id="rId5" Type="http://schemas.openxmlformats.org/officeDocument/2006/relationships/image" Target="../media/image31.pdf"/><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3.gi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df"/><Relationship Id="rId4" Type="http://schemas.openxmlformats.org/officeDocument/2006/relationships/image" Target="../media/image39.png"/><Relationship Id="rId5" Type="http://schemas.openxmlformats.org/officeDocument/2006/relationships/image" Target="../media/image40.pdf"/><Relationship Id="rId6"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df"/><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18" name="Straight Connector 17"/>
          <p:cNvCxnSpPr/>
          <p:nvPr/>
        </p:nvCxnSpPr>
        <p:spPr>
          <a:xfrm rot="5400000">
            <a:off x="-265906" y="1943100"/>
            <a:ext cx="2055815" cy="1589"/>
          </a:xfrm>
          <a:prstGeom prst="line">
            <a:avLst/>
          </a:prstGeom>
          <a:ln w="47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90600" y="762000"/>
            <a:ext cx="2057400" cy="1588"/>
          </a:xfrm>
          <a:prstGeom prst="line">
            <a:avLst/>
          </a:prstGeom>
          <a:ln w="47625">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descr="CasA_cut.png"/>
          <p:cNvPicPr>
            <a:picLocks noChangeAspect="1"/>
          </p:cNvPicPr>
          <p:nvPr/>
        </p:nvPicPr>
        <p:blipFill>
          <a:blip r:embed="rId3">
            <a:alphaModFix amt="48000"/>
          </a:blip>
          <a:stretch>
            <a:fillRect/>
          </a:stretch>
        </p:blipFill>
        <p:spPr>
          <a:xfrm>
            <a:off x="-2667000" y="2971800"/>
            <a:ext cx="6536055" cy="5562600"/>
          </a:xfrm>
          <a:prstGeom prst="rect">
            <a:avLst/>
          </a:prstGeom>
        </p:spPr>
      </p:pic>
      <p:sp>
        <p:nvSpPr>
          <p:cNvPr id="5" name="Oval 4"/>
          <p:cNvSpPr/>
          <p:nvPr/>
        </p:nvSpPr>
        <p:spPr>
          <a:xfrm>
            <a:off x="-1524000" y="4343400"/>
            <a:ext cx="3733800" cy="3581400"/>
          </a:xfrm>
          <a:prstGeom prst="ellipse">
            <a:avLst/>
          </a:prstGeom>
          <a:gradFill flip="none" rotWithShape="1">
            <a:gsLst>
              <a:gs pos="15000">
                <a:srgbClr val="FFFF00"/>
              </a:gs>
              <a:gs pos="99000">
                <a:schemeClr val="tx1">
                  <a:alpha val="16000"/>
                </a:schemeClr>
              </a:gs>
              <a:gs pos="30000">
                <a:srgbClr val="FFC202"/>
              </a:gs>
              <a:gs pos="57000">
                <a:srgbClr val="FF6600"/>
              </a:gs>
              <a:gs pos="76000">
                <a:srgbClr val="800000">
                  <a:alpha val="54000"/>
                </a:srgbClr>
              </a:gs>
              <a:gs pos="5000">
                <a:schemeClr val="bg1"/>
              </a:gs>
              <a:gs pos="84000">
                <a:schemeClr val="tx1">
                  <a:alpha val="70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nut 7"/>
          <p:cNvSpPr/>
          <p:nvPr/>
        </p:nvSpPr>
        <p:spPr>
          <a:xfrm>
            <a:off x="-5486400" y="438150"/>
            <a:ext cx="11658600" cy="11468100"/>
          </a:xfrm>
          <a:prstGeom prst="donut">
            <a:avLst>
              <a:gd name="adj" fmla="val 17618"/>
            </a:avLst>
          </a:prstGeom>
          <a:gradFill flip="none" rotWithShape="1">
            <a:gsLst>
              <a:gs pos="34000">
                <a:schemeClr val="tx1"/>
              </a:gs>
              <a:gs pos="71000">
                <a:schemeClr val="tx1">
                  <a:alpha val="49000"/>
                </a:schemeClr>
              </a:gs>
              <a:gs pos="43000">
                <a:srgbClr val="0000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048000" y="381000"/>
            <a:ext cx="5638800" cy="3170099"/>
          </a:xfrm>
          <a:prstGeom prst="rect">
            <a:avLst/>
          </a:prstGeom>
          <a:noFill/>
        </p:spPr>
        <p:txBody>
          <a:bodyPr wrap="square" rtlCol="0">
            <a:spAutoFit/>
          </a:bodyPr>
          <a:lstStyle/>
          <a:p>
            <a:pPr algn="r"/>
            <a:r>
              <a:rPr lang="en-US" sz="4000" b="1" dirty="0" smtClean="0">
                <a:ln/>
                <a:solidFill>
                  <a:schemeClr val="bg1"/>
                </a:solidFill>
                <a:effectLst>
                  <a:glow rad="63500">
                    <a:schemeClr val="accent3">
                      <a:alpha val="75000"/>
                    </a:schemeClr>
                  </a:glow>
                  <a:outerShdw blurRad="50800" dist="38100" dir="5580000" algn="t">
                    <a:srgbClr val="000000"/>
                  </a:outerShdw>
                  <a:reflection stA="13000" endPos="75000" dist="12700" dir="5400000" sy="-100000" algn="bl" rotWithShape="0"/>
                </a:effectLst>
                <a:latin typeface="Chalkduster"/>
                <a:cs typeface="Chalkduster"/>
              </a:rPr>
              <a:t>The signature of the  CE in the weakest  relativistic explosions</a:t>
            </a:r>
            <a:endParaRPr lang="en-US" sz="4000" b="1" dirty="0">
              <a:ln/>
              <a:solidFill>
                <a:schemeClr val="bg1"/>
              </a:solidFill>
              <a:effectLst>
                <a:glow rad="63500">
                  <a:schemeClr val="accent3">
                    <a:alpha val="75000"/>
                  </a:schemeClr>
                </a:glow>
                <a:outerShdw blurRad="50800" dist="38100" dir="5580000" algn="t">
                  <a:srgbClr val="000000"/>
                </a:outerShdw>
                <a:reflection stA="13000" endPos="75000" dist="12700" dir="5400000" sy="-100000" algn="bl" rotWithShape="0"/>
              </a:effectLst>
            </a:endParaRPr>
          </a:p>
        </p:txBody>
      </p:sp>
      <p:cxnSp>
        <p:nvCxnSpPr>
          <p:cNvPr id="9" name="Straight Connector 8"/>
          <p:cNvCxnSpPr/>
          <p:nvPr/>
        </p:nvCxnSpPr>
        <p:spPr>
          <a:xfrm rot="5400000">
            <a:off x="5448697" y="3163491"/>
            <a:ext cx="6857206" cy="533400"/>
          </a:xfrm>
          <a:prstGeom prst="line">
            <a:avLst/>
          </a:prstGeom>
          <a:ln>
            <a:solidFill>
              <a:srgbClr val="80F400"/>
            </a:solidFill>
          </a:ln>
          <a:effectLst>
            <a:outerShdw blurRad="136525" dist="2349500" dir="5400000" rotWithShape="0">
              <a:srgbClr val="FFFF00">
                <a:alpha val="97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0" y="6324600"/>
            <a:ext cx="9144000" cy="534194"/>
          </a:xfrm>
          <a:prstGeom prst="line">
            <a:avLst/>
          </a:prstGeom>
          <a:ln>
            <a:solidFill>
              <a:srgbClr val="80F400"/>
            </a:solidFill>
          </a:ln>
          <a:effectLst>
            <a:outerShdw blurRad="136525" dist="190500" dir="5400000" rotWithShape="0">
              <a:srgbClr val="FFFF00">
                <a:alpha val="96000"/>
              </a:srgbClr>
            </a:outerShdw>
          </a:effectLst>
        </p:spPr>
        <p:style>
          <a:lnRef idx="2">
            <a:schemeClr val="accent1"/>
          </a:lnRef>
          <a:fillRef idx="0">
            <a:schemeClr val="accent1"/>
          </a:fillRef>
          <a:effectRef idx="1">
            <a:schemeClr val="accent1"/>
          </a:effectRef>
          <a:fontRef idx="minor">
            <a:schemeClr val="tx1"/>
          </a:fontRef>
        </p:style>
      </p:cxnSp>
      <p:sp>
        <p:nvSpPr>
          <p:cNvPr id="14" name="16-Point Star 13"/>
          <p:cNvSpPr/>
          <p:nvPr/>
        </p:nvSpPr>
        <p:spPr>
          <a:xfrm>
            <a:off x="-609600" y="5258594"/>
            <a:ext cx="1905000" cy="1675606"/>
          </a:xfrm>
          <a:prstGeom prst="star16">
            <a:avLst/>
          </a:prstGeom>
          <a:gradFill flip="none" rotWithShape="1">
            <a:gsLst>
              <a:gs pos="53000">
                <a:srgbClr val="FFFF00"/>
              </a:gs>
              <a:gs pos="27000">
                <a:schemeClr val="bg1"/>
              </a:gs>
              <a:gs pos="76000">
                <a:srgbClr val="FFC515"/>
              </a:gs>
            </a:gsLst>
            <a:path path="shap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34000" y="4343400"/>
            <a:ext cx="3352800" cy="1077218"/>
          </a:xfrm>
          <a:prstGeom prst="rect">
            <a:avLst/>
          </a:prstGeom>
          <a:noFill/>
        </p:spPr>
        <p:txBody>
          <a:bodyPr wrap="square" rtlCol="0">
            <a:spAutoFit/>
          </a:bodyPr>
          <a:lstStyle/>
          <a:p>
            <a:pPr algn="ctr"/>
            <a:r>
              <a:rPr lang="en-US" sz="2800" b="1" dirty="0" smtClean="0">
                <a:solidFill>
                  <a:srgbClr val="FFFF00"/>
                </a:solidFill>
              </a:rPr>
              <a:t>Raffaella Margutti</a:t>
            </a:r>
          </a:p>
          <a:p>
            <a:pPr algn="ctr"/>
            <a:r>
              <a:rPr lang="en-US" dirty="0" smtClean="0">
                <a:solidFill>
                  <a:srgbClr val="FFFF00"/>
                </a:solidFill>
              </a:rPr>
              <a:t>Harvard – Institute for Theory and Computation</a:t>
            </a:r>
            <a:endParaRPr lang="en-US" dirty="0">
              <a:solidFill>
                <a:srgbClr val="FFFF00"/>
              </a:solidFill>
            </a:endParaRPr>
          </a:p>
        </p:txBody>
      </p:sp>
      <p:sp>
        <p:nvSpPr>
          <p:cNvPr id="12" name="TextBox 11"/>
          <p:cNvSpPr txBox="1"/>
          <p:nvPr/>
        </p:nvSpPr>
        <p:spPr>
          <a:xfrm>
            <a:off x="4191000" y="5410200"/>
            <a:ext cx="4648200" cy="400110"/>
          </a:xfrm>
          <a:prstGeom prst="rect">
            <a:avLst/>
          </a:prstGeom>
          <a:noFill/>
        </p:spPr>
        <p:txBody>
          <a:bodyPr wrap="square" rtlCol="0">
            <a:spAutoFit/>
          </a:bodyPr>
          <a:lstStyle/>
          <a:p>
            <a:r>
              <a:rPr lang="en-US" sz="2000" dirty="0" smtClean="0">
                <a:solidFill>
                  <a:schemeClr val="bg1"/>
                </a:solidFill>
              </a:rPr>
              <a:t>On behalf of the Harvard SN forensic team  </a:t>
            </a:r>
            <a:endParaRPr lang="en-US" sz="2000" dirty="0">
              <a:solidFill>
                <a:schemeClr val="bg1"/>
              </a:solidFill>
            </a:endParaRPr>
          </a:p>
        </p:txBody>
      </p:sp>
      <p:sp>
        <p:nvSpPr>
          <p:cNvPr id="13" name="TextBox 12"/>
          <p:cNvSpPr txBox="1"/>
          <p:nvPr/>
        </p:nvSpPr>
        <p:spPr>
          <a:xfrm rot="21415050">
            <a:off x="7144982" y="5869614"/>
            <a:ext cx="2598084" cy="461665"/>
          </a:xfrm>
          <a:prstGeom prst="rect">
            <a:avLst/>
          </a:prstGeom>
          <a:noFill/>
        </p:spPr>
        <p:txBody>
          <a:bodyPr wrap="square" rtlCol="0">
            <a:spAutoFit/>
          </a:bodyPr>
          <a:lstStyle/>
          <a:p>
            <a:r>
              <a:rPr lang="en-US" sz="2400" dirty="0" smtClean="0">
                <a:solidFill>
                  <a:srgbClr val="00E400"/>
                </a:solidFill>
                <a:latin typeface="Handwriting - Dakota"/>
                <a:cs typeface="Handwriting - Dakota"/>
              </a:rPr>
              <a:t>Kyoto2013</a:t>
            </a:r>
            <a:endParaRPr lang="en-US" sz="2400" dirty="0">
              <a:solidFill>
                <a:srgbClr val="00E400"/>
              </a:solidFill>
              <a:latin typeface="Handwriting - Dakota"/>
              <a:cs typeface="Handwriting - Dakota"/>
            </a:endParaRPr>
          </a:p>
        </p:txBody>
      </p:sp>
      <p:pic>
        <p:nvPicPr>
          <p:cNvPr id="15" name="Picture 14" descr="Harvard_shield-University.png"/>
          <p:cNvPicPr>
            <a:picLocks noChangeAspect="1"/>
          </p:cNvPicPr>
          <p:nvPr/>
        </p:nvPicPr>
        <p:blipFill>
          <a:blip r:embed="rId4"/>
          <a:stretch>
            <a:fillRect/>
          </a:stretch>
        </p:blipFill>
        <p:spPr>
          <a:xfrm>
            <a:off x="304800" y="304800"/>
            <a:ext cx="974096" cy="1151382"/>
          </a:xfrm>
          <a:prstGeom prst="rect">
            <a:avLst/>
          </a:prstGeom>
        </p:spPr>
      </p:pic>
      <p:sp>
        <p:nvSpPr>
          <p:cNvPr id="16" name="TextBox 15"/>
          <p:cNvSpPr txBox="1"/>
          <p:nvPr/>
        </p:nvSpPr>
        <p:spPr>
          <a:xfrm>
            <a:off x="1981200" y="3551099"/>
            <a:ext cx="6629400" cy="461665"/>
          </a:xfrm>
          <a:prstGeom prst="rect">
            <a:avLst/>
          </a:prstGeom>
          <a:noFill/>
        </p:spPr>
        <p:txBody>
          <a:bodyPr wrap="square" rtlCol="0">
            <a:spAutoFit/>
          </a:bodyPr>
          <a:lstStyle/>
          <a:p>
            <a:r>
              <a:rPr sz="2400" dirty="0" smtClean="0">
                <a:solidFill>
                  <a:srgbClr val="FF24E4"/>
                </a:solidFill>
              </a:rPr>
              <a:t>What happens when jets barely break out of a star?</a:t>
            </a:r>
            <a:endParaRPr lang="en-US" sz="2400" dirty="0">
              <a:solidFill>
                <a:srgbClr val="FF24E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sp>
        <p:nvSpPr>
          <p:cNvPr id="5" name="TextBox 4"/>
          <p:cNvSpPr txBox="1"/>
          <p:nvPr/>
        </p:nvSpPr>
        <p:spPr>
          <a:xfrm>
            <a:off x="-914400" y="144959"/>
            <a:ext cx="5739758" cy="769441"/>
          </a:xfrm>
          <a:prstGeom prst="rect">
            <a:avLst/>
          </a:prstGeom>
          <a:noFill/>
        </p:spPr>
        <p:txBody>
          <a:bodyPr wrap="square" rtlCol="0">
            <a:spAutoFit/>
          </a:bodyPr>
          <a:lstStyle/>
          <a:p>
            <a:pPr algn="r"/>
            <a:r>
              <a:rPr lang="en-US" sz="4400" dirty="0" smtClean="0">
                <a:latin typeface="Chalkduster"/>
                <a:cs typeface="Chalkduster"/>
              </a:rPr>
              <a:t>--&gt;Continuum</a:t>
            </a:r>
            <a:endParaRPr lang="en-US" sz="4400" dirty="0">
              <a:latin typeface="Chalkduster"/>
              <a:cs typeface="Chalkduster"/>
            </a:endParaRPr>
          </a:p>
        </p:txBody>
      </p:sp>
      <p:grpSp>
        <p:nvGrpSpPr>
          <p:cNvPr id="6" name="Group 5"/>
          <p:cNvGrpSpPr/>
          <p:nvPr/>
        </p:nvGrpSpPr>
        <p:grpSpPr>
          <a:xfrm>
            <a:off x="152400" y="850900"/>
            <a:ext cx="7188200" cy="5397500"/>
            <a:chOff x="812800" y="393700"/>
            <a:chExt cx="7188200" cy="5397500"/>
          </a:xfrm>
        </p:grpSpPr>
        <p:pic>
          <p:nvPicPr>
            <p:cNvPr id="7" name="Picture 6"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10" name="Freeform 9"/>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10"/>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rocess 11"/>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13"/>
          <p:cNvSpPr/>
          <p:nvPr/>
        </p:nvSpPr>
        <p:spPr>
          <a:xfrm>
            <a:off x="1930400" y="3348334"/>
            <a:ext cx="1989645" cy="1662796"/>
          </a:xfrm>
          <a:prstGeom prst="ellipse">
            <a:avLst/>
          </a:prstGeom>
          <a:solidFill>
            <a:srgbClr val="FF0000">
              <a:alpha val="37000"/>
            </a:srgbClr>
          </a:solid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02200" y="1879600"/>
            <a:ext cx="1989645" cy="1662796"/>
          </a:xfrm>
          <a:prstGeom prst="ellipse">
            <a:avLst/>
          </a:prstGeom>
          <a:solidFill>
            <a:srgbClr val="0000FF">
              <a:alpha val="37000"/>
            </a:srgbClr>
          </a:solidFill>
          <a:ln w="317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369755" y="2604404"/>
            <a:ext cx="1989645" cy="1662796"/>
          </a:xfrm>
          <a:prstGeom prst="ellipse">
            <a:avLst/>
          </a:prstGeom>
          <a:solidFill>
            <a:srgbClr val="4C7BFF">
              <a:alpha val="37000"/>
            </a:srgbClr>
          </a:solidFill>
          <a:ln w="31750">
            <a:solidFill>
              <a:srgbClr val="4C7B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324600" y="240268"/>
            <a:ext cx="2667000" cy="646331"/>
          </a:xfrm>
          <a:prstGeom prst="rect">
            <a:avLst/>
          </a:prstGeom>
          <a:solidFill>
            <a:schemeClr val="tx1"/>
          </a:solidFill>
          <a:ln>
            <a:solidFill>
              <a:srgbClr val="FF24E4"/>
            </a:solidFill>
          </a:ln>
        </p:spPr>
        <p:txBody>
          <a:bodyPr wrap="square" rtlCol="0">
            <a:spAutoFit/>
          </a:bodyPr>
          <a:lstStyle/>
          <a:p>
            <a:r>
              <a:rPr lang="en-US" dirty="0" smtClean="0">
                <a:solidFill>
                  <a:schemeClr val="bg1"/>
                </a:solidFill>
              </a:rPr>
              <a:t>Less energetic than </a:t>
            </a:r>
            <a:r>
              <a:rPr lang="en-US" dirty="0" err="1" smtClean="0">
                <a:solidFill>
                  <a:schemeClr val="bg1"/>
                </a:solidFill>
              </a:rPr>
              <a:t>GRBs</a:t>
            </a:r>
            <a:endParaRPr lang="en-US" dirty="0" smtClean="0">
              <a:solidFill>
                <a:schemeClr val="bg1"/>
              </a:solidFill>
            </a:endParaRPr>
          </a:p>
          <a:p>
            <a:r>
              <a:rPr lang="en-US" dirty="0" smtClean="0">
                <a:solidFill>
                  <a:schemeClr val="bg1"/>
                </a:solidFill>
              </a:rPr>
              <a:t>(local universe)</a:t>
            </a:r>
          </a:p>
        </p:txBody>
      </p:sp>
      <p:sp>
        <p:nvSpPr>
          <p:cNvPr id="21" name="TextBox 20"/>
          <p:cNvSpPr txBox="1"/>
          <p:nvPr/>
        </p:nvSpPr>
        <p:spPr>
          <a:xfrm>
            <a:off x="6324600" y="1143000"/>
            <a:ext cx="2667000" cy="369332"/>
          </a:xfrm>
          <a:prstGeom prst="rect">
            <a:avLst/>
          </a:prstGeom>
          <a:solidFill>
            <a:schemeClr val="tx1"/>
          </a:solidFill>
          <a:ln>
            <a:solidFill>
              <a:srgbClr val="FF24E4"/>
            </a:solidFill>
          </a:ln>
        </p:spPr>
        <p:txBody>
          <a:bodyPr wrap="square" rtlCol="0">
            <a:spAutoFit/>
          </a:bodyPr>
          <a:lstStyle/>
          <a:p>
            <a:r>
              <a:rPr lang="en-US" dirty="0" smtClean="0">
                <a:solidFill>
                  <a:schemeClr val="bg1"/>
                </a:solidFill>
              </a:rPr>
              <a:t>Mildly relativistic</a:t>
            </a:r>
          </a:p>
        </p:txBody>
      </p:sp>
      <p:sp>
        <p:nvSpPr>
          <p:cNvPr id="22" name="TextBox 21"/>
          <p:cNvSpPr txBox="1"/>
          <p:nvPr/>
        </p:nvSpPr>
        <p:spPr>
          <a:xfrm>
            <a:off x="6324600" y="1794687"/>
            <a:ext cx="2667000" cy="369332"/>
          </a:xfrm>
          <a:prstGeom prst="rect">
            <a:avLst/>
          </a:prstGeom>
          <a:solidFill>
            <a:schemeClr val="tx1"/>
          </a:solidFill>
          <a:ln>
            <a:solidFill>
              <a:srgbClr val="FF24E4"/>
            </a:solidFill>
          </a:ln>
        </p:spPr>
        <p:txBody>
          <a:bodyPr wrap="square" rtlCol="0">
            <a:spAutoFit/>
          </a:bodyPr>
          <a:lstStyle/>
          <a:p>
            <a:r>
              <a:rPr lang="en-US" dirty="0" smtClean="0">
                <a:solidFill>
                  <a:schemeClr val="bg1"/>
                </a:solidFill>
              </a:rPr>
              <a:t>Less collimated than </a:t>
            </a:r>
            <a:r>
              <a:rPr lang="en-US" dirty="0" err="1" smtClean="0">
                <a:solidFill>
                  <a:schemeClr val="bg1"/>
                </a:solidFill>
              </a:rPr>
              <a:t>GRBs</a:t>
            </a:r>
            <a:endParaRPr lang="en-US" dirty="0" smtClean="0">
              <a:solidFill>
                <a:schemeClr val="bg1"/>
              </a:solidFill>
            </a:endParaRPr>
          </a:p>
        </p:txBody>
      </p:sp>
      <p:sp>
        <p:nvSpPr>
          <p:cNvPr id="24" name="TextBox 23"/>
          <p:cNvSpPr txBox="1"/>
          <p:nvPr/>
        </p:nvSpPr>
        <p:spPr>
          <a:xfrm>
            <a:off x="6324600" y="3348334"/>
            <a:ext cx="2667000" cy="646331"/>
          </a:xfrm>
          <a:prstGeom prst="rect">
            <a:avLst/>
          </a:prstGeom>
          <a:solidFill>
            <a:schemeClr val="tx1"/>
          </a:solidFill>
          <a:ln>
            <a:solidFill>
              <a:srgbClr val="FF24E4"/>
            </a:solidFill>
          </a:ln>
        </p:spPr>
        <p:txBody>
          <a:bodyPr wrap="square" rtlCol="0">
            <a:spAutoFit/>
          </a:bodyPr>
          <a:lstStyle/>
          <a:p>
            <a:r>
              <a:rPr lang="en-US" dirty="0" smtClean="0">
                <a:solidFill>
                  <a:schemeClr val="bg1"/>
                </a:solidFill>
              </a:rPr>
              <a:t>10 times more common than </a:t>
            </a:r>
            <a:r>
              <a:rPr lang="en-US" dirty="0" err="1" smtClean="0">
                <a:solidFill>
                  <a:schemeClr val="bg1"/>
                </a:solidFill>
              </a:rPr>
              <a:t>GRBs</a:t>
            </a:r>
            <a:endParaRPr lang="en-US" dirty="0" smtClean="0">
              <a:solidFill>
                <a:schemeClr val="bg1"/>
              </a:solidFill>
            </a:endParaRPr>
          </a:p>
        </p:txBody>
      </p:sp>
      <p:sp>
        <p:nvSpPr>
          <p:cNvPr id="28" name="Freeform 27"/>
          <p:cNvSpPr/>
          <p:nvPr/>
        </p:nvSpPr>
        <p:spPr>
          <a:xfrm>
            <a:off x="4013200" y="3695700"/>
            <a:ext cx="2171700" cy="1524000"/>
          </a:xfrm>
          <a:custGeom>
            <a:avLst/>
            <a:gdLst>
              <a:gd name="connsiteX0" fmla="*/ 0 w 2171700"/>
              <a:gd name="connsiteY0" fmla="*/ 1358900 h 1524000"/>
              <a:gd name="connsiteX1" fmla="*/ 165100 w 2171700"/>
              <a:gd name="connsiteY1" fmla="*/ 1524000 h 1524000"/>
              <a:gd name="connsiteX2" fmla="*/ 533400 w 2171700"/>
              <a:gd name="connsiteY2" fmla="*/ 1193800 h 1524000"/>
              <a:gd name="connsiteX3" fmla="*/ 673100 w 2171700"/>
              <a:gd name="connsiteY3" fmla="*/ 1244600 h 1524000"/>
              <a:gd name="connsiteX4" fmla="*/ 1778000 w 2171700"/>
              <a:gd name="connsiteY4" fmla="*/ 609600 h 1524000"/>
              <a:gd name="connsiteX5" fmla="*/ 2171700 w 2171700"/>
              <a:gd name="connsiteY5" fmla="*/ 50800 h 1524000"/>
              <a:gd name="connsiteX6" fmla="*/ 1879600 w 2171700"/>
              <a:gd name="connsiteY6" fmla="*/ 0 h 1524000"/>
              <a:gd name="connsiteX7" fmla="*/ 317500 w 2171700"/>
              <a:gd name="connsiteY7" fmla="*/ 1206500 h 1524000"/>
              <a:gd name="connsiteX8" fmla="*/ 0 w 2171700"/>
              <a:gd name="connsiteY8" fmla="*/ 13589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1524000">
                <a:moveTo>
                  <a:pt x="0" y="1358900"/>
                </a:moveTo>
                <a:lnTo>
                  <a:pt x="165100" y="1524000"/>
                </a:lnTo>
                <a:lnTo>
                  <a:pt x="533400" y="1193800"/>
                </a:lnTo>
                <a:lnTo>
                  <a:pt x="673100" y="1244600"/>
                </a:lnTo>
                <a:lnTo>
                  <a:pt x="1778000" y="609600"/>
                </a:lnTo>
                <a:lnTo>
                  <a:pt x="2171700" y="50800"/>
                </a:lnTo>
                <a:lnTo>
                  <a:pt x="1879600" y="0"/>
                </a:lnTo>
                <a:lnTo>
                  <a:pt x="317500" y="1206500"/>
                </a:lnTo>
                <a:lnTo>
                  <a:pt x="0" y="13589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3920045" y="3994665"/>
            <a:ext cx="2264855" cy="1225035"/>
            <a:chOff x="3920045" y="3994665"/>
            <a:chExt cx="2264855" cy="1225035"/>
          </a:xfrm>
        </p:grpSpPr>
        <p:cxnSp>
          <p:nvCxnSpPr>
            <p:cNvPr id="31" name="Straight Arrow Connector 30"/>
            <p:cNvCxnSpPr/>
            <p:nvPr/>
          </p:nvCxnSpPr>
          <p:spPr>
            <a:xfrm flipV="1">
              <a:off x="3920045" y="3994665"/>
              <a:ext cx="2264855" cy="1225035"/>
            </a:xfrm>
            <a:prstGeom prst="straightConnector1">
              <a:avLst/>
            </a:prstGeom>
            <a:ln w="53975">
              <a:solidFill>
                <a:srgbClr val="983FBD"/>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9879848">
              <a:off x="4395910" y="4216946"/>
              <a:ext cx="1473200" cy="369332"/>
            </a:xfrm>
            <a:prstGeom prst="rect">
              <a:avLst/>
            </a:prstGeom>
            <a:noFill/>
          </p:spPr>
          <p:txBody>
            <a:bodyPr wrap="square" rtlCol="0">
              <a:spAutoFit/>
            </a:bodyPr>
            <a:lstStyle/>
            <a:p>
              <a:r>
                <a:rPr lang="en-US" dirty="0" smtClean="0">
                  <a:solidFill>
                    <a:srgbClr val="983FBD"/>
                  </a:solidFill>
                </a:rPr>
                <a:t>Collimation</a:t>
              </a:r>
              <a:endParaRPr lang="en-US" dirty="0">
                <a:solidFill>
                  <a:srgbClr val="983FBD"/>
                </a:solidFill>
              </a:endParaRPr>
            </a:p>
          </p:txBody>
        </p:sp>
      </p:grpSp>
      <p:grpSp>
        <p:nvGrpSpPr>
          <p:cNvPr id="43" name="Group 42"/>
          <p:cNvGrpSpPr/>
          <p:nvPr/>
        </p:nvGrpSpPr>
        <p:grpSpPr>
          <a:xfrm>
            <a:off x="2590800" y="1981200"/>
            <a:ext cx="6400800" cy="1367134"/>
            <a:chOff x="2590800" y="1981200"/>
            <a:chExt cx="6400800" cy="1367134"/>
          </a:xfrm>
        </p:grpSpPr>
        <p:sp>
          <p:nvSpPr>
            <p:cNvPr id="23" name="TextBox 22"/>
            <p:cNvSpPr txBox="1"/>
            <p:nvPr/>
          </p:nvSpPr>
          <p:spPr>
            <a:xfrm>
              <a:off x="6324600" y="2419738"/>
              <a:ext cx="2667000" cy="646331"/>
            </a:xfrm>
            <a:prstGeom prst="rect">
              <a:avLst/>
            </a:prstGeom>
            <a:solidFill>
              <a:schemeClr val="tx1"/>
            </a:solidFill>
            <a:ln>
              <a:solidFill>
                <a:srgbClr val="FF24E4"/>
              </a:solidFill>
            </a:ln>
          </p:spPr>
          <p:txBody>
            <a:bodyPr wrap="square" rtlCol="0">
              <a:spAutoFit/>
            </a:bodyPr>
            <a:lstStyle/>
            <a:p>
              <a:r>
                <a:rPr lang="en-US" dirty="0" smtClean="0">
                  <a:solidFill>
                    <a:schemeClr val="bg1"/>
                  </a:solidFill>
                </a:rPr>
                <a:t>Their </a:t>
              </a:r>
              <a:r>
                <a:rPr lang="en-US" dirty="0" err="1" smtClean="0">
                  <a:solidFill>
                    <a:schemeClr val="bg1"/>
                  </a:solidFill>
                </a:rPr>
                <a:t>Ek</a:t>
              </a:r>
              <a:r>
                <a:rPr lang="en-US" dirty="0" smtClean="0">
                  <a:solidFill>
                    <a:schemeClr val="bg1"/>
                  </a:solidFill>
                </a:rPr>
                <a:t> profile still requires a CE</a:t>
              </a:r>
            </a:p>
          </p:txBody>
        </p:sp>
        <p:cxnSp>
          <p:nvCxnSpPr>
            <p:cNvPr id="41" name="Straight Connector 40"/>
            <p:cNvCxnSpPr/>
            <p:nvPr/>
          </p:nvCxnSpPr>
          <p:spPr>
            <a:xfrm>
              <a:off x="2590800" y="1981200"/>
              <a:ext cx="2234558" cy="1367134"/>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0" grpId="0" animBg="1"/>
      <p:bldP spid="21"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5000" y="0"/>
            <a:ext cx="52825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Take-away list:</a:t>
            </a:r>
            <a:endParaRPr lang="en-US" sz="4400" dirty="0">
              <a:latin typeface="Chalkduster"/>
              <a:cs typeface="Chalkduster"/>
            </a:endParaRPr>
          </a:p>
        </p:txBody>
      </p:sp>
      <p:sp>
        <p:nvSpPr>
          <p:cNvPr id="7" name="TextBox 6"/>
          <p:cNvSpPr txBox="1"/>
          <p:nvPr/>
        </p:nvSpPr>
        <p:spPr>
          <a:xfrm>
            <a:off x="51442" y="914400"/>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1.</a:t>
            </a:r>
            <a:endParaRPr lang="en-US" sz="4400" dirty="0">
              <a:latin typeface="Chalkduster"/>
              <a:cs typeface="Chalkduster"/>
            </a:endParaRPr>
          </a:p>
        </p:txBody>
      </p: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sp>
        <p:nvSpPr>
          <p:cNvPr id="9" name="TextBox 8"/>
          <p:cNvSpPr txBox="1"/>
          <p:nvPr/>
        </p:nvSpPr>
        <p:spPr>
          <a:xfrm>
            <a:off x="1143000" y="1078468"/>
            <a:ext cx="6858000" cy="646331"/>
          </a:xfrm>
          <a:prstGeom prst="rect">
            <a:avLst/>
          </a:prstGeom>
          <a:noFill/>
        </p:spPr>
        <p:txBody>
          <a:bodyPr wrap="square" rtlCol="0">
            <a:spAutoFit/>
          </a:bodyPr>
          <a:lstStyle/>
          <a:p>
            <a:r>
              <a:rPr lang="en-US" dirty="0" smtClean="0"/>
              <a:t>The key difference between an  ordinary explosion and an engine-powered explosion is the way the energy budget is </a:t>
            </a:r>
            <a:r>
              <a:rPr lang="en-US" b="1" dirty="0" smtClean="0"/>
              <a:t>PARTITIONED</a:t>
            </a:r>
            <a:r>
              <a:rPr lang="en-US" dirty="0" smtClean="0"/>
              <a:t>. </a:t>
            </a:r>
            <a:endParaRPr lang="en-US" dirty="0"/>
          </a:p>
        </p:txBody>
      </p:sp>
      <p:sp>
        <p:nvSpPr>
          <p:cNvPr id="10" name="TextBox 9"/>
          <p:cNvSpPr txBox="1"/>
          <p:nvPr/>
        </p:nvSpPr>
        <p:spPr>
          <a:xfrm>
            <a:off x="1143000" y="2325469"/>
            <a:ext cx="6858000" cy="923330"/>
          </a:xfrm>
          <a:prstGeom prst="rect">
            <a:avLst/>
          </a:prstGeom>
          <a:noFill/>
        </p:spPr>
        <p:txBody>
          <a:bodyPr wrap="square" rtlCol="0">
            <a:spAutoFit/>
          </a:bodyPr>
          <a:lstStyle/>
          <a:p>
            <a:r>
              <a:rPr lang="en-US" dirty="0" smtClean="0"/>
              <a:t>There is a continuum of properties, that bridges the gap between ultra-relativistic, collimated explosions and ordinary </a:t>
            </a:r>
            <a:r>
              <a:rPr lang="en-US" dirty="0" err="1" smtClean="0"/>
              <a:t>SNe</a:t>
            </a:r>
            <a:r>
              <a:rPr lang="en-US" dirty="0" smtClean="0"/>
              <a:t>, populated by:</a:t>
            </a:r>
          </a:p>
          <a:p>
            <a:r>
              <a:rPr lang="en-US" b="1" dirty="0" smtClean="0"/>
              <a:t>Sub-E </a:t>
            </a:r>
            <a:r>
              <a:rPr lang="en-US" b="1" dirty="0" err="1" smtClean="0"/>
              <a:t>GRBs</a:t>
            </a:r>
            <a:r>
              <a:rPr lang="en-US" b="1" dirty="0" smtClean="0"/>
              <a:t> and relativistic </a:t>
            </a:r>
            <a:r>
              <a:rPr lang="en-US" b="1" dirty="0" err="1" smtClean="0"/>
              <a:t>SNe</a:t>
            </a:r>
            <a:r>
              <a:rPr lang="en-US" b="1" dirty="0" smtClean="0"/>
              <a:t>  </a:t>
            </a:r>
            <a:endParaRPr lang="en-US" b="1" dirty="0"/>
          </a:p>
        </p:txBody>
      </p:sp>
      <p:sp>
        <p:nvSpPr>
          <p:cNvPr id="11" name="TextBox 10"/>
          <p:cNvSpPr txBox="1"/>
          <p:nvPr/>
        </p:nvSpPr>
        <p:spPr>
          <a:xfrm>
            <a:off x="76200" y="2278559"/>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2.</a:t>
            </a:r>
            <a:endParaRPr lang="en-US" sz="4400" dirty="0">
              <a:latin typeface="Chalkduster"/>
              <a:cs typeface="Chalkduste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sp>
        <p:nvSpPr>
          <p:cNvPr id="5" name="TextBox 4"/>
          <p:cNvSpPr txBox="1"/>
          <p:nvPr/>
        </p:nvSpPr>
        <p:spPr>
          <a:xfrm>
            <a:off x="1981200" y="1981200"/>
            <a:ext cx="7391400" cy="1200329"/>
          </a:xfrm>
          <a:prstGeom prst="rect">
            <a:avLst/>
          </a:prstGeom>
          <a:noFill/>
        </p:spPr>
        <p:txBody>
          <a:bodyPr wrap="square" rtlCol="0">
            <a:spAutoFit/>
          </a:bodyPr>
          <a:lstStyle/>
          <a:p>
            <a:r>
              <a:rPr lang="en-US" sz="3600" dirty="0" smtClean="0"/>
              <a:t>            do we care so much about these intermediate  explosions</a:t>
            </a:r>
            <a:endParaRPr lang="en-US" sz="3600" dirty="0"/>
          </a:p>
        </p:txBody>
      </p:sp>
      <p:sp>
        <p:nvSpPr>
          <p:cNvPr id="6" name="TextBox 5"/>
          <p:cNvSpPr txBox="1"/>
          <p:nvPr/>
        </p:nvSpPr>
        <p:spPr>
          <a:xfrm>
            <a:off x="533400" y="1386244"/>
            <a:ext cx="3581400" cy="1323439"/>
          </a:xfrm>
          <a:prstGeom prst="rect">
            <a:avLst/>
          </a:prstGeom>
          <a:noFill/>
        </p:spPr>
        <p:txBody>
          <a:bodyPr wrap="square" rtlCol="0">
            <a:spAutoFit/>
          </a:bodyPr>
          <a:lstStyle/>
          <a:p>
            <a:r>
              <a:rPr lang="en-US" sz="8000" b="1" dirty="0" smtClean="0">
                <a:latin typeface="Handwriting - Dakota"/>
                <a:cs typeface="Handwriting - Dakota"/>
              </a:rPr>
              <a:t>WHY</a:t>
            </a:r>
            <a:endParaRPr lang="en-US" sz="8000" b="1" dirty="0">
              <a:latin typeface="Handwriting - Dakota"/>
              <a:cs typeface="Handwriting - Dakota"/>
            </a:endParaRPr>
          </a:p>
        </p:txBody>
      </p:sp>
      <p:sp>
        <p:nvSpPr>
          <p:cNvPr id="7" name="TextBox 6"/>
          <p:cNvSpPr txBox="1"/>
          <p:nvPr/>
        </p:nvSpPr>
        <p:spPr>
          <a:xfrm>
            <a:off x="7696200" y="2087940"/>
            <a:ext cx="990600" cy="1569660"/>
          </a:xfrm>
          <a:prstGeom prst="rect">
            <a:avLst/>
          </a:prstGeom>
          <a:noFill/>
        </p:spPr>
        <p:txBody>
          <a:bodyPr wrap="square" rtlCol="0">
            <a:spAutoFit/>
          </a:bodyPr>
          <a:lstStyle/>
          <a:p>
            <a:r>
              <a:rPr lang="en-US" sz="9600" b="1" dirty="0" smtClean="0">
                <a:latin typeface="Handwriting - Dakota"/>
                <a:cs typeface="Handwriting - Dakota"/>
              </a:rPr>
              <a:t>?</a:t>
            </a:r>
            <a:endParaRPr lang="en-US" sz="9600" b="1" dirty="0">
              <a:latin typeface="Handwriting - Dakota"/>
              <a:cs typeface="Handwriting - Dakota"/>
            </a:endParaRPr>
          </a:p>
        </p:txBody>
      </p:sp>
      <p:sp>
        <p:nvSpPr>
          <p:cNvPr id="9" name="TextBox 8"/>
          <p:cNvSpPr txBox="1"/>
          <p:nvPr/>
        </p:nvSpPr>
        <p:spPr>
          <a:xfrm>
            <a:off x="990600" y="3784937"/>
            <a:ext cx="7391400" cy="1015663"/>
          </a:xfrm>
          <a:prstGeom prst="rect">
            <a:avLst/>
          </a:prstGeom>
          <a:noFill/>
        </p:spPr>
        <p:txBody>
          <a:bodyPr wrap="square" rtlCol="0">
            <a:spAutoFit/>
          </a:bodyPr>
          <a:lstStyle/>
          <a:p>
            <a:pPr algn="ctr"/>
            <a:r>
              <a:rPr lang="en-US" sz="3600" dirty="0" smtClean="0">
                <a:solidFill>
                  <a:srgbClr val="0000FF"/>
                </a:solidFill>
              </a:rPr>
              <a:t>GRB100316D/SN2010bh</a:t>
            </a:r>
          </a:p>
          <a:p>
            <a:pPr algn="ctr"/>
            <a:r>
              <a:rPr lang="en-US" sz="2400" dirty="0" smtClean="0">
                <a:solidFill>
                  <a:srgbClr val="0000FF"/>
                </a:solidFill>
              </a:rPr>
              <a:t>Margutti et al.,2013 </a:t>
            </a:r>
            <a:r>
              <a:rPr lang="en-US" sz="2400" dirty="0" err="1" smtClean="0">
                <a:solidFill>
                  <a:srgbClr val="0000FF"/>
                </a:solidFill>
              </a:rPr>
              <a:t>ApJ</a:t>
            </a:r>
            <a:r>
              <a:rPr lang="en-US" sz="2400" dirty="0" smtClean="0">
                <a:solidFill>
                  <a:srgbClr val="0000FF"/>
                </a:solidFill>
              </a:rPr>
              <a:t> 778 18</a:t>
            </a: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pic>
        <p:nvPicPr>
          <p:cNvPr id="10" name="Picture 9" descr="lcrestGRB.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2400" y="1219200"/>
            <a:ext cx="4480560" cy="4800600"/>
          </a:xfrm>
          <a:prstGeom prst="rect">
            <a:avLst/>
          </a:prstGeom>
          <a:solidFill>
            <a:schemeClr val="bg1"/>
          </a:solidFill>
        </p:spPr>
      </p:pic>
      <p:pic>
        <p:nvPicPr>
          <p:cNvPr id="11" name="Picture 10" descr="RadioLCkcorr.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65186" y="1187450"/>
            <a:ext cx="4502613" cy="4832350"/>
          </a:xfrm>
          <a:prstGeom prst="rect">
            <a:avLst/>
          </a:prstGeom>
          <a:solidFill>
            <a:schemeClr val="bg1"/>
          </a:solidFill>
        </p:spPr>
      </p:pic>
      <p:sp>
        <p:nvSpPr>
          <p:cNvPr id="12" name="Rectangle 11"/>
          <p:cNvSpPr/>
          <p:nvPr/>
        </p:nvSpPr>
        <p:spPr>
          <a:xfrm>
            <a:off x="152400" y="1187450"/>
            <a:ext cx="8915399" cy="4832350"/>
          </a:xfrm>
          <a:prstGeom prst="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55402" y="384720"/>
            <a:ext cx="2554598" cy="769441"/>
          </a:xfrm>
          <a:prstGeom prst="rect">
            <a:avLst/>
          </a:prstGeom>
          <a:noFill/>
        </p:spPr>
        <p:txBody>
          <a:bodyPr wrap="square" rtlCol="0">
            <a:spAutoFit/>
          </a:bodyPr>
          <a:lstStyle/>
          <a:p>
            <a:pPr algn="ctr">
              <a:tabLst>
                <a:tab pos="1255713" algn="l"/>
              </a:tabLst>
            </a:pPr>
            <a:r>
              <a:rPr lang="en-US" sz="4400" dirty="0" smtClean="0">
                <a:latin typeface="Chalkduster"/>
                <a:cs typeface="Chalkduster"/>
              </a:rPr>
              <a:t>X-rays</a:t>
            </a:r>
            <a:endParaRPr lang="en-US" sz="4400" dirty="0">
              <a:latin typeface="Chalkduster"/>
              <a:cs typeface="Chalkduster"/>
            </a:endParaRPr>
          </a:p>
        </p:txBody>
      </p:sp>
      <p:sp>
        <p:nvSpPr>
          <p:cNvPr id="14" name="TextBox 13"/>
          <p:cNvSpPr txBox="1"/>
          <p:nvPr/>
        </p:nvSpPr>
        <p:spPr>
          <a:xfrm>
            <a:off x="5791200" y="384720"/>
            <a:ext cx="2554598" cy="769441"/>
          </a:xfrm>
          <a:prstGeom prst="rect">
            <a:avLst/>
          </a:prstGeom>
          <a:noFill/>
        </p:spPr>
        <p:txBody>
          <a:bodyPr wrap="square" rtlCol="0">
            <a:spAutoFit/>
          </a:bodyPr>
          <a:lstStyle/>
          <a:p>
            <a:pPr algn="ctr">
              <a:tabLst>
                <a:tab pos="1255713" algn="l"/>
              </a:tabLst>
            </a:pPr>
            <a:r>
              <a:rPr lang="en-US" sz="4400" dirty="0" smtClean="0">
                <a:latin typeface="Chalkduster"/>
                <a:cs typeface="Chalkduster"/>
              </a:rPr>
              <a:t>Radio</a:t>
            </a:r>
            <a:endParaRPr lang="en-US" sz="4400" dirty="0">
              <a:latin typeface="Chalkduster"/>
              <a:cs typeface="Chalkduste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5" name="Group 8"/>
          <p:cNvGrpSpPr/>
          <p:nvPr/>
        </p:nvGrpSpPr>
        <p:grpSpPr>
          <a:xfrm>
            <a:off x="774700" y="381000"/>
            <a:ext cx="5092700" cy="3302000"/>
            <a:chOff x="393700" y="431800"/>
            <a:chExt cx="5092700" cy="3302000"/>
          </a:xfrm>
        </p:grpSpPr>
        <p:grpSp>
          <p:nvGrpSpPr>
            <p:cNvPr id="6" name="Group 6"/>
            <p:cNvGrpSpPr/>
            <p:nvPr/>
          </p:nvGrpSpPr>
          <p:grpSpPr>
            <a:xfrm>
              <a:off x="393700" y="431800"/>
              <a:ext cx="5092700" cy="3302000"/>
              <a:chOff x="393700" y="431800"/>
              <a:chExt cx="5092700" cy="3302000"/>
            </a:xfrm>
          </p:grpSpPr>
          <p:pic>
            <p:nvPicPr>
              <p:cNvPr id="9" name="Picture 8" descr="XrayLCfi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93700" y="431800"/>
                <a:ext cx="5092700" cy="3302000"/>
              </a:xfrm>
              <a:prstGeom prst="rect">
                <a:avLst/>
              </a:prstGeom>
              <a:solidFill>
                <a:schemeClr val="bg1"/>
              </a:solidFill>
              <a:ln>
                <a:solidFill>
                  <a:schemeClr val="tx1"/>
                </a:solidFill>
              </a:ln>
            </p:spPr>
          </p:pic>
          <p:sp>
            <p:nvSpPr>
              <p:cNvPr id="10" name="Rectangle 9"/>
              <p:cNvSpPr/>
              <p:nvPr/>
            </p:nvSpPr>
            <p:spPr>
              <a:xfrm>
                <a:off x="4267200" y="27432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3429000" y="609600"/>
              <a:ext cx="1828800" cy="369332"/>
            </a:xfrm>
            <a:prstGeom prst="rect">
              <a:avLst/>
            </a:prstGeom>
            <a:noFill/>
          </p:spPr>
          <p:txBody>
            <a:bodyPr wrap="square" rtlCol="0">
              <a:spAutoFit/>
            </a:bodyPr>
            <a:lstStyle/>
            <a:p>
              <a:r>
                <a:rPr lang="en-US" dirty="0" smtClean="0">
                  <a:solidFill>
                    <a:srgbClr val="FF0000"/>
                  </a:solidFill>
                </a:rPr>
                <a:t>100316D/2010bh</a:t>
              </a:r>
              <a:endParaRPr lang="en-US" dirty="0">
                <a:solidFill>
                  <a:srgbClr val="FF0000"/>
                </a:solidFill>
              </a:endParaRPr>
            </a:p>
          </p:txBody>
        </p:sp>
      </p:grpSp>
      <p:grpSp>
        <p:nvGrpSpPr>
          <p:cNvPr id="11" name="Group 61"/>
          <p:cNvGrpSpPr/>
          <p:nvPr/>
        </p:nvGrpSpPr>
        <p:grpSpPr>
          <a:xfrm>
            <a:off x="3385640" y="102394"/>
            <a:ext cx="5725520" cy="3251200"/>
            <a:chOff x="3385640" y="102394"/>
            <a:chExt cx="5725520" cy="3251200"/>
          </a:xfrm>
        </p:grpSpPr>
        <p:grpSp>
          <p:nvGrpSpPr>
            <p:cNvPr id="12" name="Group 23"/>
            <p:cNvGrpSpPr/>
            <p:nvPr/>
          </p:nvGrpSpPr>
          <p:grpSpPr>
            <a:xfrm>
              <a:off x="3385640" y="102394"/>
              <a:ext cx="5725520" cy="3251200"/>
              <a:chOff x="3352800" y="101600"/>
              <a:chExt cx="5725520" cy="3251200"/>
            </a:xfrm>
          </p:grpSpPr>
          <p:grpSp>
            <p:nvGrpSpPr>
              <p:cNvPr id="14" name="Group 18"/>
              <p:cNvGrpSpPr/>
              <p:nvPr/>
            </p:nvGrpSpPr>
            <p:grpSpPr>
              <a:xfrm>
                <a:off x="3352800" y="101600"/>
                <a:ext cx="5725520" cy="3251200"/>
                <a:chOff x="3352800" y="101600"/>
                <a:chExt cx="5725520" cy="3251200"/>
              </a:xfrm>
            </p:grpSpPr>
            <p:sp>
              <p:nvSpPr>
                <p:cNvPr id="16" name="Rectangle 15"/>
                <p:cNvSpPr/>
                <p:nvPr/>
              </p:nvSpPr>
              <p:spPr>
                <a:xfrm>
                  <a:off x="3352800" y="1981200"/>
                  <a:ext cx="2362200" cy="13716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5029200" y="101600"/>
                  <a:ext cx="4049120" cy="2565400"/>
                  <a:chOff x="5029200" y="101600"/>
                  <a:chExt cx="4049120" cy="2565400"/>
                </a:xfrm>
              </p:grpSpPr>
              <p:pic>
                <p:nvPicPr>
                  <p:cNvPr id="20" name="Picture 10" descr="XrayLCfit_particular.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029200" y="101600"/>
                    <a:ext cx="4049120" cy="2565400"/>
                  </a:xfrm>
                  <a:prstGeom prst="rect">
                    <a:avLst/>
                  </a:prstGeom>
                  <a:solidFill>
                    <a:schemeClr val="bg1"/>
                  </a:solidFill>
                  <a:ln>
                    <a:solidFill>
                      <a:srgbClr val="0000FF"/>
                    </a:solidFill>
                  </a:ln>
                </p:spPr>
              </p:pic>
              <p:sp>
                <p:nvSpPr>
                  <p:cNvPr id="21" name="Rectangle 20"/>
                  <p:cNvSpPr/>
                  <p:nvPr/>
                </p:nvSpPr>
                <p:spPr>
                  <a:xfrm>
                    <a:off x="7315200" y="1371600"/>
                    <a:ext cx="228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rot="5400000" flipH="1" flipV="1">
                  <a:off x="3251200" y="203200"/>
                  <a:ext cx="1879600" cy="1676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715000" y="2692400"/>
                  <a:ext cx="3363320" cy="660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477000" y="304800"/>
                <a:ext cx="2525120" cy="646331"/>
              </a:xfrm>
              <a:prstGeom prst="rect">
                <a:avLst/>
              </a:prstGeom>
              <a:noFill/>
            </p:spPr>
            <p:txBody>
              <a:bodyPr wrap="square" rtlCol="0">
                <a:spAutoFit/>
              </a:bodyPr>
              <a:lstStyle/>
              <a:p>
                <a:pPr algn="ctr"/>
                <a:r>
                  <a:rPr lang="en-US" dirty="0" smtClean="0">
                    <a:solidFill>
                      <a:srgbClr val="0000FF"/>
                    </a:solidFill>
                  </a:rPr>
                  <a:t>MILD decay + Extremely SOFT emission</a:t>
                </a:r>
                <a:endParaRPr lang="en-US" dirty="0">
                  <a:solidFill>
                    <a:srgbClr val="0000FF"/>
                  </a:solidFill>
                </a:endParaRPr>
              </a:p>
            </p:txBody>
          </p:sp>
        </p:grpSp>
        <p:cxnSp>
          <p:nvCxnSpPr>
            <p:cNvPr id="13" name="Straight Connector 12"/>
            <p:cNvCxnSpPr/>
            <p:nvPr/>
          </p:nvCxnSpPr>
          <p:spPr>
            <a:xfrm>
              <a:off x="5867400" y="914400"/>
              <a:ext cx="3200400" cy="13716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304800" y="3225801"/>
            <a:ext cx="9448800" cy="3327399"/>
            <a:chOff x="-304800" y="3200401"/>
            <a:chExt cx="9448800" cy="3327399"/>
          </a:xfrm>
        </p:grpSpPr>
        <p:grpSp>
          <p:nvGrpSpPr>
            <p:cNvPr id="25" name="Group 56"/>
            <p:cNvGrpSpPr/>
            <p:nvPr/>
          </p:nvGrpSpPr>
          <p:grpSpPr>
            <a:xfrm>
              <a:off x="-304800" y="3200401"/>
              <a:ext cx="9448800" cy="3327399"/>
              <a:chOff x="-304800" y="3200401"/>
              <a:chExt cx="9448800" cy="3327399"/>
            </a:xfrm>
          </p:grpSpPr>
          <p:grpSp>
            <p:nvGrpSpPr>
              <p:cNvPr id="28" name="Group 54"/>
              <p:cNvGrpSpPr/>
              <p:nvPr/>
            </p:nvGrpSpPr>
            <p:grpSpPr>
              <a:xfrm>
                <a:off x="-304800" y="3588157"/>
                <a:ext cx="9448800" cy="2939643"/>
                <a:chOff x="-304800" y="3588157"/>
                <a:chExt cx="9448800" cy="2939643"/>
              </a:xfrm>
            </p:grpSpPr>
            <p:sp>
              <p:nvSpPr>
                <p:cNvPr id="30" name="Rectangle 29"/>
                <p:cNvSpPr/>
                <p:nvPr/>
              </p:nvSpPr>
              <p:spPr>
                <a:xfrm>
                  <a:off x="0" y="3588158"/>
                  <a:ext cx="9144000" cy="29396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91"/>
                <p:cNvGrpSpPr/>
                <p:nvPr/>
              </p:nvGrpSpPr>
              <p:grpSpPr>
                <a:xfrm>
                  <a:off x="-304800" y="3588157"/>
                  <a:ext cx="7467600" cy="2939642"/>
                  <a:chOff x="-774700" y="2517775"/>
                  <a:chExt cx="9373887" cy="3956050"/>
                </a:xfrm>
              </p:grpSpPr>
              <p:pic>
                <p:nvPicPr>
                  <p:cNvPr id="36" name="Picture 35" descr="IE.gif"/>
                  <p:cNvPicPr>
                    <a:picLocks noChangeAspect="1"/>
                  </p:cNvPicPr>
                  <p:nvPr/>
                </p:nvPicPr>
                <p:blipFill>
                  <a:blip r:embed="rId7"/>
                  <a:stretch>
                    <a:fillRect/>
                  </a:stretch>
                </p:blipFill>
                <p:spPr>
                  <a:xfrm>
                    <a:off x="-774700" y="2517775"/>
                    <a:ext cx="5943600" cy="3956050"/>
                  </a:xfrm>
                  <a:prstGeom prst="rect">
                    <a:avLst/>
                  </a:prstGeom>
                </p:spPr>
              </p:pic>
              <p:sp>
                <p:nvSpPr>
                  <p:cNvPr id="37" name="Oval 36"/>
                  <p:cNvSpPr/>
                  <p:nvPr/>
                </p:nvSpPr>
                <p:spPr>
                  <a:xfrm>
                    <a:off x="381000" y="4267200"/>
                    <a:ext cx="381000" cy="381000"/>
                  </a:xfrm>
                  <a:prstGeom prst="ellipse">
                    <a:avLst/>
                  </a:prstGeom>
                  <a:solidFill>
                    <a:srgbClr val="FFFF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rot="16200000">
                    <a:off x="-494727" y="4014692"/>
                    <a:ext cx="1069216" cy="682239"/>
                  </a:xfrm>
                  <a:prstGeom prst="rect">
                    <a:avLst/>
                  </a:prstGeom>
                  <a:noFill/>
                  <a:ln w="25400">
                    <a:solidFill>
                      <a:srgbClr val="FF6600"/>
                    </a:solidFill>
                    <a:prstDash val="sysDash"/>
                  </a:ln>
                </p:spPr>
                <p:txBody>
                  <a:bodyPr wrap="none" rtlCol="0">
                    <a:spAutoFit/>
                  </a:bodyPr>
                  <a:lstStyle/>
                  <a:p>
                    <a:pPr algn="ctr"/>
                    <a:r>
                      <a:rPr lang="en-US" sz="1600" dirty="0" smtClean="0">
                        <a:solidFill>
                          <a:srgbClr val="FFFF00"/>
                        </a:solidFill>
                      </a:rPr>
                      <a:t>Central</a:t>
                    </a:r>
                  </a:p>
                  <a:p>
                    <a:pPr algn="ctr"/>
                    <a:r>
                      <a:rPr lang="en-US" sz="1600" dirty="0" smtClean="0">
                        <a:solidFill>
                          <a:srgbClr val="FFFF00"/>
                        </a:solidFill>
                      </a:rPr>
                      <a:t> engine</a:t>
                    </a:r>
                    <a:endParaRPr lang="en-US" sz="1600" dirty="0">
                      <a:solidFill>
                        <a:srgbClr val="FFFF00"/>
                      </a:solidFill>
                    </a:endParaRPr>
                  </a:p>
                </p:txBody>
              </p:sp>
              <p:sp>
                <p:nvSpPr>
                  <p:cNvPr id="39" name="TextBox 38"/>
                  <p:cNvSpPr txBox="1"/>
                  <p:nvPr/>
                </p:nvSpPr>
                <p:spPr>
                  <a:xfrm>
                    <a:off x="570857" y="3123962"/>
                    <a:ext cx="1524000" cy="869806"/>
                  </a:xfrm>
                  <a:prstGeom prst="rect">
                    <a:avLst/>
                  </a:prstGeom>
                  <a:noFill/>
                </p:spPr>
                <p:txBody>
                  <a:bodyPr wrap="square" rtlCol="0">
                    <a:spAutoFit/>
                  </a:bodyPr>
                  <a:lstStyle/>
                  <a:p>
                    <a:r>
                      <a:rPr lang="en-US" dirty="0" smtClean="0">
                        <a:solidFill>
                          <a:srgbClr val="FFFFFF"/>
                        </a:solidFill>
                      </a:rPr>
                      <a:t>Faster</a:t>
                    </a:r>
                  </a:p>
                  <a:p>
                    <a:r>
                      <a:rPr lang="en-US" dirty="0" smtClean="0">
                        <a:solidFill>
                          <a:srgbClr val="FFFFFF"/>
                        </a:solidFill>
                      </a:rPr>
                      <a:t>blob</a:t>
                    </a:r>
                    <a:endParaRPr lang="en-US" dirty="0">
                      <a:solidFill>
                        <a:srgbClr val="FFFFFF"/>
                      </a:solidFill>
                    </a:endParaRPr>
                  </a:p>
                </p:txBody>
              </p:sp>
              <p:sp>
                <p:nvSpPr>
                  <p:cNvPr id="40" name="TextBox 39"/>
                  <p:cNvSpPr txBox="1"/>
                  <p:nvPr/>
                </p:nvSpPr>
                <p:spPr>
                  <a:xfrm>
                    <a:off x="1431724" y="2918868"/>
                    <a:ext cx="1524000" cy="369331"/>
                  </a:xfrm>
                  <a:prstGeom prst="rect">
                    <a:avLst/>
                  </a:prstGeom>
                  <a:noFill/>
                </p:spPr>
                <p:txBody>
                  <a:bodyPr wrap="square" rtlCol="0">
                    <a:spAutoFit/>
                  </a:bodyPr>
                  <a:lstStyle/>
                  <a:p>
                    <a:r>
                      <a:rPr lang="en-US" dirty="0" smtClean="0">
                        <a:solidFill>
                          <a:srgbClr val="FFFFFF"/>
                        </a:solidFill>
                      </a:rPr>
                      <a:t>Slower blob</a:t>
                    </a:r>
                    <a:endParaRPr lang="en-US" dirty="0">
                      <a:solidFill>
                        <a:srgbClr val="FFFFFF"/>
                      </a:solidFill>
                    </a:endParaRPr>
                  </a:p>
                </p:txBody>
              </p:sp>
              <p:sp>
                <p:nvSpPr>
                  <p:cNvPr id="41" name="TextBox 40"/>
                  <p:cNvSpPr txBox="1"/>
                  <p:nvPr/>
                </p:nvSpPr>
                <p:spPr>
                  <a:xfrm>
                    <a:off x="2547139" y="3021416"/>
                    <a:ext cx="1620039" cy="497032"/>
                  </a:xfrm>
                  <a:prstGeom prst="rect">
                    <a:avLst/>
                  </a:prstGeom>
                  <a:noFill/>
                </p:spPr>
                <p:txBody>
                  <a:bodyPr wrap="square" rtlCol="0">
                    <a:spAutoFit/>
                  </a:bodyPr>
                  <a:lstStyle/>
                  <a:p>
                    <a:r>
                      <a:rPr lang="en-US" dirty="0" smtClean="0">
                        <a:solidFill>
                          <a:srgbClr val="FFFFFF"/>
                        </a:solidFill>
                      </a:rPr>
                      <a:t>Collision</a:t>
                    </a:r>
                    <a:endParaRPr lang="en-US" dirty="0">
                      <a:solidFill>
                        <a:srgbClr val="FFFFFF"/>
                      </a:solidFill>
                    </a:endParaRPr>
                  </a:p>
                </p:txBody>
              </p:sp>
              <p:sp>
                <p:nvSpPr>
                  <p:cNvPr id="42" name="TextBox 41"/>
                  <p:cNvSpPr txBox="1"/>
                  <p:nvPr/>
                </p:nvSpPr>
                <p:spPr>
                  <a:xfrm>
                    <a:off x="5729630" y="3768872"/>
                    <a:ext cx="2097911" cy="1118322"/>
                  </a:xfrm>
                  <a:prstGeom prst="rect">
                    <a:avLst/>
                  </a:prstGeom>
                  <a:noFill/>
                </p:spPr>
                <p:txBody>
                  <a:bodyPr wrap="square" rtlCol="0">
                    <a:spAutoFit/>
                  </a:bodyPr>
                  <a:lstStyle/>
                  <a:p>
                    <a:pPr algn="ctr"/>
                    <a:r>
                      <a:rPr lang="en-US" sz="2400" b="1" dirty="0" smtClean="0">
                        <a:solidFill>
                          <a:srgbClr val="00FF00"/>
                        </a:solidFill>
                      </a:rPr>
                      <a:t>EXTERNAL SHOCK</a:t>
                    </a:r>
                    <a:endParaRPr lang="en-US" sz="2400" b="1" dirty="0">
                      <a:solidFill>
                        <a:srgbClr val="00FF00"/>
                      </a:solidFill>
                    </a:endParaRPr>
                  </a:p>
                </p:txBody>
              </p:sp>
              <p:sp>
                <p:nvSpPr>
                  <p:cNvPr id="43" name="CasellaDiTesto 12"/>
                  <p:cNvSpPr txBox="1"/>
                  <p:nvPr/>
                </p:nvSpPr>
                <p:spPr>
                  <a:xfrm>
                    <a:off x="1064415" y="4970988"/>
                    <a:ext cx="1071571" cy="414194"/>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1400" b="1" dirty="0" smtClean="0"/>
                      <a:t>Pre Burst</a:t>
                    </a:r>
                    <a:endParaRPr lang="en-US" sz="1400" b="1" dirty="0"/>
                  </a:p>
                </p:txBody>
              </p:sp>
              <p:sp>
                <p:nvSpPr>
                  <p:cNvPr id="44" name="CasellaDiTesto 11"/>
                  <p:cNvSpPr txBox="1"/>
                  <p:nvPr/>
                </p:nvSpPr>
                <p:spPr>
                  <a:xfrm>
                    <a:off x="2309791" y="5286388"/>
                    <a:ext cx="1857388" cy="414194"/>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1400" b="1" dirty="0" smtClean="0"/>
                      <a:t>Prompt  Emission</a:t>
                    </a:r>
                    <a:endParaRPr lang="en-US" sz="1400" b="1" dirty="0"/>
                  </a:p>
                </p:txBody>
              </p:sp>
              <p:sp>
                <p:nvSpPr>
                  <p:cNvPr id="45" name="TextBox 44"/>
                  <p:cNvSpPr txBox="1"/>
                  <p:nvPr/>
                </p:nvSpPr>
                <p:spPr>
                  <a:xfrm>
                    <a:off x="5538326" y="2664344"/>
                    <a:ext cx="3060861" cy="869806"/>
                  </a:xfrm>
                  <a:prstGeom prst="rect">
                    <a:avLst/>
                  </a:prstGeom>
                  <a:noFill/>
                </p:spPr>
                <p:txBody>
                  <a:bodyPr wrap="square" rtlCol="0">
                    <a:spAutoFit/>
                  </a:bodyPr>
                  <a:lstStyle/>
                  <a:p>
                    <a:r>
                      <a:rPr lang="en-US" dirty="0" smtClean="0">
                        <a:solidFill>
                          <a:srgbClr val="FFFFFF"/>
                        </a:solidFill>
                      </a:rPr>
                      <a:t>Ambient medium interaction</a:t>
                    </a:r>
                    <a:endParaRPr lang="en-US" dirty="0">
                      <a:solidFill>
                        <a:srgbClr val="FFFFFF"/>
                      </a:solidFill>
                    </a:endParaRPr>
                  </a:p>
                </p:txBody>
              </p:sp>
              <p:sp>
                <p:nvSpPr>
                  <p:cNvPr id="46" name="CasellaDiTesto 9"/>
                  <p:cNvSpPr txBox="1"/>
                  <p:nvPr/>
                </p:nvSpPr>
                <p:spPr>
                  <a:xfrm>
                    <a:off x="4515183" y="5790181"/>
                    <a:ext cx="1214447" cy="414194"/>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sz="1400" b="1" dirty="0" smtClean="0"/>
                      <a:t>Afterglow</a:t>
                    </a:r>
                    <a:endParaRPr lang="en-US" sz="1400" b="1" dirty="0"/>
                  </a:p>
                </p:txBody>
              </p:sp>
            </p:grpSp>
            <p:sp>
              <p:nvSpPr>
                <p:cNvPr id="32" name="Moon 31"/>
                <p:cNvSpPr/>
                <p:nvPr/>
              </p:nvSpPr>
              <p:spPr>
                <a:xfrm rot="10800000">
                  <a:off x="1371600" y="4517816"/>
                  <a:ext cx="381000" cy="1074440"/>
                </a:xfrm>
                <a:prstGeom prst="moon">
                  <a:avLst/>
                </a:prstGeom>
                <a:solidFill>
                  <a:srgbClr val="FFFF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oon 32"/>
                <p:cNvSpPr/>
                <p:nvPr/>
              </p:nvSpPr>
              <p:spPr>
                <a:xfrm rot="10800000">
                  <a:off x="1676401" y="4518193"/>
                  <a:ext cx="381000" cy="1074440"/>
                </a:xfrm>
                <a:prstGeom prst="moon">
                  <a:avLst/>
                </a:prstGeom>
                <a:solidFill>
                  <a:srgbClr val="FF0000"/>
                </a:solidFill>
                <a:ln w="317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oon 33"/>
                <p:cNvSpPr/>
                <p:nvPr/>
              </p:nvSpPr>
              <p:spPr>
                <a:xfrm rot="10800000">
                  <a:off x="2590801" y="4419600"/>
                  <a:ext cx="723900" cy="1303892"/>
                </a:xfrm>
                <a:prstGeom prst="moon">
                  <a:avLst/>
                </a:prstGeom>
                <a:solidFill>
                  <a:srgbClr val="FF6600"/>
                </a:solidFill>
                <a:ln w="317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Moon 34"/>
                <p:cNvSpPr/>
                <p:nvPr/>
              </p:nvSpPr>
              <p:spPr>
                <a:xfrm rot="10800000">
                  <a:off x="3962401" y="3825778"/>
                  <a:ext cx="604847" cy="2270222"/>
                </a:xfrm>
                <a:prstGeom prst="moon">
                  <a:avLst>
                    <a:gd name="adj" fmla="val 68168"/>
                  </a:avLst>
                </a:prstGeom>
                <a:solidFill>
                  <a:schemeClr val="accent2">
                    <a:lumMod val="75000"/>
                  </a:schemeClr>
                </a:solidFill>
                <a:ln w="317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rot="16200000">
                <a:off x="7209851" y="4627462"/>
                <a:ext cx="3285010" cy="430887"/>
              </a:xfrm>
              <a:prstGeom prst="rect">
                <a:avLst/>
              </a:prstGeom>
              <a:noFill/>
            </p:spPr>
            <p:txBody>
              <a:bodyPr wrap="square" rtlCol="0">
                <a:spAutoFit/>
              </a:bodyPr>
              <a:lstStyle/>
              <a:p>
                <a:r>
                  <a:rPr lang="en-US" sz="2200" dirty="0" smtClean="0">
                    <a:solidFill>
                      <a:srgbClr val="FFFF00"/>
                    </a:solidFill>
                  </a:rPr>
                  <a:t>STANDARD GRB MODEL</a:t>
                </a:r>
                <a:endParaRPr lang="en-US" sz="2200" dirty="0">
                  <a:solidFill>
                    <a:srgbClr val="FFFF00"/>
                  </a:solidFill>
                </a:endParaRPr>
              </a:p>
            </p:txBody>
          </p:sp>
        </p:grpSp>
        <p:grpSp>
          <p:nvGrpSpPr>
            <p:cNvPr id="22" name="Group 65"/>
            <p:cNvGrpSpPr/>
            <p:nvPr/>
          </p:nvGrpSpPr>
          <p:grpSpPr>
            <a:xfrm>
              <a:off x="6781800" y="3697069"/>
              <a:ext cx="1085910" cy="2630508"/>
              <a:chOff x="6781800" y="3697069"/>
              <a:chExt cx="1085910" cy="2630508"/>
            </a:xfrm>
          </p:grpSpPr>
          <p:sp>
            <p:nvSpPr>
              <p:cNvPr id="23" name="Right Brace 22"/>
              <p:cNvSpPr/>
              <p:nvPr/>
            </p:nvSpPr>
            <p:spPr>
              <a:xfrm>
                <a:off x="6781800" y="3697069"/>
                <a:ext cx="566240" cy="2630508"/>
              </a:xfrm>
              <a:prstGeom prst="righ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6854399" y="4701689"/>
                <a:ext cx="1626512" cy="400110"/>
              </a:xfrm>
              <a:prstGeom prst="rect">
                <a:avLst/>
              </a:prstGeom>
              <a:noFill/>
            </p:spPr>
            <p:txBody>
              <a:bodyPr wrap="square" rtlCol="0">
                <a:spAutoFit/>
              </a:bodyPr>
              <a:lstStyle/>
              <a:p>
                <a:r>
                  <a:rPr lang="en-US" sz="2000" dirty="0" smtClean="0">
                    <a:solidFill>
                      <a:schemeClr val="bg1"/>
                    </a:solidFill>
                  </a:rPr>
                  <a:t>Synchrotron</a:t>
                </a:r>
                <a:endParaRPr lang="en-US" sz="2000" dirty="0">
                  <a:solidFill>
                    <a:schemeClr val="bg1"/>
                  </a:solidFill>
                </a:endParaRPr>
              </a:p>
            </p:txBody>
          </p:sp>
        </p:grpSp>
      </p:grpSp>
      <p:grpSp>
        <p:nvGrpSpPr>
          <p:cNvPr id="48" name="Group 47"/>
          <p:cNvGrpSpPr/>
          <p:nvPr/>
        </p:nvGrpSpPr>
        <p:grpSpPr>
          <a:xfrm>
            <a:off x="609600" y="-76200"/>
            <a:ext cx="5334000" cy="6605588"/>
            <a:chOff x="609600" y="-76200"/>
            <a:chExt cx="5334000" cy="6605588"/>
          </a:xfrm>
        </p:grpSpPr>
        <p:sp>
          <p:nvSpPr>
            <p:cNvPr id="49" name="Right Arrow 48"/>
            <p:cNvSpPr/>
            <p:nvPr/>
          </p:nvSpPr>
          <p:spPr>
            <a:xfrm>
              <a:off x="3595678" y="-76200"/>
              <a:ext cx="2347922" cy="960715"/>
            </a:xfrm>
            <a:prstGeom prst="rightArrow">
              <a:avLst/>
            </a:prstGeom>
            <a:ln>
              <a:solidFill>
                <a:schemeClr val="tx2">
                  <a:lumMod val="60000"/>
                  <a:lumOff val="4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Arrow 49"/>
            <p:cNvSpPr/>
            <p:nvPr/>
          </p:nvSpPr>
          <p:spPr>
            <a:xfrm rot="10800000">
              <a:off x="609600" y="-46316"/>
              <a:ext cx="2347922" cy="960715"/>
            </a:xfrm>
            <a:prstGeom prst="rightArrow">
              <a:avLst/>
            </a:prstGeom>
            <a:ln>
              <a:solidFill>
                <a:schemeClr val="tx2">
                  <a:lumMod val="60000"/>
                  <a:lumOff val="4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800100" y="152400"/>
              <a:ext cx="1943100" cy="461665"/>
            </a:xfrm>
            <a:prstGeom prst="rect">
              <a:avLst/>
            </a:prstGeom>
            <a:noFill/>
          </p:spPr>
          <p:txBody>
            <a:bodyPr wrap="square" rtlCol="0">
              <a:spAutoFit/>
            </a:bodyPr>
            <a:lstStyle/>
            <a:p>
              <a:pPr algn="r"/>
              <a:r>
                <a:rPr lang="en-US" dirty="0" smtClean="0">
                  <a:solidFill>
                    <a:srgbClr val="0000FF"/>
                  </a:solidFill>
                </a:rPr>
                <a:t>Engine</a:t>
              </a:r>
              <a:r>
                <a:rPr lang="en-US" dirty="0" smtClean="0">
                  <a:solidFill>
                    <a:schemeClr val="bg2"/>
                  </a:solidFill>
                </a:rPr>
                <a:t> </a:t>
              </a:r>
              <a:r>
                <a:rPr lang="en-US" sz="2400" b="1" dirty="0" smtClean="0">
                  <a:solidFill>
                    <a:srgbClr val="FFFF00"/>
                  </a:solidFill>
                </a:rPr>
                <a:t>ON</a:t>
              </a:r>
              <a:endParaRPr lang="en-US" sz="2400" b="1" dirty="0">
                <a:solidFill>
                  <a:srgbClr val="FFFF00"/>
                </a:solidFill>
              </a:endParaRPr>
            </a:p>
          </p:txBody>
        </p:sp>
        <p:sp>
          <p:nvSpPr>
            <p:cNvPr id="52" name="TextBox 51"/>
            <p:cNvSpPr txBox="1"/>
            <p:nvPr/>
          </p:nvSpPr>
          <p:spPr>
            <a:xfrm>
              <a:off x="3200400" y="76200"/>
              <a:ext cx="1943100" cy="461665"/>
            </a:xfrm>
            <a:prstGeom prst="rect">
              <a:avLst/>
            </a:prstGeom>
            <a:noFill/>
          </p:spPr>
          <p:txBody>
            <a:bodyPr wrap="square" rtlCol="0">
              <a:spAutoFit/>
            </a:bodyPr>
            <a:lstStyle/>
            <a:p>
              <a:pPr algn="r"/>
              <a:r>
                <a:rPr lang="en-US" dirty="0" smtClean="0">
                  <a:solidFill>
                    <a:srgbClr val="0000FF"/>
                  </a:solidFill>
                </a:rPr>
                <a:t>Engine</a:t>
              </a:r>
              <a:r>
                <a:rPr lang="en-US" dirty="0" smtClean="0">
                  <a:solidFill>
                    <a:schemeClr val="bg2"/>
                  </a:solidFill>
                </a:rPr>
                <a:t> </a:t>
              </a:r>
              <a:r>
                <a:rPr lang="en-US" sz="2400" b="1" dirty="0" smtClean="0">
                  <a:solidFill>
                    <a:srgbClr val="FFFF00"/>
                  </a:solidFill>
                </a:rPr>
                <a:t>OFF</a:t>
              </a:r>
              <a:endParaRPr lang="en-US" sz="2400" b="1" dirty="0">
                <a:solidFill>
                  <a:srgbClr val="FFFF00"/>
                </a:solidFill>
              </a:endParaRPr>
            </a:p>
          </p:txBody>
        </p:sp>
        <p:cxnSp>
          <p:nvCxnSpPr>
            <p:cNvPr id="53" name="Straight Connector 52"/>
            <p:cNvCxnSpPr/>
            <p:nvPr/>
          </p:nvCxnSpPr>
          <p:spPr>
            <a:xfrm rot="5400000">
              <a:off x="63103" y="3315097"/>
              <a:ext cx="6426994" cy="1588"/>
            </a:xfrm>
            <a:prstGeom prst="line">
              <a:avLst/>
            </a:prstGeom>
            <a:ln w="50800">
              <a:solidFill>
                <a:srgbClr val="E11B90"/>
              </a:solidFill>
              <a:prstDash val="sysDash"/>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pic>
        <p:nvPicPr>
          <p:cNvPr id="5" name="Picture 4" descr="synchrotronSE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2400" y="76200"/>
            <a:ext cx="4769371" cy="6324600"/>
          </a:xfrm>
          <a:prstGeom prst="rect">
            <a:avLst/>
          </a:prstGeom>
          <a:ln>
            <a:solidFill>
              <a:schemeClr val="tx1"/>
            </a:solidFill>
          </a:ln>
        </p:spPr>
      </p:pic>
      <p:sp>
        <p:nvSpPr>
          <p:cNvPr id="6" name="TextBox 5"/>
          <p:cNvSpPr txBox="1"/>
          <p:nvPr/>
        </p:nvSpPr>
        <p:spPr>
          <a:xfrm>
            <a:off x="1752600" y="616803"/>
            <a:ext cx="1752600" cy="830997"/>
          </a:xfrm>
          <a:prstGeom prst="rect">
            <a:avLst/>
          </a:prstGeom>
          <a:solidFill>
            <a:schemeClr val="bg1"/>
          </a:solidFill>
          <a:ln w="25400">
            <a:solidFill>
              <a:srgbClr val="E11B90"/>
            </a:solidFill>
          </a:ln>
        </p:spPr>
        <p:txBody>
          <a:bodyPr wrap="square" rtlCol="0">
            <a:spAutoFit/>
          </a:bodyPr>
          <a:lstStyle/>
          <a:p>
            <a:pPr algn="ctr"/>
            <a:r>
              <a:rPr lang="en-US" sz="2400" dirty="0" smtClean="0"/>
              <a:t>Synchrotron emission</a:t>
            </a:r>
            <a:endParaRPr lang="en-US" sz="2400" dirty="0"/>
          </a:p>
        </p:txBody>
      </p:sp>
      <p:sp>
        <p:nvSpPr>
          <p:cNvPr id="7" name="TextBox 6"/>
          <p:cNvSpPr txBox="1"/>
          <p:nvPr/>
        </p:nvSpPr>
        <p:spPr>
          <a:xfrm>
            <a:off x="5334000" y="757535"/>
            <a:ext cx="2895600" cy="461665"/>
          </a:xfrm>
          <a:prstGeom prst="rect">
            <a:avLst/>
          </a:prstGeom>
          <a:solidFill>
            <a:schemeClr val="bg1"/>
          </a:solidFill>
          <a:ln w="25400">
            <a:solidFill>
              <a:srgbClr val="E11B90"/>
            </a:solidFill>
          </a:ln>
        </p:spPr>
        <p:txBody>
          <a:bodyPr wrap="square" rtlCol="0">
            <a:spAutoFit/>
          </a:bodyPr>
          <a:lstStyle/>
          <a:p>
            <a:pPr algn="ctr"/>
            <a:r>
              <a:rPr lang="en-US" sz="2400" dirty="0" smtClean="0"/>
              <a:t>Fireball Dynamics</a:t>
            </a:r>
            <a:endParaRPr lang="en-US" sz="2400" dirty="0"/>
          </a:p>
        </p:txBody>
      </p:sp>
      <p:sp>
        <p:nvSpPr>
          <p:cNvPr id="9" name="Cross 8"/>
          <p:cNvSpPr/>
          <p:nvPr/>
        </p:nvSpPr>
        <p:spPr>
          <a:xfrm>
            <a:off x="4038600" y="457200"/>
            <a:ext cx="1143000" cy="1135797"/>
          </a:xfrm>
          <a:prstGeom prst="plus">
            <a:avLst>
              <a:gd name="adj" fmla="val 41457"/>
            </a:avLst>
          </a:prstGeom>
          <a:solidFill>
            <a:srgbClr val="E11B90"/>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4295552" y="1447800"/>
            <a:ext cx="4162648" cy="4467489"/>
            <a:chOff x="4295552" y="1447800"/>
            <a:chExt cx="4162648" cy="4467489"/>
          </a:xfrm>
        </p:grpSpPr>
        <p:pic>
          <p:nvPicPr>
            <p:cNvPr id="21" name="Picture 20" descr="closurerelations.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295552" y="1447800"/>
              <a:ext cx="4162648" cy="4467489"/>
            </a:xfrm>
            <a:prstGeom prst="rect">
              <a:avLst/>
            </a:prstGeom>
            <a:solidFill>
              <a:schemeClr val="bg1"/>
            </a:solidFill>
            <a:ln w="44450">
              <a:solidFill>
                <a:schemeClr val="tx1"/>
              </a:solidFill>
            </a:ln>
          </p:spPr>
        </p:pic>
        <p:sp>
          <p:nvSpPr>
            <p:cNvPr id="25" name="Freeform 24"/>
            <p:cNvSpPr/>
            <p:nvPr/>
          </p:nvSpPr>
          <p:spPr>
            <a:xfrm>
              <a:off x="5638800" y="1765300"/>
              <a:ext cx="977900" cy="800100"/>
            </a:xfrm>
            <a:custGeom>
              <a:avLst/>
              <a:gdLst>
                <a:gd name="connsiteX0" fmla="*/ 0 w 977900"/>
                <a:gd name="connsiteY0" fmla="*/ 0 h 800100"/>
                <a:gd name="connsiteX1" fmla="*/ 25400 w 977900"/>
                <a:gd name="connsiteY1" fmla="*/ 698500 h 800100"/>
                <a:gd name="connsiteX2" fmla="*/ 673100 w 977900"/>
                <a:gd name="connsiteY2" fmla="*/ 800100 h 800100"/>
                <a:gd name="connsiteX3" fmla="*/ 977900 w 977900"/>
                <a:gd name="connsiteY3" fmla="*/ 50800 h 800100"/>
                <a:gd name="connsiteX4" fmla="*/ 0 w 9779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800100">
                  <a:moveTo>
                    <a:pt x="0" y="0"/>
                  </a:moveTo>
                  <a:lnTo>
                    <a:pt x="25400" y="698500"/>
                  </a:lnTo>
                  <a:lnTo>
                    <a:pt x="673100" y="800100"/>
                  </a:lnTo>
                  <a:lnTo>
                    <a:pt x="977900" y="508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5092700" y="2565400"/>
              <a:ext cx="1358900" cy="1003300"/>
            </a:xfrm>
            <a:custGeom>
              <a:avLst/>
              <a:gdLst>
                <a:gd name="connsiteX0" fmla="*/ 12700 w 1358900"/>
                <a:gd name="connsiteY0" fmla="*/ 12700 h 1003300"/>
                <a:gd name="connsiteX1" fmla="*/ 0 w 1358900"/>
                <a:gd name="connsiteY1" fmla="*/ 685800 h 1003300"/>
                <a:gd name="connsiteX2" fmla="*/ 533400 w 1358900"/>
                <a:gd name="connsiteY2" fmla="*/ 1003300 h 1003300"/>
                <a:gd name="connsiteX3" fmla="*/ 850900 w 1358900"/>
                <a:gd name="connsiteY3" fmla="*/ 749300 h 1003300"/>
                <a:gd name="connsiteX4" fmla="*/ 1308100 w 1358900"/>
                <a:gd name="connsiteY4" fmla="*/ 292100 h 1003300"/>
                <a:gd name="connsiteX5" fmla="*/ 1358900 w 1358900"/>
                <a:gd name="connsiteY5" fmla="*/ 0 h 1003300"/>
                <a:gd name="connsiteX6" fmla="*/ 12700 w 1358900"/>
                <a:gd name="connsiteY6" fmla="*/ 127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900" h="1003300">
                  <a:moveTo>
                    <a:pt x="12700" y="12700"/>
                  </a:moveTo>
                  <a:lnTo>
                    <a:pt x="0" y="685800"/>
                  </a:lnTo>
                  <a:lnTo>
                    <a:pt x="533400" y="1003300"/>
                  </a:lnTo>
                  <a:lnTo>
                    <a:pt x="850900" y="749300"/>
                  </a:lnTo>
                  <a:lnTo>
                    <a:pt x="1308100" y="292100"/>
                  </a:lnTo>
                  <a:lnTo>
                    <a:pt x="1358900" y="0"/>
                  </a:lnTo>
                  <a:lnTo>
                    <a:pt x="12700" y="127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334000" y="3962400"/>
            <a:ext cx="1905000" cy="1066800"/>
            <a:chOff x="5334000" y="3962400"/>
            <a:chExt cx="1905000" cy="1066800"/>
          </a:xfrm>
        </p:grpSpPr>
        <p:sp>
          <p:nvSpPr>
            <p:cNvPr id="22" name="Oval 21"/>
            <p:cNvSpPr/>
            <p:nvPr/>
          </p:nvSpPr>
          <p:spPr>
            <a:xfrm>
              <a:off x="5334000" y="3962400"/>
              <a:ext cx="1905000" cy="1066800"/>
            </a:xfrm>
            <a:prstGeom prst="ellipse">
              <a:avLst/>
            </a:prstGeom>
            <a:solidFill>
              <a:srgbClr val="0000FF">
                <a:alpha val="4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791200" y="4166176"/>
              <a:ext cx="1219200" cy="584776"/>
            </a:xfrm>
            <a:prstGeom prst="rect">
              <a:avLst/>
            </a:prstGeom>
            <a:noFill/>
          </p:spPr>
          <p:txBody>
            <a:bodyPr wrap="square" rtlCol="0">
              <a:spAutoFit/>
            </a:bodyPr>
            <a:lstStyle/>
            <a:p>
              <a:r>
                <a:rPr lang="en-US" sz="3200" b="1" dirty="0" err="1" smtClean="0">
                  <a:solidFill>
                    <a:srgbClr val="0000FF"/>
                  </a:solidFill>
                </a:rPr>
                <a:t>GRBs</a:t>
              </a:r>
              <a:endParaRPr lang="en-US" sz="3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pic>
        <p:nvPicPr>
          <p:cNvPr id="5" name="Picture 4" descr="synchrotronSE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2400" y="76200"/>
            <a:ext cx="4769371" cy="6324600"/>
          </a:xfrm>
          <a:prstGeom prst="rect">
            <a:avLst/>
          </a:prstGeom>
          <a:ln>
            <a:solidFill>
              <a:schemeClr val="tx1"/>
            </a:solidFill>
          </a:ln>
        </p:spPr>
      </p:pic>
      <p:sp>
        <p:nvSpPr>
          <p:cNvPr id="6" name="TextBox 5"/>
          <p:cNvSpPr txBox="1"/>
          <p:nvPr/>
        </p:nvSpPr>
        <p:spPr>
          <a:xfrm>
            <a:off x="1752600" y="616803"/>
            <a:ext cx="1752600" cy="830997"/>
          </a:xfrm>
          <a:prstGeom prst="rect">
            <a:avLst/>
          </a:prstGeom>
          <a:solidFill>
            <a:schemeClr val="bg1"/>
          </a:solidFill>
          <a:ln w="25400">
            <a:solidFill>
              <a:srgbClr val="E11B90"/>
            </a:solidFill>
          </a:ln>
        </p:spPr>
        <p:txBody>
          <a:bodyPr wrap="square" rtlCol="0">
            <a:spAutoFit/>
          </a:bodyPr>
          <a:lstStyle/>
          <a:p>
            <a:pPr algn="ctr"/>
            <a:r>
              <a:rPr lang="en-US" sz="2400" dirty="0" smtClean="0"/>
              <a:t>Synchrotron emission</a:t>
            </a:r>
            <a:endParaRPr lang="en-US" sz="2400" dirty="0"/>
          </a:p>
        </p:txBody>
      </p:sp>
      <p:sp>
        <p:nvSpPr>
          <p:cNvPr id="7" name="TextBox 6"/>
          <p:cNvSpPr txBox="1"/>
          <p:nvPr/>
        </p:nvSpPr>
        <p:spPr>
          <a:xfrm>
            <a:off x="5334000" y="757535"/>
            <a:ext cx="2895600" cy="461665"/>
          </a:xfrm>
          <a:prstGeom prst="rect">
            <a:avLst/>
          </a:prstGeom>
          <a:solidFill>
            <a:schemeClr val="bg1"/>
          </a:solidFill>
          <a:ln w="25400">
            <a:solidFill>
              <a:srgbClr val="E11B90"/>
            </a:solidFill>
          </a:ln>
        </p:spPr>
        <p:txBody>
          <a:bodyPr wrap="square" rtlCol="0">
            <a:spAutoFit/>
          </a:bodyPr>
          <a:lstStyle/>
          <a:p>
            <a:pPr algn="ctr"/>
            <a:r>
              <a:rPr lang="en-US" sz="2400" dirty="0" smtClean="0"/>
              <a:t>Fireball Dynamics</a:t>
            </a:r>
            <a:endParaRPr lang="en-US" sz="2400" dirty="0"/>
          </a:p>
        </p:txBody>
      </p:sp>
      <p:sp>
        <p:nvSpPr>
          <p:cNvPr id="9" name="Cross 8"/>
          <p:cNvSpPr/>
          <p:nvPr/>
        </p:nvSpPr>
        <p:spPr>
          <a:xfrm>
            <a:off x="4038600" y="457200"/>
            <a:ext cx="1143000" cy="1135797"/>
          </a:xfrm>
          <a:prstGeom prst="plus">
            <a:avLst>
              <a:gd name="adj" fmla="val 41457"/>
            </a:avLst>
          </a:prstGeom>
          <a:solidFill>
            <a:srgbClr val="E11B90"/>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505200" y="5867400"/>
            <a:ext cx="52825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Not synchrotron</a:t>
            </a:r>
            <a:endParaRPr lang="en-US" sz="4400" dirty="0">
              <a:latin typeface="Chalkduster"/>
              <a:cs typeface="Chalkduster"/>
            </a:endParaRPr>
          </a:p>
        </p:txBody>
      </p:sp>
      <p:pic>
        <p:nvPicPr>
          <p:cNvPr id="21" name="Picture 20" descr="closurerelations.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295552" y="1447800"/>
            <a:ext cx="4162648" cy="4467489"/>
          </a:xfrm>
          <a:prstGeom prst="rect">
            <a:avLst/>
          </a:prstGeom>
          <a:solidFill>
            <a:schemeClr val="bg1"/>
          </a:solidFill>
          <a:ln w="44450">
            <a:solidFill>
              <a:schemeClr val="tx1"/>
            </a:solidFill>
          </a:ln>
        </p:spPr>
      </p:pic>
      <p:sp>
        <p:nvSpPr>
          <p:cNvPr id="25" name="Freeform 24"/>
          <p:cNvSpPr/>
          <p:nvPr/>
        </p:nvSpPr>
        <p:spPr>
          <a:xfrm>
            <a:off x="5638800" y="1765300"/>
            <a:ext cx="977900" cy="800100"/>
          </a:xfrm>
          <a:custGeom>
            <a:avLst/>
            <a:gdLst>
              <a:gd name="connsiteX0" fmla="*/ 0 w 977900"/>
              <a:gd name="connsiteY0" fmla="*/ 0 h 800100"/>
              <a:gd name="connsiteX1" fmla="*/ 25400 w 977900"/>
              <a:gd name="connsiteY1" fmla="*/ 698500 h 800100"/>
              <a:gd name="connsiteX2" fmla="*/ 673100 w 977900"/>
              <a:gd name="connsiteY2" fmla="*/ 800100 h 800100"/>
              <a:gd name="connsiteX3" fmla="*/ 977900 w 977900"/>
              <a:gd name="connsiteY3" fmla="*/ 50800 h 800100"/>
              <a:gd name="connsiteX4" fmla="*/ 0 w 9779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800100">
                <a:moveTo>
                  <a:pt x="0" y="0"/>
                </a:moveTo>
                <a:lnTo>
                  <a:pt x="25400" y="698500"/>
                </a:lnTo>
                <a:lnTo>
                  <a:pt x="673100" y="800100"/>
                </a:lnTo>
                <a:lnTo>
                  <a:pt x="977900" y="508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5092700" y="2565400"/>
            <a:ext cx="1358900" cy="1003300"/>
          </a:xfrm>
          <a:custGeom>
            <a:avLst/>
            <a:gdLst>
              <a:gd name="connsiteX0" fmla="*/ 12700 w 1358900"/>
              <a:gd name="connsiteY0" fmla="*/ 12700 h 1003300"/>
              <a:gd name="connsiteX1" fmla="*/ 0 w 1358900"/>
              <a:gd name="connsiteY1" fmla="*/ 685800 h 1003300"/>
              <a:gd name="connsiteX2" fmla="*/ 533400 w 1358900"/>
              <a:gd name="connsiteY2" fmla="*/ 1003300 h 1003300"/>
              <a:gd name="connsiteX3" fmla="*/ 850900 w 1358900"/>
              <a:gd name="connsiteY3" fmla="*/ 749300 h 1003300"/>
              <a:gd name="connsiteX4" fmla="*/ 1308100 w 1358900"/>
              <a:gd name="connsiteY4" fmla="*/ 292100 h 1003300"/>
              <a:gd name="connsiteX5" fmla="*/ 1358900 w 1358900"/>
              <a:gd name="connsiteY5" fmla="*/ 0 h 1003300"/>
              <a:gd name="connsiteX6" fmla="*/ 12700 w 1358900"/>
              <a:gd name="connsiteY6" fmla="*/ 127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900" h="1003300">
                <a:moveTo>
                  <a:pt x="12700" y="12700"/>
                </a:moveTo>
                <a:lnTo>
                  <a:pt x="0" y="685800"/>
                </a:lnTo>
                <a:lnTo>
                  <a:pt x="533400" y="1003300"/>
                </a:lnTo>
                <a:lnTo>
                  <a:pt x="850900" y="749300"/>
                </a:lnTo>
                <a:lnTo>
                  <a:pt x="1308100" y="292100"/>
                </a:lnTo>
                <a:lnTo>
                  <a:pt x="1358900" y="0"/>
                </a:lnTo>
                <a:lnTo>
                  <a:pt x="12700" y="127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3"/>
          <p:cNvGrpSpPr/>
          <p:nvPr/>
        </p:nvGrpSpPr>
        <p:grpSpPr>
          <a:xfrm>
            <a:off x="5334000" y="3962400"/>
            <a:ext cx="1905000" cy="1066800"/>
            <a:chOff x="5334000" y="3962400"/>
            <a:chExt cx="1905000" cy="1066800"/>
          </a:xfrm>
        </p:grpSpPr>
        <p:sp>
          <p:nvSpPr>
            <p:cNvPr id="22" name="Oval 21"/>
            <p:cNvSpPr/>
            <p:nvPr/>
          </p:nvSpPr>
          <p:spPr>
            <a:xfrm>
              <a:off x="5334000" y="3962400"/>
              <a:ext cx="1905000" cy="1066800"/>
            </a:xfrm>
            <a:prstGeom prst="ellipse">
              <a:avLst/>
            </a:prstGeom>
            <a:solidFill>
              <a:srgbClr val="0000FF">
                <a:alpha val="42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791200" y="4166176"/>
              <a:ext cx="1219200" cy="584776"/>
            </a:xfrm>
            <a:prstGeom prst="rect">
              <a:avLst/>
            </a:prstGeom>
            <a:noFill/>
          </p:spPr>
          <p:txBody>
            <a:bodyPr wrap="square" rtlCol="0">
              <a:spAutoFit/>
            </a:bodyPr>
            <a:lstStyle/>
            <a:p>
              <a:r>
                <a:rPr lang="en-US" sz="3200" b="1" dirty="0" err="1" smtClean="0">
                  <a:solidFill>
                    <a:srgbClr val="0000FF"/>
                  </a:solidFill>
                </a:rPr>
                <a:t>GRBs</a:t>
              </a:r>
              <a:endParaRPr lang="en-US" sz="3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sp>
        <p:nvSpPr>
          <p:cNvPr id="10" name="TextBox 9"/>
          <p:cNvSpPr txBox="1"/>
          <p:nvPr/>
        </p:nvSpPr>
        <p:spPr>
          <a:xfrm>
            <a:off x="3733800" y="76200"/>
            <a:ext cx="5282558" cy="1446550"/>
          </a:xfrm>
          <a:prstGeom prst="rect">
            <a:avLst/>
          </a:prstGeom>
          <a:noFill/>
        </p:spPr>
        <p:txBody>
          <a:bodyPr wrap="square" rtlCol="0">
            <a:spAutoFit/>
          </a:bodyPr>
          <a:lstStyle/>
          <a:p>
            <a:pPr algn="r"/>
            <a:r>
              <a:rPr lang="en-US" sz="4400" dirty="0" smtClean="0">
                <a:latin typeface="Chalkduster"/>
                <a:cs typeface="Chalkduster"/>
              </a:rPr>
              <a:t>100316D/ 2010bh</a:t>
            </a:r>
            <a:endParaRPr lang="en-US" sz="4400" dirty="0">
              <a:latin typeface="Chalkduster"/>
              <a:cs typeface="Chalkduster"/>
            </a:endParaRPr>
          </a:p>
        </p:txBody>
      </p:sp>
      <p:grpSp>
        <p:nvGrpSpPr>
          <p:cNvPr id="11" name="Group 11"/>
          <p:cNvGrpSpPr/>
          <p:nvPr/>
        </p:nvGrpSpPr>
        <p:grpSpPr>
          <a:xfrm>
            <a:off x="4102100" y="1676400"/>
            <a:ext cx="4889500" cy="3671444"/>
            <a:chOff x="304800" y="228600"/>
            <a:chExt cx="4889500" cy="3671444"/>
          </a:xfrm>
        </p:grpSpPr>
        <p:pic>
          <p:nvPicPr>
            <p:cNvPr id="12" name="Picture 11" descr="LateTimeRadioXray.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04800" y="228600"/>
              <a:ext cx="4889500" cy="3671444"/>
            </a:xfrm>
            <a:prstGeom prst="rect">
              <a:avLst/>
            </a:prstGeom>
            <a:solidFill>
              <a:schemeClr val="bg1"/>
            </a:solidFill>
            <a:ln>
              <a:solidFill>
                <a:schemeClr val="tx1"/>
              </a:solidFill>
            </a:ln>
          </p:spPr>
        </p:pic>
        <p:cxnSp>
          <p:nvCxnSpPr>
            <p:cNvPr id="13" name="Straight Connector 12"/>
            <p:cNvCxnSpPr/>
            <p:nvPr/>
          </p:nvCxnSpPr>
          <p:spPr>
            <a:xfrm>
              <a:off x="1066800" y="990599"/>
              <a:ext cx="3505200" cy="25908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0904" y="300335"/>
            <a:ext cx="4023304" cy="5720715"/>
            <a:chOff x="-60904" y="300335"/>
            <a:chExt cx="4023304" cy="5720715"/>
          </a:xfrm>
        </p:grpSpPr>
        <p:pic>
          <p:nvPicPr>
            <p:cNvPr id="15" name="Picture 14" descr="synchrotronSED.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0904" y="685800"/>
              <a:ext cx="4023304" cy="5335250"/>
            </a:xfrm>
            <a:prstGeom prst="rect">
              <a:avLst/>
            </a:prstGeom>
            <a:ln>
              <a:noFill/>
            </a:ln>
          </p:spPr>
        </p:pic>
        <p:sp>
          <p:nvSpPr>
            <p:cNvPr id="16" name="TextBox 15"/>
            <p:cNvSpPr txBox="1"/>
            <p:nvPr/>
          </p:nvSpPr>
          <p:spPr>
            <a:xfrm>
              <a:off x="1066800" y="300335"/>
              <a:ext cx="1981200" cy="461665"/>
            </a:xfrm>
            <a:prstGeom prst="rect">
              <a:avLst/>
            </a:prstGeom>
            <a:solidFill>
              <a:schemeClr val="bg1"/>
            </a:solidFill>
            <a:ln w="25400">
              <a:solidFill>
                <a:srgbClr val="E11B90"/>
              </a:solidFill>
            </a:ln>
          </p:spPr>
          <p:txBody>
            <a:bodyPr wrap="square" rtlCol="0">
              <a:spAutoFit/>
            </a:bodyPr>
            <a:lstStyle/>
            <a:p>
              <a:pPr algn="ctr"/>
              <a:r>
                <a:rPr lang="en-US" sz="2400" dirty="0" smtClean="0"/>
                <a:t>Synchrotron</a:t>
              </a:r>
              <a:endParaRPr lang="en-US" sz="2400" dirty="0"/>
            </a:p>
          </p:txBody>
        </p:sp>
      </p:grpSp>
      <p:grpSp>
        <p:nvGrpSpPr>
          <p:cNvPr id="17" name="Group 23"/>
          <p:cNvGrpSpPr/>
          <p:nvPr/>
        </p:nvGrpSpPr>
        <p:grpSpPr>
          <a:xfrm>
            <a:off x="381000" y="1176867"/>
            <a:ext cx="1778000" cy="4546600"/>
            <a:chOff x="381000" y="1176867"/>
            <a:chExt cx="1778000" cy="4546600"/>
          </a:xfrm>
        </p:grpSpPr>
        <p:sp>
          <p:nvSpPr>
            <p:cNvPr id="18" name="Freeform 17"/>
            <p:cNvSpPr/>
            <p:nvPr/>
          </p:nvSpPr>
          <p:spPr>
            <a:xfrm>
              <a:off x="381000" y="1176867"/>
              <a:ext cx="1295400" cy="592666"/>
            </a:xfrm>
            <a:custGeom>
              <a:avLst/>
              <a:gdLst>
                <a:gd name="connsiteX0" fmla="*/ 0 w 1295400"/>
                <a:gd name="connsiteY0" fmla="*/ 592666 h 592666"/>
                <a:gd name="connsiteX1" fmla="*/ 846667 w 1295400"/>
                <a:gd name="connsiteY1" fmla="*/ 50800 h 592666"/>
                <a:gd name="connsiteX2" fmla="*/ 1295400 w 1295400"/>
                <a:gd name="connsiteY2" fmla="*/ 0 h 592666"/>
                <a:gd name="connsiteX3" fmla="*/ 1295400 w 1295400"/>
                <a:gd name="connsiteY3" fmla="*/ 0 h 592666"/>
              </a:gdLst>
              <a:ahLst/>
              <a:cxnLst>
                <a:cxn ang="0">
                  <a:pos x="connsiteX0" y="connsiteY0"/>
                </a:cxn>
                <a:cxn ang="0">
                  <a:pos x="connsiteX1" y="connsiteY1"/>
                </a:cxn>
                <a:cxn ang="0">
                  <a:pos x="connsiteX2" y="connsiteY2"/>
                </a:cxn>
                <a:cxn ang="0">
                  <a:pos x="connsiteX3" y="connsiteY3"/>
                </a:cxn>
              </a:cxnLst>
              <a:rect l="l" t="t" r="r" b="b"/>
              <a:pathLst>
                <a:path w="1295400" h="592666">
                  <a:moveTo>
                    <a:pt x="0" y="592666"/>
                  </a:moveTo>
                  <a:lnTo>
                    <a:pt x="846667" y="50800"/>
                  </a:lnTo>
                  <a:lnTo>
                    <a:pt x="1295400" y="0"/>
                  </a:lnTo>
                  <a:lnTo>
                    <a:pt x="1295400" y="0"/>
                  </a:ln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89467" y="2074333"/>
              <a:ext cx="1642533" cy="677334"/>
            </a:xfrm>
            <a:custGeom>
              <a:avLst/>
              <a:gdLst>
                <a:gd name="connsiteX0" fmla="*/ 0 w 1642533"/>
                <a:gd name="connsiteY0" fmla="*/ 677334 h 677334"/>
                <a:gd name="connsiteX1" fmla="*/ 855133 w 1642533"/>
                <a:gd name="connsiteY1" fmla="*/ 389467 h 677334"/>
                <a:gd name="connsiteX2" fmla="*/ 1642533 w 1642533"/>
                <a:gd name="connsiteY2" fmla="*/ 0 h 677334"/>
                <a:gd name="connsiteX3" fmla="*/ 1642533 w 1642533"/>
                <a:gd name="connsiteY3" fmla="*/ 0 h 677334"/>
              </a:gdLst>
              <a:ahLst/>
              <a:cxnLst>
                <a:cxn ang="0">
                  <a:pos x="connsiteX0" y="connsiteY0"/>
                </a:cxn>
                <a:cxn ang="0">
                  <a:pos x="connsiteX1" y="connsiteY1"/>
                </a:cxn>
                <a:cxn ang="0">
                  <a:pos x="connsiteX2" y="connsiteY2"/>
                </a:cxn>
                <a:cxn ang="0">
                  <a:pos x="connsiteX3" y="connsiteY3"/>
                </a:cxn>
              </a:cxnLst>
              <a:rect l="l" t="t" r="r" b="b"/>
              <a:pathLst>
                <a:path w="1642533" h="677334">
                  <a:moveTo>
                    <a:pt x="0" y="677334"/>
                  </a:moveTo>
                  <a:lnTo>
                    <a:pt x="855133" y="389467"/>
                  </a:lnTo>
                  <a:lnTo>
                    <a:pt x="1642533" y="0"/>
                  </a:lnTo>
                  <a:lnTo>
                    <a:pt x="1642533" y="0"/>
                  </a:ln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81000" y="3149600"/>
              <a:ext cx="1778000" cy="584200"/>
            </a:xfrm>
            <a:custGeom>
              <a:avLst/>
              <a:gdLst>
                <a:gd name="connsiteX0" fmla="*/ 0 w 1778000"/>
                <a:gd name="connsiteY0" fmla="*/ 584200 h 584200"/>
                <a:gd name="connsiteX1" fmla="*/ 1143000 w 1778000"/>
                <a:gd name="connsiteY1" fmla="*/ 254000 h 584200"/>
                <a:gd name="connsiteX2" fmla="*/ 1778000 w 1778000"/>
                <a:gd name="connsiteY2" fmla="*/ 0 h 584200"/>
              </a:gdLst>
              <a:ahLst/>
              <a:cxnLst>
                <a:cxn ang="0">
                  <a:pos x="connsiteX0" y="connsiteY0"/>
                </a:cxn>
                <a:cxn ang="0">
                  <a:pos x="connsiteX1" y="connsiteY1"/>
                </a:cxn>
                <a:cxn ang="0">
                  <a:pos x="connsiteX2" y="connsiteY2"/>
                </a:cxn>
              </a:cxnLst>
              <a:rect l="l" t="t" r="r" b="b"/>
              <a:pathLst>
                <a:path w="1778000" h="584200">
                  <a:moveTo>
                    <a:pt x="0" y="584200"/>
                  </a:moveTo>
                  <a:lnTo>
                    <a:pt x="1143000" y="254000"/>
                  </a:lnTo>
                  <a:lnTo>
                    <a:pt x="1778000" y="0"/>
                  </a:ln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89467" y="4207933"/>
              <a:ext cx="965200" cy="508000"/>
            </a:xfrm>
            <a:custGeom>
              <a:avLst/>
              <a:gdLst>
                <a:gd name="connsiteX0" fmla="*/ 0 w 965200"/>
                <a:gd name="connsiteY0" fmla="*/ 508000 h 508000"/>
                <a:gd name="connsiteX1" fmla="*/ 846666 w 965200"/>
                <a:gd name="connsiteY1" fmla="*/ 42334 h 508000"/>
                <a:gd name="connsiteX2" fmla="*/ 965200 w 965200"/>
                <a:gd name="connsiteY2" fmla="*/ 0 h 508000"/>
              </a:gdLst>
              <a:ahLst/>
              <a:cxnLst>
                <a:cxn ang="0">
                  <a:pos x="connsiteX0" y="connsiteY0"/>
                </a:cxn>
                <a:cxn ang="0">
                  <a:pos x="connsiteX1" y="connsiteY1"/>
                </a:cxn>
                <a:cxn ang="0">
                  <a:pos x="connsiteX2" y="connsiteY2"/>
                </a:cxn>
              </a:cxnLst>
              <a:rect l="l" t="t" r="r" b="b"/>
              <a:pathLst>
                <a:path w="965200" h="508000">
                  <a:moveTo>
                    <a:pt x="0" y="508000"/>
                  </a:moveTo>
                  <a:lnTo>
                    <a:pt x="846666" y="42334"/>
                  </a:lnTo>
                  <a:lnTo>
                    <a:pt x="96520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89467" y="5317067"/>
              <a:ext cx="668866" cy="406400"/>
            </a:xfrm>
            <a:custGeom>
              <a:avLst/>
              <a:gdLst>
                <a:gd name="connsiteX0" fmla="*/ 0 w 668866"/>
                <a:gd name="connsiteY0" fmla="*/ 406400 h 406400"/>
                <a:gd name="connsiteX1" fmla="*/ 668866 w 668866"/>
                <a:gd name="connsiteY1" fmla="*/ 0 h 406400"/>
              </a:gdLst>
              <a:ahLst/>
              <a:cxnLst>
                <a:cxn ang="0">
                  <a:pos x="connsiteX0" y="connsiteY0"/>
                </a:cxn>
                <a:cxn ang="0">
                  <a:pos x="connsiteX1" y="connsiteY1"/>
                </a:cxn>
              </a:cxnLst>
              <a:rect l="l" t="t" r="r" b="b"/>
              <a:pathLst>
                <a:path w="668866" h="406400">
                  <a:moveTo>
                    <a:pt x="0" y="406400"/>
                  </a:moveTo>
                  <a:lnTo>
                    <a:pt x="668866" y="0"/>
                  </a:ln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 name="Group 32"/>
          <p:cNvGrpSpPr/>
          <p:nvPr/>
        </p:nvGrpSpPr>
        <p:grpSpPr>
          <a:xfrm>
            <a:off x="2438400" y="1244600"/>
            <a:ext cx="1320800" cy="4080933"/>
            <a:chOff x="2438400" y="1244600"/>
            <a:chExt cx="1320800" cy="4080933"/>
          </a:xfrm>
        </p:grpSpPr>
        <p:sp>
          <p:nvSpPr>
            <p:cNvPr id="24" name="Freeform 23"/>
            <p:cNvSpPr/>
            <p:nvPr/>
          </p:nvSpPr>
          <p:spPr>
            <a:xfrm>
              <a:off x="2497667" y="1244600"/>
              <a:ext cx="1193800" cy="414867"/>
            </a:xfrm>
            <a:custGeom>
              <a:avLst/>
              <a:gdLst>
                <a:gd name="connsiteX0" fmla="*/ 0 w 1193800"/>
                <a:gd name="connsiteY0" fmla="*/ 0 h 414867"/>
                <a:gd name="connsiteX1" fmla="*/ 440266 w 1193800"/>
                <a:gd name="connsiteY1" fmla="*/ 101600 h 414867"/>
                <a:gd name="connsiteX2" fmla="*/ 1193800 w 1193800"/>
                <a:gd name="connsiteY2" fmla="*/ 414867 h 414867"/>
              </a:gdLst>
              <a:ahLst/>
              <a:cxnLst>
                <a:cxn ang="0">
                  <a:pos x="connsiteX0" y="connsiteY0"/>
                </a:cxn>
                <a:cxn ang="0">
                  <a:pos x="connsiteX1" y="connsiteY1"/>
                </a:cxn>
                <a:cxn ang="0">
                  <a:pos x="connsiteX2" y="connsiteY2"/>
                </a:cxn>
              </a:cxnLst>
              <a:rect l="l" t="t" r="r" b="b"/>
              <a:pathLst>
                <a:path w="1193800" h="414867">
                  <a:moveTo>
                    <a:pt x="0" y="0"/>
                  </a:moveTo>
                  <a:lnTo>
                    <a:pt x="440266" y="101600"/>
                  </a:lnTo>
                  <a:lnTo>
                    <a:pt x="1193800" y="414867"/>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2438400" y="2116667"/>
              <a:ext cx="1270000" cy="245533"/>
            </a:xfrm>
            <a:custGeom>
              <a:avLst/>
              <a:gdLst>
                <a:gd name="connsiteX0" fmla="*/ 0 w 1270000"/>
                <a:gd name="connsiteY0" fmla="*/ 0 h 245533"/>
                <a:gd name="connsiteX1" fmla="*/ 482600 w 1270000"/>
                <a:gd name="connsiteY1" fmla="*/ 67733 h 245533"/>
                <a:gd name="connsiteX2" fmla="*/ 1270000 w 1270000"/>
                <a:gd name="connsiteY2" fmla="*/ 245533 h 245533"/>
              </a:gdLst>
              <a:ahLst/>
              <a:cxnLst>
                <a:cxn ang="0">
                  <a:pos x="connsiteX0" y="connsiteY0"/>
                </a:cxn>
                <a:cxn ang="0">
                  <a:pos x="connsiteX1" y="connsiteY1"/>
                </a:cxn>
                <a:cxn ang="0">
                  <a:pos x="connsiteX2" y="connsiteY2"/>
                </a:cxn>
              </a:cxnLst>
              <a:rect l="l" t="t" r="r" b="b"/>
              <a:pathLst>
                <a:path w="1270000" h="245533">
                  <a:moveTo>
                    <a:pt x="0" y="0"/>
                  </a:moveTo>
                  <a:lnTo>
                    <a:pt x="482600" y="67733"/>
                  </a:lnTo>
                  <a:lnTo>
                    <a:pt x="1270000" y="245533"/>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827867" y="2988733"/>
              <a:ext cx="931333" cy="194734"/>
            </a:xfrm>
            <a:custGeom>
              <a:avLst/>
              <a:gdLst>
                <a:gd name="connsiteX0" fmla="*/ 0 w 931333"/>
                <a:gd name="connsiteY0" fmla="*/ 0 h 194734"/>
                <a:gd name="connsiteX1" fmla="*/ 931333 w 931333"/>
                <a:gd name="connsiteY1" fmla="*/ 194734 h 194734"/>
              </a:gdLst>
              <a:ahLst/>
              <a:cxnLst>
                <a:cxn ang="0">
                  <a:pos x="connsiteX0" y="connsiteY0"/>
                </a:cxn>
                <a:cxn ang="0">
                  <a:pos x="connsiteX1" y="connsiteY1"/>
                </a:cxn>
              </a:cxnLst>
              <a:rect l="l" t="t" r="r" b="b"/>
              <a:pathLst>
                <a:path w="931333" h="194734">
                  <a:moveTo>
                    <a:pt x="0" y="0"/>
                  </a:moveTo>
                  <a:lnTo>
                    <a:pt x="931333" y="194734"/>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2616200" y="3987800"/>
              <a:ext cx="1143000" cy="355600"/>
            </a:xfrm>
            <a:custGeom>
              <a:avLst/>
              <a:gdLst>
                <a:gd name="connsiteX0" fmla="*/ 0 w 1143000"/>
                <a:gd name="connsiteY0" fmla="*/ 0 h 355600"/>
                <a:gd name="connsiteX1" fmla="*/ 304800 w 1143000"/>
                <a:gd name="connsiteY1" fmla="*/ 59267 h 355600"/>
                <a:gd name="connsiteX2" fmla="*/ 1143000 w 1143000"/>
                <a:gd name="connsiteY2" fmla="*/ 355600 h 355600"/>
              </a:gdLst>
              <a:ahLst/>
              <a:cxnLst>
                <a:cxn ang="0">
                  <a:pos x="connsiteX0" y="connsiteY0"/>
                </a:cxn>
                <a:cxn ang="0">
                  <a:pos x="connsiteX1" y="connsiteY1"/>
                </a:cxn>
                <a:cxn ang="0">
                  <a:pos x="connsiteX2" y="connsiteY2"/>
                </a:cxn>
              </a:cxnLst>
              <a:rect l="l" t="t" r="r" b="b"/>
              <a:pathLst>
                <a:path w="1143000" h="355600">
                  <a:moveTo>
                    <a:pt x="0" y="0"/>
                  </a:moveTo>
                  <a:lnTo>
                    <a:pt x="304800" y="59267"/>
                  </a:lnTo>
                  <a:lnTo>
                    <a:pt x="1143000" y="35560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2531533" y="4995333"/>
              <a:ext cx="1227667" cy="330200"/>
            </a:xfrm>
            <a:custGeom>
              <a:avLst/>
              <a:gdLst>
                <a:gd name="connsiteX0" fmla="*/ 0 w 1227667"/>
                <a:gd name="connsiteY0" fmla="*/ 0 h 330200"/>
                <a:gd name="connsiteX1" fmla="*/ 575734 w 1227667"/>
                <a:gd name="connsiteY1" fmla="*/ 84667 h 330200"/>
                <a:gd name="connsiteX2" fmla="*/ 1227667 w 1227667"/>
                <a:gd name="connsiteY2" fmla="*/ 330200 h 330200"/>
              </a:gdLst>
              <a:ahLst/>
              <a:cxnLst>
                <a:cxn ang="0">
                  <a:pos x="connsiteX0" y="connsiteY0"/>
                </a:cxn>
                <a:cxn ang="0">
                  <a:pos x="connsiteX1" y="connsiteY1"/>
                </a:cxn>
                <a:cxn ang="0">
                  <a:pos x="connsiteX2" y="connsiteY2"/>
                </a:cxn>
              </a:cxnLst>
              <a:rect l="l" t="t" r="r" b="b"/>
              <a:pathLst>
                <a:path w="1227667" h="330200">
                  <a:moveTo>
                    <a:pt x="0" y="0"/>
                  </a:moveTo>
                  <a:lnTo>
                    <a:pt x="575734" y="84667"/>
                  </a:lnTo>
                  <a:lnTo>
                    <a:pt x="1227667" y="33020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1" name="Group 46"/>
          <p:cNvGrpSpPr/>
          <p:nvPr/>
        </p:nvGrpSpPr>
        <p:grpSpPr>
          <a:xfrm>
            <a:off x="2184400" y="3695700"/>
            <a:ext cx="4368800" cy="2781300"/>
            <a:chOff x="2184400" y="3695700"/>
            <a:chExt cx="4368800" cy="2781300"/>
          </a:xfrm>
        </p:grpSpPr>
        <p:grpSp>
          <p:nvGrpSpPr>
            <p:cNvPr id="32" name="Group 44"/>
            <p:cNvGrpSpPr/>
            <p:nvPr/>
          </p:nvGrpSpPr>
          <p:grpSpPr>
            <a:xfrm>
              <a:off x="2184400" y="3695700"/>
              <a:ext cx="4368800" cy="2781300"/>
              <a:chOff x="2032000" y="3239750"/>
              <a:chExt cx="4368800" cy="2781300"/>
            </a:xfrm>
          </p:grpSpPr>
          <p:grpSp>
            <p:nvGrpSpPr>
              <p:cNvPr id="34" name="Group 41"/>
              <p:cNvGrpSpPr/>
              <p:nvPr/>
            </p:nvGrpSpPr>
            <p:grpSpPr>
              <a:xfrm>
                <a:off x="2032000" y="3239750"/>
                <a:ext cx="4327268" cy="2781300"/>
                <a:chOff x="2032000" y="3239750"/>
                <a:chExt cx="4327268" cy="2781300"/>
              </a:xfrm>
            </p:grpSpPr>
            <p:pic>
              <p:nvPicPr>
                <p:cNvPr id="37" name="Picture 36" descr="SED5.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032000" y="3239750"/>
                  <a:ext cx="4318000" cy="2781300"/>
                </a:xfrm>
                <a:prstGeom prst="rect">
                  <a:avLst/>
                </a:prstGeom>
                <a:solidFill>
                  <a:schemeClr val="bg1"/>
                </a:solidFill>
                <a:ln>
                  <a:solidFill>
                    <a:schemeClr val="tx1"/>
                  </a:solidFill>
                </a:ln>
              </p:spPr>
            </p:pic>
            <p:sp>
              <p:nvSpPr>
                <p:cNvPr id="38" name="Oval 37"/>
                <p:cNvSpPr/>
                <p:nvPr/>
              </p:nvSpPr>
              <p:spPr>
                <a:xfrm>
                  <a:off x="6061332" y="4903258"/>
                  <a:ext cx="110868" cy="92075"/>
                </a:xfrm>
                <a:prstGeom prst="ellipse">
                  <a:avLst/>
                </a:prstGeom>
                <a:solidFill>
                  <a:schemeClr val="tx1"/>
                </a:solidFill>
                <a:ln w="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172200" y="4953000"/>
                  <a:ext cx="110868" cy="92075"/>
                </a:xfrm>
                <a:prstGeom prst="ellipse">
                  <a:avLst/>
                </a:prstGeom>
                <a:solidFill>
                  <a:schemeClr val="tx1"/>
                </a:solidFill>
                <a:ln w="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248400" y="4876800"/>
                  <a:ext cx="110868" cy="92075"/>
                </a:xfrm>
                <a:prstGeom prst="ellipse">
                  <a:avLst/>
                </a:prstGeom>
                <a:solidFill>
                  <a:schemeClr val="tx1"/>
                </a:solidFill>
                <a:ln w="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2457450" y="3632200"/>
                  <a:ext cx="2857500" cy="2019300"/>
                </a:xfrm>
                <a:custGeom>
                  <a:avLst/>
                  <a:gdLst>
                    <a:gd name="connsiteX0" fmla="*/ 0 w 2857500"/>
                    <a:gd name="connsiteY0" fmla="*/ 0 h 2019300"/>
                    <a:gd name="connsiteX1" fmla="*/ 2851150 w 2857500"/>
                    <a:gd name="connsiteY1" fmla="*/ 1282700 h 2019300"/>
                    <a:gd name="connsiteX2" fmla="*/ 2857500 w 2857500"/>
                    <a:gd name="connsiteY2" fmla="*/ 2019300 h 2019300"/>
                    <a:gd name="connsiteX3" fmla="*/ 2857500 w 2857500"/>
                    <a:gd name="connsiteY3" fmla="*/ 2019300 h 2019300"/>
                  </a:gdLst>
                  <a:ahLst/>
                  <a:cxnLst>
                    <a:cxn ang="0">
                      <a:pos x="connsiteX0" y="connsiteY0"/>
                    </a:cxn>
                    <a:cxn ang="0">
                      <a:pos x="connsiteX1" y="connsiteY1"/>
                    </a:cxn>
                    <a:cxn ang="0">
                      <a:pos x="connsiteX2" y="connsiteY2"/>
                    </a:cxn>
                    <a:cxn ang="0">
                      <a:pos x="connsiteX3" y="connsiteY3"/>
                    </a:cxn>
                  </a:cxnLst>
                  <a:rect l="l" t="t" r="r" b="b"/>
                  <a:pathLst>
                    <a:path w="2857500" h="2019300">
                      <a:moveTo>
                        <a:pt x="0" y="0"/>
                      </a:moveTo>
                      <a:lnTo>
                        <a:pt x="2851150" y="1282700"/>
                      </a:lnTo>
                      <a:cubicBezTo>
                        <a:pt x="2853267" y="1528233"/>
                        <a:pt x="2855383" y="1773767"/>
                        <a:pt x="2857500" y="2019300"/>
                      </a:cubicBezTo>
                      <a:lnTo>
                        <a:pt x="2857500" y="201930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Oval 41"/>
                <p:cNvSpPr/>
                <p:nvPr/>
              </p:nvSpPr>
              <p:spPr>
                <a:xfrm>
                  <a:off x="2708532" y="3717925"/>
                  <a:ext cx="110868" cy="92075"/>
                </a:xfrm>
                <a:prstGeom prst="ellipse">
                  <a:avLst/>
                </a:prstGeom>
                <a:solidFill>
                  <a:srgbClr val="FF0000"/>
                </a:solidFill>
                <a:ln w="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5873750" y="5295900"/>
                  <a:ext cx="476250" cy="361950"/>
                </a:xfrm>
                <a:custGeom>
                  <a:avLst/>
                  <a:gdLst>
                    <a:gd name="connsiteX0" fmla="*/ 0 w 476250"/>
                    <a:gd name="connsiteY0" fmla="*/ 361950 h 361950"/>
                    <a:gd name="connsiteX1" fmla="*/ 6350 w 476250"/>
                    <a:gd name="connsiteY1" fmla="*/ 266700 h 361950"/>
                    <a:gd name="connsiteX2" fmla="*/ 25400 w 476250"/>
                    <a:gd name="connsiteY2" fmla="*/ 273050 h 361950"/>
                    <a:gd name="connsiteX3" fmla="*/ 44450 w 476250"/>
                    <a:gd name="connsiteY3" fmla="*/ 139700 h 361950"/>
                    <a:gd name="connsiteX4" fmla="*/ 50800 w 476250"/>
                    <a:gd name="connsiteY4" fmla="*/ 165100 h 361950"/>
                    <a:gd name="connsiteX5" fmla="*/ 127000 w 476250"/>
                    <a:gd name="connsiteY5" fmla="*/ 19050 h 361950"/>
                    <a:gd name="connsiteX6" fmla="*/ 127000 w 476250"/>
                    <a:gd name="connsiteY6" fmla="*/ 25400 h 361950"/>
                    <a:gd name="connsiteX7" fmla="*/ 184150 w 476250"/>
                    <a:gd name="connsiteY7" fmla="*/ 0 h 361950"/>
                    <a:gd name="connsiteX8" fmla="*/ 247650 w 476250"/>
                    <a:gd name="connsiteY8" fmla="*/ 0 h 361950"/>
                    <a:gd name="connsiteX9" fmla="*/ 317500 w 476250"/>
                    <a:gd name="connsiteY9" fmla="*/ 12700 h 361950"/>
                    <a:gd name="connsiteX10" fmla="*/ 476250 w 476250"/>
                    <a:gd name="connsiteY10" fmla="*/ 889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0" h="361950">
                      <a:moveTo>
                        <a:pt x="0" y="361950"/>
                      </a:moveTo>
                      <a:lnTo>
                        <a:pt x="6350" y="266700"/>
                      </a:lnTo>
                      <a:lnTo>
                        <a:pt x="25400" y="273050"/>
                      </a:lnTo>
                      <a:lnTo>
                        <a:pt x="44450" y="139700"/>
                      </a:lnTo>
                      <a:lnTo>
                        <a:pt x="50800" y="165100"/>
                      </a:lnTo>
                      <a:lnTo>
                        <a:pt x="127000" y="19050"/>
                      </a:lnTo>
                      <a:lnTo>
                        <a:pt x="127000" y="25400"/>
                      </a:lnTo>
                      <a:lnTo>
                        <a:pt x="184150" y="0"/>
                      </a:lnTo>
                      <a:lnTo>
                        <a:pt x="247650" y="0"/>
                      </a:lnTo>
                      <a:lnTo>
                        <a:pt x="317500" y="12700"/>
                      </a:lnTo>
                      <a:lnTo>
                        <a:pt x="476250" y="8890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5" name="TextBox 34"/>
              <p:cNvSpPr txBox="1"/>
              <p:nvPr/>
            </p:nvSpPr>
            <p:spPr>
              <a:xfrm>
                <a:off x="2438400" y="3364468"/>
                <a:ext cx="889000" cy="369332"/>
              </a:xfrm>
              <a:prstGeom prst="rect">
                <a:avLst/>
              </a:prstGeom>
              <a:noFill/>
            </p:spPr>
            <p:txBody>
              <a:bodyPr wrap="square" rtlCol="0">
                <a:spAutoFit/>
              </a:bodyPr>
              <a:lstStyle/>
              <a:p>
                <a:pPr algn="ctr"/>
                <a:r>
                  <a:rPr lang="en-US" dirty="0" smtClean="0">
                    <a:solidFill>
                      <a:srgbClr val="FF0000"/>
                    </a:solidFill>
                  </a:rPr>
                  <a:t>Radio</a:t>
                </a:r>
                <a:endParaRPr lang="en-US" dirty="0">
                  <a:solidFill>
                    <a:srgbClr val="FF0000"/>
                  </a:solidFill>
                </a:endParaRPr>
              </a:p>
            </p:txBody>
          </p:sp>
          <p:sp>
            <p:nvSpPr>
              <p:cNvPr id="36" name="TextBox 35"/>
              <p:cNvSpPr txBox="1"/>
              <p:nvPr/>
            </p:nvSpPr>
            <p:spPr>
              <a:xfrm>
                <a:off x="5511800" y="4431268"/>
                <a:ext cx="889000" cy="369332"/>
              </a:xfrm>
              <a:prstGeom prst="rect">
                <a:avLst/>
              </a:prstGeom>
              <a:noFill/>
            </p:spPr>
            <p:txBody>
              <a:bodyPr wrap="square" rtlCol="0">
                <a:spAutoFit/>
              </a:bodyPr>
              <a:lstStyle/>
              <a:p>
                <a:pPr algn="r"/>
                <a:r>
                  <a:rPr lang="en-US" dirty="0" smtClean="0"/>
                  <a:t>X-rays</a:t>
                </a:r>
                <a:endParaRPr lang="en-US" dirty="0"/>
              </a:p>
            </p:txBody>
          </p:sp>
        </p:grpSp>
        <p:sp>
          <p:nvSpPr>
            <p:cNvPr id="33" name="TextBox 32"/>
            <p:cNvSpPr txBox="1"/>
            <p:nvPr/>
          </p:nvSpPr>
          <p:spPr>
            <a:xfrm>
              <a:off x="4864100" y="3733800"/>
              <a:ext cx="1555750" cy="369332"/>
            </a:xfrm>
            <a:prstGeom prst="rect">
              <a:avLst/>
            </a:prstGeom>
            <a:noFill/>
          </p:spPr>
          <p:txBody>
            <a:bodyPr wrap="square" rtlCol="0">
              <a:spAutoFit/>
            </a:bodyPr>
            <a:lstStyle/>
            <a:p>
              <a:r>
                <a:rPr lang="en-US" dirty="0" smtClean="0"/>
                <a:t>SED, </a:t>
              </a:r>
              <a:r>
                <a:rPr lang="en-US" dirty="0" err="1" smtClean="0"/>
                <a:t>t</a:t>
              </a:r>
              <a:r>
                <a:rPr lang="en-US" dirty="0" smtClean="0"/>
                <a:t>=36 days</a:t>
              </a:r>
              <a:endParaRPr lang="en-US" dirty="0"/>
            </a:p>
          </p:txBody>
        </p:sp>
      </p:grpSp>
      <p:sp>
        <p:nvSpPr>
          <p:cNvPr id="44" name="TextBox 43"/>
          <p:cNvSpPr txBox="1"/>
          <p:nvPr/>
        </p:nvSpPr>
        <p:spPr>
          <a:xfrm>
            <a:off x="7315200" y="2780268"/>
            <a:ext cx="889000" cy="369332"/>
          </a:xfrm>
          <a:prstGeom prst="rect">
            <a:avLst/>
          </a:prstGeom>
          <a:noFill/>
        </p:spPr>
        <p:txBody>
          <a:bodyPr wrap="square" rtlCol="0">
            <a:spAutoFit/>
          </a:bodyPr>
          <a:lstStyle/>
          <a:p>
            <a:pPr algn="ctr"/>
            <a:r>
              <a:rPr lang="en-US" dirty="0" smtClean="0">
                <a:solidFill>
                  <a:srgbClr val="FF0000"/>
                </a:solidFill>
              </a:rPr>
              <a:t>Radio</a:t>
            </a:r>
            <a:endParaRPr lang="en-US" dirty="0">
              <a:solidFill>
                <a:srgbClr val="FF0000"/>
              </a:solidFill>
            </a:endParaRPr>
          </a:p>
        </p:txBody>
      </p:sp>
      <p:sp>
        <p:nvSpPr>
          <p:cNvPr id="45" name="TextBox 44"/>
          <p:cNvSpPr txBox="1"/>
          <p:nvPr/>
        </p:nvSpPr>
        <p:spPr>
          <a:xfrm>
            <a:off x="4800600" y="1905000"/>
            <a:ext cx="889000" cy="369332"/>
          </a:xfrm>
          <a:prstGeom prst="rect">
            <a:avLst/>
          </a:prstGeom>
          <a:noFill/>
        </p:spPr>
        <p:txBody>
          <a:bodyPr wrap="square" rtlCol="0">
            <a:spAutoFit/>
          </a:bodyPr>
          <a:lstStyle/>
          <a:p>
            <a:pPr algn="r"/>
            <a:r>
              <a:rPr lang="en-US" dirty="0" smtClean="0"/>
              <a:t>X-rays</a:t>
            </a:r>
            <a:endParaRPr lang="en-US" dirty="0"/>
          </a:p>
        </p:txBody>
      </p:sp>
      <p:grpSp>
        <p:nvGrpSpPr>
          <p:cNvPr id="46" name="Group 51"/>
          <p:cNvGrpSpPr/>
          <p:nvPr/>
        </p:nvGrpSpPr>
        <p:grpSpPr>
          <a:xfrm>
            <a:off x="5540632" y="4715933"/>
            <a:ext cx="2434968" cy="1636375"/>
            <a:chOff x="5540632" y="4715933"/>
            <a:chExt cx="2434968" cy="1636375"/>
          </a:xfrm>
        </p:grpSpPr>
        <p:sp>
          <p:nvSpPr>
            <p:cNvPr id="47" name="Oval 46"/>
            <p:cNvSpPr/>
            <p:nvPr/>
          </p:nvSpPr>
          <p:spPr>
            <a:xfrm>
              <a:off x="5540632" y="4715933"/>
              <a:ext cx="1545968" cy="1636375"/>
            </a:xfrm>
            <a:prstGeom prst="ellipse">
              <a:avLst/>
            </a:prstGeom>
            <a:noFill/>
            <a:ln w="63500">
              <a:solidFill>
                <a:srgbClr val="E11B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Left Arrow 47"/>
            <p:cNvSpPr/>
            <p:nvPr/>
          </p:nvSpPr>
          <p:spPr>
            <a:xfrm>
              <a:off x="6553200" y="5317067"/>
              <a:ext cx="1422400" cy="753533"/>
            </a:xfrm>
            <a:prstGeom prst="leftArrow">
              <a:avLst/>
            </a:prstGeom>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84"/>
          <p:cNvGrpSpPr/>
          <p:nvPr/>
        </p:nvGrpSpPr>
        <p:grpSpPr>
          <a:xfrm>
            <a:off x="152400" y="1752601"/>
            <a:ext cx="5029200" cy="3581399"/>
            <a:chOff x="2717800" y="659487"/>
            <a:chExt cx="5842000" cy="3772694"/>
          </a:xfrm>
        </p:grpSpPr>
        <p:grpSp>
          <p:nvGrpSpPr>
            <p:cNvPr id="3" name="Group 75"/>
            <p:cNvGrpSpPr/>
            <p:nvPr/>
          </p:nvGrpSpPr>
          <p:grpSpPr>
            <a:xfrm>
              <a:off x="2717800" y="659487"/>
              <a:ext cx="5842000" cy="3771900"/>
              <a:chOff x="2717800" y="659487"/>
              <a:chExt cx="5842000" cy="3771900"/>
            </a:xfrm>
          </p:grpSpPr>
          <p:grpSp>
            <p:nvGrpSpPr>
              <p:cNvPr id="6" name="Group 72"/>
              <p:cNvGrpSpPr/>
              <p:nvPr/>
            </p:nvGrpSpPr>
            <p:grpSpPr>
              <a:xfrm>
                <a:off x="2717800" y="659487"/>
                <a:ext cx="5842000" cy="3771900"/>
                <a:chOff x="2717800" y="659487"/>
                <a:chExt cx="5842000" cy="3771900"/>
              </a:xfrm>
            </p:grpSpPr>
            <p:pic>
              <p:nvPicPr>
                <p:cNvPr id="14" name="Picture 13" descr="InverseCompton.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717800" y="659487"/>
                  <a:ext cx="5842000" cy="3771900"/>
                </a:xfrm>
                <a:prstGeom prst="rect">
                  <a:avLst/>
                </a:prstGeom>
                <a:solidFill>
                  <a:schemeClr val="bg1"/>
                </a:solidFill>
                <a:ln>
                  <a:solidFill>
                    <a:schemeClr val="tx1"/>
                  </a:solidFill>
                </a:ln>
              </p:spPr>
            </p:pic>
            <p:sp>
              <p:nvSpPr>
                <p:cNvPr id="15" name="Freeform 14"/>
                <p:cNvSpPr/>
                <p:nvPr/>
              </p:nvSpPr>
              <p:spPr>
                <a:xfrm>
                  <a:off x="4006535" y="877300"/>
                  <a:ext cx="3063821" cy="3142568"/>
                </a:xfrm>
                <a:custGeom>
                  <a:avLst/>
                  <a:gdLst>
                    <a:gd name="connsiteX0" fmla="*/ 0 w 3063821"/>
                    <a:gd name="connsiteY0" fmla="*/ 0 h 3142568"/>
                    <a:gd name="connsiteX1" fmla="*/ 837968 w 3063821"/>
                    <a:gd name="connsiteY1" fmla="*/ 877300 h 3142568"/>
                    <a:gd name="connsiteX2" fmla="*/ 1610470 w 3063821"/>
                    <a:gd name="connsiteY2" fmla="*/ 1649848 h 3142568"/>
                    <a:gd name="connsiteX3" fmla="*/ 2160387 w 3063821"/>
                    <a:gd name="connsiteY3" fmla="*/ 2108140 h 3142568"/>
                    <a:gd name="connsiteX4" fmla="*/ 2500811 w 3063821"/>
                    <a:gd name="connsiteY4" fmla="*/ 2422396 h 3142568"/>
                    <a:gd name="connsiteX5" fmla="*/ 2723397 w 3063821"/>
                    <a:gd name="connsiteY5" fmla="*/ 2684277 h 3142568"/>
                    <a:gd name="connsiteX6" fmla="*/ 2919795 w 3063821"/>
                    <a:gd name="connsiteY6" fmla="*/ 2919970 h 3142568"/>
                    <a:gd name="connsiteX7" fmla="*/ 3063821 w 3063821"/>
                    <a:gd name="connsiteY7" fmla="*/ 3142568 h 31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821" h="3142568">
                      <a:moveTo>
                        <a:pt x="0" y="0"/>
                      </a:moveTo>
                      <a:lnTo>
                        <a:pt x="837968" y="877300"/>
                      </a:lnTo>
                      <a:lnTo>
                        <a:pt x="1610470" y="1649848"/>
                      </a:lnTo>
                      <a:lnTo>
                        <a:pt x="2160387" y="2108140"/>
                      </a:lnTo>
                      <a:lnTo>
                        <a:pt x="2500811" y="2422396"/>
                      </a:lnTo>
                      <a:lnTo>
                        <a:pt x="2723397" y="2684277"/>
                      </a:lnTo>
                      <a:lnTo>
                        <a:pt x="2919795" y="2919970"/>
                      </a:lnTo>
                      <a:lnTo>
                        <a:pt x="3063821" y="3142568"/>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3428999" y="2286000"/>
                  <a:ext cx="2057400" cy="680854"/>
                </a:xfrm>
                <a:prstGeom prst="rect">
                  <a:avLst/>
                </a:prstGeom>
                <a:noFill/>
              </p:spPr>
              <p:txBody>
                <a:bodyPr wrap="square" rtlCol="0">
                  <a:spAutoFit/>
                </a:bodyPr>
                <a:lstStyle/>
                <a:p>
                  <a:pPr algn="ctr"/>
                  <a:r>
                    <a:rPr lang="en-US" dirty="0" smtClean="0"/>
                    <a:t>Inverse Compton emission</a:t>
                  </a:r>
                  <a:endParaRPr lang="en-US" dirty="0"/>
                </a:p>
              </p:txBody>
            </p:sp>
            <p:sp>
              <p:nvSpPr>
                <p:cNvPr id="17" name="Rectangle 16"/>
                <p:cNvSpPr/>
                <p:nvPr/>
              </p:nvSpPr>
              <p:spPr>
                <a:xfrm>
                  <a:off x="6934200" y="914400"/>
                  <a:ext cx="1295400" cy="9013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5943600" y="685800"/>
                <a:ext cx="2438400" cy="369332"/>
              </a:xfrm>
              <a:prstGeom prst="rect">
                <a:avLst/>
              </a:prstGeom>
              <a:noFill/>
            </p:spPr>
            <p:txBody>
              <a:bodyPr wrap="square" rtlCol="0">
                <a:spAutoFit/>
              </a:bodyPr>
              <a:lstStyle/>
              <a:p>
                <a:pPr algn="r"/>
                <a:r>
                  <a:rPr lang="en-US" dirty="0" smtClean="0">
                    <a:solidFill>
                      <a:srgbClr val="0000FF"/>
                    </a:solidFill>
                  </a:rPr>
                  <a:t>100316D/2010bh</a:t>
                </a:r>
                <a:endParaRPr lang="en-US" dirty="0">
                  <a:solidFill>
                    <a:srgbClr val="0000FF"/>
                  </a:solidFill>
                </a:endParaRPr>
              </a:p>
            </p:txBody>
          </p:sp>
        </p:grpSp>
        <p:cxnSp>
          <p:nvCxnSpPr>
            <p:cNvPr id="8" name="Straight Connector 7"/>
            <p:cNvCxnSpPr/>
            <p:nvPr/>
          </p:nvCxnSpPr>
          <p:spPr>
            <a:xfrm rot="5400000">
              <a:off x="6320034" y="3681859"/>
              <a:ext cx="1499850" cy="794"/>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093712" y="2740913"/>
              <a:ext cx="1583956" cy="369332"/>
            </a:xfrm>
            <a:prstGeom prst="rect">
              <a:avLst/>
            </a:prstGeom>
            <a:noFill/>
          </p:spPr>
          <p:txBody>
            <a:bodyPr wrap="square" rtlCol="0">
              <a:spAutoFit/>
            </a:bodyPr>
            <a:lstStyle/>
            <a:p>
              <a:r>
                <a:rPr lang="en-US" dirty="0" smtClean="0"/>
                <a:t>10 days</a:t>
              </a:r>
              <a:endParaRPr lang="en-US" dirty="0"/>
            </a:p>
          </p:txBody>
        </p:sp>
        <p:cxnSp>
          <p:nvCxnSpPr>
            <p:cNvPr id="10" name="Straight Connector 9"/>
            <p:cNvCxnSpPr>
              <a:stCxn id="11" idx="2"/>
            </p:cNvCxnSpPr>
            <p:nvPr/>
          </p:nvCxnSpPr>
          <p:spPr>
            <a:xfrm>
              <a:off x="7848600" y="3246622"/>
              <a:ext cx="1588" cy="1101095"/>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6871956" y="3061956"/>
              <a:ext cx="1583956" cy="369332"/>
            </a:xfrm>
            <a:prstGeom prst="rect">
              <a:avLst/>
            </a:prstGeom>
            <a:noFill/>
          </p:spPr>
          <p:txBody>
            <a:bodyPr wrap="square" rtlCol="0">
              <a:spAutoFit/>
            </a:bodyPr>
            <a:lstStyle/>
            <a:p>
              <a:r>
                <a:rPr lang="en-US" dirty="0" smtClean="0"/>
                <a:t>37 days</a:t>
              </a:r>
              <a:endParaRPr lang="en-US" dirty="0"/>
            </a:p>
          </p:txBody>
        </p:sp>
      </p:grpSp>
      <p:grpSp>
        <p:nvGrpSpPr>
          <p:cNvPr id="7" name="Group 17"/>
          <p:cNvGrpSpPr/>
          <p:nvPr/>
        </p:nvGrpSpPr>
        <p:grpSpPr>
          <a:xfrm>
            <a:off x="3964821" y="304800"/>
            <a:ext cx="5179179" cy="6324599"/>
            <a:chOff x="3964821" y="228601"/>
            <a:chExt cx="5179179" cy="6324599"/>
          </a:xfrm>
        </p:grpSpPr>
        <p:pic>
          <p:nvPicPr>
            <p:cNvPr id="19" name="Picture 18" descr="Accretion.png"/>
            <p:cNvPicPr>
              <a:picLocks noChangeAspect="1"/>
            </p:cNvPicPr>
            <p:nvPr/>
          </p:nvPicPr>
          <p:blipFill>
            <a:blip r:embed="rId5"/>
            <a:stretch>
              <a:fillRect/>
            </a:stretch>
          </p:blipFill>
          <p:spPr>
            <a:xfrm>
              <a:off x="5776623" y="838200"/>
              <a:ext cx="3367377" cy="2266100"/>
            </a:xfrm>
            <a:prstGeom prst="rect">
              <a:avLst/>
            </a:prstGeom>
          </p:spPr>
        </p:pic>
        <p:pic>
          <p:nvPicPr>
            <p:cNvPr id="20" name="Picture 19" descr="Magnetar.jpg"/>
            <p:cNvPicPr>
              <a:picLocks noChangeAspect="1"/>
            </p:cNvPicPr>
            <p:nvPr/>
          </p:nvPicPr>
          <p:blipFill>
            <a:blip r:embed="rId6"/>
            <a:stretch>
              <a:fillRect/>
            </a:stretch>
          </p:blipFill>
          <p:spPr>
            <a:xfrm>
              <a:off x="5562600" y="4117920"/>
              <a:ext cx="3382119" cy="2435280"/>
            </a:xfrm>
            <a:prstGeom prst="rect">
              <a:avLst/>
            </a:prstGeom>
          </p:spPr>
        </p:pic>
        <p:sp>
          <p:nvSpPr>
            <p:cNvPr id="21" name="Rectangle 20"/>
            <p:cNvSpPr/>
            <p:nvPr/>
          </p:nvSpPr>
          <p:spPr>
            <a:xfrm>
              <a:off x="5562600" y="3352800"/>
              <a:ext cx="3367377" cy="3048000"/>
            </a:xfrm>
            <a:prstGeom prst="rect">
              <a:avLst/>
            </a:prstGeom>
            <a:noFill/>
            <a:ln w="571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562600" y="228601"/>
              <a:ext cx="3367377" cy="2895600"/>
            </a:xfrm>
            <a:prstGeom prst="rect">
              <a:avLst/>
            </a:prstGeom>
            <a:noFill/>
            <a:ln w="571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3964821" y="1352490"/>
              <a:ext cx="1597779" cy="1524002"/>
            </a:xfrm>
            <a:prstGeom prst="straightConnector1">
              <a:avLst/>
            </a:prstGeom>
            <a:ln w="69850">
              <a:solidFill>
                <a:srgbClr val="FF66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4038216" y="2972185"/>
              <a:ext cx="1446147" cy="1445379"/>
            </a:xfrm>
            <a:prstGeom prst="straightConnector1">
              <a:avLst/>
            </a:prstGeom>
            <a:ln w="69850">
              <a:solidFill>
                <a:srgbClr val="FF660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76623" y="304800"/>
              <a:ext cx="3153354" cy="461665"/>
            </a:xfrm>
            <a:prstGeom prst="rect">
              <a:avLst/>
            </a:prstGeom>
            <a:noFill/>
          </p:spPr>
          <p:txBody>
            <a:bodyPr wrap="square" rtlCol="0">
              <a:spAutoFit/>
            </a:bodyPr>
            <a:lstStyle/>
            <a:p>
              <a:pPr algn="ctr"/>
              <a:r>
                <a:rPr lang="en-US" sz="2400" dirty="0" smtClean="0">
                  <a:solidFill>
                    <a:srgbClr val="FFFF00"/>
                  </a:solidFill>
                </a:rPr>
                <a:t>Accretion on BH</a:t>
              </a:r>
              <a:endParaRPr lang="en-US" sz="2400" dirty="0">
                <a:solidFill>
                  <a:srgbClr val="FFFF00"/>
                </a:solidFill>
              </a:endParaRPr>
            </a:p>
          </p:txBody>
        </p:sp>
        <p:sp>
          <p:nvSpPr>
            <p:cNvPr id="28" name="TextBox 27"/>
            <p:cNvSpPr txBox="1"/>
            <p:nvPr/>
          </p:nvSpPr>
          <p:spPr>
            <a:xfrm>
              <a:off x="5715000" y="3429000"/>
              <a:ext cx="3153354" cy="461665"/>
            </a:xfrm>
            <a:prstGeom prst="rect">
              <a:avLst/>
            </a:prstGeom>
            <a:noFill/>
          </p:spPr>
          <p:txBody>
            <a:bodyPr wrap="square" rtlCol="0">
              <a:spAutoFit/>
            </a:bodyPr>
            <a:lstStyle/>
            <a:p>
              <a:pPr algn="ctr"/>
              <a:r>
                <a:rPr lang="en-US" sz="2400" dirty="0" err="1" smtClean="0">
                  <a:solidFill>
                    <a:srgbClr val="FFFF00"/>
                  </a:solidFill>
                </a:rPr>
                <a:t>Magnetar</a:t>
              </a:r>
              <a:r>
                <a:rPr lang="en-US" sz="2400" dirty="0" smtClean="0">
                  <a:solidFill>
                    <a:srgbClr val="FFFF00"/>
                  </a:solidFill>
                </a:rPr>
                <a:t> spin-down</a:t>
              </a:r>
              <a:endParaRPr lang="en-US" sz="2400" dirty="0">
                <a:solidFill>
                  <a:srgbClr val="FFFF00"/>
                </a:solidFill>
              </a:endParaRPr>
            </a:p>
          </p:txBody>
        </p:sp>
      </p:grpSp>
      <p:grpSp>
        <p:nvGrpSpPr>
          <p:cNvPr id="12" name="Group 28"/>
          <p:cNvGrpSpPr/>
          <p:nvPr/>
        </p:nvGrpSpPr>
        <p:grpSpPr>
          <a:xfrm>
            <a:off x="1261833" y="2209800"/>
            <a:ext cx="4222146" cy="2212917"/>
            <a:chOff x="1261833" y="1905004"/>
            <a:chExt cx="4222146" cy="2212917"/>
          </a:xfrm>
        </p:grpSpPr>
        <p:cxnSp>
          <p:nvCxnSpPr>
            <p:cNvPr id="30" name="Straight Connector 29"/>
            <p:cNvCxnSpPr/>
            <p:nvPr/>
          </p:nvCxnSpPr>
          <p:spPr>
            <a:xfrm rot="10800000">
              <a:off x="1261833" y="1905004"/>
              <a:ext cx="4222146" cy="2212917"/>
            </a:xfrm>
            <a:prstGeom prst="line">
              <a:avLst/>
            </a:prstGeom>
            <a:ln w="63500">
              <a:solidFill>
                <a:srgbClr val="E11B9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743200" y="1981200"/>
              <a:ext cx="685800" cy="646331"/>
            </a:xfrm>
            <a:prstGeom prst="rect">
              <a:avLst/>
            </a:prstGeom>
            <a:noFill/>
          </p:spPr>
          <p:txBody>
            <a:bodyPr wrap="square" rtlCol="0">
              <a:spAutoFit/>
            </a:bodyPr>
            <a:lstStyle/>
            <a:p>
              <a:r>
                <a:rPr lang="en-US" sz="3600" b="1" dirty="0" smtClean="0">
                  <a:solidFill>
                    <a:srgbClr val="E11B90"/>
                  </a:solidFill>
                </a:rPr>
                <a:t>CE</a:t>
              </a:r>
              <a:endParaRPr lang="en-US" sz="3600" b="1" dirty="0">
                <a:solidFill>
                  <a:srgbClr val="E11B90"/>
                </a:solidFill>
              </a:endParaRPr>
            </a:p>
          </p:txBody>
        </p:sp>
      </p:grpSp>
      <p:sp>
        <p:nvSpPr>
          <p:cNvPr id="32" name="TextBox 31"/>
          <p:cNvSpPr txBox="1"/>
          <p:nvPr/>
        </p:nvSpPr>
        <p:spPr>
          <a:xfrm>
            <a:off x="893860" y="5358824"/>
            <a:ext cx="4135340" cy="584776"/>
          </a:xfrm>
          <a:prstGeom prst="rect">
            <a:avLst/>
          </a:prstGeom>
          <a:noFill/>
        </p:spPr>
        <p:txBody>
          <a:bodyPr wrap="square" rtlCol="0">
            <a:spAutoFit/>
          </a:bodyPr>
          <a:lstStyle/>
          <a:p>
            <a:r>
              <a:rPr lang="en-US" sz="3200" dirty="0" smtClean="0">
                <a:solidFill>
                  <a:schemeClr val="bg1"/>
                </a:solidFill>
              </a:rPr>
              <a:t>…an X-ray excess…</a:t>
            </a:r>
            <a:endParaRPr lang="en-US" sz="3200" dirty="0">
              <a:solidFill>
                <a:schemeClr val="bg1"/>
              </a:solidFill>
            </a:endParaRPr>
          </a:p>
        </p:txBody>
      </p:sp>
      <p:sp>
        <p:nvSpPr>
          <p:cNvPr id="33" name="TextBox 32"/>
          <p:cNvSpPr txBox="1"/>
          <p:nvPr/>
        </p:nvSpPr>
        <p:spPr>
          <a:xfrm>
            <a:off x="292456" y="304800"/>
            <a:ext cx="6413144" cy="646331"/>
          </a:xfrm>
          <a:prstGeom prst="rect">
            <a:avLst/>
          </a:prstGeom>
          <a:noFill/>
        </p:spPr>
        <p:txBody>
          <a:bodyPr wrap="square" rtlCol="0">
            <a:spAutoFit/>
          </a:bodyPr>
          <a:lstStyle/>
          <a:p>
            <a:r>
              <a:rPr lang="en-US" sz="3600" dirty="0" smtClean="0">
                <a:solidFill>
                  <a:schemeClr val="bg1"/>
                </a:solidFill>
                <a:latin typeface="Chalkduster"/>
                <a:cs typeface="Chalkduster"/>
              </a:rPr>
              <a:t>What is the origin?</a:t>
            </a:r>
            <a:endParaRPr lang="en-US" sz="3600" dirty="0">
              <a:solidFill>
                <a:schemeClr val="bg1"/>
              </a:solidFill>
              <a:latin typeface="Chalkduster"/>
              <a:cs typeface="Chalkduster"/>
            </a:endParaRPr>
          </a:p>
        </p:txBody>
      </p:sp>
      <p:grpSp>
        <p:nvGrpSpPr>
          <p:cNvPr id="36" name="Group 35"/>
          <p:cNvGrpSpPr/>
          <p:nvPr/>
        </p:nvGrpSpPr>
        <p:grpSpPr>
          <a:xfrm>
            <a:off x="2036197" y="849868"/>
            <a:ext cx="7260203" cy="1792308"/>
            <a:chOff x="2036197" y="849868"/>
            <a:chExt cx="7260203" cy="1792308"/>
          </a:xfrm>
        </p:grpSpPr>
        <p:sp>
          <p:nvSpPr>
            <p:cNvPr id="34" name="TextBox 33"/>
            <p:cNvSpPr txBox="1"/>
            <p:nvPr/>
          </p:nvSpPr>
          <p:spPr>
            <a:xfrm>
              <a:off x="2036197" y="2057400"/>
              <a:ext cx="783203" cy="584776"/>
            </a:xfrm>
            <a:prstGeom prst="rect">
              <a:avLst/>
            </a:prstGeom>
            <a:noFill/>
          </p:spPr>
          <p:txBody>
            <a:bodyPr wrap="square" rtlCol="0">
              <a:spAutoFit/>
            </a:bodyPr>
            <a:lstStyle/>
            <a:p>
              <a:r>
                <a:rPr lang="en-US" sz="3200" b="1" dirty="0" smtClean="0">
                  <a:solidFill>
                    <a:srgbClr val="FF24E4"/>
                  </a:solidFill>
                </a:rPr>
                <a:t>t</a:t>
              </a:r>
              <a:r>
                <a:rPr lang="en-US" sz="3200" b="1" baseline="30000" dirty="0" smtClean="0">
                  <a:solidFill>
                    <a:srgbClr val="FF24E4"/>
                  </a:solidFill>
                </a:rPr>
                <a:t>-0.8</a:t>
              </a:r>
              <a:endParaRPr lang="en-US" sz="3200" b="1" baseline="30000" dirty="0">
                <a:solidFill>
                  <a:srgbClr val="FF24E4"/>
                </a:solidFill>
              </a:endParaRPr>
            </a:p>
          </p:txBody>
        </p:sp>
        <p:sp>
          <p:nvSpPr>
            <p:cNvPr id="35" name="TextBox 34"/>
            <p:cNvSpPr txBox="1"/>
            <p:nvPr/>
          </p:nvSpPr>
          <p:spPr>
            <a:xfrm>
              <a:off x="5867400" y="849868"/>
              <a:ext cx="3429000" cy="369332"/>
            </a:xfrm>
            <a:prstGeom prst="rect">
              <a:avLst/>
            </a:prstGeom>
            <a:noFill/>
          </p:spPr>
          <p:txBody>
            <a:bodyPr wrap="square" rtlCol="0">
              <a:spAutoFit/>
            </a:bodyPr>
            <a:lstStyle/>
            <a:p>
              <a:r>
                <a:rPr lang="en-US" dirty="0" smtClean="0">
                  <a:solidFill>
                    <a:srgbClr val="FFFF00"/>
                  </a:solidFill>
                </a:rPr>
                <a:t>“modified” fall-back scenario”</a:t>
              </a:r>
              <a:endParaRPr lang="en-US" dirty="0">
                <a:solidFill>
                  <a:srgbClr val="FFFF00"/>
                </a:solidFill>
              </a:endParaRPr>
            </a:p>
          </p:txBody>
        </p:sp>
      </p:grpSp>
      <p:grpSp>
        <p:nvGrpSpPr>
          <p:cNvPr id="39" name="Group 38"/>
          <p:cNvGrpSpPr/>
          <p:nvPr/>
        </p:nvGrpSpPr>
        <p:grpSpPr>
          <a:xfrm>
            <a:off x="3233946" y="2057400"/>
            <a:ext cx="5757654" cy="2222132"/>
            <a:chOff x="3233946" y="2057400"/>
            <a:chExt cx="5757654" cy="2222132"/>
          </a:xfrm>
        </p:grpSpPr>
        <p:sp>
          <p:nvSpPr>
            <p:cNvPr id="37" name="TextBox 36"/>
            <p:cNvSpPr txBox="1"/>
            <p:nvPr/>
          </p:nvSpPr>
          <p:spPr>
            <a:xfrm>
              <a:off x="3233946" y="2057400"/>
              <a:ext cx="2034914" cy="523220"/>
            </a:xfrm>
            <a:prstGeom prst="rect">
              <a:avLst/>
            </a:prstGeom>
            <a:noFill/>
          </p:spPr>
          <p:txBody>
            <a:bodyPr wrap="square" rtlCol="0">
              <a:spAutoFit/>
            </a:bodyPr>
            <a:lstStyle/>
            <a:p>
              <a:r>
                <a:rPr lang="en-US" sz="2800" b="1" dirty="0" smtClean="0">
                  <a:solidFill>
                    <a:srgbClr val="0000FF"/>
                  </a:solidFill>
                </a:rPr>
                <a:t>~10^52  erg</a:t>
              </a:r>
              <a:endParaRPr lang="en-US" sz="2800" b="1" dirty="0">
                <a:solidFill>
                  <a:srgbClr val="0000FF"/>
                </a:solidFill>
              </a:endParaRPr>
            </a:p>
          </p:txBody>
        </p:sp>
        <p:sp>
          <p:nvSpPr>
            <p:cNvPr id="38" name="TextBox 37"/>
            <p:cNvSpPr txBox="1"/>
            <p:nvPr/>
          </p:nvSpPr>
          <p:spPr>
            <a:xfrm>
              <a:off x="5562600" y="3910200"/>
              <a:ext cx="3429000" cy="369332"/>
            </a:xfrm>
            <a:prstGeom prst="rect">
              <a:avLst/>
            </a:prstGeom>
            <a:noFill/>
          </p:spPr>
          <p:txBody>
            <a:bodyPr wrap="square" rtlCol="0">
              <a:spAutoFit/>
            </a:bodyPr>
            <a:lstStyle/>
            <a:p>
              <a:pPr algn="ctr"/>
              <a:r>
                <a:rPr lang="en-US" dirty="0" smtClean="0">
                  <a:solidFill>
                    <a:srgbClr val="FFFF00"/>
                  </a:solidFill>
                </a:rPr>
                <a:t>Rapidly rotating!! (ms!)</a:t>
              </a:r>
              <a:endParaRPr lang="en-US"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5000" y="0"/>
            <a:ext cx="52825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Take-away list:</a:t>
            </a:r>
            <a:endParaRPr lang="en-US" sz="4400" dirty="0">
              <a:latin typeface="Chalkduster"/>
              <a:cs typeface="Chalkduster"/>
            </a:endParaRPr>
          </a:p>
        </p:txBody>
      </p:sp>
      <p:sp>
        <p:nvSpPr>
          <p:cNvPr id="7" name="TextBox 6"/>
          <p:cNvSpPr txBox="1"/>
          <p:nvPr/>
        </p:nvSpPr>
        <p:spPr>
          <a:xfrm>
            <a:off x="51442" y="914400"/>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1.</a:t>
            </a:r>
            <a:endParaRPr lang="en-US" sz="4400" dirty="0">
              <a:latin typeface="Chalkduster"/>
              <a:cs typeface="Chalkduster"/>
            </a:endParaRPr>
          </a:p>
        </p:txBody>
      </p: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sp>
        <p:nvSpPr>
          <p:cNvPr id="9" name="TextBox 8"/>
          <p:cNvSpPr txBox="1"/>
          <p:nvPr/>
        </p:nvSpPr>
        <p:spPr>
          <a:xfrm>
            <a:off x="1143000" y="1078468"/>
            <a:ext cx="6858000" cy="646331"/>
          </a:xfrm>
          <a:prstGeom prst="rect">
            <a:avLst/>
          </a:prstGeom>
          <a:noFill/>
        </p:spPr>
        <p:txBody>
          <a:bodyPr wrap="square" rtlCol="0">
            <a:spAutoFit/>
          </a:bodyPr>
          <a:lstStyle/>
          <a:p>
            <a:r>
              <a:rPr lang="en-US" dirty="0" smtClean="0"/>
              <a:t>The key difference between an  ordinary explosion and an engine-powered explosion is the way the energy budget is </a:t>
            </a:r>
            <a:r>
              <a:rPr lang="en-US" b="1" dirty="0" smtClean="0"/>
              <a:t>PARTITIONED</a:t>
            </a:r>
            <a:r>
              <a:rPr lang="en-US" dirty="0" smtClean="0"/>
              <a:t>. </a:t>
            </a:r>
            <a:endParaRPr lang="en-US" dirty="0"/>
          </a:p>
        </p:txBody>
      </p:sp>
      <p:sp>
        <p:nvSpPr>
          <p:cNvPr id="10" name="TextBox 9"/>
          <p:cNvSpPr txBox="1"/>
          <p:nvPr/>
        </p:nvSpPr>
        <p:spPr>
          <a:xfrm>
            <a:off x="1143000" y="2325469"/>
            <a:ext cx="6858000" cy="923330"/>
          </a:xfrm>
          <a:prstGeom prst="rect">
            <a:avLst/>
          </a:prstGeom>
          <a:noFill/>
        </p:spPr>
        <p:txBody>
          <a:bodyPr wrap="square" rtlCol="0">
            <a:spAutoFit/>
          </a:bodyPr>
          <a:lstStyle/>
          <a:p>
            <a:r>
              <a:rPr lang="en-US" dirty="0" smtClean="0"/>
              <a:t>There is a continuum of properties, that bridges the gap between ultra-relativistic, collimated explosions and ordinary </a:t>
            </a:r>
            <a:r>
              <a:rPr lang="en-US" dirty="0" err="1" smtClean="0"/>
              <a:t>SNe</a:t>
            </a:r>
            <a:r>
              <a:rPr lang="en-US" dirty="0" smtClean="0"/>
              <a:t>, populated by:</a:t>
            </a:r>
          </a:p>
          <a:p>
            <a:r>
              <a:rPr lang="en-US" b="1" dirty="0" smtClean="0"/>
              <a:t>Sub-E </a:t>
            </a:r>
            <a:r>
              <a:rPr lang="en-US" b="1" dirty="0" err="1" smtClean="0"/>
              <a:t>GRBs</a:t>
            </a:r>
            <a:r>
              <a:rPr lang="en-US" b="1" dirty="0" smtClean="0"/>
              <a:t> and relativistic </a:t>
            </a:r>
            <a:r>
              <a:rPr lang="en-US" b="1" dirty="0" err="1" smtClean="0"/>
              <a:t>SNe</a:t>
            </a:r>
            <a:r>
              <a:rPr lang="en-US" b="1" dirty="0" smtClean="0"/>
              <a:t>  </a:t>
            </a:r>
            <a:endParaRPr lang="en-US" b="1" dirty="0"/>
          </a:p>
        </p:txBody>
      </p:sp>
      <p:sp>
        <p:nvSpPr>
          <p:cNvPr id="11" name="TextBox 10"/>
          <p:cNvSpPr txBox="1"/>
          <p:nvPr/>
        </p:nvSpPr>
        <p:spPr>
          <a:xfrm>
            <a:off x="76200" y="2278559"/>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2.</a:t>
            </a:r>
            <a:endParaRPr lang="en-US" sz="4400" dirty="0">
              <a:latin typeface="Chalkduster"/>
              <a:cs typeface="Chalkduster"/>
            </a:endParaRPr>
          </a:p>
        </p:txBody>
      </p:sp>
      <p:sp>
        <p:nvSpPr>
          <p:cNvPr id="12" name="TextBox 11"/>
          <p:cNvSpPr txBox="1"/>
          <p:nvPr/>
        </p:nvSpPr>
        <p:spPr>
          <a:xfrm>
            <a:off x="1143000" y="3657600"/>
            <a:ext cx="6858000" cy="923330"/>
          </a:xfrm>
          <a:prstGeom prst="rect">
            <a:avLst/>
          </a:prstGeom>
          <a:noFill/>
        </p:spPr>
        <p:txBody>
          <a:bodyPr wrap="square" rtlCol="0">
            <a:spAutoFit/>
          </a:bodyPr>
          <a:lstStyle/>
          <a:p>
            <a:r>
              <a:rPr lang="en-US" dirty="0" smtClean="0"/>
              <a:t>Sub-energetic </a:t>
            </a:r>
            <a:r>
              <a:rPr lang="en-US" dirty="0" err="1" smtClean="0"/>
              <a:t>GRBs</a:t>
            </a:r>
            <a:r>
              <a:rPr lang="en-US" dirty="0" smtClean="0"/>
              <a:t> reveal the emission of the CE at late times, either in the form of a rapidly rotating </a:t>
            </a:r>
            <a:r>
              <a:rPr lang="en-US" dirty="0" err="1" smtClean="0"/>
              <a:t>magnetar</a:t>
            </a:r>
            <a:r>
              <a:rPr lang="en-US" dirty="0" smtClean="0"/>
              <a:t> or a BH (in a non-standard fall-back accretion scenario)</a:t>
            </a:r>
            <a:endParaRPr lang="en-US" dirty="0"/>
          </a:p>
        </p:txBody>
      </p:sp>
      <p:sp>
        <p:nvSpPr>
          <p:cNvPr id="13" name="TextBox 12"/>
          <p:cNvSpPr txBox="1"/>
          <p:nvPr/>
        </p:nvSpPr>
        <p:spPr>
          <a:xfrm>
            <a:off x="76200" y="3657600"/>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3.</a:t>
            </a:r>
            <a:endParaRPr lang="en-US" sz="4400" dirty="0">
              <a:latin typeface="Chalkduster"/>
              <a:cs typeface="Chalkduste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29" name="Group 28"/>
          <p:cNvGrpSpPr/>
          <p:nvPr/>
        </p:nvGrpSpPr>
        <p:grpSpPr>
          <a:xfrm>
            <a:off x="457200" y="3429000"/>
            <a:ext cx="2667000" cy="2671465"/>
            <a:chOff x="457200" y="3429000"/>
            <a:chExt cx="2667000" cy="2671465"/>
          </a:xfrm>
        </p:grpSpPr>
        <p:sp>
          <p:nvSpPr>
            <p:cNvPr id="20" name="Explosion 1 19"/>
            <p:cNvSpPr/>
            <p:nvPr/>
          </p:nvSpPr>
          <p:spPr>
            <a:xfrm>
              <a:off x="685800" y="3429000"/>
              <a:ext cx="2438400" cy="2209800"/>
            </a:xfrm>
            <a:prstGeom prst="irregularSeal1">
              <a:avLst/>
            </a:prstGeom>
            <a:gradFill flip="none" rotWithShape="1">
              <a:gsLst>
                <a:gs pos="0">
                  <a:srgbClr val="FF6600"/>
                </a:gs>
                <a:gs pos="100000">
                  <a:srgbClr val="FFFF00"/>
                </a:gs>
              </a:gsLst>
              <a:path path="shape">
                <a:fillToRect l="50000" t="50000" r="50000" b="50000"/>
              </a:path>
              <a:tileRect/>
            </a:gradFill>
            <a:ln w="15875">
              <a:solidFill>
                <a:schemeClr val="tx1"/>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57200" y="5638800"/>
              <a:ext cx="2438400" cy="461665"/>
            </a:xfrm>
            <a:prstGeom prst="rect">
              <a:avLst/>
            </a:prstGeom>
            <a:noFill/>
          </p:spPr>
          <p:txBody>
            <a:bodyPr wrap="square" rtlCol="0">
              <a:spAutoFit/>
            </a:bodyPr>
            <a:lstStyle/>
            <a:p>
              <a:pPr algn="ctr"/>
              <a:r>
                <a:rPr lang="en-US" sz="2400" dirty="0" smtClean="0"/>
                <a:t>Type </a:t>
              </a:r>
              <a:r>
                <a:rPr lang="en-US" sz="2400" dirty="0" err="1" smtClean="0"/>
                <a:t>Ic</a:t>
              </a:r>
              <a:r>
                <a:rPr lang="en-US" sz="2400" dirty="0" smtClean="0"/>
                <a:t> SN</a:t>
              </a:r>
              <a:endParaRPr lang="en-US" sz="2400" dirty="0"/>
            </a:p>
          </p:txBody>
        </p:sp>
      </p:grpSp>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3657600" y="381000"/>
            <a:ext cx="1981200" cy="1905000"/>
            <a:chOff x="3581400" y="76200"/>
            <a:chExt cx="1981200" cy="1905000"/>
          </a:xfrm>
        </p:grpSpPr>
        <p:sp>
          <p:nvSpPr>
            <p:cNvPr id="10" name="Oval 9"/>
            <p:cNvSpPr/>
            <p:nvPr/>
          </p:nvSpPr>
          <p:spPr>
            <a:xfrm>
              <a:off x="3581400" y="76200"/>
              <a:ext cx="1981200" cy="1905000"/>
            </a:xfrm>
            <a:prstGeom prst="ellipse">
              <a:avLst/>
            </a:prstGeom>
            <a:gradFill flip="none" rotWithShape="1">
              <a:gsLst>
                <a:gs pos="21000">
                  <a:srgbClr val="0000FF"/>
                </a:gs>
                <a:gs pos="85000">
                  <a:schemeClr val="accent1">
                    <a:tint val="50000"/>
                    <a:shade val="100000"/>
                    <a:satMod val="350000"/>
                    <a:alpha val="67000"/>
                  </a:schemeClr>
                </a:gs>
              </a:gsLst>
              <a:path path="shape">
                <a:fillToRect l="50000" t="50000" r="50000" b="50000"/>
              </a:path>
              <a:tileRect/>
            </a:grad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114800" y="609600"/>
              <a:ext cx="838200" cy="762000"/>
            </a:xfrm>
            <a:prstGeom prst="ellipse">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267200" y="762000"/>
              <a:ext cx="838200" cy="369332"/>
            </a:xfrm>
            <a:prstGeom prst="rect">
              <a:avLst/>
            </a:prstGeom>
            <a:noFill/>
          </p:spPr>
          <p:txBody>
            <a:bodyPr wrap="square" rtlCol="0">
              <a:spAutoFit/>
            </a:bodyPr>
            <a:lstStyle/>
            <a:p>
              <a:r>
                <a:rPr lang="en-US" b="1" dirty="0" smtClean="0">
                  <a:solidFill>
                    <a:srgbClr val="FFFFFF"/>
                  </a:solidFill>
                </a:rPr>
                <a:t>core</a:t>
              </a:r>
              <a:endParaRPr lang="en-US" b="1" dirty="0">
                <a:solidFill>
                  <a:srgbClr val="FFFFFF"/>
                </a:solidFill>
              </a:endParaRPr>
            </a:p>
          </p:txBody>
        </p:sp>
        <p:sp>
          <p:nvSpPr>
            <p:cNvPr id="17" name="TextBox 16"/>
            <p:cNvSpPr txBox="1"/>
            <p:nvPr/>
          </p:nvSpPr>
          <p:spPr>
            <a:xfrm>
              <a:off x="3962400" y="1459468"/>
              <a:ext cx="1295400" cy="369332"/>
            </a:xfrm>
            <a:prstGeom prst="rect">
              <a:avLst/>
            </a:prstGeom>
            <a:noFill/>
          </p:spPr>
          <p:txBody>
            <a:bodyPr wrap="square" rtlCol="0">
              <a:spAutoFit/>
            </a:bodyPr>
            <a:lstStyle/>
            <a:p>
              <a:r>
                <a:rPr lang="en-US" b="1" dirty="0" smtClean="0">
                  <a:solidFill>
                    <a:srgbClr val="FFFFFF"/>
                  </a:solidFill>
                </a:rPr>
                <a:t>H envelope</a:t>
              </a:r>
              <a:endParaRPr lang="en-US" b="1" dirty="0">
                <a:solidFill>
                  <a:srgbClr val="FFFFFF"/>
                </a:solidFill>
              </a:endParaRPr>
            </a:p>
          </p:txBody>
        </p:sp>
      </p:grpSp>
      <p:sp>
        <p:nvSpPr>
          <p:cNvPr id="22" name="TextBox 21"/>
          <p:cNvSpPr txBox="1"/>
          <p:nvPr/>
        </p:nvSpPr>
        <p:spPr>
          <a:xfrm>
            <a:off x="3429000" y="-19110"/>
            <a:ext cx="2514600" cy="400110"/>
          </a:xfrm>
          <a:prstGeom prst="rect">
            <a:avLst/>
          </a:prstGeom>
          <a:noFill/>
        </p:spPr>
        <p:txBody>
          <a:bodyPr wrap="square" rtlCol="0">
            <a:spAutoFit/>
          </a:bodyPr>
          <a:lstStyle/>
          <a:p>
            <a:pPr algn="ctr"/>
            <a:r>
              <a:rPr lang="en-US" sz="2000" b="1" dirty="0" smtClean="0"/>
              <a:t>MASSIVE STAR</a:t>
            </a:r>
            <a:endParaRPr lang="en-US" sz="2000" b="1" dirty="0"/>
          </a:p>
        </p:txBody>
      </p:sp>
      <p:grpSp>
        <p:nvGrpSpPr>
          <p:cNvPr id="30" name="Group 29"/>
          <p:cNvGrpSpPr/>
          <p:nvPr/>
        </p:nvGrpSpPr>
        <p:grpSpPr>
          <a:xfrm>
            <a:off x="1476152" y="2133600"/>
            <a:ext cx="2410048" cy="2743200"/>
            <a:chOff x="1476152" y="2057400"/>
            <a:chExt cx="2410048" cy="2743200"/>
          </a:xfrm>
        </p:grpSpPr>
        <p:sp>
          <p:nvSpPr>
            <p:cNvPr id="19" name="Oval 18"/>
            <p:cNvSpPr/>
            <p:nvPr/>
          </p:nvSpPr>
          <p:spPr>
            <a:xfrm>
              <a:off x="1476152" y="4038600"/>
              <a:ext cx="838200" cy="762000"/>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5400000">
              <a:off x="2552700" y="2095500"/>
              <a:ext cx="1371600" cy="1295400"/>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486141" y="67550"/>
            <a:ext cx="5609807" cy="3026234"/>
            <a:chOff x="2486141" y="67550"/>
            <a:chExt cx="5609807" cy="3026234"/>
          </a:xfrm>
        </p:grpSpPr>
        <p:sp>
          <p:nvSpPr>
            <p:cNvPr id="42" name="TextBox 41"/>
            <p:cNvSpPr txBox="1"/>
            <p:nvPr/>
          </p:nvSpPr>
          <p:spPr>
            <a:xfrm>
              <a:off x="6620702" y="1194537"/>
              <a:ext cx="1475246" cy="461665"/>
            </a:xfrm>
            <a:prstGeom prst="rect">
              <a:avLst/>
            </a:prstGeom>
            <a:noFill/>
          </p:spPr>
          <p:txBody>
            <a:bodyPr wrap="square" rtlCol="0">
              <a:spAutoFit/>
            </a:bodyPr>
            <a:lstStyle/>
            <a:p>
              <a:r>
                <a:rPr lang="en-US" sz="2400" dirty="0" smtClean="0"/>
                <a:t>WINDS</a:t>
              </a:r>
              <a:endParaRPr lang="en-US" sz="2400" dirty="0"/>
            </a:p>
          </p:txBody>
        </p:sp>
        <p:sp>
          <p:nvSpPr>
            <p:cNvPr id="44" name="Freeform 43"/>
            <p:cNvSpPr/>
            <p:nvPr/>
          </p:nvSpPr>
          <p:spPr>
            <a:xfrm>
              <a:off x="5810004" y="1194537"/>
              <a:ext cx="891768" cy="318580"/>
            </a:xfrm>
            <a:custGeom>
              <a:avLst/>
              <a:gdLst>
                <a:gd name="connsiteX0" fmla="*/ 0 w 891768"/>
                <a:gd name="connsiteY0" fmla="*/ 278050 h 318580"/>
                <a:gd name="connsiteX1" fmla="*/ 13511 w 891768"/>
                <a:gd name="connsiteY1" fmla="*/ 224010 h 318580"/>
                <a:gd name="connsiteX2" fmla="*/ 135116 w 891768"/>
                <a:gd name="connsiteY2" fmla="*/ 129440 h 318580"/>
                <a:gd name="connsiteX3" fmla="*/ 229698 w 891768"/>
                <a:gd name="connsiteY3" fmla="*/ 48381 h 318580"/>
                <a:gd name="connsiteX4" fmla="*/ 391837 w 891768"/>
                <a:gd name="connsiteY4" fmla="*/ 183480 h 318580"/>
                <a:gd name="connsiteX5" fmla="*/ 445884 w 891768"/>
                <a:gd name="connsiteY5" fmla="*/ 224010 h 318580"/>
                <a:gd name="connsiteX6" fmla="*/ 526954 w 891768"/>
                <a:gd name="connsiteY6" fmla="*/ 291560 h 318580"/>
                <a:gd name="connsiteX7" fmla="*/ 594512 w 891768"/>
                <a:gd name="connsiteY7" fmla="*/ 251030 h 318580"/>
                <a:gd name="connsiteX8" fmla="*/ 675582 w 891768"/>
                <a:gd name="connsiteY8" fmla="*/ 196990 h 318580"/>
                <a:gd name="connsiteX9" fmla="*/ 729628 w 891768"/>
                <a:gd name="connsiteY9" fmla="*/ 224010 h 318580"/>
                <a:gd name="connsiteX10" fmla="*/ 756651 w 891768"/>
                <a:gd name="connsiteY10" fmla="*/ 264540 h 318580"/>
                <a:gd name="connsiteX11" fmla="*/ 837721 w 891768"/>
                <a:gd name="connsiteY11" fmla="*/ 318580 h 318580"/>
                <a:gd name="connsiteX12" fmla="*/ 891768 w 891768"/>
                <a:gd name="connsiteY12" fmla="*/ 305070 h 31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1768" h="318580">
                  <a:moveTo>
                    <a:pt x="0" y="278050"/>
                  </a:moveTo>
                  <a:cubicBezTo>
                    <a:pt x="4504" y="260037"/>
                    <a:pt x="1020" y="237748"/>
                    <a:pt x="13511" y="224010"/>
                  </a:cubicBezTo>
                  <a:cubicBezTo>
                    <a:pt x="48055" y="186016"/>
                    <a:pt x="98804" y="165747"/>
                    <a:pt x="135116" y="129440"/>
                  </a:cubicBezTo>
                  <a:cubicBezTo>
                    <a:pt x="200646" y="63919"/>
                    <a:pt x="167964" y="89530"/>
                    <a:pt x="229698" y="48381"/>
                  </a:cubicBezTo>
                  <a:cubicBezTo>
                    <a:pt x="377677" y="122360"/>
                    <a:pt x="147165" y="0"/>
                    <a:pt x="391837" y="183480"/>
                  </a:cubicBezTo>
                  <a:cubicBezTo>
                    <a:pt x="409853" y="196990"/>
                    <a:pt x="428786" y="209356"/>
                    <a:pt x="445884" y="224010"/>
                  </a:cubicBezTo>
                  <a:cubicBezTo>
                    <a:pt x="536917" y="302028"/>
                    <a:pt x="437363" y="231840"/>
                    <a:pt x="526954" y="291560"/>
                  </a:cubicBezTo>
                  <a:cubicBezTo>
                    <a:pt x="549473" y="278050"/>
                    <a:pt x="572356" y="265128"/>
                    <a:pt x="594512" y="251030"/>
                  </a:cubicBezTo>
                  <a:cubicBezTo>
                    <a:pt x="621912" y="233596"/>
                    <a:pt x="675582" y="196990"/>
                    <a:pt x="675582" y="196990"/>
                  </a:cubicBezTo>
                  <a:cubicBezTo>
                    <a:pt x="693597" y="205997"/>
                    <a:pt x="714154" y="211117"/>
                    <a:pt x="729628" y="224010"/>
                  </a:cubicBezTo>
                  <a:cubicBezTo>
                    <a:pt x="742103" y="234404"/>
                    <a:pt x="746255" y="252067"/>
                    <a:pt x="756651" y="264540"/>
                  </a:cubicBezTo>
                  <a:cubicBezTo>
                    <a:pt x="795579" y="311248"/>
                    <a:pt x="787764" y="301930"/>
                    <a:pt x="837721" y="318580"/>
                  </a:cubicBezTo>
                  <a:lnTo>
                    <a:pt x="891768" y="30507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5742446" y="594439"/>
              <a:ext cx="945814" cy="324239"/>
            </a:xfrm>
            <a:custGeom>
              <a:avLst/>
              <a:gdLst>
                <a:gd name="connsiteX0" fmla="*/ 0 w 945814"/>
                <a:gd name="connsiteY0" fmla="*/ 324239 h 324239"/>
                <a:gd name="connsiteX1" fmla="*/ 67558 w 945814"/>
                <a:gd name="connsiteY1" fmla="*/ 108080 h 324239"/>
                <a:gd name="connsiteX2" fmla="*/ 202674 w 945814"/>
                <a:gd name="connsiteY2" fmla="*/ 0 h 324239"/>
                <a:gd name="connsiteX3" fmla="*/ 432372 w 945814"/>
                <a:gd name="connsiteY3" fmla="*/ 54040 h 324239"/>
                <a:gd name="connsiteX4" fmla="*/ 472907 w 945814"/>
                <a:gd name="connsiteY4" fmla="*/ 81060 h 324239"/>
                <a:gd name="connsiteX5" fmla="*/ 581000 w 945814"/>
                <a:gd name="connsiteY5" fmla="*/ 67550 h 324239"/>
                <a:gd name="connsiteX6" fmla="*/ 621535 w 945814"/>
                <a:gd name="connsiteY6" fmla="*/ 54040 h 324239"/>
                <a:gd name="connsiteX7" fmla="*/ 743140 w 945814"/>
                <a:gd name="connsiteY7" fmla="*/ 81060 h 324239"/>
                <a:gd name="connsiteX8" fmla="*/ 945814 w 945814"/>
                <a:gd name="connsiteY8" fmla="*/ 67550 h 32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814" h="324239">
                  <a:moveTo>
                    <a:pt x="0" y="324239"/>
                  </a:moveTo>
                  <a:cubicBezTo>
                    <a:pt x="11102" y="268733"/>
                    <a:pt x="20852" y="158372"/>
                    <a:pt x="67558" y="108080"/>
                  </a:cubicBezTo>
                  <a:cubicBezTo>
                    <a:pt x="106806" y="65819"/>
                    <a:pt x="202674" y="0"/>
                    <a:pt x="202674" y="0"/>
                  </a:cubicBezTo>
                  <a:cubicBezTo>
                    <a:pt x="282966" y="14597"/>
                    <a:pt x="358041" y="21008"/>
                    <a:pt x="432372" y="54040"/>
                  </a:cubicBezTo>
                  <a:cubicBezTo>
                    <a:pt x="447211" y="60634"/>
                    <a:pt x="459395" y="72053"/>
                    <a:pt x="472907" y="81060"/>
                  </a:cubicBezTo>
                  <a:cubicBezTo>
                    <a:pt x="508938" y="76557"/>
                    <a:pt x="545274" y="74045"/>
                    <a:pt x="581000" y="67550"/>
                  </a:cubicBezTo>
                  <a:cubicBezTo>
                    <a:pt x="595013" y="65003"/>
                    <a:pt x="607293" y="54040"/>
                    <a:pt x="621535" y="54040"/>
                  </a:cubicBezTo>
                  <a:cubicBezTo>
                    <a:pt x="669094" y="54040"/>
                    <a:pt x="701339" y="67128"/>
                    <a:pt x="743140" y="81060"/>
                  </a:cubicBezTo>
                  <a:lnTo>
                    <a:pt x="945814" y="67550"/>
                  </a:ln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a:off x="5147934" y="2350735"/>
              <a:ext cx="333155" cy="648479"/>
            </a:xfrm>
            <a:custGeom>
              <a:avLst/>
              <a:gdLst>
                <a:gd name="connsiteX0" fmla="*/ 0 w 333155"/>
                <a:gd name="connsiteY0" fmla="*/ 0 h 648479"/>
                <a:gd name="connsiteX1" fmla="*/ 108093 w 333155"/>
                <a:gd name="connsiteY1" fmla="*/ 13510 h 648479"/>
                <a:gd name="connsiteX2" fmla="*/ 175651 w 333155"/>
                <a:gd name="connsiteY2" fmla="*/ 40530 h 648479"/>
                <a:gd name="connsiteX3" fmla="*/ 256721 w 333155"/>
                <a:gd name="connsiteY3" fmla="*/ 67550 h 648479"/>
                <a:gd name="connsiteX4" fmla="*/ 283744 w 333155"/>
                <a:gd name="connsiteY4" fmla="*/ 108080 h 648479"/>
                <a:gd name="connsiteX5" fmla="*/ 229697 w 333155"/>
                <a:gd name="connsiteY5" fmla="*/ 202650 h 648479"/>
                <a:gd name="connsiteX6" fmla="*/ 189162 w 333155"/>
                <a:gd name="connsiteY6" fmla="*/ 256690 h 648479"/>
                <a:gd name="connsiteX7" fmla="*/ 216186 w 333155"/>
                <a:gd name="connsiteY7" fmla="*/ 337750 h 648479"/>
                <a:gd name="connsiteX8" fmla="*/ 310767 w 333155"/>
                <a:gd name="connsiteY8" fmla="*/ 418809 h 648479"/>
                <a:gd name="connsiteX9" fmla="*/ 270232 w 333155"/>
                <a:gd name="connsiteY9" fmla="*/ 499869 h 648479"/>
                <a:gd name="connsiteX10" fmla="*/ 189162 w 333155"/>
                <a:gd name="connsiteY10" fmla="*/ 580929 h 648479"/>
                <a:gd name="connsiteX11" fmla="*/ 202674 w 333155"/>
                <a:gd name="connsiteY11" fmla="*/ 648479 h 64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155" h="648479">
                  <a:moveTo>
                    <a:pt x="0" y="0"/>
                  </a:moveTo>
                  <a:cubicBezTo>
                    <a:pt x="36031" y="4503"/>
                    <a:pt x="72711" y="5346"/>
                    <a:pt x="108093" y="13510"/>
                  </a:cubicBezTo>
                  <a:cubicBezTo>
                    <a:pt x="131726" y="18963"/>
                    <a:pt x="152857" y="32242"/>
                    <a:pt x="175651" y="40530"/>
                  </a:cubicBezTo>
                  <a:cubicBezTo>
                    <a:pt x="202421" y="50263"/>
                    <a:pt x="229698" y="58543"/>
                    <a:pt x="256721" y="67550"/>
                  </a:cubicBezTo>
                  <a:cubicBezTo>
                    <a:pt x="265729" y="81060"/>
                    <a:pt x="283744" y="91842"/>
                    <a:pt x="283744" y="108080"/>
                  </a:cubicBezTo>
                  <a:cubicBezTo>
                    <a:pt x="283744" y="166176"/>
                    <a:pt x="257192" y="169661"/>
                    <a:pt x="229697" y="202650"/>
                  </a:cubicBezTo>
                  <a:cubicBezTo>
                    <a:pt x="215280" y="219948"/>
                    <a:pt x="202674" y="238677"/>
                    <a:pt x="189162" y="256690"/>
                  </a:cubicBezTo>
                  <a:cubicBezTo>
                    <a:pt x="198170" y="283710"/>
                    <a:pt x="201531" y="313328"/>
                    <a:pt x="216186" y="337750"/>
                  </a:cubicBezTo>
                  <a:cubicBezTo>
                    <a:pt x="238031" y="374154"/>
                    <a:pt x="276877" y="396219"/>
                    <a:pt x="310767" y="418809"/>
                  </a:cubicBezTo>
                  <a:cubicBezTo>
                    <a:pt x="332993" y="485476"/>
                    <a:pt x="333155" y="443245"/>
                    <a:pt x="270232" y="499869"/>
                  </a:cubicBezTo>
                  <a:cubicBezTo>
                    <a:pt x="241826" y="525431"/>
                    <a:pt x="189162" y="580929"/>
                    <a:pt x="189162" y="580929"/>
                  </a:cubicBezTo>
                  <a:cubicBezTo>
                    <a:pt x="203766" y="639338"/>
                    <a:pt x="202674" y="616401"/>
                    <a:pt x="202674" y="64847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566933" y="2418285"/>
              <a:ext cx="189163" cy="675499"/>
            </a:xfrm>
            <a:custGeom>
              <a:avLst/>
              <a:gdLst>
                <a:gd name="connsiteX0" fmla="*/ 67558 w 189163"/>
                <a:gd name="connsiteY0" fmla="*/ 0 h 675499"/>
                <a:gd name="connsiteX1" fmla="*/ 175651 w 189163"/>
                <a:gd name="connsiteY1" fmla="*/ 54040 h 675499"/>
                <a:gd name="connsiteX2" fmla="*/ 189163 w 189163"/>
                <a:gd name="connsiteY2" fmla="*/ 94570 h 675499"/>
                <a:gd name="connsiteX3" fmla="*/ 27023 w 189163"/>
                <a:gd name="connsiteY3" fmla="*/ 216160 h 675499"/>
                <a:gd name="connsiteX4" fmla="*/ 67558 w 189163"/>
                <a:gd name="connsiteY4" fmla="*/ 337749 h 675499"/>
                <a:gd name="connsiteX5" fmla="*/ 121605 w 189163"/>
                <a:gd name="connsiteY5" fmla="*/ 418809 h 675499"/>
                <a:gd name="connsiteX6" fmla="*/ 13512 w 189163"/>
                <a:gd name="connsiteY6" fmla="*/ 526889 h 675499"/>
                <a:gd name="connsiteX7" fmla="*/ 0 w 189163"/>
                <a:gd name="connsiteY7" fmla="*/ 580929 h 675499"/>
                <a:gd name="connsiteX8" fmla="*/ 13512 w 189163"/>
                <a:gd name="connsiteY8" fmla="*/ 634969 h 675499"/>
                <a:gd name="connsiteX9" fmla="*/ 0 w 189163"/>
                <a:gd name="connsiteY9" fmla="*/ 675499 h 67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63" h="675499">
                  <a:moveTo>
                    <a:pt x="67558" y="0"/>
                  </a:moveTo>
                  <a:cubicBezTo>
                    <a:pt x="107049" y="13162"/>
                    <a:pt x="143742" y="22135"/>
                    <a:pt x="175651" y="54040"/>
                  </a:cubicBezTo>
                  <a:cubicBezTo>
                    <a:pt x="185722" y="64109"/>
                    <a:pt x="184659" y="81060"/>
                    <a:pt x="189163" y="94570"/>
                  </a:cubicBezTo>
                  <a:cubicBezTo>
                    <a:pt x="54740" y="199109"/>
                    <a:pt x="110285" y="160659"/>
                    <a:pt x="27023" y="216160"/>
                  </a:cubicBezTo>
                  <a:cubicBezTo>
                    <a:pt x="40535" y="256690"/>
                    <a:pt x="49489" y="299035"/>
                    <a:pt x="67558" y="337749"/>
                  </a:cubicBezTo>
                  <a:cubicBezTo>
                    <a:pt x="81293" y="367177"/>
                    <a:pt x="121605" y="418809"/>
                    <a:pt x="121605" y="418809"/>
                  </a:cubicBezTo>
                  <a:cubicBezTo>
                    <a:pt x="72349" y="455747"/>
                    <a:pt x="45948" y="468511"/>
                    <a:pt x="13512" y="526889"/>
                  </a:cubicBezTo>
                  <a:cubicBezTo>
                    <a:pt x="4494" y="543120"/>
                    <a:pt x="4504" y="562916"/>
                    <a:pt x="0" y="580929"/>
                  </a:cubicBezTo>
                  <a:cubicBezTo>
                    <a:pt x="4504" y="598942"/>
                    <a:pt x="13512" y="616401"/>
                    <a:pt x="13512" y="634969"/>
                  </a:cubicBezTo>
                  <a:cubicBezTo>
                    <a:pt x="13512" y="649210"/>
                    <a:pt x="0" y="675499"/>
                    <a:pt x="0" y="67549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2783397" y="1562806"/>
              <a:ext cx="821863" cy="166471"/>
            </a:xfrm>
            <a:custGeom>
              <a:avLst/>
              <a:gdLst>
                <a:gd name="connsiteX0" fmla="*/ 810698 w 821863"/>
                <a:gd name="connsiteY0" fmla="*/ 125941 h 166471"/>
                <a:gd name="connsiteX1" fmla="*/ 689094 w 821863"/>
                <a:gd name="connsiteY1" fmla="*/ 71901 h 166471"/>
                <a:gd name="connsiteX2" fmla="*/ 608024 w 821863"/>
                <a:gd name="connsiteY2" fmla="*/ 44881 h 166471"/>
                <a:gd name="connsiteX3" fmla="*/ 472907 w 821863"/>
                <a:gd name="connsiteY3" fmla="*/ 4351 h 166471"/>
                <a:gd name="connsiteX4" fmla="*/ 378326 w 821863"/>
                <a:gd name="connsiteY4" fmla="*/ 98921 h 166471"/>
                <a:gd name="connsiteX5" fmla="*/ 324279 w 821863"/>
                <a:gd name="connsiteY5" fmla="*/ 139451 h 166471"/>
                <a:gd name="connsiteX6" fmla="*/ 256721 w 821863"/>
                <a:gd name="connsiteY6" fmla="*/ 152961 h 166471"/>
                <a:gd name="connsiteX7" fmla="*/ 216186 w 821863"/>
                <a:gd name="connsiteY7" fmla="*/ 166471 h 166471"/>
                <a:gd name="connsiteX8" fmla="*/ 94582 w 821863"/>
                <a:gd name="connsiteY8" fmla="*/ 125941 h 166471"/>
                <a:gd name="connsiteX9" fmla="*/ 40535 w 821863"/>
                <a:gd name="connsiteY9" fmla="*/ 152961 h 166471"/>
                <a:gd name="connsiteX10" fmla="*/ 0 w 821863"/>
                <a:gd name="connsiteY10" fmla="*/ 166471 h 16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1863" h="166471">
                  <a:moveTo>
                    <a:pt x="810698" y="125941"/>
                  </a:moveTo>
                  <a:cubicBezTo>
                    <a:pt x="659511" y="95707"/>
                    <a:pt x="821863" y="138278"/>
                    <a:pt x="689094" y="71901"/>
                  </a:cubicBezTo>
                  <a:cubicBezTo>
                    <a:pt x="663616" y="59163"/>
                    <a:pt x="634472" y="55459"/>
                    <a:pt x="608024" y="44881"/>
                  </a:cubicBezTo>
                  <a:cubicBezTo>
                    <a:pt x="495808" y="0"/>
                    <a:pt x="619634" y="28802"/>
                    <a:pt x="472907" y="4351"/>
                  </a:cubicBezTo>
                  <a:cubicBezTo>
                    <a:pt x="430886" y="88384"/>
                    <a:pt x="467396" y="39549"/>
                    <a:pt x="378326" y="98921"/>
                  </a:cubicBezTo>
                  <a:cubicBezTo>
                    <a:pt x="359589" y="111411"/>
                    <a:pt x="344857" y="130306"/>
                    <a:pt x="324279" y="139451"/>
                  </a:cubicBezTo>
                  <a:cubicBezTo>
                    <a:pt x="303293" y="148777"/>
                    <a:pt x="279001" y="147392"/>
                    <a:pt x="256721" y="152961"/>
                  </a:cubicBezTo>
                  <a:cubicBezTo>
                    <a:pt x="242904" y="156415"/>
                    <a:pt x="229698" y="161968"/>
                    <a:pt x="216186" y="166471"/>
                  </a:cubicBezTo>
                  <a:cubicBezTo>
                    <a:pt x="175651" y="152961"/>
                    <a:pt x="132799" y="106835"/>
                    <a:pt x="94582" y="125941"/>
                  </a:cubicBezTo>
                  <a:cubicBezTo>
                    <a:pt x="76566" y="134948"/>
                    <a:pt x="59048" y="145028"/>
                    <a:pt x="40535" y="152961"/>
                  </a:cubicBezTo>
                  <a:cubicBezTo>
                    <a:pt x="27444" y="158571"/>
                    <a:pt x="0" y="166471"/>
                    <a:pt x="0" y="166471"/>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2486141" y="851128"/>
              <a:ext cx="1026884" cy="351260"/>
            </a:xfrm>
            <a:custGeom>
              <a:avLst/>
              <a:gdLst>
                <a:gd name="connsiteX0" fmla="*/ 1026884 w 1026884"/>
                <a:gd name="connsiteY0" fmla="*/ 351260 h 351260"/>
                <a:gd name="connsiteX1" fmla="*/ 783675 w 1026884"/>
                <a:gd name="connsiteY1" fmla="*/ 81060 h 351260"/>
                <a:gd name="connsiteX2" fmla="*/ 702605 w 1026884"/>
                <a:gd name="connsiteY2" fmla="*/ 27020 h 351260"/>
                <a:gd name="connsiteX3" fmla="*/ 621535 w 1026884"/>
                <a:gd name="connsiteY3" fmla="*/ 0 h 351260"/>
                <a:gd name="connsiteX4" fmla="*/ 540466 w 1026884"/>
                <a:gd name="connsiteY4" fmla="*/ 54040 h 351260"/>
                <a:gd name="connsiteX5" fmla="*/ 499931 w 1026884"/>
                <a:gd name="connsiteY5" fmla="*/ 67550 h 351260"/>
                <a:gd name="connsiteX6" fmla="*/ 459396 w 1026884"/>
                <a:gd name="connsiteY6" fmla="*/ 94570 h 351260"/>
                <a:gd name="connsiteX7" fmla="*/ 229698 w 1026884"/>
                <a:gd name="connsiteY7" fmla="*/ 175630 h 351260"/>
                <a:gd name="connsiteX8" fmla="*/ 162140 w 1026884"/>
                <a:gd name="connsiteY8" fmla="*/ 216160 h 351260"/>
                <a:gd name="connsiteX9" fmla="*/ 13512 w 1026884"/>
                <a:gd name="connsiteY9" fmla="*/ 189140 h 351260"/>
                <a:gd name="connsiteX10" fmla="*/ 0 w 1026884"/>
                <a:gd name="connsiteY10" fmla="*/ 175630 h 35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84" h="351260">
                  <a:moveTo>
                    <a:pt x="1026884" y="351260"/>
                  </a:moveTo>
                  <a:cubicBezTo>
                    <a:pt x="970020" y="280189"/>
                    <a:pt x="859060" y="131310"/>
                    <a:pt x="783675" y="81060"/>
                  </a:cubicBezTo>
                  <a:cubicBezTo>
                    <a:pt x="756652" y="63047"/>
                    <a:pt x="731654" y="41543"/>
                    <a:pt x="702605" y="27020"/>
                  </a:cubicBezTo>
                  <a:cubicBezTo>
                    <a:pt x="677127" y="14282"/>
                    <a:pt x="621535" y="0"/>
                    <a:pt x="621535" y="0"/>
                  </a:cubicBezTo>
                  <a:cubicBezTo>
                    <a:pt x="594512" y="18013"/>
                    <a:pt x="571276" y="43771"/>
                    <a:pt x="540466" y="54040"/>
                  </a:cubicBezTo>
                  <a:cubicBezTo>
                    <a:pt x="526954" y="58543"/>
                    <a:pt x="512670" y="61181"/>
                    <a:pt x="499931" y="67550"/>
                  </a:cubicBezTo>
                  <a:cubicBezTo>
                    <a:pt x="485407" y="74811"/>
                    <a:pt x="474235" y="87976"/>
                    <a:pt x="459396" y="94570"/>
                  </a:cubicBezTo>
                  <a:cubicBezTo>
                    <a:pt x="378695" y="130433"/>
                    <a:pt x="311858" y="126340"/>
                    <a:pt x="229698" y="175630"/>
                  </a:cubicBezTo>
                  <a:lnTo>
                    <a:pt x="162140" y="216160"/>
                  </a:lnTo>
                  <a:cubicBezTo>
                    <a:pt x="124879" y="211503"/>
                    <a:pt x="55170" y="209966"/>
                    <a:pt x="13512" y="189140"/>
                  </a:cubicBezTo>
                  <a:cubicBezTo>
                    <a:pt x="7815" y="186292"/>
                    <a:pt x="4504" y="180133"/>
                    <a:pt x="0" y="17563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2999583" y="459339"/>
              <a:ext cx="689094" cy="202650"/>
            </a:xfrm>
            <a:custGeom>
              <a:avLst/>
              <a:gdLst>
                <a:gd name="connsiteX0" fmla="*/ 689094 w 689094"/>
                <a:gd name="connsiteY0" fmla="*/ 189140 h 202650"/>
                <a:gd name="connsiteX1" fmla="*/ 675582 w 689094"/>
                <a:gd name="connsiteY1" fmla="*/ 148610 h 202650"/>
                <a:gd name="connsiteX2" fmla="*/ 567489 w 689094"/>
                <a:gd name="connsiteY2" fmla="*/ 148610 h 202650"/>
                <a:gd name="connsiteX3" fmla="*/ 513442 w 689094"/>
                <a:gd name="connsiteY3" fmla="*/ 175630 h 202650"/>
                <a:gd name="connsiteX4" fmla="*/ 459396 w 689094"/>
                <a:gd name="connsiteY4" fmla="*/ 189140 h 202650"/>
                <a:gd name="connsiteX5" fmla="*/ 418861 w 689094"/>
                <a:gd name="connsiteY5" fmla="*/ 202650 h 202650"/>
                <a:gd name="connsiteX6" fmla="*/ 364814 w 689094"/>
                <a:gd name="connsiteY6" fmla="*/ 135100 h 202650"/>
                <a:gd name="connsiteX7" fmla="*/ 351303 w 689094"/>
                <a:gd name="connsiteY7" fmla="*/ 81060 h 202650"/>
                <a:gd name="connsiteX8" fmla="*/ 216186 w 689094"/>
                <a:gd name="connsiteY8" fmla="*/ 108080 h 202650"/>
                <a:gd name="connsiteX9" fmla="*/ 148628 w 689094"/>
                <a:gd name="connsiteY9" fmla="*/ 94570 h 202650"/>
                <a:gd name="connsiteX10" fmla="*/ 81070 w 689094"/>
                <a:gd name="connsiteY10" fmla="*/ 0 h 202650"/>
                <a:gd name="connsiteX11" fmla="*/ 0 w 689094"/>
                <a:gd name="connsiteY11" fmla="*/ 40530 h 20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9094" h="202650">
                  <a:moveTo>
                    <a:pt x="689094" y="189140"/>
                  </a:moveTo>
                  <a:cubicBezTo>
                    <a:pt x="684590" y="175630"/>
                    <a:pt x="685653" y="158679"/>
                    <a:pt x="675582" y="148610"/>
                  </a:cubicBezTo>
                  <a:cubicBezTo>
                    <a:pt x="647883" y="120915"/>
                    <a:pt x="593185" y="143471"/>
                    <a:pt x="567489" y="148610"/>
                  </a:cubicBezTo>
                  <a:cubicBezTo>
                    <a:pt x="549473" y="157617"/>
                    <a:pt x="532301" y="168559"/>
                    <a:pt x="513442" y="175630"/>
                  </a:cubicBezTo>
                  <a:cubicBezTo>
                    <a:pt x="496054" y="182150"/>
                    <a:pt x="477251" y="184039"/>
                    <a:pt x="459396" y="189140"/>
                  </a:cubicBezTo>
                  <a:cubicBezTo>
                    <a:pt x="445701" y="193052"/>
                    <a:pt x="432373" y="198147"/>
                    <a:pt x="418861" y="202650"/>
                  </a:cubicBezTo>
                  <a:cubicBezTo>
                    <a:pt x="400845" y="180133"/>
                    <a:pt x="378820" y="160307"/>
                    <a:pt x="364814" y="135100"/>
                  </a:cubicBezTo>
                  <a:cubicBezTo>
                    <a:pt x="355796" y="118869"/>
                    <a:pt x="368370" y="88373"/>
                    <a:pt x="351303" y="81060"/>
                  </a:cubicBezTo>
                  <a:cubicBezTo>
                    <a:pt x="339098" y="75830"/>
                    <a:pt x="237716" y="102698"/>
                    <a:pt x="216186" y="108080"/>
                  </a:cubicBezTo>
                  <a:cubicBezTo>
                    <a:pt x="193667" y="103577"/>
                    <a:pt x="168103" y="106740"/>
                    <a:pt x="148628" y="94570"/>
                  </a:cubicBezTo>
                  <a:cubicBezTo>
                    <a:pt x="139050" y="88585"/>
                    <a:pt x="91235" y="15246"/>
                    <a:pt x="81070" y="0"/>
                  </a:cubicBezTo>
                  <a:cubicBezTo>
                    <a:pt x="30980" y="50084"/>
                    <a:pt x="59642" y="40530"/>
                    <a:pt x="0" y="4053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3013095" y="1981620"/>
              <a:ext cx="675582" cy="262636"/>
            </a:xfrm>
            <a:custGeom>
              <a:avLst/>
              <a:gdLst>
                <a:gd name="connsiteX0" fmla="*/ 675582 w 675582"/>
                <a:gd name="connsiteY0" fmla="*/ 4346 h 262636"/>
                <a:gd name="connsiteX1" fmla="*/ 526954 w 675582"/>
                <a:gd name="connsiteY1" fmla="*/ 17856 h 262636"/>
                <a:gd name="connsiteX2" fmla="*/ 499930 w 675582"/>
                <a:gd name="connsiteY2" fmla="*/ 71896 h 262636"/>
                <a:gd name="connsiteX3" fmla="*/ 486419 w 675582"/>
                <a:gd name="connsiteY3" fmla="*/ 166466 h 262636"/>
                <a:gd name="connsiteX4" fmla="*/ 472907 w 675582"/>
                <a:gd name="connsiteY4" fmla="*/ 247526 h 262636"/>
                <a:gd name="connsiteX5" fmla="*/ 418861 w 675582"/>
                <a:gd name="connsiteY5" fmla="*/ 261036 h 262636"/>
                <a:gd name="connsiteX6" fmla="*/ 256721 w 675582"/>
                <a:gd name="connsiteY6" fmla="*/ 220506 h 262636"/>
                <a:gd name="connsiteX7" fmla="*/ 148628 w 675582"/>
                <a:gd name="connsiteY7" fmla="*/ 166466 h 262636"/>
                <a:gd name="connsiteX8" fmla="*/ 94581 w 675582"/>
                <a:gd name="connsiteY8" fmla="*/ 152956 h 262636"/>
                <a:gd name="connsiteX9" fmla="*/ 54046 w 675582"/>
                <a:gd name="connsiteY9" fmla="*/ 139446 h 262636"/>
                <a:gd name="connsiteX10" fmla="*/ 40535 w 675582"/>
                <a:gd name="connsiteY10" fmla="*/ 234016 h 262636"/>
                <a:gd name="connsiteX11" fmla="*/ 0 w 675582"/>
                <a:gd name="connsiteY11" fmla="*/ 261036 h 26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582" h="262636">
                  <a:moveTo>
                    <a:pt x="675582" y="4346"/>
                  </a:moveTo>
                  <a:cubicBezTo>
                    <a:pt x="626039" y="8849"/>
                    <a:pt x="573386" y="0"/>
                    <a:pt x="526954" y="17856"/>
                  </a:cubicBezTo>
                  <a:cubicBezTo>
                    <a:pt x="508156" y="25085"/>
                    <a:pt x="505230" y="52466"/>
                    <a:pt x="499930" y="71896"/>
                  </a:cubicBezTo>
                  <a:cubicBezTo>
                    <a:pt x="491550" y="102617"/>
                    <a:pt x="491262" y="134993"/>
                    <a:pt x="486419" y="166466"/>
                  </a:cubicBezTo>
                  <a:cubicBezTo>
                    <a:pt x="482253" y="193540"/>
                    <a:pt x="488830" y="225236"/>
                    <a:pt x="472907" y="247526"/>
                  </a:cubicBezTo>
                  <a:cubicBezTo>
                    <a:pt x="462113" y="262636"/>
                    <a:pt x="436876" y="256533"/>
                    <a:pt x="418861" y="261036"/>
                  </a:cubicBezTo>
                  <a:cubicBezTo>
                    <a:pt x="365842" y="250434"/>
                    <a:pt x="306721" y="240504"/>
                    <a:pt x="256721" y="220506"/>
                  </a:cubicBezTo>
                  <a:cubicBezTo>
                    <a:pt x="219319" y="205547"/>
                    <a:pt x="185813" y="181958"/>
                    <a:pt x="148628" y="166466"/>
                  </a:cubicBezTo>
                  <a:cubicBezTo>
                    <a:pt x="131486" y="159324"/>
                    <a:pt x="112437" y="158057"/>
                    <a:pt x="94581" y="152956"/>
                  </a:cubicBezTo>
                  <a:cubicBezTo>
                    <a:pt x="80886" y="149044"/>
                    <a:pt x="67558" y="143949"/>
                    <a:pt x="54046" y="139446"/>
                  </a:cubicBezTo>
                  <a:cubicBezTo>
                    <a:pt x="67229" y="192168"/>
                    <a:pt x="81591" y="192965"/>
                    <a:pt x="40535" y="234016"/>
                  </a:cubicBezTo>
                  <a:cubicBezTo>
                    <a:pt x="29052" y="245498"/>
                    <a:pt x="0" y="261036"/>
                    <a:pt x="0" y="261036"/>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5701911" y="2060424"/>
              <a:ext cx="918791" cy="496256"/>
            </a:xfrm>
            <a:custGeom>
              <a:avLst/>
              <a:gdLst>
                <a:gd name="connsiteX0" fmla="*/ 0 w 918791"/>
                <a:gd name="connsiteY0" fmla="*/ 6602 h 496256"/>
                <a:gd name="connsiteX1" fmla="*/ 283744 w 918791"/>
                <a:gd name="connsiteY1" fmla="*/ 20112 h 496256"/>
                <a:gd name="connsiteX2" fmla="*/ 310767 w 918791"/>
                <a:gd name="connsiteY2" fmla="*/ 74152 h 496256"/>
                <a:gd name="connsiteX3" fmla="*/ 351302 w 918791"/>
                <a:gd name="connsiteY3" fmla="*/ 182232 h 496256"/>
                <a:gd name="connsiteX4" fmla="*/ 391837 w 918791"/>
                <a:gd name="connsiteY4" fmla="*/ 209251 h 496256"/>
                <a:gd name="connsiteX5" fmla="*/ 621535 w 918791"/>
                <a:gd name="connsiteY5" fmla="*/ 222761 h 496256"/>
                <a:gd name="connsiteX6" fmla="*/ 648558 w 918791"/>
                <a:gd name="connsiteY6" fmla="*/ 371371 h 496256"/>
                <a:gd name="connsiteX7" fmla="*/ 689093 w 918791"/>
                <a:gd name="connsiteY7" fmla="*/ 425411 h 496256"/>
                <a:gd name="connsiteX8" fmla="*/ 716116 w 918791"/>
                <a:gd name="connsiteY8" fmla="*/ 479451 h 496256"/>
                <a:gd name="connsiteX9" fmla="*/ 770163 w 918791"/>
                <a:gd name="connsiteY9" fmla="*/ 492961 h 496256"/>
                <a:gd name="connsiteX10" fmla="*/ 918791 w 918791"/>
                <a:gd name="connsiteY10" fmla="*/ 492961 h 49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791" h="496256">
                  <a:moveTo>
                    <a:pt x="0" y="6602"/>
                  </a:moveTo>
                  <a:cubicBezTo>
                    <a:pt x="94581" y="11105"/>
                    <a:pt x="191216" y="0"/>
                    <a:pt x="283744" y="20112"/>
                  </a:cubicBezTo>
                  <a:cubicBezTo>
                    <a:pt x="303424" y="24390"/>
                    <a:pt x="303695" y="55295"/>
                    <a:pt x="310767" y="74152"/>
                  </a:cubicBezTo>
                  <a:cubicBezTo>
                    <a:pt x="328122" y="120426"/>
                    <a:pt x="317105" y="141201"/>
                    <a:pt x="351302" y="182232"/>
                  </a:cubicBezTo>
                  <a:cubicBezTo>
                    <a:pt x="361698" y="194706"/>
                    <a:pt x="375778" y="206843"/>
                    <a:pt x="391837" y="209251"/>
                  </a:cubicBezTo>
                  <a:cubicBezTo>
                    <a:pt x="467687" y="220627"/>
                    <a:pt x="544969" y="218258"/>
                    <a:pt x="621535" y="222761"/>
                  </a:cubicBezTo>
                  <a:cubicBezTo>
                    <a:pt x="622301" y="227356"/>
                    <a:pt x="643524" y="360046"/>
                    <a:pt x="648558" y="371371"/>
                  </a:cubicBezTo>
                  <a:cubicBezTo>
                    <a:pt x="657704" y="391948"/>
                    <a:pt x="677158" y="406317"/>
                    <a:pt x="689093" y="425411"/>
                  </a:cubicBezTo>
                  <a:cubicBezTo>
                    <a:pt x="699768" y="442489"/>
                    <a:pt x="700643" y="466559"/>
                    <a:pt x="716116" y="479451"/>
                  </a:cubicBezTo>
                  <a:cubicBezTo>
                    <a:pt x="730383" y="491338"/>
                    <a:pt x="751634" y="491726"/>
                    <a:pt x="770163" y="492961"/>
                  </a:cubicBezTo>
                  <a:cubicBezTo>
                    <a:pt x="819596" y="496256"/>
                    <a:pt x="869248" y="492961"/>
                    <a:pt x="918791" y="492961"/>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5607329" y="67550"/>
              <a:ext cx="567489" cy="351259"/>
            </a:xfrm>
            <a:custGeom>
              <a:avLst/>
              <a:gdLst>
                <a:gd name="connsiteX0" fmla="*/ 0 w 567489"/>
                <a:gd name="connsiteY0" fmla="*/ 351259 h 351259"/>
                <a:gd name="connsiteX1" fmla="*/ 13512 w 567489"/>
                <a:gd name="connsiteY1" fmla="*/ 297219 h 351259"/>
                <a:gd name="connsiteX2" fmla="*/ 108093 w 567489"/>
                <a:gd name="connsiteY2" fmla="*/ 297219 h 351259"/>
                <a:gd name="connsiteX3" fmla="*/ 162140 w 567489"/>
                <a:gd name="connsiteY3" fmla="*/ 243179 h 351259"/>
                <a:gd name="connsiteX4" fmla="*/ 175651 w 567489"/>
                <a:gd name="connsiteY4" fmla="*/ 189139 h 351259"/>
                <a:gd name="connsiteX5" fmla="*/ 324279 w 567489"/>
                <a:gd name="connsiteY5" fmla="*/ 175630 h 351259"/>
                <a:gd name="connsiteX6" fmla="*/ 337791 w 567489"/>
                <a:gd name="connsiteY6" fmla="*/ 121590 h 351259"/>
                <a:gd name="connsiteX7" fmla="*/ 378326 w 567489"/>
                <a:gd name="connsiteY7" fmla="*/ 108080 h 351259"/>
                <a:gd name="connsiteX8" fmla="*/ 445884 w 567489"/>
                <a:gd name="connsiteY8" fmla="*/ 94570 h 351259"/>
                <a:gd name="connsiteX9" fmla="*/ 459396 w 567489"/>
                <a:gd name="connsiteY9" fmla="*/ 54040 h 351259"/>
                <a:gd name="connsiteX10" fmla="*/ 553977 w 567489"/>
                <a:gd name="connsiteY10" fmla="*/ 27020 h 351259"/>
                <a:gd name="connsiteX11" fmla="*/ 567489 w 567489"/>
                <a:gd name="connsiteY11" fmla="*/ 0 h 35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489" h="351259">
                  <a:moveTo>
                    <a:pt x="0" y="351259"/>
                  </a:moveTo>
                  <a:cubicBezTo>
                    <a:pt x="4504" y="333246"/>
                    <a:pt x="1912" y="311717"/>
                    <a:pt x="13512" y="297219"/>
                  </a:cubicBezTo>
                  <a:cubicBezTo>
                    <a:pt x="36127" y="268954"/>
                    <a:pt x="86564" y="291837"/>
                    <a:pt x="108093" y="297219"/>
                  </a:cubicBezTo>
                  <a:cubicBezTo>
                    <a:pt x="159293" y="280155"/>
                    <a:pt x="146969" y="296272"/>
                    <a:pt x="162140" y="243179"/>
                  </a:cubicBezTo>
                  <a:cubicBezTo>
                    <a:pt x="167241" y="225326"/>
                    <a:pt x="158511" y="196280"/>
                    <a:pt x="175651" y="189139"/>
                  </a:cubicBezTo>
                  <a:cubicBezTo>
                    <a:pt x="221572" y="170008"/>
                    <a:pt x="274736" y="180133"/>
                    <a:pt x="324279" y="175630"/>
                  </a:cubicBezTo>
                  <a:cubicBezTo>
                    <a:pt x="328783" y="157617"/>
                    <a:pt x="326191" y="136088"/>
                    <a:pt x="337791" y="121590"/>
                  </a:cubicBezTo>
                  <a:cubicBezTo>
                    <a:pt x="346689" y="110469"/>
                    <a:pt x="364509" y="111534"/>
                    <a:pt x="378326" y="108080"/>
                  </a:cubicBezTo>
                  <a:cubicBezTo>
                    <a:pt x="400606" y="102511"/>
                    <a:pt x="423365" y="99073"/>
                    <a:pt x="445884" y="94570"/>
                  </a:cubicBezTo>
                  <a:cubicBezTo>
                    <a:pt x="450388" y="81060"/>
                    <a:pt x="449325" y="64109"/>
                    <a:pt x="459396" y="54040"/>
                  </a:cubicBezTo>
                  <a:cubicBezTo>
                    <a:pt x="466171" y="47266"/>
                    <a:pt x="553101" y="27545"/>
                    <a:pt x="553977" y="27020"/>
                  </a:cubicBezTo>
                  <a:cubicBezTo>
                    <a:pt x="562612" y="21839"/>
                    <a:pt x="562985" y="9007"/>
                    <a:pt x="567489"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3391421" y="108080"/>
              <a:ext cx="445884" cy="351259"/>
            </a:xfrm>
            <a:custGeom>
              <a:avLst/>
              <a:gdLst>
                <a:gd name="connsiteX0" fmla="*/ 445884 w 445884"/>
                <a:gd name="connsiteY0" fmla="*/ 351259 h 351259"/>
                <a:gd name="connsiteX1" fmla="*/ 378326 w 445884"/>
                <a:gd name="connsiteY1" fmla="*/ 337749 h 351259"/>
                <a:gd name="connsiteX2" fmla="*/ 337791 w 445884"/>
                <a:gd name="connsiteY2" fmla="*/ 324239 h 351259"/>
                <a:gd name="connsiteX3" fmla="*/ 364814 w 445884"/>
                <a:gd name="connsiteY3" fmla="*/ 256689 h 351259"/>
                <a:gd name="connsiteX4" fmla="*/ 378326 w 445884"/>
                <a:gd name="connsiteY4" fmla="*/ 202649 h 351259"/>
                <a:gd name="connsiteX5" fmla="*/ 297256 w 445884"/>
                <a:gd name="connsiteY5" fmla="*/ 175629 h 351259"/>
                <a:gd name="connsiteX6" fmla="*/ 189163 w 445884"/>
                <a:gd name="connsiteY6" fmla="*/ 162119 h 351259"/>
                <a:gd name="connsiteX7" fmla="*/ 175651 w 445884"/>
                <a:gd name="connsiteY7" fmla="*/ 94570 h 351259"/>
                <a:gd name="connsiteX8" fmla="*/ 13511 w 445884"/>
                <a:gd name="connsiteY8" fmla="*/ 81060 h 351259"/>
                <a:gd name="connsiteX9" fmla="*/ 0 w 445884"/>
                <a:gd name="connsiteY9" fmla="*/ 0 h 35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351259">
                  <a:moveTo>
                    <a:pt x="445884" y="351259"/>
                  </a:moveTo>
                  <a:cubicBezTo>
                    <a:pt x="423365" y="346756"/>
                    <a:pt x="400606" y="343318"/>
                    <a:pt x="378326" y="337749"/>
                  </a:cubicBezTo>
                  <a:cubicBezTo>
                    <a:pt x="364509" y="334295"/>
                    <a:pt x="340133" y="338288"/>
                    <a:pt x="337791" y="324239"/>
                  </a:cubicBezTo>
                  <a:cubicBezTo>
                    <a:pt x="333803" y="300318"/>
                    <a:pt x="357144" y="279696"/>
                    <a:pt x="364814" y="256689"/>
                  </a:cubicBezTo>
                  <a:cubicBezTo>
                    <a:pt x="370686" y="239074"/>
                    <a:pt x="373822" y="220662"/>
                    <a:pt x="378326" y="202649"/>
                  </a:cubicBezTo>
                  <a:cubicBezTo>
                    <a:pt x="351303" y="193642"/>
                    <a:pt x="325109" y="181597"/>
                    <a:pt x="297256" y="175629"/>
                  </a:cubicBezTo>
                  <a:cubicBezTo>
                    <a:pt x="261751" y="168022"/>
                    <a:pt x="219377" y="182259"/>
                    <a:pt x="189163" y="162119"/>
                  </a:cubicBezTo>
                  <a:cubicBezTo>
                    <a:pt x="170056" y="149383"/>
                    <a:pt x="196500" y="104191"/>
                    <a:pt x="175651" y="94570"/>
                  </a:cubicBezTo>
                  <a:cubicBezTo>
                    <a:pt x="126408" y="71845"/>
                    <a:pt x="67558" y="85563"/>
                    <a:pt x="13511" y="81060"/>
                  </a:cubicBezTo>
                  <a:cubicBezTo>
                    <a:pt x="30113" y="14662"/>
                    <a:pt x="40153" y="40149"/>
                    <a:pt x="0"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7" name="TextBox 56"/>
          <p:cNvSpPr txBox="1"/>
          <p:nvPr/>
        </p:nvSpPr>
        <p:spPr>
          <a:xfrm>
            <a:off x="1648048" y="4191000"/>
            <a:ext cx="561752" cy="461665"/>
          </a:xfrm>
          <a:prstGeom prst="rect">
            <a:avLst/>
          </a:prstGeom>
          <a:noFill/>
        </p:spPr>
        <p:txBody>
          <a:bodyPr wrap="square" rtlCol="0">
            <a:spAutoFit/>
          </a:bodyPr>
          <a:lstStyle/>
          <a:p>
            <a:r>
              <a:rPr lang="en-US" sz="2400" b="1" dirty="0" smtClean="0">
                <a:solidFill>
                  <a:schemeClr val="bg1"/>
                </a:solidFill>
              </a:rPr>
              <a:t>CE</a:t>
            </a:r>
            <a:endParaRPr lang="en-US" sz="2400" b="1" dirty="0">
              <a:solidFill>
                <a:schemeClr val="bg1"/>
              </a:solidFill>
            </a:endParaRPr>
          </a:p>
        </p:txBody>
      </p:sp>
      <p:grpSp>
        <p:nvGrpSpPr>
          <p:cNvPr id="68" name="Group 67"/>
          <p:cNvGrpSpPr/>
          <p:nvPr/>
        </p:nvGrpSpPr>
        <p:grpSpPr>
          <a:xfrm>
            <a:off x="3688677" y="3276600"/>
            <a:ext cx="5074323" cy="1376065"/>
            <a:chOff x="3688677" y="3276600"/>
            <a:chExt cx="5074323" cy="1376065"/>
          </a:xfrm>
        </p:grpSpPr>
        <p:grpSp>
          <p:nvGrpSpPr>
            <p:cNvPr id="65" name="Group 64"/>
            <p:cNvGrpSpPr/>
            <p:nvPr/>
          </p:nvGrpSpPr>
          <p:grpSpPr>
            <a:xfrm>
              <a:off x="3733800" y="3276600"/>
              <a:ext cx="5029200" cy="1323439"/>
              <a:chOff x="3048000" y="3276600"/>
              <a:chExt cx="5029200" cy="1323439"/>
            </a:xfrm>
          </p:grpSpPr>
          <p:grpSp>
            <p:nvGrpSpPr>
              <p:cNvPr id="61" name="Group 60"/>
              <p:cNvGrpSpPr/>
              <p:nvPr/>
            </p:nvGrpSpPr>
            <p:grpSpPr>
              <a:xfrm>
                <a:off x="3605260" y="3276600"/>
                <a:ext cx="4471940" cy="1323439"/>
                <a:chOff x="3605260" y="3276600"/>
                <a:chExt cx="4471940" cy="1323439"/>
              </a:xfrm>
            </p:grpSpPr>
            <p:sp>
              <p:nvSpPr>
                <p:cNvPr id="40" name="TextBox 39"/>
                <p:cNvSpPr txBox="1"/>
                <p:nvPr/>
              </p:nvSpPr>
              <p:spPr>
                <a:xfrm>
                  <a:off x="3605260" y="3650159"/>
                  <a:ext cx="3872024" cy="646331"/>
                </a:xfrm>
                <a:prstGeom prst="rect">
                  <a:avLst/>
                </a:prstGeom>
                <a:solidFill>
                  <a:schemeClr val="tx1"/>
                </a:solidFill>
                <a:ln>
                  <a:solidFill>
                    <a:srgbClr val="FFFF00"/>
                  </a:solidFill>
                </a:ln>
              </p:spPr>
              <p:txBody>
                <a:bodyPr wrap="square" rtlCol="0">
                  <a:spAutoFit/>
                </a:bodyPr>
                <a:lstStyle/>
                <a:p>
                  <a:pPr algn="ctr"/>
                  <a:r>
                    <a:rPr lang="en-US" dirty="0" smtClean="0">
                      <a:solidFill>
                        <a:srgbClr val="FFFFFF"/>
                      </a:solidFill>
                    </a:rPr>
                    <a:t>Why only  ~ few % of type </a:t>
                  </a:r>
                  <a:r>
                    <a:rPr lang="en-US" dirty="0" err="1" smtClean="0">
                      <a:solidFill>
                        <a:srgbClr val="FFFFFF"/>
                      </a:solidFill>
                    </a:rPr>
                    <a:t>Ibc</a:t>
                  </a:r>
                  <a:r>
                    <a:rPr lang="en-US" dirty="0" smtClean="0">
                      <a:solidFill>
                        <a:srgbClr val="FFFFFF"/>
                      </a:solidFill>
                    </a:rPr>
                    <a:t> SN harbors a CE</a:t>
                  </a:r>
                  <a:endParaRPr lang="en-US" dirty="0">
                    <a:solidFill>
                      <a:srgbClr val="FFFFFF"/>
                    </a:solidFill>
                  </a:endParaRPr>
                </a:p>
              </p:txBody>
            </p:sp>
            <p:sp>
              <p:nvSpPr>
                <p:cNvPr id="41" name="TextBox 40"/>
                <p:cNvSpPr txBox="1"/>
                <p:nvPr/>
              </p:nvSpPr>
              <p:spPr>
                <a:xfrm>
                  <a:off x="7315200" y="3276600"/>
                  <a:ext cx="762000" cy="1323439"/>
                </a:xfrm>
                <a:prstGeom prst="rect">
                  <a:avLst/>
                </a:prstGeom>
                <a:noFill/>
              </p:spPr>
              <p:txBody>
                <a:bodyPr wrap="square" rtlCol="0">
                  <a:spAutoFit/>
                </a:bodyPr>
                <a:lstStyle/>
                <a:p>
                  <a:r>
                    <a:rPr lang="en-US" sz="8000" b="1" dirty="0" smtClean="0">
                      <a:solidFill>
                        <a:srgbClr val="FF6600"/>
                      </a:solidFill>
                      <a:effectLst>
                        <a:outerShdw blurRad="50800" dist="38100" dir="2700000">
                          <a:srgbClr val="000000"/>
                        </a:outerShdw>
                      </a:effectLst>
                    </a:rPr>
                    <a:t>?</a:t>
                  </a:r>
                  <a:endParaRPr lang="en-US" sz="8000" b="1" dirty="0">
                    <a:solidFill>
                      <a:srgbClr val="FF6600"/>
                    </a:solidFill>
                    <a:effectLst>
                      <a:outerShdw blurRad="50800" dist="38100" dir="2700000">
                        <a:srgbClr val="000000"/>
                      </a:outerShdw>
                    </a:effectLst>
                  </a:endParaRPr>
                </a:p>
              </p:txBody>
            </p:sp>
          </p:grpSp>
          <p:sp>
            <p:nvSpPr>
              <p:cNvPr id="63" name="TextBox 62"/>
              <p:cNvSpPr txBox="1"/>
              <p:nvPr/>
            </p:nvSpPr>
            <p:spPr>
              <a:xfrm>
                <a:off x="3048000" y="3352800"/>
                <a:ext cx="762000" cy="1015663"/>
              </a:xfrm>
              <a:prstGeom prst="rect">
                <a:avLst/>
              </a:prstGeom>
              <a:noFill/>
            </p:spPr>
            <p:txBody>
              <a:bodyPr wrap="square" rtlCol="0">
                <a:spAutoFit/>
              </a:bodyPr>
              <a:lstStyle/>
              <a:p>
                <a:r>
                  <a:rPr lang="en-US" sz="6000" b="1" dirty="0" smtClean="0">
                    <a:solidFill>
                      <a:srgbClr val="FF6600"/>
                    </a:solidFill>
                    <a:effectLst>
                      <a:outerShdw blurRad="50800" dist="38100" dir="2700000">
                        <a:srgbClr val="000000"/>
                      </a:outerShdw>
                    </a:effectLst>
                  </a:rPr>
                  <a:t>1</a:t>
                </a:r>
                <a:endParaRPr lang="en-US" sz="6000" b="1" dirty="0">
                  <a:solidFill>
                    <a:srgbClr val="FF6600"/>
                  </a:solidFill>
                  <a:effectLst>
                    <a:outerShdw blurRad="50800" dist="38100" dir="2700000">
                      <a:srgbClr val="000000"/>
                    </a:outerShdw>
                  </a:effectLst>
                </a:endParaRPr>
              </a:p>
            </p:txBody>
          </p:sp>
        </p:grpSp>
        <p:sp>
          <p:nvSpPr>
            <p:cNvPr id="66" name="Rectangle 65"/>
            <p:cNvSpPr/>
            <p:nvPr/>
          </p:nvSpPr>
          <p:spPr>
            <a:xfrm>
              <a:off x="3688677" y="3352800"/>
              <a:ext cx="4921923" cy="1299865"/>
            </a:xfrm>
            <a:prstGeom prst="rect">
              <a:avLst/>
            </a:prstGeom>
            <a:noFill/>
            <a:ln w="127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688677" y="4719935"/>
            <a:ext cx="4998123" cy="1404104"/>
            <a:chOff x="3688677" y="4719935"/>
            <a:chExt cx="4998123" cy="1404104"/>
          </a:xfrm>
        </p:grpSpPr>
        <p:grpSp>
          <p:nvGrpSpPr>
            <p:cNvPr id="62" name="Group 61"/>
            <p:cNvGrpSpPr/>
            <p:nvPr/>
          </p:nvGrpSpPr>
          <p:grpSpPr>
            <a:xfrm>
              <a:off x="4343400" y="4800600"/>
              <a:ext cx="4343400" cy="1323439"/>
              <a:chOff x="2895600" y="4800600"/>
              <a:chExt cx="4343400" cy="1323439"/>
            </a:xfrm>
          </p:grpSpPr>
          <p:sp>
            <p:nvSpPr>
              <p:cNvPr id="58" name="TextBox 57"/>
              <p:cNvSpPr txBox="1"/>
              <p:nvPr/>
            </p:nvSpPr>
            <p:spPr>
              <a:xfrm>
                <a:off x="2895600" y="5315634"/>
                <a:ext cx="3872024" cy="369332"/>
              </a:xfrm>
              <a:prstGeom prst="rect">
                <a:avLst/>
              </a:prstGeom>
              <a:solidFill>
                <a:schemeClr val="tx1"/>
              </a:solidFill>
              <a:ln>
                <a:solidFill>
                  <a:srgbClr val="FFFF00"/>
                </a:solidFill>
              </a:ln>
            </p:spPr>
            <p:txBody>
              <a:bodyPr wrap="square" rtlCol="0">
                <a:spAutoFit/>
              </a:bodyPr>
              <a:lstStyle/>
              <a:p>
                <a:pPr algn="ctr"/>
                <a:r>
                  <a:rPr lang="en-US" dirty="0" smtClean="0">
                    <a:solidFill>
                      <a:srgbClr val="FFFFFF"/>
                    </a:solidFill>
                  </a:rPr>
                  <a:t>How does the CE manifest its presence</a:t>
                </a:r>
                <a:endParaRPr lang="en-US" dirty="0">
                  <a:solidFill>
                    <a:srgbClr val="FFFFFF"/>
                  </a:solidFill>
                </a:endParaRPr>
              </a:p>
            </p:txBody>
          </p:sp>
          <p:sp>
            <p:nvSpPr>
              <p:cNvPr id="43" name="TextBox 42"/>
              <p:cNvSpPr txBox="1"/>
              <p:nvPr/>
            </p:nvSpPr>
            <p:spPr>
              <a:xfrm>
                <a:off x="6477000" y="4800600"/>
                <a:ext cx="762000" cy="1323439"/>
              </a:xfrm>
              <a:prstGeom prst="rect">
                <a:avLst/>
              </a:prstGeom>
              <a:noFill/>
            </p:spPr>
            <p:txBody>
              <a:bodyPr wrap="square" rtlCol="0">
                <a:spAutoFit/>
              </a:bodyPr>
              <a:lstStyle/>
              <a:p>
                <a:r>
                  <a:rPr lang="en-US" sz="8000" b="1" dirty="0" smtClean="0">
                    <a:solidFill>
                      <a:srgbClr val="FF6600"/>
                    </a:solidFill>
                    <a:effectLst>
                      <a:outerShdw blurRad="50800" dist="38100" dir="2700000">
                        <a:srgbClr val="000000"/>
                      </a:outerShdw>
                    </a:effectLst>
                  </a:rPr>
                  <a:t>?</a:t>
                </a:r>
                <a:endParaRPr lang="en-US" sz="8000" b="1" dirty="0">
                  <a:solidFill>
                    <a:srgbClr val="FF6600"/>
                  </a:solidFill>
                  <a:effectLst>
                    <a:outerShdw blurRad="50800" dist="38100" dir="2700000">
                      <a:srgbClr val="000000"/>
                    </a:outerShdw>
                  </a:effectLst>
                </a:endParaRPr>
              </a:p>
            </p:txBody>
          </p:sp>
        </p:grpSp>
        <p:sp>
          <p:nvSpPr>
            <p:cNvPr id="64" name="TextBox 63"/>
            <p:cNvSpPr txBox="1"/>
            <p:nvPr/>
          </p:nvSpPr>
          <p:spPr>
            <a:xfrm>
              <a:off x="3804933" y="4876800"/>
              <a:ext cx="762000" cy="1015663"/>
            </a:xfrm>
            <a:prstGeom prst="rect">
              <a:avLst/>
            </a:prstGeom>
            <a:noFill/>
          </p:spPr>
          <p:txBody>
            <a:bodyPr wrap="square" rtlCol="0">
              <a:spAutoFit/>
            </a:bodyPr>
            <a:lstStyle/>
            <a:p>
              <a:r>
                <a:rPr lang="en-US" sz="6000" b="1" dirty="0" smtClean="0">
                  <a:solidFill>
                    <a:srgbClr val="FF6600"/>
                  </a:solidFill>
                  <a:effectLst>
                    <a:outerShdw blurRad="50800" dist="38100" dir="2700000">
                      <a:srgbClr val="000000"/>
                    </a:outerShdw>
                  </a:effectLst>
                </a:rPr>
                <a:t>2</a:t>
              </a:r>
              <a:endParaRPr lang="en-US" sz="6000" b="1" dirty="0">
                <a:solidFill>
                  <a:srgbClr val="FF6600"/>
                </a:solidFill>
                <a:effectLst>
                  <a:outerShdw blurRad="50800" dist="38100" dir="2700000">
                    <a:srgbClr val="000000"/>
                  </a:outerShdw>
                </a:effectLst>
              </a:endParaRPr>
            </a:p>
          </p:txBody>
        </p:sp>
        <p:sp>
          <p:nvSpPr>
            <p:cNvPr id="67" name="Rectangle 66"/>
            <p:cNvSpPr/>
            <p:nvPr/>
          </p:nvSpPr>
          <p:spPr>
            <a:xfrm>
              <a:off x="3688677" y="4719935"/>
              <a:ext cx="4921923" cy="1299865"/>
            </a:xfrm>
            <a:prstGeom prst="rect">
              <a:avLst/>
            </a:prstGeom>
            <a:noFill/>
            <a:ln w="127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grpSp>
        <p:nvGrpSpPr>
          <p:cNvPr id="6" name="Group 5"/>
          <p:cNvGrpSpPr/>
          <p:nvPr/>
        </p:nvGrpSpPr>
        <p:grpSpPr>
          <a:xfrm>
            <a:off x="152400" y="838200"/>
            <a:ext cx="7188200" cy="5397500"/>
            <a:chOff x="812800" y="393700"/>
            <a:chExt cx="7188200" cy="5397500"/>
          </a:xfrm>
        </p:grpSpPr>
        <p:pic>
          <p:nvPicPr>
            <p:cNvPr id="7" name="Picture 6"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9" name="Freeform 8"/>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rocess 9"/>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10"/>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152400" y="81459"/>
            <a:ext cx="8991600" cy="584776"/>
          </a:xfrm>
          <a:prstGeom prst="rect">
            <a:avLst/>
          </a:prstGeom>
          <a:noFill/>
        </p:spPr>
        <p:txBody>
          <a:bodyPr wrap="square" rtlCol="0">
            <a:spAutoFit/>
          </a:bodyPr>
          <a:lstStyle/>
          <a:p>
            <a:pPr>
              <a:tabLst>
                <a:tab pos="1255713" algn="l"/>
              </a:tabLst>
            </a:pPr>
            <a:r>
              <a:rPr lang="en-US" sz="3200" dirty="0" smtClean="0">
                <a:latin typeface="Chalkduster"/>
                <a:cs typeface="Chalkduster"/>
              </a:rPr>
              <a:t>The big picture: H-stripped explosions</a:t>
            </a:r>
            <a:endParaRPr lang="en-US" sz="3200" dirty="0">
              <a:latin typeface="Chalkduster"/>
              <a:cs typeface="Chalkduster"/>
            </a:endParaRPr>
          </a:p>
        </p:txBody>
      </p:sp>
      <p:grpSp>
        <p:nvGrpSpPr>
          <p:cNvPr id="15" name="Group 14"/>
          <p:cNvGrpSpPr/>
          <p:nvPr/>
        </p:nvGrpSpPr>
        <p:grpSpPr>
          <a:xfrm>
            <a:off x="1409700" y="1765300"/>
            <a:ext cx="2781300" cy="3390900"/>
            <a:chOff x="1409700" y="1765300"/>
            <a:chExt cx="2781300" cy="3390900"/>
          </a:xfrm>
        </p:grpSpPr>
        <p:sp>
          <p:nvSpPr>
            <p:cNvPr id="13" name="Freeform 12"/>
            <p:cNvSpPr/>
            <p:nvPr/>
          </p:nvSpPr>
          <p:spPr>
            <a:xfrm>
              <a:off x="1409700" y="1765300"/>
              <a:ext cx="2781300" cy="3390900"/>
            </a:xfrm>
            <a:custGeom>
              <a:avLst/>
              <a:gdLst>
                <a:gd name="connsiteX0" fmla="*/ 0 w 2781300"/>
                <a:gd name="connsiteY0" fmla="*/ 520700 h 3390900"/>
                <a:gd name="connsiteX1" fmla="*/ 901700 w 2781300"/>
                <a:gd name="connsiteY1" fmla="*/ 0 h 3390900"/>
                <a:gd name="connsiteX2" fmla="*/ 2781300 w 2781300"/>
                <a:gd name="connsiteY2" fmla="*/ 2692400 h 3390900"/>
                <a:gd name="connsiteX3" fmla="*/ 1320800 w 2781300"/>
                <a:gd name="connsiteY3" fmla="*/ 3390900 h 3390900"/>
                <a:gd name="connsiteX4" fmla="*/ 0 w 2781300"/>
                <a:gd name="connsiteY4" fmla="*/ 520700 h 339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300" h="3390900">
                  <a:moveTo>
                    <a:pt x="0" y="520700"/>
                  </a:moveTo>
                  <a:lnTo>
                    <a:pt x="901700" y="0"/>
                  </a:lnTo>
                  <a:lnTo>
                    <a:pt x="2781300" y="2692400"/>
                  </a:lnTo>
                  <a:lnTo>
                    <a:pt x="1320800" y="3390900"/>
                  </a:lnTo>
                  <a:lnTo>
                    <a:pt x="0" y="520700"/>
                  </a:lnTo>
                  <a:close/>
                </a:path>
              </a:pathLst>
            </a:custGeom>
            <a:solidFill>
              <a:srgbClr val="FF0000">
                <a:alpha val="76000"/>
              </a:srgbClr>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082800" y="2667000"/>
              <a:ext cx="1346200" cy="1200329"/>
            </a:xfrm>
            <a:prstGeom prst="rect">
              <a:avLst/>
            </a:prstGeom>
            <a:noFill/>
          </p:spPr>
          <p:txBody>
            <a:bodyPr wrap="square" rtlCol="0">
              <a:spAutoFit/>
            </a:bodyPr>
            <a:lstStyle/>
            <a:p>
              <a:r>
                <a:rPr lang="en-US" dirty="0" smtClean="0"/>
                <a:t>Ordinary </a:t>
              </a:r>
              <a:r>
                <a:rPr lang="en-US" dirty="0" err="1" smtClean="0"/>
                <a:t>SNe</a:t>
              </a:r>
              <a:r>
                <a:rPr lang="en-US" dirty="0" smtClean="0"/>
                <a:t> </a:t>
              </a:r>
              <a:r>
                <a:rPr lang="en-US" dirty="0" err="1" smtClean="0"/>
                <a:t>Ibc</a:t>
              </a:r>
              <a:endParaRPr lang="en-US" dirty="0" smtClean="0"/>
            </a:p>
            <a:p>
              <a:r>
                <a:rPr lang="en-US" dirty="0" smtClean="0"/>
                <a:t>NO Engine, NO JET</a:t>
              </a:r>
              <a:endParaRPr lang="en-US" dirty="0"/>
            </a:p>
          </p:txBody>
        </p:sp>
      </p:grpSp>
      <p:grpSp>
        <p:nvGrpSpPr>
          <p:cNvPr id="18" name="Group 17"/>
          <p:cNvGrpSpPr/>
          <p:nvPr/>
        </p:nvGrpSpPr>
        <p:grpSpPr>
          <a:xfrm>
            <a:off x="2133600" y="1524000"/>
            <a:ext cx="4927600" cy="1790700"/>
            <a:chOff x="2133600" y="1524000"/>
            <a:chExt cx="4927600" cy="1790700"/>
          </a:xfrm>
        </p:grpSpPr>
        <p:sp>
          <p:nvSpPr>
            <p:cNvPr id="16" name="Freeform 15"/>
            <p:cNvSpPr/>
            <p:nvPr/>
          </p:nvSpPr>
          <p:spPr>
            <a:xfrm>
              <a:off x="2133600" y="1524000"/>
              <a:ext cx="4927600" cy="1790700"/>
            </a:xfrm>
            <a:custGeom>
              <a:avLst/>
              <a:gdLst>
                <a:gd name="connsiteX0" fmla="*/ 393700 w 4927600"/>
                <a:gd name="connsiteY0" fmla="*/ 0 h 1790700"/>
                <a:gd name="connsiteX1" fmla="*/ 0 w 4927600"/>
                <a:gd name="connsiteY1" fmla="*/ 342900 h 1790700"/>
                <a:gd name="connsiteX2" fmla="*/ 3721100 w 4927600"/>
                <a:gd name="connsiteY2" fmla="*/ 1790700 h 1790700"/>
                <a:gd name="connsiteX3" fmla="*/ 4927600 w 4927600"/>
                <a:gd name="connsiteY3" fmla="*/ 990600 h 1790700"/>
                <a:gd name="connsiteX4" fmla="*/ 4495800 w 4927600"/>
                <a:gd name="connsiteY4" fmla="*/ 165100 h 1790700"/>
                <a:gd name="connsiteX5" fmla="*/ 393700 w 4927600"/>
                <a:gd name="connsiteY5"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600" h="1790700">
                  <a:moveTo>
                    <a:pt x="393700" y="0"/>
                  </a:moveTo>
                  <a:lnTo>
                    <a:pt x="0" y="342900"/>
                  </a:lnTo>
                  <a:lnTo>
                    <a:pt x="3721100" y="1790700"/>
                  </a:lnTo>
                  <a:lnTo>
                    <a:pt x="4927600" y="990600"/>
                  </a:lnTo>
                  <a:lnTo>
                    <a:pt x="4495800" y="165100"/>
                  </a:lnTo>
                  <a:lnTo>
                    <a:pt x="393700" y="0"/>
                  </a:lnTo>
                  <a:close/>
                </a:path>
              </a:pathLst>
            </a:custGeom>
            <a:solidFill>
              <a:srgbClr val="0000FF">
                <a:alpha val="71000"/>
              </a:srgbClr>
            </a:solidFill>
            <a:ln w="222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810000" y="1600200"/>
              <a:ext cx="2438400" cy="923330"/>
            </a:xfrm>
            <a:prstGeom prst="rect">
              <a:avLst/>
            </a:prstGeom>
            <a:noFill/>
          </p:spPr>
          <p:txBody>
            <a:bodyPr wrap="square" rtlCol="0">
              <a:spAutoFit/>
            </a:bodyPr>
            <a:lstStyle/>
            <a:p>
              <a:r>
                <a:rPr lang="en-US" dirty="0" err="1" smtClean="0">
                  <a:solidFill>
                    <a:schemeClr val="bg1"/>
                  </a:solidFill>
                </a:rPr>
                <a:t>GRBs</a:t>
              </a:r>
              <a:endParaRPr lang="en-US" dirty="0" smtClean="0">
                <a:solidFill>
                  <a:schemeClr val="bg1"/>
                </a:solidFill>
              </a:endParaRPr>
            </a:p>
            <a:p>
              <a:r>
                <a:rPr lang="en-US" dirty="0" smtClean="0">
                  <a:solidFill>
                    <a:schemeClr val="bg1"/>
                  </a:solidFill>
                </a:rPr>
                <a:t>Engine</a:t>
              </a:r>
            </a:p>
            <a:p>
              <a:r>
                <a:rPr lang="en-US" dirty="0" smtClean="0">
                  <a:solidFill>
                    <a:schemeClr val="bg1"/>
                  </a:solidFill>
                </a:rPr>
                <a:t>Fully developed jet</a:t>
              </a:r>
              <a:endParaRPr lang="en-US" dirty="0">
                <a:solidFill>
                  <a:schemeClr val="bg1"/>
                </a:solidFill>
              </a:endParaRPr>
            </a:p>
          </p:txBody>
        </p:sp>
      </p:grpSp>
      <p:grpSp>
        <p:nvGrpSpPr>
          <p:cNvPr id="22" name="Group 21"/>
          <p:cNvGrpSpPr/>
          <p:nvPr/>
        </p:nvGrpSpPr>
        <p:grpSpPr>
          <a:xfrm>
            <a:off x="2197100" y="1651000"/>
            <a:ext cx="3441700" cy="2565400"/>
            <a:chOff x="2197100" y="1651000"/>
            <a:chExt cx="3441700" cy="2565400"/>
          </a:xfrm>
        </p:grpSpPr>
        <p:sp>
          <p:nvSpPr>
            <p:cNvPr id="20" name="Freeform 19"/>
            <p:cNvSpPr/>
            <p:nvPr/>
          </p:nvSpPr>
          <p:spPr>
            <a:xfrm>
              <a:off x="2197100" y="1651000"/>
              <a:ext cx="3149600" cy="2565400"/>
            </a:xfrm>
            <a:custGeom>
              <a:avLst/>
              <a:gdLst>
                <a:gd name="connsiteX0" fmla="*/ 0 w 3149600"/>
                <a:gd name="connsiteY0" fmla="*/ 177800 h 2565400"/>
                <a:gd name="connsiteX1" fmla="*/ 241300 w 3149600"/>
                <a:gd name="connsiteY1" fmla="*/ 0 h 2565400"/>
                <a:gd name="connsiteX2" fmla="*/ 3149600 w 3149600"/>
                <a:gd name="connsiteY2" fmla="*/ 1587500 h 2565400"/>
                <a:gd name="connsiteX3" fmla="*/ 3149600 w 3149600"/>
                <a:gd name="connsiteY3" fmla="*/ 2476500 h 2565400"/>
                <a:gd name="connsiteX4" fmla="*/ 2578100 w 3149600"/>
                <a:gd name="connsiteY4" fmla="*/ 2565400 h 2565400"/>
                <a:gd name="connsiteX5" fmla="*/ 1701800 w 3149600"/>
                <a:gd name="connsiteY5" fmla="*/ 2209800 h 2565400"/>
                <a:gd name="connsiteX6" fmla="*/ 88900 w 3149600"/>
                <a:gd name="connsiteY6" fmla="*/ 1270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600" h="2565400">
                  <a:moveTo>
                    <a:pt x="0" y="177800"/>
                  </a:moveTo>
                  <a:lnTo>
                    <a:pt x="241300" y="0"/>
                  </a:lnTo>
                  <a:lnTo>
                    <a:pt x="3149600" y="1587500"/>
                  </a:lnTo>
                  <a:lnTo>
                    <a:pt x="3149600" y="2476500"/>
                  </a:lnTo>
                  <a:lnTo>
                    <a:pt x="2578100" y="2565400"/>
                  </a:lnTo>
                  <a:lnTo>
                    <a:pt x="1701800" y="2209800"/>
                  </a:lnTo>
                  <a:lnTo>
                    <a:pt x="88900" y="127000"/>
                  </a:lnTo>
                </a:path>
              </a:pathLst>
            </a:custGeom>
            <a:solidFill>
              <a:srgbClr val="4C7BFF">
                <a:alpha val="90000"/>
              </a:srgbClr>
            </a:solidFill>
            <a:ln w="44450">
              <a:solidFill>
                <a:srgbClr val="4C7B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962400" y="3039070"/>
              <a:ext cx="1676400" cy="923330"/>
            </a:xfrm>
            <a:prstGeom prst="rect">
              <a:avLst/>
            </a:prstGeom>
            <a:noFill/>
          </p:spPr>
          <p:txBody>
            <a:bodyPr wrap="square" rtlCol="0">
              <a:spAutoFit/>
            </a:bodyPr>
            <a:lstStyle/>
            <a:p>
              <a:r>
                <a:rPr lang="en-US" dirty="0" smtClean="0"/>
                <a:t>Sub-E </a:t>
              </a:r>
              <a:r>
                <a:rPr lang="en-US" dirty="0" err="1" smtClean="0"/>
                <a:t>GRBs</a:t>
              </a:r>
              <a:endParaRPr lang="en-US" dirty="0" smtClean="0"/>
            </a:p>
            <a:p>
              <a:r>
                <a:rPr lang="en-US" dirty="0" smtClean="0"/>
                <a:t>Engine</a:t>
              </a:r>
            </a:p>
            <a:p>
              <a:r>
                <a:rPr lang="en-US" dirty="0" smtClean="0"/>
                <a:t>Weak jet</a:t>
              </a:r>
              <a:endParaRPr lang="en-US" dirty="0"/>
            </a:p>
          </p:txBody>
        </p:sp>
      </p:grpSp>
      <p:sp>
        <p:nvSpPr>
          <p:cNvPr id="24" name="Oval 23"/>
          <p:cNvSpPr/>
          <p:nvPr/>
        </p:nvSpPr>
        <p:spPr>
          <a:xfrm>
            <a:off x="3124200" y="4495800"/>
            <a:ext cx="914400" cy="9144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6248400" y="1632672"/>
            <a:ext cx="914400" cy="2510256"/>
            <a:chOff x="6248400" y="1632672"/>
            <a:chExt cx="914400" cy="2510256"/>
          </a:xfrm>
        </p:grpSpPr>
        <p:sp>
          <p:nvSpPr>
            <p:cNvPr id="25" name="Oval 24"/>
            <p:cNvSpPr/>
            <p:nvPr/>
          </p:nvSpPr>
          <p:spPr>
            <a:xfrm>
              <a:off x="6248400" y="2400300"/>
              <a:ext cx="914400" cy="9144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erge 27"/>
            <p:cNvSpPr/>
            <p:nvPr/>
          </p:nvSpPr>
          <p:spPr>
            <a:xfrm rot="721921">
              <a:off x="6606367" y="1632672"/>
              <a:ext cx="447309" cy="1288312"/>
            </a:xfrm>
            <a:prstGeom prst="flowChartMerge">
              <a:avLst/>
            </a:prstGeom>
            <a:gradFill flip="none" rotWithShape="1">
              <a:gsLst>
                <a:gs pos="20000">
                  <a:srgbClr val="00E400"/>
                </a:gs>
                <a:gs pos="100000">
                  <a:schemeClr val="accent1">
                    <a:tint val="50000"/>
                    <a:shade val="100000"/>
                    <a:satMod val="350000"/>
                    <a:alpha val="5000"/>
                  </a:schemeClr>
                </a:gs>
                <a:gs pos="50000">
                  <a:srgbClr val="00E400">
                    <a:alpha val="7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erge 28"/>
            <p:cNvSpPr/>
            <p:nvPr/>
          </p:nvSpPr>
          <p:spPr>
            <a:xfrm rot="11653952">
              <a:off x="6323706" y="2854616"/>
              <a:ext cx="447309" cy="1288312"/>
            </a:xfrm>
            <a:prstGeom prst="flowChartMerge">
              <a:avLst/>
            </a:prstGeom>
            <a:gradFill flip="none" rotWithShape="1">
              <a:gsLst>
                <a:gs pos="20000">
                  <a:srgbClr val="00E400"/>
                </a:gs>
                <a:gs pos="100000">
                  <a:schemeClr val="accent1">
                    <a:tint val="50000"/>
                    <a:shade val="100000"/>
                    <a:satMod val="350000"/>
                    <a:alpha val="5000"/>
                  </a:schemeClr>
                </a:gs>
                <a:gs pos="50000">
                  <a:srgbClr val="00E400">
                    <a:alpha val="7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724400" y="3451654"/>
            <a:ext cx="914400" cy="1178746"/>
            <a:chOff x="4724400" y="3451654"/>
            <a:chExt cx="914400" cy="1178746"/>
          </a:xfrm>
        </p:grpSpPr>
        <p:grpSp>
          <p:nvGrpSpPr>
            <p:cNvPr id="31" name="Group 30"/>
            <p:cNvGrpSpPr/>
            <p:nvPr/>
          </p:nvGrpSpPr>
          <p:grpSpPr>
            <a:xfrm>
              <a:off x="4724400" y="3451654"/>
              <a:ext cx="914400" cy="1044146"/>
              <a:chOff x="6248400" y="2270554"/>
              <a:chExt cx="914400" cy="1044146"/>
            </a:xfrm>
          </p:grpSpPr>
          <p:sp>
            <p:nvSpPr>
              <p:cNvPr id="32" name="Oval 31"/>
              <p:cNvSpPr/>
              <p:nvPr/>
            </p:nvSpPr>
            <p:spPr>
              <a:xfrm>
                <a:off x="6248400" y="2400300"/>
                <a:ext cx="914400" cy="9144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erge 32"/>
              <p:cNvSpPr/>
              <p:nvPr/>
            </p:nvSpPr>
            <p:spPr>
              <a:xfrm rot="721921">
                <a:off x="6609083" y="2270554"/>
                <a:ext cx="276924" cy="565336"/>
              </a:xfrm>
              <a:prstGeom prst="flowChartMerge">
                <a:avLst/>
              </a:prstGeom>
              <a:gradFill flip="none" rotWithShape="1">
                <a:gsLst>
                  <a:gs pos="20000">
                    <a:srgbClr val="00E400"/>
                  </a:gs>
                  <a:gs pos="100000">
                    <a:schemeClr val="accent1">
                      <a:tint val="50000"/>
                      <a:shade val="100000"/>
                      <a:satMod val="350000"/>
                      <a:alpha val="5000"/>
                    </a:schemeClr>
                  </a:gs>
                  <a:gs pos="50000">
                    <a:srgbClr val="00E400">
                      <a:alpha val="7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Merge 34"/>
            <p:cNvSpPr/>
            <p:nvPr/>
          </p:nvSpPr>
          <p:spPr>
            <a:xfrm rot="721921" flipV="1">
              <a:off x="4932309" y="4064932"/>
              <a:ext cx="312223" cy="565468"/>
            </a:xfrm>
            <a:prstGeom prst="flowChartMerge">
              <a:avLst/>
            </a:prstGeom>
            <a:gradFill flip="none" rotWithShape="1">
              <a:gsLst>
                <a:gs pos="20000">
                  <a:srgbClr val="00E400"/>
                </a:gs>
                <a:gs pos="100000">
                  <a:schemeClr val="accent1">
                    <a:tint val="50000"/>
                    <a:shade val="100000"/>
                    <a:satMod val="350000"/>
                    <a:alpha val="5000"/>
                  </a:schemeClr>
                </a:gs>
                <a:gs pos="50000">
                  <a:srgbClr val="00E400">
                    <a:alpha val="7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417890" y="3867329"/>
            <a:ext cx="3497510" cy="646331"/>
            <a:chOff x="5417890" y="3867329"/>
            <a:chExt cx="3497510" cy="646331"/>
          </a:xfrm>
        </p:grpSpPr>
        <p:sp>
          <p:nvSpPr>
            <p:cNvPr id="37" name="TextBox 36"/>
            <p:cNvSpPr txBox="1"/>
            <p:nvPr/>
          </p:nvSpPr>
          <p:spPr>
            <a:xfrm>
              <a:off x="5943600" y="3867329"/>
              <a:ext cx="2971800" cy="646331"/>
            </a:xfrm>
            <a:prstGeom prst="rect">
              <a:avLst/>
            </a:prstGeom>
            <a:solidFill>
              <a:schemeClr val="tx1"/>
            </a:solidFill>
          </p:spPr>
          <p:txBody>
            <a:bodyPr wrap="square" rtlCol="0">
              <a:spAutoFit/>
            </a:bodyPr>
            <a:lstStyle/>
            <a:p>
              <a:r>
                <a:rPr lang="en-US" dirty="0" smtClean="0">
                  <a:solidFill>
                    <a:schemeClr val="bg1"/>
                  </a:solidFill>
                </a:rPr>
                <a:t>We can study the engine with late-time radio and X-rays</a:t>
              </a:r>
              <a:endParaRPr lang="en-US" dirty="0">
                <a:solidFill>
                  <a:schemeClr val="bg1"/>
                </a:solidFill>
              </a:endParaRPr>
            </a:p>
          </p:txBody>
        </p:sp>
        <p:sp>
          <p:nvSpPr>
            <p:cNvPr id="41" name="Right Arrow 40"/>
            <p:cNvSpPr/>
            <p:nvPr/>
          </p:nvSpPr>
          <p:spPr>
            <a:xfrm>
              <a:off x="5417890" y="4090444"/>
              <a:ext cx="525710" cy="17675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346700" y="4559535"/>
            <a:ext cx="2590800" cy="1993665"/>
            <a:chOff x="5410200" y="4191000"/>
            <a:chExt cx="2590800" cy="1993665"/>
          </a:xfrm>
        </p:grpSpPr>
        <p:cxnSp>
          <p:nvCxnSpPr>
            <p:cNvPr id="66" name="Straight Arrow Connector 65"/>
            <p:cNvCxnSpPr/>
            <p:nvPr/>
          </p:nvCxnSpPr>
          <p:spPr>
            <a:xfrm>
              <a:off x="5639593" y="6095204"/>
              <a:ext cx="2133600" cy="1588"/>
            </a:xfrm>
            <a:prstGeom prst="straightConnector1">
              <a:avLst/>
            </a:prstGeom>
            <a:ln>
              <a:solidFill>
                <a:srgbClr val="02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7" name="Group 12"/>
            <p:cNvGrpSpPr/>
            <p:nvPr/>
          </p:nvGrpSpPr>
          <p:grpSpPr>
            <a:xfrm>
              <a:off x="5410200" y="4191000"/>
              <a:ext cx="2590800" cy="1993665"/>
              <a:chOff x="5410200" y="4191000"/>
              <a:chExt cx="2590800" cy="1993665"/>
            </a:xfrm>
          </p:grpSpPr>
          <p:sp>
            <p:nvSpPr>
              <p:cNvPr id="69" name="Rectangle 68"/>
              <p:cNvSpPr/>
              <p:nvPr/>
            </p:nvSpPr>
            <p:spPr>
              <a:xfrm>
                <a:off x="5410200" y="4191000"/>
                <a:ext cx="2590800" cy="19936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Arrow Connector 69"/>
              <p:cNvCxnSpPr/>
              <p:nvPr/>
            </p:nvCxnSpPr>
            <p:spPr>
              <a:xfrm rot="16200000" flipV="1">
                <a:off x="4870968" y="5174968"/>
                <a:ext cx="1840468" cy="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638800" y="4792880"/>
                <a:ext cx="1143000" cy="110190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981700" y="5402480"/>
                <a:ext cx="1791493" cy="492301"/>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981700" y="4792880"/>
                <a:ext cx="571500" cy="461665"/>
              </a:xfrm>
              <a:prstGeom prst="rect">
                <a:avLst/>
              </a:prstGeom>
              <a:noFill/>
            </p:spPr>
            <p:txBody>
              <a:bodyPr wrap="square" rtlCol="0">
                <a:spAutoFit/>
              </a:bodyPr>
              <a:lstStyle/>
              <a:p>
                <a:r>
                  <a:rPr lang="en-US" sz="2400" dirty="0" smtClean="0">
                    <a:solidFill>
                      <a:srgbClr val="FF0000"/>
                    </a:solidFill>
                  </a:rPr>
                  <a:t>Jet</a:t>
                </a:r>
                <a:endParaRPr lang="en-US" sz="2400" dirty="0">
                  <a:solidFill>
                    <a:srgbClr val="FF0000"/>
                  </a:solidFill>
                </a:endParaRPr>
              </a:p>
            </p:txBody>
          </p:sp>
          <p:sp>
            <p:nvSpPr>
              <p:cNvPr id="74" name="TextBox 73"/>
              <p:cNvSpPr txBox="1"/>
              <p:nvPr/>
            </p:nvSpPr>
            <p:spPr>
              <a:xfrm>
                <a:off x="7239000" y="5336460"/>
                <a:ext cx="685800" cy="523220"/>
              </a:xfrm>
              <a:prstGeom prst="rect">
                <a:avLst/>
              </a:prstGeom>
              <a:noFill/>
            </p:spPr>
            <p:txBody>
              <a:bodyPr wrap="square" rtlCol="0">
                <a:spAutoFit/>
              </a:bodyPr>
              <a:lstStyle/>
              <a:p>
                <a:r>
                  <a:rPr lang="en-US" sz="2800" b="1" dirty="0" smtClean="0">
                    <a:solidFill>
                      <a:srgbClr val="008000"/>
                    </a:solidFill>
                  </a:rPr>
                  <a:t>CE</a:t>
                </a:r>
                <a:endParaRPr lang="en-US" sz="2800" b="1" dirty="0">
                  <a:solidFill>
                    <a:srgbClr val="008000"/>
                  </a:solidFill>
                </a:endParaRPr>
              </a:p>
            </p:txBody>
          </p:sp>
        </p:grpSp>
        <p:cxnSp>
          <p:nvCxnSpPr>
            <p:cNvPr id="68" name="Straight Arrow Connector 67"/>
            <p:cNvCxnSpPr/>
            <p:nvPr/>
          </p:nvCxnSpPr>
          <p:spPr>
            <a:xfrm>
              <a:off x="5638800" y="5894781"/>
              <a:ext cx="2286000" cy="1588"/>
            </a:xfrm>
            <a:prstGeom prst="straightConnector1">
              <a:avLst/>
            </a:prstGeom>
            <a:ln>
              <a:solidFill>
                <a:srgbClr val="02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6096000" y="292335"/>
            <a:ext cx="2590800" cy="1993665"/>
            <a:chOff x="5410200" y="4191000"/>
            <a:chExt cx="2590800" cy="1993665"/>
          </a:xfrm>
        </p:grpSpPr>
        <p:cxnSp>
          <p:nvCxnSpPr>
            <p:cNvPr id="76" name="Straight Arrow Connector 75"/>
            <p:cNvCxnSpPr/>
            <p:nvPr/>
          </p:nvCxnSpPr>
          <p:spPr>
            <a:xfrm>
              <a:off x="5639593" y="6095204"/>
              <a:ext cx="2133600" cy="1588"/>
            </a:xfrm>
            <a:prstGeom prst="straightConnector1">
              <a:avLst/>
            </a:prstGeom>
            <a:ln>
              <a:solidFill>
                <a:srgbClr val="02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7" name="Group 12"/>
            <p:cNvGrpSpPr/>
            <p:nvPr/>
          </p:nvGrpSpPr>
          <p:grpSpPr>
            <a:xfrm>
              <a:off x="5410200" y="4191000"/>
              <a:ext cx="2590800" cy="1993665"/>
              <a:chOff x="5410200" y="4191000"/>
              <a:chExt cx="2590800" cy="1993665"/>
            </a:xfrm>
          </p:grpSpPr>
          <p:sp>
            <p:nvSpPr>
              <p:cNvPr id="79" name="Rectangle 78"/>
              <p:cNvSpPr/>
              <p:nvPr/>
            </p:nvSpPr>
            <p:spPr>
              <a:xfrm>
                <a:off x="5410200" y="4191000"/>
                <a:ext cx="2590800" cy="19936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p:cNvCxnSpPr/>
              <p:nvPr/>
            </p:nvCxnSpPr>
            <p:spPr>
              <a:xfrm rot="16200000" flipV="1">
                <a:off x="4870968" y="5174968"/>
                <a:ext cx="1840468" cy="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874943" y="4611390"/>
                <a:ext cx="1960957" cy="1024713"/>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981700" y="5402480"/>
                <a:ext cx="1791493" cy="492301"/>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6197600" y="4340703"/>
                <a:ext cx="571500" cy="461665"/>
              </a:xfrm>
              <a:prstGeom prst="rect">
                <a:avLst/>
              </a:prstGeom>
              <a:noFill/>
            </p:spPr>
            <p:txBody>
              <a:bodyPr wrap="square" rtlCol="0">
                <a:spAutoFit/>
              </a:bodyPr>
              <a:lstStyle/>
              <a:p>
                <a:r>
                  <a:rPr lang="en-US" sz="2400" dirty="0" smtClean="0">
                    <a:solidFill>
                      <a:srgbClr val="FF0000"/>
                    </a:solidFill>
                  </a:rPr>
                  <a:t>Jet</a:t>
                </a:r>
                <a:endParaRPr lang="en-US" sz="2400" dirty="0">
                  <a:solidFill>
                    <a:srgbClr val="FF0000"/>
                  </a:solidFill>
                </a:endParaRPr>
              </a:p>
            </p:txBody>
          </p:sp>
          <p:sp>
            <p:nvSpPr>
              <p:cNvPr id="84" name="TextBox 83"/>
              <p:cNvSpPr txBox="1"/>
              <p:nvPr/>
            </p:nvSpPr>
            <p:spPr>
              <a:xfrm>
                <a:off x="7239000" y="5336460"/>
                <a:ext cx="685800" cy="523220"/>
              </a:xfrm>
              <a:prstGeom prst="rect">
                <a:avLst/>
              </a:prstGeom>
              <a:noFill/>
            </p:spPr>
            <p:txBody>
              <a:bodyPr wrap="square" rtlCol="0">
                <a:spAutoFit/>
              </a:bodyPr>
              <a:lstStyle/>
              <a:p>
                <a:r>
                  <a:rPr lang="en-US" sz="2800" b="1" dirty="0" smtClean="0">
                    <a:solidFill>
                      <a:srgbClr val="008000"/>
                    </a:solidFill>
                  </a:rPr>
                  <a:t>CE</a:t>
                </a:r>
                <a:endParaRPr lang="en-US" sz="2800" b="1" dirty="0">
                  <a:solidFill>
                    <a:srgbClr val="008000"/>
                  </a:solidFill>
                </a:endParaRPr>
              </a:p>
            </p:txBody>
          </p:sp>
        </p:grpSp>
        <p:cxnSp>
          <p:nvCxnSpPr>
            <p:cNvPr id="78" name="Straight Arrow Connector 77"/>
            <p:cNvCxnSpPr/>
            <p:nvPr/>
          </p:nvCxnSpPr>
          <p:spPr>
            <a:xfrm>
              <a:off x="5638800" y="5894781"/>
              <a:ext cx="2286000" cy="1588"/>
            </a:xfrm>
            <a:prstGeom prst="straightConnector1">
              <a:avLst/>
            </a:prstGeom>
            <a:ln>
              <a:solidFill>
                <a:srgbClr val="02000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fill="hold"/>
                                        <p:tgtEl>
                                          <p:spTgt spid="75"/>
                                        </p:tgtEl>
                                        <p:attrNameLst>
                                          <p:attrName>ppt_x</p:attrName>
                                        </p:attrNameLst>
                                      </p:cBhvr>
                                      <p:tavLst>
                                        <p:tav tm="0">
                                          <p:val>
                                            <p:strVal val="#ppt_x"/>
                                          </p:val>
                                        </p:tav>
                                        <p:tav tm="100000">
                                          <p:val>
                                            <p:strVal val="#ppt_x"/>
                                          </p:val>
                                        </p:tav>
                                      </p:tavLst>
                                    </p:anim>
                                    <p:anim calcmode="lin" valueType="num">
                                      <p:cBhvr additive="base">
                                        <p:cTn id="5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pic>
        <p:nvPicPr>
          <p:cNvPr id="15" name="Picture 14" descr="engine.jpg"/>
          <p:cNvPicPr>
            <a:picLocks noChangeAspect="1"/>
          </p:cNvPicPr>
          <p:nvPr/>
        </p:nvPicPr>
        <p:blipFill>
          <a:blip r:embed="rId3"/>
          <a:stretch>
            <a:fillRect/>
          </a:stretch>
        </p:blipFill>
        <p:spPr>
          <a:xfrm>
            <a:off x="2362200" y="2209800"/>
            <a:ext cx="4685558" cy="3505200"/>
          </a:xfrm>
          <a:prstGeom prst="rect">
            <a:avLst/>
          </a:prstGeom>
        </p:spPr>
      </p:pic>
      <p:sp>
        <p:nvSpPr>
          <p:cNvPr id="17" name="TextBox 16"/>
          <p:cNvSpPr txBox="1"/>
          <p:nvPr/>
        </p:nvSpPr>
        <p:spPr>
          <a:xfrm>
            <a:off x="76200" y="3048000"/>
            <a:ext cx="2238152"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Radio</a:t>
            </a:r>
            <a:endParaRPr lang="en-US" sz="4400" dirty="0">
              <a:latin typeface="Chalkduster"/>
              <a:cs typeface="Chalkduster"/>
            </a:endParaRPr>
          </a:p>
        </p:txBody>
      </p:sp>
      <p:sp>
        <p:nvSpPr>
          <p:cNvPr id="18" name="TextBox 17"/>
          <p:cNvSpPr txBox="1"/>
          <p:nvPr/>
        </p:nvSpPr>
        <p:spPr>
          <a:xfrm>
            <a:off x="6934200" y="3048000"/>
            <a:ext cx="2238152"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X-rays</a:t>
            </a:r>
            <a:endParaRPr lang="en-US" sz="4400" dirty="0">
              <a:latin typeface="Chalkduster"/>
              <a:cs typeface="Chalkduster"/>
            </a:endParaRPr>
          </a:p>
        </p:txBody>
      </p:sp>
      <p:grpSp>
        <p:nvGrpSpPr>
          <p:cNvPr id="24" name="Group 23"/>
          <p:cNvGrpSpPr/>
          <p:nvPr/>
        </p:nvGrpSpPr>
        <p:grpSpPr>
          <a:xfrm>
            <a:off x="1219200" y="-76200"/>
            <a:ext cx="7315200" cy="6286500"/>
            <a:chOff x="1219200" y="-76200"/>
            <a:chExt cx="7315200" cy="6286500"/>
          </a:xfrm>
        </p:grpSpPr>
        <p:sp>
          <p:nvSpPr>
            <p:cNvPr id="20" name="Block Arc 19"/>
            <p:cNvSpPr/>
            <p:nvPr/>
          </p:nvSpPr>
          <p:spPr>
            <a:xfrm>
              <a:off x="3148361" y="1142999"/>
              <a:ext cx="4014439" cy="2945979"/>
            </a:xfrm>
            <a:prstGeom prst="blockArc">
              <a:avLst>
                <a:gd name="adj1" fmla="val 10773876"/>
                <a:gd name="adj2" fmla="val 21570136"/>
                <a:gd name="adj3" fmla="val 8945"/>
              </a:avLst>
            </a:prstGeom>
            <a:solidFill>
              <a:srgbClr val="0000FF">
                <a:alpha val="6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Block Arc 20"/>
            <p:cNvSpPr/>
            <p:nvPr/>
          </p:nvSpPr>
          <p:spPr>
            <a:xfrm>
              <a:off x="2637263" y="838199"/>
              <a:ext cx="4906537" cy="3667125"/>
            </a:xfrm>
            <a:prstGeom prst="blockArc">
              <a:avLst>
                <a:gd name="adj1" fmla="val 10773876"/>
                <a:gd name="adj2" fmla="val 21570136"/>
                <a:gd name="adj3" fmla="val 8945"/>
              </a:avLst>
            </a:prstGeom>
            <a:solidFill>
              <a:srgbClr val="008000">
                <a:alpha val="6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a:off x="2023946" y="457200"/>
              <a:ext cx="5977054" cy="5029200"/>
            </a:xfrm>
            <a:prstGeom prst="blockArc">
              <a:avLst>
                <a:gd name="adj1" fmla="val 10777321"/>
                <a:gd name="adj2" fmla="val 21570136"/>
                <a:gd name="adj3" fmla="val 8945"/>
              </a:avLst>
            </a:prstGeom>
            <a:solidFill>
              <a:srgbClr val="FFFF00">
                <a:alpha val="6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1219200" y="-76200"/>
              <a:ext cx="7315200" cy="6286500"/>
            </a:xfrm>
            <a:prstGeom prst="blockArc">
              <a:avLst>
                <a:gd name="adj1" fmla="val 10777321"/>
                <a:gd name="adj2" fmla="val 21570136"/>
                <a:gd name="adj3" fmla="val 8945"/>
              </a:avLst>
            </a:prstGeom>
            <a:solidFill>
              <a:srgbClr val="FF0000">
                <a:alpha val="6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p:cNvSpPr txBox="1"/>
          <p:nvPr/>
        </p:nvSpPr>
        <p:spPr>
          <a:xfrm>
            <a:off x="1295400" y="5638800"/>
            <a:ext cx="4910254" cy="769441"/>
          </a:xfrm>
          <a:prstGeom prst="rect">
            <a:avLst/>
          </a:prstGeom>
          <a:noFill/>
        </p:spPr>
        <p:txBody>
          <a:bodyPr wrap="square" rtlCol="0">
            <a:spAutoFit/>
          </a:bodyPr>
          <a:lstStyle/>
          <a:p>
            <a:pPr algn="r">
              <a:tabLst>
                <a:tab pos="1255713" algn="l"/>
              </a:tabLst>
            </a:pPr>
            <a:r>
              <a:rPr lang="en-US" sz="4400" dirty="0" smtClean="0">
                <a:solidFill>
                  <a:srgbClr val="FF0000"/>
                </a:solidFill>
                <a:latin typeface="Chalkduster"/>
                <a:cs typeface="Chalkduster"/>
              </a:rPr>
              <a:t>The End</a:t>
            </a:r>
            <a:endParaRPr lang="en-US" sz="4400" dirty="0">
              <a:solidFill>
                <a:srgbClr val="FF0000"/>
              </a:solidFill>
              <a:latin typeface="Chalkduster"/>
              <a:cs typeface="Chalkduste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981200" y="2057400"/>
            <a:ext cx="5105400" cy="1938992"/>
          </a:xfrm>
          <a:prstGeom prst="rect">
            <a:avLst/>
          </a:prstGeom>
          <a:noFill/>
        </p:spPr>
        <p:txBody>
          <a:bodyPr wrap="square" rtlCol="0">
            <a:spAutoFit/>
          </a:bodyPr>
          <a:lstStyle/>
          <a:p>
            <a:pPr algn="ctr"/>
            <a:r>
              <a:rPr lang="en-US" sz="6000" dirty="0" smtClean="0"/>
              <a:t>BACK-UP SLIDES</a:t>
            </a:r>
            <a:endParaRPr lang="en-US" sz="6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grpSp>
        <p:nvGrpSpPr>
          <p:cNvPr id="5" name="Group 4"/>
          <p:cNvGrpSpPr/>
          <p:nvPr/>
        </p:nvGrpSpPr>
        <p:grpSpPr>
          <a:xfrm>
            <a:off x="381000" y="1600200"/>
            <a:ext cx="6096000" cy="4332123"/>
            <a:chOff x="812800" y="393700"/>
            <a:chExt cx="7188200" cy="5397500"/>
          </a:xfrm>
        </p:grpSpPr>
        <p:pic>
          <p:nvPicPr>
            <p:cNvPr id="6" name="Picture 5"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7" name="Freeform 6"/>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rocess 8"/>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rocess 9"/>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descr="SimulationJet.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791200" y="76200"/>
            <a:ext cx="3092868" cy="2429539"/>
          </a:xfrm>
          <a:prstGeom prst="rect">
            <a:avLst/>
          </a:prstGeom>
          <a:ln w="15875">
            <a:solidFill>
              <a:schemeClr val="tx1"/>
            </a:solidFill>
          </a:ln>
        </p:spPr>
      </p:pic>
      <p:sp>
        <p:nvSpPr>
          <p:cNvPr id="12" name="TextBox 11"/>
          <p:cNvSpPr txBox="1"/>
          <p:nvPr/>
        </p:nvSpPr>
        <p:spPr>
          <a:xfrm>
            <a:off x="6096000" y="2438400"/>
            <a:ext cx="2895600" cy="307777"/>
          </a:xfrm>
          <a:prstGeom prst="rect">
            <a:avLst/>
          </a:prstGeom>
          <a:noFill/>
        </p:spPr>
        <p:txBody>
          <a:bodyPr wrap="square" rtlCol="0">
            <a:spAutoFit/>
          </a:bodyPr>
          <a:lstStyle/>
          <a:p>
            <a:pPr algn="r"/>
            <a:r>
              <a:rPr lang="en-US" sz="1400" dirty="0" err="1" smtClean="0"/>
              <a:t>Lazzati</a:t>
            </a:r>
            <a:r>
              <a:rPr lang="en-US" sz="1400" dirty="0" smtClean="0"/>
              <a:t> +12, </a:t>
            </a:r>
            <a:r>
              <a:rPr lang="en-US" sz="1400" dirty="0" err="1" smtClean="0"/>
              <a:t>Morsony</a:t>
            </a:r>
            <a:r>
              <a:rPr lang="en-US" sz="1400" dirty="0" smtClean="0"/>
              <a:t> +07, +10</a:t>
            </a:r>
            <a:endParaRPr lang="en-US" sz="1400" dirty="0"/>
          </a:p>
        </p:txBody>
      </p:sp>
      <p:sp>
        <p:nvSpPr>
          <p:cNvPr id="13" name="TextBox 12"/>
          <p:cNvSpPr txBox="1"/>
          <p:nvPr/>
        </p:nvSpPr>
        <p:spPr>
          <a:xfrm>
            <a:off x="4800600" y="3953470"/>
            <a:ext cx="3657600" cy="923330"/>
          </a:xfrm>
          <a:prstGeom prst="rect">
            <a:avLst/>
          </a:prstGeom>
          <a:solidFill>
            <a:schemeClr val="tx1"/>
          </a:solidFill>
        </p:spPr>
        <p:txBody>
          <a:bodyPr wrap="square" rtlCol="0">
            <a:spAutoFit/>
          </a:bodyPr>
          <a:lstStyle/>
          <a:p>
            <a:r>
              <a:rPr lang="en-US" dirty="0" smtClean="0">
                <a:solidFill>
                  <a:srgbClr val="FFFFFF"/>
                </a:solidFill>
              </a:rPr>
              <a:t>Is the SAME CE?</a:t>
            </a:r>
          </a:p>
          <a:p>
            <a:r>
              <a:rPr lang="en-US" dirty="0" smtClean="0">
                <a:solidFill>
                  <a:srgbClr val="FFFFFF"/>
                </a:solidFill>
              </a:rPr>
              <a:t>What is the fraction of </a:t>
            </a:r>
            <a:r>
              <a:rPr lang="en-US" dirty="0" err="1" smtClean="0">
                <a:solidFill>
                  <a:srgbClr val="FFFFFF"/>
                </a:solidFill>
              </a:rPr>
              <a:t>SNe</a:t>
            </a:r>
            <a:r>
              <a:rPr lang="en-US" dirty="0" smtClean="0">
                <a:solidFill>
                  <a:srgbClr val="FFFFFF"/>
                </a:solidFill>
              </a:rPr>
              <a:t> with CE?</a:t>
            </a:r>
          </a:p>
          <a:p>
            <a:r>
              <a:rPr lang="en-US" dirty="0" smtClean="0">
                <a:solidFill>
                  <a:srgbClr val="FFFFFF"/>
                </a:solidFill>
              </a:rPr>
              <a:t>What is the nature of the CE?</a:t>
            </a:r>
          </a:p>
          <a:p>
            <a:endParaRPr lang="en-US" dirty="0"/>
          </a:p>
        </p:txBody>
      </p:sp>
      <p:sp>
        <p:nvSpPr>
          <p:cNvPr id="14" name="Donut 13"/>
          <p:cNvSpPr/>
          <p:nvPr/>
        </p:nvSpPr>
        <p:spPr>
          <a:xfrm>
            <a:off x="76200" y="990600"/>
            <a:ext cx="7391400" cy="4789323"/>
          </a:xfrm>
          <a:prstGeom prst="donut">
            <a:avLst>
              <a:gd name="adj" fmla="val 11166"/>
            </a:avLst>
          </a:prstGeom>
          <a:solidFill>
            <a:srgbClr val="FF0000"/>
          </a:solidFill>
          <a:ln w="38100">
            <a:solidFill>
              <a:srgbClr val="660066"/>
            </a:solidFill>
          </a:ln>
          <a:effectLst>
            <a:outerShdw blurRad="40000" dist="23000" dir="5400000" rotWithShape="0">
              <a:srgbClr val="000000">
                <a:alpha val="9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Bottom)">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crestGRB.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762000"/>
            <a:ext cx="4480560" cy="4800600"/>
          </a:xfrm>
          <a:prstGeom prst="rect">
            <a:avLst/>
          </a:prstGeom>
        </p:spPr>
      </p:pic>
      <p:pic>
        <p:nvPicPr>
          <p:cNvPr id="5" name="Picture 4" descr="RadioLCkcorr.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641386" y="730250"/>
            <a:ext cx="4502613" cy="48323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838200" y="224135"/>
            <a:ext cx="2514600" cy="461665"/>
          </a:xfrm>
          <a:prstGeom prst="rect">
            <a:avLst/>
          </a:prstGeom>
          <a:noFill/>
        </p:spPr>
        <p:txBody>
          <a:bodyPr wrap="square" rtlCol="0">
            <a:spAutoFit/>
          </a:bodyPr>
          <a:lstStyle/>
          <a:p>
            <a:pPr algn="ctr"/>
            <a:r>
              <a:rPr lang="en-US" sz="2400" dirty="0" smtClean="0">
                <a:solidFill>
                  <a:srgbClr val="FFFF00"/>
                </a:solidFill>
              </a:rPr>
              <a:t>OPTICAL</a:t>
            </a:r>
            <a:endParaRPr lang="en-US" sz="2400" dirty="0">
              <a:solidFill>
                <a:srgbClr val="FFFF00"/>
              </a:solidFill>
            </a:endParaRPr>
          </a:p>
        </p:txBody>
      </p:sp>
      <p:grpSp>
        <p:nvGrpSpPr>
          <p:cNvPr id="84" name="Group 83"/>
          <p:cNvGrpSpPr/>
          <p:nvPr/>
        </p:nvGrpSpPr>
        <p:grpSpPr>
          <a:xfrm>
            <a:off x="4419600" y="152400"/>
            <a:ext cx="4572000" cy="6491645"/>
            <a:chOff x="4419600" y="152400"/>
            <a:chExt cx="4572000" cy="6491645"/>
          </a:xfrm>
        </p:grpSpPr>
        <p:pic>
          <p:nvPicPr>
            <p:cNvPr id="27" name="Picture 26" descr="Wellons2013ApJ.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80930" y="924723"/>
              <a:ext cx="3505200" cy="3339500"/>
            </a:xfrm>
            <a:prstGeom prst="rect">
              <a:avLst/>
            </a:prstGeom>
            <a:solidFill>
              <a:schemeClr val="bg1"/>
            </a:solidFill>
          </p:spPr>
        </p:pic>
        <p:sp>
          <p:nvSpPr>
            <p:cNvPr id="35" name="TextBox 34"/>
            <p:cNvSpPr txBox="1"/>
            <p:nvPr/>
          </p:nvSpPr>
          <p:spPr>
            <a:xfrm>
              <a:off x="4800600" y="161235"/>
              <a:ext cx="4038600" cy="461665"/>
            </a:xfrm>
            <a:prstGeom prst="rect">
              <a:avLst/>
            </a:prstGeom>
            <a:noFill/>
          </p:spPr>
          <p:txBody>
            <a:bodyPr wrap="square" rtlCol="0">
              <a:spAutoFit/>
            </a:bodyPr>
            <a:lstStyle/>
            <a:p>
              <a:pPr algn="ctr"/>
              <a:r>
                <a:rPr lang="en-US" sz="2400" dirty="0" smtClean="0">
                  <a:solidFill>
                    <a:srgbClr val="FFFF00"/>
                  </a:solidFill>
                </a:rPr>
                <a:t>RADIO </a:t>
              </a:r>
              <a:r>
                <a:rPr lang="en-US" sz="2400" dirty="0" err="1" smtClean="0">
                  <a:solidFill>
                    <a:srgbClr val="FFFF00"/>
                  </a:solidFill>
                  <a:sym typeface="Wingdings"/>
                </a:rPr>
                <a:t></a:t>
              </a:r>
              <a:r>
                <a:rPr lang="en-US" sz="2400" dirty="0" smtClean="0">
                  <a:solidFill>
                    <a:srgbClr val="FFFF00"/>
                  </a:solidFill>
                  <a:sym typeface="Wingdings"/>
                </a:rPr>
                <a:t> synchrotron</a:t>
              </a:r>
              <a:endParaRPr lang="en-US" sz="2400" dirty="0">
                <a:solidFill>
                  <a:srgbClr val="FFFF00"/>
                </a:solidFill>
              </a:endParaRPr>
            </a:p>
          </p:txBody>
        </p:sp>
        <p:sp>
          <p:nvSpPr>
            <p:cNvPr id="36" name="TextBox 35"/>
            <p:cNvSpPr txBox="1"/>
            <p:nvPr/>
          </p:nvSpPr>
          <p:spPr>
            <a:xfrm rot="16200000">
              <a:off x="7663719" y="3234035"/>
              <a:ext cx="1752600" cy="307777"/>
            </a:xfrm>
            <a:prstGeom prst="rect">
              <a:avLst/>
            </a:prstGeom>
            <a:noFill/>
          </p:spPr>
          <p:txBody>
            <a:bodyPr wrap="square" rtlCol="0">
              <a:spAutoFit/>
            </a:bodyPr>
            <a:lstStyle/>
            <a:p>
              <a:r>
                <a:rPr lang="en-US" sz="1400" dirty="0" err="1" smtClean="0">
                  <a:solidFill>
                    <a:schemeClr val="bg1"/>
                  </a:solidFill>
                </a:rPr>
                <a:t>Wellons</a:t>
              </a:r>
              <a:r>
                <a:rPr lang="en-US" sz="1400" dirty="0" smtClean="0">
                  <a:solidFill>
                    <a:schemeClr val="bg1"/>
                  </a:solidFill>
                </a:rPr>
                <a:t> +12</a:t>
              </a:r>
              <a:endParaRPr lang="en-US" sz="1400" dirty="0">
                <a:solidFill>
                  <a:schemeClr val="bg1"/>
                </a:solidFill>
              </a:endParaRPr>
            </a:p>
          </p:txBody>
        </p:sp>
        <p:cxnSp>
          <p:nvCxnSpPr>
            <p:cNvPr id="37" name="Straight Arrow Connector 36"/>
            <p:cNvCxnSpPr/>
            <p:nvPr/>
          </p:nvCxnSpPr>
          <p:spPr>
            <a:xfrm>
              <a:off x="5181600" y="6249991"/>
              <a:ext cx="3810000" cy="76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flipH="1" flipV="1">
              <a:off x="4455319" y="5525295"/>
              <a:ext cx="1754190" cy="2"/>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332413" y="6336268"/>
              <a:ext cx="3659187" cy="307777"/>
            </a:xfrm>
            <a:prstGeom prst="rect">
              <a:avLst/>
            </a:prstGeom>
            <a:noFill/>
          </p:spPr>
          <p:txBody>
            <a:bodyPr wrap="square" rtlCol="0">
              <a:spAutoFit/>
            </a:bodyPr>
            <a:lstStyle/>
            <a:p>
              <a:r>
                <a:rPr lang="en-US" sz="1400" dirty="0" smtClean="0">
                  <a:solidFill>
                    <a:srgbClr val="FFFFFF"/>
                  </a:solidFill>
                </a:rPr>
                <a:t>Soderberg+04, +06,+10</a:t>
              </a:r>
              <a:endParaRPr lang="en-US" sz="1400" dirty="0">
                <a:solidFill>
                  <a:srgbClr val="FFFFFF"/>
                </a:solidFill>
              </a:endParaRPr>
            </a:p>
          </p:txBody>
        </p:sp>
        <p:grpSp>
          <p:nvGrpSpPr>
            <p:cNvPr id="61" name="Group 60"/>
            <p:cNvGrpSpPr/>
            <p:nvPr/>
          </p:nvGrpSpPr>
          <p:grpSpPr>
            <a:xfrm>
              <a:off x="5486400" y="4790524"/>
              <a:ext cx="3276600" cy="1305476"/>
              <a:chOff x="5486400" y="4561924"/>
              <a:chExt cx="3505200" cy="1305476"/>
            </a:xfrm>
          </p:grpSpPr>
          <p:cxnSp>
            <p:nvCxnSpPr>
              <p:cNvPr id="52" name="Straight Connector 51"/>
              <p:cNvCxnSpPr/>
              <p:nvPr/>
            </p:nvCxnSpPr>
            <p:spPr>
              <a:xfrm rot="5400000" flipH="1" flipV="1">
                <a:off x="5295900" y="4991100"/>
                <a:ext cx="1066800" cy="685800"/>
              </a:xfrm>
              <a:prstGeom prst="line">
                <a:avLst/>
              </a:prstGeom>
              <a:ln>
                <a:solidFill>
                  <a:srgbClr val="00E4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023433" y="4724400"/>
                <a:ext cx="1968167" cy="1134349"/>
              </a:xfrm>
              <a:prstGeom prst="line">
                <a:avLst/>
              </a:prstGeom>
              <a:ln>
                <a:solidFill>
                  <a:srgbClr val="00E400"/>
                </a:solidFill>
              </a:ln>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6172200" y="4561924"/>
                <a:ext cx="851233" cy="238676"/>
              </a:xfrm>
              <a:custGeom>
                <a:avLst/>
                <a:gdLst>
                  <a:gd name="connsiteX0" fmla="*/ 0 w 851233"/>
                  <a:gd name="connsiteY0" fmla="*/ 238676 h 238676"/>
                  <a:gd name="connsiteX1" fmla="*/ 94582 w 851233"/>
                  <a:gd name="connsiteY1" fmla="*/ 117087 h 238676"/>
                  <a:gd name="connsiteX2" fmla="*/ 216186 w 851233"/>
                  <a:gd name="connsiteY2" fmla="*/ 36027 h 238676"/>
                  <a:gd name="connsiteX3" fmla="*/ 378326 w 851233"/>
                  <a:gd name="connsiteY3" fmla="*/ 9007 h 238676"/>
                  <a:gd name="connsiteX4" fmla="*/ 513442 w 851233"/>
                  <a:gd name="connsiteY4" fmla="*/ 9007 h 238676"/>
                  <a:gd name="connsiteX5" fmla="*/ 635047 w 851233"/>
                  <a:gd name="connsiteY5" fmla="*/ 63047 h 238676"/>
                  <a:gd name="connsiteX6" fmla="*/ 756652 w 851233"/>
                  <a:gd name="connsiteY6" fmla="*/ 103577 h 238676"/>
                  <a:gd name="connsiteX7" fmla="*/ 851233 w 851233"/>
                  <a:gd name="connsiteY7" fmla="*/ 171127 h 23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233" h="238676">
                    <a:moveTo>
                      <a:pt x="0" y="238676"/>
                    </a:moveTo>
                    <a:cubicBezTo>
                      <a:pt x="29275" y="194769"/>
                      <a:pt x="58551" y="150862"/>
                      <a:pt x="94582" y="117087"/>
                    </a:cubicBezTo>
                    <a:cubicBezTo>
                      <a:pt x="130613" y="83312"/>
                      <a:pt x="168895" y="54040"/>
                      <a:pt x="216186" y="36027"/>
                    </a:cubicBezTo>
                    <a:cubicBezTo>
                      <a:pt x="263477" y="18014"/>
                      <a:pt x="328783" y="13510"/>
                      <a:pt x="378326" y="9007"/>
                    </a:cubicBezTo>
                    <a:cubicBezTo>
                      <a:pt x="427869" y="4504"/>
                      <a:pt x="470655" y="0"/>
                      <a:pt x="513442" y="9007"/>
                    </a:cubicBezTo>
                    <a:cubicBezTo>
                      <a:pt x="556229" y="18014"/>
                      <a:pt x="594512" y="47285"/>
                      <a:pt x="635047" y="63047"/>
                    </a:cubicBezTo>
                    <a:cubicBezTo>
                      <a:pt x="675582" y="78809"/>
                      <a:pt x="720621" y="85564"/>
                      <a:pt x="756652" y="103577"/>
                    </a:cubicBezTo>
                    <a:cubicBezTo>
                      <a:pt x="792683" y="121590"/>
                      <a:pt x="821958" y="146358"/>
                      <a:pt x="851233" y="171127"/>
                    </a:cubicBezTo>
                  </a:path>
                </a:pathLst>
              </a:custGeom>
              <a:ln>
                <a:solidFill>
                  <a:srgbClr val="00E4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3" name="Straight Connector 62"/>
            <p:cNvCxnSpPr>
              <a:stCxn id="58" idx="3"/>
            </p:cNvCxnSpPr>
            <p:nvPr/>
          </p:nvCxnSpPr>
          <p:spPr>
            <a:xfrm>
              <a:off x="6481127" y="4799531"/>
              <a:ext cx="1588" cy="145046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10800000">
              <a:off x="5181601" y="4799532"/>
              <a:ext cx="1451929" cy="1069"/>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419600" y="4495800"/>
              <a:ext cx="1295400" cy="369332"/>
            </a:xfrm>
            <a:prstGeom prst="rect">
              <a:avLst/>
            </a:prstGeom>
            <a:noFill/>
          </p:spPr>
          <p:txBody>
            <a:bodyPr wrap="square" rtlCol="0">
              <a:spAutoFit/>
            </a:bodyPr>
            <a:lstStyle/>
            <a:p>
              <a:r>
                <a:rPr lang="en-US" dirty="0" err="1" smtClean="0">
                  <a:solidFill>
                    <a:srgbClr val="FFFFFF"/>
                  </a:solidFill>
                </a:rPr>
                <a:t>F</a:t>
              </a:r>
              <a:r>
                <a:rPr lang="en-US" baseline="-25000" dirty="0" err="1" smtClean="0">
                  <a:solidFill>
                    <a:srgbClr val="FFFFFF"/>
                  </a:solidFill>
                </a:rPr>
                <a:t>ν,peak</a:t>
              </a:r>
              <a:r>
                <a:rPr lang="en-US" dirty="0" err="1" smtClean="0">
                  <a:solidFill>
                    <a:srgbClr val="FFFFFF"/>
                  </a:solidFill>
                </a:rPr>
                <a:t>(t</a:t>
              </a:r>
              <a:r>
                <a:rPr lang="en-US" dirty="0" smtClean="0">
                  <a:solidFill>
                    <a:srgbClr val="FFFFFF"/>
                  </a:solidFill>
                </a:rPr>
                <a:t>)</a:t>
              </a:r>
              <a:endParaRPr lang="en-US" dirty="0">
                <a:solidFill>
                  <a:srgbClr val="FFFFFF"/>
                </a:solidFill>
              </a:endParaRPr>
            </a:p>
          </p:txBody>
        </p:sp>
        <p:sp>
          <p:nvSpPr>
            <p:cNvPr id="69" name="TextBox 68"/>
            <p:cNvSpPr txBox="1"/>
            <p:nvPr/>
          </p:nvSpPr>
          <p:spPr>
            <a:xfrm>
              <a:off x="6553200" y="5879068"/>
              <a:ext cx="1447800" cy="369332"/>
            </a:xfrm>
            <a:prstGeom prst="rect">
              <a:avLst/>
            </a:prstGeom>
            <a:noFill/>
          </p:spPr>
          <p:txBody>
            <a:bodyPr wrap="square" rtlCol="0">
              <a:spAutoFit/>
            </a:bodyPr>
            <a:lstStyle/>
            <a:p>
              <a:r>
                <a:rPr lang="en-US" dirty="0" err="1" smtClean="0">
                  <a:solidFill>
                    <a:srgbClr val="FFFFFF"/>
                  </a:solidFill>
                </a:rPr>
                <a:t>ν</a:t>
              </a:r>
              <a:r>
                <a:rPr lang="en-US" baseline="-25000" dirty="0" err="1" smtClean="0">
                  <a:solidFill>
                    <a:srgbClr val="FFFFFF"/>
                  </a:solidFill>
                </a:rPr>
                <a:t>peak</a:t>
              </a:r>
              <a:r>
                <a:rPr lang="en-US" baseline="-25000" dirty="0" smtClean="0">
                  <a:solidFill>
                    <a:srgbClr val="FFFFFF"/>
                  </a:solidFill>
                </a:rPr>
                <a:t> </a:t>
              </a:r>
              <a:r>
                <a:rPr lang="en-US" dirty="0" smtClean="0">
                  <a:solidFill>
                    <a:srgbClr val="FFFFFF"/>
                  </a:solidFill>
                </a:rPr>
                <a:t>(</a:t>
              </a:r>
              <a:r>
                <a:rPr lang="en-US" dirty="0" err="1" smtClean="0">
                  <a:solidFill>
                    <a:srgbClr val="FFFFFF"/>
                  </a:solidFill>
                </a:rPr>
                <a:t>t</a:t>
              </a:r>
              <a:r>
                <a:rPr lang="en-US" dirty="0" smtClean="0">
                  <a:solidFill>
                    <a:srgbClr val="FFFFFF"/>
                  </a:solidFill>
                </a:rPr>
                <a:t>)</a:t>
              </a:r>
              <a:endParaRPr lang="en-US" dirty="0">
                <a:solidFill>
                  <a:srgbClr val="FFFFFF"/>
                </a:solidFill>
              </a:endParaRPr>
            </a:p>
          </p:txBody>
        </p:sp>
        <p:sp>
          <p:nvSpPr>
            <p:cNvPr id="70" name="TextBox 69"/>
            <p:cNvSpPr txBox="1"/>
            <p:nvPr/>
          </p:nvSpPr>
          <p:spPr>
            <a:xfrm>
              <a:off x="5410200" y="5029200"/>
              <a:ext cx="842330" cy="369332"/>
            </a:xfrm>
            <a:prstGeom prst="rect">
              <a:avLst/>
            </a:prstGeom>
            <a:noFill/>
          </p:spPr>
          <p:txBody>
            <a:bodyPr wrap="square" rtlCol="0">
              <a:spAutoFit/>
            </a:bodyPr>
            <a:lstStyle/>
            <a:p>
              <a:r>
                <a:rPr lang="en-US" dirty="0" smtClean="0">
                  <a:solidFill>
                    <a:srgbClr val="00E400"/>
                  </a:solidFill>
                </a:rPr>
                <a:t>-5/2</a:t>
              </a:r>
              <a:endParaRPr lang="en-US" dirty="0">
                <a:solidFill>
                  <a:srgbClr val="00E400"/>
                </a:solidFill>
              </a:endParaRPr>
            </a:p>
          </p:txBody>
        </p:sp>
        <p:sp>
          <p:nvSpPr>
            <p:cNvPr id="71" name="TextBox 70"/>
            <p:cNvSpPr txBox="1"/>
            <p:nvPr/>
          </p:nvSpPr>
          <p:spPr>
            <a:xfrm>
              <a:off x="7543800" y="4953000"/>
              <a:ext cx="1183165" cy="369332"/>
            </a:xfrm>
            <a:prstGeom prst="rect">
              <a:avLst/>
            </a:prstGeom>
            <a:noFill/>
          </p:spPr>
          <p:txBody>
            <a:bodyPr wrap="square" rtlCol="0">
              <a:spAutoFit/>
            </a:bodyPr>
            <a:lstStyle/>
            <a:p>
              <a:r>
                <a:rPr lang="en-US" dirty="0" smtClean="0">
                  <a:solidFill>
                    <a:srgbClr val="00E400"/>
                  </a:solidFill>
                </a:rPr>
                <a:t>-(p-1)/2</a:t>
              </a:r>
              <a:endParaRPr lang="en-US" dirty="0">
                <a:solidFill>
                  <a:srgbClr val="00E400"/>
                </a:solidFill>
              </a:endParaRPr>
            </a:p>
          </p:txBody>
        </p:sp>
        <p:cxnSp>
          <p:nvCxnSpPr>
            <p:cNvPr id="73" name="Straight Arrow Connector 72"/>
            <p:cNvCxnSpPr>
              <a:stCxn id="58" idx="3"/>
            </p:cNvCxnSpPr>
            <p:nvPr/>
          </p:nvCxnSpPr>
          <p:spPr>
            <a:xfrm flipH="1" flipV="1">
              <a:off x="5791200" y="4790524"/>
              <a:ext cx="689927" cy="9007"/>
            </a:xfrm>
            <a:prstGeom prst="straightConnector1">
              <a:avLst/>
            </a:prstGeom>
            <a:ln w="53975">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4419600" y="152400"/>
              <a:ext cx="4572000" cy="6491645"/>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4419600" y="533400"/>
              <a:ext cx="4572000" cy="369332"/>
            </a:xfrm>
            <a:prstGeom prst="rect">
              <a:avLst/>
            </a:prstGeom>
            <a:noFill/>
          </p:spPr>
          <p:txBody>
            <a:bodyPr wrap="square" rtlCol="0">
              <a:spAutoFit/>
            </a:bodyPr>
            <a:lstStyle/>
            <a:p>
              <a:pPr algn="ctr"/>
              <a:r>
                <a:rPr lang="en-US" dirty="0" smtClean="0">
                  <a:solidFill>
                    <a:schemeClr val="bg1"/>
                  </a:solidFill>
                </a:rPr>
                <a:t>SN shock interaction with the medium</a:t>
              </a:r>
              <a:endParaRPr lang="en-US" dirty="0">
                <a:solidFill>
                  <a:schemeClr val="bg1"/>
                </a:solidFill>
              </a:endParaRPr>
            </a:p>
          </p:txBody>
        </p:sp>
      </p:grpSp>
      <p:pic>
        <p:nvPicPr>
          <p:cNvPr id="76" name="Picture 75" descr="Drout11ApJ.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00" y="914400"/>
            <a:ext cx="3530600" cy="3352800"/>
          </a:xfrm>
          <a:prstGeom prst="rect">
            <a:avLst/>
          </a:prstGeom>
          <a:solidFill>
            <a:schemeClr val="bg1"/>
          </a:solidFill>
        </p:spPr>
      </p:pic>
      <p:sp>
        <p:nvSpPr>
          <p:cNvPr id="77" name="TextBox 76"/>
          <p:cNvSpPr txBox="1"/>
          <p:nvPr/>
        </p:nvSpPr>
        <p:spPr>
          <a:xfrm rot="16200000">
            <a:off x="-649189" y="3234034"/>
            <a:ext cx="1752600" cy="307777"/>
          </a:xfrm>
          <a:prstGeom prst="rect">
            <a:avLst/>
          </a:prstGeom>
          <a:noFill/>
        </p:spPr>
        <p:txBody>
          <a:bodyPr wrap="square" rtlCol="0">
            <a:spAutoFit/>
          </a:bodyPr>
          <a:lstStyle/>
          <a:p>
            <a:r>
              <a:rPr lang="en-US" sz="1400" dirty="0" err="1" smtClean="0">
                <a:solidFill>
                  <a:schemeClr val="bg1"/>
                </a:solidFill>
              </a:rPr>
              <a:t>Drout</a:t>
            </a:r>
            <a:r>
              <a:rPr lang="en-US" sz="1400" dirty="0" smtClean="0">
                <a:solidFill>
                  <a:schemeClr val="bg1"/>
                </a:solidFill>
              </a:rPr>
              <a:t> +11</a:t>
            </a:r>
            <a:endParaRPr lang="en-US" sz="1400" dirty="0">
              <a:solidFill>
                <a:schemeClr val="bg1"/>
              </a:solidFill>
            </a:endParaRPr>
          </a:p>
        </p:txBody>
      </p:sp>
      <p:sp>
        <p:nvSpPr>
          <p:cNvPr id="79" name="Rectangle 78"/>
          <p:cNvSpPr/>
          <p:nvPr/>
        </p:nvSpPr>
        <p:spPr>
          <a:xfrm>
            <a:off x="156530" y="152400"/>
            <a:ext cx="4034470" cy="6491645"/>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p:cNvGrpSpPr/>
          <p:nvPr/>
        </p:nvGrpSpPr>
        <p:grpSpPr>
          <a:xfrm>
            <a:off x="990600" y="3046412"/>
            <a:ext cx="2438400" cy="2123520"/>
            <a:chOff x="990600" y="3046412"/>
            <a:chExt cx="2438400" cy="2123520"/>
          </a:xfrm>
        </p:grpSpPr>
        <p:sp>
          <p:nvSpPr>
            <p:cNvPr id="78" name="TextBox 77"/>
            <p:cNvSpPr txBox="1"/>
            <p:nvPr/>
          </p:nvSpPr>
          <p:spPr>
            <a:xfrm>
              <a:off x="990600" y="4495800"/>
              <a:ext cx="2362200" cy="369332"/>
            </a:xfrm>
            <a:prstGeom prst="rect">
              <a:avLst/>
            </a:prstGeom>
            <a:noFill/>
          </p:spPr>
          <p:txBody>
            <a:bodyPr wrap="square" rtlCol="0">
              <a:spAutoFit/>
            </a:bodyPr>
            <a:lstStyle/>
            <a:p>
              <a:r>
                <a:rPr lang="en-US" dirty="0" smtClean="0">
                  <a:solidFill>
                    <a:srgbClr val="FFFFFF"/>
                  </a:solidFill>
                </a:rPr>
                <a:t>LC width τ≈(Mej</a:t>
              </a:r>
              <a:r>
                <a:rPr lang="en-US" baseline="30000" dirty="0" smtClean="0">
                  <a:solidFill>
                    <a:srgbClr val="FFFFFF"/>
                  </a:solidFill>
                </a:rPr>
                <a:t>3</a:t>
              </a:r>
              <a:r>
                <a:rPr lang="en-US" dirty="0" smtClean="0">
                  <a:solidFill>
                    <a:srgbClr val="FFFFFF"/>
                  </a:solidFill>
                </a:rPr>
                <a:t>/Ek)</a:t>
              </a:r>
              <a:r>
                <a:rPr lang="en-US" baseline="30000" dirty="0" smtClean="0">
                  <a:solidFill>
                    <a:srgbClr val="FFFFFF"/>
                  </a:solidFill>
                </a:rPr>
                <a:t>1/4</a:t>
              </a:r>
              <a:r>
                <a:rPr lang="en-US" dirty="0" smtClean="0">
                  <a:solidFill>
                    <a:srgbClr val="FFFFFF"/>
                  </a:solidFill>
                </a:rPr>
                <a:t> </a:t>
              </a:r>
              <a:endParaRPr lang="en-US" dirty="0">
                <a:solidFill>
                  <a:srgbClr val="FFFFFF"/>
                </a:solidFill>
              </a:endParaRPr>
            </a:p>
          </p:txBody>
        </p:sp>
        <p:sp>
          <p:nvSpPr>
            <p:cNvPr id="80" name="TextBox 79"/>
            <p:cNvSpPr txBox="1"/>
            <p:nvPr/>
          </p:nvSpPr>
          <p:spPr>
            <a:xfrm>
              <a:off x="1295400" y="4800600"/>
              <a:ext cx="2133600" cy="369332"/>
            </a:xfrm>
            <a:prstGeom prst="rect">
              <a:avLst/>
            </a:prstGeom>
            <a:noFill/>
          </p:spPr>
          <p:txBody>
            <a:bodyPr wrap="square" rtlCol="0">
              <a:spAutoFit/>
            </a:bodyPr>
            <a:lstStyle/>
            <a:p>
              <a:r>
                <a:rPr lang="en-US" dirty="0" err="1" smtClean="0">
                  <a:solidFill>
                    <a:srgbClr val="FFFFFF"/>
                  </a:solidFill>
                </a:rPr>
                <a:t>V</a:t>
              </a:r>
              <a:r>
                <a:rPr lang="en-US" baseline="-25000" dirty="0" err="1" smtClean="0">
                  <a:solidFill>
                    <a:srgbClr val="FFFFFF"/>
                  </a:solidFill>
                </a:rPr>
                <a:t>phot</a:t>
              </a:r>
              <a:r>
                <a:rPr lang="en-US" dirty="0" err="1" smtClean="0">
                  <a:solidFill>
                    <a:srgbClr val="FFFFFF"/>
                  </a:solidFill>
                </a:rPr>
                <a:t>≈Ek/Mej</a:t>
              </a:r>
              <a:endParaRPr lang="en-US" dirty="0">
                <a:solidFill>
                  <a:srgbClr val="FFFFFF"/>
                </a:solidFill>
              </a:endParaRPr>
            </a:p>
          </p:txBody>
        </p:sp>
        <p:cxnSp>
          <p:nvCxnSpPr>
            <p:cNvPr id="82" name="Straight Arrow Connector 81"/>
            <p:cNvCxnSpPr/>
            <p:nvPr/>
          </p:nvCxnSpPr>
          <p:spPr>
            <a:xfrm>
              <a:off x="1752600" y="3046412"/>
              <a:ext cx="990600" cy="1588"/>
            </a:xfrm>
            <a:prstGeom prst="straightConnector1">
              <a:avLst/>
            </a:prstGeom>
            <a:ln w="63500">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84"/>
                                        </p:tgtEl>
                                        <p:attrNameLst>
                                          <p:attrName>style.visibility</p:attrName>
                                        </p:attrNameLst>
                                      </p:cBhvr>
                                      <p:to>
                                        <p:strVal val="visible"/>
                                      </p:to>
                                    </p:set>
                                    <p:anim calcmode="lin" valueType="num">
                                      <p:cBhvr additive="base">
                                        <p:cTn id="13" dur="500" fill="hold"/>
                                        <p:tgtEl>
                                          <p:spTgt spid="84"/>
                                        </p:tgtEl>
                                        <p:attrNameLst>
                                          <p:attrName>ppt_x</p:attrName>
                                        </p:attrNameLst>
                                      </p:cBhvr>
                                      <p:tavLst>
                                        <p:tav tm="0">
                                          <p:val>
                                            <p:strVal val="#ppt_x"/>
                                          </p:val>
                                        </p:tav>
                                        <p:tav tm="100000">
                                          <p:val>
                                            <p:strVal val="#ppt_x"/>
                                          </p:val>
                                        </p:tav>
                                      </p:tavLst>
                                    </p:anim>
                                    <p:anim calcmode="lin" valueType="num">
                                      <p:cBhvr additive="base">
                                        <p:cTn id="1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pace1.jpg"/>
          <p:cNvPicPr>
            <a:picLocks noChangeAspect="1"/>
          </p:cNvPicPr>
          <p:nvPr/>
        </p:nvPicPr>
        <p:blipFill>
          <a:blip r:embed="rId3"/>
          <a:stretch>
            <a:fillRect/>
          </a:stretch>
        </p:blipFill>
        <p:spPr>
          <a:xfrm>
            <a:off x="0" y="0"/>
            <a:ext cx="9144000" cy="4191000"/>
          </a:xfrm>
          <a:prstGeom prst="rect">
            <a:avLst/>
          </a:prstGeom>
        </p:spPr>
      </p:pic>
      <p:sp>
        <p:nvSpPr>
          <p:cNvPr id="5" name="Rectangle 4"/>
          <p:cNvSpPr/>
          <p:nvPr/>
        </p:nvSpPr>
        <p:spPr>
          <a:xfrm>
            <a:off x="0" y="2438400"/>
            <a:ext cx="5791200" cy="4419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52800" y="3048000"/>
            <a:ext cx="5791200" cy="3810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00"/>
              </a:solidFill>
            </a:endParaRPr>
          </a:p>
        </p:txBody>
      </p:sp>
      <p:sp>
        <p:nvSpPr>
          <p:cNvPr id="18" name="TextBox 17"/>
          <p:cNvSpPr txBox="1"/>
          <p:nvPr/>
        </p:nvSpPr>
        <p:spPr>
          <a:xfrm>
            <a:off x="3086100" y="0"/>
            <a:ext cx="5867400" cy="646331"/>
          </a:xfrm>
          <a:prstGeom prst="rect">
            <a:avLst/>
          </a:prstGeom>
          <a:noFill/>
        </p:spPr>
        <p:txBody>
          <a:bodyPr wrap="square" rtlCol="0">
            <a:spAutoFit/>
          </a:bodyPr>
          <a:lstStyle/>
          <a:p>
            <a:pPr algn="r"/>
            <a:r>
              <a:rPr lang="en-US" sz="3600" b="1" dirty="0" smtClean="0">
                <a:solidFill>
                  <a:srgbClr val="FFFF00"/>
                </a:solidFill>
                <a:effectLst>
                  <a:outerShdw blurRad="50800" dist="38100" dir="2700000">
                    <a:srgbClr val="000000">
                      <a:alpha val="43000"/>
                    </a:srgbClr>
                  </a:outerShdw>
                </a:effectLst>
              </a:rPr>
              <a:t>Gamma-Ray Bursts</a:t>
            </a:r>
            <a:endParaRPr lang="en-US" sz="3600" b="1" dirty="0">
              <a:solidFill>
                <a:srgbClr val="FFFF00"/>
              </a:solidFill>
              <a:effectLst>
                <a:outerShdw blurRad="50800" dist="38100" dir="2700000">
                  <a:srgbClr val="000000">
                    <a:alpha val="43000"/>
                  </a:srgbClr>
                </a:outerShdw>
              </a:effectLst>
            </a:endParaRPr>
          </a:p>
        </p:txBody>
      </p:sp>
      <p:cxnSp>
        <p:nvCxnSpPr>
          <p:cNvPr id="19" name="Straight Arrow Connector 18"/>
          <p:cNvCxnSpPr/>
          <p:nvPr/>
        </p:nvCxnSpPr>
        <p:spPr>
          <a:xfrm>
            <a:off x="1752600" y="5865812"/>
            <a:ext cx="720090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flipH="1" flipV="1">
            <a:off x="-493712" y="3617912"/>
            <a:ext cx="4494212"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981200" y="838200"/>
            <a:ext cx="1524000" cy="1524000"/>
          </a:xfrm>
          <a:custGeom>
            <a:avLst/>
            <a:gdLst>
              <a:gd name="connsiteX0" fmla="*/ 0 w 1325268"/>
              <a:gd name="connsiteY0" fmla="*/ 814539 h 814539"/>
              <a:gd name="connsiteX1" fmla="*/ 138049 w 1325268"/>
              <a:gd name="connsiteY1" fmla="*/ 731704 h 814539"/>
              <a:gd name="connsiteX2" fmla="*/ 151854 w 1325268"/>
              <a:gd name="connsiteY2" fmla="*/ 635064 h 814539"/>
              <a:gd name="connsiteX3" fmla="*/ 165659 w 1325268"/>
              <a:gd name="connsiteY3" fmla="*/ 690287 h 814539"/>
              <a:gd name="connsiteX4" fmla="*/ 193268 w 1325268"/>
              <a:gd name="connsiteY4" fmla="*/ 566035 h 814539"/>
              <a:gd name="connsiteX5" fmla="*/ 248488 w 1325268"/>
              <a:gd name="connsiteY5" fmla="*/ 676481 h 814539"/>
              <a:gd name="connsiteX6" fmla="*/ 289903 w 1325268"/>
              <a:gd name="connsiteY6" fmla="*/ 552230 h 814539"/>
              <a:gd name="connsiteX7" fmla="*/ 303707 w 1325268"/>
              <a:gd name="connsiteY7" fmla="*/ 759316 h 814539"/>
              <a:gd name="connsiteX8" fmla="*/ 386537 w 1325268"/>
              <a:gd name="connsiteY8" fmla="*/ 635064 h 814539"/>
              <a:gd name="connsiteX9" fmla="*/ 414146 w 1325268"/>
              <a:gd name="connsiteY9" fmla="*/ 414172 h 814539"/>
              <a:gd name="connsiteX10" fmla="*/ 455561 w 1325268"/>
              <a:gd name="connsiteY10" fmla="*/ 635064 h 814539"/>
              <a:gd name="connsiteX11" fmla="*/ 469366 w 1325268"/>
              <a:gd name="connsiteY11" fmla="*/ 372755 h 814539"/>
              <a:gd name="connsiteX12" fmla="*/ 510780 w 1325268"/>
              <a:gd name="connsiteY12" fmla="*/ 41417 h 814539"/>
              <a:gd name="connsiteX13" fmla="*/ 552195 w 1325268"/>
              <a:gd name="connsiteY13" fmla="*/ 0 h 814539"/>
              <a:gd name="connsiteX14" fmla="*/ 607415 w 1325268"/>
              <a:gd name="connsiteY14" fmla="*/ 179475 h 814539"/>
              <a:gd name="connsiteX15" fmla="*/ 676439 w 1325268"/>
              <a:gd name="connsiteY15" fmla="*/ 524618 h 814539"/>
              <a:gd name="connsiteX16" fmla="*/ 717854 w 1325268"/>
              <a:gd name="connsiteY16" fmla="*/ 566035 h 814539"/>
              <a:gd name="connsiteX17" fmla="*/ 745463 w 1325268"/>
              <a:gd name="connsiteY17" fmla="*/ 414172 h 814539"/>
              <a:gd name="connsiteX18" fmla="*/ 828292 w 1325268"/>
              <a:gd name="connsiteY18" fmla="*/ 662676 h 814539"/>
              <a:gd name="connsiteX19" fmla="*/ 883512 w 1325268"/>
              <a:gd name="connsiteY19" fmla="*/ 579841 h 814539"/>
              <a:gd name="connsiteX20" fmla="*/ 911122 w 1325268"/>
              <a:gd name="connsiteY20" fmla="*/ 704093 h 814539"/>
              <a:gd name="connsiteX21" fmla="*/ 966341 w 1325268"/>
              <a:gd name="connsiteY21" fmla="*/ 593647 h 814539"/>
              <a:gd name="connsiteX22" fmla="*/ 1021561 w 1325268"/>
              <a:gd name="connsiteY22" fmla="*/ 731704 h 814539"/>
              <a:gd name="connsiteX23" fmla="*/ 1062975 w 1325268"/>
              <a:gd name="connsiteY23" fmla="*/ 524618 h 814539"/>
              <a:gd name="connsiteX24" fmla="*/ 1076780 w 1325268"/>
              <a:gd name="connsiteY24" fmla="*/ 427978 h 814539"/>
              <a:gd name="connsiteX25" fmla="*/ 1132000 w 1325268"/>
              <a:gd name="connsiteY25" fmla="*/ 662676 h 814539"/>
              <a:gd name="connsiteX26" fmla="*/ 1228634 w 1325268"/>
              <a:gd name="connsiteY26" fmla="*/ 607453 h 814539"/>
              <a:gd name="connsiteX27" fmla="*/ 1297658 w 1325268"/>
              <a:gd name="connsiteY27" fmla="*/ 676481 h 814539"/>
              <a:gd name="connsiteX28" fmla="*/ 1325268 w 1325268"/>
              <a:gd name="connsiteY28" fmla="*/ 676481 h 81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25268" h="814539">
                <a:moveTo>
                  <a:pt x="0" y="814539"/>
                </a:moveTo>
                <a:lnTo>
                  <a:pt x="138049" y="731704"/>
                </a:lnTo>
                <a:lnTo>
                  <a:pt x="151854" y="635064"/>
                </a:lnTo>
                <a:lnTo>
                  <a:pt x="165659" y="690287"/>
                </a:lnTo>
                <a:lnTo>
                  <a:pt x="193268" y="566035"/>
                </a:lnTo>
                <a:lnTo>
                  <a:pt x="248488" y="676481"/>
                </a:lnTo>
                <a:lnTo>
                  <a:pt x="289903" y="552230"/>
                </a:lnTo>
                <a:lnTo>
                  <a:pt x="303707" y="759316"/>
                </a:lnTo>
                <a:lnTo>
                  <a:pt x="386537" y="635064"/>
                </a:lnTo>
                <a:lnTo>
                  <a:pt x="414146" y="414172"/>
                </a:lnTo>
                <a:lnTo>
                  <a:pt x="455561" y="635064"/>
                </a:lnTo>
                <a:lnTo>
                  <a:pt x="469366" y="372755"/>
                </a:lnTo>
                <a:lnTo>
                  <a:pt x="510780" y="41417"/>
                </a:lnTo>
                <a:lnTo>
                  <a:pt x="552195" y="0"/>
                </a:lnTo>
                <a:lnTo>
                  <a:pt x="607415" y="179475"/>
                </a:lnTo>
                <a:lnTo>
                  <a:pt x="676439" y="524618"/>
                </a:lnTo>
                <a:lnTo>
                  <a:pt x="717854" y="566035"/>
                </a:lnTo>
                <a:lnTo>
                  <a:pt x="745463" y="414172"/>
                </a:lnTo>
                <a:lnTo>
                  <a:pt x="828292" y="662676"/>
                </a:lnTo>
                <a:lnTo>
                  <a:pt x="883512" y="579841"/>
                </a:lnTo>
                <a:lnTo>
                  <a:pt x="911122" y="704093"/>
                </a:lnTo>
                <a:lnTo>
                  <a:pt x="966341" y="593647"/>
                </a:lnTo>
                <a:lnTo>
                  <a:pt x="1021561" y="731704"/>
                </a:lnTo>
                <a:lnTo>
                  <a:pt x="1062975" y="524618"/>
                </a:lnTo>
                <a:lnTo>
                  <a:pt x="1076780" y="427978"/>
                </a:lnTo>
                <a:lnTo>
                  <a:pt x="1132000" y="662676"/>
                </a:lnTo>
                <a:lnTo>
                  <a:pt x="1228634" y="607453"/>
                </a:lnTo>
                <a:lnTo>
                  <a:pt x="1297658" y="676481"/>
                </a:lnTo>
                <a:lnTo>
                  <a:pt x="1325268" y="676481"/>
                </a:lnTo>
              </a:path>
            </a:pathLst>
          </a:custGeom>
          <a:ln>
            <a:solidFill>
              <a:srgbClr val="8FB14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6705600" y="4495800"/>
            <a:ext cx="1752600" cy="1296989"/>
          </a:xfrm>
          <a:prstGeom prst="line">
            <a:avLst/>
          </a:prstGeom>
          <a:ln>
            <a:solidFill>
              <a:srgbClr val="8FB148"/>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505200" y="2133600"/>
            <a:ext cx="457200" cy="304800"/>
          </a:xfrm>
          <a:prstGeom prst="line">
            <a:avLst/>
          </a:prstGeom>
          <a:ln>
            <a:solidFill>
              <a:srgbClr val="8FB148"/>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696200" y="6019800"/>
            <a:ext cx="1220356" cy="400110"/>
          </a:xfrm>
          <a:prstGeom prst="rect">
            <a:avLst/>
          </a:prstGeom>
          <a:noFill/>
        </p:spPr>
        <p:txBody>
          <a:bodyPr wrap="none" rtlCol="0">
            <a:spAutoFit/>
          </a:bodyPr>
          <a:lstStyle/>
          <a:p>
            <a:r>
              <a:rPr lang="en-US" sz="2000" dirty="0" err="1" smtClean="0">
                <a:solidFill>
                  <a:srgbClr val="FFFFFF"/>
                </a:solidFill>
              </a:rPr>
              <a:t>Log(Time</a:t>
            </a:r>
            <a:r>
              <a:rPr lang="en-US" sz="2000" dirty="0" smtClean="0">
                <a:solidFill>
                  <a:srgbClr val="FFFFFF"/>
                </a:solidFill>
              </a:rPr>
              <a:t>)</a:t>
            </a:r>
            <a:endParaRPr lang="en-US" sz="2000" dirty="0">
              <a:solidFill>
                <a:srgbClr val="FFFFFF"/>
              </a:solidFill>
            </a:endParaRPr>
          </a:p>
        </p:txBody>
      </p:sp>
      <p:sp>
        <p:nvSpPr>
          <p:cNvPr id="25" name="TextBox 24"/>
          <p:cNvSpPr txBox="1"/>
          <p:nvPr/>
        </p:nvSpPr>
        <p:spPr>
          <a:xfrm rot="16200000">
            <a:off x="836867" y="1979867"/>
            <a:ext cx="1126555" cy="400110"/>
          </a:xfrm>
          <a:prstGeom prst="rect">
            <a:avLst/>
          </a:prstGeom>
          <a:noFill/>
        </p:spPr>
        <p:txBody>
          <a:bodyPr wrap="none" rtlCol="0">
            <a:spAutoFit/>
          </a:bodyPr>
          <a:lstStyle/>
          <a:p>
            <a:r>
              <a:rPr lang="en-US" sz="2000" dirty="0" err="1" smtClean="0">
                <a:solidFill>
                  <a:srgbClr val="FFFFFF"/>
                </a:solidFill>
              </a:rPr>
              <a:t>Log(Flux</a:t>
            </a:r>
            <a:r>
              <a:rPr lang="en-US" sz="2000" dirty="0" smtClean="0">
                <a:solidFill>
                  <a:srgbClr val="FFFFFF"/>
                </a:solidFill>
              </a:rPr>
              <a:t>)</a:t>
            </a:r>
            <a:endParaRPr lang="en-US" sz="2000" dirty="0">
              <a:solidFill>
                <a:srgbClr val="FFFFFF"/>
              </a:solidFill>
            </a:endParaRPr>
          </a:p>
        </p:txBody>
      </p:sp>
      <p:cxnSp>
        <p:nvCxnSpPr>
          <p:cNvPr id="32" name="Straight Connector 31"/>
          <p:cNvCxnSpPr/>
          <p:nvPr/>
        </p:nvCxnSpPr>
        <p:spPr>
          <a:xfrm rot="5400000">
            <a:off x="1105162" y="3461275"/>
            <a:ext cx="5246150" cy="1588"/>
          </a:xfrm>
          <a:prstGeom prst="line">
            <a:avLst/>
          </a:prstGeom>
          <a:ln w="41275">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4114800" y="2517775"/>
            <a:ext cx="2500322" cy="1931215"/>
          </a:xfrm>
          <a:prstGeom prst="line">
            <a:avLst/>
          </a:prstGeom>
          <a:ln w="3175" cmpd="sng">
            <a:solidFill>
              <a:schemeClr val="bg1"/>
            </a:solidFill>
            <a:prstDash val="lg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819401" y="1078468"/>
            <a:ext cx="873526" cy="369332"/>
          </a:xfrm>
          <a:prstGeom prst="rect">
            <a:avLst/>
          </a:prstGeom>
          <a:noFill/>
        </p:spPr>
        <p:txBody>
          <a:bodyPr wrap="square" rtlCol="0">
            <a:spAutoFit/>
          </a:bodyPr>
          <a:lstStyle/>
          <a:p>
            <a:r>
              <a:rPr lang="en-US" dirty="0" err="1" smtClean="0">
                <a:solidFill>
                  <a:schemeClr val="accent3">
                    <a:lumMod val="75000"/>
                  </a:schemeClr>
                </a:solidFill>
              </a:rPr>
              <a:t>γ</a:t>
            </a:r>
            <a:r>
              <a:rPr lang="en-US" dirty="0" smtClean="0">
                <a:solidFill>
                  <a:schemeClr val="accent3">
                    <a:lumMod val="75000"/>
                  </a:schemeClr>
                </a:solidFill>
              </a:rPr>
              <a:t>-rays</a:t>
            </a:r>
            <a:endParaRPr lang="en-US" dirty="0">
              <a:solidFill>
                <a:schemeClr val="accent3">
                  <a:lumMod val="75000"/>
                </a:schemeClr>
              </a:solidFill>
            </a:endParaRPr>
          </a:p>
        </p:txBody>
      </p:sp>
      <p:sp>
        <p:nvSpPr>
          <p:cNvPr id="35" name="TextBox 34"/>
          <p:cNvSpPr txBox="1"/>
          <p:nvPr/>
        </p:nvSpPr>
        <p:spPr>
          <a:xfrm>
            <a:off x="3352800" y="6096000"/>
            <a:ext cx="1066800" cy="369332"/>
          </a:xfrm>
          <a:prstGeom prst="rect">
            <a:avLst/>
          </a:prstGeom>
          <a:noFill/>
        </p:spPr>
        <p:txBody>
          <a:bodyPr wrap="square" rtlCol="0">
            <a:spAutoFit/>
          </a:bodyPr>
          <a:lstStyle/>
          <a:p>
            <a:r>
              <a:rPr lang="en-US" dirty="0" smtClean="0">
                <a:solidFill>
                  <a:schemeClr val="bg1"/>
                </a:solidFill>
              </a:rPr>
              <a:t>~30 </a:t>
            </a:r>
            <a:r>
              <a:rPr lang="en-US" dirty="0" err="1" smtClean="0">
                <a:solidFill>
                  <a:schemeClr val="bg1"/>
                </a:solidFill>
              </a:rPr>
              <a:t>s</a:t>
            </a:r>
            <a:endParaRPr lang="en-US" dirty="0">
              <a:solidFill>
                <a:schemeClr val="bg1"/>
              </a:solidFill>
            </a:endParaRPr>
          </a:p>
        </p:txBody>
      </p:sp>
      <p:sp>
        <p:nvSpPr>
          <p:cNvPr id="37" name="TextBox 36"/>
          <p:cNvSpPr txBox="1"/>
          <p:nvPr/>
        </p:nvSpPr>
        <p:spPr>
          <a:xfrm>
            <a:off x="2040930" y="5900478"/>
            <a:ext cx="1556942" cy="369332"/>
          </a:xfrm>
          <a:prstGeom prst="rect">
            <a:avLst/>
          </a:prstGeom>
          <a:noFill/>
        </p:spPr>
        <p:txBody>
          <a:bodyPr wrap="square" rtlCol="0">
            <a:spAutoFit/>
          </a:bodyPr>
          <a:lstStyle/>
          <a:p>
            <a:r>
              <a:rPr lang="en-US" dirty="0" smtClean="0">
                <a:solidFill>
                  <a:srgbClr val="FFFFFF"/>
                </a:solidFill>
              </a:rPr>
              <a:t>~10^51 erg</a:t>
            </a:r>
            <a:endParaRPr lang="en-US" dirty="0">
              <a:solidFill>
                <a:srgbClr val="FFFFFF"/>
              </a:solidFill>
            </a:endParaRPr>
          </a:p>
        </p:txBody>
      </p:sp>
      <p:sp>
        <p:nvSpPr>
          <p:cNvPr id="38" name="TextBox 37"/>
          <p:cNvSpPr txBox="1"/>
          <p:nvPr/>
        </p:nvSpPr>
        <p:spPr>
          <a:xfrm>
            <a:off x="7696200" y="4334470"/>
            <a:ext cx="1220356" cy="923330"/>
          </a:xfrm>
          <a:prstGeom prst="rect">
            <a:avLst/>
          </a:prstGeom>
          <a:noFill/>
        </p:spPr>
        <p:txBody>
          <a:bodyPr wrap="square" rtlCol="0">
            <a:spAutoFit/>
          </a:bodyPr>
          <a:lstStyle/>
          <a:p>
            <a:r>
              <a:rPr lang="en-US" dirty="0" smtClean="0">
                <a:solidFill>
                  <a:srgbClr val="FFFFFF"/>
                </a:solidFill>
              </a:rPr>
              <a:t>X-rays</a:t>
            </a:r>
          </a:p>
          <a:p>
            <a:r>
              <a:rPr lang="en-US" dirty="0" smtClean="0">
                <a:solidFill>
                  <a:srgbClr val="FFFFFF"/>
                </a:solidFill>
              </a:rPr>
              <a:t>Optical</a:t>
            </a:r>
          </a:p>
          <a:p>
            <a:r>
              <a:rPr lang="en-US" dirty="0" smtClean="0">
                <a:solidFill>
                  <a:srgbClr val="FFFFFF"/>
                </a:solidFill>
              </a:rPr>
              <a:t>Radio</a:t>
            </a:r>
            <a:endParaRPr lang="en-US" dirty="0">
              <a:solidFill>
                <a:srgbClr val="FFFFFF"/>
              </a:solidFill>
            </a:endParaRPr>
          </a:p>
        </p:txBody>
      </p:sp>
      <p:cxnSp>
        <p:nvCxnSpPr>
          <p:cNvPr id="39" name="Straight Connector 38"/>
          <p:cNvCxnSpPr/>
          <p:nvPr/>
        </p:nvCxnSpPr>
        <p:spPr>
          <a:xfrm rot="5400000">
            <a:off x="3991253" y="3460481"/>
            <a:ext cx="5246150" cy="1588"/>
          </a:xfrm>
          <a:prstGeom prst="line">
            <a:avLst/>
          </a:prstGeom>
          <a:ln w="4127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172200" y="6096000"/>
            <a:ext cx="1066800" cy="369332"/>
          </a:xfrm>
          <a:prstGeom prst="rect">
            <a:avLst/>
          </a:prstGeom>
          <a:noFill/>
        </p:spPr>
        <p:txBody>
          <a:bodyPr wrap="square" rtlCol="0">
            <a:spAutoFit/>
          </a:bodyPr>
          <a:lstStyle/>
          <a:p>
            <a:r>
              <a:rPr lang="en-US" dirty="0" smtClean="0">
                <a:solidFill>
                  <a:schemeClr val="bg1"/>
                </a:solidFill>
              </a:rPr>
              <a:t>~hours</a:t>
            </a:r>
            <a:endParaRPr lang="en-US" dirty="0">
              <a:solidFill>
                <a:schemeClr val="bg1"/>
              </a:solidFill>
            </a:endParaRPr>
          </a:p>
        </p:txBody>
      </p:sp>
      <p:cxnSp>
        <p:nvCxnSpPr>
          <p:cNvPr id="41" name="Straight Connector 40"/>
          <p:cNvCxnSpPr/>
          <p:nvPr/>
        </p:nvCxnSpPr>
        <p:spPr>
          <a:xfrm rot="5400000">
            <a:off x="6064519" y="3472131"/>
            <a:ext cx="5246150" cy="1588"/>
          </a:xfrm>
          <a:prstGeom prst="line">
            <a:avLst/>
          </a:prstGeom>
          <a:ln w="41275">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2" name="Group 91"/>
          <p:cNvGrpSpPr/>
          <p:nvPr/>
        </p:nvGrpSpPr>
        <p:grpSpPr>
          <a:xfrm>
            <a:off x="-685800" y="2362199"/>
            <a:ext cx="7124700" cy="4111626"/>
            <a:chOff x="-685800" y="2362199"/>
            <a:chExt cx="7124700" cy="4111626"/>
          </a:xfrm>
        </p:grpSpPr>
        <p:pic>
          <p:nvPicPr>
            <p:cNvPr id="62" name="Picture 61" descr="IE.gif"/>
            <p:cNvPicPr>
              <a:picLocks noChangeAspect="1"/>
            </p:cNvPicPr>
            <p:nvPr/>
          </p:nvPicPr>
          <p:blipFill>
            <a:blip r:embed="rId4"/>
            <a:stretch>
              <a:fillRect/>
            </a:stretch>
          </p:blipFill>
          <p:spPr>
            <a:xfrm>
              <a:off x="-685800" y="2517775"/>
              <a:ext cx="5943600" cy="3956050"/>
            </a:xfrm>
            <a:prstGeom prst="rect">
              <a:avLst/>
            </a:prstGeom>
          </p:spPr>
        </p:pic>
        <p:sp>
          <p:nvSpPr>
            <p:cNvPr id="63" name="Oval 62"/>
            <p:cNvSpPr/>
            <p:nvPr/>
          </p:nvSpPr>
          <p:spPr>
            <a:xfrm>
              <a:off x="381000" y="4267200"/>
              <a:ext cx="381000" cy="381000"/>
            </a:xfrm>
            <a:prstGeom prst="ellipse">
              <a:avLst/>
            </a:prstGeom>
            <a:solidFill>
              <a:srgbClr val="FFFF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152400" y="4763869"/>
              <a:ext cx="883137" cy="646331"/>
            </a:xfrm>
            <a:prstGeom prst="rect">
              <a:avLst/>
            </a:prstGeom>
            <a:noFill/>
          </p:spPr>
          <p:txBody>
            <a:bodyPr wrap="none" rtlCol="0">
              <a:spAutoFit/>
            </a:bodyPr>
            <a:lstStyle/>
            <a:p>
              <a:pPr algn="ctr"/>
              <a:r>
                <a:rPr lang="en-US" dirty="0" smtClean="0">
                  <a:solidFill>
                    <a:srgbClr val="FFFF00"/>
                  </a:solidFill>
                </a:rPr>
                <a:t>Central</a:t>
              </a:r>
            </a:p>
            <a:p>
              <a:pPr algn="ctr"/>
              <a:r>
                <a:rPr lang="en-US" dirty="0" smtClean="0">
                  <a:solidFill>
                    <a:srgbClr val="FFFF00"/>
                  </a:solidFill>
                </a:rPr>
                <a:t> engine</a:t>
              </a:r>
              <a:endParaRPr lang="en-US" dirty="0">
                <a:solidFill>
                  <a:srgbClr val="FFFF00"/>
                </a:solidFill>
              </a:endParaRPr>
            </a:p>
          </p:txBody>
        </p:sp>
        <p:sp>
          <p:nvSpPr>
            <p:cNvPr id="65" name="TextBox 64"/>
            <p:cNvSpPr txBox="1"/>
            <p:nvPr/>
          </p:nvSpPr>
          <p:spPr>
            <a:xfrm>
              <a:off x="457200" y="3821668"/>
              <a:ext cx="1524000" cy="369332"/>
            </a:xfrm>
            <a:prstGeom prst="rect">
              <a:avLst/>
            </a:prstGeom>
            <a:noFill/>
          </p:spPr>
          <p:txBody>
            <a:bodyPr wrap="square" rtlCol="0">
              <a:spAutoFit/>
            </a:bodyPr>
            <a:lstStyle/>
            <a:p>
              <a:r>
                <a:rPr lang="en-US" dirty="0" smtClean="0">
                  <a:solidFill>
                    <a:srgbClr val="FFFFFF"/>
                  </a:solidFill>
                </a:rPr>
                <a:t>Faster blob</a:t>
              </a:r>
              <a:endParaRPr lang="en-US" dirty="0">
                <a:solidFill>
                  <a:srgbClr val="FFFFFF"/>
                </a:solidFill>
              </a:endParaRPr>
            </a:p>
          </p:txBody>
        </p:sp>
        <p:sp>
          <p:nvSpPr>
            <p:cNvPr id="66" name="TextBox 65"/>
            <p:cNvSpPr txBox="1"/>
            <p:nvPr/>
          </p:nvSpPr>
          <p:spPr>
            <a:xfrm>
              <a:off x="1023139" y="3429000"/>
              <a:ext cx="1524000" cy="369332"/>
            </a:xfrm>
            <a:prstGeom prst="rect">
              <a:avLst/>
            </a:prstGeom>
            <a:noFill/>
          </p:spPr>
          <p:txBody>
            <a:bodyPr wrap="square" rtlCol="0">
              <a:spAutoFit/>
            </a:bodyPr>
            <a:lstStyle/>
            <a:p>
              <a:r>
                <a:rPr lang="en-US" dirty="0" smtClean="0">
                  <a:solidFill>
                    <a:srgbClr val="FFFFFF"/>
                  </a:solidFill>
                </a:rPr>
                <a:t>Slower blob</a:t>
              </a:r>
              <a:endParaRPr lang="en-US" dirty="0">
                <a:solidFill>
                  <a:srgbClr val="FFFFFF"/>
                </a:solidFill>
              </a:endParaRPr>
            </a:p>
          </p:txBody>
        </p:sp>
        <p:sp>
          <p:nvSpPr>
            <p:cNvPr id="67" name="TextBox 66"/>
            <p:cNvSpPr txBox="1"/>
            <p:nvPr/>
          </p:nvSpPr>
          <p:spPr>
            <a:xfrm>
              <a:off x="2547139" y="3429000"/>
              <a:ext cx="1181100" cy="369332"/>
            </a:xfrm>
            <a:prstGeom prst="rect">
              <a:avLst/>
            </a:prstGeom>
            <a:noFill/>
          </p:spPr>
          <p:txBody>
            <a:bodyPr wrap="square" rtlCol="0">
              <a:spAutoFit/>
            </a:bodyPr>
            <a:lstStyle/>
            <a:p>
              <a:r>
                <a:rPr lang="en-US" dirty="0" smtClean="0">
                  <a:solidFill>
                    <a:srgbClr val="FFFFFF"/>
                  </a:solidFill>
                </a:rPr>
                <a:t>Collision</a:t>
              </a:r>
              <a:endParaRPr lang="en-US" dirty="0">
                <a:solidFill>
                  <a:srgbClr val="FFFFFF"/>
                </a:solidFill>
              </a:endParaRPr>
            </a:p>
          </p:txBody>
        </p:sp>
        <p:sp>
          <p:nvSpPr>
            <p:cNvPr id="68" name="TextBox 67"/>
            <p:cNvSpPr txBox="1"/>
            <p:nvPr/>
          </p:nvSpPr>
          <p:spPr>
            <a:xfrm>
              <a:off x="3962400" y="2662663"/>
              <a:ext cx="1295400" cy="923330"/>
            </a:xfrm>
            <a:prstGeom prst="rect">
              <a:avLst/>
            </a:prstGeom>
            <a:noFill/>
          </p:spPr>
          <p:txBody>
            <a:bodyPr wrap="square" rtlCol="0">
              <a:spAutoFit/>
            </a:bodyPr>
            <a:lstStyle/>
            <a:p>
              <a:r>
                <a:rPr lang="en-US" dirty="0" smtClean="0">
                  <a:solidFill>
                    <a:srgbClr val="FFFFFF"/>
                  </a:solidFill>
                </a:rPr>
                <a:t>Ambient medium interaction</a:t>
              </a:r>
              <a:endParaRPr lang="en-US" dirty="0">
                <a:solidFill>
                  <a:srgbClr val="FFFFFF"/>
                </a:solidFill>
              </a:endParaRPr>
            </a:p>
          </p:txBody>
        </p:sp>
        <p:cxnSp>
          <p:nvCxnSpPr>
            <p:cNvPr id="72" name="Straight Connector 71"/>
            <p:cNvCxnSpPr/>
            <p:nvPr/>
          </p:nvCxnSpPr>
          <p:spPr>
            <a:xfrm rot="5400000">
              <a:off x="2849285" y="2830400"/>
              <a:ext cx="1311841" cy="375439"/>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200000" flipH="1">
              <a:off x="1745708" y="2627569"/>
              <a:ext cx="1036922" cy="565939"/>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2324100" y="2406134"/>
              <a:ext cx="1181100" cy="646331"/>
            </a:xfrm>
            <a:prstGeom prst="rect">
              <a:avLst/>
            </a:prstGeom>
            <a:noFill/>
          </p:spPr>
          <p:txBody>
            <a:bodyPr wrap="square" rtlCol="0">
              <a:spAutoFit/>
            </a:bodyPr>
            <a:lstStyle/>
            <a:p>
              <a:pPr algn="ctr"/>
              <a:r>
                <a:rPr lang="en-US" dirty="0" smtClean="0">
                  <a:solidFill>
                    <a:srgbClr val="8FB148"/>
                  </a:solidFill>
                </a:rPr>
                <a:t>INTERNAL SHOCK</a:t>
              </a:r>
              <a:endParaRPr lang="en-US" dirty="0">
                <a:solidFill>
                  <a:srgbClr val="8FB148"/>
                </a:solidFill>
              </a:endParaRPr>
            </a:p>
          </p:txBody>
        </p:sp>
        <p:sp>
          <p:nvSpPr>
            <p:cNvPr id="85" name="TextBox 84"/>
            <p:cNvSpPr txBox="1"/>
            <p:nvPr/>
          </p:nvSpPr>
          <p:spPr>
            <a:xfrm>
              <a:off x="5257800" y="4325034"/>
              <a:ext cx="1181100" cy="646331"/>
            </a:xfrm>
            <a:prstGeom prst="rect">
              <a:avLst/>
            </a:prstGeom>
            <a:noFill/>
          </p:spPr>
          <p:txBody>
            <a:bodyPr wrap="square" rtlCol="0">
              <a:spAutoFit/>
            </a:bodyPr>
            <a:lstStyle/>
            <a:p>
              <a:pPr algn="ctr"/>
              <a:r>
                <a:rPr lang="en-US" dirty="0" smtClean="0">
                  <a:solidFill>
                    <a:srgbClr val="8FB148"/>
                  </a:solidFill>
                </a:rPr>
                <a:t>EXTERNAL SHOCK</a:t>
              </a:r>
              <a:endParaRPr lang="en-US" dirty="0">
                <a:solidFill>
                  <a:srgbClr val="8FB148"/>
                </a:solidFill>
              </a:endParaRPr>
            </a:p>
          </p:txBody>
        </p:sp>
        <p:sp>
          <p:nvSpPr>
            <p:cNvPr id="86" name="CasellaDiTesto 9"/>
            <p:cNvSpPr txBox="1"/>
            <p:nvPr/>
          </p:nvSpPr>
          <p:spPr>
            <a:xfrm>
              <a:off x="4310054" y="5715016"/>
              <a:ext cx="1214446" cy="369332"/>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b="1" dirty="0" smtClean="0">
                  <a:effectLst>
                    <a:outerShdw blurRad="38100" dist="38100" dir="2700000" algn="tl">
                      <a:srgbClr val="000000">
                        <a:alpha val="43137"/>
                      </a:srgbClr>
                    </a:outerShdw>
                  </a:effectLst>
                </a:rPr>
                <a:t>Afterglow</a:t>
              </a:r>
              <a:endParaRPr lang="en-US" b="1" dirty="0">
                <a:effectLst>
                  <a:outerShdw blurRad="38100" dist="38100" dir="2700000" algn="tl">
                    <a:srgbClr val="000000">
                      <a:alpha val="43137"/>
                    </a:srgbClr>
                  </a:outerShdw>
                </a:effectLst>
              </a:endParaRPr>
            </a:p>
          </p:txBody>
        </p:sp>
        <p:sp>
          <p:nvSpPr>
            <p:cNvPr id="87" name="CasellaDiTesto 12"/>
            <p:cNvSpPr txBox="1"/>
            <p:nvPr/>
          </p:nvSpPr>
          <p:spPr>
            <a:xfrm>
              <a:off x="1064415" y="4970988"/>
              <a:ext cx="1071570" cy="369332"/>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b="1" dirty="0" smtClean="0">
                  <a:effectLst>
                    <a:outerShdw blurRad="38100" dist="38100" dir="2700000" algn="tl">
                      <a:srgbClr val="000000">
                        <a:alpha val="43137"/>
                      </a:srgbClr>
                    </a:outerShdw>
                  </a:effectLst>
                </a:rPr>
                <a:t>Pre Burst</a:t>
              </a:r>
              <a:endParaRPr lang="en-US" b="1" dirty="0">
                <a:effectLst>
                  <a:outerShdw blurRad="38100" dist="38100" dir="2700000" algn="tl">
                    <a:srgbClr val="000000">
                      <a:alpha val="43137"/>
                    </a:srgbClr>
                  </a:outerShdw>
                </a:effectLst>
              </a:endParaRPr>
            </a:p>
          </p:txBody>
        </p:sp>
        <p:sp>
          <p:nvSpPr>
            <p:cNvPr id="88" name="CasellaDiTesto 11"/>
            <p:cNvSpPr txBox="1"/>
            <p:nvPr/>
          </p:nvSpPr>
          <p:spPr>
            <a:xfrm>
              <a:off x="2309790" y="5286388"/>
              <a:ext cx="1857388" cy="369332"/>
            </a:xfrm>
            <a:prstGeom prst="rect">
              <a:avLst/>
            </a:prstGeom>
            <a:gradFill>
              <a:gsLst>
                <a:gs pos="0">
                  <a:srgbClr val="03D4A8"/>
                </a:gs>
                <a:gs pos="25000">
                  <a:srgbClr val="21D6E0"/>
                </a:gs>
                <a:gs pos="75000">
                  <a:srgbClr val="0087E6"/>
                </a:gs>
                <a:gs pos="100000">
                  <a:srgbClr val="005CBF"/>
                </a:gs>
              </a:gsLst>
              <a:lin ang="5400000" scaled="0"/>
            </a:gradFill>
            <a:ln>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r>
                <a:rPr lang="en-US" b="1" dirty="0" smtClean="0">
                  <a:effectLst>
                    <a:outerShdw blurRad="38100" dist="38100" dir="2700000" algn="tl">
                      <a:srgbClr val="000000">
                        <a:alpha val="43137"/>
                      </a:srgbClr>
                    </a:outerShdw>
                  </a:effectLst>
                </a:rPr>
                <a:t>Prompt  Emission</a:t>
              </a:r>
              <a:endParaRPr lang="en-US" b="1" dirty="0">
                <a:effectLst>
                  <a:outerShdw blurRad="38100" dist="38100" dir="2700000" algn="tl">
                    <a:srgbClr val="000000">
                      <a:alpha val="43137"/>
                    </a:srgbClr>
                  </a:outerShdw>
                </a:effectLst>
              </a:endParaRPr>
            </a:p>
          </p:txBody>
        </p:sp>
      </p:grpSp>
      <p:grpSp>
        <p:nvGrpSpPr>
          <p:cNvPr id="52" name="Group 51"/>
          <p:cNvGrpSpPr/>
          <p:nvPr/>
        </p:nvGrpSpPr>
        <p:grpSpPr>
          <a:xfrm>
            <a:off x="706205" y="3352800"/>
            <a:ext cx="5402495" cy="2439988"/>
            <a:chOff x="706205" y="3352800"/>
            <a:chExt cx="5402495" cy="2439988"/>
          </a:xfrm>
        </p:grpSpPr>
        <p:cxnSp>
          <p:nvCxnSpPr>
            <p:cNvPr id="43" name="Straight Connector 42"/>
            <p:cNvCxnSpPr/>
            <p:nvPr/>
          </p:nvCxnSpPr>
          <p:spPr>
            <a:xfrm flipV="1">
              <a:off x="762000" y="3352800"/>
              <a:ext cx="5257800" cy="1096190"/>
            </a:xfrm>
            <a:prstGeom prst="line">
              <a:avLst/>
            </a:prstGeom>
            <a:ln w="6667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63" idx="5"/>
            </p:cNvCxnSpPr>
            <p:nvPr/>
          </p:nvCxnSpPr>
          <p:spPr>
            <a:xfrm rot="16200000" flipH="1">
              <a:off x="2762811" y="2535797"/>
              <a:ext cx="1200385" cy="5313598"/>
            </a:xfrm>
            <a:prstGeom prst="line">
              <a:avLst/>
            </a:prstGeom>
            <a:ln w="66675">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a:off x="762000" y="3390900"/>
              <a:ext cx="5346700" cy="2400300"/>
            </a:xfrm>
            <a:custGeom>
              <a:avLst/>
              <a:gdLst>
                <a:gd name="connsiteX0" fmla="*/ 38100 w 5346700"/>
                <a:gd name="connsiteY0" fmla="*/ 1104900 h 2400300"/>
                <a:gd name="connsiteX1" fmla="*/ 5346700 w 5346700"/>
                <a:gd name="connsiteY1" fmla="*/ 0 h 2400300"/>
                <a:gd name="connsiteX2" fmla="*/ 5283200 w 5346700"/>
                <a:gd name="connsiteY2" fmla="*/ 2400300 h 2400300"/>
                <a:gd name="connsiteX3" fmla="*/ 0 w 5346700"/>
                <a:gd name="connsiteY3" fmla="*/ 1244600 h 2400300"/>
                <a:gd name="connsiteX4" fmla="*/ 38100 w 5346700"/>
                <a:gd name="connsiteY4" fmla="*/ 110490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700" h="2400300">
                  <a:moveTo>
                    <a:pt x="38100" y="1104900"/>
                  </a:moveTo>
                  <a:lnTo>
                    <a:pt x="5346700" y="0"/>
                  </a:lnTo>
                  <a:lnTo>
                    <a:pt x="5283200" y="2400300"/>
                  </a:lnTo>
                  <a:lnTo>
                    <a:pt x="0" y="1244600"/>
                  </a:lnTo>
                  <a:lnTo>
                    <a:pt x="38100" y="1104900"/>
                  </a:lnTo>
                  <a:close/>
                </a:path>
              </a:pathLst>
            </a:custGeom>
            <a:solidFill>
              <a:srgbClr val="FFFF00">
                <a:alpha val="51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4114800" y="4125824"/>
              <a:ext cx="1336273" cy="646331"/>
            </a:xfrm>
            <a:prstGeom prst="rect">
              <a:avLst/>
            </a:prstGeom>
            <a:noFill/>
          </p:spPr>
          <p:txBody>
            <a:bodyPr wrap="square" rtlCol="0">
              <a:spAutoFit/>
            </a:bodyPr>
            <a:lstStyle/>
            <a:p>
              <a:r>
                <a:rPr lang="en-US" sz="3600" b="1" dirty="0" smtClean="0">
                  <a:solidFill>
                    <a:srgbClr val="FF6600"/>
                  </a:solidFill>
                  <a:effectLst>
                    <a:outerShdw blurRad="50800" dist="38100" dir="2700000">
                      <a:srgbClr val="000000"/>
                    </a:outerShdw>
                  </a:effectLst>
                </a:rPr>
                <a:t>JET</a:t>
              </a:r>
              <a:endParaRPr lang="en-US" sz="3600" b="1" dirty="0">
                <a:solidFill>
                  <a:srgbClr val="FF6600"/>
                </a:solidFill>
                <a:effectLst>
                  <a:outerShdw blurRad="50800" dist="38100" dir="2700000">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10" name="Connettore 2 9"/>
          <p:cNvCxnSpPr/>
          <p:nvPr/>
        </p:nvCxnSpPr>
        <p:spPr>
          <a:xfrm rot="5400000" flipH="1" flipV="1">
            <a:off x="1462078" y="2500307"/>
            <a:ext cx="3714776" cy="1588"/>
          </a:xfrm>
          <a:prstGeom prst="straightConnector1">
            <a:avLst/>
          </a:prstGeom>
          <a:ln w="2222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3319466" y="4357694"/>
            <a:ext cx="5500726" cy="1"/>
          </a:xfrm>
          <a:prstGeom prst="straightConnector1">
            <a:avLst/>
          </a:prstGeom>
          <a:ln w="2222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rot="16200000" flipH="1">
            <a:off x="3855251" y="1535893"/>
            <a:ext cx="1357322" cy="571504"/>
          </a:xfrm>
          <a:prstGeom prst="line">
            <a:avLst/>
          </a:prstGeom>
          <a:ln w="22225">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819664" y="2500306"/>
            <a:ext cx="1428760" cy="285752"/>
          </a:xfrm>
          <a:prstGeom prst="line">
            <a:avLst/>
          </a:prstGeom>
          <a:ln w="28575">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248424" y="2786058"/>
            <a:ext cx="1357322" cy="857256"/>
          </a:xfrm>
          <a:prstGeom prst="line">
            <a:avLst/>
          </a:prstGeom>
          <a:ln w="28575">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rot="16200000" flipH="1">
            <a:off x="7534308" y="3714752"/>
            <a:ext cx="642942" cy="500066"/>
          </a:xfrm>
          <a:prstGeom prst="line">
            <a:avLst/>
          </a:prstGeom>
          <a:ln w="25400">
            <a:solidFill>
              <a:srgbClr val="FFFF00"/>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rot="5400000">
            <a:off x="3969965" y="3351511"/>
            <a:ext cx="1700905" cy="82"/>
          </a:xfrm>
          <a:prstGeom prst="line">
            <a:avLst/>
          </a:prstGeom>
          <a:ln>
            <a:solidFill>
              <a:srgbClr val="00B0F0"/>
            </a:solidFill>
            <a:prstDash val="dash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rot="5400000">
            <a:off x="5497531" y="3536157"/>
            <a:ext cx="1500992" cy="794"/>
          </a:xfrm>
          <a:prstGeom prst="line">
            <a:avLst/>
          </a:prstGeom>
          <a:ln>
            <a:solidFill>
              <a:srgbClr val="00B0F0"/>
            </a:solidFill>
            <a:prstDash val="dash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rot="5400000">
            <a:off x="7284275" y="3964785"/>
            <a:ext cx="642942" cy="1588"/>
          </a:xfrm>
          <a:prstGeom prst="line">
            <a:avLst/>
          </a:prstGeom>
          <a:ln>
            <a:solidFill>
              <a:srgbClr val="00B0F0"/>
            </a:solidFill>
            <a:prstDash val="dash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7462870" y="4429133"/>
            <a:ext cx="1357322" cy="369332"/>
          </a:xfrm>
          <a:prstGeom prst="rect">
            <a:avLst/>
          </a:prstGeom>
          <a:noFill/>
        </p:spPr>
        <p:txBody>
          <a:bodyPr wrap="square" rtlCol="0">
            <a:spAutoFit/>
          </a:bodyPr>
          <a:lstStyle/>
          <a:p>
            <a:r>
              <a:rPr lang="en-US" dirty="0" smtClean="0">
                <a:solidFill>
                  <a:schemeClr val="bg1"/>
                </a:solidFill>
              </a:rPr>
              <a:t>Log(Time) </a:t>
            </a:r>
            <a:r>
              <a:rPr lang="en-US" dirty="0" smtClean="0"/>
              <a:t> </a:t>
            </a:r>
            <a:endParaRPr lang="en-US" dirty="0"/>
          </a:p>
        </p:txBody>
      </p:sp>
      <p:sp>
        <p:nvSpPr>
          <p:cNvPr id="22" name="CasellaDiTesto 21"/>
          <p:cNvSpPr txBox="1"/>
          <p:nvPr/>
        </p:nvSpPr>
        <p:spPr>
          <a:xfrm rot="16200000">
            <a:off x="2361124" y="815443"/>
            <a:ext cx="1285884"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Log (Flux)</a:t>
            </a:r>
            <a:r>
              <a:rPr lang="en-US" dirty="0" smtClean="0">
                <a:solidFill>
                  <a:schemeClr val="bg1"/>
                </a:solidFill>
              </a:rPr>
              <a:t>  </a:t>
            </a:r>
            <a:endParaRPr lang="en-US" dirty="0">
              <a:solidFill>
                <a:schemeClr val="bg1"/>
              </a:solidFill>
            </a:endParaRPr>
          </a:p>
        </p:txBody>
      </p:sp>
      <p:sp>
        <p:nvSpPr>
          <p:cNvPr id="23" name="Text Box 18"/>
          <p:cNvSpPr txBox="1">
            <a:spLocks noChangeArrowheads="1"/>
          </p:cNvSpPr>
          <p:nvPr/>
        </p:nvSpPr>
        <p:spPr bwMode="auto">
          <a:xfrm>
            <a:off x="4462474" y="4357694"/>
            <a:ext cx="894746" cy="707886"/>
          </a:xfrm>
          <a:prstGeom prst="rect">
            <a:avLst/>
          </a:prstGeom>
          <a:noFill/>
          <a:ln w="9525">
            <a:noFill/>
            <a:miter lim="800000"/>
            <a:headEnd/>
            <a:tailEnd/>
          </a:ln>
          <a:effectLst/>
        </p:spPr>
        <p:txBody>
          <a:bodyPr wrap="none">
            <a:spAutoFit/>
          </a:bodyPr>
          <a:lstStyle/>
          <a:p>
            <a:pPr>
              <a:spcBef>
                <a:spcPct val="0"/>
              </a:spcBef>
              <a:buFontTx/>
              <a:buNone/>
            </a:pPr>
            <a:r>
              <a:rPr lang="en-US" sz="2000" b="1" dirty="0" err="1">
                <a:solidFill>
                  <a:srgbClr val="00B0F0"/>
                </a:solidFill>
                <a:effectLst>
                  <a:outerShdw blurRad="38100" dist="38100" dir="2700000" algn="tl">
                    <a:srgbClr val="000000">
                      <a:alpha val="43137"/>
                    </a:srgbClr>
                  </a:outerShdw>
                </a:effectLst>
              </a:rPr>
              <a:t>t</a:t>
            </a:r>
            <a:r>
              <a:rPr lang="en-US" sz="2000" b="1" dirty="0">
                <a:solidFill>
                  <a:srgbClr val="00B0F0"/>
                </a:solidFill>
                <a:effectLst>
                  <a:outerShdw blurRad="38100" dist="38100" dir="2700000" algn="tl">
                    <a:srgbClr val="000000">
                      <a:alpha val="43137"/>
                    </a:srgbClr>
                  </a:outerShdw>
                </a:effectLst>
              </a:rPr>
              <a:t> </a:t>
            </a:r>
            <a:r>
              <a:rPr lang="en-US" sz="2000" b="1" baseline="-25000" dirty="0" smtClean="0">
                <a:solidFill>
                  <a:srgbClr val="00B0F0"/>
                </a:solidFill>
                <a:effectLst>
                  <a:outerShdw blurRad="38100" dist="38100" dir="2700000" algn="tl">
                    <a:srgbClr val="000000">
                      <a:alpha val="43137"/>
                    </a:srgbClr>
                  </a:outerShdw>
                </a:effectLst>
              </a:rPr>
              <a:t>break1</a:t>
            </a:r>
          </a:p>
          <a:p>
            <a:pPr>
              <a:spcBef>
                <a:spcPct val="0"/>
              </a:spcBef>
              <a:buFontTx/>
              <a:buNone/>
            </a:pPr>
            <a:r>
              <a:rPr lang="en-US" sz="2000" b="1" dirty="0" smtClean="0">
                <a:solidFill>
                  <a:srgbClr val="00B0F0"/>
                </a:solidFill>
                <a:effectLst>
                  <a:outerShdw blurRad="38100" dist="38100" dir="2700000" algn="tl">
                    <a:srgbClr val="000000">
                      <a:alpha val="43137"/>
                    </a:srgbClr>
                  </a:outerShdw>
                </a:effectLst>
              </a:rPr>
              <a:t>(300 </a:t>
            </a:r>
            <a:r>
              <a:rPr lang="en-US" sz="2000" b="1" dirty="0" err="1" smtClean="0">
                <a:solidFill>
                  <a:srgbClr val="00B0F0"/>
                </a:solidFill>
                <a:effectLst>
                  <a:outerShdw blurRad="38100" dist="38100" dir="2700000" algn="tl">
                    <a:srgbClr val="000000">
                      <a:alpha val="43137"/>
                    </a:srgbClr>
                  </a:outerShdw>
                </a:effectLst>
              </a:rPr>
              <a:t>s</a:t>
            </a:r>
            <a:r>
              <a:rPr lang="en-US" sz="2000" b="1" dirty="0" smtClean="0">
                <a:solidFill>
                  <a:srgbClr val="00B0F0"/>
                </a:solidFill>
                <a:effectLst>
                  <a:outerShdw blurRad="38100" dist="38100" dir="2700000" algn="tl">
                    <a:srgbClr val="000000">
                      <a:alpha val="43137"/>
                    </a:srgbClr>
                  </a:outerShdw>
                </a:effectLst>
              </a:rPr>
              <a:t>)</a:t>
            </a:r>
            <a:endParaRPr lang="en-US" sz="2000" b="1" dirty="0">
              <a:solidFill>
                <a:srgbClr val="00B0F0"/>
              </a:solidFill>
              <a:effectLst>
                <a:outerShdw blurRad="38100" dist="38100" dir="2700000" algn="tl">
                  <a:srgbClr val="000000">
                    <a:alpha val="43137"/>
                  </a:srgbClr>
                </a:outerShdw>
              </a:effectLst>
            </a:endParaRPr>
          </a:p>
        </p:txBody>
      </p:sp>
      <p:sp>
        <p:nvSpPr>
          <p:cNvPr id="24" name="Text Box 18"/>
          <p:cNvSpPr txBox="1">
            <a:spLocks noChangeArrowheads="1"/>
          </p:cNvSpPr>
          <p:nvPr/>
        </p:nvSpPr>
        <p:spPr bwMode="auto">
          <a:xfrm>
            <a:off x="5891234" y="4357694"/>
            <a:ext cx="1022485" cy="707886"/>
          </a:xfrm>
          <a:prstGeom prst="rect">
            <a:avLst/>
          </a:prstGeom>
          <a:noFill/>
          <a:ln w="9525">
            <a:noFill/>
            <a:miter lim="800000"/>
            <a:headEnd/>
            <a:tailEnd/>
          </a:ln>
          <a:effectLst/>
        </p:spPr>
        <p:txBody>
          <a:bodyPr wrap="none">
            <a:spAutoFit/>
          </a:bodyPr>
          <a:lstStyle/>
          <a:p>
            <a:pPr>
              <a:spcBef>
                <a:spcPct val="0"/>
              </a:spcBef>
              <a:buFontTx/>
              <a:buNone/>
            </a:pPr>
            <a:r>
              <a:rPr lang="en-US" sz="2000" b="1" dirty="0" err="1">
                <a:solidFill>
                  <a:srgbClr val="00B0F0"/>
                </a:solidFill>
                <a:effectLst>
                  <a:outerShdw blurRad="38100" dist="38100" dir="2700000" algn="tl">
                    <a:srgbClr val="000000">
                      <a:alpha val="43137"/>
                    </a:srgbClr>
                  </a:outerShdw>
                </a:effectLst>
              </a:rPr>
              <a:t>t</a:t>
            </a:r>
            <a:r>
              <a:rPr lang="en-US" sz="2000" b="1" dirty="0">
                <a:solidFill>
                  <a:srgbClr val="00B0F0"/>
                </a:solidFill>
                <a:effectLst>
                  <a:outerShdw blurRad="38100" dist="38100" dir="2700000" algn="tl">
                    <a:srgbClr val="000000">
                      <a:alpha val="43137"/>
                    </a:srgbClr>
                  </a:outerShdw>
                </a:effectLst>
              </a:rPr>
              <a:t> </a:t>
            </a:r>
            <a:r>
              <a:rPr lang="en-US" sz="2000" b="1" baseline="-25000" dirty="0" smtClean="0">
                <a:solidFill>
                  <a:srgbClr val="00B0F0"/>
                </a:solidFill>
                <a:effectLst>
                  <a:outerShdw blurRad="38100" dist="38100" dir="2700000" algn="tl">
                    <a:srgbClr val="000000">
                      <a:alpha val="43137"/>
                    </a:srgbClr>
                  </a:outerShdw>
                </a:effectLst>
              </a:rPr>
              <a:t>break2</a:t>
            </a:r>
          </a:p>
          <a:p>
            <a:pPr>
              <a:spcBef>
                <a:spcPct val="0"/>
              </a:spcBef>
              <a:buFontTx/>
              <a:buNone/>
            </a:pPr>
            <a:r>
              <a:rPr lang="en-US" sz="2000" b="1" dirty="0" smtClean="0">
                <a:solidFill>
                  <a:srgbClr val="00B0F0"/>
                </a:solidFill>
                <a:effectLst>
                  <a:outerShdw blurRad="38100" dist="38100" dir="2700000" algn="tl">
                    <a:srgbClr val="000000">
                      <a:alpha val="43137"/>
                    </a:srgbClr>
                  </a:outerShdw>
                </a:effectLst>
              </a:rPr>
              <a:t>(10^4 </a:t>
            </a:r>
            <a:r>
              <a:rPr lang="en-US" sz="2000" b="1" dirty="0" err="1" smtClean="0">
                <a:solidFill>
                  <a:srgbClr val="00B0F0"/>
                </a:solidFill>
                <a:effectLst>
                  <a:outerShdw blurRad="38100" dist="38100" dir="2700000" algn="tl">
                    <a:srgbClr val="000000">
                      <a:alpha val="43137"/>
                    </a:srgbClr>
                  </a:outerShdw>
                </a:effectLst>
              </a:rPr>
              <a:t>s</a:t>
            </a:r>
            <a:r>
              <a:rPr lang="en-US" sz="2000" b="1" dirty="0" smtClean="0">
                <a:solidFill>
                  <a:srgbClr val="00B0F0"/>
                </a:solidFill>
                <a:effectLst>
                  <a:outerShdw blurRad="38100" dist="38100" dir="2700000" algn="tl">
                    <a:srgbClr val="000000">
                      <a:alpha val="43137"/>
                    </a:srgbClr>
                  </a:outerShdw>
                </a:effectLst>
              </a:rPr>
              <a:t>)</a:t>
            </a:r>
            <a:endParaRPr lang="en-US" sz="2000" b="1" dirty="0">
              <a:solidFill>
                <a:srgbClr val="00B0F0"/>
              </a:solidFill>
              <a:effectLst>
                <a:outerShdw blurRad="38100" dist="38100" dir="2700000" algn="tl">
                  <a:srgbClr val="000000">
                    <a:alpha val="43137"/>
                  </a:srgbClr>
                </a:outerShdw>
              </a:effectLst>
            </a:endParaRPr>
          </a:p>
        </p:txBody>
      </p:sp>
      <p:sp>
        <p:nvSpPr>
          <p:cNvPr id="25" name="CasellaDiTesto 24"/>
          <p:cNvSpPr txBox="1"/>
          <p:nvPr/>
        </p:nvSpPr>
        <p:spPr>
          <a:xfrm>
            <a:off x="3714792" y="1928803"/>
            <a:ext cx="1071570"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sym typeface="Mathematica1"/>
              </a:rPr>
              <a:t> </a:t>
            </a:r>
            <a:r>
              <a:rPr lang="en-US" sz="2400" dirty="0" smtClean="0">
                <a:solidFill>
                  <a:schemeClr val="bg1"/>
                </a:solidFill>
                <a:effectLst>
                  <a:outerShdw blurRad="38100" dist="38100" dir="2700000" algn="tl">
                    <a:srgbClr val="000000">
                      <a:alpha val="43137"/>
                    </a:srgbClr>
                  </a:outerShdw>
                </a:effectLst>
                <a:sym typeface="Mathematica1"/>
              </a:rPr>
              <a:t>t</a:t>
            </a:r>
            <a:r>
              <a:rPr lang="en-US" sz="2400" baseline="30000" dirty="0" smtClean="0">
                <a:solidFill>
                  <a:schemeClr val="bg1"/>
                </a:solidFill>
                <a:effectLst>
                  <a:outerShdw blurRad="38100" dist="38100" dir="2700000" algn="tl">
                    <a:srgbClr val="000000">
                      <a:alpha val="43137"/>
                    </a:srgbClr>
                  </a:outerShdw>
                </a:effectLst>
                <a:sym typeface="Mathematica1"/>
              </a:rPr>
              <a:t>-3</a:t>
            </a:r>
            <a:endParaRPr lang="en-US" sz="2400" baseline="30000" dirty="0">
              <a:solidFill>
                <a:schemeClr val="bg1"/>
              </a:solidFill>
              <a:effectLst>
                <a:outerShdw blurRad="38100" dist="38100" dir="2700000" algn="tl">
                  <a:srgbClr val="000000">
                    <a:alpha val="43137"/>
                  </a:srgbClr>
                </a:outerShdw>
              </a:effectLst>
            </a:endParaRPr>
          </a:p>
        </p:txBody>
      </p:sp>
      <p:sp>
        <p:nvSpPr>
          <p:cNvPr id="26" name="CasellaDiTesto 25"/>
          <p:cNvSpPr txBox="1"/>
          <p:nvPr/>
        </p:nvSpPr>
        <p:spPr>
          <a:xfrm>
            <a:off x="5105416" y="2714621"/>
            <a:ext cx="1142214"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sym typeface="Mathematica1"/>
              </a:rPr>
              <a:t> </a:t>
            </a:r>
            <a:r>
              <a:rPr lang="en-US" sz="2400" dirty="0" smtClean="0">
                <a:solidFill>
                  <a:schemeClr val="bg1"/>
                </a:solidFill>
                <a:effectLst>
                  <a:outerShdw blurRad="38100" dist="38100" dir="2700000" algn="tl">
                    <a:srgbClr val="000000">
                      <a:alpha val="43137"/>
                    </a:srgbClr>
                  </a:outerShdw>
                </a:effectLst>
                <a:sym typeface="Mathematica1"/>
              </a:rPr>
              <a:t>t</a:t>
            </a:r>
            <a:r>
              <a:rPr lang="en-US" sz="2400" baseline="30000" dirty="0" smtClean="0">
                <a:solidFill>
                  <a:schemeClr val="bg1"/>
                </a:solidFill>
                <a:effectLst>
                  <a:outerShdw blurRad="38100" dist="38100" dir="2700000" algn="tl">
                    <a:srgbClr val="000000">
                      <a:alpha val="43137"/>
                    </a:srgbClr>
                  </a:outerShdw>
                </a:effectLst>
                <a:sym typeface="Mathematica1"/>
              </a:rPr>
              <a:t>-1</a:t>
            </a:r>
            <a:endParaRPr lang="en-US" sz="2400" baseline="30000" dirty="0">
              <a:solidFill>
                <a:schemeClr val="bg1"/>
              </a:solidFill>
              <a:effectLst>
                <a:outerShdw blurRad="38100" dist="38100" dir="2700000" algn="tl">
                  <a:srgbClr val="000000">
                    <a:alpha val="43137"/>
                  </a:srgbClr>
                </a:outerShdw>
              </a:effectLst>
            </a:endParaRPr>
          </a:p>
        </p:txBody>
      </p:sp>
      <p:sp>
        <p:nvSpPr>
          <p:cNvPr id="27" name="CasellaDiTesto 26"/>
          <p:cNvSpPr txBox="1"/>
          <p:nvPr/>
        </p:nvSpPr>
        <p:spPr>
          <a:xfrm>
            <a:off x="6534176" y="3429000"/>
            <a:ext cx="1071570" cy="461665"/>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sym typeface="Mathematica1"/>
              </a:rPr>
              <a:t> </a:t>
            </a:r>
            <a:r>
              <a:rPr lang="en-US" sz="2400" dirty="0" smtClean="0">
                <a:solidFill>
                  <a:schemeClr val="bg1"/>
                </a:solidFill>
                <a:effectLst>
                  <a:outerShdw blurRad="38100" dist="38100" dir="2700000" algn="tl">
                    <a:srgbClr val="000000">
                      <a:alpha val="43137"/>
                    </a:srgbClr>
                  </a:outerShdw>
                </a:effectLst>
                <a:sym typeface="Mathematica1"/>
              </a:rPr>
              <a:t>t</a:t>
            </a:r>
            <a:r>
              <a:rPr lang="en-US" sz="2400" baseline="30000" dirty="0" smtClean="0">
                <a:solidFill>
                  <a:schemeClr val="bg1"/>
                </a:solidFill>
                <a:effectLst>
                  <a:outerShdw blurRad="38100" dist="38100" dir="2700000" algn="tl">
                    <a:srgbClr val="000000">
                      <a:alpha val="43137"/>
                    </a:srgbClr>
                  </a:outerShdw>
                </a:effectLst>
                <a:sym typeface="Mathematica1"/>
              </a:rPr>
              <a:t>-2</a:t>
            </a:r>
            <a:endParaRPr lang="en-US" sz="2400" baseline="30000" dirty="0">
              <a:solidFill>
                <a:schemeClr val="bg1"/>
              </a:solidFill>
              <a:effectLst>
                <a:outerShdw blurRad="38100" dist="38100" dir="2700000" algn="tl">
                  <a:srgbClr val="000000">
                    <a:alpha val="43137"/>
                  </a:srgbClr>
                </a:outerShdw>
              </a:effectLst>
            </a:endParaRPr>
          </a:p>
        </p:txBody>
      </p:sp>
      <p:sp>
        <p:nvSpPr>
          <p:cNvPr id="28" name="Ovale 27"/>
          <p:cNvSpPr/>
          <p:nvPr/>
        </p:nvSpPr>
        <p:spPr>
          <a:xfrm>
            <a:off x="6176986" y="2714621"/>
            <a:ext cx="142876" cy="14287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e 28"/>
          <p:cNvSpPr/>
          <p:nvPr/>
        </p:nvSpPr>
        <p:spPr>
          <a:xfrm>
            <a:off x="4748226" y="2428869"/>
            <a:ext cx="142876" cy="14287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Connettore 1 29"/>
          <p:cNvCxnSpPr/>
          <p:nvPr/>
        </p:nvCxnSpPr>
        <p:spPr>
          <a:xfrm rot="5400000" flipH="1" flipV="1">
            <a:off x="3498061" y="1035828"/>
            <a:ext cx="214314" cy="142876"/>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rot="5400000">
            <a:off x="3461548" y="1214423"/>
            <a:ext cx="429422" cy="794"/>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rot="5400000" flipH="1" flipV="1">
            <a:off x="3533780" y="1214423"/>
            <a:ext cx="357190" cy="71438"/>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rot="16200000" flipH="1">
            <a:off x="3640937" y="1178704"/>
            <a:ext cx="285752" cy="71438"/>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rot="5400000" flipH="1" flipV="1">
            <a:off x="3677450" y="1142985"/>
            <a:ext cx="356396" cy="72232"/>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rot="5400000">
            <a:off x="3677450" y="1214423"/>
            <a:ext cx="427834" cy="794"/>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5400000">
            <a:off x="3712375" y="1107266"/>
            <a:ext cx="500066" cy="142876"/>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rot="16200000" flipH="1">
            <a:off x="3890970" y="1071547"/>
            <a:ext cx="428628" cy="142876"/>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rot="5400000" flipH="1" flipV="1">
            <a:off x="4105284" y="1214423"/>
            <a:ext cx="214314" cy="71438"/>
          </a:xfrm>
          <a:prstGeom prst="line">
            <a:avLst/>
          </a:prstGeom>
          <a:ln w="47625">
            <a:gradFill>
              <a:gsLst>
                <a:gs pos="0">
                  <a:srgbClr val="FFFF00"/>
                </a:gs>
                <a:gs pos="50000">
                  <a:srgbClr val="03F30E"/>
                </a:gs>
                <a:gs pos="100000">
                  <a:schemeClr val="bg2">
                    <a:lumMod val="1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3462358" y="343895"/>
            <a:ext cx="3071834" cy="584776"/>
          </a:xfrm>
          <a:prstGeom prst="rect">
            <a:avLst/>
          </a:prstGeom>
          <a:noFill/>
        </p:spPr>
        <p:txBody>
          <a:bodyPr wrap="square" rtlCol="0">
            <a:spAutoFit/>
          </a:bodyPr>
          <a:lstStyle/>
          <a:p>
            <a:r>
              <a:rPr lang="en-US" sz="3200" b="1" dirty="0" smtClean="0">
                <a:solidFill>
                  <a:srgbClr val="03F30E"/>
                </a:solidFill>
                <a:effectLst>
                  <a:outerShdw blurRad="38100" dist="38100" dir="2700000" algn="tl">
                    <a:srgbClr val="000000">
                      <a:alpha val="43137"/>
                    </a:srgbClr>
                  </a:outerShdw>
                </a:effectLst>
              </a:rPr>
              <a:t>PROMPT</a:t>
            </a:r>
            <a:endParaRPr lang="en-US" sz="3200" b="1" dirty="0">
              <a:solidFill>
                <a:srgbClr val="03F30E"/>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srcRect/>
          <a:stretch>
            <a:fillRect/>
          </a:stretch>
        </p:blipFill>
        <p:spPr bwMode="auto">
          <a:xfrm>
            <a:off x="285721" y="3500437"/>
            <a:ext cx="4088257" cy="273923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4"/>
          <a:srcRect/>
          <a:stretch>
            <a:fillRect/>
          </a:stretch>
        </p:blipFill>
        <p:spPr bwMode="auto">
          <a:xfrm>
            <a:off x="285721" y="3500438"/>
            <a:ext cx="4175657" cy="282224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2" name="Picture 4"/>
          <p:cNvPicPr>
            <a:picLocks noChangeAspect="1" noChangeArrowheads="1"/>
          </p:cNvPicPr>
          <p:nvPr/>
        </p:nvPicPr>
        <p:blipFill>
          <a:blip r:embed="rId5"/>
          <a:srcRect/>
          <a:stretch>
            <a:fillRect/>
          </a:stretch>
        </p:blipFill>
        <p:spPr bwMode="auto">
          <a:xfrm>
            <a:off x="285721" y="3500437"/>
            <a:ext cx="4150357" cy="2826445"/>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285720" y="3500438"/>
            <a:ext cx="4233363" cy="285752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4" name="CasellaDiTesto 53"/>
          <p:cNvSpPr txBox="1"/>
          <p:nvPr/>
        </p:nvSpPr>
        <p:spPr>
          <a:xfrm>
            <a:off x="5862694" y="2071678"/>
            <a:ext cx="250029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AFTERGLOW</a:t>
            </a:r>
            <a:endParaRPr lang="en-US" sz="2800" b="1" dirty="0">
              <a:solidFill>
                <a:srgbClr val="FFFF00"/>
              </a:solidFill>
              <a:effectLst>
                <a:outerShdw blurRad="38100" dist="38100" dir="2700000" algn="tl">
                  <a:srgbClr val="000000">
                    <a:alpha val="43137"/>
                  </a:srgbClr>
                </a:outerShdw>
              </a:effectLst>
            </a:endParaRPr>
          </a:p>
        </p:txBody>
      </p:sp>
      <p:sp>
        <p:nvSpPr>
          <p:cNvPr id="55" name="CasellaDiTesto 54"/>
          <p:cNvSpPr txBox="1"/>
          <p:nvPr/>
        </p:nvSpPr>
        <p:spPr>
          <a:xfrm>
            <a:off x="357158" y="428604"/>
            <a:ext cx="2428892" cy="1569660"/>
          </a:xfrm>
          <a:prstGeom prst="rect">
            <a:avLst/>
          </a:prstGeom>
          <a:noFill/>
        </p:spPr>
        <p:txBody>
          <a:bodyPr wrap="square">
            <a:spAutoFit/>
          </a:bodyPr>
          <a:lstStyle/>
          <a:p>
            <a:pPr>
              <a:defRPr/>
            </a:pPr>
            <a:r>
              <a:rPr lang="en-US" sz="3200" b="1" dirty="0" smtClean="0">
                <a:solidFill>
                  <a:srgbClr val="1BF725"/>
                </a:solidFill>
                <a:effectLst>
                  <a:outerShdw blurRad="38100" dist="38100" dir="2700000" algn="tl">
                    <a:srgbClr val="000000"/>
                  </a:outerShdw>
                </a:effectLst>
                <a:latin typeface="Cooper Black" pitchFamily="18" charset="0"/>
              </a:rPr>
              <a:t>A typical</a:t>
            </a:r>
          </a:p>
          <a:p>
            <a:pPr>
              <a:defRPr/>
            </a:pPr>
            <a:r>
              <a:rPr lang="en-US" sz="3200" b="1" dirty="0" smtClean="0">
                <a:solidFill>
                  <a:srgbClr val="1BF725"/>
                </a:solidFill>
                <a:effectLst>
                  <a:outerShdw blurRad="38100" dist="38100" dir="2700000" algn="tl">
                    <a:srgbClr val="000000"/>
                  </a:outerShdw>
                </a:effectLst>
                <a:latin typeface="Cooper Black" pitchFamily="18" charset="0"/>
              </a:rPr>
              <a:t>GRB</a:t>
            </a:r>
          </a:p>
          <a:p>
            <a:pPr>
              <a:defRPr/>
            </a:pPr>
            <a:r>
              <a:rPr lang="en-US" sz="3200" b="1" dirty="0" smtClean="0">
                <a:solidFill>
                  <a:srgbClr val="1BF725"/>
                </a:solidFill>
                <a:effectLst>
                  <a:outerShdw blurRad="38100" dist="38100" dir="2700000" algn="tl">
                    <a:srgbClr val="000000"/>
                  </a:outerShdw>
                </a:effectLst>
                <a:latin typeface="Cooper Black" pitchFamily="18" charset="0"/>
              </a:rPr>
              <a:t>Explosion:</a:t>
            </a:r>
            <a:endParaRPr lang="en-US" sz="3200" b="1" dirty="0">
              <a:solidFill>
                <a:srgbClr val="1BF725"/>
              </a:solidFill>
              <a:effectLst>
                <a:outerShdw blurRad="38100" dist="38100" dir="2700000" algn="tl">
                  <a:srgbClr val="000000"/>
                </a:outerShdw>
              </a:effectLst>
              <a:latin typeface="Calibri" pitchFamily="34" charset="0"/>
            </a:endParaRPr>
          </a:p>
        </p:txBody>
      </p:sp>
      <p:sp>
        <p:nvSpPr>
          <p:cNvPr id="56" name="CasellaDiTesto 55"/>
          <p:cNvSpPr txBox="1"/>
          <p:nvPr/>
        </p:nvSpPr>
        <p:spPr>
          <a:xfrm>
            <a:off x="1714480" y="4191000"/>
            <a:ext cx="2071686"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Black Hole (?)</a:t>
            </a:r>
            <a:endParaRPr lang="en-US" sz="2400" b="1" dirty="0">
              <a:solidFill>
                <a:schemeClr val="bg1"/>
              </a:solidFill>
              <a:effectLst>
                <a:outerShdw blurRad="38100" dist="38100" dir="2700000" algn="tl">
                  <a:srgbClr val="000000">
                    <a:alpha val="43137"/>
                  </a:srgbClr>
                </a:outerShdw>
              </a:effectLst>
            </a:endParaRPr>
          </a:p>
        </p:txBody>
      </p:sp>
      <p:grpSp>
        <p:nvGrpSpPr>
          <p:cNvPr id="48" name="Group 47"/>
          <p:cNvGrpSpPr/>
          <p:nvPr/>
        </p:nvGrpSpPr>
        <p:grpSpPr>
          <a:xfrm>
            <a:off x="7342262" y="2693313"/>
            <a:ext cx="1654040" cy="2684303"/>
            <a:chOff x="7342262" y="2693313"/>
            <a:chExt cx="1654040" cy="2684303"/>
          </a:xfrm>
        </p:grpSpPr>
        <p:grpSp>
          <p:nvGrpSpPr>
            <p:cNvPr id="45" name="Group 44"/>
            <p:cNvGrpSpPr/>
            <p:nvPr/>
          </p:nvGrpSpPr>
          <p:grpSpPr>
            <a:xfrm>
              <a:off x="7342262" y="2693313"/>
              <a:ext cx="1654040" cy="1508692"/>
              <a:chOff x="7342262" y="2693313"/>
              <a:chExt cx="1654040" cy="1508692"/>
            </a:xfrm>
          </p:grpSpPr>
          <p:sp>
            <p:nvSpPr>
              <p:cNvPr id="43" name="Freeform 42"/>
              <p:cNvSpPr/>
              <p:nvPr/>
            </p:nvSpPr>
            <p:spPr>
              <a:xfrm>
                <a:off x="7342262" y="3246478"/>
                <a:ext cx="1477930" cy="955527"/>
              </a:xfrm>
              <a:custGeom>
                <a:avLst/>
                <a:gdLst>
                  <a:gd name="connsiteX0" fmla="*/ 0 w 1905000"/>
                  <a:gd name="connsiteY0" fmla="*/ 955527 h 955527"/>
                  <a:gd name="connsiteX1" fmla="*/ 165100 w 1905000"/>
                  <a:gd name="connsiteY1" fmla="*/ 942827 h 955527"/>
                  <a:gd name="connsiteX2" fmla="*/ 203200 w 1905000"/>
                  <a:gd name="connsiteY2" fmla="*/ 930127 h 955527"/>
                  <a:gd name="connsiteX3" fmla="*/ 317500 w 1905000"/>
                  <a:gd name="connsiteY3" fmla="*/ 892027 h 955527"/>
                  <a:gd name="connsiteX4" fmla="*/ 431800 w 1905000"/>
                  <a:gd name="connsiteY4" fmla="*/ 853927 h 955527"/>
                  <a:gd name="connsiteX5" fmla="*/ 482600 w 1905000"/>
                  <a:gd name="connsiteY5" fmla="*/ 828527 h 955527"/>
                  <a:gd name="connsiteX6" fmla="*/ 571500 w 1905000"/>
                  <a:gd name="connsiteY6" fmla="*/ 803127 h 955527"/>
                  <a:gd name="connsiteX7" fmla="*/ 711200 w 1905000"/>
                  <a:gd name="connsiteY7" fmla="*/ 676127 h 955527"/>
                  <a:gd name="connsiteX8" fmla="*/ 762000 w 1905000"/>
                  <a:gd name="connsiteY8" fmla="*/ 574527 h 955527"/>
                  <a:gd name="connsiteX9" fmla="*/ 838200 w 1905000"/>
                  <a:gd name="connsiteY9" fmla="*/ 472927 h 955527"/>
                  <a:gd name="connsiteX10" fmla="*/ 889000 w 1905000"/>
                  <a:gd name="connsiteY10" fmla="*/ 358627 h 955527"/>
                  <a:gd name="connsiteX11" fmla="*/ 952500 w 1905000"/>
                  <a:gd name="connsiteY11" fmla="*/ 295127 h 955527"/>
                  <a:gd name="connsiteX12" fmla="*/ 990600 w 1905000"/>
                  <a:gd name="connsiteY12" fmla="*/ 244327 h 955527"/>
                  <a:gd name="connsiteX13" fmla="*/ 1041400 w 1905000"/>
                  <a:gd name="connsiteY13" fmla="*/ 168127 h 955527"/>
                  <a:gd name="connsiteX14" fmla="*/ 1066800 w 1905000"/>
                  <a:gd name="connsiteY14" fmla="*/ 130027 h 955527"/>
                  <a:gd name="connsiteX15" fmla="*/ 1079500 w 1905000"/>
                  <a:gd name="connsiteY15" fmla="*/ 91927 h 955527"/>
                  <a:gd name="connsiteX16" fmla="*/ 1193800 w 1905000"/>
                  <a:gd name="connsiteY16" fmla="*/ 3027 h 955527"/>
                  <a:gd name="connsiteX17" fmla="*/ 1333500 w 1905000"/>
                  <a:gd name="connsiteY17" fmla="*/ 15727 h 955527"/>
                  <a:gd name="connsiteX18" fmla="*/ 1397000 w 1905000"/>
                  <a:gd name="connsiteY18" fmla="*/ 117327 h 955527"/>
                  <a:gd name="connsiteX19" fmla="*/ 1435100 w 1905000"/>
                  <a:gd name="connsiteY19" fmla="*/ 155427 h 955527"/>
                  <a:gd name="connsiteX20" fmla="*/ 1511300 w 1905000"/>
                  <a:gd name="connsiteY20" fmla="*/ 269727 h 955527"/>
                  <a:gd name="connsiteX21" fmla="*/ 1549400 w 1905000"/>
                  <a:gd name="connsiteY21" fmla="*/ 320527 h 955527"/>
                  <a:gd name="connsiteX22" fmla="*/ 1587500 w 1905000"/>
                  <a:gd name="connsiteY22" fmla="*/ 345927 h 955527"/>
                  <a:gd name="connsiteX23" fmla="*/ 1701800 w 1905000"/>
                  <a:gd name="connsiteY23" fmla="*/ 434827 h 955527"/>
                  <a:gd name="connsiteX24" fmla="*/ 1828800 w 1905000"/>
                  <a:gd name="connsiteY24" fmla="*/ 523727 h 955527"/>
                  <a:gd name="connsiteX25" fmla="*/ 1866900 w 1905000"/>
                  <a:gd name="connsiteY25" fmla="*/ 549127 h 955527"/>
                  <a:gd name="connsiteX26" fmla="*/ 1905000 w 1905000"/>
                  <a:gd name="connsiteY26" fmla="*/ 587227 h 9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00" h="955527">
                    <a:moveTo>
                      <a:pt x="0" y="955527"/>
                    </a:moveTo>
                    <a:cubicBezTo>
                      <a:pt x="55033" y="951294"/>
                      <a:pt x="110330" y="949673"/>
                      <a:pt x="165100" y="942827"/>
                    </a:cubicBezTo>
                    <a:cubicBezTo>
                      <a:pt x="178384" y="941167"/>
                      <a:pt x="190328" y="933805"/>
                      <a:pt x="203200" y="930127"/>
                    </a:cubicBezTo>
                    <a:cubicBezTo>
                      <a:pt x="349191" y="888415"/>
                      <a:pt x="142352" y="954580"/>
                      <a:pt x="317500" y="892027"/>
                    </a:cubicBezTo>
                    <a:cubicBezTo>
                      <a:pt x="355321" y="878519"/>
                      <a:pt x="395879" y="871888"/>
                      <a:pt x="431800" y="853927"/>
                    </a:cubicBezTo>
                    <a:cubicBezTo>
                      <a:pt x="448733" y="845460"/>
                      <a:pt x="465199" y="835985"/>
                      <a:pt x="482600" y="828527"/>
                    </a:cubicBezTo>
                    <a:cubicBezTo>
                      <a:pt x="508107" y="817595"/>
                      <a:pt x="545721" y="809572"/>
                      <a:pt x="571500" y="803127"/>
                    </a:cubicBezTo>
                    <a:cubicBezTo>
                      <a:pt x="622587" y="769069"/>
                      <a:pt x="683102" y="732323"/>
                      <a:pt x="711200" y="676127"/>
                    </a:cubicBezTo>
                    <a:cubicBezTo>
                      <a:pt x="728133" y="642260"/>
                      <a:pt x="739282" y="604818"/>
                      <a:pt x="762000" y="574527"/>
                    </a:cubicBezTo>
                    <a:cubicBezTo>
                      <a:pt x="787400" y="540660"/>
                      <a:pt x="822478" y="512233"/>
                      <a:pt x="838200" y="472927"/>
                    </a:cubicBezTo>
                    <a:cubicBezTo>
                      <a:pt x="856344" y="427568"/>
                      <a:pt x="865270" y="400155"/>
                      <a:pt x="889000" y="358627"/>
                    </a:cubicBezTo>
                    <a:cubicBezTo>
                      <a:pt x="934156" y="279605"/>
                      <a:pt x="890411" y="357216"/>
                      <a:pt x="952500" y="295127"/>
                    </a:cubicBezTo>
                    <a:cubicBezTo>
                      <a:pt x="967467" y="280160"/>
                      <a:pt x="977900" y="261260"/>
                      <a:pt x="990600" y="244327"/>
                    </a:cubicBezTo>
                    <a:cubicBezTo>
                      <a:pt x="1012919" y="177370"/>
                      <a:pt x="988549" y="231548"/>
                      <a:pt x="1041400" y="168127"/>
                    </a:cubicBezTo>
                    <a:cubicBezTo>
                      <a:pt x="1051171" y="156401"/>
                      <a:pt x="1059974" y="143679"/>
                      <a:pt x="1066800" y="130027"/>
                    </a:cubicBezTo>
                    <a:cubicBezTo>
                      <a:pt x="1072787" y="118053"/>
                      <a:pt x="1071281" y="102494"/>
                      <a:pt x="1079500" y="91927"/>
                    </a:cubicBezTo>
                    <a:cubicBezTo>
                      <a:pt x="1139466" y="14828"/>
                      <a:pt x="1131200" y="23894"/>
                      <a:pt x="1193800" y="3027"/>
                    </a:cubicBezTo>
                    <a:cubicBezTo>
                      <a:pt x="1240367" y="7260"/>
                      <a:pt x="1289465" y="0"/>
                      <a:pt x="1333500" y="15727"/>
                    </a:cubicBezTo>
                    <a:cubicBezTo>
                      <a:pt x="1359089" y="24866"/>
                      <a:pt x="1383484" y="98404"/>
                      <a:pt x="1397000" y="117327"/>
                    </a:cubicBezTo>
                    <a:cubicBezTo>
                      <a:pt x="1407439" y="131942"/>
                      <a:pt x="1424073" y="141250"/>
                      <a:pt x="1435100" y="155427"/>
                    </a:cubicBezTo>
                    <a:cubicBezTo>
                      <a:pt x="1524000" y="269727"/>
                      <a:pt x="1454150" y="193527"/>
                      <a:pt x="1511300" y="269727"/>
                    </a:cubicBezTo>
                    <a:cubicBezTo>
                      <a:pt x="1524000" y="286660"/>
                      <a:pt x="1534433" y="305560"/>
                      <a:pt x="1549400" y="320527"/>
                    </a:cubicBezTo>
                    <a:cubicBezTo>
                      <a:pt x="1560193" y="331320"/>
                      <a:pt x="1576092" y="335786"/>
                      <a:pt x="1587500" y="345927"/>
                    </a:cubicBezTo>
                    <a:cubicBezTo>
                      <a:pt x="1690299" y="437304"/>
                      <a:pt x="1623237" y="408639"/>
                      <a:pt x="1701800" y="434827"/>
                    </a:cubicBezTo>
                    <a:cubicBezTo>
                      <a:pt x="1777022" y="491243"/>
                      <a:pt x="1734988" y="461186"/>
                      <a:pt x="1828800" y="523727"/>
                    </a:cubicBezTo>
                    <a:cubicBezTo>
                      <a:pt x="1841500" y="532194"/>
                      <a:pt x="1856107" y="538334"/>
                      <a:pt x="1866900" y="549127"/>
                    </a:cubicBezTo>
                    <a:lnTo>
                      <a:pt x="1905000" y="587227"/>
                    </a:lnTo>
                  </a:path>
                </a:pathLst>
              </a:custGeom>
              <a:noFill/>
              <a:ln w="73025">
                <a:solidFill>
                  <a:srgbClr val="FF24E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7696200" y="2693313"/>
                <a:ext cx="1300102" cy="430887"/>
              </a:xfrm>
              <a:prstGeom prst="rect">
                <a:avLst/>
              </a:prstGeom>
              <a:noFill/>
            </p:spPr>
            <p:txBody>
              <a:bodyPr wrap="square" rtlCol="0">
                <a:spAutoFit/>
              </a:bodyPr>
              <a:lstStyle/>
              <a:p>
                <a:r>
                  <a:rPr lang="en-US" sz="2200" dirty="0" smtClean="0">
                    <a:solidFill>
                      <a:srgbClr val="FF24E4"/>
                    </a:solidFill>
                  </a:rPr>
                  <a:t>SN bump</a:t>
                </a:r>
                <a:endParaRPr lang="en-US" sz="2200" dirty="0">
                  <a:solidFill>
                    <a:srgbClr val="FF24E4"/>
                  </a:solidFill>
                </a:endParaRPr>
              </a:p>
            </p:txBody>
          </p:sp>
        </p:grpSp>
        <p:cxnSp>
          <p:nvCxnSpPr>
            <p:cNvPr id="46" name="Connettore 1 15"/>
            <p:cNvCxnSpPr/>
            <p:nvPr/>
          </p:nvCxnSpPr>
          <p:spPr>
            <a:xfrm rot="5400000">
              <a:off x="7455306" y="4127012"/>
              <a:ext cx="1700905" cy="82"/>
            </a:xfrm>
            <a:prstGeom prst="line">
              <a:avLst/>
            </a:prstGeom>
            <a:ln>
              <a:solidFill>
                <a:srgbClr val="00B0F0"/>
              </a:solidFill>
              <a:prstDash val="dash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 Box 18"/>
            <p:cNvSpPr txBox="1">
              <a:spLocks noChangeArrowheads="1"/>
            </p:cNvSpPr>
            <p:nvPr/>
          </p:nvSpPr>
          <p:spPr bwMode="auto">
            <a:xfrm>
              <a:off x="7794474" y="4977506"/>
              <a:ext cx="1112153" cy="400110"/>
            </a:xfrm>
            <a:prstGeom prst="rect">
              <a:avLst/>
            </a:prstGeom>
            <a:noFill/>
            <a:ln w="9525">
              <a:noFill/>
              <a:miter lim="800000"/>
              <a:headEnd/>
              <a:tailEnd/>
            </a:ln>
            <a:effectLst/>
          </p:spPr>
          <p:txBody>
            <a:bodyPr wrap="none">
              <a:spAutoFit/>
            </a:bodyPr>
            <a:lstStyle/>
            <a:p>
              <a:pPr>
                <a:spcBef>
                  <a:spcPct val="0"/>
                </a:spcBef>
                <a:buFontTx/>
                <a:buNone/>
              </a:pPr>
              <a:r>
                <a:rPr lang="en-US" sz="2000" b="1" dirty="0" smtClean="0">
                  <a:solidFill>
                    <a:srgbClr val="00B0F0"/>
                  </a:solidFill>
                  <a:effectLst>
                    <a:outerShdw blurRad="38100" dist="38100" dir="2700000" algn="tl">
                      <a:srgbClr val="000000">
                        <a:alpha val="43137"/>
                      </a:srgbClr>
                    </a:outerShdw>
                  </a:effectLst>
                </a:rPr>
                <a:t>~10 days</a:t>
              </a:r>
              <a:endParaRPr lang="en-US" sz="2000" b="1" dirty="0">
                <a:solidFill>
                  <a:srgbClr val="00B0F0"/>
                </a:solidFill>
                <a:effectLst>
                  <a:outerShdw blurRad="38100" dist="38100" dir="2700000" algn="tl">
                    <a:srgbClr val="000000">
                      <a:alpha val="43137"/>
                    </a:srgbClr>
                  </a:outerShdw>
                </a:effectLst>
              </a:endParaRPr>
            </a:p>
          </p:txBody>
        </p:sp>
      </p:grpSp>
      <p:sp>
        <p:nvSpPr>
          <p:cNvPr id="49" name="Merge 48"/>
          <p:cNvSpPr/>
          <p:nvPr/>
        </p:nvSpPr>
        <p:spPr>
          <a:xfrm rot="13087753">
            <a:off x="7176191" y="732804"/>
            <a:ext cx="573357" cy="820359"/>
          </a:xfrm>
          <a:prstGeom prst="flowChartMerge">
            <a:avLst/>
          </a:prstGeom>
          <a:gradFill flip="none" rotWithShape="1">
            <a:gsLst>
              <a:gs pos="29000">
                <a:srgbClr val="000090"/>
              </a:gs>
              <a:gs pos="100000">
                <a:schemeClr val="accent1">
                  <a:tint val="50000"/>
                  <a:shade val="100000"/>
                  <a:satMod val="350000"/>
                  <a:alpha val="5000"/>
                </a:schemeClr>
              </a:gs>
              <a:gs pos="50000">
                <a:srgbClr val="3366FF">
                  <a:alpha val="62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erge 49"/>
          <p:cNvSpPr/>
          <p:nvPr/>
        </p:nvSpPr>
        <p:spPr>
          <a:xfrm rot="2512287">
            <a:off x="7805526" y="18425"/>
            <a:ext cx="573357" cy="820359"/>
          </a:xfrm>
          <a:prstGeom prst="flowChartMerge">
            <a:avLst/>
          </a:prstGeom>
          <a:gradFill flip="none" rotWithShape="1">
            <a:gsLst>
              <a:gs pos="29000">
                <a:srgbClr val="000090"/>
              </a:gs>
              <a:gs pos="100000">
                <a:schemeClr val="accent1">
                  <a:tint val="50000"/>
                  <a:shade val="100000"/>
                  <a:satMod val="350000"/>
                  <a:alpha val="5000"/>
                </a:schemeClr>
              </a:gs>
              <a:gs pos="50000">
                <a:srgbClr val="3366FF">
                  <a:alpha val="62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437120" y="502920"/>
            <a:ext cx="640080" cy="640080"/>
          </a:xfrm>
          <a:prstGeom prst="ellipse">
            <a:avLst/>
          </a:prstGeom>
          <a:gradFill flip="none" rotWithShape="1">
            <a:gsLst>
              <a:gs pos="0">
                <a:srgbClr val="FFFF00"/>
              </a:gs>
              <a:gs pos="74000">
                <a:srgbClr val="FF0000">
                  <a:alpha val="72000"/>
                </a:srgbClr>
              </a:gs>
              <a:gs pos="92000">
                <a:srgbClr val="800000">
                  <a:alpha val="58000"/>
                </a:srgbClr>
              </a:gs>
            </a:gsLst>
            <a:path path="shape">
              <a:fillToRect l="50000" t="50000" r="50000" b="50000"/>
            </a:path>
            <a:tileRect/>
          </a:gradFill>
          <a:ln w="25400">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heel(4)">
                                      <p:cBhvr>
                                        <p:cTn id="13" dur="20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heel(4)">
                                      <p:cBhvr>
                                        <p:cTn id="18" dur="2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heckerboard(across)">
                                      <p:cBhvr>
                                        <p:cTn id="23" dur="500"/>
                                        <p:tgtEl>
                                          <p:spTgt spid="30"/>
                                        </p:tgtEl>
                                      </p:cBhvr>
                                    </p:animEffect>
                                  </p:childTnLst>
                                </p:cTn>
                              </p:par>
                              <p:par>
                                <p:cTn id="24" presetID="5"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heckerboard(across)">
                                      <p:cBhvr>
                                        <p:cTn id="29" dur="500"/>
                                        <p:tgtEl>
                                          <p:spTgt spid="32"/>
                                        </p:tgtEl>
                                      </p:cBhvr>
                                    </p:animEffect>
                                  </p:childTnLst>
                                </p:cTn>
                              </p:par>
                              <p:par>
                                <p:cTn id="30" presetID="5" presetClass="entr" presetSubtype="1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heckerboard(across)">
                                      <p:cBhvr>
                                        <p:cTn id="32" dur="500"/>
                                        <p:tgtEl>
                                          <p:spTgt spid="33"/>
                                        </p:tgtEl>
                                      </p:cBhvr>
                                    </p:animEffect>
                                  </p:childTnLst>
                                </p:cTn>
                              </p:par>
                              <p:par>
                                <p:cTn id="33" presetID="5" presetClass="entr" presetSubtype="1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heckerboard(across)">
                                      <p:cBhvr>
                                        <p:cTn id="35" dur="500"/>
                                        <p:tgtEl>
                                          <p:spTgt spid="34"/>
                                        </p:tgtEl>
                                      </p:cBhvr>
                                    </p:animEffect>
                                  </p:childTnLst>
                                </p:cTn>
                              </p:par>
                              <p:par>
                                <p:cTn id="36" presetID="5"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heckerboard(across)">
                                      <p:cBhvr>
                                        <p:cTn id="38" dur="500"/>
                                        <p:tgtEl>
                                          <p:spTgt spid="35"/>
                                        </p:tgtEl>
                                      </p:cBhvr>
                                    </p:animEffect>
                                  </p:childTnLst>
                                </p:cTn>
                              </p:par>
                              <p:par>
                                <p:cTn id="39" presetID="5" presetClass="entr" presetSubtype="1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heckerboard(across)">
                                      <p:cBhvr>
                                        <p:cTn id="41" dur="500"/>
                                        <p:tgtEl>
                                          <p:spTgt spid="36"/>
                                        </p:tgtEl>
                                      </p:cBhvr>
                                    </p:animEffect>
                                  </p:childTnLst>
                                </p:cTn>
                              </p:par>
                              <p:par>
                                <p:cTn id="42" presetID="5" presetClass="entr" presetSubtype="1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heckerboard(across)">
                                      <p:cBhvr>
                                        <p:cTn id="44" dur="500"/>
                                        <p:tgtEl>
                                          <p:spTgt spid="37"/>
                                        </p:tgtEl>
                                      </p:cBhvr>
                                    </p:animEffect>
                                  </p:childTnLst>
                                </p:cTn>
                              </p:par>
                              <p:par>
                                <p:cTn id="45" presetID="5" presetClass="entr" presetSubtype="1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nodeType="clickEffect">
                                  <p:stCondLst>
                                    <p:cond delay="0"/>
                                  </p:stCondLst>
                                  <p:childTnLst>
                                    <p:set>
                                      <p:cBhvr>
                                        <p:cTn id="51" dur="1" fill="hold">
                                          <p:stCondLst>
                                            <p:cond delay="0"/>
                                          </p:stCondLst>
                                        </p:cTn>
                                        <p:tgtEl>
                                          <p:spTgt spid="2053"/>
                                        </p:tgtEl>
                                        <p:attrNameLst>
                                          <p:attrName>style.visibility</p:attrName>
                                        </p:attrNameLst>
                                      </p:cBhvr>
                                      <p:to>
                                        <p:strVal val="visible"/>
                                      </p:to>
                                    </p:set>
                                    <p:animEffect transition="in" filter="wheel(4)">
                                      <p:cBhvr>
                                        <p:cTn id="52" dur="2000"/>
                                        <p:tgtEl>
                                          <p:spTgt spid="205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par>
                                <p:cTn id="58" presetID="5" presetClass="entr" presetSubtype="1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checkerboard(across)">
                                      <p:cBhvr>
                                        <p:cTn id="60" dur="500"/>
                                        <p:tgtEl>
                                          <p:spTgt spid="12"/>
                                        </p:tgtEl>
                                      </p:cBhvr>
                                    </p:animEffect>
                                  </p:childTnLst>
                                </p:cTn>
                              </p:par>
                              <p:par>
                                <p:cTn id="61" presetID="5" presetClass="entr" presetSubtype="1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checkerboard(across)">
                                      <p:cBhvr>
                                        <p:cTn id="63" dur="500"/>
                                        <p:tgtEl>
                                          <p:spTgt spid="14"/>
                                        </p:tgtEl>
                                      </p:cBhvr>
                                    </p:animEffect>
                                  </p:childTnLst>
                                </p:cTn>
                              </p:par>
                              <p:par>
                                <p:cTn id="64" presetID="5" presetClass="entr" presetSubtype="1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checkerboard(across)">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ppt_x"/>
                                          </p:val>
                                        </p:tav>
                                        <p:tav tm="100000">
                                          <p:val>
                                            <p:strVal val="#ppt_x"/>
                                          </p:val>
                                        </p:tav>
                                      </p:tavLst>
                                    </p:anim>
                                    <p:anim calcmode="lin" valueType="num">
                                      <p:cBhvr additive="base">
                                        <p:cTn id="100" dur="500" fill="hold"/>
                                        <p:tgtEl>
                                          <p:spTgt spid="1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 calcmode="lin" valueType="num">
                                      <p:cBhvr additive="base">
                                        <p:cTn id="113" dur="500" fill="hold"/>
                                        <p:tgtEl>
                                          <p:spTgt spid="54"/>
                                        </p:tgtEl>
                                        <p:attrNameLst>
                                          <p:attrName>ppt_x</p:attrName>
                                        </p:attrNameLst>
                                      </p:cBhvr>
                                      <p:tavLst>
                                        <p:tav tm="0">
                                          <p:val>
                                            <p:strVal val="#ppt_x"/>
                                          </p:val>
                                        </p:tav>
                                        <p:tav tm="100000">
                                          <p:val>
                                            <p:strVal val="#ppt_x"/>
                                          </p:val>
                                        </p:tav>
                                      </p:tavLst>
                                    </p:anim>
                                    <p:anim calcmode="lin" valueType="num">
                                      <p:cBhvr additive="base">
                                        <p:cTn id="114" dur="500" fill="hold"/>
                                        <p:tgtEl>
                                          <p:spTgt spid="5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 calcmode="lin" valueType="num">
                                      <p:cBhvr additive="base">
                                        <p:cTn id="117" dur="500" fill="hold"/>
                                        <p:tgtEl>
                                          <p:spTgt spid="39"/>
                                        </p:tgtEl>
                                        <p:attrNameLst>
                                          <p:attrName>ppt_x</p:attrName>
                                        </p:attrNameLst>
                                      </p:cBhvr>
                                      <p:tavLst>
                                        <p:tav tm="0">
                                          <p:val>
                                            <p:strVal val="#ppt_x"/>
                                          </p:val>
                                        </p:tav>
                                        <p:tav tm="100000">
                                          <p:val>
                                            <p:strVal val="#ppt_x"/>
                                          </p:val>
                                        </p:tav>
                                      </p:tavLst>
                                    </p:anim>
                                    <p:anim calcmode="lin" valueType="num">
                                      <p:cBhvr additive="base">
                                        <p:cTn id="118" dur="500" fill="hold"/>
                                        <p:tgtEl>
                                          <p:spTgt spid="3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 calcmode="lin" valueType="num">
                                      <p:cBhvr additive="base">
                                        <p:cTn id="121" dur="500" fill="hold"/>
                                        <p:tgtEl>
                                          <p:spTgt spid="56"/>
                                        </p:tgtEl>
                                        <p:attrNameLst>
                                          <p:attrName>ppt_x</p:attrName>
                                        </p:attrNameLst>
                                      </p:cBhvr>
                                      <p:tavLst>
                                        <p:tav tm="0">
                                          <p:val>
                                            <p:strVal val="#ppt_x"/>
                                          </p:val>
                                        </p:tav>
                                        <p:tav tm="100000">
                                          <p:val>
                                            <p:strVal val="#ppt_x"/>
                                          </p:val>
                                        </p:tav>
                                      </p:tavLst>
                                    </p:anim>
                                    <p:anim calcmode="lin" valueType="num">
                                      <p:cBhvr additive="base">
                                        <p:cTn id="1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fade">
                                      <p:cBhvr>
                                        <p:cTn id="12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animBg="1"/>
      <p:bldP spid="29" grpId="0" animBg="1"/>
      <p:bldP spid="39" grpId="0"/>
      <p:bldP spid="54" grpId="0"/>
      <p:bldP spid="56"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cxnSp>
        <p:nvCxnSpPr>
          <p:cNvPr id="5" name="Straight Connector 4"/>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91200" y="685800"/>
            <a:ext cx="2971800" cy="1477328"/>
          </a:xfrm>
          <a:prstGeom prst="rect">
            <a:avLst/>
          </a:prstGeom>
          <a:noFill/>
        </p:spPr>
        <p:txBody>
          <a:bodyPr wrap="square" rtlCol="0">
            <a:spAutoFit/>
          </a:bodyPr>
          <a:lstStyle/>
          <a:p>
            <a:r>
              <a:rPr lang="en-US" b="1" dirty="0" smtClean="0"/>
              <a:t>HIGH expansion</a:t>
            </a:r>
            <a:r>
              <a:rPr lang="en-US" dirty="0" smtClean="0"/>
              <a:t> velocity!</a:t>
            </a:r>
          </a:p>
          <a:p>
            <a:r>
              <a:rPr lang="en-US" dirty="0" smtClean="0"/>
              <a:t>30000-40000 km/</a:t>
            </a:r>
            <a:r>
              <a:rPr lang="en-US" dirty="0" err="1" smtClean="0"/>
              <a:t>s</a:t>
            </a:r>
            <a:endParaRPr lang="en-US" dirty="0" smtClean="0"/>
          </a:p>
          <a:p>
            <a:r>
              <a:rPr lang="en-US" dirty="0" smtClean="0"/>
              <a:t>vs.</a:t>
            </a:r>
          </a:p>
          <a:p>
            <a:r>
              <a:rPr lang="en-US" dirty="0" smtClean="0"/>
              <a:t>10000 km/</a:t>
            </a:r>
            <a:r>
              <a:rPr lang="en-US" dirty="0" err="1" smtClean="0"/>
              <a:t>s</a:t>
            </a:r>
            <a:endParaRPr lang="en-US" dirty="0" smtClean="0"/>
          </a:p>
          <a:p>
            <a:endParaRPr lang="en-US" dirty="0" smtClean="0"/>
          </a:p>
          <a:p>
            <a:endParaRPr lang="en-US" dirty="0"/>
          </a:p>
        </p:txBody>
      </p:sp>
      <p:grpSp>
        <p:nvGrpSpPr>
          <p:cNvPr id="10" name="Group 12"/>
          <p:cNvGrpSpPr/>
          <p:nvPr/>
        </p:nvGrpSpPr>
        <p:grpSpPr>
          <a:xfrm>
            <a:off x="152399" y="685800"/>
            <a:ext cx="5414211" cy="3810000"/>
            <a:chOff x="152399" y="685800"/>
            <a:chExt cx="5414211" cy="3810000"/>
          </a:xfrm>
        </p:grpSpPr>
        <p:pic>
          <p:nvPicPr>
            <p:cNvPr id="11" name="Picture 10" descr="BroadLineSpectra.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2399" y="685800"/>
              <a:ext cx="5414211" cy="3810000"/>
            </a:xfrm>
            <a:prstGeom prst="rect">
              <a:avLst/>
            </a:prstGeom>
            <a:ln>
              <a:solidFill>
                <a:schemeClr val="tx1"/>
              </a:solidFill>
            </a:ln>
          </p:spPr>
        </p:pic>
        <p:sp>
          <p:nvSpPr>
            <p:cNvPr id="12" name="TextBox 11"/>
            <p:cNvSpPr txBox="1"/>
            <p:nvPr/>
          </p:nvSpPr>
          <p:spPr>
            <a:xfrm rot="16200000">
              <a:off x="-386834" y="3511034"/>
              <a:ext cx="1600200" cy="369332"/>
            </a:xfrm>
            <a:prstGeom prst="rect">
              <a:avLst/>
            </a:prstGeom>
            <a:noFill/>
          </p:spPr>
          <p:txBody>
            <a:bodyPr wrap="square" rtlCol="0">
              <a:spAutoFit/>
            </a:bodyPr>
            <a:lstStyle/>
            <a:p>
              <a:r>
                <a:rPr lang="en-US" dirty="0" err="1" smtClean="0"/>
                <a:t>Modjaz</a:t>
              </a:r>
              <a:r>
                <a:rPr lang="en-US" dirty="0" smtClean="0"/>
                <a:t> 2006</a:t>
              </a:r>
              <a:endParaRPr lang="en-US" dirty="0"/>
            </a:p>
          </p:txBody>
        </p:sp>
      </p:grpSp>
      <p:sp>
        <p:nvSpPr>
          <p:cNvPr id="13" name="Freeform 12"/>
          <p:cNvSpPr/>
          <p:nvPr/>
        </p:nvSpPr>
        <p:spPr>
          <a:xfrm>
            <a:off x="1338230" y="1502001"/>
            <a:ext cx="3809857" cy="1638547"/>
          </a:xfrm>
          <a:custGeom>
            <a:avLst/>
            <a:gdLst>
              <a:gd name="connsiteX0" fmla="*/ 0 w 3809857"/>
              <a:gd name="connsiteY0" fmla="*/ 682728 h 1638547"/>
              <a:gd name="connsiteX1" fmla="*/ 1297263 w 3809857"/>
              <a:gd name="connsiteY1" fmla="*/ 0 h 1638547"/>
              <a:gd name="connsiteX2" fmla="*/ 2785702 w 3809857"/>
              <a:gd name="connsiteY2" fmla="*/ 382328 h 1638547"/>
              <a:gd name="connsiteX3" fmla="*/ 3809857 w 3809857"/>
              <a:gd name="connsiteY3" fmla="*/ 436946 h 1638547"/>
              <a:gd name="connsiteX4" fmla="*/ 3755236 w 3809857"/>
              <a:gd name="connsiteY4" fmla="*/ 1638547 h 1638547"/>
              <a:gd name="connsiteX5" fmla="*/ 2553560 w 3809857"/>
              <a:gd name="connsiteY5" fmla="*/ 1597583 h 1638547"/>
              <a:gd name="connsiteX6" fmla="*/ 1242641 w 3809857"/>
              <a:gd name="connsiteY6" fmla="*/ 1010437 h 1638547"/>
              <a:gd name="connsiteX7" fmla="*/ 409662 w 3809857"/>
              <a:gd name="connsiteY7" fmla="*/ 1201601 h 1638547"/>
              <a:gd name="connsiteX8" fmla="*/ 0 w 3809857"/>
              <a:gd name="connsiteY8" fmla="*/ 1488346 h 1638547"/>
              <a:gd name="connsiteX9" fmla="*/ 0 w 3809857"/>
              <a:gd name="connsiteY9" fmla="*/ 682728 h 163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857" h="1638547">
                <a:moveTo>
                  <a:pt x="0" y="682728"/>
                </a:moveTo>
                <a:lnTo>
                  <a:pt x="1297263" y="0"/>
                </a:lnTo>
                <a:lnTo>
                  <a:pt x="2785702" y="382328"/>
                </a:lnTo>
                <a:lnTo>
                  <a:pt x="3809857" y="436946"/>
                </a:lnTo>
                <a:lnTo>
                  <a:pt x="3755236" y="1638547"/>
                </a:lnTo>
                <a:lnTo>
                  <a:pt x="2553560" y="1597583"/>
                </a:lnTo>
                <a:lnTo>
                  <a:pt x="1242641" y="1010437"/>
                </a:lnTo>
                <a:lnTo>
                  <a:pt x="409662" y="1201601"/>
                </a:lnTo>
                <a:lnTo>
                  <a:pt x="0" y="1488346"/>
                </a:lnTo>
                <a:lnTo>
                  <a:pt x="0" y="682728"/>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62400" y="3657600"/>
            <a:ext cx="1524000" cy="369332"/>
          </a:xfrm>
          <a:prstGeom prst="rect">
            <a:avLst/>
          </a:prstGeom>
          <a:noFill/>
        </p:spPr>
        <p:txBody>
          <a:bodyPr wrap="square" rtlCol="0">
            <a:spAutoFit/>
          </a:bodyPr>
          <a:lstStyle/>
          <a:p>
            <a:r>
              <a:rPr lang="en-US" dirty="0" smtClean="0">
                <a:solidFill>
                  <a:srgbClr val="FF00FF"/>
                </a:solidFill>
              </a:rPr>
              <a:t>GRB060218</a:t>
            </a:r>
            <a:endParaRPr lang="en-US" dirty="0">
              <a:solidFill>
                <a:srgbClr val="FF00FF"/>
              </a:solidFill>
            </a:endParaRPr>
          </a:p>
        </p:txBody>
      </p:sp>
      <p:sp>
        <p:nvSpPr>
          <p:cNvPr id="15" name="TextBox 14"/>
          <p:cNvSpPr txBox="1"/>
          <p:nvPr/>
        </p:nvSpPr>
        <p:spPr>
          <a:xfrm>
            <a:off x="3733800" y="1002268"/>
            <a:ext cx="1524000" cy="369332"/>
          </a:xfrm>
          <a:prstGeom prst="rect">
            <a:avLst/>
          </a:prstGeom>
          <a:noFill/>
        </p:spPr>
        <p:txBody>
          <a:bodyPr wrap="square" rtlCol="0">
            <a:spAutoFit/>
          </a:bodyPr>
          <a:lstStyle/>
          <a:p>
            <a:r>
              <a:rPr lang="en-US" dirty="0" smtClean="0">
                <a:solidFill>
                  <a:srgbClr val="FF00FF"/>
                </a:solidFill>
              </a:rPr>
              <a:t>GRB980425</a:t>
            </a:r>
            <a:endParaRPr lang="en-US" dirty="0">
              <a:solidFill>
                <a:srgbClr val="FF00FF"/>
              </a:solidFill>
            </a:endParaRPr>
          </a:p>
        </p:txBody>
      </p:sp>
      <p:grpSp>
        <p:nvGrpSpPr>
          <p:cNvPr id="16" name="Group 34"/>
          <p:cNvGrpSpPr/>
          <p:nvPr/>
        </p:nvGrpSpPr>
        <p:grpSpPr>
          <a:xfrm>
            <a:off x="3657600" y="2209800"/>
            <a:ext cx="5410200" cy="3810000"/>
            <a:chOff x="3657600" y="2209800"/>
            <a:chExt cx="5410200" cy="3810000"/>
          </a:xfrm>
        </p:grpSpPr>
        <p:grpSp>
          <p:nvGrpSpPr>
            <p:cNvPr id="17" name="Group 31"/>
            <p:cNvGrpSpPr/>
            <p:nvPr/>
          </p:nvGrpSpPr>
          <p:grpSpPr>
            <a:xfrm>
              <a:off x="3657600" y="2209800"/>
              <a:ext cx="5410200" cy="3810000"/>
              <a:chOff x="3657600" y="2209800"/>
              <a:chExt cx="5410200" cy="3810000"/>
            </a:xfrm>
          </p:grpSpPr>
          <p:grpSp>
            <p:nvGrpSpPr>
              <p:cNvPr id="20" name="Group 29"/>
              <p:cNvGrpSpPr/>
              <p:nvPr/>
            </p:nvGrpSpPr>
            <p:grpSpPr>
              <a:xfrm>
                <a:off x="3657600" y="2209800"/>
                <a:ext cx="5410200" cy="3810000"/>
                <a:chOff x="3657600" y="2209800"/>
                <a:chExt cx="5410200" cy="3810000"/>
              </a:xfrm>
            </p:grpSpPr>
            <p:grpSp>
              <p:nvGrpSpPr>
                <p:cNvPr id="22" name="Group 13"/>
                <p:cNvGrpSpPr/>
                <p:nvPr/>
              </p:nvGrpSpPr>
              <p:grpSpPr>
                <a:xfrm>
                  <a:off x="3657600" y="2209800"/>
                  <a:ext cx="5410200" cy="3810000"/>
                  <a:chOff x="2590800" y="553998"/>
                  <a:chExt cx="5410200" cy="3810000"/>
                </a:xfrm>
              </p:grpSpPr>
              <p:pic>
                <p:nvPicPr>
                  <p:cNvPr id="24" name="Picture 17" descr="vphotospheric.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590800" y="553998"/>
                    <a:ext cx="5105400" cy="3810000"/>
                  </a:xfrm>
                  <a:prstGeom prst="rect">
                    <a:avLst/>
                  </a:prstGeom>
                  <a:ln>
                    <a:solidFill>
                      <a:schemeClr val="tx1"/>
                    </a:solidFill>
                  </a:ln>
                </p:spPr>
              </p:pic>
              <p:sp>
                <p:nvSpPr>
                  <p:cNvPr id="25" name="TextBox 18"/>
                  <p:cNvSpPr txBox="1"/>
                  <p:nvPr/>
                </p:nvSpPr>
                <p:spPr>
                  <a:xfrm>
                    <a:off x="6273800" y="3982998"/>
                    <a:ext cx="1727200" cy="369332"/>
                  </a:xfrm>
                  <a:prstGeom prst="rect">
                    <a:avLst/>
                  </a:prstGeom>
                  <a:noFill/>
                </p:spPr>
                <p:txBody>
                  <a:bodyPr wrap="square" rtlCol="0">
                    <a:spAutoFit/>
                  </a:bodyPr>
                  <a:lstStyle/>
                  <a:p>
                    <a:r>
                      <a:rPr lang="en-US" dirty="0" smtClean="0"/>
                      <a:t>Sanders 2012</a:t>
                    </a:r>
                    <a:endParaRPr lang="en-US" dirty="0"/>
                  </a:p>
                </p:txBody>
              </p:sp>
            </p:grpSp>
            <p:sp>
              <p:nvSpPr>
                <p:cNvPr id="23" name="Freeform 22"/>
                <p:cNvSpPr/>
                <p:nvPr/>
              </p:nvSpPr>
              <p:spPr>
                <a:xfrm>
                  <a:off x="7480999" y="3329891"/>
                  <a:ext cx="887601" cy="655418"/>
                </a:xfrm>
                <a:custGeom>
                  <a:avLst/>
                  <a:gdLst>
                    <a:gd name="connsiteX0" fmla="*/ 81932 w 887601"/>
                    <a:gd name="connsiteY0" fmla="*/ 0 h 655418"/>
                    <a:gd name="connsiteX1" fmla="*/ 0 w 887601"/>
                    <a:gd name="connsiteY1" fmla="*/ 259436 h 655418"/>
                    <a:gd name="connsiteX2" fmla="*/ 641804 w 887601"/>
                    <a:gd name="connsiteY2" fmla="*/ 655418 h 655418"/>
                    <a:gd name="connsiteX3" fmla="*/ 887601 w 887601"/>
                    <a:gd name="connsiteY3" fmla="*/ 450600 h 655418"/>
                    <a:gd name="connsiteX4" fmla="*/ 764702 w 887601"/>
                    <a:gd name="connsiteY4" fmla="*/ 232127 h 655418"/>
                    <a:gd name="connsiteX5" fmla="*/ 81932 w 887601"/>
                    <a:gd name="connsiteY5" fmla="*/ 0 h 6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601" h="655418">
                      <a:moveTo>
                        <a:pt x="81932" y="0"/>
                      </a:moveTo>
                      <a:lnTo>
                        <a:pt x="0" y="259436"/>
                      </a:lnTo>
                      <a:lnTo>
                        <a:pt x="641804" y="655418"/>
                      </a:lnTo>
                      <a:lnTo>
                        <a:pt x="887601" y="450600"/>
                      </a:lnTo>
                      <a:lnTo>
                        <a:pt x="764702" y="232127"/>
                      </a:lnTo>
                      <a:lnTo>
                        <a:pt x="81932"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rot="16200000">
                <a:off x="2085201" y="3858400"/>
                <a:ext cx="3514131" cy="369332"/>
              </a:xfrm>
              <a:prstGeom prst="rect">
                <a:avLst/>
              </a:prstGeom>
              <a:solidFill>
                <a:schemeClr val="bg1"/>
              </a:solidFill>
            </p:spPr>
            <p:txBody>
              <a:bodyPr wrap="square" rtlCol="0">
                <a:spAutoFit/>
              </a:bodyPr>
              <a:lstStyle/>
              <a:p>
                <a:r>
                  <a:rPr lang="en-US" dirty="0" err="1" smtClean="0"/>
                  <a:t>Photosperic</a:t>
                </a:r>
                <a:r>
                  <a:rPr lang="en-US" dirty="0" smtClean="0"/>
                  <a:t> Velocity (10</a:t>
                </a:r>
                <a:r>
                  <a:rPr lang="en-US" baseline="30000" dirty="0" smtClean="0"/>
                  <a:t>3</a:t>
                </a:r>
                <a:r>
                  <a:rPr lang="en-US" dirty="0" smtClean="0"/>
                  <a:t> km/</a:t>
                </a:r>
                <a:r>
                  <a:rPr lang="en-US" dirty="0" err="1" smtClean="0"/>
                  <a:t>s</a:t>
                </a:r>
                <a:r>
                  <a:rPr lang="en-US" dirty="0" smtClean="0"/>
                  <a:t>)</a:t>
                </a:r>
              </a:p>
              <a:p>
                <a:endParaRPr lang="en-US" dirty="0"/>
              </a:p>
            </p:txBody>
          </p:sp>
        </p:grpSp>
        <p:sp>
          <p:nvSpPr>
            <p:cNvPr id="18" name="TextBox 17"/>
            <p:cNvSpPr txBox="1"/>
            <p:nvPr/>
          </p:nvSpPr>
          <p:spPr>
            <a:xfrm>
              <a:off x="5334000" y="2438400"/>
              <a:ext cx="1066800" cy="369332"/>
            </a:xfrm>
            <a:prstGeom prst="rect">
              <a:avLst/>
            </a:prstGeom>
            <a:noFill/>
          </p:spPr>
          <p:txBody>
            <a:bodyPr wrap="square" rtlCol="0">
              <a:spAutoFit/>
            </a:bodyPr>
            <a:lstStyle/>
            <a:p>
              <a:r>
                <a:rPr lang="en-US" b="1" dirty="0" smtClean="0">
                  <a:solidFill>
                    <a:srgbClr val="0000FF"/>
                  </a:solidFill>
                </a:rPr>
                <a:t>SN/GRB</a:t>
              </a:r>
              <a:endParaRPr lang="en-US" b="1" dirty="0">
                <a:solidFill>
                  <a:srgbClr val="0000FF"/>
                </a:solidFill>
              </a:endParaRPr>
            </a:p>
          </p:txBody>
        </p:sp>
        <p:sp>
          <p:nvSpPr>
            <p:cNvPr id="19" name="TextBox 18"/>
            <p:cNvSpPr txBox="1"/>
            <p:nvPr/>
          </p:nvSpPr>
          <p:spPr>
            <a:xfrm>
              <a:off x="6096000" y="4800600"/>
              <a:ext cx="1219200" cy="369332"/>
            </a:xfrm>
            <a:prstGeom prst="rect">
              <a:avLst/>
            </a:prstGeom>
            <a:noFill/>
          </p:spPr>
          <p:txBody>
            <a:bodyPr wrap="square" rtlCol="0">
              <a:spAutoFit/>
            </a:bodyPr>
            <a:lstStyle/>
            <a:p>
              <a:r>
                <a:rPr lang="en-US" b="1" dirty="0" smtClean="0">
                  <a:solidFill>
                    <a:srgbClr val="FF0000"/>
                  </a:solidFill>
                </a:rPr>
                <a:t>BL-SN </a:t>
              </a:r>
              <a:r>
                <a:rPr lang="en-US" b="1" dirty="0" err="1" smtClean="0">
                  <a:solidFill>
                    <a:srgbClr val="FF0000"/>
                  </a:solidFill>
                </a:rPr>
                <a:t>Ibc</a:t>
              </a:r>
              <a:endParaRPr lang="en-US" b="1" dirty="0">
                <a:solidFill>
                  <a:srgbClr val="FF0000"/>
                </a:solidFill>
              </a:endParaRPr>
            </a:p>
          </p:txBody>
        </p:sp>
      </p:grpSp>
      <p:grpSp>
        <p:nvGrpSpPr>
          <p:cNvPr id="28" name="Group 27"/>
          <p:cNvGrpSpPr/>
          <p:nvPr/>
        </p:nvGrpSpPr>
        <p:grpSpPr>
          <a:xfrm>
            <a:off x="7315200" y="2879682"/>
            <a:ext cx="1524000" cy="930318"/>
            <a:chOff x="7391400" y="3325214"/>
            <a:chExt cx="1524000" cy="930318"/>
          </a:xfrm>
        </p:grpSpPr>
        <p:sp>
          <p:nvSpPr>
            <p:cNvPr id="29" name="Sun 28"/>
            <p:cNvSpPr/>
            <p:nvPr/>
          </p:nvSpPr>
          <p:spPr>
            <a:xfrm>
              <a:off x="7391400" y="3657600"/>
              <a:ext cx="381000" cy="369332"/>
            </a:xfrm>
            <a:prstGeom prst="sun">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n 29"/>
            <p:cNvSpPr/>
            <p:nvPr/>
          </p:nvSpPr>
          <p:spPr>
            <a:xfrm>
              <a:off x="7696200" y="3810000"/>
              <a:ext cx="381000" cy="369332"/>
            </a:xfrm>
            <a:prstGeom prst="sun">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Sun 30"/>
            <p:cNvSpPr/>
            <p:nvPr/>
          </p:nvSpPr>
          <p:spPr>
            <a:xfrm>
              <a:off x="8001000" y="3886200"/>
              <a:ext cx="381000" cy="369332"/>
            </a:xfrm>
            <a:prstGeom prst="sun">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7696200" y="3325214"/>
              <a:ext cx="1219200" cy="369332"/>
            </a:xfrm>
            <a:prstGeom prst="rect">
              <a:avLst/>
            </a:prstGeom>
            <a:noFill/>
          </p:spPr>
          <p:txBody>
            <a:bodyPr wrap="square" rtlCol="0">
              <a:spAutoFit/>
            </a:bodyPr>
            <a:lstStyle/>
            <a:p>
              <a:r>
                <a:rPr lang="en-US" b="1" dirty="0" smtClean="0">
                  <a:solidFill>
                    <a:srgbClr val="FF0000"/>
                  </a:solidFill>
                </a:rPr>
                <a:t>SN2010ay</a:t>
              </a:r>
              <a:endParaRPr lang="en-US" b="1" dirty="0">
                <a:solidFill>
                  <a:srgbClr val="FF0000"/>
                </a:solidFill>
              </a:endParaRPr>
            </a:p>
          </p:txBody>
        </p:sp>
      </p:grpSp>
      <p:sp>
        <p:nvSpPr>
          <p:cNvPr id="34" name="TextBox 33"/>
          <p:cNvSpPr txBox="1"/>
          <p:nvPr/>
        </p:nvSpPr>
        <p:spPr>
          <a:xfrm>
            <a:off x="-381000" y="0"/>
            <a:ext cx="8305800" cy="646331"/>
          </a:xfrm>
          <a:prstGeom prst="rect">
            <a:avLst/>
          </a:prstGeom>
          <a:noFill/>
        </p:spPr>
        <p:txBody>
          <a:bodyPr wrap="square" rtlCol="0">
            <a:spAutoFit/>
          </a:bodyPr>
          <a:lstStyle/>
          <a:p>
            <a:pPr algn="r">
              <a:tabLst>
                <a:tab pos="1255713" algn="l"/>
              </a:tabLst>
            </a:pPr>
            <a:r>
              <a:rPr lang="en-US" sz="3600" dirty="0" err="1" smtClean="0">
                <a:latin typeface="Chalkduster"/>
                <a:cs typeface="Chalkduster"/>
              </a:rPr>
              <a:t>SNe</a:t>
            </a:r>
            <a:r>
              <a:rPr lang="en-US" sz="3600" dirty="0" smtClean="0">
                <a:latin typeface="Chalkduster"/>
                <a:cs typeface="Chalkduster"/>
              </a:rPr>
              <a:t> associated </a:t>
            </a:r>
            <a:r>
              <a:rPr lang="en-US" sz="3600" dirty="0" err="1" smtClean="0">
                <a:latin typeface="Chalkduster"/>
                <a:cs typeface="Chalkduster"/>
              </a:rPr>
              <a:t>w</a:t>
            </a:r>
            <a:r>
              <a:rPr lang="en-US" sz="3600" dirty="0" smtClean="0">
                <a:latin typeface="Chalkduster"/>
                <a:cs typeface="Chalkduster"/>
              </a:rPr>
              <a:t>. </a:t>
            </a:r>
            <a:r>
              <a:rPr lang="en-US" sz="3600" dirty="0" err="1" smtClean="0">
                <a:latin typeface="Chalkduster"/>
                <a:cs typeface="Chalkduster"/>
              </a:rPr>
              <a:t>GRBs</a:t>
            </a:r>
            <a:endParaRPr lang="en-US" sz="3600" dirty="0">
              <a:latin typeface="Chalkduster"/>
              <a:cs typeface="Chalkduster"/>
            </a:endParaRPr>
          </a:p>
        </p:txBody>
      </p:sp>
      <p:sp>
        <p:nvSpPr>
          <p:cNvPr id="35" name="TextBox 34"/>
          <p:cNvSpPr txBox="1"/>
          <p:nvPr/>
        </p:nvSpPr>
        <p:spPr>
          <a:xfrm>
            <a:off x="1338230" y="5123765"/>
            <a:ext cx="1752600" cy="646331"/>
          </a:xfrm>
          <a:prstGeom prst="rect">
            <a:avLst/>
          </a:prstGeom>
          <a:solidFill>
            <a:schemeClr val="tx1"/>
          </a:solidFill>
          <a:ln w="19050">
            <a:solidFill>
              <a:srgbClr val="FF24E4"/>
            </a:solidFill>
          </a:ln>
        </p:spPr>
        <p:txBody>
          <a:bodyPr wrap="square" rtlCol="0">
            <a:spAutoFit/>
          </a:bodyPr>
          <a:lstStyle/>
          <a:p>
            <a:r>
              <a:rPr lang="en-US" dirty="0" smtClean="0">
                <a:solidFill>
                  <a:schemeClr val="bg1"/>
                </a:solidFill>
              </a:rPr>
              <a:t>NO Hydrogen</a:t>
            </a:r>
          </a:p>
          <a:p>
            <a:r>
              <a:rPr lang="en-US" dirty="0" smtClean="0">
                <a:solidFill>
                  <a:schemeClr val="bg1"/>
                </a:solidFill>
              </a:rPr>
              <a:t>FAST</a:t>
            </a:r>
            <a:endParaRPr lang="en-US" dirty="0">
              <a:solidFill>
                <a:schemeClr val="bg1"/>
              </a:solidFill>
            </a:endParaRPr>
          </a:p>
        </p:txBody>
      </p:sp>
      <p:sp>
        <p:nvSpPr>
          <p:cNvPr id="36" name="Right Arrow 35"/>
          <p:cNvSpPr/>
          <p:nvPr/>
        </p:nvSpPr>
        <p:spPr>
          <a:xfrm>
            <a:off x="381000" y="5169932"/>
            <a:ext cx="957230" cy="468868"/>
          </a:xfrm>
          <a:prstGeom prst="rightArrow">
            <a:avLst/>
          </a:prstGeom>
          <a:solidFill>
            <a:schemeClr val="tx1"/>
          </a:solidFill>
          <a:ln>
            <a:solidFill>
              <a:srgbClr val="FF24E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UCSC 2013</a:t>
            </a:r>
            <a:endParaRPr lang="en-US" sz="2400" dirty="0">
              <a:latin typeface="Handwriting - Dakota"/>
              <a:cs typeface="Handwriting - Dakota"/>
            </a:endParaRPr>
          </a:p>
        </p:txBody>
      </p:sp>
      <p:pic>
        <p:nvPicPr>
          <p:cNvPr id="5" name="Picture 4" descr="Lbol.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04800" y="730250"/>
            <a:ext cx="4673600" cy="5397500"/>
          </a:xfrm>
          <a:prstGeom prst="rect">
            <a:avLst/>
          </a:prstGeom>
          <a:solidFill>
            <a:schemeClr val="bg1"/>
          </a:solidFill>
          <a:ln w="12700">
            <a:solidFill>
              <a:schemeClr val="tx1"/>
            </a:solidFill>
          </a:ln>
          <a:effectLst>
            <a:outerShdw blurRad="50800" dist="38100" dir="2700000" algn="tl" rotWithShape="0">
              <a:srgbClr val="000000">
                <a:alpha val="43000"/>
              </a:srgbClr>
            </a:outerShdw>
          </a:effectLst>
        </p:spPr>
      </p:pic>
      <p:sp>
        <p:nvSpPr>
          <p:cNvPr id="6" name="TextBox 5"/>
          <p:cNvSpPr txBox="1"/>
          <p:nvPr/>
        </p:nvSpPr>
        <p:spPr>
          <a:xfrm>
            <a:off x="3200400" y="4800600"/>
            <a:ext cx="1143000" cy="369332"/>
          </a:xfrm>
          <a:prstGeom prst="rect">
            <a:avLst/>
          </a:prstGeom>
          <a:noFill/>
        </p:spPr>
        <p:txBody>
          <a:bodyPr wrap="square" rtlCol="0">
            <a:spAutoFit/>
          </a:bodyPr>
          <a:lstStyle/>
          <a:p>
            <a:r>
              <a:rPr lang="en-US" dirty="0" smtClean="0"/>
              <a:t>SN1994I</a:t>
            </a:r>
            <a:endParaRPr lang="en-US" dirty="0"/>
          </a:p>
        </p:txBody>
      </p:sp>
      <p:sp>
        <p:nvSpPr>
          <p:cNvPr id="7" name="TextBox 6"/>
          <p:cNvSpPr txBox="1"/>
          <p:nvPr/>
        </p:nvSpPr>
        <p:spPr>
          <a:xfrm>
            <a:off x="1066800" y="4419600"/>
            <a:ext cx="1295400" cy="369332"/>
          </a:xfrm>
          <a:prstGeom prst="rect">
            <a:avLst/>
          </a:prstGeom>
          <a:noFill/>
        </p:spPr>
        <p:txBody>
          <a:bodyPr wrap="square" rtlCol="0">
            <a:spAutoFit/>
          </a:bodyPr>
          <a:lstStyle/>
          <a:p>
            <a:r>
              <a:rPr lang="en-US" dirty="0" smtClean="0"/>
              <a:t>SN2002ap</a:t>
            </a:r>
            <a:endParaRPr lang="en-US" dirty="0"/>
          </a:p>
        </p:txBody>
      </p:sp>
      <p:sp>
        <p:nvSpPr>
          <p:cNvPr id="9" name="Right Brace 8"/>
          <p:cNvSpPr/>
          <p:nvPr/>
        </p:nvSpPr>
        <p:spPr>
          <a:xfrm>
            <a:off x="4876800" y="2667000"/>
            <a:ext cx="457200" cy="1219200"/>
          </a:xfrm>
          <a:prstGeom prst="rightBrace">
            <a:avLst>
              <a:gd name="adj1" fmla="val 8333"/>
              <a:gd name="adj2" fmla="val 6883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5334000" y="3288268"/>
            <a:ext cx="1066800" cy="369332"/>
          </a:xfrm>
          <a:prstGeom prst="rect">
            <a:avLst/>
          </a:prstGeom>
          <a:noFill/>
        </p:spPr>
        <p:txBody>
          <a:bodyPr wrap="square" rtlCol="0">
            <a:spAutoFit/>
          </a:bodyPr>
          <a:lstStyle/>
          <a:p>
            <a:r>
              <a:rPr lang="en-US" dirty="0" smtClean="0"/>
              <a:t>GRB/</a:t>
            </a:r>
            <a:r>
              <a:rPr lang="en-US" dirty="0" err="1" smtClean="0"/>
              <a:t>SNe</a:t>
            </a:r>
            <a:endParaRPr lang="en-US" dirty="0" smtClean="0"/>
          </a:p>
          <a:p>
            <a:endParaRPr lang="en-US" dirty="0"/>
          </a:p>
        </p:txBody>
      </p:sp>
      <p:sp>
        <p:nvSpPr>
          <p:cNvPr id="11" name="Right Brace 10"/>
          <p:cNvSpPr/>
          <p:nvPr/>
        </p:nvSpPr>
        <p:spPr>
          <a:xfrm>
            <a:off x="4876800" y="3962400"/>
            <a:ext cx="457200" cy="1600200"/>
          </a:xfrm>
          <a:prstGeom prst="rightBrace">
            <a:avLst>
              <a:gd name="adj1" fmla="val 8333"/>
              <a:gd name="adj2" fmla="val 4323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334000" y="4191000"/>
            <a:ext cx="2057400" cy="923330"/>
          </a:xfrm>
          <a:prstGeom prst="rect">
            <a:avLst/>
          </a:prstGeom>
          <a:noFill/>
        </p:spPr>
        <p:txBody>
          <a:bodyPr wrap="square" rtlCol="0">
            <a:spAutoFit/>
          </a:bodyPr>
          <a:lstStyle/>
          <a:p>
            <a:r>
              <a:rPr lang="en-US" dirty="0" smtClean="0"/>
              <a:t>“Standard”, envelope stripped SN </a:t>
            </a:r>
            <a:r>
              <a:rPr lang="en-US" dirty="0" err="1" smtClean="0"/>
              <a:t>Ibc</a:t>
            </a:r>
            <a:endParaRPr lang="en-US" dirty="0" smtClean="0"/>
          </a:p>
          <a:p>
            <a:endParaRPr lang="en-US" dirty="0"/>
          </a:p>
        </p:txBody>
      </p:sp>
      <p:grpSp>
        <p:nvGrpSpPr>
          <p:cNvPr id="19" name="Group 18"/>
          <p:cNvGrpSpPr/>
          <p:nvPr/>
        </p:nvGrpSpPr>
        <p:grpSpPr>
          <a:xfrm>
            <a:off x="609600" y="772379"/>
            <a:ext cx="7924800" cy="2656621"/>
            <a:chOff x="609600" y="772379"/>
            <a:chExt cx="7924800" cy="2656621"/>
          </a:xfrm>
        </p:grpSpPr>
        <p:grpSp>
          <p:nvGrpSpPr>
            <p:cNvPr id="17" name="Group 16"/>
            <p:cNvGrpSpPr/>
            <p:nvPr/>
          </p:nvGrpSpPr>
          <p:grpSpPr>
            <a:xfrm>
              <a:off x="609600" y="772379"/>
              <a:ext cx="7924800" cy="2656621"/>
              <a:chOff x="609600" y="772379"/>
              <a:chExt cx="7924800" cy="2656621"/>
            </a:xfrm>
          </p:grpSpPr>
          <p:cxnSp>
            <p:nvCxnSpPr>
              <p:cNvPr id="13" name="Straight Connector 12"/>
              <p:cNvCxnSpPr/>
              <p:nvPr/>
            </p:nvCxnSpPr>
            <p:spPr>
              <a:xfrm flipV="1">
                <a:off x="609600" y="1588532"/>
                <a:ext cx="4620420" cy="13256"/>
              </a:xfrm>
              <a:prstGeom prst="line">
                <a:avLst/>
              </a:prstGeom>
              <a:ln w="508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15000" y="772379"/>
                <a:ext cx="2819400" cy="1477327"/>
              </a:xfrm>
              <a:prstGeom prst="rect">
                <a:avLst/>
              </a:prstGeom>
              <a:noFill/>
            </p:spPr>
            <p:txBody>
              <a:bodyPr wrap="square" rtlCol="0">
                <a:spAutoFit/>
              </a:bodyPr>
              <a:lstStyle/>
              <a:p>
                <a:pPr algn="ctr"/>
                <a:r>
                  <a:rPr lang="en-US" sz="2400" dirty="0" smtClean="0">
                    <a:solidFill>
                      <a:srgbClr val="FF0000"/>
                    </a:solidFill>
                    <a:effectLst>
                      <a:outerShdw blurRad="50800" dist="38100" dir="2700000">
                        <a:srgbClr val="000000">
                          <a:alpha val="69000"/>
                        </a:srgbClr>
                      </a:outerShdw>
                    </a:effectLst>
                  </a:rPr>
                  <a:t>Hydrogen-poor</a:t>
                </a:r>
              </a:p>
              <a:p>
                <a:pPr algn="ctr"/>
                <a:r>
                  <a:rPr lang="en-US" sz="2400" dirty="0" smtClean="0">
                    <a:solidFill>
                      <a:srgbClr val="FF0000"/>
                    </a:solidFill>
                    <a:effectLst>
                      <a:outerShdw blurRad="50800" dist="38100" dir="2700000">
                        <a:srgbClr val="000000">
                          <a:alpha val="69000"/>
                        </a:srgbClr>
                      </a:outerShdw>
                    </a:effectLst>
                  </a:rPr>
                  <a:t>Super Luminous </a:t>
                </a:r>
                <a:r>
                  <a:rPr lang="en-US" sz="2400" dirty="0" err="1" smtClean="0">
                    <a:solidFill>
                      <a:srgbClr val="FF0000"/>
                    </a:solidFill>
                    <a:effectLst>
                      <a:outerShdw blurRad="50800" dist="38100" dir="2700000">
                        <a:srgbClr val="000000">
                          <a:alpha val="69000"/>
                        </a:srgbClr>
                      </a:outerShdw>
                    </a:effectLst>
                  </a:rPr>
                  <a:t>SNe</a:t>
                </a:r>
                <a:r>
                  <a:rPr lang="en-US" sz="2400" dirty="0" smtClean="0">
                    <a:solidFill>
                      <a:srgbClr val="FF0000"/>
                    </a:solidFill>
                    <a:effectLst>
                      <a:outerShdw blurRad="50800" dist="38100" dir="2700000">
                        <a:srgbClr val="000000">
                          <a:alpha val="69000"/>
                        </a:srgbClr>
                      </a:outerShdw>
                    </a:effectLst>
                  </a:rPr>
                  <a:t> (M&lt;-21)</a:t>
                </a:r>
              </a:p>
              <a:p>
                <a:pPr algn="ctr"/>
                <a:r>
                  <a:rPr lang="en-US" dirty="0" smtClean="0">
                    <a:solidFill>
                      <a:srgbClr val="FF0000"/>
                    </a:solidFill>
                    <a:effectLst>
                      <a:outerShdw blurRad="50800" dist="38100" dir="2700000">
                        <a:srgbClr val="000000">
                          <a:alpha val="69000"/>
                        </a:srgbClr>
                      </a:outerShdw>
                    </a:effectLst>
                  </a:rPr>
                  <a:t>(e.g. Gal-Yam 2012)</a:t>
                </a:r>
                <a:endParaRPr lang="en-US" dirty="0">
                  <a:solidFill>
                    <a:srgbClr val="FF0000"/>
                  </a:solidFill>
                  <a:effectLst>
                    <a:outerShdw blurRad="50800" dist="38100" dir="2700000">
                      <a:srgbClr val="000000">
                        <a:alpha val="69000"/>
                      </a:srgbClr>
                    </a:outerShdw>
                  </a:effectLst>
                </a:endParaRPr>
              </a:p>
            </p:txBody>
          </p:sp>
          <p:sp>
            <p:nvSpPr>
              <p:cNvPr id="15" name="Freeform 14"/>
              <p:cNvSpPr/>
              <p:nvPr/>
            </p:nvSpPr>
            <p:spPr>
              <a:xfrm>
                <a:off x="1447473" y="1464058"/>
                <a:ext cx="3782547" cy="1964942"/>
              </a:xfrm>
              <a:custGeom>
                <a:avLst/>
                <a:gdLst>
                  <a:gd name="connsiteX0" fmla="*/ 0 w 3782547"/>
                  <a:gd name="connsiteY0" fmla="*/ 1112253 h 1964942"/>
                  <a:gd name="connsiteX1" fmla="*/ 40966 w 3782547"/>
                  <a:gd name="connsiteY1" fmla="*/ 1098599 h 1964942"/>
                  <a:gd name="connsiteX2" fmla="*/ 81932 w 3782547"/>
                  <a:gd name="connsiteY2" fmla="*/ 1003017 h 1964942"/>
                  <a:gd name="connsiteX3" fmla="*/ 109243 w 3782547"/>
                  <a:gd name="connsiteY3" fmla="*/ 948399 h 1964942"/>
                  <a:gd name="connsiteX4" fmla="*/ 136554 w 3782547"/>
                  <a:gd name="connsiteY4" fmla="*/ 907435 h 1964942"/>
                  <a:gd name="connsiteX5" fmla="*/ 163865 w 3782547"/>
                  <a:gd name="connsiteY5" fmla="*/ 825508 h 1964942"/>
                  <a:gd name="connsiteX6" fmla="*/ 177520 w 3782547"/>
                  <a:gd name="connsiteY6" fmla="*/ 743581 h 1964942"/>
                  <a:gd name="connsiteX7" fmla="*/ 218486 w 3782547"/>
                  <a:gd name="connsiteY7" fmla="*/ 647999 h 1964942"/>
                  <a:gd name="connsiteX8" fmla="*/ 245797 w 3782547"/>
                  <a:gd name="connsiteY8" fmla="*/ 538762 h 1964942"/>
                  <a:gd name="connsiteX9" fmla="*/ 327730 w 3782547"/>
                  <a:gd name="connsiteY9" fmla="*/ 443180 h 1964942"/>
                  <a:gd name="connsiteX10" fmla="*/ 355040 w 3782547"/>
                  <a:gd name="connsiteY10" fmla="*/ 388562 h 1964942"/>
                  <a:gd name="connsiteX11" fmla="*/ 396007 w 3782547"/>
                  <a:gd name="connsiteY11" fmla="*/ 347598 h 1964942"/>
                  <a:gd name="connsiteX12" fmla="*/ 409662 w 3782547"/>
                  <a:gd name="connsiteY12" fmla="*/ 292980 h 1964942"/>
                  <a:gd name="connsiteX13" fmla="*/ 464284 w 3782547"/>
                  <a:gd name="connsiteY13" fmla="*/ 224707 h 1964942"/>
                  <a:gd name="connsiteX14" fmla="*/ 505250 w 3782547"/>
                  <a:gd name="connsiteY14" fmla="*/ 142780 h 1964942"/>
                  <a:gd name="connsiteX15" fmla="*/ 587182 w 3782547"/>
                  <a:gd name="connsiteY15" fmla="*/ 74507 h 1964942"/>
                  <a:gd name="connsiteX16" fmla="*/ 614493 w 3782547"/>
                  <a:gd name="connsiteY16" fmla="*/ 33544 h 1964942"/>
                  <a:gd name="connsiteX17" fmla="*/ 669115 w 3782547"/>
                  <a:gd name="connsiteY17" fmla="*/ 19889 h 1964942"/>
                  <a:gd name="connsiteX18" fmla="*/ 710081 w 3782547"/>
                  <a:gd name="connsiteY18" fmla="*/ 6235 h 1964942"/>
                  <a:gd name="connsiteX19" fmla="*/ 1092432 w 3782547"/>
                  <a:gd name="connsiteY19" fmla="*/ 19889 h 1964942"/>
                  <a:gd name="connsiteX20" fmla="*/ 1228986 w 3782547"/>
                  <a:gd name="connsiteY20" fmla="*/ 88162 h 1964942"/>
                  <a:gd name="connsiteX21" fmla="*/ 1379196 w 3782547"/>
                  <a:gd name="connsiteY21" fmla="*/ 142780 h 1964942"/>
                  <a:gd name="connsiteX22" fmla="*/ 1420162 w 3782547"/>
                  <a:gd name="connsiteY22" fmla="*/ 156435 h 1964942"/>
                  <a:gd name="connsiteX23" fmla="*/ 1543061 w 3782547"/>
                  <a:gd name="connsiteY23" fmla="*/ 211053 h 1964942"/>
                  <a:gd name="connsiteX24" fmla="*/ 1638648 w 3782547"/>
                  <a:gd name="connsiteY24" fmla="*/ 292980 h 1964942"/>
                  <a:gd name="connsiteX25" fmla="*/ 1679615 w 3782547"/>
                  <a:gd name="connsiteY25" fmla="*/ 306635 h 1964942"/>
                  <a:gd name="connsiteX26" fmla="*/ 1734236 w 3782547"/>
                  <a:gd name="connsiteY26" fmla="*/ 347598 h 1964942"/>
                  <a:gd name="connsiteX27" fmla="*/ 1761547 w 3782547"/>
                  <a:gd name="connsiteY27" fmla="*/ 374908 h 1964942"/>
                  <a:gd name="connsiteX28" fmla="*/ 1816169 w 3782547"/>
                  <a:gd name="connsiteY28" fmla="*/ 415871 h 1964942"/>
                  <a:gd name="connsiteX29" fmla="*/ 1898101 w 3782547"/>
                  <a:gd name="connsiteY29" fmla="*/ 497799 h 1964942"/>
                  <a:gd name="connsiteX30" fmla="*/ 1939067 w 3782547"/>
                  <a:gd name="connsiteY30" fmla="*/ 538762 h 1964942"/>
                  <a:gd name="connsiteX31" fmla="*/ 1980033 w 3782547"/>
                  <a:gd name="connsiteY31" fmla="*/ 579726 h 1964942"/>
                  <a:gd name="connsiteX32" fmla="*/ 2034655 w 3782547"/>
                  <a:gd name="connsiteY32" fmla="*/ 620690 h 1964942"/>
                  <a:gd name="connsiteX33" fmla="*/ 2143898 w 3782547"/>
                  <a:gd name="connsiteY33" fmla="*/ 729926 h 1964942"/>
                  <a:gd name="connsiteX34" fmla="*/ 2184865 w 3782547"/>
                  <a:gd name="connsiteY34" fmla="*/ 770890 h 1964942"/>
                  <a:gd name="connsiteX35" fmla="*/ 2239486 w 3782547"/>
                  <a:gd name="connsiteY35" fmla="*/ 811853 h 1964942"/>
                  <a:gd name="connsiteX36" fmla="*/ 2362385 w 3782547"/>
                  <a:gd name="connsiteY36" fmla="*/ 921090 h 1964942"/>
                  <a:gd name="connsiteX37" fmla="*/ 2417006 w 3782547"/>
                  <a:gd name="connsiteY37" fmla="*/ 948399 h 1964942"/>
                  <a:gd name="connsiteX38" fmla="*/ 2498939 w 3782547"/>
                  <a:gd name="connsiteY38" fmla="*/ 1030326 h 1964942"/>
                  <a:gd name="connsiteX39" fmla="*/ 2580871 w 3782547"/>
                  <a:gd name="connsiteY39" fmla="*/ 1098599 h 1964942"/>
                  <a:gd name="connsiteX40" fmla="*/ 2621837 w 3782547"/>
                  <a:gd name="connsiteY40" fmla="*/ 1125908 h 1964942"/>
                  <a:gd name="connsiteX41" fmla="*/ 2662804 w 3782547"/>
                  <a:gd name="connsiteY41" fmla="*/ 1166872 h 1964942"/>
                  <a:gd name="connsiteX42" fmla="*/ 2785702 w 3782547"/>
                  <a:gd name="connsiteY42" fmla="*/ 1262454 h 1964942"/>
                  <a:gd name="connsiteX43" fmla="*/ 2840324 w 3782547"/>
                  <a:gd name="connsiteY43" fmla="*/ 1303417 h 1964942"/>
                  <a:gd name="connsiteX44" fmla="*/ 2881290 w 3782547"/>
                  <a:gd name="connsiteY44" fmla="*/ 1330726 h 1964942"/>
                  <a:gd name="connsiteX45" fmla="*/ 2990533 w 3782547"/>
                  <a:gd name="connsiteY45" fmla="*/ 1426308 h 1964942"/>
                  <a:gd name="connsiteX46" fmla="*/ 3072466 w 3782547"/>
                  <a:gd name="connsiteY46" fmla="*/ 1480926 h 1964942"/>
                  <a:gd name="connsiteX47" fmla="*/ 3181709 w 3782547"/>
                  <a:gd name="connsiteY47" fmla="*/ 1562854 h 1964942"/>
                  <a:gd name="connsiteX48" fmla="*/ 3249986 w 3782547"/>
                  <a:gd name="connsiteY48" fmla="*/ 1617472 h 1964942"/>
                  <a:gd name="connsiteX49" fmla="*/ 3386540 w 3782547"/>
                  <a:gd name="connsiteY49" fmla="*/ 1713054 h 1964942"/>
                  <a:gd name="connsiteX50" fmla="*/ 3441162 w 3782547"/>
                  <a:gd name="connsiteY50" fmla="*/ 1767672 h 1964942"/>
                  <a:gd name="connsiteX51" fmla="*/ 3564060 w 3782547"/>
                  <a:gd name="connsiteY51" fmla="*/ 1849599 h 1964942"/>
                  <a:gd name="connsiteX52" fmla="*/ 3605027 w 3782547"/>
                  <a:gd name="connsiteY52" fmla="*/ 1890563 h 1964942"/>
                  <a:gd name="connsiteX53" fmla="*/ 3686959 w 3782547"/>
                  <a:gd name="connsiteY53" fmla="*/ 1931527 h 1964942"/>
                  <a:gd name="connsiteX54" fmla="*/ 3782547 w 3782547"/>
                  <a:gd name="connsiteY54" fmla="*/ 1958836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82547" h="1964942">
                    <a:moveTo>
                      <a:pt x="0" y="1112253"/>
                    </a:moveTo>
                    <a:cubicBezTo>
                      <a:pt x="13655" y="1107702"/>
                      <a:pt x="30788" y="1108777"/>
                      <a:pt x="40966" y="1098599"/>
                    </a:cubicBezTo>
                    <a:cubicBezTo>
                      <a:pt x="63613" y="1075954"/>
                      <a:pt x="69690" y="1031580"/>
                      <a:pt x="81932" y="1003017"/>
                    </a:cubicBezTo>
                    <a:cubicBezTo>
                      <a:pt x="89951" y="984308"/>
                      <a:pt x="99143" y="966072"/>
                      <a:pt x="109243" y="948399"/>
                    </a:cubicBezTo>
                    <a:cubicBezTo>
                      <a:pt x="117386" y="934150"/>
                      <a:pt x="129888" y="922432"/>
                      <a:pt x="136554" y="907435"/>
                    </a:cubicBezTo>
                    <a:cubicBezTo>
                      <a:pt x="148246" y="881130"/>
                      <a:pt x="154761" y="852817"/>
                      <a:pt x="163865" y="825508"/>
                    </a:cubicBezTo>
                    <a:cubicBezTo>
                      <a:pt x="168417" y="798199"/>
                      <a:pt x="171514" y="770607"/>
                      <a:pt x="177520" y="743581"/>
                    </a:cubicBezTo>
                    <a:cubicBezTo>
                      <a:pt x="185557" y="707414"/>
                      <a:pt x="201786" y="681397"/>
                      <a:pt x="218486" y="647999"/>
                    </a:cubicBezTo>
                    <a:cubicBezTo>
                      <a:pt x="221943" y="630715"/>
                      <a:pt x="232879" y="561368"/>
                      <a:pt x="245797" y="538762"/>
                    </a:cubicBezTo>
                    <a:cubicBezTo>
                      <a:pt x="269154" y="497890"/>
                      <a:pt x="295445" y="475463"/>
                      <a:pt x="327730" y="443180"/>
                    </a:cubicBezTo>
                    <a:cubicBezTo>
                      <a:pt x="336833" y="424974"/>
                      <a:pt x="343208" y="405125"/>
                      <a:pt x="355040" y="388562"/>
                    </a:cubicBezTo>
                    <a:cubicBezTo>
                      <a:pt x="366265" y="372848"/>
                      <a:pt x="386425" y="364365"/>
                      <a:pt x="396007" y="347598"/>
                    </a:cubicBezTo>
                    <a:cubicBezTo>
                      <a:pt x="405318" y="331305"/>
                      <a:pt x="402269" y="310229"/>
                      <a:pt x="409662" y="292980"/>
                    </a:cubicBezTo>
                    <a:cubicBezTo>
                      <a:pt x="429059" y="247724"/>
                      <a:pt x="437180" y="258585"/>
                      <a:pt x="464284" y="224707"/>
                    </a:cubicBezTo>
                    <a:cubicBezTo>
                      <a:pt x="593204" y="63564"/>
                      <a:pt x="404287" y="294215"/>
                      <a:pt x="505250" y="142780"/>
                    </a:cubicBezTo>
                    <a:cubicBezTo>
                      <a:pt x="526279" y="111238"/>
                      <a:pt x="556953" y="94658"/>
                      <a:pt x="587182" y="74507"/>
                    </a:cubicBezTo>
                    <a:cubicBezTo>
                      <a:pt x="596286" y="60853"/>
                      <a:pt x="600838" y="42647"/>
                      <a:pt x="614493" y="33544"/>
                    </a:cubicBezTo>
                    <a:cubicBezTo>
                      <a:pt x="630109" y="23134"/>
                      <a:pt x="651069" y="25045"/>
                      <a:pt x="669115" y="19889"/>
                    </a:cubicBezTo>
                    <a:cubicBezTo>
                      <a:pt x="682955" y="15935"/>
                      <a:pt x="696426" y="10786"/>
                      <a:pt x="710081" y="6235"/>
                    </a:cubicBezTo>
                    <a:cubicBezTo>
                      <a:pt x="837531" y="10786"/>
                      <a:pt x="966461" y="0"/>
                      <a:pt x="1092432" y="19889"/>
                    </a:cubicBezTo>
                    <a:cubicBezTo>
                      <a:pt x="1142699" y="27825"/>
                      <a:pt x="1181735" y="69263"/>
                      <a:pt x="1228986" y="88162"/>
                    </a:cubicBezTo>
                    <a:cubicBezTo>
                      <a:pt x="1324000" y="126165"/>
                      <a:pt x="1274000" y="107717"/>
                      <a:pt x="1379196" y="142780"/>
                    </a:cubicBezTo>
                    <a:cubicBezTo>
                      <a:pt x="1392851" y="147332"/>
                      <a:pt x="1407819" y="149030"/>
                      <a:pt x="1420162" y="156435"/>
                    </a:cubicBezTo>
                    <a:cubicBezTo>
                      <a:pt x="1504532" y="207053"/>
                      <a:pt x="1462691" y="190961"/>
                      <a:pt x="1543061" y="211053"/>
                    </a:cubicBezTo>
                    <a:cubicBezTo>
                      <a:pt x="1575347" y="243338"/>
                      <a:pt x="1597772" y="269624"/>
                      <a:pt x="1638648" y="292980"/>
                    </a:cubicBezTo>
                    <a:cubicBezTo>
                      <a:pt x="1651146" y="300121"/>
                      <a:pt x="1665959" y="302083"/>
                      <a:pt x="1679615" y="306635"/>
                    </a:cubicBezTo>
                    <a:cubicBezTo>
                      <a:pt x="1697822" y="320289"/>
                      <a:pt x="1716752" y="333029"/>
                      <a:pt x="1734236" y="347598"/>
                    </a:cubicBezTo>
                    <a:cubicBezTo>
                      <a:pt x="1744127" y="355840"/>
                      <a:pt x="1751656" y="366666"/>
                      <a:pt x="1761547" y="374908"/>
                    </a:cubicBezTo>
                    <a:cubicBezTo>
                      <a:pt x="1779031" y="389477"/>
                      <a:pt x="1799252" y="400647"/>
                      <a:pt x="1816169" y="415871"/>
                    </a:cubicBezTo>
                    <a:cubicBezTo>
                      <a:pt x="1844877" y="441707"/>
                      <a:pt x="1870790" y="470490"/>
                      <a:pt x="1898101" y="497799"/>
                    </a:cubicBezTo>
                    <a:lnTo>
                      <a:pt x="1939067" y="538762"/>
                    </a:lnTo>
                    <a:cubicBezTo>
                      <a:pt x="1952722" y="552417"/>
                      <a:pt x="1964584" y="568140"/>
                      <a:pt x="1980033" y="579726"/>
                    </a:cubicBezTo>
                    <a:cubicBezTo>
                      <a:pt x="1998240" y="593381"/>
                      <a:pt x="2017878" y="605312"/>
                      <a:pt x="2034655" y="620690"/>
                    </a:cubicBezTo>
                    <a:cubicBezTo>
                      <a:pt x="2072617" y="655486"/>
                      <a:pt x="2107484" y="693514"/>
                      <a:pt x="2143898" y="729926"/>
                    </a:cubicBezTo>
                    <a:cubicBezTo>
                      <a:pt x="2157554" y="743581"/>
                      <a:pt x="2169416" y="759304"/>
                      <a:pt x="2184865" y="770890"/>
                    </a:cubicBezTo>
                    <a:cubicBezTo>
                      <a:pt x="2203072" y="784544"/>
                      <a:pt x="2222206" y="797043"/>
                      <a:pt x="2239486" y="811853"/>
                    </a:cubicBezTo>
                    <a:cubicBezTo>
                      <a:pt x="2321089" y="881794"/>
                      <a:pt x="2237085" y="833385"/>
                      <a:pt x="2362385" y="921090"/>
                    </a:cubicBezTo>
                    <a:cubicBezTo>
                      <a:pt x="2379061" y="932763"/>
                      <a:pt x="2401110" y="935683"/>
                      <a:pt x="2417006" y="948399"/>
                    </a:cubicBezTo>
                    <a:cubicBezTo>
                      <a:pt x="2447166" y="972525"/>
                      <a:pt x="2466803" y="1008903"/>
                      <a:pt x="2498939" y="1030326"/>
                    </a:cubicBezTo>
                    <a:cubicBezTo>
                      <a:pt x="2600650" y="1098129"/>
                      <a:pt x="2475729" y="1010986"/>
                      <a:pt x="2580871" y="1098599"/>
                    </a:cubicBezTo>
                    <a:cubicBezTo>
                      <a:pt x="2593479" y="1109105"/>
                      <a:pt x="2609229" y="1115402"/>
                      <a:pt x="2621837" y="1125908"/>
                    </a:cubicBezTo>
                    <a:cubicBezTo>
                      <a:pt x="2636673" y="1138270"/>
                      <a:pt x="2647968" y="1154510"/>
                      <a:pt x="2662804" y="1166872"/>
                    </a:cubicBezTo>
                    <a:cubicBezTo>
                      <a:pt x="2702673" y="1200095"/>
                      <a:pt x="2744566" y="1230813"/>
                      <a:pt x="2785702" y="1262454"/>
                    </a:cubicBezTo>
                    <a:cubicBezTo>
                      <a:pt x="2803741" y="1276330"/>
                      <a:pt x="2821387" y="1290793"/>
                      <a:pt x="2840324" y="1303417"/>
                    </a:cubicBezTo>
                    <a:cubicBezTo>
                      <a:pt x="2853979" y="1312520"/>
                      <a:pt x="2867935" y="1321187"/>
                      <a:pt x="2881290" y="1330726"/>
                    </a:cubicBezTo>
                    <a:cubicBezTo>
                      <a:pt x="3071026" y="1466243"/>
                      <a:pt x="2790263" y="1266102"/>
                      <a:pt x="2990533" y="1426308"/>
                    </a:cubicBezTo>
                    <a:cubicBezTo>
                      <a:pt x="3016164" y="1446812"/>
                      <a:pt x="3046207" y="1461233"/>
                      <a:pt x="3072466" y="1480926"/>
                    </a:cubicBezTo>
                    <a:lnTo>
                      <a:pt x="3181709" y="1562854"/>
                    </a:lnTo>
                    <a:cubicBezTo>
                      <a:pt x="3204811" y="1580623"/>
                      <a:pt x="3225735" y="1601306"/>
                      <a:pt x="3249986" y="1617472"/>
                    </a:cubicBezTo>
                    <a:cubicBezTo>
                      <a:pt x="3280868" y="1638059"/>
                      <a:pt x="3354187" y="1684747"/>
                      <a:pt x="3386540" y="1713054"/>
                    </a:cubicBezTo>
                    <a:cubicBezTo>
                      <a:pt x="3405918" y="1730009"/>
                      <a:pt x="3420837" y="1751865"/>
                      <a:pt x="3441162" y="1767672"/>
                    </a:cubicBezTo>
                    <a:cubicBezTo>
                      <a:pt x="3606183" y="1896013"/>
                      <a:pt x="3421984" y="1727828"/>
                      <a:pt x="3564060" y="1849599"/>
                    </a:cubicBezTo>
                    <a:cubicBezTo>
                      <a:pt x="3578723" y="1862166"/>
                      <a:pt x="3590191" y="1878201"/>
                      <a:pt x="3605027" y="1890563"/>
                    </a:cubicBezTo>
                    <a:cubicBezTo>
                      <a:pt x="3651335" y="1929151"/>
                      <a:pt x="3636243" y="1909793"/>
                      <a:pt x="3686959" y="1931527"/>
                    </a:cubicBezTo>
                    <a:cubicBezTo>
                      <a:pt x="3764933" y="1964942"/>
                      <a:pt x="3713753" y="1958836"/>
                      <a:pt x="3782547" y="1958836"/>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a:off x="5207000" y="831075"/>
                <a:ext cx="431800" cy="1150125"/>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8" name="TextBox 17"/>
            <p:cNvSpPr txBox="1"/>
            <p:nvPr/>
          </p:nvSpPr>
          <p:spPr>
            <a:xfrm>
              <a:off x="3505200" y="1219200"/>
              <a:ext cx="1447800" cy="369332"/>
            </a:xfrm>
            <a:prstGeom prst="rect">
              <a:avLst/>
            </a:prstGeom>
            <a:noFill/>
          </p:spPr>
          <p:txBody>
            <a:bodyPr wrap="square" rtlCol="0">
              <a:spAutoFit/>
            </a:bodyPr>
            <a:lstStyle/>
            <a:p>
              <a:r>
                <a:rPr lang="en-US" dirty="0" smtClean="0">
                  <a:solidFill>
                    <a:srgbClr val="FF0000"/>
                  </a:solidFill>
                </a:rPr>
                <a:t>7x10</a:t>
              </a:r>
              <a:r>
                <a:rPr lang="en-US" baseline="30000" dirty="0" smtClean="0">
                  <a:solidFill>
                    <a:srgbClr val="FF0000"/>
                  </a:solidFill>
                </a:rPr>
                <a:t>43</a:t>
              </a:r>
              <a:r>
                <a:rPr lang="en-US" dirty="0" smtClean="0">
                  <a:solidFill>
                    <a:srgbClr val="FF0000"/>
                  </a:solidFill>
                </a:rPr>
                <a:t> erg/</a:t>
              </a:r>
              <a:r>
                <a:rPr lang="en-US" dirty="0" err="1" smtClean="0">
                  <a:solidFill>
                    <a:srgbClr val="FF0000"/>
                  </a:solidFill>
                </a:rPr>
                <a:t>s</a:t>
              </a:r>
              <a:endParaRPr lang="en-US" dirty="0">
                <a:solidFill>
                  <a:srgbClr val="FF0000"/>
                </a:solidFill>
              </a:endParaRPr>
            </a:p>
          </p:txBody>
        </p:sp>
      </p:grpSp>
      <p:sp>
        <p:nvSpPr>
          <p:cNvPr id="21" name="TextBox 20"/>
          <p:cNvSpPr txBox="1"/>
          <p:nvPr/>
        </p:nvSpPr>
        <p:spPr>
          <a:xfrm>
            <a:off x="228600" y="152400"/>
            <a:ext cx="8534400" cy="400110"/>
          </a:xfrm>
          <a:prstGeom prst="rect">
            <a:avLst/>
          </a:prstGeom>
          <a:solidFill>
            <a:schemeClr val="tx1"/>
          </a:solidFill>
          <a:ln>
            <a:solidFill>
              <a:srgbClr val="FF24E4"/>
            </a:solidFill>
          </a:ln>
        </p:spPr>
        <p:txBody>
          <a:bodyPr wrap="square" rtlCol="0">
            <a:spAutoFit/>
          </a:bodyPr>
          <a:lstStyle/>
          <a:p>
            <a:pPr algn="ctr"/>
            <a:r>
              <a:rPr lang="en-US" sz="2000" b="1" dirty="0" smtClean="0">
                <a:solidFill>
                  <a:srgbClr val="FFFFFF"/>
                </a:solidFill>
              </a:rPr>
              <a:t>Broad-lined + large </a:t>
            </a:r>
            <a:r>
              <a:rPr lang="en-US" sz="2000" b="1" dirty="0" err="1" smtClean="0">
                <a:solidFill>
                  <a:srgbClr val="FFFFFF"/>
                </a:solidFill>
              </a:rPr>
              <a:t>Ek</a:t>
            </a:r>
            <a:r>
              <a:rPr lang="en-US" sz="2000" b="1" dirty="0" smtClean="0">
                <a:solidFill>
                  <a:srgbClr val="FFFFFF"/>
                </a:solidFill>
              </a:rPr>
              <a:t> + large Ni mass = Very powerful / energetic explosions </a:t>
            </a:r>
            <a:endParaRPr lang="en-US" sz="20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4800" y="152400"/>
            <a:ext cx="8305800" cy="1754327"/>
          </a:xfrm>
          <a:prstGeom prst="rect">
            <a:avLst/>
          </a:prstGeom>
          <a:noFill/>
        </p:spPr>
        <p:txBody>
          <a:bodyPr wrap="square" rtlCol="0">
            <a:spAutoFit/>
          </a:bodyPr>
          <a:lstStyle/>
          <a:p>
            <a:pPr algn="r">
              <a:tabLst>
                <a:tab pos="1255713" algn="l"/>
              </a:tabLst>
            </a:pPr>
            <a:r>
              <a:rPr lang="en-US" sz="3600" dirty="0" smtClean="0">
                <a:latin typeface="Chalkduster"/>
                <a:cs typeface="Chalkduster"/>
              </a:rPr>
              <a:t>How does the central engine manifest its presence?</a:t>
            </a:r>
          </a:p>
          <a:p>
            <a:pPr algn="r">
              <a:tabLst>
                <a:tab pos="1255713" algn="l"/>
              </a:tabLst>
            </a:pPr>
            <a:endParaRPr lang="en-US" sz="3600" dirty="0" smtClean="0">
              <a:latin typeface="Chalkduster"/>
              <a:cs typeface="Chalkduster"/>
            </a:endParaRPr>
          </a:p>
          <a:p>
            <a:pPr algn="r">
              <a:tabLst>
                <a:tab pos="1255713" algn="l"/>
              </a:tabLst>
            </a:pPr>
            <a:endParaRPr lang="en-US" sz="3600" dirty="0">
              <a:latin typeface="Chalkduster"/>
              <a:cs typeface="Chalkduster"/>
            </a:endParaRPr>
          </a:p>
        </p:txBody>
      </p:sp>
      <p:grpSp>
        <p:nvGrpSpPr>
          <p:cNvPr id="21" name="Group 20"/>
          <p:cNvGrpSpPr/>
          <p:nvPr/>
        </p:nvGrpSpPr>
        <p:grpSpPr>
          <a:xfrm>
            <a:off x="838200" y="1600200"/>
            <a:ext cx="7772400" cy="1814632"/>
            <a:chOff x="838200" y="1600200"/>
            <a:chExt cx="7772400" cy="1814632"/>
          </a:xfrm>
        </p:grpSpPr>
        <p:grpSp>
          <p:nvGrpSpPr>
            <p:cNvPr id="20" name="Group 19"/>
            <p:cNvGrpSpPr/>
            <p:nvPr/>
          </p:nvGrpSpPr>
          <p:grpSpPr>
            <a:xfrm>
              <a:off x="838200" y="1722061"/>
              <a:ext cx="2895600" cy="954107"/>
              <a:chOff x="838200" y="1722061"/>
              <a:chExt cx="2895600" cy="954107"/>
            </a:xfrm>
          </p:grpSpPr>
          <p:sp>
            <p:nvSpPr>
              <p:cNvPr id="8" name="Explosion 1 7"/>
              <p:cNvSpPr/>
              <p:nvPr/>
            </p:nvSpPr>
            <p:spPr>
              <a:xfrm>
                <a:off x="838200" y="1868269"/>
                <a:ext cx="762000" cy="646331"/>
              </a:xfrm>
              <a:prstGeom prst="irregularSeal1">
                <a:avLst/>
              </a:prstGeom>
              <a:gradFill flip="none" rotWithShape="1">
                <a:gsLst>
                  <a:gs pos="0">
                    <a:srgbClr val="FF6600"/>
                  </a:gs>
                  <a:gs pos="100000">
                    <a:srgbClr val="FFFF00"/>
                  </a:gs>
                </a:gsLst>
                <a:path path="shape">
                  <a:fillToRect l="50000" t="50000" r="50000" b="50000"/>
                </a:path>
                <a:tileRect/>
              </a:gradFill>
              <a:ln w="15875">
                <a:solidFill>
                  <a:schemeClr val="tx1"/>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76400" y="1722061"/>
                <a:ext cx="2057400" cy="954107"/>
              </a:xfrm>
              <a:prstGeom prst="rect">
                <a:avLst/>
              </a:prstGeom>
              <a:noFill/>
            </p:spPr>
            <p:txBody>
              <a:bodyPr wrap="square" rtlCol="0">
                <a:spAutoFit/>
              </a:bodyPr>
              <a:lstStyle/>
              <a:p>
                <a:r>
                  <a:rPr lang="en-US" sz="2800" b="1" dirty="0" smtClean="0"/>
                  <a:t>Temporal Variability</a:t>
                </a:r>
                <a:endParaRPr lang="en-US" sz="2000" dirty="0"/>
              </a:p>
            </p:txBody>
          </p:sp>
        </p:grpSp>
        <p:sp>
          <p:nvSpPr>
            <p:cNvPr id="13" name="TextBox 12"/>
            <p:cNvSpPr txBox="1"/>
            <p:nvPr/>
          </p:nvSpPr>
          <p:spPr>
            <a:xfrm>
              <a:off x="4267200" y="1600200"/>
              <a:ext cx="3124200" cy="646331"/>
            </a:xfrm>
            <a:prstGeom prst="rect">
              <a:avLst/>
            </a:prstGeom>
            <a:noFill/>
          </p:spPr>
          <p:txBody>
            <a:bodyPr wrap="square" rtlCol="0">
              <a:spAutoFit/>
            </a:bodyPr>
            <a:lstStyle/>
            <a:p>
              <a:r>
                <a:rPr lang="en-US" dirty="0" smtClean="0"/>
                <a:t>Prompt gamma-ray emission</a:t>
              </a:r>
            </a:p>
            <a:p>
              <a:r>
                <a:rPr lang="en-US" dirty="0" smtClean="0"/>
                <a:t>(e.g. </a:t>
              </a:r>
              <a:r>
                <a:rPr lang="en-US" dirty="0" smtClean="0">
                  <a:solidFill>
                    <a:srgbClr val="0000FF"/>
                  </a:solidFill>
                </a:rPr>
                <a:t>Morsony+10</a:t>
              </a:r>
              <a:r>
                <a:rPr lang="en-US" dirty="0" smtClean="0"/>
                <a:t>)</a:t>
              </a:r>
              <a:endParaRPr lang="en-US" dirty="0"/>
            </a:p>
          </p:txBody>
        </p:sp>
        <p:sp>
          <p:nvSpPr>
            <p:cNvPr id="14" name="TextBox 13"/>
            <p:cNvSpPr txBox="1"/>
            <p:nvPr/>
          </p:nvSpPr>
          <p:spPr>
            <a:xfrm>
              <a:off x="4267200" y="2491502"/>
              <a:ext cx="4343400" cy="923330"/>
            </a:xfrm>
            <a:prstGeom prst="rect">
              <a:avLst/>
            </a:prstGeom>
            <a:noFill/>
          </p:spPr>
          <p:txBody>
            <a:bodyPr wrap="square" rtlCol="0">
              <a:spAutoFit/>
            </a:bodyPr>
            <a:lstStyle/>
            <a:p>
              <a:r>
                <a:rPr lang="en-US" dirty="0" smtClean="0"/>
                <a:t>X-ray flares</a:t>
              </a:r>
            </a:p>
            <a:p>
              <a:r>
                <a:rPr lang="en-US" dirty="0" smtClean="0"/>
                <a:t>(</a:t>
              </a:r>
              <a:r>
                <a:rPr lang="en-US" dirty="0" smtClean="0">
                  <a:solidFill>
                    <a:srgbClr val="0000FF"/>
                  </a:solidFill>
                </a:rPr>
                <a:t>Margutti+13; Chincarini+10;Bernardini+12; Margutti+11a; Margutti+11b </a:t>
              </a:r>
              <a:r>
                <a:rPr lang="en-US" dirty="0" smtClean="0"/>
                <a:t>)</a:t>
              </a:r>
              <a:endParaRPr lang="en-US" dirty="0"/>
            </a:p>
          </p:txBody>
        </p:sp>
        <p:cxnSp>
          <p:nvCxnSpPr>
            <p:cNvPr id="16" name="Straight Arrow Connector 15"/>
            <p:cNvCxnSpPr/>
            <p:nvPr/>
          </p:nvCxnSpPr>
          <p:spPr>
            <a:xfrm flipV="1">
              <a:off x="3505200" y="1906727"/>
              <a:ext cx="762000" cy="339804"/>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14" idx="1"/>
            </p:cNvCxnSpPr>
            <p:nvPr/>
          </p:nvCxnSpPr>
          <p:spPr>
            <a:xfrm>
              <a:off x="3505200" y="2398931"/>
              <a:ext cx="762000" cy="554236"/>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838200" y="3414832"/>
            <a:ext cx="7467600" cy="776168"/>
            <a:chOff x="838200" y="3414832"/>
            <a:chExt cx="7467600" cy="776168"/>
          </a:xfrm>
        </p:grpSpPr>
        <p:sp>
          <p:nvSpPr>
            <p:cNvPr id="22" name="Explosion 1 21"/>
            <p:cNvSpPr/>
            <p:nvPr/>
          </p:nvSpPr>
          <p:spPr>
            <a:xfrm>
              <a:off x="838200" y="3414832"/>
              <a:ext cx="762000" cy="646331"/>
            </a:xfrm>
            <a:prstGeom prst="irregularSeal1">
              <a:avLst/>
            </a:prstGeom>
            <a:gradFill flip="none" rotWithShape="1">
              <a:gsLst>
                <a:gs pos="0">
                  <a:srgbClr val="FF6600"/>
                </a:gs>
                <a:gs pos="100000">
                  <a:srgbClr val="FFFF00"/>
                </a:gs>
              </a:gsLst>
              <a:path path="shape">
                <a:fillToRect l="50000" t="50000" r="50000" b="50000"/>
              </a:path>
              <a:tileRect/>
            </a:gradFill>
            <a:ln w="15875">
              <a:solidFill>
                <a:schemeClr val="tx1"/>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676400" y="3515380"/>
              <a:ext cx="2438400" cy="523220"/>
            </a:xfrm>
            <a:prstGeom prst="rect">
              <a:avLst/>
            </a:prstGeom>
            <a:noFill/>
          </p:spPr>
          <p:txBody>
            <a:bodyPr wrap="square" rtlCol="0">
              <a:spAutoFit/>
            </a:bodyPr>
            <a:lstStyle/>
            <a:p>
              <a:r>
                <a:rPr lang="en-US" sz="2800" dirty="0" smtClean="0"/>
                <a:t>X-ray plateau</a:t>
              </a:r>
              <a:endParaRPr lang="en-US" sz="2000" dirty="0"/>
            </a:p>
          </p:txBody>
        </p:sp>
        <p:sp>
          <p:nvSpPr>
            <p:cNvPr id="24" name="TextBox 23"/>
            <p:cNvSpPr txBox="1"/>
            <p:nvPr/>
          </p:nvSpPr>
          <p:spPr>
            <a:xfrm>
              <a:off x="4267200" y="3544669"/>
              <a:ext cx="4038600" cy="646331"/>
            </a:xfrm>
            <a:prstGeom prst="rect">
              <a:avLst/>
            </a:prstGeom>
            <a:noFill/>
          </p:spPr>
          <p:txBody>
            <a:bodyPr wrap="square" rtlCol="0">
              <a:spAutoFit/>
            </a:bodyPr>
            <a:lstStyle/>
            <a:p>
              <a:r>
                <a:rPr lang="en-US" dirty="0" err="1" smtClean="0"/>
                <a:t>Magnetar</a:t>
              </a:r>
              <a:r>
                <a:rPr lang="en-US" dirty="0" smtClean="0"/>
                <a:t> (e.g. </a:t>
              </a:r>
              <a:r>
                <a:rPr lang="en-US" dirty="0" smtClean="0">
                  <a:solidFill>
                    <a:srgbClr val="0000FF"/>
                  </a:solidFill>
                </a:rPr>
                <a:t>Dall’Osso+10</a:t>
              </a:r>
              <a:r>
                <a:rPr lang="en-US" dirty="0" smtClean="0"/>
                <a:t>) </a:t>
              </a:r>
            </a:p>
            <a:p>
              <a:r>
                <a:rPr lang="en-US" dirty="0" smtClean="0"/>
                <a:t>or accretion (e.g. </a:t>
              </a:r>
              <a:r>
                <a:rPr lang="en-US" dirty="0" smtClean="0">
                  <a:solidFill>
                    <a:srgbClr val="0000FF"/>
                  </a:solidFill>
                </a:rPr>
                <a:t>Kumar+08</a:t>
              </a:r>
              <a:r>
                <a:rPr lang="en-US" dirty="0" smtClean="0"/>
                <a:t>)</a:t>
              </a:r>
              <a:endParaRPr lang="en-US" dirty="0"/>
            </a:p>
          </p:txBody>
        </p:sp>
        <p:cxnSp>
          <p:nvCxnSpPr>
            <p:cNvPr id="25" name="Straight Arrow Connector 24"/>
            <p:cNvCxnSpPr>
              <a:endCxn id="24" idx="1"/>
            </p:cNvCxnSpPr>
            <p:nvPr/>
          </p:nvCxnSpPr>
          <p:spPr>
            <a:xfrm flipV="1">
              <a:off x="3733800" y="3867835"/>
              <a:ext cx="533400" cy="16638"/>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304800" y="4419600"/>
            <a:ext cx="8305800" cy="1674167"/>
            <a:chOff x="304800" y="4419600"/>
            <a:chExt cx="8305800" cy="1674167"/>
          </a:xfrm>
        </p:grpSpPr>
        <p:sp>
          <p:nvSpPr>
            <p:cNvPr id="11" name="TextBox 10"/>
            <p:cNvSpPr txBox="1"/>
            <p:nvPr/>
          </p:nvSpPr>
          <p:spPr>
            <a:xfrm>
              <a:off x="1371600" y="5481935"/>
              <a:ext cx="6705600" cy="461665"/>
            </a:xfrm>
            <a:prstGeom prst="rect">
              <a:avLst/>
            </a:prstGeom>
            <a:noFill/>
          </p:spPr>
          <p:txBody>
            <a:bodyPr wrap="square" rtlCol="0">
              <a:spAutoFit/>
            </a:bodyPr>
            <a:lstStyle/>
            <a:p>
              <a:pPr algn="r"/>
              <a:r>
                <a:rPr lang="en-US" sz="2400" dirty="0" smtClean="0">
                  <a:solidFill>
                    <a:srgbClr val="0000FF"/>
                  </a:solidFill>
                </a:rPr>
                <a:t>Margutti et al.,2013 </a:t>
              </a:r>
              <a:r>
                <a:rPr lang="en-US" sz="2400" dirty="0" err="1" smtClean="0">
                  <a:solidFill>
                    <a:srgbClr val="0000FF"/>
                  </a:solidFill>
                </a:rPr>
                <a:t>ApJ</a:t>
              </a:r>
              <a:r>
                <a:rPr lang="en-US" sz="2400" dirty="0" smtClean="0">
                  <a:solidFill>
                    <a:srgbClr val="0000FF"/>
                  </a:solidFill>
                </a:rPr>
                <a:t> 778 18, (arXiv:1308.1687)</a:t>
              </a:r>
              <a:endParaRPr lang="en-US" sz="2400" dirty="0">
                <a:solidFill>
                  <a:srgbClr val="0000FF"/>
                </a:solidFill>
              </a:endParaRPr>
            </a:p>
          </p:txBody>
        </p:sp>
        <p:sp>
          <p:nvSpPr>
            <p:cNvPr id="31" name="TextBox 30"/>
            <p:cNvSpPr txBox="1"/>
            <p:nvPr/>
          </p:nvSpPr>
          <p:spPr>
            <a:xfrm>
              <a:off x="1676400" y="4963180"/>
              <a:ext cx="6934200" cy="523220"/>
            </a:xfrm>
            <a:prstGeom prst="rect">
              <a:avLst/>
            </a:prstGeom>
            <a:noFill/>
          </p:spPr>
          <p:txBody>
            <a:bodyPr wrap="square" rtlCol="0">
              <a:spAutoFit/>
            </a:bodyPr>
            <a:lstStyle/>
            <a:p>
              <a:r>
                <a:rPr lang="en-US" sz="2800" b="1" dirty="0" smtClean="0"/>
                <a:t>Energy partitioning + Late-time X-ray excess</a:t>
              </a:r>
              <a:endParaRPr lang="en-US" sz="2000" dirty="0"/>
            </a:p>
          </p:txBody>
        </p:sp>
        <p:sp>
          <p:nvSpPr>
            <p:cNvPr id="39" name="Rectangle 38"/>
            <p:cNvSpPr/>
            <p:nvPr/>
          </p:nvSpPr>
          <p:spPr>
            <a:xfrm>
              <a:off x="533400" y="4895165"/>
              <a:ext cx="8077200" cy="1198602"/>
            </a:xfrm>
            <a:prstGeom prst="rect">
              <a:avLst/>
            </a:prstGeom>
            <a:noFill/>
            <a:ln w="4127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Explosion 1 29"/>
            <p:cNvSpPr/>
            <p:nvPr/>
          </p:nvSpPr>
          <p:spPr>
            <a:xfrm>
              <a:off x="304800" y="4419600"/>
              <a:ext cx="1371600" cy="1371600"/>
            </a:xfrm>
            <a:prstGeom prst="irregularSeal1">
              <a:avLst/>
            </a:prstGeom>
            <a:gradFill flip="none" rotWithShape="1">
              <a:gsLst>
                <a:gs pos="0">
                  <a:srgbClr val="FF6600"/>
                </a:gs>
                <a:gs pos="100000">
                  <a:srgbClr val="FFFF00"/>
                </a:gs>
              </a:gsLst>
              <a:path path="shape">
                <a:fillToRect l="50000" t="50000" r="50000" b="50000"/>
              </a:path>
              <a:tileRect/>
            </a:gradFill>
            <a:ln w="15875">
              <a:solidFill>
                <a:schemeClr val="tx1"/>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rot="20308277">
            <a:off x="1578039" y="4901918"/>
            <a:ext cx="6947909" cy="784830"/>
          </a:xfrm>
          <a:prstGeom prst="rect">
            <a:avLst/>
          </a:prstGeom>
          <a:noFill/>
        </p:spPr>
        <p:txBody>
          <a:bodyPr wrap="square" rtlCol="0">
            <a:spAutoFit/>
          </a:bodyPr>
          <a:lstStyle/>
          <a:p>
            <a:r>
              <a:rPr lang="en-US" sz="4500" b="1" dirty="0" smtClean="0">
                <a:solidFill>
                  <a:srgbClr val="FF0000"/>
                </a:solidFill>
              </a:rPr>
              <a:t>GRB100316D/SN2010bh</a:t>
            </a:r>
            <a:endParaRPr lang="en-US" sz="45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rot="5400000">
            <a:off x="5561806" y="3124200"/>
            <a:ext cx="6706394" cy="457994"/>
          </a:xfrm>
          <a:prstGeom prst="line">
            <a:avLst/>
          </a:prstGeom>
          <a:ln w="57150">
            <a:solidFill>
              <a:srgbClr val="FF6600"/>
            </a:solidFill>
          </a:ln>
          <a:effectLst>
            <a:outerShdw blurRad="55880" dist="108839" dir="1560000" sx="91000" sy="91000" rotWithShape="0">
              <a:srgbClr val="FFFF00">
                <a:alpha val="84000"/>
              </a:srgbClr>
            </a:outerShdw>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V="1">
            <a:off x="153194" y="6401594"/>
            <a:ext cx="8838406" cy="304800"/>
          </a:xfrm>
          <a:prstGeom prst="line">
            <a:avLst/>
          </a:prstGeom>
          <a:ln w="57150">
            <a:solidFill>
              <a:srgbClr val="FF6600"/>
            </a:solidFill>
          </a:ln>
          <a:effectLst>
            <a:outerShdw blurRad="55880" dist="108839" dir="17520000" sx="91000" sy="91000" rotWithShape="0">
              <a:srgbClr val="FFFF00">
                <a:alpha val="84000"/>
              </a:srgbClr>
            </a:outerShdw>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895600" y="762000"/>
            <a:ext cx="5334000" cy="4043065"/>
            <a:chOff x="2895600" y="762000"/>
            <a:chExt cx="5334000" cy="4043065"/>
          </a:xfrm>
        </p:grpSpPr>
        <p:cxnSp>
          <p:nvCxnSpPr>
            <p:cNvPr id="7" name="Straight Arrow Connector 6"/>
            <p:cNvCxnSpPr/>
            <p:nvPr/>
          </p:nvCxnSpPr>
          <p:spPr>
            <a:xfrm>
              <a:off x="3505200" y="4278868"/>
              <a:ext cx="4419600" cy="76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2127766" y="2901434"/>
              <a:ext cx="2754868" cy="1588"/>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43006" y="4343400"/>
              <a:ext cx="686594" cy="461665"/>
            </a:xfrm>
            <a:prstGeom prst="rect">
              <a:avLst/>
            </a:prstGeom>
            <a:noFill/>
          </p:spPr>
          <p:txBody>
            <a:bodyPr wrap="square" rtlCol="0">
              <a:spAutoFit/>
            </a:bodyPr>
            <a:lstStyle/>
            <a:p>
              <a:r>
                <a:rPr lang="en-US" sz="2400" dirty="0" err="1" smtClean="0">
                  <a:solidFill>
                    <a:schemeClr val="bg1"/>
                  </a:solidFill>
                </a:rPr>
                <a:t>Γβ</a:t>
              </a:r>
              <a:endParaRPr lang="en-US" sz="2400" dirty="0">
                <a:solidFill>
                  <a:schemeClr val="bg1"/>
                </a:solidFill>
              </a:endParaRPr>
            </a:p>
          </p:txBody>
        </p:sp>
        <p:sp>
          <p:nvSpPr>
            <p:cNvPr id="21" name="TextBox 20"/>
            <p:cNvSpPr txBox="1"/>
            <p:nvPr/>
          </p:nvSpPr>
          <p:spPr>
            <a:xfrm>
              <a:off x="2895600" y="1371600"/>
              <a:ext cx="685800" cy="461665"/>
            </a:xfrm>
            <a:prstGeom prst="rect">
              <a:avLst/>
            </a:prstGeom>
            <a:noFill/>
          </p:spPr>
          <p:txBody>
            <a:bodyPr wrap="square" rtlCol="0">
              <a:spAutoFit/>
            </a:bodyPr>
            <a:lstStyle/>
            <a:p>
              <a:r>
                <a:rPr lang="en-US" sz="2400" dirty="0" err="1" smtClean="0">
                  <a:solidFill>
                    <a:srgbClr val="FFFFFF"/>
                  </a:solidFill>
                </a:rPr>
                <a:t>Ek</a:t>
              </a:r>
              <a:endParaRPr lang="en-US" sz="2400" dirty="0">
                <a:solidFill>
                  <a:srgbClr val="FFFFFF"/>
                </a:solidFill>
              </a:endParaRPr>
            </a:p>
          </p:txBody>
        </p:sp>
        <p:sp>
          <p:nvSpPr>
            <p:cNvPr id="23" name="TextBox 22"/>
            <p:cNvSpPr txBox="1"/>
            <p:nvPr/>
          </p:nvSpPr>
          <p:spPr>
            <a:xfrm>
              <a:off x="4038600" y="762000"/>
              <a:ext cx="3810000" cy="461665"/>
            </a:xfrm>
            <a:prstGeom prst="rect">
              <a:avLst/>
            </a:prstGeom>
            <a:noFill/>
            <a:ln>
              <a:solidFill>
                <a:srgbClr val="FFFF00"/>
              </a:solidFill>
            </a:ln>
          </p:spPr>
          <p:txBody>
            <a:bodyPr wrap="square" rtlCol="0">
              <a:spAutoFit/>
            </a:bodyPr>
            <a:lstStyle/>
            <a:p>
              <a:pPr algn="ctr"/>
              <a:r>
                <a:rPr lang="en-US" sz="2400" dirty="0" err="1" smtClean="0">
                  <a:solidFill>
                    <a:srgbClr val="FFFF00"/>
                  </a:solidFill>
                </a:rPr>
                <a:t>Ejecta</a:t>
              </a:r>
              <a:r>
                <a:rPr lang="en-US" sz="2400" dirty="0" smtClean="0">
                  <a:solidFill>
                    <a:srgbClr val="FFFF00"/>
                  </a:solidFill>
                </a:rPr>
                <a:t> kinetic energy profile</a:t>
              </a:r>
              <a:endParaRPr lang="en-US" sz="2400" dirty="0">
                <a:solidFill>
                  <a:srgbClr val="FFFF00"/>
                </a:solidFill>
              </a:endParaRPr>
            </a:p>
          </p:txBody>
        </p:sp>
      </p:grpSp>
      <p:grpSp>
        <p:nvGrpSpPr>
          <p:cNvPr id="26" name="Group 25"/>
          <p:cNvGrpSpPr/>
          <p:nvPr/>
        </p:nvGrpSpPr>
        <p:grpSpPr>
          <a:xfrm>
            <a:off x="-685800" y="762000"/>
            <a:ext cx="4037806" cy="3657600"/>
            <a:chOff x="-685800" y="762000"/>
            <a:chExt cx="4037806" cy="3657600"/>
          </a:xfrm>
        </p:grpSpPr>
        <p:sp>
          <p:nvSpPr>
            <p:cNvPr id="5" name="Oval 4"/>
            <p:cNvSpPr/>
            <p:nvPr/>
          </p:nvSpPr>
          <p:spPr>
            <a:xfrm>
              <a:off x="-685800" y="762000"/>
              <a:ext cx="3048000" cy="2819400"/>
            </a:xfrm>
            <a:prstGeom prst="ellipse">
              <a:avLst/>
            </a:prstGeom>
            <a:gradFill flip="none" rotWithShape="1">
              <a:gsLst>
                <a:gs pos="15000">
                  <a:srgbClr val="FFFF00"/>
                </a:gs>
                <a:gs pos="100000">
                  <a:schemeClr val="tx1"/>
                </a:gs>
                <a:gs pos="30000">
                  <a:srgbClr val="FFC202"/>
                </a:gs>
                <a:gs pos="57000">
                  <a:srgbClr val="FF6600"/>
                </a:gs>
                <a:gs pos="84000">
                  <a:srgbClr val="800000">
                    <a:alpha val="75000"/>
                  </a:srgb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52400" y="3773269"/>
              <a:ext cx="3199606" cy="646331"/>
            </a:xfrm>
            <a:prstGeom prst="rect">
              <a:avLst/>
            </a:prstGeom>
            <a:noFill/>
          </p:spPr>
          <p:txBody>
            <a:bodyPr wrap="square" rtlCol="0">
              <a:spAutoFit/>
            </a:bodyPr>
            <a:lstStyle/>
            <a:p>
              <a:r>
                <a:rPr lang="en-US" dirty="0" smtClean="0">
                  <a:solidFill>
                    <a:schemeClr val="bg1"/>
                  </a:solidFill>
                </a:rPr>
                <a:t>Hydrogen-stripped  progenitor</a:t>
              </a:r>
            </a:p>
            <a:p>
              <a:r>
                <a:rPr lang="en-US" dirty="0" smtClean="0">
                  <a:solidFill>
                    <a:schemeClr val="bg1"/>
                  </a:solidFill>
                </a:rPr>
                <a:t>Core-collapse</a:t>
              </a:r>
              <a:endParaRPr lang="en-US" dirty="0">
                <a:solidFill>
                  <a:schemeClr val="bg1"/>
                </a:solidFill>
              </a:endParaRPr>
            </a:p>
          </p:txBody>
        </p:sp>
      </p:grpSp>
      <p:grpSp>
        <p:nvGrpSpPr>
          <p:cNvPr id="32" name="Group 31"/>
          <p:cNvGrpSpPr/>
          <p:nvPr/>
        </p:nvGrpSpPr>
        <p:grpSpPr>
          <a:xfrm>
            <a:off x="3962400" y="2057400"/>
            <a:ext cx="2256647" cy="2870776"/>
            <a:chOff x="3962400" y="2057400"/>
            <a:chExt cx="2256647" cy="2870776"/>
          </a:xfrm>
        </p:grpSpPr>
        <p:sp>
          <p:nvSpPr>
            <p:cNvPr id="31" name="TextBox 30"/>
            <p:cNvSpPr txBox="1"/>
            <p:nvPr/>
          </p:nvSpPr>
          <p:spPr>
            <a:xfrm>
              <a:off x="3962400" y="4343400"/>
              <a:ext cx="2256647" cy="584776"/>
            </a:xfrm>
            <a:prstGeom prst="rect">
              <a:avLst/>
            </a:prstGeom>
            <a:noFill/>
          </p:spPr>
          <p:txBody>
            <a:bodyPr wrap="none" rtlCol="0">
              <a:spAutoFit/>
            </a:bodyPr>
            <a:lstStyle/>
            <a:p>
              <a:pPr algn="ctr"/>
              <a:r>
                <a:rPr lang="en-US" sz="1600" dirty="0" err="1" smtClean="0">
                  <a:solidFill>
                    <a:srgbClr val="FF6600"/>
                  </a:solidFill>
                </a:rPr>
                <a:t>Hydrodynamical</a:t>
              </a:r>
              <a:r>
                <a:rPr lang="en-US" sz="1600" dirty="0" smtClean="0">
                  <a:solidFill>
                    <a:srgbClr val="FF6600"/>
                  </a:solidFill>
                </a:rPr>
                <a:t> collapse</a:t>
              </a:r>
            </a:p>
            <a:p>
              <a:pPr algn="ctr"/>
              <a:r>
                <a:rPr lang="en-US" sz="1600" smtClean="0">
                  <a:solidFill>
                    <a:srgbClr val="FF6600"/>
                  </a:solidFill>
                </a:rPr>
                <a:t>(Tan </a:t>
              </a:r>
              <a:r>
                <a:rPr lang="en-US" sz="1600" dirty="0" smtClean="0">
                  <a:solidFill>
                    <a:srgbClr val="FF6600"/>
                  </a:solidFill>
                </a:rPr>
                <a:t>2001)</a:t>
              </a:r>
              <a:endParaRPr lang="en-US" sz="1600" dirty="0">
                <a:solidFill>
                  <a:srgbClr val="FF6600"/>
                </a:solidFill>
              </a:endParaRPr>
            </a:p>
          </p:txBody>
        </p:sp>
        <p:cxnSp>
          <p:nvCxnSpPr>
            <p:cNvPr id="28" name="Straight Connector 27"/>
            <p:cNvCxnSpPr/>
            <p:nvPr/>
          </p:nvCxnSpPr>
          <p:spPr>
            <a:xfrm rot="16200000" flipH="1">
              <a:off x="3461266" y="2634734"/>
              <a:ext cx="2069068" cy="914400"/>
            </a:xfrm>
            <a:prstGeom prst="line">
              <a:avLst/>
            </a:prstGeom>
            <a:ln w="44450">
              <a:solidFill>
                <a:srgbClr val="FF66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419600" y="2362200"/>
              <a:ext cx="1181497" cy="461665"/>
            </a:xfrm>
            <a:prstGeom prst="rect">
              <a:avLst/>
            </a:prstGeom>
            <a:noFill/>
          </p:spPr>
          <p:txBody>
            <a:bodyPr wrap="square" rtlCol="0">
              <a:spAutoFit/>
            </a:bodyPr>
            <a:lstStyle/>
            <a:p>
              <a:r>
                <a:rPr lang="en-US" sz="2400" dirty="0" smtClean="0">
                  <a:solidFill>
                    <a:srgbClr val="FF6600"/>
                  </a:solidFill>
                </a:rPr>
                <a:t>(Γβ)</a:t>
              </a:r>
              <a:r>
                <a:rPr lang="en-US" sz="2400" baseline="30000" dirty="0" smtClean="0">
                  <a:solidFill>
                    <a:srgbClr val="FF6600"/>
                  </a:solidFill>
                </a:rPr>
                <a:t>-5.2</a:t>
              </a:r>
              <a:endParaRPr lang="en-US" sz="2400" baseline="30000" dirty="0">
                <a:solidFill>
                  <a:srgbClr val="FF6600"/>
                </a:solidFill>
              </a:endParaRPr>
            </a:p>
          </p:txBody>
        </p:sp>
      </p:grpSp>
      <p:grpSp>
        <p:nvGrpSpPr>
          <p:cNvPr id="35" name="Group 34"/>
          <p:cNvGrpSpPr/>
          <p:nvPr/>
        </p:nvGrpSpPr>
        <p:grpSpPr>
          <a:xfrm>
            <a:off x="3771503" y="1447800"/>
            <a:ext cx="4153297" cy="685800"/>
            <a:chOff x="3771503" y="1447800"/>
            <a:chExt cx="4153297" cy="685800"/>
          </a:xfrm>
        </p:grpSpPr>
        <p:sp>
          <p:nvSpPr>
            <p:cNvPr id="17" name="Oval 16"/>
            <p:cNvSpPr/>
            <p:nvPr/>
          </p:nvSpPr>
          <p:spPr>
            <a:xfrm>
              <a:off x="3886200" y="1859280"/>
              <a:ext cx="274320" cy="27432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771503" y="1463933"/>
              <a:ext cx="1181497" cy="369332"/>
            </a:xfrm>
            <a:prstGeom prst="rect">
              <a:avLst/>
            </a:prstGeom>
            <a:noFill/>
          </p:spPr>
          <p:txBody>
            <a:bodyPr wrap="square" rtlCol="0">
              <a:spAutoFit/>
            </a:bodyPr>
            <a:lstStyle/>
            <a:p>
              <a:r>
                <a:rPr lang="en-US" dirty="0" smtClean="0">
                  <a:solidFill>
                    <a:schemeClr val="bg1"/>
                  </a:solidFill>
                </a:rPr>
                <a:t>OPTICAL</a:t>
              </a:r>
              <a:endParaRPr lang="en-US" dirty="0">
                <a:solidFill>
                  <a:schemeClr val="bg1"/>
                </a:solidFill>
              </a:endParaRPr>
            </a:p>
          </p:txBody>
        </p:sp>
        <p:sp>
          <p:nvSpPr>
            <p:cNvPr id="22" name="TextBox 21"/>
            <p:cNvSpPr txBox="1"/>
            <p:nvPr/>
          </p:nvSpPr>
          <p:spPr>
            <a:xfrm>
              <a:off x="5410200" y="1447800"/>
              <a:ext cx="2514600" cy="369332"/>
            </a:xfrm>
            <a:prstGeom prst="rect">
              <a:avLst/>
            </a:prstGeom>
            <a:noFill/>
          </p:spPr>
          <p:txBody>
            <a:bodyPr wrap="square" rtlCol="0">
              <a:spAutoFit/>
            </a:bodyPr>
            <a:lstStyle/>
            <a:p>
              <a:r>
                <a:rPr lang="en-US" dirty="0" smtClean="0">
                  <a:solidFill>
                    <a:srgbClr val="FFFFFF"/>
                  </a:solidFill>
                </a:rPr>
                <a:t>Thermal emission</a:t>
              </a:r>
              <a:endParaRPr lang="en-US" dirty="0">
                <a:solidFill>
                  <a:srgbClr val="FFFFFF"/>
                </a:solidFill>
              </a:endParaRPr>
            </a:p>
          </p:txBody>
        </p:sp>
        <p:cxnSp>
          <p:nvCxnSpPr>
            <p:cNvPr id="29" name="Straight Arrow Connector 28"/>
            <p:cNvCxnSpPr/>
            <p:nvPr/>
          </p:nvCxnSpPr>
          <p:spPr>
            <a:xfrm>
              <a:off x="4815840" y="1676400"/>
              <a:ext cx="51816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4815840" y="3821668"/>
            <a:ext cx="4175760" cy="369332"/>
            <a:chOff x="4815840" y="3821668"/>
            <a:chExt cx="4175760" cy="369332"/>
          </a:xfrm>
        </p:grpSpPr>
        <p:sp>
          <p:nvSpPr>
            <p:cNvPr id="18" name="Oval 17"/>
            <p:cNvSpPr/>
            <p:nvPr/>
          </p:nvSpPr>
          <p:spPr>
            <a:xfrm>
              <a:off x="4815840" y="3916680"/>
              <a:ext cx="274320" cy="27432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105400" y="3821668"/>
              <a:ext cx="1181497" cy="369332"/>
            </a:xfrm>
            <a:prstGeom prst="rect">
              <a:avLst/>
            </a:prstGeom>
            <a:noFill/>
          </p:spPr>
          <p:txBody>
            <a:bodyPr wrap="square" rtlCol="0">
              <a:spAutoFit/>
            </a:bodyPr>
            <a:lstStyle/>
            <a:p>
              <a:r>
                <a:rPr lang="en-US" dirty="0" smtClean="0">
                  <a:solidFill>
                    <a:schemeClr val="bg1"/>
                  </a:solidFill>
                </a:rPr>
                <a:t>RADIO</a:t>
              </a:r>
              <a:endParaRPr lang="en-US" dirty="0">
                <a:solidFill>
                  <a:schemeClr val="bg1"/>
                </a:solidFill>
              </a:endParaRPr>
            </a:p>
          </p:txBody>
        </p:sp>
        <p:cxnSp>
          <p:nvCxnSpPr>
            <p:cNvPr id="33" name="Straight Arrow Connector 32"/>
            <p:cNvCxnSpPr/>
            <p:nvPr/>
          </p:nvCxnSpPr>
          <p:spPr>
            <a:xfrm>
              <a:off x="5882640" y="4038600"/>
              <a:ext cx="51816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77000" y="3821668"/>
              <a:ext cx="2514600" cy="369332"/>
            </a:xfrm>
            <a:prstGeom prst="rect">
              <a:avLst/>
            </a:prstGeom>
            <a:noFill/>
          </p:spPr>
          <p:txBody>
            <a:bodyPr wrap="square" rtlCol="0">
              <a:spAutoFit/>
            </a:bodyPr>
            <a:lstStyle/>
            <a:p>
              <a:r>
                <a:rPr lang="en-US" dirty="0" smtClean="0">
                  <a:solidFill>
                    <a:srgbClr val="FFFFFF"/>
                  </a:solidFill>
                </a:rPr>
                <a:t>NON Thermal emission</a:t>
              </a:r>
              <a:endParaRPr lang="en-US" dirty="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accel="50000" decel="5000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Kyoto2013</a:t>
            </a:r>
            <a:endParaRPr lang="en-US" sz="2400" dirty="0">
              <a:latin typeface="Handwriting - Dakota"/>
              <a:cs typeface="Handwriting - Dakota"/>
            </a:endParaRPr>
          </a:p>
        </p:txBody>
      </p:sp>
      <p:grpSp>
        <p:nvGrpSpPr>
          <p:cNvPr id="16" name="Group 15"/>
          <p:cNvGrpSpPr/>
          <p:nvPr/>
        </p:nvGrpSpPr>
        <p:grpSpPr>
          <a:xfrm>
            <a:off x="812800" y="393700"/>
            <a:ext cx="7188200" cy="5397500"/>
            <a:chOff x="812800" y="393700"/>
            <a:chExt cx="7188200" cy="5397500"/>
          </a:xfrm>
        </p:grpSpPr>
        <p:pic>
          <p:nvPicPr>
            <p:cNvPr id="5" name="Picture 4"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6" name="Freeform 5"/>
            <p:cNvSpPr/>
            <p:nvPr/>
          </p:nvSpPr>
          <p:spPr>
            <a:xfrm>
              <a:off x="2819400" y="1066800"/>
              <a:ext cx="4800600" cy="3217333"/>
            </a:xfrm>
            <a:custGeom>
              <a:avLst/>
              <a:gdLst>
                <a:gd name="connsiteX0" fmla="*/ 228600 w 4800600"/>
                <a:gd name="connsiteY0" fmla="*/ 228600 h 3217333"/>
                <a:gd name="connsiteX1" fmla="*/ 160867 w 4800600"/>
                <a:gd name="connsiteY1" fmla="*/ 245533 h 3217333"/>
                <a:gd name="connsiteX2" fmla="*/ 143933 w 4800600"/>
                <a:gd name="connsiteY2" fmla="*/ 270933 h 3217333"/>
                <a:gd name="connsiteX3" fmla="*/ 143933 w 4800600"/>
                <a:gd name="connsiteY3" fmla="*/ 347133 h 3217333"/>
                <a:gd name="connsiteX4" fmla="*/ 110067 w 4800600"/>
                <a:gd name="connsiteY4" fmla="*/ 364067 h 3217333"/>
                <a:gd name="connsiteX5" fmla="*/ 101600 w 4800600"/>
                <a:gd name="connsiteY5" fmla="*/ 474133 h 3217333"/>
                <a:gd name="connsiteX6" fmla="*/ 101600 w 4800600"/>
                <a:gd name="connsiteY6" fmla="*/ 524933 h 3217333"/>
                <a:gd name="connsiteX7" fmla="*/ 0 w 4800600"/>
                <a:gd name="connsiteY7" fmla="*/ 533400 h 3217333"/>
                <a:gd name="connsiteX8" fmla="*/ 0 w 4800600"/>
                <a:gd name="connsiteY8" fmla="*/ 651933 h 3217333"/>
                <a:gd name="connsiteX9" fmla="*/ 135467 w 4800600"/>
                <a:gd name="connsiteY9" fmla="*/ 651933 h 3217333"/>
                <a:gd name="connsiteX10" fmla="*/ 143933 w 4800600"/>
                <a:gd name="connsiteY10" fmla="*/ 516467 h 3217333"/>
                <a:gd name="connsiteX11" fmla="*/ 321733 w 4800600"/>
                <a:gd name="connsiteY11" fmla="*/ 804333 h 3217333"/>
                <a:gd name="connsiteX12" fmla="*/ 1168400 w 4800600"/>
                <a:gd name="connsiteY12" fmla="*/ 1642533 h 3217333"/>
                <a:gd name="connsiteX13" fmla="*/ 982133 w 4800600"/>
                <a:gd name="connsiteY13" fmla="*/ 1879600 h 3217333"/>
                <a:gd name="connsiteX14" fmla="*/ 1041400 w 4800600"/>
                <a:gd name="connsiteY14" fmla="*/ 2023533 h 3217333"/>
                <a:gd name="connsiteX15" fmla="*/ 1388533 w 4800600"/>
                <a:gd name="connsiteY15" fmla="*/ 2159000 h 3217333"/>
                <a:gd name="connsiteX16" fmla="*/ 1684867 w 4800600"/>
                <a:gd name="connsiteY16" fmla="*/ 2209800 h 3217333"/>
                <a:gd name="connsiteX17" fmla="*/ 1972733 w 4800600"/>
                <a:gd name="connsiteY17" fmla="*/ 3132667 h 3217333"/>
                <a:gd name="connsiteX18" fmla="*/ 2345267 w 4800600"/>
                <a:gd name="connsiteY18" fmla="*/ 3217333 h 3217333"/>
                <a:gd name="connsiteX19" fmla="*/ 4165600 w 4800600"/>
                <a:gd name="connsiteY19" fmla="*/ 2032000 h 3217333"/>
                <a:gd name="connsiteX20" fmla="*/ 4783667 w 4800600"/>
                <a:gd name="connsiteY20" fmla="*/ 1498600 h 3217333"/>
                <a:gd name="connsiteX21" fmla="*/ 4783667 w 4800600"/>
                <a:gd name="connsiteY21" fmla="*/ 1405467 h 3217333"/>
                <a:gd name="connsiteX22" fmla="*/ 4563533 w 4800600"/>
                <a:gd name="connsiteY22" fmla="*/ 1312333 h 3217333"/>
                <a:gd name="connsiteX23" fmla="*/ 4732867 w 4800600"/>
                <a:gd name="connsiteY23" fmla="*/ 1202267 h 3217333"/>
                <a:gd name="connsiteX24" fmla="*/ 4800600 w 4800600"/>
                <a:gd name="connsiteY24" fmla="*/ 1185333 h 3217333"/>
                <a:gd name="connsiteX25" fmla="*/ 4792133 w 4800600"/>
                <a:gd name="connsiteY25" fmla="*/ 990600 h 3217333"/>
                <a:gd name="connsiteX26" fmla="*/ 4758267 w 4800600"/>
                <a:gd name="connsiteY26" fmla="*/ 931333 h 3217333"/>
                <a:gd name="connsiteX27" fmla="*/ 4792133 w 4800600"/>
                <a:gd name="connsiteY27" fmla="*/ 821267 h 3217333"/>
                <a:gd name="connsiteX28" fmla="*/ 4656667 w 4800600"/>
                <a:gd name="connsiteY28" fmla="*/ 338667 h 3217333"/>
                <a:gd name="connsiteX29" fmla="*/ 3937000 w 4800600"/>
                <a:gd name="connsiteY29" fmla="*/ 118533 h 3217333"/>
                <a:gd name="connsiteX30" fmla="*/ 457200 w 4800600"/>
                <a:gd name="connsiteY30" fmla="*/ 0 h 3217333"/>
                <a:gd name="connsiteX31" fmla="*/ 508000 w 4800600"/>
                <a:gd name="connsiteY31" fmla="*/ 194733 h 3217333"/>
                <a:gd name="connsiteX32" fmla="*/ 448733 w 4800600"/>
                <a:gd name="connsiteY32" fmla="*/ 228600 h 3217333"/>
                <a:gd name="connsiteX33" fmla="*/ 364067 w 4800600"/>
                <a:gd name="connsiteY33" fmla="*/ 287867 h 3217333"/>
                <a:gd name="connsiteX34" fmla="*/ 423333 w 4800600"/>
                <a:gd name="connsiteY34" fmla="*/ 143933 h 3217333"/>
                <a:gd name="connsiteX35" fmla="*/ 338667 w 4800600"/>
                <a:gd name="connsiteY35" fmla="*/ 84667 h 3217333"/>
                <a:gd name="connsiteX36" fmla="*/ 220133 w 4800600"/>
                <a:gd name="connsiteY36" fmla="*/ 93133 h 3217333"/>
                <a:gd name="connsiteX37" fmla="*/ 228600 w 4800600"/>
                <a:gd name="connsiteY37" fmla="*/ 228600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0600" h="3217333">
                  <a:moveTo>
                    <a:pt x="228600" y="228600"/>
                  </a:moveTo>
                  <a:lnTo>
                    <a:pt x="160867" y="245533"/>
                  </a:lnTo>
                  <a:lnTo>
                    <a:pt x="143933" y="270933"/>
                  </a:lnTo>
                  <a:lnTo>
                    <a:pt x="143933" y="347133"/>
                  </a:lnTo>
                  <a:lnTo>
                    <a:pt x="110067" y="364067"/>
                  </a:lnTo>
                  <a:lnTo>
                    <a:pt x="101600" y="474133"/>
                  </a:lnTo>
                  <a:lnTo>
                    <a:pt x="101600" y="524933"/>
                  </a:lnTo>
                  <a:lnTo>
                    <a:pt x="0" y="533400"/>
                  </a:lnTo>
                  <a:lnTo>
                    <a:pt x="0" y="651933"/>
                  </a:lnTo>
                  <a:lnTo>
                    <a:pt x="135467" y="651933"/>
                  </a:lnTo>
                  <a:lnTo>
                    <a:pt x="143933" y="516467"/>
                  </a:lnTo>
                  <a:lnTo>
                    <a:pt x="321733" y="804333"/>
                  </a:lnTo>
                  <a:lnTo>
                    <a:pt x="1168400" y="1642533"/>
                  </a:lnTo>
                  <a:lnTo>
                    <a:pt x="982133" y="1879600"/>
                  </a:lnTo>
                  <a:lnTo>
                    <a:pt x="1041400" y="2023533"/>
                  </a:lnTo>
                  <a:lnTo>
                    <a:pt x="1388533" y="2159000"/>
                  </a:lnTo>
                  <a:lnTo>
                    <a:pt x="1684867" y="2209800"/>
                  </a:lnTo>
                  <a:lnTo>
                    <a:pt x="1972733" y="3132667"/>
                  </a:lnTo>
                  <a:lnTo>
                    <a:pt x="2345267" y="3217333"/>
                  </a:lnTo>
                  <a:lnTo>
                    <a:pt x="4165600" y="2032000"/>
                  </a:lnTo>
                  <a:lnTo>
                    <a:pt x="4783667" y="1498600"/>
                  </a:lnTo>
                  <a:lnTo>
                    <a:pt x="4783667" y="1405467"/>
                  </a:lnTo>
                  <a:lnTo>
                    <a:pt x="4563533" y="1312333"/>
                  </a:lnTo>
                  <a:lnTo>
                    <a:pt x="4732867" y="1202267"/>
                  </a:lnTo>
                  <a:lnTo>
                    <a:pt x="4800600" y="1185333"/>
                  </a:lnTo>
                  <a:lnTo>
                    <a:pt x="4792133" y="990600"/>
                  </a:lnTo>
                  <a:lnTo>
                    <a:pt x="4758267" y="931333"/>
                  </a:lnTo>
                  <a:lnTo>
                    <a:pt x="4792133" y="821267"/>
                  </a:lnTo>
                  <a:lnTo>
                    <a:pt x="4656667" y="338667"/>
                  </a:lnTo>
                  <a:lnTo>
                    <a:pt x="3937000" y="118533"/>
                  </a:lnTo>
                  <a:lnTo>
                    <a:pt x="457200" y="0"/>
                  </a:lnTo>
                  <a:lnTo>
                    <a:pt x="508000" y="194733"/>
                  </a:lnTo>
                  <a:lnTo>
                    <a:pt x="448733" y="228600"/>
                  </a:lnTo>
                  <a:lnTo>
                    <a:pt x="364067" y="287867"/>
                  </a:lnTo>
                  <a:lnTo>
                    <a:pt x="423333" y="143933"/>
                  </a:lnTo>
                  <a:lnTo>
                    <a:pt x="338667" y="84667"/>
                  </a:lnTo>
                  <a:lnTo>
                    <a:pt x="220133" y="93133"/>
                  </a:lnTo>
                  <a:lnTo>
                    <a:pt x="228600" y="2286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4580445" y="2891134"/>
              <a:ext cx="2526676" cy="1891396"/>
            </a:xfrm>
            <a:custGeom>
              <a:avLst/>
              <a:gdLst>
                <a:gd name="connsiteX0" fmla="*/ 0 w 2526676"/>
                <a:gd name="connsiteY0" fmla="*/ 1715767 h 1891396"/>
                <a:gd name="connsiteX1" fmla="*/ 189163 w 2526676"/>
                <a:gd name="connsiteY1" fmla="*/ 1891396 h 1891396"/>
                <a:gd name="connsiteX2" fmla="*/ 621535 w 2526676"/>
                <a:gd name="connsiteY2" fmla="*/ 1769807 h 1891396"/>
                <a:gd name="connsiteX3" fmla="*/ 2526676 w 2526676"/>
                <a:gd name="connsiteY3" fmla="*/ 472849 h 1891396"/>
                <a:gd name="connsiteX4" fmla="*/ 2026745 w 2526676"/>
                <a:gd name="connsiteY4" fmla="*/ 0 h 1891396"/>
                <a:gd name="connsiteX5" fmla="*/ 648558 w 2526676"/>
                <a:gd name="connsiteY5" fmla="*/ 621459 h 1891396"/>
                <a:gd name="connsiteX6" fmla="*/ 0 w 2526676"/>
                <a:gd name="connsiteY6" fmla="*/ 1715767 h 189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676" h="1891396">
                  <a:moveTo>
                    <a:pt x="0" y="1715767"/>
                  </a:moveTo>
                  <a:lnTo>
                    <a:pt x="189163" y="1891396"/>
                  </a:lnTo>
                  <a:lnTo>
                    <a:pt x="621535" y="1769807"/>
                  </a:lnTo>
                  <a:lnTo>
                    <a:pt x="2526676" y="472849"/>
                  </a:lnTo>
                  <a:lnTo>
                    <a:pt x="2026745" y="0"/>
                  </a:lnTo>
                  <a:lnTo>
                    <a:pt x="648558" y="621459"/>
                  </a:lnTo>
                  <a:lnTo>
                    <a:pt x="0" y="171576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1770024" y="1134838"/>
              <a:ext cx="5864051" cy="324239"/>
            </a:xfrm>
            <a:custGeom>
              <a:avLst/>
              <a:gdLst>
                <a:gd name="connsiteX0" fmla="*/ 27024 w 5864051"/>
                <a:gd name="connsiteY0" fmla="*/ 0 h 324239"/>
                <a:gd name="connsiteX1" fmla="*/ 824210 w 5864051"/>
                <a:gd name="connsiteY1" fmla="*/ 0 h 324239"/>
                <a:gd name="connsiteX2" fmla="*/ 5864051 w 5864051"/>
                <a:gd name="connsiteY2" fmla="*/ 13510 h 324239"/>
                <a:gd name="connsiteX3" fmla="*/ 5850539 w 5864051"/>
                <a:gd name="connsiteY3" fmla="*/ 324239 h 324239"/>
                <a:gd name="connsiteX4" fmla="*/ 0 w 5864051"/>
                <a:gd name="connsiteY4" fmla="*/ 229669 h 324239"/>
                <a:gd name="connsiteX5" fmla="*/ 27024 w 5864051"/>
                <a:gd name="connsiteY5" fmla="*/ 0 h 32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051" h="324239">
                  <a:moveTo>
                    <a:pt x="27024" y="0"/>
                  </a:moveTo>
                  <a:lnTo>
                    <a:pt x="824210" y="0"/>
                  </a:lnTo>
                  <a:lnTo>
                    <a:pt x="5864051" y="13510"/>
                  </a:lnTo>
                  <a:lnTo>
                    <a:pt x="5850539" y="324239"/>
                  </a:lnTo>
                  <a:lnTo>
                    <a:pt x="0" y="229669"/>
                  </a:lnTo>
                  <a:lnTo>
                    <a:pt x="2702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770024" y="689009"/>
              <a:ext cx="5864051" cy="486359"/>
            </a:xfrm>
            <a:custGeom>
              <a:avLst/>
              <a:gdLst>
                <a:gd name="connsiteX0" fmla="*/ 0 w 5864051"/>
                <a:gd name="connsiteY0" fmla="*/ 27020 h 486359"/>
                <a:gd name="connsiteX1" fmla="*/ 0 w 5864051"/>
                <a:gd name="connsiteY1" fmla="*/ 445829 h 486359"/>
                <a:gd name="connsiteX2" fmla="*/ 5864051 w 5864051"/>
                <a:gd name="connsiteY2" fmla="*/ 486359 h 486359"/>
                <a:gd name="connsiteX3" fmla="*/ 5864051 w 5864051"/>
                <a:gd name="connsiteY3" fmla="*/ 0 h 486359"/>
                <a:gd name="connsiteX4" fmla="*/ 0 w 5864051"/>
                <a:gd name="connsiteY4" fmla="*/ 27020 h 48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051" h="486359">
                  <a:moveTo>
                    <a:pt x="0" y="27020"/>
                  </a:moveTo>
                  <a:lnTo>
                    <a:pt x="0" y="445829"/>
                  </a:lnTo>
                  <a:lnTo>
                    <a:pt x="5864051" y="486359"/>
                  </a:lnTo>
                  <a:lnTo>
                    <a:pt x="5864051" y="0"/>
                  </a:lnTo>
                  <a:lnTo>
                    <a:pt x="0" y="2702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rocess 12"/>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rocess 14"/>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3051048" y="5791200"/>
            <a:ext cx="5102352" cy="369332"/>
          </a:xfrm>
          <a:prstGeom prst="rect">
            <a:avLst/>
          </a:prstGeom>
          <a:noFill/>
        </p:spPr>
        <p:txBody>
          <a:bodyPr wrap="square" rtlCol="0">
            <a:spAutoFit/>
          </a:bodyPr>
          <a:lstStyle/>
          <a:p>
            <a:pPr algn="r"/>
            <a:r>
              <a:rPr lang="en-US" dirty="0" smtClean="0">
                <a:solidFill>
                  <a:srgbClr val="0000FF"/>
                </a:solidFill>
              </a:rPr>
              <a:t>Margutti +13; </a:t>
            </a:r>
            <a:r>
              <a:rPr lang="en-US" dirty="0" err="1" smtClean="0">
                <a:solidFill>
                  <a:srgbClr val="0000FF"/>
                </a:solidFill>
              </a:rPr>
              <a:t>Kamble</a:t>
            </a:r>
            <a:r>
              <a:rPr lang="en-US" dirty="0" smtClean="0">
                <a:solidFill>
                  <a:srgbClr val="0000FF"/>
                </a:solidFill>
              </a:rPr>
              <a:t> +13; </a:t>
            </a:r>
            <a:r>
              <a:rPr lang="en-US" dirty="0" err="1" smtClean="0">
                <a:solidFill>
                  <a:srgbClr val="0000FF"/>
                </a:solidFill>
              </a:rPr>
              <a:t>Soderberg</a:t>
            </a:r>
            <a:r>
              <a:rPr lang="en-US" dirty="0" smtClean="0">
                <a:solidFill>
                  <a:srgbClr val="0000FF"/>
                </a:solidFill>
              </a:rPr>
              <a:t> +06, +10</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rot="5400000">
            <a:off x="5561806" y="3124200"/>
            <a:ext cx="6706394" cy="457994"/>
          </a:xfrm>
          <a:prstGeom prst="line">
            <a:avLst/>
          </a:prstGeom>
          <a:ln w="57150">
            <a:solidFill>
              <a:srgbClr val="FF6600"/>
            </a:solidFill>
          </a:ln>
          <a:effectLst>
            <a:outerShdw blurRad="55880" dist="108839" dir="1560000" sx="91000" sy="91000" rotWithShape="0">
              <a:srgbClr val="FFFF00">
                <a:alpha val="84000"/>
              </a:srgbClr>
            </a:outerShdw>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V="1">
            <a:off x="153194" y="6401594"/>
            <a:ext cx="8838406" cy="304800"/>
          </a:xfrm>
          <a:prstGeom prst="line">
            <a:avLst/>
          </a:prstGeom>
          <a:ln w="57150">
            <a:solidFill>
              <a:srgbClr val="FF6600"/>
            </a:solidFill>
          </a:ln>
          <a:effectLst>
            <a:outerShdw blurRad="55880" dist="108839" dir="17520000" sx="91000" sy="91000" rotWithShape="0">
              <a:srgbClr val="FFFF00">
                <a:alpha val="84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23"/>
          <p:cNvGrpSpPr/>
          <p:nvPr/>
        </p:nvGrpSpPr>
        <p:grpSpPr>
          <a:xfrm>
            <a:off x="2895600" y="762000"/>
            <a:ext cx="5334000" cy="4043065"/>
            <a:chOff x="2895600" y="762000"/>
            <a:chExt cx="5334000" cy="4043065"/>
          </a:xfrm>
        </p:grpSpPr>
        <p:cxnSp>
          <p:nvCxnSpPr>
            <p:cNvPr id="7" name="Straight Arrow Connector 6"/>
            <p:cNvCxnSpPr/>
            <p:nvPr/>
          </p:nvCxnSpPr>
          <p:spPr>
            <a:xfrm>
              <a:off x="3505200" y="4278868"/>
              <a:ext cx="4419600" cy="762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2127766" y="2901434"/>
              <a:ext cx="2754868" cy="1588"/>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43006" y="4343400"/>
              <a:ext cx="686594" cy="461665"/>
            </a:xfrm>
            <a:prstGeom prst="rect">
              <a:avLst/>
            </a:prstGeom>
            <a:noFill/>
          </p:spPr>
          <p:txBody>
            <a:bodyPr wrap="square" rtlCol="0">
              <a:spAutoFit/>
            </a:bodyPr>
            <a:lstStyle/>
            <a:p>
              <a:r>
                <a:rPr lang="en-US" sz="2400" dirty="0" err="1" smtClean="0">
                  <a:solidFill>
                    <a:schemeClr val="bg1"/>
                  </a:solidFill>
                </a:rPr>
                <a:t>Γβ</a:t>
              </a:r>
              <a:endParaRPr lang="en-US" sz="2400" dirty="0">
                <a:solidFill>
                  <a:schemeClr val="bg1"/>
                </a:solidFill>
              </a:endParaRPr>
            </a:p>
          </p:txBody>
        </p:sp>
        <p:sp>
          <p:nvSpPr>
            <p:cNvPr id="21" name="TextBox 20"/>
            <p:cNvSpPr txBox="1"/>
            <p:nvPr/>
          </p:nvSpPr>
          <p:spPr>
            <a:xfrm>
              <a:off x="2895600" y="1371600"/>
              <a:ext cx="685800" cy="461665"/>
            </a:xfrm>
            <a:prstGeom prst="rect">
              <a:avLst/>
            </a:prstGeom>
            <a:noFill/>
          </p:spPr>
          <p:txBody>
            <a:bodyPr wrap="square" rtlCol="0">
              <a:spAutoFit/>
            </a:bodyPr>
            <a:lstStyle/>
            <a:p>
              <a:r>
                <a:rPr lang="en-US" sz="2400" dirty="0" err="1" smtClean="0">
                  <a:solidFill>
                    <a:srgbClr val="FFFFFF"/>
                  </a:solidFill>
                </a:rPr>
                <a:t>Ek</a:t>
              </a:r>
              <a:endParaRPr lang="en-US" sz="2400" dirty="0">
                <a:solidFill>
                  <a:srgbClr val="FFFFFF"/>
                </a:solidFill>
              </a:endParaRPr>
            </a:p>
          </p:txBody>
        </p:sp>
        <p:sp>
          <p:nvSpPr>
            <p:cNvPr id="23" name="TextBox 22"/>
            <p:cNvSpPr txBox="1"/>
            <p:nvPr/>
          </p:nvSpPr>
          <p:spPr>
            <a:xfrm>
              <a:off x="4038600" y="762000"/>
              <a:ext cx="3810000" cy="461665"/>
            </a:xfrm>
            <a:prstGeom prst="rect">
              <a:avLst/>
            </a:prstGeom>
            <a:noFill/>
            <a:ln>
              <a:solidFill>
                <a:srgbClr val="FFFF00"/>
              </a:solidFill>
            </a:ln>
          </p:spPr>
          <p:txBody>
            <a:bodyPr wrap="square" rtlCol="0">
              <a:spAutoFit/>
            </a:bodyPr>
            <a:lstStyle/>
            <a:p>
              <a:pPr algn="ctr"/>
              <a:r>
                <a:rPr lang="en-US" sz="2400" dirty="0" err="1" smtClean="0">
                  <a:solidFill>
                    <a:srgbClr val="FFFF00"/>
                  </a:solidFill>
                </a:rPr>
                <a:t>Ejecta</a:t>
              </a:r>
              <a:r>
                <a:rPr lang="en-US" sz="2400" dirty="0" smtClean="0">
                  <a:solidFill>
                    <a:srgbClr val="FFFF00"/>
                  </a:solidFill>
                </a:rPr>
                <a:t> kinetic energy profile</a:t>
              </a:r>
              <a:endParaRPr lang="en-US" sz="2400" dirty="0">
                <a:solidFill>
                  <a:srgbClr val="FFFF00"/>
                </a:solidFill>
              </a:endParaRPr>
            </a:p>
          </p:txBody>
        </p:sp>
      </p:grpSp>
      <p:grpSp>
        <p:nvGrpSpPr>
          <p:cNvPr id="6" name="Group 25"/>
          <p:cNvGrpSpPr/>
          <p:nvPr/>
        </p:nvGrpSpPr>
        <p:grpSpPr>
          <a:xfrm>
            <a:off x="-685800" y="762000"/>
            <a:ext cx="4037806" cy="3657600"/>
            <a:chOff x="-685800" y="762000"/>
            <a:chExt cx="4037806" cy="3657600"/>
          </a:xfrm>
        </p:grpSpPr>
        <p:sp>
          <p:nvSpPr>
            <p:cNvPr id="5" name="Oval 4"/>
            <p:cNvSpPr/>
            <p:nvPr/>
          </p:nvSpPr>
          <p:spPr>
            <a:xfrm>
              <a:off x="-685800" y="762000"/>
              <a:ext cx="3048000" cy="2819400"/>
            </a:xfrm>
            <a:prstGeom prst="ellipse">
              <a:avLst/>
            </a:prstGeom>
            <a:gradFill flip="none" rotWithShape="1">
              <a:gsLst>
                <a:gs pos="15000">
                  <a:srgbClr val="FFFF00"/>
                </a:gs>
                <a:gs pos="100000">
                  <a:schemeClr val="tx1"/>
                </a:gs>
                <a:gs pos="30000">
                  <a:srgbClr val="FFC202"/>
                </a:gs>
                <a:gs pos="57000">
                  <a:srgbClr val="FF6600"/>
                </a:gs>
                <a:gs pos="84000">
                  <a:srgbClr val="800000">
                    <a:alpha val="75000"/>
                  </a:srgb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52400" y="3773269"/>
              <a:ext cx="3199606" cy="646331"/>
            </a:xfrm>
            <a:prstGeom prst="rect">
              <a:avLst/>
            </a:prstGeom>
            <a:noFill/>
          </p:spPr>
          <p:txBody>
            <a:bodyPr wrap="square" rtlCol="0">
              <a:spAutoFit/>
            </a:bodyPr>
            <a:lstStyle/>
            <a:p>
              <a:r>
                <a:rPr lang="en-US" dirty="0" smtClean="0">
                  <a:solidFill>
                    <a:schemeClr val="bg1"/>
                  </a:solidFill>
                </a:rPr>
                <a:t>Hydrogen-stripped  progenitor</a:t>
              </a:r>
            </a:p>
            <a:p>
              <a:r>
                <a:rPr lang="en-US" dirty="0" smtClean="0">
                  <a:solidFill>
                    <a:schemeClr val="bg1"/>
                  </a:solidFill>
                </a:rPr>
                <a:t>Core-collapse</a:t>
              </a:r>
              <a:endParaRPr lang="en-US" dirty="0">
                <a:solidFill>
                  <a:schemeClr val="bg1"/>
                </a:solidFill>
              </a:endParaRPr>
            </a:p>
          </p:txBody>
        </p:sp>
      </p:grpSp>
      <p:grpSp>
        <p:nvGrpSpPr>
          <p:cNvPr id="9" name="Group 31"/>
          <p:cNvGrpSpPr/>
          <p:nvPr/>
        </p:nvGrpSpPr>
        <p:grpSpPr>
          <a:xfrm>
            <a:off x="3962400" y="2057400"/>
            <a:ext cx="2256647" cy="2870776"/>
            <a:chOff x="3962400" y="2057400"/>
            <a:chExt cx="2256647" cy="2870776"/>
          </a:xfrm>
        </p:grpSpPr>
        <p:sp>
          <p:nvSpPr>
            <p:cNvPr id="31" name="TextBox 30"/>
            <p:cNvSpPr txBox="1"/>
            <p:nvPr/>
          </p:nvSpPr>
          <p:spPr>
            <a:xfrm>
              <a:off x="3962400" y="4343400"/>
              <a:ext cx="2256647" cy="584776"/>
            </a:xfrm>
            <a:prstGeom prst="rect">
              <a:avLst/>
            </a:prstGeom>
            <a:noFill/>
          </p:spPr>
          <p:txBody>
            <a:bodyPr wrap="none" rtlCol="0">
              <a:spAutoFit/>
            </a:bodyPr>
            <a:lstStyle/>
            <a:p>
              <a:pPr algn="ctr"/>
              <a:r>
                <a:rPr lang="en-US" sz="1600" dirty="0" err="1" smtClean="0">
                  <a:solidFill>
                    <a:srgbClr val="FF6600"/>
                  </a:solidFill>
                </a:rPr>
                <a:t>Hydrodynamical</a:t>
              </a:r>
              <a:r>
                <a:rPr lang="en-US" sz="1600" dirty="0" smtClean="0">
                  <a:solidFill>
                    <a:srgbClr val="FF6600"/>
                  </a:solidFill>
                </a:rPr>
                <a:t> collapse</a:t>
              </a:r>
            </a:p>
            <a:p>
              <a:pPr algn="ctr"/>
              <a:r>
                <a:rPr lang="en-US" sz="1600" dirty="0" smtClean="0">
                  <a:solidFill>
                    <a:srgbClr val="FF6600"/>
                  </a:solidFill>
                </a:rPr>
                <a:t>(Tan 2001)</a:t>
              </a:r>
              <a:endParaRPr lang="en-US" sz="1600" dirty="0">
                <a:solidFill>
                  <a:srgbClr val="FF6600"/>
                </a:solidFill>
              </a:endParaRPr>
            </a:p>
          </p:txBody>
        </p:sp>
        <p:cxnSp>
          <p:nvCxnSpPr>
            <p:cNvPr id="28" name="Straight Connector 27"/>
            <p:cNvCxnSpPr/>
            <p:nvPr/>
          </p:nvCxnSpPr>
          <p:spPr>
            <a:xfrm rot="16200000" flipH="1">
              <a:off x="3461266" y="2634734"/>
              <a:ext cx="2069068" cy="914400"/>
            </a:xfrm>
            <a:prstGeom prst="line">
              <a:avLst/>
            </a:prstGeom>
            <a:ln w="44450">
              <a:solidFill>
                <a:srgbClr val="FF66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419600" y="2362200"/>
              <a:ext cx="1181497" cy="461665"/>
            </a:xfrm>
            <a:prstGeom prst="rect">
              <a:avLst/>
            </a:prstGeom>
            <a:noFill/>
          </p:spPr>
          <p:txBody>
            <a:bodyPr wrap="square" rtlCol="0">
              <a:spAutoFit/>
            </a:bodyPr>
            <a:lstStyle/>
            <a:p>
              <a:r>
                <a:rPr lang="en-US" sz="2400" dirty="0" smtClean="0">
                  <a:solidFill>
                    <a:srgbClr val="FF6600"/>
                  </a:solidFill>
                </a:rPr>
                <a:t>(Γβ)</a:t>
              </a:r>
              <a:r>
                <a:rPr lang="en-US" sz="2400" baseline="30000" dirty="0" smtClean="0">
                  <a:solidFill>
                    <a:srgbClr val="FF6600"/>
                  </a:solidFill>
                </a:rPr>
                <a:t>-5.2</a:t>
              </a:r>
              <a:endParaRPr lang="en-US" sz="2400" baseline="30000" dirty="0">
                <a:solidFill>
                  <a:srgbClr val="FF6600"/>
                </a:solidFill>
              </a:endParaRPr>
            </a:p>
          </p:txBody>
        </p:sp>
      </p:grpSp>
      <p:grpSp>
        <p:nvGrpSpPr>
          <p:cNvPr id="39" name="Group 38"/>
          <p:cNvGrpSpPr/>
          <p:nvPr/>
        </p:nvGrpSpPr>
        <p:grpSpPr>
          <a:xfrm>
            <a:off x="4876006" y="1758433"/>
            <a:ext cx="2667000" cy="1065432"/>
            <a:chOff x="4876006" y="1758433"/>
            <a:chExt cx="2667000" cy="1065432"/>
          </a:xfrm>
        </p:grpSpPr>
        <p:cxnSp>
          <p:nvCxnSpPr>
            <p:cNvPr id="27" name="Straight Connector 26"/>
            <p:cNvCxnSpPr/>
            <p:nvPr/>
          </p:nvCxnSpPr>
          <p:spPr>
            <a:xfrm>
              <a:off x="4876006" y="1943100"/>
              <a:ext cx="2667000" cy="880765"/>
            </a:xfrm>
            <a:prstGeom prst="line">
              <a:avLst/>
            </a:prstGeom>
            <a:ln w="44450">
              <a:solidFill>
                <a:srgbClr val="3366FF"/>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852819" y="1758433"/>
              <a:ext cx="1181497" cy="461665"/>
            </a:xfrm>
            <a:prstGeom prst="rect">
              <a:avLst/>
            </a:prstGeom>
            <a:noFill/>
          </p:spPr>
          <p:txBody>
            <a:bodyPr wrap="square" rtlCol="0">
              <a:spAutoFit/>
            </a:bodyPr>
            <a:lstStyle/>
            <a:p>
              <a:r>
                <a:rPr lang="en-US" sz="2400" dirty="0" smtClean="0">
                  <a:solidFill>
                    <a:srgbClr val="5792FF"/>
                  </a:solidFill>
                </a:rPr>
                <a:t>(Γβ)</a:t>
              </a:r>
              <a:r>
                <a:rPr lang="en-US" sz="2400" baseline="30000" dirty="0" smtClean="0">
                  <a:solidFill>
                    <a:srgbClr val="5792FF"/>
                  </a:solidFill>
                </a:rPr>
                <a:t>-0.6</a:t>
              </a:r>
              <a:endParaRPr lang="en-US" sz="2400" baseline="30000" dirty="0">
                <a:solidFill>
                  <a:srgbClr val="5792FF"/>
                </a:solidFill>
              </a:endParaRPr>
            </a:p>
          </p:txBody>
        </p:sp>
      </p:grpSp>
      <p:grpSp>
        <p:nvGrpSpPr>
          <p:cNvPr id="45" name="Group 44"/>
          <p:cNvGrpSpPr/>
          <p:nvPr/>
        </p:nvGrpSpPr>
        <p:grpSpPr>
          <a:xfrm>
            <a:off x="5376549" y="2971801"/>
            <a:ext cx="2014851" cy="1154668"/>
            <a:chOff x="5376549" y="2971801"/>
            <a:chExt cx="2014851" cy="1154668"/>
          </a:xfrm>
        </p:grpSpPr>
        <p:cxnSp>
          <p:nvCxnSpPr>
            <p:cNvPr id="41" name="Straight Arrow Connector 40"/>
            <p:cNvCxnSpPr/>
            <p:nvPr/>
          </p:nvCxnSpPr>
          <p:spPr>
            <a:xfrm flipV="1">
              <a:off x="5410200" y="2971801"/>
              <a:ext cx="1981200" cy="1154668"/>
            </a:xfrm>
            <a:prstGeom prst="straightConnector1">
              <a:avLst/>
            </a:prstGeom>
            <a:ln w="635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9817795">
              <a:off x="5376549" y="3069159"/>
              <a:ext cx="1905000" cy="369332"/>
            </a:xfrm>
            <a:prstGeom prst="rect">
              <a:avLst/>
            </a:prstGeom>
            <a:noFill/>
          </p:spPr>
          <p:txBody>
            <a:bodyPr wrap="square" rtlCol="0">
              <a:spAutoFit/>
            </a:bodyPr>
            <a:lstStyle/>
            <a:p>
              <a:r>
                <a:rPr lang="en-US" dirty="0" smtClean="0">
                  <a:solidFill>
                    <a:schemeClr val="bg1"/>
                  </a:solidFill>
                </a:rPr>
                <a:t>Central Engine</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grpSp>
        <p:nvGrpSpPr>
          <p:cNvPr id="9" name="Group 8"/>
          <p:cNvGrpSpPr/>
          <p:nvPr/>
        </p:nvGrpSpPr>
        <p:grpSpPr>
          <a:xfrm>
            <a:off x="1041400" y="850900"/>
            <a:ext cx="7188200" cy="5397500"/>
            <a:chOff x="812800" y="393700"/>
            <a:chExt cx="7188200" cy="5397500"/>
          </a:xfrm>
        </p:grpSpPr>
        <p:pic>
          <p:nvPicPr>
            <p:cNvPr id="10" name="Picture 9"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12" name="Freeform 11"/>
            <p:cNvSpPr/>
            <p:nvPr/>
          </p:nvSpPr>
          <p:spPr>
            <a:xfrm>
              <a:off x="4580445" y="2891134"/>
              <a:ext cx="2526676" cy="1891396"/>
            </a:xfrm>
            <a:custGeom>
              <a:avLst/>
              <a:gdLst>
                <a:gd name="connsiteX0" fmla="*/ 0 w 2526676"/>
                <a:gd name="connsiteY0" fmla="*/ 1715767 h 1891396"/>
                <a:gd name="connsiteX1" fmla="*/ 189163 w 2526676"/>
                <a:gd name="connsiteY1" fmla="*/ 1891396 h 1891396"/>
                <a:gd name="connsiteX2" fmla="*/ 621535 w 2526676"/>
                <a:gd name="connsiteY2" fmla="*/ 1769807 h 1891396"/>
                <a:gd name="connsiteX3" fmla="*/ 2526676 w 2526676"/>
                <a:gd name="connsiteY3" fmla="*/ 472849 h 1891396"/>
                <a:gd name="connsiteX4" fmla="*/ 2026745 w 2526676"/>
                <a:gd name="connsiteY4" fmla="*/ 0 h 1891396"/>
                <a:gd name="connsiteX5" fmla="*/ 648558 w 2526676"/>
                <a:gd name="connsiteY5" fmla="*/ 621459 h 1891396"/>
                <a:gd name="connsiteX6" fmla="*/ 0 w 2526676"/>
                <a:gd name="connsiteY6" fmla="*/ 1715767 h 189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676" h="1891396">
                  <a:moveTo>
                    <a:pt x="0" y="1715767"/>
                  </a:moveTo>
                  <a:lnTo>
                    <a:pt x="189163" y="1891396"/>
                  </a:lnTo>
                  <a:lnTo>
                    <a:pt x="621535" y="1769807"/>
                  </a:lnTo>
                  <a:lnTo>
                    <a:pt x="2526676" y="472849"/>
                  </a:lnTo>
                  <a:lnTo>
                    <a:pt x="2026745" y="0"/>
                  </a:lnTo>
                  <a:lnTo>
                    <a:pt x="648558" y="621459"/>
                  </a:lnTo>
                  <a:lnTo>
                    <a:pt x="0" y="171576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rocess 15"/>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rocess 16"/>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Freeform 12"/>
          <p:cNvSpPr/>
          <p:nvPr/>
        </p:nvSpPr>
        <p:spPr>
          <a:xfrm>
            <a:off x="3289300" y="1752600"/>
            <a:ext cx="4025900" cy="2717800"/>
          </a:xfrm>
          <a:custGeom>
            <a:avLst/>
            <a:gdLst>
              <a:gd name="connsiteX0" fmla="*/ 127000 w 4025900"/>
              <a:gd name="connsiteY0" fmla="*/ 190500 h 2717800"/>
              <a:gd name="connsiteX1" fmla="*/ 215900 w 4025900"/>
              <a:gd name="connsiteY1" fmla="*/ 0 h 2717800"/>
              <a:gd name="connsiteX2" fmla="*/ 342900 w 4025900"/>
              <a:gd name="connsiteY2" fmla="*/ 152400 h 2717800"/>
              <a:gd name="connsiteX3" fmla="*/ 495300 w 4025900"/>
              <a:gd name="connsiteY3" fmla="*/ 177800 h 2717800"/>
              <a:gd name="connsiteX4" fmla="*/ 622300 w 4025900"/>
              <a:gd name="connsiteY4" fmla="*/ 393700 h 2717800"/>
              <a:gd name="connsiteX5" fmla="*/ 1676400 w 4025900"/>
              <a:gd name="connsiteY5" fmla="*/ 685800 h 2717800"/>
              <a:gd name="connsiteX6" fmla="*/ 2806700 w 4025900"/>
              <a:gd name="connsiteY6" fmla="*/ 1511300 h 2717800"/>
              <a:gd name="connsiteX7" fmla="*/ 4025900 w 4025900"/>
              <a:gd name="connsiteY7" fmla="*/ 1612900 h 2717800"/>
              <a:gd name="connsiteX8" fmla="*/ 3594100 w 4025900"/>
              <a:gd name="connsiteY8" fmla="*/ 2120900 h 2717800"/>
              <a:gd name="connsiteX9" fmla="*/ 2324100 w 4025900"/>
              <a:gd name="connsiteY9" fmla="*/ 2717800 h 2717800"/>
              <a:gd name="connsiteX10" fmla="*/ 1358900 w 4025900"/>
              <a:gd name="connsiteY10" fmla="*/ 2095500 h 2717800"/>
              <a:gd name="connsiteX11" fmla="*/ 1193800 w 4025900"/>
              <a:gd name="connsiteY11" fmla="*/ 1828800 h 2717800"/>
              <a:gd name="connsiteX12" fmla="*/ 850900 w 4025900"/>
              <a:gd name="connsiteY12" fmla="*/ 1765300 h 2717800"/>
              <a:gd name="connsiteX13" fmla="*/ 774700 w 4025900"/>
              <a:gd name="connsiteY13" fmla="*/ 1676400 h 2717800"/>
              <a:gd name="connsiteX14" fmla="*/ 787400 w 4025900"/>
              <a:gd name="connsiteY14" fmla="*/ 1003300 h 2717800"/>
              <a:gd name="connsiteX15" fmla="*/ 0 w 4025900"/>
              <a:gd name="connsiteY15" fmla="*/ 406400 h 2717800"/>
              <a:gd name="connsiteX16" fmla="*/ 63500 w 4025900"/>
              <a:gd name="connsiteY16" fmla="*/ 330200 h 2717800"/>
              <a:gd name="connsiteX17" fmla="*/ 25400 w 4025900"/>
              <a:gd name="connsiteY17" fmla="*/ 254000 h 2717800"/>
              <a:gd name="connsiteX18" fmla="*/ 38100 w 4025900"/>
              <a:gd name="connsiteY18" fmla="*/ 17780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5900" h="2717800">
                <a:moveTo>
                  <a:pt x="127000" y="190500"/>
                </a:moveTo>
                <a:lnTo>
                  <a:pt x="215900" y="0"/>
                </a:lnTo>
                <a:lnTo>
                  <a:pt x="342900" y="152400"/>
                </a:lnTo>
                <a:lnTo>
                  <a:pt x="495300" y="177800"/>
                </a:lnTo>
                <a:lnTo>
                  <a:pt x="622300" y="393700"/>
                </a:lnTo>
                <a:lnTo>
                  <a:pt x="1676400" y="685800"/>
                </a:lnTo>
                <a:lnTo>
                  <a:pt x="2806700" y="1511300"/>
                </a:lnTo>
                <a:lnTo>
                  <a:pt x="4025900" y="1612900"/>
                </a:lnTo>
                <a:lnTo>
                  <a:pt x="3594100" y="2120900"/>
                </a:lnTo>
                <a:lnTo>
                  <a:pt x="2324100" y="2717800"/>
                </a:lnTo>
                <a:lnTo>
                  <a:pt x="1358900" y="2095500"/>
                </a:lnTo>
                <a:lnTo>
                  <a:pt x="1193800" y="1828800"/>
                </a:lnTo>
                <a:lnTo>
                  <a:pt x="850900" y="1765300"/>
                </a:lnTo>
                <a:lnTo>
                  <a:pt x="774700" y="1676400"/>
                </a:lnTo>
                <a:lnTo>
                  <a:pt x="787400" y="1003300"/>
                </a:lnTo>
                <a:lnTo>
                  <a:pt x="0" y="406400"/>
                </a:lnTo>
                <a:lnTo>
                  <a:pt x="63500" y="330200"/>
                </a:lnTo>
                <a:lnTo>
                  <a:pt x="25400" y="254000"/>
                </a:lnTo>
                <a:lnTo>
                  <a:pt x="38100" y="17780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a:endCxn id="13" idx="0"/>
          </p:cNvCxnSpPr>
          <p:nvPr/>
        </p:nvCxnSpPr>
        <p:spPr>
          <a:xfrm rot="10800000">
            <a:off x="3416300" y="1943100"/>
            <a:ext cx="965200" cy="254000"/>
          </a:xfrm>
          <a:prstGeom prst="line">
            <a:avLst/>
          </a:prstGeom>
          <a:ln>
            <a:solidFill>
              <a:srgbClr val="0000FF"/>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a:off x="3302000" y="1879600"/>
            <a:ext cx="965200" cy="254000"/>
          </a:xfrm>
          <a:prstGeom prst="line">
            <a:avLst/>
          </a:prstGeom>
          <a:ln>
            <a:solidFill>
              <a:srgbClr val="0000FF"/>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3970641" y="3894441"/>
            <a:ext cx="2572730" cy="158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3779115">
            <a:off x="1128999" y="3287652"/>
            <a:ext cx="2622552" cy="369332"/>
          </a:xfrm>
          <a:prstGeom prst="rect">
            <a:avLst/>
          </a:prstGeom>
          <a:noFill/>
        </p:spPr>
        <p:txBody>
          <a:bodyPr wrap="square" rtlCol="0">
            <a:spAutoFit/>
          </a:bodyPr>
          <a:lstStyle/>
          <a:p>
            <a:pPr algn="ctr"/>
            <a:r>
              <a:rPr lang="en-US" dirty="0" err="1" smtClean="0"/>
              <a:t>Hydrod</a:t>
            </a:r>
            <a:r>
              <a:rPr lang="en-US" dirty="0" smtClean="0"/>
              <a:t>. collapse</a:t>
            </a:r>
            <a:endParaRPr lang="en-US" dirty="0"/>
          </a:p>
        </p:txBody>
      </p:sp>
      <p:grpSp>
        <p:nvGrpSpPr>
          <p:cNvPr id="34" name="Group 33"/>
          <p:cNvGrpSpPr/>
          <p:nvPr/>
        </p:nvGrpSpPr>
        <p:grpSpPr>
          <a:xfrm>
            <a:off x="2819400" y="2514600"/>
            <a:ext cx="3276600" cy="2496530"/>
            <a:chOff x="2590800" y="2057400"/>
            <a:chExt cx="3276600" cy="2496530"/>
          </a:xfrm>
        </p:grpSpPr>
        <p:sp>
          <p:nvSpPr>
            <p:cNvPr id="30" name="Oval 29"/>
            <p:cNvSpPr/>
            <p:nvPr/>
          </p:nvSpPr>
          <p:spPr>
            <a:xfrm>
              <a:off x="2590800" y="2891134"/>
              <a:ext cx="1989645" cy="1662796"/>
            </a:xfrm>
            <a:prstGeom prst="ellipse">
              <a:avLst/>
            </a:prstGeom>
            <a:solidFill>
              <a:srgbClr val="FF0000">
                <a:alpha val="37000"/>
              </a:srgbClr>
            </a:solid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124200" y="2057400"/>
              <a:ext cx="2743200" cy="830997"/>
            </a:xfrm>
            <a:prstGeom prst="rect">
              <a:avLst/>
            </a:prstGeom>
            <a:noFill/>
          </p:spPr>
          <p:txBody>
            <a:bodyPr wrap="square" rtlCol="0">
              <a:spAutoFit/>
            </a:bodyPr>
            <a:lstStyle/>
            <a:p>
              <a:pPr algn="ctr"/>
              <a:r>
                <a:rPr lang="en-US" sz="2400" b="1" dirty="0" smtClean="0">
                  <a:solidFill>
                    <a:srgbClr val="FF0000"/>
                  </a:solidFill>
                </a:rPr>
                <a:t>Non-collimated</a:t>
              </a:r>
            </a:p>
            <a:p>
              <a:pPr algn="ctr"/>
              <a:r>
                <a:rPr lang="en-US" sz="2400" b="1" dirty="0" smtClean="0">
                  <a:solidFill>
                    <a:srgbClr val="FF0000"/>
                  </a:solidFill>
                </a:rPr>
                <a:t>Non-relativistic</a:t>
              </a:r>
              <a:endParaRPr lang="en-US" sz="2400" b="1" dirty="0">
                <a:solidFill>
                  <a:srgbClr val="FF0000"/>
                </a:solidFill>
              </a:endParaRPr>
            </a:p>
          </p:txBody>
        </p:sp>
      </p:grpSp>
      <p:grpSp>
        <p:nvGrpSpPr>
          <p:cNvPr id="35" name="Group 34"/>
          <p:cNvGrpSpPr/>
          <p:nvPr/>
        </p:nvGrpSpPr>
        <p:grpSpPr>
          <a:xfrm>
            <a:off x="5562600" y="1879600"/>
            <a:ext cx="2667000" cy="2603500"/>
            <a:chOff x="5334000" y="1422400"/>
            <a:chExt cx="2667000" cy="2603500"/>
          </a:xfrm>
        </p:grpSpPr>
        <p:sp>
          <p:nvSpPr>
            <p:cNvPr id="31" name="Oval 30"/>
            <p:cNvSpPr/>
            <p:nvPr/>
          </p:nvSpPr>
          <p:spPr>
            <a:xfrm>
              <a:off x="5562600" y="1422400"/>
              <a:ext cx="1989645" cy="1662796"/>
            </a:xfrm>
            <a:prstGeom prst="ellipse">
              <a:avLst/>
            </a:prstGeom>
            <a:solidFill>
              <a:srgbClr val="0000FF">
                <a:alpha val="37000"/>
              </a:srgbClr>
            </a:solidFill>
            <a:ln w="317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334000" y="3194903"/>
              <a:ext cx="2667000" cy="830997"/>
            </a:xfrm>
            <a:prstGeom prst="rect">
              <a:avLst/>
            </a:prstGeom>
            <a:noFill/>
          </p:spPr>
          <p:txBody>
            <a:bodyPr wrap="square" rtlCol="0">
              <a:spAutoFit/>
            </a:bodyPr>
            <a:lstStyle/>
            <a:p>
              <a:r>
                <a:rPr lang="en-US" sz="2400" b="1" dirty="0" smtClean="0">
                  <a:solidFill>
                    <a:srgbClr val="0000FF"/>
                  </a:solidFill>
                </a:rPr>
                <a:t>COLLIMATED (jets)</a:t>
              </a:r>
            </a:p>
            <a:p>
              <a:pPr algn="ctr"/>
              <a:r>
                <a:rPr lang="en-US" sz="2400" b="1" dirty="0" smtClean="0">
                  <a:solidFill>
                    <a:srgbClr val="0000FF"/>
                  </a:solidFill>
                </a:rPr>
                <a:t>Relativistic</a:t>
              </a:r>
              <a:endParaRPr lang="en-US" sz="2400" b="1" dirty="0">
                <a:solidFill>
                  <a:srgbClr val="0000FF"/>
                </a:solidFill>
              </a:endParaRPr>
            </a:p>
          </p:txBody>
        </p:sp>
      </p:grpSp>
      <p:sp>
        <p:nvSpPr>
          <p:cNvPr id="36" name="TextBox 35"/>
          <p:cNvSpPr txBox="1"/>
          <p:nvPr/>
        </p:nvSpPr>
        <p:spPr>
          <a:xfrm>
            <a:off x="1219200" y="144959"/>
            <a:ext cx="6730358" cy="769441"/>
          </a:xfrm>
          <a:prstGeom prst="rect">
            <a:avLst/>
          </a:prstGeom>
          <a:noFill/>
        </p:spPr>
        <p:txBody>
          <a:bodyPr wrap="square" rtlCol="0">
            <a:spAutoFit/>
          </a:bodyPr>
          <a:lstStyle/>
          <a:p>
            <a:pPr algn="r"/>
            <a:r>
              <a:rPr lang="en-US" sz="4400" dirty="0" smtClean="0">
                <a:latin typeface="Chalkduster"/>
                <a:cs typeface="Chalkduster"/>
              </a:rPr>
              <a:t>Energy partitioning</a:t>
            </a:r>
            <a:endParaRPr lang="en-US" sz="4400" dirty="0">
              <a:latin typeface="Chalkduster"/>
              <a:cs typeface="Chalkdu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5000" y="0"/>
            <a:ext cx="52825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Take-away list:</a:t>
            </a:r>
            <a:endParaRPr lang="en-US" sz="4400" dirty="0">
              <a:latin typeface="Chalkduster"/>
              <a:cs typeface="Chalkduster"/>
            </a:endParaRPr>
          </a:p>
        </p:txBody>
      </p:sp>
      <p:sp>
        <p:nvSpPr>
          <p:cNvPr id="7" name="TextBox 6"/>
          <p:cNvSpPr txBox="1"/>
          <p:nvPr/>
        </p:nvSpPr>
        <p:spPr>
          <a:xfrm>
            <a:off x="51442" y="914400"/>
            <a:ext cx="862958" cy="769441"/>
          </a:xfrm>
          <a:prstGeom prst="rect">
            <a:avLst/>
          </a:prstGeom>
          <a:noFill/>
        </p:spPr>
        <p:txBody>
          <a:bodyPr wrap="square" rtlCol="0">
            <a:spAutoFit/>
          </a:bodyPr>
          <a:lstStyle/>
          <a:p>
            <a:pPr algn="r">
              <a:tabLst>
                <a:tab pos="1255713" algn="l"/>
              </a:tabLst>
            </a:pPr>
            <a:r>
              <a:rPr lang="en-US" sz="4400" dirty="0" smtClean="0">
                <a:latin typeface="Chalkduster"/>
                <a:cs typeface="Chalkduster"/>
              </a:rPr>
              <a:t>1.</a:t>
            </a:r>
            <a:endParaRPr lang="en-US" sz="4400" dirty="0">
              <a:latin typeface="Chalkduster"/>
              <a:cs typeface="Chalkduster"/>
            </a:endParaRPr>
          </a:p>
        </p:txBody>
      </p: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sp>
        <p:nvSpPr>
          <p:cNvPr id="9" name="TextBox 8"/>
          <p:cNvSpPr txBox="1"/>
          <p:nvPr/>
        </p:nvSpPr>
        <p:spPr>
          <a:xfrm>
            <a:off x="1143000" y="1078468"/>
            <a:ext cx="6858000" cy="646331"/>
          </a:xfrm>
          <a:prstGeom prst="rect">
            <a:avLst/>
          </a:prstGeom>
          <a:noFill/>
        </p:spPr>
        <p:txBody>
          <a:bodyPr wrap="square" rtlCol="0">
            <a:spAutoFit/>
          </a:bodyPr>
          <a:lstStyle/>
          <a:p>
            <a:r>
              <a:rPr lang="en-US" dirty="0" smtClean="0"/>
              <a:t>The key difference between an  ordinary explosion and an engine-powered explosion is the way the energy budget is </a:t>
            </a:r>
            <a:r>
              <a:rPr lang="en-US" b="1" dirty="0" smtClean="0"/>
              <a:t>PARTITIONED</a:t>
            </a:r>
            <a:r>
              <a:rPr lang="en-US" dirty="0" smtClean="0"/>
              <a:t>.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FF00"/>
            </a:gs>
            <a:gs pos="10000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6" name="Straight Connector 25"/>
          <p:cNvCxnSpPr/>
          <p:nvPr/>
        </p:nvCxnSpPr>
        <p:spPr>
          <a:xfrm rot="5400000">
            <a:off x="5448697" y="3163491"/>
            <a:ext cx="6857206" cy="533400"/>
          </a:xfrm>
          <a:prstGeom prst="line">
            <a:avLst/>
          </a:prstGeom>
          <a:ln>
            <a:solidFill>
              <a:srgbClr val="800000"/>
            </a:solidFill>
          </a:ln>
          <a:effectLst>
            <a:outerShdw blurRad="40000" dist="914400" dir="5400000" rotWithShape="0">
              <a:srgbClr val="FF0000">
                <a:alpha val="87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0" y="6324600"/>
            <a:ext cx="9144000" cy="534194"/>
          </a:xfrm>
          <a:prstGeom prst="line">
            <a:avLst/>
          </a:prstGeom>
          <a:ln>
            <a:solidFill>
              <a:srgbClr val="800000"/>
            </a:solidFill>
          </a:ln>
          <a:effectLst>
            <a:outerShdw blurRad="40000" dist="254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1415050">
            <a:off x="162934" y="6326814"/>
            <a:ext cx="2598084" cy="461665"/>
          </a:xfrm>
          <a:prstGeom prst="rect">
            <a:avLst/>
          </a:prstGeom>
          <a:noFill/>
        </p:spPr>
        <p:txBody>
          <a:bodyPr wrap="square" rtlCol="0">
            <a:spAutoFit/>
          </a:bodyPr>
          <a:lstStyle/>
          <a:p>
            <a:r>
              <a:rPr lang="en-US" sz="2400" dirty="0" smtClean="0">
                <a:latin typeface="Handwriting - Dakota"/>
                <a:cs typeface="Handwriting - Dakota"/>
              </a:rPr>
              <a:t>Kyoto 2013</a:t>
            </a:r>
            <a:endParaRPr lang="en-US" sz="2400" dirty="0">
              <a:latin typeface="Handwriting - Dakota"/>
              <a:cs typeface="Handwriting - Dakota"/>
            </a:endParaRPr>
          </a:p>
        </p:txBody>
      </p:sp>
      <p:grpSp>
        <p:nvGrpSpPr>
          <p:cNvPr id="2" name="Group 8"/>
          <p:cNvGrpSpPr/>
          <p:nvPr/>
        </p:nvGrpSpPr>
        <p:grpSpPr>
          <a:xfrm>
            <a:off x="1041400" y="850900"/>
            <a:ext cx="7188200" cy="5397500"/>
            <a:chOff x="812800" y="393700"/>
            <a:chExt cx="7188200" cy="5397500"/>
          </a:xfrm>
        </p:grpSpPr>
        <p:pic>
          <p:nvPicPr>
            <p:cNvPr id="10" name="Picture 9" descr="EkVelocity_improve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12800" y="393700"/>
              <a:ext cx="7188200" cy="5397500"/>
            </a:xfrm>
            <a:prstGeom prst="rect">
              <a:avLst/>
            </a:prstGeom>
            <a:solidFill>
              <a:schemeClr val="bg1"/>
            </a:solidFill>
            <a:ln>
              <a:solidFill>
                <a:schemeClr val="tx1"/>
              </a:solidFill>
            </a:ln>
          </p:spPr>
        </p:pic>
        <p:sp>
          <p:nvSpPr>
            <p:cNvPr id="12" name="Freeform 11"/>
            <p:cNvSpPr/>
            <p:nvPr/>
          </p:nvSpPr>
          <p:spPr>
            <a:xfrm>
              <a:off x="4580445" y="2891134"/>
              <a:ext cx="2526676" cy="1891396"/>
            </a:xfrm>
            <a:custGeom>
              <a:avLst/>
              <a:gdLst>
                <a:gd name="connsiteX0" fmla="*/ 0 w 2526676"/>
                <a:gd name="connsiteY0" fmla="*/ 1715767 h 1891396"/>
                <a:gd name="connsiteX1" fmla="*/ 189163 w 2526676"/>
                <a:gd name="connsiteY1" fmla="*/ 1891396 h 1891396"/>
                <a:gd name="connsiteX2" fmla="*/ 621535 w 2526676"/>
                <a:gd name="connsiteY2" fmla="*/ 1769807 h 1891396"/>
                <a:gd name="connsiteX3" fmla="*/ 2526676 w 2526676"/>
                <a:gd name="connsiteY3" fmla="*/ 472849 h 1891396"/>
                <a:gd name="connsiteX4" fmla="*/ 2026745 w 2526676"/>
                <a:gd name="connsiteY4" fmla="*/ 0 h 1891396"/>
                <a:gd name="connsiteX5" fmla="*/ 648558 w 2526676"/>
                <a:gd name="connsiteY5" fmla="*/ 621459 h 1891396"/>
                <a:gd name="connsiteX6" fmla="*/ 0 w 2526676"/>
                <a:gd name="connsiteY6" fmla="*/ 1715767 h 189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676" h="1891396">
                  <a:moveTo>
                    <a:pt x="0" y="1715767"/>
                  </a:moveTo>
                  <a:lnTo>
                    <a:pt x="189163" y="1891396"/>
                  </a:lnTo>
                  <a:lnTo>
                    <a:pt x="621535" y="1769807"/>
                  </a:lnTo>
                  <a:lnTo>
                    <a:pt x="2526676" y="472849"/>
                  </a:lnTo>
                  <a:lnTo>
                    <a:pt x="2026745" y="0"/>
                  </a:lnTo>
                  <a:lnTo>
                    <a:pt x="648558" y="621459"/>
                  </a:lnTo>
                  <a:lnTo>
                    <a:pt x="0" y="171576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797048" y="1337487"/>
              <a:ext cx="1148489" cy="121590"/>
            </a:xfrm>
            <a:custGeom>
              <a:avLst/>
              <a:gdLst>
                <a:gd name="connsiteX0" fmla="*/ 0 w 1148489"/>
                <a:gd name="connsiteY0" fmla="*/ 0 h 121590"/>
                <a:gd name="connsiteX1" fmla="*/ 13511 w 1148489"/>
                <a:gd name="connsiteY1" fmla="*/ 121590 h 121590"/>
                <a:gd name="connsiteX2" fmla="*/ 486419 w 1148489"/>
                <a:gd name="connsiteY2" fmla="*/ 108080 h 121590"/>
                <a:gd name="connsiteX3" fmla="*/ 972837 w 1148489"/>
                <a:gd name="connsiteY3" fmla="*/ 81060 h 121590"/>
                <a:gd name="connsiteX4" fmla="*/ 1148489 w 1148489"/>
                <a:gd name="connsiteY4" fmla="*/ 13510 h 121590"/>
                <a:gd name="connsiteX5" fmla="*/ 0 w 1148489"/>
                <a:gd name="connsiteY5" fmla="*/ 0 h 1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89" h="121590">
                  <a:moveTo>
                    <a:pt x="0" y="0"/>
                  </a:moveTo>
                  <a:lnTo>
                    <a:pt x="13511" y="121590"/>
                  </a:lnTo>
                  <a:lnTo>
                    <a:pt x="486419" y="108080"/>
                  </a:lnTo>
                  <a:lnTo>
                    <a:pt x="972837" y="81060"/>
                  </a:lnTo>
                  <a:lnTo>
                    <a:pt x="1148489" y="1351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rocess 15"/>
            <p:cNvSpPr/>
            <p:nvPr/>
          </p:nvSpPr>
          <p:spPr>
            <a:xfrm>
              <a:off x="2819400" y="16002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rocess 16"/>
            <p:cNvSpPr/>
            <p:nvPr/>
          </p:nvSpPr>
          <p:spPr>
            <a:xfrm>
              <a:off x="2895600" y="1371600"/>
              <a:ext cx="155448" cy="152400"/>
            </a:xfrm>
            <a:prstGeom prst="flowChartProcess">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Freeform 12"/>
          <p:cNvSpPr/>
          <p:nvPr/>
        </p:nvSpPr>
        <p:spPr>
          <a:xfrm>
            <a:off x="3289300" y="1752600"/>
            <a:ext cx="4025900" cy="2717800"/>
          </a:xfrm>
          <a:custGeom>
            <a:avLst/>
            <a:gdLst>
              <a:gd name="connsiteX0" fmla="*/ 127000 w 4025900"/>
              <a:gd name="connsiteY0" fmla="*/ 190500 h 2717800"/>
              <a:gd name="connsiteX1" fmla="*/ 215900 w 4025900"/>
              <a:gd name="connsiteY1" fmla="*/ 0 h 2717800"/>
              <a:gd name="connsiteX2" fmla="*/ 342900 w 4025900"/>
              <a:gd name="connsiteY2" fmla="*/ 152400 h 2717800"/>
              <a:gd name="connsiteX3" fmla="*/ 495300 w 4025900"/>
              <a:gd name="connsiteY3" fmla="*/ 177800 h 2717800"/>
              <a:gd name="connsiteX4" fmla="*/ 622300 w 4025900"/>
              <a:gd name="connsiteY4" fmla="*/ 393700 h 2717800"/>
              <a:gd name="connsiteX5" fmla="*/ 1676400 w 4025900"/>
              <a:gd name="connsiteY5" fmla="*/ 685800 h 2717800"/>
              <a:gd name="connsiteX6" fmla="*/ 2806700 w 4025900"/>
              <a:gd name="connsiteY6" fmla="*/ 1511300 h 2717800"/>
              <a:gd name="connsiteX7" fmla="*/ 4025900 w 4025900"/>
              <a:gd name="connsiteY7" fmla="*/ 1612900 h 2717800"/>
              <a:gd name="connsiteX8" fmla="*/ 3594100 w 4025900"/>
              <a:gd name="connsiteY8" fmla="*/ 2120900 h 2717800"/>
              <a:gd name="connsiteX9" fmla="*/ 2324100 w 4025900"/>
              <a:gd name="connsiteY9" fmla="*/ 2717800 h 2717800"/>
              <a:gd name="connsiteX10" fmla="*/ 1358900 w 4025900"/>
              <a:gd name="connsiteY10" fmla="*/ 2095500 h 2717800"/>
              <a:gd name="connsiteX11" fmla="*/ 1193800 w 4025900"/>
              <a:gd name="connsiteY11" fmla="*/ 1828800 h 2717800"/>
              <a:gd name="connsiteX12" fmla="*/ 850900 w 4025900"/>
              <a:gd name="connsiteY12" fmla="*/ 1765300 h 2717800"/>
              <a:gd name="connsiteX13" fmla="*/ 774700 w 4025900"/>
              <a:gd name="connsiteY13" fmla="*/ 1676400 h 2717800"/>
              <a:gd name="connsiteX14" fmla="*/ 787400 w 4025900"/>
              <a:gd name="connsiteY14" fmla="*/ 1003300 h 2717800"/>
              <a:gd name="connsiteX15" fmla="*/ 0 w 4025900"/>
              <a:gd name="connsiteY15" fmla="*/ 406400 h 2717800"/>
              <a:gd name="connsiteX16" fmla="*/ 63500 w 4025900"/>
              <a:gd name="connsiteY16" fmla="*/ 330200 h 2717800"/>
              <a:gd name="connsiteX17" fmla="*/ 25400 w 4025900"/>
              <a:gd name="connsiteY17" fmla="*/ 254000 h 2717800"/>
              <a:gd name="connsiteX18" fmla="*/ 38100 w 4025900"/>
              <a:gd name="connsiteY18" fmla="*/ 17780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5900" h="2717800">
                <a:moveTo>
                  <a:pt x="127000" y="190500"/>
                </a:moveTo>
                <a:lnTo>
                  <a:pt x="215900" y="0"/>
                </a:lnTo>
                <a:lnTo>
                  <a:pt x="342900" y="152400"/>
                </a:lnTo>
                <a:lnTo>
                  <a:pt x="495300" y="177800"/>
                </a:lnTo>
                <a:lnTo>
                  <a:pt x="622300" y="393700"/>
                </a:lnTo>
                <a:lnTo>
                  <a:pt x="1676400" y="685800"/>
                </a:lnTo>
                <a:lnTo>
                  <a:pt x="2806700" y="1511300"/>
                </a:lnTo>
                <a:lnTo>
                  <a:pt x="4025900" y="1612900"/>
                </a:lnTo>
                <a:lnTo>
                  <a:pt x="3594100" y="2120900"/>
                </a:lnTo>
                <a:lnTo>
                  <a:pt x="2324100" y="2717800"/>
                </a:lnTo>
                <a:lnTo>
                  <a:pt x="1358900" y="2095500"/>
                </a:lnTo>
                <a:lnTo>
                  <a:pt x="1193800" y="1828800"/>
                </a:lnTo>
                <a:lnTo>
                  <a:pt x="850900" y="1765300"/>
                </a:lnTo>
                <a:lnTo>
                  <a:pt x="774700" y="1676400"/>
                </a:lnTo>
                <a:lnTo>
                  <a:pt x="787400" y="1003300"/>
                </a:lnTo>
                <a:lnTo>
                  <a:pt x="0" y="406400"/>
                </a:lnTo>
                <a:lnTo>
                  <a:pt x="63500" y="330200"/>
                </a:lnTo>
                <a:lnTo>
                  <a:pt x="25400" y="254000"/>
                </a:lnTo>
                <a:lnTo>
                  <a:pt x="38100" y="17780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a:endCxn id="13" idx="0"/>
          </p:cNvCxnSpPr>
          <p:nvPr/>
        </p:nvCxnSpPr>
        <p:spPr>
          <a:xfrm rot="10800000">
            <a:off x="3416300" y="1943100"/>
            <a:ext cx="965200" cy="254000"/>
          </a:xfrm>
          <a:prstGeom prst="line">
            <a:avLst/>
          </a:prstGeom>
          <a:ln>
            <a:solidFill>
              <a:srgbClr val="0000FF"/>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a:off x="3302000" y="1879600"/>
            <a:ext cx="965200" cy="254000"/>
          </a:xfrm>
          <a:prstGeom prst="line">
            <a:avLst/>
          </a:prstGeom>
          <a:ln>
            <a:solidFill>
              <a:srgbClr val="0000FF"/>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3970641" y="3894441"/>
            <a:ext cx="2572730" cy="158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3779115">
            <a:off x="1128999" y="3287652"/>
            <a:ext cx="2622552" cy="369332"/>
          </a:xfrm>
          <a:prstGeom prst="rect">
            <a:avLst/>
          </a:prstGeom>
          <a:noFill/>
        </p:spPr>
        <p:txBody>
          <a:bodyPr wrap="square" rtlCol="0">
            <a:spAutoFit/>
          </a:bodyPr>
          <a:lstStyle/>
          <a:p>
            <a:pPr algn="ctr"/>
            <a:r>
              <a:rPr lang="en-US" dirty="0" err="1" smtClean="0"/>
              <a:t>Hydrod</a:t>
            </a:r>
            <a:r>
              <a:rPr lang="en-US" dirty="0" smtClean="0"/>
              <a:t>. collapse</a:t>
            </a:r>
            <a:endParaRPr lang="en-US" dirty="0"/>
          </a:p>
        </p:txBody>
      </p:sp>
      <p:sp>
        <p:nvSpPr>
          <p:cNvPr id="36" name="TextBox 35"/>
          <p:cNvSpPr txBox="1"/>
          <p:nvPr/>
        </p:nvSpPr>
        <p:spPr>
          <a:xfrm>
            <a:off x="1219200" y="144959"/>
            <a:ext cx="6730358" cy="769441"/>
          </a:xfrm>
          <a:prstGeom prst="rect">
            <a:avLst/>
          </a:prstGeom>
          <a:noFill/>
        </p:spPr>
        <p:txBody>
          <a:bodyPr wrap="square" rtlCol="0">
            <a:spAutoFit/>
          </a:bodyPr>
          <a:lstStyle/>
          <a:p>
            <a:pPr algn="r"/>
            <a:r>
              <a:rPr lang="en-US" sz="4400" dirty="0" smtClean="0">
                <a:latin typeface="Chalkduster"/>
                <a:cs typeface="Chalkduster"/>
              </a:rPr>
              <a:t>Energy partitioning</a:t>
            </a:r>
            <a:endParaRPr lang="en-US" sz="4400" dirty="0">
              <a:latin typeface="Chalkduster"/>
              <a:cs typeface="Chalkduste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1369</TotalTime>
  <Words>1372</Words>
  <Application>Microsoft Macintosh PowerPoint</Application>
  <PresentationFormat>On-screen Show (4:3)</PresentationFormat>
  <Paragraphs>283</Paragraphs>
  <Slides>29</Slides>
  <Notes>27</Notes>
  <HiddenSlides>0</HiddenSlides>
  <MMClips>0</MMClips>
  <ScaleCrop>false</ScaleCrop>
  <HeadingPairs>
    <vt:vector size="4" baseType="variant">
      <vt:variant>
        <vt:lpstr>Design Template</vt:lpstr>
      </vt:variant>
      <vt:variant>
        <vt:i4>1</vt:i4>
      </vt:variant>
      <vt:variant>
        <vt:lpstr>Slide Titles</vt:lpstr>
      </vt:variant>
      <vt:variant>
        <vt:i4>29</vt:i4>
      </vt:variant>
    </vt:vector>
  </HeadingPairs>
  <TitlesOfParts>
    <vt:vector size="30"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Harvard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Raffaella Margutti</dc:creator>
  <cp:lastModifiedBy>Raffaella Margutti</cp:lastModifiedBy>
  <cp:revision>530</cp:revision>
  <dcterms:created xsi:type="dcterms:W3CDTF">2013-11-12T06:23:57Z</dcterms:created>
  <dcterms:modified xsi:type="dcterms:W3CDTF">2013-11-12T06:27:24Z</dcterms:modified>
</cp:coreProperties>
</file>