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335" r:id="rId3"/>
    <p:sldId id="285" r:id="rId4"/>
    <p:sldId id="359" r:id="rId5"/>
    <p:sldId id="356" r:id="rId6"/>
    <p:sldId id="336" r:id="rId7"/>
    <p:sldId id="299" r:id="rId8"/>
    <p:sldId id="281" r:id="rId9"/>
    <p:sldId id="309" r:id="rId10"/>
    <p:sldId id="323" r:id="rId11"/>
    <p:sldId id="324" r:id="rId12"/>
    <p:sldId id="325" r:id="rId13"/>
    <p:sldId id="357" r:id="rId14"/>
    <p:sldId id="347" r:id="rId15"/>
    <p:sldId id="348" r:id="rId16"/>
    <p:sldId id="358" r:id="rId17"/>
    <p:sldId id="346" r:id="rId18"/>
    <p:sldId id="319" r:id="rId19"/>
    <p:sldId id="320" r:id="rId20"/>
    <p:sldId id="354" r:id="rId21"/>
    <p:sldId id="355" r:id="rId22"/>
    <p:sldId id="321" r:id="rId23"/>
    <p:sldId id="334" r:id="rId24"/>
    <p:sldId id="258" r:id="rId25"/>
    <p:sldId id="352" r:id="rId26"/>
    <p:sldId id="353" r:id="rId27"/>
    <p:sldId id="315" r:id="rId28"/>
    <p:sldId id="288" r:id="rId29"/>
    <p:sldId id="287" r:id="rId30"/>
  </p:sldIdLst>
  <p:sldSz cx="9144000" cy="6858000" type="screen4x3"/>
  <p:notesSz cx="6807200" cy="9939338"/>
  <p:embeddedFontLs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89" autoAdjust="0"/>
    <p:restoredTop sz="94660"/>
  </p:normalViewPr>
  <p:slideViewPr>
    <p:cSldViewPr showGuides="1">
      <p:cViewPr varScale="1">
        <p:scale>
          <a:sx n="73" d="100"/>
          <a:sy n="73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6C94-D86B-4E17-A54B-DC66A4472FE2}" type="datetimeFigureOut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D500-9003-4E33-A2EB-A93174F7F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33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r">
              <a:defRPr sz="1200"/>
            </a:lvl1pPr>
          </a:lstStyle>
          <a:p>
            <a:fld id="{B10FE249-ADC6-4734-AC8E-D09CF87497C8}" type="datetimeFigureOut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0" tIns="45741" rIns="91480" bIns="457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80" tIns="45741" rIns="91480" bIns="4574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r">
              <a:defRPr sz="1200"/>
            </a:lvl1pPr>
          </a:lstStyle>
          <a:p>
            <a:fld id="{3379478D-698A-4A9D-9C4C-DFD4ECDDEF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48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478D-698A-4A9D-9C4C-DFD4ECDDEF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7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478D-698A-4A9D-9C4C-DFD4ECDDEF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30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478D-698A-4A9D-9C4C-DFD4ECDDEF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4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478D-698A-4A9D-9C4C-DFD4ECDDEF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57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C879-98C1-4905-B6D0-BDF0FA47E93B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6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95F98-DA39-4FEE-BABC-B1C1973AAF09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8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1A54-FFFB-4760-B122-0A56C5D54E4A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D16D-4E89-4AD9-AB7E-E86F5F3EA0F0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7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20C4-8622-4BB6-9AE8-337FEA6DA4CD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E23C-00D9-441F-B39B-0E21D8865D4B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F93F-139C-4195-A6A9-EB6BC290490C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92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0030-3006-43DE-9288-337B709667C0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4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F5F4-D20B-4CDB-82DD-231D82D43017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77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8CEB-719B-4B96-9988-35CAF4EEF276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EA5-7BF6-47A1-A5C9-650F51CE91AC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65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4B71-BE48-4135-837B-DEEAED120CC1}" type="datetime1">
              <a:rPr kumimoji="1" lang="ja-JP" altLang="en-US" smtClean="0"/>
              <a:t>2017/3/15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8E277-94D0-4A40-8BBA-4334BE547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37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slide" Target="slide2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20.xml"/><Relationship Id="rId10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7.xml"/><Relationship Id="rId16" Type="http://schemas.openxmlformats.org/officeDocument/2006/relationships/image" Target="../media/image3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9.png"/><Relationship Id="rId5" Type="http://schemas.openxmlformats.org/officeDocument/2006/relationships/tags" Target="../tags/tag30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1.png"/><Relationship Id="rId5" Type="http://schemas.openxmlformats.org/officeDocument/2006/relationships/tags" Target="../tags/tag38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37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4.xml"/><Relationship Id="rId7" Type="http://schemas.openxmlformats.org/officeDocument/2006/relationships/image" Target="../media/image5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47.xml"/><Relationship Id="rId16" Type="http://schemas.openxmlformats.org/officeDocument/2006/relationships/image" Target="../media/image58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3.png"/><Relationship Id="rId5" Type="http://schemas.openxmlformats.org/officeDocument/2006/relationships/tags" Target="../tags/tag50.xml"/><Relationship Id="rId15" Type="http://schemas.openxmlformats.org/officeDocument/2006/relationships/image" Target="../media/image57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7.xml"/><Relationship Id="rId7" Type="http://schemas.openxmlformats.org/officeDocument/2006/relationships/image" Target="../media/image6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9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61.xml"/><Relationship Id="rId16" Type="http://schemas.openxmlformats.org/officeDocument/2006/relationships/image" Target="../media/image7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67.png"/><Relationship Id="rId5" Type="http://schemas.openxmlformats.org/officeDocument/2006/relationships/tags" Target="../tags/tag64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emf"/><Relationship Id="rId3" Type="http://schemas.openxmlformats.org/officeDocument/2006/relationships/tags" Target="../tags/tag72.xml"/><Relationship Id="rId7" Type="http://schemas.openxmlformats.org/officeDocument/2006/relationships/image" Target="../media/image76.png"/><Relationship Id="rId12" Type="http://schemas.openxmlformats.org/officeDocument/2006/relationships/slide" Target="slide10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74.xml"/><Relationship Id="rId10" Type="http://schemas.openxmlformats.org/officeDocument/2006/relationships/image" Target="../media/image79.png"/><Relationship Id="rId4" Type="http://schemas.openxmlformats.org/officeDocument/2006/relationships/tags" Target="../tags/tag73.xml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9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2.xml"/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3385" y="188586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2017/03/09</a:t>
            </a:r>
            <a:r>
              <a:rPr lang="ja-JP" altLang="en-US" sz="1600" dirty="0" smtClean="0"/>
              <a:t>  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17000" y="189000"/>
            <a:ext cx="351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Geometry, Duality and </a:t>
            </a:r>
            <a:r>
              <a:rPr lang="en-US" altLang="ja-JP" sz="1400" dirty="0" err="1" smtClean="0"/>
              <a:t>Strings@YITP</a:t>
            </a:r>
            <a:r>
              <a:rPr lang="en-US" altLang="ja-JP" sz="1400" dirty="0" smtClean="0"/>
              <a:t>, Kyoto U.</a:t>
            </a:r>
            <a:endParaRPr lang="ja-JP" altLang="en-US" sz="1400" dirty="0"/>
          </a:p>
        </p:txBody>
      </p:sp>
      <p:sp>
        <p:nvSpPr>
          <p:cNvPr id="15" name="角丸四角形 14"/>
          <p:cNvSpPr/>
          <p:nvPr/>
        </p:nvSpPr>
        <p:spPr>
          <a:xfrm>
            <a:off x="612000" y="1224000"/>
            <a:ext cx="7965000" cy="22500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75418" y="1691035"/>
            <a:ext cx="66381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3200" dirty="0" smtClean="0"/>
              <a:t>Yang-Baxter deformations</a:t>
            </a:r>
          </a:p>
          <a:p>
            <a:pPr>
              <a:lnSpc>
                <a:spcPct val="125000"/>
              </a:lnSpc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           and generalized supergravity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07000" y="4779000"/>
            <a:ext cx="5986254" cy="591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2800" dirty="0"/>
              <a:t>Kentaroh </a:t>
            </a:r>
            <a:r>
              <a:rPr lang="en-US" altLang="ja-JP" sz="2800" dirty="0" smtClean="0"/>
              <a:t>Yoshida</a:t>
            </a:r>
            <a:r>
              <a:rPr kumimoji="1" lang="en-US" altLang="ja-JP" sz="2800" dirty="0" smtClean="0"/>
              <a:t>  (</a:t>
            </a:r>
            <a:r>
              <a:rPr kumimoji="1" lang="en-US" altLang="ja-JP" sz="2400" dirty="0" smtClean="0"/>
              <a:t>Dept</a:t>
            </a:r>
            <a:r>
              <a:rPr lang="en-US" altLang="ja-JP" sz="2400" dirty="0" smtClean="0"/>
              <a:t>. of Phys., Kyoto U.)</a:t>
            </a:r>
            <a:endParaRPr lang="en-US" altLang="ja-JP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0" y="4599000"/>
            <a:ext cx="1339864" cy="13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B15F-4B6E-45C8-A754-D3AE372EED0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912" y="236890"/>
            <a:ext cx="707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200" dirty="0" smtClean="0">
                <a:solidFill>
                  <a:schemeClr val="tx2"/>
                </a:solidFill>
              </a:rPr>
              <a:t>YB deformation of the AdS</a:t>
            </a:r>
            <a:r>
              <a:rPr lang="en-US" altLang="ja-JP" sz="2200" baseline="-25000" dirty="0" smtClean="0">
                <a:solidFill>
                  <a:schemeClr val="tx2"/>
                </a:solidFill>
              </a:rPr>
              <a:t>5 </a:t>
            </a:r>
            <a:r>
              <a:rPr lang="en-US" altLang="ja-JP" sz="2200" dirty="0" smtClean="0">
                <a:solidFill>
                  <a:schemeClr val="tx2"/>
                </a:solidFill>
              </a:rPr>
              <a:t>x S</a:t>
            </a:r>
            <a:r>
              <a:rPr lang="en-US" altLang="ja-JP" sz="2200" baseline="30000" dirty="0" smtClean="0">
                <a:solidFill>
                  <a:schemeClr val="tx2"/>
                </a:solidFill>
              </a:rPr>
              <a:t>5</a:t>
            </a:r>
            <a:r>
              <a:rPr lang="en-US" altLang="ja-JP" sz="2200" dirty="0" smtClean="0">
                <a:solidFill>
                  <a:schemeClr val="tx2"/>
                </a:solidFill>
              </a:rPr>
              <a:t> superstring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63320" y="903714"/>
            <a:ext cx="7696384" cy="114234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22000" y="469181"/>
            <a:ext cx="362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</a:rPr>
              <a:t>[Kawaguchi-Matsumoto-KY, </a:t>
            </a:r>
            <a:r>
              <a:rPr lang="en-US" altLang="ja-JP" sz="1400" dirty="0" smtClean="0">
                <a:solidFill>
                  <a:srgbClr val="006600"/>
                </a:solidFill>
              </a:rPr>
              <a:t> 1401.4855]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016643" y="3609000"/>
            <a:ext cx="8124917" cy="881134"/>
            <a:chOff x="1016643" y="3609000"/>
            <a:chExt cx="8124917" cy="88113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016643" y="3609000"/>
              <a:ext cx="58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Lax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pair is constructed :            classical </a:t>
              </a:r>
              <a:r>
                <a:rPr lang="en-US" altLang="ja-JP" sz="2000" dirty="0" err="1" smtClean="0"/>
                <a:t>integrability</a:t>
              </a:r>
              <a:r>
                <a:rPr lang="en-US" altLang="ja-JP" sz="2000" dirty="0" smtClean="0"/>
                <a:t> </a:t>
              </a:r>
              <a:endParaRPr lang="ja-JP" altLang="en-US" sz="20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016643" y="4090024"/>
              <a:ext cx="8124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Kappa invariance :              a consistency as string theory at</a:t>
              </a:r>
              <a:r>
                <a:rPr lang="en-US" altLang="ja-JP" sz="2000" dirty="0" smtClean="0">
                  <a:solidFill>
                    <a:srgbClr val="C00000"/>
                  </a:solidFill>
                </a:rPr>
                <a:t> classical </a:t>
              </a:r>
              <a:r>
                <a:rPr lang="en-US" altLang="ja-JP" sz="2000" dirty="0" smtClean="0"/>
                <a:t>level</a:t>
              </a:r>
              <a:endParaRPr lang="ja-JP" altLang="en-US" sz="20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017000" y="999000"/>
            <a:ext cx="7962116" cy="2332777"/>
            <a:chOff x="1017000" y="999000"/>
            <a:chExt cx="7962116" cy="233277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607000" y="999000"/>
              <a:ext cx="2341756" cy="1476516"/>
              <a:chOff x="5607000" y="999000"/>
              <a:chExt cx="2341756" cy="1476516"/>
            </a:xfrm>
          </p:grpSpPr>
          <p:sp>
            <p:nvSpPr>
              <p:cNvPr id="5" name="角丸四角形 4"/>
              <p:cNvSpPr/>
              <p:nvPr/>
            </p:nvSpPr>
            <p:spPr>
              <a:xfrm>
                <a:off x="5607000" y="999000"/>
                <a:ext cx="1665000" cy="97531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932883" y="2106184"/>
                <a:ext cx="2015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R </a:t>
                </a:r>
                <a:r>
                  <a:rPr lang="en-US" altLang="ja-JP" dirty="0"/>
                  <a:t>satisfies </a:t>
                </a:r>
                <a:r>
                  <a:rPr lang="en-US" altLang="ja-JP" dirty="0" smtClean="0"/>
                  <a:t>(m)CYBE.</a:t>
                </a:r>
                <a:endParaRPr lang="ja-JP" altLang="en-US" dirty="0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017000" y="2654668"/>
              <a:ext cx="7962116" cy="677109"/>
              <a:chOff x="1017000" y="2654668"/>
              <a:chExt cx="7962116" cy="677109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1017000" y="2654668"/>
                <a:ext cx="7153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The </a:t>
                </a:r>
                <a:r>
                  <a:rPr kumimoji="1" lang="en-US" altLang="ja-JP" dirty="0" err="1" smtClean="0"/>
                  <a:t>undeformed</a:t>
                </a:r>
                <a:r>
                  <a:rPr kumimoji="1" lang="en-US" altLang="ja-JP" dirty="0" smtClean="0"/>
                  <a:t> limit:                                            the </a:t>
                </a:r>
                <a:r>
                  <a:rPr kumimoji="1" lang="en-US" altLang="ja-JP" dirty="0" err="1" smtClean="0"/>
                  <a:t>Metsaev-Tseytlin</a:t>
                </a:r>
                <a:r>
                  <a:rPr kumimoji="1" lang="en-US" altLang="ja-JP" dirty="0" smtClean="0"/>
                  <a:t> action</a:t>
                </a:r>
                <a:endParaRPr kumimoji="1" lang="ja-JP" altLang="en-US" dirty="0"/>
              </a:p>
            </p:txBody>
          </p:sp>
          <p:pic>
            <p:nvPicPr>
              <p:cNvPr id="15" name="図 1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9991" y="2745816"/>
                <a:ext cx="685802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sp>
            <p:nvSpPr>
              <p:cNvPr id="16" name="右矢印 15"/>
              <p:cNvSpPr/>
              <p:nvPr/>
            </p:nvSpPr>
            <p:spPr>
              <a:xfrm>
                <a:off x="4571116" y="2745816"/>
                <a:ext cx="495000" cy="228600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5775684" y="3024000"/>
                <a:ext cx="3203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6600"/>
                    </a:solidFill>
                  </a:rPr>
                  <a:t>[</a:t>
                </a:r>
                <a:r>
                  <a:rPr lang="en-US" altLang="ja-JP" sz="1400" dirty="0" err="1" smtClean="0">
                    <a:solidFill>
                      <a:srgbClr val="006600"/>
                    </a:solidFill>
                  </a:rPr>
                  <a:t>Metsaev-Tseytlin</a:t>
                </a:r>
                <a:r>
                  <a:rPr lang="en-US" altLang="ja-JP" sz="1400" dirty="0" smtClean="0">
                    <a:solidFill>
                      <a:srgbClr val="006600"/>
                    </a:solidFill>
                  </a:rPr>
                  <a:t>, </a:t>
                </a:r>
                <a:r>
                  <a:rPr lang="en-US" altLang="ja-JP" sz="1400" dirty="0" err="1" smtClean="0">
                    <a:solidFill>
                      <a:srgbClr val="006600"/>
                    </a:solidFill>
                  </a:rPr>
                  <a:t>hep-th</a:t>
                </a:r>
                <a:r>
                  <a:rPr lang="en-US" altLang="ja-JP" sz="1400" dirty="0" smtClean="0">
                    <a:solidFill>
                      <a:srgbClr val="006600"/>
                    </a:solidFill>
                  </a:rPr>
                  <a:t>/9805028]</a:t>
                </a:r>
                <a:endParaRPr lang="ja-JP" altLang="en-US" sz="1400" dirty="0">
                  <a:solidFill>
                    <a:srgbClr val="006600"/>
                  </a:solidFill>
                </a:endParaRPr>
              </a:p>
            </p:txBody>
          </p:sp>
        </p:grpSp>
      </p:grpSp>
      <p:grpSp>
        <p:nvGrpSpPr>
          <p:cNvPr id="22" name="グループ化 21"/>
          <p:cNvGrpSpPr/>
          <p:nvPr/>
        </p:nvGrpSpPr>
        <p:grpSpPr>
          <a:xfrm>
            <a:off x="657000" y="4734000"/>
            <a:ext cx="8100000" cy="1466134"/>
            <a:chOff x="657000" y="4734000"/>
            <a:chExt cx="8100000" cy="1466134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657000" y="4918666"/>
              <a:ext cx="8100000" cy="1281468"/>
              <a:chOff x="657000" y="4918666"/>
              <a:chExt cx="8100000" cy="1281468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990692" y="5544000"/>
                <a:ext cx="6007157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ja-JP" dirty="0" smtClean="0"/>
                  <a:t>of some quantities such as Lax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pair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and kappa-transformation.</a:t>
                </a:r>
                <a:endParaRPr lang="ja-JP" altLang="en-US" dirty="0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57000" y="4918666"/>
                <a:ext cx="8100000" cy="128146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972000" y="5184000"/>
                <a:ext cx="7069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The difference between </a:t>
                </a:r>
                <a:r>
                  <a:rPr kumimoji="1" lang="en-US" altLang="ja-JP" dirty="0" err="1" smtClean="0"/>
                  <a:t>mCYBE</a:t>
                </a:r>
                <a:r>
                  <a:rPr kumimoji="1" lang="en-US" altLang="ja-JP" dirty="0" smtClean="0"/>
                  <a:t> and CYBE </a:t>
                </a:r>
                <a:r>
                  <a:rPr lang="en-US" altLang="ja-JP" dirty="0" smtClean="0"/>
                  <a:t>is reflected in some coefficients</a:t>
                </a:r>
                <a:endParaRPr kumimoji="1" lang="ja-JP" altLang="en-US" dirty="0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942768" y="4734000"/>
              <a:ext cx="704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7030A0"/>
                  </a:solidFill>
                </a:rPr>
                <a:t>NOTE</a:t>
              </a:r>
              <a:endParaRPr lang="ja-JP" alt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23" name="動作設定ボタン: 情報 22">
            <a:hlinkClick r:id="rId5" action="ppaction://hlinksldjump" highlightClick="1"/>
          </p:cNvPr>
          <p:cNvSpPr/>
          <p:nvPr/>
        </p:nvSpPr>
        <p:spPr>
          <a:xfrm>
            <a:off x="8757000" y="1404000"/>
            <a:ext cx="222116" cy="225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922000" y="88502"/>
            <a:ext cx="27449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rgbClr val="006600"/>
                </a:solidFill>
              </a:rPr>
              <a:t>[</a:t>
            </a:r>
            <a:r>
              <a:rPr lang="en-US" altLang="ja-JP" sz="1400" dirty="0" err="1">
                <a:solidFill>
                  <a:srgbClr val="006600"/>
                </a:solidFill>
              </a:rPr>
              <a:t>Delduc-Magro-Vicedo</a:t>
            </a:r>
            <a:r>
              <a:rPr lang="en-US" altLang="ja-JP" sz="1400" dirty="0">
                <a:solidFill>
                  <a:srgbClr val="006600"/>
                </a:solidFill>
              </a:rPr>
              <a:t>, 1309.5850]</a:t>
            </a: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99" y="1102376"/>
            <a:ext cx="6409831" cy="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8" y="4589922"/>
            <a:ext cx="7642184" cy="12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674000"/>
            <a:ext cx="6949456" cy="2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2799000"/>
            <a:ext cx="6276123" cy="9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73" y="1155707"/>
            <a:ext cx="1753989" cy="2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71" y="448303"/>
            <a:ext cx="2400999" cy="2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972000" y="356078"/>
            <a:ext cx="1995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A group element: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66053" y="275621"/>
            <a:ext cx="5750947" cy="570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2000" y="2304000"/>
            <a:ext cx="36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 we tak</a:t>
            </a:r>
            <a:r>
              <a:rPr lang="en-US" altLang="ja-JP" dirty="0" smtClean="0"/>
              <a:t>e </a:t>
            </a:r>
            <a:r>
              <a:rPr lang="en-US" altLang="ja-JP" dirty="0"/>
              <a:t>a</a:t>
            </a:r>
            <a:r>
              <a:rPr lang="en-US" altLang="ja-JP" dirty="0" smtClean="0"/>
              <a:t> parametrization like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7000" y="3824668"/>
            <a:ext cx="347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metric of AdS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 x S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 is given by 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48477" y="4409898"/>
            <a:ext cx="8280000" cy="16562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35523" y="1122323"/>
            <a:ext cx="377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[For a big review,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Arutyunov-Frolov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, 0901.4937]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857000" y="3339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07000" y="4499668"/>
            <a:ext cx="23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(the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undeformed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case)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4600" y="222335"/>
            <a:ext cx="487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An outline of </a:t>
            </a:r>
            <a:r>
              <a:rPr kumimoji="1" lang="en-US" altLang="ja-JP" sz="2400" dirty="0" err="1" smtClean="0">
                <a:solidFill>
                  <a:srgbClr val="C00000"/>
                </a:solidFill>
              </a:rPr>
              <a:t>supercoset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construction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733" y="909000"/>
            <a:ext cx="609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deformed action can be rewritten into the canonical form: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6281" y="2838360"/>
            <a:ext cx="4125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This action is expanded </a:t>
            </a:r>
            <a:r>
              <a:rPr lang="en-US" altLang="ja-JP" dirty="0" smtClean="0">
                <a:solidFill>
                  <a:srgbClr val="7030A0"/>
                </a:solidFill>
              </a:rPr>
              <a:t>w.r.t the fermions.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2000" y="3339000"/>
            <a:ext cx="499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general, the covariant derivative        is</a:t>
            </a:r>
            <a:r>
              <a:rPr lang="ja-JP" altLang="en-US" dirty="0"/>
              <a:t> </a:t>
            </a:r>
            <a:r>
              <a:rPr lang="en-US" altLang="ja-JP" dirty="0" smtClean="0"/>
              <a:t>given</a:t>
            </a:r>
            <a:r>
              <a:rPr kumimoji="1" lang="en-US" altLang="ja-JP" dirty="0" smtClean="0"/>
              <a:t> by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7000" y="5849668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From</a:t>
            </a:r>
            <a:r>
              <a:rPr kumimoji="1" lang="en-US" altLang="ja-JP" dirty="0" smtClean="0"/>
              <a:t> this expression, one can read off all of the fields of type IIB SUGRA.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482000" y="1576983"/>
            <a:ext cx="3015000" cy="1185375"/>
            <a:chOff x="4482000" y="1576983"/>
            <a:chExt cx="3015000" cy="1185375"/>
          </a:xfrm>
        </p:grpSpPr>
        <p:sp>
          <p:nvSpPr>
            <p:cNvPr id="15" name="正方形/長方形 14"/>
            <p:cNvSpPr/>
            <p:nvPr/>
          </p:nvSpPr>
          <p:spPr>
            <a:xfrm>
              <a:off x="5157000" y="2215341"/>
              <a:ext cx="675000" cy="547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482000" y="1576983"/>
              <a:ext cx="675000" cy="547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822000" y="1576983"/>
              <a:ext cx="675000" cy="547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512946" y="3980682"/>
            <a:ext cx="8262615" cy="160831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1168" y="279000"/>
            <a:ext cx="362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Arutyunov-Borsato-Frolov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,  1507.04239]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41168" y="546042"/>
            <a:ext cx="362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Kyono</a:t>
            </a:r>
            <a:r>
              <a:rPr lang="en-US" altLang="ja-JP" sz="1400" dirty="0" smtClean="0">
                <a:solidFill>
                  <a:srgbClr val="006600"/>
                </a:solidFill>
              </a:rPr>
              <a:t>-KY,  1605.02519]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00542" y="3841223"/>
            <a:ext cx="315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Cvetic</a:t>
            </a:r>
            <a:r>
              <a:rPr lang="en-US" altLang="ja-JP" sz="1400" dirty="0" smtClean="0">
                <a:solidFill>
                  <a:srgbClr val="006600"/>
                </a:solidFill>
              </a:rPr>
              <a:t>-Lu-Pope-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Stelle</a:t>
            </a:r>
            <a:r>
              <a:rPr lang="en-US" altLang="ja-JP" sz="1400" dirty="0" smtClean="0">
                <a:solidFill>
                  <a:srgbClr val="00660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hep-th</a:t>
            </a:r>
            <a:r>
              <a:rPr lang="en-US" altLang="ja-JP" sz="1400" dirty="0" smtClean="0">
                <a:solidFill>
                  <a:srgbClr val="006600"/>
                </a:solidFill>
              </a:rPr>
              <a:t>/9907202]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1" y="1536921"/>
            <a:ext cx="7711457" cy="12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4" y="4183563"/>
            <a:ext cx="7642185" cy="12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48" y="3438745"/>
            <a:ext cx="207818" cy="1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367000" y="4858682"/>
            <a:ext cx="495000" cy="4153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363154" y="4914277"/>
            <a:ext cx="450000" cy="4153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932000" y="4914000"/>
            <a:ext cx="568542" cy="4153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018458" y="4914000"/>
            <a:ext cx="838542" cy="4153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9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82000" y="673502"/>
            <a:ext cx="28362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rgbClr val="006600"/>
                </a:solidFill>
              </a:rPr>
              <a:t>[</a:t>
            </a:r>
            <a:r>
              <a:rPr lang="en-US" altLang="ja-JP" sz="1400" dirty="0" err="1">
                <a:solidFill>
                  <a:srgbClr val="006600"/>
                </a:solidFill>
              </a:rPr>
              <a:t>Delduc-Magro-Vicedo</a:t>
            </a:r>
            <a:r>
              <a:rPr lang="en-US" altLang="ja-JP" sz="1400" dirty="0">
                <a:solidFill>
                  <a:srgbClr val="006600"/>
                </a:solidFill>
              </a:rPr>
              <a:t>, 1309.5850</a:t>
            </a:r>
            <a:r>
              <a:rPr lang="en-US" altLang="ja-JP" sz="1400" dirty="0" smtClean="0">
                <a:solidFill>
                  <a:srgbClr val="006600"/>
                </a:solidFill>
              </a:rPr>
              <a:t>]</a:t>
            </a:r>
            <a:endParaRPr lang="en-US" altLang="ja-JP" sz="1400" dirty="0">
              <a:solidFill>
                <a:srgbClr val="0066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213" y="99000"/>
            <a:ext cx="500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solidFill>
                  <a:srgbClr val="0070C0"/>
                </a:solidFill>
              </a:rPr>
              <a:t>Summary of the resulting backgrounds</a:t>
            </a:r>
            <a:endParaRPr lang="ja-JP" altLang="en-US" sz="2400" u="sng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2000" y="686520"/>
            <a:ext cx="288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1</a:t>
            </a:r>
            <a:r>
              <a:rPr lang="en-US" altLang="ja-JP" sz="2000" dirty="0" smtClean="0">
                <a:solidFill>
                  <a:srgbClr val="002060"/>
                </a:solidFill>
              </a:rPr>
              <a:t>)   The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mCYBE</a:t>
            </a:r>
            <a:r>
              <a:rPr lang="en-US" altLang="ja-JP" sz="2000" dirty="0" smtClean="0">
                <a:solidFill>
                  <a:srgbClr val="002060"/>
                </a:solidFill>
              </a:rPr>
              <a:t> case</a:t>
            </a:r>
            <a:r>
              <a:rPr lang="ja-JP" altLang="en-US" sz="2000" dirty="0">
                <a:solidFill>
                  <a:srgbClr val="002060"/>
                </a:solidFill>
              </a:rPr>
              <a:t>　　 　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endParaRPr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7413" y="1574718"/>
            <a:ext cx="66906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 smtClean="0"/>
              <a:t>The background is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000" dirty="0" smtClean="0"/>
              <a:t> a solution of the usual type IIB SUGRA, </a:t>
            </a:r>
          </a:p>
          <a:p>
            <a:pPr>
              <a:lnSpc>
                <a:spcPct val="125000"/>
              </a:lnSpc>
            </a:pPr>
            <a:r>
              <a:rPr lang="en-US" altLang="ja-JP" sz="2000" dirty="0"/>
              <a:t>b</a:t>
            </a:r>
            <a:r>
              <a:rPr lang="en-US" altLang="ja-JP" sz="2000" dirty="0" smtClean="0"/>
              <a:t>ut satisfies the </a:t>
            </a:r>
            <a:r>
              <a:rPr lang="en-US" altLang="ja-JP" sz="2000" dirty="0" smtClean="0">
                <a:solidFill>
                  <a:srgbClr val="C00000"/>
                </a:solidFill>
              </a:rPr>
              <a:t>generalized</a:t>
            </a:r>
            <a:r>
              <a:rPr lang="en-US" altLang="ja-JP" sz="2000" dirty="0" smtClean="0"/>
              <a:t> type IIB SUGRA.</a:t>
            </a:r>
            <a:endParaRPr kumimoji="1" lang="ja-JP" altLang="en-US" sz="2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4854124" y="2356223"/>
            <a:ext cx="418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-Hoare-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Roiban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Tseytlin</a:t>
            </a:r>
            <a:r>
              <a:rPr lang="en-US" altLang="ja-JP" sz="1400" dirty="0" smtClean="0">
                <a:solidFill>
                  <a:srgbClr val="006600"/>
                </a:solidFill>
              </a:rPr>
              <a:t>, 1511.05795]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77121" y="2054843"/>
            <a:ext cx="319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Arutyunov-Borsato-Frolov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,  1507.04239]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09693" y="1175102"/>
            <a:ext cx="452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i="1" dirty="0" smtClean="0">
                <a:solidFill>
                  <a:srgbClr val="0000FF"/>
                </a:solidFill>
              </a:rPr>
              <a:t>η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-deformation </a:t>
            </a:r>
            <a:r>
              <a:rPr kumimoji="1" lang="en-US" altLang="ja-JP" sz="2000" dirty="0" smtClean="0"/>
              <a:t>or </a:t>
            </a:r>
            <a:r>
              <a:rPr lang="en-US" altLang="ja-JP" sz="2000" dirty="0" smtClean="0">
                <a:solidFill>
                  <a:srgbClr val="0000FF"/>
                </a:solidFill>
              </a:rPr>
              <a:t>standard </a:t>
            </a:r>
            <a:r>
              <a:rPr kumimoji="1" lang="en-US" altLang="ja-JP" sz="2000" i="1" dirty="0" smtClean="0">
                <a:solidFill>
                  <a:srgbClr val="0000FF"/>
                </a:solidFill>
              </a:rPr>
              <a:t>q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-deformation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67121" y="1228903"/>
            <a:ext cx="319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Arutyunov-Borsato-Frolov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,  1312.3542]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42000" y="2754000"/>
            <a:ext cx="8730000" cy="3640727"/>
            <a:chOff x="342000" y="2754000"/>
            <a:chExt cx="8730000" cy="3640727"/>
          </a:xfrm>
        </p:grpSpPr>
        <p:sp>
          <p:nvSpPr>
            <p:cNvPr id="8" name="正方形/長方形 7"/>
            <p:cNvSpPr/>
            <p:nvPr/>
          </p:nvSpPr>
          <p:spPr>
            <a:xfrm>
              <a:off x="5987474" y="2871770"/>
              <a:ext cx="3057632" cy="473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400" dirty="0">
                  <a:solidFill>
                    <a:srgbClr val="006600"/>
                  </a:solidFill>
                </a:rPr>
                <a:t>[Kawaguchi-Matsumoto-KY, 1401.4855]</a:t>
              </a:r>
              <a:endParaRPr lang="ja-JP" altLang="en-US" sz="1400" dirty="0">
                <a:solidFill>
                  <a:srgbClr val="0066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42000" y="2923098"/>
              <a:ext cx="2112566" cy="456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2060"/>
                  </a:solidFill>
                </a:rPr>
                <a:t>2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)    The CYBE case</a:t>
              </a:r>
              <a:endParaRPr lang="ja-JP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57000" y="3411662"/>
              <a:ext cx="5405775" cy="456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 smtClean="0"/>
                <a:t>A certain class of classical r-matrices satisfying 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1299693" y="4940894"/>
              <a:ext cx="540000" cy="256637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109694" y="4869000"/>
              <a:ext cx="44423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Solutions of the standard type IIB SUGRA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57000" y="5994617"/>
              <a:ext cx="7802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 smtClean="0"/>
                <a:t>The other ones lead to solutions of the ``</a:t>
              </a:r>
              <a:r>
                <a:rPr lang="en-US" altLang="ja-JP" sz="2000" dirty="0" smtClean="0">
                  <a:solidFill>
                    <a:srgbClr val="C00000"/>
                  </a:solidFill>
                </a:rPr>
                <a:t>generalized</a:t>
              </a:r>
              <a:r>
                <a:rPr lang="en-US" altLang="ja-JP" sz="2000" dirty="0" smtClean="0"/>
                <a:t>’’ type IIB SUGRA</a:t>
              </a:r>
              <a:endParaRPr kumimoji="1" lang="ja-JP" altLang="en-US" sz="2000" dirty="0"/>
            </a:p>
          </p:txBody>
        </p:sp>
        <p:pic>
          <p:nvPicPr>
            <p:cNvPr id="16" name="図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423" y="4282744"/>
              <a:ext cx="1292631" cy="34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3630011" y="4240536"/>
              <a:ext cx="2227597" cy="421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f</a:t>
              </a:r>
              <a:r>
                <a:rPr lang="en-US" altLang="ja-JP" dirty="0" smtClean="0"/>
                <a:t>or a classical r-matrix</a:t>
              </a:r>
              <a:endParaRPr kumimoji="1" lang="ja-JP" altLang="en-US" dirty="0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494" y="4288731"/>
              <a:ext cx="1316184" cy="34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1209693" y="4076101"/>
              <a:ext cx="6872307" cy="6793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365762" y="3813794"/>
              <a:ext cx="3116238" cy="4212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u="sng" dirty="0">
                  <a:solidFill>
                    <a:srgbClr val="C00000"/>
                  </a:solidFill>
                </a:rPr>
                <a:t> </a:t>
              </a:r>
              <a:r>
                <a:rPr lang="en-US" altLang="ja-JP" u="sng" dirty="0" smtClean="0">
                  <a:solidFill>
                    <a:srgbClr val="C00000"/>
                  </a:solidFill>
                </a:rPr>
                <a:t>The </a:t>
              </a:r>
              <a:r>
                <a:rPr lang="en-US" altLang="ja-JP" u="sng" dirty="0" err="1">
                  <a:solidFill>
                    <a:srgbClr val="C00000"/>
                  </a:solidFill>
                </a:rPr>
                <a:t>unimodularity</a:t>
              </a:r>
              <a:r>
                <a:rPr lang="en-US" altLang="ja-JP" u="sng" dirty="0">
                  <a:solidFill>
                    <a:srgbClr val="C00000"/>
                  </a:solidFill>
                </a:rPr>
                <a:t> </a:t>
              </a:r>
              <a:r>
                <a:rPr lang="en-US" altLang="ja-JP" u="sng" dirty="0" smtClean="0">
                  <a:solidFill>
                    <a:srgbClr val="C00000"/>
                  </a:solidFill>
                </a:rPr>
                <a:t>condition</a:t>
              </a:r>
              <a:r>
                <a:rPr lang="en-US" altLang="ja-JP" dirty="0" smtClean="0">
                  <a:solidFill>
                    <a:srgbClr val="C00000"/>
                  </a:solidFill>
                </a:rPr>
                <a:t>    </a:t>
              </a:r>
              <a:endParaRPr kumimoji="1" lang="ja-JP" altLang="en-US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351275" y="3771662"/>
              <a:ext cx="2248885" cy="4739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400" dirty="0" smtClean="0">
                  <a:solidFill>
                    <a:srgbClr val="006600"/>
                  </a:solidFill>
                </a:rPr>
                <a:t>[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Borsato-Wulff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, 1608.03570]</a:t>
              </a:r>
              <a:endParaRPr lang="ja-JP" altLang="en-US" sz="1400" dirty="0">
                <a:solidFill>
                  <a:srgbClr val="006600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837000" y="2754000"/>
              <a:ext cx="787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522000" y="5323370"/>
              <a:ext cx="7194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7030A0"/>
                  </a:solidFill>
                </a:rPr>
                <a:t>EX</a:t>
              </a:r>
              <a:r>
                <a:rPr lang="ja-JP" altLang="en-US" dirty="0"/>
                <a:t>　　</a:t>
              </a:r>
              <a:r>
                <a:rPr lang="en-US" altLang="ja-JP" dirty="0" err="1" smtClean="0"/>
                <a:t>Lunin-Maldacena-Frolov</a:t>
              </a:r>
              <a:r>
                <a:rPr lang="en-US" altLang="ja-JP" dirty="0" smtClean="0"/>
                <a:t>,  </a:t>
              </a:r>
              <a:r>
                <a:rPr lang="en-US" altLang="ja-JP" dirty="0" err="1" smtClean="0"/>
                <a:t>Maldacena</a:t>
              </a:r>
              <a:r>
                <a:rPr lang="en-US" altLang="ja-JP" dirty="0" smtClean="0"/>
                <a:t>-Russo</a:t>
              </a:r>
              <a:r>
                <a:rPr lang="en-US" altLang="ja-JP" dirty="0"/>
                <a:t>,  </a:t>
              </a:r>
              <a:r>
                <a:rPr lang="en-US" altLang="ja-JP" dirty="0" smtClean="0"/>
                <a:t>Schrödinger</a:t>
              </a:r>
              <a:r>
                <a:rPr lang="ja-JP" altLang="en-US" dirty="0"/>
                <a:t> </a:t>
              </a:r>
              <a:r>
                <a:rPr lang="en-US" altLang="ja-JP" dirty="0" err="1" smtClean="0"/>
                <a:t>spacetimes</a:t>
              </a:r>
              <a:endParaRPr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011053" y="5634031"/>
              <a:ext cx="20609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6600"/>
                  </a:solidFill>
                </a:rPr>
                <a:t>[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Kyono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-KY,  1605.02519]</a:t>
              </a:r>
              <a:endParaRPr lang="ja-JP" alt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2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067" y="3115255"/>
            <a:ext cx="78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Metric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0230" y="1277801"/>
            <a:ext cx="25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Abelian classical r-matrix: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36" y="4300560"/>
            <a:ext cx="1094195" cy="38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00" y="2038149"/>
            <a:ext cx="7578286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42000" y="2773618"/>
            <a:ext cx="8460000" cy="3130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904192" y="2007241"/>
            <a:ext cx="238354" cy="47675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45447" y="1095321"/>
            <a:ext cx="8244783" cy="714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5850" y="3685131"/>
            <a:ext cx="779381" cy="254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B-field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08186" y="916223"/>
            <a:ext cx="22238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[Matsumoto-KY, 1404.1838]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2499" y="5480894"/>
            <a:ext cx="2624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[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Lunin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-Maldacena, 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Frolov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2005]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025" y="4304435"/>
            <a:ext cx="818750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dilaton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9125" y="488221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R-R:</a:t>
            </a:r>
            <a:endParaRPr kumimoji="1" lang="ja-JP" altLang="en-US" sz="1600" dirty="0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23" y="4301458"/>
            <a:ext cx="1087755" cy="4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図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73" y="4858007"/>
            <a:ext cx="1316758" cy="7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6" name="図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28" y="5469464"/>
            <a:ext cx="1984297" cy="2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38" y="1246380"/>
            <a:ext cx="3987598" cy="4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79" y="2927600"/>
            <a:ext cx="5591068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56" y="3704713"/>
            <a:ext cx="5857854" cy="2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20" y="4370668"/>
            <a:ext cx="3835770" cy="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84" y="4772890"/>
            <a:ext cx="4751772" cy="5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924954" y="334659"/>
            <a:ext cx="244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c.f. Leigh-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Strassler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 deformation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3168" y="242216"/>
            <a:ext cx="349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i</a:t>
            </a:r>
            <a:r>
              <a:rPr lang="en-US" altLang="ja-JP" sz="2000" dirty="0"/>
              <a:t>) </a:t>
            </a:r>
            <a:r>
              <a:rPr lang="en-US" altLang="ja-JP" sz="2000" dirty="0" smtClean="0"/>
              <a:t>     gamma-deformations </a:t>
            </a:r>
            <a:r>
              <a:rPr lang="en-US" altLang="ja-JP" sz="2000" dirty="0"/>
              <a:t>of </a:t>
            </a:r>
            <a:r>
              <a:rPr lang="en-US" altLang="ja-JP" sz="2000" dirty="0" smtClean="0"/>
              <a:t>S</a:t>
            </a:r>
            <a:r>
              <a:rPr lang="en-US" altLang="ja-JP" sz="2000" baseline="30000" dirty="0" smtClean="0"/>
              <a:t>5</a:t>
            </a:r>
            <a:r>
              <a:rPr lang="ja-JP" altLang="en-US" sz="2000" baseline="-25000" dirty="0"/>
              <a:t> </a:t>
            </a:r>
            <a:endParaRPr lang="ja-JP" altLang="en-US" sz="20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168" y="242216"/>
            <a:ext cx="568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ii) 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Gravity duals for SYM on non-commutative space</a:t>
            </a:r>
            <a:endParaRPr kumimoji="1" lang="ja-JP" altLang="en-US" sz="20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47440" y="4606223"/>
            <a:ext cx="344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</a:rPr>
              <a:t>[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Hashimoto-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Itzhaki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Maldacena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-Russo, 1999]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32" y="1802448"/>
            <a:ext cx="1464174" cy="5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1849689"/>
            <a:ext cx="1487789" cy="4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86" y="1998795"/>
            <a:ext cx="1859914" cy="21958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63681" y="963752"/>
            <a:ext cx="5123320" cy="721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4193" y="1135572"/>
            <a:ext cx="27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Abelian Jordanian r-matrix: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5936" y="1896695"/>
            <a:ext cx="7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where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2000" y="191305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7000" y="192161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1273646" y="1854000"/>
            <a:ext cx="238354" cy="476759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2000" y="5364000"/>
            <a:ext cx="6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Note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3122" y="1162570"/>
            <a:ext cx="222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[Matsumoto-KY, 1404.3657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145" y="2827720"/>
            <a:ext cx="78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Metric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3435" y="3474000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B-field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98633" y="2592390"/>
            <a:ext cx="8502583" cy="2429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00126" y="5380042"/>
            <a:ext cx="720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solution can also be reproduced as a special limit of </a:t>
            </a:r>
            <a:r>
              <a:rPr kumimoji="1" lang="el-GR" altLang="ja-JP" i="1" dirty="0" smtClean="0"/>
              <a:t>η</a:t>
            </a:r>
            <a:r>
              <a:rPr kumimoji="1" lang="en-US" altLang="ja-JP" dirty="0" smtClean="0"/>
              <a:t>-deformed AdS</a:t>
            </a:r>
            <a:r>
              <a:rPr kumimoji="1" lang="en-US" altLang="ja-JP" baseline="-25000" dirty="0" smtClean="0"/>
              <a:t>5 </a:t>
            </a:r>
            <a:r>
              <a:rPr kumimoji="1" lang="en-US" altLang="ja-JP" dirty="0" smtClean="0"/>
              <a:t>.</a:t>
            </a:r>
            <a:endParaRPr kumimoji="1" lang="ja-JP" altLang="en-US" baseline="-25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2367000" y="5821223"/>
            <a:ext cx="3382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Arutyunov-Borsaro-Frolov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, 1507.04239]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392440" y="5812404"/>
            <a:ext cx="35445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Kameyama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Kyono</a:t>
            </a:r>
            <a:r>
              <a:rPr lang="en-US" altLang="ja-JP" sz="1400" dirty="0" smtClean="0">
                <a:solidFill>
                  <a:srgbClr val="006600"/>
                </a:solidFill>
              </a:rPr>
              <a:t>-Sakamoto-KY, 1509.00173]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32000" y="3500813"/>
            <a:ext cx="818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dilaton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755885"/>
            <a:ext cx="5297381" cy="522701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7619" y="41040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R-R </a:t>
            </a:r>
            <a:r>
              <a:rPr kumimoji="1" lang="en-US" altLang="ja-JP" sz="1600" dirty="0" smtClean="0"/>
              <a:t>:</a:t>
            </a:r>
            <a:endParaRPr kumimoji="1" lang="ja-JP" altLang="en-US" sz="1600" dirty="0"/>
          </a:p>
        </p:txBody>
      </p:sp>
      <p:pic>
        <p:nvPicPr>
          <p:cNvPr id="2056" name="図 20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5" y="1083144"/>
            <a:ext cx="1316186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947404" y="324000"/>
            <a:ext cx="203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c.f. 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Seiberg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-Witten, 1999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8" y="3485494"/>
            <a:ext cx="2041545" cy="40075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8" y="4061594"/>
            <a:ext cx="4707547" cy="41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65" y="3425746"/>
            <a:ext cx="1909412" cy="5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170" y="242216"/>
            <a:ext cx="309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iii)   Schrödinger </a:t>
            </a:r>
            <a:r>
              <a:rPr lang="en-US" altLang="ja-JP" sz="2000" dirty="0" err="1" smtClean="0"/>
              <a:t>spacetimes</a:t>
            </a:r>
            <a:endParaRPr lang="ja-JP" altLang="en-US" sz="20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49846" y="1081186"/>
            <a:ext cx="231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</a:rPr>
              <a:t>[Matsumoto-KY, 1502.00740]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019" y="2275058"/>
            <a:ext cx="789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Metric: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4230" y="2737348"/>
            <a:ext cx="779381" cy="450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B-field:</a:t>
            </a:r>
            <a:endParaRPr lang="ja-JP" alt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432000" y="2039488"/>
            <a:ext cx="8400069" cy="1908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63292" y="864000"/>
            <a:ext cx="5438317" cy="721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3804" y="1035820"/>
            <a:ext cx="16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Mixed r-matrix: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164569" y="1655028"/>
            <a:ext cx="268156" cy="32371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76549" y="3073601"/>
            <a:ext cx="2525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6600"/>
                </a:solidFill>
              </a:rPr>
              <a:t>[Herzog-</a:t>
            </a:r>
            <a:r>
              <a:rPr lang="en-US" altLang="ja-JP" sz="1200" dirty="0" err="1">
                <a:solidFill>
                  <a:srgbClr val="006600"/>
                </a:solidFill>
              </a:rPr>
              <a:t>Rangamani</a:t>
            </a:r>
            <a:r>
              <a:rPr lang="en-US" altLang="ja-JP" sz="1200" dirty="0">
                <a:solidFill>
                  <a:srgbClr val="006600"/>
                </a:solidFill>
              </a:rPr>
              <a:t>-Ross, 0807.1099]</a:t>
            </a:r>
            <a:endParaRPr lang="ja-JP" altLang="en-US" sz="1200" dirty="0">
              <a:solidFill>
                <a:srgbClr val="0066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88413" y="3292489"/>
            <a:ext cx="2933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6600"/>
                </a:solidFill>
              </a:rPr>
              <a:t>[</a:t>
            </a:r>
            <a:r>
              <a:rPr lang="en-US" altLang="ja-JP" sz="1200" dirty="0" err="1">
                <a:solidFill>
                  <a:srgbClr val="006600"/>
                </a:solidFill>
              </a:rPr>
              <a:t>Maldacena-Martelli-Tachikawa</a:t>
            </a:r>
            <a:r>
              <a:rPr lang="en-US" altLang="ja-JP" sz="1200" dirty="0">
                <a:solidFill>
                  <a:srgbClr val="006600"/>
                </a:solidFill>
              </a:rPr>
              <a:t>, 0807.1100]</a:t>
            </a:r>
            <a:endParaRPr lang="ja-JP" altLang="en-US" sz="1200" dirty="0">
              <a:solidFill>
                <a:srgbClr val="0066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88413" y="3517489"/>
            <a:ext cx="324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6600"/>
                </a:solidFill>
              </a:rPr>
              <a:t>[Adams-</a:t>
            </a:r>
            <a:r>
              <a:rPr lang="en-US" altLang="ja-JP" sz="1200" dirty="0" err="1">
                <a:solidFill>
                  <a:srgbClr val="006600"/>
                </a:solidFill>
              </a:rPr>
              <a:t>Balasubramanian</a:t>
            </a:r>
            <a:r>
              <a:rPr lang="en-US" altLang="ja-JP" sz="1200" dirty="0">
                <a:solidFill>
                  <a:srgbClr val="006600"/>
                </a:solidFill>
              </a:rPr>
              <a:t>-McGreevy, 0807.1111]</a:t>
            </a:r>
            <a:endParaRPr lang="ja-JP" altLang="en-US" sz="1200" dirty="0">
              <a:solidFill>
                <a:srgbClr val="0066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75" y="4160413"/>
            <a:ext cx="3881425" cy="73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22626" y="4149000"/>
            <a:ext cx="152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</a:t>
            </a:r>
            <a:r>
              <a:rPr lang="en-US" altLang="ja-JP" sz="1600" baseline="30000" dirty="0" smtClean="0"/>
              <a:t>5 </a:t>
            </a:r>
            <a:r>
              <a:rPr lang="en-US" altLang="ja-JP" sz="1600" dirty="0"/>
              <a:t>-</a:t>
            </a:r>
            <a:r>
              <a:rPr lang="en-US" altLang="ja-JP" sz="1600" dirty="0" smtClean="0"/>
              <a:t>coordinates: </a:t>
            </a:r>
            <a:endParaRPr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4230" y="3500934"/>
            <a:ext cx="342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</a:t>
            </a:r>
            <a:r>
              <a:rPr lang="en-US" altLang="ja-JP" sz="1600" dirty="0" smtClean="0"/>
              <a:t>he R-R sector is the same as AdS</a:t>
            </a:r>
            <a:r>
              <a:rPr lang="en-US" altLang="ja-JP" sz="1600" baseline="-25000" dirty="0" smtClean="0"/>
              <a:t>5 </a:t>
            </a:r>
            <a:r>
              <a:rPr lang="en-US" altLang="ja-JP" sz="1600" dirty="0" smtClean="0"/>
              <a:t>x S</a:t>
            </a:r>
            <a:r>
              <a:rPr lang="en-US" altLang="ja-JP" sz="1600" baseline="30000" dirty="0" smtClean="0"/>
              <a:t>5</a:t>
            </a:r>
            <a:r>
              <a:rPr lang="en-US" altLang="ja-JP" sz="1600" dirty="0" smtClean="0"/>
              <a:t>.</a:t>
            </a:r>
            <a:endParaRPr lang="ja-JP" altLang="en-US" sz="1600" dirty="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95" y="1004488"/>
            <a:ext cx="2519014" cy="4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781019" y="3119488"/>
            <a:ext cx="958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/>
              <a:t>dilaton</a:t>
            </a:r>
            <a:r>
              <a:rPr lang="en-US" altLang="ja-JP" sz="1600" dirty="0"/>
              <a:t>:   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7000" y="5004000"/>
            <a:ext cx="61027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rgbClr val="7030A0"/>
                </a:solidFill>
              </a:rPr>
              <a:t>NOTE     </a:t>
            </a:r>
            <a:r>
              <a:rPr kumimoji="1" lang="en-US" altLang="ja-JP" dirty="0" smtClean="0"/>
              <a:t>    </a:t>
            </a:r>
            <a:r>
              <a:rPr kumimoji="1" lang="en-US" altLang="ja-JP" dirty="0" smtClean="0">
                <a:solidFill>
                  <a:srgbClr val="002060"/>
                </a:solidFill>
              </a:rPr>
              <a:t>the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dilaton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 and R-R sector have not been deformed. 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297391" y="5634000"/>
            <a:ext cx="723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In </a:t>
            </a:r>
            <a:r>
              <a:rPr lang="en-US" altLang="ja-JP" sz="1600" dirty="0"/>
              <a:t>the middle of computation, the </a:t>
            </a:r>
            <a:r>
              <a:rPr lang="en-US" altLang="ja-JP" sz="1600" dirty="0" smtClean="0"/>
              <a:t>fermionic sector becomes </a:t>
            </a:r>
            <a:r>
              <a:rPr lang="en-US" altLang="ja-JP" sz="1600" dirty="0"/>
              <a:t>really messy </a:t>
            </a:r>
            <a:r>
              <a:rPr lang="en-US" altLang="ja-JP" sz="1600" dirty="0" smtClean="0"/>
              <a:t>and </a:t>
            </a:r>
          </a:p>
          <a:p>
            <a:r>
              <a:rPr lang="en-US" altLang="ja-JP" sz="1600" dirty="0" smtClean="0"/>
              <a:t>quite </a:t>
            </a:r>
            <a:r>
              <a:rPr lang="en-US" altLang="ja-JP" sz="1600" dirty="0"/>
              <a:t>complicated. So the cancellation of the deformation effect </a:t>
            </a:r>
            <a:r>
              <a:rPr lang="en-US" altLang="ja-JP" sz="1600" dirty="0" smtClean="0"/>
              <a:t>seems </a:t>
            </a:r>
            <a:r>
              <a:rPr lang="en-US" altLang="ja-JP" sz="1600" dirty="0"/>
              <a:t>miraculous.</a:t>
            </a:r>
            <a:endParaRPr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78" y="2211009"/>
            <a:ext cx="5919682" cy="11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562000" y="160487"/>
            <a:ext cx="352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c.f.   [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Son, 0804.3972],</a:t>
            </a:r>
          </a:p>
          <a:p>
            <a:r>
              <a:rPr lang="en-US" altLang="ja-JP" sz="1400" dirty="0">
                <a:solidFill>
                  <a:srgbClr val="006600"/>
                </a:solidFill>
              </a:rPr>
              <a:t> </a:t>
            </a:r>
            <a:r>
              <a:rPr lang="en-US" altLang="ja-JP" sz="1400" dirty="0" smtClean="0">
                <a:solidFill>
                  <a:srgbClr val="006600"/>
                </a:solidFill>
              </a:rPr>
              <a:t>       [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Balasubramanian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-McGreevy, 0804.4053]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612000" y="1944000"/>
            <a:ext cx="7920000" cy="21150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9204" y="2754000"/>
            <a:ext cx="6232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What is the generalized type IIB SUGRA?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064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189000"/>
            <a:ext cx="4700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00000"/>
                </a:solidFill>
              </a:rPr>
              <a:t>The generalized </a:t>
            </a:r>
            <a:r>
              <a:rPr kumimoji="1" lang="en-US" altLang="ja-JP" sz="2200" dirty="0" err="1" smtClean="0">
                <a:solidFill>
                  <a:srgbClr val="C00000"/>
                </a:solidFill>
              </a:rPr>
              <a:t>eqns</a:t>
            </a:r>
            <a:r>
              <a:rPr kumimoji="1" lang="en-US" altLang="ja-JP" sz="2200" dirty="0" smtClean="0">
                <a:solidFill>
                  <a:srgbClr val="C00000"/>
                </a:solidFill>
              </a:rPr>
              <a:t> of type IIB SUGRA</a:t>
            </a:r>
            <a:endParaRPr kumimoji="1" lang="ja-JP" altLang="en-US" sz="2200" dirty="0">
              <a:solidFill>
                <a:srgbClr val="C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774000"/>
            <a:ext cx="7871916" cy="295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0" y="4014000"/>
            <a:ext cx="8319614" cy="4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56" y="2244250"/>
            <a:ext cx="1846436" cy="2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39" y="5274000"/>
            <a:ext cx="6380661" cy="10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22000" y="4734000"/>
            <a:ext cx="27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Modified Bianchi identities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2261" y="279000"/>
            <a:ext cx="335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Arutyunov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Frolov</a:t>
            </a:r>
            <a:r>
              <a:rPr lang="en-US" altLang="ja-JP" sz="1400" dirty="0" smtClean="0">
                <a:solidFill>
                  <a:srgbClr val="006600"/>
                </a:solidFill>
              </a:rPr>
              <a:t>-Hoare-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Roiban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Tseytlin</a:t>
            </a:r>
            <a:r>
              <a:rPr lang="en-US" altLang="ja-JP" sz="1400" dirty="0" smtClean="0">
                <a:solidFill>
                  <a:srgbClr val="006600"/>
                </a:solidFill>
              </a:rPr>
              <a:t>, </a:t>
            </a:r>
          </a:p>
          <a:p>
            <a:r>
              <a:rPr lang="en-US" altLang="ja-JP" sz="1400" dirty="0">
                <a:solidFill>
                  <a:srgbClr val="006600"/>
                </a:solidFill>
              </a:rPr>
              <a:t> </a:t>
            </a:r>
            <a:r>
              <a:rPr lang="en-US" altLang="ja-JP" sz="1400" dirty="0" smtClean="0">
                <a:solidFill>
                  <a:srgbClr val="006600"/>
                </a:solidFill>
              </a:rPr>
              <a:t>                                                     1511.05795]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02000" y="774000"/>
            <a:ext cx="6885000" cy="5580000"/>
            <a:chOff x="1602000" y="774000"/>
            <a:chExt cx="6885000" cy="5580000"/>
          </a:xfrm>
        </p:grpSpPr>
        <p:sp>
          <p:nvSpPr>
            <p:cNvPr id="3" name="角丸四角形 2"/>
            <p:cNvSpPr/>
            <p:nvPr/>
          </p:nvSpPr>
          <p:spPr>
            <a:xfrm>
              <a:off x="4122000" y="77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5067000" y="77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5382000" y="122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7047000" y="122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7947000" y="122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2367000" y="1719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132000" y="1719000"/>
              <a:ext cx="855000" cy="450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602000" y="2259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872000" y="275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2142000" y="3249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2142000" y="5139000"/>
              <a:ext cx="450000" cy="3889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2142000" y="5544000"/>
              <a:ext cx="450000" cy="3889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2142000" y="5904000"/>
              <a:ext cx="450000" cy="3889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4887000" y="2259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022000" y="275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6777000" y="3294000"/>
              <a:ext cx="54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3492000" y="5139000"/>
              <a:ext cx="45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4707000" y="5454000"/>
              <a:ext cx="45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6597000" y="5904000"/>
              <a:ext cx="450000" cy="450000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1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2000" y="459000"/>
            <a:ext cx="569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New ingredients:                                                 </a:t>
            </a:r>
            <a:r>
              <a:rPr kumimoji="1" lang="en-US" altLang="ja-JP" dirty="0" smtClean="0">
                <a:solidFill>
                  <a:srgbClr val="0000FF"/>
                </a:solidFill>
              </a:rPr>
              <a:t>3 vector fields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82" y="565618"/>
            <a:ext cx="1177638" cy="2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2" y="1317766"/>
            <a:ext cx="1638996" cy="2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02000" y="1799668"/>
            <a:ext cx="425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Then               s</a:t>
            </a:r>
            <a:r>
              <a:rPr kumimoji="1" lang="en-US" altLang="ja-JP" dirty="0" smtClean="0"/>
              <a:t>atisfy the following relations: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0875" y="3239668"/>
            <a:ext cx="534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Assuming that      is chosen such that the Lie derivative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5" y="3779668"/>
            <a:ext cx="4786125" cy="2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270875" y="4222092"/>
            <a:ext cx="494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v</a:t>
            </a:r>
            <a:r>
              <a:rPr kumimoji="1" lang="en-US" altLang="ja-JP" dirty="0" smtClean="0"/>
              <a:t>anishes, the 2nd equation above can be solved </a:t>
            </a:r>
            <a:r>
              <a:rPr lang="en-US" altLang="ja-JP" dirty="0" smtClean="0"/>
              <a:t>by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28" y="4769740"/>
            <a:ext cx="2286005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606785" y="5905238"/>
            <a:ext cx="523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            , the usual type IIB SUGRA is reproduced.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96" y="6006147"/>
            <a:ext cx="482392" cy="1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5" y="3340473"/>
            <a:ext cx="125950" cy="1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315875" y="5264668"/>
            <a:ext cx="36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Thus only</a:t>
            </a:r>
            <a:r>
              <a:rPr kumimoji="1" lang="en-US" altLang="ja-JP" dirty="0" smtClean="0"/>
              <a:t>      is independent after all.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2" y="5383579"/>
            <a:ext cx="125950" cy="1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780671" y="5904000"/>
            <a:ext cx="69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83212" y="1224000"/>
            <a:ext cx="56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But                                 </a:t>
            </a:r>
            <a:r>
              <a:rPr lang="ja-JP" altLang="en-US" dirty="0"/>
              <a:t> </a:t>
            </a:r>
            <a:r>
              <a:rPr lang="ja-JP" altLang="en-US" dirty="0" smtClean="0"/>
              <a:t>  </a:t>
            </a:r>
            <a:r>
              <a:rPr kumimoji="1" lang="en-US" altLang="ja-JP" dirty="0" smtClean="0"/>
              <a:t> , </a:t>
            </a:r>
            <a:r>
              <a:rPr lang="en-US" altLang="ja-JP" dirty="0" smtClean="0"/>
              <a:t>so</a:t>
            </a:r>
            <a:r>
              <a:rPr kumimoji="1" lang="en-US" altLang="ja-JP" dirty="0" smtClean="0"/>
              <a:t> two of them are independent.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0" y="1902154"/>
            <a:ext cx="566779" cy="1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792000" y="2348419"/>
            <a:ext cx="8010000" cy="67558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792000" y="369000"/>
            <a:ext cx="6345000" cy="61215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47000" y="47790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0" y="2549377"/>
            <a:ext cx="7365092" cy="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467000" y="1944000"/>
            <a:ext cx="6210000" cy="21150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7222" y="2754000"/>
            <a:ext cx="226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Introduction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26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67000" y="936384"/>
            <a:ext cx="5580000" cy="1153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mtClean="0"/>
              <a:t>\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6" y="2959046"/>
            <a:ext cx="8119262" cy="18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97000" y="2349000"/>
            <a:ext cx="26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resulting background: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00" y="1134000"/>
            <a:ext cx="1871598" cy="8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00" y="5306089"/>
            <a:ext cx="3555000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屈折矢印 15"/>
          <p:cNvSpPr/>
          <p:nvPr/>
        </p:nvSpPr>
        <p:spPr>
          <a:xfrm rot="5400000">
            <a:off x="629903" y="5108185"/>
            <a:ext cx="450000" cy="57580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86462" y="2391774"/>
            <a:ext cx="190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Kyono</a:t>
            </a:r>
            <a:r>
              <a:rPr lang="en-US" altLang="ja-JP" sz="1400" dirty="0" smtClean="0">
                <a:solidFill>
                  <a:srgbClr val="006600"/>
                </a:solidFill>
              </a:rPr>
              <a:t>-KY</a:t>
            </a:r>
            <a:r>
              <a:rPr lang="en-US" altLang="ja-JP" sz="1400" dirty="0">
                <a:solidFill>
                  <a:srgbClr val="006600"/>
                </a:solidFill>
              </a:rPr>
              <a:t>, </a:t>
            </a:r>
            <a:r>
              <a:rPr lang="en-US" altLang="ja-JP" sz="1400" dirty="0" smtClean="0">
                <a:solidFill>
                  <a:srgbClr val="006600"/>
                </a:solidFill>
              </a:rPr>
              <a:t>1605.02519]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95012" y="5306088"/>
            <a:ext cx="30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Bianchi identity is broken.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28579" y="5939668"/>
            <a:ext cx="381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e.o.m. of </a:t>
            </a:r>
            <a:r>
              <a:rPr kumimoji="1" lang="en-US" altLang="ja-JP" i="1" dirty="0" smtClean="0"/>
              <a:t>B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is not satisfied as well.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287000" y="5216088"/>
            <a:ext cx="4095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5" y="1181414"/>
            <a:ext cx="4590869" cy="71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423170" y="242216"/>
            <a:ext cx="540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An example of solutions of the generalized SUGRA</a:t>
            </a:r>
            <a:endParaRPr lang="ja-JP" altLang="en-US" sz="20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4455" y="144000"/>
            <a:ext cx="227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</a:rPr>
              <a:t>Some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comments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7133" y="1086882"/>
            <a:ext cx="666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a1=0 case </a:t>
            </a:r>
            <a:r>
              <a:rPr kumimoji="1" lang="en-US" altLang="ja-JP" dirty="0" smtClean="0"/>
              <a:t>is special. The classical r-matrix becomes </a:t>
            </a:r>
            <a:r>
              <a:rPr lang="en-US" altLang="ja-JP" dirty="0" err="1" smtClean="0">
                <a:solidFill>
                  <a:srgbClr val="0000FF"/>
                </a:solidFill>
              </a:rPr>
              <a:t>unimodular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7133" y="1494000"/>
            <a:ext cx="463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background </a:t>
            </a:r>
            <a:r>
              <a:rPr lang="en-US" altLang="ja-JP" dirty="0"/>
              <a:t>i</a:t>
            </a:r>
            <a:r>
              <a:rPr kumimoji="1" lang="en-US" altLang="ja-JP" dirty="0" smtClean="0"/>
              <a:t>s a solution of type IIB SUGRA.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423703" y="1534055"/>
            <a:ext cx="3483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Hubeney</a:t>
            </a:r>
            <a:r>
              <a:rPr lang="en-US" altLang="ja-JP" sz="1400" dirty="0" smtClean="0">
                <a:solidFill>
                  <a:srgbClr val="006600"/>
                </a:solidFill>
              </a:rPr>
              <a:t>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Rangamani</a:t>
            </a:r>
            <a:r>
              <a:rPr lang="en-US" altLang="ja-JP" sz="1400" dirty="0" smtClean="0">
                <a:solidFill>
                  <a:srgbClr val="006600"/>
                </a:solidFill>
              </a:rPr>
              <a:t>-Ross,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hep-th</a:t>
            </a:r>
            <a:r>
              <a:rPr lang="en-US" altLang="ja-JP" sz="1400" dirty="0" smtClean="0">
                <a:solidFill>
                  <a:srgbClr val="006600"/>
                </a:solidFill>
              </a:rPr>
              <a:t>/0504034</a:t>
            </a:r>
            <a:r>
              <a:rPr lang="en-US" altLang="ja-JP" sz="1400" dirty="0">
                <a:solidFill>
                  <a:srgbClr val="006600"/>
                </a:solidFill>
              </a:rPr>
              <a:t>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7133" y="2403332"/>
            <a:ext cx="5942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The resulting background </a:t>
            </a:r>
            <a:r>
              <a:rPr lang="en-US" altLang="ja-JP" dirty="0"/>
              <a:t>i</a:t>
            </a:r>
            <a:r>
              <a:rPr kumimoji="1" lang="en-US" altLang="ja-JP" dirty="0" smtClean="0"/>
              <a:t>s not </a:t>
            </a:r>
            <a:r>
              <a:rPr lang="en-US" altLang="ja-JP" dirty="0" smtClean="0"/>
              <a:t>a solution</a:t>
            </a:r>
            <a:r>
              <a:rPr kumimoji="1" lang="en-US" altLang="ja-JP" dirty="0" smtClean="0"/>
              <a:t> of type IIB SUGRA, 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b</a:t>
            </a:r>
            <a:r>
              <a:rPr kumimoji="1" lang="en-US" altLang="ja-JP" dirty="0" smtClean="0"/>
              <a:t>ut still satisfies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generalized </a:t>
            </a:r>
            <a:r>
              <a:rPr lang="en-US" altLang="ja-JP" dirty="0" smtClean="0">
                <a:solidFill>
                  <a:srgbClr val="FF0000"/>
                </a:solidFill>
              </a:rPr>
              <a:t>equations</a:t>
            </a:r>
            <a:r>
              <a:rPr kumimoji="1" lang="en-US" altLang="ja-JP" dirty="0" smtClean="0"/>
              <a:t> with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7000" y="639000"/>
            <a:ext cx="172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C00000"/>
                </a:solidFill>
              </a:rPr>
              <a:t>Special case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700" y="2043332"/>
            <a:ext cx="1810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C00000"/>
                </a:solidFill>
              </a:rPr>
              <a:t>Gener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al case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8106" y="5124261"/>
            <a:ext cx="645003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/>
              <a:t>Furthermore</a:t>
            </a:r>
            <a:r>
              <a:rPr kumimoji="1" lang="en-US" altLang="ja-JP" dirty="0" smtClean="0"/>
              <a:t>, this ``T-</a:t>
            </a:r>
            <a:r>
              <a:rPr kumimoji="1" lang="en-US" altLang="ja-JP" dirty="0" err="1" smtClean="0"/>
              <a:t>dualized</a:t>
            </a:r>
            <a:r>
              <a:rPr kumimoji="1" lang="en-US" altLang="ja-JP" dirty="0" smtClean="0"/>
              <a:t>’’ background </a:t>
            </a:r>
            <a:r>
              <a:rPr lang="en-US" altLang="ja-JP" dirty="0" smtClean="0"/>
              <a:t>is locally equivalent to</a:t>
            </a:r>
            <a:r>
              <a:rPr kumimoji="1" lang="en-US" altLang="ja-JP" dirty="0" smtClean="0"/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rgbClr val="C00000"/>
                </a:solidFill>
              </a:rPr>
              <a:t>the 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undeformed</a:t>
            </a:r>
            <a:r>
              <a:rPr kumimoji="1" lang="en-US" altLang="ja-JP" dirty="0" smtClean="0">
                <a:solidFill>
                  <a:srgbClr val="C00000"/>
                </a:solidFill>
              </a:rPr>
              <a:t> AdS</a:t>
            </a:r>
            <a:r>
              <a:rPr kumimoji="1" lang="en-US" altLang="ja-JP" baseline="-25000" dirty="0" smtClean="0">
                <a:solidFill>
                  <a:srgbClr val="C00000"/>
                </a:solidFill>
              </a:rPr>
              <a:t>5</a:t>
            </a:r>
            <a:r>
              <a:rPr kumimoji="1" lang="en-US" altLang="ja-JP" dirty="0" smtClean="0">
                <a:solidFill>
                  <a:srgbClr val="C00000"/>
                </a:solidFill>
              </a:rPr>
              <a:t> x S</a:t>
            </a:r>
            <a:r>
              <a:rPr kumimoji="1" lang="en-US" altLang="ja-JP" baseline="30000" dirty="0" smtClean="0">
                <a:solidFill>
                  <a:srgbClr val="C00000"/>
                </a:solidFill>
              </a:rPr>
              <a:t>5 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01168" y="5683673"/>
            <a:ext cx="3490832" cy="30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[Orlando-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Reffert</a:t>
            </a:r>
            <a:r>
              <a:rPr lang="en-US" altLang="ja-JP" sz="1400" dirty="0" smtClean="0">
                <a:solidFill>
                  <a:srgbClr val="006600"/>
                </a:solidFill>
              </a:rPr>
              <a:t>-Sakamoto-KY,  1607.00795]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5647" y="4203332"/>
            <a:ext cx="8181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It is more interesting to perform ``generalized T-dualities’’ for </a:t>
            </a:r>
            <a:r>
              <a:rPr lang="en-US" altLang="ja-JP" dirty="0" smtClean="0"/>
              <a:t>this solution</a:t>
            </a:r>
            <a:r>
              <a:rPr kumimoji="1" lang="en-US" altLang="ja-JP" dirty="0" smtClean="0"/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rgbClr val="002060"/>
                </a:solidFill>
              </a:rPr>
              <a:t>(i.e., a generalized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Buscher</a:t>
            </a:r>
            <a:r>
              <a:rPr kumimoji="1" lang="en-US" altLang="ja-JP" dirty="0" smtClean="0">
                <a:solidFill>
                  <a:srgbClr val="002060"/>
                </a:solidFill>
              </a:rPr>
              <a:t> rule)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   a solution of </a:t>
            </a:r>
            <a:r>
              <a:rPr lang="en-US" altLang="ja-JP" dirty="0" smtClean="0">
                <a:solidFill>
                  <a:srgbClr val="0000FF"/>
                </a:solidFill>
              </a:rPr>
              <a:t>the usual type IIB SUGRA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675647" y="3465525"/>
            <a:ext cx="3090243" cy="64701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12" y="3559673"/>
            <a:ext cx="2308677" cy="4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4027679" y="4778815"/>
            <a:ext cx="585000" cy="25833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2513" y="6142447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What is the physical interpretation of this result?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000" y="189000"/>
            <a:ext cx="599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A great progress on the Green-Schwarz string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015" y="1453890"/>
            <a:ext cx="7307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Old result:        </a:t>
            </a:r>
            <a:r>
              <a:rPr lang="en-US" altLang="ja-JP" sz="2000" dirty="0" smtClean="0"/>
              <a:t>the on-shell condition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of</a:t>
            </a:r>
            <a:r>
              <a:rPr kumimoji="1" lang="en-US" altLang="ja-JP" sz="2000" dirty="0" smtClean="0"/>
              <a:t> the </a:t>
            </a:r>
            <a:r>
              <a:rPr lang="en-US" altLang="ja-JP" sz="2000" dirty="0" smtClean="0"/>
              <a:t>standard</a:t>
            </a:r>
            <a:r>
              <a:rPr kumimoji="1" lang="en-US" altLang="ja-JP" sz="2000" dirty="0" smtClean="0"/>
              <a:t> type IIB SUGRA</a:t>
            </a:r>
          </a:p>
          <a:p>
            <a:pPr>
              <a:lnSpc>
                <a:spcPct val="150000"/>
              </a:lnSpc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                  kappa-invariant GS string theory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6638" y="774000"/>
            <a:ext cx="5070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elation between kappa-symmetry and SUGRA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324375" y="1982167"/>
            <a:ext cx="585000" cy="1800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901723" y="1900557"/>
            <a:ext cx="2440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Grisaru</a:t>
            </a:r>
            <a:r>
              <a:rPr lang="en-US" altLang="ja-JP" sz="1400" dirty="0" smtClean="0">
                <a:solidFill>
                  <a:srgbClr val="006600"/>
                </a:solidFill>
              </a:rPr>
              <a:t>-Howe-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Mezincescu</a:t>
            </a:r>
            <a:endParaRPr lang="en-US" altLang="ja-JP" sz="1400" dirty="0" smtClean="0">
              <a:solidFill>
                <a:srgbClr val="006600"/>
              </a:solidFill>
            </a:endParaRPr>
          </a:p>
          <a:p>
            <a:r>
              <a:rPr lang="en-US" altLang="ja-JP" sz="1400" dirty="0">
                <a:solidFill>
                  <a:srgbClr val="006600"/>
                </a:solidFill>
              </a:rPr>
              <a:t> </a:t>
            </a:r>
            <a:r>
              <a:rPr lang="en-US" altLang="ja-JP" sz="1400" dirty="0" smtClean="0">
                <a:solidFill>
                  <a:srgbClr val="006600"/>
                </a:solidFill>
              </a:rPr>
              <a:t> -Nilsson-Townsend, 1985]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56723" y="2344558"/>
            <a:ext cx="295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The inverse was conjectured.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42001" y="2893890"/>
            <a:ext cx="8505000" cy="1655220"/>
            <a:chOff x="342001" y="2893890"/>
            <a:chExt cx="8505000" cy="1655220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342001" y="2893890"/>
              <a:ext cx="8505000" cy="1112361"/>
              <a:chOff x="342001" y="2889000"/>
              <a:chExt cx="8505000" cy="1112361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524375" y="3072352"/>
                <a:ext cx="8232625" cy="861774"/>
                <a:chOff x="399652" y="3114000"/>
                <a:chExt cx="8232625" cy="861774"/>
              </a:xfrm>
            </p:grpSpPr>
            <p:sp>
              <p:nvSpPr>
                <p:cNvPr id="4" name="正方形/長方形 3"/>
                <p:cNvSpPr/>
                <p:nvPr/>
              </p:nvSpPr>
              <p:spPr>
                <a:xfrm>
                  <a:off x="6427277" y="3564000"/>
                  <a:ext cx="220500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dirty="0" smtClean="0">
                      <a:solidFill>
                        <a:srgbClr val="006600"/>
                      </a:solidFill>
                    </a:rPr>
                    <a:t>[</a:t>
                  </a:r>
                  <a:r>
                    <a:rPr lang="en-US" altLang="ja-JP" sz="1400" dirty="0" err="1" smtClean="0">
                      <a:solidFill>
                        <a:srgbClr val="006600"/>
                      </a:solidFill>
                    </a:rPr>
                    <a:t>Tseytlin-Wulf</a:t>
                  </a:r>
                  <a:r>
                    <a:rPr lang="en-US" altLang="ja-JP" sz="1400" dirty="0" smtClean="0">
                      <a:solidFill>
                        <a:srgbClr val="006600"/>
                      </a:solidFill>
                    </a:rPr>
                    <a:t>, 1605.04884]</a:t>
                  </a:r>
                  <a:endParaRPr lang="ja-JP" altLang="en-US" sz="14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399652" y="3114000"/>
                  <a:ext cx="5964774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New</a:t>
                  </a:r>
                  <a:r>
                    <a:rPr kumimoji="1" lang="en-US" altLang="ja-JP" sz="2000" dirty="0" smtClean="0">
                      <a:solidFill>
                        <a:srgbClr val="FF0000"/>
                      </a:solidFill>
                    </a:rPr>
                    <a:t> result:        </a:t>
                  </a:r>
                  <a:r>
                    <a:rPr lang="en-US" altLang="ja-JP" sz="2000" dirty="0" smtClean="0"/>
                    <a:t>kappa-invariant GS string theory</a:t>
                  </a:r>
                  <a:endParaRPr kumimoji="1" lang="en-US" altLang="ja-JP" sz="20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000" dirty="0"/>
                    <a:t> </a:t>
                  </a:r>
                  <a:r>
                    <a:rPr lang="en-US" altLang="ja-JP" sz="2000" dirty="0" smtClean="0"/>
                    <a:t>                                           the 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generalized </a:t>
                  </a:r>
                  <a:r>
                    <a:rPr lang="en-US" altLang="ja-JP" sz="2000" dirty="0" smtClean="0"/>
                    <a:t>type IIB SUGRA</a:t>
                  </a:r>
                  <a:endParaRPr kumimoji="1" lang="ja-JP" altLang="en-US" sz="2000" dirty="0"/>
                </a:p>
              </p:txBody>
            </p:sp>
            <p:sp>
              <p:nvSpPr>
                <p:cNvPr id="10" name="右矢印 9"/>
                <p:cNvSpPr/>
                <p:nvPr/>
              </p:nvSpPr>
              <p:spPr>
                <a:xfrm>
                  <a:off x="2244652" y="3647327"/>
                  <a:ext cx="585000" cy="180000"/>
                </a:xfrm>
                <a:prstGeom prst="rightArrow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角丸四角形 20"/>
              <p:cNvSpPr/>
              <p:nvPr/>
            </p:nvSpPr>
            <p:spPr>
              <a:xfrm>
                <a:off x="342001" y="2889000"/>
                <a:ext cx="8505000" cy="1112361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781301" y="4149000"/>
              <a:ext cx="7705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This issue has been resolved after more than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30 years </a:t>
              </a:r>
              <a:r>
                <a:rPr kumimoji="1" lang="en-US" altLang="ja-JP" sz="2000" dirty="0" smtClean="0"/>
                <a:t>from the old work.</a:t>
              </a:r>
              <a:endParaRPr kumimoji="1" lang="ja-JP" altLang="en-US" sz="20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81300" y="4890345"/>
            <a:ext cx="7705699" cy="1305252"/>
            <a:chOff x="781300" y="4890345"/>
            <a:chExt cx="7705699" cy="1305252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273317" y="5255050"/>
              <a:ext cx="686399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kumimoji="1" lang="en-US" altLang="ja-JP" sz="2000" dirty="0" smtClean="0"/>
                <a:t>The string world-sheet </a:t>
              </a:r>
              <a:r>
                <a:rPr lang="en-US" altLang="ja-JP" sz="2000" dirty="0" smtClean="0"/>
                <a:t>is not</a:t>
              </a:r>
              <a:r>
                <a:rPr lang="en-US" altLang="ja-JP" sz="2000" dirty="0"/>
                <a:t> </a:t>
              </a:r>
              <a:r>
                <a:rPr kumimoji="1" lang="en-US" altLang="ja-JP" sz="2000" dirty="0" smtClean="0"/>
                <a:t>Weyl invariant but</a:t>
              </a:r>
              <a:r>
                <a:rPr kumimoji="1" lang="en-US" altLang="ja-JP" sz="2000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scale invariant</a:t>
              </a:r>
              <a:r>
                <a:rPr kumimoji="1" lang="en-US" altLang="ja-JP" sz="2000" dirty="0" smtClean="0"/>
                <a:t>,  </a:t>
              </a:r>
            </a:p>
            <a:p>
              <a:pPr>
                <a:lnSpc>
                  <a:spcPct val="125000"/>
                </a:lnSpc>
              </a:pPr>
              <a:r>
                <a:rPr lang="en-US" altLang="ja-JP" sz="2000" dirty="0" smtClean="0"/>
                <a:t>if the background is not a solution of type IIB SUGRA.</a:t>
              </a:r>
              <a:endParaRPr kumimoji="1" lang="ja-JP" altLang="en-US" sz="20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81300" y="5159156"/>
              <a:ext cx="7705699" cy="10364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08704" y="4890345"/>
              <a:ext cx="13950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7030A0"/>
                  </a:solidFill>
                </a:rPr>
                <a:t>Pathology? 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087056" y="4959000"/>
              <a:ext cx="4185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400" dirty="0" smtClean="0">
                  <a:solidFill>
                    <a:srgbClr val="006600"/>
                  </a:solidFill>
                </a:rPr>
                <a:t>[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Arutyunov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-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Frolov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-Hoare-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Roiban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-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Tseytlin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, 1511.05795]</a:t>
              </a:r>
              <a:endParaRPr lang="ja-JP" alt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3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602000" y="1944000"/>
            <a:ext cx="5850000" cy="21150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9981" y="2739890"/>
            <a:ext cx="381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Summary and Discussion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63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914" y="177335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solidFill>
                  <a:srgbClr val="002060"/>
                </a:solidFill>
              </a:rPr>
              <a:t>Summary</a:t>
            </a:r>
            <a:endParaRPr lang="ja-JP" altLang="en-US" sz="2400" u="sng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8071" y="1043701"/>
            <a:ext cx="684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Yang-Baxter deformations of the AdS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altLang="ja-JP" sz="2400" dirty="0" smtClean="0">
                <a:solidFill>
                  <a:srgbClr val="0000FF"/>
                </a:solidFill>
              </a:rPr>
              <a:t> x S</a:t>
            </a:r>
            <a:r>
              <a:rPr lang="en-US" altLang="ja-JP" sz="2400" baseline="30000" dirty="0" smtClean="0">
                <a:solidFill>
                  <a:srgbClr val="0000FF"/>
                </a:solidFill>
              </a:rPr>
              <a:t>5 </a:t>
            </a:r>
            <a:r>
              <a:rPr lang="en-US" altLang="ja-JP" sz="2400" dirty="0" smtClean="0">
                <a:solidFill>
                  <a:srgbClr val="0000FF"/>
                </a:solidFill>
              </a:rPr>
              <a:t>superstring</a:t>
            </a:r>
            <a:endParaRPr lang="ja-JP" alt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67000" y="5049000"/>
            <a:ext cx="719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EX</a:t>
            </a:r>
            <a:r>
              <a:rPr lang="ja-JP" altLang="en-US" dirty="0"/>
              <a:t>　　</a:t>
            </a:r>
            <a:r>
              <a:rPr lang="en-US" altLang="ja-JP" dirty="0" err="1" smtClean="0"/>
              <a:t>Lunin-Maldacena-Frolov</a:t>
            </a:r>
            <a:r>
              <a:rPr lang="en-US" altLang="ja-JP" dirty="0" smtClean="0"/>
              <a:t>,  </a:t>
            </a:r>
            <a:r>
              <a:rPr lang="en-US" altLang="ja-JP" dirty="0" err="1" smtClean="0"/>
              <a:t>Maldacena</a:t>
            </a:r>
            <a:r>
              <a:rPr lang="en-US" altLang="ja-JP" dirty="0" smtClean="0"/>
              <a:t>-Russo</a:t>
            </a:r>
            <a:r>
              <a:rPr lang="en-US" altLang="ja-JP" dirty="0"/>
              <a:t>,  </a:t>
            </a:r>
            <a:r>
              <a:rPr lang="en-US" altLang="ja-JP" dirty="0" smtClean="0"/>
              <a:t>Schrödinger</a:t>
            </a:r>
            <a:r>
              <a:rPr lang="ja-JP" altLang="en-US" dirty="0"/>
              <a:t> </a:t>
            </a:r>
            <a:r>
              <a:rPr lang="en-US" altLang="ja-JP" dirty="0" err="1" smtClean="0"/>
              <a:t>spacetimes</a:t>
            </a:r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882000" y="864000"/>
            <a:ext cx="7740000" cy="75363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2402" y="5634000"/>
            <a:ext cx="803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2)    The other </a:t>
            </a:r>
            <a:r>
              <a:rPr lang="en-US" altLang="ja-JP" sz="2000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on-</a:t>
            </a:r>
            <a:r>
              <a:rPr kumimoji="1" lang="en-US" altLang="ja-JP" sz="2000" dirty="0" err="1" smtClean="0">
                <a:solidFill>
                  <a:srgbClr val="FF0000"/>
                </a:solidFill>
              </a:rPr>
              <a:t>unimodular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ones</a:t>
            </a:r>
            <a:r>
              <a:rPr kumimoji="1" lang="en-US" altLang="ja-JP" sz="2000" dirty="0" smtClean="0"/>
              <a:t> lead to sols. of th</a:t>
            </a:r>
            <a:r>
              <a:rPr lang="en-US" altLang="ja-JP" sz="2000" dirty="0" smtClean="0"/>
              <a:t>e </a:t>
            </a:r>
            <a:r>
              <a:rPr lang="en-US" altLang="ja-JP" sz="2000" dirty="0" smtClean="0">
                <a:solidFill>
                  <a:srgbClr val="C00000"/>
                </a:solidFill>
              </a:rPr>
              <a:t>generalized</a:t>
            </a:r>
            <a:r>
              <a:rPr lang="en-US" altLang="ja-JP" sz="2000" dirty="0" smtClean="0"/>
              <a:t> SUGRA.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4402" y="4554000"/>
            <a:ext cx="7854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1)    </a:t>
            </a:r>
            <a:r>
              <a:rPr lang="en-US" altLang="ja-JP" sz="2000" dirty="0" smtClean="0"/>
              <a:t>The</a:t>
            </a:r>
            <a:r>
              <a:rPr kumimoji="1" lang="en-US" altLang="ja-JP" sz="2000" dirty="0" smtClean="0"/>
              <a:t>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unimodular</a:t>
            </a:r>
            <a:r>
              <a:rPr kumimoji="1" lang="en-US" altLang="ja-JP" sz="2000" dirty="0" smtClean="0"/>
              <a:t> classical r-matrices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lead to sols. </a:t>
            </a:r>
            <a:r>
              <a:rPr lang="en-US" altLang="ja-JP" sz="2000" dirty="0"/>
              <a:t>o</a:t>
            </a:r>
            <a:r>
              <a:rPr lang="en-US" altLang="ja-JP" sz="2000" dirty="0" smtClean="0"/>
              <a:t>f type IIB SUGRA. 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2000" y="253802"/>
            <a:ext cx="4684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have given a review of recent progress on 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000" y="3969000"/>
            <a:ext cx="2174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200" u="sng" dirty="0" smtClean="0">
                <a:solidFill>
                  <a:srgbClr val="002060"/>
                </a:solidFill>
              </a:rPr>
              <a:t>The CYBE case </a:t>
            </a:r>
            <a:endParaRPr kumimoji="1" lang="ja-JP" altLang="en-US" sz="2200" u="sng" dirty="0">
              <a:solidFill>
                <a:srgbClr val="00206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000" y="1944000"/>
            <a:ext cx="2400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200" u="sng" dirty="0" smtClean="0">
                <a:solidFill>
                  <a:srgbClr val="002060"/>
                </a:solidFill>
              </a:rPr>
              <a:t>The </a:t>
            </a:r>
            <a:r>
              <a:rPr kumimoji="1" lang="en-US" altLang="ja-JP" sz="2200" u="sng" dirty="0" err="1" smtClean="0">
                <a:solidFill>
                  <a:srgbClr val="002060"/>
                </a:solidFill>
              </a:rPr>
              <a:t>mCYBE</a:t>
            </a:r>
            <a:r>
              <a:rPr kumimoji="1" lang="en-US" altLang="ja-JP" sz="2200" u="sng" dirty="0" smtClean="0">
                <a:solidFill>
                  <a:srgbClr val="002060"/>
                </a:solidFill>
              </a:rPr>
              <a:t> case </a:t>
            </a:r>
            <a:endParaRPr kumimoji="1" lang="ja-JP" altLang="en-US" sz="2200" u="sng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2000" y="2413670"/>
            <a:ext cx="7123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2000" dirty="0" smtClean="0"/>
              <a:t>An</a:t>
            </a:r>
            <a:r>
              <a:rPr kumimoji="1" lang="en-US" altLang="ja-JP" sz="2000" i="1" dirty="0" smtClean="0"/>
              <a:t> </a:t>
            </a:r>
            <a:r>
              <a:rPr kumimoji="1" lang="el-GR" altLang="ja-JP" sz="2000" i="1" dirty="0" smtClean="0"/>
              <a:t>η</a:t>
            </a:r>
            <a:r>
              <a:rPr kumimoji="1" lang="en-US" altLang="ja-JP" sz="2000" dirty="0" smtClean="0"/>
              <a:t>-deformation of AdS</a:t>
            </a:r>
            <a:r>
              <a:rPr kumimoji="1" lang="en-US" altLang="ja-JP" sz="2000" baseline="-25000" dirty="0" smtClean="0"/>
              <a:t>5</a:t>
            </a:r>
            <a:r>
              <a:rPr kumimoji="1" lang="en-US" altLang="ja-JP" sz="2000" dirty="0" smtClean="0"/>
              <a:t> x S</a:t>
            </a:r>
            <a:r>
              <a:rPr kumimoji="1" lang="en-US" altLang="ja-JP" sz="2000" baseline="30000" dirty="0" smtClean="0"/>
              <a:t>5</a:t>
            </a:r>
            <a:r>
              <a:rPr kumimoji="1" lang="en-US" altLang="ja-JP" sz="2000" dirty="0" smtClean="0"/>
              <a:t> is not a solution of type IIB SUGRA, </a:t>
            </a:r>
          </a:p>
          <a:p>
            <a:pPr>
              <a:lnSpc>
                <a:spcPct val="125000"/>
              </a:lnSpc>
            </a:pPr>
            <a:r>
              <a:rPr kumimoji="1" lang="en-US" altLang="ja-JP" sz="2000" dirty="0" smtClean="0"/>
              <a:t>but satisfies the generalized type IIB SUGRA.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25135" y="3298890"/>
            <a:ext cx="6133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There would be no solutions of the usual type IIB SUGRA.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914" y="177335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solidFill>
                  <a:srgbClr val="002060"/>
                </a:solidFill>
              </a:rPr>
              <a:t>Discussions</a:t>
            </a:r>
            <a:endParaRPr lang="ja-JP" altLang="en-US" sz="2400" u="sng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7000" y="3619776"/>
            <a:ext cx="823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Open string picture </a:t>
            </a:r>
            <a:r>
              <a:rPr kumimoji="1" lang="en-US" altLang="ja-JP" sz="2000" dirty="0" smtClean="0"/>
              <a:t>of YB deformations of </a:t>
            </a:r>
            <a:r>
              <a:rPr lang="en-US" altLang="ja-JP" sz="2000" dirty="0" smtClean="0"/>
              <a:t>AdS</a:t>
            </a:r>
            <a:r>
              <a:rPr lang="en-US" altLang="ja-JP" sz="2000" baseline="-25000" dirty="0" smtClean="0"/>
              <a:t>5</a:t>
            </a:r>
            <a:r>
              <a:rPr lang="ja-JP" altLang="en-US" sz="2000" baseline="30000" dirty="0" smtClean="0"/>
              <a:t> </a:t>
            </a:r>
            <a:r>
              <a:rPr kumimoji="1" lang="en-US" altLang="ja-JP" sz="2000" dirty="0" smtClean="0"/>
              <a:t>with homogeneous CYBE: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3492000" y="4066223"/>
            <a:ext cx="549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[Araujo-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Bakhmatov</a:t>
            </a:r>
            <a:r>
              <a:rPr lang="en-US" altLang="ja-JP" sz="1400" dirty="0" smtClean="0">
                <a:solidFill>
                  <a:srgbClr val="006600"/>
                </a:solidFill>
              </a:rPr>
              <a:t>-O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Colgain</a:t>
            </a:r>
            <a:r>
              <a:rPr lang="en-US" altLang="ja-JP" sz="1400" dirty="0" smtClean="0">
                <a:solidFill>
                  <a:srgbClr val="006600"/>
                </a:solidFill>
              </a:rPr>
              <a:t>-Sakamoto-Sheikh Jabbari-KY, 1702.02861]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99909" y="4509000"/>
            <a:ext cx="461036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:  the </a:t>
            </a:r>
            <a:r>
              <a:rPr kumimoji="1" lang="en-US" altLang="ja-JP" dirty="0" err="1" smtClean="0"/>
              <a:t>undeformed</a:t>
            </a:r>
            <a:r>
              <a:rPr kumimoji="1" lang="en-US" altLang="ja-JP" dirty="0" smtClean="0"/>
              <a:t> </a:t>
            </a:r>
            <a:r>
              <a:rPr lang="en-US" altLang="ja-JP" dirty="0"/>
              <a:t>AdS</a:t>
            </a:r>
            <a:r>
              <a:rPr lang="en-US" altLang="ja-JP" baseline="-25000" dirty="0"/>
              <a:t>5</a:t>
            </a:r>
            <a:r>
              <a:rPr lang="en-US" altLang="ja-JP" dirty="0"/>
              <a:t> x </a:t>
            </a:r>
            <a:r>
              <a:rPr lang="en-US" altLang="ja-JP" dirty="0" smtClean="0"/>
              <a:t>S</a:t>
            </a:r>
            <a:r>
              <a:rPr lang="en-US" altLang="ja-JP" baseline="30000" dirty="0" smtClean="0"/>
              <a:t>5</a:t>
            </a:r>
            <a:r>
              <a:rPr lang="en-US" altLang="ja-JP" dirty="0"/>
              <a:t> </a:t>
            </a:r>
            <a:r>
              <a:rPr lang="en-US" altLang="ja-JP" dirty="0" smtClean="0"/>
              <a:t>                  :   const.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7000" y="705670"/>
            <a:ext cx="8083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So far, we have considered </a:t>
            </a:r>
            <a:r>
              <a:rPr kumimoji="1" lang="en-US" altLang="ja-JP" dirty="0" smtClean="0">
                <a:solidFill>
                  <a:srgbClr val="0000FF"/>
                </a:solidFill>
              </a:rPr>
              <a:t>the closed string picture                                  </a:t>
            </a:r>
            <a:r>
              <a:rPr kumimoji="1" lang="en-US" altLang="ja-JP" dirty="0" smtClean="0"/>
              <a:t>.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But it would be much nicer to consider </a:t>
            </a:r>
            <a:r>
              <a:rPr kumimoji="1" lang="en-US" altLang="ja-JP" dirty="0" smtClean="0">
                <a:solidFill>
                  <a:srgbClr val="C00000"/>
                </a:solidFill>
              </a:rPr>
              <a:t>the open string picture                                 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1108583" y="5838839"/>
            <a:ext cx="493417" cy="1800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7000" y="573950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Classical r-matrices determine non-</a:t>
            </a:r>
            <a:r>
              <a:rPr kumimoji="1" lang="en-US" altLang="ja-JP" dirty="0" err="1" smtClean="0"/>
              <a:t>commutativities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935035" y="5679000"/>
            <a:ext cx="5396396" cy="5094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866635"/>
            <a:ext cx="1593276" cy="2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1264695"/>
            <a:ext cx="1574384" cy="2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93" y="2239006"/>
            <a:ext cx="2767590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" y="2736380"/>
            <a:ext cx="413919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79" y="2048505"/>
            <a:ext cx="2843791" cy="7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567000" y="1918754"/>
            <a:ext cx="8010000" cy="1330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6623" y="1694782"/>
            <a:ext cx="15414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002060"/>
                </a:solidFill>
              </a:rPr>
              <a:t>The relations</a:t>
            </a:r>
            <a:endParaRPr kumimoji="1" lang="ja-JP" altLang="en-US" sz="2000" u="sng" dirty="0">
              <a:solidFill>
                <a:srgbClr val="00206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0" y="4663282"/>
            <a:ext cx="530631" cy="2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40" y="4670321"/>
            <a:ext cx="277091" cy="2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1200274" y="5091390"/>
            <a:ext cx="729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Only the </a:t>
            </a:r>
            <a:r>
              <a:rPr lang="en-US" altLang="ja-JP" dirty="0" smtClean="0"/>
              <a:t>non-commutative parameter              </a:t>
            </a:r>
            <a:r>
              <a:rPr lang="en-US" altLang="ja-JP" dirty="0"/>
              <a:t>depends on the deformation. </a:t>
            </a:r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5" y="5157395"/>
            <a:ext cx="530631" cy="2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000" y="189000"/>
            <a:ext cx="671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tx2"/>
                </a:solidFill>
              </a:rPr>
              <a:t>The relation between SUGRA and noncommutativity</a:t>
            </a:r>
            <a:endParaRPr kumimoji="1" lang="ja-JP" altLang="en-US" sz="2400" u="sng" dirty="0">
              <a:solidFill>
                <a:schemeClr val="tx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2000" y="1332373"/>
            <a:ext cx="698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on-shell condition of type IIB SUGRA (= the </a:t>
            </a:r>
            <a:r>
              <a:rPr kumimoji="1" lang="en-US" altLang="ja-JP" dirty="0" err="1" smtClean="0"/>
              <a:t>unimodularity</a:t>
            </a:r>
            <a:r>
              <a:rPr kumimoji="1" lang="en-US" altLang="ja-JP" dirty="0" smtClean="0"/>
              <a:t> condition)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46" y="1983692"/>
            <a:ext cx="149809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2110827" y="2014865"/>
            <a:ext cx="540000" cy="2343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2000" y="2542063"/>
            <a:ext cx="623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This </a:t>
            </a:r>
            <a:r>
              <a:rPr lang="en-US" altLang="ja-JP" dirty="0" smtClean="0">
                <a:solidFill>
                  <a:srgbClr val="C00000"/>
                </a:solidFill>
              </a:rPr>
              <a:t>condition is necessary for the cyclic property of star product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712950" y="694695"/>
            <a:ext cx="549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[Araujo-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Bakhmatov</a:t>
            </a:r>
            <a:r>
              <a:rPr lang="en-US" altLang="ja-JP" sz="1400" dirty="0" smtClean="0">
                <a:solidFill>
                  <a:srgbClr val="006600"/>
                </a:solidFill>
              </a:rPr>
              <a:t>-O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Colgain</a:t>
            </a:r>
            <a:r>
              <a:rPr lang="en-US" altLang="ja-JP" sz="1400" dirty="0" smtClean="0">
                <a:solidFill>
                  <a:srgbClr val="006600"/>
                </a:solidFill>
              </a:rPr>
              <a:t>-Sakamoto-Sheikh Jabbari-KY, 1702.02861]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7000" y="1175282"/>
            <a:ext cx="8010000" cy="1893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0268" y="3384000"/>
            <a:ext cx="8297015" cy="2880000"/>
            <a:chOff x="560268" y="3384000"/>
            <a:chExt cx="8297015" cy="2880000"/>
          </a:xfrm>
        </p:grpSpPr>
        <p:pic>
          <p:nvPicPr>
            <p:cNvPr id="3" name="図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346" y="4194000"/>
              <a:ext cx="1700788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886956" y="3603513"/>
              <a:ext cx="3047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For the generalized IIB SUGRA,</a:t>
              </a:r>
              <a:endParaRPr kumimoji="1" lang="ja-JP" altLang="en-US" dirty="0"/>
            </a:p>
          </p:txBody>
        </p:sp>
        <p:sp>
          <p:nvSpPr>
            <p:cNvPr id="11" name="右矢印 10"/>
            <p:cNvSpPr/>
            <p:nvPr/>
          </p:nvSpPr>
          <p:spPr>
            <a:xfrm>
              <a:off x="2110827" y="4229234"/>
              <a:ext cx="540000" cy="234332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82000" y="4740845"/>
              <a:ext cx="6426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00000"/>
                  </a:solidFill>
                </a:rPr>
                <a:t>The extra vector field </a:t>
              </a:r>
              <a:r>
                <a:rPr kumimoji="1" lang="en-US" altLang="ja-JP" i="1" dirty="0" smtClean="0">
                  <a:solidFill>
                    <a:srgbClr val="C00000"/>
                  </a:solidFill>
                </a:rPr>
                <a:t>I </a:t>
              </a:r>
              <a:r>
                <a:rPr kumimoji="1" lang="en-US" altLang="ja-JP" dirty="0" smtClean="0">
                  <a:solidFill>
                    <a:srgbClr val="C00000"/>
                  </a:solidFill>
                </a:rPr>
                <a:t>has been related to the noncommutativity! 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67000" y="5570124"/>
              <a:ext cx="8057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This relation implies an intimate relation to non-geometric flux (</a:t>
              </a:r>
              <a:r>
                <a:rPr lang="en-US" altLang="ja-JP" dirty="0" smtClean="0"/>
                <a:t>Q-flux), DFT (or EFT)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889209" y="5956222"/>
              <a:ext cx="2659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6600"/>
                  </a:solidFill>
                </a:rPr>
                <a:t>[</a:t>
              </a:r>
              <a:r>
                <a:rPr kumimoji="1" lang="en-US" altLang="ja-JP" sz="1400" dirty="0" err="1" smtClean="0">
                  <a:solidFill>
                    <a:srgbClr val="006600"/>
                  </a:solidFill>
                </a:rPr>
                <a:t>Sakatani</a:t>
              </a:r>
              <a:r>
                <a:rPr kumimoji="1" lang="en-US" altLang="ja-JP" sz="1400" dirty="0" smtClean="0">
                  <a:solidFill>
                    <a:srgbClr val="006600"/>
                  </a:solidFill>
                </a:rPr>
                <a:t>-Uehara-KY, 1611.05856]</a:t>
              </a:r>
              <a:endParaRPr kumimoji="1" lang="ja-JP" altLang="en-US" sz="1400" dirty="0">
                <a:solidFill>
                  <a:srgbClr val="0066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485334" y="5956223"/>
              <a:ext cx="33719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6600"/>
                  </a:solidFill>
                </a:rPr>
                <a:t>[Sakamoto-</a:t>
              </a:r>
              <a:r>
                <a:rPr kumimoji="1" lang="en-US" altLang="ja-JP" sz="1400" dirty="0" err="1" smtClean="0">
                  <a:solidFill>
                    <a:srgbClr val="006600"/>
                  </a:solidFill>
                </a:rPr>
                <a:t>Sakatani</a:t>
              </a:r>
              <a:r>
                <a:rPr kumimoji="1" lang="en-US" altLang="ja-JP" sz="1400" dirty="0" smtClean="0">
                  <a:solidFill>
                    <a:srgbClr val="006600"/>
                  </a:solidFill>
                </a:rPr>
                <a:t>-Uehara-KY, in progress]</a:t>
              </a:r>
              <a:endParaRPr kumimoji="1" lang="ja-JP" altLang="en-US" sz="1400" dirty="0">
                <a:solidFill>
                  <a:srgbClr val="006600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60268" y="3384000"/>
              <a:ext cx="7926732" cy="19242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0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7000" y="2439000"/>
            <a:ext cx="2959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ja-JP" altLang="en-US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6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97000" y="2709225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Back up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80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B15F-4B6E-45C8-A754-D3AE372EED0F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2912" y="236890"/>
            <a:ext cx="707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200" dirty="0" smtClean="0">
                <a:solidFill>
                  <a:schemeClr val="tx2"/>
                </a:solidFill>
              </a:rPr>
              <a:t>Definitions of the quantities</a:t>
            </a:r>
            <a:endParaRPr lang="en-US" altLang="ja-JP" sz="2200" dirty="0">
              <a:solidFill>
                <a:schemeClr val="tx2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0" y="2876210"/>
            <a:ext cx="2260096" cy="53340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2" y="1450152"/>
            <a:ext cx="2031496" cy="25298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6" y="2688076"/>
            <a:ext cx="1981204" cy="32918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00" y="3111275"/>
            <a:ext cx="2667006" cy="304800"/>
          </a:xfrm>
          <a:prstGeom prst="rect">
            <a:avLst/>
          </a:prstGeom>
        </p:spPr>
      </p:pic>
      <p:sp>
        <p:nvSpPr>
          <p:cNvPr id="35" name="左中かっこ 34"/>
          <p:cNvSpPr/>
          <p:nvPr/>
        </p:nvSpPr>
        <p:spPr>
          <a:xfrm>
            <a:off x="4535062" y="2694539"/>
            <a:ext cx="60128" cy="7215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6" name="図 3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14374" y="1390531"/>
            <a:ext cx="3453392" cy="329184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414806" y="13814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,</a:t>
            </a:r>
            <a:endParaRPr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1176" y="909000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</a:rPr>
              <a:t>Maurer-</a:t>
            </a:r>
            <a:r>
              <a:rPr lang="en-US" altLang="ja-JP" dirty="0" err="1">
                <a:solidFill>
                  <a:srgbClr val="006600"/>
                </a:solidFill>
              </a:rPr>
              <a:t>Cartan</a:t>
            </a:r>
            <a:r>
              <a:rPr lang="ja-JP" altLang="en-US" dirty="0">
                <a:solidFill>
                  <a:srgbClr val="006600"/>
                </a:solidFill>
              </a:rPr>
              <a:t> </a:t>
            </a:r>
            <a:r>
              <a:rPr lang="en-US" altLang="ja-JP" dirty="0">
                <a:solidFill>
                  <a:srgbClr val="006600"/>
                </a:solidFill>
              </a:rPr>
              <a:t>1-form</a:t>
            </a:r>
            <a:endParaRPr lang="ja-JP" altLang="en-US" dirty="0">
              <a:solidFill>
                <a:srgbClr val="0066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586809" y="909000"/>
            <a:ext cx="34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</a:rPr>
              <a:t>Projection on the group manifold</a:t>
            </a:r>
            <a:endParaRPr lang="ja-JP" altLang="en-US" dirty="0">
              <a:solidFill>
                <a:srgbClr val="0066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47000" y="2439000"/>
            <a:ext cx="29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6600"/>
                </a:solidFill>
              </a:rPr>
              <a:t>Projection on the world-sheet</a:t>
            </a:r>
            <a:endParaRPr lang="ja-JP" altLang="en-US" dirty="0">
              <a:solidFill>
                <a:srgbClr val="006600"/>
              </a:solidFill>
            </a:endParaRPr>
          </a:p>
        </p:txBody>
      </p:sp>
      <p:sp>
        <p:nvSpPr>
          <p:cNvPr id="13" name="動作設定ボタン: 戻る 12">
            <a:hlinkClick r:id="rId12" action="ppaction://hlinksldjump" highlightClick="1"/>
          </p:cNvPr>
          <p:cNvSpPr/>
          <p:nvPr/>
        </p:nvSpPr>
        <p:spPr>
          <a:xfrm>
            <a:off x="567000" y="6160452"/>
            <a:ext cx="277066" cy="2835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7000" y="3888018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</a:rPr>
              <a:t>A chain of operations</a:t>
            </a:r>
            <a:endParaRPr lang="ja-JP" altLang="en-US" dirty="0">
              <a:solidFill>
                <a:srgbClr val="0066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978" y="4314475"/>
            <a:ext cx="4916804" cy="7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522000" y="797201"/>
            <a:ext cx="3700460" cy="55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type IIB string on AdS</a:t>
            </a:r>
            <a:r>
              <a:rPr lang="en-US" altLang="ja-JP" sz="2000" baseline="-25000" dirty="0" smtClean="0"/>
              <a:t>5 </a:t>
            </a:r>
            <a:r>
              <a:rPr lang="en-US" altLang="ja-JP" sz="2000" dirty="0" smtClean="0"/>
              <a:t>x S</a:t>
            </a:r>
            <a:r>
              <a:rPr lang="en-US" altLang="ja-JP" sz="2000" baseline="30000" dirty="0" smtClean="0"/>
              <a:t>5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948765" y="814030"/>
            <a:ext cx="3120304" cy="53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2000" dirty="0" smtClean="0"/>
              <a:t>4D </a:t>
            </a:r>
            <a:r>
              <a:rPr lang="ja-JP" altLang="en-US" sz="2000" dirty="0" smtClean="0"/>
              <a:t>              </a:t>
            </a:r>
            <a:r>
              <a:rPr lang="en-US" altLang="ja-JP" sz="2000" dirty="0" smtClean="0"/>
              <a:t>SU(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) SYM 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左右矢印 11"/>
          <p:cNvSpPr/>
          <p:nvPr/>
        </p:nvSpPr>
        <p:spPr>
          <a:xfrm>
            <a:off x="4009424" y="926555"/>
            <a:ext cx="639708" cy="187256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556976" y="896516"/>
            <a:ext cx="927378" cy="24244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56" y="924996"/>
            <a:ext cx="639891" cy="198723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522000" y="532495"/>
            <a:ext cx="8237536" cy="870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4536" y="279000"/>
            <a:ext cx="32553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tx2"/>
                </a:solidFill>
              </a:rPr>
              <a:t>The AdS/CFT correspondence</a:t>
            </a:r>
            <a:endParaRPr kumimoji="1" lang="ja-JP" altLang="en-US" sz="2000" u="sng" dirty="0">
              <a:solidFill>
                <a:schemeClr val="tx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16889" y="1782337"/>
            <a:ext cx="540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339933"/>
                </a:solidFill>
              </a:rPr>
              <a:t>Recent progress:        </a:t>
            </a:r>
            <a:r>
              <a:rPr kumimoji="1" lang="en-US" altLang="ja-JP" sz="2000" dirty="0" smtClean="0"/>
              <a:t>the discovery of </a:t>
            </a:r>
            <a:r>
              <a:rPr lang="en-US" altLang="ja-JP" sz="2000" dirty="0" err="1">
                <a:solidFill>
                  <a:srgbClr val="0000FF"/>
                </a:solidFill>
              </a:rPr>
              <a:t>i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ntegrability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67000" y="1732447"/>
            <a:ext cx="2056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[For a big review, </a:t>
            </a:r>
          </a:p>
          <a:p>
            <a:r>
              <a:rPr lang="ja-JP" altLang="en-US" sz="1400" dirty="0" smtClean="0">
                <a:solidFill>
                  <a:srgbClr val="006600"/>
                </a:solidFill>
              </a:rPr>
              <a:t> 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Beisert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 et </a:t>
            </a:r>
            <a:r>
              <a:rPr lang="en-US" altLang="ja-JP" sz="1400" dirty="0">
                <a:solidFill>
                  <a:srgbClr val="006600"/>
                </a:solidFill>
              </a:rPr>
              <a:t>a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l., 1012.3982]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888635" y="2425553"/>
            <a:ext cx="7373365" cy="2304332"/>
            <a:chOff x="522000" y="2439000"/>
            <a:chExt cx="7373365" cy="230433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929277" y="2919778"/>
              <a:ext cx="6432723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ja-JP" dirty="0" smtClean="0">
                  <a:solidFill>
                    <a:srgbClr val="002060"/>
                  </a:solidFill>
                </a:rPr>
                <a:t>The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integrability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 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enables us to</a:t>
              </a:r>
              <a:r>
                <a:rPr lang="en-US" altLang="ja-JP" dirty="0">
                  <a:solidFill>
                    <a:srgbClr val="002060"/>
                  </a:solidFill>
                </a:rPr>
                <a:t> 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compute exactly physical quantities</a:t>
              </a:r>
              <a:r>
                <a:rPr lang="en-US" altLang="ja-JP" dirty="0">
                  <a:solidFill>
                    <a:srgbClr val="002060"/>
                  </a:solidFill>
                </a:rPr>
                <a:t> </a:t>
              </a:r>
              <a:endParaRPr lang="en-US" altLang="ja-JP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25000"/>
                </a:lnSpc>
              </a:pPr>
              <a:r>
                <a:rPr lang="en-US" altLang="ja-JP" dirty="0" smtClean="0">
                  <a:solidFill>
                    <a:srgbClr val="002060"/>
                  </a:solidFill>
                </a:rPr>
                <a:t>even at finite coupling, w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ithout relying on </a:t>
              </a:r>
              <a:r>
                <a:rPr kumimoji="1" lang="en-US" altLang="ja-JP" dirty="0" err="1" smtClean="0">
                  <a:solidFill>
                    <a:srgbClr val="002060"/>
                  </a:solidFill>
                </a:rPr>
                <a:t>supersummetries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.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367000" y="3744000"/>
              <a:ext cx="4503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7030A0"/>
                  </a:solidFill>
                </a:rPr>
                <a:t>EX</a:t>
              </a:r>
              <a:r>
                <a:rPr kumimoji="1" lang="en-US" altLang="ja-JP" dirty="0" smtClean="0"/>
                <a:t>      anomalous dimensions, amplitudes  etc.</a:t>
              </a:r>
              <a:endParaRPr kumimoji="1" lang="ja-JP" altLang="en-US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22000" y="2744941"/>
              <a:ext cx="7373365" cy="14993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24440" y="2439000"/>
              <a:ext cx="3027560" cy="40011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C00000"/>
                  </a:solidFill>
                </a:rPr>
                <a:t>Integrability</a:t>
              </a:r>
              <a:r>
                <a:rPr kumimoji="1" lang="en-US" altLang="ja-JP" sz="2000" dirty="0" smtClean="0">
                  <a:solidFill>
                    <a:srgbClr val="C00000"/>
                  </a:solidFill>
                </a:rPr>
                <a:t> is so powerful!</a:t>
              </a:r>
              <a:endParaRPr kumimoji="1"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67259" y="4374000"/>
              <a:ext cx="6251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Indeed, there are many </a:t>
              </a:r>
              <a:r>
                <a:rPr lang="en-US" altLang="ja-JP" dirty="0" smtClean="0"/>
                <a:t>directions of study with this </a:t>
              </a:r>
              <a:r>
                <a:rPr lang="en-US" altLang="ja-JP" dirty="0" err="1" smtClean="0"/>
                <a:t>integrability</a:t>
              </a:r>
              <a:r>
                <a:rPr lang="en-US" altLang="ja-JP" dirty="0" smtClean="0"/>
                <a:t>.</a:t>
              </a:r>
              <a:endParaRPr kumimoji="1"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113635" y="4869000"/>
            <a:ext cx="6878365" cy="1452768"/>
            <a:chOff x="1017000" y="4914000"/>
            <a:chExt cx="6878365" cy="1452768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1138365" y="5468222"/>
              <a:ext cx="5548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 </a:t>
              </a:r>
              <a:r>
                <a:rPr lang="en-US" altLang="ja-JP" sz="2000" dirty="0" smtClean="0"/>
                <a:t>t</a:t>
              </a:r>
              <a:r>
                <a:rPr kumimoji="1" lang="en-US" altLang="ja-JP" sz="2000" dirty="0" smtClean="0"/>
                <a:t>he </a:t>
              </a:r>
              <a:r>
                <a:rPr lang="en-US" altLang="ja-JP" sz="2000" dirty="0" smtClean="0">
                  <a:solidFill>
                    <a:srgbClr val="0000FF"/>
                  </a:solidFill>
                </a:rPr>
                <a:t>classical integrability </a:t>
              </a:r>
              <a:r>
                <a:rPr lang="en-US" altLang="ja-JP" sz="2000" dirty="0" smtClean="0"/>
                <a:t>on the </a:t>
              </a:r>
              <a:r>
                <a:rPr lang="en-US" altLang="ja-JP" sz="2000" dirty="0" smtClean="0">
                  <a:solidFill>
                    <a:srgbClr val="C00000"/>
                  </a:solidFill>
                </a:rPr>
                <a:t>string-theory</a:t>
              </a:r>
              <a:r>
                <a:rPr lang="en-US" altLang="ja-JP" sz="2000" dirty="0" smtClean="0"/>
                <a:t> side. </a:t>
              </a:r>
              <a:endParaRPr kumimoji="1" lang="ja-JP" altLang="en-US" sz="2000" dirty="0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1674604" y="5846298"/>
              <a:ext cx="218797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2630365" y="5913332"/>
              <a:ext cx="4980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existence of Lax pair  </a:t>
              </a:r>
              <a:r>
                <a:rPr kumimoji="1" lang="en-US" altLang="ja-JP" dirty="0" smtClean="0">
                  <a:solidFill>
                    <a:schemeClr val="tx2"/>
                  </a:solidFill>
                </a:rPr>
                <a:t>(kinematical </a:t>
              </a:r>
              <a:r>
                <a:rPr kumimoji="1" lang="en-US" altLang="ja-JP" dirty="0" err="1" smtClean="0">
                  <a:solidFill>
                    <a:schemeClr val="tx2"/>
                  </a:solidFill>
                </a:rPr>
                <a:t>integrability</a:t>
              </a:r>
              <a:r>
                <a:rPr kumimoji="1" lang="en-US" altLang="ja-JP" dirty="0" smtClean="0">
                  <a:solidFill>
                    <a:schemeClr val="tx2"/>
                  </a:solidFill>
                </a:rPr>
                <a:t>)</a:t>
              </a:r>
              <a:endParaRPr kumimoji="1" lang="ja-JP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1034149" y="4914000"/>
              <a:ext cx="4206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Here, among them, we are concerned with</a:t>
              </a:r>
              <a:endParaRPr kumimoji="1" lang="ja-JP" altLang="en-US" dirty="0"/>
            </a:p>
          </p:txBody>
        </p:sp>
        <p:sp>
          <p:nvSpPr>
            <p:cNvPr id="41" name="屈折矢印 40"/>
            <p:cNvSpPr/>
            <p:nvPr/>
          </p:nvSpPr>
          <p:spPr>
            <a:xfrm rot="5400000">
              <a:off x="2214197" y="5834500"/>
              <a:ext cx="315000" cy="382664"/>
            </a:xfrm>
            <a:prstGeom prst="bentUp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017000" y="5373332"/>
              <a:ext cx="6878365" cy="9934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0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3820" y="903624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he </a:t>
            </a:r>
            <a:r>
              <a:rPr kumimoji="1" lang="en-US" altLang="ja-JP" sz="2000" dirty="0" err="1" smtClean="0"/>
              <a:t>coset</a:t>
            </a:r>
            <a:r>
              <a:rPr kumimoji="1" lang="en-US" altLang="ja-JP" sz="2000" dirty="0" smtClean="0"/>
              <a:t> structure of AdS</a:t>
            </a:r>
            <a:r>
              <a:rPr kumimoji="1" lang="en-US" altLang="ja-JP" sz="2000" baseline="-25000" dirty="0" smtClean="0"/>
              <a:t>5 </a:t>
            </a:r>
            <a:r>
              <a:rPr kumimoji="1" lang="en-US" altLang="ja-JP" sz="2000" dirty="0" smtClean="0"/>
              <a:t>x S</a:t>
            </a:r>
            <a:r>
              <a:rPr kumimoji="1" lang="en-US" altLang="ja-JP" sz="2000" baseline="30000" dirty="0" smtClean="0"/>
              <a:t>5</a:t>
            </a:r>
            <a:r>
              <a:rPr kumimoji="1" lang="en-US" altLang="ja-JP" sz="2000" dirty="0" smtClean="0"/>
              <a:t>  is closely related to the </a:t>
            </a:r>
            <a:r>
              <a:rPr kumimoji="1" lang="en-US" altLang="ja-JP" sz="2000" dirty="0" err="1" smtClean="0"/>
              <a:t>integrability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04192" y="2968762"/>
            <a:ext cx="481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Z</a:t>
            </a:r>
            <a:r>
              <a:rPr kumimoji="1" lang="en-US" altLang="ja-JP" sz="2000" baseline="-25000" dirty="0" smtClean="0">
                <a:solidFill>
                  <a:srgbClr val="C00000"/>
                </a:solidFill>
              </a:rPr>
              <a:t>2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-grading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    </a:t>
            </a:r>
            <a:r>
              <a:rPr lang="en-US" altLang="ja-JP" sz="2000" dirty="0" smtClean="0"/>
              <a:t>classical integrability</a:t>
            </a:r>
            <a:endParaRPr kumimoji="1" lang="ja-JP" altLang="en-US" sz="2000" dirty="0"/>
          </a:p>
        </p:txBody>
      </p:sp>
      <p:pic>
        <p:nvPicPr>
          <p:cNvPr id="41" name="図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6" y="1865672"/>
            <a:ext cx="3957116" cy="710778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723808" y="1685288"/>
            <a:ext cx="4689984" cy="108230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75200" y="1954786"/>
            <a:ext cx="207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:  symmetric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coset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530547" y="3088654"/>
            <a:ext cx="478125" cy="15817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040" y="182088"/>
            <a:ext cx="670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The classical integrability of the AdS</a:t>
            </a:r>
            <a:r>
              <a:rPr kumimoji="1" lang="en-US" altLang="ja-JP" sz="2400" baseline="-25000" dirty="0" smtClean="0">
                <a:solidFill>
                  <a:srgbClr val="002060"/>
                </a:solidFill>
              </a:rPr>
              <a:t>5 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x S</a:t>
            </a:r>
            <a:r>
              <a:rPr kumimoji="1" lang="en-US" altLang="ja-JP" sz="2400" baseline="30000" dirty="0" smtClean="0">
                <a:solidFill>
                  <a:srgbClr val="002060"/>
                </a:solidFill>
              </a:rPr>
              <a:t>5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superstring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03628" y="2527080"/>
            <a:ext cx="7988372" cy="3856756"/>
            <a:chOff x="903628" y="2527080"/>
            <a:chExt cx="7988372" cy="385675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903628" y="2527080"/>
              <a:ext cx="7988372" cy="3856756"/>
              <a:chOff x="903628" y="2527080"/>
              <a:chExt cx="7988372" cy="3856756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6554152" y="3030318"/>
                <a:ext cx="1926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Including fermions</a:t>
                </a:r>
                <a:endParaRPr kumimoji="1" lang="ja-JP" altLang="en-US" dirty="0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195456" y="4064531"/>
                <a:ext cx="15132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tx2"/>
                    </a:solidFill>
                  </a:rPr>
                  <a:t>: super </a:t>
                </a:r>
                <a:r>
                  <a:rPr kumimoji="1" lang="en-US" altLang="ja-JP" sz="2000" dirty="0" err="1" smtClean="0">
                    <a:solidFill>
                      <a:schemeClr val="tx2"/>
                    </a:solidFill>
                  </a:rPr>
                  <a:t>coset</a:t>
                </a:r>
                <a:endParaRPr kumimoji="1" lang="ja-JP" altLang="en-US" sz="20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5" name="図 4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0539" y="3924119"/>
                <a:ext cx="2181845" cy="707442"/>
              </a:xfrm>
              <a:prstGeom prst="rect">
                <a:avLst/>
              </a:prstGeom>
            </p:spPr>
          </p:pic>
          <p:sp>
            <p:nvSpPr>
              <p:cNvPr id="46" name="テキスト ボックス 45"/>
              <p:cNvSpPr txBox="1"/>
              <p:nvPr/>
            </p:nvSpPr>
            <p:spPr>
              <a:xfrm>
                <a:off x="903628" y="5199207"/>
                <a:ext cx="48108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Z</a:t>
                </a:r>
                <a:r>
                  <a:rPr lang="en-US" altLang="ja-JP" sz="2000" baseline="-25000" dirty="0" smtClean="0">
                    <a:solidFill>
                      <a:srgbClr val="C00000"/>
                    </a:solidFill>
                  </a:rPr>
                  <a:t>4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-grading</a:t>
                </a:r>
                <a:r>
                  <a:rPr kumimoji="1" lang="en-US" altLang="ja-JP" sz="2000" dirty="0" smtClean="0"/>
                  <a:t> </a:t>
                </a:r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　　　　　   </a:t>
                </a:r>
                <a:r>
                  <a:rPr lang="en-US" altLang="ja-JP" sz="2000" dirty="0" smtClean="0"/>
                  <a:t>classical integrability</a:t>
                </a:r>
                <a:endParaRPr kumimoji="1" lang="ja-JP" altLang="en-US" sz="20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438315" y="5229000"/>
                <a:ext cx="2453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elucidated by </a:t>
                </a:r>
              </a:p>
              <a:p>
                <a:r>
                  <a:rPr kumimoji="1" lang="en-US" altLang="ja-JP" sz="1400" dirty="0" smtClean="0">
                    <a:solidFill>
                      <a:srgbClr val="006600"/>
                    </a:solidFill>
                  </a:rPr>
                  <a:t>[</a:t>
                </a:r>
                <a:r>
                  <a:rPr kumimoji="1" lang="en-US" altLang="ja-JP" sz="1400" dirty="0" err="1" smtClean="0">
                    <a:solidFill>
                      <a:srgbClr val="006600"/>
                    </a:solidFill>
                  </a:rPr>
                  <a:t>Bena-Polchinski-Roiban</a:t>
                </a:r>
                <a:r>
                  <a:rPr kumimoji="1" lang="en-US" altLang="ja-JP" sz="1400" dirty="0" smtClean="0">
                    <a:solidFill>
                      <a:srgbClr val="006600"/>
                    </a:solidFill>
                  </a:rPr>
                  <a:t>, 2003]</a:t>
                </a:r>
                <a:endParaRPr kumimoji="1" lang="ja-JP" altLang="en-US" sz="1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8" name="角丸四角形 47"/>
              <p:cNvSpPr/>
              <p:nvPr/>
            </p:nvSpPr>
            <p:spPr>
              <a:xfrm>
                <a:off x="2166880" y="3669512"/>
                <a:ext cx="3066528" cy="1229055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左カーブ矢印 48"/>
              <p:cNvSpPr/>
              <p:nvPr/>
            </p:nvSpPr>
            <p:spPr>
              <a:xfrm>
                <a:off x="5834688" y="2527080"/>
                <a:ext cx="300640" cy="1262688"/>
              </a:xfrm>
              <a:prstGeom prst="curvedLef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右矢印 19"/>
              <p:cNvSpPr/>
              <p:nvPr/>
            </p:nvSpPr>
            <p:spPr>
              <a:xfrm>
                <a:off x="2527648" y="5319463"/>
                <a:ext cx="478125" cy="158170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2" name="テキスト ボックス 1"/>
              <p:cNvSpPr txBox="1"/>
              <p:nvPr/>
            </p:nvSpPr>
            <p:spPr>
              <a:xfrm>
                <a:off x="1625728" y="6014504"/>
                <a:ext cx="4971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2"/>
                    </a:solidFill>
                  </a:rPr>
                  <a:t>This </a:t>
                </a:r>
                <a:r>
                  <a:rPr lang="en-US" altLang="ja-JP" dirty="0" smtClean="0">
                    <a:solidFill>
                      <a:schemeClr val="tx2"/>
                    </a:solidFill>
                  </a:rPr>
                  <a:t>fact </a:t>
                </a:r>
                <a:r>
                  <a:rPr kumimoji="1" lang="en-US" altLang="ja-JP" dirty="0" smtClean="0">
                    <a:solidFill>
                      <a:schemeClr val="tx2"/>
                    </a:solidFill>
                  </a:rPr>
                  <a:t>is the starting point of our later argument.</a:t>
                </a:r>
                <a:endParaRPr kumimoji="1" lang="ja-JP" altLang="en-US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6855736" y="4571432"/>
              <a:ext cx="1985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6600"/>
                  </a:solidFill>
                </a:rPr>
                <a:t>[</a:t>
              </a:r>
              <a:r>
                <a:rPr lang="en-US" altLang="ja-JP" sz="1400" dirty="0" err="1" smtClean="0">
                  <a:solidFill>
                    <a:srgbClr val="006600"/>
                  </a:solidFill>
                </a:rPr>
                <a:t>Metsaev-Tseytlin</a:t>
              </a:r>
              <a:r>
                <a:rPr kumimoji="1" lang="en-US" altLang="ja-JP" sz="1400" dirty="0" smtClean="0">
                  <a:solidFill>
                    <a:srgbClr val="006600"/>
                  </a:solidFill>
                </a:rPr>
                <a:t>, 1998]</a:t>
              </a:r>
              <a:endParaRPr kumimoji="1" lang="ja-JP" altLang="en-US" sz="14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393" y="644956"/>
            <a:ext cx="559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000FF"/>
                </a:solidFill>
              </a:rPr>
              <a:t>I</a:t>
            </a:r>
            <a:r>
              <a:rPr kumimoji="1" lang="en-US" altLang="ja-JP" sz="2000" dirty="0" err="1" smtClean="0">
                <a:solidFill>
                  <a:srgbClr val="0000FF"/>
                </a:solidFill>
              </a:rPr>
              <a:t>ntegrable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deformations </a:t>
            </a:r>
            <a:r>
              <a:rPr kumimoji="1" lang="en-US" altLang="ja-JP" sz="2000" dirty="0" smtClean="0"/>
              <a:t>of the AdS</a:t>
            </a:r>
            <a:r>
              <a:rPr kumimoji="1" lang="en-US" altLang="ja-JP" sz="2000" baseline="-25000" dirty="0" smtClean="0"/>
              <a:t>5 </a:t>
            </a:r>
            <a:r>
              <a:rPr kumimoji="1" lang="en-US" altLang="ja-JP" sz="2000" dirty="0" smtClean="0"/>
              <a:t>x S</a:t>
            </a:r>
            <a:r>
              <a:rPr kumimoji="1" lang="en-US" altLang="ja-JP" sz="2000" baseline="30000" dirty="0" smtClean="0"/>
              <a:t>5</a:t>
            </a:r>
            <a:r>
              <a:rPr kumimoji="1" lang="en-US" altLang="ja-JP" sz="2000" dirty="0" smtClean="0"/>
              <a:t> superstring</a:t>
            </a:r>
            <a:endParaRPr kumimoji="1" lang="ja-JP" altLang="en-US" sz="2000" dirty="0"/>
          </a:p>
        </p:txBody>
      </p:sp>
      <p:sp>
        <p:nvSpPr>
          <p:cNvPr id="5" name="角丸四角形 4"/>
          <p:cNvSpPr/>
          <p:nvPr/>
        </p:nvSpPr>
        <p:spPr>
          <a:xfrm>
            <a:off x="1300676" y="437452"/>
            <a:ext cx="6337852" cy="752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05472" y="189000"/>
            <a:ext cx="16691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tx2"/>
                </a:solidFill>
              </a:rPr>
              <a:t>The next issue</a:t>
            </a:r>
            <a:endParaRPr kumimoji="1" lang="ja-JP" altLang="en-US" sz="2000" u="sng" dirty="0">
              <a:solidFill>
                <a:schemeClr val="tx2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077758" y="1539000"/>
            <a:ext cx="3128217" cy="743554"/>
            <a:chOff x="1077758" y="1800000"/>
            <a:chExt cx="3128217" cy="743554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077758" y="1800000"/>
              <a:ext cx="2817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Integrable deformations </a:t>
              </a:r>
              <a:endParaRPr kumimoji="1" lang="ja-JP" altLang="en-US" sz="2000" baseline="300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04832" y="2205000"/>
              <a:ext cx="3001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(as a 2D non-linear sigma</a:t>
              </a:r>
              <a:r>
                <a:rPr kumimoji="1" lang="en-US" altLang="ja-JP" sz="1600" dirty="0" smtClean="0"/>
                <a:t> model)</a:t>
              </a:r>
              <a:endParaRPr kumimoji="1" lang="ja-JP" altLang="en-US" sz="1600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987000" y="1539000"/>
            <a:ext cx="4342442" cy="400110"/>
            <a:chOff x="4032000" y="1800000"/>
            <a:chExt cx="4342442" cy="400110"/>
          </a:xfrm>
        </p:grpSpPr>
        <p:sp>
          <p:nvSpPr>
            <p:cNvPr id="23" name="右矢印 22"/>
            <p:cNvSpPr/>
            <p:nvPr/>
          </p:nvSpPr>
          <p:spPr>
            <a:xfrm>
              <a:off x="4032000" y="1912827"/>
              <a:ext cx="659258" cy="2070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966008" y="1800000"/>
              <a:ext cx="3408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D</a:t>
              </a:r>
              <a:r>
                <a:rPr lang="en-US" altLang="ja-JP" sz="2000" dirty="0" smtClean="0"/>
                <a:t>eformed AdS</a:t>
              </a:r>
              <a:r>
                <a:rPr lang="en-US" altLang="ja-JP" sz="2000" baseline="-25000" dirty="0" smtClean="0"/>
                <a:t>5 </a:t>
              </a:r>
              <a:r>
                <a:rPr lang="en-US" altLang="ja-JP" sz="2000" dirty="0" smtClean="0"/>
                <a:t>x S</a:t>
              </a:r>
              <a:r>
                <a:rPr lang="en-US" altLang="ja-JP" sz="2000" baseline="30000" dirty="0" smtClean="0"/>
                <a:t>5 </a:t>
              </a:r>
              <a:r>
                <a:rPr lang="en-US" altLang="ja-JP" sz="2000" dirty="0" smtClean="0"/>
                <a:t>geometries</a:t>
              </a:r>
              <a:endParaRPr kumimoji="1" lang="ja-JP" altLang="en-US" sz="2000" baseline="300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702000" y="2521601"/>
            <a:ext cx="7672442" cy="1402399"/>
            <a:chOff x="702000" y="2521601"/>
            <a:chExt cx="7672442" cy="1402399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952419" y="2966057"/>
              <a:ext cx="725775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>
                <a:lnSpc>
                  <a:spcPct val="125000"/>
                </a:lnSpc>
              </a:pPr>
              <a:r>
                <a:rPr lang="en-US" altLang="ja-JP" sz="2000" dirty="0" smtClean="0"/>
                <a:t>Do the </a:t>
              </a:r>
              <a:r>
                <a:rPr lang="en-US" altLang="ja-JP" sz="2000" dirty="0" err="1"/>
                <a:t>i</a:t>
              </a:r>
              <a:r>
                <a:rPr kumimoji="1" lang="en-US" altLang="ja-JP" sz="2000" dirty="0" err="1" smtClean="0"/>
                <a:t>ntegrable</a:t>
              </a:r>
              <a:r>
                <a:rPr kumimoji="1" lang="en-US" altLang="ja-JP" sz="2000" dirty="0" smtClean="0"/>
                <a:t> deformations</a:t>
              </a:r>
              <a:r>
                <a:rPr lang="en-US" altLang="ja-JP" sz="2000" dirty="0" smtClean="0"/>
                <a:t> lead to </a:t>
              </a:r>
              <a:r>
                <a:rPr kumimoji="1" lang="en-US" altLang="ja-JP" sz="2000" dirty="0" smtClean="0"/>
                <a:t>solutions </a:t>
              </a:r>
              <a:r>
                <a:rPr lang="en-US" altLang="ja-JP" sz="2000" dirty="0" smtClean="0"/>
                <a:t>of type</a:t>
              </a:r>
              <a:r>
                <a:rPr kumimoji="1" lang="en-US" altLang="ja-JP" sz="2000" dirty="0" smtClean="0"/>
                <a:t> IIB SUGRA?</a:t>
              </a:r>
            </a:p>
            <a:p>
              <a:pPr algn="dist">
                <a:lnSpc>
                  <a:spcPct val="125000"/>
                </a:lnSpc>
              </a:pPr>
              <a:r>
                <a:rPr lang="en-US" altLang="ja-JP" sz="2000" dirty="0"/>
                <a:t>o</a:t>
              </a:r>
              <a:r>
                <a:rPr kumimoji="1" lang="en-US" altLang="ja-JP" sz="2000" dirty="0" smtClean="0"/>
                <a:t>r, do they break the on-shell condition of type IIB SUGRA?</a:t>
              </a:r>
              <a:endParaRPr kumimoji="1" lang="ja-JP" altLang="en-US" sz="20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02000" y="2780764"/>
              <a:ext cx="7672442" cy="114323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63035" y="2521601"/>
              <a:ext cx="12349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>
                  <a:solidFill>
                    <a:srgbClr val="7030A0"/>
                  </a:solidFill>
                </a:rPr>
                <a:t>Questions</a:t>
              </a:r>
              <a:endParaRPr kumimoji="1" lang="ja-JP" altLang="en-US" sz="2000" u="sng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647000" y="4130502"/>
            <a:ext cx="6123023" cy="1868644"/>
            <a:chOff x="1647000" y="4130502"/>
            <a:chExt cx="6123023" cy="1868644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1647000" y="4130502"/>
              <a:ext cx="61230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2000" dirty="0">
                  <a:solidFill>
                    <a:srgbClr val="002060"/>
                  </a:solidFill>
                </a:rPr>
                <a:t>T</a:t>
              </a:r>
              <a:r>
                <a:rPr kumimoji="1" lang="en-US" altLang="ja-JP" sz="2000" dirty="0" smtClean="0">
                  <a:solidFill>
                    <a:srgbClr val="002060"/>
                  </a:solidFill>
                </a:rPr>
                <a:t>he main subject of my talk is to answer these questions </a:t>
              </a:r>
            </a:p>
            <a:p>
              <a:pPr>
                <a:lnSpc>
                  <a:spcPct val="150000"/>
                </a:lnSpc>
              </a:pPr>
              <a:r>
                <a:rPr lang="en-US" altLang="ja-JP" sz="2000" dirty="0" smtClean="0">
                  <a:solidFill>
                    <a:srgbClr val="002060"/>
                  </a:solidFill>
                </a:rPr>
                <a:t>for a specific class of </a:t>
              </a:r>
              <a:r>
                <a:rPr lang="en-US" altLang="ja-JP" sz="2000" dirty="0" err="1" smtClean="0">
                  <a:solidFill>
                    <a:srgbClr val="002060"/>
                  </a:solidFill>
                </a:rPr>
                <a:t>integrable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 deformations</a:t>
              </a:r>
              <a:r>
                <a:rPr lang="en-US" altLang="ja-JP" sz="2000" dirty="0">
                  <a:solidFill>
                    <a:srgbClr val="00206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002060"/>
                  </a:solidFill>
                </a:rPr>
                <a:t>called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124189" y="5459018"/>
              <a:ext cx="288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C00000"/>
                  </a:solidFill>
                </a:rPr>
                <a:t>Yang-Baxter deformations</a:t>
              </a:r>
              <a:endParaRPr kumimoji="1"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2637000" y="5319000"/>
              <a:ext cx="3645000" cy="680146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9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467000" y="1944000"/>
            <a:ext cx="6210000" cy="21150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57000" y="2754000"/>
            <a:ext cx="4498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Yang-Baxter deformations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57000" y="4607510"/>
            <a:ext cx="444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What is Yang-</a:t>
            </a:r>
            <a:r>
              <a:rPr lang="en-US" altLang="ja-JP" sz="2400" dirty="0"/>
              <a:t>B</a:t>
            </a:r>
            <a:r>
              <a:rPr kumimoji="1" lang="en-US" altLang="ja-JP" sz="2400" dirty="0" smtClean="0"/>
              <a:t>axter deformation?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69266" y="5098890"/>
            <a:ext cx="379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Recent progress on this issue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15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34" y="2359777"/>
            <a:ext cx="99385" cy="138899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6809419" y="2161490"/>
            <a:ext cx="8417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 28"/>
          <p:cNvSpPr/>
          <p:nvPr/>
        </p:nvSpPr>
        <p:spPr>
          <a:xfrm>
            <a:off x="599392" y="929877"/>
            <a:ext cx="8121440" cy="1689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960" y="113276"/>
            <a:ext cx="34156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</a:rPr>
              <a:t>Yang-Baxter </a:t>
            </a:r>
            <a:r>
              <a:rPr lang="en-US" altLang="ja-JP" sz="2400" dirty="0" smtClean="0">
                <a:solidFill>
                  <a:srgbClr val="C00000"/>
                </a:solidFill>
              </a:rPr>
              <a:t>deformations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26268" y="192498"/>
            <a:ext cx="17123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6600"/>
                </a:solidFill>
              </a:rPr>
              <a:t>[</a:t>
            </a:r>
            <a:r>
              <a:rPr lang="en-US" altLang="ja-JP" sz="1400" dirty="0" err="1">
                <a:solidFill>
                  <a:srgbClr val="006600"/>
                </a:solidFill>
              </a:rPr>
              <a:t>Klimcik</a:t>
            </a:r>
            <a:r>
              <a:rPr lang="en-US" altLang="ja-JP" sz="1400" dirty="0">
                <a:solidFill>
                  <a:srgbClr val="006600"/>
                </a:solidFill>
              </a:rPr>
              <a:t>, </a:t>
            </a:r>
            <a:r>
              <a:rPr lang="en-US" altLang="ja-JP" sz="1400" dirty="0" smtClean="0">
                <a:solidFill>
                  <a:srgbClr val="006600"/>
                </a:solidFill>
              </a:rPr>
              <a:t>2002, 2008</a:t>
            </a:r>
            <a:r>
              <a:rPr lang="en-US" altLang="ja-JP" sz="1400" dirty="0">
                <a:solidFill>
                  <a:srgbClr val="006600"/>
                </a:solidFill>
              </a:rPr>
              <a:t>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02000" y="234000"/>
            <a:ext cx="24345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2060"/>
                </a:solidFill>
              </a:rPr>
              <a:t>Integrable</a:t>
            </a:r>
            <a:r>
              <a:rPr lang="en-US" altLang="ja-JP" dirty="0" smtClean="0">
                <a:solidFill>
                  <a:srgbClr val="002060"/>
                </a:solidFill>
              </a:rPr>
              <a:t> deformation!</a:t>
            </a:r>
            <a:endParaRPr lang="ja-JP" altLang="en-US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49" y="1585822"/>
            <a:ext cx="6631176" cy="57674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882216" y="2215822"/>
            <a:ext cx="201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:  </a:t>
            </a:r>
            <a:r>
              <a:rPr lang="en-US" altLang="ja-JP" sz="1600" dirty="0" smtClean="0"/>
              <a:t>a const. parameter </a:t>
            </a:r>
            <a:endParaRPr lang="ja-JP" altLang="en-US" sz="1600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5" y="2170822"/>
            <a:ext cx="1846495" cy="2601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82000" y="1153928"/>
            <a:ext cx="22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Yang-Baxter sigma model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20752" y="1153928"/>
            <a:ext cx="2216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G</a:t>
            </a:r>
            <a:r>
              <a:rPr lang="en-US" altLang="ja-JP" sz="1600" dirty="0" smtClean="0"/>
              <a:t>-principal chiral</a:t>
            </a:r>
            <a:r>
              <a:rPr kumimoji="1" lang="en-US" altLang="ja-JP" sz="1600" dirty="0" smtClean="0"/>
              <a:t> model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7182000" y="695154"/>
            <a:ext cx="2257" cy="82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/>
          <p:cNvGrpSpPr/>
          <p:nvPr/>
        </p:nvGrpSpPr>
        <p:grpSpPr>
          <a:xfrm>
            <a:off x="927000" y="4903152"/>
            <a:ext cx="7228350" cy="1360848"/>
            <a:chOff x="927000" y="4873890"/>
            <a:chExt cx="7228350" cy="1360848"/>
          </a:xfrm>
        </p:grpSpPr>
        <p:sp>
          <p:nvSpPr>
            <p:cNvPr id="15" name="正方形/長方形 14"/>
            <p:cNvSpPr/>
            <p:nvPr/>
          </p:nvSpPr>
          <p:spPr>
            <a:xfrm>
              <a:off x="927000" y="5094000"/>
              <a:ext cx="7228350" cy="1140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647459" y="5331114"/>
              <a:ext cx="5579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Given a classical r-matrix, a </a:t>
              </a:r>
              <a:r>
                <a:rPr kumimoji="1" lang="en-US" altLang="ja-JP" dirty="0" smtClean="0"/>
                <a:t>Lax </a:t>
              </a:r>
              <a:r>
                <a:rPr lang="en-US" altLang="ja-JP" dirty="0" smtClean="0"/>
                <a:t>pair follows automatically.</a:t>
              </a:r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185412" y="4873890"/>
              <a:ext cx="20013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u="sng" dirty="0" smtClean="0">
                  <a:solidFill>
                    <a:srgbClr val="7030A0"/>
                  </a:solidFill>
                </a:rPr>
                <a:t>Strong advantage</a:t>
              </a:r>
              <a:endParaRPr kumimoji="1" lang="ja-JP" altLang="en-US" sz="2000" u="sng" dirty="0">
                <a:solidFill>
                  <a:srgbClr val="7030A0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10808" y="5790446"/>
              <a:ext cx="5581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No need to construct Lax pair in an intuitive manner case by case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927000" y="2803890"/>
            <a:ext cx="7609513" cy="1975110"/>
            <a:chOff x="927000" y="2907106"/>
            <a:chExt cx="7609513" cy="197511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332000" y="4482106"/>
              <a:ext cx="7022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An </a:t>
              </a:r>
              <a:r>
                <a:rPr lang="en-US" altLang="ja-JP" sz="2000" dirty="0" err="1"/>
                <a:t>i</a:t>
              </a:r>
              <a:r>
                <a:rPr lang="en-US" altLang="ja-JP" sz="2000" dirty="0" err="1" smtClean="0"/>
                <a:t>ntegrable</a:t>
              </a:r>
              <a:r>
                <a:rPr lang="en-US" altLang="ja-JP" sz="2000" dirty="0" smtClean="0"/>
                <a:t> deformation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can be specified by </a:t>
              </a:r>
              <a:r>
                <a:rPr lang="en-US" altLang="ja-JP" sz="2000" dirty="0" smtClean="0">
                  <a:solidFill>
                    <a:srgbClr val="C00000"/>
                  </a:solidFill>
                </a:rPr>
                <a:t>a</a:t>
              </a:r>
              <a:r>
                <a:rPr lang="ja-JP" altLang="en-US" sz="2000" dirty="0" smtClean="0">
                  <a:solidFill>
                    <a:srgbClr val="C0000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C00000"/>
                  </a:solidFill>
                </a:rPr>
                <a:t>classical r-matrix</a:t>
              </a:r>
              <a:r>
                <a:rPr lang="en-US" altLang="ja-JP" sz="2000" dirty="0">
                  <a:solidFill>
                    <a:srgbClr val="C00000"/>
                  </a:solidFill>
                </a:rPr>
                <a:t>.</a:t>
              </a:r>
              <a:endParaRPr lang="en-US" altLang="ja-JP" sz="20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852000" y="3851562"/>
              <a:ext cx="463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 smtClean="0"/>
                <a:t>the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modified </a:t>
              </a:r>
              <a:r>
                <a:rPr lang="en-US" altLang="ja-JP" dirty="0">
                  <a:solidFill>
                    <a:srgbClr val="0000FF"/>
                  </a:solidFill>
                </a:rPr>
                <a:t>classical Yang-Baxter eq. 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(</a:t>
              </a:r>
              <a:r>
                <a:rPr lang="en-US" altLang="ja-JP" dirty="0" err="1" smtClean="0">
                  <a:solidFill>
                    <a:srgbClr val="0000FF"/>
                  </a:solidFill>
                </a:rPr>
                <a:t>mCYBE</a:t>
              </a:r>
              <a:r>
                <a:rPr lang="en-US" altLang="ja-JP" dirty="0">
                  <a:solidFill>
                    <a:srgbClr val="0000FF"/>
                  </a:solidFill>
                </a:rPr>
                <a:t>)</a:t>
              </a:r>
              <a:r>
                <a:rPr lang="ja-JP" altLang="en-US" dirty="0">
                  <a:solidFill>
                    <a:srgbClr val="0000FF"/>
                  </a:solidFill>
                </a:rPr>
                <a:t> </a:t>
              </a:r>
              <a:endParaRPr lang="en-US" altLang="ja-JP" dirty="0">
                <a:solidFill>
                  <a:srgbClr val="0000FF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48216" y="3429000"/>
              <a:ext cx="5446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dirty="0"/>
                <a:t> </a:t>
              </a:r>
              <a:r>
                <a:rPr lang="en-US" altLang="ja-JP" i="1" dirty="0" smtClean="0"/>
                <a:t>     </a:t>
              </a:r>
              <a:r>
                <a:rPr lang="en-US" altLang="ja-JP" dirty="0" smtClean="0"/>
                <a:t>                   </a:t>
              </a:r>
              <a:r>
                <a:rPr lang="ja-JP" altLang="en-US" dirty="0"/>
                <a:t>　　　　　　　</a:t>
              </a:r>
              <a:r>
                <a:rPr lang="ja-JP" altLang="en-US" dirty="0" smtClean="0"/>
                <a:t>    </a:t>
              </a:r>
              <a:r>
                <a:rPr lang="en-US" altLang="ja-JP" dirty="0" smtClean="0">
                  <a:solidFill>
                    <a:srgbClr val="C00000"/>
                  </a:solidFill>
                </a:rPr>
                <a:t>a classical r-matrix </a:t>
              </a:r>
              <a:r>
                <a:rPr lang="en-US" altLang="ja-JP" dirty="0" smtClean="0"/>
                <a:t>satisfying</a:t>
              </a:r>
              <a:endParaRPr lang="ja-JP" altLang="en-US" dirty="0"/>
            </a:p>
          </p:txBody>
        </p:sp>
        <p:sp>
          <p:nvSpPr>
            <p:cNvPr id="10" name="右矢印 9"/>
            <p:cNvSpPr/>
            <p:nvPr/>
          </p:nvSpPr>
          <p:spPr>
            <a:xfrm flipH="1">
              <a:off x="3064235" y="3561254"/>
              <a:ext cx="532456" cy="142872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927000" y="3191082"/>
              <a:ext cx="7609513" cy="11514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242000" y="2907106"/>
              <a:ext cx="1200457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What is </a:t>
              </a:r>
              <a:r>
                <a:rPr lang="en-US" altLang="ja-JP" b="1" i="1" dirty="0" smtClean="0">
                  <a:solidFill>
                    <a:srgbClr val="0070C0"/>
                  </a:solidFill>
                </a:rPr>
                <a:t>R</a:t>
              </a:r>
              <a:r>
                <a:rPr lang="en-US" altLang="ja-JP" b="1" dirty="0" smtClean="0">
                  <a:solidFill>
                    <a:srgbClr val="0070C0"/>
                  </a:solidFill>
                </a:rPr>
                <a:t>?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030" y="3512121"/>
              <a:ext cx="1316184" cy="229985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1594245" y="3834000"/>
              <a:ext cx="11160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C00000"/>
                  </a:solidFill>
                </a:rPr>
                <a:t>a</a:t>
              </a:r>
              <a:r>
                <a:rPr kumimoji="1" lang="en-US" altLang="ja-JP" sz="1600" dirty="0" smtClean="0">
                  <a:solidFill>
                    <a:srgbClr val="C00000"/>
                  </a:solidFill>
                </a:rPr>
                <a:t> linear </a:t>
              </a:r>
              <a:r>
                <a:rPr lang="en-US" altLang="ja-JP" sz="1600" dirty="0" smtClean="0">
                  <a:solidFill>
                    <a:srgbClr val="C00000"/>
                  </a:solidFill>
                </a:rPr>
                <a:t>op.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076083" y="685822"/>
            <a:ext cx="1407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7030A0"/>
                </a:solidFill>
              </a:rPr>
              <a:t>An example</a:t>
            </a:r>
            <a:endParaRPr kumimoji="1" lang="ja-JP" altLang="en-US" sz="20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C378-F5ED-48B3-9164-8471AEE0D0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914" y="189000"/>
            <a:ext cx="649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>
                <a:solidFill>
                  <a:srgbClr val="002060"/>
                </a:solidFill>
              </a:rPr>
              <a:t>R</a:t>
            </a:r>
            <a:r>
              <a:rPr lang="en-US" altLang="ja-JP" sz="2400" u="sng" dirty="0" smtClean="0">
                <a:solidFill>
                  <a:srgbClr val="002060"/>
                </a:solidFill>
              </a:rPr>
              <a:t>elation between R-operator and classical r-matrix</a:t>
            </a:r>
            <a:endParaRPr lang="ja-JP" altLang="en-US" sz="2400" u="sng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71309" y="819000"/>
            <a:ext cx="767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 linear R-operator</a:t>
            </a:r>
            <a:r>
              <a:rPr lang="ja-JP" altLang="en-US" sz="2000" dirty="0"/>
              <a:t>　　</a:t>
            </a:r>
            <a:r>
              <a:rPr lang="ja-JP" altLang="en-US" sz="2000" dirty="0" smtClean="0"/>
              <a:t>  </a:t>
            </a:r>
            <a:r>
              <a:rPr lang="ja-JP" altLang="en-US" sz="2000" dirty="0"/>
              <a:t>　　　　 　</a:t>
            </a:r>
            <a:r>
              <a:rPr lang="ja-JP" altLang="en-US" sz="2000" dirty="0" smtClean="0"/>
              <a:t>      </a:t>
            </a:r>
            <a:r>
              <a:rPr lang="en-US" altLang="ja-JP" sz="2000" dirty="0" smtClean="0"/>
              <a:t>A skew-symmetric classical r-matrix</a:t>
            </a:r>
            <a:endParaRPr lang="ja-JP" altLang="en-US" sz="2000" dirty="0"/>
          </a:p>
        </p:txBody>
      </p:sp>
      <p:sp>
        <p:nvSpPr>
          <p:cNvPr id="6" name="左右矢印 5"/>
          <p:cNvSpPr/>
          <p:nvPr/>
        </p:nvSpPr>
        <p:spPr>
          <a:xfrm>
            <a:off x="3790720" y="939256"/>
            <a:ext cx="601280" cy="180384"/>
          </a:xfrm>
          <a:prstGeom prst="left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1326200"/>
            <a:ext cx="1447802" cy="2529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66" y="1942249"/>
            <a:ext cx="5553596" cy="72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38" y="2584075"/>
            <a:ext cx="457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64101" y="1833348"/>
            <a:ext cx="7062899" cy="1550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58" y="1370489"/>
            <a:ext cx="1000442" cy="23087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7000" y="3703890"/>
            <a:ext cx="8595000" cy="2335110"/>
            <a:chOff x="387000" y="3703890"/>
            <a:chExt cx="8595000" cy="2335110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387000" y="3703890"/>
              <a:ext cx="37635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C00000"/>
                  </a:solidFill>
                </a:rPr>
                <a:t>Two sources of classical r-matrices</a:t>
              </a:r>
              <a:endParaRPr lang="ja-JP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49448" y="4329000"/>
              <a:ext cx="8232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1)   modified classical Yang-Baxter eq. (</a:t>
              </a:r>
              <a:r>
                <a:rPr lang="en-US" altLang="ja-JP" dirty="0" err="1"/>
                <a:t>mCYBE</a:t>
              </a:r>
              <a:r>
                <a:rPr lang="en-US" altLang="ja-JP" dirty="0"/>
                <a:t>)</a:t>
              </a:r>
              <a:r>
                <a:rPr lang="ja-JP" altLang="en-US" dirty="0"/>
                <a:t> </a:t>
              </a:r>
              <a:r>
                <a:rPr lang="ja-JP" altLang="en-US" dirty="0" smtClean="0"/>
                <a:t>                    </a:t>
              </a:r>
              <a:r>
                <a:rPr lang="en-US" altLang="ja-JP" dirty="0" smtClean="0">
                  <a:solidFill>
                    <a:schemeClr val="accent6">
                      <a:lumMod val="75000"/>
                    </a:schemeClr>
                  </a:solidFill>
                </a:rPr>
                <a:t>the original work by </a:t>
              </a:r>
              <a:r>
                <a:rPr lang="en-US" altLang="ja-JP" dirty="0" err="1" smtClean="0">
                  <a:solidFill>
                    <a:schemeClr val="accent6">
                      <a:lumMod val="75000"/>
                    </a:schemeClr>
                  </a:solidFill>
                </a:rPr>
                <a:t>Klimcik</a:t>
              </a:r>
              <a:r>
                <a:rPr lang="ja-JP" altLang="en-US" dirty="0" smtClean="0">
                  <a:solidFill>
                    <a:schemeClr val="accent6">
                      <a:lumMod val="75000"/>
                    </a:schemeClr>
                  </a:solidFill>
                </a:rPr>
                <a:t>                </a:t>
              </a:r>
              <a:endParaRPr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60739" y="5669668"/>
              <a:ext cx="8221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2)   classical Yang-Baxter eq. (CYBE)</a:t>
              </a:r>
              <a:r>
                <a:rPr lang="ja-JP" altLang="en-US" dirty="0"/>
                <a:t> </a:t>
              </a:r>
              <a:r>
                <a:rPr lang="ja-JP" altLang="en-US" dirty="0" smtClean="0"/>
                <a:t>                                          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a possible generalization</a:t>
              </a:r>
              <a:r>
                <a:rPr lang="ja-JP" altLang="en-US" dirty="0" smtClean="0">
                  <a:solidFill>
                    <a:srgbClr val="0000FF"/>
                  </a:solidFill>
                </a:rPr>
                <a:t>                 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 flipH="1">
              <a:off x="5474448" y="4402958"/>
              <a:ext cx="540000" cy="225000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6304718" y="5364000"/>
              <a:ext cx="108230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54" y="4995922"/>
              <a:ext cx="6477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696419" y="4952436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             )</a:t>
              </a:r>
              <a:endParaRPr kumimoji="1" lang="ja-JP" altLang="en-US" dirty="0"/>
            </a:p>
          </p:txBody>
        </p:sp>
        <p:pic>
          <p:nvPicPr>
            <p:cNvPr id="31" name="図 30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1197000" y="4952436"/>
              <a:ext cx="6190022" cy="335687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799" y="5728823"/>
              <a:ext cx="736094" cy="27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32" name="右矢印 31"/>
            <p:cNvSpPr/>
            <p:nvPr/>
          </p:nvSpPr>
          <p:spPr>
            <a:xfrm flipH="1">
              <a:off x="5472000" y="5755553"/>
              <a:ext cx="540000" cy="225000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動作設定ボタン: ホーム 10">
              <a:hlinkClick r:id="rId13" action="ppaction://hlinksldjump" highlightClick="1"/>
            </p:cNvPr>
            <p:cNvSpPr/>
            <p:nvPr/>
          </p:nvSpPr>
          <p:spPr>
            <a:xfrm>
              <a:off x="8262000" y="3789000"/>
              <a:ext cx="360000" cy="315000"/>
            </a:xfrm>
            <a:prstGeom prst="actionButtonHo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6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E277-94D0-4A40-8BBA-4334BE5477E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2000" y="238890"/>
            <a:ext cx="585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The list of generalizations of Yang-</a:t>
            </a:r>
            <a:r>
              <a:rPr lang="en-US" altLang="ja-JP" sz="2000" dirty="0" smtClean="0">
                <a:solidFill>
                  <a:srgbClr val="002060"/>
                </a:solidFill>
              </a:rPr>
              <a:t>B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axter </a:t>
            </a:r>
            <a:r>
              <a:rPr lang="en-US" altLang="ja-JP" sz="2000" dirty="0" smtClean="0">
                <a:solidFill>
                  <a:srgbClr val="002060"/>
                </a:solidFill>
              </a:rPr>
              <a:t>deformations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7000" y="909000"/>
            <a:ext cx="393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i</a:t>
            </a:r>
            <a:r>
              <a:rPr kumimoji="1" lang="en-US" altLang="ja-JP" dirty="0" smtClean="0"/>
              <a:t>)   </a:t>
            </a:r>
            <a:r>
              <a:rPr kumimoji="1" lang="en-US" altLang="ja-JP" dirty="0" smtClean="0">
                <a:solidFill>
                  <a:srgbClr val="C00000"/>
                </a:solidFill>
              </a:rPr>
              <a:t>modified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CYBE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>
                <a:solidFill>
                  <a:srgbClr val="C00000"/>
                </a:solidFill>
              </a:rPr>
              <a:t>(</a:t>
            </a:r>
            <a:r>
              <a:rPr lang="en-US" altLang="ja-JP" dirty="0" smtClean="0">
                <a:solidFill>
                  <a:srgbClr val="C00000"/>
                </a:solidFill>
              </a:rPr>
              <a:t>trigonometric class</a:t>
            </a:r>
            <a:r>
              <a:rPr kumimoji="1" lang="en-US" altLang="ja-JP" dirty="0" smtClean="0">
                <a:solidFill>
                  <a:srgbClr val="C00000"/>
                </a:solidFill>
              </a:rPr>
              <a:t>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7000" y="3194668"/>
            <a:ext cx="25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(ii</a:t>
            </a:r>
            <a:r>
              <a:rPr kumimoji="1" lang="en-US" altLang="ja-JP" dirty="0" smtClean="0"/>
              <a:t>)   </a:t>
            </a:r>
            <a:r>
              <a:rPr lang="en-US" altLang="ja-JP" dirty="0" smtClean="0"/>
              <a:t>CYBE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>
                <a:solidFill>
                  <a:srgbClr val="C00000"/>
                </a:solidFill>
              </a:rPr>
              <a:t>(</a:t>
            </a:r>
            <a:r>
              <a:rPr lang="en-US" altLang="ja-JP" dirty="0" smtClean="0">
                <a:solidFill>
                  <a:srgbClr val="C00000"/>
                </a:solidFill>
              </a:rPr>
              <a:t>rational class</a:t>
            </a:r>
            <a:r>
              <a:rPr kumimoji="1" lang="en-US" altLang="ja-JP" dirty="0" smtClean="0">
                <a:solidFill>
                  <a:srgbClr val="C00000"/>
                </a:solidFill>
              </a:rPr>
              <a:t>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7682" y="1494000"/>
            <a:ext cx="260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)    Principal chiral model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7682" y="1934668"/>
            <a:ext cx="338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)    Symmetric </a:t>
            </a:r>
            <a:r>
              <a:rPr lang="en-US" altLang="ja-JP" dirty="0" err="1" smtClean="0"/>
              <a:t>coset</a:t>
            </a:r>
            <a:r>
              <a:rPr lang="en-US" altLang="ja-JP" dirty="0" smtClean="0"/>
              <a:t> sigma model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57682" y="2429668"/>
            <a:ext cx="28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)    The AdS</a:t>
            </a:r>
            <a:r>
              <a:rPr lang="en-US" altLang="ja-JP" baseline="-25000" dirty="0" smtClean="0"/>
              <a:t>5 </a:t>
            </a:r>
            <a:r>
              <a:rPr lang="en-US" altLang="ja-JP" dirty="0" smtClean="0"/>
              <a:t>x S</a:t>
            </a:r>
            <a:r>
              <a:rPr lang="en-US" altLang="ja-JP" baseline="30000" dirty="0" smtClean="0"/>
              <a:t>5 </a:t>
            </a:r>
            <a:r>
              <a:rPr lang="en-US" altLang="ja-JP" dirty="0" smtClean="0"/>
              <a:t>superstring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7682" y="3744000"/>
            <a:ext cx="260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)    Principal chiral model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7682" y="4184668"/>
            <a:ext cx="338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lang="en-US" altLang="ja-JP" dirty="0" smtClean="0"/>
              <a:t>)    Symmetric </a:t>
            </a:r>
            <a:r>
              <a:rPr lang="en-US" altLang="ja-JP" dirty="0" err="1" smtClean="0"/>
              <a:t>coset</a:t>
            </a:r>
            <a:r>
              <a:rPr lang="en-US" altLang="ja-JP" dirty="0" smtClean="0"/>
              <a:t> sigma model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682" y="4679668"/>
            <a:ext cx="291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)    The AdS</a:t>
            </a:r>
            <a:r>
              <a:rPr lang="en-US" altLang="ja-JP" baseline="-25000" dirty="0" smtClean="0"/>
              <a:t>5 </a:t>
            </a:r>
            <a:r>
              <a:rPr lang="en-US" altLang="ja-JP" dirty="0" smtClean="0"/>
              <a:t>x S</a:t>
            </a:r>
            <a:r>
              <a:rPr lang="en-US" altLang="ja-JP" baseline="30000" dirty="0" smtClean="0"/>
              <a:t>5 </a:t>
            </a:r>
            <a:r>
              <a:rPr lang="en-US" altLang="ja-JP" dirty="0" smtClean="0"/>
              <a:t> superstring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767682" y="2383502"/>
            <a:ext cx="27449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rgbClr val="006600"/>
                </a:solidFill>
              </a:rPr>
              <a:t>[</a:t>
            </a:r>
            <a:r>
              <a:rPr lang="en-US" altLang="ja-JP" sz="1400" dirty="0" err="1">
                <a:solidFill>
                  <a:srgbClr val="006600"/>
                </a:solidFill>
              </a:rPr>
              <a:t>Delduc-Magro-Vicedo</a:t>
            </a:r>
            <a:r>
              <a:rPr lang="en-US" altLang="ja-JP" sz="1400" dirty="0">
                <a:solidFill>
                  <a:srgbClr val="006600"/>
                </a:solidFill>
              </a:rPr>
              <a:t>, 1309.5850]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770050" y="4633502"/>
            <a:ext cx="30576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rgbClr val="006600"/>
                </a:solidFill>
              </a:rPr>
              <a:t>[Kawaguchi-Matsumoto-KY, 1401.4855]</a:t>
            </a:r>
            <a:endParaRPr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5097" y="1501223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[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Klimcik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hep-th</a:t>
            </a:r>
            <a:r>
              <a:rPr lang="en-US" altLang="ja-JP" sz="1400" dirty="0" smtClean="0">
                <a:solidFill>
                  <a:srgbClr val="006600"/>
                </a:solidFill>
              </a:rPr>
              <a:t>/0210095, 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0802.3518]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7682" y="3751223"/>
            <a:ext cx="240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[Matsumoto-KY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</a:t>
            </a:r>
            <a:r>
              <a:rPr lang="en-US" altLang="ja-JP" sz="1400" dirty="0" smtClean="0">
                <a:solidFill>
                  <a:srgbClr val="006600"/>
                </a:solidFill>
              </a:rPr>
              <a:t>1501.03665]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67682" y="4201223"/>
            <a:ext cx="240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[Matsumoto-KY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</a:t>
            </a:r>
            <a:r>
              <a:rPr lang="en-US" altLang="ja-JP" sz="1400" dirty="0" smtClean="0">
                <a:solidFill>
                  <a:srgbClr val="006600"/>
                </a:solidFill>
              </a:rPr>
              <a:t>1501.03665]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67763" y="1979860"/>
            <a:ext cx="274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00"/>
                </a:solidFill>
              </a:rPr>
              <a:t>[</a:t>
            </a:r>
            <a:r>
              <a:rPr lang="en-US" altLang="ja-JP" sz="1400" dirty="0" err="1" smtClean="0">
                <a:solidFill>
                  <a:srgbClr val="006600"/>
                </a:solidFill>
              </a:rPr>
              <a:t>Delduc-Magro-Vicedo</a:t>
            </a:r>
            <a:r>
              <a:rPr lang="en-US" altLang="ja-JP" sz="1400" dirty="0" smtClean="0">
                <a:solidFill>
                  <a:srgbClr val="006600"/>
                </a:solidFill>
              </a:rPr>
              <a:t>, 1308.3581]</a:t>
            </a:r>
            <a:endParaRPr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8985" y="5589000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7030A0"/>
                </a:solidFill>
              </a:rPr>
              <a:t>NOTE</a:t>
            </a:r>
            <a:r>
              <a:rPr kumimoji="1" lang="ja-JP" altLang="en-US" sz="1600" dirty="0" smtClean="0"/>
              <a:t>      　</a:t>
            </a:r>
            <a:r>
              <a:rPr kumimoji="1" lang="en-US" altLang="ja-JP" sz="1600" dirty="0" smtClean="0"/>
              <a:t>bi-Yang-Baxter </a:t>
            </a:r>
            <a:r>
              <a:rPr lang="en-US" altLang="ja-JP" sz="1600" dirty="0" smtClean="0"/>
              <a:t>deformation 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73934" y="5627396"/>
            <a:ext cx="2533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6600"/>
                </a:solidFill>
              </a:rPr>
              <a:t>[</a:t>
            </a:r>
            <a:r>
              <a:rPr kumimoji="1" lang="en-US" altLang="ja-JP" sz="1400" dirty="0" err="1" smtClean="0">
                <a:solidFill>
                  <a:srgbClr val="006600"/>
                </a:solidFill>
              </a:rPr>
              <a:t>Klimcik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, </a:t>
            </a:r>
            <a:r>
              <a:rPr lang="en-US" altLang="ja-JP" sz="1400" dirty="0" smtClean="0">
                <a:solidFill>
                  <a:srgbClr val="006600"/>
                </a:solidFill>
              </a:rPr>
              <a:t>0802.3518, 14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02.2105]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42000" y="2790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 classes)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25073" y="5925446"/>
            <a:ext cx="3761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(applicable only for principal chiral models)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03752" y="2353699"/>
            <a:ext cx="8423930" cy="2785301"/>
            <a:chOff x="403752" y="2353699"/>
            <a:chExt cx="8423930" cy="2785301"/>
          </a:xfrm>
        </p:grpSpPr>
        <p:sp>
          <p:nvSpPr>
            <p:cNvPr id="23" name="角丸四角形 22"/>
            <p:cNvSpPr/>
            <p:nvPr/>
          </p:nvSpPr>
          <p:spPr>
            <a:xfrm>
              <a:off x="1042682" y="2353699"/>
              <a:ext cx="7785000" cy="535301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1041218" y="4603699"/>
              <a:ext cx="7785000" cy="535301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3752" y="242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1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03752" y="46796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2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\[&#10;\]&#10;\end{document}&#10;"/>
  <p:tag name="TEX2PS" val="latex $(base).tex; dvips -D $(res) -E -o $(base).ps $(base).dvi"/>
  <p:tag name="EXTERNALEDITCOMMAND" val="notepad %"/>
  <p:tag name="GHOSTSCRIPTCOMMAND" val="gswin32c"/>
  <p:tag name="DEFAULTBITMAP" val="bmp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469"/>
  <p:tag name="DEFAULTHEIGHT" val="3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R~:~~\mathfrak{g} \longrightarrow \mathfrak{g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17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r \in \mathfrak{g} \otimes \mathfrak{g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487.5"/>
  <p:tag name="PICTUREFILESIZE" val="18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[R(X),R(Y)]-R\left(&#10;[R(X),Y] + [X,R(Y)]&#10;\right)=-c^2[X,Y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238.9805"/>
  <p:tag name="PICTUREFILESIZE" val="105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(c=0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mono"/>
  <p:tag name="ORIGWIDTH" val="28.98008"/>
  <p:tag name="PICTUREFILESIZE" val="117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begin{eqnarray}&#10;S=-\frac{1}{2}\int^\infty_{-\infty}\!\!\!d\tau\int^{2\pi}_0\!\!\!d\sigma~&#10;P_-^{\alpha\beta}{\rm Str}\left[A_\alpha d\circ\frac{1}{1-\eta\left[R\right]_g\circ d}(A_\beta)\right] \nonumber&#10;\end{eqnarray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7"/>
  <p:tag name="BOXHEIGHT" val="295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0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eta \to 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bmpmono"/>
  <p:tag name="ORIGWIDTH" val="27.00008"/>
  <p:tag name="PICTUREFILESIZE" val="90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s^2 &amp;=&amp; ds^2_{\rm AdS_5} + ds^2_{\rm S^5}\,, \nonumber \\ &#10;ds^2_{\rm AdS_5} &amp;=&amp; \frac{-(dx^0)^2 +(dx^1)^2 +(dx^2)^2 + (dx^3)^2}{z^2} &#10;+\frac{dz^2}{z^2}\,,  \nonumber \\ &#10;ds^2_{\rm S^5} &amp;=&amp; dr^2 + \sin^2 r\, d\xi^2 + \cos^2\xi \sin^2 r\, d\phi_1^2 &#10;+ \sin^2r\sin^2\xi\, d\phi_2^2 + \cos^2 r\, d\phi_3^2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30.9607"/>
  <p:tag name="PICTUREFILESIZE" val="6339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g_{\rm f} = \exp (\mathbf{Q}^I {\theta_I})\,,  &#10;\quad \mathbf{Q}^I \theta_I \equiv (\mathbf{Q}^{\check{\alpha}\hat{\alpha}})^I\,&#10;(\theta_{\check{\alpha}\hat{\alpha}})_I \quad &#10;(I=1,2;~\check{\alpha},\hat{\alpha}=1,\ldots,4)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00.9606"/>
  <p:tag name="PICTUREFILESIZE" val="1357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g_{\rm b}{}^{{\rm AdS}_5} &amp;=&amp;&#10;\exp \Bigl[\,x^0\,P_0+x^1\,P_1+x^2\,P_2+x^3\,P_3\,\Bigr]\,&#10;\exp \Bigl[\,(\log\,z) \,D\,\Bigr]\,,\nonumber\\&#10;g_{\rm b}{}^{{\rm S}^5}&amp;=&amp;&#10;\exp \Bigl[\,\frac{i}{2}( \phi_1\, h_1+\phi_2\,h_2+\phi_3\,h_3)\,\Bigr]\,&#10;\exp \Bigl[\,\xi\,\mathbf{J}_{68}\Bigr]&#10;\,\exp\Bigl[-i\,r\,\mathbf{P}_6\Bigr]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98.9806"/>
  <p:tag name="PICTUREFILESIZE" val="4468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g_{\rm b}=g_{\rm b}{}^{{\rm AdS}_5}\,g_{\rm b}{}^{{\rm S}^5}\,,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75.96016"/>
  <p:tag name="PICTUREFILESIZE" val="346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$(N\to \infty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19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=g_{\rm b}\,g_{\rm f} \quad \in SU(2,2|4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03.9802"/>
  <p:tag name="PICTUREFILESIZE" val="403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S&amp;=&amp; -\frac{\sqrt{\lambda_{\rm c}}}{4}\int_{-\infty}^\infty d\tau\int_0^{2\pi}d\sigma\,\left[&#10;\gamma^{ab}G_{MN}\partial_a X^M \partial_b X^N &#10;- \epsilon^{ab} B_{MN} \partial_a X^M \partial_b X^N&#10;\right] \nonumber \\ &#10;&amp;&amp; -\frac{\sqrt{\lambda_c}}{2}\, &#10;i\bar{\Theta}_I (\gamma^{ab}\delta^{IJ}-\epsilon^{ab}\sigma_3^{IJ})\, &#10;e_a^m \Gamma_m D^{JK}_{b}\Theta_K &#10;+ \mathcal{O}(\theta^4)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33.9607"/>
  <p:tag name="PICTUREFILESIZE" val="6146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^{IJ}_{a} &amp;\equiv&amp; \delta^{IJ}\left(\partial_a&#10;-\frac{1}{4}\omega_a^{mn}\Gamma_{mn}\right) &#10;+\frac{1}{8}\sigma_3^{IJ}e^m_a H_{mnp} \Gamma^{np} &#10;\nonumber \\&#10;&amp;&amp; \quad -\frac{1}{8}{\rm e}^{\Phi}\left[\epsilon^{IJ} \Gamma^p F_p &#10;+ \frac{1}{3!}\sigma_1^{IJ}\Gamma^{pqr}F_{pqr} &#10;+ \frac{1}{2\cdot 5!}\epsilon^{IJ}\Gamma^{pqrst}F_{pqrst}\right]&#10;e^m_a \Gamma_m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30.9607"/>
  <p:tag name="PICTUREFILESIZE" val="6110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9"/>
  <p:tag name="PICTUREFILESIZE" val="27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r = r^{ij}b_i \wedge b_j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5.98008"/>
  <p:tag name="PICTUREFILESIZE" val="259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r^{ij}[b_i,b_j]=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7.00008"/>
  <p:tag name="PICTUREFILESIZE" val="259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hi = \frac{1}{2}\log\, G\,,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7.00008"/>
  <p:tag name="PICTUREFILESIZE" val="420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\rho_1= \sin\alpha\cos\theta\,, \nonumber \\&#10;&amp;&amp;\rho_2= \sin\alpha\sin\theta\,, \nonumber \\ &#10;&amp;&amp;\rho_3= \cos\alpha\,.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69.00016"/>
  <p:tag name="PICTUREFILESIZE" val="959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_5 = 4\left[\omega_{\rm AdS_5} + G\, \omega_{\rm S^5}\right]\,.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03.9802"/>
  <p:tag name="PICTUREFILESIZE" val="403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r = \frac{1}{8}\left(\mu_3\, h_1 \wedge h_2 + \mu_1\, h_2 \wedge h_3 + \mu _2\, h_3 \wedge h_1&#10;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89.9604"/>
  <p:tag name="PICTUREFILESIZE" val="138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$\mathcal{N}=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9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s^2 &amp;=&amp; ds^2_{\rm AdS_5} + \sum_{i=1}^3(d\rho_i^2+G \rho_i^2d\phi_i^2) &#10;+ \eta^2 G \rho_1^2\rho_2^2\rho_3^2 \left(\sum_{i=1}^3\mu_i\, d\phi_i\right)^2\,,   &#10;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92.9806"/>
  <p:tag name="PICTUREFILESIZE" val="3464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B_2 = \eta\,G \left(&#10;\mu_3\,\rho_1^2\rho_2^2\,d\phi_1\wedge d\phi_2 &#10;+ \mu_1\,\rho_2^2\rho_3^2\,d\phi_2\wedge d\phi_3  &#10;+ \mu_2\,\rho_3^2\rho_1^2\,d\phi_3\wedge d\phi_1 &#10;\right)\,,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06.9606"/>
  <p:tag name="PICTUREFILESIZE" val="1491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^{-1} \equiv 1 + \eta^2 (1+ \mu_3^2 \rho_1^2\rho_2^2 &#10;+ \mu_1^2\rho_2^2\rho_3^2 + \mu_2^2\rho_3^2\rho_1^2)\,,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01.0004"/>
  <p:tag name="PICTUREFILESIZE" val="907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_3 = -4 \eta\sin^3\alpha\,\cos \alpha\, \sin \theta\, &#10;\cos \theta \,\left(\sum_{i=1}^3\mu_i\,\,&#10;d\phi_i\right)\wedge d\alpha \wedge d\theta\,,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49.0005"/>
  <p:tag name="PICTUREFILESIZE" val="2683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$\gamma_{\mu}$:~a basis of $\mathfrak{su}(2,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38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ds^2 = \frac{1}{z^2}(-dx_0^2 +dx_1^2) &#10;+ \frac{z^2}{z^4+\eta^2}(dx_2^2+dx_3^2) + \frac{dz^2}{z^2} &#10;+ d\Omega_5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5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r= \frac{1}{2}\,p_2 \wedge p_3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7.00008"/>
  <p:tag name="PICTUREFILESIZE" val="420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B_{2}=\frac{\eta}{z^4 + \eta^2}\, dx^2 \wedge dx^3\,,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52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_3 = \frac{4\eta}{z^5}\,dx^0\wedge dx^1 \wedge dz\,, &#10;\qquad F_5= 4\left[{\rm e}^{2\Phi}\omega_{AdS_5} + \omega_{\rm S^5}&#10;\right]\,.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bmpmono"/>
  <p:tag name="ORIGWIDTH" val="240.0005"/>
  <p:tag name="PICTUREFILESIZE" val="1750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hi = \frac{1}{2}\log \left(\frac{z^4}{z^4+\eta^2}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90.96016"/>
  <p:tag name="PICTUREFILESIZE" val="799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box{AdS}_5\times\mbox{S}^5 = \frac{SO(2,4)}{SO(1,4)}&#10;\times \frac{SO(6)}{SO(5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111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r= -\frac{i}{4}\,p_- \wedge (h_4 + h_5 + h_6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bmpmono"/>
  <p:tag name="ORIGWIDTH" val="120.0002"/>
  <p:tag name="PICTUREFILESIZE" val="882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s^2 &amp;=&amp; \frac{-2dx^+dx^- + (dx^1)^2 + (dx^2)^2 + dz^2}{z^2} &#10;- \eta^2 \frac{(dx^+)^2}{z^4} + ds^2_{\rm S^5} \nonumber \\ &#10;B_2 &amp;=&amp; \frac{\eta}{z^2} dx^+\wedge (d\chi + \omega)\,, \nonumber \\ &#10;\Phi &amp;=&amp; \mbox{const.}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bmpmono"/>
  <p:tag name="ORIGWIDTH" val="282.0005"/>
  <p:tag name="PICTUREFILESIZE" val="5486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\label{general1}&#10;&amp;&amp;R_{MN}-\frac{1}{4}H_{MKL}H_N{}^{KL}-T_{MN}+D_MX_N+D_NX_M=0\,, &#10;\nonumber \\ &#10;&amp;&amp;\frac{1}{2}D^K H_{KMN}+\frac{1}{2}F^KF_{KMN}&#10;+\frac{1}{12}F_{MNKLP}F^{KLP} &#10;%\nonumber \\ &amp;&amp; \hspace*{5cm} &#10;=X^K H_{KMN}+D_M X_N-D_N X_M\,, \nonumber \\&#10;&amp;&amp;R-\frac{1}{12}H^2+4D_MX^M-4X_MX^M=0\,,  \nonumber \\&#10;&amp;&amp;D^M\mathcal{F}_M-Z^M \mathcal{F}_M&#10;-\frac{1}{6}H^{MNK}\mathcal{F}_{MNK}=0\,, &#10;\qquad I^M\mathcal{F}_M=0\,, \nonumber \\&#10;&amp;&amp;D^{K}\mathcal{F}_{KMN}-Z^K \mathcal{F}_{KMN} &#10;- \frac{1}{6}H^{KPQ}\mathcal{F}_{KPQMN}&#10;-(I\wedge \mathcal{F}_1)_{MN}=0\,, \nonumber \\&#10;&amp;&amp;D^{K}\mathcal{F}_{KMNPQ}-Z^K \mathcal{F}_{KMNPQ} &#10;%\nonumber \\ &amp;&amp;\qquad&#10;+\frac{1}{36}\epsilon_{MNPQRSTUVW}H^{RST}\mathcal{F}^{UVW}&#10;-(I\wedge \mathcal{F}_3)_{MNPQ}=0 \nonumber 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75.0008"/>
  <p:tag name="PICTUREFILESIZE" val="18424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T_{MN} &amp;\equiv&amp;\frac{1}{2}\mathcal{F}_M\mathcal{F}_N&#10;+\frac{1}{4}\mathcal{F}_{MKL}\mathcal{F}_N{}^{KL}&#10;+\frac{1}{4\times 4!}\mathcal{F}_{MPQRS}\mathcal{F}_N{}^{PQRS}&#10;%\nonumber \\&#10;%&amp;&amp;\qquad\qquad\qquad\qquad\qquad\qquad&#10;-\frac{1}{4}G_{MN}(\mathcal{F}_K\mathcal{F}^{K}&#10;+\frac{1}{6}\mathcal{F}_{PQR}\mathcal{F}^{PQR})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435.9609"/>
  <p:tag name="PICTUREFILESIZE" val="3192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F}_{n_1n_2\ldots}={\rm e}^{\Phi}F_{n_1n_2\ldots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87.96016"/>
  <p:tag name="PICTUREFILESIZE" val="398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(d\mathcal{F}_1 - Z\wedge \mathcal{F}_1)_{MN} - I^K\mathcal{F}_{MNK}&#10;=0\,, \nonumber \\&#10;&amp;&amp;(d\mathcal{F}_3 - Z\wedge \mathcal{F}_3 &#10;+ H_3\wedge \mathcal{F}_1)_{MNPQ} &#10;- I^K\mathcal{F}_{MNPQK} = 0\,, \nonumber \\&#10;&amp;&amp;(d\mathcal{F}_5 - Z\wedge \mathcal{F}_5 &#10;+ H_3\wedge \mathcal{F}_3)_{MNPQRS} &#10;+ \frac{1}{6}\epsilon_{MNPQRSTUVW}I^T\mathcal{F}^{UVW} = 0 \nonumber&#10;\end{eqnarray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03.9606"/>
  <p:tag name="PICTUREFILESIZE" val="5508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X, \quad I, \quad Z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1.00008"/>
  <p:tag name="PICTUREFILESIZE" val="179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X_M\equiv I_M+Z_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70.98016"/>
  <p:tag name="PICTUREFILESIZE" val="246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(\mathcal{L}_I B)_{MN}=I^K\partial_K B_{MN}+B_{KN}\partial_{M}I^K&#10;-B_{KM}\partial_N I^K&#10;\]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28.0005"/>
  <p:tag name="PICTUREFILESIZE" val="1028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Z_M=\partial_M\Phi-B_{MN}I^N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99.00024"/>
  <p:tag name="PICTUREFILESIZE" val="416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PSU(2,2|4)}{SO(1,4)\times SO(5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76.98016"/>
  <p:tag name="PICTUREFILESIZE" val="70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=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2.98008"/>
  <p:tag name="PICTUREFILESIZE" val="64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6"/>
  <p:tag name="PICTUREFILESIZE" val="21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6"/>
  <p:tag name="PICTUREFILESIZE" val="21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 ~\&amp; ~Z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7.00008"/>
  <p:tag name="PICTUREFILESIZE" val="80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_M I_N+D_N I_M=0\,,\quad &#10;D_M Z_N-D_N Z_M+I^K H_{KMN}=0\,, \quad &#10;I^M Z_M=0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318.9606"/>
  <p:tag name="PICTUREFILESIZE" val="1336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ds^2&amp;=&amp;\frac{-2dx^+dx^-+d\rho^2+\rho^2 d\phi^2+dz^2}{z^2}&#10;-4 \eta^2 \left[(a_1^2+a_2^2)\frac{\rho^2}{z^6}&#10;+\frac{a_1^2}{z^4}\right](dx^+)^2+ds^2_{{\rm S}^5}\,, \nonumber\\&#10;B_2 &amp;=&amp; 8\eta\left[\frac{a_1x^1+a_2x^2}{z^4}dx^+\wedge dx^1&#10;+\frac{a_1x^2-a_2x^1}{z^4}dx^+\wedge dx^2&#10;+a_1\frac{1}{z^3}dx^+\wedge dz\right]\,, \nonumber\\&#10;F_3 &amp;=&amp; 8\eta\left[\frac{a_2x^1-a_1x^2}{z^5}dx^+&#10;\wedge dx^1\wedge dz &#10;+\frac{a_1x^1+a_2x^2}{z^5}dx^+\wedge dx^2\wedge dz&#10;+\frac{a_1}{z^4}dx^+\wedge dx^1\wedge dx^2\right]\,, \nonumber\\&#10;F_5 &amp;=&amp; \mbox{undeformed}\,,\quad \quad \Phi=\mbox{const} 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415.9809"/>
  <p:tag name="PICTUREFILESIZE" val="13741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 a_1\equiv\frac{c_1+c_2}{2}={\rm Re}(c_1)\,,\nonumber \\&#10;&amp;&amp; a_2\equiv \,\frac{c_1-c_2}{2\,i}={\rm Im}(c_1)&#10;\nonumber &#10;\end{eqnarray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00.9802"/>
  <p:tag name="PICTUREFILESIZE" val="1554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dF_3 = 16 \eta\, \frac{a_1}{z^5}\,dx^+\wedge dx^1 &#10;\wedge dx^2 \wedge dz  \neq 0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69.9803"/>
  <p:tag name="PICTUREFILESIZE" val="1125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r&amp;=&amp;E_{24}\wedge (c_1E_{22}-c_2 E_{44})\nonumber\\&#10;&amp;=&amp;(p_0-p_3)\wedge \left[a_1\,\left(\frac{1}{2}\gamma_5-n_{03}\right)&#10;-a_2\,\left(n_{12}-\frac{i}{2}\,\mathbf{1}_4\right)&#10;\right] 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49.0005"/>
  <p:tag name="PICTUREFILESIZE" val="3380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 = -\frac{2\eta a_1}{z^2}\,dx^+\,, \quad &#10;Z = 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09.9802"/>
  <p:tag name="PICTUREFILESIZE" val="8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\e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62.25"/>
  <p:tag name="PICTUREFILESIZE" val="59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(g_{MN},B_{MN},g_s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69.00016"/>
  <p:tag name="PICTUREFILESIZE" val="264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(G_{MN},\Theta^{MN},G_s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75.00016"/>
  <p:tag name="PICTUREFILESIZE" val="346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{MN} = (g-Bg^{-1}B)_{MN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08.9602"/>
  <p:tag name="PICTUREFILESIZE" val="493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Theta^{MN} = -((g+B)^{-1}B (g-B)^{-1})^{MN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62.9603"/>
  <p:tag name="PICTUREFILESIZE" val="735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s = g_s \left(\frac{\det(g+B)}{\det g}\right)^{1/2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11.9602"/>
  <p:tag name="PICTUREFILESIZE" val="1100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{MN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2.98008"/>
  <p:tag name="PICTUREFILESIZE" val="80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{s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12"/>
  <p:tag name="PICTUREFILESIZE" val="47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Theta^{MN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22.98008"/>
  <p:tag name="PICTUREFILESIZE" val="80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nabla_M \Theta^{MN} = 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58.98016"/>
  <p:tag name="PICTUREFILESIZE" val="248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nabla_M \Theta^{MN} = I^N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69"/>
  <p:tag name="BOXHEIGHT" val="322"/>
  <p:tag name="BOXFONT" val="10"/>
  <p:tag name="BOXWRAP" val="False"/>
  <p:tag name="WORKAROUNDTRANSPARENCYBUG" val="False"/>
  <p:tag name="ALLOWFONTSUBSTITUTION" val="False"/>
  <p:tag name="BITMAPFORMAT" val="bmpmono"/>
  <p:tag name="ORIGWIDTH" val="66.96016"/>
  <p:tag name="PICTUREFILESIZE" val="280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S=\int\!d^2x\,\eta^{\mu\nu}{\rm tr}(J_{\mu}J_{\nu}) ~~ &#10;\longrightarrow ~~&#10;S^{(\eta)} = \int\!d^2x\,\eta^{\mu\nu}{\rm tr}\left(J_{\mu}\,&#10;\frac{1}{1-\eta R}\,J_{\nu}\right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140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P_{\pm}^{\alpha\beta} \equiv \frac{1}{2}&#10;(\gamma^{\alpha\beta}\pm \epsilon^{\alpha\beta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88.98016"/>
  <p:tag name="PICTUREFILESIZE" val="45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d \equiv P_1 + 2P_2 -P_3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25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gamma^{\alpha\beta}=\mbox{diag}(-1,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78.00016"/>
  <p:tag name="PICTUREFILESIZE" val="314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epsilon^{\alpha\beta}:~\mbox{anti-symm.~tenso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105.0002"/>
  <p:tag name="PICTUREFILESIZE" val="388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A_{\alpha} \equiv g^{-1}\partial_{\alpha}g\,, &#10;\quad g \in SU(2,2|4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135.9603"/>
  <p:tag name="PICTUREFILESIZE" val="62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J_{\mu} = g^{-1}\partial_{\mu}g,~~g\in G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9"/>
  <p:tag name="BOXHEIGHT" val="326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37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}&#10;\begin{document}&#10;\[&#10;R~:~~\mathfrak{g} \longrightarrow \mathfrak{g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8"/>
  <p:tag name="BOXHEIGHT" val="424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175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12367</TotalTime>
  <Words>1638</Words>
  <Application>Microsoft Office PowerPoint</Application>
  <PresentationFormat>画面に合わせる (4:3)</PresentationFormat>
  <Paragraphs>292</Paragraphs>
  <Slides>29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Calibri Light</vt:lpstr>
      <vt:lpstr>Arial</vt:lpstr>
      <vt:lpstr>Calibri</vt:lpstr>
      <vt:lpstr>ＭＳ Ｐゴシック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Kentaroh Yoshida</dc:creator>
  <cp:lastModifiedBy>Kentaroh Yoshida</cp:lastModifiedBy>
  <cp:revision>1083</cp:revision>
  <cp:lastPrinted>2016-11-01T09:09:22Z</cp:lastPrinted>
  <dcterms:created xsi:type="dcterms:W3CDTF">2015-03-18T03:23:54Z</dcterms:created>
  <dcterms:modified xsi:type="dcterms:W3CDTF">2017-03-15T02:11:06Z</dcterms:modified>
</cp:coreProperties>
</file>