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41" r:id="rId3"/>
    <p:sldId id="528" r:id="rId4"/>
    <p:sldId id="551" r:id="rId5"/>
    <p:sldId id="529" r:id="rId6"/>
    <p:sldId id="522" r:id="rId7"/>
    <p:sldId id="543" r:id="rId8"/>
    <p:sldId id="552" r:id="rId9"/>
    <p:sldId id="507" r:id="rId10"/>
    <p:sldId id="536" r:id="rId11"/>
    <p:sldId id="422" r:id="rId12"/>
    <p:sldId id="490" r:id="rId13"/>
    <p:sldId id="501" r:id="rId14"/>
    <p:sldId id="517" r:id="rId15"/>
    <p:sldId id="519" r:id="rId16"/>
    <p:sldId id="553" r:id="rId17"/>
    <p:sldId id="542" r:id="rId18"/>
    <p:sldId id="544" r:id="rId19"/>
    <p:sldId id="547" r:id="rId20"/>
    <p:sldId id="545" r:id="rId21"/>
    <p:sldId id="548" r:id="rId22"/>
    <p:sldId id="546" r:id="rId23"/>
    <p:sldId id="549" r:id="rId24"/>
    <p:sldId id="550" r:id="rId25"/>
    <p:sldId id="503" r:id="rId26"/>
    <p:sldId id="343" r:id="rId27"/>
    <p:sldId id="468" r:id="rId2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E7C6"/>
    <a:srgbClr val="363B6A"/>
    <a:srgbClr val="FF8000"/>
    <a:srgbClr val="00FF00"/>
    <a:srgbClr val="0000FF"/>
    <a:srgbClr val="FF0000"/>
    <a:srgbClr val="851410"/>
    <a:srgbClr val="67100D"/>
    <a:srgbClr val="8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5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40000"/>
                <a:satMod val="350000"/>
              </a:schemeClr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0">
              <a:schemeClr val="bg2">
                <a:shade val="20000"/>
                <a:satMod val="25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37C24-8E91-4140-9FA5-C298CA5F75C7}" type="datetimeFigureOut">
              <a:rPr lang="ja-JP" altLang="en-US" smtClean="0"/>
              <a:pPr/>
              <a:t>16/07/31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4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0" y="485913"/>
            <a:ext cx="9144000" cy="317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ja-JP" sz="7200" spc="300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K</a:t>
            </a:r>
            <a:r>
              <a:rPr lang="en-US" altLang="ja-JP" sz="7200" spc="300" dirty="0" smtClean="0">
                <a:ln>
                  <a:solidFill>
                    <a:schemeClr val="tx1"/>
                  </a:solidFill>
                </a:ln>
                <a:latin typeface="Century Gothic"/>
                <a:ea typeface="HG丸ｺﾞｼｯｸM-PRO"/>
                <a:cs typeface="Century Gothic"/>
              </a:rPr>
              <a:t>ondo effect of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ja-JP" sz="7200" spc="300" dirty="0" smtClean="0">
                <a:ln>
                  <a:solidFill>
                    <a:schemeClr val="tx1"/>
                  </a:solidFill>
                </a:ln>
                <a:latin typeface="Century Gothic"/>
                <a:ea typeface="HG丸ｺﾞｼｯｸM-PRO"/>
                <a:cs typeface="Century Gothic"/>
              </a:rPr>
              <a:t>heav</a:t>
            </a:r>
            <a:r>
              <a:rPr lang="en-US" altLang="ja-JP" sz="7200" spc="300" dirty="0" smtClean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  <a:latin typeface="Century Gothic"/>
                <a:ea typeface="HG丸ｺﾞｼｯｸM-PRO"/>
                <a:cs typeface="Century Gothic"/>
              </a:rPr>
              <a:t>y</a:t>
            </a:r>
            <a:r>
              <a:rPr lang="en-US" altLang="ja-JP" sz="7200" spc="300" dirty="0" smtClean="0">
                <a:ln>
                  <a:solidFill>
                    <a:schemeClr val="tx1"/>
                  </a:solidFill>
                </a:ln>
                <a:latin typeface="Century Gothic"/>
                <a:ea typeface="HG丸ｺﾞｼｯｸM-PRO"/>
                <a:cs typeface="Century Gothic"/>
              </a:rPr>
              <a:t> hadrons in nuclear </a:t>
            </a:r>
            <a:r>
              <a:rPr lang="en-US" altLang="ja-JP" sz="7200" spc="3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7200" spc="300" dirty="0" smtClean="0">
                <a:ln>
                  <a:solidFill>
                    <a:schemeClr val="tx1"/>
                  </a:solidFill>
                </a:ln>
                <a:latin typeface="Century Gothic"/>
                <a:ea typeface="HG丸ｺﾞｼｯｸM-PRO"/>
                <a:cs typeface="Century Gothic"/>
              </a:rPr>
              <a:t>atter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4964" y="6555362"/>
            <a:ext cx="4934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ja-JP" sz="1400" dirty="0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eson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in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ja-JP" altLang="ja-JP" sz="1400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ucleus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(MIN)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2016@YITP, 31 Jul. – </a:t>
            </a:r>
            <a:r>
              <a:rPr lang="en-US" altLang="ja-JP" sz="1400" dirty="0">
                <a:latin typeface="Century Gothic"/>
                <a:ea typeface="HG丸ｺﾞｼｯｸM-PRO"/>
                <a:cs typeface="Century Gothic"/>
              </a:rPr>
              <a:t>2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 Aug. 2016</a:t>
            </a:r>
            <a:endParaRPr lang="ja-JP" altLang="en-US" sz="1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/>
          </p:nvPr>
        </p:nvSpPr>
        <p:spPr>
          <a:xfrm>
            <a:off x="2679148" y="4745069"/>
            <a:ext cx="3785704" cy="1078472"/>
          </a:xfrm>
        </p:spPr>
        <p:txBody>
          <a:bodyPr>
            <a:noAutofit/>
          </a:bodyPr>
          <a:lstStyle/>
          <a:p>
            <a:r>
              <a:rPr lang="en-US" altLang="ja-JP" dirty="0" err="1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Shigehiro</a:t>
            </a:r>
            <a:r>
              <a:rPr lang="en-US" altLang="ja-JP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Yasui</a:t>
            </a:r>
            <a:endParaRPr lang="en-US" altLang="ja-JP" dirty="0" smtClean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Tokyo Institute of Technology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028188" y="3931484"/>
            <a:ext cx="30876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dirty="0" smtClean="0">
                <a:latin typeface="Century Gothic"/>
                <a:cs typeface="Century Gothic"/>
              </a:rPr>
              <a:t>arXiv:1607.07948 </a:t>
            </a:r>
            <a:r>
              <a:rPr lang="en-US" altLang="ja-JP" dirty="0">
                <a:latin typeface="Century Gothic"/>
                <a:cs typeface="Century Gothic"/>
              </a:rPr>
              <a:t>[</a:t>
            </a:r>
            <a:r>
              <a:rPr lang="en-US" altLang="ja-JP" dirty="0" err="1">
                <a:latin typeface="Century Gothic"/>
                <a:cs typeface="Century Gothic"/>
              </a:rPr>
              <a:t>hep-ph</a:t>
            </a:r>
            <a:r>
              <a:rPr lang="en-US" altLang="ja-JP" dirty="0" smtClean="0">
                <a:latin typeface="Century Gothic"/>
                <a:cs typeface="Century Gothic"/>
              </a:rPr>
              <a:t>]</a:t>
            </a:r>
            <a:endParaRPr lang="en-US" altLang="ja-JP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27570" y="2548835"/>
            <a:ext cx="939792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500" dirty="0" smtClean="0">
                <a:latin typeface="Century Gothic"/>
                <a:cs typeface="Century Gothic"/>
              </a:rPr>
              <a:t>2</a:t>
            </a:r>
            <a:r>
              <a:rPr lang="ja-JP" altLang="en-US" sz="5500" dirty="0" smtClean="0">
                <a:latin typeface="Century Gothic"/>
                <a:cs typeface="Century Gothic"/>
              </a:rPr>
              <a:t> </a:t>
            </a:r>
            <a:r>
              <a:rPr lang="en-US" altLang="ja-JP" sz="5500" dirty="0" smtClean="0">
                <a:latin typeface="Century Gothic"/>
                <a:cs typeface="Century Gothic"/>
              </a:rPr>
              <a:t>What’s “Kondo effect” </a:t>
            </a:r>
            <a:r>
              <a:rPr lang="en-US" altLang="ja-JP" sz="5500" dirty="0" smtClean="0"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ja-JP" altLang="en-US" sz="5500" dirty="0">
              <a:latin typeface="Century Gothic"/>
              <a:cs typeface="Century Gothic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5893" y="2673101"/>
            <a:ext cx="739336" cy="7393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73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>
            <a:off x="205524" y="1636285"/>
            <a:ext cx="7422252" cy="3146009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810971" y="4644394"/>
            <a:ext cx="11690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Log T/T</a:t>
            </a:r>
            <a:r>
              <a:rPr kumimoji="1" lang="en-US" altLang="ja-JP" sz="20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K</a:t>
            </a:r>
          </a:p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Century Gothic"/>
                <a:cs typeface="Century Gothic"/>
              </a:rPr>
              <a:t>(quantum)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804653" y="2886331"/>
            <a:ext cx="10420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kumimoji="1" lang="en-US" altLang="ja-JP" sz="20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endParaRPr lang="en-US" altLang="ja-JP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Century Gothic"/>
                <a:cs typeface="Century Gothic"/>
              </a:rPr>
              <a:t>(classical)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02452" y="4879725"/>
            <a:ext cx="271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kumimoji="1" lang="en-US" altLang="ja-JP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K</a:t>
            </a:r>
            <a:r>
              <a:rPr kumimoji="1" lang="en-US" altLang="ja-JP" dirty="0" smtClean="0">
                <a:solidFill>
                  <a:srgbClr val="FF0000"/>
                </a:solidFill>
                <a:latin typeface="Century Gothic"/>
                <a:cs typeface="Century Gothic"/>
              </a:rPr>
              <a:t>: Kondo temperature</a:t>
            </a:r>
            <a:endParaRPr kumimoji="1" lang="en-US" altLang="ja-JP" baseline="-25000" dirty="0" smtClean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4749655" y="3135123"/>
            <a:ext cx="329347" cy="1046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1431098" y="4279302"/>
            <a:ext cx="110618" cy="3650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6382679" y="2419498"/>
            <a:ext cx="2000470" cy="157341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692637" y="2767877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7032594" y="3567168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7443603" y="3071340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907905" y="3602406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8042768" y="2588866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7281519" y="2624066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8017332" y="3072360"/>
            <a:ext cx="68756" cy="6875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2" idx="1"/>
            <a:endCxn id="14" idx="3"/>
          </p:cNvCxnSpPr>
          <p:nvPr/>
        </p:nvCxnSpPr>
        <p:spPr>
          <a:xfrm flipV="1">
            <a:off x="6382679" y="2882990"/>
            <a:ext cx="329708" cy="323213"/>
          </a:xfrm>
          <a:prstGeom prst="line">
            <a:avLst/>
          </a:prstGeom>
          <a:ln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>
            <a:stCxn id="14" idx="4"/>
            <a:endCxn id="43" idx="1"/>
          </p:cNvCxnSpPr>
          <p:nvPr/>
        </p:nvCxnSpPr>
        <p:spPr>
          <a:xfrm>
            <a:off x="6760069" y="2902740"/>
            <a:ext cx="292275" cy="684178"/>
          </a:xfrm>
          <a:prstGeom prst="line">
            <a:avLst/>
          </a:prstGeom>
          <a:ln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>
            <a:stCxn id="44" idx="3"/>
            <a:endCxn id="43" idx="7"/>
          </p:cNvCxnSpPr>
          <p:nvPr/>
        </p:nvCxnSpPr>
        <p:spPr>
          <a:xfrm flipH="1">
            <a:off x="7147707" y="3186453"/>
            <a:ext cx="315646" cy="400465"/>
          </a:xfrm>
          <a:prstGeom prst="line">
            <a:avLst/>
          </a:prstGeom>
          <a:ln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>
            <a:endCxn id="44" idx="6"/>
          </p:cNvCxnSpPr>
          <p:nvPr/>
        </p:nvCxnSpPr>
        <p:spPr>
          <a:xfrm flipH="1">
            <a:off x="7578466" y="3105718"/>
            <a:ext cx="424024" cy="33054"/>
          </a:xfrm>
          <a:prstGeom prst="line">
            <a:avLst/>
          </a:prstGeom>
          <a:ln>
            <a:solidFill>
              <a:srgbClr val="F79646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>
            <a:endCxn id="14" idx="7"/>
          </p:cNvCxnSpPr>
          <p:nvPr/>
        </p:nvCxnSpPr>
        <p:spPr>
          <a:xfrm flipH="1">
            <a:off x="6807750" y="2132537"/>
            <a:ext cx="292276" cy="6550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5664008" y="1424651"/>
            <a:ext cx="3324924" cy="707886"/>
          </a:xfrm>
          <a:prstGeom prst="rect">
            <a:avLst/>
          </a:prstGeom>
          <a:noFill/>
          <a:ln w="19050" cmpd="sng">
            <a:solidFill>
              <a:srgbClr val="C0504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Impurity atom with spin ½</a:t>
            </a:r>
          </a:p>
          <a:p>
            <a:pPr algn="ctr"/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with T</a:t>
            </a:r>
            <a:r>
              <a:rPr kumimoji="1" lang="en-US" altLang="ja-JP" sz="20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a</a:t>
            </a:r>
            <a:r>
              <a:rPr kumimoji="1" lang="ja-JP" altLang="en-US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・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0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a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interaction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443603" y="2762018"/>
            <a:ext cx="1015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electron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327541" y="3690793"/>
            <a:ext cx="76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cs typeface="Century Gothic"/>
              </a:rPr>
              <a:t>metal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461175" y="4749026"/>
            <a:ext cx="36148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ja-JP" altLang="ja-JP" dirty="0" smtClean="0">
                <a:latin typeface="Century Gothic"/>
                <a:cs typeface="Century Gothic"/>
              </a:rPr>
              <a:t>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1</a:t>
            </a:r>
            <a:r>
              <a:rPr lang="en-US" altLang="ja-JP" dirty="0" smtClean="0">
                <a:latin typeface="Century Gothic"/>
                <a:cs typeface="Century Gothic"/>
              </a:rPr>
              <a:t>, ..., 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n^2-1</a:t>
            </a:r>
            <a:r>
              <a:rPr lang="en-US" altLang="ja-JP" dirty="0" smtClean="0">
                <a:latin typeface="Century Gothic"/>
                <a:cs typeface="Century Gothic"/>
              </a:rPr>
              <a:t>: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generators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SU(n)</a:t>
            </a:r>
          </a:p>
          <a:p>
            <a:pPr marL="457200" indent="-457200" algn="ctr"/>
            <a:r>
              <a:rPr lang="en-US" altLang="ja-JP" dirty="0" smtClean="0">
                <a:latin typeface="Century Gothic"/>
                <a:cs typeface="Century Gothic"/>
              </a:rPr>
              <a:t>(</a:t>
            </a:r>
            <a:r>
              <a:rPr lang="en-US" altLang="ja-JP" dirty="0">
                <a:latin typeface="Century Gothic"/>
                <a:cs typeface="Century Gothic"/>
              </a:rPr>
              <a:t>n=2</a:t>
            </a:r>
            <a:r>
              <a:rPr lang="ja-JP" altLang="en-US" dirty="0">
                <a:latin typeface="Century Gothic"/>
                <a:cs typeface="Century Gothic"/>
              </a:rPr>
              <a:t> </a:t>
            </a:r>
            <a:r>
              <a:rPr lang="en-US" altLang="ja-JP" dirty="0">
                <a:latin typeface="Century Gothic"/>
                <a:cs typeface="Century Gothic"/>
              </a:rPr>
              <a:t>for</a:t>
            </a:r>
            <a:r>
              <a:rPr lang="ja-JP" altLang="en-US" dirty="0">
                <a:latin typeface="Century Gothic"/>
                <a:cs typeface="Century Gothic"/>
              </a:rPr>
              <a:t> </a:t>
            </a:r>
            <a:r>
              <a:rPr lang="en-US" altLang="ja-JP" dirty="0">
                <a:latin typeface="Century Gothic"/>
                <a:cs typeface="Century Gothic"/>
              </a:rPr>
              <a:t>spin</a:t>
            </a:r>
            <a:r>
              <a:rPr lang="ja-JP" altLang="en-US" dirty="0">
                <a:latin typeface="Century Gothic"/>
                <a:cs typeface="Century Gothic"/>
              </a:rPr>
              <a:t> </a:t>
            </a:r>
            <a:r>
              <a:rPr lang="en-US" altLang="ja-JP" dirty="0">
                <a:latin typeface="Century Gothic"/>
                <a:cs typeface="Century Gothic"/>
              </a:rPr>
              <a:t>½</a:t>
            </a:r>
            <a:r>
              <a:rPr lang="en-US" altLang="ja-JP" dirty="0" smtClean="0">
                <a:latin typeface="Century Gothic"/>
                <a:cs typeface="Century Gothic"/>
              </a:rPr>
              <a:t>)</a:t>
            </a:r>
            <a:endParaRPr lang="en-US" altLang="ja-JP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4969" y="6232250"/>
            <a:ext cx="9925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impurity</a:t>
            </a:r>
          </a:p>
          <a:p>
            <a:pPr algn="ctr"/>
            <a:r>
              <a:rPr lang="en-US" altLang="ja-JP" sz="16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spin</a:t>
            </a:r>
            <a:endParaRPr kumimoji="1" lang="en-US" altLang="ja-JP" sz="1600" b="1" dirty="0" smtClean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59905" y="6232250"/>
            <a:ext cx="10151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electron</a:t>
            </a:r>
          </a:p>
          <a:p>
            <a:pPr algn="ctr"/>
            <a:r>
              <a:rPr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spin</a:t>
            </a:r>
            <a:endParaRPr kumimoji="1" lang="en-US" altLang="ja-JP" sz="1600" b="1" dirty="0" smtClean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988151" y="5351780"/>
            <a:ext cx="916868" cy="916868"/>
            <a:chOff x="1068966" y="5351780"/>
            <a:chExt cx="916868" cy="916868"/>
          </a:xfrm>
        </p:grpSpPr>
        <p:sp>
          <p:nvSpPr>
            <p:cNvPr id="2" name="上矢印 1"/>
            <p:cNvSpPr/>
            <p:nvPr/>
          </p:nvSpPr>
          <p:spPr>
            <a:xfrm>
              <a:off x="1181861" y="5470541"/>
              <a:ext cx="334149" cy="615042"/>
            </a:xfrm>
            <a:prstGeom prst="upArrow">
              <a:avLst>
                <a:gd name="adj1" fmla="val 26140"/>
                <a:gd name="adj2" fmla="val 9431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上矢印 27"/>
            <p:cNvSpPr/>
            <p:nvPr/>
          </p:nvSpPr>
          <p:spPr>
            <a:xfrm flipV="1">
              <a:off x="1538790" y="5531824"/>
              <a:ext cx="334149" cy="615042"/>
            </a:xfrm>
            <a:prstGeom prst="upArrow">
              <a:avLst>
                <a:gd name="adj1" fmla="val 26140"/>
                <a:gd name="adj2" fmla="val 94312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1068966" y="5351780"/>
              <a:ext cx="916868" cy="916868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4419454" y="5470541"/>
            <a:ext cx="1025883" cy="676325"/>
            <a:chOff x="939416" y="5470541"/>
            <a:chExt cx="1025883" cy="676325"/>
          </a:xfrm>
        </p:grpSpPr>
        <p:sp>
          <p:nvSpPr>
            <p:cNvPr id="37" name="上矢印 36"/>
            <p:cNvSpPr/>
            <p:nvPr/>
          </p:nvSpPr>
          <p:spPr>
            <a:xfrm>
              <a:off x="939416" y="5470541"/>
              <a:ext cx="334149" cy="615042"/>
            </a:xfrm>
            <a:prstGeom prst="upArrow">
              <a:avLst>
                <a:gd name="adj1" fmla="val 26140"/>
                <a:gd name="adj2" fmla="val 9431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上矢印 37"/>
            <p:cNvSpPr/>
            <p:nvPr/>
          </p:nvSpPr>
          <p:spPr>
            <a:xfrm flipV="1">
              <a:off x="1631150" y="5531824"/>
              <a:ext cx="334149" cy="615042"/>
            </a:xfrm>
            <a:prstGeom prst="upArrow">
              <a:avLst>
                <a:gd name="adj1" fmla="val 26140"/>
                <a:gd name="adj2" fmla="val 94312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" name="直線コネクタ 7"/>
          <p:cNvCxnSpPr>
            <a:endCxn id="29" idx="0"/>
          </p:cNvCxnSpPr>
          <p:nvPr/>
        </p:nvCxnSpPr>
        <p:spPr>
          <a:xfrm flipH="1">
            <a:off x="911259" y="5872215"/>
            <a:ext cx="357343" cy="360035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endCxn id="30" idx="0"/>
          </p:cNvCxnSpPr>
          <p:nvPr/>
        </p:nvCxnSpPr>
        <p:spPr>
          <a:xfrm>
            <a:off x="1611808" y="5907493"/>
            <a:ext cx="455658" cy="324757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1837585" y="5655976"/>
            <a:ext cx="2047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“Kondo bound state”</a:t>
            </a:r>
          </a:p>
        </p:txBody>
      </p:sp>
      <p:cxnSp>
        <p:nvCxnSpPr>
          <p:cNvPr id="51" name="直線コネクタ 50"/>
          <p:cNvCxnSpPr/>
          <p:nvPr/>
        </p:nvCxnSpPr>
        <p:spPr>
          <a:xfrm flipV="1">
            <a:off x="2890853" y="4635876"/>
            <a:ext cx="0" cy="292958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926582" y="5807699"/>
            <a:ext cx="365749" cy="0"/>
          </a:xfrm>
          <a:prstGeom prst="line">
            <a:avLst/>
          </a:prstGeom>
          <a:ln w="9525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112"/>
          <p:cNvGrpSpPr/>
          <p:nvPr/>
        </p:nvGrpSpPr>
        <p:grpSpPr>
          <a:xfrm>
            <a:off x="304800" y="4893571"/>
            <a:ext cx="1041400" cy="1200329"/>
            <a:chOff x="7505700" y="4390025"/>
            <a:chExt cx="1041400" cy="1200329"/>
          </a:xfrm>
        </p:grpSpPr>
        <p:sp>
          <p:nvSpPr>
            <p:cNvPr id="5" name="円/楕円 4"/>
            <p:cNvSpPr/>
            <p:nvPr/>
          </p:nvSpPr>
          <p:spPr>
            <a:xfrm>
              <a:off x="7505700" y="4493230"/>
              <a:ext cx="1041400" cy="1041400"/>
            </a:xfrm>
            <a:prstGeom prst="ellipse">
              <a:avLst/>
            </a:prstGeom>
            <a:noFill/>
            <a:ln w="1270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672240" y="4390025"/>
              <a:ext cx="70178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72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3</a:t>
              </a:r>
              <a:endParaRPr kumimoji="1" lang="ja-JP" altLang="en-US" sz="72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図形グループ 57"/>
          <p:cNvGrpSpPr/>
          <p:nvPr/>
        </p:nvGrpSpPr>
        <p:grpSpPr>
          <a:xfrm>
            <a:off x="304800" y="3411559"/>
            <a:ext cx="1041400" cy="1200329"/>
            <a:chOff x="7505700" y="4390025"/>
            <a:chExt cx="1041400" cy="1200329"/>
          </a:xfrm>
        </p:grpSpPr>
        <p:sp>
          <p:nvSpPr>
            <p:cNvPr id="8" name="円/楕円 7"/>
            <p:cNvSpPr/>
            <p:nvPr/>
          </p:nvSpPr>
          <p:spPr>
            <a:xfrm>
              <a:off x="7505700" y="4493230"/>
              <a:ext cx="1041400" cy="1041400"/>
            </a:xfrm>
            <a:prstGeom prst="ellipse">
              <a:avLst/>
            </a:prstGeom>
            <a:noFill/>
            <a:ln w="1270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674945" y="4390025"/>
              <a:ext cx="69637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72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2</a:t>
              </a:r>
              <a:endParaRPr kumimoji="1" lang="ja-JP" altLang="en-US" sz="72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0" name="図形グループ 57"/>
          <p:cNvGrpSpPr/>
          <p:nvPr/>
        </p:nvGrpSpPr>
        <p:grpSpPr>
          <a:xfrm>
            <a:off x="304800" y="1967647"/>
            <a:ext cx="1041400" cy="1200329"/>
            <a:chOff x="7505700" y="4390025"/>
            <a:chExt cx="1041400" cy="1200329"/>
          </a:xfrm>
        </p:grpSpPr>
        <p:sp>
          <p:nvSpPr>
            <p:cNvPr id="11" name="円/楕円 10"/>
            <p:cNvSpPr/>
            <p:nvPr/>
          </p:nvSpPr>
          <p:spPr>
            <a:xfrm>
              <a:off x="7505700" y="4493230"/>
              <a:ext cx="1041400" cy="1041400"/>
            </a:xfrm>
            <a:prstGeom prst="ellipse">
              <a:avLst/>
            </a:prstGeom>
            <a:noFill/>
            <a:ln w="1270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672240" y="4390025"/>
              <a:ext cx="701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72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1</a:t>
              </a:r>
              <a:endParaRPr kumimoji="1" lang="ja-JP" altLang="en-US" sz="72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587504" y="1967647"/>
            <a:ext cx="616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7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Fermi surface</a:t>
            </a:r>
          </a:p>
          <a:p>
            <a:pPr algn="ctr">
              <a:lnSpc>
                <a:spcPct val="70000"/>
              </a:lnSpc>
            </a:pPr>
            <a:r>
              <a:rPr lang="en-US" altLang="ja-JP" sz="3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(degenerate state)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7500" y="3411559"/>
            <a:ext cx="5207525" cy="16106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Loo</a:t>
            </a:r>
            <a:r>
              <a:rPr lang="en-US" altLang="ja-JP" sz="72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p effect</a:t>
            </a:r>
          </a:p>
          <a:p>
            <a:pPr algn="ctr">
              <a:lnSpc>
                <a:spcPct val="70000"/>
              </a:lnSpc>
            </a:pPr>
            <a:r>
              <a:rPr lang="en-US" altLang="ja-JP" sz="3200" b="1" dirty="0">
                <a:solidFill>
                  <a:schemeClr val="accent3"/>
                </a:solidFill>
                <a:latin typeface="Century Gothic"/>
                <a:cs typeface="Century Gothic"/>
              </a:rPr>
              <a:t>(particle-hole creation</a:t>
            </a:r>
            <a:r>
              <a:rPr lang="en-US" altLang="ja-JP" sz="32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)</a:t>
            </a:r>
            <a:endParaRPr lang="ja-JP" altLang="en-US" sz="3200" b="1" dirty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87500" y="4875947"/>
            <a:ext cx="7459494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7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Non-</a:t>
            </a:r>
            <a:r>
              <a:rPr lang="en-US" altLang="ja-JP" sz="7200" b="1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Abelian</a:t>
            </a:r>
            <a:r>
              <a:rPr lang="en-US" altLang="ja-JP" sz="7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 int.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04568" y="5825538"/>
            <a:ext cx="3590446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3200" b="1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SU(n</a:t>
            </a:r>
            <a:r>
              <a:rPr kumimoji="1" lang="en-US" altLang="ja-JP" sz="3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) symmetry)</a:t>
            </a:r>
            <a:endParaRPr kumimoji="1" lang="ja-JP" altLang="en-US" sz="3200" b="1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820559" y="1154003"/>
            <a:ext cx="3502882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3600" dirty="0" smtClean="0">
                <a:latin typeface="Century Gothic"/>
                <a:cs typeface="Century Gothic"/>
              </a:rPr>
              <a:t>Heavy impurity</a:t>
            </a:r>
          </a:p>
        </p:txBody>
      </p:sp>
      <p:grpSp>
        <p:nvGrpSpPr>
          <p:cNvPr id="2" name="図形グループ 1"/>
          <p:cNvGrpSpPr/>
          <p:nvPr/>
        </p:nvGrpSpPr>
        <p:grpSpPr>
          <a:xfrm>
            <a:off x="6700595" y="574771"/>
            <a:ext cx="2101870" cy="1585806"/>
            <a:chOff x="6331879" y="2407102"/>
            <a:chExt cx="2101870" cy="1585806"/>
          </a:xfrm>
        </p:grpSpPr>
        <p:sp>
          <p:nvSpPr>
            <p:cNvPr id="20" name="正方形/長方形 19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>
              <a:stCxn id="20" idx="1"/>
              <a:endCxn id="21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stCxn id="21" idx="4"/>
              <a:endCxn id="22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>
              <a:stCxn id="23" idx="3"/>
              <a:endCxn id="22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endCxn id="23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45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99114" y="1097813"/>
            <a:ext cx="5632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dirty="0" smtClean="0">
                <a:latin typeface="Century Gothic"/>
                <a:cs typeface="Century Gothic"/>
              </a:rPr>
              <a:t>Scattering amplitude at tree and </a:t>
            </a:r>
            <a:r>
              <a:rPr lang="en-US" altLang="ja-JP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one-loop</a:t>
            </a:r>
            <a:r>
              <a:rPr lang="en-US" altLang="ja-JP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levels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652334" y="2284992"/>
            <a:ext cx="421572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dirty="0">
                <a:latin typeface="Century Gothic"/>
                <a:cs typeface="Century Gothic"/>
              </a:rPr>
              <a:t>k</a:t>
            </a:r>
            <a:r>
              <a:rPr lang="en-US" altLang="ja-JP" dirty="0" smtClean="0">
                <a:latin typeface="Century Gothic"/>
                <a:cs typeface="Century Gothic"/>
              </a:rPr>
              <a:t>, </a:t>
            </a:r>
            <a:r>
              <a:rPr lang="en-US" altLang="ja-JP" dirty="0">
                <a:latin typeface="Century Gothic"/>
                <a:cs typeface="Century Gothic"/>
              </a:rPr>
              <a:t>l</a:t>
            </a:r>
            <a:r>
              <a:rPr lang="en-US" altLang="ja-JP" dirty="0" smtClean="0">
                <a:latin typeface="Century Gothic"/>
                <a:cs typeface="Century Gothic"/>
              </a:rPr>
              <a:t>, </a:t>
            </a:r>
            <a:r>
              <a:rPr lang="en-US" altLang="ja-JP" dirty="0" err="1" smtClean="0">
                <a:latin typeface="Century Gothic"/>
                <a:cs typeface="Century Gothic"/>
              </a:rPr>
              <a:t>i</a:t>
            </a:r>
            <a:r>
              <a:rPr lang="en-US" altLang="ja-JP" dirty="0" smtClean="0">
                <a:latin typeface="Century Gothic"/>
                <a:cs typeface="Century Gothic"/>
              </a:rPr>
              <a:t>, j=↑, ↓ in SU(n) (n=2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for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spin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½)</a:t>
            </a:r>
          </a:p>
          <a:p>
            <a:pPr marL="457200" indent="-457200"/>
            <a:r>
              <a:rPr lang="ja-JP" altLang="ja-JP" dirty="0" smtClean="0">
                <a:latin typeface="Century Gothic"/>
                <a:cs typeface="Century Gothic"/>
              </a:rPr>
              <a:t>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1</a:t>
            </a:r>
            <a:r>
              <a:rPr lang="en-US" altLang="ja-JP" dirty="0" smtClean="0">
                <a:latin typeface="Century Gothic"/>
                <a:cs typeface="Century Gothic"/>
              </a:rPr>
              <a:t>, ..., 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n^2-1</a:t>
            </a:r>
            <a:r>
              <a:rPr lang="en-US" altLang="ja-JP" dirty="0" smtClean="0">
                <a:latin typeface="Century Gothic"/>
                <a:cs typeface="Century Gothic"/>
              </a:rPr>
              <a:t>: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generators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SU(n)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6233207" y="4854173"/>
            <a:ext cx="2926080" cy="895601"/>
            <a:chOff x="6233207" y="4854173"/>
            <a:chExt cx="2926080" cy="895601"/>
          </a:xfrm>
        </p:grpSpPr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0"/>
            </a:blip>
            <a:stretch>
              <a:fillRect/>
            </a:stretch>
          </p:blipFill>
          <p:spPr>
            <a:xfrm>
              <a:off x="6233207" y="4894993"/>
              <a:ext cx="2926080" cy="777240"/>
            </a:xfrm>
            <a:prstGeom prst="rect">
              <a:avLst/>
            </a:prstGeom>
          </p:spPr>
        </p:pic>
        <p:sp>
          <p:nvSpPr>
            <p:cNvPr id="49" name="正方形/長方形 48"/>
            <p:cNvSpPr/>
            <p:nvPr/>
          </p:nvSpPr>
          <p:spPr>
            <a:xfrm>
              <a:off x="6251009" y="4854173"/>
              <a:ext cx="2874021" cy="895601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/>
            <p:cNvSpPr/>
            <p:nvPr/>
          </p:nvSpPr>
          <p:spPr>
            <a:xfrm flipV="1">
              <a:off x="6382120" y="5646682"/>
              <a:ext cx="1243960" cy="97282"/>
            </a:xfrm>
            <a:custGeom>
              <a:avLst/>
              <a:gdLst>
                <a:gd name="connsiteX0" fmla="*/ 0 w 14026252"/>
                <a:gd name="connsiteY0" fmla="*/ 1077652 h 1096895"/>
                <a:gd name="connsiteX1" fmla="*/ 1077463 w 14026252"/>
                <a:gd name="connsiteY1" fmla="*/ 19244 h 1096895"/>
                <a:gd name="connsiteX2" fmla="*/ 2154925 w 14026252"/>
                <a:gd name="connsiteY2" fmla="*/ 1077652 h 1096895"/>
                <a:gd name="connsiteX3" fmla="*/ 3232388 w 14026252"/>
                <a:gd name="connsiteY3" fmla="*/ 38488 h 1096895"/>
                <a:gd name="connsiteX4" fmla="*/ 4309850 w 14026252"/>
                <a:gd name="connsiteY4" fmla="*/ 1077652 h 1096895"/>
                <a:gd name="connsiteX5" fmla="*/ 5387312 w 14026252"/>
                <a:gd name="connsiteY5" fmla="*/ 19244 h 1096895"/>
                <a:gd name="connsiteX6" fmla="*/ 6464775 w 14026252"/>
                <a:gd name="connsiteY6" fmla="*/ 1077652 h 1096895"/>
                <a:gd name="connsiteX7" fmla="*/ 7542237 w 14026252"/>
                <a:gd name="connsiteY7" fmla="*/ 19244 h 1096895"/>
                <a:gd name="connsiteX8" fmla="*/ 8619699 w 14026252"/>
                <a:gd name="connsiteY8" fmla="*/ 1077652 h 1096895"/>
                <a:gd name="connsiteX9" fmla="*/ 9697162 w 14026252"/>
                <a:gd name="connsiteY9" fmla="*/ 0 h 1096895"/>
                <a:gd name="connsiteX10" fmla="*/ 10774624 w 14026252"/>
                <a:gd name="connsiteY10" fmla="*/ 1077652 h 1096895"/>
                <a:gd name="connsiteX11" fmla="*/ 11871327 w 14026252"/>
                <a:gd name="connsiteY11" fmla="*/ 19244 h 1096895"/>
                <a:gd name="connsiteX12" fmla="*/ 12948789 w 14026252"/>
                <a:gd name="connsiteY12" fmla="*/ 1096895 h 1096895"/>
                <a:gd name="connsiteX13" fmla="*/ 14026252 w 14026252"/>
                <a:gd name="connsiteY13" fmla="*/ 19244 h 109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252" h="1096895">
                  <a:moveTo>
                    <a:pt x="0" y="1077652"/>
                  </a:moveTo>
                  <a:cubicBezTo>
                    <a:pt x="359154" y="548448"/>
                    <a:pt x="718309" y="19244"/>
                    <a:pt x="1077463" y="19244"/>
                  </a:cubicBezTo>
                  <a:cubicBezTo>
                    <a:pt x="1436617" y="19244"/>
                    <a:pt x="1795771" y="1074445"/>
                    <a:pt x="2154925" y="1077652"/>
                  </a:cubicBezTo>
                  <a:cubicBezTo>
                    <a:pt x="2514079" y="1080859"/>
                    <a:pt x="2873234" y="38488"/>
                    <a:pt x="3232388" y="38488"/>
                  </a:cubicBezTo>
                  <a:cubicBezTo>
                    <a:pt x="3591542" y="38488"/>
                    <a:pt x="3950696" y="1080859"/>
                    <a:pt x="4309850" y="1077652"/>
                  </a:cubicBezTo>
                  <a:cubicBezTo>
                    <a:pt x="4669004" y="1074445"/>
                    <a:pt x="5028158" y="19244"/>
                    <a:pt x="5387312" y="19244"/>
                  </a:cubicBezTo>
                  <a:cubicBezTo>
                    <a:pt x="5746466" y="19244"/>
                    <a:pt x="6105621" y="1077652"/>
                    <a:pt x="6464775" y="1077652"/>
                  </a:cubicBezTo>
                  <a:cubicBezTo>
                    <a:pt x="6823929" y="1077652"/>
                    <a:pt x="7183083" y="19244"/>
                    <a:pt x="7542237" y="19244"/>
                  </a:cubicBezTo>
                  <a:cubicBezTo>
                    <a:pt x="7901391" y="19244"/>
                    <a:pt x="8260545" y="1080859"/>
                    <a:pt x="8619699" y="1077652"/>
                  </a:cubicBezTo>
                  <a:cubicBezTo>
                    <a:pt x="8978853" y="1074445"/>
                    <a:pt x="9338008" y="0"/>
                    <a:pt x="9697162" y="0"/>
                  </a:cubicBezTo>
                  <a:cubicBezTo>
                    <a:pt x="10056316" y="0"/>
                    <a:pt x="10412263" y="1074445"/>
                    <a:pt x="10774624" y="1077652"/>
                  </a:cubicBezTo>
                  <a:cubicBezTo>
                    <a:pt x="11136985" y="1080859"/>
                    <a:pt x="11508966" y="16037"/>
                    <a:pt x="11871327" y="19244"/>
                  </a:cubicBezTo>
                  <a:cubicBezTo>
                    <a:pt x="12233688" y="22451"/>
                    <a:pt x="12589635" y="1096895"/>
                    <a:pt x="12948789" y="1096895"/>
                  </a:cubicBezTo>
                  <a:cubicBezTo>
                    <a:pt x="13307943" y="1096895"/>
                    <a:pt x="14026252" y="19244"/>
                    <a:pt x="14026252" y="19244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2141911" y="4854173"/>
            <a:ext cx="2548890" cy="902835"/>
            <a:chOff x="2141911" y="4854173"/>
            <a:chExt cx="2548890" cy="902835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0"/>
            </a:blip>
            <a:stretch>
              <a:fillRect/>
            </a:stretch>
          </p:blipFill>
          <p:spPr>
            <a:xfrm>
              <a:off x="2141911" y="4868323"/>
              <a:ext cx="2548890" cy="803910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141911" y="4854173"/>
              <a:ext cx="2548890" cy="89560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/>
            <p:cNvSpPr/>
            <p:nvPr/>
          </p:nvSpPr>
          <p:spPr>
            <a:xfrm flipV="1">
              <a:off x="2367075" y="5656958"/>
              <a:ext cx="689531" cy="100050"/>
            </a:xfrm>
            <a:custGeom>
              <a:avLst/>
              <a:gdLst>
                <a:gd name="connsiteX0" fmla="*/ 0 w 7556500"/>
                <a:gd name="connsiteY0" fmla="*/ 1081617 h 1096434"/>
                <a:gd name="connsiteX1" fmla="*/ 1092200 w 7556500"/>
                <a:gd name="connsiteY1" fmla="*/ 14817 h 1096434"/>
                <a:gd name="connsiteX2" fmla="*/ 2159000 w 7556500"/>
                <a:gd name="connsiteY2" fmla="*/ 1094317 h 1096434"/>
                <a:gd name="connsiteX3" fmla="*/ 3251200 w 7556500"/>
                <a:gd name="connsiteY3" fmla="*/ 2117 h 1096434"/>
                <a:gd name="connsiteX4" fmla="*/ 4330700 w 7556500"/>
                <a:gd name="connsiteY4" fmla="*/ 1081617 h 1096434"/>
                <a:gd name="connsiteX5" fmla="*/ 5410200 w 7556500"/>
                <a:gd name="connsiteY5" fmla="*/ 2117 h 1096434"/>
                <a:gd name="connsiteX6" fmla="*/ 6477000 w 7556500"/>
                <a:gd name="connsiteY6" fmla="*/ 1081617 h 1096434"/>
                <a:gd name="connsiteX7" fmla="*/ 7556500 w 7556500"/>
                <a:gd name="connsiteY7" fmla="*/ 14817 h 109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6500" h="1096434">
                  <a:moveTo>
                    <a:pt x="0" y="1081617"/>
                  </a:moveTo>
                  <a:cubicBezTo>
                    <a:pt x="366183" y="547158"/>
                    <a:pt x="732367" y="12700"/>
                    <a:pt x="1092200" y="14817"/>
                  </a:cubicBezTo>
                  <a:cubicBezTo>
                    <a:pt x="1452033" y="16934"/>
                    <a:pt x="1799167" y="1096434"/>
                    <a:pt x="2159000" y="1094317"/>
                  </a:cubicBezTo>
                  <a:cubicBezTo>
                    <a:pt x="2518833" y="1092200"/>
                    <a:pt x="2889250" y="4234"/>
                    <a:pt x="3251200" y="2117"/>
                  </a:cubicBezTo>
                  <a:cubicBezTo>
                    <a:pt x="3613150" y="0"/>
                    <a:pt x="3970867" y="1081617"/>
                    <a:pt x="4330700" y="1081617"/>
                  </a:cubicBezTo>
                  <a:cubicBezTo>
                    <a:pt x="4690533" y="1081617"/>
                    <a:pt x="5052483" y="2117"/>
                    <a:pt x="5410200" y="2117"/>
                  </a:cubicBezTo>
                  <a:cubicBezTo>
                    <a:pt x="5767917" y="2117"/>
                    <a:pt x="6119283" y="1079500"/>
                    <a:pt x="6477000" y="1081617"/>
                  </a:cubicBezTo>
                  <a:cubicBezTo>
                    <a:pt x="6834717" y="1083734"/>
                    <a:pt x="7556500" y="14817"/>
                    <a:pt x="7556500" y="14817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605096" y="5900734"/>
            <a:ext cx="7933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Log E divergence for infrared limit (E→0)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for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b="1" i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any</a:t>
            </a:r>
            <a:r>
              <a:rPr lang="ja-JP" altLang="en-US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small</a:t>
            </a:r>
            <a:r>
              <a:rPr lang="ja-JP" altLang="en-US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coupling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1903898" y="4448191"/>
            <a:ext cx="301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E: energy from Fermi surface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387539" y="2398852"/>
            <a:ext cx="1558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impurity atom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808498" y="1552999"/>
            <a:ext cx="101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electron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52536" y="6268959"/>
            <a:ext cx="9038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→ Logarithmic divergence in resistance of electron</a:t>
            </a: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1253943" y="1692309"/>
            <a:ext cx="8623881" cy="3448284"/>
            <a:chOff x="1173607" y="1445317"/>
            <a:chExt cx="8623881" cy="3448284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1173607" y="1493316"/>
              <a:ext cx="8623881" cy="3400285"/>
              <a:chOff x="-289188" y="842514"/>
              <a:chExt cx="11529801" cy="4546052"/>
            </a:xfrm>
          </p:grpSpPr>
          <p:cxnSp>
            <p:nvCxnSpPr>
              <p:cNvPr id="34" name="直線コネクタ 33"/>
              <p:cNvCxnSpPr/>
              <p:nvPr/>
            </p:nvCxnSpPr>
            <p:spPr>
              <a:xfrm>
                <a:off x="854991" y="1986693"/>
                <a:ext cx="2288358" cy="1588"/>
              </a:xfrm>
              <a:prstGeom prst="line">
                <a:avLst/>
              </a:prstGeom>
              <a:ln w="1016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図形グループ 28"/>
              <p:cNvGrpSpPr/>
              <p:nvPr/>
            </p:nvGrpSpPr>
            <p:grpSpPr>
              <a:xfrm>
                <a:off x="-289188" y="842514"/>
                <a:ext cx="4576716" cy="2288358"/>
                <a:chOff x="-289188" y="842514"/>
                <a:chExt cx="4576716" cy="2288358"/>
              </a:xfrm>
            </p:grpSpPr>
            <p:sp>
              <p:nvSpPr>
                <p:cNvPr id="65" name="円弧 64"/>
                <p:cNvSpPr/>
                <p:nvPr/>
              </p:nvSpPr>
              <p:spPr>
                <a:xfrm>
                  <a:off x="-289188" y="842514"/>
                  <a:ext cx="2288358" cy="2288358"/>
                </a:xfrm>
                <a:prstGeom prst="arc">
                  <a:avLst/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円弧 65"/>
                <p:cNvSpPr/>
                <p:nvPr/>
              </p:nvSpPr>
              <p:spPr>
                <a:xfrm flipH="1">
                  <a:off x="1999170" y="842514"/>
                  <a:ext cx="2288358" cy="2288358"/>
                </a:xfrm>
                <a:prstGeom prst="arc">
                  <a:avLst/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6" name="円弧 35"/>
              <p:cNvSpPr/>
              <p:nvPr/>
            </p:nvSpPr>
            <p:spPr>
              <a:xfrm>
                <a:off x="2608979" y="3100208"/>
                <a:ext cx="5123658" cy="2288358"/>
              </a:xfrm>
              <a:prstGeom prst="arc">
                <a:avLst>
                  <a:gd name="adj1" fmla="val 16200000"/>
                  <a:gd name="adj2" fmla="val 31593"/>
                </a:avLst>
              </a:prstGeom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弧 36"/>
              <p:cNvSpPr/>
              <p:nvPr/>
            </p:nvSpPr>
            <p:spPr>
              <a:xfrm flipH="1">
                <a:off x="6116955" y="3097032"/>
                <a:ext cx="5123658" cy="2288358"/>
              </a:xfrm>
              <a:prstGeom prst="arc">
                <a:avLst>
                  <a:gd name="adj1" fmla="val 16200000"/>
                  <a:gd name="adj2" fmla="val 31593"/>
                </a:avLst>
              </a:prstGeom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弧 37"/>
              <p:cNvSpPr/>
              <p:nvPr/>
            </p:nvSpPr>
            <p:spPr>
              <a:xfrm flipH="1">
                <a:off x="6116955" y="3570936"/>
                <a:ext cx="1615682" cy="1265193"/>
              </a:xfrm>
              <a:prstGeom prst="arc">
                <a:avLst>
                  <a:gd name="adj1" fmla="val 18014"/>
                  <a:gd name="adj2" fmla="val 10667144"/>
                </a:avLst>
              </a:prstGeom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0" name="図形グループ 25"/>
              <p:cNvGrpSpPr/>
              <p:nvPr/>
            </p:nvGrpSpPr>
            <p:grpSpPr>
              <a:xfrm>
                <a:off x="-212485" y="3097032"/>
                <a:ext cx="5624593" cy="2291534"/>
                <a:chOff x="3985474" y="3481772"/>
                <a:chExt cx="5624593" cy="2291534"/>
              </a:xfrm>
            </p:grpSpPr>
            <p:sp>
              <p:nvSpPr>
                <p:cNvPr id="62" name="円弧 61"/>
                <p:cNvSpPr/>
                <p:nvPr/>
              </p:nvSpPr>
              <p:spPr>
                <a:xfrm>
                  <a:off x="3985474" y="3484948"/>
                  <a:ext cx="2041843" cy="2288358"/>
                </a:xfrm>
                <a:prstGeom prst="arc">
                  <a:avLst>
                    <a:gd name="adj1" fmla="val 16200000"/>
                    <a:gd name="adj2" fmla="val 21497387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円弧 62"/>
                <p:cNvSpPr/>
                <p:nvPr/>
              </p:nvSpPr>
              <p:spPr>
                <a:xfrm flipH="1">
                  <a:off x="7568224" y="3484948"/>
                  <a:ext cx="2041843" cy="2288358"/>
                </a:xfrm>
                <a:prstGeom prst="arc">
                  <a:avLst>
                    <a:gd name="adj1" fmla="val 16200000"/>
                    <a:gd name="adj2" fmla="val 21497387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円弧 63"/>
                <p:cNvSpPr/>
                <p:nvPr/>
              </p:nvSpPr>
              <p:spPr>
                <a:xfrm>
                  <a:off x="6027317" y="3481772"/>
                  <a:ext cx="1540907" cy="2288358"/>
                </a:xfrm>
                <a:prstGeom prst="arc">
                  <a:avLst>
                    <a:gd name="adj1" fmla="val 10998233"/>
                    <a:gd name="adj2" fmla="val 21444007"/>
                  </a:avLst>
                </a:prstGeom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5" name="テキスト ボックス 44"/>
              <p:cNvSpPr txBox="1"/>
              <p:nvPr/>
            </p:nvSpPr>
            <p:spPr>
              <a:xfrm>
                <a:off x="44724" y="3380267"/>
                <a:ext cx="626745" cy="864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dirty="0" smtClean="0"/>
                  <a:t>+</a:t>
                </a:r>
                <a:endParaRPr kumimoji="1" lang="ja-JP" altLang="en-US" sz="3600" dirty="0"/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4498628" y="3380267"/>
                <a:ext cx="626745" cy="864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dirty="0" smtClean="0"/>
                  <a:t>+</a:t>
                </a:r>
                <a:endParaRPr kumimoji="1" lang="ja-JP" altLang="en-US" sz="3600" dirty="0"/>
              </a:p>
            </p:txBody>
          </p:sp>
          <p:cxnSp>
            <p:nvCxnSpPr>
              <p:cNvPr id="60" name="直線コネクタ 59"/>
              <p:cNvCxnSpPr/>
              <p:nvPr/>
            </p:nvCxnSpPr>
            <p:spPr>
              <a:xfrm>
                <a:off x="5170808" y="4242799"/>
                <a:ext cx="3507976" cy="1588"/>
              </a:xfrm>
              <a:prstGeom prst="line">
                <a:avLst/>
              </a:prstGeom>
              <a:ln w="1016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883211" y="4241211"/>
                <a:ext cx="3507976" cy="1588"/>
              </a:xfrm>
              <a:prstGeom prst="line">
                <a:avLst/>
              </a:prstGeom>
              <a:ln w="1016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二等辺三角形 25"/>
            <p:cNvSpPr/>
            <p:nvPr/>
          </p:nvSpPr>
          <p:spPr>
            <a:xfrm rot="7200000">
              <a:off x="2248835" y="3197219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二等辺三角形 26"/>
            <p:cNvSpPr/>
            <p:nvPr/>
          </p:nvSpPr>
          <p:spPr>
            <a:xfrm rot="14400000" flipV="1">
              <a:off x="4273668" y="3203567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rot="15662926" flipV="1">
              <a:off x="7458047" y="3117846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/>
            <p:cNvSpPr/>
            <p:nvPr/>
          </p:nvSpPr>
          <p:spPr>
            <a:xfrm rot="5400000">
              <a:off x="5425970" y="3119292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/>
            <p:cNvSpPr/>
            <p:nvPr/>
          </p:nvSpPr>
          <p:spPr>
            <a:xfrm rot="6300000">
              <a:off x="2217085" y="1463670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/>
            <p:cNvSpPr/>
            <p:nvPr/>
          </p:nvSpPr>
          <p:spPr>
            <a:xfrm rot="15300000" flipV="1">
              <a:off x="3401361" y="1457320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/>
            <p:cNvSpPr/>
            <p:nvPr/>
          </p:nvSpPr>
          <p:spPr>
            <a:xfrm rot="5400000">
              <a:off x="3260900" y="3103052"/>
              <a:ext cx="174047" cy="1500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32"/>
            <p:cNvSpPr/>
            <p:nvPr/>
          </p:nvSpPr>
          <p:spPr>
            <a:xfrm rot="5400000">
              <a:off x="6489852" y="4402801"/>
              <a:ext cx="174047" cy="150041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正方形/長方形 66"/>
          <p:cNvSpPr/>
          <p:nvPr/>
        </p:nvSpPr>
        <p:spPr>
          <a:xfrm>
            <a:off x="2916527" y="3040730"/>
            <a:ext cx="101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electron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6348697" y="4361126"/>
            <a:ext cx="618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solidFill>
                  <a:schemeClr val="tx2"/>
                </a:solidFill>
                <a:latin typeface="Century Gothic"/>
                <a:cs typeface="Century Gothic"/>
              </a:rPr>
              <a:t>hole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3835897" y="1552999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70" name="正方形/長方形 69"/>
          <p:cNvSpPr/>
          <p:nvPr/>
        </p:nvSpPr>
        <p:spPr>
          <a:xfrm>
            <a:off x="1922427" y="1544254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837130" y="2412786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904109" y="2398852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1859608" y="3257330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1841290" y="4111928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5123224" y="3255343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5104906" y="4109941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4741357" y="3266481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79" name="正方形/長方形 78"/>
          <p:cNvSpPr/>
          <p:nvPr/>
        </p:nvSpPr>
        <p:spPr>
          <a:xfrm>
            <a:off x="4742590" y="4126268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7998131" y="3269501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81" name="正方形/長方形 80"/>
          <p:cNvSpPr/>
          <p:nvPr/>
        </p:nvSpPr>
        <p:spPr>
          <a:xfrm>
            <a:off x="7999364" y="4129288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1970196" y="2660639"/>
            <a:ext cx="2161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(T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a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r>
              <a:rPr lang="en-US" altLang="ja-JP" sz="1600" baseline="-25000" dirty="0" smtClean="0">
                <a:latin typeface="Century Gothic"/>
                <a:cs typeface="Century Gothic"/>
              </a:rPr>
              <a:t>kl</a:t>
            </a:r>
            <a:r>
              <a:rPr lang="en-US" altLang="en-US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smtClean="0">
                <a:latin typeface="Century Gothic"/>
                <a:cs typeface="Century Gothic"/>
              </a:rPr>
              <a:t>T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a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ij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</a:t>
            </a:r>
          </a:p>
        </p:txBody>
      </p:sp>
      <p:grpSp>
        <p:nvGrpSpPr>
          <p:cNvPr id="71" name="図形グループ 70"/>
          <p:cNvGrpSpPr/>
          <p:nvPr/>
        </p:nvGrpSpPr>
        <p:grpSpPr>
          <a:xfrm>
            <a:off x="6700595" y="574771"/>
            <a:ext cx="2101870" cy="1585806"/>
            <a:chOff x="6331879" y="2407102"/>
            <a:chExt cx="2101870" cy="1585806"/>
          </a:xfrm>
        </p:grpSpPr>
        <p:sp>
          <p:nvSpPr>
            <p:cNvPr id="83" name="正方形/長方形 82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/楕円 85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1" name="直線コネクタ 90"/>
            <p:cNvCxnSpPr>
              <a:stCxn id="83" idx="1"/>
              <a:endCxn id="84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>
              <a:stCxn id="84" idx="4"/>
              <a:endCxn id="85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>
              <a:stCxn id="86" idx="3"/>
              <a:endCxn id="85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>
              <a:endCxn id="86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  <p:pic>
        <p:nvPicPr>
          <p:cNvPr id="97" name="図 9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686021" y="4781015"/>
            <a:ext cx="1471295" cy="991235"/>
          </a:xfrm>
          <a:prstGeom prst="rect">
            <a:avLst/>
          </a:prstGeom>
        </p:spPr>
      </p:pic>
      <p:pic>
        <p:nvPicPr>
          <p:cNvPr id="98" name="図 9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2635" y="4906231"/>
            <a:ext cx="1421130" cy="7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9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451E-6 -8.33719E-7 L -0.21864 -8.33719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0838E-6 3.83048E-6 L -0.14871 3.83048E-6 " pathEditMode="relative" ptsTypes="AA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1636" y="2960416"/>
            <a:ext cx="217890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Fermi surface</a:t>
            </a:r>
          </a:p>
          <a:p>
            <a:pPr algn="ctr">
              <a:lnSpc>
                <a:spcPct val="70000"/>
              </a:lnSpc>
            </a:pPr>
            <a:r>
              <a:rPr lang="en-US" altLang="ja-JP" sz="1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(degenerate state)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2638" y="3715209"/>
            <a:ext cx="2216898" cy="6232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Loo</a:t>
            </a:r>
            <a:r>
              <a:rPr lang="en-US" altLang="ja-JP" sz="2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p effect</a:t>
            </a:r>
          </a:p>
          <a:p>
            <a:pPr algn="ctr">
              <a:lnSpc>
                <a:spcPct val="70000"/>
              </a:lnSpc>
            </a:pPr>
            <a:r>
              <a:rPr lang="en-US" altLang="ja-JP" sz="1400" dirty="0">
                <a:solidFill>
                  <a:schemeClr val="accent3"/>
                </a:solidFill>
                <a:latin typeface="Century Gothic"/>
                <a:cs typeface="Century Gothic"/>
              </a:rPr>
              <a:t>(particle-hole creation</a:t>
            </a:r>
            <a:r>
              <a:rPr lang="en-US" altLang="ja-JP" sz="1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)</a:t>
            </a:r>
            <a:endParaRPr lang="ja-JP" altLang="en-US" sz="1400" dirty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33717" y="4469965"/>
            <a:ext cx="2609608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2"/>
                </a:solidFill>
                <a:latin typeface="Century Gothic"/>
                <a:cs typeface="Century Gothic"/>
              </a:rPr>
              <a:t>Non-</a:t>
            </a:r>
            <a:r>
              <a:rPr lang="en-US" altLang="ja-JP" sz="24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Abelian</a:t>
            </a:r>
            <a:r>
              <a:rPr lang="en-US" altLang="ja-JP" sz="2400" dirty="0" smtClean="0">
                <a:solidFill>
                  <a:schemeClr val="tx2"/>
                </a:solidFill>
                <a:latin typeface="Century Gothic"/>
                <a:cs typeface="Century Gothic"/>
              </a:rPr>
              <a:t> int.</a:t>
            </a:r>
          </a:p>
          <a:p>
            <a:pPr algn="ctr"/>
            <a:r>
              <a:rPr lang="en-US" altLang="ja-JP" sz="1400" dirty="0" smtClean="0">
                <a:solidFill>
                  <a:schemeClr val="tx2"/>
                </a:solidFill>
                <a:latin typeface="Century Gothic"/>
                <a:cs typeface="Century Gothic"/>
              </a:rPr>
              <a:t>(SU(n) symmetry)</a:t>
            </a:r>
            <a:endParaRPr lang="ja-JP" altLang="en-US" sz="14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654" y="2367282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Heavy impurity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78749" y="1613740"/>
            <a:ext cx="205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electron</a:t>
            </a:r>
            <a:r>
              <a:rPr lang="ja-JP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gas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60535" y="1613740"/>
            <a:ext cx="2390398" cy="641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entury Gothic"/>
                <a:cs typeface="Century Gothic"/>
              </a:rPr>
              <a:t>nuclear matter</a:t>
            </a:r>
            <a:endParaRPr lang="en-US" altLang="ja-JP" sz="1400" b="1" dirty="0" smtClean="0"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</a:pPr>
            <a:r>
              <a:rPr lang="en-US" altLang="ja-JP" sz="1400" b="1" dirty="0" smtClean="0">
                <a:latin typeface="Century Gothic"/>
                <a:cs typeface="Century Gothic"/>
              </a:rPr>
              <a:t>(</a:t>
            </a:r>
            <a:r>
              <a:rPr lang="en-US" altLang="ja-JP" sz="1400" b="1" dirty="0" err="1" smtClean="0">
                <a:latin typeface="Century Gothic"/>
                <a:cs typeface="Century Gothic"/>
              </a:rPr>
              <a:t>p,n</a:t>
            </a:r>
            <a:r>
              <a:rPr lang="en-US" altLang="ja-JP" sz="1400" b="1" dirty="0" smtClean="0">
                <a:latin typeface="Century Gothic"/>
                <a:cs typeface="Century Gothic"/>
              </a:rPr>
              <a:t>)</a:t>
            </a:r>
            <a:endParaRPr lang="en-US" altLang="ja-JP" sz="1400" b="1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84997" y="1613740"/>
            <a:ext cx="2121093" cy="641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entury Gothic"/>
                <a:cs typeface="Century Gothic"/>
              </a:rPr>
              <a:t>quark matter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 dirty="0" smtClean="0">
                <a:latin typeface="Century Gothic"/>
                <a:cs typeface="Century Gothic"/>
              </a:rPr>
              <a:t>(</a:t>
            </a:r>
            <a:r>
              <a:rPr lang="en-US" altLang="ja-JP" sz="1400" b="1" dirty="0" err="1" smtClean="0">
                <a:latin typeface="Century Gothic"/>
                <a:cs typeface="Century Gothic"/>
              </a:rPr>
              <a:t>u,d,s</a:t>
            </a:r>
            <a:r>
              <a:rPr lang="en-US" altLang="ja-JP" sz="1400" b="1" dirty="0" smtClean="0">
                <a:latin typeface="Century Gothic"/>
                <a:cs typeface="Century Gothic"/>
              </a:rPr>
              <a:t>)</a:t>
            </a: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2790860" y="2367282"/>
            <a:ext cx="6296945" cy="461665"/>
            <a:chOff x="2790860" y="1884048"/>
            <a:chExt cx="6296945" cy="46166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2790860" y="1884048"/>
              <a:ext cx="1828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spin-atoms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37653" y="1884048"/>
              <a:ext cx="1945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D/B mesons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271833" y="1884048"/>
              <a:ext cx="1815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c/b quarks</a:t>
              </a: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3537384" y="3041208"/>
            <a:ext cx="5006827" cy="461665"/>
            <a:chOff x="3537384" y="2625402"/>
            <a:chExt cx="5006827" cy="46166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537384" y="26254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✔</a:t>
              </a:r>
              <a:r>
                <a:rPr lang="en-US" altLang="ja-JP" sz="2400" b="1" dirty="0" smtClean="0">
                  <a:latin typeface="Century Gothic"/>
                  <a:cs typeface="Century Gothic"/>
                </a:rPr>
                <a:t>︎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764036" y="26254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✔︎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051768" y="26254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✔︎</a:t>
              </a: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2726715" y="3715209"/>
            <a:ext cx="6452579" cy="461665"/>
            <a:chOff x="2726715" y="3366831"/>
            <a:chExt cx="6452579" cy="461665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2726715" y="3366831"/>
              <a:ext cx="2203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electron-hole︎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041513" y="3366831"/>
              <a:ext cx="2185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nucleon-hole︎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344838" y="3366831"/>
              <a:ext cx="1834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quark-hole︎</a:t>
              </a:r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3144892" y="4469965"/>
            <a:ext cx="5936776" cy="463397"/>
            <a:chOff x="3144892" y="4189015"/>
            <a:chExt cx="5936776" cy="463397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3144892" y="4190747"/>
              <a:ext cx="1345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SU(2)</a:t>
              </a:r>
              <a:r>
                <a:rPr lang="en-US" altLang="ja-JP" sz="2400" baseline="-25000" dirty="0" smtClean="0">
                  <a:latin typeface="Century Gothic"/>
                  <a:cs typeface="Century Gothic"/>
                </a:rPr>
                <a:t>spin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378707" y="4189015"/>
              <a:ext cx="1616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SU(2)</a:t>
              </a:r>
              <a:r>
                <a:rPr lang="en-US" altLang="ja-JP" sz="2400" b="1" baseline="-25000" dirty="0" err="1" smtClean="0">
                  <a:latin typeface="Century Gothic"/>
                  <a:cs typeface="Century Gothic"/>
                </a:rPr>
                <a:t>isospin</a:t>
              </a:r>
              <a:endParaRPr lang="en-US" altLang="ja-JP" sz="2400" b="1" baseline="-25000" dirty="0" smtClean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563304" y="4189015"/>
              <a:ext cx="1518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SU(3)</a:t>
              </a:r>
              <a:r>
                <a:rPr lang="en-US" altLang="ja-JP" sz="2400" b="1" baseline="-25000" dirty="0" smtClean="0">
                  <a:latin typeface="Century Gothic"/>
                  <a:cs typeface="Century Gothic"/>
                </a:rPr>
                <a:t>color</a:t>
              </a:r>
            </a:p>
          </p:txBody>
        </p:sp>
      </p:grpSp>
      <p:cxnSp>
        <p:nvCxnSpPr>
          <p:cNvPr id="25" name="直線コネクタ 24"/>
          <p:cNvCxnSpPr/>
          <p:nvPr/>
        </p:nvCxnSpPr>
        <p:spPr>
          <a:xfrm>
            <a:off x="56654" y="2213889"/>
            <a:ext cx="902501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73151" y="1613740"/>
            <a:ext cx="161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Fermi gas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4594926" y="5768223"/>
            <a:ext cx="47853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00" dirty="0" smtClean="0">
                <a:latin typeface="Century Gothic"/>
                <a:cs typeface="Century Gothic"/>
              </a:rPr>
              <a:t>1. NJL-type: S.Y</a:t>
            </a:r>
            <a:r>
              <a:rPr lang="en-US" altLang="ja-JP" sz="1000" dirty="0">
                <a:latin typeface="Century Gothic"/>
                <a:cs typeface="Century Gothic"/>
              </a:rPr>
              <a:t>., </a:t>
            </a:r>
            <a:r>
              <a:rPr lang="en-US" altLang="ja-JP" sz="1000" dirty="0" err="1">
                <a:latin typeface="Century Gothic"/>
                <a:cs typeface="Century Gothic"/>
              </a:rPr>
              <a:t>K.Sudoh</a:t>
            </a:r>
            <a:r>
              <a:rPr lang="en-US" altLang="ja-JP" sz="1000" dirty="0">
                <a:latin typeface="Century Gothic"/>
                <a:cs typeface="Century Gothic"/>
              </a:rPr>
              <a:t>, Phys. Rev. C88, 015201 (2013</a:t>
            </a:r>
            <a:r>
              <a:rPr lang="en-US" altLang="ja-JP" sz="1000" dirty="0" smtClean="0">
                <a:latin typeface="Century Gothic"/>
                <a:cs typeface="Century Gothic"/>
              </a:rPr>
              <a:t>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00" dirty="0" smtClean="0">
                <a:latin typeface="Century Gothic"/>
                <a:cs typeface="Century Gothic"/>
              </a:rPr>
              <a:t>2. QCD: K. Hattori, K. 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Itakura</a:t>
            </a:r>
            <a:r>
              <a:rPr lang="en-US" altLang="ja-JP" sz="1000" dirty="0" smtClean="0">
                <a:latin typeface="Century Gothic"/>
                <a:cs typeface="Century Gothic"/>
              </a:rPr>
              <a:t>, S. Ozaki, S.Y., Phys. Rev. D92, 065003 (2015)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00" dirty="0" smtClean="0">
                <a:latin typeface="Century Gothic"/>
                <a:cs typeface="Century Gothic"/>
              </a:rPr>
              <a:t>3. “</a:t>
            </a:r>
            <a:r>
              <a:rPr lang="en-US" altLang="ja-JP" sz="1000" dirty="0">
                <a:latin typeface="Century Gothic"/>
                <a:cs typeface="Century Gothic"/>
              </a:rPr>
              <a:t>Magnetic catalysis QCD Kondo effect</a:t>
            </a:r>
            <a:r>
              <a:rPr lang="en-US" altLang="ja-JP" sz="1000" dirty="0" smtClean="0">
                <a:latin typeface="Century Gothic"/>
                <a:cs typeface="Century Gothic"/>
              </a:rPr>
              <a:t>”: 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00" dirty="0">
                <a:latin typeface="Century Gothic"/>
                <a:cs typeface="Century Gothic"/>
              </a:rPr>
              <a:t> </a:t>
            </a:r>
            <a:r>
              <a:rPr lang="en-US" altLang="ja-JP" sz="1000" dirty="0" smtClean="0">
                <a:latin typeface="Century Gothic"/>
                <a:cs typeface="Century Gothic"/>
              </a:rPr>
              <a:t>     S</a:t>
            </a:r>
            <a:r>
              <a:rPr lang="en-US" altLang="ja-JP" sz="1000" dirty="0">
                <a:latin typeface="Century Gothic"/>
                <a:cs typeface="Century Gothic"/>
              </a:rPr>
              <a:t>. Ozaki, K. </a:t>
            </a:r>
            <a:r>
              <a:rPr lang="en-US" altLang="ja-JP" sz="1000" dirty="0" err="1">
                <a:latin typeface="Century Gothic"/>
                <a:cs typeface="Century Gothic"/>
              </a:rPr>
              <a:t>Itakura</a:t>
            </a:r>
            <a:r>
              <a:rPr lang="en-US" altLang="ja-JP" sz="1000" dirty="0">
                <a:latin typeface="Century Gothic"/>
                <a:cs typeface="Century Gothic"/>
              </a:rPr>
              <a:t>, </a:t>
            </a:r>
            <a:r>
              <a:rPr lang="en-US" altLang="ja-JP" sz="1000" dirty="0" smtClean="0">
                <a:latin typeface="Century Gothic"/>
                <a:cs typeface="Century Gothic"/>
              </a:rPr>
              <a:t>Y. 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Kuramoto</a:t>
            </a:r>
            <a:r>
              <a:rPr lang="en-US" altLang="ja-JP" sz="1000" dirty="0" smtClean="0">
                <a:latin typeface="Century Gothic"/>
                <a:cs typeface="Century Gothic"/>
              </a:rPr>
              <a:t>, arXiv</a:t>
            </a:r>
            <a:r>
              <a:rPr lang="en-US" altLang="ja-JP" sz="1000" dirty="0">
                <a:latin typeface="Century Gothic"/>
                <a:cs typeface="Century Gothic"/>
              </a:rPr>
              <a:t>:</a:t>
            </a:r>
            <a:r>
              <a:rPr lang="en-US" altLang="ja-JP" sz="1000" dirty="0" smtClean="0">
                <a:latin typeface="Century Gothic"/>
                <a:cs typeface="Century Gothic"/>
              </a:rPr>
              <a:t>1509.06966 </a:t>
            </a:r>
            <a:r>
              <a:rPr lang="en-US" altLang="ja-JP" sz="1000" dirty="0">
                <a:latin typeface="Century Gothic"/>
                <a:cs typeface="Century Gothic"/>
              </a:rPr>
              <a:t>[</a:t>
            </a:r>
            <a:r>
              <a:rPr lang="en-US" altLang="ja-JP" sz="1000" dirty="0" err="1">
                <a:latin typeface="Century Gothic"/>
                <a:cs typeface="Century Gothic"/>
              </a:rPr>
              <a:t>hep-ph</a:t>
            </a:r>
            <a:r>
              <a:rPr lang="en-US" altLang="ja-JP" sz="1000" dirty="0" smtClean="0">
                <a:latin typeface="Century Gothic"/>
                <a:cs typeface="Century Gothic"/>
              </a:rPr>
              <a:t>]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00" dirty="0" smtClean="0">
                <a:latin typeface="Century Gothic"/>
                <a:cs typeface="Century Gothic"/>
              </a:rPr>
              <a:t>4. Kondo effect in nucleus: S.Y., Phys. Rev. C93, 065204 (2016)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00" dirty="0" smtClean="0">
                <a:latin typeface="Century Gothic"/>
                <a:cs typeface="Century Gothic"/>
              </a:rPr>
              <a:t>5. QCD Kondo phase: S.Y., K. Suzuki, K. 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Itakura</a:t>
            </a:r>
            <a:r>
              <a:rPr lang="en-US" altLang="ja-JP" sz="1000" dirty="0" smtClean="0">
                <a:latin typeface="Century Gothic"/>
                <a:cs typeface="Century Gothic"/>
              </a:rPr>
              <a:t>, arXiv:1604.09229 [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hep-ph</a:t>
            </a:r>
            <a:r>
              <a:rPr lang="en-US" altLang="ja-JP" sz="1000" dirty="0" smtClean="0">
                <a:latin typeface="Century Gothic"/>
                <a:cs typeface="Century Gothic"/>
              </a:rPr>
              <a:t>]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3846996" y="6095618"/>
            <a:ext cx="4735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80000"/>
              </a:lnSpc>
              <a:spcAft>
                <a:spcPts val="600"/>
              </a:spcAft>
            </a:pPr>
            <a:endParaRPr lang="en-US" altLang="ja-JP" sz="1200" dirty="0">
              <a:latin typeface="Century Gothic"/>
              <a:cs typeface="Century Gothic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4746692" y="4886371"/>
            <a:ext cx="4472348" cy="931734"/>
            <a:chOff x="4746692" y="4662225"/>
            <a:chExt cx="4472348" cy="931734"/>
          </a:xfrm>
        </p:grpSpPr>
        <p:sp>
          <p:nvSpPr>
            <p:cNvPr id="34" name="左中かっこ 33"/>
            <p:cNvSpPr/>
            <p:nvPr/>
          </p:nvSpPr>
          <p:spPr>
            <a:xfrm rot="16200000">
              <a:off x="6995159" y="2870385"/>
              <a:ext cx="300806" cy="3884485"/>
            </a:xfrm>
            <a:prstGeom prst="leftBrace">
              <a:avLst>
                <a:gd name="adj1" fmla="val 63502"/>
                <a:gd name="adj2" fmla="val 50000"/>
              </a:avLst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46692" y="4916851"/>
              <a:ext cx="447234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Change of matter properties</a:t>
              </a:r>
            </a:p>
            <a:p>
              <a:pPr algn="ctr"/>
              <a:r>
                <a:rPr lang="en-US" altLang="ja-JP" sz="1400" dirty="0" smtClean="0">
                  <a:latin typeface="Century Gothic"/>
                  <a:cs typeface="Century Gothic"/>
                </a:rPr>
                <a:t>(ex. </a:t>
              </a:r>
              <a:r>
                <a:rPr lang="en-US" altLang="ja-JP" sz="1400" dirty="0">
                  <a:latin typeface="Century Gothic"/>
                  <a:cs typeface="Century Gothic"/>
                </a:rPr>
                <a:t>t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ransport coefficients)</a:t>
              </a: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6896247" y="46350"/>
            <a:ext cx="2101870" cy="1585806"/>
            <a:chOff x="6331879" y="2407102"/>
            <a:chExt cx="2101870" cy="1585806"/>
          </a:xfrm>
        </p:grpSpPr>
        <p:sp>
          <p:nvSpPr>
            <p:cNvPr id="37" name="正方形/長方形 36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>
              <a:stCxn id="37" idx="1"/>
              <a:endCxn id="38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>
              <a:stCxn id="38" idx="4"/>
              <a:endCxn id="39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>
              <a:stCxn id="40" idx="3"/>
              <a:endCxn id="39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>
              <a:endCxn id="40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2419119" y="627614"/>
            <a:ext cx="43057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Application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Kondo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effect to</a:t>
            </a:r>
          </a:p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Hadron/nuclear physics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2458897" y="648350"/>
            <a:ext cx="4226206" cy="777131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18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3316945" y="2551972"/>
            <a:ext cx="2510110" cy="984885"/>
            <a:chOff x="3140207" y="585319"/>
            <a:chExt cx="2510110" cy="984885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3140207" y="585319"/>
              <a:ext cx="251011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800" dirty="0" smtClean="0">
                  <a:latin typeface="Century Gothic"/>
                  <a:cs typeface="Century Gothic"/>
                </a:rPr>
                <a:t>Ds/Ds*</a:t>
              </a:r>
              <a:endParaRPr lang="ja-JP" altLang="en-US" sz="5800" dirty="0">
                <a:latin typeface="Century Gothic"/>
                <a:cs typeface="Century Gothic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3295522" y="769194"/>
              <a:ext cx="380758" cy="0"/>
            </a:xfrm>
            <a:prstGeom prst="line">
              <a:avLst/>
            </a:prstGeom>
            <a:ln w="508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445897" y="769194"/>
              <a:ext cx="380758" cy="0"/>
            </a:xfrm>
            <a:prstGeom prst="line">
              <a:avLst/>
            </a:prstGeom>
            <a:ln w="508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815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263459" y="2548835"/>
            <a:ext cx="8572908" cy="984885"/>
            <a:chOff x="263459" y="2548835"/>
            <a:chExt cx="8572908" cy="984885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307633" y="2548835"/>
              <a:ext cx="852873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800" dirty="0" smtClean="0">
                  <a:latin typeface="Century Gothic"/>
                  <a:cs typeface="Century Gothic"/>
                </a:rPr>
                <a:t>3 Why Ds/Ds</a:t>
              </a:r>
              <a:r>
                <a:rPr lang="en-US" altLang="ja-JP" sz="5800" dirty="0">
                  <a:latin typeface="Century Gothic"/>
                  <a:cs typeface="Century Gothic"/>
                </a:rPr>
                <a:t>* mesons </a:t>
              </a:r>
              <a:r>
                <a:rPr lang="en-US" altLang="ja-JP" sz="5800" dirty="0">
                  <a:latin typeface="HG丸ｺﾞｼｯｸM-PRO"/>
                  <a:ea typeface="HG丸ｺﾞｼｯｸM-PRO"/>
                  <a:cs typeface="HG丸ｺﾞｼｯｸM-PRO"/>
                </a:rPr>
                <a:t>?</a:t>
              </a:r>
              <a:endParaRPr lang="ja-JP" altLang="en-US" sz="5800" dirty="0">
                <a:latin typeface="Century Gothic"/>
                <a:cs typeface="Century Gothic"/>
              </a:endParaRPr>
            </a:p>
          </p:txBody>
        </p:sp>
        <p:sp>
          <p:nvSpPr>
            <p:cNvPr id="5" name="円/楕円 4"/>
            <p:cNvSpPr/>
            <p:nvPr/>
          </p:nvSpPr>
          <p:spPr>
            <a:xfrm>
              <a:off x="263459" y="2684143"/>
              <a:ext cx="739336" cy="7393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853780" y="2735510"/>
              <a:ext cx="380758" cy="0"/>
            </a:xfrm>
            <a:prstGeom prst="line">
              <a:avLst/>
            </a:prstGeom>
            <a:ln w="508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4004155" y="2735510"/>
              <a:ext cx="380758" cy="0"/>
            </a:xfrm>
            <a:prstGeom prst="line">
              <a:avLst/>
            </a:prstGeom>
            <a:ln w="508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965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33775" y="0"/>
            <a:ext cx="287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2. Kondo 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40207" y="585319"/>
            <a:ext cx="25101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800" dirty="0" smtClean="0">
                <a:latin typeface="Century Gothic"/>
                <a:cs typeface="Century Gothic"/>
              </a:rPr>
              <a:t>Ds/Ds*</a:t>
            </a:r>
            <a:endParaRPr lang="ja-JP" altLang="en-US" sz="5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62494" y="585319"/>
            <a:ext cx="193265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800" dirty="0" smtClean="0">
                <a:latin typeface="Century Gothic"/>
                <a:cs typeface="Century Gothic"/>
              </a:rPr>
              <a:t>D/D*</a:t>
            </a:r>
            <a:endParaRPr lang="ja-JP" altLang="en-US" sz="5800" dirty="0">
              <a:latin typeface="Century Gothic"/>
              <a:cs typeface="Century Gothic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56654" y="2070357"/>
            <a:ext cx="902501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図形グループ 7"/>
          <p:cNvGrpSpPr/>
          <p:nvPr/>
        </p:nvGrpSpPr>
        <p:grpSpPr>
          <a:xfrm>
            <a:off x="3749407" y="1379750"/>
            <a:ext cx="1003400" cy="646331"/>
            <a:chOff x="1821758" y="2822140"/>
            <a:chExt cx="1003400" cy="646331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1821758" y="2822140"/>
              <a:ext cx="1003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cs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2119735" y="3014764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図形グループ 10"/>
          <p:cNvGrpSpPr/>
          <p:nvPr/>
        </p:nvGrpSpPr>
        <p:grpSpPr>
          <a:xfrm>
            <a:off x="6549008" y="1379750"/>
            <a:ext cx="1847606" cy="646331"/>
            <a:chOff x="1821758" y="2822140"/>
            <a:chExt cx="1847606" cy="646331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821758" y="2822140"/>
              <a:ext cx="1847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</a:t>
              </a:r>
              <a:r>
                <a:rPr lang="en-US" altLang="ja-JP" sz="3600" dirty="0" err="1" smtClean="0">
                  <a:latin typeface="Century Gothic"/>
                  <a:cs typeface="Century Gothic"/>
                </a:rPr>
                <a:t>u,cd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2119735" y="3014764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線コネクタ 13"/>
          <p:cNvCxnSpPr/>
          <p:nvPr/>
        </p:nvCxnSpPr>
        <p:spPr>
          <a:xfrm>
            <a:off x="7551561" y="1572374"/>
            <a:ext cx="204084" cy="0"/>
          </a:xfrm>
          <a:prstGeom prst="line">
            <a:avLst/>
          </a:prstGeom>
          <a:ln w="3556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図形グループ 2"/>
          <p:cNvGrpSpPr/>
          <p:nvPr/>
        </p:nvGrpSpPr>
        <p:grpSpPr>
          <a:xfrm>
            <a:off x="177917" y="2057112"/>
            <a:ext cx="7907402" cy="1200328"/>
            <a:chOff x="177917" y="2057112"/>
            <a:chExt cx="7907402" cy="1200328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77917" y="2057112"/>
              <a:ext cx="2319565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Short-distance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repulsion to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nucleon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742538" y="2195611"/>
              <a:ext cx="11503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No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833504" y="2195611"/>
              <a:ext cx="12518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Yes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-118215" y="3386101"/>
            <a:ext cx="8345817" cy="923330"/>
            <a:chOff x="-118215" y="3386101"/>
            <a:chExt cx="8345817" cy="923330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-118215" y="3432268"/>
              <a:ext cx="29118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Electric charge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(Coulomb-bound)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15665" y="3386101"/>
              <a:ext cx="7983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-1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661999" y="3386101"/>
              <a:ext cx="15656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0, -1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6319" y="4423449"/>
            <a:ext cx="9021298" cy="1446550"/>
            <a:chOff x="46319" y="4423449"/>
            <a:chExt cx="9021298" cy="1446550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46319" y="4703134"/>
              <a:ext cx="25827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Long</a:t>
              </a:r>
              <a:r>
                <a:rPr lang="ja-JP" altLang="en-US" sz="2400" dirty="0" smtClean="0">
                  <a:latin typeface="Century Gothic"/>
                  <a:cs typeface="Century Gothic"/>
                </a:rPr>
                <a:t> </a:t>
              </a:r>
              <a:r>
                <a:rPr lang="ja-JP" altLang="ja-JP" sz="2400" dirty="0">
                  <a:latin typeface="Century Gothic"/>
                  <a:cs typeface="Century Gothic"/>
                </a:rPr>
                <a:t>l</a:t>
              </a:r>
              <a:r>
                <a:rPr lang="en-US" altLang="ja-JP" sz="2400" dirty="0" err="1" smtClean="0">
                  <a:latin typeface="Century Gothic"/>
                  <a:cs typeface="Century Gothic"/>
                </a:rPr>
                <a:t>ife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-time of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vector-meson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793610" y="4759317"/>
              <a:ext cx="29020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&lt; 1.9 MeV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038247" y="4423449"/>
              <a:ext cx="302937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&lt;</a:t>
              </a:r>
              <a:r>
                <a:rPr lang="ja-JP" altLang="en-US" sz="44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4400" dirty="0" smtClean="0">
                  <a:latin typeface="Century Gothic"/>
                  <a:cs typeface="Century Gothic"/>
                </a:rPr>
                <a:t>2.1 MeV,</a:t>
              </a:r>
            </a:p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0.834 MeV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151558" y="5924624"/>
            <a:ext cx="9259703" cy="877164"/>
            <a:chOff x="151558" y="5924624"/>
            <a:chExt cx="9259703" cy="877164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151558" y="5970791"/>
              <a:ext cx="20625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Non-</a:t>
              </a:r>
              <a:r>
                <a:rPr lang="en-US" altLang="ja-JP" sz="2400" dirty="0" err="1" smtClean="0">
                  <a:latin typeface="Century Gothic"/>
                  <a:cs typeface="Century Gothic"/>
                </a:rPr>
                <a:t>Abelian</a:t>
              </a:r>
              <a:endParaRPr lang="en-US" altLang="ja-JP" sz="2400" dirty="0" smtClean="0"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interaction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541910" y="5924624"/>
              <a:ext cx="1521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800" i="1" dirty="0">
                  <a:latin typeface="Century Gothic"/>
                  <a:cs typeface="Century Gothic"/>
                </a:rPr>
                <a:t>s</a:t>
              </a:r>
              <a:r>
                <a:rPr lang="en-US" altLang="ja-JP" sz="4800" i="1" dirty="0" smtClean="0">
                  <a:latin typeface="Century Gothic"/>
                  <a:cs typeface="Century Gothic"/>
                </a:rPr>
                <a:t>pin</a:t>
              </a:r>
              <a:endParaRPr lang="ja-JP" altLang="en-US" sz="4800" i="1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593890" y="5924624"/>
              <a:ext cx="38173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800" i="1" dirty="0" err="1" smtClean="0">
                  <a:latin typeface="Century Gothic"/>
                  <a:cs typeface="Century Gothic"/>
                </a:rPr>
                <a:t>spin+isospin</a:t>
              </a:r>
              <a:endParaRPr lang="ja-JP" altLang="en-US" sz="4800" i="1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30" name="直線コネクタ 29"/>
          <p:cNvCxnSpPr/>
          <p:nvPr/>
        </p:nvCxnSpPr>
        <p:spPr>
          <a:xfrm>
            <a:off x="3295522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445897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811418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7682475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角丸四角形 36"/>
          <p:cNvSpPr/>
          <p:nvPr/>
        </p:nvSpPr>
        <p:spPr>
          <a:xfrm>
            <a:off x="129080" y="5982029"/>
            <a:ext cx="9014920" cy="818544"/>
          </a:xfrm>
          <a:prstGeom prst="roundRect">
            <a:avLst/>
          </a:prstGeom>
          <a:noFill/>
          <a:ln w="1524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2793611" y="574470"/>
            <a:ext cx="2902082" cy="6216469"/>
          </a:xfrm>
          <a:prstGeom prst="roundRect">
            <a:avLst/>
          </a:prstGeom>
          <a:noFill/>
          <a:ln w="1524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3377790" y="5948314"/>
            <a:ext cx="1652074" cy="910913"/>
          </a:xfrm>
          <a:prstGeom prst="ellipse">
            <a:avLst/>
          </a:prstGeom>
          <a:noFill/>
          <a:ln w="152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47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1436590" y="1542273"/>
            <a:ext cx="6270820" cy="14515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21828" y="0"/>
            <a:ext cx="670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3</a:t>
            </a:r>
            <a:r>
              <a:rPr lang="en-US" altLang="ja-JP" sz="2800" dirty="0" smtClean="0">
                <a:latin typeface="Century Gothic"/>
                <a:cs typeface="Century Gothic"/>
              </a:rPr>
              <a:t>. Kondo effect of Ds and Ds* mesons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1  Interaction of Ds (Ds*) meson and nucleon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78" y="1759011"/>
            <a:ext cx="5810445" cy="112201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59" y="3244264"/>
            <a:ext cx="8214760" cy="5209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798" y="3891431"/>
            <a:ext cx="5248095" cy="881067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3554342" y="863296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190223" y="863296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9176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877665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56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194900" y="1542272"/>
            <a:ext cx="8754200" cy="17019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21828" y="0"/>
            <a:ext cx="670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3</a:t>
            </a:r>
            <a:r>
              <a:rPr lang="en-US" altLang="ja-JP" sz="2800" dirty="0" smtClean="0">
                <a:latin typeface="Century Gothic"/>
                <a:cs typeface="Century Gothic"/>
              </a:rPr>
              <a:t>. Kondo effect of Ds and Ds* mesons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1  Interaction of Ds (Ds*) meson and nucleon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59" y="1690181"/>
            <a:ext cx="8412574" cy="149715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04" y="3424748"/>
            <a:ext cx="2553918" cy="4193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779" y="3462866"/>
            <a:ext cx="2096501" cy="38118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571879" y="1206137"/>
            <a:ext cx="400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non-relativistic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limit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for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nucleon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2171310" y="1721907"/>
            <a:ext cx="6458153" cy="1476767"/>
            <a:chOff x="2171310" y="1948707"/>
            <a:chExt cx="6458153" cy="1476767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5756448" y="1948707"/>
              <a:ext cx="2873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spin-</a:t>
              </a:r>
              <a:r>
                <a:rPr lang="en-US" altLang="ja-JP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nonexchange</a:t>
              </a:r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term</a:t>
              </a:r>
              <a:endParaRPr lang="ja-JP" alt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71310" y="3056142"/>
              <a:ext cx="2873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spin-exchange term</a:t>
              </a:r>
              <a:endParaRPr lang="ja-JP" alt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18" name="直線コネクタ 17"/>
          <p:cNvCxnSpPr/>
          <p:nvPr/>
        </p:nvCxnSpPr>
        <p:spPr>
          <a:xfrm>
            <a:off x="3554342" y="863296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190223" y="863296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79176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5877665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02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689115" y="699017"/>
            <a:ext cx="1765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Contents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5477" y="1574077"/>
            <a:ext cx="8547651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3600" dirty="0" smtClean="0">
                <a:latin typeface="Century Gothic"/>
                <a:cs typeface="Century Gothic"/>
              </a:rPr>
              <a:t>1. Charm nucleus</a:t>
            </a:r>
            <a:endParaRPr lang="en-US" altLang="ja-JP" sz="3600" dirty="0" smtClean="0">
              <a:latin typeface="Century Gothic"/>
              <a:cs typeface="Century Gothic"/>
            </a:endParaRPr>
          </a:p>
          <a:p>
            <a:pPr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3600" dirty="0" smtClean="0">
                <a:latin typeface="Century Gothic"/>
                <a:cs typeface="Century Gothic"/>
              </a:rPr>
              <a:t>2. Kondo effect:</a:t>
            </a:r>
            <a:r>
              <a:rPr lang="en-US" altLang="ja-JP" sz="36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3600" dirty="0" smtClean="0">
                <a:latin typeface="Century Gothic"/>
                <a:cs typeface="Century Gothic"/>
              </a:rPr>
              <a:t>introduction</a:t>
            </a:r>
          </a:p>
          <a:p>
            <a:pPr marL="514350" indent="-514350">
              <a:lnSpc>
                <a:spcPct val="80000"/>
              </a:lnSpc>
              <a:spcAft>
                <a:spcPts val="2400"/>
              </a:spcAft>
            </a:pPr>
            <a:r>
              <a:rPr lang="en-US" altLang="ja-JP" sz="3600" dirty="0" smtClean="0">
                <a:latin typeface="Century Gothic"/>
                <a:cs typeface="Century Gothic"/>
              </a:rPr>
              <a:t>3. Kondo effect of Ds and Ds* mesons</a:t>
            </a:r>
          </a:p>
          <a:p>
            <a:pPr marL="514350" indent="-514350">
              <a:lnSpc>
                <a:spcPct val="80000"/>
              </a:lnSpc>
              <a:spcAft>
                <a:spcPts val="2400"/>
              </a:spcAft>
            </a:pPr>
            <a:r>
              <a:rPr lang="en-US" altLang="ja-JP" sz="3600" dirty="0" smtClean="0">
                <a:latin typeface="Century Gothic"/>
                <a:cs typeface="Century Gothic"/>
              </a:rPr>
              <a:t>4. Conclusion</a:t>
            </a:r>
            <a:endParaRPr kumimoji="1" lang="en-US" altLang="ja-JP" sz="3600" dirty="0" smtClean="0">
              <a:latin typeface="Century Gothic"/>
              <a:cs typeface="Century Gothic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16174" y="3101697"/>
            <a:ext cx="238401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6295749" y="3101697"/>
            <a:ext cx="238401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0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2754009" y="3234834"/>
            <a:ext cx="4662114" cy="358945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21828" y="0"/>
            <a:ext cx="670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3</a:t>
            </a:r>
            <a:r>
              <a:rPr lang="en-US" altLang="ja-JP" sz="2800" dirty="0" smtClean="0">
                <a:latin typeface="Century Gothic"/>
                <a:cs typeface="Century Gothic"/>
              </a:rPr>
              <a:t>. Kondo effect of Ds and Ds* mesons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8" y="1530937"/>
            <a:ext cx="5364465" cy="1463036"/>
          </a:xfrm>
          <a:prstGeom prst="rect">
            <a:avLst/>
          </a:prstGeom>
        </p:spPr>
      </p:pic>
      <p:grpSp>
        <p:nvGrpSpPr>
          <p:cNvPr id="15" name="図形グループ 14"/>
          <p:cNvGrpSpPr/>
          <p:nvPr/>
        </p:nvGrpSpPr>
        <p:grpSpPr>
          <a:xfrm>
            <a:off x="2644344" y="2418114"/>
            <a:ext cx="1182836" cy="461665"/>
            <a:chOff x="2644344" y="2690274"/>
            <a:chExt cx="1182836" cy="461665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4376523" y="2418114"/>
            <a:ext cx="1182836" cy="461665"/>
            <a:chOff x="2644344" y="2690274"/>
            <a:chExt cx="1182836" cy="461665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2531126" y="1243061"/>
            <a:ext cx="120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37684" y="2868439"/>
            <a:ext cx="200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 (hole)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380" y="3223066"/>
            <a:ext cx="4088991" cy="362499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1" y="4431908"/>
            <a:ext cx="2280595" cy="36892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39363" y="4812782"/>
            <a:ext cx="2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(</a:t>
            </a:r>
            <a:r>
              <a:rPr lang="en-US" altLang="ja-JP" dirty="0" err="1" smtClean="0">
                <a:latin typeface="Century Gothic"/>
                <a:cs typeface="Century Gothic"/>
              </a:rPr>
              <a:t>Λ</a:t>
            </a:r>
            <a:r>
              <a:rPr lang="en-US" altLang="ja-JP" dirty="0" smtClean="0">
                <a:latin typeface="Century Gothic"/>
                <a:cs typeface="Century Gothic"/>
              </a:rPr>
              <a:t>: loop momentum)</a:t>
            </a:r>
            <a:endParaRPr lang="ja-JP" altLang="en-US" dirty="0">
              <a:latin typeface="Century Gothic"/>
              <a:cs typeface="Century Gothic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4579176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5877665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6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2668666" y="3492795"/>
            <a:ext cx="6335007" cy="20412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21828" y="0"/>
            <a:ext cx="670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3</a:t>
            </a:r>
            <a:r>
              <a:rPr lang="en-US" altLang="ja-JP" sz="2800" dirty="0" smtClean="0">
                <a:latin typeface="Century Gothic"/>
                <a:cs typeface="Century Gothic"/>
              </a:rPr>
              <a:t>. Kondo effect of Ds and Ds* mesons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8" y="1530937"/>
            <a:ext cx="5364465" cy="1463036"/>
          </a:xfrm>
          <a:prstGeom prst="rect">
            <a:avLst/>
          </a:prstGeom>
        </p:spPr>
      </p:pic>
      <p:grpSp>
        <p:nvGrpSpPr>
          <p:cNvPr id="15" name="図形グループ 14"/>
          <p:cNvGrpSpPr/>
          <p:nvPr/>
        </p:nvGrpSpPr>
        <p:grpSpPr>
          <a:xfrm>
            <a:off x="2644344" y="2418114"/>
            <a:ext cx="1182836" cy="461665"/>
            <a:chOff x="2644344" y="2690274"/>
            <a:chExt cx="1182836" cy="461665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4376523" y="2418114"/>
            <a:ext cx="1182836" cy="461665"/>
            <a:chOff x="2644344" y="2690274"/>
            <a:chExt cx="1182836" cy="461665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2531126" y="1243061"/>
            <a:ext cx="120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37684" y="2868439"/>
            <a:ext cx="200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 (hole)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499" y="3664400"/>
            <a:ext cx="3368733" cy="4167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989" y="4159943"/>
            <a:ext cx="6112342" cy="128498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31" y="4431908"/>
            <a:ext cx="2280595" cy="36892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39363" y="4812782"/>
            <a:ext cx="2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(</a:t>
            </a:r>
            <a:r>
              <a:rPr lang="en-US" altLang="ja-JP" dirty="0" err="1" smtClean="0">
                <a:latin typeface="Century Gothic"/>
                <a:cs typeface="Century Gothic"/>
              </a:rPr>
              <a:t>Λ</a:t>
            </a:r>
            <a:r>
              <a:rPr lang="en-US" altLang="ja-JP" dirty="0" smtClean="0">
                <a:latin typeface="Century Gothic"/>
                <a:cs typeface="Century Gothic"/>
              </a:rPr>
              <a:t>: loop momentum)</a:t>
            </a:r>
            <a:endParaRPr lang="ja-JP" altLang="en-US" dirty="0">
              <a:latin typeface="Century Gothic"/>
              <a:cs typeface="Century Gothic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4579176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5877665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図形グループ 19"/>
          <p:cNvGrpSpPr/>
          <p:nvPr/>
        </p:nvGrpSpPr>
        <p:grpSpPr>
          <a:xfrm>
            <a:off x="4616757" y="5284544"/>
            <a:ext cx="2956899" cy="1368937"/>
            <a:chOff x="4616757" y="5284544"/>
            <a:chExt cx="2956899" cy="1368937"/>
          </a:xfrm>
        </p:grpSpPr>
        <p:sp>
          <p:nvSpPr>
            <p:cNvPr id="29" name="角丸四角形 28"/>
            <p:cNvSpPr/>
            <p:nvPr/>
          </p:nvSpPr>
          <p:spPr>
            <a:xfrm>
              <a:off x="4616757" y="5820572"/>
              <a:ext cx="2956899" cy="83290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V="1">
              <a:off x="6097757" y="5284544"/>
              <a:ext cx="1156476" cy="578353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3925" y="5910878"/>
              <a:ext cx="2769750" cy="673023"/>
            </a:xfrm>
            <a:prstGeom prst="rect">
              <a:avLst/>
            </a:prstGeom>
          </p:spPr>
        </p:pic>
      </p:grpSp>
      <p:sp>
        <p:nvSpPr>
          <p:cNvPr id="34" name="テキスト ボックス 33"/>
          <p:cNvSpPr txBox="1"/>
          <p:nvPr/>
        </p:nvSpPr>
        <p:spPr>
          <a:xfrm>
            <a:off x="2746585" y="5931386"/>
            <a:ext cx="1889034" cy="630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dirty="0" smtClean="0">
                <a:latin typeface="Century Gothic"/>
                <a:cs typeface="Century Gothic"/>
              </a:rPr>
              <a:t>Kondo scale</a:t>
            </a:r>
          </a:p>
          <a:p>
            <a:pPr algn="ctr">
              <a:lnSpc>
                <a:spcPct val="110000"/>
              </a:lnSpc>
            </a:pPr>
            <a:r>
              <a:rPr lang="en-US" altLang="ja-JP" sz="1400" dirty="0" smtClean="0">
                <a:latin typeface="Century Gothic"/>
                <a:cs typeface="Century Gothic"/>
              </a:rPr>
              <a:t>(infrared singularity)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13362" y="3544444"/>
            <a:ext cx="28730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spin-</a:t>
            </a:r>
            <a:r>
              <a:rPr lang="en-US" altLang="ja-JP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nonexchange</a:t>
            </a: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 term</a:t>
            </a:r>
          </a:p>
          <a:p>
            <a:pPr algn="ctr"/>
            <a:r>
              <a:rPr lang="en-US" altLang="ja-JP" sz="1600" dirty="0">
                <a:solidFill>
                  <a:schemeClr val="bg1"/>
                </a:solidFill>
                <a:latin typeface="Century Gothic"/>
                <a:cs typeface="Century Gothic"/>
              </a:rPr>
              <a:t>(fixed point </a:t>
            </a:r>
            <a:r>
              <a:rPr lang="en-US" altLang="ja-JP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600" baseline="-25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</a:t>
            </a:r>
            <a:r>
              <a:rPr lang="en-US" altLang="ja-JP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*=</a:t>
            </a:r>
            <a:r>
              <a:rPr lang="en-US" altLang="ja-JP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600" baseline="-25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</a:t>
            </a:r>
            <a:r>
              <a:rPr lang="en-US" altLang="ja-JP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)</a:t>
            </a:r>
            <a:endParaRPr lang="ja-JP" alt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37579" y="4778761"/>
            <a:ext cx="3997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spin-exchange term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(fixed point </a:t>
            </a:r>
            <a:r>
              <a:rPr lang="en-US" altLang="ja-JP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600" baseline="-25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*=</a:t>
            </a:r>
            <a:r>
              <a:rPr lang="en-US" altLang="en-US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∞</a:t>
            </a:r>
            <a:r>
              <a:rPr lang="ja-JP" alt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600" smtClean="0">
                <a:solidFill>
                  <a:schemeClr val="bg1"/>
                </a:solidFill>
                <a:latin typeface="Century Gothic"/>
                <a:cs typeface="Century Gothic"/>
              </a:rPr>
              <a:t>for</a:t>
            </a:r>
            <a:r>
              <a:rPr lang="ja-JP" altLang="en-US" sz="160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600" baseline="-25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&gt;0)</a:t>
            </a:r>
            <a:endParaRPr lang="ja-JP" alt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83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21828" y="0"/>
            <a:ext cx="670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3</a:t>
            </a:r>
            <a:r>
              <a:rPr lang="en-US" altLang="ja-JP" sz="2800" dirty="0" smtClean="0">
                <a:latin typeface="Century Gothic"/>
                <a:cs typeface="Century Gothic"/>
              </a:rPr>
              <a:t>. Kondo effect of Ds and Ds* mesons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3  Mean-field approach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711339" y="1399083"/>
            <a:ext cx="7721323" cy="624669"/>
            <a:chOff x="634782" y="1711418"/>
            <a:chExt cx="7721323" cy="624669"/>
          </a:xfrm>
        </p:grpSpPr>
        <p:sp>
          <p:nvSpPr>
            <p:cNvPr id="7" name="角丸四角形 6"/>
            <p:cNvSpPr/>
            <p:nvPr/>
          </p:nvSpPr>
          <p:spPr>
            <a:xfrm>
              <a:off x="634782" y="1711418"/>
              <a:ext cx="7721323" cy="6246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34782" y="1745438"/>
              <a:ext cx="7721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Kondo scale → non-</a:t>
              </a:r>
              <a:r>
                <a:rPr lang="en-US" altLang="ja-JP" sz="28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treatment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79365" y="2268746"/>
            <a:ext cx="9019274" cy="4430489"/>
            <a:chOff x="79365" y="2268746"/>
            <a:chExt cx="9019274" cy="4430489"/>
          </a:xfrm>
        </p:grpSpPr>
        <p:grpSp>
          <p:nvGrpSpPr>
            <p:cNvPr id="20" name="図形グループ 19"/>
            <p:cNvGrpSpPr/>
            <p:nvPr/>
          </p:nvGrpSpPr>
          <p:grpSpPr>
            <a:xfrm>
              <a:off x="498702" y="2713017"/>
              <a:ext cx="3422435" cy="1836903"/>
              <a:chOff x="587046" y="2944920"/>
              <a:chExt cx="3422435" cy="1836903"/>
            </a:xfrm>
          </p:grpSpPr>
          <p:sp>
            <p:nvSpPr>
              <p:cNvPr id="26" name="角丸四角形 25"/>
              <p:cNvSpPr/>
              <p:nvPr/>
            </p:nvSpPr>
            <p:spPr>
              <a:xfrm>
                <a:off x="587046" y="2944920"/>
                <a:ext cx="3334091" cy="183690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84737" y="3136173"/>
                <a:ext cx="1072273" cy="337567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8306" y="3594099"/>
                <a:ext cx="2482114" cy="536137"/>
              </a:xfrm>
              <a:prstGeom prst="rect">
                <a:avLst/>
              </a:prstGeom>
            </p:spPr>
          </p:pic>
          <p:sp>
            <p:nvSpPr>
              <p:cNvPr id="43" name="テキスト ボックス 42"/>
              <p:cNvSpPr txBox="1"/>
              <p:nvPr/>
            </p:nvSpPr>
            <p:spPr>
              <a:xfrm>
                <a:off x="1998862" y="3035971"/>
                <a:ext cx="201061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auxiliary fermion</a:t>
                </a:r>
              </a:p>
              <a:p>
                <a:pPr algn="ctr"/>
                <a:r>
                  <a:rPr lang="en-US" altLang="ja-JP" sz="900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(</a:t>
                </a:r>
                <a:r>
                  <a:rPr lang="en-US" altLang="ja-JP" sz="900" dirty="0" err="1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σ</a:t>
                </a:r>
                <a:r>
                  <a:rPr lang="en-US" altLang="ja-JP" sz="900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: light-spin, </a:t>
                </a:r>
                <a:r>
                  <a:rPr lang="en-US" altLang="ja-JP" sz="900" dirty="0" err="1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i:heavy-quark</a:t>
                </a:r>
                <a:r>
                  <a:rPr lang="en-US" altLang="ja-JP" sz="900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 spin)</a:t>
                </a:r>
                <a:endParaRPr lang="ja-JP" altLang="en-US" sz="900" dirty="0">
                  <a:solidFill>
                    <a:srgbClr val="FFFFFF"/>
                  </a:solidFill>
                  <a:latin typeface="Century Gothic"/>
                  <a:cs typeface="Century Gothic"/>
                </a:endParaRPr>
              </a:p>
            </p:txBody>
          </p:sp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2929" y="4232669"/>
                <a:ext cx="1170442" cy="436732"/>
              </a:xfrm>
              <a:prstGeom prst="rect">
                <a:avLst/>
              </a:prstGeom>
            </p:spPr>
          </p:pic>
          <p:sp>
            <p:nvSpPr>
              <p:cNvPr id="34" name="テキスト ボックス 33"/>
              <p:cNvSpPr txBox="1"/>
              <p:nvPr/>
            </p:nvSpPr>
            <p:spPr>
              <a:xfrm>
                <a:off x="2253957" y="4073582"/>
                <a:ext cx="116916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constraint condition</a:t>
                </a:r>
                <a:endParaRPr lang="ja-JP" altLang="en-US" sz="1600" dirty="0">
                  <a:solidFill>
                    <a:srgbClr val="FFFFFF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4261909" y="5295614"/>
              <a:ext cx="4825394" cy="133841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498702" y="5343156"/>
              <a:ext cx="3334091" cy="133187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4273245" y="2711600"/>
              <a:ext cx="4825394" cy="190258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9504" y="2268746"/>
              <a:ext cx="41370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Boson-fermion correspondence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7332" y="2787349"/>
              <a:ext cx="4725947" cy="1826837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4467806" y="2268746"/>
              <a:ext cx="43700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Hamiltonian with auxiliary fermion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128" y="5601783"/>
              <a:ext cx="2104832" cy="615564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8052" y="5491063"/>
              <a:ext cx="4547232" cy="873704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79365" y="4840986"/>
              <a:ext cx="39644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“Gap” function as mean-field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944080" y="4844676"/>
              <a:ext cx="3484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Thermodynamic potential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>
            <a:xfrm>
              <a:off x="3737669" y="3594099"/>
              <a:ext cx="62368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flipH="1">
              <a:off x="3737669" y="4494954"/>
              <a:ext cx="768406" cy="109448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>
              <a:off x="3693140" y="5982308"/>
              <a:ext cx="62368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544062" y="6204741"/>
              <a:ext cx="3238967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mixing of auxiliary fermion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and nucleon</a:t>
              </a:r>
              <a:endParaRPr lang="ja-JP" altLang="en-US" sz="16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36" name="直線コネクタ 35"/>
          <p:cNvCxnSpPr/>
          <p:nvPr/>
        </p:nvCxnSpPr>
        <p:spPr>
          <a:xfrm>
            <a:off x="4579176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5877665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図形グループ 23"/>
          <p:cNvGrpSpPr/>
          <p:nvPr/>
        </p:nvGrpSpPr>
        <p:grpSpPr>
          <a:xfrm>
            <a:off x="5180803" y="4438000"/>
            <a:ext cx="2133137" cy="338554"/>
            <a:chOff x="5180803" y="4438000"/>
            <a:chExt cx="2133137" cy="338554"/>
          </a:xfrm>
        </p:grpSpPr>
        <p:cxnSp>
          <p:nvCxnSpPr>
            <p:cNvPr id="22" name="直線コネクタ 21"/>
            <p:cNvCxnSpPr/>
            <p:nvPr/>
          </p:nvCxnSpPr>
          <p:spPr>
            <a:xfrm>
              <a:off x="5180803" y="4476669"/>
              <a:ext cx="21331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/>
            <p:cNvSpPr txBox="1"/>
            <p:nvPr/>
          </p:nvSpPr>
          <p:spPr>
            <a:xfrm>
              <a:off x="5472034" y="4438000"/>
              <a:ext cx="1628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HQS breaking</a:t>
              </a:r>
              <a:endParaRPr lang="ja-JP" altLang="en-US" sz="16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59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21828" y="0"/>
            <a:ext cx="670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3</a:t>
            </a:r>
            <a:r>
              <a:rPr lang="en-US" altLang="ja-JP" sz="2800" dirty="0" smtClean="0">
                <a:latin typeface="Century Gothic"/>
                <a:cs typeface="Century Gothic"/>
              </a:rPr>
              <a:t>. Kondo effect of Ds and Ds* mesons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3  Mean-field approach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11339" y="1399083"/>
            <a:ext cx="7721323" cy="624669"/>
            <a:chOff x="634782" y="1711418"/>
            <a:chExt cx="7721323" cy="624669"/>
          </a:xfrm>
        </p:grpSpPr>
        <p:sp>
          <p:nvSpPr>
            <p:cNvPr id="9" name="角丸四角形 8"/>
            <p:cNvSpPr/>
            <p:nvPr/>
          </p:nvSpPr>
          <p:spPr>
            <a:xfrm>
              <a:off x="634782" y="1711418"/>
              <a:ext cx="7721323" cy="6246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34782" y="1745438"/>
              <a:ext cx="7721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Kondo scale → non-</a:t>
              </a:r>
              <a:r>
                <a:rPr lang="en-US" altLang="ja-JP" sz="28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treatment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12" y="2158076"/>
            <a:ext cx="3787439" cy="464445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46860" y="2111759"/>
            <a:ext cx="1308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exact</a:t>
            </a:r>
            <a:r>
              <a:rPr lang="en-US" altLang="ja-JP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HQS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79307" y="3704368"/>
            <a:ext cx="1174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small HQS breaking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61614" y="5285637"/>
            <a:ext cx="1174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large HQS breaking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2498514" y="5513996"/>
            <a:ext cx="1982909" cy="400110"/>
            <a:chOff x="2244311" y="2690274"/>
            <a:chExt cx="1982909" cy="400110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2244311" y="2690274"/>
              <a:ext cx="19829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“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Ds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”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 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“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Ds*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”</a:t>
              </a:r>
              <a:endParaRPr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2492280" y="2776450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3587502" y="2776348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図形グループ 28"/>
          <p:cNvGrpSpPr/>
          <p:nvPr/>
        </p:nvGrpSpPr>
        <p:grpSpPr>
          <a:xfrm>
            <a:off x="6044030" y="2848847"/>
            <a:ext cx="3119489" cy="3694463"/>
            <a:chOff x="6044030" y="2848847"/>
            <a:chExt cx="3119489" cy="3694463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4030" y="2848847"/>
              <a:ext cx="2395954" cy="655497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2070" y="4436141"/>
              <a:ext cx="2328142" cy="587686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2070" y="5955624"/>
              <a:ext cx="3051449" cy="587686"/>
            </a:xfrm>
            <a:prstGeom prst="rect">
              <a:avLst/>
            </a:prstGeom>
          </p:spPr>
        </p:pic>
      </p:grpSp>
      <p:cxnSp>
        <p:nvCxnSpPr>
          <p:cNvPr id="23" name="直線コネクタ 22"/>
          <p:cNvCxnSpPr/>
          <p:nvPr/>
        </p:nvCxnSpPr>
        <p:spPr>
          <a:xfrm>
            <a:off x="4579176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877665" y="110131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1"/>
          <p:cNvGrpSpPr/>
          <p:nvPr/>
        </p:nvGrpSpPr>
        <p:grpSpPr>
          <a:xfrm>
            <a:off x="44763" y="4330359"/>
            <a:ext cx="2956899" cy="1408123"/>
            <a:chOff x="44763" y="4330359"/>
            <a:chExt cx="2956899" cy="1408123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579610" y="5108053"/>
              <a:ext cx="1889034" cy="63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Kondo scale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(infrared singularity)</a:t>
              </a:r>
              <a:endParaRPr lang="ja-JP" altLang="en-US" sz="1400" dirty="0">
                <a:latin typeface="Century Gothic"/>
                <a:cs typeface="Century Gothic"/>
              </a:endParaRPr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44763" y="4330359"/>
              <a:ext cx="2956899" cy="832909"/>
              <a:chOff x="44763" y="4330359"/>
              <a:chExt cx="2956899" cy="832909"/>
            </a:xfrm>
          </p:grpSpPr>
          <p:sp>
            <p:nvSpPr>
              <p:cNvPr id="25" name="角丸四角形 24"/>
              <p:cNvSpPr/>
              <p:nvPr/>
            </p:nvSpPr>
            <p:spPr>
              <a:xfrm>
                <a:off x="44763" y="4330359"/>
                <a:ext cx="2956899" cy="83290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611" y="4412943"/>
                <a:ext cx="2769750" cy="673023"/>
              </a:xfrm>
              <a:prstGeom prst="rect">
                <a:avLst/>
              </a:prstGeom>
            </p:spPr>
          </p:pic>
        </p:grpSp>
      </p:grpSp>
      <p:grpSp>
        <p:nvGrpSpPr>
          <p:cNvPr id="26" name="図形グループ 25"/>
          <p:cNvGrpSpPr/>
          <p:nvPr/>
        </p:nvGrpSpPr>
        <p:grpSpPr>
          <a:xfrm>
            <a:off x="415635" y="2620212"/>
            <a:ext cx="3593148" cy="527179"/>
            <a:chOff x="415635" y="2620212"/>
            <a:chExt cx="3593148" cy="527179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3412435" y="2948609"/>
              <a:ext cx="596348" cy="19878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415635" y="2620212"/>
              <a:ext cx="3151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“Kondo resonance”</a:t>
              </a:r>
              <a:endParaRPr lang="ja-JP" altLang="en-US" sz="24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486389" y="2157588"/>
            <a:ext cx="18601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Spectral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function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258032" y="2360579"/>
            <a:ext cx="101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= </a:t>
            </a:r>
            <a:r>
              <a:rPr lang="en-US" altLang="ja-JP" sz="1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“</a:t>
            </a:r>
            <a:r>
              <a:rPr lang="en-US" altLang="ja-JP" sz="1600" b="1" dirty="0">
                <a:solidFill>
                  <a:srgbClr val="FF0000"/>
                </a:solidFill>
                <a:latin typeface="Century Gothic"/>
                <a:cs typeface="Century Gothic"/>
              </a:rPr>
              <a:t>gap” </a:t>
            </a:r>
            <a:endParaRPr lang="ja-JP" altLang="en-US" sz="16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78816" y="2349341"/>
            <a:ext cx="245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latin typeface="Century Gothic"/>
                <a:cs typeface="Century Gothic"/>
              </a:rPr>
              <a:t>δ</a:t>
            </a:r>
            <a:r>
              <a:rPr lang="en-US" altLang="ja-JP" sz="1600" dirty="0" smtClean="0">
                <a:latin typeface="Century Gothic"/>
                <a:cs typeface="Century Gothic"/>
              </a:rPr>
              <a:t>: </a:t>
            </a:r>
            <a:r>
              <a:rPr lang="en-US" altLang="ja-JP" sz="1600" dirty="0" smtClean="0">
                <a:latin typeface="Century Gothic"/>
                <a:cs typeface="Century Gothic"/>
              </a:rPr>
              <a:t>width </a:t>
            </a:r>
            <a:r>
              <a:rPr lang="en-US" altLang="ja-JP" sz="1600" dirty="0" smtClean="0">
                <a:latin typeface="Century Gothic"/>
                <a:cs typeface="Century Gothic"/>
              </a:rPr>
              <a:t>of </a:t>
            </a:r>
            <a:r>
              <a:rPr lang="en-US" altLang="ja-JP" sz="1600" dirty="0" smtClean="0">
                <a:latin typeface="Century Gothic"/>
                <a:cs typeface="Century Gothic"/>
              </a:rPr>
              <a:t>resonance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3049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13849" y="0"/>
            <a:ext cx="2516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Conclusion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213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13841" y="0"/>
            <a:ext cx="2516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smtClean="0">
                <a:latin typeface="Century Gothic"/>
                <a:cs typeface="Century Gothic"/>
              </a:rPr>
              <a:t>4. 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Conclusion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433159" y="4919575"/>
            <a:ext cx="7602437" cy="1928733"/>
            <a:chOff x="433159" y="4919575"/>
            <a:chExt cx="7602437" cy="1928733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433159" y="4919575"/>
              <a:ext cx="7602437" cy="1928733"/>
              <a:chOff x="433159" y="4561987"/>
              <a:chExt cx="7602437" cy="1928733"/>
            </a:xfrm>
          </p:grpSpPr>
          <p:sp>
            <p:nvSpPr>
              <p:cNvPr id="7" name="テキスト ボックス 6"/>
              <p:cNvSpPr txBox="1"/>
              <p:nvPr/>
            </p:nvSpPr>
            <p:spPr>
              <a:xfrm>
                <a:off x="433159" y="4561987"/>
                <a:ext cx="7602437" cy="1928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Future works:</a:t>
                </a:r>
              </a:p>
              <a:p>
                <a:pPr>
                  <a:lnSpc>
                    <a:spcPct val="120000"/>
                  </a:lnSpc>
                </a:pP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1. Application to </a:t>
                </a:r>
                <a:r>
                  <a:rPr kumimoji="1" lang="en-US" altLang="ja-JP" sz="2000" i="1" dirty="0" smtClean="0">
                    <a:latin typeface="Century Gothic"/>
                    <a:cs typeface="Century Gothic"/>
                  </a:rPr>
                  <a:t>realistic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 Ds/Ds* meson-nucleon interaction.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2. Application to other heavy hadrons.</a:t>
                </a:r>
                <a:endParaRPr kumimoji="1" lang="en-US" altLang="ja-JP" sz="2000" dirty="0" smtClean="0">
                  <a:latin typeface="Century Gothic"/>
                  <a:cs typeface="Century Gothic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3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. 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Observables</a:t>
                </a:r>
                <a:r>
                  <a:rPr kumimoji="1" lang="ja-JP" altLang="en-US" sz="2000" dirty="0" smtClean="0">
                    <a:latin typeface="Century Gothic"/>
                    <a:cs typeface="Century Gothic"/>
                  </a:rPr>
                  <a:t> 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and</a:t>
                </a:r>
                <a:r>
                  <a:rPr kumimoji="1" lang="ja-JP" altLang="en-US" sz="2000" dirty="0" smtClean="0">
                    <a:latin typeface="Century Gothic"/>
                    <a:cs typeface="Century Gothic"/>
                  </a:rPr>
                  <a:t> 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reactions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 </a:t>
                </a:r>
                <a:r>
                  <a:rPr kumimoji="1" lang="en-US" altLang="ja-JP" sz="2000" dirty="0" smtClean="0">
                    <a:latin typeface="Century Gothic"/>
                    <a:cs typeface="Century Gothic"/>
                  </a:rPr>
                  <a:t>for experiments.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4. etc.</a:t>
                </a:r>
                <a:endParaRPr kumimoji="1" lang="ja-JP" altLang="en-US" sz="20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>
                <a:off x="3630220" y="5057277"/>
                <a:ext cx="138456" cy="0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直線コネクタ 15"/>
            <p:cNvCxnSpPr/>
            <p:nvPr/>
          </p:nvCxnSpPr>
          <p:spPr>
            <a:xfrm>
              <a:off x="4036620" y="5414865"/>
              <a:ext cx="138456" cy="0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433159" y="2144897"/>
            <a:ext cx="8633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entury Gothic"/>
                <a:cs typeface="Century Gothic"/>
              </a:rPr>
              <a:t>2. We apply the renormalization group equation</a:t>
            </a:r>
          </a:p>
          <a:p>
            <a:r>
              <a:rPr lang="en-US" altLang="ja-JP" sz="2800" dirty="0" smtClean="0">
                <a:latin typeface="Century Gothic"/>
                <a:cs typeface="Century Gothic"/>
              </a:rPr>
              <a:t>and find fixed point at the Kondo scale.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433159" y="945560"/>
            <a:ext cx="8187182" cy="954107"/>
            <a:chOff x="433159" y="945560"/>
            <a:chExt cx="8187182" cy="95410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33159" y="945560"/>
              <a:ext cx="81871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1. We study the Kondo effect of Ds/Ds</a:t>
              </a:r>
              <a:r>
                <a:rPr kumimoji="1" lang="ja-JP" altLang="en-US" sz="2800" baseline="30000" dirty="0" smtClean="0">
                  <a:latin typeface="Century Gothic"/>
                  <a:cs typeface="Century Gothic"/>
                </a:rPr>
                <a:t>*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 meson</a:t>
              </a:r>
            </a:p>
            <a:p>
              <a:r>
                <a:rPr lang="en-US" altLang="ja-JP" sz="2800" dirty="0" smtClean="0">
                  <a:latin typeface="Century Gothic"/>
                  <a:cs typeface="Century Gothic"/>
                </a:rPr>
                <a:t> in nuclear matter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. 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6086974" y="1044925"/>
              <a:ext cx="180136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641578" y="1044131"/>
              <a:ext cx="180136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図形グループ 11"/>
          <p:cNvGrpSpPr/>
          <p:nvPr/>
        </p:nvGrpSpPr>
        <p:grpSpPr>
          <a:xfrm>
            <a:off x="433159" y="3344234"/>
            <a:ext cx="8733857" cy="1384995"/>
            <a:chOff x="433159" y="3344234"/>
            <a:chExt cx="8733857" cy="1384995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433159" y="3344234"/>
              <a:ext cx="873385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3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. The Kondo scale is relevant to the width of the </a:t>
              </a:r>
            </a:p>
            <a:p>
              <a:r>
                <a:rPr lang="en-US" altLang="ja-JP" sz="2800" dirty="0" smtClean="0">
                  <a:latin typeface="Century Gothic"/>
                  <a:cs typeface="Century Gothic"/>
                </a:rPr>
                <a:t>Kondo resonance as mixing of Ds/Ds* meson and</a:t>
              </a:r>
            </a:p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nucleon in the ground state.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5853361" y="3864325"/>
              <a:ext cx="180136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407965" y="3863531"/>
              <a:ext cx="180136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図形グループ 29"/>
          <p:cNvGrpSpPr/>
          <p:nvPr/>
        </p:nvGrpSpPr>
        <p:grpSpPr>
          <a:xfrm>
            <a:off x="190790" y="1425001"/>
            <a:ext cx="8762420" cy="2744341"/>
            <a:chOff x="196854" y="4807820"/>
            <a:chExt cx="8762420" cy="2744341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196854" y="4807820"/>
              <a:ext cx="8762420" cy="2744341"/>
              <a:chOff x="1985573" y="1391176"/>
              <a:chExt cx="8762420" cy="2744341"/>
            </a:xfrm>
          </p:grpSpPr>
          <p:sp>
            <p:nvSpPr>
              <p:cNvPr id="33" name="テキスト ボックス 32"/>
              <p:cNvSpPr txBox="1"/>
              <p:nvPr/>
            </p:nvSpPr>
            <p:spPr>
              <a:xfrm>
                <a:off x="1985573" y="1391176"/>
                <a:ext cx="8762420" cy="2744341"/>
              </a:xfrm>
              <a:prstGeom prst="rect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4400" dirty="0" smtClean="0">
                    <a:latin typeface="Century Gothic"/>
                    <a:cs typeface="Century Gothic"/>
                  </a:rPr>
                  <a:t>Ds/Ds* meson in nuclear matter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4400" dirty="0" smtClean="0">
                    <a:latin typeface="Century Gothic"/>
                    <a:cs typeface="Century Gothic"/>
                  </a:rPr>
                  <a:t>x HQS interaction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4400" dirty="0" smtClean="0">
                    <a:latin typeface="Century Gothic"/>
                    <a:cs typeface="Century Gothic"/>
                  </a:rPr>
                  <a:t>= “Kondo resonance”</a:t>
                </a:r>
              </a:p>
            </p:txBody>
          </p:sp>
          <p:cxnSp>
            <p:nvCxnSpPr>
              <p:cNvPr id="34" name="直線コネクタ 33"/>
              <p:cNvCxnSpPr/>
              <p:nvPr/>
            </p:nvCxnSpPr>
            <p:spPr>
              <a:xfrm>
                <a:off x="2100146" y="1532262"/>
                <a:ext cx="312734" cy="0"/>
              </a:xfrm>
              <a:prstGeom prst="line">
                <a:avLst/>
              </a:prstGeom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線コネクタ 31"/>
            <p:cNvCxnSpPr/>
            <p:nvPr/>
          </p:nvCxnSpPr>
          <p:spPr>
            <a:xfrm>
              <a:off x="1202735" y="4948906"/>
              <a:ext cx="312734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260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811098" y="0"/>
            <a:ext cx="3521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Related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ja-JP" altLang="ja-JP" sz="2800" dirty="0">
                <a:latin typeface="Century Gothic"/>
                <a:cs typeface="Century Gothic"/>
              </a:rPr>
              <a:t>r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eferences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0400" y="2210922"/>
            <a:ext cx="9067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D80, 034008 (2009)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D84, 014032 (2011)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D85, 054003 (2013)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500" dirty="0" smtClean="0">
                <a:latin typeface="Century Gothic"/>
                <a:cs typeface="Century Gothic"/>
              </a:rPr>
              <a:t>. Phys. A927, 110 (2014)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0400" y="6217512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D87, 074019 (2013)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0400" y="1021543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T.Hyodo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500" dirty="0" smtClean="0">
                <a:latin typeface="Century Gothic"/>
                <a:cs typeface="Century Gothic"/>
              </a:rPr>
              <a:t>. B727, 185 (2013)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T.Hyodo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Phys. Rev. </a:t>
            </a:r>
            <a:r>
              <a:rPr lang="en-US" altLang="ja-JP" sz="1500" smtClean="0">
                <a:latin typeface="Century Gothic"/>
                <a:cs typeface="Century Gothic"/>
              </a:rPr>
              <a:t>D91, 034034 (2015)</a:t>
            </a:r>
            <a:endParaRPr lang="en-US" altLang="ja-JP" sz="1500" dirty="0" smtClean="0">
              <a:latin typeface="Century Gothic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0400" y="761345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 smtClean="0">
                <a:latin typeface="Century Gothic"/>
                <a:cs typeface="Century Gothic"/>
              </a:rPr>
              <a:t>HQS doublet/singlet in exotic hadrons and nuclei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0400" y="1957074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>
                <a:latin typeface="Century Gothic"/>
                <a:cs typeface="Century Gothic"/>
              </a:rPr>
              <a:t>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N, 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NN </a:t>
            </a:r>
            <a:r>
              <a:rPr lang="en-US" altLang="ja-JP" sz="1500" b="1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molecules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60400" y="5960489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>
                <a:latin typeface="Century Gothic"/>
                <a:cs typeface="Century Gothic"/>
              </a:rPr>
              <a:t>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N </a:t>
            </a:r>
            <a:r>
              <a:rPr lang="en-US" altLang="ja-JP" sz="1500" b="1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molecules</a:t>
            </a:r>
          </a:p>
        </p:txBody>
      </p:sp>
      <p:cxnSp>
        <p:nvCxnSpPr>
          <p:cNvPr id="21" name="直線コネクタ 20"/>
          <p:cNvCxnSpPr/>
          <p:nvPr/>
        </p:nvCxnSpPr>
        <p:spPr>
          <a:xfrm>
            <a:off x="765174" y="2027237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314450" y="2028825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337300" y="-812800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660400" y="5284366"/>
            <a:ext cx="42170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/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C89, 015201 (2014) 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0400" y="4995593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 smtClean="0">
                <a:latin typeface="Century Gothic"/>
                <a:cs typeface="Century Gothic"/>
              </a:rPr>
              <a:t>NLO in 1/m</a:t>
            </a:r>
            <a:r>
              <a:rPr lang="en-US" altLang="ja-JP" sz="1500" b="1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expansion for 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in nuclear matter 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2300" y="3787617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ja-JP" altLang="ja-JP" sz="1500" b="1" dirty="0">
                <a:latin typeface="Century Gothic"/>
                <a:cs typeface="Century Gothic"/>
              </a:rPr>
              <a:t>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in nuclear matter and Kondo effects 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22300" y="4047282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C87, 015202 (2013)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C88, 015201 (2013)</a:t>
            </a:r>
          </a:p>
        </p:txBody>
      </p:sp>
      <p:cxnSp>
        <p:nvCxnSpPr>
          <p:cNvPr id="36" name="直線コネクタ 35"/>
          <p:cNvCxnSpPr/>
          <p:nvPr/>
        </p:nvCxnSpPr>
        <p:spPr>
          <a:xfrm>
            <a:off x="719137" y="3863975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254504" y="5065712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33400" y="3973781"/>
            <a:ext cx="8487908" cy="297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Century Gothic"/>
                <a:cs typeface="Century Gothic"/>
              </a:rPr>
              <a:t>[6] K. Tsushima, D. -H. Lu, A. W. Thomas, K. Saito and R. H. Landau, Phys. Rev. C 59, 2824 (1999).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[7]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Sibirtsev</a:t>
            </a:r>
            <a:r>
              <a:rPr lang="en-US" altLang="ja-JP" sz="1100" dirty="0" smtClean="0">
                <a:latin typeface="Century Gothic"/>
                <a:cs typeface="Century Gothic"/>
              </a:rPr>
              <a:t>, K. Tsushima and A. W. Thomas, Eur. Phys. J. A 6, 351 (1999).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[15] T.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Hilger</a:t>
            </a:r>
            <a:r>
              <a:rPr lang="en-US" altLang="ja-JP" sz="1100" dirty="0" smtClean="0">
                <a:latin typeface="Century Gothic"/>
                <a:cs typeface="Century Gothic"/>
              </a:rPr>
              <a:t>, R. Thomas and B.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Kampfer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79, 025202 (2009).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[16] T.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Hilger</a:t>
            </a:r>
            <a:r>
              <a:rPr lang="en-US" altLang="ja-JP" sz="1100" dirty="0" smtClean="0">
                <a:latin typeface="Century Gothic"/>
                <a:cs typeface="Century Gothic"/>
              </a:rPr>
              <a:t>, R. Schulze and B.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Kampfer</a:t>
            </a:r>
            <a:r>
              <a:rPr lang="en-US" altLang="ja-JP" sz="1100" dirty="0" smtClean="0">
                <a:latin typeface="Century Gothic"/>
                <a:cs typeface="Century Gothic"/>
              </a:rPr>
              <a:t>, J. Phys. G G 37, 094054 (2010).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[17] Z. -G. Wang and T. Huang, Phys. Rev. C 84, 048201 (2011).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[18]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, E.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Bratkovskaya</a:t>
            </a:r>
            <a:r>
              <a:rPr lang="en-US" altLang="ja-JP" sz="1100" dirty="0" smtClean="0">
                <a:latin typeface="Century Gothic"/>
                <a:cs typeface="Century Gothic"/>
              </a:rPr>
              <a:t>, J.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Schaffner-Bielich</a:t>
            </a:r>
            <a:r>
              <a:rPr lang="en-US" altLang="ja-JP" sz="1100" dirty="0" smtClean="0">
                <a:latin typeface="Century Gothic"/>
                <a:cs typeface="Century Gothic"/>
              </a:rPr>
              <a:t>, S. Schramm and H.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Stoecker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69, 015202 (2004).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[19] M. F. M. Lutz and C.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Korpa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100" dirty="0" smtClean="0">
                <a:latin typeface="Century Gothic"/>
                <a:cs typeface="Century Gothic"/>
              </a:rPr>
              <a:t>. B 633, 43 (2006).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[20]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Tolos</a:t>
            </a:r>
            <a:r>
              <a:rPr lang="en-US" altLang="ja-JP" sz="1100" dirty="0" smtClean="0">
                <a:latin typeface="Century Gothic"/>
                <a:cs typeface="Century Gothic"/>
              </a:rPr>
              <a:t>, A. Ramos and T.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Mizutani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77, 015207 (2008).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[21]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 and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Mazumdar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79, 024908 (2009).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[22] A. Kumar and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81, 065204 (2010).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[23] C. E. Jimenez-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Tejero</a:t>
            </a:r>
            <a:r>
              <a:rPr lang="en-US" altLang="ja-JP" sz="1100" dirty="0" smtClean="0">
                <a:latin typeface="Century Gothic"/>
                <a:cs typeface="Century Gothic"/>
              </a:rPr>
              <a:t>, A. Ramos,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Tolos</a:t>
            </a:r>
            <a:r>
              <a:rPr lang="en-US" altLang="ja-JP" sz="1100" dirty="0" smtClean="0">
                <a:latin typeface="Century Gothic"/>
                <a:cs typeface="Century Gothic"/>
              </a:rPr>
              <a:t> and I.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Vidana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84, 015208 (2011).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[24] A. Kumar and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, Eur. Phys. J. A 47, 164 (2011).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[25] C. Garcia-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Recio</a:t>
            </a:r>
            <a:r>
              <a:rPr lang="en-US" altLang="ja-JP" sz="1100" dirty="0" smtClean="0">
                <a:latin typeface="Century Gothic"/>
                <a:cs typeface="Century Gothic"/>
              </a:rPr>
              <a:t>, J. Nieves, L.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Salcedo</a:t>
            </a:r>
            <a:r>
              <a:rPr lang="en-US" altLang="ja-JP" sz="1100" dirty="0" smtClean="0">
                <a:latin typeface="Century Gothic"/>
                <a:cs typeface="Century Gothic"/>
              </a:rPr>
              <a:t> and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Tolos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85, 025203 (2012).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[26] S.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Yasui</a:t>
            </a:r>
            <a:r>
              <a:rPr lang="en-US" altLang="ja-JP" sz="1100" dirty="0" smtClean="0">
                <a:latin typeface="Century Gothic"/>
                <a:cs typeface="Century Gothic"/>
              </a:rPr>
              <a:t>, K.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C87, 015202 (2013).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[27]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Hayashigaki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100" dirty="0" smtClean="0">
                <a:latin typeface="Century Gothic"/>
                <a:cs typeface="Century Gothic"/>
              </a:rPr>
              <a:t>. B487, 96 (2000)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[28] K. Suzuki, P.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Gubler</a:t>
            </a:r>
            <a:r>
              <a:rPr lang="en-US" altLang="ja-JP" sz="1100" dirty="0" smtClean="0">
                <a:latin typeface="Century Gothic"/>
                <a:cs typeface="Century Gothic"/>
              </a:rPr>
              <a:t>, M. Oka, Pos Hadron2013, 179 (2014).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[29] K.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Azzi</a:t>
            </a:r>
            <a:r>
              <a:rPr lang="en-US" altLang="ja-JP" sz="1100" dirty="0" smtClean="0">
                <a:latin typeface="Century Gothic"/>
                <a:cs typeface="Century Gothic"/>
              </a:rPr>
              <a:t>, N.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Er</a:t>
            </a:r>
            <a:r>
              <a:rPr lang="en-US" altLang="ja-JP" sz="1100" dirty="0" smtClean="0">
                <a:latin typeface="Century Gothic"/>
                <a:cs typeface="Century Gothic"/>
              </a:rPr>
              <a:t>, H.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Sundu</a:t>
            </a:r>
            <a:r>
              <a:rPr lang="en-US" altLang="ja-JP" sz="1100" dirty="0" smtClean="0">
                <a:latin typeface="Century Gothic"/>
                <a:cs typeface="Century Gothic"/>
              </a:rPr>
              <a:t>, </a:t>
            </a:r>
            <a:r>
              <a:rPr lang="ja-JP" altLang="ja-JP" sz="1100" dirty="0" smtClean="0">
                <a:latin typeface="Century Gothic"/>
                <a:cs typeface="Century Gothic"/>
              </a:rPr>
              <a:t>E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ur</a:t>
            </a:r>
            <a:r>
              <a:rPr lang="en-US" altLang="ja-JP" sz="1100" dirty="0" smtClean="0">
                <a:latin typeface="Century Gothic"/>
                <a:cs typeface="Century Gothic"/>
              </a:rPr>
              <a:t>.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Phys.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J.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C74,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3021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(2014).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467" y="613006"/>
            <a:ext cx="11122934" cy="342899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1021015" y="523220"/>
            <a:ext cx="11256069" cy="1486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94833" y="1985691"/>
            <a:ext cx="20489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Quark-meson coupling model</a:t>
            </a:r>
            <a:endParaRPr kumimoji="1" lang="en-US" altLang="ja-JP" sz="1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76601" y="1985691"/>
            <a:ext cx="1071033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QCD rum rule</a:t>
            </a:r>
            <a:endParaRPr kumimoji="1" lang="en-US" altLang="ja-JP" sz="12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20167" y="1995894"/>
            <a:ext cx="13250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Mean field</a:t>
            </a:r>
            <a:endParaRPr kumimoji="1" lang="en-US" altLang="ja-JP" sz="12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9640" y="1985691"/>
            <a:ext cx="13250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WT-type coupling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61551" y="1785575"/>
            <a:ext cx="13250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err="1" smtClean="0"/>
              <a:t>Hadron</a:t>
            </a:r>
            <a:r>
              <a:rPr lang="en-US" altLang="ja-JP" sz="1200" dirty="0" smtClean="0"/>
              <a:t> dynamics</a:t>
            </a:r>
            <a:endParaRPr kumimoji="1" lang="en-US" altLang="ja-JP" sz="12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46998" y="2001451"/>
            <a:ext cx="139700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kumimoji="1" lang="en-US" altLang="ja-JP" sz="1200" dirty="0" err="1" smtClean="0"/>
              <a:t>π</a:t>
            </a:r>
            <a:r>
              <a:rPr kumimoji="1" lang="en-US" altLang="ja-JP" sz="1200" dirty="0" smtClean="0"/>
              <a:t> exchange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52878" y="2460497"/>
            <a:ext cx="117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"/>
                <a:cs typeface="Times"/>
              </a:rPr>
              <a:t>-5</a:t>
            </a:r>
            <a:r>
              <a:rPr kumimoji="1" lang="en-US" altLang="ja-JP" sz="1400" dirty="0" smtClean="0">
                <a:latin typeface="Times"/>
                <a:cs typeface="Times"/>
              </a:rPr>
              <a:t>0 </a:t>
            </a:r>
            <a:r>
              <a:rPr kumimoji="1" lang="en-US" altLang="ja-JP" sz="1400" dirty="0" err="1" smtClean="0">
                <a:latin typeface="Times"/>
                <a:cs typeface="Times"/>
              </a:rPr>
              <a:t>MeV</a:t>
            </a:r>
            <a:r>
              <a:rPr kumimoji="1" lang="en-US" altLang="ja-JP" sz="1400" dirty="0" smtClean="0">
                <a:latin typeface="Times"/>
                <a:cs typeface="Times"/>
              </a:rPr>
              <a:t> [27]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11024" y="2206930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Times"/>
                <a:cs typeface="Times"/>
              </a:rPr>
              <a:t>[26]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43543" y="2877518"/>
            <a:ext cx="117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Times"/>
                <a:cs typeface="Times"/>
              </a:rPr>
              <a:t>-66 </a:t>
            </a:r>
            <a:r>
              <a:rPr kumimoji="1" lang="en-US" altLang="ja-JP" sz="1400" dirty="0" err="1" smtClean="0">
                <a:latin typeface="Times"/>
                <a:cs typeface="Times"/>
              </a:rPr>
              <a:t>MeV</a:t>
            </a:r>
            <a:r>
              <a:rPr kumimoji="1" lang="en-US" altLang="ja-JP" sz="1400" dirty="0" smtClean="0">
                <a:latin typeface="Times"/>
                <a:cs typeface="Times"/>
              </a:rPr>
              <a:t> [29]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43543" y="2660130"/>
            <a:ext cx="122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"/>
                <a:cs typeface="Times"/>
              </a:rPr>
              <a:t>+3</a:t>
            </a:r>
            <a:r>
              <a:rPr kumimoji="1" lang="en-US" altLang="ja-JP" sz="1400" dirty="0" smtClean="0">
                <a:latin typeface="Times"/>
                <a:cs typeface="Times"/>
              </a:rPr>
              <a:t>0 </a:t>
            </a:r>
            <a:r>
              <a:rPr kumimoji="1" lang="en-US" altLang="ja-JP" sz="1400" dirty="0" err="1" smtClean="0">
                <a:latin typeface="Times"/>
                <a:cs typeface="Times"/>
              </a:rPr>
              <a:t>MeV</a:t>
            </a:r>
            <a:r>
              <a:rPr kumimoji="1" lang="en-US" altLang="ja-JP" sz="1400" dirty="0" smtClean="0">
                <a:latin typeface="Times"/>
                <a:cs typeface="Times"/>
              </a:rPr>
              <a:t> [28]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grpSp>
        <p:nvGrpSpPr>
          <p:cNvPr id="34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261228" y="1542700"/>
            <a:ext cx="262154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entury Gothic"/>
                <a:cs typeface="Century Gothic"/>
              </a:rPr>
              <a:t>Binding energy [MeV]</a:t>
            </a:r>
            <a:endParaRPr kumimoji="1" lang="ja-JP" altLang="en-US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8774" y="2139502"/>
            <a:ext cx="77064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 smtClean="0">
                <a:solidFill>
                  <a:schemeClr val="tx1">
                    <a:alpha val="70000"/>
                  </a:schemeClr>
                </a:solidFill>
                <a:latin typeface="Century Gothic"/>
                <a:cs typeface="Century Gothic"/>
              </a:rPr>
              <a:t>~ a few ten MeV</a:t>
            </a:r>
          </a:p>
          <a:p>
            <a:pPr algn="ctr"/>
            <a:r>
              <a:rPr lang="en-US" altLang="ja-JP" sz="4800" b="1" i="1" dirty="0" smtClean="0">
                <a:solidFill>
                  <a:srgbClr val="0000FF">
                    <a:alpha val="70000"/>
                  </a:srgbClr>
                </a:solidFill>
                <a:latin typeface="Century Gothic"/>
                <a:cs typeface="Century Gothic"/>
              </a:rPr>
              <a:t>Repulsive?</a:t>
            </a:r>
            <a:r>
              <a:rPr lang="ja-JP" altLang="en-US" sz="4800" b="1" i="1" dirty="0" smtClean="0">
                <a:solidFill>
                  <a:srgbClr val="0000FF">
                    <a:alpha val="70000"/>
                  </a:srgb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4800" b="1" i="1" dirty="0" smtClean="0">
                <a:solidFill>
                  <a:schemeClr val="tx1">
                    <a:alpha val="70000"/>
                  </a:schemeClr>
                </a:solidFill>
                <a:latin typeface="Century Gothic"/>
                <a:cs typeface="Century Gothic"/>
              </a:rPr>
              <a:t>or</a:t>
            </a:r>
            <a:r>
              <a:rPr lang="en-US" altLang="ja-JP" sz="4800" b="1" i="1" dirty="0" smtClean="0">
                <a:solidFill>
                  <a:srgbClr val="FF0000">
                    <a:alpha val="70000"/>
                  </a:srgbClr>
                </a:solidFill>
                <a:latin typeface="Century Gothic"/>
                <a:cs typeface="Century Gothic"/>
              </a:rPr>
              <a:t> Attractive?</a:t>
            </a:r>
            <a:endParaRPr kumimoji="1" lang="ja-JP" altLang="en-US" sz="4800" b="1" i="1" dirty="0">
              <a:solidFill>
                <a:srgbClr val="FF0000">
                  <a:alpha val="70000"/>
                </a:srgb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449" name="図 448" descr="1605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858"/>
            <a:ext cx="9144000" cy="6461615"/>
          </a:xfrm>
          <a:prstGeom prst="rect">
            <a:avLst/>
          </a:prstGeom>
        </p:spPr>
      </p:pic>
      <p:grpSp>
        <p:nvGrpSpPr>
          <p:cNvPr id="456" name="図形グループ 455"/>
          <p:cNvGrpSpPr/>
          <p:nvPr/>
        </p:nvGrpSpPr>
        <p:grpSpPr>
          <a:xfrm>
            <a:off x="265513" y="2185622"/>
            <a:ext cx="8612975" cy="2909105"/>
            <a:chOff x="265513" y="2583182"/>
            <a:chExt cx="8612975" cy="2909105"/>
          </a:xfrm>
        </p:grpSpPr>
        <p:sp>
          <p:nvSpPr>
            <p:cNvPr id="453" name="角丸四角形 452"/>
            <p:cNvSpPr/>
            <p:nvPr/>
          </p:nvSpPr>
          <p:spPr>
            <a:xfrm>
              <a:off x="265513" y="2583182"/>
              <a:ext cx="8612975" cy="2909105"/>
            </a:xfrm>
            <a:prstGeom prst="roundRect">
              <a:avLst/>
            </a:prstGeom>
            <a:solidFill>
              <a:schemeClr val="accent2"/>
            </a:solidFill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0" name="テキスト ボックス 449"/>
            <p:cNvSpPr txBox="1"/>
            <p:nvPr/>
          </p:nvSpPr>
          <p:spPr>
            <a:xfrm>
              <a:off x="400050" y="2583182"/>
              <a:ext cx="834390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1. Hadron-nucleon interaction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         → Flavor symmetry, chiral symmetry, heavy quark symmetry</a:t>
              </a:r>
            </a:p>
          </p:txBody>
        </p:sp>
        <p:sp>
          <p:nvSpPr>
            <p:cNvPr id="451" name="テキスト ボックス 450"/>
            <p:cNvSpPr txBox="1"/>
            <p:nvPr/>
          </p:nvSpPr>
          <p:spPr>
            <a:xfrm>
              <a:off x="400050" y="3505023"/>
              <a:ext cx="834390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2. Hadron in medium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         → Chiral symmetry breaking, quark confinement</a:t>
              </a:r>
              <a:endParaRPr lang="en-US" altLang="ja-JP" sz="2000" dirty="0">
                <a:latin typeface="Century Gothic"/>
                <a:cs typeface="Century Gothic"/>
              </a:endParaRPr>
            </a:p>
          </p:txBody>
        </p:sp>
        <p:sp>
          <p:nvSpPr>
            <p:cNvPr id="452" name="テキスト ボックス 451"/>
            <p:cNvSpPr txBox="1"/>
            <p:nvPr/>
          </p:nvSpPr>
          <p:spPr>
            <a:xfrm>
              <a:off x="400050" y="4426864"/>
              <a:ext cx="834390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3. Nuclear structure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         → </a:t>
              </a:r>
              <a:r>
                <a:rPr lang="en-US" altLang="ja-JP" sz="2000" dirty="0">
                  <a:latin typeface="Century Gothic"/>
                  <a:cs typeface="Century Gothic"/>
                </a:rPr>
                <a:t>S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pin-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isospin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correlations, </a:t>
              </a:r>
              <a:r>
                <a:rPr lang="en-US" altLang="ja-JP" sz="2000" dirty="0">
                  <a:latin typeface="Century Gothic"/>
                  <a:cs typeface="Century Gothic"/>
                </a:rPr>
                <a:t>h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igh density state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ρ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&gt;</a:t>
              </a:r>
              <a:r>
                <a:rPr lang="en-US" altLang="ja-JP" sz="2000" spc="-300" dirty="0" smtClean="0">
                  <a:latin typeface="Century Gothic"/>
                  <a:cs typeface="Century Gothic"/>
                </a:rPr>
                <a:t>ρ</a:t>
              </a:r>
              <a:r>
                <a:rPr lang="en-US" altLang="ja-JP" sz="2000" spc="-300" baseline="-25000" dirty="0" smtClean="0">
                  <a:latin typeface="Century Gothic"/>
                  <a:cs typeface="Century Gothic"/>
                </a:rPr>
                <a:t>0       </a:t>
              </a:r>
              <a:r>
                <a:rPr lang="en-US" altLang="ja-JP" sz="2000" spc="600" dirty="0" smtClean="0">
                  <a:latin typeface="Century Gothic"/>
                  <a:cs typeface="Century Gothic"/>
                </a:rPr>
                <a:t>)</a:t>
              </a:r>
              <a:endParaRPr lang="en-US" altLang="ja-JP" sz="20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96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" y="1521819"/>
            <a:ext cx="4596388" cy="5011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20" y="1287519"/>
            <a:ext cx="4419767" cy="52455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テキスト ボックス 4"/>
          <p:cNvSpPr txBox="1"/>
          <p:nvPr/>
        </p:nvSpPr>
        <p:spPr>
          <a:xfrm>
            <a:off x="510886" y="579410"/>
            <a:ext cx="8751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Review : “Heavy Hadrons in Nuclear Matter”</a:t>
            </a:r>
            <a:r>
              <a:rPr lang="en-US" altLang="ja-JP" sz="1200" dirty="0" smtClean="0">
                <a:latin typeface="Century Gothic"/>
                <a:cs typeface="Century Gothic"/>
              </a:rPr>
              <a:t>(107 pages)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3031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図形グループ 27"/>
          <p:cNvGrpSpPr/>
          <p:nvPr/>
        </p:nvGrpSpPr>
        <p:grpSpPr>
          <a:xfrm>
            <a:off x="1748442" y="2562498"/>
            <a:ext cx="7459059" cy="4079678"/>
            <a:chOff x="1748442" y="2654298"/>
            <a:chExt cx="7459059" cy="4079678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3743" y="2654298"/>
              <a:ext cx="5273758" cy="3683001"/>
            </a:xfrm>
            <a:prstGeom prst="rect">
              <a:avLst/>
            </a:prstGeom>
          </p:spPr>
        </p:pic>
        <p:sp>
          <p:nvSpPr>
            <p:cNvPr id="24" name="正方形/長方形 23"/>
            <p:cNvSpPr/>
            <p:nvPr/>
          </p:nvSpPr>
          <p:spPr>
            <a:xfrm>
              <a:off x="3841420" y="6426199"/>
              <a:ext cx="53530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 err="1" smtClean="0">
                  <a:latin typeface="Century Gothic"/>
                  <a:cs typeface="Century Gothic"/>
                </a:rPr>
                <a:t>H.Bando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, “Flavor Nuclei”,  PTP Suppl. 81, 197 (1985)</a:t>
              </a:r>
            </a:p>
          </p:txBody>
        </p: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442" y="4014571"/>
              <a:ext cx="2446717" cy="2310028"/>
            </a:xfrm>
            <a:prstGeom prst="rect">
              <a:avLst/>
            </a:prstGeom>
          </p:spPr>
        </p:pic>
        <p:cxnSp>
          <p:nvCxnSpPr>
            <p:cNvPr id="26" name="直線コネクタ 25"/>
            <p:cNvCxnSpPr/>
            <p:nvPr/>
          </p:nvCxnSpPr>
          <p:spPr>
            <a:xfrm>
              <a:off x="2971801" y="5389861"/>
              <a:ext cx="1555750" cy="59824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4476751" y="5711854"/>
              <a:ext cx="2108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Charm baryon 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Λ</a:t>
              </a:r>
              <a:r>
                <a:rPr lang="en-US" altLang="ja-JP" sz="2000" baseline="-25000" dirty="0" err="1" smtClean="0">
                  <a:latin typeface="Century Gothic"/>
                  <a:cs typeface="Century Gothic"/>
                </a:rPr>
                <a:t>c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(udc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</a:t>
              </a: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" y="127535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500" dirty="0" err="1" smtClean="0">
                <a:latin typeface="Century Gothic"/>
                <a:cs typeface="Century Gothic"/>
              </a:rPr>
              <a:t>Λ(uds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 → 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Λ</a:t>
            </a:r>
            <a:r>
              <a:rPr kumimoji="1" lang="en-US" altLang="ja-JP" sz="6500" baseline="-25000" dirty="0" err="1" smtClean="0">
                <a:latin typeface="Century Gothic"/>
                <a:cs typeface="Century Gothic"/>
              </a:rPr>
              <a:t>c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(udc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</a:t>
            </a:r>
            <a:endParaRPr kumimoji="1" lang="ja-JP" altLang="en-US" sz="6500" dirty="0"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4579" y="1080017"/>
            <a:ext cx="2602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Strangeness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87372" y="1080017"/>
            <a:ext cx="2602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Charm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10151" y="571050"/>
            <a:ext cx="172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cs typeface="Century Gothic"/>
              </a:rPr>
              <a:t>Example 1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3710151" y="582093"/>
            <a:ext cx="1723699" cy="461665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10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696" y="920611"/>
            <a:ext cx="2856007" cy="24857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341358" y="3301226"/>
            <a:ext cx="332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Y. Yamaguchi, S.Y., A.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200" dirty="0" smtClean="0">
                <a:latin typeface="Century Gothic"/>
                <a:cs typeface="Century Gothic"/>
              </a:rPr>
              <a:t>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200" dirty="0" smtClean="0">
                <a:latin typeface="Century Gothic"/>
                <a:cs typeface="Century Gothic"/>
              </a:rPr>
              <a:t>. Phys. A927, 110 (2014)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17807" y="6378130"/>
            <a:ext cx="332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S. Maeda, M. Oka, A. Yokota, E.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Hiyama</a:t>
            </a:r>
            <a:r>
              <a:rPr lang="en-US" altLang="ja-JP" sz="1200" dirty="0" smtClean="0">
                <a:latin typeface="Century Gothic"/>
                <a:cs typeface="Century Gothic"/>
              </a:rPr>
              <a:t>, Y-R. Liu,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Pog</a:t>
            </a:r>
            <a:r>
              <a:rPr lang="en-US" altLang="ja-JP" sz="1200" dirty="0" smtClean="0">
                <a:latin typeface="Century Gothic"/>
                <a:cs typeface="Century Gothic"/>
              </a:rPr>
              <a:t>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Ther</a:t>
            </a:r>
            <a:r>
              <a:rPr lang="en-US" altLang="ja-JP" sz="1200" dirty="0" smtClean="0">
                <a:latin typeface="Century Gothic"/>
                <a:cs typeface="Century Gothic"/>
              </a:rPr>
              <a:t>. Exp. Phys. 2016, 023D02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873332" y="3926262"/>
            <a:ext cx="3585153" cy="2906807"/>
            <a:chOff x="579169" y="905370"/>
            <a:chExt cx="3585153" cy="290680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69" y="905370"/>
              <a:ext cx="3585153" cy="2545978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1275913" y="3350512"/>
              <a:ext cx="2711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A. Yokota, E.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Hiyama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M. Oka,</a:t>
              </a:r>
              <a:endParaRPr lang="en-US" altLang="ja-JP" sz="1200" dirty="0">
                <a:latin typeface="Century Gothic"/>
                <a:cs typeface="Century Gothic"/>
              </a:endParaRPr>
            </a:p>
            <a:p>
              <a:r>
                <a:rPr lang="en-US" altLang="ja-JP" sz="1200" dirty="0" err="1" smtClean="0">
                  <a:latin typeface="Century Gothic"/>
                  <a:cs typeface="Century Gothic"/>
                </a:rPr>
                <a:t>Pog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Ther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. Exp. Phys. 2013, 113D01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915789" y="2001752"/>
              <a:ext cx="96913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J/</a:t>
              </a:r>
              <a:r>
                <a:rPr lang="en-US" altLang="en-US" dirty="0" err="1" smtClean="0">
                  <a:latin typeface="Century Gothic"/>
                  <a:cs typeface="Century Gothic"/>
                </a:rPr>
                <a:t>ψNN</a:t>
              </a:r>
              <a:endParaRPr lang="en-US" alt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915789" y="2489770"/>
              <a:ext cx="80021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pc="-300" dirty="0" err="1" smtClean="0">
                  <a:latin typeface="Century Gothic"/>
                  <a:cs typeface="Century Gothic"/>
                </a:rPr>
                <a:t>η</a:t>
              </a:r>
              <a:r>
                <a:rPr lang="en-US" altLang="ja-JP" spc="-300" baseline="-25000" dirty="0" err="1" smtClean="0">
                  <a:latin typeface="Century Gothic"/>
                  <a:cs typeface="Century Gothic"/>
                </a:rPr>
                <a:t>c</a:t>
              </a:r>
              <a:r>
                <a:rPr lang="en-US" altLang="ja-JP" spc="-300" baseline="-25000" dirty="0" smtClean="0">
                  <a:latin typeface="Century Gothic"/>
                  <a:cs typeface="Century Gothic"/>
                </a:rPr>
                <a:t>          </a:t>
              </a:r>
              <a:r>
                <a:rPr lang="en-US" altLang="en-US" spc="-300" dirty="0" smtClean="0">
                  <a:latin typeface="Century Gothic"/>
                  <a:cs typeface="Century Gothic"/>
                </a:rPr>
                <a:t>N  N</a:t>
              </a: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6341226" y="1213653"/>
            <a:ext cx="9096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cs typeface="Century Gothic"/>
              </a:rPr>
              <a:t>D</a:t>
            </a:r>
            <a:r>
              <a:rPr lang="en-US" altLang="en-US" baseline="30000" dirty="0">
                <a:latin typeface="Century Gothic"/>
                <a:cs typeface="Century Gothic"/>
              </a:rPr>
              <a:t>(</a:t>
            </a:r>
            <a:r>
              <a:rPr lang="en-US" altLang="en-US" dirty="0">
                <a:latin typeface="Century Gothic"/>
                <a:cs typeface="Century Gothic"/>
              </a:rPr>
              <a:t>*</a:t>
            </a:r>
            <a:r>
              <a:rPr lang="en-US" altLang="en-US" baseline="30000" dirty="0">
                <a:latin typeface="Century Gothic"/>
                <a:cs typeface="Century Gothic"/>
              </a:rPr>
              <a:t>)</a:t>
            </a:r>
            <a:r>
              <a:rPr lang="en-US" altLang="en-US" dirty="0" smtClean="0">
                <a:latin typeface="Century Gothic"/>
                <a:cs typeface="Century Gothic"/>
              </a:rPr>
              <a:t>NN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229709" y="1949010"/>
            <a:ext cx="8704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cs typeface="Century Gothic"/>
              </a:rPr>
              <a:t>B</a:t>
            </a:r>
            <a:r>
              <a:rPr lang="en-US" altLang="en-US" baseline="30000" dirty="0">
                <a:latin typeface="Century Gothic"/>
                <a:cs typeface="Century Gothic"/>
              </a:rPr>
              <a:t>(</a:t>
            </a:r>
            <a:r>
              <a:rPr lang="en-US" altLang="en-US" dirty="0">
                <a:latin typeface="Century Gothic"/>
                <a:cs typeface="Century Gothic"/>
              </a:rPr>
              <a:t>*</a:t>
            </a:r>
            <a:r>
              <a:rPr lang="en-US" altLang="en-US" baseline="30000" dirty="0">
                <a:latin typeface="Century Gothic"/>
                <a:cs typeface="Century Gothic"/>
              </a:rPr>
              <a:t>)</a:t>
            </a:r>
            <a:r>
              <a:rPr lang="en-US" altLang="en-US" dirty="0" smtClean="0">
                <a:latin typeface="Century Gothic"/>
                <a:cs typeface="Century Gothic"/>
              </a:rPr>
              <a:t>NN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6443129" y="1293598"/>
            <a:ext cx="137042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図形グループ 25"/>
          <p:cNvGrpSpPr/>
          <p:nvPr/>
        </p:nvGrpSpPr>
        <p:grpSpPr>
          <a:xfrm>
            <a:off x="198082" y="1085177"/>
            <a:ext cx="4486717" cy="2705003"/>
            <a:chOff x="198082" y="4090188"/>
            <a:chExt cx="4486717" cy="270500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620" y="4090188"/>
              <a:ext cx="3771179" cy="2316157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947337" y="6333526"/>
              <a:ext cx="3682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M. Bayer, C. W. Xiao, T.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Hyodo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A. Dote, M. Oka, E.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Oset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Phys. Rev. C86, 044004 (2012)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98082" y="4684915"/>
              <a:ext cx="69795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en-US" dirty="0" smtClean="0">
                  <a:latin typeface="Century Gothic"/>
                  <a:cs typeface="Century Gothic"/>
                </a:rPr>
                <a:t>DNN</a:t>
              </a: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7475504" y="5759083"/>
            <a:ext cx="8258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pc="-300" dirty="0" err="1" smtClean="0">
                <a:latin typeface="Century Gothic"/>
                <a:cs typeface="Century Gothic"/>
              </a:rPr>
              <a:t>Λ</a:t>
            </a:r>
            <a:r>
              <a:rPr lang="en-US" altLang="ja-JP" spc="-300" baseline="-25000" dirty="0" err="1" smtClean="0">
                <a:latin typeface="Century Gothic"/>
                <a:cs typeface="Century Gothic"/>
              </a:rPr>
              <a:t>c</a:t>
            </a:r>
            <a:r>
              <a:rPr lang="en-US" altLang="ja-JP" spc="-300" baseline="-25000" dirty="0" smtClean="0">
                <a:latin typeface="Century Gothic"/>
                <a:cs typeface="Century Gothic"/>
              </a:rPr>
              <a:t>        </a:t>
            </a:r>
            <a:r>
              <a:rPr lang="en-US" altLang="en-US" spc="-300" dirty="0" smtClean="0">
                <a:latin typeface="Century Gothic"/>
                <a:cs typeface="Century Gothic"/>
              </a:rPr>
              <a:t>N  N</a:t>
            </a:r>
          </a:p>
        </p:txBody>
      </p:sp>
      <p:pic>
        <p:nvPicPr>
          <p:cNvPr id="2" name="図 1" descr="3b-be_re-d3.ep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92" y="3679976"/>
            <a:ext cx="3860808" cy="2895606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10151" y="571050"/>
            <a:ext cx="172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cs typeface="Century Gothic"/>
              </a:rPr>
              <a:t>Example 2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3710151" y="582093"/>
            <a:ext cx="1723699" cy="461665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36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2491" y="2018748"/>
            <a:ext cx="867902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900" dirty="0" smtClean="0">
                <a:latin typeface="Century Gothic"/>
                <a:cs typeface="Century Gothic"/>
              </a:rPr>
              <a:t>1 What is </a:t>
            </a:r>
            <a:r>
              <a:rPr lang="en-US" altLang="ja-JP" sz="5900" i="1" spc="300" dirty="0" smtClean="0">
                <a:solidFill>
                  <a:srgbClr val="FF0000"/>
                </a:solidFill>
                <a:latin typeface="Century Gothic"/>
                <a:cs typeface="Century Gothic"/>
              </a:rPr>
              <a:t>new</a:t>
            </a:r>
            <a:r>
              <a:rPr lang="en-US" altLang="ja-JP" sz="5900" dirty="0" smtClean="0">
                <a:latin typeface="Century Gothic"/>
                <a:cs typeface="Century Gothic"/>
              </a:rPr>
              <a:t> property</a:t>
            </a:r>
          </a:p>
          <a:p>
            <a:pPr algn="ctr"/>
            <a:r>
              <a:rPr lang="en-US" altLang="ja-JP" sz="5900" dirty="0" smtClean="0">
                <a:latin typeface="Century Gothic"/>
                <a:cs typeface="Century Gothic"/>
              </a:rPr>
              <a:t>of charm nuclei </a:t>
            </a:r>
            <a:r>
              <a:rPr lang="en-US" altLang="ja-JP" sz="5900" dirty="0" smtClean="0"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ja-JP" altLang="en-US" sz="59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88319" y="2176145"/>
            <a:ext cx="739336" cy="7393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718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18830" y="1734401"/>
            <a:ext cx="8832566" cy="792531"/>
            <a:chOff x="118830" y="4454002"/>
            <a:chExt cx="8832566" cy="792531"/>
          </a:xfrm>
        </p:grpSpPr>
        <p:sp>
          <p:nvSpPr>
            <p:cNvPr id="2" name="角丸四角形 1"/>
            <p:cNvSpPr/>
            <p:nvPr/>
          </p:nvSpPr>
          <p:spPr>
            <a:xfrm>
              <a:off x="232491" y="4477092"/>
              <a:ext cx="8679028" cy="76944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18830" y="4454002"/>
              <a:ext cx="883256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Heavy mass of charm hadron</a:t>
              </a: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118830" y="3493514"/>
            <a:ext cx="8951038" cy="788159"/>
            <a:chOff x="118830" y="5362022"/>
            <a:chExt cx="8951038" cy="788159"/>
          </a:xfrm>
        </p:grpSpPr>
        <p:sp>
          <p:nvSpPr>
            <p:cNvPr id="11" name="角丸四角形 10"/>
            <p:cNvSpPr/>
            <p:nvPr/>
          </p:nvSpPr>
          <p:spPr>
            <a:xfrm>
              <a:off x="232491" y="5380740"/>
              <a:ext cx="8679028" cy="769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18830" y="5362022"/>
              <a:ext cx="89510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400" dirty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eavy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uark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S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ymmetry (HQS)</a:t>
              </a:r>
              <a:endParaRPr lang="ja-JP" altLang="en-US" sz="4400" dirty="0">
                <a:solidFill>
                  <a:srgbClr val="FFFFFF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282426" y="2549408"/>
            <a:ext cx="457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smtClean="0">
                <a:latin typeface="Century Gothic"/>
                <a:cs typeface="Century Gothic"/>
              </a:rPr>
              <a:t>c</a:t>
            </a:r>
            <a:r>
              <a:rPr lang="en-US" altLang="ja-JP" sz="2400" dirty="0" smtClean="0">
                <a:latin typeface="Century Gothic"/>
                <a:cs typeface="Century Gothic"/>
              </a:rPr>
              <a:t>=1.3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r>
              <a:rPr lang="en-US" altLang="ja-JP" sz="2400" dirty="0" smtClean="0">
                <a:latin typeface="Century Gothic"/>
                <a:cs typeface="Century Gothic"/>
              </a:rPr>
              <a:t> and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err="1" smtClean="0">
                <a:latin typeface="Century Gothic"/>
                <a:cs typeface="Century Gothic"/>
              </a:rPr>
              <a:t>b</a:t>
            </a:r>
            <a:r>
              <a:rPr lang="en-US" altLang="ja-JP" sz="2400" dirty="0" smtClean="0">
                <a:latin typeface="Century Gothic"/>
                <a:cs typeface="Century Gothic"/>
              </a:rPr>
              <a:t>=4.7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4034" y="4312591"/>
            <a:ext cx="737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spin = light quark spin x heavy quark spin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8905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図形グループ 17"/>
          <p:cNvGrpSpPr/>
          <p:nvPr/>
        </p:nvGrpSpPr>
        <p:grpSpPr>
          <a:xfrm>
            <a:off x="1584065" y="1234504"/>
            <a:ext cx="5975870" cy="1569660"/>
            <a:chOff x="-122301" y="4420870"/>
            <a:chExt cx="6823985" cy="156966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-92814" y="4420870"/>
              <a:ext cx="67692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72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Kondo effect </a:t>
              </a:r>
            </a:p>
            <a:p>
              <a:pPr algn="ctr"/>
              <a:r>
                <a:rPr kumimoji="1" lang="en-US" altLang="ja-JP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“Heavy impurity” nuclear physics</a:t>
              </a:r>
            </a:p>
          </p:txBody>
        </p:sp>
        <p:sp>
          <p:nvSpPr>
            <p:cNvPr id="22" name="角丸四角形 21"/>
            <p:cNvSpPr/>
            <p:nvPr/>
          </p:nvSpPr>
          <p:spPr>
            <a:xfrm>
              <a:off x="-122301" y="4572939"/>
              <a:ext cx="6823985" cy="934408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2432945" y="677190"/>
            <a:ext cx="427814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500" dirty="0" smtClean="0">
                <a:solidFill>
                  <a:srgbClr val="000000"/>
                </a:solidFill>
                <a:latin typeface="Century Gothic"/>
                <a:cs typeface="Century Gothic"/>
              </a:rPr>
              <a:t>Heavy-light meson</a:t>
            </a:r>
            <a:endParaRPr kumimoji="1" lang="ja-JP" altLang="en-US" sz="35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59326" y="0"/>
            <a:ext cx="322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Charm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08" y="2958766"/>
            <a:ext cx="3469105" cy="327530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4352964" y="6156765"/>
            <a:ext cx="1563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Nucleus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rot="10800000">
            <a:off x="3073400" y="3842677"/>
            <a:ext cx="1267974" cy="725389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4391064" y="5033829"/>
            <a:ext cx="228600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4916848" y="4253940"/>
            <a:ext cx="499581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 smtClean="0">
                <a:latin typeface="Century Gothic"/>
                <a:cs typeface="Century Gothic"/>
              </a:rPr>
              <a:t>q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265174" y="4816756"/>
            <a:ext cx="483350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>
                <a:latin typeface="Century Gothic"/>
                <a:cs typeface="Century Gothic"/>
              </a:rPr>
              <a:t>c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618035" y="3930774"/>
            <a:ext cx="1003400" cy="646331"/>
            <a:chOff x="1821758" y="2822140"/>
            <a:chExt cx="1003400" cy="646331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1821758" y="2822140"/>
              <a:ext cx="1003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cs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119735" y="3014764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図形グループ 1"/>
          <p:cNvGrpSpPr/>
          <p:nvPr/>
        </p:nvGrpSpPr>
        <p:grpSpPr>
          <a:xfrm>
            <a:off x="1387359" y="3397202"/>
            <a:ext cx="1681921" cy="646331"/>
            <a:chOff x="819809" y="2036251"/>
            <a:chExt cx="1681921" cy="646331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819809" y="2036251"/>
              <a:ext cx="1681921" cy="646331"/>
              <a:chOff x="721744" y="2172623"/>
              <a:chExt cx="1681921" cy="646331"/>
            </a:xfrm>
          </p:grpSpPr>
          <p:sp>
            <p:nvSpPr>
              <p:cNvPr id="20" name="テキスト ボックス 19"/>
              <p:cNvSpPr txBox="1"/>
              <p:nvPr/>
            </p:nvSpPr>
            <p:spPr>
              <a:xfrm>
                <a:off x="721744" y="2172623"/>
                <a:ext cx="16819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600" dirty="0" smtClean="0">
                    <a:latin typeface="Century Gothic"/>
                    <a:cs typeface="Century Gothic"/>
                  </a:rPr>
                  <a:t>Ds, Ds*</a:t>
                </a:r>
              </a:p>
            </p:txBody>
          </p:sp>
          <p:cxnSp>
            <p:nvCxnSpPr>
              <p:cNvPr id="24" name="直線コネクタ 23"/>
              <p:cNvCxnSpPr/>
              <p:nvPr/>
            </p:nvCxnSpPr>
            <p:spPr>
              <a:xfrm>
                <a:off x="832595" y="2294398"/>
                <a:ext cx="266825" cy="1588"/>
              </a:xfrm>
              <a:prstGeom prst="line">
                <a:avLst/>
              </a:prstGeom>
              <a:ln w="3556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線コネクタ 35"/>
            <p:cNvCxnSpPr/>
            <p:nvPr/>
          </p:nvCxnSpPr>
          <p:spPr>
            <a:xfrm>
              <a:off x="1708912" y="2161953"/>
              <a:ext cx="266825" cy="1588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97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10457</TotalTime>
  <Words>2201</Words>
  <Application>Microsoft Macintosh PowerPoint</Application>
  <PresentationFormat>画面に合わせる (4:3)</PresentationFormat>
  <Paragraphs>303</Paragraphs>
  <Slides>27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安井 繁宏</dc:creator>
  <cp:lastModifiedBy>安井 繁宏</cp:lastModifiedBy>
  <cp:revision>3924</cp:revision>
  <dcterms:created xsi:type="dcterms:W3CDTF">2014-12-20T06:37:14Z</dcterms:created>
  <dcterms:modified xsi:type="dcterms:W3CDTF">2016-07-31T06:00:39Z</dcterms:modified>
</cp:coreProperties>
</file>