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721" r:id="rId2"/>
    <p:sldId id="775" r:id="rId3"/>
    <p:sldId id="1110" r:id="rId4"/>
    <p:sldId id="1073" r:id="rId5"/>
    <p:sldId id="1005" r:id="rId6"/>
    <p:sldId id="1043" r:id="rId7"/>
    <p:sldId id="1008" r:id="rId8"/>
    <p:sldId id="1009" r:id="rId9"/>
    <p:sldId id="1041" r:id="rId10"/>
    <p:sldId id="1050" r:id="rId11"/>
    <p:sldId id="1053" r:id="rId12"/>
    <p:sldId id="1052" r:id="rId13"/>
    <p:sldId id="1054" r:id="rId14"/>
    <p:sldId id="1056" r:id="rId15"/>
    <p:sldId id="1014" r:id="rId16"/>
    <p:sldId id="1074" r:id="rId17"/>
    <p:sldId id="1098" r:id="rId18"/>
    <p:sldId id="1058" r:id="rId19"/>
    <p:sldId id="1106" r:id="rId20"/>
    <p:sldId id="1019" r:id="rId21"/>
    <p:sldId id="1021" r:id="rId22"/>
    <p:sldId id="1020" r:id="rId23"/>
    <p:sldId id="1018" r:id="rId24"/>
    <p:sldId id="1022" r:id="rId25"/>
    <p:sldId id="1023" r:id="rId26"/>
    <p:sldId id="1025" r:id="rId27"/>
    <p:sldId id="1026" r:id="rId28"/>
    <p:sldId id="1099" r:id="rId29"/>
    <p:sldId id="1104" r:id="rId30"/>
    <p:sldId id="1027" r:id="rId31"/>
    <p:sldId id="1028" r:id="rId32"/>
    <p:sldId id="1030" r:id="rId33"/>
    <p:sldId id="1107" r:id="rId34"/>
    <p:sldId id="1108" r:id="rId35"/>
    <p:sldId id="1109" r:id="rId36"/>
    <p:sldId id="1061" r:id="rId37"/>
    <p:sldId id="1016" r:id="rId38"/>
    <p:sldId id="101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skal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99"/>
    <a:srgbClr val="FFCC99"/>
    <a:srgbClr val="EAC0E1"/>
    <a:srgbClr val="66FF33"/>
    <a:srgbClr val="DECCCF"/>
    <a:srgbClr val="4A206A"/>
    <a:srgbClr val="FFFF66"/>
    <a:srgbClr val="FFCC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82392" autoAdjust="0"/>
  </p:normalViewPr>
  <p:slideViewPr>
    <p:cSldViewPr>
      <p:cViewPr varScale="1">
        <p:scale>
          <a:sx n="60" d="100"/>
          <a:sy n="60" d="100"/>
        </p:scale>
        <p:origin x="7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7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3" name="Symbol zastępczy nagłówka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F7E29-F64F-4FFA-9A16-E11B64805F8D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E78ED-61CC-4C3F-8A16-96E4BEBC1776}" type="datetimeFigureOut">
              <a:rPr lang="pl-PL" smtClean="0"/>
              <a:t>2016-08-01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408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7A2940-F9E3-4DF4-8713-9DA45568F2F9}" type="slidenum">
              <a:rPr lang="en-GB" sz="12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ABC8A9B-6CE0-49EA-BA36-DCF6C08D3FAD}" type="slidenum">
              <a:rPr lang="en-GB"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eaLnBrk="1" hangingPunct="1"/>
              <a:t>1</a:t>
            </a:fld>
            <a:endParaRPr lang="en-GB" sz="120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1B08F99-CB7A-4A15-A6F6-53B3100B2100}" type="slidenum">
              <a:rPr lang="en-GB" sz="120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eaLnBrk="1" hangingPunct="1"/>
              <a:t>1</a:t>
            </a:fld>
            <a:endParaRPr lang="en-GB" sz="120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 sz="1000">
              <a:solidFill>
                <a:schemeClr val="bg1"/>
              </a:solidFill>
            </a:endParaRPr>
          </a:p>
        </p:txBody>
      </p:sp>
      <p:sp>
        <p:nvSpPr>
          <p:cNvPr id="8602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l-PL" sz="1200" dirty="0" smtClean="0"/>
              <a:t>I</a:t>
            </a:r>
            <a:r>
              <a:rPr lang="pl-PL" sz="1200" baseline="0" dirty="0" smtClean="0"/>
              <a:t> am truly glad to take part in the school and I regret....</a:t>
            </a:r>
          </a:p>
          <a:p>
            <a:r>
              <a:rPr lang="pl-PL" sz="1200" baseline="0" dirty="0" smtClean="0"/>
              <a:t>Since I am the first time (shame on me) .... </a:t>
            </a:r>
          </a:p>
          <a:p>
            <a:r>
              <a:rPr lang="pl-PL" sz="1200" baseline="0" dirty="0" smtClean="0"/>
              <a:t>I have prepared a presentation on the Kindergarten level....</a:t>
            </a:r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r>
              <a:rPr lang="pl-PL" sz="1200" dirty="0" smtClean="0"/>
              <a:t>Maria left me kindly a choise of the subjcet..</a:t>
            </a:r>
          </a:p>
          <a:p>
            <a:r>
              <a:rPr lang="pl-PL" sz="1200" dirty="0" smtClean="0"/>
              <a:t>So I guess, you may easly imagine  all the agonies</a:t>
            </a:r>
          </a:p>
          <a:p>
            <a:r>
              <a:rPr lang="pl-PL" sz="1200" dirty="0" smtClean="0"/>
              <a:t>of having to make a choice which I experienced last week. </a:t>
            </a:r>
          </a:p>
          <a:p>
            <a:endParaRPr lang="pl-PL" baseline="0" dirty="0" smtClean="0"/>
          </a:p>
          <a:p>
            <a:endParaRPr lang="pl-PL" baseline="0" dirty="0" smtClean="0"/>
          </a:p>
          <a:p>
            <a:r>
              <a:rPr lang="pl-PL" baseline="0" dirty="0" smtClean="0"/>
              <a:t>Here I have to mention that I will explain  the meaning of WASA and COSY  …  </a:t>
            </a:r>
          </a:p>
          <a:p>
            <a:r>
              <a:rPr lang="pl-PL" baseline="0" dirty="0" smtClean="0"/>
              <a:t>(WASA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detector</a:t>
            </a:r>
            <a:r>
              <a:rPr lang="pl-PL" baseline="0" dirty="0" smtClean="0"/>
              <a:t>… and COSY 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the  proton </a:t>
            </a:r>
            <a:r>
              <a:rPr lang="pl-PL" baseline="0" dirty="0" err="1" smtClean="0"/>
              <a:t>Cooler</a:t>
            </a:r>
            <a:r>
              <a:rPr lang="pl-PL" baseline="0" dirty="0" smtClean="0"/>
              <a:t> Synchrotron)</a:t>
            </a:r>
          </a:p>
        </p:txBody>
      </p:sp>
    </p:spTree>
    <p:extLst>
      <p:ext uri="{BB962C8B-B14F-4D97-AF65-F5344CB8AC3E}">
        <p14:creationId xmlns:p14="http://schemas.microsoft.com/office/powerpoint/2010/main" val="449383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Based</a:t>
            </a:r>
            <a:r>
              <a:rPr lang="pl-PL" dirty="0" smtClean="0"/>
              <a:t> on C. </a:t>
            </a:r>
            <a:r>
              <a:rPr lang="pl-PL" dirty="0" err="1" smtClean="0"/>
              <a:t>Wilkin</a:t>
            </a:r>
            <a:r>
              <a:rPr lang="pl-PL" dirty="0" smtClean="0"/>
              <a:t>,</a:t>
            </a:r>
            <a:r>
              <a:rPr lang="pl-PL" baseline="0" dirty="0" smtClean="0"/>
              <a:t> Acta </a:t>
            </a:r>
            <a:r>
              <a:rPr lang="pl-PL" baseline="0" dirty="0" err="1" smtClean="0"/>
              <a:t>Phys</a:t>
            </a:r>
            <a:r>
              <a:rPr lang="pl-PL" baseline="0" dirty="0" smtClean="0"/>
              <a:t>. Pol. B45 (2014)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041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Kindergarten ....  ; please be awake until the third point ....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 This is not anymore as fluctuations or efficiency artefacts ....</a:t>
            </a:r>
          </a:p>
          <a:p>
            <a:pPr marL="571500" indent="-571500">
              <a:buFont typeface="Arial" pitchFamily="34" charset="0"/>
              <a:buChar char="•"/>
            </a:pPr>
            <a:endParaRPr lang="pl-PL" sz="1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contributing to the study of  the muon </a:t>
            </a:r>
          </a:p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anomalous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moment </a:t>
            </a:r>
          </a:p>
          <a:p>
            <a:endParaRPr lang="pl-PL" dirty="0" smtClean="0"/>
          </a:p>
          <a:p>
            <a:r>
              <a:rPr lang="pl-PL" dirty="0" err="1" smtClean="0"/>
              <a:t>Jakos</a:t>
            </a:r>
            <a:r>
              <a:rPr lang="pl-PL" dirty="0" smtClean="0"/>
              <a:t> to </a:t>
            </a:r>
            <a:r>
              <a:rPr lang="pl-PL" dirty="0" err="1" smtClean="0"/>
              <a:t>poskladac</a:t>
            </a:r>
            <a:r>
              <a:rPr lang="pl-PL" baseline="0" dirty="0" smtClean="0"/>
              <a:t> do kupy … dlaczego eta SM </a:t>
            </a:r>
            <a:r>
              <a:rPr lang="pl-PL" baseline="0" dirty="0" err="1" smtClean="0"/>
              <a:t>etc</a:t>
            </a:r>
            <a:r>
              <a:rPr lang="pl-PL" baseline="0" dirty="0" smtClean="0"/>
              <a:t>…</a:t>
            </a:r>
            <a:endParaRPr lang="pl-PL" dirty="0" smtClean="0"/>
          </a:p>
          <a:p>
            <a:r>
              <a:rPr lang="pl-PL" dirty="0" err="1" smtClean="0"/>
              <a:t>Polaczyc</a:t>
            </a:r>
            <a:r>
              <a:rPr lang="pl-PL" dirty="0" smtClean="0"/>
              <a:t> z </a:t>
            </a:r>
            <a:r>
              <a:rPr lang="pl-PL" dirty="0" err="1" smtClean="0"/>
              <a:t>nastepna</a:t>
            </a:r>
            <a:r>
              <a:rPr lang="pl-PL" baseline="0" dirty="0" smtClean="0"/>
              <a:t> strona i </a:t>
            </a:r>
            <a:r>
              <a:rPr lang="pl-PL" baseline="0" dirty="0" err="1" smtClean="0"/>
              <a:t>nawiazac</a:t>
            </a:r>
            <a:r>
              <a:rPr lang="pl-PL" baseline="0" dirty="0" smtClean="0"/>
              <a:t> podobnie as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years</a:t>
            </a:r>
            <a:r>
              <a:rPr lang="pl-PL" baseline="0" dirty="0" smtClean="0"/>
              <a:t> ago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repeat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since</a:t>
            </a:r>
            <a:r>
              <a:rPr lang="pl-PL" baseline="0" dirty="0" smtClean="0"/>
              <a:t> …</a:t>
            </a:r>
            <a:r>
              <a:rPr lang="pl-PL" baseline="0" dirty="0" err="1" smtClean="0"/>
              <a:t>than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Falsify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theory</a:t>
            </a:r>
            <a:r>
              <a:rPr lang="pl-PL" baseline="0" dirty="0" smtClean="0"/>
              <a:t> !!!</a:t>
            </a:r>
            <a:endParaRPr lang="pl-PL" dirty="0" smtClean="0"/>
          </a:p>
          <a:p>
            <a:r>
              <a:rPr lang="pl-PL" dirty="0" smtClean="0"/>
              <a:t>With </a:t>
            </a:r>
            <a:r>
              <a:rPr lang="pl-PL" dirty="0" err="1" smtClean="0"/>
              <a:t>Wasa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COSY we </a:t>
            </a:r>
            <a:r>
              <a:rPr lang="pl-PL" baseline="0" dirty="0" err="1" smtClean="0"/>
              <a:t>study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production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of the eta-</a:t>
            </a:r>
            <a:r>
              <a:rPr lang="pl-PL" baseline="0" dirty="0" err="1" smtClean="0"/>
              <a:t>meson</a:t>
            </a:r>
            <a:r>
              <a:rPr lang="pl-PL" baseline="0" dirty="0" smtClean="0"/>
              <a:t> but </a:t>
            </a:r>
            <a:r>
              <a:rPr lang="pl-PL" baseline="0" dirty="0" err="1" smtClean="0"/>
              <a:t>Today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concentrate</a:t>
            </a:r>
            <a:r>
              <a:rPr lang="pl-PL" baseline="0" dirty="0" smtClean="0"/>
              <a:t> </a:t>
            </a:r>
          </a:p>
          <a:p>
            <a:r>
              <a:rPr lang="pl-PL" baseline="0" dirty="0" smtClean="0"/>
              <a:t>of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primordial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aim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experiment</a:t>
            </a:r>
            <a:endParaRPr lang="pl-PL" baseline="0" dirty="0" smtClean="0"/>
          </a:p>
          <a:p>
            <a:r>
              <a:rPr lang="pl-PL" baseline="0" dirty="0" smtClean="0"/>
              <a:t>In </a:t>
            </a:r>
            <a:r>
              <a:rPr lang="pl-PL" baseline="0" dirty="0" err="1" smtClean="0"/>
              <a:t>general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search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phenomena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cannot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describe</a:t>
            </a:r>
            <a:r>
              <a:rPr lang="pl-PL" baseline="0" dirty="0" smtClean="0"/>
              <a:t> by the Standard Model…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113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Pauli </a:t>
            </a:r>
            <a:r>
              <a:rPr lang="pl-PL" dirty="0" err="1" smtClean="0"/>
              <a:t>principle</a:t>
            </a:r>
            <a:r>
              <a:rPr lang="pl-PL" dirty="0" smtClean="0"/>
              <a:t> and small </a:t>
            </a:r>
            <a:r>
              <a:rPr lang="pl-PL" dirty="0" err="1" smtClean="0"/>
              <a:t>energy</a:t>
            </a:r>
            <a:r>
              <a:rPr lang="pl-PL" dirty="0" smtClean="0"/>
              <a:t> =&gt; </a:t>
            </a:r>
            <a:r>
              <a:rPr lang="pl-PL" dirty="0" err="1" smtClean="0"/>
              <a:t>Ss</a:t>
            </a:r>
            <a:r>
              <a:rPr lang="pl-PL" dirty="0" smtClean="0"/>
              <a:t>   DOPISAC O POCHODNEJ NA </a:t>
            </a:r>
            <a:r>
              <a:rPr lang="pl-PL" dirty="0" err="1" smtClean="0"/>
              <a:t>dm</a:t>
            </a:r>
            <a:r>
              <a:rPr lang="pl-PL" dirty="0" smtClean="0"/>
              <a:t>/</a:t>
            </a:r>
            <a:r>
              <a:rPr lang="pl-PL" dirty="0" err="1" smtClean="0"/>
              <a:t>dP</a:t>
            </a:r>
            <a:r>
              <a:rPr lang="pl-PL" baseline="0" dirty="0" smtClean="0"/>
              <a:t> …!!! </a:t>
            </a:r>
            <a:r>
              <a:rPr lang="pl-PL" baseline="0" dirty="0" smtClean="0">
                <a:sym typeface="Wingdings" panose="05000000000000000000" pitchFamily="2" charset="2"/>
              </a:rPr>
              <a:t> mass resolution </a:t>
            </a:r>
            <a:r>
              <a:rPr lang="pl-PL" baseline="0" dirty="0" err="1" smtClean="0">
                <a:sym typeface="Wingdings" panose="05000000000000000000" pitchFamily="2" charset="2"/>
              </a:rPr>
              <a:t>etc</a:t>
            </a:r>
            <a:r>
              <a:rPr lang="pl-PL" baseline="0" dirty="0" smtClean="0">
                <a:sym typeface="Wingdings" panose="05000000000000000000" pitchFamily="2" charset="2"/>
              </a:rPr>
              <a:t>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This was the most decisive factor in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minimizing uncertainties of the missing-mass determination, since at threshold the partial derivative of the miss-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mass with respect to the outgoing proton momentum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tends to zero. In addition, close to threshold the signal-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to-background ratio increases due to the more rapid reduction of the phase space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multimeson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production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than for the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η′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 !!!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pl-PL" dirty="0" smtClean="0"/>
          </a:p>
          <a:p>
            <a:r>
              <a:rPr lang="pl-PL" dirty="0" err="1" smtClean="0"/>
              <a:t>etc</a:t>
            </a:r>
            <a:endParaRPr lang="pl-PL" dirty="0" smtClean="0"/>
          </a:p>
          <a:p>
            <a:r>
              <a:rPr lang="pl-PL" dirty="0" err="1" smtClean="0"/>
              <a:t>Parity</a:t>
            </a:r>
            <a:r>
              <a:rPr lang="pl-PL" baseline="0" dirty="0" smtClean="0"/>
              <a:t> of eta = -1 …   =&gt; L=1….,  </a:t>
            </a:r>
          </a:p>
          <a:p>
            <a:r>
              <a:rPr lang="pl-PL" baseline="0" dirty="0" smtClean="0"/>
              <a:t>Experiment: </a:t>
            </a:r>
            <a:r>
              <a:rPr lang="pl-PL" baseline="0" dirty="0" err="1" smtClean="0"/>
              <a:t>So</a:t>
            </a:r>
            <a:r>
              <a:rPr lang="pl-PL" baseline="0" dirty="0" smtClean="0"/>
              <a:t> in the </a:t>
            </a:r>
            <a:r>
              <a:rPr lang="pl-PL" baseline="0" dirty="0" err="1" smtClean="0"/>
              <a:t>laboratory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fligh</a:t>
            </a:r>
            <a:r>
              <a:rPr lang="pl-PL" baseline="0" dirty="0" smtClean="0"/>
              <a:t> in small </a:t>
            </a:r>
            <a:r>
              <a:rPr lang="pl-PL" baseline="0" dirty="0" err="1" smtClean="0"/>
              <a:t>cone</a:t>
            </a:r>
            <a:r>
              <a:rPr lang="pl-PL" baseline="0" dirty="0" smtClean="0"/>
              <a:t>….</a:t>
            </a:r>
            <a:r>
              <a:rPr lang="pl-PL" baseline="0" dirty="0" smtClean="0">
                <a:sym typeface="Wingdings" pitchFamily="2" charset="2"/>
              </a:rPr>
              <a:t>small </a:t>
            </a:r>
            <a:r>
              <a:rPr lang="pl-PL" baseline="0" dirty="0" err="1" smtClean="0">
                <a:sym typeface="Wingdings" pitchFamily="2" charset="2"/>
              </a:rPr>
              <a:t>experiments</a:t>
            </a:r>
            <a:r>
              <a:rPr lang="pl-PL" baseline="0" dirty="0" smtClean="0">
                <a:sym typeface="Wingdings" pitchFamily="2" charset="2"/>
              </a:rPr>
              <a:t> … </a:t>
            </a:r>
            <a:r>
              <a:rPr lang="pl-PL" baseline="0" dirty="0" err="1" smtClean="0">
                <a:sym typeface="Wingdings" pitchFamily="2" charset="2"/>
              </a:rPr>
              <a:t>full</a:t>
            </a:r>
            <a:r>
              <a:rPr lang="pl-PL" baseline="0" dirty="0" smtClean="0">
                <a:sym typeface="Wingdings" pitchFamily="2" charset="2"/>
              </a:rPr>
              <a:t> 4pi</a:t>
            </a:r>
            <a:endParaRPr lang="pl-PL" baseline="0" dirty="0" smtClean="0"/>
          </a:p>
          <a:p>
            <a:r>
              <a:rPr lang="pl-PL" baseline="0" dirty="0" err="1" smtClean="0"/>
              <a:t>Threshold</a:t>
            </a:r>
            <a:r>
              <a:rPr lang="pl-PL" baseline="0" dirty="0" smtClean="0"/>
              <a:t>: With small </a:t>
            </a:r>
            <a:r>
              <a:rPr lang="pl-PL" baseline="0" dirty="0" err="1" smtClean="0"/>
              <a:t>relative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velocities</a:t>
            </a:r>
            <a:r>
              <a:rPr lang="pl-PL" baseline="0" dirty="0" smtClean="0"/>
              <a:t> … </a:t>
            </a:r>
            <a:r>
              <a:rPr lang="pl-PL" baseline="0" dirty="0" err="1" smtClean="0"/>
              <a:t>large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effect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expected</a:t>
            </a:r>
            <a:r>
              <a:rPr lang="pl-PL" baseline="0" dirty="0" smtClean="0"/>
              <a:t> from </a:t>
            </a:r>
            <a:r>
              <a:rPr lang="pl-PL" baseline="0" dirty="0" err="1" smtClean="0"/>
              <a:t>interaction</a:t>
            </a:r>
            <a:r>
              <a:rPr lang="pl-PL" baseline="0" dirty="0" smtClean="0"/>
              <a:t>….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9330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pl-PL" baseline="0" dirty="0" smtClean="0"/>
              <a:t>The </a:t>
            </a:r>
            <a:r>
              <a:rPr lang="pl-PL" baseline="0" dirty="0" err="1" smtClean="0"/>
              <a:t>challange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the cross </a:t>
            </a:r>
            <a:r>
              <a:rPr lang="pl-PL" baseline="0" dirty="0" err="1" smtClean="0"/>
              <a:t>sections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grows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rapidly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threshold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phase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spase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opens</a:t>
            </a:r>
            <a:r>
              <a:rPr lang="pl-PL" baseline="0" dirty="0" smtClean="0"/>
              <a:t>…) </a:t>
            </a:r>
          </a:p>
          <a:p>
            <a:pPr marL="0" indent="0">
              <a:buFont typeface="Arial" pitchFamily="34" charset="0"/>
              <a:buNone/>
            </a:pPr>
            <a:r>
              <a:rPr lang="pl-PL" baseline="0" dirty="0" smtClean="0"/>
              <a:t>by many orders of magnitudes at few  MeV  (few tens of MeV)….</a:t>
            </a:r>
          </a:p>
          <a:p>
            <a:pPr marL="0" indent="0">
              <a:buFont typeface="Arial" pitchFamily="34" charset="0"/>
              <a:buNone/>
            </a:pPr>
            <a:r>
              <a:rPr lang="pl-PL" baseline="0" dirty="0" smtClean="0"/>
              <a:t>Since many of you are intersted in eta-prime I will emphasise some aspects of eta-prime ....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2BFE3A9D-670A-44F2-829B-6FE5C4495600}" type="slidenum">
              <a:rPr lang="en-GB" altLang="pl-PL" sz="1200">
                <a:solidFill>
                  <a:srgbClr val="000000"/>
                </a:solidFill>
              </a:rPr>
              <a:pPr eaLnBrk="1" hangingPunct="1"/>
              <a:t>23</a:t>
            </a:fld>
            <a:endParaRPr lang="en-GB" altLang="pl-PL" sz="1200">
              <a:solidFill>
                <a:srgbClr val="000000"/>
              </a:solidFill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0CCCFF29-6681-4538-AD04-E35A89B972F0}" type="slidenum">
              <a:rPr lang="en-GB" altLang="pl-PL" sz="1200">
                <a:solidFill>
                  <a:srgbClr val="000000"/>
                </a:solidFill>
                <a:cs typeface="Lucida Sans Unicode" pitchFamily="34" charset="0"/>
              </a:rPr>
              <a:pPr algn="r" eaLnBrk="1" hangingPunct="1">
                <a:lnSpc>
                  <a:spcPct val="100000"/>
                </a:lnSpc>
              </a:pPr>
              <a:t>23</a:t>
            </a:fld>
            <a:endParaRPr lang="en-GB" altLang="pl-PL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99795DB6-D793-4858-AAD7-B81C3E671297}" type="slidenum">
              <a:rPr lang="en-GB" altLang="pl-PL" sz="1200">
                <a:solidFill>
                  <a:srgbClr val="000000"/>
                </a:solidFill>
                <a:cs typeface="Lucida Sans Unicode" pitchFamily="34" charset="0"/>
              </a:rPr>
              <a:pPr algn="r" eaLnBrk="1" hangingPunct="1">
                <a:lnSpc>
                  <a:spcPct val="100000"/>
                </a:lnSpc>
              </a:pPr>
              <a:t>23</a:t>
            </a:fld>
            <a:endParaRPr lang="en-GB" altLang="pl-PL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99333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99334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1048830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886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3444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ALBO</a:t>
            </a:r>
            <a:r>
              <a:rPr lang="pl-PL" baseline="0" dirty="0" smtClean="0"/>
              <a:t> TO TU WSPOMNIEC A WIECEJ PRZY OKAZJI interakcji…</a:t>
            </a:r>
            <a:br>
              <a:rPr lang="pl-PL" baseline="0" dirty="0" smtClean="0"/>
            </a:br>
            <a:r>
              <a:rPr lang="pl-PL" dirty="0" smtClean="0"/>
              <a:t>PERSPEKTYWY / </a:t>
            </a:r>
            <a:r>
              <a:rPr lang="pl-PL" baseline="0" dirty="0" smtClean="0"/>
              <a:t> WASA / POKAZAC   WIDMA POLARYZACJI… !...dla XX %...WYKLAD MH z MAIUS…</a:t>
            </a:r>
          </a:p>
          <a:p>
            <a:r>
              <a:rPr lang="pl-PL" baseline="0" dirty="0" smtClean="0"/>
              <a:t>ORAZ O FOTOPRODUKCJI</a:t>
            </a:r>
          </a:p>
          <a:p>
            <a:r>
              <a:rPr lang="pl-PL" baseline="0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improved</a:t>
            </a:r>
            <a:r>
              <a:rPr lang="pl-PL" baseline="0" dirty="0" smtClean="0"/>
              <a:t> by THE WASA-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-COSY </a:t>
            </a:r>
            <a:r>
              <a:rPr lang="pl-PL" baseline="0" dirty="0" err="1" smtClean="0"/>
              <a:t>collaboartion</a:t>
            </a:r>
            <a:r>
              <a:rPr lang="pl-PL" baseline="0" dirty="0" smtClean="0"/>
              <a:t>, 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come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few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minutes</a:t>
            </a:r>
            <a:r>
              <a:rPr lang="pl-PL" baseline="0" dirty="0" smtClean="0"/>
              <a:t>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0336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ALBO</a:t>
            </a:r>
            <a:r>
              <a:rPr lang="pl-PL" baseline="0" dirty="0" smtClean="0"/>
              <a:t> TO TU WSPOMNIEC A WIECEJ PRZY OKAZJI interakcji…</a:t>
            </a:r>
            <a:br>
              <a:rPr lang="pl-PL" baseline="0" dirty="0" smtClean="0"/>
            </a:br>
            <a:r>
              <a:rPr lang="pl-PL" dirty="0" smtClean="0"/>
              <a:t>PERSPEKTYWY / </a:t>
            </a:r>
            <a:r>
              <a:rPr lang="pl-PL" baseline="0" dirty="0" smtClean="0"/>
              <a:t> WASA / POKAZAC   WIDMA POLARYZACJI… !...dla XX %...WYKLAD MH z MAIUS…</a:t>
            </a:r>
          </a:p>
          <a:p>
            <a:r>
              <a:rPr lang="pl-PL" baseline="0" dirty="0" smtClean="0"/>
              <a:t>ORAZ O FOTOPRODUKCJI</a:t>
            </a:r>
          </a:p>
          <a:p>
            <a:r>
              <a:rPr lang="pl-PL" baseline="0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improved</a:t>
            </a:r>
            <a:r>
              <a:rPr lang="pl-PL" baseline="0" dirty="0" smtClean="0"/>
              <a:t> by THE WASA-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-COSY </a:t>
            </a:r>
            <a:r>
              <a:rPr lang="pl-PL" baseline="0" dirty="0" err="1" smtClean="0"/>
              <a:t>collaboartion</a:t>
            </a:r>
            <a:r>
              <a:rPr lang="pl-PL" baseline="0" dirty="0" smtClean="0"/>
              <a:t>, 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come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few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minutes</a:t>
            </a:r>
            <a:r>
              <a:rPr lang="pl-PL" baseline="0" dirty="0" smtClean="0"/>
              <a:t>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1019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29ECC9-FDB5-4F9D-8007-6FC66A303A4E}" type="slidenum">
              <a:rPr lang="en-US" altLang="pl-PL"/>
              <a:pPr/>
              <a:t>29</a:t>
            </a:fld>
            <a:endParaRPr lang="en-US" altLang="pl-PL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1125" y="763588"/>
            <a:ext cx="4956175" cy="3717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64263" cy="4471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104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Kindergarten ....  ; please be awake until the third point ....</a:t>
            </a:r>
            <a:r>
              <a:rPr lang="pl-PL" sz="1200" b="1" baseline="0" dirty="0" smtClean="0">
                <a:latin typeface="Arial" pitchFamily="34" charset="0"/>
                <a:cs typeface="Arial" pitchFamily="34" charset="0"/>
              </a:rPr>
              <a:t>  This is not anymore as fluctuations or efficiency artefacts ....</a:t>
            </a:r>
          </a:p>
          <a:p>
            <a:pPr marL="571500" indent="-571500">
              <a:buFont typeface="Arial" pitchFamily="34" charset="0"/>
              <a:buChar char="•"/>
            </a:pPr>
            <a:endParaRPr lang="pl-PL" sz="1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contributing to the study of  the muon </a:t>
            </a:r>
          </a:p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anomalous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moment </a:t>
            </a:r>
          </a:p>
          <a:p>
            <a:endParaRPr lang="pl-PL" dirty="0" smtClean="0"/>
          </a:p>
          <a:p>
            <a:r>
              <a:rPr lang="pl-PL" dirty="0" err="1" smtClean="0"/>
              <a:t>Jakos</a:t>
            </a:r>
            <a:r>
              <a:rPr lang="pl-PL" dirty="0" smtClean="0"/>
              <a:t> to </a:t>
            </a:r>
            <a:r>
              <a:rPr lang="pl-PL" dirty="0" err="1" smtClean="0"/>
              <a:t>poskladac</a:t>
            </a:r>
            <a:r>
              <a:rPr lang="pl-PL" baseline="0" dirty="0" smtClean="0"/>
              <a:t> do kupy … dlaczego eta SM </a:t>
            </a:r>
            <a:r>
              <a:rPr lang="pl-PL" baseline="0" dirty="0" err="1" smtClean="0"/>
              <a:t>etc</a:t>
            </a:r>
            <a:r>
              <a:rPr lang="pl-PL" baseline="0" dirty="0" smtClean="0"/>
              <a:t>…</a:t>
            </a:r>
            <a:endParaRPr lang="pl-PL" dirty="0" smtClean="0"/>
          </a:p>
          <a:p>
            <a:r>
              <a:rPr lang="pl-PL" dirty="0" err="1" smtClean="0"/>
              <a:t>Polaczyc</a:t>
            </a:r>
            <a:r>
              <a:rPr lang="pl-PL" dirty="0" smtClean="0"/>
              <a:t> z </a:t>
            </a:r>
            <a:r>
              <a:rPr lang="pl-PL" dirty="0" err="1" smtClean="0"/>
              <a:t>nastepna</a:t>
            </a:r>
            <a:r>
              <a:rPr lang="pl-PL" baseline="0" dirty="0" smtClean="0"/>
              <a:t> strona i </a:t>
            </a:r>
            <a:r>
              <a:rPr lang="pl-PL" baseline="0" dirty="0" err="1" smtClean="0"/>
              <a:t>nawiazac</a:t>
            </a:r>
            <a:r>
              <a:rPr lang="pl-PL" baseline="0" dirty="0" smtClean="0"/>
              <a:t> podobnie as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years</a:t>
            </a:r>
            <a:r>
              <a:rPr lang="pl-PL" baseline="0" dirty="0" smtClean="0"/>
              <a:t> ago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repeat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since</a:t>
            </a:r>
            <a:r>
              <a:rPr lang="pl-PL" baseline="0" dirty="0" smtClean="0"/>
              <a:t> …</a:t>
            </a:r>
            <a:r>
              <a:rPr lang="pl-PL" baseline="0" dirty="0" err="1" smtClean="0"/>
              <a:t>than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Falsify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theory</a:t>
            </a:r>
            <a:r>
              <a:rPr lang="pl-PL" baseline="0" dirty="0" smtClean="0"/>
              <a:t> !!!</a:t>
            </a:r>
            <a:endParaRPr lang="pl-PL" dirty="0" smtClean="0"/>
          </a:p>
          <a:p>
            <a:r>
              <a:rPr lang="pl-PL" dirty="0" smtClean="0"/>
              <a:t>With </a:t>
            </a:r>
            <a:r>
              <a:rPr lang="pl-PL" dirty="0" err="1" smtClean="0"/>
              <a:t>Wasa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COSY we </a:t>
            </a:r>
            <a:r>
              <a:rPr lang="pl-PL" baseline="0" dirty="0" err="1" smtClean="0"/>
              <a:t>study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production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of the eta-</a:t>
            </a:r>
            <a:r>
              <a:rPr lang="pl-PL" baseline="0" dirty="0" err="1" smtClean="0"/>
              <a:t>meson</a:t>
            </a:r>
            <a:r>
              <a:rPr lang="pl-PL" baseline="0" dirty="0" smtClean="0"/>
              <a:t> but </a:t>
            </a:r>
            <a:r>
              <a:rPr lang="pl-PL" baseline="0" dirty="0" err="1" smtClean="0"/>
              <a:t>Today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concentrate</a:t>
            </a:r>
            <a:r>
              <a:rPr lang="pl-PL" baseline="0" dirty="0" smtClean="0"/>
              <a:t> </a:t>
            </a:r>
          </a:p>
          <a:p>
            <a:r>
              <a:rPr lang="pl-PL" baseline="0" dirty="0" smtClean="0"/>
              <a:t>of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primordial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aim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experiment</a:t>
            </a:r>
            <a:endParaRPr lang="pl-PL" baseline="0" dirty="0" smtClean="0"/>
          </a:p>
          <a:p>
            <a:r>
              <a:rPr lang="pl-PL" baseline="0" dirty="0" smtClean="0"/>
              <a:t>In </a:t>
            </a:r>
            <a:r>
              <a:rPr lang="pl-PL" baseline="0" dirty="0" err="1" smtClean="0"/>
              <a:t>general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search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phenomena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cannot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describe</a:t>
            </a:r>
            <a:r>
              <a:rPr lang="pl-PL" baseline="0" dirty="0" smtClean="0"/>
              <a:t> by the Standard Model…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Tu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wpsomniec</a:t>
            </a:r>
            <a:r>
              <a:rPr lang="pl-PL" baseline="0" dirty="0" smtClean="0"/>
              <a:t> o </a:t>
            </a:r>
            <a:r>
              <a:rPr lang="pl-PL" baseline="0" dirty="0" err="1" smtClean="0"/>
              <a:t>Pelletach</a:t>
            </a:r>
            <a:r>
              <a:rPr lang="pl-PL" baseline="0" dirty="0" smtClean="0"/>
              <a:t> … ( a może </a:t>
            </a:r>
            <a:r>
              <a:rPr lang="pl-PL" baseline="0" dirty="0" err="1" smtClean="0"/>
              <a:t>ktos</a:t>
            </a:r>
            <a:r>
              <a:rPr lang="pl-PL" baseline="0" dirty="0" smtClean="0"/>
              <a:t> ma szkic albo zdjęcie ..)</a:t>
            </a:r>
            <a:endParaRPr lang="pl-PL" dirty="0" smtClean="0"/>
          </a:p>
          <a:p>
            <a:r>
              <a:rPr lang="pl-PL" dirty="0" smtClean="0"/>
              <a:t>TU PRZYDAŁOBY SIĘ WIDMO POKAZUJACE IDENTYFIKACJE …</a:t>
            </a:r>
          </a:p>
          <a:p>
            <a:r>
              <a:rPr lang="pl-PL" dirty="0" smtClean="0"/>
              <a:t>Magdalena ??</a:t>
            </a:r>
          </a:p>
          <a:p>
            <a:r>
              <a:rPr lang="pl-PL" dirty="0" err="1" smtClean="0"/>
              <a:t>Polaryzacj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Q=15  and </a:t>
            </a:r>
            <a:r>
              <a:rPr lang="pl-PL" dirty="0" err="1" smtClean="0"/>
              <a:t>at</a:t>
            </a:r>
            <a:r>
              <a:rPr lang="pl-PL" smtClean="0"/>
              <a:t> Q=72…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8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Tu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wpsomniec</a:t>
            </a:r>
            <a:r>
              <a:rPr lang="pl-PL" baseline="0" dirty="0" smtClean="0"/>
              <a:t> o </a:t>
            </a:r>
            <a:r>
              <a:rPr lang="pl-PL" baseline="0" dirty="0" err="1" smtClean="0"/>
              <a:t>Pelletach</a:t>
            </a:r>
            <a:r>
              <a:rPr lang="pl-PL" baseline="0" dirty="0" smtClean="0"/>
              <a:t> … ( a może </a:t>
            </a:r>
            <a:r>
              <a:rPr lang="pl-PL" baseline="0" dirty="0" err="1" smtClean="0"/>
              <a:t>ktos</a:t>
            </a:r>
            <a:r>
              <a:rPr lang="pl-PL" baseline="0" dirty="0" smtClean="0"/>
              <a:t> ma szkic albo zdjęcie ..)</a:t>
            </a:r>
            <a:endParaRPr lang="pl-PL" dirty="0" smtClean="0"/>
          </a:p>
          <a:p>
            <a:r>
              <a:rPr lang="pl-PL" dirty="0" smtClean="0"/>
              <a:t>TU PRZYDAŁOBY SIĘ WIDMO POKAZUJACE IDENTYFIKACJE …</a:t>
            </a:r>
          </a:p>
          <a:p>
            <a:r>
              <a:rPr lang="pl-PL" dirty="0" smtClean="0"/>
              <a:t>Magdalena ??</a:t>
            </a:r>
          </a:p>
          <a:p>
            <a:r>
              <a:rPr lang="pl-PL" dirty="0" err="1" smtClean="0"/>
              <a:t>Polaryzacj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Q=15  and </a:t>
            </a:r>
            <a:r>
              <a:rPr lang="pl-PL" dirty="0" err="1" smtClean="0"/>
              <a:t>at</a:t>
            </a:r>
            <a:r>
              <a:rPr lang="pl-PL" smtClean="0"/>
              <a:t> Q=72…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8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Przykład Asymmetry dla Q=72</a:t>
            </a:r>
            <a:r>
              <a:rPr lang="pl-PL" baseline="0" dirty="0" smtClean="0"/>
              <a:t>  oraz  eta-&gt;2g</a:t>
            </a:r>
          </a:p>
          <a:p>
            <a:r>
              <a:rPr lang="pl-PL" dirty="0" smtClean="0"/>
              <a:t>Masy brakujace dla  2g (lewy)</a:t>
            </a:r>
            <a:r>
              <a:rPr lang="pl-PL" baseline="0" dirty="0" smtClean="0"/>
              <a:t>   i 6g(prawy)...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202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1069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6396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ALBO</a:t>
            </a:r>
            <a:r>
              <a:rPr lang="pl-PL" baseline="0" dirty="0" smtClean="0"/>
              <a:t> TO TU WSPOMNIEC A WIECEJ PRZY OKAZJI interakcji…</a:t>
            </a:r>
            <a:br>
              <a:rPr lang="pl-PL" baseline="0" dirty="0" smtClean="0"/>
            </a:br>
            <a:r>
              <a:rPr lang="pl-PL" dirty="0" smtClean="0"/>
              <a:t>PERSPEKTYWY / </a:t>
            </a:r>
            <a:r>
              <a:rPr lang="pl-PL" baseline="0" dirty="0" smtClean="0"/>
              <a:t> WASA / POKAZAC   WIDMA POLARYZACJI… !...dla XX %...WYKLAD MH z MAIUS…</a:t>
            </a:r>
          </a:p>
          <a:p>
            <a:r>
              <a:rPr lang="pl-PL" baseline="0" dirty="0" smtClean="0"/>
              <a:t>ORAZ O FOTOPRODUKCJI</a:t>
            </a:r>
          </a:p>
          <a:p>
            <a:r>
              <a:rPr lang="pl-PL" baseline="0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improved</a:t>
            </a:r>
            <a:r>
              <a:rPr lang="pl-PL" baseline="0" dirty="0" smtClean="0"/>
              <a:t> by THE WASA-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-COSY </a:t>
            </a:r>
            <a:r>
              <a:rPr lang="pl-PL" baseline="0" dirty="0" err="1" smtClean="0"/>
              <a:t>collaboartion</a:t>
            </a:r>
            <a:r>
              <a:rPr lang="pl-PL" baseline="0" dirty="0" smtClean="0"/>
              <a:t>, 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come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few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minutes</a:t>
            </a:r>
            <a:r>
              <a:rPr lang="pl-PL" baseline="0" dirty="0" smtClean="0"/>
              <a:t>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509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 górze zdefiniowac  P1</a:t>
            </a:r>
            <a:r>
              <a:rPr lang="pl-PL" baseline="0" dirty="0" smtClean="0"/>
              <a:t> i P2 i do czego są proporcjonalne ....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39599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774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0069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5C646-F0B9-47D7-B5B2-D2B79F48C6FE}" type="slidenum">
              <a:rPr lang="pl-PL" altLang="pl-PL"/>
              <a:pPr/>
              <a:t>4</a:t>
            </a:fld>
            <a:endParaRPr lang="pl-PL" altLang="pl-PL"/>
          </a:p>
        </p:txBody>
      </p:sp>
      <p:sp>
        <p:nvSpPr>
          <p:cNvPr id="1057794" name="Text Box 2"/>
          <p:cNvSpPr txBox="1">
            <a:spLocks noChangeArrowheads="1"/>
          </p:cNvSpPr>
          <p:nvPr/>
        </p:nvSpPr>
        <p:spPr bwMode="auto">
          <a:xfrm>
            <a:off x="1004021" y="694984"/>
            <a:ext cx="4848425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390" tIns="42195" rIns="84390" bIns="42195" anchor="ctr"/>
          <a:lstStyle/>
          <a:p>
            <a:endParaRPr lang="pl-PL"/>
          </a:p>
        </p:txBody>
      </p:sp>
      <p:sp>
        <p:nvSpPr>
          <p:cNvPr id="105779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062270" y="4350031"/>
            <a:ext cx="4724264" cy="350044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57536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AF297-2F59-43DE-B555-83B3D34C34EC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1047554" name="Text Box 2"/>
          <p:cNvSpPr txBox="1">
            <a:spLocks noChangeArrowheads="1"/>
          </p:cNvSpPr>
          <p:nvPr/>
        </p:nvSpPr>
        <p:spPr bwMode="auto">
          <a:xfrm>
            <a:off x="1143511" y="686474"/>
            <a:ext cx="4563314" cy="34210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390" tIns="42195" rIns="84390" bIns="42195" anchor="ctr"/>
          <a:lstStyle/>
          <a:p>
            <a:endParaRPr lang="pl-PL"/>
          </a:p>
        </p:txBody>
      </p:sp>
      <p:sp>
        <p:nvSpPr>
          <p:cNvPr id="104755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188" y="4342939"/>
            <a:ext cx="5476896" cy="410749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l-PL" altLang="pl-PL" dirty="0" smtClean="0"/>
              <a:t>SO </a:t>
            </a:r>
            <a:r>
              <a:rPr lang="pl-PL" altLang="pl-PL" dirty="0" err="1" smtClean="0"/>
              <a:t>its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connected</a:t>
            </a:r>
            <a:r>
              <a:rPr lang="pl-PL" altLang="pl-PL" baseline="0" dirty="0" smtClean="0"/>
              <a:t> to the eta-3He system !!!</a:t>
            </a:r>
          </a:p>
          <a:p>
            <a:r>
              <a:rPr lang="pl-PL" altLang="pl-PL" baseline="0" dirty="0" err="1" smtClean="0"/>
              <a:t>Is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it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production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or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interaction</a:t>
            </a:r>
            <a:r>
              <a:rPr lang="pl-PL" altLang="pl-PL" baseline="0" dirty="0" smtClean="0"/>
              <a:t> in the </a:t>
            </a:r>
            <a:r>
              <a:rPr lang="pl-PL" altLang="pl-PL" baseline="0" dirty="0" err="1" smtClean="0"/>
              <a:t>final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state</a:t>
            </a:r>
            <a:r>
              <a:rPr lang="pl-PL" altLang="pl-PL" baseline="0" dirty="0" smtClean="0"/>
              <a:t>???  It </a:t>
            </a:r>
            <a:r>
              <a:rPr lang="pl-PL" altLang="pl-PL" baseline="0" dirty="0" err="1" smtClean="0"/>
              <a:t>has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rather</a:t>
            </a:r>
            <a:r>
              <a:rPr lang="pl-PL" altLang="pl-PL" baseline="0" dirty="0" smtClean="0"/>
              <a:t> </a:t>
            </a:r>
            <a:r>
              <a:rPr lang="pl-PL" altLang="pl-PL" baseline="0" dirty="0" err="1" smtClean="0"/>
              <a:t>something</a:t>
            </a:r>
            <a:r>
              <a:rPr lang="pl-PL" altLang="pl-PL" baseline="0" dirty="0" smtClean="0"/>
              <a:t> to do with hel-eta </a:t>
            </a:r>
            <a:r>
              <a:rPr lang="pl-PL" altLang="pl-PL" baseline="0" dirty="0" err="1" smtClean="0"/>
              <a:t>because</a:t>
            </a:r>
            <a:r>
              <a:rPr lang="pl-PL" altLang="pl-PL" baseline="0" dirty="0" smtClean="0"/>
              <a:t>…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43309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2BFE3A9D-670A-44F2-829B-6FE5C4495600}" type="slidenum">
              <a:rPr lang="en-GB" altLang="pl-PL" sz="1200">
                <a:solidFill>
                  <a:srgbClr val="000000"/>
                </a:solidFill>
              </a:rPr>
              <a:pPr eaLnBrk="1" hangingPunct="1"/>
              <a:t>6</a:t>
            </a:fld>
            <a:endParaRPr lang="en-GB" altLang="pl-PL" sz="1200">
              <a:solidFill>
                <a:srgbClr val="000000"/>
              </a:solidFill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0CCCFF29-6681-4538-AD04-E35A89B972F0}" type="slidenum">
              <a:rPr lang="en-GB" altLang="pl-PL" sz="1200">
                <a:solidFill>
                  <a:srgbClr val="000000"/>
                </a:solidFill>
                <a:cs typeface="Lucida Sans Unicode" pitchFamily="34" charset="0"/>
              </a:rPr>
              <a:pPr algn="r" eaLnBrk="1" hangingPunct="1">
                <a:lnSpc>
                  <a:spcPct val="100000"/>
                </a:lnSpc>
              </a:pPr>
              <a:t>6</a:t>
            </a:fld>
            <a:endParaRPr lang="en-GB" altLang="pl-PL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99795DB6-D793-4858-AAD7-B81C3E671297}" type="slidenum">
              <a:rPr lang="en-GB" altLang="pl-PL" sz="1200">
                <a:solidFill>
                  <a:srgbClr val="000000"/>
                </a:solidFill>
                <a:cs typeface="Lucida Sans Unicode" pitchFamily="34" charset="0"/>
              </a:rPr>
              <a:pPr algn="r" eaLnBrk="1" hangingPunct="1">
                <a:lnSpc>
                  <a:spcPct val="100000"/>
                </a:lnSpc>
              </a:pPr>
              <a:t>6</a:t>
            </a:fld>
            <a:endParaRPr lang="en-GB" altLang="pl-PL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99333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99334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1896958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Tu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wpsomniec</a:t>
            </a:r>
            <a:r>
              <a:rPr lang="pl-PL" baseline="0" dirty="0" smtClean="0"/>
              <a:t> o </a:t>
            </a:r>
            <a:r>
              <a:rPr lang="pl-PL" baseline="0" dirty="0" err="1" smtClean="0"/>
              <a:t>Pelletach</a:t>
            </a:r>
            <a:r>
              <a:rPr lang="pl-PL" baseline="0" dirty="0" smtClean="0"/>
              <a:t> … ( a może </a:t>
            </a:r>
            <a:r>
              <a:rPr lang="pl-PL" baseline="0" dirty="0" err="1" smtClean="0"/>
              <a:t>ktos</a:t>
            </a:r>
            <a:r>
              <a:rPr lang="pl-PL" baseline="0" dirty="0" smtClean="0"/>
              <a:t> ma szkic albo zdjęcie ..)</a:t>
            </a:r>
            <a:endParaRPr lang="pl-PL" dirty="0" smtClean="0"/>
          </a:p>
          <a:p>
            <a:r>
              <a:rPr lang="pl-PL" dirty="0" smtClean="0"/>
              <a:t>TU PRZYDAŁOBY SIĘ WIDMO POKAZUJACE IDENTYFIKACJE …</a:t>
            </a:r>
          </a:p>
          <a:p>
            <a:r>
              <a:rPr lang="pl-PL" dirty="0" smtClean="0"/>
              <a:t>Magdalena ??</a:t>
            </a:r>
          </a:p>
          <a:p>
            <a:r>
              <a:rPr lang="pl-PL" dirty="0" err="1" smtClean="0"/>
              <a:t>Polaryzacj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Q=15  and </a:t>
            </a:r>
            <a:r>
              <a:rPr lang="pl-PL" dirty="0" err="1" smtClean="0"/>
              <a:t>at</a:t>
            </a:r>
            <a:r>
              <a:rPr lang="pl-PL" dirty="0" smtClean="0"/>
              <a:t> Q=72…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8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Zamienic</a:t>
            </a:r>
            <a:r>
              <a:rPr lang="pl-PL" baseline="0" dirty="0" smtClean="0"/>
              <a:t> rysunek na nowy Magdy...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04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Bethe-Salpeter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equation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(BSE),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384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DA08D-70CE-487A-BFC1-C83B7F7223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53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8CDC-6937-4FB9-B9E4-4216F34408E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53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2F89B-94BC-4900-8170-50287821C5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8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40B1D94-4D2A-4819-8D0C-C7AAB1230C0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814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506357-A5EF-4621-A7AE-5F62BA71FE9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975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B1BABD-6677-4B16-B5B9-279B4974D442}" type="slidenum">
              <a:rPr lang="de-DE" altLang="pl-PL"/>
              <a:pPr/>
              <a:t>‹#›</a:t>
            </a:fld>
            <a:endParaRPr lang="de-DE" altLang="pl-PL"/>
          </a:p>
        </p:txBody>
      </p:sp>
    </p:spTree>
    <p:extLst>
      <p:ext uri="{BB962C8B-B14F-4D97-AF65-F5344CB8AC3E}">
        <p14:creationId xmlns:p14="http://schemas.microsoft.com/office/powerpoint/2010/main" val="36389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DDA10-EF80-4998-BF27-EDB40DB5C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43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6709-7E8B-402D-861A-372CAB48197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7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05A2E-8838-4D77-A367-CC5D6DFACC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10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56D3-8E62-4552-8D9E-DAD73072B4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84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69B3-E88E-4ED5-873A-4EFC143AD5E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11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8FB4-C5F8-493B-B1B7-7359705F593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55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C355-D8B4-48D9-8325-83ACEC859A8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20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9507-010F-43EE-9EFF-475D545F31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27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FE4EA0-58EF-40B8-9E72-1F7E1E1D8D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9.png"/><Relationship Id="rId9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9.png"/><Relationship Id="rId9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827584" y="1700808"/>
            <a:ext cx="7488832" cy="11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666699"/>
              </a:buClr>
            </a:pPr>
            <a:r>
              <a:rPr lang="en-GB" dirty="0" err="1" smtClean="0">
                <a:solidFill>
                  <a:srgbClr val="000066"/>
                </a:solidFill>
                <a:latin typeface="Arial" charset="0"/>
              </a:rPr>
              <a:t>Pawe</a:t>
            </a:r>
            <a:r>
              <a:rPr lang="en-GB" dirty="0" err="1" smtClean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ł</a:t>
            </a:r>
            <a:r>
              <a:rPr lang="en-GB" dirty="0" smtClean="0">
                <a:solidFill>
                  <a:srgbClr val="000066"/>
                </a:solidFill>
                <a:latin typeface="Arial" charset="0"/>
              </a:rPr>
              <a:t>  </a:t>
            </a:r>
            <a:r>
              <a:rPr lang="en-GB" dirty="0" err="1" smtClean="0">
                <a:solidFill>
                  <a:srgbClr val="000066"/>
                </a:solidFill>
                <a:latin typeface="Arial" charset="0"/>
              </a:rPr>
              <a:t>Moskal</a:t>
            </a:r>
            <a:endParaRPr lang="pl-PL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Clr>
                <a:srgbClr val="666699"/>
              </a:buClr>
            </a:pPr>
            <a:r>
              <a:rPr lang="pl-PL" dirty="0" err="1" smtClean="0">
                <a:solidFill>
                  <a:srgbClr val="000066"/>
                </a:solidFill>
                <a:latin typeface="Arial" charset="0"/>
              </a:rPr>
              <a:t>Jagiellonian</a:t>
            </a:r>
            <a:r>
              <a:rPr lang="pl-PL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pl-PL" dirty="0" err="1" smtClean="0">
                <a:solidFill>
                  <a:srgbClr val="000066"/>
                </a:solidFill>
                <a:latin typeface="Arial" charset="0"/>
              </a:rPr>
              <a:t>University</a:t>
            </a:r>
            <a:r>
              <a:rPr lang="pl-PL" dirty="0" smtClean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pl-PL" dirty="0" err="1" smtClean="0">
                <a:solidFill>
                  <a:srgbClr val="000066"/>
                </a:solidFill>
                <a:latin typeface="Arial" charset="0"/>
              </a:rPr>
              <a:t>Cracow,Poland</a:t>
            </a:r>
            <a:endParaRPr lang="pl-PL" dirty="0" smtClean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Clr>
                <a:srgbClr val="666699"/>
              </a:buClr>
            </a:pPr>
            <a:endParaRPr lang="pl-PL" sz="2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51520" y="5085184"/>
            <a:ext cx="8474670" cy="218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660066"/>
              </a:buClr>
            </a:pPr>
            <a:r>
              <a:rPr lang="en-GB" sz="2000" b="1" dirty="0" smtClean="0">
                <a:solidFill>
                  <a:srgbClr val="FFFFFF"/>
                </a:solidFill>
              </a:rPr>
              <a:t>-</a:t>
            </a:r>
            <a:endParaRPr lang="pl-PL" sz="28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Clr>
                <a:srgbClr val="660066"/>
              </a:buClr>
            </a:pPr>
            <a:r>
              <a:rPr lang="pl-PL" sz="2800" b="1" dirty="0" err="1" smtClean="0">
                <a:solidFill>
                  <a:srgbClr val="000066"/>
                </a:solidFill>
                <a:latin typeface="Arial" charset="0"/>
              </a:rPr>
              <a:t>Mesons</a:t>
            </a:r>
            <a:r>
              <a:rPr lang="pl-PL" sz="2800" b="1" dirty="0" smtClean="0">
                <a:solidFill>
                  <a:srgbClr val="000066"/>
                </a:solidFill>
                <a:latin typeface="Arial" charset="0"/>
              </a:rPr>
              <a:t> in </a:t>
            </a:r>
            <a:r>
              <a:rPr lang="pl-PL" sz="2800" b="1" dirty="0" err="1" smtClean="0">
                <a:solidFill>
                  <a:srgbClr val="000066"/>
                </a:solidFill>
                <a:latin typeface="Arial" charset="0"/>
              </a:rPr>
              <a:t>Nuclei</a:t>
            </a:r>
            <a:r>
              <a:rPr lang="pl-PL" sz="2800" b="1" dirty="0" smtClean="0">
                <a:solidFill>
                  <a:srgbClr val="000066"/>
                </a:solidFill>
                <a:latin typeface="Arial" charset="0"/>
              </a:rPr>
              <a:t> 2016</a:t>
            </a:r>
            <a:br>
              <a:rPr lang="pl-PL" sz="2800" b="1" dirty="0" smtClean="0">
                <a:solidFill>
                  <a:srgbClr val="000066"/>
                </a:solidFill>
                <a:latin typeface="Arial" charset="0"/>
              </a:rPr>
            </a:br>
            <a:r>
              <a:rPr lang="pl-PL" sz="28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pl-PL" sz="2800" b="1" dirty="0" err="1" smtClean="0">
                <a:solidFill>
                  <a:srgbClr val="000066"/>
                </a:solidFill>
                <a:latin typeface="Arial" charset="0"/>
              </a:rPr>
              <a:t>Yukawa</a:t>
            </a:r>
            <a:r>
              <a:rPr lang="pl-PL" sz="28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pl-PL" sz="2800" b="1" dirty="0" err="1" smtClean="0">
                <a:solidFill>
                  <a:srgbClr val="000066"/>
                </a:solidFill>
                <a:latin typeface="Arial" charset="0"/>
              </a:rPr>
              <a:t>Institute</a:t>
            </a:r>
            <a:r>
              <a:rPr lang="pl-PL" sz="2800" b="1" dirty="0" smtClean="0">
                <a:solidFill>
                  <a:srgbClr val="000066"/>
                </a:solidFill>
                <a:latin typeface="Arial" charset="0"/>
              </a:rPr>
              <a:t> for </a:t>
            </a:r>
            <a:r>
              <a:rPr lang="pl-PL" sz="2800" b="1" dirty="0" err="1" smtClean="0">
                <a:solidFill>
                  <a:srgbClr val="000066"/>
                </a:solidFill>
                <a:latin typeface="Arial" charset="0"/>
              </a:rPr>
              <a:t>Theoretical</a:t>
            </a:r>
            <a:r>
              <a:rPr lang="pl-PL" sz="28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pl-PL" sz="2800" b="1" dirty="0" err="1" smtClean="0">
                <a:solidFill>
                  <a:srgbClr val="000066"/>
                </a:solidFill>
                <a:latin typeface="Arial" charset="0"/>
              </a:rPr>
              <a:t>Physics</a:t>
            </a:r>
            <a:r>
              <a:rPr lang="pl-PL" sz="2800" b="1" dirty="0" smtClean="0">
                <a:solidFill>
                  <a:srgbClr val="000066"/>
                </a:solidFill>
                <a:latin typeface="Arial" charset="0"/>
              </a:rPr>
              <a:t>,</a:t>
            </a:r>
          </a:p>
          <a:p>
            <a:pPr algn="ctr" eaLnBrk="1" hangingPunct="1">
              <a:buClr>
                <a:srgbClr val="660066"/>
              </a:buClr>
            </a:pPr>
            <a:r>
              <a:rPr lang="pl-PL" sz="2800" b="1" dirty="0" smtClean="0">
                <a:solidFill>
                  <a:srgbClr val="000066"/>
                </a:solidFill>
                <a:latin typeface="Arial" charset="0"/>
              </a:rPr>
              <a:t>Kyoto </a:t>
            </a:r>
            <a:r>
              <a:rPr lang="pl-PL" sz="2800" b="1" dirty="0" err="1" smtClean="0">
                <a:solidFill>
                  <a:srgbClr val="000066"/>
                </a:solidFill>
                <a:latin typeface="Arial" charset="0"/>
              </a:rPr>
              <a:t>University</a:t>
            </a:r>
            <a:r>
              <a:rPr lang="pl-PL" sz="2800" b="1" dirty="0" smtClean="0">
                <a:solidFill>
                  <a:srgbClr val="000066"/>
                </a:solidFill>
                <a:latin typeface="Arial" charset="0"/>
              </a:rPr>
              <a:t>, 31 August </a:t>
            </a:r>
            <a:r>
              <a:rPr lang="en-GB" sz="2800" b="1" dirty="0" smtClean="0">
                <a:solidFill>
                  <a:srgbClr val="000066"/>
                </a:solidFill>
                <a:latin typeface="Arial" charset="0"/>
              </a:rPr>
              <a:t>20</a:t>
            </a:r>
            <a:r>
              <a:rPr lang="pl-PL" sz="2800" b="1" dirty="0" smtClean="0">
                <a:solidFill>
                  <a:srgbClr val="000066"/>
                </a:solidFill>
                <a:latin typeface="Arial" charset="0"/>
              </a:rPr>
              <a:t>16</a:t>
            </a:r>
          </a:p>
          <a:p>
            <a:pPr algn="ctr" eaLnBrk="1" hangingPunct="1">
              <a:buClr>
                <a:srgbClr val="660066"/>
              </a:buClr>
            </a:pPr>
            <a:endParaRPr lang="en-GB" sz="32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2054" name="Picture 9" descr="uj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46" y="2272"/>
            <a:ext cx="9858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uj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-14490"/>
            <a:ext cx="9858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AK-Bo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107504"/>
            <a:ext cx="19446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AK-Bo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33" y="-1035496"/>
            <a:ext cx="19446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-468560" y="-315416"/>
            <a:ext cx="10153127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000066"/>
              </a:buClr>
              <a:buFont typeface="Arial" charset="0"/>
              <a:buNone/>
            </a:pPr>
            <a:r>
              <a:rPr lang="pl-PL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pl-PL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eta </a:t>
            </a:r>
            <a:r>
              <a:rPr lang="pl-PL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meson</a:t>
            </a:r>
            <a:endParaRPr lang="pl-PL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Clr>
                <a:srgbClr val="000066"/>
              </a:buClr>
              <a:buFont typeface="Arial" charset="0"/>
              <a:buNone/>
            </a:pPr>
            <a:r>
              <a:rPr lang="pl-PL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nucleons and nuclei </a:t>
            </a:r>
          </a:p>
        </p:txBody>
      </p:sp>
      <p:sp>
        <p:nvSpPr>
          <p:cNvPr id="12" name="Prostokąt 7"/>
          <p:cNvSpPr/>
          <p:nvPr/>
        </p:nvSpPr>
        <p:spPr>
          <a:xfrm>
            <a:off x="-72008" y="2632844"/>
            <a:ext cx="93245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Abstract:</a:t>
            </a:r>
            <a:endParaRPr lang="pl-PL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We report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on the status of the search for the </a:t>
            </a:r>
            <a:r>
              <a:rPr lang="pl-PL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mesic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nuclei</a:t>
            </a:r>
            <a:r>
              <a:rPr lang="pl-PL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l-PL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New results </a:t>
            </a:r>
            <a:r>
              <a:rPr lang="pl-PL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on the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analyzing power for the </a:t>
            </a:r>
            <a:r>
              <a:rPr lang="pl-PL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pp</a:t>
            </a:r>
            <a:r>
              <a:rPr lang="pl-PL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-&gt;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l-PL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peta </a:t>
            </a:r>
            <a:r>
              <a:rPr lang="pl-PL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reaction</a:t>
            </a:r>
            <a:r>
              <a:rPr lang="pl-PL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close</a:t>
            </a:r>
            <a:r>
              <a:rPr lang="pl-PL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to the eta meson production </a:t>
            </a:r>
            <a:r>
              <a:rPr lang="pl-PL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threshold</a:t>
            </a:r>
            <a:r>
              <a:rPr lang="pl-PL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pl-PL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be presented”</a:t>
            </a:r>
          </a:p>
        </p:txBody>
      </p:sp>
    </p:spTree>
    <p:extLst>
      <p:ext uri="{BB962C8B-B14F-4D97-AF65-F5344CB8AC3E}">
        <p14:creationId xmlns:p14="http://schemas.microsoft.com/office/powerpoint/2010/main" val="2224180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" y="1556792"/>
            <a:ext cx="9123018" cy="530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admin\Desktop\GRANTY\WNIOSKI\15_OPUS_NCN_NIE\RYSUNKI\Rys1_lewy_v1.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9361"/>
            <a:ext cx="5044272" cy="342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5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0648"/>
            <a:ext cx="925873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9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4" y="692696"/>
            <a:ext cx="91884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2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admin\Desktop\GRANTY\WNIOSKI\15_OPUS_NCN_NIE\RYSUNKI\Rys2_lewy_e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3573016"/>
            <a:ext cx="4752527" cy="322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esktop\GRANTY\WNIOSKI\15_OPUS_NCN_NIE\RYSUNKI\Rys2_prawy_e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40780"/>
            <a:ext cx="4824536" cy="32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esktop\GRANTY\WNIOSKI\15_OPUS_NCN_NIE\RYSUNKI\Rys1_lewy_v1.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9361"/>
            <a:ext cx="5044272" cy="342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" y="2348880"/>
            <a:ext cx="9123018" cy="530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admin\Desktop\GRANTY\WNIOSKI\15_OPUS_NCN_NIE\RYSUNKI\Rys1_prawy_e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-99392"/>
            <a:ext cx="5760639" cy="390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7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djęcie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928938" y="44624"/>
            <a:ext cx="2714625" cy="1003300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87499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4400" i="1" u="none" dirty="0">
                <a:solidFill>
                  <a:srgbClr val="000000"/>
                </a:solidFill>
              </a:rPr>
              <a:t> </a:t>
            </a:r>
            <a:r>
              <a:rPr lang="en-GB" altLang="pl-PL" sz="4400" i="1" u="none" dirty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en-GB" altLang="pl-PL" sz="4400" i="1" u="none" dirty="0">
                <a:solidFill>
                  <a:srgbClr val="000000"/>
                </a:solidFill>
              </a:rPr>
              <a:t> - </a:t>
            </a:r>
            <a:r>
              <a:rPr lang="pl-PL" altLang="pl-PL" sz="4400" baseline="30000" dirty="0">
                <a:solidFill>
                  <a:srgbClr val="000000"/>
                </a:solidFill>
              </a:rPr>
              <a:t>4</a:t>
            </a:r>
            <a:r>
              <a:rPr lang="en-GB" altLang="pl-PL" sz="4400" u="none" dirty="0" smtClean="0">
                <a:solidFill>
                  <a:srgbClr val="000000"/>
                </a:solidFill>
              </a:rPr>
              <a:t>He</a:t>
            </a:r>
            <a:endParaRPr lang="en-GB" altLang="pl-PL" sz="4400" u="none" dirty="0">
              <a:solidFill>
                <a:srgbClr val="000000"/>
              </a:solidFill>
            </a:endParaRP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073474" y="3429000"/>
            <a:ext cx="2714625" cy="1003300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4536" y="3576687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4400" i="1" u="none" dirty="0">
                <a:solidFill>
                  <a:srgbClr val="000000"/>
                </a:solidFill>
              </a:rPr>
              <a:t> </a:t>
            </a:r>
            <a:r>
              <a:rPr lang="en-GB" altLang="pl-PL" sz="4400" i="1" u="none" dirty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en-GB" altLang="pl-PL" sz="4400" i="1" u="none" dirty="0">
                <a:solidFill>
                  <a:srgbClr val="000000"/>
                </a:solidFill>
              </a:rPr>
              <a:t> - </a:t>
            </a:r>
            <a:r>
              <a:rPr lang="en-GB" altLang="pl-PL" sz="4400" u="none" baseline="30000" dirty="0">
                <a:solidFill>
                  <a:srgbClr val="000000"/>
                </a:solidFill>
              </a:rPr>
              <a:t>3</a:t>
            </a:r>
            <a:r>
              <a:rPr lang="en-GB" altLang="pl-PL" sz="4400" u="none" dirty="0">
                <a:solidFill>
                  <a:srgbClr val="000000"/>
                </a:solidFill>
              </a:rPr>
              <a:t>He</a:t>
            </a:r>
          </a:p>
        </p:txBody>
      </p:sp>
      <p:sp>
        <p:nvSpPr>
          <p:cNvPr id="2" name="Prostokąt 1"/>
          <p:cNvSpPr/>
          <p:nvPr/>
        </p:nvSpPr>
        <p:spPr>
          <a:xfrm>
            <a:off x="-180528" y="1124744"/>
            <a:ext cx="9505057" cy="1786386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~ 6 nb --  Present preliminary experimental upper limit             </a:t>
            </a:r>
            <a:r>
              <a:rPr lang="pl-PL" sz="5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</a:t>
            </a:r>
            <a:endParaRPr lang="pl-PL" b="1" dirty="0" smtClean="0">
              <a:solidFill>
                <a:srgbClr val="000000"/>
              </a:solidFill>
              <a:latin typeface="Arial" panose="020B0604020202020204" pitchFamily="34" charset="0"/>
              <a:ea typeface="Lucida Sans Unicode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9000"/>
              </a:lnSpc>
              <a:buClr>
                <a:srgbClr val="000000"/>
              </a:buClr>
              <a:buSzPct val="100000"/>
            </a:pPr>
            <a:endParaRPr lang="pl-PL" b="1" dirty="0" smtClean="0">
              <a:solidFill>
                <a:srgbClr val="000000"/>
              </a:solidFill>
              <a:latin typeface="Arial" panose="020B0604020202020204" pitchFamily="34" charset="0"/>
              <a:ea typeface="Lucida Sans Unicode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~ 4 nb --  Theoretical estimation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                   </a:t>
            </a:r>
            <a:r>
              <a:rPr lang="pl-PL" sz="5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</a:t>
            </a: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        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S. Wycech, W. </a:t>
            </a:r>
            <a:r>
              <a:rPr lang="pl-PL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Krzemien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, Acta. </a:t>
            </a:r>
            <a:r>
              <a:rPr lang="pl-PL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Phys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Pol. B45 (2014) 745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</a:t>
            </a:r>
            <a:r>
              <a:rPr lang="pl-PL" sz="600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       </a:t>
            </a:r>
            <a:endParaRPr lang="pl-PL" b="1" dirty="0">
              <a:solidFill>
                <a:srgbClr val="000000"/>
              </a:solidFill>
              <a:latin typeface="Arial" panose="020B0604020202020204" pitchFamily="34" charset="0"/>
              <a:ea typeface="Lucida Sans Unicode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468560" y="4464469"/>
            <a:ext cx="9612560" cy="2708947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~270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nb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--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Present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experimental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upper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limit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ppp</a:t>
            </a:r>
            <a:r>
              <a:rPr lang="el-GR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π</a:t>
            </a:r>
            <a:r>
              <a:rPr lang="el-GR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-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</a:t>
            </a: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COSY-11: Acta </a:t>
            </a:r>
            <a:r>
              <a:rPr lang="pl-PL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Phys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Pol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B41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(2010)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~80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nb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--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Theoretical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estimation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                 </a:t>
            </a:r>
            <a:r>
              <a:rPr lang="pl-PL" sz="1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/>
            </a:r>
            <a:b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</a:b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C. </a:t>
            </a:r>
            <a:r>
              <a:rPr lang="pl-PL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Wilkin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, </a:t>
            </a: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Acta. </a:t>
            </a:r>
            <a:r>
              <a:rPr lang="pl-PL" sz="1800" b="1" dirty="0" err="1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Phys</a:t>
            </a: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Pol. B45 (2014) 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603</a:t>
            </a: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~ 10nb -- </a:t>
            </a:r>
            <a:r>
              <a:rPr lang="pl-PL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expected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from New WASA-</a:t>
            </a:r>
            <a:r>
              <a:rPr lang="pl-PL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at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-COSY data </a:t>
            </a:r>
            <a:b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</a:br>
            <a:r>
              <a:rPr lang="pl-PL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collected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in May 2014 </a:t>
            </a: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</a:t>
            </a:r>
            <a:endParaRPr lang="pl-PL" b="1" dirty="0">
              <a:solidFill>
                <a:srgbClr val="000000"/>
              </a:solidFill>
              <a:latin typeface="Arial" panose="020B0604020202020204" pitchFamily="34" charset="0"/>
              <a:ea typeface="Lucida Sans Unicode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djęcie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928938" y="44624"/>
            <a:ext cx="2714625" cy="1003300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87499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4400" i="1" u="none" dirty="0">
                <a:solidFill>
                  <a:srgbClr val="000000"/>
                </a:solidFill>
              </a:rPr>
              <a:t> </a:t>
            </a:r>
            <a:r>
              <a:rPr lang="en-GB" altLang="pl-PL" sz="4400" i="1" u="none" dirty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en-GB" altLang="pl-PL" sz="4400" i="1" u="none" dirty="0">
                <a:solidFill>
                  <a:srgbClr val="000000"/>
                </a:solidFill>
              </a:rPr>
              <a:t> - </a:t>
            </a:r>
            <a:r>
              <a:rPr lang="pl-PL" altLang="pl-PL" sz="4400" baseline="30000" dirty="0">
                <a:solidFill>
                  <a:srgbClr val="000000"/>
                </a:solidFill>
              </a:rPr>
              <a:t>4</a:t>
            </a:r>
            <a:r>
              <a:rPr lang="en-GB" altLang="pl-PL" sz="4400" u="none" dirty="0" smtClean="0">
                <a:solidFill>
                  <a:srgbClr val="000000"/>
                </a:solidFill>
              </a:rPr>
              <a:t>He</a:t>
            </a:r>
            <a:endParaRPr lang="en-GB" altLang="pl-PL" sz="4400" u="none" dirty="0">
              <a:solidFill>
                <a:srgbClr val="000000"/>
              </a:solidFill>
            </a:endParaRP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073474" y="3429000"/>
            <a:ext cx="2714625" cy="1003300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4536" y="3576687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4400" i="1" u="none" dirty="0">
                <a:solidFill>
                  <a:srgbClr val="000000"/>
                </a:solidFill>
              </a:rPr>
              <a:t> </a:t>
            </a:r>
            <a:r>
              <a:rPr lang="en-GB" altLang="pl-PL" sz="4400" i="1" u="none" dirty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en-GB" altLang="pl-PL" sz="4400" i="1" u="none" dirty="0">
                <a:solidFill>
                  <a:srgbClr val="000000"/>
                </a:solidFill>
              </a:rPr>
              <a:t> - </a:t>
            </a:r>
            <a:r>
              <a:rPr lang="en-GB" altLang="pl-PL" sz="4400" u="none" baseline="30000" dirty="0">
                <a:solidFill>
                  <a:srgbClr val="000000"/>
                </a:solidFill>
              </a:rPr>
              <a:t>3</a:t>
            </a:r>
            <a:r>
              <a:rPr lang="en-GB" altLang="pl-PL" sz="4400" u="none" dirty="0">
                <a:solidFill>
                  <a:srgbClr val="000000"/>
                </a:solidFill>
              </a:rPr>
              <a:t>He</a:t>
            </a:r>
          </a:p>
        </p:txBody>
      </p:sp>
      <p:sp>
        <p:nvSpPr>
          <p:cNvPr id="2" name="Prostokąt 1"/>
          <p:cNvSpPr/>
          <p:nvPr/>
        </p:nvSpPr>
        <p:spPr>
          <a:xfrm>
            <a:off x="-180528" y="1124744"/>
            <a:ext cx="9505057" cy="1786386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~ 6 nb --  Present preliminary experimental upper limit             </a:t>
            </a:r>
            <a:r>
              <a:rPr lang="pl-PL" sz="5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</a:t>
            </a:r>
            <a:endParaRPr lang="pl-PL" b="1" dirty="0" smtClean="0">
              <a:solidFill>
                <a:srgbClr val="000000"/>
              </a:solidFill>
              <a:latin typeface="Arial" panose="020B0604020202020204" pitchFamily="34" charset="0"/>
              <a:ea typeface="Lucida Sans Unicode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9000"/>
              </a:lnSpc>
              <a:buClr>
                <a:srgbClr val="000000"/>
              </a:buClr>
              <a:buSzPct val="100000"/>
            </a:pPr>
            <a:endParaRPr lang="pl-PL" b="1" dirty="0" smtClean="0">
              <a:solidFill>
                <a:srgbClr val="000000"/>
              </a:solidFill>
              <a:latin typeface="Arial" panose="020B0604020202020204" pitchFamily="34" charset="0"/>
              <a:ea typeface="Lucida Sans Unicode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~ 4 nb --  Theoretical estimation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                   </a:t>
            </a:r>
            <a:r>
              <a:rPr lang="pl-PL" sz="5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</a:t>
            </a: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        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S. Wycech, W. </a:t>
            </a:r>
            <a:r>
              <a:rPr lang="pl-PL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Krzemien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, Acta. </a:t>
            </a:r>
            <a:r>
              <a:rPr lang="pl-PL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Phys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Pol. B45 (2014) 745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</a:t>
            </a:r>
            <a:r>
              <a:rPr lang="pl-PL" sz="600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       </a:t>
            </a:r>
            <a:endParaRPr lang="pl-PL" b="1" dirty="0">
              <a:solidFill>
                <a:srgbClr val="000000"/>
              </a:solidFill>
              <a:latin typeface="Arial" panose="020B0604020202020204" pitchFamily="34" charset="0"/>
              <a:ea typeface="Lucida Sans Unicode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468560" y="4464469"/>
            <a:ext cx="9612560" cy="2708947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~270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nb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--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Present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experimental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upper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limit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ppp</a:t>
            </a:r>
            <a:r>
              <a:rPr lang="el-GR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π</a:t>
            </a:r>
            <a:r>
              <a:rPr lang="el-GR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-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</a:t>
            </a: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COSY-11: Acta </a:t>
            </a:r>
            <a:r>
              <a:rPr lang="pl-PL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Phys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Pol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B41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(2010)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~80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nb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--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Theoretical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estimation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                 </a:t>
            </a:r>
            <a:r>
              <a:rPr lang="pl-PL" sz="1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/>
            </a:r>
            <a:b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</a:b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 C. </a:t>
            </a:r>
            <a:r>
              <a:rPr lang="pl-PL" sz="1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Wilkin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, </a:t>
            </a: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Acta. </a:t>
            </a:r>
            <a:r>
              <a:rPr lang="pl-PL" sz="1800" b="1" dirty="0" err="1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Phys</a:t>
            </a:r>
            <a:r>
              <a:rPr lang="pl-PL" sz="18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Pol. B45 (2014) </a:t>
            </a:r>
            <a:r>
              <a:rPr 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603</a:t>
            </a: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  ~ 10nb -- </a:t>
            </a:r>
            <a:r>
              <a:rPr lang="pl-PL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expected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from New WASA-</a:t>
            </a:r>
            <a:r>
              <a:rPr lang="pl-PL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at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-COSY data </a:t>
            </a:r>
            <a:b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</a:br>
            <a:r>
              <a:rPr lang="pl-PL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collected</a:t>
            </a:r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in 2014 </a:t>
            </a: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 </a:t>
            </a:r>
            <a:endParaRPr lang="pl-PL" b="1" dirty="0">
              <a:solidFill>
                <a:srgbClr val="000000"/>
              </a:solidFill>
              <a:latin typeface="Arial" panose="020B0604020202020204" pitchFamily="34" charset="0"/>
              <a:ea typeface="Lucida Sans Unicode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0" b="13460"/>
          <a:stretch>
            <a:fillRect/>
          </a:stretch>
        </p:blipFill>
        <p:spPr bwMode="auto">
          <a:xfrm>
            <a:off x="5643563" y="1948204"/>
            <a:ext cx="3500437" cy="370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2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899592" y="836712"/>
            <a:ext cx="811234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J.-J. </a:t>
            </a:r>
            <a:r>
              <a:rPr lang="pl-PL" dirty="0" err="1" smtClean="0"/>
              <a:t>Xie</a:t>
            </a:r>
            <a:r>
              <a:rPr lang="pl-PL" dirty="0" smtClean="0"/>
              <a:t>, W.-H. Liang, </a:t>
            </a:r>
            <a:r>
              <a:rPr lang="pl-PL" dirty="0" err="1" smtClean="0"/>
              <a:t>E.Oset</a:t>
            </a:r>
            <a:r>
              <a:rPr lang="pl-PL" dirty="0" smtClean="0"/>
              <a:t> et al., (</a:t>
            </a:r>
            <a:r>
              <a:rPr lang="pl-PL" dirty="0" err="1" smtClean="0"/>
              <a:t>priv</a:t>
            </a:r>
            <a:r>
              <a:rPr lang="pl-PL" dirty="0" smtClean="0"/>
              <a:t>. </a:t>
            </a:r>
            <a:r>
              <a:rPr lang="pl-PL" dirty="0"/>
              <a:t>c</a:t>
            </a:r>
            <a:r>
              <a:rPr lang="pl-PL" dirty="0" smtClean="0"/>
              <a:t>om. 2016) </a:t>
            </a:r>
          </a:p>
          <a:p>
            <a:r>
              <a:rPr lang="pl-PL" dirty="0" err="1" smtClean="0"/>
              <a:t>Chiral</a:t>
            </a:r>
            <a:r>
              <a:rPr lang="pl-PL" dirty="0" smtClean="0"/>
              <a:t> </a:t>
            </a:r>
            <a:r>
              <a:rPr lang="pl-PL" dirty="0" err="1"/>
              <a:t>u</a:t>
            </a:r>
            <a:r>
              <a:rPr lang="pl-PL" dirty="0" err="1" smtClean="0"/>
              <a:t>nitary</a:t>
            </a:r>
            <a:r>
              <a:rPr lang="pl-PL" dirty="0" smtClean="0"/>
              <a:t> </a:t>
            </a:r>
            <a:r>
              <a:rPr lang="pl-PL" dirty="0" err="1" smtClean="0"/>
              <a:t>approach</a:t>
            </a:r>
            <a:endParaRPr lang="pl-PL" dirty="0" smtClean="0"/>
          </a:p>
          <a:p>
            <a:r>
              <a:rPr lang="pl-PL" dirty="0" err="1" smtClean="0"/>
              <a:t>Generates</a:t>
            </a:r>
            <a:r>
              <a:rPr lang="pl-PL" dirty="0" smtClean="0"/>
              <a:t> the 3He-eta </a:t>
            </a:r>
            <a:r>
              <a:rPr lang="pl-PL" dirty="0" err="1" smtClean="0"/>
              <a:t>amplitude</a:t>
            </a:r>
            <a:r>
              <a:rPr lang="pl-PL" dirty="0" smtClean="0"/>
              <a:t> from the eta-3He </a:t>
            </a:r>
            <a:r>
              <a:rPr lang="pl-PL" dirty="0" err="1" smtClean="0"/>
              <a:t>potential</a:t>
            </a:r>
            <a:endParaRPr lang="pl-PL" dirty="0" smtClean="0"/>
          </a:p>
          <a:p>
            <a:r>
              <a:rPr lang="pl-PL" dirty="0" err="1"/>
              <a:t>f</a:t>
            </a:r>
            <a:r>
              <a:rPr lang="pl-PL" dirty="0" err="1" smtClean="0"/>
              <a:t>itted</a:t>
            </a:r>
            <a:r>
              <a:rPr lang="pl-PL" dirty="0" smtClean="0"/>
              <a:t> to the data. </a:t>
            </a:r>
            <a:r>
              <a:rPr lang="en-US" dirty="0" smtClean="0"/>
              <a:t>With </a:t>
            </a:r>
            <a:r>
              <a:rPr lang="en-US" dirty="0"/>
              <a:t>this optical </a:t>
            </a:r>
            <a:r>
              <a:rPr lang="en-US" dirty="0" smtClean="0"/>
              <a:t>potential</a:t>
            </a:r>
            <a:r>
              <a:rPr lang="pl-PL" dirty="0" smtClean="0"/>
              <a:t> </a:t>
            </a:r>
            <a:r>
              <a:rPr lang="en-US" dirty="0" smtClean="0"/>
              <a:t>solve </a:t>
            </a:r>
            <a:r>
              <a:rPr lang="en-US" dirty="0"/>
              <a:t>the BSE </a:t>
            </a:r>
            <a:endParaRPr lang="pl-PL" dirty="0" smtClean="0"/>
          </a:p>
          <a:p>
            <a:r>
              <a:rPr lang="en-US" dirty="0" smtClean="0"/>
              <a:t>for </a:t>
            </a:r>
            <a:r>
              <a:rPr lang="en-US" dirty="0"/>
              <a:t>the η </a:t>
            </a:r>
            <a:r>
              <a:rPr lang="en-US" dirty="0" smtClean="0"/>
              <a:t>3He</a:t>
            </a:r>
            <a:r>
              <a:rPr lang="pl-PL" dirty="0" smtClean="0"/>
              <a:t> </a:t>
            </a:r>
            <a:r>
              <a:rPr lang="en-US" dirty="0" smtClean="0"/>
              <a:t>system and</a:t>
            </a:r>
            <a:r>
              <a:rPr lang="pl-PL" dirty="0" smtClean="0"/>
              <a:t> </a:t>
            </a:r>
            <a:r>
              <a:rPr lang="en-US" dirty="0" smtClean="0"/>
              <a:t>find </a:t>
            </a:r>
            <a:r>
              <a:rPr lang="en-US" dirty="0"/>
              <a:t>an η bound state around 0.3 MeV </a:t>
            </a:r>
            <a:endParaRPr lang="pl-PL" dirty="0" smtClean="0"/>
          </a:p>
          <a:p>
            <a:r>
              <a:rPr lang="en-US" dirty="0" smtClean="0"/>
              <a:t>and </a:t>
            </a:r>
            <a:r>
              <a:rPr lang="en-US" dirty="0"/>
              <a:t>a width around 3 MeV,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12" y="3284984"/>
            <a:ext cx="4286316" cy="310311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02833" y="6960666"/>
            <a:ext cx="6397651" cy="20129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605" y="3284984"/>
            <a:ext cx="4412899" cy="316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-27384"/>
            <a:ext cx="9180512" cy="8322728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via  N*</a:t>
            </a: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lang="en-GB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+d </a:t>
            </a:r>
            <a:r>
              <a:rPr lang="en-GB" sz="40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pl-PL" sz="4000" baseline="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3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sz="3200" baseline="-33000" dirty="0" smtClean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en-GB" sz="40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p +</a:t>
            </a:r>
            <a:r>
              <a:rPr lang="en-GB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p </a:t>
            </a:r>
            <a:r>
              <a:rPr lang="pl-PL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</a:t>
            </a:r>
            <a:r>
              <a:rPr lang="en-GB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π</a:t>
            </a:r>
            <a:r>
              <a:rPr lang="en-GB" sz="40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  <a:endParaRPr lang="pl-PL" sz="4000" baseline="33000" dirty="0" smtClean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pl-PL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lang="en-GB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+d </a:t>
            </a:r>
            <a:r>
              <a:rPr lang="en-GB" sz="40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pl-PL" sz="4000" baseline="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3</a:t>
            </a:r>
            <a:r>
              <a:rPr lang="en-GB" sz="4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sz="3200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pl-PL" sz="3200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0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</a:t>
            </a:r>
            <a:r>
              <a:rPr lang="en-GB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 </a:t>
            </a:r>
            <a:r>
              <a:rPr lang="en-GB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π</a:t>
            </a:r>
            <a:r>
              <a:rPr lang="pl-PL" sz="4000" baseline="33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0        </a:t>
            </a:r>
            <a:r>
              <a:rPr lang="pl-PL" sz="40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pl-PL" sz="40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</a:br>
            <a:endParaRPr lang="pl-PL" sz="4000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pl-PL" sz="32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lang="en-GB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+d </a:t>
            </a:r>
            <a:r>
              <a:rPr lang="en-GB" sz="32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32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pl-PL" sz="3200" baseline="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3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baseline="-33000" dirty="0" smtClean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pl-PL" baseline="-33000" dirty="0" smtClean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lang="en-GB" sz="3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32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p +</a:t>
            </a:r>
            <a:r>
              <a:rPr lang="en-GB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p </a:t>
            </a:r>
            <a:r>
              <a:rPr lang="pl-PL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</a:t>
            </a:r>
            <a:r>
              <a:rPr lang="pl-PL" sz="32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n </a:t>
            </a:r>
            <a:r>
              <a:rPr lang="en-GB" sz="32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π</a:t>
            </a:r>
            <a:r>
              <a:rPr lang="pl-PL" sz="32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0</a:t>
            </a: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pl-PL" sz="32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lang="en-GB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+d </a:t>
            </a:r>
            <a:r>
              <a:rPr lang="en-GB" sz="32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32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pl-PL" sz="3200" baseline="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3</a:t>
            </a:r>
            <a:r>
              <a:rPr lang="en-GB" sz="32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pl-PL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baseline="-33000" dirty="0" smtClean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3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32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</a:t>
            </a:r>
            <a:r>
              <a:rPr lang="en-GB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</a:t>
            </a:r>
            <a:r>
              <a:rPr lang="pl-PL" sz="32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n </a:t>
            </a:r>
            <a:r>
              <a:rPr lang="en-GB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</a:t>
            </a:r>
            <a:r>
              <a:rPr lang="en-GB" sz="32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π</a:t>
            </a:r>
            <a:r>
              <a:rPr lang="pl-PL" sz="32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       </a:t>
            </a:r>
            <a:endParaRPr lang="pl-PL" sz="3200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endParaRPr lang="pl-PL" sz="4000" baseline="33000" dirty="0" smtClean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endParaRPr lang="pl-PL" sz="4000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endParaRPr lang="pl-PL" sz="4000" baseline="33000" dirty="0" smtClean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pl-PL" sz="4000" dirty="0" err="1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decay</a:t>
            </a:r>
            <a:r>
              <a:rPr lang="pl-PL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000" dirty="0" err="1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while</a:t>
            </a:r>
            <a:r>
              <a:rPr lang="pl-PL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000" dirty="0" err="1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orbiting</a:t>
            </a:r>
            <a:endParaRPr lang="pl-PL" sz="4000" baseline="33000" dirty="0" smtClean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pl-PL" sz="4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lang="en-GB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+d </a:t>
            </a:r>
            <a:r>
              <a:rPr lang="en-GB" sz="40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pl-PL" sz="4000" baseline="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3</a:t>
            </a:r>
            <a:r>
              <a:rPr lang="en-GB" sz="4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sz="3200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pl-PL" sz="3200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0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0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000" baseline="33000" dirty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3</a:t>
            </a:r>
            <a:r>
              <a:rPr lang="en-GB" sz="4000" dirty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</a:t>
            </a:r>
            <a:r>
              <a:rPr lang="pl-PL" sz="4000" dirty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000" dirty="0" smtClean="0">
                <a:latin typeface="Calibri"/>
                <a:ea typeface="Lucida Sans Unicode" pitchFamily="34" charset="0"/>
                <a:cs typeface="Lucida Sans Unicode" pitchFamily="34" charset="0"/>
              </a:rPr>
              <a:t>6</a:t>
            </a:r>
            <a:r>
              <a:rPr lang="el-GR" sz="4000" dirty="0" smtClean="0">
                <a:latin typeface="Calibri"/>
                <a:ea typeface="Lucida Sans Unicode" pitchFamily="34" charset="0"/>
                <a:cs typeface="Lucida Sans Unicode" pitchFamily="34" charset="0"/>
              </a:rPr>
              <a:t>γ</a:t>
            </a:r>
            <a:r>
              <a:rPr lang="pl-PL" sz="4000" baseline="33000" dirty="0" smtClean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  </a:t>
            </a: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pl-PL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lang="en-GB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+d </a:t>
            </a:r>
            <a:r>
              <a:rPr lang="en-GB" sz="32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32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pl-PL" sz="3200" baseline="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3</a:t>
            </a:r>
            <a:r>
              <a:rPr lang="en-GB" sz="32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pl-PL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32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3200" baseline="33000" dirty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3</a:t>
            </a:r>
            <a:r>
              <a:rPr lang="en-GB" sz="3200" dirty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</a:t>
            </a:r>
            <a:r>
              <a:rPr lang="pl-PL" sz="3200" dirty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l-GR" sz="3200" dirty="0">
                <a:latin typeface="Calibri"/>
                <a:ea typeface="Lucida Sans Unicode" pitchFamily="34" charset="0"/>
                <a:cs typeface="Lucida Sans Unicode" pitchFamily="34" charset="0"/>
              </a:rPr>
              <a:t>γγ</a:t>
            </a:r>
            <a:r>
              <a:rPr lang="pl-PL" sz="3200" baseline="33000" dirty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pl-PL" sz="4400" baseline="33000" dirty="0" smtClean="0"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 </a:t>
            </a:r>
            <a:endParaRPr lang="pl-PL" sz="4400" baseline="33000" dirty="0"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endParaRPr lang="pl-PL" sz="4400" baseline="33000" dirty="0" smtClean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endParaRPr lang="pl-PL" sz="4400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47625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000066"/>
              </a:buClr>
              <a:buFont typeface="Arial" charset="0"/>
              <a:buNone/>
            </a:pP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and interaction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the eta meson</a:t>
            </a:r>
          </a:p>
          <a:p>
            <a:pPr algn="ctr" eaLnBrk="1" hangingPunct="1">
              <a:buClr>
                <a:srgbClr val="000066"/>
              </a:buClr>
              <a:buFont typeface="Arial" charset="0"/>
              <a:buNone/>
            </a:pP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with nucleons and nuclei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19672" y="2276872"/>
            <a:ext cx="6336704" cy="209288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mesic-nuclei</a:t>
            </a:r>
          </a:p>
          <a:p>
            <a:pPr algn="ctr"/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pl-PL" sz="3200" b="1" dirty="0">
                <a:latin typeface="Arial" pitchFamily="34" charset="0"/>
                <a:cs typeface="Arial" pitchFamily="34" charset="0"/>
              </a:rPr>
              <a:t>p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 flipV="1">
            <a:off x="1619672" y="2296272"/>
            <a:ext cx="6336704" cy="1060720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1619672" y="3362744"/>
            <a:ext cx="6336704" cy="1026409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4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47625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000066"/>
              </a:buClr>
              <a:buFont typeface="Arial" charset="0"/>
              <a:buNone/>
            </a:pP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and interaction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the eta meson</a:t>
            </a:r>
          </a:p>
          <a:p>
            <a:pPr algn="ctr" eaLnBrk="1" hangingPunct="1">
              <a:buClr>
                <a:srgbClr val="000066"/>
              </a:buClr>
              <a:buFont typeface="Arial" charset="0"/>
              <a:buNone/>
            </a:pP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with nucleons and nuclei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19672" y="2276872"/>
            <a:ext cx="6336704" cy="209288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mesic-nuclei</a:t>
            </a:r>
          </a:p>
          <a:p>
            <a:pPr algn="ctr"/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pl-PL" sz="3200" b="1" dirty="0">
                <a:latin typeface="Arial" pitchFamily="34" charset="0"/>
                <a:cs typeface="Arial" pitchFamily="34" charset="0"/>
              </a:rPr>
              <a:t>p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 flipV="1">
            <a:off x="1619672" y="2296272"/>
            <a:ext cx="6336704" cy="1060720"/>
          </a:xfrm>
          <a:prstGeom prst="rect">
            <a:avLst/>
          </a:prstGeom>
          <a:solidFill>
            <a:srgbClr val="66FF33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7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Oval 2"/>
          <p:cNvSpPr>
            <a:spLocks noChangeArrowheads="1"/>
          </p:cNvSpPr>
          <p:nvPr/>
        </p:nvSpPr>
        <p:spPr bwMode="auto">
          <a:xfrm>
            <a:off x="6623745" y="1052959"/>
            <a:ext cx="720725" cy="7191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007170" y="1008509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u="none" dirty="0"/>
              <a:t>in the </a:t>
            </a:r>
            <a:r>
              <a:rPr lang="pl-PL" u="none" dirty="0" err="1"/>
              <a:t>laboratory</a:t>
            </a:r>
            <a:endParaRPr lang="de-DE" u="none" dirty="0"/>
          </a:p>
        </p:txBody>
      </p:sp>
      <p:sp>
        <p:nvSpPr>
          <p:cNvPr id="240644" name="Oval 4"/>
          <p:cNvSpPr>
            <a:spLocks noChangeArrowheads="1"/>
          </p:cNvSpPr>
          <p:nvPr/>
        </p:nvSpPr>
        <p:spPr bwMode="auto">
          <a:xfrm>
            <a:off x="611188" y="4383161"/>
            <a:ext cx="647700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45" name="Oval 5"/>
          <p:cNvSpPr>
            <a:spLocks noChangeArrowheads="1"/>
          </p:cNvSpPr>
          <p:nvPr/>
        </p:nvSpPr>
        <p:spPr bwMode="auto">
          <a:xfrm>
            <a:off x="3778250" y="5030861"/>
            <a:ext cx="720725" cy="7191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46" name="Line 6"/>
          <p:cNvSpPr>
            <a:spLocks noChangeShapeType="1"/>
          </p:cNvSpPr>
          <p:nvPr/>
        </p:nvSpPr>
        <p:spPr bwMode="auto">
          <a:xfrm flipH="1">
            <a:off x="2338388" y="5389636"/>
            <a:ext cx="180022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47" name="Line 7"/>
          <p:cNvSpPr>
            <a:spLocks noChangeShapeType="1"/>
          </p:cNvSpPr>
          <p:nvPr/>
        </p:nvSpPr>
        <p:spPr bwMode="auto">
          <a:xfrm>
            <a:off x="971550" y="4743524"/>
            <a:ext cx="180022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755650" y="3320157"/>
            <a:ext cx="2054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000" b="1" u="none" dirty="0" err="1">
                <a:solidFill>
                  <a:schemeClr val="accent2"/>
                </a:solidFill>
              </a:rPr>
              <a:t>before</a:t>
            </a:r>
            <a:r>
              <a:rPr lang="pl-PL" sz="2000" b="1" u="none" dirty="0">
                <a:solidFill>
                  <a:schemeClr val="accent2"/>
                </a:solidFill>
              </a:rPr>
              <a:t> </a:t>
            </a:r>
            <a:r>
              <a:rPr lang="pl-PL" sz="2000" b="1" u="none" dirty="0" err="1">
                <a:solidFill>
                  <a:schemeClr val="accent2"/>
                </a:solidFill>
              </a:rPr>
              <a:t>reaction</a:t>
            </a:r>
            <a:r>
              <a:rPr lang="de-DE" sz="2000" b="1" u="none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683568" y="5559623"/>
            <a:ext cx="18718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b="1" u="none" dirty="0">
                <a:solidFill>
                  <a:schemeClr val="accent2"/>
                </a:solidFill>
              </a:rPr>
              <a:t>L = </a:t>
            </a:r>
            <a:r>
              <a:rPr lang="de-DE" b="1" u="none" dirty="0" smtClean="0">
                <a:solidFill>
                  <a:schemeClr val="accent2"/>
                </a:solidFill>
              </a:rPr>
              <a:t>1</a:t>
            </a:r>
            <a:r>
              <a:rPr lang="pl-PL" b="1" u="none" dirty="0" smtClean="0">
                <a:solidFill>
                  <a:schemeClr val="accent2"/>
                </a:solidFill>
              </a:rPr>
              <a:t>,  </a:t>
            </a:r>
            <a:r>
              <a:rPr lang="de-DE" b="1" u="none" dirty="0" smtClean="0">
                <a:solidFill>
                  <a:schemeClr val="accent2"/>
                </a:solidFill>
              </a:rPr>
              <a:t>S </a:t>
            </a:r>
            <a:r>
              <a:rPr lang="de-DE" b="1" u="none" dirty="0">
                <a:solidFill>
                  <a:schemeClr val="accent2"/>
                </a:solidFill>
              </a:rPr>
              <a:t>= 1</a:t>
            </a:r>
          </a:p>
        </p:txBody>
      </p:sp>
      <p:sp>
        <p:nvSpPr>
          <p:cNvPr id="240650" name="Text Box 10"/>
          <p:cNvSpPr txBox="1">
            <a:spLocks noChangeArrowheads="1"/>
          </p:cNvSpPr>
          <p:nvPr/>
        </p:nvSpPr>
        <p:spPr bwMode="auto">
          <a:xfrm>
            <a:off x="1330325" y="4383161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u="none">
                <a:solidFill>
                  <a:schemeClr val="accent2"/>
                </a:solidFill>
              </a:rPr>
              <a:t>1 GeV/c</a:t>
            </a:r>
          </a:p>
        </p:txBody>
      </p:sp>
      <p:sp>
        <p:nvSpPr>
          <p:cNvPr id="240651" name="Text Box 11"/>
          <p:cNvSpPr txBox="1">
            <a:spLocks noChangeArrowheads="1"/>
          </p:cNvSpPr>
          <p:nvPr/>
        </p:nvSpPr>
        <p:spPr bwMode="auto">
          <a:xfrm>
            <a:off x="2627313" y="5030861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u="none">
                <a:solidFill>
                  <a:schemeClr val="accent2"/>
                </a:solidFill>
              </a:rPr>
              <a:t>1 GeV/c</a:t>
            </a:r>
          </a:p>
        </p:txBody>
      </p:sp>
      <p:sp>
        <p:nvSpPr>
          <p:cNvPr id="240652" name="Line 12"/>
          <p:cNvSpPr>
            <a:spLocks noChangeShapeType="1"/>
          </p:cNvSpPr>
          <p:nvPr/>
        </p:nvSpPr>
        <p:spPr bwMode="auto">
          <a:xfrm>
            <a:off x="2770188" y="4743524"/>
            <a:ext cx="2592387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53" name="Line 13"/>
          <p:cNvSpPr>
            <a:spLocks noChangeShapeType="1"/>
          </p:cNvSpPr>
          <p:nvPr/>
        </p:nvSpPr>
        <p:spPr bwMode="auto">
          <a:xfrm>
            <a:off x="4498975" y="5391224"/>
            <a:ext cx="863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54" name="Oval 14"/>
          <p:cNvSpPr>
            <a:spLocks noChangeArrowheads="1"/>
          </p:cNvSpPr>
          <p:nvPr/>
        </p:nvSpPr>
        <p:spPr bwMode="auto">
          <a:xfrm>
            <a:off x="6372225" y="4167261"/>
            <a:ext cx="720725" cy="7191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55" name="Oval 15"/>
          <p:cNvSpPr>
            <a:spLocks noChangeArrowheads="1"/>
          </p:cNvSpPr>
          <p:nvPr/>
        </p:nvSpPr>
        <p:spPr bwMode="auto">
          <a:xfrm>
            <a:off x="6805613" y="4743524"/>
            <a:ext cx="720725" cy="7191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56" name="Oval 16"/>
          <p:cNvSpPr>
            <a:spLocks noChangeArrowheads="1"/>
          </p:cNvSpPr>
          <p:nvPr/>
        </p:nvSpPr>
        <p:spPr bwMode="auto">
          <a:xfrm>
            <a:off x="7092950" y="4238699"/>
            <a:ext cx="576263" cy="57626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u="none">
              <a:solidFill>
                <a:srgbClr val="66FF33"/>
              </a:solidFill>
            </a:endParaRPr>
          </a:p>
        </p:txBody>
      </p:sp>
      <p:sp>
        <p:nvSpPr>
          <p:cNvPr id="240657" name="Text Box 17"/>
          <p:cNvSpPr txBox="1">
            <a:spLocks noChangeArrowheads="1"/>
          </p:cNvSpPr>
          <p:nvPr/>
        </p:nvSpPr>
        <p:spPr bwMode="auto">
          <a:xfrm>
            <a:off x="6588125" y="4310136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40658" name="Text Box 18"/>
          <p:cNvSpPr txBox="1">
            <a:spLocks noChangeArrowheads="1"/>
          </p:cNvSpPr>
          <p:nvPr/>
        </p:nvSpPr>
        <p:spPr bwMode="auto">
          <a:xfrm>
            <a:off x="7019925" y="4886399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40659" name="Text Box 19"/>
          <p:cNvSpPr txBox="1">
            <a:spLocks noChangeArrowheads="1"/>
          </p:cNvSpPr>
          <p:nvPr/>
        </p:nvSpPr>
        <p:spPr bwMode="auto">
          <a:xfrm>
            <a:off x="7237413" y="4311724"/>
            <a:ext cx="287337" cy="396875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u="none">
                <a:solidFill>
                  <a:schemeClr val="bg1"/>
                </a:solidFill>
                <a:latin typeface="Symbol" pitchFamily="18" charset="2"/>
              </a:rPr>
              <a:t>h</a:t>
            </a:r>
            <a:endParaRPr lang="de-DE" sz="2000" u="none">
              <a:solidFill>
                <a:schemeClr val="bg1"/>
              </a:solidFill>
            </a:endParaRPr>
          </a:p>
        </p:txBody>
      </p:sp>
      <p:sp>
        <p:nvSpPr>
          <p:cNvPr id="240660" name="Text Box 20"/>
          <p:cNvSpPr txBox="1">
            <a:spLocks noChangeArrowheads="1"/>
          </p:cNvSpPr>
          <p:nvPr/>
        </p:nvSpPr>
        <p:spPr bwMode="auto">
          <a:xfrm>
            <a:off x="6072460" y="3320157"/>
            <a:ext cx="1739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000" b="1" u="none" dirty="0" err="1">
                <a:solidFill>
                  <a:schemeClr val="accent2"/>
                </a:solidFill>
              </a:rPr>
              <a:t>after</a:t>
            </a:r>
            <a:r>
              <a:rPr lang="pl-PL" sz="2000" b="1" u="none" dirty="0">
                <a:solidFill>
                  <a:schemeClr val="accent2"/>
                </a:solidFill>
              </a:rPr>
              <a:t> </a:t>
            </a:r>
            <a:r>
              <a:rPr lang="pl-PL" sz="2000" b="1" u="none" dirty="0" err="1">
                <a:solidFill>
                  <a:schemeClr val="accent2"/>
                </a:solidFill>
              </a:rPr>
              <a:t>reaction</a:t>
            </a:r>
            <a:r>
              <a:rPr lang="de-DE" sz="2000" b="1" u="none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240661" name="Rectangle 21"/>
          <p:cNvSpPr>
            <a:spLocks noChangeArrowheads="1"/>
          </p:cNvSpPr>
          <p:nvPr/>
        </p:nvSpPr>
        <p:spPr bwMode="auto">
          <a:xfrm>
            <a:off x="6372225" y="5607124"/>
            <a:ext cx="142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u="none">
                <a:solidFill>
                  <a:schemeClr val="accent2"/>
                </a:solidFill>
              </a:rPr>
              <a:t>L = 0, </a:t>
            </a:r>
            <a:r>
              <a:rPr lang="de-DE" b="1" u="none">
                <a:solidFill>
                  <a:srgbClr val="66FF33"/>
                </a:solidFill>
              </a:rPr>
              <a:t>l=0</a:t>
            </a:r>
          </a:p>
        </p:txBody>
      </p:sp>
      <p:sp>
        <p:nvSpPr>
          <p:cNvPr id="240662" name="Oval 22"/>
          <p:cNvSpPr>
            <a:spLocks noChangeArrowheads="1"/>
          </p:cNvSpPr>
          <p:nvPr/>
        </p:nvSpPr>
        <p:spPr bwMode="auto">
          <a:xfrm>
            <a:off x="430908" y="1772097"/>
            <a:ext cx="649287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63" name="Line 23"/>
          <p:cNvSpPr>
            <a:spLocks noChangeShapeType="1"/>
          </p:cNvSpPr>
          <p:nvPr/>
        </p:nvSpPr>
        <p:spPr bwMode="auto">
          <a:xfrm>
            <a:off x="1080195" y="2062609"/>
            <a:ext cx="200342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64" name="Text Box 24"/>
          <p:cNvSpPr txBox="1">
            <a:spLocks noChangeArrowheads="1"/>
          </p:cNvSpPr>
          <p:nvPr/>
        </p:nvSpPr>
        <p:spPr bwMode="auto">
          <a:xfrm>
            <a:off x="1438970" y="1702247"/>
            <a:ext cx="965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u="none">
                <a:solidFill>
                  <a:schemeClr val="accent2"/>
                </a:solidFill>
              </a:rPr>
              <a:t>3 GeV/c</a:t>
            </a:r>
          </a:p>
        </p:txBody>
      </p:sp>
      <p:sp>
        <p:nvSpPr>
          <p:cNvPr id="240665" name="Oval 25"/>
          <p:cNvSpPr>
            <a:spLocks noChangeArrowheads="1"/>
          </p:cNvSpPr>
          <p:nvPr/>
        </p:nvSpPr>
        <p:spPr bwMode="auto">
          <a:xfrm>
            <a:off x="3310633" y="1989584"/>
            <a:ext cx="720725" cy="7191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66" name="Oval 26"/>
          <p:cNvSpPr>
            <a:spLocks noChangeArrowheads="1"/>
          </p:cNvSpPr>
          <p:nvPr/>
        </p:nvSpPr>
        <p:spPr bwMode="auto">
          <a:xfrm>
            <a:off x="6623745" y="2565847"/>
            <a:ext cx="720725" cy="7191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0667" name="Text Box 27"/>
          <p:cNvSpPr txBox="1">
            <a:spLocks noChangeArrowheads="1"/>
          </p:cNvSpPr>
          <p:nvPr/>
        </p:nvSpPr>
        <p:spPr bwMode="auto">
          <a:xfrm>
            <a:off x="6839645" y="2708722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40668" name="Text Box 28"/>
          <p:cNvSpPr txBox="1">
            <a:spLocks noChangeArrowheads="1"/>
          </p:cNvSpPr>
          <p:nvPr/>
        </p:nvSpPr>
        <p:spPr bwMode="auto">
          <a:xfrm>
            <a:off x="6839645" y="1195834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40669" name="Oval 29"/>
          <p:cNvSpPr>
            <a:spLocks noChangeArrowheads="1"/>
          </p:cNvSpPr>
          <p:nvPr/>
        </p:nvSpPr>
        <p:spPr bwMode="auto">
          <a:xfrm>
            <a:off x="6766620" y="1916559"/>
            <a:ext cx="576263" cy="57626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u="none">
              <a:solidFill>
                <a:srgbClr val="66FF33"/>
              </a:solidFill>
            </a:endParaRPr>
          </a:p>
        </p:txBody>
      </p:sp>
      <p:sp>
        <p:nvSpPr>
          <p:cNvPr id="240670" name="Text Box 30"/>
          <p:cNvSpPr txBox="1">
            <a:spLocks noChangeArrowheads="1"/>
          </p:cNvSpPr>
          <p:nvPr/>
        </p:nvSpPr>
        <p:spPr bwMode="auto">
          <a:xfrm>
            <a:off x="6911083" y="1989584"/>
            <a:ext cx="287337" cy="396875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u="none">
                <a:solidFill>
                  <a:schemeClr val="bg1"/>
                </a:solidFill>
                <a:latin typeface="Symbol" pitchFamily="18" charset="2"/>
              </a:rPr>
              <a:t>h</a:t>
            </a:r>
            <a:endParaRPr lang="de-DE" sz="2000" u="none">
              <a:solidFill>
                <a:schemeClr val="bg1"/>
              </a:solidFill>
            </a:endParaRPr>
          </a:p>
        </p:txBody>
      </p:sp>
      <p:sp>
        <p:nvSpPr>
          <p:cNvPr id="240671" name="Line 31"/>
          <p:cNvSpPr>
            <a:spLocks noChangeShapeType="1"/>
          </p:cNvSpPr>
          <p:nvPr/>
        </p:nvSpPr>
        <p:spPr bwMode="auto">
          <a:xfrm flipV="1">
            <a:off x="7271445" y="1124397"/>
            <a:ext cx="1223963" cy="2159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72" name="Line 32"/>
          <p:cNvSpPr>
            <a:spLocks noChangeShapeType="1"/>
          </p:cNvSpPr>
          <p:nvPr/>
        </p:nvSpPr>
        <p:spPr bwMode="auto">
          <a:xfrm>
            <a:off x="7198420" y="2205484"/>
            <a:ext cx="1370013" cy="2159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73" name="Line 33"/>
          <p:cNvSpPr>
            <a:spLocks noChangeShapeType="1"/>
          </p:cNvSpPr>
          <p:nvPr/>
        </p:nvSpPr>
        <p:spPr bwMode="auto">
          <a:xfrm>
            <a:off x="7198420" y="2997647"/>
            <a:ext cx="1296988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74" name="Text Box 34"/>
          <p:cNvSpPr txBox="1">
            <a:spLocks noChangeArrowheads="1"/>
          </p:cNvSpPr>
          <p:nvPr/>
        </p:nvSpPr>
        <p:spPr bwMode="auto">
          <a:xfrm>
            <a:off x="2339752" y="3933056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u="none" dirty="0"/>
              <a:t>in the </a:t>
            </a:r>
            <a:r>
              <a:rPr lang="pl-PL" u="none" dirty="0" err="1"/>
              <a:t>centre</a:t>
            </a:r>
            <a:r>
              <a:rPr lang="pl-PL" u="none" dirty="0"/>
              <a:t> of mass system</a:t>
            </a:r>
            <a:endParaRPr lang="en-US" u="none" dirty="0">
              <a:cs typeface="Times New Roman" pitchFamily="18" charset="0"/>
            </a:endParaRPr>
          </a:p>
        </p:txBody>
      </p:sp>
      <p:sp>
        <p:nvSpPr>
          <p:cNvPr id="240675" name="Text Box 35"/>
          <p:cNvSpPr txBox="1">
            <a:spLocks noChangeArrowheads="1"/>
          </p:cNvSpPr>
          <p:nvPr/>
        </p:nvSpPr>
        <p:spPr bwMode="auto">
          <a:xfrm>
            <a:off x="684213" y="6281811"/>
            <a:ext cx="424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3600" b="1" u="none">
                <a:solidFill>
                  <a:srgbClr val="FF0000"/>
                </a:solidFill>
                <a:sym typeface="Symbol" pitchFamily="18" charset="2"/>
              </a:rPr>
              <a:t></a:t>
            </a:r>
            <a:r>
              <a:rPr lang="de-DE" sz="3600" u="none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pl-PL" sz="2000" b="1" u="none">
                <a:solidFill>
                  <a:srgbClr val="CC0000"/>
                </a:solidFill>
                <a:sym typeface="Symbol" pitchFamily="18" charset="2"/>
              </a:rPr>
              <a:t>Reaction parameter </a:t>
            </a:r>
            <a:r>
              <a:rPr lang="de-DE" sz="2000" b="1" u="none">
                <a:solidFill>
                  <a:srgbClr val="CC0000"/>
                </a:solidFill>
              </a:rPr>
              <a:t>b </a:t>
            </a:r>
            <a:r>
              <a:rPr lang="de-DE" b="1" u="none">
                <a:solidFill>
                  <a:srgbClr val="CC0000"/>
                </a:solidFill>
                <a:sym typeface="Symbol" pitchFamily="18" charset="2"/>
              </a:rPr>
              <a:t></a:t>
            </a:r>
            <a:r>
              <a:rPr lang="de-DE" b="1" u="none"/>
              <a:t> </a:t>
            </a:r>
            <a:r>
              <a:rPr lang="de-DE" b="1" u="none">
                <a:solidFill>
                  <a:srgbClr val="CC0000"/>
                </a:solidFill>
              </a:rPr>
              <a:t>0.2 fm</a:t>
            </a:r>
          </a:p>
        </p:txBody>
      </p:sp>
      <p:sp>
        <p:nvSpPr>
          <p:cNvPr id="240676" name="Line 36"/>
          <p:cNvSpPr>
            <a:spLocks noChangeShapeType="1"/>
          </p:cNvSpPr>
          <p:nvPr/>
        </p:nvSpPr>
        <p:spPr bwMode="auto">
          <a:xfrm flipV="1">
            <a:off x="4140200" y="4840361"/>
            <a:ext cx="0" cy="10064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77" name="Line 37"/>
          <p:cNvSpPr>
            <a:spLocks noChangeShapeType="1"/>
          </p:cNvSpPr>
          <p:nvPr/>
        </p:nvSpPr>
        <p:spPr bwMode="auto">
          <a:xfrm flipV="1">
            <a:off x="900113" y="4191074"/>
            <a:ext cx="0" cy="10064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grpSp>
        <p:nvGrpSpPr>
          <p:cNvPr id="240678" name="Group 38"/>
          <p:cNvGrpSpPr>
            <a:grpSpLocks/>
          </p:cNvGrpSpPr>
          <p:nvPr/>
        </p:nvGrpSpPr>
        <p:grpSpPr bwMode="auto">
          <a:xfrm>
            <a:off x="6227763" y="6165304"/>
            <a:ext cx="1800225" cy="893763"/>
            <a:chOff x="3923" y="3430"/>
            <a:chExt cx="1134" cy="563"/>
          </a:xfrm>
        </p:grpSpPr>
        <p:sp>
          <p:nvSpPr>
            <p:cNvPr id="240679" name="Rectangle 39"/>
            <p:cNvSpPr>
              <a:spLocks noChangeArrowheads="1"/>
            </p:cNvSpPr>
            <p:nvPr/>
          </p:nvSpPr>
          <p:spPr bwMode="auto">
            <a:xfrm>
              <a:off x="4014" y="3475"/>
              <a:ext cx="86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de-DE" b="1" u="none" baseline="30000">
                  <a:solidFill>
                    <a:srgbClr val="CC0000"/>
                  </a:solidFill>
                </a:rPr>
                <a:t>3</a:t>
              </a:r>
              <a:r>
                <a:rPr lang="de-DE" b="1" u="none">
                  <a:solidFill>
                    <a:srgbClr val="CC0000"/>
                  </a:solidFill>
                </a:rPr>
                <a:t>P</a:t>
              </a:r>
              <a:r>
                <a:rPr lang="de-DE" b="1" u="none" baseline="-25000">
                  <a:solidFill>
                    <a:srgbClr val="CC0000"/>
                  </a:solidFill>
                </a:rPr>
                <a:t>0</a:t>
              </a:r>
              <a:r>
                <a:rPr lang="de-DE" b="1" u="none">
                  <a:solidFill>
                    <a:srgbClr val="CC0000"/>
                  </a:solidFill>
                  <a:sym typeface="Symbol" pitchFamily="18" charset="2"/>
                </a:rPr>
                <a:t></a:t>
              </a:r>
              <a:r>
                <a:rPr lang="de-DE" b="1" u="none" baseline="30000">
                  <a:solidFill>
                    <a:srgbClr val="CC0000"/>
                  </a:solidFill>
                </a:rPr>
                <a:t>1</a:t>
              </a:r>
              <a:r>
                <a:rPr lang="de-DE" b="1" u="none">
                  <a:solidFill>
                    <a:srgbClr val="CC0000"/>
                  </a:solidFill>
                  <a:sym typeface="Symbol" pitchFamily="18" charset="2"/>
                </a:rPr>
                <a:t>S</a:t>
              </a:r>
              <a:r>
                <a:rPr lang="de-DE" b="1" u="none" baseline="-25000">
                  <a:solidFill>
                    <a:srgbClr val="CC0000"/>
                  </a:solidFill>
                  <a:sym typeface="Symbol" pitchFamily="18" charset="2"/>
                </a:rPr>
                <a:t>0</a:t>
              </a:r>
              <a:r>
                <a:rPr lang="de-DE" b="1" u="none">
                  <a:solidFill>
                    <a:srgbClr val="CC0000"/>
                  </a:solidFill>
                  <a:sym typeface="Symbol" pitchFamily="18" charset="2"/>
                </a:rPr>
                <a:t>s</a:t>
              </a:r>
              <a:r>
                <a:rPr lang="de-DE" b="1" u="none">
                  <a:sym typeface="Symbol" pitchFamily="18" charset="2"/>
                </a:rPr>
                <a:t>	</a:t>
              </a:r>
              <a:r>
                <a:rPr lang="en-US" u="none">
                  <a:sym typeface="Symbol" pitchFamily="18" charset="2"/>
                </a:rPr>
                <a:t> </a:t>
              </a:r>
            </a:p>
          </p:txBody>
        </p:sp>
        <p:sp>
          <p:nvSpPr>
            <p:cNvPr id="240680" name="Rectangle 40"/>
            <p:cNvSpPr>
              <a:spLocks noChangeArrowheads="1"/>
            </p:cNvSpPr>
            <p:nvPr/>
          </p:nvSpPr>
          <p:spPr bwMode="auto">
            <a:xfrm>
              <a:off x="3923" y="3430"/>
              <a:ext cx="1134" cy="409"/>
            </a:xfrm>
            <a:prstGeom prst="rect">
              <a:avLst/>
            </a:prstGeom>
            <a:noFill/>
            <a:ln w="444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40681" name="Line 41"/>
          <p:cNvSpPr>
            <a:spLocks noChangeShapeType="1"/>
          </p:cNvSpPr>
          <p:nvPr/>
        </p:nvSpPr>
        <p:spPr bwMode="auto">
          <a:xfrm flipV="1">
            <a:off x="7164388" y="4695899"/>
            <a:ext cx="0" cy="93662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0682" name="Line 42"/>
          <p:cNvSpPr>
            <a:spLocks noChangeShapeType="1"/>
          </p:cNvSpPr>
          <p:nvPr/>
        </p:nvSpPr>
        <p:spPr bwMode="auto">
          <a:xfrm>
            <a:off x="6732588" y="4048199"/>
            <a:ext cx="0" cy="93345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9289032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threshold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as a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spin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filter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77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76" grpId="0" animBg="1"/>
      <p:bldP spid="240677" grpId="0" animBg="1"/>
      <p:bldP spid="240681" grpId="0" animBg="1"/>
      <p:bldP spid="2406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16632"/>
            <a:ext cx="736282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2790" y="879103"/>
            <a:ext cx="3545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A. Deloff, nucl-th/0309059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2810134" y="5817458"/>
            <a:ext cx="3490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>
                <a:solidFill>
                  <a:srgbClr val="FF0000"/>
                </a:solidFill>
              </a:rPr>
              <a:t>Ss</a:t>
            </a:r>
            <a:r>
              <a:rPr lang="pl-PL" sz="4000" dirty="0" smtClean="0">
                <a:solidFill>
                  <a:srgbClr val="FF0000"/>
                </a:solidFill>
              </a:rPr>
              <a:t>,   Sd, Ps, Pp </a:t>
            </a:r>
            <a:endParaRPr lang="pl-PL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3586" y="5013176"/>
            <a:ext cx="4448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Ss,  </a:t>
            </a:r>
            <a:r>
              <a:rPr lang="pl-PL" sz="4000" strike="sngStrike" dirty="0" smtClean="0"/>
              <a:t>Sp</a:t>
            </a:r>
            <a:r>
              <a:rPr lang="pl-PL" sz="4000" dirty="0" smtClean="0"/>
              <a:t>, Sd,   Ps,  Pp 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002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99392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experimental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challenge !  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50" y="548680"/>
            <a:ext cx="4418906" cy="589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132138" y="3293343"/>
            <a:ext cx="1223962" cy="2303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98500"/>
            <a:ext cx="79248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2532063" y="76200"/>
            <a:ext cx="40782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000CC"/>
              </a:buClr>
              <a:buFont typeface="Arial" pitchFamily="34" charset="0"/>
              <a:buNone/>
            </a:pPr>
            <a:r>
              <a:rPr lang="en-GB" altLang="pl-PL" sz="2400" b="1">
                <a:solidFill>
                  <a:srgbClr val="FF0000"/>
                </a:solidFill>
                <a:latin typeface="Arial" pitchFamily="34" charset="0"/>
              </a:rPr>
              <a:t>CO</a:t>
            </a:r>
            <a:r>
              <a:rPr lang="en-GB" altLang="pl-PL" sz="2400" b="1">
                <a:solidFill>
                  <a:srgbClr val="0000CC"/>
                </a:solidFill>
                <a:latin typeface="Arial" pitchFamily="34" charset="0"/>
              </a:rPr>
              <a:t>oler </a:t>
            </a:r>
            <a:r>
              <a:rPr lang="en-GB" altLang="pl-PL" sz="2400" b="1">
                <a:solidFill>
                  <a:srgbClr val="FF0000"/>
                </a:solidFill>
                <a:latin typeface="Arial" pitchFamily="34" charset="0"/>
              </a:rPr>
              <a:t>SY</a:t>
            </a:r>
            <a:r>
              <a:rPr lang="en-GB" altLang="pl-PL" sz="2400" b="1">
                <a:solidFill>
                  <a:srgbClr val="0000CC"/>
                </a:solidFill>
                <a:latin typeface="Arial" pitchFamily="34" charset="0"/>
              </a:rPr>
              <a:t>nchrotron </a:t>
            </a:r>
            <a:r>
              <a:rPr lang="en-GB" altLang="pl-PL" sz="2400" b="1">
                <a:solidFill>
                  <a:srgbClr val="FF0000"/>
                </a:solidFill>
                <a:latin typeface="Arial" pitchFamily="34" charset="0"/>
              </a:rPr>
              <a:t>COSY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541338" y="-2346325"/>
            <a:ext cx="5899151" cy="2300287"/>
            <a:chOff x="-341" y="-1478"/>
            <a:chExt cx="3716" cy="1449"/>
          </a:xfrm>
        </p:grpSpPr>
        <p:sp>
          <p:nvSpPr>
            <p:cNvPr id="23562" name="Rectangle 4"/>
            <p:cNvSpPr>
              <a:spLocks noChangeArrowheads="1"/>
            </p:cNvSpPr>
            <p:nvPr/>
          </p:nvSpPr>
          <p:spPr bwMode="auto">
            <a:xfrm>
              <a:off x="-341" y="-1478"/>
              <a:ext cx="3717" cy="49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spolaryzowana lub niespolaryzowana </a:t>
              </a:r>
            </a:p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None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    wiązka protonów i deuteronów</a:t>
              </a:r>
            </a:p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None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           </a:t>
              </a:r>
            </a:p>
          </p:txBody>
        </p:sp>
        <p:sp>
          <p:nvSpPr>
            <p:cNvPr id="23563" name="Rectangle 5"/>
            <p:cNvSpPr>
              <a:spLocks noChangeArrowheads="1"/>
            </p:cNvSpPr>
            <p:nvPr/>
          </p:nvSpPr>
          <p:spPr bwMode="auto">
            <a:xfrm>
              <a:off x="-341" y="-979"/>
              <a:ext cx="3717" cy="32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chłodzenie stochasyczne i elektronowe</a:t>
              </a:r>
            </a:p>
          </p:txBody>
        </p:sp>
        <p:sp>
          <p:nvSpPr>
            <p:cNvPr id="23564" name="Rectangle 6"/>
            <p:cNvSpPr>
              <a:spLocks noChangeArrowheads="1"/>
            </p:cNvSpPr>
            <p:nvPr/>
          </p:nvSpPr>
          <p:spPr bwMode="auto">
            <a:xfrm>
              <a:off x="-341" y="-649"/>
              <a:ext cx="3717" cy="32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zakres pędu: 600 – 3700 MeV/c</a:t>
              </a:r>
            </a:p>
          </p:txBody>
        </p:sp>
        <p:sp>
          <p:nvSpPr>
            <p:cNvPr id="23565" name="Rectangle 7"/>
            <p:cNvSpPr>
              <a:spLocks noChangeArrowheads="1"/>
            </p:cNvSpPr>
            <p:nvPr/>
          </p:nvSpPr>
          <p:spPr bwMode="auto">
            <a:xfrm>
              <a:off x="-341" y="-321"/>
              <a:ext cx="3717" cy="29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produkcja mezonów do  </a:t>
              </a:r>
              <a:r>
                <a:rPr lang="en-GB" altLang="pl-PL" sz="2000">
                  <a:solidFill>
                    <a:srgbClr val="FF0000"/>
                  </a:solidFill>
                  <a:latin typeface="Symbol" pitchFamily="18" charset="2"/>
                </a:rPr>
                <a:t></a:t>
              </a: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(1020) włącznie</a:t>
              </a: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>
            <a:off x="3779838" y="-2438400"/>
            <a:ext cx="4748212" cy="2298700"/>
            <a:chOff x="2381" y="-1536"/>
            <a:chExt cx="2991" cy="1448"/>
          </a:xfrm>
        </p:grpSpPr>
        <p:sp>
          <p:nvSpPr>
            <p:cNvPr id="23558" name="Rectangle 9"/>
            <p:cNvSpPr>
              <a:spLocks noChangeArrowheads="1"/>
            </p:cNvSpPr>
            <p:nvPr/>
          </p:nvSpPr>
          <p:spPr bwMode="auto">
            <a:xfrm>
              <a:off x="2381" y="-1536"/>
              <a:ext cx="2992" cy="49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polarised and unpolarised proton</a:t>
              </a:r>
            </a:p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None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           and deuteron beams</a:t>
              </a:r>
            </a:p>
          </p:txBody>
        </p:sp>
        <p:sp>
          <p:nvSpPr>
            <p:cNvPr id="23559" name="Rectangle 10"/>
            <p:cNvSpPr>
              <a:spLocks noChangeArrowheads="1"/>
            </p:cNvSpPr>
            <p:nvPr/>
          </p:nvSpPr>
          <p:spPr bwMode="auto">
            <a:xfrm>
              <a:off x="2381" y="-1037"/>
              <a:ext cx="2992" cy="32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stochastic and electron cooling</a:t>
              </a:r>
            </a:p>
          </p:txBody>
        </p:sp>
        <p:sp>
          <p:nvSpPr>
            <p:cNvPr id="23560" name="Rectangle 11"/>
            <p:cNvSpPr>
              <a:spLocks noChangeArrowheads="1"/>
            </p:cNvSpPr>
            <p:nvPr/>
          </p:nvSpPr>
          <p:spPr bwMode="auto">
            <a:xfrm>
              <a:off x="2381" y="-706"/>
              <a:ext cx="2992" cy="32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momentum range: 600 – 3700 MeV/c</a:t>
              </a:r>
            </a:p>
          </p:txBody>
        </p:sp>
        <p:sp>
          <p:nvSpPr>
            <p:cNvPr id="23561" name="Rectangle 12"/>
            <p:cNvSpPr>
              <a:spLocks noChangeArrowheads="1"/>
            </p:cNvSpPr>
            <p:nvPr/>
          </p:nvSpPr>
          <p:spPr bwMode="auto">
            <a:xfrm>
              <a:off x="2381" y="-380"/>
              <a:ext cx="2992" cy="29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meson production  up to </a:t>
              </a:r>
              <a:r>
                <a:rPr lang="en-GB" altLang="pl-PL" sz="2000">
                  <a:solidFill>
                    <a:srgbClr val="FF0000"/>
                  </a:solidFill>
                  <a:latin typeface="Symbol" pitchFamily="18" charset="2"/>
                </a:rPr>
                <a:t></a:t>
              </a: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(1020)</a:t>
              </a:r>
              <a:r>
                <a:rPr lang="ar-SA" altLang="pl-PL" sz="2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‏</a:t>
              </a:r>
              <a:endParaRPr lang="en-GB" altLang="pl-PL" sz="2000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219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9" name="Picture 5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53" y="2150889"/>
            <a:ext cx="4676775" cy="3924300"/>
          </a:xfrm>
          <a:noFill/>
          <a:ln/>
        </p:spPr>
      </p:pic>
      <p:sp>
        <p:nvSpPr>
          <p:cNvPr id="318471" name="Text Box 7"/>
          <p:cNvSpPr txBox="1">
            <a:spLocks noChangeArrowheads="1"/>
          </p:cNvSpPr>
          <p:nvPr/>
        </p:nvSpPr>
        <p:spPr bwMode="auto">
          <a:xfrm>
            <a:off x="461516" y="1815207"/>
            <a:ext cx="3041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u="none" dirty="0"/>
              <a:t>    </a:t>
            </a:r>
            <a:r>
              <a:rPr lang="pl-PL" u="none" dirty="0" smtClean="0">
                <a:solidFill>
                  <a:schemeClr val="accent2"/>
                </a:solidFill>
              </a:rPr>
              <a:t>dynamics  </a:t>
            </a:r>
            <a:r>
              <a:rPr lang="pl-PL" dirty="0" smtClean="0">
                <a:solidFill>
                  <a:schemeClr val="accent2"/>
                </a:solidFill>
                <a:sym typeface="Wingdings" pitchFamily="2" charset="2"/>
              </a:rPr>
              <a:t>→</a:t>
            </a:r>
            <a:r>
              <a:rPr lang="pl-PL" u="none" dirty="0" smtClean="0">
                <a:solidFill>
                  <a:schemeClr val="accent2"/>
                </a:solidFill>
                <a:sym typeface="Wingdings" pitchFamily="2" charset="2"/>
              </a:rPr>
              <a:t>  </a:t>
            </a:r>
            <a:r>
              <a:rPr lang="de-DE" u="none" dirty="0">
                <a:solidFill>
                  <a:schemeClr val="accent2"/>
                </a:solidFill>
              </a:rPr>
              <a:t>|M</a:t>
            </a:r>
            <a:r>
              <a:rPr lang="de-DE" u="none" baseline="-25000" dirty="0">
                <a:solidFill>
                  <a:schemeClr val="accent2"/>
                </a:solidFill>
              </a:rPr>
              <a:t>0</a:t>
            </a:r>
            <a:r>
              <a:rPr lang="de-DE" u="none" dirty="0">
                <a:solidFill>
                  <a:schemeClr val="accent2"/>
                </a:solidFill>
              </a:rPr>
              <a:t>|</a:t>
            </a:r>
            <a:r>
              <a:rPr lang="de-DE" u="none" baseline="30000" dirty="0">
                <a:solidFill>
                  <a:schemeClr val="accent2"/>
                </a:solidFill>
              </a:rPr>
              <a:t>2</a:t>
            </a:r>
            <a:r>
              <a:rPr lang="pl-PL" dirty="0">
                <a:sym typeface="Wingdings" pitchFamily="2" charset="2"/>
              </a:rPr>
              <a:t> </a:t>
            </a:r>
            <a:endParaRPr lang="de-DE" dirty="0">
              <a:sym typeface="Wingdings" pitchFamily="2" charset="2"/>
            </a:endParaRPr>
          </a:p>
        </p:txBody>
      </p:sp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66228" y="6111701"/>
            <a:ext cx="3813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u="none" dirty="0"/>
              <a:t>   </a:t>
            </a:r>
            <a:r>
              <a:rPr lang="de-DE" sz="1600" u="none" dirty="0"/>
              <a:t>ONE NUMBER </a:t>
            </a:r>
            <a:r>
              <a:rPr lang="en-US" sz="1600" u="none" dirty="0">
                <a:solidFill>
                  <a:schemeClr val="accent2"/>
                </a:solidFill>
              </a:rPr>
              <a:t>  and</a:t>
            </a:r>
            <a:r>
              <a:rPr lang="pl-PL" sz="1600" u="none" dirty="0">
                <a:solidFill>
                  <a:schemeClr val="accent2"/>
                </a:solidFill>
                <a:sym typeface="Wingdings" pitchFamily="2" charset="2"/>
              </a:rPr>
              <a:t>  MANY GRAPHS </a:t>
            </a:r>
            <a:endParaRPr lang="en-US" sz="1600" u="none" dirty="0">
              <a:solidFill>
                <a:schemeClr val="accent2"/>
              </a:solidFill>
              <a:sym typeface="Wingdings" pitchFamily="2" charset="2"/>
            </a:endParaRPr>
          </a:p>
          <a:p>
            <a:r>
              <a:rPr lang="en-US" sz="1600" u="none" dirty="0">
                <a:solidFill>
                  <a:schemeClr val="accent2"/>
                </a:solidFill>
                <a:sym typeface="Wingdings" pitchFamily="2" charset="2"/>
              </a:rPr>
              <a:t>                                  </a:t>
            </a:r>
            <a:endParaRPr lang="de-DE" sz="2000" dirty="0">
              <a:sym typeface="Wingdings" pitchFamily="2" charset="2"/>
            </a:endParaRPr>
          </a:p>
        </p:txBody>
      </p:sp>
      <p:sp>
        <p:nvSpPr>
          <p:cNvPr id="318473" name="Text Box 9"/>
          <p:cNvSpPr txBox="1">
            <a:spLocks noChangeArrowheads="1"/>
          </p:cNvSpPr>
          <p:nvPr/>
        </p:nvSpPr>
        <p:spPr bwMode="auto">
          <a:xfrm>
            <a:off x="4458841" y="1026492"/>
            <a:ext cx="475138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u="none"/>
              <a:t>   </a:t>
            </a:r>
            <a:r>
              <a:rPr lang="pl-PL" sz="1600" u="none"/>
              <a:t>What would the first experimental physicists  tell us?</a:t>
            </a:r>
          </a:p>
          <a:p>
            <a:endParaRPr lang="de-DE" sz="1400">
              <a:sym typeface="Wingdings" pitchFamily="2" charset="2"/>
            </a:endParaRPr>
          </a:p>
        </p:txBody>
      </p:sp>
      <p:sp>
        <p:nvSpPr>
          <p:cNvPr id="318474" name="Text Box 10"/>
          <p:cNvSpPr txBox="1">
            <a:spLocks noChangeArrowheads="1"/>
          </p:cNvSpPr>
          <p:nvPr/>
        </p:nvSpPr>
        <p:spPr bwMode="auto">
          <a:xfrm>
            <a:off x="4596259" y="4147393"/>
            <a:ext cx="4440237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u="none" dirty="0"/>
              <a:t>                 </a:t>
            </a:r>
            <a:r>
              <a:rPr lang="pl-PL" sz="1600" u="none" dirty="0" err="1"/>
              <a:t>What</a:t>
            </a:r>
            <a:r>
              <a:rPr lang="pl-PL" sz="1600" u="none" dirty="0"/>
              <a:t> </a:t>
            </a:r>
            <a:r>
              <a:rPr lang="pl-PL" sz="1600" u="none" dirty="0" err="1"/>
              <a:t>would</a:t>
            </a:r>
            <a:r>
              <a:rPr lang="pl-PL" sz="1600" u="none" dirty="0"/>
              <a:t> the </a:t>
            </a:r>
            <a:r>
              <a:rPr lang="en-US" sz="1600" u="none" dirty="0"/>
              <a:t> best student </a:t>
            </a:r>
          </a:p>
          <a:p>
            <a:r>
              <a:rPr lang="en-US" sz="1600" u="none" dirty="0"/>
              <a:t>            of the </a:t>
            </a:r>
            <a:r>
              <a:rPr lang="en-US" sz="1600" u="none" dirty="0" err="1"/>
              <a:t>Jagellonian</a:t>
            </a:r>
            <a:r>
              <a:rPr lang="en-US" sz="1600" u="none" dirty="0"/>
              <a:t> University tell us?</a:t>
            </a:r>
            <a:endParaRPr lang="pl-PL" sz="1600" u="none" dirty="0"/>
          </a:p>
          <a:p>
            <a:endParaRPr lang="en-US" sz="1600" u="none" dirty="0"/>
          </a:p>
          <a:p>
            <a:r>
              <a:rPr lang="en-US" sz="1600" u="none" dirty="0"/>
              <a:t>He is encouraging us</a:t>
            </a:r>
            <a:r>
              <a:rPr lang="pl-PL" sz="1600" u="none" dirty="0"/>
              <a:t> to </a:t>
            </a:r>
            <a:r>
              <a:rPr lang="pl-PL" sz="1600" u="none" dirty="0" err="1"/>
              <a:t>continue</a:t>
            </a:r>
            <a:r>
              <a:rPr lang="en-US" sz="1600" u="none" dirty="0"/>
              <a:t>:</a:t>
            </a:r>
          </a:p>
          <a:p>
            <a:endParaRPr lang="en-US" sz="1600" u="none" dirty="0"/>
          </a:p>
          <a:p>
            <a:r>
              <a:rPr lang="en-US" sz="1600" u="none" dirty="0"/>
              <a:t>                     </a:t>
            </a:r>
            <a:r>
              <a:rPr lang="en-US" sz="2000" i="1" u="none" dirty="0">
                <a:solidFill>
                  <a:srgbClr val="FF0000"/>
                </a:solidFill>
              </a:rPr>
              <a:t>For what is determinate </a:t>
            </a:r>
          </a:p>
          <a:p>
            <a:r>
              <a:rPr lang="en-US" sz="2000" i="1" u="none" dirty="0">
                <a:solidFill>
                  <a:srgbClr val="FF0000"/>
                </a:solidFill>
              </a:rPr>
              <a:t>     cannot have innumerable explanations</a:t>
            </a:r>
          </a:p>
          <a:p>
            <a:endParaRPr lang="pl-PL" sz="1600" u="none" dirty="0"/>
          </a:p>
          <a:p>
            <a:r>
              <a:rPr lang="en-US" sz="1400" u="none" dirty="0"/>
              <a:t>NICOLAUS COPERNICUS</a:t>
            </a:r>
            <a:r>
              <a:rPr lang="pl-PL" sz="1400" u="none" dirty="0"/>
              <a:t> </a:t>
            </a:r>
            <a:endParaRPr lang="en-US" sz="1400" u="none" dirty="0"/>
          </a:p>
          <a:p>
            <a:r>
              <a:rPr lang="en-US" sz="1400" u="none" dirty="0"/>
              <a:t>                        ”Minor Works III, Letter against Wagner</a:t>
            </a:r>
            <a:r>
              <a:rPr lang="pl-PL" sz="1400" u="none" dirty="0"/>
              <a:t>”</a:t>
            </a:r>
            <a:endParaRPr lang="de-DE" sz="1400" dirty="0">
              <a:sym typeface="Wingdings" pitchFamily="2" charset="2"/>
            </a:endParaRPr>
          </a:p>
        </p:txBody>
      </p:sp>
      <p:sp>
        <p:nvSpPr>
          <p:cNvPr id="318475" name="Text Box 11"/>
          <p:cNvSpPr txBox="1">
            <a:spLocks noChangeArrowheads="1"/>
          </p:cNvSpPr>
          <p:nvPr/>
        </p:nvSpPr>
        <p:spPr bwMode="auto">
          <a:xfrm>
            <a:off x="4638228" y="1458292"/>
            <a:ext cx="4686300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1600" u="none"/>
              <a:t>Salviati.  </a:t>
            </a:r>
            <a:r>
              <a:rPr lang="pl-PL" sz="1800" i="1" u="none"/>
              <a:t>But if, of many computations, </a:t>
            </a:r>
            <a:endParaRPr lang="en-US" sz="1800" i="1" u="none"/>
          </a:p>
          <a:p>
            <a:r>
              <a:rPr lang="en-US" sz="1800" i="1" u="none"/>
              <a:t>                   </a:t>
            </a:r>
            <a:r>
              <a:rPr lang="pl-PL" sz="1800" i="1" u="none"/>
              <a:t>not even two</a:t>
            </a:r>
            <a:r>
              <a:rPr lang="en-US" sz="1800" i="1" u="none"/>
              <a:t> </a:t>
            </a:r>
            <a:r>
              <a:rPr lang="pl-PL" sz="1800" i="1" u="none"/>
              <a:t>came out in agreement, </a:t>
            </a:r>
            <a:endParaRPr lang="en-US" sz="1800" i="1" u="none"/>
          </a:p>
          <a:p>
            <a:r>
              <a:rPr lang="en-US" sz="1800" i="1" u="none"/>
              <a:t>                   </a:t>
            </a:r>
            <a:r>
              <a:rPr lang="pl-PL" sz="1800" i="1" u="none"/>
              <a:t>what would you think of that?</a:t>
            </a:r>
          </a:p>
          <a:p>
            <a:r>
              <a:rPr lang="pl-PL" sz="1400" u="none"/>
              <a:t>      </a:t>
            </a:r>
            <a:r>
              <a:rPr lang="pl-PL" sz="1600" u="none"/>
              <a:t>Simplicio. </a:t>
            </a:r>
            <a:r>
              <a:rPr lang="pl-PL" sz="2000" i="1" u="none">
                <a:solidFill>
                  <a:srgbClr val="FF0000"/>
                </a:solidFill>
              </a:rPr>
              <a:t>If that is how the matters stand, </a:t>
            </a:r>
          </a:p>
          <a:p>
            <a:r>
              <a:rPr lang="pl-PL" sz="2000" i="1" u="none">
                <a:solidFill>
                  <a:srgbClr val="FF0000"/>
                </a:solidFill>
              </a:rPr>
              <a:t>                           it is truly a serious defect</a:t>
            </a:r>
          </a:p>
          <a:p>
            <a:r>
              <a:rPr lang="pl-PL" sz="1400" u="none"/>
              <a:t>      </a:t>
            </a:r>
            <a:r>
              <a:rPr lang="en-US" sz="1400" u="none"/>
              <a:t>   </a:t>
            </a:r>
            <a:r>
              <a:rPr lang="pl-PL" sz="1400" u="none"/>
              <a:t>GALILEO GALILEI </a:t>
            </a:r>
            <a:endParaRPr lang="en-US" sz="1400" u="none"/>
          </a:p>
          <a:p>
            <a:r>
              <a:rPr lang="en-US" sz="1400" u="none"/>
              <a:t>                ”</a:t>
            </a:r>
            <a:r>
              <a:rPr lang="pl-PL" sz="1400" u="none"/>
              <a:t>Dialogue concerning the two chief world systems”</a:t>
            </a:r>
            <a:endParaRPr lang="de-DE" sz="1400">
              <a:sym typeface="Wingdings" pitchFamily="2" charset="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-47625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dynamics        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e.g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meson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3600" b="1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5496" y="658713"/>
            <a:ext cx="2254250" cy="754063"/>
            <a:chOff x="2789" y="527"/>
            <a:chExt cx="1420" cy="475"/>
          </a:xfrm>
        </p:grpSpPr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2789" y="618"/>
              <a:ext cx="14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l-GR" u="none" dirty="0">
                  <a:cs typeface="Times New Roman" pitchFamily="18" charset="0"/>
                </a:rPr>
                <a:t>σ</a:t>
              </a:r>
              <a:r>
                <a:rPr lang="en-US" u="none" dirty="0">
                  <a:cs typeface="Times New Roman" pitchFamily="18" charset="0"/>
                </a:rPr>
                <a:t> =       </a:t>
              </a:r>
              <a:r>
                <a:rPr lang="en-US" u="none" dirty="0" err="1">
                  <a:cs typeface="Times New Roman" pitchFamily="18" charset="0"/>
                </a:rPr>
                <a:t>dV</a:t>
              </a:r>
              <a:r>
                <a:rPr lang="en-US" u="none" baseline="-25000" dirty="0" err="1">
                  <a:cs typeface="Times New Roman" pitchFamily="18" charset="0"/>
                </a:rPr>
                <a:t>p</a:t>
              </a:r>
              <a:r>
                <a:rPr lang="pl-PL" u="none" baseline="-25000" dirty="0">
                  <a:cs typeface="Times New Roman" pitchFamily="18" charset="0"/>
                </a:rPr>
                <a:t>s</a:t>
              </a:r>
              <a:r>
                <a:rPr lang="en-US" u="none" dirty="0">
                  <a:cs typeface="Times New Roman" pitchFamily="18" charset="0"/>
                </a:rPr>
                <a:t> |M|</a:t>
              </a:r>
              <a:r>
                <a:rPr lang="en-US" u="none" baseline="30000" dirty="0">
                  <a:cs typeface="Times New Roman" pitchFamily="18" charset="0"/>
                </a:rPr>
                <a:t>2</a:t>
              </a:r>
              <a:endParaRPr lang="en-US" u="none" dirty="0">
                <a:cs typeface="Times New Roman" pitchFamily="18" charset="0"/>
              </a:endParaRPr>
            </a:p>
          </p:txBody>
        </p:sp>
        <p:graphicFrame>
          <p:nvGraphicFramePr>
            <p:cNvPr id="11" name="Object 29"/>
            <p:cNvGraphicFramePr>
              <a:graphicFrameLocks noChangeAspect="1"/>
            </p:cNvGraphicFramePr>
            <p:nvPr/>
          </p:nvGraphicFramePr>
          <p:xfrm>
            <a:off x="3107" y="527"/>
            <a:ext cx="444" cy="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5" name="Formel" r:id="rId5" imgW="368280" imgH="393480" progId="Equation.3">
                    <p:embed/>
                  </p:oleObj>
                </mc:Choice>
                <mc:Fallback>
                  <p:oleObj name="Formel" r:id="rId5" imgW="368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527"/>
                          <a:ext cx="444" cy="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1660277" y="1243608"/>
            <a:ext cx="247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u="none" dirty="0"/>
              <a:t>|M|</a:t>
            </a:r>
            <a:r>
              <a:rPr lang="de-DE" u="none" baseline="30000" dirty="0"/>
              <a:t>2 </a:t>
            </a:r>
            <a:r>
              <a:rPr lang="de-DE" u="none" dirty="0"/>
              <a:t> ~ |M</a:t>
            </a:r>
            <a:r>
              <a:rPr lang="de-DE" u="none" baseline="-25000" dirty="0"/>
              <a:t>0</a:t>
            </a:r>
            <a:r>
              <a:rPr lang="de-DE" u="none" dirty="0"/>
              <a:t>|</a:t>
            </a:r>
            <a:r>
              <a:rPr lang="de-DE" u="none" baseline="30000" dirty="0"/>
              <a:t>2 </a:t>
            </a:r>
            <a:r>
              <a:rPr lang="de-DE" u="none" dirty="0"/>
              <a:t>|M</a:t>
            </a:r>
            <a:r>
              <a:rPr lang="de-DE" u="none" baseline="-25000" dirty="0"/>
              <a:t>FSI</a:t>
            </a:r>
            <a:r>
              <a:rPr lang="de-DE" u="none" dirty="0"/>
              <a:t>|</a:t>
            </a:r>
            <a:r>
              <a:rPr lang="de-DE" u="none" baseline="30000" dirty="0"/>
              <a:t>2</a:t>
            </a:r>
            <a:endParaRPr lang="de-DE" u="none" dirty="0"/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6588125" y="4310136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" name="Rectangle 1"/>
          <p:cNvSpPr/>
          <p:nvPr/>
        </p:nvSpPr>
        <p:spPr>
          <a:xfrm>
            <a:off x="-252536" y="3904245"/>
            <a:ext cx="9649072" cy="1964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611188" y="4383161"/>
            <a:ext cx="647700" cy="647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3778250" y="5030861"/>
            <a:ext cx="720725" cy="7191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2338388" y="5389636"/>
            <a:ext cx="1800225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971550" y="4743524"/>
            <a:ext cx="1800225" cy="15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330325" y="4383161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u="none">
                <a:solidFill>
                  <a:schemeClr val="accent2"/>
                </a:solidFill>
              </a:rPr>
              <a:t>1 GeV/c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627313" y="5030861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u="none">
                <a:solidFill>
                  <a:schemeClr val="accent2"/>
                </a:solidFill>
              </a:rPr>
              <a:t>1 GeV/c</a:t>
            </a: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2770188" y="4743524"/>
            <a:ext cx="2592387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4498975" y="5391224"/>
            <a:ext cx="863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6372225" y="4167261"/>
            <a:ext cx="720725" cy="7191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6805613" y="4743524"/>
            <a:ext cx="720725" cy="7191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7092950" y="4238699"/>
            <a:ext cx="576263" cy="57626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u="none">
              <a:solidFill>
                <a:srgbClr val="66FF33"/>
              </a:solidFill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7019925" y="4886399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7237413" y="4311724"/>
            <a:ext cx="287337" cy="396875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u="none">
                <a:solidFill>
                  <a:schemeClr val="bg1"/>
                </a:solidFill>
                <a:latin typeface="Symbol" pitchFamily="18" charset="2"/>
              </a:rPr>
              <a:t>h</a:t>
            </a:r>
            <a:endParaRPr lang="de-DE" sz="2000" u="none">
              <a:solidFill>
                <a:schemeClr val="bg1"/>
              </a:solidFill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594251" y="4293096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755576" y="4483968"/>
            <a:ext cx="3540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3966562" y="5157192"/>
            <a:ext cx="389414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 dirty="0">
                <a:solidFill>
                  <a:schemeClr val="bg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55269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Formel" r:id="rId3" imgW="114120" imgH="215640" progId="Equation.3">
                  <p:embed/>
                </p:oleObj>
              </mc:Choice>
              <mc:Fallback>
                <p:oleObj name="Formel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6862763" y="2767013"/>
            <a:ext cx="287337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27337" name="Oval 9"/>
          <p:cNvSpPr>
            <a:spLocks noChangeArrowheads="1"/>
          </p:cNvSpPr>
          <p:nvPr/>
        </p:nvSpPr>
        <p:spPr bwMode="auto">
          <a:xfrm>
            <a:off x="2727325" y="43703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27338" name="Oval 10"/>
          <p:cNvSpPr>
            <a:spLocks noChangeArrowheads="1"/>
          </p:cNvSpPr>
          <p:nvPr/>
        </p:nvSpPr>
        <p:spPr bwMode="auto">
          <a:xfrm>
            <a:off x="2305050" y="48148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1728788" y="3798888"/>
            <a:ext cx="109537" cy="10318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6600CC"/>
              </a:solidFill>
            </a:endParaRPr>
          </a:p>
        </p:txBody>
      </p:sp>
      <p:sp>
        <p:nvSpPr>
          <p:cNvPr id="227340" name="Rectangle 12"/>
          <p:cNvSpPr>
            <a:spLocks noChangeArrowheads="1"/>
          </p:cNvSpPr>
          <p:nvPr/>
        </p:nvSpPr>
        <p:spPr bwMode="auto">
          <a:xfrm>
            <a:off x="1011238" y="700088"/>
            <a:ext cx="109537" cy="103187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6600CC"/>
              </a:solidFill>
            </a:endParaRPr>
          </a:p>
        </p:txBody>
      </p:sp>
      <p:pic>
        <p:nvPicPr>
          <p:cNvPr id="22734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437991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47" name="Text Box 19"/>
          <p:cNvSpPr txBox="1">
            <a:spLocks noChangeArrowheads="1"/>
          </p:cNvSpPr>
          <p:nvPr/>
        </p:nvSpPr>
        <p:spPr bwMode="auto">
          <a:xfrm>
            <a:off x="4572000" y="0"/>
            <a:ext cx="394851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u="none" dirty="0"/>
              <a:t>            </a:t>
            </a:r>
            <a:r>
              <a:rPr lang="pl-PL" u="none" dirty="0">
                <a:solidFill>
                  <a:schemeClr val="accent2"/>
                </a:solidFill>
              </a:rPr>
              <a:t>dynamics  </a:t>
            </a:r>
            <a:r>
              <a:rPr lang="pl-PL" dirty="0">
                <a:solidFill>
                  <a:schemeClr val="accent2"/>
                </a:solidFill>
                <a:sym typeface="Wingdings" pitchFamily="2" charset="2"/>
              </a:rPr>
              <a:t>→</a:t>
            </a:r>
            <a:r>
              <a:rPr lang="pl-PL" u="none" dirty="0" smtClean="0">
                <a:solidFill>
                  <a:schemeClr val="accent2"/>
                </a:solidFill>
                <a:sym typeface="Wingdings" pitchFamily="2" charset="2"/>
              </a:rPr>
              <a:t>  </a:t>
            </a:r>
            <a:r>
              <a:rPr lang="de-DE" u="none" dirty="0">
                <a:solidFill>
                  <a:schemeClr val="accent2"/>
                </a:solidFill>
              </a:rPr>
              <a:t>|M</a:t>
            </a:r>
            <a:r>
              <a:rPr lang="de-DE" u="none" baseline="-25000" dirty="0">
                <a:solidFill>
                  <a:schemeClr val="accent2"/>
                </a:solidFill>
              </a:rPr>
              <a:t>0</a:t>
            </a:r>
            <a:r>
              <a:rPr lang="de-DE" u="none" dirty="0">
                <a:solidFill>
                  <a:schemeClr val="accent2"/>
                </a:solidFill>
              </a:rPr>
              <a:t>|</a:t>
            </a:r>
            <a:r>
              <a:rPr lang="de-DE" u="none" baseline="30000" dirty="0">
                <a:solidFill>
                  <a:schemeClr val="accent2"/>
                </a:solidFill>
              </a:rPr>
              <a:t>2</a:t>
            </a:r>
            <a:r>
              <a:rPr lang="pl-PL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u="none" dirty="0">
                <a:sym typeface="Wingdings" pitchFamily="2" charset="2"/>
              </a:rPr>
              <a:t>      </a:t>
            </a:r>
            <a:r>
              <a:rPr lang="en-US" u="none" dirty="0">
                <a:solidFill>
                  <a:schemeClr val="accent2"/>
                </a:solidFill>
                <a:sym typeface="Wingdings" pitchFamily="2" charset="2"/>
              </a:rPr>
              <a:t>LARGE </a:t>
            </a:r>
            <a:r>
              <a:rPr lang="en-US" u="none" dirty="0" smtClean="0">
                <a:solidFill>
                  <a:schemeClr val="accent2"/>
                </a:solidFill>
                <a:sym typeface="Wingdings" pitchFamily="2" charset="2"/>
              </a:rPr>
              <a:t>→ </a:t>
            </a:r>
            <a:r>
              <a:rPr lang="en-US" u="none" dirty="0">
                <a:solidFill>
                  <a:schemeClr val="accent2"/>
                </a:solidFill>
                <a:sym typeface="Wingdings" pitchFamily="2" charset="2"/>
              </a:rPr>
              <a:t>RESONANSE</a:t>
            </a:r>
            <a:endParaRPr lang="de-DE" u="none" dirty="0">
              <a:solidFill>
                <a:schemeClr val="accent2"/>
              </a:solidFill>
              <a:sym typeface="Wingdings" pitchFamily="2" charset="2"/>
            </a:endParaRPr>
          </a:p>
        </p:txBody>
      </p:sp>
      <p:pic>
        <p:nvPicPr>
          <p:cNvPr id="227348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25538"/>
            <a:ext cx="2376487" cy="21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49" name="Rectangle 21"/>
          <p:cNvSpPr>
            <a:spLocks noChangeArrowheads="1"/>
          </p:cNvSpPr>
          <p:nvPr/>
        </p:nvSpPr>
        <p:spPr bwMode="auto">
          <a:xfrm>
            <a:off x="5652120" y="3768422"/>
            <a:ext cx="475138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3600" u="none" dirty="0">
                <a:solidFill>
                  <a:schemeClr val="accent2"/>
                </a:solidFill>
              </a:rPr>
              <a:t>CELSIUS</a:t>
            </a:r>
            <a:endParaRPr lang="pl-PL" sz="3600" u="none" dirty="0">
              <a:solidFill>
                <a:schemeClr val="accent2"/>
              </a:solidFill>
            </a:endParaRPr>
          </a:p>
          <a:p>
            <a:endParaRPr lang="de-DE" sz="3600" u="none" dirty="0">
              <a:solidFill>
                <a:schemeClr val="accent2"/>
              </a:solidFill>
            </a:endParaRPr>
          </a:p>
          <a:p>
            <a:r>
              <a:rPr lang="de-DE" sz="3600" u="none" dirty="0" smtClean="0">
                <a:solidFill>
                  <a:schemeClr val="accent2"/>
                </a:solidFill>
              </a:rPr>
              <a:t>COSY</a:t>
            </a:r>
            <a:r>
              <a:rPr lang="pl-PL" sz="3600" dirty="0">
                <a:solidFill>
                  <a:schemeClr val="accent2"/>
                </a:solidFill>
              </a:rPr>
              <a:t/>
            </a:r>
            <a:br>
              <a:rPr lang="pl-PL" sz="3600" dirty="0">
                <a:solidFill>
                  <a:schemeClr val="accent2"/>
                </a:solidFill>
              </a:rPr>
            </a:br>
            <a:endParaRPr lang="de-DE" sz="3600" u="none" dirty="0">
              <a:solidFill>
                <a:schemeClr val="accent2"/>
              </a:solidFill>
            </a:endParaRPr>
          </a:p>
          <a:p>
            <a:r>
              <a:rPr lang="de-DE" sz="3600" u="none" dirty="0" smtClean="0">
                <a:solidFill>
                  <a:schemeClr val="accent2"/>
                </a:solidFill>
              </a:rPr>
              <a:t>SATURNE</a:t>
            </a:r>
            <a:endParaRPr lang="pl-PL" sz="3600" u="non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3563938" y="3357563"/>
            <a:ext cx="6264275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pl-PL" sz="2000" u="none"/>
              <a:t>    </a:t>
            </a:r>
            <a:r>
              <a:rPr lang="de-DE" sz="2000" u="none"/>
              <a:t>     STRONG ISOSPIN DEPENDENCE</a:t>
            </a:r>
          </a:p>
          <a:p>
            <a:pPr lvl="1"/>
            <a:r>
              <a:rPr lang="de-DE" sz="2000" u="none"/>
              <a:t>          Eta meson is by factor  of </a:t>
            </a:r>
            <a:r>
              <a:rPr lang="de-DE" sz="2800" u="none"/>
              <a:t>12 </a:t>
            </a:r>
          </a:p>
          <a:p>
            <a:pPr lvl="1"/>
            <a:r>
              <a:rPr lang="de-DE" sz="2800" u="none"/>
              <a:t>          </a:t>
            </a:r>
            <a:r>
              <a:rPr lang="de-DE" sz="2000" u="none"/>
              <a:t>more coupiously produced </a:t>
            </a:r>
          </a:p>
          <a:p>
            <a:pPr lvl="1"/>
            <a:r>
              <a:rPr lang="de-DE" sz="2000" u="none"/>
              <a:t>          when the total isospin of nucleons </a:t>
            </a:r>
          </a:p>
          <a:p>
            <a:pPr lvl="1"/>
            <a:r>
              <a:rPr lang="de-DE" sz="2000" u="none"/>
              <a:t>                            is equal to </a:t>
            </a:r>
            <a:r>
              <a:rPr lang="de-DE" sz="2800" u="none"/>
              <a:t>0 </a:t>
            </a:r>
          </a:p>
          <a:p>
            <a:pPr lvl="1"/>
            <a:r>
              <a:rPr lang="de-DE" sz="2000" u="none"/>
              <a:t>                   than when it is equal to </a:t>
            </a:r>
            <a:r>
              <a:rPr lang="de-DE" sz="2800" u="none"/>
              <a:t>1</a:t>
            </a:r>
          </a:p>
          <a:p>
            <a:pPr lvl="1"/>
            <a:r>
              <a:rPr lang="de-DE" sz="2800" u="none"/>
              <a:t>    </a:t>
            </a:r>
            <a:r>
              <a:rPr lang="de-DE" u="none"/>
              <a:t>Strong evidence of   isovector</a:t>
            </a:r>
            <a:r>
              <a:rPr lang="pl-PL" u="none"/>
              <a:t> </a:t>
            </a:r>
            <a:r>
              <a:rPr lang="de-DE" u="none"/>
              <a:t>meson</a:t>
            </a:r>
          </a:p>
          <a:p>
            <a:pPr lvl="1"/>
            <a:r>
              <a:rPr lang="de-DE" sz="2800" u="none"/>
              <a:t>     </a:t>
            </a:r>
            <a:r>
              <a:rPr lang="de-DE" u="none"/>
              <a:t>exchange in</a:t>
            </a:r>
            <a:r>
              <a:rPr lang="pl-PL" u="none"/>
              <a:t>  </a:t>
            </a:r>
            <a:r>
              <a:rPr lang="de-DE" u="none"/>
              <a:t>production mechanism</a:t>
            </a:r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1403746" y="4852317"/>
            <a:ext cx="66246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800" u="none" dirty="0" smtClean="0">
                <a:solidFill>
                  <a:srgbClr val="9900FF"/>
                </a:solidFill>
              </a:rPr>
              <a:t>CELSIUS</a:t>
            </a:r>
            <a:endParaRPr lang="de-DE" sz="1200" u="none" dirty="0">
              <a:solidFill>
                <a:srgbClr val="9900FF"/>
              </a:solidFill>
            </a:endParaRPr>
          </a:p>
          <a:p>
            <a:r>
              <a:rPr lang="de-DE" sz="2800" u="none" dirty="0" smtClean="0">
                <a:solidFill>
                  <a:srgbClr val="9900FF"/>
                </a:solidFill>
              </a:rPr>
              <a:t>COSY</a:t>
            </a:r>
            <a:r>
              <a:rPr lang="pl-PL" sz="2800" dirty="0">
                <a:solidFill>
                  <a:srgbClr val="9900FF"/>
                </a:solidFill>
              </a:rPr>
              <a:t/>
            </a:r>
            <a:br>
              <a:rPr lang="pl-PL" sz="2800" dirty="0">
                <a:solidFill>
                  <a:srgbClr val="9900FF"/>
                </a:solidFill>
              </a:rPr>
            </a:br>
            <a:r>
              <a:rPr lang="pl-PL" sz="2800" u="none" dirty="0" smtClean="0">
                <a:solidFill>
                  <a:srgbClr val="9900FF"/>
                </a:solidFill>
              </a:rPr>
              <a:t>SATURNE</a:t>
            </a:r>
            <a:endParaRPr lang="de-DE" sz="2800" u="none" dirty="0">
              <a:solidFill>
                <a:srgbClr val="9900FF"/>
              </a:solidFill>
            </a:endParaRPr>
          </a:p>
        </p:txBody>
      </p:sp>
      <p:pic>
        <p:nvPicPr>
          <p:cNvPr id="373766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33375"/>
            <a:ext cx="3302000" cy="2943225"/>
          </a:xfrm>
          <a:noFill/>
          <a:ln/>
        </p:spPr>
      </p:pic>
      <p:sp>
        <p:nvSpPr>
          <p:cNvPr id="373770" name="Text Box 10"/>
          <p:cNvSpPr txBox="1">
            <a:spLocks noChangeArrowheads="1"/>
          </p:cNvSpPr>
          <p:nvPr/>
        </p:nvSpPr>
        <p:spPr bwMode="auto">
          <a:xfrm>
            <a:off x="5580063" y="183038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3771" name="Text Box 11"/>
          <p:cNvSpPr txBox="1">
            <a:spLocks noChangeArrowheads="1"/>
          </p:cNvSpPr>
          <p:nvPr/>
        </p:nvSpPr>
        <p:spPr bwMode="auto">
          <a:xfrm>
            <a:off x="6011863" y="183038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3772" name="Text Box 12"/>
          <p:cNvSpPr txBox="1">
            <a:spLocks noChangeArrowheads="1"/>
          </p:cNvSpPr>
          <p:nvPr/>
        </p:nvSpPr>
        <p:spPr bwMode="auto">
          <a:xfrm>
            <a:off x="6291263" y="183038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8636"/>
            <a:ext cx="4464496" cy="450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73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70" grpId="0"/>
      <p:bldP spid="373771" grpId="0"/>
      <p:bldP spid="3737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88913"/>
            <a:ext cx="33020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5820" name="Text Box 12"/>
          <p:cNvSpPr txBox="1">
            <a:spLocks noChangeArrowheads="1"/>
          </p:cNvSpPr>
          <p:nvPr/>
        </p:nvSpPr>
        <p:spPr bwMode="auto">
          <a:xfrm>
            <a:off x="323850" y="16859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5821" name="Text Box 13"/>
          <p:cNvSpPr txBox="1">
            <a:spLocks noChangeArrowheads="1"/>
          </p:cNvSpPr>
          <p:nvPr/>
        </p:nvSpPr>
        <p:spPr bwMode="auto">
          <a:xfrm>
            <a:off x="755650" y="16859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5822" name="Text Box 14"/>
          <p:cNvSpPr txBox="1">
            <a:spLocks noChangeArrowheads="1"/>
          </p:cNvSpPr>
          <p:nvPr/>
        </p:nvSpPr>
        <p:spPr bwMode="auto">
          <a:xfrm>
            <a:off x="1035050" y="16859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5823" name="Text Box 15"/>
          <p:cNvSpPr txBox="1">
            <a:spLocks noChangeArrowheads="1"/>
          </p:cNvSpPr>
          <p:nvPr/>
        </p:nvSpPr>
        <p:spPr bwMode="auto">
          <a:xfrm>
            <a:off x="539750" y="170021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5824" name="Text Box 16"/>
          <p:cNvSpPr txBox="1">
            <a:spLocks noChangeArrowheads="1"/>
          </p:cNvSpPr>
          <p:nvPr/>
        </p:nvSpPr>
        <p:spPr bwMode="auto">
          <a:xfrm>
            <a:off x="3181350" y="333375"/>
            <a:ext cx="5962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u="none"/>
              <a:t>      </a:t>
            </a:r>
            <a:r>
              <a:rPr lang="en-US" sz="2000" u="none"/>
              <a:t>This was PREDICTED already about 2500 years ago </a:t>
            </a:r>
          </a:p>
          <a:p>
            <a:r>
              <a:rPr lang="en-US" sz="2000" u="none"/>
              <a:t>                          by the very first physicists</a:t>
            </a:r>
          </a:p>
          <a:p>
            <a:r>
              <a:rPr lang="en-US" sz="2000" u="none"/>
              <a:t>     </a:t>
            </a:r>
          </a:p>
        </p:txBody>
      </p:sp>
      <p:sp>
        <p:nvSpPr>
          <p:cNvPr id="375825" name="Text Box 17"/>
          <p:cNvSpPr txBox="1">
            <a:spLocks noChangeArrowheads="1"/>
          </p:cNvSpPr>
          <p:nvPr/>
        </p:nvSpPr>
        <p:spPr bwMode="auto">
          <a:xfrm>
            <a:off x="3707904" y="980728"/>
            <a:ext cx="511402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 u="none" dirty="0">
                <a:solidFill>
                  <a:srgbClr val="FF0000"/>
                </a:solidFill>
              </a:rPr>
              <a:t>Thus, it is suggested that among created beings</a:t>
            </a:r>
          </a:p>
          <a:p>
            <a:r>
              <a:rPr lang="en-US" sz="2000" i="1" u="none" dirty="0">
                <a:solidFill>
                  <a:srgbClr val="FF0000"/>
                </a:solidFill>
              </a:rPr>
              <a:t>there must be some basic agent which will move</a:t>
            </a:r>
          </a:p>
          <a:p>
            <a:r>
              <a:rPr lang="en-US" sz="2000" i="1" u="none" dirty="0">
                <a:solidFill>
                  <a:srgbClr val="FF0000"/>
                </a:solidFill>
              </a:rPr>
              <a:t>             things and bring them together</a:t>
            </a:r>
          </a:p>
          <a:p>
            <a:endParaRPr lang="pl-PL" sz="1600" u="none" dirty="0"/>
          </a:p>
          <a:p>
            <a:r>
              <a:rPr lang="en-US" sz="1200" u="none" dirty="0"/>
              <a:t>ARISTOTLE</a:t>
            </a:r>
            <a:r>
              <a:rPr lang="pl-PL" sz="1200" u="none" dirty="0"/>
              <a:t> </a:t>
            </a:r>
            <a:endParaRPr lang="en-US" sz="1200" u="none" dirty="0"/>
          </a:p>
          <a:p>
            <a:r>
              <a:rPr lang="en-US" sz="1200" u="none" dirty="0"/>
              <a:t>             “Metaphysics” </a:t>
            </a:r>
            <a:endParaRPr lang="de-DE" sz="1200" dirty="0">
              <a:sym typeface="Wingdings" pitchFamily="2" charset="2"/>
            </a:endParaRPr>
          </a:p>
        </p:txBody>
      </p:sp>
      <p:pic>
        <p:nvPicPr>
          <p:cNvPr id="1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023940"/>
            <a:ext cx="3154363" cy="3284538"/>
          </a:xfrm>
          <a:noFill/>
          <a:ln/>
        </p:spPr>
      </p:pic>
      <p:pic>
        <p:nvPicPr>
          <p:cNvPr id="1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9550" y="2996952"/>
            <a:ext cx="3098800" cy="3349626"/>
          </a:xfrm>
          <a:noFill/>
          <a:ln/>
        </p:spPr>
      </p:pic>
      <p:sp>
        <p:nvSpPr>
          <p:cNvPr id="375815" name="Text Box 7"/>
          <p:cNvSpPr txBox="1">
            <a:spLocks noChangeArrowheads="1"/>
          </p:cNvSpPr>
          <p:nvPr/>
        </p:nvSpPr>
        <p:spPr bwMode="auto">
          <a:xfrm>
            <a:off x="7669287" y="3907904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u="none" dirty="0">
                <a:solidFill>
                  <a:srgbClr val="FF0000"/>
                </a:solidFill>
                <a:latin typeface="Symbol" pitchFamily="18" charset="2"/>
              </a:rPr>
              <a:t>r</a:t>
            </a:r>
            <a:endParaRPr lang="pl-PL" u="none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75816" name="Text Box 8"/>
          <p:cNvSpPr txBox="1">
            <a:spLocks noChangeArrowheads="1"/>
          </p:cNvSpPr>
          <p:nvPr/>
        </p:nvSpPr>
        <p:spPr bwMode="auto">
          <a:xfrm>
            <a:off x="1237456" y="3907904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u="none" dirty="0">
                <a:latin typeface="Symbol" pitchFamily="18" charset="2"/>
              </a:rPr>
              <a:t>p</a:t>
            </a:r>
            <a:endParaRPr lang="pl-PL" u="none" dirty="0">
              <a:latin typeface="Symbol" pitchFamily="18" charset="2"/>
            </a:endParaRPr>
          </a:p>
        </p:txBody>
      </p:sp>
      <p:sp>
        <p:nvSpPr>
          <p:cNvPr id="375826" name="Text Box 18"/>
          <p:cNvSpPr txBox="1">
            <a:spLocks noChangeArrowheads="1"/>
          </p:cNvSpPr>
          <p:nvPr/>
        </p:nvSpPr>
        <p:spPr bwMode="auto">
          <a:xfrm>
            <a:off x="0" y="6362164"/>
            <a:ext cx="9252520" cy="52322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de-DE" sz="2000" b="1" u="none" dirty="0"/>
              <a:t>    </a:t>
            </a:r>
            <a:r>
              <a:rPr lang="pl-PL" sz="2000" b="1" u="none" dirty="0" smtClean="0"/>
              <a:t>                       </a:t>
            </a:r>
            <a:r>
              <a:rPr lang="pl-PL" b="1" u="none" dirty="0" smtClean="0"/>
              <a:t>COSY-11</a:t>
            </a:r>
            <a:r>
              <a:rPr lang="pl-PL" b="1" u="none" dirty="0"/>
              <a:t>: </a:t>
            </a:r>
            <a:r>
              <a:rPr lang="pl-PL" b="1" dirty="0" err="1" smtClean="0"/>
              <a:t>Phys</a:t>
            </a:r>
            <a:r>
              <a:rPr lang="pl-PL" b="1" dirty="0" smtClean="0"/>
              <a:t>. </a:t>
            </a:r>
            <a:r>
              <a:rPr lang="pl-PL" b="1" dirty="0" err="1" smtClean="0"/>
              <a:t>Rev</a:t>
            </a:r>
            <a:r>
              <a:rPr lang="pl-PL" b="1" dirty="0" smtClean="0"/>
              <a:t>. </a:t>
            </a:r>
            <a:r>
              <a:rPr lang="pl-PL" b="1" dirty="0" err="1" smtClean="0"/>
              <a:t>Lett</a:t>
            </a:r>
            <a:r>
              <a:rPr lang="pl-PL" b="1" dirty="0"/>
              <a:t>. 98 (2007) 122003</a:t>
            </a:r>
            <a:r>
              <a:rPr lang="pl-PL" sz="2800" u="none" dirty="0" smtClean="0"/>
              <a:t>    </a:t>
            </a:r>
            <a:endParaRPr lang="de-DE" dirty="0">
              <a:sym typeface="Wingdings" pitchFamily="2" charset="2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520456" y="2636912"/>
            <a:ext cx="6156000" cy="54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0819" rIns="81638" bIns="40819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pl-PL" sz="1361" dirty="0">
                <a:solidFill>
                  <a:schemeClr val="tx1"/>
                </a:solidFill>
                <a:cs typeface="Arial" panose="020B0604020202020204" pitchFamily="34" charset="0"/>
              </a:rPr>
              <a:t>K. Nakayama et al., Phys. Rev. C 65 (2002) 045210 </a:t>
            </a:r>
            <a:r>
              <a:rPr lang="en-US" altLang="pl-PL" sz="136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pseudoscalar</a:t>
            </a:r>
            <a:endParaRPr lang="en-US" altLang="pl-PL" sz="136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n-US" altLang="pl-PL" sz="1361" dirty="0">
                <a:solidFill>
                  <a:srgbClr val="FF0000"/>
                </a:solidFill>
                <a:cs typeface="Arial" panose="020B0604020202020204" pitchFamily="34" charset="0"/>
              </a:rPr>
              <a:t>G. F ̈</a:t>
            </a:r>
            <a:r>
              <a:rPr lang="en-US" altLang="pl-PL" sz="1361" dirty="0" err="1">
                <a:solidFill>
                  <a:srgbClr val="FF0000"/>
                </a:solidFill>
                <a:cs typeface="Arial" panose="020B0604020202020204" pitchFamily="34" charset="0"/>
              </a:rPr>
              <a:t>aldt</a:t>
            </a:r>
            <a:r>
              <a:rPr lang="en-US" altLang="pl-PL" sz="1361" dirty="0">
                <a:solidFill>
                  <a:srgbClr val="FF0000"/>
                </a:solidFill>
                <a:cs typeface="Arial" panose="020B0604020202020204" pitchFamily="34" charset="0"/>
              </a:rPr>
              <a:t> and C. Wilkin, Phys. </a:t>
            </a:r>
            <a:r>
              <a:rPr lang="en-US" altLang="pl-PL" sz="1361" dirty="0" err="1">
                <a:solidFill>
                  <a:srgbClr val="FF0000"/>
                </a:solidFill>
                <a:cs typeface="Arial" panose="020B0604020202020204" pitchFamily="34" charset="0"/>
              </a:rPr>
              <a:t>Scripta</a:t>
            </a:r>
            <a:r>
              <a:rPr lang="en-US" altLang="pl-PL" sz="1361" dirty="0">
                <a:solidFill>
                  <a:srgbClr val="FF0000"/>
                </a:solidFill>
                <a:cs typeface="Arial" panose="020B0604020202020204" pitchFamily="34" charset="0"/>
              </a:rPr>
              <a:t> 64 (2001) 427 vector meson</a:t>
            </a:r>
          </a:p>
        </p:txBody>
      </p:sp>
    </p:spTree>
    <p:extLst>
      <p:ext uri="{BB962C8B-B14F-4D97-AF65-F5344CB8AC3E}">
        <p14:creationId xmlns:p14="http://schemas.microsoft.com/office/powerpoint/2010/main" val="11092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88913"/>
            <a:ext cx="33020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5820" name="Text Box 12"/>
          <p:cNvSpPr txBox="1">
            <a:spLocks noChangeArrowheads="1"/>
          </p:cNvSpPr>
          <p:nvPr/>
        </p:nvSpPr>
        <p:spPr bwMode="auto">
          <a:xfrm>
            <a:off x="323850" y="16859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5821" name="Text Box 13"/>
          <p:cNvSpPr txBox="1">
            <a:spLocks noChangeArrowheads="1"/>
          </p:cNvSpPr>
          <p:nvPr/>
        </p:nvSpPr>
        <p:spPr bwMode="auto">
          <a:xfrm>
            <a:off x="755650" y="16859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5822" name="Text Box 14"/>
          <p:cNvSpPr txBox="1">
            <a:spLocks noChangeArrowheads="1"/>
          </p:cNvSpPr>
          <p:nvPr/>
        </p:nvSpPr>
        <p:spPr bwMode="auto">
          <a:xfrm>
            <a:off x="1035050" y="16859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5823" name="Text Box 15"/>
          <p:cNvSpPr txBox="1">
            <a:spLocks noChangeArrowheads="1"/>
          </p:cNvSpPr>
          <p:nvPr/>
        </p:nvSpPr>
        <p:spPr bwMode="auto">
          <a:xfrm>
            <a:off x="539750" y="170021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5824" name="Text Box 16"/>
          <p:cNvSpPr txBox="1">
            <a:spLocks noChangeArrowheads="1"/>
          </p:cNvSpPr>
          <p:nvPr/>
        </p:nvSpPr>
        <p:spPr bwMode="auto">
          <a:xfrm>
            <a:off x="3181350" y="333375"/>
            <a:ext cx="5962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u="none"/>
              <a:t>      </a:t>
            </a:r>
            <a:r>
              <a:rPr lang="en-US" sz="2000" u="none"/>
              <a:t>This was PREDICTED already about 2500 years ago </a:t>
            </a:r>
          </a:p>
          <a:p>
            <a:r>
              <a:rPr lang="en-US" sz="2000" u="none"/>
              <a:t>                          by the very first physicists</a:t>
            </a:r>
          </a:p>
          <a:p>
            <a:r>
              <a:rPr lang="en-US" sz="2000" u="none"/>
              <a:t>     </a:t>
            </a:r>
          </a:p>
        </p:txBody>
      </p:sp>
      <p:sp>
        <p:nvSpPr>
          <p:cNvPr id="375825" name="Text Box 17"/>
          <p:cNvSpPr txBox="1">
            <a:spLocks noChangeArrowheads="1"/>
          </p:cNvSpPr>
          <p:nvPr/>
        </p:nvSpPr>
        <p:spPr bwMode="auto">
          <a:xfrm>
            <a:off x="2936875" y="1125538"/>
            <a:ext cx="6054725" cy="18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u="none" dirty="0">
                <a:solidFill>
                  <a:srgbClr val="FF0000"/>
                </a:solidFill>
              </a:rPr>
              <a:t>Thus, it is suggested that among created beings</a:t>
            </a:r>
          </a:p>
          <a:p>
            <a:r>
              <a:rPr lang="en-US" i="1" u="none" dirty="0">
                <a:solidFill>
                  <a:srgbClr val="FF0000"/>
                </a:solidFill>
              </a:rPr>
              <a:t>there must be some basic agent which will move</a:t>
            </a:r>
          </a:p>
          <a:p>
            <a:r>
              <a:rPr lang="en-US" i="1" u="none" dirty="0">
                <a:solidFill>
                  <a:srgbClr val="FF0000"/>
                </a:solidFill>
              </a:rPr>
              <a:t>             things and bring them together</a:t>
            </a:r>
          </a:p>
          <a:p>
            <a:endParaRPr lang="pl-PL" sz="1800" u="none" dirty="0"/>
          </a:p>
          <a:p>
            <a:r>
              <a:rPr lang="en-US" sz="1400" u="none" dirty="0"/>
              <a:t>ARISTOTLE</a:t>
            </a:r>
            <a:r>
              <a:rPr lang="pl-PL" sz="1400" u="none" dirty="0"/>
              <a:t> </a:t>
            </a:r>
            <a:endParaRPr lang="en-US" sz="1400" u="none" dirty="0"/>
          </a:p>
          <a:p>
            <a:r>
              <a:rPr lang="en-US" sz="1400" u="none" dirty="0"/>
              <a:t>             “Metaphysics” </a:t>
            </a:r>
            <a:endParaRPr lang="de-DE" sz="1400" dirty="0">
              <a:sym typeface="Wingdings" pitchFamily="2" charset="2"/>
            </a:endParaRPr>
          </a:p>
        </p:txBody>
      </p:sp>
      <p:sp>
        <p:nvSpPr>
          <p:cNvPr id="375826" name="Text Box 18"/>
          <p:cNvSpPr txBox="1">
            <a:spLocks noChangeArrowheads="1"/>
          </p:cNvSpPr>
          <p:nvPr/>
        </p:nvSpPr>
        <p:spPr bwMode="auto">
          <a:xfrm>
            <a:off x="0" y="6362164"/>
            <a:ext cx="9252520" cy="52322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de-DE" sz="2000" b="1" u="none" dirty="0"/>
              <a:t>    </a:t>
            </a:r>
            <a:r>
              <a:rPr lang="pl-PL" sz="2000" b="1" u="none" dirty="0" smtClean="0"/>
              <a:t>                       </a:t>
            </a:r>
            <a:r>
              <a:rPr lang="pl-PL" b="1" u="none" dirty="0" smtClean="0"/>
              <a:t>COSY-11</a:t>
            </a:r>
            <a:r>
              <a:rPr lang="pl-PL" b="1" u="none" dirty="0"/>
              <a:t>: </a:t>
            </a:r>
            <a:r>
              <a:rPr lang="pl-PL" b="1" dirty="0" err="1" smtClean="0"/>
              <a:t>Phys</a:t>
            </a:r>
            <a:r>
              <a:rPr lang="pl-PL" b="1" dirty="0" smtClean="0"/>
              <a:t>. </a:t>
            </a:r>
            <a:r>
              <a:rPr lang="pl-PL" b="1" dirty="0" err="1" smtClean="0"/>
              <a:t>Rev</a:t>
            </a:r>
            <a:r>
              <a:rPr lang="pl-PL" b="1" dirty="0" smtClean="0"/>
              <a:t>. </a:t>
            </a:r>
            <a:r>
              <a:rPr lang="pl-PL" b="1" dirty="0" err="1" smtClean="0"/>
              <a:t>Lett</a:t>
            </a:r>
            <a:r>
              <a:rPr lang="pl-PL" b="1" dirty="0"/>
              <a:t>. 98 (2007) 122003</a:t>
            </a:r>
            <a:r>
              <a:rPr lang="pl-PL" sz="2800" u="none" dirty="0" smtClean="0"/>
              <a:t>    </a:t>
            </a:r>
            <a:endParaRPr lang="de-DE" dirty="0">
              <a:sym typeface="Wingdings" pitchFamily="2" charset="2"/>
            </a:endParaRPr>
          </a:p>
        </p:txBody>
      </p:sp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92" y="2291688"/>
            <a:ext cx="5672160" cy="37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5816" name="Text Box 8"/>
          <p:cNvSpPr txBox="1">
            <a:spLocks noChangeArrowheads="1"/>
          </p:cNvSpPr>
          <p:nvPr/>
        </p:nvSpPr>
        <p:spPr bwMode="auto">
          <a:xfrm>
            <a:off x="6732166" y="5132040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u="none" dirty="0">
                <a:solidFill>
                  <a:srgbClr val="FF0000"/>
                </a:solidFill>
                <a:latin typeface="Symbol" pitchFamily="18" charset="2"/>
              </a:rPr>
              <a:t>p</a:t>
            </a:r>
            <a:endParaRPr lang="pl-PL" u="none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75815" name="Text Box 7"/>
          <p:cNvSpPr txBox="1">
            <a:spLocks noChangeArrowheads="1"/>
          </p:cNvSpPr>
          <p:nvPr/>
        </p:nvSpPr>
        <p:spPr bwMode="auto">
          <a:xfrm>
            <a:off x="6733183" y="2492896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u="none" dirty="0">
                <a:latin typeface="Symbol" pitchFamily="18" charset="2"/>
              </a:rPr>
              <a:t>r</a:t>
            </a:r>
            <a:endParaRPr lang="pl-PL" b="1" u="none" dirty="0">
              <a:latin typeface="Symbol" pitchFamily="18" charset="2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995041" y="5889961"/>
            <a:ext cx="1440" cy="82080"/>
          </a:xfrm>
          <a:prstGeom prst="rect">
            <a:avLst/>
          </a:prstGeom>
          <a:solidFill>
            <a:srgbClr val="729FC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sz="2177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07504" y="5805264"/>
            <a:ext cx="6156000" cy="54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0819" rIns="81638" bIns="40819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pl-PL" sz="1361" dirty="0">
                <a:solidFill>
                  <a:srgbClr val="FF0000"/>
                </a:solidFill>
                <a:cs typeface="Arial" panose="020B0604020202020204" pitchFamily="34" charset="0"/>
              </a:rPr>
              <a:t>K. Nakayama et al., Phys. Rev. C 65 (2002) 045210 </a:t>
            </a:r>
            <a:r>
              <a:rPr lang="en-US" altLang="pl-PL" sz="136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pseudoscalar</a:t>
            </a:r>
            <a:endParaRPr lang="en-US" altLang="pl-PL" sz="136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n-US" altLang="pl-PL" sz="1361" dirty="0">
                <a:solidFill>
                  <a:srgbClr val="002060"/>
                </a:solidFill>
                <a:cs typeface="Arial" panose="020B0604020202020204" pitchFamily="34" charset="0"/>
              </a:rPr>
              <a:t>G. F ̈</a:t>
            </a:r>
            <a:r>
              <a:rPr lang="en-US" altLang="pl-PL" sz="1361" dirty="0" err="1">
                <a:solidFill>
                  <a:srgbClr val="002060"/>
                </a:solidFill>
                <a:cs typeface="Arial" panose="020B0604020202020204" pitchFamily="34" charset="0"/>
              </a:rPr>
              <a:t>aldt</a:t>
            </a:r>
            <a:r>
              <a:rPr lang="en-US" altLang="pl-PL" sz="1361" dirty="0">
                <a:solidFill>
                  <a:srgbClr val="002060"/>
                </a:solidFill>
                <a:cs typeface="Arial" panose="020B0604020202020204" pitchFamily="34" charset="0"/>
              </a:rPr>
              <a:t> and C. Wilkin, Phys. </a:t>
            </a:r>
            <a:r>
              <a:rPr lang="en-US" altLang="pl-PL" sz="1361" dirty="0" err="1">
                <a:solidFill>
                  <a:srgbClr val="002060"/>
                </a:solidFill>
                <a:cs typeface="Arial" panose="020B0604020202020204" pitchFamily="34" charset="0"/>
              </a:rPr>
              <a:t>Scripta</a:t>
            </a:r>
            <a:r>
              <a:rPr lang="en-US" altLang="pl-PL" sz="1361" dirty="0">
                <a:solidFill>
                  <a:srgbClr val="002060"/>
                </a:solidFill>
                <a:cs typeface="Arial" panose="020B0604020202020204" pitchFamily="34" charset="0"/>
              </a:rPr>
              <a:t> 64 (2001) 427 vector meson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3851920" y="4293096"/>
            <a:ext cx="720080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2783745" y="4893543"/>
            <a:ext cx="720080" cy="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>
            <a:off x="2771800" y="5259409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2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pl-PL"/>
              <a:t>UJ Krakow &amp; IKP1 Juelich</a:t>
            </a:r>
          </a:p>
        </p:txBody>
      </p:sp>
      <p:sp>
        <p:nvSpPr>
          <p:cNvPr id="19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51AE37F-63EB-4A20-A0C2-FEFFE99A2DBD}" type="slidenum">
              <a:rPr lang="en-US" altLang="pl-PL"/>
              <a:pPr/>
              <a:t>29</a:t>
            </a:fld>
            <a:endParaRPr lang="en-US" altLang="pl-PL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1" y="6221161"/>
            <a:ext cx="2861280" cy="49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41" y="6137641"/>
            <a:ext cx="2861280" cy="49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4241" y="-106199"/>
            <a:ext cx="8228160" cy="120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021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98000"/>
              </a:lnSpc>
              <a:buClrTx/>
              <a:buFontTx/>
              <a:buNone/>
            </a:pPr>
            <a:r>
              <a:rPr lang="en-US" altLang="pl-PL" sz="3991">
                <a:solidFill>
                  <a:srgbClr val="FF00FF"/>
                </a:solidFill>
                <a:latin typeface="Almonte Snow" charset="0"/>
              </a:rPr>
              <a:t>WASA detector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81" y="1477801"/>
            <a:ext cx="7649280" cy="40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869921" y="3452041"/>
            <a:ext cx="4063680" cy="6638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 sz="2177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2869921" y="2819880"/>
            <a:ext cx="4013280" cy="63360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 sz="2177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2568961" y="3452041"/>
            <a:ext cx="302400" cy="862560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 sz="2177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2869921" y="2487241"/>
            <a:ext cx="364320" cy="966240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 sz="2177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901921" y="2505961"/>
            <a:ext cx="410400" cy="49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0819" rIns="81638" bIns="40819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altLang="pl-PL" sz="2903" b="1"/>
              <a:t>P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966721" y="3902761"/>
            <a:ext cx="410400" cy="49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0819" rIns="81638" bIns="40819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altLang="pl-PL" sz="2903" b="1"/>
              <a:t>P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240000" y="2239561"/>
            <a:ext cx="368640" cy="49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0819" rIns="81638" bIns="40819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altLang="pl-PL" sz="2903" b="1" i="1">
                <a:cs typeface="Arial" panose="020B0604020202020204" pitchFamily="34" charset="0"/>
              </a:rPr>
              <a:t>γ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571840" y="4147561"/>
            <a:ext cx="368640" cy="49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0819" rIns="81638" bIns="40819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altLang="pl-PL" sz="2903" b="1" i="1">
                <a:cs typeface="Arial" panose="020B0604020202020204" pitchFamily="34" charset="0"/>
              </a:rPr>
              <a:t>γ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8792641" y="6487561"/>
            <a:ext cx="277920" cy="31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0819" rIns="81638" bIns="40819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pl-PL" sz="2177"/>
              <a:t>6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884321" y="5607721"/>
            <a:ext cx="368640" cy="49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0819" rIns="81638" bIns="40819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r>
              <a:rPr lang="en-US" altLang="pl-PL" sz="2903" i="1">
                <a:solidFill>
                  <a:srgbClr val="4C4C4C"/>
                </a:solidFill>
                <a:cs typeface="Arial" panose="020B0604020202020204" pitchFamily="34" charset="0"/>
              </a:rPr>
              <a:t>η</a:t>
            </a: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61" y="5668201"/>
            <a:ext cx="2116800" cy="46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274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18"/>
          <p:cNvSpPr>
            <a:spLocks noChangeArrowheads="1"/>
          </p:cNvSpPr>
          <p:nvPr/>
        </p:nvSpPr>
        <p:spPr bwMode="auto">
          <a:xfrm rot="12539880">
            <a:off x="3778389" y="3195051"/>
            <a:ext cx="800840" cy="7849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 rot="12539880">
            <a:off x="4695565" y="2773547"/>
            <a:ext cx="812539" cy="796454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4828434" y="2685136"/>
            <a:ext cx="138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 smtClean="0">
                <a:solidFill>
                  <a:schemeClr val="bg1"/>
                </a:solidFill>
              </a:rPr>
              <a:t>+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 rot="12539880">
            <a:off x="4479541" y="3853666"/>
            <a:ext cx="812540" cy="796454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4614867" y="3781806"/>
            <a:ext cx="138463" cy="58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952359" name="Group 39"/>
          <p:cNvGrpSpPr>
            <a:grpSpLocks/>
          </p:cNvGrpSpPr>
          <p:nvPr/>
        </p:nvGrpSpPr>
        <p:grpSpPr bwMode="auto">
          <a:xfrm>
            <a:off x="5148759" y="3843313"/>
            <a:ext cx="647700" cy="720725"/>
            <a:chOff x="3243" y="2341"/>
            <a:chExt cx="408" cy="454"/>
          </a:xfrm>
        </p:grpSpPr>
        <p:sp>
          <p:nvSpPr>
            <p:cNvPr id="8213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214" name="Text Box 12"/>
            <p:cNvSpPr txBox="1">
              <a:spLocks noChangeArrowheads="1"/>
            </p:cNvSpPr>
            <p:nvPr/>
          </p:nvSpPr>
          <p:spPr bwMode="auto">
            <a:xfrm>
              <a:off x="3310" y="2341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sp>
        <p:nvSpPr>
          <p:cNvPr id="952336" name="Oval 16"/>
          <p:cNvSpPr>
            <a:spLocks noChangeArrowheads="1"/>
          </p:cNvSpPr>
          <p:nvPr/>
        </p:nvSpPr>
        <p:spPr bwMode="auto">
          <a:xfrm>
            <a:off x="4426322" y="3789040"/>
            <a:ext cx="1008063" cy="894905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37" name="Rectangle 17"/>
          <p:cNvSpPr>
            <a:spLocks noChangeArrowheads="1"/>
          </p:cNvSpPr>
          <p:nvPr/>
        </p:nvSpPr>
        <p:spPr bwMode="auto">
          <a:xfrm>
            <a:off x="4642346" y="3918000"/>
            <a:ext cx="793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800" u="none" dirty="0"/>
              <a:t>N*</a:t>
            </a:r>
          </a:p>
        </p:txBody>
      </p:sp>
      <p:sp>
        <p:nvSpPr>
          <p:cNvPr id="952338" name="Oval 18"/>
          <p:cNvSpPr>
            <a:spLocks noChangeArrowheads="1"/>
          </p:cNvSpPr>
          <p:nvPr/>
        </p:nvSpPr>
        <p:spPr bwMode="auto">
          <a:xfrm>
            <a:off x="3676672" y="3140968"/>
            <a:ext cx="1008063" cy="853073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39" name="Rectangle 19"/>
          <p:cNvSpPr>
            <a:spLocks noChangeArrowheads="1"/>
          </p:cNvSpPr>
          <p:nvPr/>
        </p:nvSpPr>
        <p:spPr bwMode="auto">
          <a:xfrm>
            <a:off x="3852292" y="3258904"/>
            <a:ext cx="793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800" u="none" dirty="0"/>
              <a:t>N*</a:t>
            </a:r>
          </a:p>
        </p:txBody>
      </p:sp>
      <p:sp>
        <p:nvSpPr>
          <p:cNvPr id="952341" name="Oval 21"/>
          <p:cNvSpPr>
            <a:spLocks noChangeArrowheads="1"/>
          </p:cNvSpPr>
          <p:nvPr/>
        </p:nvSpPr>
        <p:spPr bwMode="auto">
          <a:xfrm>
            <a:off x="7380684" y="3231853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42" name="Text Box 22"/>
          <p:cNvSpPr txBox="1">
            <a:spLocks noChangeArrowheads="1"/>
          </p:cNvSpPr>
          <p:nvPr/>
        </p:nvSpPr>
        <p:spPr bwMode="auto">
          <a:xfrm>
            <a:off x="7496571" y="3228678"/>
            <a:ext cx="5277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3200" u="none" dirty="0" smtClean="0">
                <a:cs typeface="Times New Roman" pitchFamily="18" charset="0"/>
              </a:rPr>
              <a:t>π‾</a:t>
            </a:r>
            <a:endParaRPr lang="el-GR" sz="3200" u="none" dirty="0">
              <a:cs typeface="Times New Roman" pitchFamily="18" charset="0"/>
            </a:endParaRPr>
          </a:p>
        </p:txBody>
      </p:sp>
      <p:sp>
        <p:nvSpPr>
          <p:cNvPr id="952343" name="Line 23"/>
          <p:cNvSpPr>
            <a:spLocks noChangeShapeType="1"/>
          </p:cNvSpPr>
          <p:nvPr/>
        </p:nvSpPr>
        <p:spPr bwMode="auto">
          <a:xfrm flipV="1">
            <a:off x="4566493" y="3563045"/>
            <a:ext cx="2814191" cy="284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52346" name="Line 26"/>
          <p:cNvSpPr>
            <a:spLocks noChangeShapeType="1"/>
          </p:cNvSpPr>
          <p:nvPr/>
        </p:nvSpPr>
        <p:spPr bwMode="auto">
          <a:xfrm flipH="1">
            <a:off x="1564895" y="3588271"/>
            <a:ext cx="2215389" cy="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12" name="Text Box 40"/>
          <p:cNvSpPr txBox="1">
            <a:spLocks noChangeArrowheads="1"/>
          </p:cNvSpPr>
          <p:nvPr/>
        </p:nvSpPr>
        <p:spPr bwMode="auto">
          <a:xfrm>
            <a:off x="539750" y="8144693"/>
            <a:ext cx="444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/>
              <a:t>G. A, Sokol et al., arXiv:nucl-ex/0106005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 rot="12539880">
            <a:off x="753682" y="3234493"/>
            <a:ext cx="812539" cy="796455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899592" y="3172247"/>
            <a:ext cx="215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0" y="7503839"/>
            <a:ext cx="9432032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pl-PL" dirty="0" smtClean="0"/>
              <a:t>                      Talk by </a:t>
            </a:r>
            <a:r>
              <a:rPr lang="pl-PL" b="1" dirty="0" smtClean="0"/>
              <a:t>Wojciech Krzemień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conference</a:t>
            </a:r>
            <a:r>
              <a:rPr lang="pl-PL" dirty="0" smtClean="0"/>
              <a:t> …</a:t>
            </a:r>
            <a:endParaRPr lang="pl-PL" b="1" dirty="0"/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68560" y="-104621"/>
            <a:ext cx="8207896" cy="1877437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sz="4400" b="1" dirty="0" smtClean="0">
                <a:solidFill>
                  <a:schemeClr val="tx2"/>
                </a:solidFill>
                <a:latin typeface="Arial" pitchFamily="34" charset="0"/>
              </a:rPr>
              <a:t>THE</a:t>
            </a:r>
            <a:r>
              <a:rPr lang="pl-PL" sz="44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4400" b="1" dirty="0">
                <a:solidFill>
                  <a:schemeClr val="tx2"/>
                </a:solidFill>
                <a:latin typeface="Arial" pitchFamily="34" charset="0"/>
              </a:rPr>
              <a:t>ETA-MESIC NUCLEUS</a:t>
            </a:r>
            <a:endParaRPr lang="pl-PL" sz="4400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η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meson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bound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with </a:t>
            </a:r>
            <a:r>
              <a:rPr lang="pl-PL" sz="3600" dirty="0" err="1">
                <a:solidFill>
                  <a:schemeClr val="tx2"/>
                </a:solidFill>
                <a:latin typeface="Arial" pitchFamily="34" charset="0"/>
              </a:rPr>
              <a:t>nucleus</a:t>
            </a: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 via </a:t>
            </a:r>
          </a:p>
          <a:p>
            <a:pPr algn="ctr">
              <a:spcAft>
                <a:spcPts val="0"/>
              </a:spcAft>
            </a:pPr>
            <a:r>
              <a:rPr lang="pl-PL" sz="3600" dirty="0">
                <a:solidFill>
                  <a:schemeClr val="tx2"/>
                </a:solidFill>
                <a:latin typeface="Arial" pitchFamily="34" charset="0"/>
              </a:rPr>
              <a:t>STRONG </a:t>
            </a:r>
            <a:r>
              <a:rPr lang="pl-PL" sz="3600" dirty="0" smtClean="0">
                <a:solidFill>
                  <a:schemeClr val="tx2"/>
                </a:solidFill>
                <a:latin typeface="Arial" pitchFamily="34" charset="0"/>
              </a:rPr>
              <a:t>INTERACTION</a:t>
            </a:r>
            <a:endParaRPr lang="pl-PL" sz="36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44239" y="6237312"/>
            <a:ext cx="8404225" cy="635446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lIns="0" tIns="0" rIns="0" bIns="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000" dirty="0" smtClean="0"/>
              <a:t> COSY</a:t>
            </a:r>
            <a:r>
              <a:rPr lang="pl-PL" sz="4000" dirty="0"/>
              <a:t>, J-PARC, MAMI, GSI, LPI/JINR</a:t>
            </a: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 rot="12539880">
            <a:off x="5215261" y="3363199"/>
            <a:ext cx="800840" cy="78498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9978153" y="2837536"/>
            <a:ext cx="138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 smtClean="0">
                <a:solidFill>
                  <a:schemeClr val="bg1"/>
                </a:solidFill>
              </a:rPr>
              <a:t>+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9764586" y="3934206"/>
            <a:ext cx="138463" cy="58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7" name="Elipsa 36"/>
          <p:cNvSpPr/>
          <p:nvPr/>
        </p:nvSpPr>
        <p:spPr>
          <a:xfrm>
            <a:off x="3491880" y="2283157"/>
            <a:ext cx="3069726" cy="2782978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  <a:alpha val="25000"/>
                </a:srgbClr>
              </a:gs>
              <a:gs pos="1000">
                <a:srgbClr val="FFFFCC">
                  <a:shade val="67500"/>
                  <a:satMod val="115000"/>
                </a:srgbClr>
              </a:gs>
              <a:gs pos="87000">
                <a:srgbClr val="FFFFCC">
                  <a:shade val="100000"/>
                  <a:satMod val="115000"/>
                  <a:alpha val="1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17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2.19653E-6 C -0.03611 0.06844 -0.10746 0.08486 -0.15885 0.0363 C -0.21006 -0.01202 -0.22222 -0.10705 -0.18593 -0.17549 C -0.14947 -0.24416 -0.07829 -0.25988 -0.02691 -0.21156 C 0.02448 -0.163 0.03664 -0.06844 -4.44444E-6 -2.19653E-6 Z " pathEditMode="relative" rAng="7520012" ptsTypes="fffff">
                                      <p:cBhvr>
                                        <p:cTn id="6" dur="3000" fill="hold"/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-8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5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5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5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5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52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952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5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5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5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5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95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952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52336" grpId="0" animBg="1"/>
      <p:bldP spid="952336" grpId="1" animBg="1"/>
      <p:bldP spid="952337" grpId="0"/>
      <p:bldP spid="952337" grpId="1"/>
      <p:bldP spid="952338" grpId="0" animBg="1"/>
      <p:bldP spid="952338" grpId="1" animBg="1"/>
      <p:bldP spid="952339" grpId="0"/>
      <p:bldP spid="952339" grpId="1"/>
      <p:bldP spid="952341" grpId="0" animBg="1"/>
      <p:bldP spid="952342" grpId="0"/>
      <p:bldP spid="952343" grpId="0" animBg="1"/>
      <p:bldP spid="952346" grpId="0" animBg="1"/>
      <p:bldP spid="31" grpId="0" animBg="1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36512" y="-534347"/>
            <a:ext cx="9180512" cy="3046988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/>
              <a:t>     </a:t>
            </a:r>
            <a:r>
              <a:rPr lang="pl-PL" sz="3200" b="1" dirty="0" smtClean="0"/>
              <a:t>                </a:t>
            </a:r>
          </a:p>
          <a:p>
            <a:r>
              <a:rPr lang="pl-PL" sz="3200" b="1" dirty="0"/>
              <a:t> </a:t>
            </a:r>
            <a:r>
              <a:rPr lang="pl-PL" sz="3200" b="1" dirty="0" smtClean="0"/>
              <a:t>                           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WASA-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COSY</a:t>
            </a: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p </a:t>
            </a:r>
            <a:r>
              <a:rPr lang="pl-PL" sz="28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28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 </a:t>
            </a:r>
            <a:r>
              <a:rPr lang="pl-PL" sz="28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sz="28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M</a:t>
            </a:r>
            <a:r>
              <a:rPr lang="pl-PL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</a:t>
            </a:r>
            <a:r>
              <a:rPr lang="pl-PL" sz="3200" b="1" dirty="0" smtClean="0">
                <a:sym typeface="Symbol" pitchFamily="18" charset="2"/>
              </a:rPr>
              <a:t>10</a:t>
            </a:r>
            <a:r>
              <a:rPr lang="pl-PL" sz="3200" b="1" baseline="30000" dirty="0" smtClean="0">
                <a:sym typeface="Symbol" pitchFamily="18" charset="2"/>
              </a:rPr>
              <a:t>9</a:t>
            </a:r>
            <a:r>
              <a:rPr lang="pl-PL" sz="2000" b="1" dirty="0" smtClean="0">
                <a:sym typeface="Symbol" pitchFamily="18" charset="2"/>
              </a:rPr>
              <a:t>  </a:t>
            </a:r>
            <a:r>
              <a:rPr lang="it-IT" sz="2800" b="1" dirty="0">
                <a:sym typeface="Symbol" pitchFamily="18" charset="2"/>
              </a:rPr>
              <a:t></a:t>
            </a:r>
            <a:r>
              <a:rPr lang="pl-PL" sz="32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and</a:t>
            </a:r>
            <a:r>
              <a:rPr lang="pl-PL" sz="3200" b="1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800" b="1" dirty="0" smtClean="0">
                <a:sym typeface="Symbol" pitchFamily="18" charset="2"/>
              </a:rPr>
              <a:t>10</a:t>
            </a:r>
            <a:r>
              <a:rPr lang="pl-PL" sz="2800" b="1" baseline="30000" dirty="0" smtClean="0">
                <a:sym typeface="Symbol" pitchFamily="18" charset="2"/>
              </a:rPr>
              <a:t>11</a:t>
            </a:r>
            <a:r>
              <a:rPr lang="pl-PL" sz="2800" b="1" dirty="0" smtClean="0">
                <a:sym typeface="Symbol" pitchFamily="18" charset="2"/>
              </a:rPr>
              <a:t> </a:t>
            </a:r>
            <a:r>
              <a:rPr lang="el-GR" sz="2000" b="1" dirty="0" smtClean="0">
                <a:sym typeface="Symbol" pitchFamily="18" charset="2"/>
              </a:rPr>
              <a:t>π</a:t>
            </a:r>
            <a:r>
              <a:rPr lang="pl-PL" sz="2000" b="1" baseline="30000" dirty="0" smtClean="0">
                <a:sym typeface="Symbol" pitchFamily="18" charset="2"/>
              </a:rPr>
              <a:t>0</a:t>
            </a:r>
            <a:r>
              <a:rPr lang="pl-PL" sz="2000" b="1" dirty="0">
                <a:sym typeface="Symbol" pitchFamily="18" charset="2"/>
              </a:rPr>
              <a:t> </a:t>
            </a:r>
            <a:r>
              <a:rPr lang="pl-PL" sz="2000" b="1" dirty="0" smtClean="0">
                <a:sym typeface="Symbol" pitchFamily="18" charset="2"/>
              </a:rPr>
              <a:t> 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on </a:t>
            </a:r>
            <a:r>
              <a:rPr lang="pl-PL" sz="2000" b="1" dirty="0" err="1">
                <a:cs typeface="Times New Roman" pitchFamily="18" charset="0"/>
                <a:sym typeface="Symbol" pitchFamily="18" charset="2"/>
              </a:rPr>
              <a:t>discs</a:t>
            </a:r>
            <a:r>
              <a:rPr lang="pl-PL" sz="4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/>
            </a:r>
            <a:br>
              <a:rPr lang="pl-PL" sz="4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</a:br>
            <a:r>
              <a:rPr lang="pl-PL" sz="3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b="1" dirty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b="1" dirty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</a:t>
            </a:r>
            <a:r>
              <a:rPr lang="pl-PL" sz="3600" b="1" dirty="0" smtClean="0">
                <a:sym typeface="Symbol" pitchFamily="18" charset="2"/>
              </a:rPr>
              <a:t>10</a:t>
            </a:r>
            <a:r>
              <a:rPr lang="pl-PL" sz="3600" b="1" baseline="30000" dirty="0" smtClean="0">
                <a:sym typeface="Symbol" pitchFamily="18" charset="2"/>
              </a:rPr>
              <a:t>6</a:t>
            </a:r>
            <a:r>
              <a:rPr lang="pl-PL" sz="2000" b="1" dirty="0" smtClean="0">
                <a:sym typeface="Symbol" pitchFamily="18" charset="2"/>
              </a:rPr>
              <a:t>  </a:t>
            </a:r>
            <a:r>
              <a:rPr lang="it-IT" sz="2800" b="1" dirty="0">
                <a:sym typeface="Symbol" pitchFamily="18" charset="2"/>
              </a:rPr>
              <a:t></a:t>
            </a:r>
            <a:r>
              <a:rPr lang="pl-PL" sz="36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000" b="1" dirty="0">
                <a:cs typeface="Times New Roman" pitchFamily="18" charset="0"/>
                <a:sym typeface="Symbol" pitchFamily="18" charset="2"/>
              </a:rPr>
              <a:t>mesons on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discs</a:t>
            </a:r>
            <a:r>
              <a:rPr lang="pl-PL" sz="20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;   Polarization of about </a:t>
            </a:r>
            <a:r>
              <a:rPr lang="pl-PL" sz="2800" b="1" dirty="0" smtClean="0">
                <a:cs typeface="Times New Roman" pitchFamily="18" charset="0"/>
                <a:sym typeface="Symbol" pitchFamily="18" charset="2"/>
              </a:rPr>
              <a:t>70%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/>
            </a:r>
            <a:br>
              <a:rPr lang="pl-PL" sz="2000" b="1" dirty="0" smtClean="0">
                <a:cs typeface="Times New Roman" pitchFamily="18" charset="0"/>
                <a:sym typeface="Symbol" pitchFamily="18" charset="2"/>
              </a:rPr>
            </a:b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  </a:t>
            </a:r>
            <a:r>
              <a:rPr lang="pl-PL" sz="20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 more than factor of  </a:t>
            </a:r>
            <a:r>
              <a:rPr lang="pl-PL" sz="2800" b="1" dirty="0">
                <a:cs typeface="Times New Roman" pitchFamily="18" charset="0"/>
                <a:sym typeface="Symbol" pitchFamily="18" charset="2"/>
              </a:rPr>
              <a:t>1</a:t>
            </a:r>
            <a:r>
              <a:rPr lang="pl-PL" sz="2800" b="1" dirty="0" smtClean="0">
                <a:cs typeface="Times New Roman" pitchFamily="18" charset="0"/>
                <a:sym typeface="Symbol" pitchFamily="18" charset="2"/>
              </a:rPr>
              <a:t>00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larger statistics  </a:t>
            </a:r>
            <a:br>
              <a:rPr lang="pl-PL" sz="2000" b="1" dirty="0" smtClean="0">
                <a:cs typeface="Times New Roman" pitchFamily="18" charset="0"/>
                <a:sym typeface="Symbol" pitchFamily="18" charset="2"/>
              </a:rPr>
            </a:b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I. Ozerianska, P.M., M. Zieliński,  </a:t>
            </a:r>
            <a:r>
              <a:rPr lang="pl-PL" b="1" dirty="0" smtClean="0">
                <a:cs typeface="Times New Roman" pitchFamily="18" charset="0"/>
                <a:sym typeface="Symbol" pitchFamily="18" charset="2"/>
              </a:rPr>
              <a:t>Acta Phys. Pol. B 46 (2015) 153 </a:t>
            </a:r>
            <a:endParaRPr lang="pl-PL" sz="20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1048" y="1340768"/>
            <a:ext cx="47720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359995"/>
            <a:ext cx="7361588" cy="262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35496" y="98072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→</a:t>
            </a:r>
          </a:p>
        </p:txBody>
      </p:sp>
      <p:sp>
        <p:nvSpPr>
          <p:cNvPr id="6" name="Rectangle 5"/>
          <p:cNvSpPr/>
          <p:nvPr/>
        </p:nvSpPr>
        <p:spPr>
          <a:xfrm>
            <a:off x="-540568" y="5373216"/>
            <a:ext cx="1065718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Box 6"/>
          <p:cNvSpPr txBox="1"/>
          <p:nvPr/>
        </p:nvSpPr>
        <p:spPr>
          <a:xfrm>
            <a:off x="1774814" y="6063679"/>
            <a:ext cx="626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SPIN DOWN                                          SPIN UP</a:t>
            </a:r>
            <a:endParaRPr lang="pl-PL" dirty="0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339752" y="4565360"/>
            <a:ext cx="6048672" cy="898212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 sz="2177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2339752" y="3600560"/>
            <a:ext cx="447840" cy="9662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 sz="2177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2" y="2492896"/>
            <a:ext cx="9117886" cy="341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 descr="C:\Users\Moskal\Downloads\3034_dow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" y="2466259"/>
            <a:ext cx="4917314" cy="32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Moskal\Downloads\3034_u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997202" cy="33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44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36512" y="-534347"/>
            <a:ext cx="9180512" cy="3046988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/>
              <a:t>     </a:t>
            </a:r>
            <a:r>
              <a:rPr lang="pl-PL" sz="3200" b="1" dirty="0" smtClean="0"/>
              <a:t>                </a:t>
            </a:r>
          </a:p>
          <a:p>
            <a:r>
              <a:rPr lang="pl-PL" sz="3200" b="1" dirty="0"/>
              <a:t> </a:t>
            </a:r>
            <a:r>
              <a:rPr lang="pl-PL" sz="3200" b="1" dirty="0" smtClean="0"/>
              <a:t>                            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WASA-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COSY</a:t>
            </a: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p </a:t>
            </a:r>
            <a:r>
              <a:rPr lang="pl-PL" sz="28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28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 </a:t>
            </a:r>
            <a:r>
              <a:rPr lang="pl-PL" sz="28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sz="28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M</a:t>
            </a:r>
            <a:r>
              <a:rPr lang="pl-PL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</a:t>
            </a:r>
            <a:r>
              <a:rPr lang="pl-PL" sz="3200" b="1" dirty="0" smtClean="0">
                <a:sym typeface="Symbol" pitchFamily="18" charset="2"/>
              </a:rPr>
              <a:t>10</a:t>
            </a:r>
            <a:r>
              <a:rPr lang="pl-PL" sz="3200" b="1" baseline="30000" dirty="0" smtClean="0">
                <a:sym typeface="Symbol" pitchFamily="18" charset="2"/>
              </a:rPr>
              <a:t>9</a:t>
            </a:r>
            <a:r>
              <a:rPr lang="pl-PL" sz="2000" b="1" dirty="0" smtClean="0">
                <a:sym typeface="Symbol" pitchFamily="18" charset="2"/>
              </a:rPr>
              <a:t>  </a:t>
            </a:r>
            <a:r>
              <a:rPr lang="it-IT" sz="2800" b="1" dirty="0">
                <a:sym typeface="Symbol" pitchFamily="18" charset="2"/>
              </a:rPr>
              <a:t></a:t>
            </a:r>
            <a:r>
              <a:rPr lang="pl-PL" sz="32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and</a:t>
            </a:r>
            <a:r>
              <a:rPr lang="pl-PL" sz="3200" b="1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800" b="1" dirty="0" smtClean="0">
                <a:sym typeface="Symbol" pitchFamily="18" charset="2"/>
              </a:rPr>
              <a:t>10</a:t>
            </a:r>
            <a:r>
              <a:rPr lang="pl-PL" sz="2800" b="1" baseline="30000" dirty="0" smtClean="0">
                <a:sym typeface="Symbol" pitchFamily="18" charset="2"/>
              </a:rPr>
              <a:t>11</a:t>
            </a:r>
            <a:r>
              <a:rPr lang="pl-PL" sz="2800" b="1" dirty="0" smtClean="0">
                <a:sym typeface="Symbol" pitchFamily="18" charset="2"/>
              </a:rPr>
              <a:t> </a:t>
            </a:r>
            <a:r>
              <a:rPr lang="el-GR" sz="2000" b="1" dirty="0" smtClean="0">
                <a:sym typeface="Symbol" pitchFamily="18" charset="2"/>
              </a:rPr>
              <a:t>π</a:t>
            </a:r>
            <a:r>
              <a:rPr lang="pl-PL" sz="2000" b="1" baseline="30000" dirty="0" smtClean="0">
                <a:sym typeface="Symbol" pitchFamily="18" charset="2"/>
              </a:rPr>
              <a:t>0</a:t>
            </a:r>
            <a:r>
              <a:rPr lang="pl-PL" sz="2000" b="1" dirty="0">
                <a:sym typeface="Symbol" pitchFamily="18" charset="2"/>
              </a:rPr>
              <a:t> </a:t>
            </a:r>
            <a:r>
              <a:rPr lang="pl-PL" sz="2000" b="1" dirty="0" smtClean="0">
                <a:sym typeface="Symbol" pitchFamily="18" charset="2"/>
              </a:rPr>
              <a:t> 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on </a:t>
            </a:r>
            <a:r>
              <a:rPr lang="pl-PL" sz="2000" b="1" dirty="0" err="1">
                <a:cs typeface="Times New Roman" pitchFamily="18" charset="0"/>
                <a:sym typeface="Symbol" pitchFamily="18" charset="2"/>
              </a:rPr>
              <a:t>discs</a:t>
            </a:r>
            <a:r>
              <a:rPr lang="pl-PL" sz="4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/>
            </a:r>
            <a:br>
              <a:rPr lang="pl-PL" sz="4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</a:br>
            <a:r>
              <a:rPr lang="pl-PL" sz="3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b="1" dirty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b="1" dirty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</a:t>
            </a:r>
            <a:r>
              <a:rPr lang="it-IT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</a:t>
            </a:r>
            <a:r>
              <a:rPr lang="pl-PL" sz="3600" b="1" dirty="0" smtClean="0">
                <a:sym typeface="Symbol" pitchFamily="18" charset="2"/>
              </a:rPr>
              <a:t>10</a:t>
            </a:r>
            <a:r>
              <a:rPr lang="pl-PL" sz="3600" b="1" baseline="30000" dirty="0" smtClean="0">
                <a:sym typeface="Symbol" pitchFamily="18" charset="2"/>
              </a:rPr>
              <a:t>6</a:t>
            </a:r>
            <a:r>
              <a:rPr lang="pl-PL" sz="2000" b="1" dirty="0" smtClean="0">
                <a:sym typeface="Symbol" pitchFamily="18" charset="2"/>
              </a:rPr>
              <a:t>  </a:t>
            </a:r>
            <a:r>
              <a:rPr lang="it-IT" sz="2800" b="1" dirty="0">
                <a:sym typeface="Symbol" pitchFamily="18" charset="2"/>
              </a:rPr>
              <a:t></a:t>
            </a:r>
            <a:r>
              <a:rPr lang="pl-PL" sz="36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000" b="1" dirty="0">
                <a:cs typeface="Times New Roman" pitchFamily="18" charset="0"/>
                <a:sym typeface="Symbol" pitchFamily="18" charset="2"/>
              </a:rPr>
              <a:t>mesons on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discs</a:t>
            </a:r>
            <a:r>
              <a:rPr lang="pl-PL" sz="20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;   Polarization of about </a:t>
            </a:r>
            <a:r>
              <a:rPr lang="pl-PL" sz="2800" b="1" dirty="0" smtClean="0">
                <a:cs typeface="Times New Roman" pitchFamily="18" charset="0"/>
                <a:sym typeface="Symbol" pitchFamily="18" charset="2"/>
              </a:rPr>
              <a:t>70%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/>
            </a:r>
            <a:br>
              <a:rPr lang="pl-PL" sz="2000" b="1" dirty="0" smtClean="0">
                <a:cs typeface="Times New Roman" pitchFamily="18" charset="0"/>
                <a:sym typeface="Symbol" pitchFamily="18" charset="2"/>
              </a:rPr>
            </a:b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  </a:t>
            </a:r>
            <a:r>
              <a:rPr lang="pl-PL" sz="20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 more than factor of  </a:t>
            </a:r>
            <a:r>
              <a:rPr lang="pl-PL" sz="2800" b="1" dirty="0">
                <a:cs typeface="Times New Roman" pitchFamily="18" charset="0"/>
                <a:sym typeface="Symbol" pitchFamily="18" charset="2"/>
              </a:rPr>
              <a:t>1</a:t>
            </a:r>
            <a:r>
              <a:rPr lang="pl-PL" sz="2800" b="1" dirty="0" smtClean="0">
                <a:cs typeface="Times New Roman" pitchFamily="18" charset="0"/>
                <a:sym typeface="Symbol" pitchFamily="18" charset="2"/>
              </a:rPr>
              <a:t>00 </a:t>
            </a: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larger statistics  </a:t>
            </a:r>
            <a:br>
              <a:rPr lang="pl-PL" sz="2000" b="1" dirty="0" smtClean="0">
                <a:cs typeface="Times New Roman" pitchFamily="18" charset="0"/>
                <a:sym typeface="Symbol" pitchFamily="18" charset="2"/>
              </a:rPr>
            </a:br>
            <a:r>
              <a:rPr lang="pl-PL" sz="2000" b="1" dirty="0" smtClean="0">
                <a:cs typeface="Times New Roman" pitchFamily="18" charset="0"/>
                <a:sym typeface="Symbol" pitchFamily="18" charset="2"/>
              </a:rPr>
              <a:t>I. Ozerianska, P.M., M. Zieliński,  </a:t>
            </a:r>
            <a:r>
              <a:rPr lang="pl-PL" b="1" dirty="0" smtClean="0">
                <a:cs typeface="Times New Roman" pitchFamily="18" charset="0"/>
                <a:sym typeface="Symbol" pitchFamily="18" charset="2"/>
              </a:rPr>
              <a:t>Acta Phys. Pol. B 46 (2015) 153 </a:t>
            </a:r>
            <a:endParaRPr lang="pl-PL" sz="20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1048" y="1340768"/>
            <a:ext cx="47720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359995"/>
            <a:ext cx="7361588" cy="262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35496" y="98072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→</a:t>
            </a:r>
          </a:p>
        </p:txBody>
      </p:sp>
      <p:pic>
        <p:nvPicPr>
          <p:cNvPr id="28674" name="Picture 2" descr="C:\Users\Moskal\Downloads\3034_dow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826" y="5534137"/>
            <a:ext cx="4917314" cy="32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Moskal\Downloads\3034_u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86" y="3544550"/>
            <a:ext cx="4997202" cy="33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91048"/>
            <a:ext cx="9180512" cy="374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540568" y="6237312"/>
            <a:ext cx="1065718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17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" y="3489778"/>
            <a:ext cx="4640580" cy="314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20" y="3522300"/>
            <a:ext cx="4640580" cy="314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20" y="404664"/>
            <a:ext cx="4322812" cy="293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7011"/>
            <a:ext cx="4320480" cy="292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2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3" y="789365"/>
            <a:ext cx="8175994" cy="537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452320" y="4627984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u="none" dirty="0">
                <a:solidFill>
                  <a:srgbClr val="FF0000"/>
                </a:solidFill>
                <a:latin typeface="Symbol" pitchFamily="18" charset="2"/>
              </a:rPr>
              <a:t>p</a:t>
            </a:r>
            <a:endParaRPr lang="pl-PL" u="none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453337" y="1988840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u="none" dirty="0">
                <a:latin typeface="Symbol" pitchFamily="18" charset="2"/>
              </a:rPr>
              <a:t>r</a:t>
            </a:r>
            <a:endParaRPr lang="pl-PL" b="1" u="none" dirty="0">
              <a:latin typeface="Symbol" pitchFamily="18" charset="2"/>
            </a:endParaRPr>
          </a:p>
        </p:txBody>
      </p:sp>
      <p:cxnSp>
        <p:nvCxnSpPr>
          <p:cNvPr id="6" name="Łącznik prosty 5"/>
          <p:cNvCxnSpPr/>
          <p:nvPr/>
        </p:nvCxnSpPr>
        <p:spPr>
          <a:xfrm flipV="1">
            <a:off x="1782847" y="4540429"/>
            <a:ext cx="833032" cy="13648"/>
          </a:xfrm>
          <a:prstGeom prst="line">
            <a:avLst/>
          </a:prstGeom>
          <a:ln w="571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800864" y="5070898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7" y="836712"/>
            <a:ext cx="817595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092280" y="4483968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u="none" dirty="0">
                <a:solidFill>
                  <a:srgbClr val="FF0000"/>
                </a:solidFill>
                <a:latin typeface="Symbol" pitchFamily="18" charset="2"/>
              </a:rPr>
              <a:t>p</a:t>
            </a:r>
            <a:endParaRPr lang="pl-PL" u="none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093297" y="1844824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u="none" dirty="0">
                <a:latin typeface="Symbol" pitchFamily="18" charset="2"/>
              </a:rPr>
              <a:t>r</a:t>
            </a:r>
            <a:endParaRPr lang="pl-PL" b="1" u="none" dirty="0">
              <a:latin typeface="Symbol" pitchFamily="18" charset="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-47625"/>
            <a:ext cx="9144000" cy="1200329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            WASA-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-COSY  </a:t>
            </a:r>
          </a:p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pp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-&gt;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pp</a:t>
            </a:r>
            <a:r>
              <a:rPr lang="el-GR" sz="3600" b="1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 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6" name="Łącznik prosty 5"/>
          <p:cNvCxnSpPr/>
          <p:nvPr/>
        </p:nvCxnSpPr>
        <p:spPr>
          <a:xfrm>
            <a:off x="1712864" y="4923752"/>
            <a:ext cx="770904" cy="17416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718976" y="5332272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9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88913"/>
            <a:ext cx="33020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63" y="2420888"/>
            <a:ext cx="5811713" cy="394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5820" name="Text Box 12"/>
          <p:cNvSpPr txBox="1">
            <a:spLocks noChangeArrowheads="1"/>
          </p:cNvSpPr>
          <p:nvPr/>
        </p:nvSpPr>
        <p:spPr bwMode="auto">
          <a:xfrm>
            <a:off x="323850" y="170080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 dirty="0">
                <a:solidFill>
                  <a:srgbClr val="FF0000"/>
                </a:solidFill>
              </a:rPr>
              <a:t>X</a:t>
            </a:r>
            <a:endParaRPr lang="pl-PL" u="none" dirty="0">
              <a:solidFill>
                <a:srgbClr val="FF0000"/>
              </a:solidFill>
            </a:endParaRPr>
          </a:p>
        </p:txBody>
      </p:sp>
      <p:sp>
        <p:nvSpPr>
          <p:cNvPr id="375821" name="Text Box 13"/>
          <p:cNvSpPr txBox="1">
            <a:spLocks noChangeArrowheads="1"/>
          </p:cNvSpPr>
          <p:nvPr/>
        </p:nvSpPr>
        <p:spPr bwMode="auto">
          <a:xfrm>
            <a:off x="755650" y="16859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5822" name="Text Box 14"/>
          <p:cNvSpPr txBox="1">
            <a:spLocks noChangeArrowheads="1"/>
          </p:cNvSpPr>
          <p:nvPr/>
        </p:nvSpPr>
        <p:spPr bwMode="auto">
          <a:xfrm>
            <a:off x="1035050" y="16859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5823" name="Text Box 15"/>
          <p:cNvSpPr txBox="1">
            <a:spLocks noChangeArrowheads="1"/>
          </p:cNvSpPr>
          <p:nvPr/>
        </p:nvSpPr>
        <p:spPr bwMode="auto">
          <a:xfrm>
            <a:off x="539750" y="170021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>
                <a:solidFill>
                  <a:srgbClr val="FF0000"/>
                </a:solidFill>
              </a:rPr>
              <a:t>X</a:t>
            </a:r>
            <a:endParaRPr lang="pl-PL" u="none">
              <a:solidFill>
                <a:srgbClr val="FF0000"/>
              </a:solidFill>
            </a:endParaRPr>
          </a:p>
        </p:txBody>
      </p:sp>
      <p:sp>
        <p:nvSpPr>
          <p:cNvPr id="375824" name="Text Box 16"/>
          <p:cNvSpPr txBox="1">
            <a:spLocks noChangeArrowheads="1"/>
          </p:cNvSpPr>
          <p:nvPr/>
        </p:nvSpPr>
        <p:spPr bwMode="auto">
          <a:xfrm>
            <a:off x="3181350" y="333375"/>
            <a:ext cx="5962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u="none"/>
              <a:t>      </a:t>
            </a:r>
            <a:r>
              <a:rPr lang="en-US" sz="2000" u="none"/>
              <a:t>This was PREDICTED already about 2500 years ago </a:t>
            </a:r>
          </a:p>
          <a:p>
            <a:r>
              <a:rPr lang="en-US" sz="2000" u="none"/>
              <a:t>                          by the very first physicists</a:t>
            </a:r>
          </a:p>
          <a:p>
            <a:r>
              <a:rPr lang="en-US" sz="2000" u="none"/>
              <a:t>     </a:t>
            </a:r>
          </a:p>
        </p:txBody>
      </p:sp>
      <p:sp>
        <p:nvSpPr>
          <p:cNvPr id="375825" name="Text Box 17"/>
          <p:cNvSpPr txBox="1">
            <a:spLocks noChangeArrowheads="1"/>
          </p:cNvSpPr>
          <p:nvPr/>
        </p:nvSpPr>
        <p:spPr bwMode="auto">
          <a:xfrm>
            <a:off x="2936875" y="1125538"/>
            <a:ext cx="610115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u="none" dirty="0">
                <a:solidFill>
                  <a:srgbClr val="FF0000"/>
                </a:solidFill>
              </a:rPr>
              <a:t>Thus, it is suggested that among created beings</a:t>
            </a:r>
          </a:p>
          <a:p>
            <a:r>
              <a:rPr lang="en-US" i="1" u="none" dirty="0">
                <a:solidFill>
                  <a:srgbClr val="FF0000"/>
                </a:solidFill>
              </a:rPr>
              <a:t>there must be some basic agent which will move</a:t>
            </a:r>
          </a:p>
          <a:p>
            <a:r>
              <a:rPr lang="en-US" i="1" u="none" dirty="0">
                <a:solidFill>
                  <a:srgbClr val="FF0000"/>
                </a:solidFill>
              </a:rPr>
              <a:t>             things and bring them </a:t>
            </a:r>
            <a:r>
              <a:rPr lang="en-US" i="1" u="none" dirty="0" smtClean="0">
                <a:solidFill>
                  <a:srgbClr val="FF0000"/>
                </a:solidFill>
              </a:rPr>
              <a:t>together</a:t>
            </a:r>
            <a:endParaRPr lang="pl-PL" sz="1800" u="none" dirty="0"/>
          </a:p>
          <a:p>
            <a:r>
              <a:rPr lang="en-US" sz="1400" u="none" dirty="0"/>
              <a:t>ARISTOTLE</a:t>
            </a:r>
            <a:r>
              <a:rPr lang="pl-PL" sz="1400" u="none" dirty="0"/>
              <a:t> </a:t>
            </a:r>
            <a:endParaRPr lang="en-US" sz="1400" u="none" dirty="0"/>
          </a:p>
          <a:p>
            <a:r>
              <a:rPr lang="en-US" sz="1400" u="none" dirty="0"/>
              <a:t>             “Metaphysics” </a:t>
            </a:r>
            <a:endParaRPr lang="de-DE" sz="1400" dirty="0">
              <a:sym typeface="Wingdings" pitchFamily="2" charset="2"/>
            </a:endParaRPr>
          </a:p>
        </p:txBody>
      </p:sp>
      <p:sp>
        <p:nvSpPr>
          <p:cNvPr id="375815" name="Text Box 7"/>
          <p:cNvSpPr txBox="1">
            <a:spLocks noChangeArrowheads="1"/>
          </p:cNvSpPr>
          <p:nvPr/>
        </p:nvSpPr>
        <p:spPr bwMode="auto">
          <a:xfrm>
            <a:off x="6877199" y="3068960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u="none" dirty="0">
                <a:solidFill>
                  <a:srgbClr val="002060"/>
                </a:solidFill>
                <a:latin typeface="Symbol" pitchFamily="18" charset="2"/>
              </a:rPr>
              <a:t>r</a:t>
            </a:r>
            <a:endParaRPr lang="pl-PL" u="none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375816" name="Text Box 8"/>
          <p:cNvSpPr txBox="1">
            <a:spLocks noChangeArrowheads="1"/>
          </p:cNvSpPr>
          <p:nvPr/>
        </p:nvSpPr>
        <p:spPr bwMode="auto">
          <a:xfrm>
            <a:off x="6948190" y="4869160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u="none" dirty="0">
                <a:solidFill>
                  <a:srgbClr val="FF0000"/>
                </a:solidFill>
                <a:latin typeface="Symbol" pitchFamily="18" charset="2"/>
              </a:rPr>
              <a:t>p</a:t>
            </a:r>
            <a:endParaRPr lang="pl-PL" u="none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75826" name="Text Box 18"/>
          <p:cNvSpPr txBox="1">
            <a:spLocks noChangeArrowheads="1"/>
          </p:cNvSpPr>
          <p:nvPr/>
        </p:nvSpPr>
        <p:spPr bwMode="auto">
          <a:xfrm>
            <a:off x="0" y="6362164"/>
            <a:ext cx="9252520" cy="52322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de-DE" sz="2000" b="1" u="none" dirty="0"/>
              <a:t>    </a:t>
            </a:r>
            <a:r>
              <a:rPr lang="pl-PL" sz="2000" b="1" u="none" dirty="0" smtClean="0"/>
              <a:t>                       </a:t>
            </a:r>
            <a:r>
              <a:rPr lang="pl-PL" b="1" u="none" dirty="0" smtClean="0"/>
              <a:t>COSY-11</a:t>
            </a:r>
            <a:r>
              <a:rPr lang="pl-PL" b="1" u="none" dirty="0"/>
              <a:t>: </a:t>
            </a:r>
            <a:r>
              <a:rPr lang="pl-PL" b="1" dirty="0" err="1" smtClean="0"/>
              <a:t>Phys</a:t>
            </a:r>
            <a:r>
              <a:rPr lang="pl-PL" b="1" dirty="0" smtClean="0"/>
              <a:t>. </a:t>
            </a:r>
            <a:r>
              <a:rPr lang="pl-PL" b="1" dirty="0" err="1" smtClean="0"/>
              <a:t>Rev</a:t>
            </a:r>
            <a:r>
              <a:rPr lang="pl-PL" b="1" dirty="0" smtClean="0"/>
              <a:t>. </a:t>
            </a:r>
            <a:r>
              <a:rPr lang="pl-PL" b="1" dirty="0" err="1" smtClean="0"/>
              <a:t>Lett</a:t>
            </a:r>
            <a:r>
              <a:rPr lang="pl-PL" b="1" dirty="0"/>
              <a:t>. 98 (2007) 122003</a:t>
            </a:r>
            <a:r>
              <a:rPr lang="pl-PL" sz="2800" u="none" dirty="0" smtClean="0"/>
              <a:t>    </a:t>
            </a:r>
            <a:endParaRPr lang="de-DE" dirty="0">
              <a:sym typeface="Wingdings" pitchFamily="2" charset="2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21152" y="170080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u="none" dirty="0">
                <a:solidFill>
                  <a:srgbClr val="FF0000"/>
                </a:solidFill>
              </a:rPr>
              <a:t>X</a:t>
            </a:r>
            <a:endParaRPr lang="pl-PL" u="none" dirty="0">
              <a:solidFill>
                <a:srgbClr val="FF0000"/>
              </a:solidFill>
            </a:endParaRPr>
          </a:p>
        </p:txBody>
      </p:sp>
      <p:cxnSp>
        <p:nvCxnSpPr>
          <p:cNvPr id="3" name="Łącznik prosty 2"/>
          <p:cNvCxnSpPr/>
          <p:nvPr/>
        </p:nvCxnSpPr>
        <p:spPr>
          <a:xfrm>
            <a:off x="2888520" y="5332272"/>
            <a:ext cx="720080" cy="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2867336" y="5602888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8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35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2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3083"/>
            <a:ext cx="4536504" cy="307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0854"/>
            <a:ext cx="4789698" cy="324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2901" y="44624"/>
            <a:ext cx="2784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PRELIMINARY</a:t>
            </a:r>
            <a:endParaRPr lang="pl-PL" sz="2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3717032"/>
            <a:ext cx="62960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1187624" y="5229200"/>
            <a:ext cx="758733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Q =15 </a:t>
            </a:r>
            <a:r>
              <a:rPr lang="pl-PL" sz="4400" dirty="0" err="1" smtClean="0"/>
              <a:t>MeV</a:t>
            </a:r>
            <a:r>
              <a:rPr lang="pl-PL" sz="4400" dirty="0" smtClean="0"/>
              <a:t>                 Q  = 72</a:t>
            </a:r>
          </a:p>
          <a:p>
            <a:r>
              <a:rPr lang="pl-PL" sz="4800" dirty="0"/>
              <a:t>  </a:t>
            </a:r>
            <a:r>
              <a:rPr lang="pl-PL" sz="4800" dirty="0" smtClean="0"/>
              <a:t> </a:t>
            </a:r>
            <a:r>
              <a:rPr lang="pl-PL" sz="4000" dirty="0" smtClean="0"/>
              <a:t>s, p, d  …                        s, p, d …</a:t>
            </a:r>
            <a:endParaRPr lang="pl-PL" sz="4000" dirty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074554" y="6228601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X</a:t>
            </a:r>
            <a:endParaRPr lang="pl-PL" sz="3200" u="none" dirty="0">
              <a:solidFill>
                <a:srgbClr val="FF0000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578610" y="6156593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X</a:t>
            </a:r>
            <a:endParaRPr lang="pl-PL" sz="3200" u="none" dirty="0">
              <a:solidFill>
                <a:srgbClr val="FF0000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619170" y="6156593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X</a:t>
            </a:r>
            <a:endParaRPr lang="pl-PL" sz="3200" u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9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83568" y="2898810"/>
            <a:ext cx="80972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accent6"/>
                </a:solidFill>
              </a:rPr>
              <a:t>           </a:t>
            </a:r>
            <a:r>
              <a:rPr lang="pl-PL" sz="5400" b="1" dirty="0" smtClean="0">
                <a:solidFill>
                  <a:schemeClr val="accent6"/>
                </a:solidFill>
              </a:rPr>
              <a:t>THANK YOU </a:t>
            </a:r>
          </a:p>
          <a:p>
            <a:r>
              <a:rPr lang="pl-PL" sz="5400" b="1" dirty="0" smtClean="0">
                <a:solidFill>
                  <a:schemeClr val="accent6"/>
                </a:solidFill>
              </a:rPr>
              <a:t>FOR  YOUR ATTENTION</a:t>
            </a:r>
            <a:endParaRPr lang="pl-PL" sz="5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6770" name="Rectangle 2"/>
          <p:cNvSpPr>
            <a:spLocks noGrp="1" noChangeArrowheads="1"/>
          </p:cNvSpPr>
          <p:nvPr>
            <p:ph type="subTitle"/>
          </p:nvPr>
        </p:nvSpPr>
        <p:spPr>
          <a:xfrm>
            <a:off x="1115616" y="-815990"/>
            <a:ext cx="7128792" cy="6264275"/>
          </a:xfr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8100000" scaled="1"/>
            <a:tileRect/>
          </a:gradFill>
          <a:ln/>
          <a:extLst/>
        </p:spPr>
        <p:txBody>
          <a:bodyPr lIns="0" tIns="0" rIns="0" bIns="0"/>
          <a:lstStyle/>
          <a:p>
            <a:pPr marL="414338" lvl="1" indent="-204788" defTabSz="449263">
              <a:lnSpc>
                <a:spcPct val="85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en-GB" altLang="pl-PL" sz="2400" dirty="0">
                <a:solidFill>
                  <a:schemeClr val="tx1"/>
                </a:solidFill>
                <a:latin typeface="Comic Sans MS" pitchFamily="66" charset="0"/>
              </a:rPr>
              <a:t>Attractive interaction between η and N</a:t>
            </a:r>
            <a:r>
              <a:rPr lang="en-GB" altLang="pl-PL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14338" lvl="1" indent="-204788" defTabSz="449263">
              <a:lnSpc>
                <a:spcPct val="85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pl-PL" altLang="pl-PL" sz="2400" dirty="0">
                <a:solidFill>
                  <a:schemeClr val="tx1"/>
                </a:solidFill>
              </a:rPr>
              <a:t>       </a:t>
            </a:r>
            <a:r>
              <a:rPr lang="en-GB" altLang="pl-PL" sz="1600" dirty="0" smtClean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pl-PL" altLang="pl-PL" sz="1600" i="1" dirty="0">
                <a:solidFill>
                  <a:schemeClr val="tx1"/>
                </a:solidFill>
                <a:latin typeface="Comic Sans MS" pitchFamily="66" charset="0"/>
              </a:rPr>
              <a:t>R</a:t>
            </a:r>
            <a:r>
              <a:rPr lang="en-GB" altLang="pl-PL" sz="1600" i="1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pl-PL" altLang="pl-PL" sz="1600" i="1" dirty="0" err="1">
                <a:solidFill>
                  <a:schemeClr val="tx1"/>
                </a:solidFill>
                <a:latin typeface="Comic Sans MS" pitchFamily="66" charset="0"/>
              </a:rPr>
              <a:t>Bhalerao</a:t>
            </a:r>
            <a:r>
              <a:rPr lang="en-GB" altLang="pl-PL" sz="1600" i="1" dirty="0">
                <a:solidFill>
                  <a:schemeClr val="tx1"/>
                </a:solidFill>
                <a:latin typeface="Comic Sans MS" pitchFamily="66" charset="0"/>
              </a:rPr>
              <a:t> and L. C. Liu, Phys. </a:t>
            </a:r>
            <a:r>
              <a:rPr lang="en-GB" altLang="pl-PL" sz="1600" i="1" dirty="0" err="1">
                <a:solidFill>
                  <a:schemeClr val="tx1"/>
                </a:solidFill>
                <a:latin typeface="Comic Sans MS" pitchFamily="66" charset="0"/>
              </a:rPr>
              <a:t>Lett</a:t>
            </a:r>
            <a:r>
              <a:rPr lang="en-GB" altLang="pl-PL" sz="1600" i="1" dirty="0">
                <a:solidFill>
                  <a:schemeClr val="tx1"/>
                </a:solidFill>
                <a:latin typeface="Comic Sans MS" pitchFamily="66" charset="0"/>
              </a:rPr>
              <a:t>. B</a:t>
            </a:r>
            <a:r>
              <a:rPr lang="pl-PL" altLang="pl-PL" sz="1600" i="1" dirty="0">
                <a:solidFill>
                  <a:schemeClr val="tx1"/>
                </a:solidFill>
                <a:latin typeface="Comic Sans MS" pitchFamily="66" charset="0"/>
              </a:rPr>
              <a:t>54</a:t>
            </a:r>
            <a:r>
              <a:rPr lang="en-GB" altLang="pl-PL" sz="1600" i="1" dirty="0">
                <a:solidFill>
                  <a:schemeClr val="tx1"/>
                </a:solidFill>
                <a:latin typeface="Comic Sans MS" pitchFamily="66" charset="0"/>
              </a:rPr>
              <a:t> (198</a:t>
            </a:r>
            <a:r>
              <a:rPr lang="pl-PL" altLang="pl-PL" sz="1600" i="1" dirty="0">
                <a:solidFill>
                  <a:schemeClr val="tx1"/>
                </a:solidFill>
                <a:latin typeface="Comic Sans MS" pitchFamily="66" charset="0"/>
              </a:rPr>
              <a:t>5</a:t>
            </a:r>
            <a:r>
              <a:rPr lang="en-GB" altLang="pl-PL" sz="1600" i="1" dirty="0">
                <a:solidFill>
                  <a:schemeClr val="tx1"/>
                </a:solidFill>
                <a:latin typeface="Comic Sans MS" pitchFamily="66" charset="0"/>
              </a:rPr>
              <a:t>) </a:t>
            </a:r>
            <a:r>
              <a:rPr lang="pl-PL" altLang="pl-PL" sz="1600" i="1" dirty="0">
                <a:solidFill>
                  <a:schemeClr val="tx1"/>
                </a:solidFill>
                <a:latin typeface="Comic Sans MS" pitchFamily="66" charset="0"/>
              </a:rPr>
              <a:t>685</a:t>
            </a:r>
            <a:r>
              <a:rPr lang="en-GB" altLang="pl-PL" sz="1600" dirty="0">
                <a:solidFill>
                  <a:schemeClr val="tx1"/>
                </a:solidFill>
                <a:latin typeface="Comic Sans MS" pitchFamily="66" charset="0"/>
              </a:rPr>
              <a:t> )</a:t>
            </a:r>
            <a:r>
              <a:rPr lang="ar-SA" altLang="pl-PL" sz="16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‏</a:t>
            </a:r>
            <a:endParaRPr lang="en-GB" altLang="pl-PL" sz="1600" dirty="0">
              <a:solidFill>
                <a:schemeClr val="tx1"/>
              </a:solidFill>
            </a:endParaRPr>
          </a:p>
          <a:p>
            <a:pPr marL="414338" lvl="1" indent="-204788" algn="l" defTabSz="449263">
              <a:lnSpc>
                <a:spcPct val="85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pl-PL" altLang="pl-PL" sz="2800" dirty="0">
                <a:solidFill>
                  <a:schemeClr val="tx1"/>
                </a:solidFill>
                <a:latin typeface="Comic Sans MS" pitchFamily="66" charset="0"/>
              </a:rPr>
              <a:t>         </a:t>
            </a:r>
            <a:endParaRPr lang="pl-PL" altLang="pl-PL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14338" lvl="1" indent="-204788" defTabSz="449263">
              <a:lnSpc>
                <a:spcPct val="85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pl-PL" altLang="pl-PL" sz="2800" dirty="0" smtClean="0">
                <a:solidFill>
                  <a:schemeClr val="tx1"/>
                </a:solidFill>
                <a:latin typeface="Comic Sans MS" pitchFamily="66" charset="0"/>
              </a:rPr>
              <a:t>    </a:t>
            </a:r>
            <a:r>
              <a:rPr lang="en-GB" altLang="pl-PL" sz="2400" dirty="0" smtClean="0">
                <a:solidFill>
                  <a:schemeClr val="tx1"/>
                </a:solidFill>
                <a:latin typeface="Comic Sans MS" pitchFamily="66" charset="0"/>
              </a:rPr>
              <a:t>possible existence of bound states </a:t>
            </a:r>
            <a:endParaRPr lang="pl-PL" altLang="pl-PL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14338" lvl="1" indent="-204788" defTabSz="449263">
              <a:lnSpc>
                <a:spcPct val="85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r>
              <a:rPr lang="pl-PL" altLang="pl-PL" sz="2400" dirty="0" smtClean="0">
                <a:solidFill>
                  <a:schemeClr val="tx1"/>
                </a:solidFill>
                <a:latin typeface="Comic Sans MS" pitchFamily="66" charset="0"/>
              </a:rPr>
              <a:t>    of </a:t>
            </a:r>
            <a:r>
              <a:rPr lang="pl-PL" altLang="pl-PL" sz="2400" dirty="0">
                <a:solidFill>
                  <a:schemeClr val="tx1"/>
                </a:solidFill>
                <a:latin typeface="Comic Sans MS" pitchFamily="66" charset="0"/>
              </a:rPr>
              <a:t>the </a:t>
            </a:r>
            <a:r>
              <a:rPr lang="en-GB" altLang="pl-PL" sz="2400" dirty="0">
                <a:solidFill>
                  <a:schemeClr val="tx1"/>
                </a:solidFill>
                <a:latin typeface="Comic Sans MS" pitchFamily="66" charset="0"/>
              </a:rPr>
              <a:t>η </a:t>
            </a:r>
            <a:r>
              <a:rPr lang="pl-PL" altLang="pl-PL" sz="2400" dirty="0" err="1">
                <a:solidFill>
                  <a:schemeClr val="tx1"/>
                </a:solidFill>
                <a:latin typeface="Comic Sans MS" pitchFamily="66" charset="0"/>
              </a:rPr>
              <a:t>meson</a:t>
            </a:r>
            <a:r>
              <a:rPr lang="pl-PL" altLang="pl-P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altLang="pl-PL" sz="2400" dirty="0">
                <a:solidFill>
                  <a:schemeClr val="tx1"/>
                </a:solidFill>
                <a:latin typeface="Comic Sans MS" pitchFamily="66" charset="0"/>
              </a:rPr>
              <a:t>with  nuclei for A&gt;10 </a:t>
            </a:r>
            <a:r>
              <a:rPr lang="pl-PL" altLang="pl-PL" sz="28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pl-PL" altLang="pl-PL" sz="28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altLang="pl-PL" sz="28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GB" altLang="pl-PL" sz="1800" dirty="0" smtClean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en-GB" altLang="pl-PL" sz="1800" i="1" dirty="0">
                <a:solidFill>
                  <a:schemeClr val="tx1"/>
                </a:solidFill>
                <a:latin typeface="Comic Sans MS" pitchFamily="66" charset="0"/>
              </a:rPr>
              <a:t>Q. </a:t>
            </a:r>
            <a:r>
              <a:rPr lang="en-GB" altLang="pl-PL" sz="1800" i="1" dirty="0" err="1">
                <a:solidFill>
                  <a:schemeClr val="tx1"/>
                </a:solidFill>
                <a:latin typeface="Comic Sans MS" pitchFamily="66" charset="0"/>
              </a:rPr>
              <a:t>Haider</a:t>
            </a:r>
            <a:r>
              <a:rPr lang="en-GB" altLang="pl-PL" sz="1800" i="1" dirty="0">
                <a:solidFill>
                  <a:schemeClr val="tx1"/>
                </a:solidFill>
                <a:latin typeface="Comic Sans MS" pitchFamily="66" charset="0"/>
              </a:rPr>
              <a:t> and L. C. Liu, Phys. </a:t>
            </a:r>
            <a:r>
              <a:rPr lang="en-GB" altLang="pl-PL" sz="1800" i="1" dirty="0" err="1">
                <a:solidFill>
                  <a:schemeClr val="tx1"/>
                </a:solidFill>
                <a:latin typeface="Comic Sans MS" pitchFamily="66" charset="0"/>
              </a:rPr>
              <a:t>Lett</a:t>
            </a:r>
            <a:r>
              <a:rPr lang="en-GB" altLang="pl-PL" sz="1800" i="1" dirty="0">
                <a:solidFill>
                  <a:schemeClr val="tx1"/>
                </a:solidFill>
                <a:latin typeface="Comic Sans MS" pitchFamily="66" charset="0"/>
              </a:rPr>
              <a:t>. B172 (1986) 257</a:t>
            </a:r>
            <a:r>
              <a:rPr lang="en-GB" altLang="pl-PL" sz="1800" dirty="0">
                <a:solidFill>
                  <a:schemeClr val="tx1"/>
                </a:solidFill>
                <a:latin typeface="Comic Sans MS" pitchFamily="66" charset="0"/>
              </a:rPr>
              <a:t> )</a:t>
            </a:r>
            <a:r>
              <a:rPr lang="ar-SA" altLang="pl-PL" sz="1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‏</a:t>
            </a:r>
            <a:endParaRPr lang="en-GB" altLang="pl-PL" sz="1800" dirty="0">
              <a:solidFill>
                <a:schemeClr val="tx1"/>
              </a:solidFill>
              <a:latin typeface="Comic Sans MS" pitchFamily="66" charset="0"/>
            </a:endParaRPr>
          </a:p>
          <a:p>
            <a:pPr marL="414338" lvl="1" indent="-204788" defTabSz="449263">
              <a:lnSpc>
                <a:spcPct val="106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endParaRPr lang="pl-PL" altLang="pl-PL" sz="2800" dirty="0">
              <a:solidFill>
                <a:schemeClr val="tx1"/>
              </a:solidFill>
              <a:latin typeface="Comic Sans MS" pitchFamily="66" charset="0"/>
            </a:endParaRPr>
          </a:p>
          <a:p>
            <a:pPr marL="414338" lvl="1" indent="-204788" defTabSz="449263">
              <a:lnSpc>
                <a:spcPct val="106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endParaRPr lang="pl-PL" altLang="pl-PL" sz="2800" dirty="0">
              <a:solidFill>
                <a:schemeClr val="tx1"/>
              </a:solidFill>
              <a:latin typeface="Comic Sans MS" pitchFamily="66" charset="0"/>
            </a:endParaRPr>
          </a:p>
          <a:p>
            <a:pPr marL="414338" lvl="1" indent="-204788" defTabSz="449263">
              <a:lnSpc>
                <a:spcPct val="106000"/>
              </a:lnSpc>
              <a:spcBef>
                <a:spcPct val="20000"/>
              </a:spcBef>
              <a:tabLst>
                <a:tab pos="414338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</a:pPr>
            <a:endParaRPr lang="en-GB" altLang="pl-PL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56771" name="AutoShape 3"/>
          <p:cNvSpPr>
            <a:spLocks noChangeArrowheads="1"/>
          </p:cNvSpPr>
          <p:nvPr/>
        </p:nvSpPr>
        <p:spPr bwMode="auto">
          <a:xfrm>
            <a:off x="4460877" y="1056218"/>
            <a:ext cx="203198" cy="431800"/>
          </a:xfrm>
          <a:prstGeom prst="downArrow">
            <a:avLst>
              <a:gd name="adj1" fmla="val 50000"/>
              <a:gd name="adj2" fmla="val 35052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sz="2000"/>
          </a:p>
        </p:txBody>
      </p:sp>
      <p:sp>
        <p:nvSpPr>
          <p:cNvPr id="1056772" name="AutoShape 4"/>
          <p:cNvSpPr>
            <a:spLocks noChangeArrowheads="1"/>
          </p:cNvSpPr>
          <p:nvPr/>
        </p:nvSpPr>
        <p:spPr bwMode="auto">
          <a:xfrm>
            <a:off x="4427984" y="2640394"/>
            <a:ext cx="307975" cy="431800"/>
          </a:xfrm>
          <a:prstGeom prst="downArrow">
            <a:avLst>
              <a:gd name="adj1" fmla="val 50000"/>
              <a:gd name="adj2" fmla="val 35052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56773" name="Rectangle 5"/>
          <p:cNvSpPr>
            <a:spLocks noChangeArrowheads="1"/>
          </p:cNvSpPr>
          <p:nvPr/>
        </p:nvSpPr>
        <p:spPr bwMode="auto">
          <a:xfrm>
            <a:off x="-1548680" y="2136338"/>
            <a:ext cx="8623300" cy="26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defTabSz="449263">
              <a:spcBef>
                <a:spcPct val="20000"/>
              </a:spcBef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206375" algn="ctr" defTabSz="449263">
              <a:spcBef>
                <a:spcPct val="20000"/>
              </a:spcBef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422275" algn="ctr" defTabSz="449263">
              <a:spcBef>
                <a:spcPct val="20000"/>
              </a:spcBef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631825" algn="ctr" defTabSz="449263">
              <a:spcBef>
                <a:spcPct val="20000"/>
              </a:spcBef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854075" algn="ctr" defTabSz="449263">
              <a:spcBef>
                <a:spcPct val="20000"/>
              </a:spcBef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1311275" algn="ctr" defTabSz="449263" fontAlgn="base">
              <a:spcBef>
                <a:spcPct val="20000"/>
              </a:spcBef>
              <a:spcAft>
                <a:spcPct val="0"/>
              </a:spcAft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1768475" algn="ctr" defTabSz="449263" fontAlgn="base">
              <a:spcBef>
                <a:spcPct val="20000"/>
              </a:spcBef>
              <a:spcAft>
                <a:spcPct val="0"/>
              </a:spcAft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2225675" algn="ctr" defTabSz="449263" fontAlgn="base">
              <a:spcBef>
                <a:spcPct val="20000"/>
              </a:spcBef>
              <a:spcAft>
                <a:spcPct val="0"/>
              </a:spcAft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2682875" algn="ctr" defTabSz="449263" fontAlgn="base">
              <a:spcBef>
                <a:spcPct val="20000"/>
              </a:spcBef>
              <a:spcAft>
                <a:spcPct val="0"/>
              </a:spcAft>
              <a:tabLst>
                <a:tab pos="400050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98000"/>
              </a:lnSpc>
            </a:pPr>
            <a:r>
              <a:rPr lang="en-GB" altLang="pl-PL" sz="1400" b="0" i="1" u="none" dirty="0" smtClean="0">
                <a:latin typeface="Comic Sans MS" pitchFamily="66" charset="0"/>
              </a:rPr>
              <a:t>(</a:t>
            </a:r>
            <a:r>
              <a:rPr lang="en-GB" altLang="pl-PL" sz="1400" b="0" i="1" u="none" dirty="0" err="1" smtClean="0">
                <a:latin typeface="Comic Sans MS" pitchFamily="66" charset="0"/>
              </a:rPr>
              <a:t>C.Garcia-Recio</a:t>
            </a:r>
            <a:r>
              <a:rPr lang="en-GB" altLang="pl-PL" sz="1400" b="0" i="1" u="none" dirty="0">
                <a:latin typeface="Comic Sans MS" pitchFamily="66" charset="0"/>
              </a:rPr>
              <a:t>, T. Inoue, </a:t>
            </a:r>
            <a:r>
              <a:rPr lang="en-GB" altLang="pl-PL" sz="1400" b="0" i="1" u="none" dirty="0" err="1">
                <a:latin typeface="Comic Sans MS" pitchFamily="66" charset="0"/>
              </a:rPr>
              <a:t>J.Nieves</a:t>
            </a:r>
            <a:r>
              <a:rPr lang="en-GB" altLang="pl-PL" sz="1400" b="0" i="1" u="none" dirty="0">
                <a:latin typeface="Comic Sans MS" pitchFamily="66" charset="0"/>
              </a:rPr>
              <a:t>, </a:t>
            </a:r>
            <a:endParaRPr lang="pl-PL" altLang="pl-PL" sz="1400" b="0" i="1" u="none" dirty="0" smtClean="0">
              <a:latin typeface="Comic Sans MS" pitchFamily="66" charset="0"/>
            </a:endParaRPr>
          </a:p>
          <a:p>
            <a:pPr lvl="1" algn="just">
              <a:lnSpc>
                <a:spcPct val="98000"/>
              </a:lnSpc>
            </a:pPr>
            <a:r>
              <a:rPr lang="pl-PL" altLang="pl-PL" sz="1400" b="0" i="1" u="none" dirty="0" smtClean="0">
                <a:latin typeface="Comic Sans MS" pitchFamily="66" charset="0"/>
              </a:rPr>
              <a:t>                                                     </a:t>
            </a:r>
            <a:r>
              <a:rPr lang="en-GB" altLang="pl-PL" sz="1400" b="0" i="1" u="none" dirty="0" smtClean="0">
                <a:latin typeface="Comic Sans MS" pitchFamily="66" charset="0"/>
              </a:rPr>
              <a:t>E</a:t>
            </a:r>
            <a:r>
              <a:rPr lang="en-GB" altLang="pl-PL" sz="1400" b="0" i="1" u="none" dirty="0">
                <a:latin typeface="Comic Sans MS" pitchFamily="66" charset="0"/>
              </a:rPr>
              <a:t>. </a:t>
            </a:r>
            <a:r>
              <a:rPr lang="en-GB" altLang="pl-PL" sz="1400" b="0" i="1" u="none" dirty="0" err="1" smtClean="0">
                <a:latin typeface="Comic Sans MS" pitchFamily="66" charset="0"/>
              </a:rPr>
              <a:t>Oset</a:t>
            </a:r>
            <a:r>
              <a:rPr lang="en-GB" altLang="pl-PL" sz="1400" b="0" i="1" u="none" dirty="0" smtClean="0">
                <a:latin typeface="Comic Sans MS" pitchFamily="66" charset="0"/>
              </a:rPr>
              <a:t>,</a:t>
            </a:r>
            <a:r>
              <a:rPr lang="pl-PL" altLang="pl-PL" sz="1400" i="1" dirty="0">
                <a:latin typeface="Comic Sans MS" pitchFamily="66" charset="0"/>
              </a:rPr>
              <a:t> </a:t>
            </a:r>
            <a:r>
              <a:rPr lang="en-GB" altLang="pl-PL" sz="1400" b="0" i="1" u="none" dirty="0" smtClean="0">
                <a:latin typeface="Comic Sans MS" pitchFamily="66" charset="0"/>
              </a:rPr>
              <a:t>Phys</a:t>
            </a:r>
            <a:r>
              <a:rPr lang="en-GB" altLang="pl-PL" sz="1400" b="0" i="1" u="none" dirty="0">
                <a:latin typeface="Comic Sans MS" pitchFamily="66" charset="0"/>
              </a:rPr>
              <a:t>.</a:t>
            </a:r>
            <a:r>
              <a:rPr lang="pl-PL" altLang="pl-PL" sz="1400" b="0" i="1" u="none" dirty="0">
                <a:latin typeface="Comic Sans MS" pitchFamily="66" charset="0"/>
              </a:rPr>
              <a:t> </a:t>
            </a:r>
            <a:r>
              <a:rPr lang="en-GB" altLang="pl-PL" sz="1400" b="0" i="1" u="none" dirty="0" err="1">
                <a:latin typeface="Comic Sans MS" pitchFamily="66" charset="0"/>
              </a:rPr>
              <a:t>Lett</a:t>
            </a:r>
            <a:r>
              <a:rPr lang="en-GB" altLang="pl-PL" sz="1400" b="0" i="1" u="none" dirty="0">
                <a:latin typeface="Comic Sans MS" pitchFamily="66" charset="0"/>
              </a:rPr>
              <a:t>.</a:t>
            </a:r>
            <a:r>
              <a:rPr lang="pl-PL" altLang="pl-PL" sz="1400" b="0" i="1" u="none" dirty="0">
                <a:latin typeface="Comic Sans MS" pitchFamily="66" charset="0"/>
              </a:rPr>
              <a:t> </a:t>
            </a:r>
            <a:r>
              <a:rPr lang="en-GB" altLang="pl-PL" sz="1400" b="0" i="1" u="none" dirty="0">
                <a:latin typeface="Comic Sans MS" pitchFamily="66" charset="0"/>
              </a:rPr>
              <a:t>B550 (2002)</a:t>
            </a:r>
            <a:r>
              <a:rPr lang="pl-PL" altLang="pl-PL" sz="1400" b="0" i="1" u="none" dirty="0">
                <a:latin typeface="Comic Sans MS" pitchFamily="66" charset="0"/>
              </a:rPr>
              <a:t> </a:t>
            </a:r>
            <a:r>
              <a:rPr lang="en-GB" altLang="pl-PL" sz="1400" b="0" i="1" u="none" dirty="0">
                <a:latin typeface="Comic Sans MS" pitchFamily="66" charset="0"/>
              </a:rPr>
              <a:t>47).</a:t>
            </a:r>
            <a:r>
              <a:rPr lang="en-GB" altLang="pl-PL" sz="1600" i="1" u="none" dirty="0">
                <a:latin typeface="Comic Sans MS" pitchFamily="66" charset="0"/>
              </a:rPr>
              <a:t> </a:t>
            </a:r>
          </a:p>
        </p:txBody>
      </p:sp>
      <p:pic>
        <p:nvPicPr>
          <p:cNvPr id="10567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42" y="3060772"/>
            <a:ext cx="3162592" cy="2369938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887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Oval 2"/>
          <p:cNvSpPr>
            <a:spLocks noChangeArrowheads="1"/>
          </p:cNvSpPr>
          <p:nvPr/>
        </p:nvSpPr>
        <p:spPr bwMode="auto">
          <a:xfrm>
            <a:off x="2928938" y="71438"/>
            <a:ext cx="2714625" cy="1003300"/>
          </a:xfrm>
          <a:prstGeom prst="ellipse">
            <a:avLst/>
          </a:prstGeom>
          <a:gradFill rotWithShape="0">
            <a:gsLst>
              <a:gs pos="0">
                <a:srgbClr val="F7DF9D"/>
              </a:gs>
              <a:gs pos="100000">
                <a:srgbClr val="BAA876"/>
              </a:gs>
            </a:gsLst>
            <a:path path="shape">
              <a:fillToRect l="50000" t="50000" r="50000" b="50000"/>
            </a:path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46531" name="Text Box 3"/>
          <p:cNvSpPr txBox="1">
            <a:spLocks noChangeArrowheads="1"/>
          </p:cNvSpPr>
          <p:nvPr/>
        </p:nvSpPr>
        <p:spPr bwMode="auto">
          <a:xfrm>
            <a:off x="0" y="214313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4400" i="1" u="none">
                <a:solidFill>
                  <a:srgbClr val="000000"/>
                </a:solidFill>
              </a:rPr>
              <a:t> </a:t>
            </a:r>
            <a:r>
              <a:rPr lang="en-GB" altLang="pl-PL" sz="4400" i="1" u="none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en-GB" altLang="pl-PL" sz="4400" i="1" u="none">
                <a:solidFill>
                  <a:srgbClr val="000000"/>
                </a:solidFill>
              </a:rPr>
              <a:t> - </a:t>
            </a:r>
            <a:r>
              <a:rPr lang="en-GB" altLang="pl-PL" sz="4400" u="none" baseline="30000">
                <a:solidFill>
                  <a:srgbClr val="000000"/>
                </a:solidFill>
              </a:rPr>
              <a:t>3</a:t>
            </a:r>
            <a:r>
              <a:rPr lang="en-GB" altLang="pl-PL" sz="4400" u="none">
                <a:solidFill>
                  <a:srgbClr val="000000"/>
                </a:solidFill>
              </a:rPr>
              <a:t>He</a:t>
            </a:r>
          </a:p>
        </p:txBody>
      </p:sp>
      <p:sp>
        <p:nvSpPr>
          <p:cNvPr id="1046532" name="Text Box 4"/>
          <p:cNvSpPr txBox="1">
            <a:spLocks noChangeArrowheads="1"/>
          </p:cNvSpPr>
          <p:nvPr/>
        </p:nvSpPr>
        <p:spPr bwMode="auto">
          <a:xfrm>
            <a:off x="171450" y="1357313"/>
            <a:ext cx="8686800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8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altLang="pl-PL" sz="2800" b="1" i="1" u="none" dirty="0" err="1">
                <a:solidFill>
                  <a:srgbClr val="000000"/>
                </a:solidFill>
              </a:rPr>
              <a:t>dp</a:t>
            </a:r>
            <a:r>
              <a:rPr lang="en-GB" altLang="pl-PL" sz="2800" b="1" i="1" u="none" dirty="0">
                <a:solidFill>
                  <a:srgbClr val="000000"/>
                </a:solidFill>
                <a:latin typeface="Symbol" pitchFamily="18" charset="2"/>
              </a:rPr>
              <a:t></a:t>
            </a:r>
            <a:r>
              <a:rPr lang="en-GB" altLang="pl-PL" sz="2800" b="1" i="1" u="none" dirty="0">
                <a:solidFill>
                  <a:srgbClr val="000000"/>
                </a:solidFill>
              </a:rPr>
              <a:t> </a:t>
            </a:r>
            <a:r>
              <a:rPr lang="en-GB" altLang="pl-PL" sz="2800" b="1" u="none" baseline="30000" dirty="0">
                <a:solidFill>
                  <a:srgbClr val="000000"/>
                </a:solidFill>
              </a:rPr>
              <a:t>3</a:t>
            </a:r>
            <a:r>
              <a:rPr lang="en-GB" altLang="pl-PL" sz="2800" b="1" u="none" dirty="0">
                <a:solidFill>
                  <a:srgbClr val="000000"/>
                </a:solidFill>
              </a:rPr>
              <a:t>He</a:t>
            </a:r>
            <a:r>
              <a:rPr lang="en-GB" altLang="pl-PL" sz="2800" b="1" i="1" u="none" dirty="0" smtClean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pl-PL" altLang="pl-PL" sz="2800" b="1" i="1" u="none" dirty="0" smtClean="0">
                <a:solidFill>
                  <a:srgbClr val="000000"/>
                </a:solidFill>
                <a:latin typeface="Symbol" pitchFamily="18" charset="2"/>
              </a:rPr>
              <a:t>                           </a:t>
            </a:r>
            <a:r>
              <a:rPr lang="el-GR" altLang="pl-PL" sz="2800" b="1" i="1" u="none" dirty="0" smtClean="0">
                <a:solidFill>
                  <a:srgbClr val="000000"/>
                </a:solidFill>
                <a:latin typeface="Calibri"/>
              </a:rPr>
              <a:t>γ</a:t>
            </a:r>
            <a:r>
              <a:rPr lang="en-GB" altLang="pl-PL" sz="2800" b="1" baseline="30000" dirty="0">
                <a:solidFill>
                  <a:srgbClr val="000000"/>
                </a:solidFill>
              </a:rPr>
              <a:t> 3</a:t>
            </a:r>
            <a:r>
              <a:rPr lang="en-GB" altLang="pl-PL" sz="2800" b="1" dirty="0">
                <a:solidFill>
                  <a:srgbClr val="000000"/>
                </a:solidFill>
              </a:rPr>
              <a:t>He</a:t>
            </a:r>
            <a:r>
              <a:rPr lang="en-GB" altLang="pl-PL" sz="2800" b="1" i="1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GB" altLang="pl-PL" sz="2800" b="1" i="1" dirty="0">
                <a:solidFill>
                  <a:srgbClr val="000000"/>
                </a:solidFill>
                <a:latin typeface="Symbol" pitchFamily="18" charset="2"/>
              </a:rPr>
              <a:t></a:t>
            </a:r>
            <a:r>
              <a:rPr lang="en-GB" altLang="pl-PL" sz="2800" b="1" i="1" dirty="0">
                <a:solidFill>
                  <a:srgbClr val="000000"/>
                </a:solidFill>
              </a:rPr>
              <a:t> </a:t>
            </a:r>
            <a:r>
              <a:rPr lang="en-GB" altLang="pl-PL" sz="2800" b="1" baseline="30000" dirty="0">
                <a:solidFill>
                  <a:srgbClr val="000000"/>
                </a:solidFill>
              </a:rPr>
              <a:t>3</a:t>
            </a:r>
            <a:r>
              <a:rPr lang="en-GB" altLang="pl-PL" sz="2800" b="1" dirty="0">
                <a:solidFill>
                  <a:srgbClr val="000000"/>
                </a:solidFill>
              </a:rPr>
              <a:t>He</a:t>
            </a:r>
            <a:r>
              <a:rPr lang="en-GB" altLang="pl-PL" sz="2800" b="1" i="1" dirty="0">
                <a:solidFill>
                  <a:srgbClr val="000000"/>
                </a:solidFill>
                <a:latin typeface="Symbol" pitchFamily="18" charset="2"/>
              </a:rPr>
              <a:t></a:t>
            </a:r>
            <a:r>
              <a:rPr lang="pl-PL" altLang="pl-PL" sz="2000" i="1" dirty="0">
                <a:solidFill>
                  <a:srgbClr val="000000"/>
                </a:solidFill>
                <a:latin typeface="Symbol" pitchFamily="18" charset="2"/>
              </a:rPr>
              <a:t> </a:t>
            </a:r>
            <a:endParaRPr lang="en-GB" altLang="pl-PL" sz="2000" i="1" u="none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78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3200" i="1" u="none" dirty="0" smtClean="0">
                <a:solidFill>
                  <a:srgbClr val="000000"/>
                </a:solidFill>
              </a:rPr>
              <a:t> </a:t>
            </a:r>
            <a:r>
              <a:rPr lang="en-GB" altLang="pl-PL" sz="3200" i="1" u="none" dirty="0" smtClean="0">
                <a:solidFill>
                  <a:srgbClr val="000000"/>
                </a:solidFill>
              </a:rPr>
              <a:t>                          </a:t>
            </a:r>
            <a:endParaRPr lang="en-GB" altLang="pl-PL" sz="3200" i="1" u="none" dirty="0">
              <a:solidFill>
                <a:srgbClr val="000000"/>
              </a:solidFill>
            </a:endParaRPr>
          </a:p>
        </p:txBody>
      </p:sp>
      <p:sp>
        <p:nvSpPr>
          <p:cNvPr id="1046533" name="Rectangle 5"/>
          <p:cNvSpPr>
            <a:spLocks noChangeArrowheads="1"/>
          </p:cNvSpPr>
          <p:nvPr/>
        </p:nvSpPr>
        <p:spPr bwMode="auto">
          <a:xfrm>
            <a:off x="358775" y="0"/>
            <a:ext cx="82438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46534" name="Rectangle 6"/>
          <p:cNvSpPr>
            <a:spLocks noChangeArrowheads="1"/>
          </p:cNvSpPr>
          <p:nvPr/>
        </p:nvSpPr>
        <p:spPr bwMode="auto">
          <a:xfrm>
            <a:off x="-2268760" y="5979120"/>
            <a:ext cx="9358313" cy="33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2000" b="1" u="none" dirty="0">
                <a:solidFill>
                  <a:srgbClr val="000000"/>
                </a:solidFill>
                <a:latin typeface="Arial" pitchFamily="34" charset="0"/>
              </a:rPr>
              <a:t>ANKE</a:t>
            </a:r>
            <a:r>
              <a:rPr lang="en-GB" altLang="pl-PL" sz="1600" u="none" dirty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GB" altLang="pl-PL" sz="1800" u="none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T. </a:t>
            </a:r>
            <a:r>
              <a:rPr lang="en-GB" altLang="pl-PL" sz="1200" u="none" dirty="0" err="1">
                <a:solidFill>
                  <a:srgbClr val="000000"/>
                </a:solidFill>
                <a:latin typeface="Arial" pitchFamily="34" charset="0"/>
              </a:rPr>
              <a:t>Mersmann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 et al</a:t>
            </a:r>
            <a:r>
              <a:rPr lang="en-GB" altLang="pl-PL" sz="1400" u="none" dirty="0">
                <a:solidFill>
                  <a:srgbClr val="000000"/>
                </a:solidFill>
                <a:latin typeface="Arial" pitchFamily="34" charset="0"/>
              </a:rPr>
              <a:t>.,</a:t>
            </a:r>
            <a:r>
              <a:rPr lang="en-GB" altLang="pl-PL" sz="1400" u="none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Phys. Rev. </a:t>
            </a:r>
            <a:r>
              <a:rPr lang="en-GB" altLang="pl-PL" sz="1200" u="none" dirty="0" err="1">
                <a:solidFill>
                  <a:srgbClr val="000000"/>
                </a:solidFill>
                <a:latin typeface="Arial" pitchFamily="34" charset="0"/>
              </a:rPr>
              <a:t>Lett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GB" altLang="pl-PL" sz="1200" b="1" u="none" dirty="0">
                <a:solidFill>
                  <a:srgbClr val="000000"/>
                </a:solidFill>
                <a:latin typeface="Arial" pitchFamily="34" charset="0"/>
              </a:rPr>
              <a:t>98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 242301 (2007)</a:t>
            </a:r>
          </a:p>
        </p:txBody>
      </p:sp>
      <p:sp>
        <p:nvSpPr>
          <p:cNvPr id="1046535" name="Rectangle 7"/>
          <p:cNvSpPr>
            <a:spLocks noChangeArrowheads="1"/>
          </p:cNvSpPr>
          <p:nvPr/>
        </p:nvSpPr>
        <p:spPr bwMode="auto">
          <a:xfrm>
            <a:off x="-2124744" y="6411168"/>
            <a:ext cx="9034462" cy="33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pl-PL" sz="2000" b="1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COSY-11</a:t>
            </a:r>
            <a:r>
              <a:rPr lang="en-GB" altLang="pl-PL" sz="16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J. </a:t>
            </a:r>
            <a:r>
              <a:rPr lang="en-GB" altLang="pl-PL" sz="1200" u="none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Smyrski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al., Phys. </a:t>
            </a:r>
            <a:r>
              <a:rPr lang="en-GB" altLang="pl-PL" sz="1200" u="none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pl-PL" sz="1200" b="1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 649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258-262 (2007)</a:t>
            </a:r>
          </a:p>
        </p:txBody>
      </p:sp>
      <p:grpSp>
        <p:nvGrpSpPr>
          <p:cNvPr id="1046536" name="Group 8"/>
          <p:cNvGrpSpPr>
            <a:grpSpLocks/>
          </p:cNvGrpSpPr>
          <p:nvPr/>
        </p:nvGrpSpPr>
        <p:grpSpPr bwMode="auto">
          <a:xfrm>
            <a:off x="-67337" y="2271398"/>
            <a:ext cx="7290429" cy="5838576"/>
            <a:chOff x="315" y="1774"/>
            <a:chExt cx="5445" cy="5037"/>
          </a:xfrm>
        </p:grpSpPr>
        <p:pic>
          <p:nvPicPr>
            <p:cNvPr id="1046537" name="Picture 9" descr="crosssection_ak_nur_ANK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1774"/>
              <a:ext cx="5445" cy="3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6538" name="Text Box 10"/>
            <p:cNvSpPr txBox="1">
              <a:spLocks noChangeArrowheads="1"/>
            </p:cNvSpPr>
            <p:nvPr/>
          </p:nvSpPr>
          <p:spPr bwMode="auto">
            <a:xfrm>
              <a:off x="1518" y="6413"/>
              <a:ext cx="4030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pl-PL" sz="1400" u="none" dirty="0"/>
                <a:t>T. </a:t>
              </a:r>
              <a:r>
                <a:rPr lang="de-DE" altLang="pl-PL" sz="1400" u="none" dirty="0" err="1"/>
                <a:t>Mersmann</a:t>
              </a:r>
              <a:r>
                <a:rPr lang="de-DE" altLang="pl-PL" sz="1400" u="none" dirty="0"/>
                <a:t> et al., Phys. </a:t>
              </a:r>
              <a:r>
                <a:rPr lang="de-DE" altLang="pl-PL" sz="1400" u="none" dirty="0" err="1"/>
                <a:t>Rev</a:t>
              </a:r>
              <a:r>
                <a:rPr lang="de-DE" altLang="pl-PL" sz="1400" u="none" dirty="0"/>
                <a:t>. </a:t>
              </a:r>
              <a:r>
                <a:rPr lang="de-DE" altLang="pl-PL" sz="1400" u="none" dirty="0" err="1"/>
                <a:t>Lett</a:t>
              </a:r>
              <a:r>
                <a:rPr lang="de-DE" altLang="pl-PL" sz="1400" u="none" dirty="0"/>
                <a:t>. 98, 242301 (2007)</a:t>
              </a:r>
              <a:r>
                <a:rPr lang="de-DE" altLang="pl-PL" sz="2400" u="none" dirty="0"/>
                <a:t> </a:t>
              </a:r>
            </a:p>
          </p:txBody>
        </p:sp>
      </p:grpSp>
      <p:grpSp>
        <p:nvGrpSpPr>
          <p:cNvPr id="20" name="Group 39"/>
          <p:cNvGrpSpPr>
            <a:grpSpLocks noChangeAspect="1"/>
          </p:cNvGrpSpPr>
          <p:nvPr/>
        </p:nvGrpSpPr>
        <p:grpSpPr bwMode="auto">
          <a:xfrm>
            <a:off x="8367843" y="1734891"/>
            <a:ext cx="524637" cy="621083"/>
            <a:chOff x="3243" y="2312"/>
            <a:chExt cx="408" cy="483"/>
          </a:xfrm>
        </p:grpSpPr>
        <p:sp>
          <p:nvSpPr>
            <p:cNvPr id="21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3299" y="2312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 dirty="0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grpSp>
        <p:nvGrpSpPr>
          <p:cNvPr id="23" name="Grupa 22"/>
          <p:cNvGrpSpPr>
            <a:grpSpLocks noChangeAspect="1"/>
          </p:cNvGrpSpPr>
          <p:nvPr/>
        </p:nvGrpSpPr>
        <p:grpSpPr>
          <a:xfrm rot="1503792">
            <a:off x="6852450" y="183552"/>
            <a:ext cx="1339327" cy="1545168"/>
            <a:chOff x="2991728" y="2917567"/>
            <a:chExt cx="2578230" cy="3019664"/>
          </a:xfrm>
        </p:grpSpPr>
        <p:sp>
          <p:nvSpPr>
            <p:cNvPr id="24" name="Oval 18"/>
            <p:cNvSpPr>
              <a:spLocks noChangeArrowheads="1"/>
            </p:cNvSpPr>
            <p:nvPr/>
          </p:nvSpPr>
          <p:spPr bwMode="auto">
            <a:xfrm rot="12539880">
              <a:off x="2991728" y="3941821"/>
              <a:ext cx="1248719" cy="124259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 rot="-9060120">
              <a:off x="4230987" y="3153017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4457693" y="2917567"/>
              <a:ext cx="215900" cy="146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 rot="-9060120">
              <a:off x="4302995" y="4676481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4457693" y="4387929"/>
              <a:ext cx="21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9" name="Elipsa 28"/>
          <p:cNvSpPr/>
          <p:nvPr/>
        </p:nvSpPr>
        <p:spPr>
          <a:xfrm>
            <a:off x="6706070" y="332656"/>
            <a:ext cx="1754362" cy="1577733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  <a:alpha val="3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69" y="2492896"/>
            <a:ext cx="4450979" cy="346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58136"/>
            <a:ext cx="4810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548216" y="1836113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COSY</a:t>
            </a:r>
            <a:endParaRPr lang="pl-PL" sz="3200" b="1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5464868" y="1825660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MAMI</a:t>
            </a:r>
            <a:endParaRPr lang="pl-PL" sz="2800" b="1" dirty="0"/>
          </a:p>
        </p:txBody>
      </p:sp>
      <p:sp>
        <p:nvSpPr>
          <p:cNvPr id="3" name="Prostokąt 2"/>
          <p:cNvSpPr/>
          <p:nvPr/>
        </p:nvSpPr>
        <p:spPr>
          <a:xfrm>
            <a:off x="4480719" y="1295400"/>
            <a:ext cx="2179513" cy="5359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4768751" y="1812948"/>
            <a:ext cx="2179513" cy="5359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763688" y="623731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2267744" y="5974742"/>
            <a:ext cx="9358313" cy="79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2000" b="1" dirty="0" smtClean="0">
                <a:solidFill>
                  <a:srgbClr val="000000"/>
                </a:solidFill>
                <a:latin typeface="Arial" pitchFamily="34" charset="0"/>
              </a:rPr>
              <a:t>MAMI</a:t>
            </a:r>
            <a:r>
              <a:rPr lang="en-GB" altLang="pl-PL" sz="1600" u="none" dirty="0" smtClean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GB" altLang="pl-PL" sz="1800" u="none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pl-PL" altLang="pl-PL" sz="1800" u="none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1200" dirty="0" smtClean="0">
                <a:solidFill>
                  <a:srgbClr val="000000"/>
                </a:solidFill>
                <a:latin typeface="Arial" pitchFamily="34" charset="0"/>
              </a:rPr>
              <a:t>M. Pfeiffer</a:t>
            </a:r>
            <a:r>
              <a:rPr lang="en-GB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et al</a:t>
            </a:r>
            <a:r>
              <a:rPr lang="en-GB" altLang="pl-PL" sz="1400" u="none" dirty="0">
                <a:solidFill>
                  <a:srgbClr val="000000"/>
                </a:solidFill>
                <a:latin typeface="Arial" pitchFamily="34" charset="0"/>
              </a:rPr>
              <a:t>.,</a:t>
            </a:r>
            <a:r>
              <a:rPr lang="en-GB" altLang="pl-PL" sz="1400" u="none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Phys. Rev. </a:t>
            </a:r>
            <a:r>
              <a:rPr lang="en-GB" altLang="pl-PL" sz="1200" u="none" dirty="0" err="1">
                <a:solidFill>
                  <a:srgbClr val="000000"/>
                </a:solidFill>
                <a:latin typeface="Arial" pitchFamily="34" charset="0"/>
              </a:rPr>
              <a:t>Lett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GB" altLang="pl-PL" sz="1200" b="1" u="none" dirty="0" smtClean="0">
                <a:solidFill>
                  <a:srgbClr val="000000"/>
                </a:solidFill>
                <a:latin typeface="Arial" pitchFamily="34" charset="0"/>
              </a:rPr>
              <a:t>9</a:t>
            </a:r>
            <a:r>
              <a:rPr lang="pl-PL" altLang="pl-PL" sz="1200" b="1" u="none" dirty="0" smtClean="0">
                <a:solidFill>
                  <a:srgbClr val="000000"/>
                </a:solidFill>
                <a:latin typeface="Arial" pitchFamily="34" charset="0"/>
              </a:rPr>
              <a:t>2 </a:t>
            </a:r>
            <a:r>
              <a:rPr lang="en-GB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520</a:t>
            </a:r>
            <a:r>
              <a:rPr lang="en-GB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01 </a:t>
            </a:r>
            <a:r>
              <a:rPr lang="en-GB" altLang="pl-PL" sz="1200" u="none" dirty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en-GB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200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4</a:t>
            </a:r>
            <a:r>
              <a:rPr lang="en-GB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pl-PL" altLang="pl-PL" sz="1200" u="none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       F. </a:t>
            </a:r>
            <a:r>
              <a:rPr lang="pl-PL" altLang="pl-PL" sz="1200" u="none" dirty="0" err="1" smtClean="0">
                <a:solidFill>
                  <a:srgbClr val="000000"/>
                </a:solidFill>
                <a:latin typeface="Arial" pitchFamily="34" charset="0"/>
              </a:rPr>
              <a:t>Pheron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 et al., </a:t>
            </a:r>
            <a:r>
              <a:rPr lang="pl-PL" altLang="pl-PL" sz="1200" u="none" dirty="0" err="1" smtClean="0">
                <a:solidFill>
                  <a:srgbClr val="000000"/>
                </a:solidFill>
                <a:latin typeface="Arial" pitchFamily="34" charset="0"/>
              </a:rPr>
              <a:t>Phys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pl-PL" altLang="pl-PL" sz="1200" u="none" dirty="0" err="1" smtClean="0">
                <a:solidFill>
                  <a:srgbClr val="000000"/>
                </a:solidFill>
                <a:latin typeface="Arial" pitchFamily="34" charset="0"/>
              </a:rPr>
              <a:t>Lett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r>
              <a:rPr lang="pl-PL" altLang="pl-PL" sz="1200" b="1" u="none" dirty="0" smtClean="0">
                <a:solidFill>
                  <a:srgbClr val="000000"/>
                </a:solidFill>
                <a:latin typeface="Arial" pitchFamily="34" charset="0"/>
              </a:rPr>
              <a:t> B709  </a:t>
            </a:r>
            <a:r>
              <a:rPr lang="pl-PL" altLang="pl-PL" sz="1200" u="none" dirty="0" smtClean="0">
                <a:solidFill>
                  <a:srgbClr val="000000"/>
                </a:solidFill>
                <a:latin typeface="Arial" pitchFamily="34" charset="0"/>
              </a:rPr>
              <a:t>21 (2012) </a:t>
            </a:r>
            <a:endParaRPr lang="en-GB" altLang="pl-PL" sz="1200" u="none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619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98500"/>
            <a:ext cx="79248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2532063" y="76200"/>
            <a:ext cx="40782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60" tIns="46080" rIns="92160" bIns="4608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000CC"/>
              </a:buClr>
              <a:buFont typeface="Arial" pitchFamily="34" charset="0"/>
              <a:buNone/>
            </a:pPr>
            <a:r>
              <a:rPr lang="en-GB" altLang="pl-PL" sz="2400" b="1">
                <a:solidFill>
                  <a:srgbClr val="FF0000"/>
                </a:solidFill>
                <a:latin typeface="Arial" pitchFamily="34" charset="0"/>
              </a:rPr>
              <a:t>CO</a:t>
            </a:r>
            <a:r>
              <a:rPr lang="en-GB" altLang="pl-PL" sz="2400" b="1">
                <a:solidFill>
                  <a:srgbClr val="0000CC"/>
                </a:solidFill>
                <a:latin typeface="Arial" pitchFamily="34" charset="0"/>
              </a:rPr>
              <a:t>oler </a:t>
            </a:r>
            <a:r>
              <a:rPr lang="en-GB" altLang="pl-PL" sz="2400" b="1">
                <a:solidFill>
                  <a:srgbClr val="FF0000"/>
                </a:solidFill>
                <a:latin typeface="Arial" pitchFamily="34" charset="0"/>
              </a:rPr>
              <a:t>SY</a:t>
            </a:r>
            <a:r>
              <a:rPr lang="en-GB" altLang="pl-PL" sz="2400" b="1">
                <a:solidFill>
                  <a:srgbClr val="0000CC"/>
                </a:solidFill>
                <a:latin typeface="Arial" pitchFamily="34" charset="0"/>
              </a:rPr>
              <a:t>nchrotron </a:t>
            </a:r>
            <a:r>
              <a:rPr lang="en-GB" altLang="pl-PL" sz="2400" b="1">
                <a:solidFill>
                  <a:srgbClr val="FF0000"/>
                </a:solidFill>
                <a:latin typeface="Arial" pitchFamily="34" charset="0"/>
              </a:rPr>
              <a:t>COSY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541338" y="-2346325"/>
            <a:ext cx="5899151" cy="2300287"/>
            <a:chOff x="-341" y="-1478"/>
            <a:chExt cx="3716" cy="1449"/>
          </a:xfrm>
        </p:grpSpPr>
        <p:sp>
          <p:nvSpPr>
            <p:cNvPr id="23562" name="Rectangle 4"/>
            <p:cNvSpPr>
              <a:spLocks noChangeArrowheads="1"/>
            </p:cNvSpPr>
            <p:nvPr/>
          </p:nvSpPr>
          <p:spPr bwMode="auto">
            <a:xfrm>
              <a:off x="-341" y="-1478"/>
              <a:ext cx="3717" cy="49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spolaryzowana lub niespolaryzowana </a:t>
              </a:r>
            </a:p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None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    wiązka protonów i deuteronów</a:t>
              </a:r>
            </a:p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None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           </a:t>
              </a:r>
            </a:p>
          </p:txBody>
        </p:sp>
        <p:sp>
          <p:nvSpPr>
            <p:cNvPr id="23563" name="Rectangle 5"/>
            <p:cNvSpPr>
              <a:spLocks noChangeArrowheads="1"/>
            </p:cNvSpPr>
            <p:nvPr/>
          </p:nvSpPr>
          <p:spPr bwMode="auto">
            <a:xfrm>
              <a:off x="-341" y="-979"/>
              <a:ext cx="3717" cy="32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chłodzenie stochasyczne i elektronowe</a:t>
              </a:r>
            </a:p>
          </p:txBody>
        </p:sp>
        <p:sp>
          <p:nvSpPr>
            <p:cNvPr id="23564" name="Rectangle 6"/>
            <p:cNvSpPr>
              <a:spLocks noChangeArrowheads="1"/>
            </p:cNvSpPr>
            <p:nvPr/>
          </p:nvSpPr>
          <p:spPr bwMode="auto">
            <a:xfrm>
              <a:off x="-341" y="-649"/>
              <a:ext cx="3717" cy="32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zakres pędu: 600 – 3700 MeV/c</a:t>
              </a:r>
            </a:p>
          </p:txBody>
        </p:sp>
        <p:sp>
          <p:nvSpPr>
            <p:cNvPr id="23565" name="Rectangle 7"/>
            <p:cNvSpPr>
              <a:spLocks noChangeArrowheads="1"/>
            </p:cNvSpPr>
            <p:nvPr/>
          </p:nvSpPr>
          <p:spPr bwMode="auto">
            <a:xfrm>
              <a:off x="-341" y="-321"/>
              <a:ext cx="3717" cy="29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produkcja mezonów do  </a:t>
              </a:r>
              <a:r>
                <a:rPr lang="en-GB" altLang="pl-PL" sz="2000">
                  <a:solidFill>
                    <a:srgbClr val="FF0000"/>
                  </a:solidFill>
                  <a:latin typeface="Symbol" pitchFamily="18" charset="2"/>
                </a:rPr>
                <a:t></a:t>
              </a: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(1020) włącznie</a:t>
              </a: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>
            <a:off x="3779838" y="-2438400"/>
            <a:ext cx="4748212" cy="2298700"/>
            <a:chOff x="2381" y="-1536"/>
            <a:chExt cx="2991" cy="1448"/>
          </a:xfrm>
        </p:grpSpPr>
        <p:sp>
          <p:nvSpPr>
            <p:cNvPr id="23558" name="Rectangle 9"/>
            <p:cNvSpPr>
              <a:spLocks noChangeArrowheads="1"/>
            </p:cNvSpPr>
            <p:nvPr/>
          </p:nvSpPr>
          <p:spPr bwMode="auto">
            <a:xfrm>
              <a:off x="2381" y="-1536"/>
              <a:ext cx="2992" cy="49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polarised and unpolarised proton</a:t>
              </a:r>
            </a:p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None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           and deuteron beams</a:t>
              </a:r>
            </a:p>
          </p:txBody>
        </p:sp>
        <p:sp>
          <p:nvSpPr>
            <p:cNvPr id="23559" name="Rectangle 10"/>
            <p:cNvSpPr>
              <a:spLocks noChangeArrowheads="1"/>
            </p:cNvSpPr>
            <p:nvPr/>
          </p:nvSpPr>
          <p:spPr bwMode="auto">
            <a:xfrm>
              <a:off x="2381" y="-1037"/>
              <a:ext cx="2992" cy="32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stochastic and electron cooling</a:t>
              </a:r>
            </a:p>
          </p:txBody>
        </p:sp>
        <p:sp>
          <p:nvSpPr>
            <p:cNvPr id="23560" name="Rectangle 11"/>
            <p:cNvSpPr>
              <a:spLocks noChangeArrowheads="1"/>
            </p:cNvSpPr>
            <p:nvPr/>
          </p:nvSpPr>
          <p:spPr bwMode="auto">
            <a:xfrm>
              <a:off x="2381" y="-706"/>
              <a:ext cx="2992" cy="32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momentum range: 600 – 3700 MeV/c</a:t>
              </a:r>
            </a:p>
          </p:txBody>
        </p:sp>
        <p:sp>
          <p:nvSpPr>
            <p:cNvPr id="23561" name="Rectangle 12"/>
            <p:cNvSpPr>
              <a:spLocks noChangeArrowheads="1"/>
            </p:cNvSpPr>
            <p:nvPr/>
          </p:nvSpPr>
          <p:spPr bwMode="auto">
            <a:xfrm>
              <a:off x="2381" y="-380"/>
              <a:ext cx="2992" cy="29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>
              <a:lvl1pPr marL="271463" indent="-271463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 eaLnBrk="0" hangingPunct="0"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algn="ctr" defTabSz="449263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71463" algn="l"/>
                  <a:tab pos="719138" algn="l"/>
                  <a:tab pos="1168400" algn="l"/>
                  <a:tab pos="1617663" algn="l"/>
                  <a:tab pos="2066925" algn="l"/>
                  <a:tab pos="2516188" algn="l"/>
                  <a:tab pos="2965450" algn="l"/>
                  <a:tab pos="3414713" algn="l"/>
                  <a:tab pos="3863975" algn="l"/>
                  <a:tab pos="4313238" algn="l"/>
                  <a:tab pos="4762500" algn="l"/>
                  <a:tab pos="5211763" algn="l"/>
                  <a:tab pos="5661025" algn="l"/>
                  <a:tab pos="6110288" algn="l"/>
                  <a:tab pos="6559550" algn="l"/>
                  <a:tab pos="7008813" algn="l"/>
                  <a:tab pos="7458075" algn="l"/>
                  <a:tab pos="7907338" algn="l"/>
                  <a:tab pos="8356600" algn="l"/>
                  <a:tab pos="8805863" algn="l"/>
                  <a:tab pos="9255125" algn="l"/>
                </a:tabLst>
                <a:defRPr sz="10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meson production  up to </a:t>
              </a:r>
              <a:r>
                <a:rPr lang="en-GB" altLang="pl-PL" sz="2000">
                  <a:solidFill>
                    <a:srgbClr val="FF0000"/>
                  </a:solidFill>
                  <a:latin typeface="Symbol" pitchFamily="18" charset="2"/>
                </a:rPr>
                <a:t></a:t>
              </a:r>
              <a:r>
                <a:rPr lang="en-GB" altLang="pl-PL" sz="2000">
                  <a:solidFill>
                    <a:srgbClr val="FF0000"/>
                  </a:solidFill>
                  <a:latin typeface="Arial" pitchFamily="34" charset="0"/>
                </a:rPr>
                <a:t>(1020)</a:t>
              </a:r>
              <a:r>
                <a:rPr lang="ar-SA" altLang="pl-PL" sz="2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‏</a:t>
              </a:r>
              <a:endParaRPr lang="en-GB" altLang="pl-PL" sz="2000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913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3" y="-1179512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-4737"/>
            <a:ext cx="9180512" cy="76944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 smtClean="0"/>
              <a:t>                       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WASA-</a:t>
            </a:r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4400" b="1" dirty="0" smtClean="0">
                <a:latin typeface="Arial" pitchFamily="34" charset="0"/>
                <a:cs typeface="Arial" pitchFamily="34" charset="0"/>
              </a:rPr>
              <a:t>COSY</a:t>
            </a:r>
            <a:endParaRPr lang="pl-PL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8533" y="134076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/>
              <a:t>→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29" y="3879180"/>
            <a:ext cx="1629592" cy="131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36512" y="682011"/>
            <a:ext cx="9180512" cy="1522853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en-GB" sz="4400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d+d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4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4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en-GB" sz="4400" baseline="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4</a:t>
            </a:r>
            <a:r>
              <a:rPr lang="en-GB" sz="44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sz="3600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en-GB" sz="44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400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sz="4400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 + </a:t>
            </a:r>
            <a:r>
              <a:rPr lang="en-GB" sz="44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π</a:t>
            </a:r>
            <a:r>
              <a:rPr lang="en-GB" sz="44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  <a:endParaRPr lang="pl-PL" sz="4400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en-GB" sz="4400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d+d</a:t>
            </a:r>
            <a:r>
              <a:rPr lang="pl-PL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4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400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sz="4400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 + </a:t>
            </a:r>
            <a:r>
              <a:rPr lang="en-GB" sz="44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π</a:t>
            </a:r>
            <a:r>
              <a:rPr lang="en-GB" sz="44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  <a:endParaRPr lang="en-GB" sz="4400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9180512" cy="1522853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en-GB" sz="4400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d+d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4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4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en-GB" sz="4400" baseline="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4</a:t>
            </a:r>
            <a:r>
              <a:rPr lang="en-GB" sz="44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He-η)</a:t>
            </a:r>
            <a:r>
              <a:rPr lang="en-GB" sz="3600" baseline="-33000" dirty="0">
                <a:solidFill>
                  <a:srgbClr val="FF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bound</a:t>
            </a:r>
            <a:r>
              <a:rPr lang="en-GB" sz="44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400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sz="4400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 + </a:t>
            </a:r>
            <a:r>
              <a:rPr lang="en-GB" sz="44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π</a:t>
            </a:r>
            <a:r>
              <a:rPr lang="en-GB" sz="44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  <a:endParaRPr lang="pl-PL" sz="4400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</a:pPr>
            <a:r>
              <a:rPr lang="en-GB" sz="4400" dirty="0" err="1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d+d</a:t>
            </a:r>
            <a:r>
              <a:rPr lang="pl-PL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4400" dirty="0">
                <a:solidFill>
                  <a:srgbClr val="000000"/>
                </a:solidFill>
                <a:latin typeface="Arial" charset="0"/>
                <a:cs typeface="Arial" charset="0"/>
              </a:rPr>
              <a:t>→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l-PL" sz="4400" baseline="30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pl-PL" sz="4400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GB" sz="4400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+ p + </a:t>
            </a:r>
            <a:r>
              <a:rPr lang="en-GB" sz="44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π</a:t>
            </a:r>
            <a:r>
              <a:rPr lang="en-GB" sz="4400" baseline="33000" dirty="0" smtClean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-</a:t>
            </a:r>
            <a:endParaRPr lang="en-GB" sz="4400" baseline="33000" dirty="0">
              <a:solidFill>
                <a:srgbClr val="000000"/>
              </a:solidFill>
              <a:latin typeface="Comic Sans MS" pitchFamily="66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40" y="1655524"/>
            <a:ext cx="4899222" cy="321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1"/>
          <p:cNvSpPr txBox="1">
            <a:spLocks noChangeArrowheads="1"/>
          </p:cNvSpPr>
          <p:nvPr/>
        </p:nvSpPr>
        <p:spPr bwMode="auto">
          <a:xfrm>
            <a:off x="5819050" y="3111351"/>
            <a:ext cx="30060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EXPERIMENT</a:t>
            </a:r>
            <a:endParaRPr lang="pl-PL" b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36512" y="4941168"/>
            <a:ext cx="9180512" cy="1165832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Upper limit of </a:t>
            </a:r>
            <a:r>
              <a:rPr lang="pl-PL" sz="3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about</a:t>
            </a:r>
            <a:r>
              <a:rPr lang="pl-PL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 25 </a:t>
            </a:r>
            <a:r>
              <a:rPr lang="pl-PL" sz="3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nb</a:t>
            </a:r>
            <a:endParaRPr lang="pl-PL" sz="3200" b="1" dirty="0" smtClean="0">
              <a:solidFill>
                <a:srgbClr val="000000"/>
              </a:solidFill>
              <a:latin typeface="Arial" panose="020B0604020202020204" pitchFamily="34" charset="0"/>
              <a:ea typeface="Lucida Sans Unicode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9000"/>
              </a:lnSpc>
              <a:buClr>
                <a:srgbClr val="000000"/>
              </a:buClr>
              <a:buSzPct val="100000"/>
              <a:buFont typeface="Symbol" pitchFamily="18" charset="2"/>
              <a:buNone/>
            </a:pPr>
            <a:r>
              <a:rPr lang="pl-PL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WASA-</a:t>
            </a:r>
            <a:r>
              <a:rPr lang="pl-PL" sz="3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at</a:t>
            </a:r>
            <a:r>
              <a:rPr lang="pl-PL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-COSY: </a:t>
            </a:r>
            <a:r>
              <a:rPr lang="pl-PL" sz="3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Phys</a:t>
            </a:r>
            <a:r>
              <a:rPr lang="pl-PL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</a:t>
            </a:r>
            <a:r>
              <a:rPr lang="pl-PL" sz="3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Rev</a:t>
            </a:r>
            <a:r>
              <a:rPr lang="pl-PL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. C87(2013)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035204</a:t>
            </a:r>
            <a:endParaRPr lang="pl-PL" sz="3200" b="1" baseline="33000" dirty="0">
              <a:solidFill>
                <a:srgbClr val="000000"/>
              </a:solidFill>
              <a:latin typeface="Arial" panose="020B0604020202020204" pitchFamily="34" charset="0"/>
              <a:ea typeface="Lucida Sans Unicode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58" y="1474066"/>
            <a:ext cx="4593502" cy="328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pole tekstowe 1"/>
          <p:cNvSpPr txBox="1">
            <a:spLocks noChangeArrowheads="1"/>
          </p:cNvSpPr>
          <p:nvPr/>
        </p:nvSpPr>
        <p:spPr bwMode="auto">
          <a:xfrm>
            <a:off x="629810" y="3117431"/>
            <a:ext cx="30060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SIMULATIONS</a:t>
            </a:r>
            <a:endParaRPr lang="pl-PL" b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441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" y="3639733"/>
            <a:ext cx="4679780" cy="317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4464496" cy="32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7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11410</TotalTime>
  <Words>2126</Words>
  <Application>Microsoft Office PowerPoint</Application>
  <PresentationFormat>Pokaz na ekranie (4:3)</PresentationFormat>
  <Paragraphs>402</Paragraphs>
  <Slides>38</Slides>
  <Notes>27</Notes>
  <HiddenSlides>0</HiddenSlides>
  <MMClips>0</MMClips>
  <ScaleCrop>false</ScaleCrop>
  <HeadingPairs>
    <vt:vector size="8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51" baseType="lpstr">
      <vt:lpstr>MS Gothic</vt:lpstr>
      <vt:lpstr>ＭＳ Ｐゴシック</vt:lpstr>
      <vt:lpstr>Almonte Snow</vt:lpstr>
      <vt:lpstr>Arial</vt:lpstr>
      <vt:lpstr>Calibri</vt:lpstr>
      <vt:lpstr>Comic Sans MS</vt:lpstr>
      <vt:lpstr>DejaVu Sans</vt:lpstr>
      <vt:lpstr>Lucida Sans Unicode</vt:lpstr>
      <vt:lpstr>Symbol</vt:lpstr>
      <vt:lpstr>Times New Roman</vt:lpstr>
      <vt:lpstr>Wingdings</vt:lpstr>
      <vt:lpstr>Standarddesign</vt:lpstr>
      <vt:lpstr>Formel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Moskal</dc:creator>
  <cp:lastModifiedBy>admin</cp:lastModifiedBy>
  <cp:revision>1177</cp:revision>
  <dcterms:created xsi:type="dcterms:W3CDTF">1601-01-01T00:00:00Z</dcterms:created>
  <dcterms:modified xsi:type="dcterms:W3CDTF">2016-08-01T01:34:55Z</dcterms:modified>
</cp:coreProperties>
</file>