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7"/>
  </p:notesMasterIdLst>
  <p:handoutMasterIdLst>
    <p:handoutMasterId r:id="rId28"/>
  </p:handoutMasterIdLst>
  <p:sldIdLst>
    <p:sldId id="257" r:id="rId2"/>
    <p:sldId id="742" r:id="rId3"/>
    <p:sldId id="850" r:id="rId4"/>
    <p:sldId id="836" r:id="rId5"/>
    <p:sldId id="781" r:id="rId6"/>
    <p:sldId id="818" r:id="rId7"/>
    <p:sldId id="745" r:id="rId8"/>
    <p:sldId id="746" r:id="rId9"/>
    <p:sldId id="788" r:id="rId10"/>
    <p:sldId id="751" r:id="rId11"/>
    <p:sldId id="832" r:id="rId12"/>
    <p:sldId id="835" r:id="rId13"/>
    <p:sldId id="851" r:id="rId14"/>
    <p:sldId id="827" r:id="rId15"/>
    <p:sldId id="843" r:id="rId16"/>
    <p:sldId id="844" r:id="rId17"/>
    <p:sldId id="825" r:id="rId18"/>
    <p:sldId id="824" r:id="rId19"/>
    <p:sldId id="713" r:id="rId20"/>
    <p:sldId id="737" r:id="rId21"/>
    <p:sldId id="613" r:id="rId22"/>
    <p:sldId id="656" r:id="rId23"/>
    <p:sldId id="719" r:id="rId24"/>
    <p:sldId id="733" r:id="rId25"/>
    <p:sldId id="764" r:id="rId26"/>
  </p:sldIdLst>
  <p:sldSz cx="9144000" cy="6858000" type="screen4x3"/>
  <p:notesSz cx="6888163" cy="10020300"/>
  <p:custDataLst>
    <p:tags r:id="rId2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009900"/>
    <a:srgbClr val="FF6600"/>
    <a:srgbClr val="00CC99"/>
    <a:srgbClr val="00CC00"/>
    <a:srgbClr val="FFCCCC"/>
    <a:srgbClr val="33CCCC"/>
    <a:srgbClr val="FF33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32" autoAdjust="0"/>
    <p:restoredTop sz="98359" autoAdjust="0"/>
  </p:normalViewPr>
  <p:slideViewPr>
    <p:cSldViewPr>
      <p:cViewPr varScale="1">
        <p:scale>
          <a:sx n="81" d="100"/>
          <a:sy n="81" d="100"/>
        </p:scale>
        <p:origin x="-78" y="-132"/>
      </p:cViewPr>
      <p:guideLst>
        <p:guide orient="horz" pos="2160"/>
        <p:guide pos="2880"/>
      </p:guideLst>
    </p:cSldViewPr>
  </p:slideViewPr>
  <p:outlineViewPr>
    <p:cViewPr>
      <p:scale>
        <a:sx n="33" d="100"/>
        <a:sy n="33" d="100"/>
      </p:scale>
      <p:origin x="48" y="6198"/>
    </p:cViewPr>
  </p:outlineViewPr>
  <p:notesTextViewPr>
    <p:cViewPr>
      <p:scale>
        <a:sx n="1" d="1"/>
        <a:sy n="1" d="1"/>
      </p:scale>
      <p:origin x="0" y="0"/>
    </p:cViewPr>
  </p:notesTextViewPr>
  <p:sorterViewPr>
    <p:cViewPr>
      <p:scale>
        <a:sx n="100" d="100"/>
        <a:sy n="100" d="100"/>
      </p:scale>
      <p:origin x="0" y="60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84500" cy="501650"/>
          </a:xfrm>
          <a:prstGeom prst="rect">
            <a:avLst/>
          </a:prstGeom>
        </p:spPr>
        <p:txBody>
          <a:bodyPr vert="horz" lIns="91431" tIns="45716" rIns="91431"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2075" y="1"/>
            <a:ext cx="2984500" cy="501650"/>
          </a:xfrm>
          <a:prstGeom prst="rect">
            <a:avLst/>
          </a:prstGeom>
        </p:spPr>
        <p:txBody>
          <a:bodyPr vert="horz" lIns="91431" tIns="45716" rIns="91431" bIns="45716" rtlCol="0"/>
          <a:lstStyle>
            <a:lvl1pPr algn="r">
              <a:defRPr sz="1200"/>
            </a:lvl1pPr>
          </a:lstStyle>
          <a:p>
            <a:fld id="{05656374-9E48-4EC5-9258-25903B65871C}" type="datetimeFigureOut">
              <a:rPr kumimoji="1" lang="ja-JP" altLang="en-US" smtClean="0"/>
              <a:t>2016/8/2</a:t>
            </a:fld>
            <a:endParaRPr kumimoji="1" lang="ja-JP" altLang="en-US"/>
          </a:p>
        </p:txBody>
      </p:sp>
      <p:sp>
        <p:nvSpPr>
          <p:cNvPr id="4" name="フッター プレースホルダー 3"/>
          <p:cNvSpPr>
            <a:spLocks noGrp="1"/>
          </p:cNvSpPr>
          <p:nvPr>
            <p:ph type="ftr" sz="quarter" idx="2"/>
          </p:nvPr>
        </p:nvSpPr>
        <p:spPr>
          <a:xfrm>
            <a:off x="0" y="9517064"/>
            <a:ext cx="2984500" cy="501650"/>
          </a:xfrm>
          <a:prstGeom prst="rect">
            <a:avLst/>
          </a:prstGeom>
        </p:spPr>
        <p:txBody>
          <a:bodyPr vert="horz" lIns="91431" tIns="45716" rIns="91431"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2075" y="9517064"/>
            <a:ext cx="2984500" cy="501650"/>
          </a:xfrm>
          <a:prstGeom prst="rect">
            <a:avLst/>
          </a:prstGeom>
        </p:spPr>
        <p:txBody>
          <a:bodyPr vert="horz" lIns="91431" tIns="45716" rIns="91431" bIns="45716" rtlCol="0" anchor="b"/>
          <a:lstStyle>
            <a:lvl1pPr algn="r">
              <a:defRPr sz="1200"/>
            </a:lvl1pPr>
          </a:lstStyle>
          <a:p>
            <a:fld id="{B3181749-F0D7-428B-9200-99D71F725EFE}" type="slidenum">
              <a:rPr kumimoji="1" lang="ja-JP" altLang="en-US" smtClean="0"/>
              <a:t>‹#›</a:t>
            </a:fld>
            <a:endParaRPr kumimoji="1" lang="ja-JP" altLang="en-US"/>
          </a:p>
        </p:txBody>
      </p:sp>
    </p:spTree>
    <p:extLst>
      <p:ext uri="{BB962C8B-B14F-4D97-AF65-F5344CB8AC3E}">
        <p14:creationId xmlns:p14="http://schemas.microsoft.com/office/powerpoint/2010/main" val="3230132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84871" cy="501015"/>
          </a:xfrm>
          <a:prstGeom prst="rect">
            <a:avLst/>
          </a:prstGeom>
        </p:spPr>
        <p:txBody>
          <a:bodyPr vert="horz" lIns="96607" tIns="48303" rIns="96607"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9" y="1"/>
            <a:ext cx="2984871" cy="501015"/>
          </a:xfrm>
          <a:prstGeom prst="rect">
            <a:avLst/>
          </a:prstGeom>
        </p:spPr>
        <p:txBody>
          <a:bodyPr vert="horz" lIns="96607" tIns="48303" rIns="96607" bIns="48303" rtlCol="0"/>
          <a:lstStyle>
            <a:lvl1pPr algn="r">
              <a:defRPr sz="1300"/>
            </a:lvl1pPr>
          </a:lstStyle>
          <a:p>
            <a:fld id="{6DF18B95-10F5-4925-A505-9FD9AB09323C}" type="datetimeFigureOut">
              <a:rPr kumimoji="1" lang="ja-JP" altLang="en-US" smtClean="0"/>
              <a:t>2016/8/2</a:t>
            </a:fld>
            <a:endParaRPr kumimoji="1" lang="ja-JP" altLang="en-US"/>
          </a:p>
        </p:txBody>
      </p:sp>
      <p:sp>
        <p:nvSpPr>
          <p:cNvPr id="4" name="スライド イメージ プレースホルダー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6607" tIns="48303" rIns="96607" bIns="48303" rtlCol="0" anchor="ctr"/>
          <a:lstStyle/>
          <a:p>
            <a:endParaRPr lang="ja-JP" altLang="en-US"/>
          </a:p>
        </p:txBody>
      </p:sp>
      <p:sp>
        <p:nvSpPr>
          <p:cNvPr id="5" name="ノート プレースホルダー 4"/>
          <p:cNvSpPr>
            <a:spLocks noGrp="1"/>
          </p:cNvSpPr>
          <p:nvPr>
            <p:ph type="body" sz="quarter" idx="3"/>
          </p:nvPr>
        </p:nvSpPr>
        <p:spPr>
          <a:xfrm>
            <a:off x="688817" y="4759644"/>
            <a:ext cx="5510530" cy="4509135"/>
          </a:xfrm>
          <a:prstGeom prst="rect">
            <a:avLst/>
          </a:prstGeom>
        </p:spPr>
        <p:txBody>
          <a:bodyPr vert="horz" lIns="96607" tIns="48303" rIns="96607" bIns="483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517547"/>
            <a:ext cx="2984871" cy="501015"/>
          </a:xfrm>
          <a:prstGeom prst="rect">
            <a:avLst/>
          </a:prstGeom>
        </p:spPr>
        <p:txBody>
          <a:bodyPr vert="horz" lIns="96607" tIns="48303" rIns="96607"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9" y="9517547"/>
            <a:ext cx="2984871" cy="501015"/>
          </a:xfrm>
          <a:prstGeom prst="rect">
            <a:avLst/>
          </a:prstGeom>
        </p:spPr>
        <p:txBody>
          <a:bodyPr vert="horz" lIns="96607" tIns="48303" rIns="96607" bIns="48303" rtlCol="0" anchor="b"/>
          <a:lstStyle>
            <a:lvl1pPr algn="r">
              <a:defRPr sz="1300"/>
            </a:lvl1pPr>
          </a:lstStyle>
          <a:p>
            <a:fld id="{DD2F07C0-252F-4A11-AABA-286A94C79799}" type="slidenum">
              <a:rPr kumimoji="1" lang="ja-JP" altLang="en-US" smtClean="0"/>
              <a:t>‹#›</a:t>
            </a:fld>
            <a:endParaRPr kumimoji="1" lang="ja-JP" altLang="en-US"/>
          </a:p>
        </p:txBody>
      </p:sp>
    </p:spTree>
    <p:extLst>
      <p:ext uri="{BB962C8B-B14F-4D97-AF65-F5344CB8AC3E}">
        <p14:creationId xmlns:p14="http://schemas.microsoft.com/office/powerpoint/2010/main" val="10555964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1</a:t>
            </a:fld>
            <a:endParaRPr kumimoji="1" lang="ja-JP" altLang="en-US"/>
          </a:p>
        </p:txBody>
      </p:sp>
    </p:spTree>
    <p:extLst>
      <p:ext uri="{BB962C8B-B14F-4D97-AF65-F5344CB8AC3E}">
        <p14:creationId xmlns:p14="http://schemas.microsoft.com/office/powerpoint/2010/main" val="1243629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r>
              <a:rPr kumimoji="1" lang="ja-JP" altLang="en-US" dirty="0" smtClean="0"/>
              <a:t>ハイペロン共鳴の話に移ります。</a:t>
            </a:r>
            <a:endParaRPr kumimoji="1" lang="en-US" altLang="ja-JP" dirty="0" smtClean="0"/>
          </a:p>
          <a:p>
            <a:r>
              <a:rPr kumimoji="1" lang="ja-JP" altLang="en-US" dirty="0" smtClean="0"/>
              <a:t>かなりのことが分かっていると思っている人もいるかもしれないが、核子共鳴に比べれば断然わかってない。</a:t>
            </a:r>
            <a:endParaRPr kumimoji="1" lang="en-US" altLang="ja-JP" dirty="0" smtClean="0"/>
          </a:p>
          <a:p>
            <a:r>
              <a:rPr kumimoji="1" lang="ja-JP" altLang="en-US" dirty="0" smtClean="0"/>
              <a:t>例えば、核子共鳴とは対照的に</a:t>
            </a:r>
            <a:r>
              <a:rPr kumimoji="1" lang="en-US" altLang="ja-JP" dirty="0" smtClean="0"/>
              <a:t>low-lying</a:t>
            </a:r>
            <a:r>
              <a:rPr kumimoji="1" lang="ja-JP" altLang="en-US" dirty="0" smtClean="0"/>
              <a:t>な状態にも存在が怪しい状態がいくつかある。</a:t>
            </a:r>
            <a:endParaRPr kumimoji="1" lang="en-US" altLang="ja-JP" dirty="0" smtClean="0"/>
          </a:p>
          <a:p>
            <a:r>
              <a:rPr kumimoji="1" lang="en-US" altLang="ja-JP" dirty="0" err="1" smtClean="0"/>
              <a:t>KbarN</a:t>
            </a:r>
            <a:r>
              <a:rPr kumimoji="1" lang="ja-JP" altLang="en-US" dirty="0" smtClean="0"/>
              <a:t>のしきい以下には、</a:t>
            </a:r>
            <a:r>
              <a:rPr kumimoji="1" lang="en-US" altLang="ja-JP" dirty="0" smtClean="0"/>
              <a:t>Lambda(1405)</a:t>
            </a:r>
            <a:r>
              <a:rPr kumimoji="1" lang="ja-JP" altLang="en-US" dirty="0" smtClean="0"/>
              <a:t>以外にも、</a:t>
            </a:r>
            <a:r>
              <a:rPr kumimoji="1" lang="en-US" altLang="ja-JP" dirty="0" smtClean="0"/>
              <a:t>13xxMeV</a:t>
            </a:r>
            <a:r>
              <a:rPr kumimoji="1" lang="ja-JP" altLang="en-US" dirty="0" smtClean="0"/>
              <a:t>くらいの質量をもつＳ波共鳴がいる可能性が指摘されている。</a:t>
            </a:r>
            <a:endParaRPr kumimoji="1" lang="en-US" altLang="ja-JP" dirty="0" smtClean="0"/>
          </a:p>
          <a:p>
            <a:r>
              <a:rPr kumimoji="1" lang="ja-JP" altLang="en-US" dirty="0" smtClean="0"/>
              <a:t>これら</a:t>
            </a:r>
            <a:r>
              <a:rPr kumimoji="1" lang="en-US" altLang="ja-JP" dirty="0" smtClean="0"/>
              <a:t>PDG</a:t>
            </a:r>
            <a:r>
              <a:rPr kumimoji="1" lang="ja-JP" altLang="en-US" dirty="0" smtClean="0"/>
              <a:t>に載っている状態は、散乱振幅の極として定義された</a:t>
            </a:r>
            <a:r>
              <a:rPr kumimoji="1" lang="en-US" altLang="ja-JP" dirty="0" smtClean="0"/>
              <a:t>model-independent</a:t>
            </a:r>
            <a:r>
              <a:rPr kumimoji="1" lang="ja-JP" altLang="en-US" dirty="0" smtClean="0"/>
              <a:t>な共鳴質量ではなくて、Ｂｒｅｉｔ</a:t>
            </a:r>
            <a:r>
              <a:rPr kumimoji="1" lang="en-US" altLang="ja-JP" dirty="0" smtClean="0"/>
              <a:t>-Wigner</a:t>
            </a:r>
            <a:r>
              <a:rPr kumimoji="1" lang="ja-JP" altLang="en-US" dirty="0" smtClean="0"/>
              <a:t>共鳴と多項式のバックグラウンドの和でパラメトライズした、ユニタリー性を満たさない部分波振幅を用いた解析で得られたいわゆる</a:t>
            </a:r>
            <a:r>
              <a:rPr kumimoji="1" lang="en-US" altLang="ja-JP" dirty="0" err="1" smtClean="0"/>
              <a:t>Breit</a:t>
            </a:r>
            <a:r>
              <a:rPr kumimoji="1" lang="en-US" altLang="ja-JP" dirty="0" smtClean="0"/>
              <a:t>-Wigner</a:t>
            </a:r>
            <a:r>
              <a:rPr kumimoji="1" lang="ja-JP" altLang="en-US" dirty="0" smtClean="0"/>
              <a:t>の質量とよばれるものを集めたものです。</a:t>
            </a:r>
            <a:endParaRPr kumimoji="1" lang="en-US" altLang="ja-JP" dirty="0" smtClean="0"/>
          </a:p>
          <a:p>
            <a:r>
              <a:rPr kumimoji="1" lang="ja-JP" altLang="en-US" dirty="0" smtClean="0"/>
              <a:t>実際、散乱振幅の極でもって定義されたハイペロン共鳴を抜き出す目的で行われた部分波解析は</a:t>
            </a:r>
            <a:r>
              <a:rPr kumimoji="1" lang="en-US" altLang="ja-JP" dirty="0" smtClean="0"/>
              <a:t>2013</a:t>
            </a:r>
            <a:r>
              <a:rPr kumimoji="1" lang="ja-JP" altLang="en-US" dirty="0" smtClean="0"/>
              <a:t>年の</a:t>
            </a:r>
            <a:r>
              <a:rPr kumimoji="1" lang="en-US" altLang="ja-JP" dirty="0" smtClean="0"/>
              <a:t>Kent State University</a:t>
            </a:r>
            <a:r>
              <a:rPr kumimoji="1" lang="ja-JP" altLang="en-US" dirty="0" smtClean="0"/>
              <a:t>のグループによるものが初めてで、我々はそれに続いて二例目になります。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2</a:t>
            </a:fld>
            <a:endParaRPr kumimoji="1" lang="ja-JP" altLang="en-US"/>
          </a:p>
        </p:txBody>
      </p:sp>
    </p:spTree>
    <p:extLst>
      <p:ext uri="{BB962C8B-B14F-4D97-AF65-F5344CB8AC3E}">
        <p14:creationId xmlns:p14="http://schemas.microsoft.com/office/powerpoint/2010/main" val="2831380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r>
              <a:rPr kumimoji="1" lang="ja-JP" altLang="en-US" dirty="0" smtClean="0"/>
              <a:t>ハイペロン共鳴の話に移ります。</a:t>
            </a:r>
            <a:endParaRPr kumimoji="1" lang="en-US" altLang="ja-JP" dirty="0" smtClean="0"/>
          </a:p>
          <a:p>
            <a:r>
              <a:rPr kumimoji="1" lang="ja-JP" altLang="en-US" dirty="0" smtClean="0"/>
              <a:t>かなりのことが分かっていると思っている人もいるかもしれないが、核子共鳴に比べれば断然わかってない。</a:t>
            </a:r>
            <a:endParaRPr kumimoji="1" lang="en-US" altLang="ja-JP" dirty="0" smtClean="0"/>
          </a:p>
          <a:p>
            <a:r>
              <a:rPr kumimoji="1" lang="ja-JP" altLang="en-US" dirty="0" smtClean="0"/>
              <a:t>例えば、核子共鳴とは対照的に</a:t>
            </a:r>
            <a:r>
              <a:rPr kumimoji="1" lang="en-US" altLang="ja-JP" dirty="0" smtClean="0"/>
              <a:t>low-lying</a:t>
            </a:r>
            <a:r>
              <a:rPr kumimoji="1" lang="ja-JP" altLang="en-US" dirty="0" smtClean="0"/>
              <a:t>な状態にも存在が怪しい状態がいくつかある。</a:t>
            </a:r>
            <a:endParaRPr kumimoji="1" lang="en-US" altLang="ja-JP" dirty="0" smtClean="0"/>
          </a:p>
          <a:p>
            <a:r>
              <a:rPr kumimoji="1" lang="en-US" altLang="ja-JP" dirty="0" err="1" smtClean="0"/>
              <a:t>KbarN</a:t>
            </a:r>
            <a:r>
              <a:rPr kumimoji="1" lang="ja-JP" altLang="en-US" dirty="0" smtClean="0"/>
              <a:t>のしきい以下には、</a:t>
            </a:r>
            <a:r>
              <a:rPr kumimoji="1" lang="en-US" altLang="ja-JP" dirty="0" smtClean="0"/>
              <a:t>Lambda(1405)</a:t>
            </a:r>
            <a:r>
              <a:rPr kumimoji="1" lang="ja-JP" altLang="en-US" dirty="0" smtClean="0"/>
              <a:t>以外にも、</a:t>
            </a:r>
            <a:r>
              <a:rPr kumimoji="1" lang="en-US" altLang="ja-JP" dirty="0" smtClean="0"/>
              <a:t>13xxMeV</a:t>
            </a:r>
            <a:r>
              <a:rPr kumimoji="1" lang="ja-JP" altLang="en-US" dirty="0" smtClean="0"/>
              <a:t>くらいの質量をもつＳ波共鳴がいる可能性が指摘されている。</a:t>
            </a:r>
            <a:endParaRPr kumimoji="1" lang="en-US" altLang="ja-JP" dirty="0" smtClean="0"/>
          </a:p>
          <a:p>
            <a:r>
              <a:rPr kumimoji="1" lang="ja-JP" altLang="en-US" dirty="0" smtClean="0"/>
              <a:t>これら</a:t>
            </a:r>
            <a:r>
              <a:rPr kumimoji="1" lang="en-US" altLang="ja-JP" dirty="0" smtClean="0"/>
              <a:t>PDG</a:t>
            </a:r>
            <a:r>
              <a:rPr kumimoji="1" lang="ja-JP" altLang="en-US" dirty="0" smtClean="0"/>
              <a:t>に載っている状態は、散乱振幅の極として定義された</a:t>
            </a:r>
            <a:r>
              <a:rPr kumimoji="1" lang="en-US" altLang="ja-JP" dirty="0" smtClean="0"/>
              <a:t>model-independent</a:t>
            </a:r>
            <a:r>
              <a:rPr kumimoji="1" lang="ja-JP" altLang="en-US" dirty="0" smtClean="0"/>
              <a:t>な共鳴質量ではなくて、Ｂｒｅｉｔ</a:t>
            </a:r>
            <a:r>
              <a:rPr kumimoji="1" lang="en-US" altLang="ja-JP" dirty="0" smtClean="0"/>
              <a:t>-Wigner</a:t>
            </a:r>
            <a:r>
              <a:rPr kumimoji="1" lang="ja-JP" altLang="en-US" dirty="0" smtClean="0"/>
              <a:t>共鳴と多項式のバックグラウンドの和でパラメトライズした、ユニタリー性を満たさない部分波振幅を用いた解析で得られたいわゆる</a:t>
            </a:r>
            <a:r>
              <a:rPr kumimoji="1" lang="en-US" altLang="ja-JP" dirty="0" err="1" smtClean="0"/>
              <a:t>Breit</a:t>
            </a:r>
            <a:r>
              <a:rPr kumimoji="1" lang="en-US" altLang="ja-JP" dirty="0" smtClean="0"/>
              <a:t>-Wigner</a:t>
            </a:r>
            <a:r>
              <a:rPr kumimoji="1" lang="ja-JP" altLang="en-US" dirty="0" smtClean="0"/>
              <a:t>の質量とよばれるものを集めたものです。</a:t>
            </a:r>
            <a:endParaRPr kumimoji="1" lang="en-US" altLang="ja-JP" dirty="0" smtClean="0"/>
          </a:p>
          <a:p>
            <a:r>
              <a:rPr kumimoji="1" lang="ja-JP" altLang="en-US" dirty="0" smtClean="0"/>
              <a:t>実際、散乱振幅の極でもって定義されたハイペロン共鳴を抜き出す目的で行われた部分波解析は</a:t>
            </a:r>
            <a:r>
              <a:rPr kumimoji="1" lang="en-US" altLang="ja-JP" dirty="0" smtClean="0"/>
              <a:t>2013</a:t>
            </a:r>
            <a:r>
              <a:rPr kumimoji="1" lang="ja-JP" altLang="en-US" dirty="0" smtClean="0"/>
              <a:t>年の</a:t>
            </a:r>
            <a:r>
              <a:rPr kumimoji="1" lang="en-US" altLang="ja-JP" dirty="0" smtClean="0"/>
              <a:t>Kent State University</a:t>
            </a:r>
            <a:r>
              <a:rPr kumimoji="1" lang="ja-JP" altLang="en-US" dirty="0" smtClean="0"/>
              <a:t>のグループによるものが初めてで、我々はそれに続いて二例目になります。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4</a:t>
            </a:fld>
            <a:endParaRPr kumimoji="1" lang="ja-JP" altLang="en-US"/>
          </a:p>
        </p:txBody>
      </p:sp>
    </p:spTree>
    <p:extLst>
      <p:ext uri="{BB962C8B-B14F-4D97-AF65-F5344CB8AC3E}">
        <p14:creationId xmlns:p14="http://schemas.microsoft.com/office/powerpoint/2010/main" val="283138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r>
              <a:rPr kumimoji="1" lang="ja-JP" altLang="en-US" dirty="0" smtClean="0"/>
              <a:t>ハイペロン共鳴の話に移ります。</a:t>
            </a:r>
            <a:endParaRPr kumimoji="1" lang="en-US" altLang="ja-JP" dirty="0" smtClean="0"/>
          </a:p>
          <a:p>
            <a:r>
              <a:rPr kumimoji="1" lang="ja-JP" altLang="en-US" dirty="0" smtClean="0"/>
              <a:t>かなりのことが分かっていると思っている人もいるかもしれないが、核子共鳴に比べれば断然わかってない。</a:t>
            </a:r>
            <a:endParaRPr kumimoji="1" lang="en-US" altLang="ja-JP" dirty="0" smtClean="0"/>
          </a:p>
          <a:p>
            <a:r>
              <a:rPr kumimoji="1" lang="ja-JP" altLang="en-US" dirty="0" smtClean="0"/>
              <a:t>例えば、核子共鳴とは対照的に</a:t>
            </a:r>
            <a:r>
              <a:rPr kumimoji="1" lang="en-US" altLang="ja-JP" dirty="0" smtClean="0"/>
              <a:t>low-lying</a:t>
            </a:r>
            <a:r>
              <a:rPr kumimoji="1" lang="ja-JP" altLang="en-US" dirty="0" smtClean="0"/>
              <a:t>な状態にも存在が怪しい状態がいくつかある。</a:t>
            </a:r>
            <a:endParaRPr kumimoji="1" lang="en-US" altLang="ja-JP" dirty="0" smtClean="0"/>
          </a:p>
          <a:p>
            <a:r>
              <a:rPr kumimoji="1" lang="en-US" altLang="ja-JP" dirty="0" err="1" smtClean="0"/>
              <a:t>KbarN</a:t>
            </a:r>
            <a:r>
              <a:rPr kumimoji="1" lang="ja-JP" altLang="en-US" dirty="0" smtClean="0"/>
              <a:t>のしきい以下には、</a:t>
            </a:r>
            <a:r>
              <a:rPr kumimoji="1" lang="en-US" altLang="ja-JP" dirty="0" smtClean="0"/>
              <a:t>Lambda(1405)</a:t>
            </a:r>
            <a:r>
              <a:rPr kumimoji="1" lang="ja-JP" altLang="en-US" dirty="0" smtClean="0"/>
              <a:t>以外にも、</a:t>
            </a:r>
            <a:r>
              <a:rPr kumimoji="1" lang="en-US" altLang="ja-JP" dirty="0" smtClean="0"/>
              <a:t>13xxMeV</a:t>
            </a:r>
            <a:r>
              <a:rPr kumimoji="1" lang="ja-JP" altLang="en-US" dirty="0" smtClean="0"/>
              <a:t>くらいの質量をもつＳ波共鳴がいる可能性が指摘されている。</a:t>
            </a:r>
            <a:endParaRPr kumimoji="1" lang="en-US" altLang="ja-JP" dirty="0" smtClean="0"/>
          </a:p>
          <a:p>
            <a:r>
              <a:rPr kumimoji="1" lang="ja-JP" altLang="en-US" dirty="0" smtClean="0"/>
              <a:t>これら</a:t>
            </a:r>
            <a:r>
              <a:rPr kumimoji="1" lang="en-US" altLang="ja-JP" dirty="0" smtClean="0"/>
              <a:t>PDG</a:t>
            </a:r>
            <a:r>
              <a:rPr kumimoji="1" lang="ja-JP" altLang="en-US" dirty="0" smtClean="0"/>
              <a:t>に載っている状態は、散乱振幅の極として定義された</a:t>
            </a:r>
            <a:r>
              <a:rPr kumimoji="1" lang="en-US" altLang="ja-JP" dirty="0" smtClean="0"/>
              <a:t>model-independent</a:t>
            </a:r>
            <a:r>
              <a:rPr kumimoji="1" lang="ja-JP" altLang="en-US" dirty="0" smtClean="0"/>
              <a:t>な共鳴質量ではなくて、Ｂｒｅｉｔ</a:t>
            </a:r>
            <a:r>
              <a:rPr kumimoji="1" lang="en-US" altLang="ja-JP" dirty="0" smtClean="0"/>
              <a:t>-Wigner</a:t>
            </a:r>
            <a:r>
              <a:rPr kumimoji="1" lang="ja-JP" altLang="en-US" dirty="0" smtClean="0"/>
              <a:t>共鳴と多項式のバックグラウンドの和でパラメトライズした、ユニタリー性を満たさない部分波振幅を用いた解析で得られたいわゆる</a:t>
            </a:r>
            <a:r>
              <a:rPr kumimoji="1" lang="en-US" altLang="ja-JP" dirty="0" err="1" smtClean="0"/>
              <a:t>Breit</a:t>
            </a:r>
            <a:r>
              <a:rPr kumimoji="1" lang="en-US" altLang="ja-JP" dirty="0" smtClean="0"/>
              <a:t>-Wigner</a:t>
            </a:r>
            <a:r>
              <a:rPr kumimoji="1" lang="ja-JP" altLang="en-US" dirty="0" smtClean="0"/>
              <a:t>の質量とよばれるものを集めたものです。</a:t>
            </a:r>
            <a:endParaRPr kumimoji="1" lang="en-US" altLang="ja-JP" dirty="0" smtClean="0"/>
          </a:p>
          <a:p>
            <a:r>
              <a:rPr kumimoji="1" lang="ja-JP" altLang="en-US" dirty="0" smtClean="0"/>
              <a:t>実際、散乱振幅の極でもって定義されたハイペロン共鳴を抜き出す目的で行われた部分波解析は</a:t>
            </a:r>
            <a:r>
              <a:rPr kumimoji="1" lang="en-US" altLang="ja-JP" dirty="0" smtClean="0"/>
              <a:t>2013</a:t>
            </a:r>
            <a:r>
              <a:rPr kumimoji="1" lang="ja-JP" altLang="en-US" dirty="0" smtClean="0"/>
              <a:t>年の</a:t>
            </a:r>
            <a:r>
              <a:rPr kumimoji="1" lang="en-US" altLang="ja-JP" dirty="0" smtClean="0"/>
              <a:t>Kent State University</a:t>
            </a:r>
            <a:r>
              <a:rPr kumimoji="1" lang="ja-JP" altLang="en-US" dirty="0" smtClean="0"/>
              <a:t>のグループによるものが初めてで、我々はそれに続いて二例目になります。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5</a:t>
            </a:fld>
            <a:endParaRPr kumimoji="1" lang="ja-JP" altLang="en-US"/>
          </a:p>
        </p:txBody>
      </p:sp>
    </p:spTree>
    <p:extLst>
      <p:ext uri="{BB962C8B-B14F-4D97-AF65-F5344CB8AC3E}">
        <p14:creationId xmlns:p14="http://schemas.microsoft.com/office/powerpoint/2010/main" val="283138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10</a:t>
            </a:fld>
            <a:endParaRPr kumimoji="1" lang="ja-JP" altLang="en-US"/>
          </a:p>
        </p:txBody>
      </p:sp>
    </p:spTree>
    <p:extLst>
      <p:ext uri="{BB962C8B-B14F-4D97-AF65-F5344CB8AC3E}">
        <p14:creationId xmlns:p14="http://schemas.microsoft.com/office/powerpoint/2010/main" val="283138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11</a:t>
            </a:fld>
            <a:endParaRPr kumimoji="1" lang="ja-JP" altLang="en-US"/>
          </a:p>
        </p:txBody>
      </p:sp>
    </p:spTree>
    <p:extLst>
      <p:ext uri="{BB962C8B-B14F-4D97-AF65-F5344CB8AC3E}">
        <p14:creationId xmlns:p14="http://schemas.microsoft.com/office/powerpoint/2010/main" val="283138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12</a:t>
            </a:fld>
            <a:endParaRPr kumimoji="1" lang="ja-JP" altLang="en-US"/>
          </a:p>
        </p:txBody>
      </p:sp>
    </p:spTree>
    <p:extLst>
      <p:ext uri="{BB962C8B-B14F-4D97-AF65-F5344CB8AC3E}">
        <p14:creationId xmlns:p14="http://schemas.microsoft.com/office/powerpoint/2010/main" val="283138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2475"/>
            <a:ext cx="5008563" cy="37560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21</a:t>
            </a:fld>
            <a:endParaRPr kumimoji="1" lang="ja-JP" altLang="en-US"/>
          </a:p>
        </p:txBody>
      </p:sp>
    </p:spTree>
    <p:extLst>
      <p:ext uri="{BB962C8B-B14F-4D97-AF65-F5344CB8AC3E}">
        <p14:creationId xmlns:p14="http://schemas.microsoft.com/office/powerpoint/2010/main" val="82395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F1F010A-9DA7-4E09-AAC7-DE9BB032849B}" type="datetimeFigureOut">
              <a:rPr kumimoji="1" lang="ja-JP" altLang="en-US" smtClean="0"/>
              <a:t>2016/8/2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70174669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1F010A-9DA7-4E09-AAC7-DE9BB032849B}" type="datetimeFigureOut">
              <a:rPr kumimoji="1" lang="ja-JP" altLang="en-US" smtClean="0"/>
              <a:t>2016/8/2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235965908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1F010A-9DA7-4E09-AAC7-DE9BB032849B}" type="datetimeFigureOut">
              <a:rPr kumimoji="1" lang="ja-JP" altLang="en-US" smtClean="0"/>
              <a:t>2016/8/2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7623718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タイトル、2 つのコンテンツ、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76200"/>
            <a:ext cx="7772400" cy="762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685800" y="1066800"/>
            <a:ext cx="3810000" cy="2514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685800" y="3733800"/>
            <a:ext cx="3810000" cy="2514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half" idx="3"/>
          </p:nvPr>
        </p:nvSpPr>
        <p:spPr>
          <a:xfrm>
            <a:off x="4648200" y="1066800"/>
            <a:ext cx="3810000" cy="5181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0861940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1F010A-9DA7-4E09-AAC7-DE9BB032849B}" type="datetimeFigureOut">
              <a:rPr kumimoji="1" lang="ja-JP" altLang="en-US" smtClean="0"/>
              <a:t>2016/8/2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399963709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F1F010A-9DA7-4E09-AAC7-DE9BB032849B}" type="datetimeFigureOut">
              <a:rPr kumimoji="1" lang="ja-JP" altLang="en-US" smtClean="0"/>
              <a:t>2016/8/2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25169595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F1F010A-9DA7-4E09-AAC7-DE9BB032849B}" type="datetimeFigureOut">
              <a:rPr kumimoji="1" lang="ja-JP" altLang="en-US" smtClean="0"/>
              <a:t>2016/8/2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249821281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F1F010A-9DA7-4E09-AAC7-DE9BB032849B}" type="datetimeFigureOut">
              <a:rPr kumimoji="1" lang="ja-JP" altLang="en-US" smtClean="0"/>
              <a:t>2016/8/2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332190640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F1F010A-9DA7-4E09-AAC7-DE9BB032849B}" type="datetimeFigureOut">
              <a:rPr kumimoji="1" lang="ja-JP" altLang="en-US" smtClean="0"/>
              <a:t>2016/8/2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375068335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F1F010A-9DA7-4E09-AAC7-DE9BB032849B}" type="datetimeFigureOut">
              <a:rPr kumimoji="1" lang="ja-JP" altLang="en-US" smtClean="0"/>
              <a:t>2016/8/2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3139194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F1F010A-9DA7-4E09-AAC7-DE9BB032849B}" type="datetimeFigureOut">
              <a:rPr kumimoji="1" lang="ja-JP" altLang="en-US" smtClean="0"/>
              <a:t>2016/8/2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36446019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F1F010A-9DA7-4E09-AAC7-DE9BB032849B}" type="datetimeFigureOut">
              <a:rPr kumimoji="1" lang="ja-JP" altLang="en-US" smtClean="0"/>
              <a:t>2016/8/2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42728893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F010A-9DA7-4E09-AAC7-DE9BB032849B}" type="datetimeFigureOut">
              <a:rPr kumimoji="1" lang="ja-JP" altLang="en-US" smtClean="0"/>
              <a:t>2016/8/2</a:t>
            </a:fld>
            <a:endParaRPr kumimoji="1" lang="ja-JP" altLang="en-US"/>
          </a:p>
        </p:txBody>
      </p:sp>
      <p:sp>
        <p:nvSpPr>
          <p:cNvPr id="5" name="フッター プレースホルダー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2279532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27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12" Type="http://schemas.openxmlformats.org/officeDocument/2006/relationships/image" Target="../media/image17.wmf"/><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15.png"/><Relationship Id="rId11" Type="http://schemas.openxmlformats.org/officeDocument/2006/relationships/image" Target="../media/image16.wmf"/><Relationship Id="rId5" Type="http://schemas.openxmlformats.org/officeDocument/2006/relationships/image" Target="../media/image14.png"/><Relationship Id="rId10" Type="http://schemas.openxmlformats.org/officeDocument/2006/relationships/image" Target="../media/image270.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270.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9.png"/><Relationship Id="rId12"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7.xml"/><Relationship Id="rId11" Type="http://schemas.openxmlformats.org/officeDocument/2006/relationships/image" Target="../media/image39.png"/><Relationship Id="rId6" Type="http://schemas.openxmlformats.org/officeDocument/2006/relationships/image" Target="../media/image431.png"/><Relationship Id="rId10" Type="http://schemas.openxmlformats.org/officeDocument/2006/relationships/image" Target="../media/image37.png"/><Relationship Id="rId4" Type="http://schemas.openxmlformats.org/officeDocument/2006/relationships/image" Target="../media/image20.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80.png"/><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42.png"/><Relationship Id="rId4" Type="http://schemas.openxmlformats.org/officeDocument/2006/relationships/image" Target="../media/image130.png"/></Relationships>
</file>

<file path=ppt/slides/_rels/slide16.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40.png"/><Relationship Id="rId1" Type="http://schemas.openxmlformats.org/officeDocument/2006/relationships/slideLayout" Target="../slideLayouts/slideLayout7.xml"/><Relationship Id="rId4" Type="http://schemas.openxmlformats.org/officeDocument/2006/relationships/image" Target="../media/image452.png"/></Relationships>
</file>

<file path=ppt/slides/_rels/slide18.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40.png"/><Relationship Id="rId1" Type="http://schemas.openxmlformats.org/officeDocument/2006/relationships/slideLayout" Target="../slideLayouts/slideLayout7.xml"/><Relationship Id="rId4" Type="http://schemas.openxmlformats.org/officeDocument/2006/relationships/image" Target="../media/image4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49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5.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40.png"/><Relationship Id="rId2"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5.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92.png"/><Relationship Id="rId2" Type="http://schemas.openxmlformats.org/officeDocument/2006/relationships/image" Target="../media/image41.wmf"/><Relationship Id="rId1" Type="http://schemas.openxmlformats.org/officeDocument/2006/relationships/slideLayout" Target="../slideLayouts/slideLayout1.xml"/><Relationship Id="rId4" Type="http://schemas.openxmlformats.org/officeDocument/2006/relationships/image" Target="../media/image4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6" Type="http://schemas.openxmlformats.org/officeDocument/2006/relationships/image" Target="../media/image6.png"/><Relationship Id="rId3" Type="http://schemas.openxmlformats.org/officeDocument/2006/relationships/slideLayout" Target="../slideLayouts/slideLayout2.xml"/><Relationship Id="rId17" Type="http://schemas.openxmlformats.org/officeDocument/2006/relationships/image" Target="../media/image71.png"/><Relationship Id="rId25" Type="http://schemas.openxmlformats.org/officeDocument/2006/relationships/image" Target="../media/image611.png"/><Relationship Id="rId2" Type="http://schemas.openxmlformats.org/officeDocument/2006/relationships/tags" Target="../tags/tag6.xml"/><Relationship Id="rId1" Type="http://schemas.openxmlformats.org/officeDocument/2006/relationships/tags" Target="../tags/tag5.xml"/><Relationship Id="rId24" Type="http://schemas.openxmlformats.org/officeDocument/2006/relationships/image" Target="../media/image610.png"/><Relationship Id="rId23" Type="http://schemas.openxmlformats.org/officeDocument/2006/relationships/image" Target="../media/image5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3068960"/>
          </a:xfrm>
        </p:spPr>
        <p:txBody>
          <a:bodyPr>
            <a:noAutofit/>
          </a:bodyPr>
          <a:lstStyle/>
          <a:p>
            <a:pPr>
              <a:lnSpc>
                <a:spcPct val="125000"/>
              </a:lnSpc>
            </a:pPr>
            <a:r>
              <a:rPr lang="en-US" altLang="ja-JP" sz="3600" dirty="0">
                <a:solidFill>
                  <a:srgbClr val="0000FF"/>
                </a:solidFill>
                <a:latin typeface="Arial Black" pitchFamily="34" charset="0"/>
                <a:ea typeface="ＭＳ Ｐゴシック" charset="-128"/>
              </a:rPr>
              <a:t>Comprehensive study of </a:t>
            </a:r>
            <a:r>
              <a:rPr lang="en-US" altLang="ja-JP" sz="3600" dirty="0" smtClean="0">
                <a:solidFill>
                  <a:srgbClr val="0000FF"/>
                </a:solidFill>
                <a:latin typeface="Arial Black" pitchFamily="34" charset="0"/>
                <a:ea typeface="ＭＳ Ｐゴシック" charset="-128"/>
              </a:rPr>
              <a:t/>
            </a:r>
            <a:br>
              <a:rPr lang="en-US" altLang="ja-JP" sz="3600" dirty="0" smtClean="0">
                <a:solidFill>
                  <a:srgbClr val="0000FF"/>
                </a:solidFill>
                <a:latin typeface="Arial Black" pitchFamily="34" charset="0"/>
                <a:ea typeface="ＭＳ Ｐゴシック" charset="-128"/>
              </a:rPr>
            </a:br>
            <a:r>
              <a:rPr lang="en-US" altLang="ja-JP" sz="3600" dirty="0" smtClean="0">
                <a:solidFill>
                  <a:srgbClr val="0000FF"/>
                </a:solidFill>
                <a:latin typeface="Arial Black" pitchFamily="34" charset="0"/>
                <a:ea typeface="ＭＳ Ｐゴシック" charset="-128"/>
              </a:rPr>
              <a:t>S </a:t>
            </a:r>
            <a:r>
              <a:rPr lang="en-US" altLang="ja-JP" sz="3600" dirty="0">
                <a:solidFill>
                  <a:srgbClr val="0000FF"/>
                </a:solidFill>
                <a:latin typeface="Arial Black" pitchFamily="34" charset="0"/>
                <a:ea typeface="ＭＳ Ｐゴシック" charset="-128"/>
              </a:rPr>
              <a:t>= -1 hyperon resonances via </a:t>
            </a:r>
            <a:r>
              <a:rPr lang="en-US" altLang="ja-JP" sz="3600" dirty="0" smtClean="0">
                <a:solidFill>
                  <a:srgbClr val="0000FF"/>
                </a:solidFill>
                <a:latin typeface="Arial Black" pitchFamily="34" charset="0"/>
                <a:ea typeface="ＭＳ Ｐゴシック" charset="-128"/>
              </a:rPr>
              <a:t/>
            </a:r>
            <a:br>
              <a:rPr lang="en-US" altLang="ja-JP" sz="3600" dirty="0" smtClean="0">
                <a:solidFill>
                  <a:srgbClr val="0000FF"/>
                </a:solidFill>
                <a:latin typeface="Arial Black" pitchFamily="34" charset="0"/>
                <a:ea typeface="ＭＳ Ｐゴシック" charset="-128"/>
              </a:rPr>
            </a:br>
            <a:r>
              <a:rPr lang="en-US" altLang="ja-JP" sz="3600" dirty="0" smtClean="0">
                <a:solidFill>
                  <a:srgbClr val="0000FF"/>
                </a:solidFill>
                <a:latin typeface="Arial Black" pitchFamily="34" charset="0"/>
                <a:ea typeface="ＭＳ Ｐゴシック" charset="-128"/>
              </a:rPr>
              <a:t>the </a:t>
            </a:r>
            <a:r>
              <a:rPr lang="en-US" altLang="ja-JP" sz="3600" dirty="0">
                <a:solidFill>
                  <a:srgbClr val="0000FF"/>
                </a:solidFill>
                <a:latin typeface="Arial Black" pitchFamily="34" charset="0"/>
                <a:ea typeface="ＭＳ Ｐゴシック" charset="-128"/>
              </a:rPr>
              <a:t>coupled-channels analysis of </a:t>
            </a:r>
            <a:r>
              <a:rPr lang="en-US" altLang="ja-JP" sz="3600" dirty="0" smtClean="0">
                <a:solidFill>
                  <a:srgbClr val="0000FF"/>
                </a:solidFill>
                <a:latin typeface="Arial Black" pitchFamily="34" charset="0"/>
                <a:ea typeface="ＭＳ Ｐゴシック" charset="-128"/>
              </a:rPr>
              <a:t/>
            </a:r>
            <a:br>
              <a:rPr lang="en-US" altLang="ja-JP" sz="3600" dirty="0" smtClean="0">
                <a:solidFill>
                  <a:srgbClr val="0000FF"/>
                </a:solidFill>
                <a:latin typeface="Arial Black" pitchFamily="34" charset="0"/>
                <a:ea typeface="ＭＳ Ｐゴシック" charset="-128"/>
              </a:rPr>
            </a:br>
            <a:r>
              <a:rPr lang="en-US" altLang="ja-JP" sz="3600" dirty="0" smtClean="0">
                <a:solidFill>
                  <a:srgbClr val="0000FF"/>
                </a:solidFill>
                <a:latin typeface="Arial Black" pitchFamily="34" charset="0"/>
                <a:ea typeface="ＭＳ Ｐゴシック" charset="-128"/>
              </a:rPr>
              <a:t>K</a:t>
            </a:r>
            <a:r>
              <a:rPr lang="en-US" altLang="ja-JP" sz="3600" baseline="30000" dirty="0" smtClean="0">
                <a:solidFill>
                  <a:srgbClr val="0000FF"/>
                </a:solidFill>
                <a:latin typeface="Arial Black" pitchFamily="34" charset="0"/>
                <a:ea typeface="ＭＳ Ｐゴシック" charset="-128"/>
              </a:rPr>
              <a:t>-</a:t>
            </a:r>
            <a:r>
              <a:rPr lang="en-US" altLang="ja-JP" sz="3600" dirty="0" smtClean="0">
                <a:solidFill>
                  <a:srgbClr val="0000FF"/>
                </a:solidFill>
                <a:latin typeface="Arial Black" pitchFamily="34" charset="0"/>
                <a:ea typeface="ＭＳ Ｐゴシック" charset="-128"/>
              </a:rPr>
              <a:t> </a:t>
            </a:r>
            <a:r>
              <a:rPr lang="en-US" altLang="ja-JP" sz="3600" dirty="0">
                <a:solidFill>
                  <a:srgbClr val="0000FF"/>
                </a:solidFill>
                <a:latin typeface="Arial Black" pitchFamily="34" charset="0"/>
                <a:ea typeface="ＭＳ Ｐゴシック" charset="-128"/>
              </a:rPr>
              <a:t>p and K</a:t>
            </a:r>
            <a:r>
              <a:rPr lang="en-US" altLang="ja-JP" sz="3600" baseline="30000" dirty="0">
                <a:solidFill>
                  <a:srgbClr val="0000FF"/>
                </a:solidFill>
                <a:latin typeface="Arial Black" pitchFamily="34" charset="0"/>
                <a:ea typeface="ＭＳ Ｐゴシック" charset="-128"/>
              </a:rPr>
              <a:t>-</a:t>
            </a:r>
            <a:r>
              <a:rPr lang="en-US" altLang="ja-JP" sz="3600" dirty="0">
                <a:solidFill>
                  <a:srgbClr val="0000FF"/>
                </a:solidFill>
                <a:latin typeface="Arial Black" pitchFamily="34" charset="0"/>
                <a:ea typeface="ＭＳ Ｐゴシック" charset="-128"/>
              </a:rPr>
              <a:t> d reactions</a:t>
            </a:r>
            <a:endParaRPr lang="en-US" altLang="ja-JP" sz="3600" b="0" dirty="0" smtClean="0">
              <a:solidFill>
                <a:srgbClr val="0000FF"/>
              </a:solidFill>
              <a:latin typeface="Arial Black" pitchFamily="34" charset="0"/>
              <a:ea typeface="ＭＳ Ｐゴシック" charset="-128"/>
            </a:endParaRPr>
          </a:p>
        </p:txBody>
      </p:sp>
      <p:sp>
        <p:nvSpPr>
          <p:cNvPr id="2051" name="Rectangle 3"/>
          <p:cNvSpPr>
            <a:spLocks noGrp="1" noChangeArrowheads="1"/>
          </p:cNvSpPr>
          <p:nvPr>
            <p:ph type="subTitle" idx="1"/>
          </p:nvPr>
        </p:nvSpPr>
        <p:spPr>
          <a:xfrm>
            <a:off x="0" y="3717032"/>
            <a:ext cx="9144000" cy="2304256"/>
          </a:xfrm>
        </p:spPr>
        <p:txBody>
          <a:bodyPr>
            <a:normAutofit/>
          </a:bodyPr>
          <a:lstStyle/>
          <a:p>
            <a:pPr eaLnBrk="1" hangingPunct="1"/>
            <a:r>
              <a:rPr lang="en-US" altLang="ja-JP" b="1" dirty="0" smtClean="0">
                <a:solidFill>
                  <a:schemeClr val="tx1"/>
                </a:solidFill>
                <a:latin typeface="+mj-lt"/>
                <a:ea typeface="ＭＳ Ｐゴシック" charset="-128"/>
                <a:cs typeface="Arial" pitchFamily="34" charset="0"/>
              </a:rPr>
              <a:t>Hiroyuki Kamano</a:t>
            </a:r>
          </a:p>
          <a:p>
            <a:pPr eaLnBrk="1" hangingPunct="1"/>
            <a:r>
              <a:rPr lang="en-US" altLang="ja-JP" b="1" dirty="0" smtClean="0">
                <a:solidFill>
                  <a:schemeClr val="tx1"/>
                </a:solidFill>
                <a:latin typeface="+mj-lt"/>
                <a:ea typeface="ＭＳ Ｐゴシック" charset="-128"/>
                <a:cs typeface="Arial" pitchFamily="34" charset="0"/>
              </a:rPr>
              <a:t>(KEK)</a:t>
            </a:r>
          </a:p>
        </p:txBody>
      </p:sp>
      <p:sp>
        <p:nvSpPr>
          <p:cNvPr id="2052" name="Text Box 6"/>
          <p:cNvSpPr txBox="1">
            <a:spLocks noChangeArrowheads="1"/>
          </p:cNvSpPr>
          <p:nvPr/>
        </p:nvSpPr>
        <p:spPr bwMode="auto">
          <a:xfrm>
            <a:off x="0" y="6103327"/>
            <a:ext cx="9144000" cy="7100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984" tIns="46791" rIns="89984" bIns="46791">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r"/>
            <a:r>
              <a:rPr lang="en-US" altLang="ja-JP" sz="2000" dirty="0" smtClean="0">
                <a:solidFill>
                  <a:srgbClr val="FF3300"/>
                </a:solidFill>
              </a:rPr>
              <a:t>YITP Workshop on “Meson in Nucleus 2016” (MIN16) </a:t>
            </a:r>
          </a:p>
          <a:p>
            <a:pPr algn="r"/>
            <a:r>
              <a:rPr lang="en-US" altLang="ja-JP" sz="2000" dirty="0" smtClean="0">
                <a:solidFill>
                  <a:srgbClr val="FF3300"/>
                </a:solidFill>
              </a:rPr>
              <a:t>Kyoto, Jul. 31th-Aug. </a:t>
            </a:r>
            <a:r>
              <a:rPr lang="en-US" altLang="ja-JP" sz="2000" dirty="0">
                <a:solidFill>
                  <a:srgbClr val="FF3300"/>
                </a:solidFill>
              </a:rPr>
              <a:t>2</a:t>
            </a:r>
            <a:r>
              <a:rPr lang="en-US" altLang="ja-JP" sz="2000" dirty="0" smtClean="0">
                <a:solidFill>
                  <a:srgbClr val="FF3300"/>
                </a:solidFill>
              </a:rPr>
              <a:t>th, 2016</a:t>
            </a:r>
            <a:endParaRPr lang="en-US" altLang="ja-JP" sz="2000" dirty="0">
              <a:solidFill>
                <a:srgbClr val="FF3300"/>
              </a:solidFill>
            </a:endParaRPr>
          </a:p>
        </p:txBody>
      </p:sp>
    </p:spTree>
    <p:extLst>
      <p:ext uri="{BB962C8B-B14F-4D97-AF65-F5344CB8AC3E}">
        <p14:creationId xmlns:p14="http://schemas.microsoft.com/office/powerpoint/2010/main" val="40911089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25992" name="Rectangle 8"/>
          <p:cNvSpPr>
            <a:spLocks noGrp="1" noChangeArrowheads="1"/>
          </p:cNvSpPr>
          <p:nvPr>
            <p:ph type="title"/>
          </p:nvPr>
        </p:nvSpPr>
        <p:spPr>
          <a:xfrm>
            <a:off x="0" y="0"/>
            <a:ext cx="9144000" cy="836712"/>
          </a:xfrm>
        </p:spPr>
        <p:txBody>
          <a:bodyPr>
            <a:noAutofit/>
          </a:bodyPr>
          <a:lstStyle/>
          <a:p>
            <a:r>
              <a:rPr lang="en-US" altLang="ja-JP" sz="2800" dirty="0" smtClean="0">
                <a:solidFill>
                  <a:srgbClr val="0000FF"/>
                </a:solidFill>
                <a:latin typeface="Arial Black" pitchFamily="34" charset="0"/>
                <a:ea typeface="ＭＳ Ｐゴシック" charset="-128"/>
              </a:rPr>
              <a:t>Extracted Λ* and Σ* mass spectrum</a:t>
            </a:r>
            <a:endParaRPr lang="en-US" altLang="ja-JP" sz="2800" b="0" dirty="0">
              <a:solidFill>
                <a:srgbClr val="0000FF"/>
              </a:solidFill>
              <a:latin typeface="Arial Black" pitchFamily="34" charset="0"/>
              <a:ea typeface="ＭＳ Ｐゴシック" charset="-128"/>
            </a:endParaRPr>
          </a:p>
        </p:txBody>
      </p:sp>
      <p:sp>
        <p:nvSpPr>
          <p:cNvPr id="13" name="テキスト ボックス 12"/>
          <p:cNvSpPr txBox="1"/>
          <p:nvPr/>
        </p:nvSpPr>
        <p:spPr>
          <a:xfrm>
            <a:off x="1514463" y="2495433"/>
            <a:ext cx="1850186" cy="307777"/>
          </a:xfrm>
          <a:prstGeom prst="rect">
            <a:avLst/>
          </a:prstGeom>
          <a:noFill/>
        </p:spPr>
        <p:txBody>
          <a:bodyPr wrap="none" rtlCol="0">
            <a:spAutoFit/>
          </a:bodyPr>
          <a:lstStyle/>
          <a:p>
            <a:r>
              <a:rPr lang="en-US" altLang="ja-JP" sz="1400" b="1" dirty="0" smtClean="0">
                <a:solidFill>
                  <a:srgbClr val="0000FF"/>
                </a:solidFill>
              </a:rPr>
              <a:t>“Λ” resonance</a:t>
            </a:r>
            <a:r>
              <a:rPr lang="ja-JP" altLang="en-US" sz="1400" b="1" dirty="0" smtClean="0">
                <a:solidFill>
                  <a:srgbClr val="0000FF"/>
                </a:solidFill>
              </a:rPr>
              <a:t> </a:t>
            </a:r>
            <a:r>
              <a:rPr lang="en-US" altLang="ja-JP" sz="1400" b="1" dirty="0" smtClean="0">
                <a:solidFill>
                  <a:srgbClr val="0000FF"/>
                </a:solidFill>
              </a:rPr>
              <a:t>(I=0)</a:t>
            </a:r>
            <a:endParaRPr kumimoji="1" lang="ja-JP" altLang="en-US" sz="1400" b="1" dirty="0">
              <a:solidFill>
                <a:srgbClr val="0000FF"/>
              </a:solidFill>
            </a:endParaRPr>
          </a:p>
        </p:txBody>
      </p:sp>
      <p:sp>
        <p:nvSpPr>
          <p:cNvPr id="14" name="正方形/長方形 13"/>
          <p:cNvSpPr/>
          <p:nvPr/>
        </p:nvSpPr>
        <p:spPr>
          <a:xfrm>
            <a:off x="6617972" y="1536469"/>
            <a:ext cx="109843" cy="616714"/>
          </a:xfrm>
          <a:prstGeom prst="rect">
            <a:avLst/>
          </a:prstGeom>
          <a:solidFill>
            <a:srgbClr val="FFC1C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5" name="正方形/長方形 14"/>
          <p:cNvSpPr/>
          <p:nvPr/>
        </p:nvSpPr>
        <p:spPr>
          <a:xfrm>
            <a:off x="6567052" y="1799107"/>
            <a:ext cx="211681" cy="45719"/>
          </a:xfrm>
          <a:prstGeom prst="rect">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6" name="テキスト ボックス 15"/>
          <p:cNvSpPr txBox="1"/>
          <p:nvPr/>
        </p:nvSpPr>
        <p:spPr>
          <a:xfrm>
            <a:off x="6798980" y="1682226"/>
            <a:ext cx="684803" cy="276999"/>
          </a:xfrm>
          <a:prstGeom prst="rect">
            <a:avLst/>
          </a:prstGeom>
          <a:noFill/>
        </p:spPr>
        <p:txBody>
          <a:bodyPr wrap="none" rtlCol="0">
            <a:spAutoFit/>
          </a:bodyPr>
          <a:lstStyle/>
          <a:p>
            <a:r>
              <a:rPr lang="en-US" altLang="ja-JP" sz="1200" b="1" dirty="0" smtClean="0"/>
              <a:t>Re(M</a:t>
            </a:r>
            <a:r>
              <a:rPr lang="en-US" altLang="ja-JP" sz="1200" b="1" baseline="-25000" dirty="0" smtClean="0"/>
              <a:t>R</a:t>
            </a:r>
            <a:r>
              <a:rPr lang="en-US" altLang="ja-JP" sz="1200" b="1" dirty="0" smtClean="0"/>
              <a:t>)</a:t>
            </a:r>
            <a:endParaRPr kumimoji="1" lang="ja-JP" altLang="en-US" sz="1200" b="1" dirty="0"/>
          </a:p>
        </p:txBody>
      </p:sp>
      <p:sp>
        <p:nvSpPr>
          <p:cNvPr id="17" name="左中かっこ 16"/>
          <p:cNvSpPr/>
          <p:nvPr/>
        </p:nvSpPr>
        <p:spPr>
          <a:xfrm>
            <a:off x="6360030" y="1484784"/>
            <a:ext cx="189735" cy="689883"/>
          </a:xfrm>
          <a:prstGeom prst="leftBrace">
            <a:avLst>
              <a:gd name="adj1" fmla="val 3263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5561173" y="1610218"/>
            <a:ext cx="845103" cy="461665"/>
          </a:xfrm>
          <a:prstGeom prst="rect">
            <a:avLst/>
          </a:prstGeom>
          <a:noFill/>
        </p:spPr>
        <p:txBody>
          <a:bodyPr wrap="none" rtlCol="0">
            <a:spAutoFit/>
          </a:bodyPr>
          <a:lstStyle/>
          <a:p>
            <a:pPr algn="ctr"/>
            <a:r>
              <a:rPr lang="en-US" altLang="ja-JP" sz="1200" b="1" dirty="0" smtClean="0"/>
              <a:t>-2Im(M</a:t>
            </a:r>
            <a:r>
              <a:rPr lang="en-US" altLang="ja-JP" sz="1200" b="1" baseline="-25000" dirty="0" smtClean="0"/>
              <a:t>R</a:t>
            </a:r>
            <a:r>
              <a:rPr lang="en-US" altLang="ja-JP" sz="1200" b="1" dirty="0" smtClean="0"/>
              <a:t>)</a:t>
            </a:r>
          </a:p>
          <a:p>
            <a:pPr algn="ctr"/>
            <a:r>
              <a:rPr kumimoji="1" lang="en-US" altLang="ja-JP" sz="1200" b="1" dirty="0" smtClean="0"/>
              <a:t>(“width”)</a:t>
            </a:r>
            <a:endParaRPr kumimoji="1" lang="ja-JP" altLang="en-US" sz="1200" b="1" dirty="0"/>
          </a:p>
        </p:txBody>
      </p:sp>
      <p:sp>
        <p:nvSpPr>
          <p:cNvPr id="19" name="テキスト ボックス 18"/>
          <p:cNvSpPr txBox="1"/>
          <p:nvPr/>
        </p:nvSpPr>
        <p:spPr>
          <a:xfrm>
            <a:off x="7534543" y="1640996"/>
            <a:ext cx="1285929" cy="600164"/>
          </a:xfrm>
          <a:prstGeom prst="rect">
            <a:avLst/>
          </a:prstGeom>
          <a:noFill/>
        </p:spPr>
        <p:txBody>
          <a:bodyPr wrap="none" rtlCol="0">
            <a:spAutoFit/>
          </a:bodyPr>
          <a:lstStyle/>
          <a:p>
            <a:r>
              <a:rPr kumimoji="1" lang="en-US" altLang="ja-JP" sz="1100" b="1" dirty="0" smtClean="0"/>
              <a:t>M</a:t>
            </a:r>
            <a:r>
              <a:rPr kumimoji="1" lang="en-US" altLang="ja-JP" sz="1100" b="1" baseline="-25000" dirty="0" smtClean="0"/>
              <a:t>R</a:t>
            </a:r>
            <a:r>
              <a:rPr kumimoji="1" lang="en-US" altLang="ja-JP" sz="1100" b="1" dirty="0" smtClean="0"/>
              <a:t> : Resonance </a:t>
            </a:r>
          </a:p>
          <a:p>
            <a:r>
              <a:rPr lang="en-US" altLang="ja-JP" sz="1100" b="1" dirty="0"/>
              <a:t> </a:t>
            </a:r>
            <a:r>
              <a:rPr lang="en-US" altLang="ja-JP" sz="1100" b="1" dirty="0" smtClean="0"/>
              <a:t>       </a:t>
            </a:r>
            <a:r>
              <a:rPr kumimoji="1" lang="en-US" altLang="ja-JP" sz="1100" b="1" dirty="0" smtClean="0"/>
              <a:t>pole mass</a:t>
            </a:r>
          </a:p>
          <a:p>
            <a:r>
              <a:rPr lang="en-US" altLang="ja-JP" sz="1100" b="1" dirty="0"/>
              <a:t> </a:t>
            </a:r>
            <a:r>
              <a:rPr lang="en-US" altLang="ja-JP" sz="1100" b="1" dirty="0" smtClean="0"/>
              <a:t>       (complex)</a:t>
            </a:r>
            <a:endParaRPr kumimoji="1" lang="ja-JP" altLang="en-US" sz="1100" b="1" dirty="0"/>
          </a:p>
        </p:txBody>
      </p:sp>
      <p:sp>
        <p:nvSpPr>
          <p:cNvPr id="20" name="テキスト ボックス 19"/>
          <p:cNvSpPr txBox="1"/>
          <p:nvPr/>
        </p:nvSpPr>
        <p:spPr>
          <a:xfrm>
            <a:off x="635307" y="2502160"/>
            <a:ext cx="793807" cy="307777"/>
          </a:xfrm>
          <a:prstGeom prst="rect">
            <a:avLst/>
          </a:prstGeom>
          <a:noFill/>
        </p:spPr>
        <p:txBody>
          <a:bodyPr wrap="none" rtlCol="0">
            <a:spAutoFit/>
          </a:bodyPr>
          <a:lstStyle/>
          <a:p>
            <a:r>
              <a:rPr lang="en-US" altLang="ja-JP" sz="1400" b="1" dirty="0" smtClean="0">
                <a:cs typeface="Times New Roman" pitchFamily="18" charset="0"/>
              </a:rPr>
              <a:t>J</a:t>
            </a:r>
            <a:r>
              <a:rPr lang="en-US" altLang="ja-JP" sz="1400" b="1" baseline="30000" dirty="0" smtClean="0">
                <a:cs typeface="Times New Roman" pitchFamily="18" charset="0"/>
              </a:rPr>
              <a:t>P</a:t>
            </a:r>
            <a:r>
              <a:rPr lang="en-US" altLang="ja-JP" sz="1400" b="1" dirty="0" smtClean="0">
                <a:cs typeface="Times New Roman" pitchFamily="18" charset="0"/>
              </a:rPr>
              <a:t>(L</a:t>
            </a:r>
            <a:r>
              <a:rPr lang="en-US" altLang="ja-JP" sz="1400" b="1" baseline="-25000" dirty="0" smtClean="0">
                <a:cs typeface="Times New Roman" pitchFamily="18" charset="0"/>
              </a:rPr>
              <a:t>I 2J</a:t>
            </a:r>
            <a:r>
              <a:rPr lang="en-US" altLang="ja-JP" sz="1400" b="1" dirty="0" smtClean="0">
                <a:cs typeface="Times New Roman" pitchFamily="18" charset="0"/>
              </a:rPr>
              <a:t>)</a:t>
            </a:r>
            <a:endParaRPr kumimoji="1" lang="ja-JP" altLang="en-US" sz="1400" b="1" dirty="0">
              <a:cs typeface="Times New Roman" pitchFamily="18" charset="0"/>
            </a:endParaRPr>
          </a:p>
        </p:txBody>
      </p:sp>
      <p:sp>
        <p:nvSpPr>
          <p:cNvPr id="21" name="テキスト ボックス 20"/>
          <p:cNvSpPr txBox="1"/>
          <p:nvPr/>
        </p:nvSpPr>
        <p:spPr>
          <a:xfrm>
            <a:off x="5940152" y="2495432"/>
            <a:ext cx="1837362" cy="307777"/>
          </a:xfrm>
          <a:prstGeom prst="rect">
            <a:avLst/>
          </a:prstGeom>
          <a:noFill/>
        </p:spPr>
        <p:txBody>
          <a:bodyPr wrap="none" rtlCol="0">
            <a:spAutoFit/>
          </a:bodyPr>
          <a:lstStyle/>
          <a:p>
            <a:r>
              <a:rPr lang="en-US" altLang="ja-JP" sz="1400" b="1" dirty="0" smtClean="0">
                <a:solidFill>
                  <a:srgbClr val="0000FF"/>
                </a:solidFill>
              </a:rPr>
              <a:t>“Σ” resonance (I=1)</a:t>
            </a:r>
            <a:endParaRPr kumimoji="1" lang="ja-JP" altLang="en-US" sz="1400" b="1" dirty="0">
              <a:solidFill>
                <a:srgbClr val="0000FF"/>
              </a:solidFill>
            </a:endParaRPr>
          </a:p>
        </p:txBody>
      </p:sp>
      <p:sp>
        <p:nvSpPr>
          <p:cNvPr id="22" name="テキスト ボックス 21"/>
          <p:cNvSpPr txBox="1"/>
          <p:nvPr/>
        </p:nvSpPr>
        <p:spPr>
          <a:xfrm>
            <a:off x="5079019" y="2502160"/>
            <a:ext cx="793807" cy="307777"/>
          </a:xfrm>
          <a:prstGeom prst="rect">
            <a:avLst/>
          </a:prstGeom>
          <a:noFill/>
        </p:spPr>
        <p:txBody>
          <a:bodyPr wrap="none" rtlCol="0">
            <a:spAutoFit/>
          </a:bodyPr>
          <a:lstStyle/>
          <a:p>
            <a:r>
              <a:rPr lang="en-US" altLang="ja-JP" sz="1400" b="1" dirty="0" smtClean="0">
                <a:cs typeface="Times New Roman" pitchFamily="18" charset="0"/>
              </a:rPr>
              <a:t>J</a:t>
            </a:r>
            <a:r>
              <a:rPr lang="en-US" altLang="ja-JP" sz="1400" b="1" baseline="30000" dirty="0" smtClean="0">
                <a:cs typeface="Times New Roman" pitchFamily="18" charset="0"/>
              </a:rPr>
              <a:t>P</a:t>
            </a:r>
            <a:r>
              <a:rPr lang="en-US" altLang="ja-JP" sz="1400" b="1" dirty="0" smtClean="0">
                <a:cs typeface="Times New Roman" pitchFamily="18" charset="0"/>
              </a:rPr>
              <a:t>(L</a:t>
            </a:r>
            <a:r>
              <a:rPr lang="en-US" altLang="ja-JP" sz="1400" b="1" baseline="-25000" dirty="0" smtClean="0">
                <a:cs typeface="Times New Roman" pitchFamily="18" charset="0"/>
              </a:rPr>
              <a:t>I 2J</a:t>
            </a:r>
            <a:r>
              <a:rPr lang="en-US" altLang="ja-JP" sz="1400" b="1" dirty="0" smtClean="0">
                <a:cs typeface="Times New Roman" pitchFamily="18" charset="0"/>
              </a:rPr>
              <a:t>)</a:t>
            </a:r>
            <a:endParaRPr kumimoji="1" lang="ja-JP" altLang="en-US" sz="1400" b="1" dirty="0">
              <a:cs typeface="Times New Roman" pitchFamily="18" charset="0"/>
            </a:endParaRPr>
          </a:p>
        </p:txBody>
      </p:sp>
      <p:sp>
        <p:nvSpPr>
          <p:cNvPr id="37" name="テキスト ボックス 36"/>
          <p:cNvSpPr txBox="1"/>
          <p:nvPr/>
        </p:nvSpPr>
        <p:spPr>
          <a:xfrm>
            <a:off x="323528" y="1340768"/>
            <a:ext cx="3001143" cy="1169551"/>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400" b="1" dirty="0" smtClean="0">
                <a:solidFill>
                  <a:srgbClr val="FF0000"/>
                </a:solidFill>
              </a:rPr>
              <a:t>Red: Model A</a:t>
            </a:r>
            <a:endParaRPr lang="en-US" altLang="ja-JP" sz="1400" b="1" dirty="0">
              <a:solidFill>
                <a:schemeClr val="tx1"/>
              </a:solidFill>
            </a:endParaRPr>
          </a:p>
          <a:p>
            <a:r>
              <a:rPr kumimoji="1" lang="en-US" altLang="ja-JP" sz="1400" b="1" dirty="0" smtClean="0">
                <a:solidFill>
                  <a:srgbClr val="0000FF"/>
                </a:solidFill>
              </a:rPr>
              <a:t>Blue: Model B</a:t>
            </a:r>
            <a:endParaRPr kumimoji="1" lang="en-US" altLang="ja-JP" sz="1400" b="1" dirty="0" smtClean="0">
              <a:solidFill>
                <a:schemeClr val="tx1"/>
              </a:solidFill>
            </a:endParaRPr>
          </a:p>
          <a:p>
            <a:r>
              <a:rPr kumimoji="1" lang="en-US" altLang="ja-JP" sz="1400" b="1" dirty="0" smtClean="0">
                <a:solidFill>
                  <a:srgbClr val="009900"/>
                </a:solidFill>
              </a:rPr>
              <a:t>Green: KSU</a:t>
            </a:r>
            <a:r>
              <a:rPr lang="en-US" altLang="ja-JP" sz="1400" b="1" dirty="0" smtClean="0">
                <a:solidFill>
                  <a:srgbClr val="009900"/>
                </a:solidFill>
              </a:rPr>
              <a:t>[PRC88(2013)035205]</a:t>
            </a:r>
            <a:endParaRPr lang="en-US" altLang="ja-JP" sz="1400" b="1" dirty="0">
              <a:solidFill>
                <a:srgbClr val="009900"/>
              </a:solidFill>
            </a:endParaRPr>
          </a:p>
          <a:p>
            <a:r>
              <a:rPr kumimoji="1" lang="en-US" altLang="ja-JP" sz="1400" b="1" dirty="0" smtClean="0">
                <a:solidFill>
                  <a:schemeClr val="tx1"/>
                </a:solidFill>
              </a:rPr>
              <a:t>Black: PDG</a:t>
            </a:r>
            <a:r>
              <a:rPr lang="en-US" altLang="ja-JP" sz="1400" b="1" dirty="0" smtClean="0">
                <a:solidFill>
                  <a:schemeClr val="tx1"/>
                </a:solidFill>
              </a:rPr>
              <a:t> </a:t>
            </a:r>
            <a:r>
              <a:rPr kumimoji="1" lang="en-US" altLang="ja-JP" sz="1400" b="1" dirty="0" smtClean="0">
                <a:solidFill>
                  <a:schemeClr val="tx1"/>
                </a:solidFill>
              </a:rPr>
              <a:t>(only 4- &amp; 3-star Y*; </a:t>
            </a:r>
          </a:p>
          <a:p>
            <a:r>
              <a:rPr lang="en-US" altLang="ja-JP" sz="1400" b="1" dirty="0">
                <a:solidFill>
                  <a:schemeClr val="tx1"/>
                </a:solidFill>
              </a:rPr>
              <a:t> </a:t>
            </a:r>
            <a:r>
              <a:rPr lang="en-US" altLang="ja-JP" sz="1400" b="1" dirty="0" smtClean="0">
                <a:solidFill>
                  <a:schemeClr val="tx1"/>
                </a:solidFill>
              </a:rPr>
              <a:t>                     </a:t>
            </a:r>
            <a:r>
              <a:rPr kumimoji="1" lang="en-US" altLang="ja-JP" sz="1400" b="1" dirty="0" err="1" smtClean="0">
                <a:solidFill>
                  <a:schemeClr val="tx1"/>
                </a:solidFill>
              </a:rPr>
              <a:t>Breit</a:t>
            </a:r>
            <a:r>
              <a:rPr kumimoji="1" lang="en-US" altLang="ja-JP" sz="1400" b="1" dirty="0" smtClean="0">
                <a:solidFill>
                  <a:schemeClr val="tx1"/>
                </a:solidFill>
              </a:rPr>
              <a:t>-Wigner)</a:t>
            </a:r>
            <a:endParaRPr kumimoji="1" lang="ja-JP" altLang="en-US" sz="1400" b="1" dirty="0" smtClean="0">
              <a:solidFill>
                <a:schemeClr val="tx1"/>
              </a:solidFill>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261548" y="980728"/>
                <a:ext cx="5232458" cy="315664"/>
              </a:xfrm>
              <a:prstGeom prst="rect">
                <a:avLst/>
              </a:prstGeom>
              <a:noFill/>
            </p:spPr>
            <p:txBody>
              <a:bodyPr wrap="none" rtlCol="0">
                <a:spAutoFit/>
              </a:bodyPr>
              <a:lstStyle/>
              <a:p>
                <a:r>
                  <a:rPr lang="en-US" altLang="ja-JP" sz="1400" b="1" u="sng" dirty="0" smtClean="0">
                    <a:solidFill>
                      <a:srgbClr val="009900"/>
                    </a:solidFill>
                  </a:rPr>
                  <a:t>Spectrum for Y* resonances found </a:t>
                </a:r>
                <a:r>
                  <a:rPr lang="en-US" altLang="ja-JP" sz="1400" b="1" u="sng" dirty="0" smtClean="0">
                    <a:solidFill>
                      <a:srgbClr val="FF0000"/>
                    </a:solidFill>
                  </a:rPr>
                  <a:t>above the </a:t>
                </a:r>
                <a14:m>
                  <m:oMath xmlns:m="http://schemas.openxmlformats.org/officeDocument/2006/math">
                    <m:acc>
                      <m:accPr>
                        <m:chr m:val="̅"/>
                        <m:ctrlPr>
                          <a:rPr lang="en-US" altLang="ja-JP" sz="1400" b="1" i="1" u="sng">
                            <a:solidFill>
                              <a:srgbClr val="FF0000"/>
                            </a:solidFill>
                            <a:latin typeface="Cambria Math"/>
                          </a:rPr>
                        </m:ctrlPr>
                      </m:accPr>
                      <m:e>
                        <m:r>
                          <m:rPr>
                            <m:nor/>
                          </m:rPr>
                          <a:rPr lang="en-US" altLang="ja-JP" sz="1400" b="1" u="sng">
                            <a:solidFill>
                              <a:srgbClr val="FF0000"/>
                            </a:solidFill>
                          </a:rPr>
                          <m:t>K</m:t>
                        </m:r>
                      </m:e>
                    </m:acc>
                  </m:oMath>
                </a14:m>
                <a:r>
                  <a:rPr lang="en-US" altLang="ja-JP" sz="1400" b="1" u="sng" dirty="0" smtClean="0">
                    <a:solidFill>
                      <a:srgbClr val="FF0000"/>
                    </a:solidFill>
                  </a:rPr>
                  <a:t>N threshold</a:t>
                </a:r>
                <a:endParaRPr kumimoji="1" lang="ja-JP" altLang="en-US" sz="1400" b="1" u="sng" dirty="0">
                  <a:solidFill>
                    <a:srgbClr val="00990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61548" y="980728"/>
                <a:ext cx="5232458" cy="315664"/>
              </a:xfrm>
              <a:prstGeom prst="rect">
                <a:avLst/>
              </a:prstGeom>
              <a:blipFill rotWithShape="1">
                <a:blip r:embed="rId4"/>
                <a:stretch>
                  <a:fillRect l="-350" b="-19231"/>
                </a:stretch>
              </a:blipFill>
            </p:spPr>
            <p:txBody>
              <a:bodyPr/>
              <a:lstStyle/>
              <a:p>
                <a:r>
                  <a:rPr lang="ja-JP" altLang="en-US">
                    <a:noFill/>
                  </a:rPr>
                  <a:t> </a:t>
                </a:r>
              </a:p>
            </p:txBody>
          </p:sp>
        </mc:Fallback>
      </mc:AlternateContent>
      <p:sp>
        <p:nvSpPr>
          <p:cNvPr id="39" name="テキスト ボックス 38"/>
          <p:cNvSpPr txBox="1"/>
          <p:nvPr/>
        </p:nvSpPr>
        <p:spPr>
          <a:xfrm>
            <a:off x="5492971" y="865776"/>
            <a:ext cx="3536609"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a:t>
            </a:r>
            <a:r>
              <a:rPr lang="en-US" altLang="ja-JP" sz="1200" b="1" dirty="0" smtClean="0">
                <a:solidFill>
                  <a:srgbClr val="FF0000"/>
                </a:solidFill>
              </a:rPr>
              <a:t>Lee, Sato</a:t>
            </a:r>
            <a:r>
              <a:rPr lang="en-US" altLang="ja-JP" sz="1200" b="1" dirty="0">
                <a:solidFill>
                  <a:srgbClr val="FF0000"/>
                </a:solidFill>
              </a:rPr>
              <a:t>, </a:t>
            </a:r>
            <a:r>
              <a:rPr lang="en-US" altLang="ja-JP" sz="1200" b="1" dirty="0" smtClean="0">
                <a:solidFill>
                  <a:srgbClr val="FF0000"/>
                </a:solidFill>
              </a:rPr>
              <a:t>PRC92(2015)025205</a:t>
            </a:r>
          </a:p>
          <a:p>
            <a:pPr algn="r"/>
            <a:r>
              <a:rPr kumimoji="1" lang="en-US" altLang="ja-JP" sz="1200" b="1" dirty="0" smtClean="0">
                <a:solidFill>
                  <a:srgbClr val="FF0000"/>
                </a:solidFill>
              </a:rPr>
              <a:t>(+ updates)</a:t>
            </a:r>
            <a:endParaRPr kumimoji="1" lang="ja-JP" altLang="en-US" sz="1200" b="1" dirty="0" smtClean="0">
              <a:solidFill>
                <a:srgbClr val="FF0000"/>
              </a:solidFill>
            </a:endParaRPr>
          </a:p>
        </p:txBody>
      </p:sp>
      <p:pic>
        <p:nvPicPr>
          <p:cNvPr id="2" name="Picture 3" descr="C:\Users\kamano\Desktop\図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802872"/>
            <a:ext cx="4247316" cy="3074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amano\Desktop\図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0830" y="2797225"/>
            <a:ext cx="4244243" cy="3074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6" name="テキスト ボックス 55"/>
              <p:cNvSpPr txBox="1"/>
              <p:nvPr/>
            </p:nvSpPr>
            <p:spPr>
              <a:xfrm>
                <a:off x="3526482" y="5114060"/>
                <a:ext cx="1024639" cy="251864"/>
              </a:xfrm>
              <a:prstGeom prst="rect">
                <a:avLst/>
              </a:prstGeom>
              <a:noFill/>
            </p:spPr>
            <p:txBody>
              <a:bodyPr wrap="none" rtlCol="0">
                <a:spAutoFit/>
              </a:bodyPr>
              <a:lstStyle/>
              <a:p>
                <a14:m>
                  <m:oMath xmlns:m="http://schemas.openxmlformats.org/officeDocument/2006/math">
                    <m:acc>
                      <m:accPr>
                        <m:chr m:val="̅"/>
                        <m:ctrlPr>
                          <a:rPr lang="en-US" altLang="ja-JP" sz="1000" b="1" i="1" smtClean="0">
                            <a:solidFill>
                              <a:schemeClr val="tx1"/>
                            </a:solidFill>
                            <a:latin typeface="Cambria Math"/>
                          </a:rPr>
                        </m:ctrlPr>
                      </m:accPr>
                      <m:e>
                        <m:r>
                          <m:rPr>
                            <m:nor/>
                          </m:rPr>
                          <a:rPr lang="en-US" altLang="ja-JP" sz="1000" b="1">
                            <a:solidFill>
                              <a:schemeClr val="tx1"/>
                            </a:solidFill>
                          </a:rPr>
                          <m:t>K</m:t>
                        </m:r>
                      </m:e>
                    </m:acc>
                  </m:oMath>
                </a14:m>
                <a:r>
                  <a:rPr lang="en-US" altLang="ja-JP" sz="1000" b="1" dirty="0" smtClean="0">
                    <a:solidFill>
                      <a:schemeClr val="tx1"/>
                    </a:solidFill>
                  </a:rPr>
                  <a:t>N threshold</a:t>
                </a:r>
                <a:endParaRPr kumimoji="1" lang="ja-JP" altLang="en-US" sz="1000" b="1" dirty="0">
                  <a:solidFill>
                    <a:schemeClr val="tx1"/>
                  </a:solidFill>
                </a:endParaRPr>
              </a:p>
            </p:txBody>
          </p:sp>
        </mc:Choice>
        <mc:Fallback xmlns="">
          <p:sp>
            <p:nvSpPr>
              <p:cNvPr id="56" name="テキスト ボックス 55"/>
              <p:cNvSpPr txBox="1">
                <a:spLocks noRot="1" noChangeAspect="1" noMove="1" noResize="1" noEditPoints="1" noAdjustHandles="1" noChangeArrowheads="1" noChangeShapeType="1" noTextEdit="1"/>
              </p:cNvSpPr>
              <p:nvPr/>
            </p:nvSpPr>
            <p:spPr>
              <a:xfrm>
                <a:off x="3526482" y="5114060"/>
                <a:ext cx="1024639" cy="251864"/>
              </a:xfrm>
              <a:prstGeom prst="rect">
                <a:avLst/>
              </a:prstGeom>
              <a:blipFill rotWithShape="1">
                <a:blip r:embed="rId10"/>
                <a:stretch>
                  <a:fillRect b="-9756"/>
                </a:stretch>
              </a:blipFill>
            </p:spPr>
            <p:txBody>
              <a:bodyPr/>
              <a:lstStyle/>
              <a:p>
                <a:r>
                  <a:rPr lang="ja-JP" altLang="en-US">
                    <a:noFill/>
                  </a:rPr>
                  <a:t> </a:t>
                </a:r>
              </a:p>
            </p:txBody>
          </p:sp>
        </mc:Fallback>
      </mc:AlternateContent>
      <p:cxnSp>
        <p:nvCxnSpPr>
          <p:cNvPr id="57" name="直線矢印コネクタ 56"/>
          <p:cNvCxnSpPr/>
          <p:nvPr/>
        </p:nvCxnSpPr>
        <p:spPr>
          <a:xfrm flipH="1">
            <a:off x="3497606" y="5365924"/>
            <a:ext cx="398562" cy="182640"/>
          </a:xfrm>
          <a:prstGeom prst="straightConnector1">
            <a:avLst/>
          </a:prstGeom>
          <a:ln w="19050">
            <a:solidFill>
              <a:srgbClr val="0000FF"/>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5" name="グループ化 24"/>
          <p:cNvGrpSpPr/>
          <p:nvPr/>
        </p:nvGrpSpPr>
        <p:grpSpPr>
          <a:xfrm>
            <a:off x="827584" y="3138328"/>
            <a:ext cx="8070003" cy="2374128"/>
            <a:chOff x="827584" y="2919768"/>
            <a:chExt cx="8070003" cy="2374128"/>
          </a:xfrm>
        </p:grpSpPr>
        <p:sp>
          <p:nvSpPr>
            <p:cNvPr id="26" name="角丸四角形 25"/>
            <p:cNvSpPr/>
            <p:nvPr/>
          </p:nvSpPr>
          <p:spPr>
            <a:xfrm>
              <a:off x="1769858" y="4860756"/>
              <a:ext cx="720080" cy="234687"/>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7" name="角丸四角形 26"/>
            <p:cNvSpPr/>
            <p:nvPr/>
          </p:nvSpPr>
          <p:spPr>
            <a:xfrm>
              <a:off x="1763688" y="5111256"/>
              <a:ext cx="720080" cy="182640"/>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8" name="角丸四角形 27"/>
            <p:cNvSpPr/>
            <p:nvPr/>
          </p:nvSpPr>
          <p:spPr>
            <a:xfrm>
              <a:off x="827584" y="4929030"/>
              <a:ext cx="720080" cy="182640"/>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9" name="角丸四角形 28"/>
            <p:cNvSpPr/>
            <p:nvPr/>
          </p:nvSpPr>
          <p:spPr>
            <a:xfrm>
              <a:off x="6252606" y="4889535"/>
              <a:ext cx="720080" cy="182640"/>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0" name="角丸四角形 29"/>
            <p:cNvSpPr/>
            <p:nvPr/>
          </p:nvSpPr>
          <p:spPr>
            <a:xfrm>
              <a:off x="7212136" y="4716379"/>
              <a:ext cx="720080" cy="298383"/>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1" name="角丸四角形 30"/>
            <p:cNvSpPr/>
            <p:nvPr/>
          </p:nvSpPr>
          <p:spPr>
            <a:xfrm>
              <a:off x="8177507" y="2919768"/>
              <a:ext cx="720080" cy="298383"/>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2" name="角丸四角形 31"/>
            <p:cNvSpPr/>
            <p:nvPr/>
          </p:nvSpPr>
          <p:spPr>
            <a:xfrm>
              <a:off x="2737629" y="3214838"/>
              <a:ext cx="720080" cy="250257"/>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3" name="角丸四角形 32"/>
            <p:cNvSpPr/>
            <p:nvPr/>
          </p:nvSpPr>
          <p:spPr>
            <a:xfrm>
              <a:off x="827584" y="3532347"/>
              <a:ext cx="720080" cy="250257"/>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grpSp>
        <p:nvGrpSpPr>
          <p:cNvPr id="34" name="グループ化 33"/>
          <p:cNvGrpSpPr/>
          <p:nvPr/>
        </p:nvGrpSpPr>
        <p:grpSpPr>
          <a:xfrm>
            <a:off x="2194974" y="1732009"/>
            <a:ext cx="3345763" cy="1989382"/>
            <a:chOff x="1616779" y="1496980"/>
            <a:chExt cx="3345763" cy="1989382"/>
          </a:xfrm>
        </p:grpSpPr>
        <p:cxnSp>
          <p:nvCxnSpPr>
            <p:cNvPr id="35" name="直線矢印コネクタ 34"/>
            <p:cNvCxnSpPr/>
            <p:nvPr/>
          </p:nvCxnSpPr>
          <p:spPr>
            <a:xfrm flipH="1">
              <a:off x="1616779" y="2103340"/>
              <a:ext cx="1512168" cy="13830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778931" y="1496980"/>
              <a:ext cx="2183611" cy="646331"/>
            </a:xfrm>
            <a:prstGeom prst="rect">
              <a:avLst/>
            </a:prstGeom>
            <a:noFill/>
          </p:spPr>
          <p:txBody>
            <a:bodyPr wrap="none" rtlCol="0">
              <a:spAutoFit/>
            </a:bodyPr>
            <a:lstStyle/>
            <a:p>
              <a:r>
                <a:rPr kumimoji="1" lang="en-US" altLang="ja-JP" sz="1200" b="1" dirty="0" smtClean="0">
                  <a:solidFill>
                    <a:srgbClr val="FF0000"/>
                  </a:solidFill>
                </a:rPr>
                <a:t>New narrow 3/2</a:t>
              </a:r>
              <a:r>
                <a:rPr kumimoji="1" lang="en-US" altLang="ja-JP" sz="1200" b="1" baseline="30000" dirty="0" smtClean="0">
                  <a:solidFill>
                    <a:srgbClr val="FF0000"/>
                  </a:solidFill>
                </a:rPr>
                <a:t>+</a:t>
              </a:r>
              <a:r>
                <a:rPr kumimoji="1" lang="en-US" altLang="ja-JP" sz="1200" b="1" dirty="0" smtClean="0">
                  <a:solidFill>
                    <a:srgbClr val="FF0000"/>
                  </a:solidFill>
                </a:rPr>
                <a:t> resonance</a:t>
              </a:r>
            </a:p>
            <a:p>
              <a:r>
                <a:rPr lang="en-US" altLang="ja-JP" sz="1200" b="1" dirty="0" smtClean="0">
                  <a:solidFill>
                    <a:srgbClr val="0000FF"/>
                  </a:solidFill>
                </a:rPr>
                <a:t>M  = 1671 – 5i MeV</a:t>
              </a:r>
              <a:endParaRPr kumimoji="1" lang="en-US" altLang="ja-JP" sz="1200" b="1" dirty="0" smtClean="0">
                <a:solidFill>
                  <a:srgbClr val="0000FF"/>
                </a:solidFill>
              </a:endParaRPr>
            </a:p>
            <a:p>
              <a:r>
                <a:rPr lang="en-US" altLang="ja-JP" sz="1200" b="1" dirty="0" smtClean="0">
                  <a:solidFill>
                    <a:srgbClr val="FF0000"/>
                  </a:solidFill>
                </a:rPr>
                <a:t>near the </a:t>
              </a:r>
              <a:r>
                <a:rPr lang="en-US" altLang="ja-JP" sz="1200" b="1" dirty="0" err="1" smtClean="0">
                  <a:solidFill>
                    <a:srgbClr val="FF0000"/>
                  </a:solidFill>
                </a:rPr>
                <a:t>ηΛ</a:t>
              </a:r>
              <a:r>
                <a:rPr lang="en-US" altLang="ja-JP" sz="1200" b="1" dirty="0" smtClean="0">
                  <a:solidFill>
                    <a:srgbClr val="FF0000"/>
                  </a:solidFill>
                </a:rPr>
                <a:t> threshold !!</a:t>
              </a:r>
              <a:endParaRPr kumimoji="1" lang="ja-JP" altLang="en-US" sz="1200" b="1" dirty="0">
                <a:solidFill>
                  <a:srgbClr val="FF0000"/>
                </a:solidFill>
              </a:endParaRPr>
            </a:p>
          </p:txBody>
        </p:sp>
      </p:grpSp>
    </p:spTree>
    <p:custDataLst>
      <p:tags r:id="rId1"/>
    </p:custDataLst>
    <p:extLst>
      <p:ext uri="{BB962C8B-B14F-4D97-AF65-F5344CB8AC3E}">
        <p14:creationId xmlns:p14="http://schemas.microsoft.com/office/powerpoint/2010/main" val="41780207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par>
                                <p:cTn id="13" presetID="9" presetClass="exit" presetSubtype="0" fill="hold" nodeType="withEffect">
                                  <p:stCondLst>
                                    <p:cond delay="0"/>
                                  </p:stCondLst>
                                  <p:childTnLst>
                                    <p:animEffect transition="out" filter="dissolv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25992" name="Rectangle 8"/>
          <p:cNvSpPr>
            <a:spLocks noGrp="1" noChangeArrowheads="1"/>
          </p:cNvSpPr>
          <p:nvPr>
            <p:ph type="title"/>
          </p:nvPr>
        </p:nvSpPr>
        <p:spPr>
          <a:xfrm>
            <a:off x="0" y="0"/>
            <a:ext cx="9144000" cy="836712"/>
          </a:xfrm>
        </p:spPr>
        <p:txBody>
          <a:bodyPr>
            <a:noAutofit/>
          </a:bodyPr>
          <a:lstStyle/>
          <a:p>
            <a:r>
              <a:rPr lang="en-US" altLang="ja-JP" sz="2800" dirty="0" smtClean="0">
                <a:solidFill>
                  <a:srgbClr val="0000FF"/>
                </a:solidFill>
                <a:latin typeface="Arial Black" pitchFamily="34" charset="0"/>
                <a:ea typeface="ＭＳ Ｐゴシック" charset="-128"/>
              </a:rPr>
              <a:t>Extracted Λ* and Σ* mass spectrum</a:t>
            </a:r>
            <a:endParaRPr lang="en-US" altLang="ja-JP" sz="2800" b="0" dirty="0">
              <a:solidFill>
                <a:srgbClr val="0000FF"/>
              </a:solidFill>
              <a:latin typeface="Arial Black" pitchFamily="34" charset="0"/>
              <a:ea typeface="ＭＳ Ｐゴシック" charset="-128"/>
            </a:endParaRPr>
          </a:p>
        </p:txBody>
      </p:sp>
      <p:sp>
        <p:nvSpPr>
          <p:cNvPr id="13" name="テキスト ボックス 12"/>
          <p:cNvSpPr txBox="1"/>
          <p:nvPr/>
        </p:nvSpPr>
        <p:spPr>
          <a:xfrm>
            <a:off x="1514463" y="2495433"/>
            <a:ext cx="1850186" cy="307777"/>
          </a:xfrm>
          <a:prstGeom prst="rect">
            <a:avLst/>
          </a:prstGeom>
          <a:noFill/>
        </p:spPr>
        <p:txBody>
          <a:bodyPr wrap="none" rtlCol="0">
            <a:spAutoFit/>
          </a:bodyPr>
          <a:lstStyle/>
          <a:p>
            <a:r>
              <a:rPr lang="en-US" altLang="ja-JP" sz="1400" b="1" dirty="0" smtClean="0">
                <a:solidFill>
                  <a:srgbClr val="0000FF"/>
                </a:solidFill>
              </a:rPr>
              <a:t>“Λ” resonance</a:t>
            </a:r>
            <a:r>
              <a:rPr lang="ja-JP" altLang="en-US" sz="1400" b="1" dirty="0" smtClean="0">
                <a:solidFill>
                  <a:srgbClr val="0000FF"/>
                </a:solidFill>
              </a:rPr>
              <a:t> </a:t>
            </a:r>
            <a:r>
              <a:rPr lang="en-US" altLang="ja-JP" sz="1400" b="1" dirty="0" smtClean="0">
                <a:solidFill>
                  <a:srgbClr val="0000FF"/>
                </a:solidFill>
              </a:rPr>
              <a:t>(I=0)</a:t>
            </a:r>
            <a:endParaRPr kumimoji="1" lang="ja-JP" altLang="en-US" sz="1400" b="1" dirty="0">
              <a:solidFill>
                <a:srgbClr val="0000FF"/>
              </a:solidFill>
            </a:endParaRPr>
          </a:p>
        </p:txBody>
      </p:sp>
      <p:sp>
        <p:nvSpPr>
          <p:cNvPr id="14" name="正方形/長方形 13"/>
          <p:cNvSpPr/>
          <p:nvPr/>
        </p:nvSpPr>
        <p:spPr>
          <a:xfrm>
            <a:off x="6617972" y="1536469"/>
            <a:ext cx="109843" cy="616714"/>
          </a:xfrm>
          <a:prstGeom prst="rect">
            <a:avLst/>
          </a:prstGeom>
          <a:solidFill>
            <a:srgbClr val="FFC1C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5" name="正方形/長方形 14"/>
          <p:cNvSpPr/>
          <p:nvPr/>
        </p:nvSpPr>
        <p:spPr>
          <a:xfrm>
            <a:off x="6567052" y="1799107"/>
            <a:ext cx="211681" cy="45719"/>
          </a:xfrm>
          <a:prstGeom prst="rect">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6" name="テキスト ボックス 15"/>
          <p:cNvSpPr txBox="1"/>
          <p:nvPr/>
        </p:nvSpPr>
        <p:spPr>
          <a:xfrm>
            <a:off x="6798980" y="1682226"/>
            <a:ext cx="684803" cy="276999"/>
          </a:xfrm>
          <a:prstGeom prst="rect">
            <a:avLst/>
          </a:prstGeom>
          <a:noFill/>
        </p:spPr>
        <p:txBody>
          <a:bodyPr wrap="none" rtlCol="0">
            <a:spAutoFit/>
          </a:bodyPr>
          <a:lstStyle/>
          <a:p>
            <a:r>
              <a:rPr lang="en-US" altLang="ja-JP" sz="1200" b="1" dirty="0" smtClean="0"/>
              <a:t>Re(M</a:t>
            </a:r>
            <a:r>
              <a:rPr lang="en-US" altLang="ja-JP" sz="1200" b="1" baseline="-25000" dirty="0" smtClean="0"/>
              <a:t>R</a:t>
            </a:r>
            <a:r>
              <a:rPr lang="en-US" altLang="ja-JP" sz="1200" b="1" dirty="0" smtClean="0"/>
              <a:t>)</a:t>
            </a:r>
            <a:endParaRPr kumimoji="1" lang="ja-JP" altLang="en-US" sz="1200" b="1" dirty="0"/>
          </a:p>
        </p:txBody>
      </p:sp>
      <p:sp>
        <p:nvSpPr>
          <p:cNvPr id="17" name="左中かっこ 16"/>
          <p:cNvSpPr/>
          <p:nvPr/>
        </p:nvSpPr>
        <p:spPr>
          <a:xfrm>
            <a:off x="6360030" y="1484784"/>
            <a:ext cx="189735" cy="689883"/>
          </a:xfrm>
          <a:prstGeom prst="leftBrace">
            <a:avLst>
              <a:gd name="adj1" fmla="val 3263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5561173" y="1610218"/>
            <a:ext cx="845103" cy="461665"/>
          </a:xfrm>
          <a:prstGeom prst="rect">
            <a:avLst/>
          </a:prstGeom>
          <a:noFill/>
        </p:spPr>
        <p:txBody>
          <a:bodyPr wrap="none" rtlCol="0">
            <a:spAutoFit/>
          </a:bodyPr>
          <a:lstStyle/>
          <a:p>
            <a:pPr algn="ctr"/>
            <a:r>
              <a:rPr lang="en-US" altLang="ja-JP" sz="1200" b="1" dirty="0" smtClean="0"/>
              <a:t>-2Im(M</a:t>
            </a:r>
            <a:r>
              <a:rPr lang="en-US" altLang="ja-JP" sz="1200" b="1" baseline="-25000" dirty="0" smtClean="0"/>
              <a:t>R</a:t>
            </a:r>
            <a:r>
              <a:rPr lang="en-US" altLang="ja-JP" sz="1200" b="1" dirty="0" smtClean="0"/>
              <a:t>)</a:t>
            </a:r>
          </a:p>
          <a:p>
            <a:pPr algn="ctr"/>
            <a:r>
              <a:rPr kumimoji="1" lang="en-US" altLang="ja-JP" sz="1200" b="1" dirty="0" smtClean="0"/>
              <a:t>(“width”)</a:t>
            </a:r>
            <a:endParaRPr kumimoji="1" lang="ja-JP" altLang="en-US" sz="1200" b="1" dirty="0"/>
          </a:p>
        </p:txBody>
      </p:sp>
      <p:sp>
        <p:nvSpPr>
          <p:cNvPr id="19" name="テキスト ボックス 18"/>
          <p:cNvSpPr txBox="1"/>
          <p:nvPr/>
        </p:nvSpPr>
        <p:spPr>
          <a:xfrm>
            <a:off x="7534543" y="1640996"/>
            <a:ext cx="1285929" cy="600164"/>
          </a:xfrm>
          <a:prstGeom prst="rect">
            <a:avLst/>
          </a:prstGeom>
          <a:noFill/>
        </p:spPr>
        <p:txBody>
          <a:bodyPr wrap="none" rtlCol="0">
            <a:spAutoFit/>
          </a:bodyPr>
          <a:lstStyle/>
          <a:p>
            <a:r>
              <a:rPr kumimoji="1" lang="en-US" altLang="ja-JP" sz="1100" b="1" dirty="0" smtClean="0"/>
              <a:t>M</a:t>
            </a:r>
            <a:r>
              <a:rPr kumimoji="1" lang="en-US" altLang="ja-JP" sz="1100" b="1" baseline="-25000" dirty="0" smtClean="0"/>
              <a:t>R</a:t>
            </a:r>
            <a:r>
              <a:rPr kumimoji="1" lang="en-US" altLang="ja-JP" sz="1100" b="1" dirty="0" smtClean="0"/>
              <a:t> : Resonance </a:t>
            </a:r>
          </a:p>
          <a:p>
            <a:r>
              <a:rPr lang="en-US" altLang="ja-JP" sz="1100" b="1" dirty="0"/>
              <a:t> </a:t>
            </a:r>
            <a:r>
              <a:rPr lang="en-US" altLang="ja-JP" sz="1100" b="1" dirty="0" smtClean="0"/>
              <a:t>       </a:t>
            </a:r>
            <a:r>
              <a:rPr kumimoji="1" lang="en-US" altLang="ja-JP" sz="1100" b="1" dirty="0" smtClean="0"/>
              <a:t>pole mass</a:t>
            </a:r>
          </a:p>
          <a:p>
            <a:r>
              <a:rPr lang="en-US" altLang="ja-JP" sz="1100" b="1" dirty="0"/>
              <a:t> </a:t>
            </a:r>
            <a:r>
              <a:rPr lang="en-US" altLang="ja-JP" sz="1100" b="1" dirty="0" smtClean="0"/>
              <a:t>       (complex)</a:t>
            </a:r>
            <a:endParaRPr kumimoji="1" lang="ja-JP" altLang="en-US" sz="1100" b="1" dirty="0"/>
          </a:p>
        </p:txBody>
      </p:sp>
      <p:sp>
        <p:nvSpPr>
          <p:cNvPr id="20" name="テキスト ボックス 19"/>
          <p:cNvSpPr txBox="1"/>
          <p:nvPr/>
        </p:nvSpPr>
        <p:spPr>
          <a:xfrm>
            <a:off x="635307" y="2502160"/>
            <a:ext cx="793807" cy="307777"/>
          </a:xfrm>
          <a:prstGeom prst="rect">
            <a:avLst/>
          </a:prstGeom>
          <a:noFill/>
        </p:spPr>
        <p:txBody>
          <a:bodyPr wrap="none" rtlCol="0">
            <a:spAutoFit/>
          </a:bodyPr>
          <a:lstStyle/>
          <a:p>
            <a:r>
              <a:rPr lang="en-US" altLang="ja-JP" sz="1400" b="1" dirty="0" smtClean="0">
                <a:cs typeface="Times New Roman" pitchFamily="18" charset="0"/>
              </a:rPr>
              <a:t>J</a:t>
            </a:r>
            <a:r>
              <a:rPr lang="en-US" altLang="ja-JP" sz="1400" b="1" baseline="30000" dirty="0" smtClean="0">
                <a:cs typeface="Times New Roman" pitchFamily="18" charset="0"/>
              </a:rPr>
              <a:t>P</a:t>
            </a:r>
            <a:r>
              <a:rPr lang="en-US" altLang="ja-JP" sz="1400" b="1" dirty="0" smtClean="0">
                <a:cs typeface="Times New Roman" pitchFamily="18" charset="0"/>
              </a:rPr>
              <a:t>(L</a:t>
            </a:r>
            <a:r>
              <a:rPr lang="en-US" altLang="ja-JP" sz="1400" b="1" baseline="-25000" dirty="0" smtClean="0">
                <a:cs typeface="Times New Roman" pitchFamily="18" charset="0"/>
              </a:rPr>
              <a:t>I 2J</a:t>
            </a:r>
            <a:r>
              <a:rPr lang="en-US" altLang="ja-JP" sz="1400" b="1" dirty="0" smtClean="0">
                <a:cs typeface="Times New Roman" pitchFamily="18" charset="0"/>
              </a:rPr>
              <a:t>)</a:t>
            </a:r>
            <a:endParaRPr kumimoji="1" lang="ja-JP" altLang="en-US" sz="1400" b="1" dirty="0">
              <a:cs typeface="Times New Roman" pitchFamily="18" charset="0"/>
            </a:endParaRPr>
          </a:p>
        </p:txBody>
      </p:sp>
      <p:sp>
        <p:nvSpPr>
          <p:cNvPr id="21" name="テキスト ボックス 20"/>
          <p:cNvSpPr txBox="1"/>
          <p:nvPr/>
        </p:nvSpPr>
        <p:spPr>
          <a:xfrm>
            <a:off x="5940152" y="2495432"/>
            <a:ext cx="1837362" cy="307777"/>
          </a:xfrm>
          <a:prstGeom prst="rect">
            <a:avLst/>
          </a:prstGeom>
          <a:noFill/>
        </p:spPr>
        <p:txBody>
          <a:bodyPr wrap="none" rtlCol="0">
            <a:spAutoFit/>
          </a:bodyPr>
          <a:lstStyle/>
          <a:p>
            <a:r>
              <a:rPr lang="en-US" altLang="ja-JP" sz="1400" b="1" dirty="0" smtClean="0">
                <a:solidFill>
                  <a:srgbClr val="0000FF"/>
                </a:solidFill>
              </a:rPr>
              <a:t>“Σ” resonance (I=1)</a:t>
            </a:r>
            <a:endParaRPr kumimoji="1" lang="ja-JP" altLang="en-US" sz="1400" b="1" dirty="0">
              <a:solidFill>
                <a:srgbClr val="0000FF"/>
              </a:solidFill>
            </a:endParaRPr>
          </a:p>
        </p:txBody>
      </p:sp>
      <p:sp>
        <p:nvSpPr>
          <p:cNvPr id="22" name="テキスト ボックス 21"/>
          <p:cNvSpPr txBox="1"/>
          <p:nvPr/>
        </p:nvSpPr>
        <p:spPr>
          <a:xfrm>
            <a:off x="5079019" y="2502160"/>
            <a:ext cx="793807" cy="307777"/>
          </a:xfrm>
          <a:prstGeom prst="rect">
            <a:avLst/>
          </a:prstGeom>
          <a:noFill/>
        </p:spPr>
        <p:txBody>
          <a:bodyPr wrap="none" rtlCol="0">
            <a:spAutoFit/>
          </a:bodyPr>
          <a:lstStyle/>
          <a:p>
            <a:r>
              <a:rPr lang="en-US" altLang="ja-JP" sz="1400" b="1" dirty="0" smtClean="0">
                <a:cs typeface="Times New Roman" pitchFamily="18" charset="0"/>
              </a:rPr>
              <a:t>J</a:t>
            </a:r>
            <a:r>
              <a:rPr lang="en-US" altLang="ja-JP" sz="1400" b="1" baseline="30000" dirty="0" smtClean="0">
                <a:cs typeface="Times New Roman" pitchFamily="18" charset="0"/>
              </a:rPr>
              <a:t>P</a:t>
            </a:r>
            <a:r>
              <a:rPr lang="en-US" altLang="ja-JP" sz="1400" b="1" dirty="0" smtClean="0">
                <a:cs typeface="Times New Roman" pitchFamily="18" charset="0"/>
              </a:rPr>
              <a:t>(L</a:t>
            </a:r>
            <a:r>
              <a:rPr lang="en-US" altLang="ja-JP" sz="1400" b="1" baseline="-25000" dirty="0" smtClean="0">
                <a:cs typeface="Times New Roman" pitchFamily="18" charset="0"/>
              </a:rPr>
              <a:t>I 2J</a:t>
            </a:r>
            <a:r>
              <a:rPr lang="en-US" altLang="ja-JP" sz="1400" b="1" dirty="0" smtClean="0">
                <a:cs typeface="Times New Roman" pitchFamily="18" charset="0"/>
              </a:rPr>
              <a:t>)</a:t>
            </a:r>
            <a:endParaRPr kumimoji="1" lang="ja-JP" altLang="en-US" sz="1400" b="1" dirty="0">
              <a:cs typeface="Times New Roman" pitchFamily="18" charset="0"/>
            </a:endParaRPr>
          </a:p>
        </p:txBody>
      </p:sp>
      <p:sp>
        <p:nvSpPr>
          <p:cNvPr id="37" name="テキスト ボックス 36"/>
          <p:cNvSpPr txBox="1"/>
          <p:nvPr/>
        </p:nvSpPr>
        <p:spPr>
          <a:xfrm>
            <a:off x="323528" y="1340768"/>
            <a:ext cx="3001143" cy="1169551"/>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400" b="1" dirty="0" smtClean="0">
                <a:solidFill>
                  <a:srgbClr val="FF0000"/>
                </a:solidFill>
              </a:rPr>
              <a:t>Red: Model A</a:t>
            </a:r>
            <a:endParaRPr lang="en-US" altLang="ja-JP" sz="1400" b="1" dirty="0">
              <a:solidFill>
                <a:schemeClr val="tx1"/>
              </a:solidFill>
            </a:endParaRPr>
          </a:p>
          <a:p>
            <a:r>
              <a:rPr kumimoji="1" lang="en-US" altLang="ja-JP" sz="1400" b="1" dirty="0" smtClean="0">
                <a:solidFill>
                  <a:srgbClr val="0000FF"/>
                </a:solidFill>
              </a:rPr>
              <a:t>Blue: Model B</a:t>
            </a:r>
            <a:endParaRPr kumimoji="1" lang="en-US" altLang="ja-JP" sz="1400" b="1" dirty="0" smtClean="0">
              <a:solidFill>
                <a:schemeClr val="tx1"/>
              </a:solidFill>
            </a:endParaRPr>
          </a:p>
          <a:p>
            <a:r>
              <a:rPr kumimoji="1" lang="en-US" altLang="ja-JP" sz="1400" b="1" dirty="0" smtClean="0">
                <a:solidFill>
                  <a:srgbClr val="009900"/>
                </a:solidFill>
              </a:rPr>
              <a:t>Green: KSU</a:t>
            </a:r>
            <a:r>
              <a:rPr lang="en-US" altLang="ja-JP" sz="1400" b="1" dirty="0" smtClean="0">
                <a:solidFill>
                  <a:srgbClr val="009900"/>
                </a:solidFill>
              </a:rPr>
              <a:t>[PRC88(2013)035205]</a:t>
            </a:r>
            <a:endParaRPr lang="en-US" altLang="ja-JP" sz="1400" b="1" dirty="0">
              <a:solidFill>
                <a:srgbClr val="009900"/>
              </a:solidFill>
            </a:endParaRPr>
          </a:p>
          <a:p>
            <a:r>
              <a:rPr kumimoji="1" lang="en-US" altLang="ja-JP" sz="1400" b="1" dirty="0" smtClean="0">
                <a:solidFill>
                  <a:schemeClr val="tx1"/>
                </a:solidFill>
              </a:rPr>
              <a:t>Black: PDG</a:t>
            </a:r>
            <a:r>
              <a:rPr lang="en-US" altLang="ja-JP" sz="1400" b="1" dirty="0" smtClean="0">
                <a:solidFill>
                  <a:schemeClr val="tx1"/>
                </a:solidFill>
              </a:rPr>
              <a:t> </a:t>
            </a:r>
            <a:r>
              <a:rPr kumimoji="1" lang="en-US" altLang="ja-JP" sz="1400" b="1" dirty="0" smtClean="0">
                <a:solidFill>
                  <a:schemeClr val="tx1"/>
                </a:solidFill>
              </a:rPr>
              <a:t>(only 4- &amp; 3-star Y*; </a:t>
            </a:r>
          </a:p>
          <a:p>
            <a:r>
              <a:rPr lang="en-US" altLang="ja-JP" sz="1400" b="1" dirty="0">
                <a:solidFill>
                  <a:schemeClr val="tx1"/>
                </a:solidFill>
              </a:rPr>
              <a:t> </a:t>
            </a:r>
            <a:r>
              <a:rPr lang="en-US" altLang="ja-JP" sz="1400" b="1" dirty="0" smtClean="0">
                <a:solidFill>
                  <a:schemeClr val="tx1"/>
                </a:solidFill>
              </a:rPr>
              <a:t>                     </a:t>
            </a:r>
            <a:r>
              <a:rPr kumimoji="1" lang="en-US" altLang="ja-JP" sz="1400" b="1" dirty="0" err="1" smtClean="0">
                <a:solidFill>
                  <a:schemeClr val="tx1"/>
                </a:solidFill>
              </a:rPr>
              <a:t>Breit</a:t>
            </a:r>
            <a:r>
              <a:rPr kumimoji="1" lang="en-US" altLang="ja-JP" sz="1400" b="1" dirty="0" smtClean="0">
                <a:solidFill>
                  <a:schemeClr val="tx1"/>
                </a:solidFill>
              </a:rPr>
              <a:t>-Wigner)</a:t>
            </a:r>
            <a:endParaRPr kumimoji="1" lang="ja-JP" altLang="en-US" sz="1400" b="1" dirty="0" smtClean="0">
              <a:solidFill>
                <a:schemeClr val="tx1"/>
              </a:solidFill>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261548" y="980728"/>
                <a:ext cx="5232458" cy="315664"/>
              </a:xfrm>
              <a:prstGeom prst="rect">
                <a:avLst/>
              </a:prstGeom>
              <a:noFill/>
            </p:spPr>
            <p:txBody>
              <a:bodyPr wrap="none" rtlCol="0">
                <a:spAutoFit/>
              </a:bodyPr>
              <a:lstStyle/>
              <a:p>
                <a:r>
                  <a:rPr lang="en-US" altLang="ja-JP" sz="1400" b="1" u="sng" dirty="0" smtClean="0">
                    <a:solidFill>
                      <a:srgbClr val="009900"/>
                    </a:solidFill>
                  </a:rPr>
                  <a:t>Spectrum for Y* resonances found </a:t>
                </a:r>
                <a:r>
                  <a:rPr lang="en-US" altLang="ja-JP" sz="1400" b="1" u="sng" dirty="0" smtClean="0">
                    <a:solidFill>
                      <a:srgbClr val="FF0000"/>
                    </a:solidFill>
                  </a:rPr>
                  <a:t>above the </a:t>
                </a:r>
                <a14:m>
                  <m:oMath xmlns:m="http://schemas.openxmlformats.org/officeDocument/2006/math">
                    <m:acc>
                      <m:accPr>
                        <m:chr m:val="̅"/>
                        <m:ctrlPr>
                          <a:rPr lang="en-US" altLang="ja-JP" sz="1400" b="1" i="1" u="sng">
                            <a:solidFill>
                              <a:srgbClr val="FF0000"/>
                            </a:solidFill>
                            <a:latin typeface="Cambria Math"/>
                          </a:rPr>
                        </m:ctrlPr>
                      </m:accPr>
                      <m:e>
                        <m:r>
                          <m:rPr>
                            <m:nor/>
                          </m:rPr>
                          <a:rPr lang="en-US" altLang="ja-JP" sz="1400" b="1" u="sng">
                            <a:solidFill>
                              <a:srgbClr val="FF0000"/>
                            </a:solidFill>
                          </a:rPr>
                          <m:t>K</m:t>
                        </m:r>
                      </m:e>
                    </m:acc>
                  </m:oMath>
                </a14:m>
                <a:r>
                  <a:rPr lang="en-US" altLang="ja-JP" sz="1400" b="1" u="sng" dirty="0" smtClean="0">
                    <a:solidFill>
                      <a:srgbClr val="FF0000"/>
                    </a:solidFill>
                  </a:rPr>
                  <a:t>N threshold</a:t>
                </a:r>
                <a:endParaRPr kumimoji="1" lang="ja-JP" altLang="en-US" sz="1400" b="1" u="sng" dirty="0">
                  <a:solidFill>
                    <a:srgbClr val="00990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61548" y="980728"/>
                <a:ext cx="5232458" cy="315664"/>
              </a:xfrm>
              <a:prstGeom prst="rect">
                <a:avLst/>
              </a:prstGeom>
              <a:blipFill rotWithShape="1">
                <a:blip r:embed="rId4"/>
                <a:stretch>
                  <a:fillRect l="-350" b="-19231"/>
                </a:stretch>
              </a:blipFill>
            </p:spPr>
            <p:txBody>
              <a:bodyPr/>
              <a:lstStyle/>
              <a:p>
                <a:r>
                  <a:rPr lang="ja-JP" altLang="en-US">
                    <a:noFill/>
                  </a:rPr>
                  <a:t> </a:t>
                </a:r>
              </a:p>
            </p:txBody>
          </p:sp>
        </mc:Fallback>
      </mc:AlternateContent>
      <p:sp>
        <p:nvSpPr>
          <p:cNvPr id="39" name="テキスト ボックス 38"/>
          <p:cNvSpPr txBox="1"/>
          <p:nvPr/>
        </p:nvSpPr>
        <p:spPr>
          <a:xfrm>
            <a:off x="5493035" y="865776"/>
            <a:ext cx="3536545"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a:t>
            </a:r>
            <a:r>
              <a:rPr lang="en-US" altLang="ja-JP" sz="1200" b="1" dirty="0" smtClean="0">
                <a:solidFill>
                  <a:srgbClr val="FF0000"/>
                </a:solidFill>
              </a:rPr>
              <a:t>Lee, Sato</a:t>
            </a:r>
            <a:r>
              <a:rPr lang="en-US" altLang="ja-JP" sz="1200" b="1" dirty="0">
                <a:solidFill>
                  <a:srgbClr val="FF0000"/>
                </a:solidFill>
              </a:rPr>
              <a:t>, </a:t>
            </a:r>
            <a:r>
              <a:rPr lang="en-US" altLang="ja-JP" sz="1200" b="1" dirty="0" smtClean="0">
                <a:solidFill>
                  <a:srgbClr val="FF0000"/>
                </a:solidFill>
              </a:rPr>
              <a:t>PRC92(2015)025205</a:t>
            </a:r>
          </a:p>
          <a:p>
            <a:pPr algn="r"/>
            <a:r>
              <a:rPr lang="en-US" altLang="ja-JP" sz="1200" b="1" dirty="0">
                <a:solidFill>
                  <a:srgbClr val="FF0000"/>
                </a:solidFill>
              </a:rPr>
              <a:t>(+ updates</a:t>
            </a:r>
            <a:r>
              <a:rPr lang="en-US" altLang="ja-JP" sz="1200" b="1" dirty="0" smtClean="0">
                <a:solidFill>
                  <a:srgbClr val="FF0000"/>
                </a:solidFill>
              </a:rPr>
              <a:t>)</a:t>
            </a:r>
            <a:endParaRPr lang="ja-JP" altLang="en-US" sz="1200" b="1" dirty="0">
              <a:solidFill>
                <a:srgbClr val="FF0000"/>
              </a:solidFill>
            </a:endParaRPr>
          </a:p>
        </p:txBody>
      </p:sp>
      <p:pic>
        <p:nvPicPr>
          <p:cNvPr id="2" name="Picture 3" descr="C:\Users\kamano\Desktop\図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802872"/>
            <a:ext cx="4247316" cy="3074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amano\Desktop\図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0830" y="2797225"/>
            <a:ext cx="4244243" cy="3074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6" name="テキスト ボックス 55"/>
              <p:cNvSpPr txBox="1"/>
              <p:nvPr/>
            </p:nvSpPr>
            <p:spPr>
              <a:xfrm>
                <a:off x="3526482" y="5114060"/>
                <a:ext cx="1024639" cy="251864"/>
              </a:xfrm>
              <a:prstGeom prst="rect">
                <a:avLst/>
              </a:prstGeom>
              <a:noFill/>
            </p:spPr>
            <p:txBody>
              <a:bodyPr wrap="none" rtlCol="0">
                <a:spAutoFit/>
              </a:bodyPr>
              <a:lstStyle/>
              <a:p>
                <a14:m>
                  <m:oMath xmlns:m="http://schemas.openxmlformats.org/officeDocument/2006/math">
                    <m:acc>
                      <m:accPr>
                        <m:chr m:val="̅"/>
                        <m:ctrlPr>
                          <a:rPr lang="en-US" altLang="ja-JP" sz="1000" b="1" i="1" smtClean="0">
                            <a:solidFill>
                              <a:schemeClr val="tx1"/>
                            </a:solidFill>
                            <a:latin typeface="Cambria Math"/>
                          </a:rPr>
                        </m:ctrlPr>
                      </m:accPr>
                      <m:e>
                        <m:r>
                          <m:rPr>
                            <m:nor/>
                          </m:rPr>
                          <a:rPr lang="en-US" altLang="ja-JP" sz="1000" b="1">
                            <a:solidFill>
                              <a:schemeClr val="tx1"/>
                            </a:solidFill>
                          </a:rPr>
                          <m:t>K</m:t>
                        </m:r>
                      </m:e>
                    </m:acc>
                  </m:oMath>
                </a14:m>
                <a:r>
                  <a:rPr lang="en-US" altLang="ja-JP" sz="1000" b="1" dirty="0" smtClean="0">
                    <a:solidFill>
                      <a:schemeClr val="tx1"/>
                    </a:solidFill>
                  </a:rPr>
                  <a:t>N threshold</a:t>
                </a:r>
                <a:endParaRPr kumimoji="1" lang="ja-JP" altLang="en-US" sz="1000" b="1" dirty="0">
                  <a:solidFill>
                    <a:schemeClr val="tx1"/>
                  </a:solidFill>
                </a:endParaRPr>
              </a:p>
            </p:txBody>
          </p:sp>
        </mc:Choice>
        <mc:Fallback xmlns="">
          <p:sp>
            <p:nvSpPr>
              <p:cNvPr id="56" name="テキスト ボックス 55"/>
              <p:cNvSpPr txBox="1">
                <a:spLocks noRot="1" noChangeAspect="1" noMove="1" noResize="1" noEditPoints="1" noAdjustHandles="1" noChangeArrowheads="1" noChangeShapeType="1" noTextEdit="1"/>
              </p:cNvSpPr>
              <p:nvPr/>
            </p:nvSpPr>
            <p:spPr>
              <a:xfrm>
                <a:off x="3526482" y="5114060"/>
                <a:ext cx="1024639" cy="251864"/>
              </a:xfrm>
              <a:prstGeom prst="rect">
                <a:avLst/>
              </a:prstGeom>
              <a:blipFill rotWithShape="1">
                <a:blip r:embed="rId10"/>
                <a:stretch>
                  <a:fillRect b="-9756"/>
                </a:stretch>
              </a:blipFill>
            </p:spPr>
            <p:txBody>
              <a:bodyPr/>
              <a:lstStyle/>
              <a:p>
                <a:r>
                  <a:rPr lang="ja-JP" altLang="en-US">
                    <a:noFill/>
                  </a:rPr>
                  <a:t> </a:t>
                </a:r>
              </a:p>
            </p:txBody>
          </p:sp>
        </mc:Fallback>
      </mc:AlternateContent>
      <p:cxnSp>
        <p:nvCxnSpPr>
          <p:cNvPr id="57" name="直線矢印コネクタ 56"/>
          <p:cNvCxnSpPr/>
          <p:nvPr/>
        </p:nvCxnSpPr>
        <p:spPr>
          <a:xfrm flipH="1">
            <a:off x="3497606" y="5365924"/>
            <a:ext cx="398562" cy="182640"/>
          </a:xfrm>
          <a:prstGeom prst="straightConnector1">
            <a:avLst/>
          </a:prstGeom>
          <a:ln w="19050">
            <a:solidFill>
              <a:srgbClr val="0000FF"/>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4" name="グループ化 33"/>
          <p:cNvGrpSpPr/>
          <p:nvPr/>
        </p:nvGrpSpPr>
        <p:grpSpPr>
          <a:xfrm>
            <a:off x="2194974" y="1732009"/>
            <a:ext cx="3345763" cy="1989382"/>
            <a:chOff x="1616779" y="1496980"/>
            <a:chExt cx="3345763" cy="1989382"/>
          </a:xfrm>
        </p:grpSpPr>
        <p:cxnSp>
          <p:nvCxnSpPr>
            <p:cNvPr id="35" name="直線矢印コネクタ 34"/>
            <p:cNvCxnSpPr/>
            <p:nvPr/>
          </p:nvCxnSpPr>
          <p:spPr>
            <a:xfrm flipH="1">
              <a:off x="1616779" y="2103340"/>
              <a:ext cx="1512168" cy="13830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778931" y="1496980"/>
              <a:ext cx="2183611" cy="646331"/>
            </a:xfrm>
            <a:prstGeom prst="rect">
              <a:avLst/>
            </a:prstGeom>
            <a:noFill/>
          </p:spPr>
          <p:txBody>
            <a:bodyPr wrap="none" rtlCol="0">
              <a:spAutoFit/>
            </a:bodyPr>
            <a:lstStyle/>
            <a:p>
              <a:r>
                <a:rPr kumimoji="1" lang="en-US" altLang="ja-JP" sz="1200" b="1" dirty="0" smtClean="0">
                  <a:solidFill>
                    <a:srgbClr val="FF0000"/>
                  </a:solidFill>
                </a:rPr>
                <a:t>New narrow 3/2</a:t>
              </a:r>
              <a:r>
                <a:rPr kumimoji="1" lang="en-US" altLang="ja-JP" sz="1200" b="1" baseline="30000" dirty="0" smtClean="0">
                  <a:solidFill>
                    <a:srgbClr val="FF0000"/>
                  </a:solidFill>
                </a:rPr>
                <a:t>+</a:t>
              </a:r>
              <a:r>
                <a:rPr kumimoji="1" lang="en-US" altLang="ja-JP" sz="1200" b="1" dirty="0" smtClean="0">
                  <a:solidFill>
                    <a:srgbClr val="FF0000"/>
                  </a:solidFill>
                </a:rPr>
                <a:t> resonance</a:t>
              </a:r>
            </a:p>
            <a:p>
              <a:r>
                <a:rPr lang="en-US" altLang="ja-JP" sz="1200" b="1" dirty="0" smtClean="0">
                  <a:solidFill>
                    <a:srgbClr val="0000FF"/>
                  </a:solidFill>
                </a:rPr>
                <a:t>M  = 1671 – 5i MeV</a:t>
              </a:r>
              <a:endParaRPr kumimoji="1" lang="en-US" altLang="ja-JP" sz="1200" b="1" dirty="0" smtClean="0">
                <a:solidFill>
                  <a:srgbClr val="0000FF"/>
                </a:solidFill>
              </a:endParaRPr>
            </a:p>
            <a:p>
              <a:r>
                <a:rPr lang="en-US" altLang="ja-JP" sz="1200" b="1" dirty="0" smtClean="0">
                  <a:solidFill>
                    <a:srgbClr val="FF0000"/>
                  </a:solidFill>
                </a:rPr>
                <a:t>near the </a:t>
              </a:r>
              <a:r>
                <a:rPr lang="en-US" altLang="ja-JP" sz="1200" b="1" dirty="0" err="1" smtClean="0">
                  <a:solidFill>
                    <a:srgbClr val="FF0000"/>
                  </a:solidFill>
                </a:rPr>
                <a:t>ηΛ</a:t>
              </a:r>
              <a:r>
                <a:rPr lang="en-US" altLang="ja-JP" sz="1200" b="1" dirty="0" smtClean="0">
                  <a:solidFill>
                    <a:srgbClr val="FF0000"/>
                  </a:solidFill>
                </a:rPr>
                <a:t> threshold !!</a:t>
              </a:r>
              <a:endParaRPr kumimoji="1" lang="ja-JP" altLang="en-US" sz="1200" b="1" dirty="0">
                <a:solidFill>
                  <a:srgbClr val="FF0000"/>
                </a:solidFill>
              </a:endParaRPr>
            </a:p>
          </p:txBody>
        </p:sp>
      </p:grpSp>
      <p:grpSp>
        <p:nvGrpSpPr>
          <p:cNvPr id="40" name="グループ化 39"/>
          <p:cNvGrpSpPr/>
          <p:nvPr/>
        </p:nvGrpSpPr>
        <p:grpSpPr>
          <a:xfrm>
            <a:off x="3319742" y="2492896"/>
            <a:ext cx="4564626" cy="2688187"/>
            <a:chOff x="1909916" y="1276693"/>
            <a:chExt cx="4564626" cy="2688187"/>
          </a:xfrm>
        </p:grpSpPr>
        <p:sp>
          <p:nvSpPr>
            <p:cNvPr id="41" name="角丸四角形 40"/>
            <p:cNvSpPr/>
            <p:nvPr/>
          </p:nvSpPr>
          <p:spPr>
            <a:xfrm>
              <a:off x="1909916" y="1297859"/>
              <a:ext cx="4166419" cy="2667021"/>
            </a:xfrm>
            <a:prstGeom prst="roundRect">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pic>
          <p:nvPicPr>
            <p:cNvPr id="42" name="図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79039" y="1795361"/>
              <a:ext cx="1620000" cy="1584261"/>
            </a:xfrm>
            <a:prstGeom prst="rect">
              <a:avLst/>
            </a:prstGeom>
          </p:spPr>
        </p:pic>
        <p:pic>
          <p:nvPicPr>
            <p:cNvPr id="43" name="図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87581" y="1772816"/>
              <a:ext cx="1620000" cy="1584265"/>
            </a:xfrm>
            <a:prstGeom prst="rect">
              <a:avLst/>
            </a:prstGeom>
          </p:spPr>
        </p:pic>
        <p:sp>
          <p:nvSpPr>
            <p:cNvPr id="44" name="テキスト ボックス 43"/>
            <p:cNvSpPr txBox="1"/>
            <p:nvPr/>
          </p:nvSpPr>
          <p:spPr>
            <a:xfrm>
              <a:off x="2771800" y="1609055"/>
              <a:ext cx="873701" cy="30777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kumimoji="1" lang="en-US" altLang="ja-JP" sz="1400" b="1" dirty="0" smtClean="0">
                  <a:solidFill>
                    <a:srgbClr val="FF0000"/>
                  </a:solidFill>
                </a:rPr>
                <a:t>Model A</a:t>
              </a:r>
            </a:p>
          </p:txBody>
        </p:sp>
        <p:sp>
          <p:nvSpPr>
            <p:cNvPr id="45" name="テキスト ボックス 44"/>
            <p:cNvSpPr txBox="1"/>
            <p:nvPr/>
          </p:nvSpPr>
          <p:spPr>
            <a:xfrm>
              <a:off x="4644008" y="1628800"/>
              <a:ext cx="880369" cy="30777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kumimoji="1" lang="en-US" altLang="ja-JP" sz="1400" b="1" dirty="0" smtClean="0">
                  <a:solidFill>
                    <a:srgbClr val="0000FF"/>
                  </a:solidFill>
                </a:rPr>
                <a:t>Model B</a:t>
              </a:r>
            </a:p>
          </p:txBody>
        </p:sp>
        <p:sp>
          <p:nvSpPr>
            <p:cNvPr id="46" name="角丸四角形吹き出し 45"/>
            <p:cNvSpPr/>
            <p:nvPr/>
          </p:nvSpPr>
          <p:spPr>
            <a:xfrm>
              <a:off x="5724128" y="2787445"/>
              <a:ext cx="750414" cy="392902"/>
            </a:xfrm>
            <a:prstGeom prst="wedgeRoundRectCallout">
              <a:avLst>
                <a:gd name="adj1" fmla="val -87320"/>
                <a:gd name="adj2" fmla="val -70031"/>
                <a:gd name="adj3" fmla="val 16667"/>
              </a:avLst>
            </a:prstGeom>
            <a:solidFill>
              <a:schemeClr val="bg1"/>
            </a:solidFill>
            <a:ln w="25400">
              <a:solidFill>
                <a:srgbClr val="FF66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r>
                <a:rPr lang="en-US" altLang="ja-JP" sz="1200" b="1" dirty="0" smtClean="0"/>
                <a:t>P03 off</a:t>
              </a:r>
              <a:endParaRPr kumimoji="1" lang="ja-JP" altLang="en-US" sz="1200" b="1" dirty="0" smtClean="0"/>
            </a:p>
          </p:txBody>
        </p:sp>
        <p:sp>
          <p:nvSpPr>
            <p:cNvPr id="47" name="角丸四角形 46"/>
            <p:cNvSpPr/>
            <p:nvPr/>
          </p:nvSpPr>
          <p:spPr bwMode="auto">
            <a:xfrm>
              <a:off x="2925674" y="1276693"/>
              <a:ext cx="2669344" cy="424115"/>
            </a:xfrm>
            <a:prstGeom prst="roundRect">
              <a:avLst/>
            </a:prstGeom>
            <a:noFill/>
            <a:ln w="25400" algn="ctr">
              <a:noFill/>
              <a:round/>
              <a:headEnd/>
              <a:tailEnd/>
            </a:ln>
            <a:effectLst/>
          </p:spPr>
          <p:txBody>
            <a:bodyPr lIns="90000" tIns="46800" rIns="90000" bIns="46800" rtlCol="0" anchor="ctr"/>
            <a:lstStyle/>
            <a:p>
              <a:pPr>
                <a:buClr>
                  <a:srgbClr val="FF0000"/>
                </a:buClr>
              </a:pPr>
              <a:r>
                <a:rPr lang="en-US" altLang="ja-JP" sz="1600" b="1" dirty="0" err="1">
                  <a:sym typeface="Wingdings" panose="05000000000000000000" pitchFamily="2" charset="2"/>
                </a:rPr>
                <a:t>dσ</a:t>
              </a:r>
              <a:r>
                <a:rPr lang="en-US" altLang="ja-JP" sz="1600" b="1" dirty="0">
                  <a:sym typeface="Wingdings" panose="05000000000000000000" pitchFamily="2" charset="2"/>
                </a:rPr>
                <a:t>/</a:t>
              </a:r>
              <a:r>
                <a:rPr lang="en-US" altLang="ja-JP" sz="1600" b="1" dirty="0" err="1">
                  <a:sym typeface="Wingdings" panose="05000000000000000000" pitchFamily="2" charset="2"/>
                </a:rPr>
                <a:t>dΩ</a:t>
              </a:r>
              <a:r>
                <a:rPr lang="en-US" altLang="ja-JP" sz="1600" b="1" dirty="0">
                  <a:sym typeface="Wingdings" panose="05000000000000000000" pitchFamily="2" charset="2"/>
                </a:rPr>
                <a:t> of </a:t>
              </a:r>
              <a:r>
                <a:rPr lang="en-US" altLang="ja-JP" sz="1600" b="1" dirty="0"/>
                <a:t>K</a:t>
              </a:r>
              <a:r>
                <a:rPr lang="en-US" altLang="ja-JP" sz="1600" b="1" baseline="30000" dirty="0"/>
                <a:t>-</a:t>
              </a:r>
              <a:r>
                <a:rPr lang="en-US" altLang="ja-JP" sz="1600" b="1" dirty="0"/>
                <a:t> p </a:t>
              </a:r>
              <a:r>
                <a:rPr lang="en-US" altLang="ja-JP" sz="1600" b="1" dirty="0">
                  <a:sym typeface="Wingdings" panose="05000000000000000000" pitchFamily="2" charset="2"/>
                </a:rPr>
                <a:t> </a:t>
              </a:r>
              <a:r>
                <a:rPr lang="en-US" altLang="ja-JP" sz="1600" b="1" dirty="0" err="1" smtClean="0">
                  <a:sym typeface="Wingdings" panose="05000000000000000000" pitchFamily="2" charset="2"/>
                </a:rPr>
                <a:t>ηΛ</a:t>
              </a:r>
              <a:endParaRPr lang="ja-JP" altLang="en-US" sz="1600" b="1" dirty="0"/>
            </a:p>
          </p:txBody>
        </p:sp>
        <p:sp>
          <p:nvSpPr>
            <p:cNvPr id="48" name="テキスト ボックス 47"/>
            <p:cNvSpPr txBox="1"/>
            <p:nvPr/>
          </p:nvSpPr>
          <p:spPr>
            <a:xfrm>
              <a:off x="2585539" y="3357081"/>
              <a:ext cx="2691763" cy="553998"/>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marL="285750" indent="-285750">
                <a:buClr>
                  <a:srgbClr val="FF0000"/>
                </a:buClr>
                <a:buFont typeface="Wingdings" panose="05000000000000000000" pitchFamily="2" charset="2"/>
                <a:buChar char="ü"/>
              </a:pPr>
              <a:r>
                <a:rPr kumimoji="1" lang="en-US" altLang="ja-JP" sz="1000" b="1" dirty="0" smtClean="0">
                  <a:solidFill>
                    <a:srgbClr val="0000FF"/>
                  </a:solidFill>
                </a:rPr>
                <a:t>New narrow P03 resonance</a:t>
              </a:r>
              <a:endParaRPr lang="en-US" altLang="ja-JP" sz="1000" b="1" dirty="0" smtClean="0">
                <a:solidFill>
                  <a:srgbClr val="0000FF"/>
                </a:solidFill>
              </a:endParaRPr>
            </a:p>
            <a:p>
              <a:pPr>
                <a:buClr>
                  <a:srgbClr val="FF0000"/>
                </a:buClr>
              </a:pPr>
              <a:r>
                <a:rPr kumimoji="1" lang="en-US" altLang="ja-JP" sz="1000" b="1" dirty="0">
                  <a:solidFill>
                    <a:srgbClr val="0000FF"/>
                  </a:solidFill>
                </a:rPr>
                <a:t> </a:t>
              </a:r>
              <a:r>
                <a:rPr kumimoji="1" lang="en-US" altLang="ja-JP" sz="1000" b="1" dirty="0" smtClean="0">
                  <a:solidFill>
                    <a:srgbClr val="0000FF"/>
                  </a:solidFill>
                </a:rPr>
                <a:t>       found in Model B </a:t>
              </a:r>
              <a:r>
                <a:rPr kumimoji="1" lang="en-US" altLang="ja-JP" sz="1000" b="1" dirty="0" smtClean="0">
                  <a:solidFill>
                    <a:schemeClr val="tx1"/>
                  </a:solidFill>
                </a:rPr>
                <a:t>is</a:t>
              </a:r>
              <a:r>
                <a:rPr lang="ja-JP" altLang="en-US" sz="1000" b="1" dirty="0" smtClean="0">
                  <a:solidFill>
                    <a:schemeClr val="tx1"/>
                  </a:solidFill>
                </a:rPr>
                <a:t> </a:t>
              </a:r>
              <a:r>
                <a:rPr kumimoji="1" lang="en-US" altLang="ja-JP" sz="1000" b="1" dirty="0" smtClean="0">
                  <a:solidFill>
                    <a:schemeClr val="tx1"/>
                  </a:solidFill>
                </a:rPr>
                <a:t>responsible</a:t>
              </a:r>
              <a:r>
                <a:rPr lang="en-US" altLang="ja-JP" sz="1000" b="1" dirty="0" smtClean="0">
                  <a:solidFill>
                    <a:schemeClr val="tx1"/>
                  </a:solidFill>
                </a:rPr>
                <a:t> </a:t>
              </a:r>
              <a:r>
                <a:rPr kumimoji="1" lang="en-US" altLang="ja-JP" sz="1000" b="1" dirty="0" smtClean="0">
                  <a:solidFill>
                    <a:schemeClr val="tx1"/>
                  </a:solidFill>
                </a:rPr>
                <a:t>for</a:t>
              </a:r>
              <a:r>
                <a:rPr lang="en-US" altLang="ja-JP" sz="1000" b="1" dirty="0" smtClean="0">
                  <a:solidFill>
                    <a:schemeClr val="tx1"/>
                  </a:solidFill>
                </a:rPr>
                <a:t> </a:t>
              </a:r>
            </a:p>
            <a:p>
              <a:pPr>
                <a:buClr>
                  <a:srgbClr val="FF0000"/>
                </a:buClr>
              </a:pPr>
              <a:r>
                <a:rPr lang="en-US" altLang="ja-JP" sz="1000" b="1" dirty="0">
                  <a:solidFill>
                    <a:schemeClr val="tx1"/>
                  </a:solidFill>
                </a:rPr>
                <a:t> </a:t>
              </a:r>
              <a:r>
                <a:rPr lang="en-US" altLang="ja-JP" sz="1000" b="1" dirty="0" smtClean="0">
                  <a:solidFill>
                    <a:schemeClr val="tx1"/>
                  </a:solidFill>
                </a:rPr>
                <a:t>       the angular dependence of </a:t>
              </a:r>
              <a:r>
                <a:rPr lang="en-US" altLang="ja-JP" sz="1000" b="1" dirty="0" err="1" smtClean="0">
                  <a:solidFill>
                    <a:schemeClr val="tx1"/>
                  </a:solidFill>
                </a:rPr>
                <a:t>dσ</a:t>
              </a:r>
              <a:r>
                <a:rPr lang="en-US" altLang="ja-JP" sz="1000" b="1" dirty="0" smtClean="0">
                  <a:solidFill>
                    <a:schemeClr val="tx1"/>
                  </a:solidFill>
                </a:rPr>
                <a:t>/</a:t>
              </a:r>
              <a:r>
                <a:rPr lang="en-US" altLang="ja-JP" sz="1000" b="1" dirty="0" err="1" smtClean="0">
                  <a:solidFill>
                    <a:schemeClr val="tx1"/>
                  </a:solidFill>
                </a:rPr>
                <a:t>dΩ</a:t>
              </a:r>
              <a:r>
                <a:rPr lang="en-US" altLang="ja-JP" sz="1000" b="1" dirty="0" smtClean="0">
                  <a:solidFill>
                    <a:schemeClr val="tx1"/>
                  </a:solidFill>
                </a:rPr>
                <a:t> </a:t>
              </a:r>
              <a:r>
                <a:rPr kumimoji="1" lang="en-US" altLang="ja-JP" sz="1000" b="1" dirty="0" smtClean="0">
                  <a:solidFill>
                    <a:schemeClr val="tx1"/>
                  </a:solidFill>
                </a:rPr>
                <a:t>!! </a:t>
              </a:r>
              <a:endParaRPr kumimoji="1" lang="ja-JP" altLang="en-US" sz="1000" b="1" dirty="0" smtClean="0">
                <a:solidFill>
                  <a:schemeClr val="tx1"/>
                </a:solidFill>
              </a:endParaRPr>
            </a:p>
          </p:txBody>
        </p:sp>
      </p:grpSp>
    </p:spTree>
    <p:custDataLst>
      <p:tags r:id="rId1"/>
    </p:custDataLst>
    <p:extLst>
      <p:ext uri="{BB962C8B-B14F-4D97-AF65-F5344CB8AC3E}">
        <p14:creationId xmlns:p14="http://schemas.microsoft.com/office/powerpoint/2010/main" val="20295579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25992" name="Rectangle 8"/>
          <p:cNvSpPr>
            <a:spLocks noGrp="1" noChangeArrowheads="1"/>
          </p:cNvSpPr>
          <p:nvPr>
            <p:ph type="title"/>
          </p:nvPr>
        </p:nvSpPr>
        <p:spPr>
          <a:xfrm>
            <a:off x="0" y="0"/>
            <a:ext cx="9144000" cy="836712"/>
          </a:xfrm>
        </p:spPr>
        <p:txBody>
          <a:bodyPr>
            <a:noAutofit/>
          </a:bodyPr>
          <a:lstStyle/>
          <a:p>
            <a:r>
              <a:rPr lang="en-US" altLang="ja-JP" sz="2800" dirty="0" smtClean="0">
                <a:solidFill>
                  <a:srgbClr val="0000FF"/>
                </a:solidFill>
                <a:latin typeface="Arial Black" pitchFamily="34" charset="0"/>
                <a:ea typeface="ＭＳ Ｐゴシック" charset="-128"/>
              </a:rPr>
              <a:t>Extracted Λ* and Σ* mass spectrum</a:t>
            </a:r>
            <a:endParaRPr lang="en-US" altLang="ja-JP" sz="2800" b="0" dirty="0">
              <a:solidFill>
                <a:srgbClr val="0000FF"/>
              </a:solidFill>
              <a:latin typeface="Arial Black" pitchFamily="34" charset="0"/>
              <a:ea typeface="ＭＳ Ｐゴシック" charset="-128"/>
            </a:endParaRPr>
          </a:p>
        </p:txBody>
      </p:sp>
      <p:sp>
        <p:nvSpPr>
          <p:cNvPr id="13" name="テキスト ボックス 12"/>
          <p:cNvSpPr txBox="1"/>
          <p:nvPr/>
        </p:nvSpPr>
        <p:spPr>
          <a:xfrm>
            <a:off x="1514463" y="2495433"/>
            <a:ext cx="1850186" cy="307777"/>
          </a:xfrm>
          <a:prstGeom prst="rect">
            <a:avLst/>
          </a:prstGeom>
          <a:noFill/>
        </p:spPr>
        <p:txBody>
          <a:bodyPr wrap="none" rtlCol="0">
            <a:spAutoFit/>
          </a:bodyPr>
          <a:lstStyle/>
          <a:p>
            <a:r>
              <a:rPr lang="en-US" altLang="ja-JP" sz="1400" b="1" dirty="0" smtClean="0">
                <a:solidFill>
                  <a:srgbClr val="0000FF"/>
                </a:solidFill>
              </a:rPr>
              <a:t>“Λ” resonance</a:t>
            </a:r>
            <a:r>
              <a:rPr lang="ja-JP" altLang="en-US" sz="1400" b="1" dirty="0" smtClean="0">
                <a:solidFill>
                  <a:srgbClr val="0000FF"/>
                </a:solidFill>
              </a:rPr>
              <a:t> </a:t>
            </a:r>
            <a:r>
              <a:rPr lang="en-US" altLang="ja-JP" sz="1400" b="1" dirty="0" smtClean="0">
                <a:solidFill>
                  <a:srgbClr val="0000FF"/>
                </a:solidFill>
              </a:rPr>
              <a:t>(I=0)</a:t>
            </a:r>
            <a:endParaRPr kumimoji="1" lang="ja-JP" altLang="en-US" sz="1400" b="1" dirty="0">
              <a:solidFill>
                <a:srgbClr val="0000FF"/>
              </a:solidFill>
            </a:endParaRPr>
          </a:p>
        </p:txBody>
      </p:sp>
      <p:sp>
        <p:nvSpPr>
          <p:cNvPr id="14" name="正方形/長方形 13"/>
          <p:cNvSpPr/>
          <p:nvPr/>
        </p:nvSpPr>
        <p:spPr>
          <a:xfrm>
            <a:off x="6617972" y="1536469"/>
            <a:ext cx="109843" cy="616714"/>
          </a:xfrm>
          <a:prstGeom prst="rect">
            <a:avLst/>
          </a:prstGeom>
          <a:solidFill>
            <a:srgbClr val="FFC1C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5" name="正方形/長方形 14"/>
          <p:cNvSpPr/>
          <p:nvPr/>
        </p:nvSpPr>
        <p:spPr>
          <a:xfrm>
            <a:off x="6567052" y="1799107"/>
            <a:ext cx="211681" cy="45719"/>
          </a:xfrm>
          <a:prstGeom prst="rect">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6" name="テキスト ボックス 15"/>
          <p:cNvSpPr txBox="1"/>
          <p:nvPr/>
        </p:nvSpPr>
        <p:spPr>
          <a:xfrm>
            <a:off x="6798980" y="1682226"/>
            <a:ext cx="684803" cy="276999"/>
          </a:xfrm>
          <a:prstGeom prst="rect">
            <a:avLst/>
          </a:prstGeom>
          <a:noFill/>
        </p:spPr>
        <p:txBody>
          <a:bodyPr wrap="none" rtlCol="0">
            <a:spAutoFit/>
          </a:bodyPr>
          <a:lstStyle/>
          <a:p>
            <a:r>
              <a:rPr lang="en-US" altLang="ja-JP" sz="1200" b="1" dirty="0" smtClean="0"/>
              <a:t>Re(M</a:t>
            </a:r>
            <a:r>
              <a:rPr lang="en-US" altLang="ja-JP" sz="1200" b="1" baseline="-25000" dirty="0" smtClean="0"/>
              <a:t>R</a:t>
            </a:r>
            <a:r>
              <a:rPr lang="en-US" altLang="ja-JP" sz="1200" b="1" dirty="0" smtClean="0"/>
              <a:t>)</a:t>
            </a:r>
            <a:endParaRPr kumimoji="1" lang="ja-JP" altLang="en-US" sz="1200" b="1" dirty="0"/>
          </a:p>
        </p:txBody>
      </p:sp>
      <p:sp>
        <p:nvSpPr>
          <p:cNvPr id="17" name="左中かっこ 16"/>
          <p:cNvSpPr/>
          <p:nvPr/>
        </p:nvSpPr>
        <p:spPr>
          <a:xfrm>
            <a:off x="6360030" y="1484784"/>
            <a:ext cx="189735" cy="689883"/>
          </a:xfrm>
          <a:prstGeom prst="leftBrace">
            <a:avLst>
              <a:gd name="adj1" fmla="val 3263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5561173" y="1610218"/>
            <a:ext cx="845103" cy="461665"/>
          </a:xfrm>
          <a:prstGeom prst="rect">
            <a:avLst/>
          </a:prstGeom>
          <a:noFill/>
        </p:spPr>
        <p:txBody>
          <a:bodyPr wrap="none" rtlCol="0">
            <a:spAutoFit/>
          </a:bodyPr>
          <a:lstStyle/>
          <a:p>
            <a:pPr algn="ctr"/>
            <a:r>
              <a:rPr lang="en-US" altLang="ja-JP" sz="1200" b="1" dirty="0" smtClean="0"/>
              <a:t>-2Im(M</a:t>
            </a:r>
            <a:r>
              <a:rPr lang="en-US" altLang="ja-JP" sz="1200" b="1" baseline="-25000" dirty="0" smtClean="0"/>
              <a:t>R</a:t>
            </a:r>
            <a:r>
              <a:rPr lang="en-US" altLang="ja-JP" sz="1200" b="1" dirty="0" smtClean="0"/>
              <a:t>)</a:t>
            </a:r>
          </a:p>
          <a:p>
            <a:pPr algn="ctr"/>
            <a:r>
              <a:rPr kumimoji="1" lang="en-US" altLang="ja-JP" sz="1200" b="1" dirty="0" smtClean="0"/>
              <a:t>(“width”)</a:t>
            </a:r>
            <a:endParaRPr kumimoji="1" lang="ja-JP" altLang="en-US" sz="1200" b="1" dirty="0"/>
          </a:p>
        </p:txBody>
      </p:sp>
      <p:sp>
        <p:nvSpPr>
          <p:cNvPr id="19" name="テキスト ボックス 18"/>
          <p:cNvSpPr txBox="1"/>
          <p:nvPr/>
        </p:nvSpPr>
        <p:spPr>
          <a:xfrm>
            <a:off x="7534543" y="1640996"/>
            <a:ext cx="1285929" cy="600164"/>
          </a:xfrm>
          <a:prstGeom prst="rect">
            <a:avLst/>
          </a:prstGeom>
          <a:noFill/>
        </p:spPr>
        <p:txBody>
          <a:bodyPr wrap="none" rtlCol="0">
            <a:spAutoFit/>
          </a:bodyPr>
          <a:lstStyle/>
          <a:p>
            <a:r>
              <a:rPr kumimoji="1" lang="en-US" altLang="ja-JP" sz="1100" b="1" dirty="0" smtClean="0"/>
              <a:t>M</a:t>
            </a:r>
            <a:r>
              <a:rPr kumimoji="1" lang="en-US" altLang="ja-JP" sz="1100" b="1" baseline="-25000" dirty="0" smtClean="0"/>
              <a:t>R</a:t>
            </a:r>
            <a:r>
              <a:rPr kumimoji="1" lang="en-US" altLang="ja-JP" sz="1100" b="1" dirty="0" smtClean="0"/>
              <a:t> : Resonance </a:t>
            </a:r>
          </a:p>
          <a:p>
            <a:r>
              <a:rPr lang="en-US" altLang="ja-JP" sz="1100" b="1" dirty="0"/>
              <a:t> </a:t>
            </a:r>
            <a:r>
              <a:rPr lang="en-US" altLang="ja-JP" sz="1100" b="1" dirty="0" smtClean="0"/>
              <a:t>       </a:t>
            </a:r>
            <a:r>
              <a:rPr kumimoji="1" lang="en-US" altLang="ja-JP" sz="1100" b="1" dirty="0" smtClean="0"/>
              <a:t>pole mass</a:t>
            </a:r>
          </a:p>
          <a:p>
            <a:r>
              <a:rPr lang="en-US" altLang="ja-JP" sz="1100" b="1" dirty="0"/>
              <a:t> </a:t>
            </a:r>
            <a:r>
              <a:rPr lang="en-US" altLang="ja-JP" sz="1100" b="1" dirty="0" smtClean="0"/>
              <a:t>       (complex)</a:t>
            </a:r>
            <a:endParaRPr kumimoji="1" lang="ja-JP" altLang="en-US" sz="1100" b="1" dirty="0"/>
          </a:p>
        </p:txBody>
      </p:sp>
      <p:sp>
        <p:nvSpPr>
          <p:cNvPr id="20" name="テキスト ボックス 19"/>
          <p:cNvSpPr txBox="1"/>
          <p:nvPr/>
        </p:nvSpPr>
        <p:spPr>
          <a:xfrm>
            <a:off x="635307" y="2502160"/>
            <a:ext cx="793807" cy="307777"/>
          </a:xfrm>
          <a:prstGeom prst="rect">
            <a:avLst/>
          </a:prstGeom>
          <a:noFill/>
        </p:spPr>
        <p:txBody>
          <a:bodyPr wrap="none" rtlCol="0">
            <a:spAutoFit/>
          </a:bodyPr>
          <a:lstStyle/>
          <a:p>
            <a:r>
              <a:rPr lang="en-US" altLang="ja-JP" sz="1400" b="1" dirty="0" smtClean="0">
                <a:cs typeface="Times New Roman" pitchFamily="18" charset="0"/>
              </a:rPr>
              <a:t>J</a:t>
            </a:r>
            <a:r>
              <a:rPr lang="en-US" altLang="ja-JP" sz="1400" b="1" baseline="30000" dirty="0" smtClean="0">
                <a:cs typeface="Times New Roman" pitchFamily="18" charset="0"/>
              </a:rPr>
              <a:t>P</a:t>
            </a:r>
            <a:r>
              <a:rPr lang="en-US" altLang="ja-JP" sz="1400" b="1" dirty="0" smtClean="0">
                <a:cs typeface="Times New Roman" pitchFamily="18" charset="0"/>
              </a:rPr>
              <a:t>(L</a:t>
            </a:r>
            <a:r>
              <a:rPr lang="en-US" altLang="ja-JP" sz="1400" b="1" baseline="-25000" dirty="0" smtClean="0">
                <a:cs typeface="Times New Roman" pitchFamily="18" charset="0"/>
              </a:rPr>
              <a:t>I 2J</a:t>
            </a:r>
            <a:r>
              <a:rPr lang="en-US" altLang="ja-JP" sz="1400" b="1" dirty="0" smtClean="0">
                <a:cs typeface="Times New Roman" pitchFamily="18" charset="0"/>
              </a:rPr>
              <a:t>)</a:t>
            </a:r>
            <a:endParaRPr kumimoji="1" lang="ja-JP" altLang="en-US" sz="1400" b="1" dirty="0">
              <a:cs typeface="Times New Roman" pitchFamily="18" charset="0"/>
            </a:endParaRPr>
          </a:p>
        </p:txBody>
      </p:sp>
      <p:sp>
        <p:nvSpPr>
          <p:cNvPr id="21" name="テキスト ボックス 20"/>
          <p:cNvSpPr txBox="1"/>
          <p:nvPr/>
        </p:nvSpPr>
        <p:spPr>
          <a:xfrm>
            <a:off x="5940152" y="2495432"/>
            <a:ext cx="1837362" cy="307777"/>
          </a:xfrm>
          <a:prstGeom prst="rect">
            <a:avLst/>
          </a:prstGeom>
          <a:noFill/>
        </p:spPr>
        <p:txBody>
          <a:bodyPr wrap="none" rtlCol="0">
            <a:spAutoFit/>
          </a:bodyPr>
          <a:lstStyle/>
          <a:p>
            <a:r>
              <a:rPr lang="en-US" altLang="ja-JP" sz="1400" b="1" dirty="0" smtClean="0">
                <a:solidFill>
                  <a:srgbClr val="0000FF"/>
                </a:solidFill>
              </a:rPr>
              <a:t>“Σ” resonance (I=1)</a:t>
            </a:r>
            <a:endParaRPr kumimoji="1" lang="ja-JP" altLang="en-US" sz="1400" b="1" dirty="0">
              <a:solidFill>
                <a:srgbClr val="0000FF"/>
              </a:solidFill>
            </a:endParaRPr>
          </a:p>
        </p:txBody>
      </p:sp>
      <p:sp>
        <p:nvSpPr>
          <p:cNvPr id="22" name="テキスト ボックス 21"/>
          <p:cNvSpPr txBox="1"/>
          <p:nvPr/>
        </p:nvSpPr>
        <p:spPr>
          <a:xfrm>
            <a:off x="5079019" y="2502160"/>
            <a:ext cx="793807" cy="307777"/>
          </a:xfrm>
          <a:prstGeom prst="rect">
            <a:avLst/>
          </a:prstGeom>
          <a:noFill/>
        </p:spPr>
        <p:txBody>
          <a:bodyPr wrap="none" rtlCol="0">
            <a:spAutoFit/>
          </a:bodyPr>
          <a:lstStyle/>
          <a:p>
            <a:r>
              <a:rPr lang="en-US" altLang="ja-JP" sz="1400" b="1" dirty="0" smtClean="0">
                <a:cs typeface="Times New Roman" pitchFamily="18" charset="0"/>
              </a:rPr>
              <a:t>J</a:t>
            </a:r>
            <a:r>
              <a:rPr lang="en-US" altLang="ja-JP" sz="1400" b="1" baseline="30000" dirty="0" smtClean="0">
                <a:cs typeface="Times New Roman" pitchFamily="18" charset="0"/>
              </a:rPr>
              <a:t>P</a:t>
            </a:r>
            <a:r>
              <a:rPr lang="en-US" altLang="ja-JP" sz="1400" b="1" dirty="0" smtClean="0">
                <a:cs typeface="Times New Roman" pitchFamily="18" charset="0"/>
              </a:rPr>
              <a:t>(L</a:t>
            </a:r>
            <a:r>
              <a:rPr lang="en-US" altLang="ja-JP" sz="1400" b="1" baseline="-25000" dirty="0" smtClean="0">
                <a:cs typeface="Times New Roman" pitchFamily="18" charset="0"/>
              </a:rPr>
              <a:t>I 2J</a:t>
            </a:r>
            <a:r>
              <a:rPr lang="en-US" altLang="ja-JP" sz="1400" b="1" dirty="0" smtClean="0">
                <a:cs typeface="Times New Roman" pitchFamily="18" charset="0"/>
              </a:rPr>
              <a:t>)</a:t>
            </a:r>
            <a:endParaRPr kumimoji="1" lang="ja-JP" altLang="en-US" sz="1400" b="1" dirty="0">
              <a:cs typeface="Times New Roman" pitchFamily="18" charset="0"/>
            </a:endParaRPr>
          </a:p>
        </p:txBody>
      </p:sp>
      <p:sp>
        <p:nvSpPr>
          <p:cNvPr id="37" name="テキスト ボックス 36"/>
          <p:cNvSpPr txBox="1"/>
          <p:nvPr/>
        </p:nvSpPr>
        <p:spPr>
          <a:xfrm>
            <a:off x="323528" y="1340768"/>
            <a:ext cx="3001143" cy="1169551"/>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400" b="1" dirty="0" smtClean="0">
                <a:solidFill>
                  <a:srgbClr val="FF0000"/>
                </a:solidFill>
              </a:rPr>
              <a:t>Red: Model A</a:t>
            </a:r>
            <a:endParaRPr lang="en-US" altLang="ja-JP" sz="1400" b="1" dirty="0">
              <a:solidFill>
                <a:schemeClr val="tx1"/>
              </a:solidFill>
            </a:endParaRPr>
          </a:p>
          <a:p>
            <a:r>
              <a:rPr kumimoji="1" lang="en-US" altLang="ja-JP" sz="1400" b="1" dirty="0" smtClean="0">
                <a:solidFill>
                  <a:srgbClr val="0000FF"/>
                </a:solidFill>
              </a:rPr>
              <a:t>Blue: Model B</a:t>
            </a:r>
            <a:endParaRPr kumimoji="1" lang="en-US" altLang="ja-JP" sz="1400" b="1" dirty="0" smtClean="0">
              <a:solidFill>
                <a:schemeClr val="tx1"/>
              </a:solidFill>
            </a:endParaRPr>
          </a:p>
          <a:p>
            <a:r>
              <a:rPr kumimoji="1" lang="en-US" altLang="ja-JP" sz="1400" b="1" dirty="0" smtClean="0">
                <a:solidFill>
                  <a:srgbClr val="009900"/>
                </a:solidFill>
              </a:rPr>
              <a:t>Green: KSU</a:t>
            </a:r>
            <a:r>
              <a:rPr lang="en-US" altLang="ja-JP" sz="1400" b="1" dirty="0" smtClean="0">
                <a:solidFill>
                  <a:srgbClr val="009900"/>
                </a:solidFill>
              </a:rPr>
              <a:t>[PRC88(2013)035205]</a:t>
            </a:r>
            <a:endParaRPr lang="en-US" altLang="ja-JP" sz="1400" b="1" dirty="0">
              <a:solidFill>
                <a:srgbClr val="009900"/>
              </a:solidFill>
            </a:endParaRPr>
          </a:p>
          <a:p>
            <a:r>
              <a:rPr kumimoji="1" lang="en-US" altLang="ja-JP" sz="1400" b="1" dirty="0" smtClean="0">
                <a:solidFill>
                  <a:schemeClr val="tx1"/>
                </a:solidFill>
              </a:rPr>
              <a:t>Black: PDG</a:t>
            </a:r>
            <a:r>
              <a:rPr lang="en-US" altLang="ja-JP" sz="1400" b="1" dirty="0" smtClean="0">
                <a:solidFill>
                  <a:schemeClr val="tx1"/>
                </a:solidFill>
              </a:rPr>
              <a:t> </a:t>
            </a:r>
            <a:r>
              <a:rPr kumimoji="1" lang="en-US" altLang="ja-JP" sz="1400" b="1" dirty="0" smtClean="0">
                <a:solidFill>
                  <a:schemeClr val="tx1"/>
                </a:solidFill>
              </a:rPr>
              <a:t>(only 4- &amp; 3-star Y*; </a:t>
            </a:r>
          </a:p>
          <a:p>
            <a:r>
              <a:rPr lang="en-US" altLang="ja-JP" sz="1400" b="1" dirty="0">
                <a:solidFill>
                  <a:schemeClr val="tx1"/>
                </a:solidFill>
              </a:rPr>
              <a:t> </a:t>
            </a:r>
            <a:r>
              <a:rPr lang="en-US" altLang="ja-JP" sz="1400" b="1" dirty="0" smtClean="0">
                <a:solidFill>
                  <a:schemeClr val="tx1"/>
                </a:solidFill>
              </a:rPr>
              <a:t>                     </a:t>
            </a:r>
            <a:r>
              <a:rPr kumimoji="1" lang="en-US" altLang="ja-JP" sz="1400" b="1" dirty="0" err="1" smtClean="0">
                <a:solidFill>
                  <a:schemeClr val="tx1"/>
                </a:solidFill>
              </a:rPr>
              <a:t>Breit</a:t>
            </a:r>
            <a:r>
              <a:rPr kumimoji="1" lang="en-US" altLang="ja-JP" sz="1400" b="1" dirty="0" smtClean="0">
                <a:solidFill>
                  <a:schemeClr val="tx1"/>
                </a:solidFill>
              </a:rPr>
              <a:t>-Wigner)</a:t>
            </a:r>
            <a:endParaRPr kumimoji="1" lang="ja-JP" altLang="en-US" sz="1400" b="1" dirty="0" smtClean="0">
              <a:solidFill>
                <a:schemeClr val="tx1"/>
              </a:solidFill>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261548" y="980728"/>
                <a:ext cx="5232458" cy="315664"/>
              </a:xfrm>
              <a:prstGeom prst="rect">
                <a:avLst/>
              </a:prstGeom>
              <a:noFill/>
            </p:spPr>
            <p:txBody>
              <a:bodyPr wrap="none" rtlCol="0">
                <a:spAutoFit/>
              </a:bodyPr>
              <a:lstStyle/>
              <a:p>
                <a:r>
                  <a:rPr lang="en-US" altLang="ja-JP" sz="1400" b="1" u="sng" dirty="0" smtClean="0">
                    <a:solidFill>
                      <a:srgbClr val="009900"/>
                    </a:solidFill>
                  </a:rPr>
                  <a:t>Spectrum for Y* resonances found </a:t>
                </a:r>
                <a:r>
                  <a:rPr lang="en-US" altLang="ja-JP" sz="1400" b="1" u="sng" dirty="0" smtClean="0">
                    <a:solidFill>
                      <a:srgbClr val="FF0000"/>
                    </a:solidFill>
                  </a:rPr>
                  <a:t>above the </a:t>
                </a:r>
                <a14:m>
                  <m:oMath xmlns:m="http://schemas.openxmlformats.org/officeDocument/2006/math">
                    <m:acc>
                      <m:accPr>
                        <m:chr m:val="̅"/>
                        <m:ctrlPr>
                          <a:rPr lang="en-US" altLang="ja-JP" sz="1400" b="1" i="1" u="sng">
                            <a:solidFill>
                              <a:srgbClr val="FF0000"/>
                            </a:solidFill>
                            <a:latin typeface="Cambria Math"/>
                          </a:rPr>
                        </m:ctrlPr>
                      </m:accPr>
                      <m:e>
                        <m:r>
                          <m:rPr>
                            <m:nor/>
                          </m:rPr>
                          <a:rPr lang="en-US" altLang="ja-JP" sz="1400" b="1" u="sng">
                            <a:solidFill>
                              <a:srgbClr val="FF0000"/>
                            </a:solidFill>
                          </a:rPr>
                          <m:t>K</m:t>
                        </m:r>
                      </m:e>
                    </m:acc>
                  </m:oMath>
                </a14:m>
                <a:r>
                  <a:rPr lang="en-US" altLang="ja-JP" sz="1400" b="1" u="sng" dirty="0" smtClean="0">
                    <a:solidFill>
                      <a:srgbClr val="FF0000"/>
                    </a:solidFill>
                  </a:rPr>
                  <a:t>N threshold</a:t>
                </a:r>
                <a:endParaRPr kumimoji="1" lang="ja-JP" altLang="en-US" sz="1400" b="1" u="sng" dirty="0">
                  <a:solidFill>
                    <a:srgbClr val="FF000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61548" y="980728"/>
                <a:ext cx="5232458" cy="315664"/>
              </a:xfrm>
              <a:prstGeom prst="rect">
                <a:avLst/>
              </a:prstGeom>
              <a:blipFill rotWithShape="1">
                <a:blip r:embed="rId4"/>
                <a:stretch>
                  <a:fillRect l="-350" b="-19231"/>
                </a:stretch>
              </a:blipFill>
            </p:spPr>
            <p:txBody>
              <a:bodyPr/>
              <a:lstStyle/>
              <a:p>
                <a:r>
                  <a:rPr lang="ja-JP" altLang="en-US">
                    <a:noFill/>
                  </a:rPr>
                  <a:t> </a:t>
                </a:r>
              </a:p>
            </p:txBody>
          </p:sp>
        </mc:Fallback>
      </mc:AlternateContent>
      <p:sp>
        <p:nvSpPr>
          <p:cNvPr id="39" name="テキスト ボックス 38"/>
          <p:cNvSpPr txBox="1"/>
          <p:nvPr/>
        </p:nvSpPr>
        <p:spPr>
          <a:xfrm>
            <a:off x="5493035" y="865776"/>
            <a:ext cx="3536545"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a:t>
            </a:r>
            <a:r>
              <a:rPr lang="en-US" altLang="ja-JP" sz="1200" b="1" dirty="0" smtClean="0">
                <a:solidFill>
                  <a:srgbClr val="FF0000"/>
                </a:solidFill>
              </a:rPr>
              <a:t>Lee, Sato</a:t>
            </a:r>
            <a:r>
              <a:rPr lang="en-US" altLang="ja-JP" sz="1200" b="1" dirty="0">
                <a:solidFill>
                  <a:srgbClr val="FF0000"/>
                </a:solidFill>
              </a:rPr>
              <a:t>, </a:t>
            </a:r>
            <a:r>
              <a:rPr lang="en-US" altLang="ja-JP" sz="1200" b="1" dirty="0" smtClean="0">
                <a:solidFill>
                  <a:srgbClr val="FF0000"/>
                </a:solidFill>
              </a:rPr>
              <a:t>PRC92(2015)025205</a:t>
            </a:r>
          </a:p>
          <a:p>
            <a:pPr algn="r"/>
            <a:r>
              <a:rPr lang="en-US" altLang="ja-JP" sz="1200" b="1" dirty="0">
                <a:solidFill>
                  <a:srgbClr val="FF0000"/>
                </a:solidFill>
              </a:rPr>
              <a:t>(+ updates</a:t>
            </a:r>
            <a:r>
              <a:rPr lang="en-US" altLang="ja-JP" sz="1200" b="1" dirty="0" smtClean="0">
                <a:solidFill>
                  <a:srgbClr val="FF0000"/>
                </a:solidFill>
              </a:rPr>
              <a:t>)</a:t>
            </a:r>
            <a:endParaRPr lang="ja-JP" altLang="en-US" sz="1200" b="1" dirty="0">
              <a:solidFill>
                <a:srgbClr val="FF0000"/>
              </a:solidFill>
            </a:endParaRPr>
          </a:p>
        </p:txBody>
      </p:sp>
      <p:pic>
        <p:nvPicPr>
          <p:cNvPr id="2" name="Picture 3" descr="C:\Users\kamano\Desktop\図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802872"/>
            <a:ext cx="4247316" cy="3074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amano\Desktop\図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0830" y="2797225"/>
            <a:ext cx="4244243" cy="3074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6" name="テキスト ボックス 55"/>
              <p:cNvSpPr txBox="1"/>
              <p:nvPr/>
            </p:nvSpPr>
            <p:spPr>
              <a:xfrm>
                <a:off x="3526482" y="5114060"/>
                <a:ext cx="1024639" cy="251864"/>
              </a:xfrm>
              <a:prstGeom prst="rect">
                <a:avLst/>
              </a:prstGeom>
              <a:noFill/>
            </p:spPr>
            <p:txBody>
              <a:bodyPr wrap="none" rtlCol="0">
                <a:spAutoFit/>
              </a:bodyPr>
              <a:lstStyle/>
              <a:p>
                <a14:m>
                  <m:oMath xmlns:m="http://schemas.openxmlformats.org/officeDocument/2006/math">
                    <m:acc>
                      <m:accPr>
                        <m:chr m:val="̅"/>
                        <m:ctrlPr>
                          <a:rPr lang="en-US" altLang="ja-JP" sz="1000" b="1" i="1" smtClean="0">
                            <a:solidFill>
                              <a:schemeClr val="tx1"/>
                            </a:solidFill>
                            <a:latin typeface="Cambria Math"/>
                          </a:rPr>
                        </m:ctrlPr>
                      </m:accPr>
                      <m:e>
                        <m:r>
                          <m:rPr>
                            <m:nor/>
                          </m:rPr>
                          <a:rPr lang="en-US" altLang="ja-JP" sz="1000" b="1">
                            <a:solidFill>
                              <a:schemeClr val="tx1"/>
                            </a:solidFill>
                          </a:rPr>
                          <m:t>K</m:t>
                        </m:r>
                      </m:e>
                    </m:acc>
                  </m:oMath>
                </a14:m>
                <a:r>
                  <a:rPr lang="en-US" altLang="ja-JP" sz="1000" b="1" dirty="0" smtClean="0">
                    <a:solidFill>
                      <a:schemeClr val="tx1"/>
                    </a:solidFill>
                  </a:rPr>
                  <a:t>N threshold</a:t>
                </a:r>
                <a:endParaRPr kumimoji="1" lang="ja-JP" altLang="en-US" sz="1000" b="1" dirty="0">
                  <a:solidFill>
                    <a:schemeClr val="tx1"/>
                  </a:solidFill>
                </a:endParaRPr>
              </a:p>
            </p:txBody>
          </p:sp>
        </mc:Choice>
        <mc:Fallback xmlns="">
          <p:sp>
            <p:nvSpPr>
              <p:cNvPr id="56" name="テキスト ボックス 55"/>
              <p:cNvSpPr txBox="1">
                <a:spLocks noRot="1" noChangeAspect="1" noMove="1" noResize="1" noEditPoints="1" noAdjustHandles="1" noChangeArrowheads="1" noChangeShapeType="1" noTextEdit="1"/>
              </p:cNvSpPr>
              <p:nvPr/>
            </p:nvSpPr>
            <p:spPr>
              <a:xfrm>
                <a:off x="3526482" y="5114060"/>
                <a:ext cx="1024639" cy="251864"/>
              </a:xfrm>
              <a:prstGeom prst="rect">
                <a:avLst/>
              </a:prstGeom>
              <a:blipFill rotWithShape="1">
                <a:blip r:embed="rId10"/>
                <a:stretch>
                  <a:fillRect b="-9756"/>
                </a:stretch>
              </a:blipFill>
            </p:spPr>
            <p:txBody>
              <a:bodyPr/>
              <a:lstStyle/>
              <a:p>
                <a:r>
                  <a:rPr lang="ja-JP" altLang="en-US">
                    <a:noFill/>
                  </a:rPr>
                  <a:t> </a:t>
                </a:r>
              </a:p>
            </p:txBody>
          </p:sp>
        </mc:Fallback>
      </mc:AlternateContent>
      <p:cxnSp>
        <p:nvCxnSpPr>
          <p:cNvPr id="57" name="直線矢印コネクタ 56"/>
          <p:cNvCxnSpPr/>
          <p:nvPr/>
        </p:nvCxnSpPr>
        <p:spPr>
          <a:xfrm flipH="1">
            <a:off x="3497606" y="5365924"/>
            <a:ext cx="398562" cy="182640"/>
          </a:xfrm>
          <a:prstGeom prst="straightConnector1">
            <a:avLst/>
          </a:prstGeom>
          <a:ln w="19050">
            <a:solidFill>
              <a:srgbClr val="0000FF"/>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5243397" y="3717032"/>
            <a:ext cx="3653058" cy="3056055"/>
            <a:chOff x="5243397" y="3717032"/>
            <a:chExt cx="3653058" cy="3056055"/>
          </a:xfrm>
        </p:grpSpPr>
        <p:grpSp>
          <p:nvGrpSpPr>
            <p:cNvPr id="40" name="グループ化 39"/>
            <p:cNvGrpSpPr/>
            <p:nvPr/>
          </p:nvGrpSpPr>
          <p:grpSpPr>
            <a:xfrm>
              <a:off x="5243397" y="3717032"/>
              <a:ext cx="1459967" cy="1975097"/>
              <a:chOff x="1151739" y="3327325"/>
              <a:chExt cx="2011756" cy="2707074"/>
            </a:xfrm>
          </p:grpSpPr>
          <p:sp>
            <p:nvSpPr>
              <p:cNvPr id="41" name="円/楕円 40"/>
              <p:cNvSpPr>
                <a:spLocks noChangeAspect="1"/>
              </p:cNvSpPr>
              <p:nvPr/>
            </p:nvSpPr>
            <p:spPr>
              <a:xfrm>
                <a:off x="1496392" y="3516193"/>
                <a:ext cx="280051" cy="360000"/>
              </a:xfrm>
              <a:prstGeom prst="ellipse">
                <a:avLst/>
              </a:prstGeom>
              <a:noFill/>
              <a:ln w="22225">
                <a:solidFill>
                  <a:srgbClr val="7030A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sp>
            <p:nvSpPr>
              <p:cNvPr id="42" name="円/楕円 41"/>
              <p:cNvSpPr>
                <a:spLocks noChangeAspect="1"/>
              </p:cNvSpPr>
              <p:nvPr/>
            </p:nvSpPr>
            <p:spPr>
              <a:xfrm>
                <a:off x="1151739" y="3327325"/>
                <a:ext cx="336964" cy="518971"/>
              </a:xfrm>
              <a:prstGeom prst="ellipse">
                <a:avLst/>
              </a:prstGeom>
              <a:noFill/>
              <a:ln w="22225">
                <a:solidFill>
                  <a:srgbClr val="7030A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sp>
            <p:nvSpPr>
              <p:cNvPr id="43" name="円/楕円 42"/>
              <p:cNvSpPr>
                <a:spLocks noChangeAspect="1"/>
              </p:cNvSpPr>
              <p:nvPr/>
            </p:nvSpPr>
            <p:spPr>
              <a:xfrm>
                <a:off x="2879657" y="5484229"/>
                <a:ext cx="283838" cy="433082"/>
              </a:xfrm>
              <a:prstGeom prst="ellipse">
                <a:avLst/>
              </a:prstGeom>
              <a:noFill/>
              <a:ln w="22225">
                <a:solidFill>
                  <a:srgbClr val="7030A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sp>
            <p:nvSpPr>
              <p:cNvPr id="44" name="円/楕円 43"/>
              <p:cNvSpPr>
                <a:spLocks noChangeAspect="1"/>
              </p:cNvSpPr>
              <p:nvPr/>
            </p:nvSpPr>
            <p:spPr>
              <a:xfrm>
                <a:off x="2480654" y="5263927"/>
                <a:ext cx="307017" cy="518971"/>
              </a:xfrm>
              <a:prstGeom prst="ellipse">
                <a:avLst/>
              </a:prstGeom>
              <a:noFill/>
              <a:ln w="22225">
                <a:solidFill>
                  <a:srgbClr val="7030A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sp>
            <p:nvSpPr>
              <p:cNvPr id="45" name="円/楕円 44"/>
              <p:cNvSpPr>
                <a:spLocks noChangeAspect="1"/>
              </p:cNvSpPr>
              <p:nvPr/>
            </p:nvSpPr>
            <p:spPr>
              <a:xfrm>
                <a:off x="1461464" y="5188858"/>
                <a:ext cx="359906" cy="845541"/>
              </a:xfrm>
              <a:prstGeom prst="ellipse">
                <a:avLst/>
              </a:prstGeom>
              <a:noFill/>
              <a:ln w="22225">
                <a:solidFill>
                  <a:srgbClr val="7030A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sp>
            <p:nvSpPr>
              <p:cNvPr id="46" name="円/楕円 45"/>
              <p:cNvSpPr>
                <a:spLocks noChangeAspect="1"/>
              </p:cNvSpPr>
              <p:nvPr/>
            </p:nvSpPr>
            <p:spPr>
              <a:xfrm>
                <a:off x="1835014" y="5451884"/>
                <a:ext cx="359906" cy="411885"/>
              </a:xfrm>
              <a:prstGeom prst="ellipse">
                <a:avLst/>
              </a:prstGeom>
              <a:noFill/>
              <a:ln w="22225">
                <a:solidFill>
                  <a:srgbClr val="7030A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grpSp>
        <p:grpSp>
          <p:nvGrpSpPr>
            <p:cNvPr id="47" name="グループ化 46"/>
            <p:cNvGrpSpPr/>
            <p:nvPr/>
          </p:nvGrpSpPr>
          <p:grpSpPr>
            <a:xfrm>
              <a:off x="6944730" y="5285553"/>
              <a:ext cx="1951725" cy="1487534"/>
              <a:chOff x="6058891" y="3875314"/>
              <a:chExt cx="2833589" cy="2409372"/>
            </a:xfrm>
          </p:grpSpPr>
          <p:grpSp>
            <p:nvGrpSpPr>
              <p:cNvPr id="48" name="グループ化 47"/>
              <p:cNvGrpSpPr/>
              <p:nvPr/>
            </p:nvGrpSpPr>
            <p:grpSpPr>
              <a:xfrm>
                <a:off x="6058891" y="3875314"/>
                <a:ext cx="2833589" cy="2409372"/>
                <a:chOff x="6228184" y="3875314"/>
                <a:chExt cx="2833589" cy="2409372"/>
              </a:xfrm>
            </p:grpSpPr>
            <p:sp>
              <p:nvSpPr>
                <p:cNvPr id="51" name="角丸四角形 50"/>
                <p:cNvSpPr/>
                <p:nvPr/>
              </p:nvSpPr>
              <p:spPr>
                <a:xfrm>
                  <a:off x="6228184" y="3875314"/>
                  <a:ext cx="2833589" cy="2409372"/>
                </a:xfrm>
                <a:prstGeom prst="roundRect">
                  <a:avLst/>
                </a:prstGeom>
                <a:solidFill>
                  <a:schemeClr val="bg1"/>
                </a:solidFill>
                <a:ln w="25400">
                  <a:solidFill>
                    <a:srgbClr val="FF66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pic>
              <p:nvPicPr>
                <p:cNvPr id="5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41628" y="4170118"/>
                  <a:ext cx="2271429" cy="203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テキスト ボックス 52"/>
                <p:cNvSpPr txBox="1"/>
                <p:nvPr/>
              </p:nvSpPr>
              <p:spPr>
                <a:xfrm>
                  <a:off x="6469485" y="3973127"/>
                  <a:ext cx="2490678" cy="34895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800" b="1" dirty="0" smtClean="0">
                      <a:solidFill>
                        <a:srgbClr val="0000FF"/>
                      </a:solidFill>
                    </a:rPr>
                    <a:t>Low-lying Σ* resonances</a:t>
                  </a:r>
                  <a:r>
                    <a:rPr lang="ja-JP" altLang="en-US" sz="800" b="1" dirty="0">
                      <a:solidFill>
                        <a:srgbClr val="0000FF"/>
                      </a:solidFill>
                    </a:rPr>
                    <a:t> </a:t>
                  </a:r>
                  <a:r>
                    <a:rPr kumimoji="1" lang="en-US" altLang="ja-JP" sz="800" b="1" dirty="0" smtClean="0">
                      <a:solidFill>
                        <a:srgbClr val="0000FF"/>
                      </a:solidFill>
                    </a:rPr>
                    <a:t>(PDG)</a:t>
                  </a:r>
                  <a:endParaRPr kumimoji="1" lang="ja-JP" altLang="en-US" sz="800" b="1" dirty="0" smtClean="0">
                    <a:solidFill>
                      <a:srgbClr val="0000FF"/>
                    </a:solidFill>
                  </a:endParaRPr>
                </a:p>
              </p:txBody>
            </p:sp>
          </p:grpSp>
          <p:sp>
            <p:nvSpPr>
              <p:cNvPr id="49" name="テキスト ボックス 48"/>
              <p:cNvSpPr txBox="1"/>
              <p:nvPr/>
            </p:nvSpPr>
            <p:spPr>
              <a:xfrm>
                <a:off x="8259425" y="4868311"/>
                <a:ext cx="404277" cy="52321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2800" b="1" dirty="0" smtClean="0">
                    <a:solidFill>
                      <a:srgbClr val="FF0000"/>
                    </a:solidFill>
                    <a:effectLst>
                      <a:outerShdw blurRad="38100" dist="38100" dir="2700000" algn="tl">
                        <a:srgbClr val="000000">
                          <a:alpha val="43137"/>
                        </a:srgbClr>
                      </a:outerShdw>
                    </a:effectLst>
                  </a:rPr>
                  <a:t>?</a:t>
                </a:r>
                <a:endParaRPr kumimoji="1" lang="ja-JP" altLang="en-US" sz="2800" b="1" dirty="0" smtClean="0">
                  <a:solidFill>
                    <a:srgbClr val="FF0000"/>
                  </a:solidFill>
                  <a:effectLst>
                    <a:outerShdw blurRad="38100" dist="38100" dir="2700000" algn="tl">
                      <a:srgbClr val="000000">
                        <a:alpha val="43137"/>
                      </a:srgbClr>
                    </a:outerShdw>
                  </a:effectLst>
                </a:endParaRPr>
              </a:p>
            </p:txBody>
          </p:sp>
          <p:sp>
            <p:nvSpPr>
              <p:cNvPr id="50" name="右中かっこ 49"/>
              <p:cNvSpPr/>
              <p:nvPr/>
            </p:nvSpPr>
            <p:spPr>
              <a:xfrm>
                <a:off x="7977639" y="4797152"/>
                <a:ext cx="314524" cy="977762"/>
              </a:xfrm>
              <a:prstGeom prst="rightBrace">
                <a:avLst>
                  <a:gd name="adj1" fmla="val 47296"/>
                  <a:gd name="adj2" fmla="val 50000"/>
                </a:avLst>
              </a:prstGeom>
              <a:ln w="25400">
                <a:solidFill>
                  <a:srgbClr val="660066"/>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35" name="グループ化 34"/>
          <p:cNvGrpSpPr/>
          <p:nvPr/>
        </p:nvGrpSpPr>
        <p:grpSpPr>
          <a:xfrm>
            <a:off x="693019" y="5106572"/>
            <a:ext cx="2376890" cy="1262204"/>
            <a:chOff x="693019" y="5106572"/>
            <a:chExt cx="2376890" cy="1262204"/>
          </a:xfrm>
        </p:grpSpPr>
        <p:grpSp>
          <p:nvGrpSpPr>
            <p:cNvPr id="36" name="グループ化 35"/>
            <p:cNvGrpSpPr/>
            <p:nvPr/>
          </p:nvGrpSpPr>
          <p:grpSpPr>
            <a:xfrm>
              <a:off x="1187624" y="5752877"/>
              <a:ext cx="1882285" cy="615899"/>
              <a:chOff x="1954546" y="2845405"/>
              <a:chExt cx="1882285" cy="615899"/>
            </a:xfrm>
          </p:grpSpPr>
          <p:cxnSp>
            <p:nvCxnSpPr>
              <p:cNvPr id="55" name="直線矢印コネクタ 54"/>
              <p:cNvCxnSpPr/>
              <p:nvPr/>
            </p:nvCxnSpPr>
            <p:spPr>
              <a:xfrm flipH="1" flipV="1">
                <a:off x="1954546" y="2845405"/>
                <a:ext cx="557884" cy="3784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2512429" y="2999639"/>
                <a:ext cx="1324402" cy="461665"/>
              </a:xfrm>
              <a:prstGeom prst="rect">
                <a:avLst/>
              </a:prstGeom>
              <a:noFill/>
            </p:spPr>
            <p:txBody>
              <a:bodyPr wrap="none" rtlCol="0">
                <a:spAutoFit/>
              </a:bodyPr>
              <a:lstStyle/>
              <a:p>
                <a:r>
                  <a:rPr kumimoji="1" lang="en-US" altLang="ja-JP" sz="1200" b="1" dirty="0" smtClean="0">
                    <a:solidFill>
                      <a:srgbClr val="FF0000"/>
                    </a:solidFill>
                  </a:rPr>
                  <a:t>Spin partner of </a:t>
                </a:r>
              </a:p>
              <a:p>
                <a:r>
                  <a:rPr lang="en-US" altLang="ja-JP" sz="1200" b="1" dirty="0" smtClean="0">
                    <a:solidFill>
                      <a:srgbClr val="FF0000"/>
                    </a:solidFill>
                  </a:rPr>
                  <a:t>Λ(1520)3/2</a:t>
                </a:r>
                <a:r>
                  <a:rPr lang="en-US" altLang="ja-JP" sz="1200" b="1" baseline="30000" dirty="0" smtClean="0">
                    <a:solidFill>
                      <a:srgbClr val="FF0000"/>
                    </a:solidFill>
                  </a:rPr>
                  <a:t>-  </a:t>
                </a:r>
                <a:r>
                  <a:rPr lang="en-US" altLang="ja-JP" sz="1200" b="1" dirty="0" smtClean="0">
                    <a:solidFill>
                      <a:srgbClr val="FF0000"/>
                    </a:solidFill>
                  </a:rPr>
                  <a:t>??</a:t>
                </a:r>
                <a:endParaRPr kumimoji="1" lang="ja-JP" altLang="en-US" sz="1200" b="1" dirty="0">
                  <a:solidFill>
                    <a:srgbClr val="FF0000"/>
                  </a:solidFill>
                </a:endParaRPr>
              </a:p>
            </p:txBody>
          </p:sp>
        </p:grpSp>
        <p:sp>
          <p:nvSpPr>
            <p:cNvPr id="54" name="円/楕円 53"/>
            <p:cNvSpPr>
              <a:spLocks noChangeAspect="1"/>
            </p:cNvSpPr>
            <p:nvPr/>
          </p:nvSpPr>
          <p:spPr>
            <a:xfrm>
              <a:off x="693019" y="5106572"/>
              <a:ext cx="616017" cy="732199"/>
            </a:xfrm>
            <a:prstGeom prst="ellipse">
              <a:avLst/>
            </a:prstGeom>
            <a:noFill/>
            <a:ln w="34925">
              <a:solidFill>
                <a:srgbClr val="FF6600"/>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grpSp>
      <p:grpSp>
        <p:nvGrpSpPr>
          <p:cNvPr id="59" name="グループ化 58"/>
          <p:cNvGrpSpPr/>
          <p:nvPr/>
        </p:nvGrpSpPr>
        <p:grpSpPr>
          <a:xfrm>
            <a:off x="2194974" y="1732009"/>
            <a:ext cx="3345763" cy="1989382"/>
            <a:chOff x="1616779" y="1496980"/>
            <a:chExt cx="3345763" cy="1989382"/>
          </a:xfrm>
        </p:grpSpPr>
        <p:cxnSp>
          <p:nvCxnSpPr>
            <p:cNvPr id="60" name="直線矢印コネクタ 59"/>
            <p:cNvCxnSpPr/>
            <p:nvPr/>
          </p:nvCxnSpPr>
          <p:spPr>
            <a:xfrm flipH="1">
              <a:off x="1616779" y="2103340"/>
              <a:ext cx="1512168" cy="13830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2778931" y="1496980"/>
              <a:ext cx="2183611" cy="646331"/>
            </a:xfrm>
            <a:prstGeom prst="rect">
              <a:avLst/>
            </a:prstGeom>
            <a:noFill/>
          </p:spPr>
          <p:txBody>
            <a:bodyPr wrap="none" rtlCol="0">
              <a:spAutoFit/>
            </a:bodyPr>
            <a:lstStyle/>
            <a:p>
              <a:r>
                <a:rPr kumimoji="1" lang="en-US" altLang="ja-JP" sz="1200" b="1" dirty="0" smtClean="0">
                  <a:solidFill>
                    <a:srgbClr val="FF0000"/>
                  </a:solidFill>
                </a:rPr>
                <a:t>New narrow 3/2</a:t>
              </a:r>
              <a:r>
                <a:rPr kumimoji="1" lang="en-US" altLang="ja-JP" sz="1200" b="1" baseline="30000" dirty="0" smtClean="0">
                  <a:solidFill>
                    <a:srgbClr val="FF0000"/>
                  </a:solidFill>
                </a:rPr>
                <a:t>+</a:t>
              </a:r>
              <a:r>
                <a:rPr kumimoji="1" lang="en-US" altLang="ja-JP" sz="1200" b="1" dirty="0" smtClean="0">
                  <a:solidFill>
                    <a:srgbClr val="FF0000"/>
                  </a:solidFill>
                </a:rPr>
                <a:t> resonance</a:t>
              </a:r>
            </a:p>
            <a:p>
              <a:r>
                <a:rPr lang="en-US" altLang="ja-JP" sz="1200" b="1" dirty="0" smtClean="0">
                  <a:solidFill>
                    <a:srgbClr val="0000FF"/>
                  </a:solidFill>
                </a:rPr>
                <a:t>M  = 1671 – 5i MeV</a:t>
              </a:r>
              <a:endParaRPr kumimoji="1" lang="en-US" altLang="ja-JP" sz="1200" b="1" dirty="0" smtClean="0">
                <a:solidFill>
                  <a:srgbClr val="0000FF"/>
                </a:solidFill>
              </a:endParaRPr>
            </a:p>
            <a:p>
              <a:r>
                <a:rPr lang="en-US" altLang="ja-JP" sz="1200" b="1" dirty="0" smtClean="0">
                  <a:solidFill>
                    <a:srgbClr val="FF0000"/>
                  </a:solidFill>
                </a:rPr>
                <a:t>near the </a:t>
              </a:r>
              <a:r>
                <a:rPr lang="en-US" altLang="ja-JP" sz="1200" b="1" dirty="0" err="1" smtClean="0">
                  <a:solidFill>
                    <a:srgbClr val="FF0000"/>
                  </a:solidFill>
                </a:rPr>
                <a:t>ηΛ</a:t>
              </a:r>
              <a:r>
                <a:rPr lang="en-US" altLang="ja-JP" sz="1200" b="1" dirty="0" smtClean="0">
                  <a:solidFill>
                    <a:srgbClr val="FF0000"/>
                  </a:solidFill>
                </a:rPr>
                <a:t> threshold !!</a:t>
              </a:r>
              <a:endParaRPr kumimoji="1" lang="ja-JP" altLang="en-US" sz="1200" b="1" dirty="0">
                <a:solidFill>
                  <a:srgbClr val="FF0000"/>
                </a:solidFill>
              </a:endParaRPr>
            </a:p>
          </p:txBody>
        </p:sp>
      </p:grpSp>
    </p:spTree>
    <p:custDataLst>
      <p:tags r:id="rId1"/>
    </p:custDataLst>
    <p:extLst>
      <p:ext uri="{BB962C8B-B14F-4D97-AF65-F5344CB8AC3E}">
        <p14:creationId xmlns:p14="http://schemas.microsoft.com/office/powerpoint/2010/main" val="297187648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11560" y="2322746"/>
            <a:ext cx="7920880" cy="1754326"/>
          </a:xfrm>
          <a:prstGeom prst="rect">
            <a:avLst/>
          </a:prstGeom>
          <a:solidFill>
            <a:schemeClr val="bg1"/>
          </a:solidFill>
          <a:ln w="38100">
            <a:solidFill>
              <a:srgbClr val="0000FF"/>
            </a:solidFill>
          </a:ln>
          <a:effectLst>
            <a:outerShdw blurRad="50800" dist="38100" dir="2700000" algn="tl" rotWithShape="0">
              <a:prstClr val="black">
                <a:alpha val="40000"/>
              </a:prstClr>
            </a:outerShdw>
          </a:effectLst>
        </p:spPr>
        <p:txBody>
          <a:bodyPr wrap="square" rtlCol="0">
            <a:spAutoFit/>
          </a:bodyPr>
          <a:lstStyle/>
          <a:p>
            <a:pPr algn="ctr">
              <a:buClr>
                <a:srgbClr val="FF0000"/>
              </a:buClr>
            </a:pPr>
            <a:endParaRPr lang="en-US" altLang="ja-JP" sz="1200" dirty="0" smtClean="0">
              <a:latin typeface="+mj-lt"/>
            </a:endParaRPr>
          </a:p>
          <a:p>
            <a:pPr algn="ctr">
              <a:buClr>
                <a:srgbClr val="FF0000"/>
              </a:buClr>
            </a:pPr>
            <a:r>
              <a:rPr lang="en-US" altLang="ja-JP" sz="2800" dirty="0">
                <a:latin typeface="+mj-lt"/>
              </a:rPr>
              <a:t>Study of K</a:t>
            </a:r>
            <a:r>
              <a:rPr lang="en-US" altLang="ja-JP" sz="2800" baseline="30000" dirty="0">
                <a:latin typeface="+mj-lt"/>
              </a:rPr>
              <a:t>-</a:t>
            </a:r>
            <a:r>
              <a:rPr lang="en-US" altLang="ja-JP" sz="2800" dirty="0">
                <a:latin typeface="+mj-lt"/>
              </a:rPr>
              <a:t> d </a:t>
            </a:r>
            <a:r>
              <a:rPr lang="en-US" altLang="ja-JP" sz="2800" dirty="0">
                <a:latin typeface="+mj-lt"/>
                <a:sym typeface="Wingdings" panose="05000000000000000000" pitchFamily="2" charset="2"/>
              </a:rPr>
              <a:t> πYN </a:t>
            </a:r>
            <a:r>
              <a:rPr lang="en-US" altLang="ja-JP" sz="2800" dirty="0">
                <a:latin typeface="+mj-lt"/>
              </a:rPr>
              <a:t>reactions </a:t>
            </a:r>
            <a:endParaRPr lang="en-US" altLang="ja-JP" sz="2800" dirty="0" smtClean="0">
              <a:latin typeface="+mj-lt"/>
            </a:endParaRPr>
          </a:p>
          <a:p>
            <a:pPr algn="ctr">
              <a:buClr>
                <a:srgbClr val="FF0000"/>
              </a:buClr>
            </a:pPr>
            <a:r>
              <a:rPr lang="en-US" altLang="ja-JP" sz="2800" dirty="0" smtClean="0">
                <a:latin typeface="+mj-lt"/>
              </a:rPr>
              <a:t>to establish low-lying </a:t>
            </a:r>
            <a:r>
              <a:rPr lang="en-US" altLang="ja-JP" sz="2800" dirty="0">
                <a:latin typeface="+mj-lt"/>
              </a:rPr>
              <a:t>Y* </a:t>
            </a:r>
            <a:r>
              <a:rPr lang="en-US" altLang="ja-JP" sz="2800" dirty="0" smtClean="0">
                <a:latin typeface="+mj-lt"/>
              </a:rPr>
              <a:t>resonances</a:t>
            </a:r>
          </a:p>
          <a:p>
            <a:pPr algn="ctr">
              <a:buClr>
                <a:srgbClr val="FF0000"/>
              </a:buClr>
            </a:pPr>
            <a:r>
              <a:rPr lang="en-US" altLang="ja-JP" sz="2800" dirty="0" smtClean="0">
                <a:latin typeface="+mj-lt"/>
              </a:rPr>
              <a:t>(2 of 2)</a:t>
            </a:r>
          </a:p>
          <a:p>
            <a:pPr algn="ctr">
              <a:buClr>
                <a:srgbClr val="FF0000"/>
              </a:buClr>
            </a:pPr>
            <a:endParaRPr lang="en-US" altLang="ja-JP" sz="1200" dirty="0">
              <a:latin typeface="+mj-lt"/>
            </a:endParaRPr>
          </a:p>
        </p:txBody>
      </p:sp>
    </p:spTree>
    <p:extLst>
      <p:ext uri="{BB962C8B-B14F-4D97-AF65-F5344CB8AC3E}">
        <p14:creationId xmlns:p14="http://schemas.microsoft.com/office/powerpoint/2010/main" val="2996136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 name="Rectangle 2"/>
          <p:cNvSpPr txBox="1">
            <a:spLocks noChangeArrowheads="1"/>
          </p:cNvSpPr>
          <p:nvPr/>
        </p:nvSpPr>
        <p:spPr>
          <a:xfrm>
            <a:off x="0" y="0"/>
            <a:ext cx="9144000" cy="836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rPr>
              <a:t>Strategy for establishing Y* resonances</a:t>
            </a:r>
          </a:p>
          <a:p>
            <a:r>
              <a:rPr lang="en-US" altLang="ja-JP" sz="2800" dirty="0" smtClean="0">
                <a:solidFill>
                  <a:srgbClr val="0000FF"/>
                </a:solidFill>
              </a:rPr>
              <a:t>using </a:t>
            </a:r>
            <a:r>
              <a:rPr lang="en-US" altLang="ja-JP" sz="2800" dirty="0" err="1" smtClean="0">
                <a:solidFill>
                  <a:srgbClr val="0000FF"/>
                </a:solidFill>
              </a:rPr>
              <a:t>antikaon</a:t>
            </a:r>
            <a:r>
              <a:rPr lang="en-US" altLang="ja-JP" sz="2800" dirty="0" smtClean="0">
                <a:solidFill>
                  <a:srgbClr val="0000FF"/>
                </a:solidFill>
              </a:rPr>
              <a:t>-induced reactions</a:t>
            </a:r>
          </a:p>
        </p:txBody>
      </p:sp>
      <p:cxnSp>
        <p:nvCxnSpPr>
          <p:cNvPr id="5" name="直線矢印コネクタ 4"/>
          <p:cNvCxnSpPr/>
          <p:nvPr/>
        </p:nvCxnSpPr>
        <p:spPr>
          <a:xfrm flipV="1">
            <a:off x="611560" y="2558934"/>
            <a:ext cx="7610798" cy="597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8222358" y="2380238"/>
            <a:ext cx="526106" cy="369332"/>
          </a:xfrm>
          <a:prstGeom prst="rect">
            <a:avLst/>
          </a:prstGeom>
          <a:noFill/>
        </p:spPr>
        <p:txBody>
          <a:bodyPr wrap="none" rtlCol="0">
            <a:spAutoFit/>
          </a:bodyPr>
          <a:lstStyle/>
          <a:p>
            <a:r>
              <a:rPr kumimoji="1" lang="en-US" altLang="ja-JP" b="1" dirty="0" smtClean="0"/>
              <a:t>s</a:t>
            </a:r>
            <a:r>
              <a:rPr kumimoji="1" lang="en-US" altLang="ja-JP" b="1" baseline="30000" dirty="0" smtClean="0"/>
              <a:t>1/2</a:t>
            </a:r>
            <a:endParaRPr kumimoji="1" lang="ja-JP" altLang="en-US" b="1" baseline="30000" dirty="0"/>
          </a:p>
        </p:txBody>
      </p:sp>
      <p:cxnSp>
        <p:nvCxnSpPr>
          <p:cNvPr id="13" name="直線コネクタ 12"/>
          <p:cNvCxnSpPr/>
          <p:nvPr/>
        </p:nvCxnSpPr>
        <p:spPr>
          <a:xfrm flipV="1">
            <a:off x="611560" y="1484784"/>
            <a:ext cx="0" cy="108012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72552" y="1156633"/>
            <a:ext cx="478016" cy="338554"/>
          </a:xfrm>
          <a:prstGeom prst="rect">
            <a:avLst/>
          </a:prstGeom>
          <a:noFill/>
        </p:spPr>
        <p:txBody>
          <a:bodyPr wrap="none" rtlCol="0">
            <a:spAutoFit/>
          </a:bodyPr>
          <a:lstStyle/>
          <a:p>
            <a:r>
              <a:rPr lang="en-US" altLang="ja-JP" sz="1600" b="1" dirty="0" smtClean="0"/>
              <a:t>πΛ</a:t>
            </a:r>
            <a:endParaRPr kumimoji="1" lang="ja-JP" altLang="en-US" sz="1600" b="1" dirty="0"/>
          </a:p>
        </p:txBody>
      </p:sp>
      <p:sp>
        <p:nvSpPr>
          <p:cNvPr id="67" name="テキスト ボックス 66"/>
          <p:cNvSpPr txBox="1"/>
          <p:nvPr/>
        </p:nvSpPr>
        <p:spPr>
          <a:xfrm>
            <a:off x="1010464" y="1156428"/>
            <a:ext cx="465192" cy="338554"/>
          </a:xfrm>
          <a:prstGeom prst="rect">
            <a:avLst/>
          </a:prstGeom>
          <a:noFill/>
        </p:spPr>
        <p:txBody>
          <a:bodyPr wrap="none" rtlCol="0">
            <a:spAutoFit/>
          </a:bodyPr>
          <a:lstStyle/>
          <a:p>
            <a:r>
              <a:rPr lang="en-US" altLang="ja-JP" sz="1600" b="1" dirty="0" smtClean="0"/>
              <a:t>πΣ</a:t>
            </a:r>
            <a:endParaRPr kumimoji="1" lang="ja-JP" altLang="en-US" sz="1600" b="1" dirty="0"/>
          </a:p>
        </p:txBody>
      </p:sp>
      <p:cxnSp>
        <p:nvCxnSpPr>
          <p:cNvPr id="68" name="直線コネクタ 67"/>
          <p:cNvCxnSpPr/>
          <p:nvPr/>
        </p:nvCxnSpPr>
        <p:spPr>
          <a:xfrm flipV="1">
            <a:off x="1259632" y="1484784"/>
            <a:ext cx="0" cy="108012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V="1">
            <a:off x="2843808" y="1484784"/>
            <a:ext cx="0" cy="108012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テキスト ボックス 69"/>
              <p:cNvSpPr txBox="1"/>
              <p:nvPr/>
            </p:nvSpPr>
            <p:spPr>
              <a:xfrm>
                <a:off x="2627784" y="1134998"/>
                <a:ext cx="479618" cy="347659"/>
              </a:xfrm>
              <a:prstGeom prst="rect">
                <a:avLst/>
              </a:prstGeom>
              <a:noFill/>
            </p:spPr>
            <p:txBody>
              <a:bodyPr wrap="none" rtlCol="0">
                <a:spAutoFit/>
              </a:bodyPr>
              <a:lstStyle/>
              <a:p>
                <a14:m>
                  <m:oMath xmlns:m="http://schemas.openxmlformats.org/officeDocument/2006/math">
                    <m:acc>
                      <m:accPr>
                        <m:chr m:val="̅"/>
                        <m:ctrlPr>
                          <a:rPr lang="en-US" altLang="ja-JP" sz="1600" b="1" i="1">
                            <a:latin typeface="Cambria Math"/>
                          </a:rPr>
                        </m:ctrlPr>
                      </m:accPr>
                      <m:e>
                        <m:r>
                          <m:rPr>
                            <m:nor/>
                          </m:rPr>
                          <a:rPr lang="en-US" altLang="ja-JP" sz="1600" b="1"/>
                          <m:t>K</m:t>
                        </m:r>
                      </m:e>
                    </m:acc>
                  </m:oMath>
                </a14:m>
                <a:r>
                  <a:rPr lang="en-US" altLang="ja-JP" sz="1600" b="1" dirty="0"/>
                  <a:t>N</a:t>
                </a:r>
                <a:endParaRPr kumimoji="1" lang="ja-JP" altLang="en-US" sz="1600" b="1" dirty="0"/>
              </a:p>
            </p:txBody>
          </p:sp>
        </mc:Choice>
        <mc:Fallback xmlns="">
          <p:sp>
            <p:nvSpPr>
              <p:cNvPr id="70" name="テキスト ボックス 69"/>
              <p:cNvSpPr txBox="1">
                <a:spLocks noRot="1" noChangeAspect="1" noMove="1" noResize="1" noEditPoints="1" noAdjustHandles="1" noChangeArrowheads="1" noChangeShapeType="1" noTextEdit="1"/>
              </p:cNvSpPr>
              <p:nvPr/>
            </p:nvSpPr>
            <p:spPr>
              <a:xfrm>
                <a:off x="2627784" y="1134998"/>
                <a:ext cx="479618" cy="347659"/>
              </a:xfrm>
              <a:prstGeom prst="rect">
                <a:avLst/>
              </a:prstGeom>
              <a:blipFill rotWithShape="1">
                <a:blip r:embed="rId2"/>
                <a:stretch>
                  <a:fillRect t="-1754" r="-5063" b="-22807"/>
                </a:stretch>
              </a:blipFill>
            </p:spPr>
            <p:txBody>
              <a:bodyPr/>
              <a:lstStyle/>
              <a:p>
                <a:r>
                  <a:rPr lang="ja-JP" altLang="en-US">
                    <a:noFill/>
                  </a:rPr>
                  <a:t> </a:t>
                </a:r>
              </a:p>
            </p:txBody>
          </p:sp>
        </mc:Fallback>
      </mc:AlternateContent>
      <p:sp>
        <p:nvSpPr>
          <p:cNvPr id="71" name="テキスト ボックス 70"/>
          <p:cNvSpPr txBox="1"/>
          <p:nvPr/>
        </p:nvSpPr>
        <p:spPr>
          <a:xfrm>
            <a:off x="1754081" y="1855857"/>
            <a:ext cx="729687" cy="276999"/>
          </a:xfrm>
          <a:prstGeom prst="rect">
            <a:avLst/>
          </a:prstGeom>
          <a:noFill/>
        </p:spPr>
        <p:txBody>
          <a:bodyPr wrap="none" rtlCol="0">
            <a:spAutoFit/>
          </a:bodyPr>
          <a:lstStyle/>
          <a:p>
            <a:r>
              <a:rPr lang="en-US" altLang="ja-JP" sz="1200" b="1" dirty="0" smtClean="0">
                <a:solidFill>
                  <a:srgbClr val="009900"/>
                </a:solidFill>
              </a:rPr>
              <a:t>Λ(1405)</a:t>
            </a:r>
          </a:p>
        </p:txBody>
      </p:sp>
      <p:sp>
        <p:nvSpPr>
          <p:cNvPr id="72" name="右矢印 71"/>
          <p:cNvSpPr/>
          <p:nvPr/>
        </p:nvSpPr>
        <p:spPr>
          <a:xfrm>
            <a:off x="3419872" y="3531332"/>
            <a:ext cx="4809520" cy="288032"/>
          </a:xfrm>
          <a:prstGeom prst="rightArrow">
            <a:avLst/>
          </a:prstGeom>
          <a:solidFill>
            <a:srgbClr val="0099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73" name="右矢印 72"/>
          <p:cNvSpPr/>
          <p:nvPr/>
        </p:nvSpPr>
        <p:spPr>
          <a:xfrm>
            <a:off x="4374028" y="5389239"/>
            <a:ext cx="3816424" cy="288032"/>
          </a:xfrm>
          <a:prstGeom prst="rightArrow">
            <a:avLst/>
          </a:prstGeom>
          <a:solidFill>
            <a:srgbClr val="0000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74" name="テキスト ボックス 73"/>
          <p:cNvSpPr txBox="1"/>
          <p:nvPr/>
        </p:nvSpPr>
        <p:spPr>
          <a:xfrm>
            <a:off x="6804248" y="1743199"/>
            <a:ext cx="1242648" cy="461665"/>
          </a:xfrm>
          <a:prstGeom prst="rect">
            <a:avLst/>
          </a:prstGeom>
          <a:noFill/>
        </p:spPr>
        <p:txBody>
          <a:bodyPr wrap="none" rtlCol="0">
            <a:spAutoFit/>
          </a:bodyPr>
          <a:lstStyle/>
          <a:p>
            <a:r>
              <a:rPr lang="en-US" altLang="ja-JP" sz="1200" b="1" dirty="0" smtClean="0">
                <a:solidFill>
                  <a:srgbClr val="009900"/>
                </a:solidFill>
              </a:rPr>
              <a:t>high-mass</a:t>
            </a:r>
          </a:p>
          <a:p>
            <a:r>
              <a:rPr lang="en-US" altLang="ja-JP" sz="1200" b="1" dirty="0">
                <a:solidFill>
                  <a:srgbClr val="009900"/>
                </a:solidFill>
              </a:rPr>
              <a:t>Y</a:t>
            </a:r>
            <a:r>
              <a:rPr kumimoji="1" lang="en-US" altLang="ja-JP" sz="1200" b="1" dirty="0" smtClean="0">
                <a:solidFill>
                  <a:srgbClr val="009900"/>
                </a:solidFill>
              </a:rPr>
              <a:t>* resonances</a:t>
            </a:r>
            <a:endParaRPr kumimoji="1" lang="ja-JP" altLang="en-US" sz="1200" b="1" dirty="0">
              <a:solidFill>
                <a:srgbClr val="009900"/>
              </a:solidFill>
            </a:endParaRPr>
          </a:p>
        </p:txBody>
      </p:sp>
      <p:cxnSp>
        <p:nvCxnSpPr>
          <p:cNvPr id="75" name="直線コネクタ 74"/>
          <p:cNvCxnSpPr/>
          <p:nvPr/>
        </p:nvCxnSpPr>
        <p:spPr>
          <a:xfrm flipV="1">
            <a:off x="4644008" y="1478814"/>
            <a:ext cx="0" cy="108012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4414076" y="1156633"/>
            <a:ext cx="445956" cy="338554"/>
          </a:xfrm>
          <a:prstGeom prst="rect">
            <a:avLst/>
          </a:prstGeom>
          <a:noFill/>
        </p:spPr>
        <p:txBody>
          <a:bodyPr wrap="none" rtlCol="0">
            <a:spAutoFit/>
          </a:bodyPr>
          <a:lstStyle/>
          <a:p>
            <a:r>
              <a:rPr lang="en-US" altLang="ja-JP" sz="1600" b="1" dirty="0" err="1" smtClean="0"/>
              <a:t>η</a:t>
            </a:r>
            <a:r>
              <a:rPr lang="en-US" altLang="ja-JP" sz="1600" b="1" dirty="0" err="1"/>
              <a:t>Λ</a:t>
            </a:r>
            <a:endParaRPr kumimoji="1" lang="ja-JP" altLang="en-US" sz="1600" b="1" dirty="0"/>
          </a:p>
        </p:txBody>
      </p:sp>
      <mc:AlternateContent xmlns:mc="http://schemas.openxmlformats.org/markup-compatibility/2006" xmlns:a14="http://schemas.microsoft.com/office/drawing/2010/main">
        <mc:Choice Requires="a14">
          <p:sp>
            <p:nvSpPr>
              <p:cNvPr id="78" name="テキスト ボックス 77"/>
              <p:cNvSpPr txBox="1"/>
              <p:nvPr/>
            </p:nvSpPr>
            <p:spPr>
              <a:xfrm>
                <a:off x="3206175" y="3759879"/>
                <a:ext cx="5387052" cy="315664"/>
              </a:xfrm>
              <a:prstGeom prst="rect">
                <a:avLst/>
              </a:prstGeom>
              <a:noFill/>
            </p:spPr>
            <p:txBody>
              <a:bodyPr wrap="none" rtlCol="0">
                <a:spAutoFit/>
              </a:bodyPr>
              <a:lstStyle/>
              <a:p>
                <a:r>
                  <a:rPr kumimoji="1" lang="en-US" altLang="ja-JP" sz="1400" b="1" i="1" dirty="0" smtClean="0">
                    <a:solidFill>
                      <a:srgbClr val="FF0000"/>
                    </a:solidFill>
                  </a:rPr>
                  <a:t>“Complete experiments” </a:t>
                </a:r>
                <a:r>
                  <a:rPr kumimoji="1" lang="en-US" altLang="ja-JP" sz="1400" b="1" dirty="0" smtClean="0"/>
                  <a:t>for K</a:t>
                </a:r>
                <a:r>
                  <a:rPr kumimoji="1" lang="en-US" altLang="ja-JP" sz="1400" b="1" baseline="30000" dirty="0" smtClean="0"/>
                  <a:t>-</a:t>
                </a:r>
                <a:r>
                  <a:rPr kumimoji="1" lang="en-US" altLang="ja-JP" sz="1400" b="1" dirty="0" smtClean="0"/>
                  <a:t>p </a:t>
                </a:r>
                <a:r>
                  <a:rPr kumimoji="1" lang="en-US" altLang="ja-JP" sz="1400" b="1" dirty="0" smtClean="0">
                    <a:sym typeface="Wingdings" panose="05000000000000000000" pitchFamily="2" charset="2"/>
                  </a:rPr>
                  <a:t> </a:t>
                </a:r>
                <a14:m>
                  <m:oMath xmlns:m="http://schemas.openxmlformats.org/officeDocument/2006/math">
                    <m:acc>
                      <m:accPr>
                        <m:chr m:val="̅"/>
                        <m:ctrlPr>
                          <a:rPr lang="en-US" altLang="ja-JP" sz="1400" b="1" i="1" smtClean="0">
                            <a:solidFill>
                              <a:prstClr val="black"/>
                            </a:solidFill>
                            <a:latin typeface="Cambria Math"/>
                          </a:rPr>
                        </m:ctrlPr>
                      </m:accPr>
                      <m:e>
                        <m:r>
                          <m:rPr>
                            <m:nor/>
                          </m:rPr>
                          <a:rPr lang="en-US" altLang="ja-JP" sz="1400" b="1">
                            <a:solidFill>
                              <a:prstClr val="black"/>
                            </a:solidFill>
                          </a:rPr>
                          <m:t>K</m:t>
                        </m:r>
                      </m:e>
                    </m:acc>
                  </m:oMath>
                </a14:m>
                <a:r>
                  <a:rPr lang="en-US" altLang="ja-JP" sz="1400" b="1" dirty="0" smtClean="0">
                    <a:solidFill>
                      <a:prstClr val="black"/>
                    </a:solidFill>
                  </a:rPr>
                  <a:t>N, πY, </a:t>
                </a:r>
                <a:r>
                  <a:rPr lang="en-US" altLang="ja-JP" sz="1400" b="1" dirty="0" err="1" smtClean="0">
                    <a:solidFill>
                      <a:srgbClr val="0000FF"/>
                    </a:solidFill>
                  </a:rPr>
                  <a:t>ηY</a:t>
                </a:r>
                <a:r>
                  <a:rPr lang="en-US" altLang="ja-JP" sz="1400" b="1" dirty="0" smtClean="0">
                    <a:solidFill>
                      <a:srgbClr val="0000FF"/>
                    </a:solidFill>
                  </a:rPr>
                  <a:t>, KΞ, </a:t>
                </a:r>
                <a:r>
                  <a:rPr lang="en-US" altLang="ja-JP" sz="1400" b="1" dirty="0" err="1" smtClean="0">
                    <a:solidFill>
                      <a:srgbClr val="0000FF"/>
                    </a:solidFill>
                  </a:rPr>
                  <a:t>ωY</a:t>
                </a:r>
                <a:r>
                  <a:rPr lang="en-US" altLang="ja-JP" sz="1400" b="1" dirty="0" smtClean="0">
                    <a:solidFill>
                      <a:srgbClr val="0000FF"/>
                    </a:solidFill>
                  </a:rPr>
                  <a:t>, </a:t>
                </a:r>
                <a:r>
                  <a:rPr lang="en-US" altLang="ja-JP" sz="1400" b="1" dirty="0" err="1" smtClean="0">
                    <a:solidFill>
                      <a:srgbClr val="0000FF"/>
                    </a:solidFill>
                  </a:rPr>
                  <a:t>η’Y</a:t>
                </a:r>
                <a:r>
                  <a:rPr lang="en-US" altLang="ja-JP" sz="1400" b="1" dirty="0" smtClean="0">
                    <a:solidFill>
                      <a:srgbClr val="0000FF"/>
                    </a:solidFill>
                  </a:rPr>
                  <a:t>, …</a:t>
                </a:r>
                <a:endParaRPr kumimoji="1" lang="ja-JP" altLang="en-US" sz="1400" b="1" dirty="0">
                  <a:solidFill>
                    <a:srgbClr val="0000FF"/>
                  </a:solidFill>
                </a:endParaRPr>
              </a:p>
            </p:txBody>
          </p:sp>
        </mc:Choice>
        <mc:Fallback xmlns="">
          <p:sp>
            <p:nvSpPr>
              <p:cNvPr id="78" name="テキスト ボックス 77"/>
              <p:cNvSpPr txBox="1">
                <a:spLocks noRot="1" noChangeAspect="1" noMove="1" noResize="1" noEditPoints="1" noAdjustHandles="1" noChangeArrowheads="1" noChangeShapeType="1" noTextEdit="1"/>
              </p:cNvSpPr>
              <p:nvPr/>
            </p:nvSpPr>
            <p:spPr>
              <a:xfrm>
                <a:off x="3206175" y="3759879"/>
                <a:ext cx="5387052" cy="315664"/>
              </a:xfrm>
              <a:prstGeom prst="rect">
                <a:avLst/>
              </a:prstGeom>
              <a:blipFill rotWithShape="1">
                <a:blip r:embed="rId3"/>
                <a:stretch>
                  <a:fillRect l="-339" b="-1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テキスト ボックス 78"/>
              <p:cNvSpPr txBox="1"/>
              <p:nvPr/>
            </p:nvSpPr>
            <p:spPr>
              <a:xfrm>
                <a:off x="4559137" y="5633616"/>
                <a:ext cx="3308919" cy="315664"/>
              </a:xfrm>
              <a:prstGeom prst="rect">
                <a:avLst/>
              </a:prstGeom>
              <a:noFill/>
            </p:spPr>
            <p:txBody>
              <a:bodyPr wrap="none" rtlCol="0">
                <a:spAutoFit/>
              </a:bodyPr>
              <a:lstStyle/>
              <a:p>
                <a:r>
                  <a:rPr kumimoji="1" lang="en-US" altLang="ja-JP" sz="1400" b="1" dirty="0" smtClean="0"/>
                  <a:t>2 </a:t>
                </a:r>
                <a:r>
                  <a:rPr kumimoji="1" lang="en-US" altLang="ja-JP" sz="1400" b="1" dirty="0" smtClean="0">
                    <a:sym typeface="Wingdings" panose="05000000000000000000" pitchFamily="2" charset="2"/>
                  </a:rPr>
                  <a:t> 3 reactions: K</a:t>
                </a:r>
                <a:r>
                  <a:rPr kumimoji="1" lang="en-US" altLang="ja-JP" sz="1400" b="1" baseline="30000" dirty="0" smtClean="0">
                    <a:sym typeface="Wingdings" panose="05000000000000000000" pitchFamily="2" charset="2"/>
                  </a:rPr>
                  <a:t>-</a:t>
                </a:r>
                <a:r>
                  <a:rPr kumimoji="1" lang="en-US" altLang="ja-JP" sz="1400" b="1" dirty="0" smtClean="0">
                    <a:sym typeface="Wingdings" panose="05000000000000000000" pitchFamily="2" charset="2"/>
                  </a:rPr>
                  <a:t>p  ππΛ, π</a:t>
                </a:r>
                <a14:m>
                  <m:oMath xmlns:m="http://schemas.openxmlformats.org/officeDocument/2006/math">
                    <m:acc>
                      <m:accPr>
                        <m:chr m:val="̅"/>
                        <m:ctrlPr>
                          <a:rPr lang="en-US" altLang="ja-JP" sz="1400" b="1" i="1">
                            <a:latin typeface="Cambria Math"/>
                          </a:rPr>
                        </m:ctrlPr>
                      </m:accPr>
                      <m:e>
                        <m:r>
                          <m:rPr>
                            <m:nor/>
                          </m:rPr>
                          <a:rPr lang="en-US" altLang="ja-JP" sz="1400" b="1"/>
                          <m:t>K</m:t>
                        </m:r>
                      </m:e>
                    </m:acc>
                  </m:oMath>
                </a14:m>
                <a:r>
                  <a:rPr lang="en-US" altLang="ja-JP" sz="1400" b="1" dirty="0" smtClean="0"/>
                  <a:t>N,…</a:t>
                </a:r>
                <a:endParaRPr lang="ja-JP" altLang="en-US" sz="1400" b="1" dirty="0"/>
              </a:p>
            </p:txBody>
          </p:sp>
        </mc:Choice>
        <mc:Fallback xmlns="">
          <p:sp>
            <p:nvSpPr>
              <p:cNvPr id="79" name="テキスト ボックス 78"/>
              <p:cNvSpPr txBox="1">
                <a:spLocks noRot="1" noChangeAspect="1" noMove="1" noResize="1" noEditPoints="1" noAdjustHandles="1" noChangeArrowheads="1" noChangeShapeType="1" noTextEdit="1"/>
              </p:cNvSpPr>
              <p:nvPr/>
            </p:nvSpPr>
            <p:spPr>
              <a:xfrm>
                <a:off x="4559137" y="5633616"/>
                <a:ext cx="3308919" cy="315664"/>
              </a:xfrm>
              <a:prstGeom prst="rect">
                <a:avLst/>
              </a:prstGeom>
              <a:blipFill rotWithShape="1">
                <a:blip r:embed="rId4"/>
                <a:stretch>
                  <a:fillRect l="-552" b="-19231"/>
                </a:stretch>
              </a:blipFill>
            </p:spPr>
            <p:txBody>
              <a:bodyPr/>
              <a:lstStyle/>
              <a:p>
                <a:r>
                  <a:rPr lang="ja-JP" altLang="en-US">
                    <a:noFill/>
                  </a:rPr>
                  <a:t> </a:t>
                </a:r>
              </a:p>
            </p:txBody>
          </p:sp>
        </mc:Fallback>
      </mc:AlternateContent>
      <p:grpSp>
        <p:nvGrpSpPr>
          <p:cNvPr id="88" name="グループ化 87"/>
          <p:cNvGrpSpPr/>
          <p:nvPr/>
        </p:nvGrpSpPr>
        <p:grpSpPr>
          <a:xfrm>
            <a:off x="4879633" y="4180645"/>
            <a:ext cx="2232248" cy="1120563"/>
            <a:chOff x="6300192" y="1761294"/>
            <a:chExt cx="2232248" cy="1120563"/>
          </a:xfrm>
        </p:grpSpPr>
        <p:cxnSp>
          <p:nvCxnSpPr>
            <p:cNvPr id="89" name="Straight Arrow Connector 15"/>
            <p:cNvCxnSpPr/>
            <p:nvPr/>
          </p:nvCxnSpPr>
          <p:spPr>
            <a:xfrm>
              <a:off x="6560537" y="2048606"/>
              <a:ext cx="259102" cy="255529"/>
            </a:xfrm>
            <a:prstGeom prst="straightConnector1">
              <a:avLst/>
            </a:prstGeom>
            <a:ln w="3175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0" name="Straight Arrow Connector 15"/>
            <p:cNvCxnSpPr>
              <a:endCxn id="96" idx="0"/>
            </p:cNvCxnSpPr>
            <p:nvPr/>
          </p:nvCxnSpPr>
          <p:spPr>
            <a:xfrm flipV="1">
              <a:off x="7245437" y="1997926"/>
              <a:ext cx="361200" cy="318652"/>
            </a:xfrm>
            <a:prstGeom prst="straightConnector1">
              <a:avLst/>
            </a:prstGeom>
            <a:ln w="3175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Straight Arrow Connector 15"/>
            <p:cNvCxnSpPr/>
            <p:nvPr/>
          </p:nvCxnSpPr>
          <p:spPr>
            <a:xfrm flipV="1">
              <a:off x="6575657" y="2311488"/>
              <a:ext cx="259662" cy="238384"/>
            </a:xfrm>
            <a:prstGeom prst="straightConnector1">
              <a:avLst/>
            </a:prstGeom>
            <a:ln w="317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2" name="Straight Arrow Connector 15"/>
            <p:cNvCxnSpPr/>
            <p:nvPr/>
          </p:nvCxnSpPr>
          <p:spPr>
            <a:xfrm>
              <a:off x="7224461" y="2319911"/>
              <a:ext cx="408464" cy="320815"/>
            </a:xfrm>
            <a:prstGeom prst="straightConnector1">
              <a:avLst/>
            </a:prstGeom>
            <a:ln w="317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3" name="テキスト ボックス 92"/>
            <p:cNvSpPr txBox="1"/>
            <p:nvPr/>
          </p:nvSpPr>
          <p:spPr>
            <a:xfrm>
              <a:off x="6304702" y="2407532"/>
              <a:ext cx="318718" cy="261610"/>
            </a:xfrm>
            <a:prstGeom prst="rect">
              <a:avLst/>
            </a:prstGeom>
            <a:noFill/>
          </p:spPr>
          <p:txBody>
            <a:bodyPr wrap="square" rtlCol="0">
              <a:spAutoFit/>
            </a:bodyPr>
            <a:lstStyle/>
            <a:p>
              <a:r>
                <a:rPr kumimoji="1" lang="en-US" altLang="ja-JP" sz="1100" b="1" dirty="0" smtClean="0"/>
                <a:t>N</a:t>
              </a:r>
              <a:endParaRPr kumimoji="1" lang="ja-JP" altLang="en-US" sz="1100" b="1" dirty="0"/>
            </a:p>
          </p:txBody>
        </p:sp>
        <mc:AlternateContent xmlns:mc="http://schemas.openxmlformats.org/markup-compatibility/2006" xmlns:a14="http://schemas.microsoft.com/office/drawing/2010/main">
          <mc:Choice Requires="a14">
            <p:sp>
              <p:nvSpPr>
                <p:cNvPr id="94" name="TextBox 37"/>
                <p:cNvSpPr txBox="1"/>
                <p:nvPr/>
              </p:nvSpPr>
              <p:spPr>
                <a:xfrm>
                  <a:off x="6300192" y="1946626"/>
                  <a:ext cx="318718" cy="26789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sz="1100" b="1" i="1">
                                <a:latin typeface="Cambria Math"/>
                              </a:rPr>
                            </m:ctrlPr>
                          </m:accPr>
                          <m:e>
                            <m:r>
                              <m:rPr>
                                <m:nor/>
                              </m:rPr>
                              <a:rPr lang="en-US" altLang="ja-JP" sz="1100" b="1"/>
                              <m:t>K</m:t>
                            </m:r>
                          </m:e>
                        </m:acc>
                      </m:oMath>
                    </m:oMathPara>
                  </a14:m>
                  <a:endParaRPr lang="ja-JP" altLang="en-US" sz="1100" b="1" dirty="0"/>
                </a:p>
              </p:txBody>
            </p:sp>
          </mc:Choice>
          <mc:Fallback xmlns="">
            <p:sp>
              <p:nvSpPr>
                <p:cNvPr id="94" name="TextBox 37"/>
                <p:cNvSpPr txBox="1">
                  <a:spLocks noRot="1" noChangeAspect="1" noMove="1" noResize="1" noEditPoints="1" noAdjustHandles="1" noChangeArrowheads="1" noChangeShapeType="1" noTextEdit="1"/>
                </p:cNvSpPr>
                <p:nvPr/>
              </p:nvSpPr>
              <p:spPr>
                <a:xfrm>
                  <a:off x="6300192" y="1946626"/>
                  <a:ext cx="318718" cy="267894"/>
                </a:xfrm>
                <a:prstGeom prst="rect">
                  <a:avLst/>
                </a:prstGeom>
                <a:blipFill rotWithShape="1">
                  <a:blip r:embed="rId8"/>
                  <a:stretch>
                    <a:fillRect/>
                  </a:stretch>
                </a:blipFill>
              </p:spPr>
              <p:txBody>
                <a:bodyPr/>
                <a:lstStyle/>
                <a:p>
                  <a:r>
                    <a:rPr lang="ja-JP" altLang="en-US">
                      <a:noFill/>
                    </a:rPr>
                    <a:t> </a:t>
                  </a:r>
                </a:p>
              </p:txBody>
            </p:sp>
          </mc:Fallback>
        </mc:AlternateContent>
        <p:sp>
          <p:nvSpPr>
            <p:cNvPr id="95" name="テキスト ボックス 94"/>
            <p:cNvSpPr txBox="1"/>
            <p:nvPr/>
          </p:nvSpPr>
          <p:spPr>
            <a:xfrm>
              <a:off x="6771519" y="1995424"/>
              <a:ext cx="616648" cy="276999"/>
            </a:xfrm>
            <a:prstGeom prst="rect">
              <a:avLst/>
            </a:prstGeom>
            <a:noFill/>
          </p:spPr>
          <p:txBody>
            <a:bodyPr wrap="square" rtlCol="0">
              <a:spAutoFit/>
            </a:bodyPr>
            <a:lstStyle/>
            <a:p>
              <a:r>
                <a:rPr lang="en-US" altLang="ja-JP" sz="1200" b="1" dirty="0" smtClean="0">
                  <a:solidFill>
                    <a:srgbClr val="FF0000"/>
                  </a:solidFill>
                </a:rPr>
                <a:t>Λ*, Σ*</a:t>
              </a:r>
              <a:endParaRPr kumimoji="1" lang="ja-JP" altLang="en-US" sz="1200" b="1" dirty="0">
                <a:solidFill>
                  <a:srgbClr val="FF0000"/>
                </a:solidFill>
                <a:latin typeface="Symbol" pitchFamily="18" charset="2"/>
              </a:endParaRPr>
            </a:p>
          </p:txBody>
        </p:sp>
        <p:sp>
          <p:nvSpPr>
            <p:cNvPr id="96" name="テキスト ボックス 95"/>
            <p:cNvSpPr txBox="1"/>
            <p:nvPr/>
          </p:nvSpPr>
          <p:spPr>
            <a:xfrm>
              <a:off x="7456596" y="1997926"/>
              <a:ext cx="300082" cy="369332"/>
            </a:xfrm>
            <a:prstGeom prst="rect">
              <a:avLst/>
            </a:prstGeom>
            <a:noFill/>
          </p:spPr>
          <p:txBody>
            <a:bodyPr wrap="none" rtlCol="0">
              <a:spAutoFit/>
            </a:bodyPr>
            <a:lstStyle/>
            <a:p>
              <a:r>
                <a:rPr lang="ja-JP" altLang="en-US" b="1" dirty="0">
                  <a:effectLst>
                    <a:outerShdw blurRad="38100" dist="38100" dir="2700000" algn="tl">
                      <a:srgbClr val="000000">
                        <a:alpha val="43137"/>
                      </a:srgbClr>
                    </a:outerShdw>
                  </a:effectLst>
                </a:rPr>
                <a:t>・</a:t>
              </a:r>
              <a:endParaRPr kumimoji="1" lang="ja-JP" altLang="en-US" b="1" dirty="0">
                <a:effectLst>
                  <a:outerShdw blurRad="38100" dist="38100" dir="2700000" algn="tl">
                    <a:srgbClr val="000000">
                      <a:alpha val="43137"/>
                    </a:srgbClr>
                  </a:outerShdw>
                </a:effectLst>
              </a:endParaRPr>
            </a:p>
          </p:txBody>
        </p:sp>
        <p:sp>
          <p:nvSpPr>
            <p:cNvPr id="97" name="テキスト ボックス 96"/>
            <p:cNvSpPr txBox="1"/>
            <p:nvPr/>
          </p:nvSpPr>
          <p:spPr>
            <a:xfrm>
              <a:off x="7522329" y="2135245"/>
              <a:ext cx="300082" cy="369332"/>
            </a:xfrm>
            <a:prstGeom prst="rect">
              <a:avLst/>
            </a:prstGeom>
            <a:noFill/>
          </p:spPr>
          <p:txBody>
            <a:bodyPr wrap="none" rtlCol="0">
              <a:spAutoFit/>
            </a:bodyPr>
            <a:lstStyle/>
            <a:p>
              <a:r>
                <a:rPr lang="ja-JP" altLang="en-US" b="1" dirty="0">
                  <a:effectLst>
                    <a:outerShdw blurRad="38100" dist="38100" dir="2700000" algn="tl">
                      <a:srgbClr val="000000">
                        <a:alpha val="43137"/>
                      </a:srgbClr>
                    </a:outerShdw>
                  </a:effectLst>
                </a:rPr>
                <a:t>・</a:t>
              </a:r>
              <a:endParaRPr kumimoji="1" lang="ja-JP" altLang="en-US" b="1" dirty="0">
                <a:effectLst>
                  <a:outerShdw blurRad="38100" dist="38100" dir="2700000" algn="tl">
                    <a:srgbClr val="000000">
                      <a:alpha val="43137"/>
                    </a:srgbClr>
                  </a:outerShdw>
                </a:effectLst>
              </a:endParaRPr>
            </a:p>
          </p:txBody>
        </p:sp>
        <p:sp>
          <p:nvSpPr>
            <p:cNvPr id="98" name="テキスト ボックス 97"/>
            <p:cNvSpPr txBox="1"/>
            <p:nvPr/>
          </p:nvSpPr>
          <p:spPr>
            <a:xfrm>
              <a:off x="7445056" y="2277022"/>
              <a:ext cx="300082" cy="369332"/>
            </a:xfrm>
            <a:prstGeom prst="rect">
              <a:avLst/>
            </a:prstGeom>
            <a:noFill/>
          </p:spPr>
          <p:txBody>
            <a:bodyPr wrap="none" rtlCol="0">
              <a:spAutoFit/>
            </a:bodyPr>
            <a:lstStyle/>
            <a:p>
              <a:r>
                <a:rPr lang="ja-JP" altLang="en-US" b="1" dirty="0">
                  <a:effectLst>
                    <a:outerShdw blurRad="38100" dist="38100" dir="2700000" algn="tl">
                      <a:srgbClr val="000000">
                        <a:alpha val="43137"/>
                      </a:srgbClr>
                    </a:outerShdw>
                  </a:effectLst>
                </a:rPr>
                <a:t>・</a:t>
              </a:r>
              <a:endParaRPr kumimoji="1" lang="ja-JP" altLang="en-US"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99" name="テキスト ボックス 98"/>
                <p:cNvSpPr txBox="1"/>
                <p:nvPr/>
              </p:nvSpPr>
              <p:spPr>
                <a:xfrm>
                  <a:off x="8035188" y="1761294"/>
                  <a:ext cx="497252" cy="1120563"/>
                </a:xfrm>
                <a:prstGeom prst="rect">
                  <a:avLst/>
                </a:prstGeom>
                <a:noFill/>
              </p:spPr>
              <p:txBody>
                <a:bodyPr wrap="none" rtlCol="0">
                  <a:spAutoFit/>
                </a:bodyPr>
                <a:lstStyle/>
                <a:p>
                  <a14:m>
                    <m:oMath xmlns:m="http://schemas.openxmlformats.org/officeDocument/2006/math">
                      <m:acc>
                        <m:accPr>
                          <m:chr m:val="̅"/>
                          <m:ctrlPr>
                            <a:rPr lang="en-US" altLang="ja-JP" sz="1100" b="1" i="1">
                              <a:latin typeface="Cambria Math"/>
                            </a:rPr>
                          </m:ctrlPr>
                        </m:accPr>
                        <m:e>
                          <m:r>
                            <m:rPr>
                              <m:nor/>
                            </m:rPr>
                            <a:rPr lang="en-US" altLang="ja-JP" sz="1100" b="1"/>
                            <m:t>K</m:t>
                          </m:r>
                        </m:e>
                      </m:acc>
                    </m:oMath>
                  </a14:m>
                  <a:r>
                    <a:rPr lang="en-US" altLang="ja-JP" sz="1100" b="1" dirty="0" smtClean="0"/>
                    <a:t>N</a:t>
                  </a:r>
                </a:p>
                <a:p>
                  <a:r>
                    <a:rPr lang="en-US" altLang="ja-JP" sz="1100" b="1" dirty="0" smtClean="0"/>
                    <a:t>πΣ</a:t>
                  </a:r>
                </a:p>
                <a:p>
                  <a:r>
                    <a:rPr lang="en-US" altLang="ja-JP" sz="1100" b="1" dirty="0" smtClean="0"/>
                    <a:t>πΛ</a:t>
                  </a:r>
                </a:p>
                <a:p>
                  <a:r>
                    <a:rPr kumimoji="1" lang="en-US" altLang="ja-JP" sz="1100" b="1" dirty="0" smtClean="0"/>
                    <a:t>ππΛ</a:t>
                  </a:r>
                </a:p>
                <a:p>
                  <a:r>
                    <a:rPr lang="en-US" altLang="ja-JP" sz="1100" b="1" dirty="0"/>
                    <a:t>π</a:t>
                  </a:r>
                  <a14:m>
                    <m:oMath xmlns:m="http://schemas.openxmlformats.org/officeDocument/2006/math">
                      <m:acc>
                        <m:accPr>
                          <m:chr m:val="̅"/>
                          <m:ctrlPr>
                            <a:rPr lang="en-US" altLang="ja-JP" sz="1100" b="1" i="1">
                              <a:latin typeface="Cambria Math"/>
                            </a:rPr>
                          </m:ctrlPr>
                        </m:accPr>
                        <m:e>
                          <m:r>
                            <m:rPr>
                              <m:nor/>
                            </m:rPr>
                            <a:rPr lang="en-US" altLang="ja-JP" sz="1100" b="1"/>
                            <m:t>K</m:t>
                          </m:r>
                        </m:e>
                      </m:acc>
                    </m:oMath>
                  </a14:m>
                  <a:r>
                    <a:rPr lang="en-US" altLang="ja-JP" sz="1100" b="1" dirty="0" smtClean="0"/>
                    <a:t>N</a:t>
                  </a:r>
                </a:p>
                <a:p>
                  <a:r>
                    <a:rPr kumimoji="1" lang="en-US" altLang="ja-JP" sz="1100" b="1" dirty="0" smtClean="0"/>
                    <a:t>…</a:t>
                  </a:r>
                  <a:endParaRPr kumimoji="1" lang="ja-JP" altLang="en-US" sz="1100" b="1"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8035188" y="1761294"/>
                  <a:ext cx="497252" cy="1120563"/>
                </a:xfrm>
                <a:prstGeom prst="rect">
                  <a:avLst/>
                </a:prstGeom>
                <a:blipFill rotWithShape="1">
                  <a:blip r:embed="rId9"/>
                  <a:stretch>
                    <a:fillRect r="-9756" b="-2717"/>
                  </a:stretch>
                </a:blipFill>
              </p:spPr>
              <p:txBody>
                <a:bodyPr/>
                <a:lstStyle/>
                <a:p>
                  <a:r>
                    <a:rPr lang="ja-JP" altLang="en-US">
                      <a:noFill/>
                    </a:rPr>
                    <a:t> </a:t>
                  </a:r>
                </a:p>
              </p:txBody>
            </p:sp>
          </mc:Fallback>
        </mc:AlternateContent>
        <p:sp>
          <p:nvSpPr>
            <p:cNvPr id="100" name="AutoShape 35"/>
            <p:cNvSpPr>
              <a:spLocks/>
            </p:cNvSpPr>
            <p:nvPr/>
          </p:nvSpPr>
          <p:spPr bwMode="auto">
            <a:xfrm>
              <a:off x="7731929" y="1931820"/>
              <a:ext cx="245333" cy="779513"/>
            </a:xfrm>
            <a:prstGeom prst="rightBrace">
              <a:avLst>
                <a:gd name="adj1" fmla="val 41503"/>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cxnSp>
          <p:nvCxnSpPr>
            <p:cNvPr id="101" name="Straight Arrow Connector 15"/>
            <p:cNvCxnSpPr/>
            <p:nvPr/>
          </p:nvCxnSpPr>
          <p:spPr>
            <a:xfrm>
              <a:off x="6815433" y="2304414"/>
              <a:ext cx="439455" cy="7074"/>
            </a:xfrm>
            <a:prstGeom prst="straightConnector1">
              <a:avLst/>
            </a:prstGeom>
            <a:ln w="57150" cap="flat" cmpd="sng" algn="ctr">
              <a:solidFill>
                <a:srgbClr val="FF66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61" name="角丸四角形 60"/>
          <p:cNvSpPr/>
          <p:nvPr/>
        </p:nvSpPr>
        <p:spPr>
          <a:xfrm>
            <a:off x="372552" y="1052736"/>
            <a:ext cx="3047320" cy="1696834"/>
          </a:xfrm>
          <a:prstGeom prst="roundRect">
            <a:avLst/>
          </a:prstGeom>
          <a:noFill/>
          <a:ln w="38100">
            <a:solidFill>
              <a:srgbClr val="0000FF"/>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64" name="テキスト ボックス 63"/>
          <p:cNvSpPr txBox="1"/>
          <p:nvPr/>
        </p:nvSpPr>
        <p:spPr>
          <a:xfrm>
            <a:off x="4677817" y="1763523"/>
            <a:ext cx="1118319" cy="461665"/>
          </a:xfrm>
          <a:prstGeom prst="rect">
            <a:avLst/>
          </a:prstGeom>
          <a:solidFill>
            <a:schemeClr val="bg1"/>
          </a:solidFill>
        </p:spPr>
        <p:txBody>
          <a:bodyPr wrap="none" rtlCol="0">
            <a:spAutoFit/>
          </a:bodyPr>
          <a:lstStyle/>
          <a:p>
            <a:r>
              <a:rPr lang="en-US" altLang="ja-JP" sz="1200" b="1" dirty="0">
                <a:solidFill>
                  <a:srgbClr val="009900"/>
                </a:solidFill>
              </a:rPr>
              <a:t>n</a:t>
            </a:r>
            <a:r>
              <a:rPr kumimoji="1" lang="en-US" altLang="ja-JP" sz="1200" b="1" dirty="0" smtClean="0">
                <a:solidFill>
                  <a:srgbClr val="009900"/>
                </a:solidFill>
              </a:rPr>
              <a:t>ew narrow </a:t>
            </a:r>
          </a:p>
          <a:p>
            <a:r>
              <a:rPr lang="en-US" altLang="ja-JP" sz="1200" b="1" dirty="0" smtClean="0">
                <a:solidFill>
                  <a:srgbClr val="009900"/>
                </a:solidFill>
              </a:rPr>
              <a:t>3/2</a:t>
            </a:r>
            <a:r>
              <a:rPr lang="en-US" altLang="ja-JP" sz="1200" b="1" baseline="30000" dirty="0" smtClean="0">
                <a:solidFill>
                  <a:srgbClr val="009900"/>
                </a:solidFill>
              </a:rPr>
              <a:t>+</a:t>
            </a:r>
            <a:r>
              <a:rPr lang="en-US" altLang="ja-JP" sz="1200" b="1" dirty="0" smtClean="0">
                <a:solidFill>
                  <a:srgbClr val="009900"/>
                </a:solidFill>
              </a:rPr>
              <a:t> Λ*</a:t>
            </a:r>
            <a:r>
              <a:rPr lang="ja-JP" altLang="en-US" sz="1200" b="1" dirty="0" smtClean="0">
                <a:solidFill>
                  <a:srgbClr val="009900"/>
                </a:solidFill>
              </a:rPr>
              <a:t> </a:t>
            </a:r>
            <a:r>
              <a:rPr lang="en-US" altLang="ja-JP" sz="1200" b="1" dirty="0" smtClean="0">
                <a:solidFill>
                  <a:srgbClr val="009900"/>
                </a:solidFill>
              </a:rPr>
              <a:t>??</a:t>
            </a:r>
            <a:endParaRPr kumimoji="1" lang="ja-JP" altLang="en-US" sz="1200" b="1" dirty="0">
              <a:solidFill>
                <a:srgbClr val="009900"/>
              </a:solidFill>
            </a:endParaRPr>
          </a:p>
        </p:txBody>
      </p:sp>
      <p:sp>
        <p:nvSpPr>
          <p:cNvPr id="65" name="テキスト ボックス 64"/>
          <p:cNvSpPr txBox="1"/>
          <p:nvPr/>
        </p:nvSpPr>
        <p:spPr>
          <a:xfrm>
            <a:off x="2843808" y="1412776"/>
            <a:ext cx="1545616" cy="1077218"/>
          </a:xfrm>
          <a:prstGeom prst="rect">
            <a:avLst/>
          </a:prstGeom>
          <a:solidFill>
            <a:schemeClr val="bg1">
              <a:alpha val="60000"/>
            </a:schemeClr>
          </a:solidFill>
        </p:spPr>
        <p:txBody>
          <a:bodyPr wrap="none" rtlCol="0">
            <a:spAutoFit/>
          </a:bodyPr>
          <a:lstStyle/>
          <a:p>
            <a:r>
              <a:rPr lang="en-US" altLang="ja-JP" sz="1200" b="1" dirty="0" smtClean="0">
                <a:solidFill>
                  <a:srgbClr val="009900"/>
                </a:solidFill>
              </a:rPr>
              <a:t>new spin partner</a:t>
            </a:r>
          </a:p>
          <a:p>
            <a:r>
              <a:rPr lang="en-US" altLang="ja-JP" sz="1200" b="1" dirty="0" smtClean="0">
                <a:solidFill>
                  <a:srgbClr val="009900"/>
                </a:solidFill>
              </a:rPr>
              <a:t>of Λ(1520) ??</a:t>
            </a:r>
          </a:p>
          <a:p>
            <a:endParaRPr lang="en-US" altLang="ja-JP" sz="400" b="1" dirty="0" smtClean="0">
              <a:solidFill>
                <a:srgbClr val="009900"/>
              </a:solidFill>
            </a:endParaRPr>
          </a:p>
          <a:p>
            <a:r>
              <a:rPr lang="en-US" altLang="ja-JP" sz="1200" b="1" dirty="0" smtClean="0">
                <a:solidFill>
                  <a:srgbClr val="009900"/>
                </a:solidFill>
              </a:rPr>
              <a:t>poorly established</a:t>
            </a:r>
          </a:p>
          <a:p>
            <a:r>
              <a:rPr lang="en-US" altLang="ja-JP" sz="1200" b="1" dirty="0" smtClean="0">
                <a:solidFill>
                  <a:srgbClr val="009900"/>
                </a:solidFill>
              </a:rPr>
              <a:t>(one- &amp; two-star)</a:t>
            </a:r>
          </a:p>
          <a:p>
            <a:r>
              <a:rPr kumimoji="1" lang="en-US" altLang="ja-JP" sz="1200" b="1" dirty="0" smtClean="0">
                <a:solidFill>
                  <a:srgbClr val="009900"/>
                </a:solidFill>
              </a:rPr>
              <a:t>Σ* resonances</a:t>
            </a:r>
            <a:endParaRPr kumimoji="1" lang="ja-JP" altLang="en-US" sz="1200" b="1" dirty="0">
              <a:solidFill>
                <a:srgbClr val="009900"/>
              </a:solidFill>
            </a:endParaRPr>
          </a:p>
        </p:txBody>
      </p:sp>
      <p:grpSp>
        <p:nvGrpSpPr>
          <p:cNvPr id="9" name="グループ化 8"/>
          <p:cNvGrpSpPr/>
          <p:nvPr/>
        </p:nvGrpSpPr>
        <p:grpSpPr>
          <a:xfrm>
            <a:off x="2483768" y="2749570"/>
            <a:ext cx="6552728" cy="3724671"/>
            <a:chOff x="2483768" y="2749570"/>
            <a:chExt cx="6552728" cy="3724671"/>
          </a:xfrm>
        </p:grpSpPr>
        <p:sp>
          <p:nvSpPr>
            <p:cNvPr id="82" name="円/楕円 81"/>
            <p:cNvSpPr/>
            <p:nvPr/>
          </p:nvSpPr>
          <p:spPr>
            <a:xfrm>
              <a:off x="2627785" y="2749570"/>
              <a:ext cx="6279504" cy="3724671"/>
            </a:xfrm>
            <a:prstGeom prst="ellipse">
              <a:avLst/>
            </a:prstGeom>
            <a:noFill/>
            <a:ln w="44450">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3" name="テキスト ボックス 62"/>
            <p:cNvSpPr txBox="1"/>
            <p:nvPr/>
          </p:nvSpPr>
          <p:spPr>
            <a:xfrm>
              <a:off x="2483768" y="6016057"/>
              <a:ext cx="6552728" cy="400110"/>
            </a:xfrm>
            <a:prstGeom prst="rect">
              <a:avLst/>
            </a:prstGeom>
            <a:solidFill>
              <a:schemeClr val="bg1">
                <a:alpha val="75000"/>
              </a:schemeClr>
            </a:solidFill>
          </p:spPr>
          <p:txBody>
            <a:bodyPr wrap="square" rtlCol="0">
              <a:spAutoFit/>
            </a:bodyPr>
            <a:lstStyle/>
            <a:p>
              <a:pPr algn="ctr"/>
              <a:r>
                <a:rPr lang="en-US" altLang="ja-JP" sz="2000" b="1" dirty="0" smtClean="0">
                  <a:solidFill>
                    <a:srgbClr val="FF0000"/>
                  </a:solidFill>
                  <a:effectLst>
                    <a:outerShdw blurRad="38100" dist="38100" dir="2700000" algn="tl">
                      <a:srgbClr val="000000">
                        <a:alpha val="43137"/>
                      </a:srgbClr>
                    </a:outerShdw>
                  </a:effectLst>
                </a:rPr>
                <a:t>New measurements at J-PARC ??</a:t>
              </a:r>
            </a:p>
          </p:txBody>
        </p:sp>
      </p:grpSp>
      <p:grpSp>
        <p:nvGrpSpPr>
          <p:cNvPr id="10" name="グループ化 9"/>
          <p:cNvGrpSpPr/>
          <p:nvPr/>
        </p:nvGrpSpPr>
        <p:grpSpPr>
          <a:xfrm>
            <a:off x="62344" y="2852936"/>
            <a:ext cx="3501544" cy="3816422"/>
            <a:chOff x="62344" y="2852936"/>
            <a:chExt cx="3501544" cy="3816422"/>
          </a:xfrm>
        </p:grpSpPr>
        <p:sp>
          <p:nvSpPr>
            <p:cNvPr id="30" name="右矢印 29"/>
            <p:cNvSpPr/>
            <p:nvPr/>
          </p:nvSpPr>
          <p:spPr>
            <a:xfrm>
              <a:off x="582773" y="2852936"/>
              <a:ext cx="2981115" cy="288032"/>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mc:AlternateContent xmlns:mc="http://schemas.openxmlformats.org/markup-compatibility/2006" xmlns:a14="http://schemas.microsoft.com/office/drawing/2010/main">
          <mc:Choice Requires="a14">
            <p:sp>
              <p:nvSpPr>
                <p:cNvPr id="4" name="テキスト ボックス 3"/>
                <p:cNvSpPr txBox="1"/>
                <p:nvPr/>
              </p:nvSpPr>
              <p:spPr>
                <a:xfrm>
                  <a:off x="1346918" y="3142393"/>
                  <a:ext cx="1136850" cy="315664"/>
                </a:xfrm>
                <a:prstGeom prst="rect">
                  <a:avLst/>
                </a:prstGeom>
                <a:noFill/>
              </p:spPr>
              <p:txBody>
                <a:bodyPr wrap="none" rtlCol="0">
                  <a:spAutoFit/>
                </a:bodyPr>
                <a:lstStyle/>
                <a:p>
                  <a14:m>
                    <m:oMath xmlns:m="http://schemas.openxmlformats.org/officeDocument/2006/math">
                      <m:acc>
                        <m:accPr>
                          <m:chr m:val="̅"/>
                          <m:ctrlPr>
                            <a:rPr lang="en-US" altLang="ja-JP" sz="1400" b="1" i="1" smtClean="0">
                              <a:solidFill>
                                <a:prstClr val="black"/>
                              </a:solidFill>
                              <a:latin typeface="Cambria Math"/>
                            </a:rPr>
                          </m:ctrlPr>
                        </m:accPr>
                        <m:e>
                          <m:r>
                            <m:rPr>
                              <m:nor/>
                            </m:rPr>
                            <a:rPr lang="en-US" altLang="ja-JP" sz="1400" b="1">
                              <a:solidFill>
                                <a:prstClr val="black"/>
                              </a:solidFill>
                            </a:rPr>
                            <m:t>K</m:t>
                          </m:r>
                        </m:e>
                      </m:acc>
                    </m:oMath>
                  </a14:m>
                  <a:r>
                    <a:rPr lang="en-US" altLang="ja-JP" sz="1400" b="1" dirty="0" smtClean="0"/>
                    <a:t>d </a:t>
                  </a:r>
                  <a:r>
                    <a:rPr lang="en-US" altLang="ja-JP" sz="1400" b="1" dirty="0" smtClean="0">
                      <a:sym typeface="Wingdings" panose="05000000000000000000" pitchFamily="2" charset="2"/>
                    </a:rPr>
                    <a:t> πYN </a:t>
                  </a:r>
                  <a:endParaRPr kumimoji="1" lang="ja-JP" altLang="en-US" sz="1400" b="1"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346918" y="3142393"/>
                  <a:ext cx="1136850" cy="315664"/>
                </a:xfrm>
                <a:prstGeom prst="rect">
                  <a:avLst/>
                </a:prstGeom>
                <a:blipFill rotWithShape="1">
                  <a:blip r:embed="rId10"/>
                  <a:stretch>
                    <a:fillRect r="-1075" b="-19231"/>
                  </a:stretch>
                </a:blipFill>
              </p:spPr>
              <p:txBody>
                <a:bodyPr/>
                <a:lstStyle/>
                <a:p>
                  <a:r>
                    <a:rPr lang="ja-JP" altLang="en-US">
                      <a:noFill/>
                    </a:rPr>
                    <a:t> </a:t>
                  </a:r>
                </a:p>
              </p:txBody>
            </p:sp>
          </mc:Fallback>
        </mc:AlternateContent>
        <p:grpSp>
          <p:nvGrpSpPr>
            <p:cNvPr id="7" name="グループ化 6"/>
            <p:cNvGrpSpPr/>
            <p:nvPr/>
          </p:nvGrpSpPr>
          <p:grpSpPr>
            <a:xfrm>
              <a:off x="62344" y="3789040"/>
              <a:ext cx="2462647" cy="2880318"/>
              <a:chOff x="62344" y="3789040"/>
              <a:chExt cx="2462647" cy="2880318"/>
            </a:xfrm>
          </p:grpSpPr>
          <p:grpSp>
            <p:nvGrpSpPr>
              <p:cNvPr id="8" name="グループ化 7"/>
              <p:cNvGrpSpPr/>
              <p:nvPr/>
            </p:nvGrpSpPr>
            <p:grpSpPr>
              <a:xfrm>
                <a:off x="62344" y="3789040"/>
                <a:ext cx="2462647" cy="2880318"/>
                <a:chOff x="62344" y="3789040"/>
                <a:chExt cx="2462647" cy="2880318"/>
              </a:xfrm>
            </p:grpSpPr>
            <p:sp>
              <p:nvSpPr>
                <p:cNvPr id="2" name="角丸四角形吹き出し 1"/>
                <p:cNvSpPr/>
                <p:nvPr/>
              </p:nvSpPr>
              <p:spPr>
                <a:xfrm>
                  <a:off x="62344" y="3789040"/>
                  <a:ext cx="2462647" cy="2880318"/>
                </a:xfrm>
                <a:prstGeom prst="wedgeRoundRectCallout">
                  <a:avLst>
                    <a:gd name="adj1" fmla="val -2742"/>
                    <a:gd name="adj2" fmla="val -62790"/>
                    <a:gd name="adj3" fmla="val 16667"/>
                  </a:avLst>
                </a:prstGeom>
                <a:solidFill>
                  <a:schemeClr val="bg1"/>
                </a:solidFill>
                <a:ln w="34925">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3" name="テキスト ボックス 32"/>
                <p:cNvSpPr txBox="1"/>
                <p:nvPr/>
              </p:nvSpPr>
              <p:spPr>
                <a:xfrm>
                  <a:off x="580609" y="4905000"/>
                  <a:ext cx="1471685" cy="276999"/>
                </a:xfrm>
                <a:prstGeom prst="rect">
                  <a:avLst/>
                </a:prstGeom>
                <a:noFill/>
              </p:spPr>
              <p:txBody>
                <a:bodyPr wrap="none" rtlCol="0">
                  <a:spAutoFit/>
                </a:bodyPr>
                <a:lstStyle/>
                <a:p>
                  <a:r>
                    <a:rPr kumimoji="1" lang="en-US" altLang="ja-JP" sz="1200" b="1" dirty="0" smtClean="0"/>
                    <a:t>(</a:t>
                  </a:r>
                  <a:r>
                    <a:rPr kumimoji="1" lang="en-US" altLang="ja-JP" sz="1200" b="1" dirty="0" err="1" smtClean="0"/>
                    <a:t>e.g</a:t>
                  </a:r>
                  <a:r>
                    <a:rPr kumimoji="1" lang="en-US" altLang="ja-JP" sz="1200" b="1" dirty="0" smtClean="0"/>
                    <a:t>, J-PARC E31)</a:t>
                  </a:r>
                  <a:endParaRPr kumimoji="1" lang="ja-JP" altLang="en-US" sz="1200" b="1" dirty="0"/>
                </a:p>
              </p:txBody>
            </p:sp>
            <p:grpSp>
              <p:nvGrpSpPr>
                <p:cNvPr id="24" name="グループ化 23"/>
                <p:cNvGrpSpPr/>
                <p:nvPr/>
              </p:nvGrpSpPr>
              <p:grpSpPr>
                <a:xfrm>
                  <a:off x="395536" y="3861048"/>
                  <a:ext cx="1647692" cy="1043952"/>
                  <a:chOff x="881300" y="2333223"/>
                  <a:chExt cx="2262619" cy="1293751"/>
                </a:xfrm>
              </p:grpSpPr>
              <p:cxnSp>
                <p:nvCxnSpPr>
                  <p:cNvPr id="25" name="Straight Connector 8"/>
                  <p:cNvCxnSpPr/>
                  <p:nvPr/>
                </p:nvCxnSpPr>
                <p:spPr>
                  <a:xfrm>
                    <a:off x="1310886" y="2862743"/>
                    <a:ext cx="1441137"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8"/>
                  <p:cNvCxnSpPr/>
                  <p:nvPr/>
                </p:nvCxnSpPr>
                <p:spPr>
                  <a:xfrm>
                    <a:off x="1310886" y="3429476"/>
                    <a:ext cx="1441137"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Arrow Connector 15"/>
                  <p:cNvCxnSpPr/>
                  <p:nvPr/>
                </p:nvCxnSpPr>
                <p:spPr>
                  <a:xfrm>
                    <a:off x="1318447" y="2536385"/>
                    <a:ext cx="600474" cy="376683"/>
                  </a:xfrm>
                  <a:prstGeom prst="straightConnector1">
                    <a:avLst/>
                  </a:prstGeom>
                  <a:ln w="31750" cap="flat" cmpd="sng" algn="ctr">
                    <a:solidFill>
                      <a:schemeClr val="accent1"/>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2"/>
                  <p:cNvCxnSpPr>
                    <a:endCxn id="43" idx="2"/>
                  </p:cNvCxnSpPr>
                  <p:nvPr/>
                </p:nvCxnSpPr>
                <p:spPr>
                  <a:xfrm>
                    <a:off x="1918921" y="2839923"/>
                    <a:ext cx="380426" cy="706457"/>
                  </a:xfrm>
                  <a:prstGeom prst="straightConnector1">
                    <a:avLst/>
                  </a:prstGeom>
                  <a:ln w="31750" cap="flat" cmpd="sng" algn="ctr">
                    <a:solidFill>
                      <a:schemeClr val="accent2"/>
                    </a:solidFill>
                    <a:prstDash val="sysDash"/>
                    <a:round/>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34" name="TextBox 41"/>
                  <p:cNvSpPr txBox="1"/>
                  <p:nvPr/>
                </p:nvSpPr>
                <p:spPr>
                  <a:xfrm>
                    <a:off x="2755391" y="2680253"/>
                    <a:ext cx="381257" cy="305137"/>
                  </a:xfrm>
                  <a:prstGeom prst="rect">
                    <a:avLst/>
                  </a:prstGeom>
                  <a:noFill/>
                </p:spPr>
                <p:txBody>
                  <a:bodyPr wrap="none" rtlCol="0">
                    <a:spAutoFit/>
                  </a:bodyPr>
                  <a:lstStyle/>
                  <a:p>
                    <a:r>
                      <a:rPr lang="en-US" sz="1000" b="1" dirty="0"/>
                      <a:t>N</a:t>
                    </a:r>
                  </a:p>
                </p:txBody>
              </p:sp>
              <p:sp>
                <p:nvSpPr>
                  <p:cNvPr id="35" name="TextBox 48"/>
                  <p:cNvSpPr txBox="1"/>
                  <p:nvPr/>
                </p:nvSpPr>
                <p:spPr>
                  <a:xfrm>
                    <a:off x="2756057" y="2975223"/>
                    <a:ext cx="387862" cy="305137"/>
                  </a:xfrm>
                  <a:prstGeom prst="rect">
                    <a:avLst/>
                  </a:prstGeom>
                  <a:noFill/>
                </p:spPr>
                <p:txBody>
                  <a:bodyPr wrap="none" rtlCol="0">
                    <a:spAutoFit/>
                  </a:bodyPr>
                  <a:lstStyle/>
                  <a:p>
                    <a:r>
                      <a:rPr lang="en-US" altLang="ja-JP" sz="1000" b="1" dirty="0" smtClean="0">
                        <a:solidFill>
                          <a:srgbClr val="FF0000"/>
                        </a:solidFill>
                        <a:cs typeface="Symbol" charset="2"/>
                      </a:rPr>
                      <a:t>π</a:t>
                    </a:r>
                    <a:endParaRPr lang="en-US" sz="1000" b="1" dirty="0">
                      <a:solidFill>
                        <a:srgbClr val="008000"/>
                      </a:solidFill>
                      <a:cs typeface="Symbol" charset="2"/>
                    </a:endParaRPr>
                  </a:p>
                </p:txBody>
              </p:sp>
              <p:sp>
                <p:nvSpPr>
                  <p:cNvPr id="36" name="Rectangle 59"/>
                  <p:cNvSpPr/>
                  <p:nvPr/>
                </p:nvSpPr>
                <p:spPr>
                  <a:xfrm>
                    <a:off x="1738779" y="2749362"/>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37" name="TextBox 63"/>
                  <p:cNvSpPr txBox="1"/>
                  <p:nvPr/>
                </p:nvSpPr>
                <p:spPr>
                  <a:xfrm>
                    <a:off x="2748862" y="3321837"/>
                    <a:ext cx="370252" cy="305137"/>
                  </a:xfrm>
                  <a:prstGeom prst="rect">
                    <a:avLst/>
                  </a:prstGeom>
                  <a:noFill/>
                </p:spPr>
                <p:txBody>
                  <a:bodyPr wrap="none" rtlCol="0">
                    <a:spAutoFit/>
                  </a:bodyPr>
                  <a:lstStyle/>
                  <a:p>
                    <a:r>
                      <a:rPr lang="en-US" sz="1000" b="1" dirty="0"/>
                      <a:t>Y</a:t>
                    </a:r>
                  </a:p>
                </p:txBody>
              </p:sp>
              <mc:AlternateContent xmlns:mc="http://schemas.openxmlformats.org/markup-compatibility/2006" xmlns:a14="http://schemas.microsoft.com/office/drawing/2010/main">
                <mc:Choice Requires="a14">
                  <p:sp>
                    <p:nvSpPr>
                      <p:cNvPr id="38" name="TextBox 37"/>
                      <p:cNvSpPr txBox="1"/>
                      <p:nvPr/>
                    </p:nvSpPr>
                    <p:spPr>
                      <a:xfrm>
                        <a:off x="968520" y="2333223"/>
                        <a:ext cx="412985" cy="3121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sz="1000" b="1" i="1">
                                      <a:latin typeface="Cambria Math"/>
                                    </a:rPr>
                                  </m:ctrlPr>
                                </m:accPr>
                                <m:e>
                                  <m:r>
                                    <m:rPr>
                                      <m:nor/>
                                    </m:rPr>
                                    <a:rPr lang="en-US" altLang="ja-JP" sz="1000" b="1"/>
                                    <m:t>K</m:t>
                                  </m:r>
                                </m:e>
                              </m:acc>
                            </m:oMath>
                          </m:oMathPara>
                        </a14:m>
                        <a:endParaRPr lang="ja-JP" altLang="en-US" sz="10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968520" y="2333223"/>
                        <a:ext cx="412985" cy="312131"/>
                      </a:xfrm>
                      <a:prstGeom prst="rect">
                        <a:avLst/>
                      </a:prstGeom>
                      <a:blipFill rotWithShape="1">
                        <a:blip r:embed="rId11"/>
                        <a:stretch>
                          <a:fillRect/>
                        </a:stretch>
                      </a:blipFill>
                    </p:spPr>
                    <p:txBody>
                      <a:bodyPr/>
                      <a:lstStyle/>
                      <a:p>
                        <a:r>
                          <a:rPr lang="ja-JP" altLang="en-US">
                            <a:noFill/>
                          </a:rPr>
                          <a:t> </a:t>
                        </a:r>
                      </a:p>
                    </p:txBody>
                  </p:sp>
                </mc:Fallback>
              </mc:AlternateContent>
              <p:sp>
                <p:nvSpPr>
                  <p:cNvPr id="39" name="Oval 3"/>
                  <p:cNvSpPr/>
                  <p:nvPr/>
                </p:nvSpPr>
                <p:spPr>
                  <a:xfrm>
                    <a:off x="1188807" y="2839924"/>
                    <a:ext cx="244159" cy="5906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40" name="TextBox 41"/>
                  <p:cNvSpPr txBox="1"/>
                  <p:nvPr/>
                </p:nvSpPr>
                <p:spPr>
                  <a:xfrm>
                    <a:off x="881300" y="2975227"/>
                    <a:ext cx="361447" cy="305137"/>
                  </a:xfrm>
                  <a:prstGeom prst="rect">
                    <a:avLst/>
                  </a:prstGeom>
                  <a:noFill/>
                </p:spPr>
                <p:txBody>
                  <a:bodyPr wrap="none" rtlCol="0">
                    <a:spAutoFit/>
                  </a:bodyPr>
                  <a:lstStyle/>
                  <a:p>
                    <a:r>
                      <a:rPr lang="en-US" sz="1000" b="1" dirty="0" smtClean="0"/>
                      <a:t>d</a:t>
                    </a:r>
                    <a:endParaRPr lang="en-US" sz="1000" b="1" dirty="0"/>
                  </a:p>
                </p:txBody>
              </p:sp>
              <mc:AlternateContent xmlns:mc="http://schemas.openxmlformats.org/markup-compatibility/2006" xmlns:a14="http://schemas.microsoft.com/office/drawing/2010/main">
                <mc:Choice Requires="a14">
                  <p:sp>
                    <p:nvSpPr>
                      <p:cNvPr id="41" name="TextBox 37"/>
                      <p:cNvSpPr txBox="1"/>
                      <p:nvPr/>
                    </p:nvSpPr>
                    <p:spPr>
                      <a:xfrm>
                        <a:off x="1770622" y="3020230"/>
                        <a:ext cx="412985" cy="3121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sz="1000" b="1" i="1">
                                      <a:latin typeface="Cambria Math"/>
                                    </a:rPr>
                                  </m:ctrlPr>
                                </m:accPr>
                                <m:e>
                                  <m:r>
                                    <m:rPr>
                                      <m:nor/>
                                    </m:rPr>
                                    <a:rPr lang="en-US" altLang="ja-JP" sz="1000" b="1"/>
                                    <m:t>K</m:t>
                                  </m:r>
                                </m:e>
                              </m:acc>
                            </m:oMath>
                          </m:oMathPara>
                        </a14:m>
                        <a:endParaRPr lang="ja-JP" altLang="en-US" sz="1000" b="1" dirty="0"/>
                      </a:p>
                    </p:txBody>
                  </p:sp>
                </mc:Choice>
                <mc:Fallback xmlns="">
                  <p:sp>
                    <p:nvSpPr>
                      <p:cNvPr id="41" name="TextBox 37"/>
                      <p:cNvSpPr txBox="1">
                        <a:spLocks noRot="1" noChangeAspect="1" noMove="1" noResize="1" noEditPoints="1" noAdjustHandles="1" noChangeArrowheads="1" noChangeShapeType="1" noTextEdit="1"/>
                      </p:cNvSpPr>
                      <p:nvPr/>
                    </p:nvSpPr>
                    <p:spPr>
                      <a:xfrm>
                        <a:off x="1770622" y="3020230"/>
                        <a:ext cx="412985" cy="312130"/>
                      </a:xfrm>
                      <a:prstGeom prst="rect">
                        <a:avLst/>
                      </a:prstGeom>
                      <a:blipFill rotWithShape="1">
                        <a:blip r:embed="rId6"/>
                        <a:stretch>
                          <a:fillRect/>
                        </a:stretch>
                      </a:blipFill>
                    </p:spPr>
                    <p:txBody>
                      <a:bodyPr/>
                      <a:lstStyle/>
                      <a:p>
                        <a:r>
                          <a:rPr lang="ja-JP" altLang="en-US">
                            <a:noFill/>
                          </a:rPr>
                          <a:t> </a:t>
                        </a:r>
                      </a:p>
                    </p:txBody>
                  </p:sp>
                </mc:Fallback>
              </mc:AlternateContent>
              <p:cxnSp>
                <p:nvCxnSpPr>
                  <p:cNvPr id="42" name="Straight Arrow Connector 25"/>
                  <p:cNvCxnSpPr/>
                  <p:nvPr/>
                </p:nvCxnSpPr>
                <p:spPr>
                  <a:xfrm flipV="1">
                    <a:off x="2330027" y="3100591"/>
                    <a:ext cx="450783" cy="278419"/>
                  </a:xfrm>
                  <a:prstGeom prst="straightConnector1">
                    <a:avLst/>
                  </a:prstGeom>
                  <a:ln w="25400" cap="flat" cmpd="sng" algn="ctr">
                    <a:solidFill>
                      <a:schemeClr val="accent3"/>
                    </a:solidFill>
                    <a:prstDash val="sysDash"/>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sp>
                <p:nvSpPr>
                  <p:cNvPr id="43" name="Rectangle 59"/>
                  <p:cNvSpPr/>
                  <p:nvPr/>
                </p:nvSpPr>
                <p:spPr>
                  <a:xfrm>
                    <a:off x="2119205" y="3346069"/>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grpSp>
          <mc:AlternateContent xmlns:mc="http://schemas.openxmlformats.org/markup-compatibility/2006" xmlns:a14="http://schemas.microsoft.com/office/drawing/2010/main">
            <mc:Choice Requires="a14">
              <p:sp>
                <p:nvSpPr>
                  <p:cNvPr id="11" name="テキスト ボックス 10"/>
                  <p:cNvSpPr txBox="1"/>
                  <p:nvPr/>
                </p:nvSpPr>
                <p:spPr>
                  <a:xfrm>
                    <a:off x="251520" y="5309478"/>
                    <a:ext cx="2084225" cy="1326132"/>
                  </a:xfrm>
                  <a:prstGeom prst="rect">
                    <a:avLst/>
                  </a:prstGeom>
                  <a:noFill/>
                </p:spPr>
                <p:txBody>
                  <a:bodyPr wrap="none" rtlCol="0">
                    <a:spAutoFit/>
                  </a:bodyPr>
                  <a:lstStyle/>
                  <a:p>
                    <a:pPr>
                      <a:lnSpc>
                        <a:spcPct val="110000"/>
                      </a:lnSpc>
                    </a:pPr>
                    <a:r>
                      <a:rPr kumimoji="1" lang="en-US" altLang="ja-JP" sz="1200" b="1" dirty="0" smtClean="0">
                        <a:solidFill>
                          <a:srgbClr val="0000FF"/>
                        </a:solidFill>
                      </a:rPr>
                      <a:t>Application of our DCC </a:t>
                    </a:r>
                  </a:p>
                  <a:p>
                    <a:pPr>
                      <a:lnSpc>
                        <a:spcPct val="110000"/>
                      </a:lnSpc>
                    </a:pPr>
                    <a:r>
                      <a:rPr kumimoji="1" lang="en-US" altLang="ja-JP" sz="1200" b="1" dirty="0" smtClean="0">
                        <a:solidFill>
                          <a:srgbClr val="0000FF"/>
                        </a:solidFill>
                      </a:rPr>
                      <a:t>approach </a:t>
                    </a:r>
                    <a:r>
                      <a:rPr lang="en-US" altLang="ja-JP" sz="1200" b="1" dirty="0" smtClean="0">
                        <a:solidFill>
                          <a:srgbClr val="0000FF"/>
                        </a:solidFill>
                      </a:rPr>
                      <a:t>to </a:t>
                    </a:r>
                    <a14:m>
                      <m:oMath xmlns:m="http://schemas.openxmlformats.org/officeDocument/2006/math">
                        <m:acc>
                          <m:accPr>
                            <m:chr m:val="̅"/>
                            <m:ctrlPr>
                              <a:rPr lang="en-US" altLang="ja-JP" sz="1200" b="1" i="1">
                                <a:solidFill>
                                  <a:srgbClr val="0000FF"/>
                                </a:solidFill>
                                <a:latin typeface="Cambria Math"/>
                              </a:rPr>
                            </m:ctrlPr>
                          </m:accPr>
                          <m:e>
                            <m:r>
                              <m:rPr>
                                <m:nor/>
                              </m:rPr>
                              <a:rPr lang="en-US" altLang="ja-JP" sz="1200" b="1">
                                <a:solidFill>
                                  <a:srgbClr val="0000FF"/>
                                </a:solidFill>
                              </a:rPr>
                              <m:t>K</m:t>
                            </m:r>
                          </m:e>
                        </m:acc>
                      </m:oMath>
                    </a14:m>
                    <a:r>
                      <a:rPr lang="en-US" altLang="ja-JP" sz="1200" b="1" dirty="0" smtClean="0">
                        <a:solidFill>
                          <a:srgbClr val="0000FF"/>
                        </a:solidFill>
                      </a:rPr>
                      <a:t>d reactions </a:t>
                    </a:r>
                  </a:p>
                  <a:p>
                    <a:pPr>
                      <a:lnSpc>
                        <a:spcPct val="110000"/>
                      </a:lnSpc>
                    </a:pPr>
                    <a:r>
                      <a:rPr lang="en-US" altLang="ja-JP" sz="1200" b="1" dirty="0" smtClean="0">
                        <a:solidFill>
                          <a:srgbClr val="0000FF"/>
                        </a:solidFill>
                      </a:rPr>
                      <a:t>is underway (HK &amp; Lee), </a:t>
                    </a:r>
                  </a:p>
                  <a:p>
                    <a:pPr>
                      <a:lnSpc>
                        <a:spcPct val="110000"/>
                      </a:lnSpc>
                    </a:pPr>
                    <a:r>
                      <a:rPr lang="en-US" altLang="ja-JP" sz="1200" b="1" dirty="0" smtClean="0"/>
                      <a:t>aiming at </a:t>
                    </a:r>
                    <a:r>
                      <a:rPr kumimoji="1" lang="en-US" altLang="ja-JP" sz="1200" b="1" i="1" dirty="0" smtClean="0">
                        <a:solidFill>
                          <a:srgbClr val="FF0000"/>
                        </a:solidFill>
                      </a:rPr>
                      <a:t>COMBINED </a:t>
                    </a:r>
                  </a:p>
                  <a:p>
                    <a:pPr>
                      <a:lnSpc>
                        <a:spcPct val="110000"/>
                      </a:lnSpc>
                    </a:pPr>
                    <a:r>
                      <a:rPr kumimoji="1" lang="en-US" altLang="ja-JP" sz="1200" b="1" i="1" dirty="0" smtClean="0">
                        <a:solidFill>
                          <a:srgbClr val="FF0000"/>
                        </a:solidFill>
                      </a:rPr>
                      <a:t>analysis </a:t>
                    </a:r>
                    <a:r>
                      <a:rPr kumimoji="1" lang="en-US" altLang="ja-JP" sz="1200" b="1" i="1" dirty="0" smtClean="0">
                        <a:solidFill>
                          <a:srgbClr val="009900"/>
                        </a:solidFill>
                      </a:rPr>
                      <a:t>of </a:t>
                    </a:r>
                    <a14:m>
                      <m:oMath xmlns:m="http://schemas.openxmlformats.org/officeDocument/2006/math">
                        <m:acc>
                          <m:accPr>
                            <m:chr m:val="̅"/>
                            <m:ctrlPr>
                              <a:rPr lang="en-US" altLang="ja-JP" sz="1200" b="1" i="1">
                                <a:solidFill>
                                  <a:srgbClr val="009900"/>
                                </a:solidFill>
                                <a:latin typeface="Cambria Math"/>
                              </a:rPr>
                            </m:ctrlPr>
                          </m:accPr>
                          <m:e>
                            <m:r>
                              <m:rPr>
                                <m:nor/>
                              </m:rPr>
                              <a:rPr lang="en-US" altLang="ja-JP" sz="1200" b="1" i="1">
                                <a:solidFill>
                                  <a:srgbClr val="009900"/>
                                </a:solidFill>
                              </a:rPr>
                              <m:t>K</m:t>
                            </m:r>
                          </m:e>
                        </m:acc>
                      </m:oMath>
                    </a14:m>
                    <a:r>
                      <a:rPr lang="en-US" altLang="ja-JP" sz="1200" b="1" i="1" dirty="0" smtClean="0">
                        <a:solidFill>
                          <a:srgbClr val="009900"/>
                        </a:solidFill>
                      </a:rPr>
                      <a:t>N and </a:t>
                    </a:r>
                    <a14:m>
                      <m:oMath xmlns:m="http://schemas.openxmlformats.org/officeDocument/2006/math">
                        <m:acc>
                          <m:accPr>
                            <m:chr m:val="̅"/>
                            <m:ctrlPr>
                              <a:rPr lang="en-US" altLang="ja-JP" sz="1200" b="1" i="1">
                                <a:solidFill>
                                  <a:srgbClr val="009900"/>
                                </a:solidFill>
                                <a:latin typeface="Cambria Math"/>
                              </a:rPr>
                            </m:ctrlPr>
                          </m:accPr>
                          <m:e>
                            <m:r>
                              <m:rPr>
                                <m:nor/>
                              </m:rPr>
                              <a:rPr lang="en-US" altLang="ja-JP" sz="1200" b="1" i="1">
                                <a:solidFill>
                                  <a:srgbClr val="009900"/>
                                </a:solidFill>
                              </a:rPr>
                              <m:t>K</m:t>
                            </m:r>
                          </m:e>
                        </m:acc>
                      </m:oMath>
                    </a14:m>
                    <a:r>
                      <a:rPr lang="en-US" altLang="ja-JP" sz="1200" b="1" i="1" dirty="0" smtClean="0">
                        <a:solidFill>
                          <a:srgbClr val="009900"/>
                        </a:solidFill>
                      </a:rPr>
                      <a:t>d </a:t>
                    </a:r>
                  </a:p>
                  <a:p>
                    <a:pPr>
                      <a:lnSpc>
                        <a:spcPct val="110000"/>
                      </a:lnSpc>
                    </a:pPr>
                    <a:r>
                      <a:rPr lang="en-US" altLang="ja-JP" sz="1200" b="1" i="1" dirty="0" smtClean="0">
                        <a:solidFill>
                          <a:srgbClr val="009900"/>
                        </a:solidFill>
                      </a:rPr>
                      <a:t>reactions</a:t>
                    </a:r>
                    <a:r>
                      <a:rPr lang="en-US" altLang="ja-JP" sz="1200" b="1" i="1" dirty="0" smtClean="0">
                        <a:solidFill>
                          <a:srgbClr val="FF0000"/>
                        </a:solidFill>
                      </a:rPr>
                      <a:t> </a:t>
                    </a:r>
                    <a:r>
                      <a:rPr lang="en-US" altLang="ja-JP" sz="1200" b="1" dirty="0" smtClean="0"/>
                      <a:t>!!!</a:t>
                    </a:r>
                    <a:endParaRPr kumimoji="1" lang="ja-JP" altLang="en-US" sz="1200" b="1"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251520" y="5309478"/>
                    <a:ext cx="2084225" cy="1326132"/>
                  </a:xfrm>
                  <a:prstGeom prst="rect">
                    <a:avLst/>
                  </a:prstGeom>
                  <a:blipFill rotWithShape="1">
                    <a:blip r:embed="rId12"/>
                    <a:stretch>
                      <a:fillRect b="-917"/>
                    </a:stretch>
                  </a:blipFill>
                </p:spPr>
                <p:txBody>
                  <a:bodyPr/>
                  <a:lstStyle/>
                  <a:p>
                    <a:r>
                      <a:rPr lang="ja-JP" altLang="en-US">
                        <a:noFill/>
                      </a:rPr>
                      <a:t> </a:t>
                    </a:r>
                  </a:p>
                </p:txBody>
              </p:sp>
            </mc:Fallback>
          </mc:AlternateContent>
        </p:grpSp>
      </p:grpSp>
    </p:spTree>
    <p:extLst>
      <p:ext uri="{BB962C8B-B14F-4D97-AF65-F5344CB8AC3E}">
        <p14:creationId xmlns:p14="http://schemas.microsoft.com/office/powerpoint/2010/main" val="1041481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dissolv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9512" y="792007"/>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Rectangle 3"/>
          <p:cNvSpPr txBox="1">
            <a:spLocks noChangeArrowheads="1"/>
          </p:cNvSpPr>
          <p:nvPr/>
        </p:nvSpPr>
        <p:spPr>
          <a:xfrm>
            <a:off x="0" y="0"/>
            <a:ext cx="9144000" cy="836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solidFill>
                  <a:srgbClr val="0000FF"/>
                </a:solidFill>
                <a:latin typeface="Arial Black" pitchFamily="34" charset="0"/>
                <a:ea typeface="ＭＳ Ｐゴシック" charset="-128"/>
              </a:rPr>
              <a:t>Model for deuteron-target reactions</a:t>
            </a:r>
            <a:endParaRPr lang="ja-JP" altLang="en-US" sz="3200" dirty="0" smtClean="0">
              <a:solidFill>
                <a:srgbClr val="0000FF"/>
              </a:solidFill>
              <a:latin typeface="Arial Black" pitchFamily="34" charset="0"/>
              <a:ea typeface="ＭＳ Ｐゴシック" charset="-128"/>
            </a:endParaRPr>
          </a:p>
        </p:txBody>
      </p:sp>
      <p:grpSp>
        <p:nvGrpSpPr>
          <p:cNvPr id="2" name="グループ化 1"/>
          <p:cNvGrpSpPr/>
          <p:nvPr/>
        </p:nvGrpSpPr>
        <p:grpSpPr>
          <a:xfrm>
            <a:off x="251520" y="4653136"/>
            <a:ext cx="7848872" cy="1802623"/>
            <a:chOff x="251520" y="4653136"/>
            <a:chExt cx="7848872" cy="1802623"/>
          </a:xfrm>
        </p:grpSpPr>
        <p:sp>
          <p:nvSpPr>
            <p:cNvPr id="76" name="テキスト ボックス 75"/>
            <p:cNvSpPr txBox="1"/>
            <p:nvPr/>
          </p:nvSpPr>
          <p:spPr>
            <a:xfrm>
              <a:off x="558805" y="5013176"/>
              <a:ext cx="5237331" cy="646331"/>
            </a:xfrm>
            <a:prstGeom prst="rect">
              <a:avLst/>
            </a:prstGeom>
            <a:noFill/>
          </p:spPr>
          <p:txBody>
            <a:bodyPr wrap="none" rtlCol="0">
              <a:spAutoFit/>
            </a:bodyPr>
            <a:lstStyle/>
            <a:p>
              <a:r>
                <a:rPr kumimoji="1" lang="en-US" altLang="ja-JP" b="1" dirty="0" smtClean="0"/>
                <a:t>For elementary meson-baryon su</a:t>
              </a:r>
              <a:r>
                <a:rPr lang="en-US" altLang="ja-JP" b="1" dirty="0" smtClean="0"/>
                <a:t>b</a:t>
              </a:r>
              <a:r>
                <a:rPr kumimoji="1" lang="en-US" altLang="ja-JP" b="1" dirty="0" smtClean="0"/>
                <a:t>processes, </a:t>
              </a:r>
            </a:p>
            <a:p>
              <a:r>
                <a:rPr kumimoji="1" lang="en-US" altLang="ja-JP" b="1" dirty="0" smtClean="0"/>
                <a:t>we employ amplitudes</a:t>
              </a:r>
              <a:r>
                <a:rPr lang="en-US" altLang="ja-JP" b="1" dirty="0" smtClean="0"/>
                <a:t> that are</a:t>
              </a:r>
              <a:endParaRPr kumimoji="1" lang="en-US" altLang="ja-JP" b="1" dirty="0" smtClean="0"/>
            </a:p>
          </p:txBody>
        </p:sp>
        <p:sp>
          <p:nvSpPr>
            <p:cNvPr id="17" name="テキスト ボックス 16"/>
            <p:cNvSpPr txBox="1"/>
            <p:nvPr/>
          </p:nvSpPr>
          <p:spPr>
            <a:xfrm>
              <a:off x="251520" y="4653136"/>
              <a:ext cx="3486852" cy="369332"/>
            </a:xfrm>
            <a:prstGeom prst="rect">
              <a:avLst/>
            </a:prstGeom>
            <a:noFill/>
          </p:spPr>
          <p:txBody>
            <a:bodyPr wrap="none" rtlCol="0">
              <a:spAutoFit/>
            </a:bodyPr>
            <a:lstStyle/>
            <a:p>
              <a:pPr marL="285750" indent="-285750">
                <a:buClr>
                  <a:srgbClr val="FF0000"/>
                </a:buClr>
                <a:buFont typeface="Wingdings" panose="05000000000000000000" pitchFamily="2" charset="2"/>
                <a:buChar char="ü"/>
              </a:pPr>
              <a:r>
                <a:rPr kumimoji="1" lang="en-US" altLang="ja-JP" b="1" dirty="0" smtClean="0"/>
                <a:t>Unique feature of our work:</a:t>
              </a:r>
              <a:endParaRPr kumimoji="1" lang="ja-JP" altLang="en-US" b="1" dirty="0"/>
            </a:p>
          </p:txBody>
        </p:sp>
        <mc:AlternateContent xmlns:mc="http://schemas.openxmlformats.org/markup-compatibility/2006" xmlns:a14="http://schemas.microsoft.com/office/drawing/2010/main">
          <mc:Choice Requires="a14">
            <p:sp>
              <p:nvSpPr>
                <p:cNvPr id="79" name="テキスト ボックス 78"/>
                <p:cNvSpPr txBox="1"/>
                <p:nvPr/>
              </p:nvSpPr>
              <p:spPr>
                <a:xfrm>
                  <a:off x="1116108" y="5517232"/>
                  <a:ext cx="6984284" cy="938527"/>
                </a:xfrm>
                <a:prstGeom prst="rect">
                  <a:avLst/>
                </a:prstGeom>
                <a:noFill/>
              </p:spPr>
              <p:txBody>
                <a:bodyPr wrap="none" rtlCol="0">
                  <a:spAutoFit/>
                </a:bodyPr>
                <a:lstStyle/>
                <a:p>
                  <a:pPr marL="285750" indent="-285750">
                    <a:lnSpc>
                      <a:spcPct val="150000"/>
                    </a:lnSpc>
                    <a:buClr>
                      <a:srgbClr val="0000FF"/>
                    </a:buClr>
                    <a:buFont typeface="Wingdings" panose="05000000000000000000" pitchFamily="2" charset="2"/>
                    <a:buChar char="Ø"/>
                  </a:pPr>
                  <a:r>
                    <a:rPr lang="en-US" altLang="ja-JP" b="1" dirty="0" smtClean="0"/>
                    <a:t>well-tested by </a:t>
                  </a:r>
                  <a:r>
                    <a:rPr lang="en-US" altLang="ja-JP" b="1" dirty="0">
                      <a:solidFill>
                        <a:srgbClr val="009900"/>
                      </a:solidFill>
                    </a:rPr>
                    <a:t>K</a:t>
                  </a:r>
                  <a:r>
                    <a:rPr lang="en-US" altLang="ja-JP" b="1" baseline="30000" dirty="0">
                      <a:solidFill>
                        <a:srgbClr val="009900"/>
                      </a:solidFill>
                    </a:rPr>
                    <a:t>- </a:t>
                  </a:r>
                  <a:r>
                    <a:rPr lang="en-US" altLang="ja-JP" b="1" dirty="0">
                      <a:solidFill>
                        <a:srgbClr val="009900"/>
                      </a:solidFill>
                    </a:rPr>
                    <a:t>p </a:t>
                  </a:r>
                  <a:r>
                    <a:rPr lang="en-US" altLang="ja-JP" b="1" dirty="0">
                      <a:solidFill>
                        <a:srgbClr val="009900"/>
                      </a:solidFill>
                      <a:sym typeface="Wingdings" panose="05000000000000000000" pitchFamily="2" charset="2"/>
                    </a:rPr>
                    <a:t></a:t>
                  </a:r>
                  <a:r>
                    <a:rPr lang="en-US" altLang="ja-JP" b="1" dirty="0">
                      <a:solidFill>
                        <a:srgbClr val="009900"/>
                      </a:solidFill>
                    </a:rPr>
                    <a:t> </a:t>
                  </a:r>
                  <a14:m>
                    <m:oMath xmlns:m="http://schemas.openxmlformats.org/officeDocument/2006/math">
                      <m:acc>
                        <m:accPr>
                          <m:chr m:val="̅"/>
                          <m:ctrlPr>
                            <a:rPr lang="en-US" altLang="ja-JP" b="1" i="1">
                              <a:solidFill>
                                <a:srgbClr val="009900"/>
                              </a:solidFill>
                              <a:latin typeface="Cambria Math"/>
                            </a:rPr>
                          </m:ctrlPr>
                        </m:accPr>
                        <m:e>
                          <m:r>
                            <m:rPr>
                              <m:nor/>
                            </m:rPr>
                            <a:rPr lang="en-US" altLang="ja-JP" b="1">
                              <a:solidFill>
                                <a:srgbClr val="009900"/>
                              </a:solidFill>
                            </a:rPr>
                            <m:t>K</m:t>
                          </m:r>
                        </m:e>
                      </m:acc>
                    </m:oMath>
                  </a14:m>
                  <a:r>
                    <a:rPr lang="en-US" altLang="ja-JP" b="1" dirty="0">
                      <a:solidFill>
                        <a:srgbClr val="009900"/>
                      </a:solidFill>
                    </a:rPr>
                    <a:t>N, πΣ, πΛ, </a:t>
                  </a:r>
                  <a:r>
                    <a:rPr lang="en-US" altLang="ja-JP" b="1" dirty="0" err="1">
                      <a:solidFill>
                        <a:srgbClr val="009900"/>
                      </a:solidFill>
                    </a:rPr>
                    <a:t>ηΛ</a:t>
                  </a:r>
                  <a:r>
                    <a:rPr lang="en-US" altLang="ja-JP" b="1" dirty="0">
                      <a:solidFill>
                        <a:srgbClr val="009900"/>
                      </a:solidFill>
                    </a:rPr>
                    <a:t>, </a:t>
                  </a:r>
                  <a:r>
                    <a:rPr lang="en-US" altLang="ja-JP" b="1" dirty="0" smtClean="0">
                      <a:solidFill>
                        <a:srgbClr val="009900"/>
                      </a:solidFill>
                    </a:rPr>
                    <a:t>KΞ </a:t>
                  </a:r>
                  <a:r>
                    <a:rPr lang="en-US" altLang="ja-JP" b="1" i="1" u="sng" dirty="0">
                      <a:solidFill>
                        <a:srgbClr val="0000FF"/>
                      </a:solidFill>
                    </a:rPr>
                    <a:t>up to W = 2.1 GeV</a:t>
                  </a:r>
                  <a:r>
                    <a:rPr lang="en-US" altLang="ja-JP" b="1" dirty="0" smtClean="0">
                      <a:solidFill>
                        <a:srgbClr val="0000FF"/>
                      </a:solidFill>
                    </a:rPr>
                    <a:t>.</a:t>
                  </a:r>
                  <a:endParaRPr lang="en-US" altLang="ja-JP" b="1" dirty="0" smtClean="0"/>
                </a:p>
                <a:p>
                  <a:pPr marL="285750" indent="-285750">
                    <a:lnSpc>
                      <a:spcPct val="150000"/>
                    </a:lnSpc>
                    <a:buClr>
                      <a:srgbClr val="0000FF"/>
                    </a:buClr>
                    <a:buFont typeface="Wingdings" panose="05000000000000000000" pitchFamily="2" charset="2"/>
                    <a:buChar char="Ø"/>
                  </a:pPr>
                  <a:r>
                    <a:rPr lang="en-US" altLang="ja-JP" b="1" dirty="0" smtClean="0"/>
                    <a:t>not only </a:t>
                  </a:r>
                  <a:r>
                    <a:rPr kumimoji="1" lang="en-US" altLang="ja-JP" b="1" dirty="0" smtClean="0"/>
                    <a:t>for S wave, </a:t>
                  </a:r>
                  <a:r>
                    <a:rPr kumimoji="1" lang="en-US" altLang="ja-JP" b="1" dirty="0" smtClean="0">
                      <a:solidFill>
                        <a:srgbClr val="FF0000"/>
                      </a:solidFill>
                    </a:rPr>
                    <a:t>but also P, D, F waves.</a:t>
                  </a:r>
                  <a:endParaRPr kumimoji="1" lang="ja-JP" altLang="en-US" b="1" dirty="0">
                    <a:solidFill>
                      <a:srgbClr val="FF0000"/>
                    </a:solidFill>
                  </a:endParaRPr>
                </a:p>
              </p:txBody>
            </p:sp>
          </mc:Choice>
          <mc:Fallback xmlns="">
            <p:sp>
              <p:nvSpPr>
                <p:cNvPr id="79" name="テキスト ボックス 78"/>
                <p:cNvSpPr txBox="1">
                  <a:spLocks noRot="1" noChangeAspect="1" noMove="1" noResize="1" noEditPoints="1" noAdjustHandles="1" noChangeArrowheads="1" noChangeShapeType="1" noTextEdit="1"/>
                </p:cNvSpPr>
                <p:nvPr/>
              </p:nvSpPr>
              <p:spPr>
                <a:xfrm>
                  <a:off x="1116108" y="5517232"/>
                  <a:ext cx="6984284" cy="938527"/>
                </a:xfrm>
                <a:prstGeom prst="rect">
                  <a:avLst/>
                </a:prstGeom>
                <a:blipFill rotWithShape="1">
                  <a:blip r:embed="rId2"/>
                  <a:stretch>
                    <a:fillRect l="-524" r="-262" b="-4545"/>
                  </a:stretch>
                </a:blipFill>
              </p:spPr>
              <p:txBody>
                <a:bodyPr/>
                <a:lstStyle/>
                <a:p>
                  <a:r>
                    <a:rPr lang="ja-JP" altLang="en-US">
                      <a:noFill/>
                    </a:rPr>
                    <a:t> </a:t>
                  </a:r>
                </a:p>
              </p:txBody>
            </p:sp>
          </mc:Fallback>
        </mc:AlternateContent>
      </p:grpSp>
      <p:sp>
        <p:nvSpPr>
          <p:cNvPr id="74" name="テキスト ボックス 73"/>
          <p:cNvSpPr txBox="1"/>
          <p:nvPr/>
        </p:nvSpPr>
        <p:spPr>
          <a:xfrm>
            <a:off x="309728" y="959166"/>
            <a:ext cx="7077579" cy="1077218"/>
          </a:xfrm>
          <a:prstGeom prst="rect">
            <a:avLst/>
          </a:prstGeom>
          <a:noFill/>
        </p:spPr>
        <p:txBody>
          <a:bodyPr wrap="none" rtlCol="0">
            <a:spAutoFit/>
          </a:bodyPr>
          <a:lstStyle/>
          <a:p>
            <a:pPr marL="285750" indent="-285750">
              <a:buClr>
                <a:srgbClr val="FF0000"/>
              </a:buClr>
              <a:buFont typeface="Wingdings" panose="05000000000000000000" pitchFamily="2" charset="2"/>
              <a:buChar char="ü"/>
            </a:pPr>
            <a:r>
              <a:rPr lang="en-US" altLang="ja-JP" sz="1600" b="1" dirty="0" smtClean="0"/>
              <a:t>Multistep processes are treated “</a:t>
            </a:r>
            <a:r>
              <a:rPr lang="en-US" altLang="ja-JP" sz="1600" b="1" dirty="0" err="1" smtClean="0"/>
              <a:t>perturbatively</a:t>
            </a:r>
            <a:r>
              <a:rPr lang="en-US" altLang="ja-JP" sz="1600" b="1" dirty="0" smtClean="0"/>
              <a:t>”.</a:t>
            </a:r>
          </a:p>
          <a:p>
            <a:pPr marL="285750" indent="-285750">
              <a:buClr>
                <a:srgbClr val="FF0000"/>
              </a:buClr>
              <a:buFont typeface="Wingdings" panose="05000000000000000000" pitchFamily="2" charset="2"/>
              <a:buChar char="ü"/>
            </a:pPr>
            <a:endParaRPr lang="en-US" altLang="ja-JP" sz="1600" b="1" dirty="0"/>
          </a:p>
          <a:p>
            <a:pPr marL="285750" indent="-285750">
              <a:buClr>
                <a:srgbClr val="FF0000"/>
              </a:buClr>
              <a:buFont typeface="Wingdings" panose="05000000000000000000" pitchFamily="2" charset="2"/>
              <a:buChar char="ü"/>
            </a:pPr>
            <a:r>
              <a:rPr lang="en-US" altLang="ja-JP" sz="1600" b="1" dirty="0" smtClean="0">
                <a:solidFill>
                  <a:srgbClr val="0000FF"/>
                </a:solidFill>
              </a:rPr>
              <a:t>Off-shell amplitudes for meson-baryon sub-processes </a:t>
            </a:r>
            <a:r>
              <a:rPr lang="en-US" altLang="ja-JP" sz="1600" b="1" dirty="0" smtClean="0"/>
              <a:t>(           ) are </a:t>
            </a:r>
          </a:p>
          <a:p>
            <a:pPr>
              <a:buClr>
                <a:srgbClr val="FF0000"/>
              </a:buClr>
            </a:pPr>
            <a:r>
              <a:rPr lang="en-US" altLang="ja-JP" sz="1600" b="1" dirty="0"/>
              <a:t> </a:t>
            </a:r>
            <a:r>
              <a:rPr lang="en-US" altLang="ja-JP" sz="1600" b="1" dirty="0" smtClean="0"/>
              <a:t>    taken from</a:t>
            </a:r>
            <a:r>
              <a:rPr kumimoji="1" lang="en-US" altLang="ja-JP" sz="1600" b="1" dirty="0" smtClean="0"/>
              <a:t> </a:t>
            </a:r>
            <a:r>
              <a:rPr kumimoji="1" lang="en-US" altLang="ja-JP" sz="1600" b="1" dirty="0" smtClean="0">
                <a:solidFill>
                  <a:srgbClr val="FF0000"/>
                </a:solidFill>
              </a:rPr>
              <a:t>our dynamical coupled-channels model</a:t>
            </a:r>
            <a:r>
              <a:rPr kumimoji="1" lang="en-US" altLang="ja-JP" sz="1600" b="1" dirty="0" smtClean="0"/>
              <a:t>.</a:t>
            </a:r>
            <a:endParaRPr kumimoji="1" lang="ja-JP" altLang="en-US" sz="1600" b="1" dirty="0"/>
          </a:p>
        </p:txBody>
      </p:sp>
      <p:sp>
        <p:nvSpPr>
          <p:cNvPr id="81" name="テキスト ボックス 80"/>
          <p:cNvSpPr txBox="1"/>
          <p:nvPr/>
        </p:nvSpPr>
        <p:spPr>
          <a:xfrm>
            <a:off x="5720230" y="1737910"/>
            <a:ext cx="2970685" cy="246221"/>
          </a:xfrm>
          <a:prstGeom prst="rect">
            <a:avLst/>
          </a:prstGeom>
          <a:noFill/>
        </p:spPr>
        <p:txBody>
          <a:bodyPr wrap="none" rtlCol="0">
            <a:spAutoFit/>
          </a:bodyPr>
          <a:lstStyle/>
          <a:p>
            <a:r>
              <a:rPr kumimoji="1" lang="en-US" altLang="ja-JP" sz="1000" b="1" dirty="0" smtClean="0">
                <a:solidFill>
                  <a:srgbClr val="009900"/>
                </a:solidFill>
              </a:rPr>
              <a:t>HK, Nakamura, Lee, Sato, PRC90(2014)065203</a:t>
            </a:r>
            <a:endParaRPr kumimoji="1" lang="ja-JP" altLang="en-US" sz="1000" b="1" dirty="0">
              <a:solidFill>
                <a:srgbClr val="009900"/>
              </a:solidFill>
            </a:endParaRPr>
          </a:p>
        </p:txBody>
      </p:sp>
      <p:sp>
        <p:nvSpPr>
          <p:cNvPr id="82" name="Rectangle 59"/>
          <p:cNvSpPr/>
          <p:nvPr/>
        </p:nvSpPr>
        <p:spPr>
          <a:xfrm>
            <a:off x="6156176" y="1513015"/>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nvGrpSpPr>
          <p:cNvPr id="77" name="グループ化 76"/>
          <p:cNvGrpSpPr/>
          <p:nvPr/>
        </p:nvGrpSpPr>
        <p:grpSpPr>
          <a:xfrm>
            <a:off x="3085650" y="2348880"/>
            <a:ext cx="2612184" cy="1637496"/>
            <a:chOff x="5724128" y="2348880"/>
            <a:chExt cx="2612184" cy="1637496"/>
          </a:xfrm>
        </p:grpSpPr>
        <p:grpSp>
          <p:nvGrpSpPr>
            <p:cNvPr id="78" name="グループ化 77"/>
            <p:cNvGrpSpPr/>
            <p:nvPr/>
          </p:nvGrpSpPr>
          <p:grpSpPr>
            <a:xfrm>
              <a:off x="5724128" y="2576441"/>
              <a:ext cx="2612184" cy="1409935"/>
              <a:chOff x="862656" y="2219679"/>
              <a:chExt cx="2612184" cy="1409935"/>
            </a:xfrm>
          </p:grpSpPr>
          <p:cxnSp>
            <p:nvCxnSpPr>
              <p:cNvPr id="84" name="Straight Connector 8"/>
              <p:cNvCxnSpPr/>
              <p:nvPr/>
            </p:nvCxnSpPr>
            <p:spPr>
              <a:xfrm>
                <a:off x="1310886" y="2862743"/>
                <a:ext cx="1441137"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
              <p:cNvCxnSpPr/>
              <p:nvPr/>
            </p:nvCxnSpPr>
            <p:spPr>
              <a:xfrm>
                <a:off x="1310886" y="3429476"/>
                <a:ext cx="1441137"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Arrow Connector 15"/>
              <p:cNvCxnSpPr/>
              <p:nvPr/>
            </p:nvCxnSpPr>
            <p:spPr>
              <a:xfrm>
                <a:off x="1318447" y="2491911"/>
                <a:ext cx="600474" cy="376684"/>
              </a:xfrm>
              <a:prstGeom prst="straightConnector1">
                <a:avLst/>
              </a:prstGeom>
              <a:ln w="31750" cap="flat" cmpd="sng" algn="ctr">
                <a:solidFill>
                  <a:schemeClr val="accent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7" name="Straight Arrow Connector 32"/>
              <p:cNvCxnSpPr>
                <a:endCxn id="97" idx="2"/>
              </p:cNvCxnSpPr>
              <p:nvPr/>
            </p:nvCxnSpPr>
            <p:spPr>
              <a:xfrm>
                <a:off x="1918921" y="2839923"/>
                <a:ext cx="380426" cy="706457"/>
              </a:xfrm>
              <a:prstGeom prst="straightConnector1">
                <a:avLst/>
              </a:prstGeom>
              <a:ln w="31750" cap="flat" cmpd="sng" algn="ctr">
                <a:solidFill>
                  <a:schemeClr val="accent2"/>
                </a:solidFill>
                <a:prstDash val="dash"/>
                <a:round/>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88" name="TextBox 41"/>
              <p:cNvSpPr txBox="1"/>
              <p:nvPr/>
            </p:nvSpPr>
            <p:spPr>
              <a:xfrm>
                <a:off x="2755391" y="2680253"/>
                <a:ext cx="314510" cy="307777"/>
              </a:xfrm>
              <a:prstGeom prst="rect">
                <a:avLst/>
              </a:prstGeom>
              <a:noFill/>
            </p:spPr>
            <p:txBody>
              <a:bodyPr wrap="none" rtlCol="0">
                <a:spAutoFit/>
              </a:bodyPr>
              <a:lstStyle/>
              <a:p>
                <a:r>
                  <a:rPr lang="en-US" sz="1400" b="1" dirty="0"/>
                  <a:t>N</a:t>
                </a:r>
              </a:p>
            </p:txBody>
          </p:sp>
          <p:sp>
            <p:nvSpPr>
              <p:cNvPr id="89" name="TextBox 48"/>
              <p:cNvSpPr txBox="1"/>
              <p:nvPr/>
            </p:nvSpPr>
            <p:spPr>
              <a:xfrm>
                <a:off x="2756057" y="2975224"/>
                <a:ext cx="322524" cy="307777"/>
              </a:xfrm>
              <a:prstGeom prst="rect">
                <a:avLst/>
              </a:prstGeom>
              <a:noFill/>
            </p:spPr>
            <p:txBody>
              <a:bodyPr wrap="none" rtlCol="0">
                <a:spAutoFit/>
              </a:bodyPr>
              <a:lstStyle/>
              <a:p>
                <a:r>
                  <a:rPr lang="en-US" altLang="ja-JP" sz="1400" b="1" dirty="0" smtClean="0">
                    <a:solidFill>
                      <a:srgbClr val="FF0000"/>
                    </a:solidFill>
                    <a:cs typeface="Symbol" charset="2"/>
                  </a:rPr>
                  <a:t>π</a:t>
                </a:r>
                <a:endParaRPr lang="en-US" sz="1400" b="1" dirty="0">
                  <a:solidFill>
                    <a:srgbClr val="008000"/>
                  </a:solidFill>
                  <a:cs typeface="Symbol" charset="2"/>
                </a:endParaRPr>
              </a:p>
            </p:txBody>
          </p:sp>
          <p:sp>
            <p:nvSpPr>
              <p:cNvPr id="90" name="Rectangle 59"/>
              <p:cNvSpPr/>
              <p:nvPr/>
            </p:nvSpPr>
            <p:spPr>
              <a:xfrm>
                <a:off x="1738779" y="2749362"/>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91" name="TextBox 63"/>
              <p:cNvSpPr txBox="1"/>
              <p:nvPr/>
            </p:nvSpPr>
            <p:spPr>
              <a:xfrm>
                <a:off x="2748862" y="3321837"/>
                <a:ext cx="304892" cy="307777"/>
              </a:xfrm>
              <a:prstGeom prst="rect">
                <a:avLst/>
              </a:prstGeom>
              <a:noFill/>
            </p:spPr>
            <p:txBody>
              <a:bodyPr wrap="none" rtlCol="0">
                <a:spAutoFit/>
              </a:bodyPr>
              <a:lstStyle/>
              <a:p>
                <a:r>
                  <a:rPr lang="en-US" sz="1400" b="1" dirty="0"/>
                  <a:t>Y</a:t>
                </a:r>
              </a:p>
            </p:txBody>
          </p:sp>
          <mc:AlternateContent xmlns:mc="http://schemas.openxmlformats.org/markup-compatibility/2006" xmlns:a14="http://schemas.microsoft.com/office/drawing/2010/main">
            <mc:Choice Requires="a14">
              <p:sp>
                <p:nvSpPr>
                  <p:cNvPr id="92" name="TextBox 37"/>
                  <p:cNvSpPr txBox="1"/>
                  <p:nvPr/>
                </p:nvSpPr>
                <p:spPr>
                  <a:xfrm>
                    <a:off x="862656" y="2219679"/>
                    <a:ext cx="412985" cy="38034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sz="1400" b="1" i="1">
                                  <a:latin typeface="Cambria Math"/>
                                </a:rPr>
                              </m:ctrlPr>
                            </m:accPr>
                            <m:e>
                              <m:r>
                                <m:rPr>
                                  <m:nor/>
                                </m:rPr>
                                <a:rPr lang="en-US" altLang="ja-JP" sz="1400" b="1"/>
                                <m:t>K</m:t>
                              </m:r>
                            </m:e>
                          </m:acc>
                        </m:oMath>
                      </m:oMathPara>
                    </a14:m>
                    <a:endParaRPr lang="ja-JP" altLang="en-US" sz="1400" b="1" dirty="0"/>
                  </a:p>
                </p:txBody>
              </p:sp>
            </mc:Choice>
            <mc:Fallback xmlns="">
              <p:sp>
                <p:nvSpPr>
                  <p:cNvPr id="30" name="TextBox 37"/>
                  <p:cNvSpPr txBox="1">
                    <a:spLocks noRot="1" noChangeAspect="1" noMove="1" noResize="1" noEditPoints="1" noAdjustHandles="1" noChangeArrowheads="1" noChangeShapeType="1" noTextEdit="1"/>
                  </p:cNvSpPr>
                  <p:nvPr/>
                </p:nvSpPr>
                <p:spPr>
                  <a:xfrm>
                    <a:off x="862656" y="2219679"/>
                    <a:ext cx="412985" cy="380345"/>
                  </a:xfrm>
                  <a:prstGeom prst="rect">
                    <a:avLst/>
                  </a:prstGeom>
                  <a:blipFill rotWithShape="1">
                    <a:blip r:embed="rId3"/>
                    <a:stretch>
                      <a:fillRect/>
                    </a:stretch>
                  </a:blipFill>
                </p:spPr>
                <p:txBody>
                  <a:bodyPr/>
                  <a:lstStyle/>
                  <a:p>
                    <a:r>
                      <a:rPr lang="ja-JP" altLang="en-US">
                        <a:noFill/>
                      </a:rPr>
                      <a:t> </a:t>
                    </a:r>
                  </a:p>
                </p:txBody>
              </p:sp>
            </mc:Fallback>
          </mc:AlternateContent>
          <p:sp>
            <p:nvSpPr>
              <p:cNvPr id="93" name="Oval 3"/>
              <p:cNvSpPr/>
              <p:nvPr/>
            </p:nvSpPr>
            <p:spPr>
              <a:xfrm>
                <a:off x="1188807" y="2839924"/>
                <a:ext cx="244159" cy="5906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94" name="TextBox 41"/>
              <p:cNvSpPr txBox="1"/>
              <p:nvPr/>
            </p:nvSpPr>
            <p:spPr>
              <a:xfrm>
                <a:off x="881300" y="2975227"/>
                <a:ext cx="376081" cy="370842"/>
              </a:xfrm>
              <a:prstGeom prst="rect">
                <a:avLst/>
              </a:prstGeom>
              <a:noFill/>
            </p:spPr>
            <p:txBody>
              <a:bodyPr wrap="none" rtlCol="0">
                <a:spAutoFit/>
              </a:bodyPr>
              <a:lstStyle/>
              <a:p>
                <a:r>
                  <a:rPr lang="en-US" sz="1400" b="1" dirty="0" smtClean="0"/>
                  <a:t>d</a:t>
                </a:r>
                <a:endParaRPr lang="en-US" sz="1400" b="1" dirty="0"/>
              </a:p>
            </p:txBody>
          </p:sp>
          <mc:AlternateContent xmlns:mc="http://schemas.openxmlformats.org/markup-compatibility/2006" xmlns:a14="http://schemas.microsoft.com/office/drawing/2010/main">
            <mc:Choice Requires="a14">
              <p:sp>
                <p:nvSpPr>
                  <p:cNvPr id="95" name="TextBox 37"/>
                  <p:cNvSpPr txBox="1"/>
                  <p:nvPr/>
                </p:nvSpPr>
                <p:spPr>
                  <a:xfrm>
                    <a:off x="1753025" y="3035510"/>
                    <a:ext cx="412985" cy="38034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sz="1400" b="1" i="1">
                                  <a:latin typeface="Cambria Math"/>
                                </a:rPr>
                              </m:ctrlPr>
                            </m:accPr>
                            <m:e>
                              <m:r>
                                <m:rPr>
                                  <m:nor/>
                                </m:rPr>
                                <a:rPr lang="en-US" altLang="ja-JP" sz="1400" b="1"/>
                                <m:t>K</m:t>
                              </m:r>
                            </m:e>
                          </m:acc>
                        </m:oMath>
                      </m:oMathPara>
                    </a14:m>
                    <a:endParaRPr lang="ja-JP" altLang="en-US" sz="1400" b="1" dirty="0"/>
                  </a:p>
                </p:txBody>
              </p:sp>
            </mc:Choice>
            <mc:Fallback xmlns="">
              <p:sp>
                <p:nvSpPr>
                  <p:cNvPr id="33" name="TextBox 37"/>
                  <p:cNvSpPr txBox="1">
                    <a:spLocks noRot="1" noChangeAspect="1" noMove="1" noResize="1" noEditPoints="1" noAdjustHandles="1" noChangeArrowheads="1" noChangeShapeType="1" noTextEdit="1"/>
                  </p:cNvSpPr>
                  <p:nvPr/>
                </p:nvSpPr>
                <p:spPr>
                  <a:xfrm>
                    <a:off x="1753025" y="3035510"/>
                    <a:ext cx="412985" cy="380345"/>
                  </a:xfrm>
                  <a:prstGeom prst="rect">
                    <a:avLst/>
                  </a:prstGeom>
                  <a:blipFill rotWithShape="1">
                    <a:blip r:embed="rId4"/>
                    <a:stretch>
                      <a:fillRect/>
                    </a:stretch>
                  </a:blipFill>
                </p:spPr>
                <p:txBody>
                  <a:bodyPr/>
                  <a:lstStyle/>
                  <a:p>
                    <a:r>
                      <a:rPr lang="ja-JP" altLang="en-US">
                        <a:noFill/>
                      </a:rPr>
                      <a:t> </a:t>
                    </a:r>
                  </a:p>
                </p:txBody>
              </p:sp>
            </mc:Fallback>
          </mc:AlternateContent>
          <p:cxnSp>
            <p:nvCxnSpPr>
              <p:cNvPr id="96" name="Straight Arrow Connector 25"/>
              <p:cNvCxnSpPr/>
              <p:nvPr/>
            </p:nvCxnSpPr>
            <p:spPr>
              <a:xfrm flipV="1">
                <a:off x="2330027" y="3100591"/>
                <a:ext cx="450783" cy="278419"/>
              </a:xfrm>
              <a:prstGeom prst="straightConnector1">
                <a:avLst/>
              </a:prstGeom>
              <a:ln w="25400" cap="flat" cmpd="sng" algn="ctr">
                <a:solidFill>
                  <a:schemeClr val="accent3"/>
                </a:solidFill>
                <a:prstDash val="dash"/>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sp>
            <p:nvSpPr>
              <p:cNvPr id="97" name="Rectangle 59"/>
              <p:cNvSpPr/>
              <p:nvPr/>
            </p:nvSpPr>
            <p:spPr>
              <a:xfrm>
                <a:off x="2119205" y="3346069"/>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98" name="テキスト ボックス 97"/>
              <p:cNvSpPr txBox="1"/>
              <p:nvPr/>
            </p:nvSpPr>
            <p:spPr>
              <a:xfrm>
                <a:off x="3141094" y="2935199"/>
                <a:ext cx="333746" cy="400110"/>
              </a:xfrm>
              <a:prstGeom prst="rect">
                <a:avLst/>
              </a:prstGeom>
              <a:noFill/>
            </p:spPr>
            <p:txBody>
              <a:bodyPr wrap="none" rtlCol="0">
                <a:spAutoFit/>
              </a:bodyPr>
              <a:lstStyle/>
              <a:p>
                <a:r>
                  <a:rPr lang="en-US" altLang="ja-JP" sz="2000" b="1" dirty="0"/>
                  <a:t>+</a:t>
                </a:r>
                <a:endParaRPr kumimoji="1" lang="ja-JP" altLang="en-US" sz="2000" b="1" dirty="0"/>
              </a:p>
            </p:txBody>
          </p:sp>
        </p:grpSp>
        <mc:AlternateContent xmlns:mc="http://schemas.openxmlformats.org/markup-compatibility/2006" xmlns:a14="http://schemas.microsoft.com/office/drawing/2010/main">
          <mc:Choice Requires="a14">
            <p:sp>
              <p:nvSpPr>
                <p:cNvPr id="83" name="テキスト ボックス 82"/>
                <p:cNvSpPr txBox="1"/>
                <p:nvPr/>
              </p:nvSpPr>
              <p:spPr>
                <a:xfrm>
                  <a:off x="5859581" y="2348880"/>
                  <a:ext cx="1584088" cy="283796"/>
                </a:xfrm>
                <a:prstGeom prst="rect">
                  <a:avLst/>
                </a:prstGeom>
                <a:noFill/>
              </p:spPr>
              <p:txBody>
                <a:bodyPr wrap="none" rtlCol="0">
                  <a:spAutoFit/>
                </a:bodyPr>
                <a:lstStyle/>
                <a:p>
                  <a:r>
                    <a:rPr lang="en-US" altLang="ja-JP" sz="1200" b="1" u="sng" dirty="0" smtClean="0"/>
                    <a:t>“</a:t>
                  </a:r>
                  <a14:m>
                    <m:oMath xmlns:m="http://schemas.openxmlformats.org/officeDocument/2006/math">
                      <m:acc>
                        <m:accPr>
                          <m:chr m:val="̅"/>
                          <m:ctrlPr>
                            <a:rPr lang="en-US" altLang="ja-JP" sz="1200" b="1" i="1" u="sng">
                              <a:latin typeface="Cambria Math"/>
                            </a:rPr>
                          </m:ctrlPr>
                        </m:accPr>
                        <m:e>
                          <m:r>
                            <m:rPr>
                              <m:nor/>
                            </m:rPr>
                            <a:rPr lang="en-US" altLang="ja-JP" sz="1200" b="1" u="sng"/>
                            <m:t>K</m:t>
                          </m:r>
                        </m:e>
                      </m:acc>
                    </m:oMath>
                  </a14:m>
                  <a:r>
                    <a:rPr lang="en-US" altLang="ja-JP" sz="1200" b="1" u="sng" dirty="0" smtClean="0"/>
                    <a:t>-exchange” </a:t>
                  </a:r>
                  <a:r>
                    <a:rPr kumimoji="1" lang="en-US" altLang="ja-JP" sz="1200" b="1" u="sng" dirty="0" smtClean="0"/>
                    <a:t>term</a:t>
                  </a:r>
                  <a:endParaRPr kumimoji="1" lang="ja-JP" altLang="en-US" sz="1200" b="1" u="sng" dirty="0"/>
                </a:p>
              </p:txBody>
            </p:sp>
          </mc:Choice>
          <mc:Fallback xmlns="">
            <p:sp>
              <p:nvSpPr>
                <p:cNvPr id="83" name="テキスト ボックス 82"/>
                <p:cNvSpPr txBox="1">
                  <a:spLocks noRot="1" noChangeAspect="1" noMove="1" noResize="1" noEditPoints="1" noAdjustHandles="1" noChangeArrowheads="1" noChangeShapeType="1" noTextEdit="1"/>
                </p:cNvSpPr>
                <p:nvPr/>
              </p:nvSpPr>
              <p:spPr>
                <a:xfrm>
                  <a:off x="5859581" y="2348880"/>
                  <a:ext cx="1584088" cy="283796"/>
                </a:xfrm>
                <a:prstGeom prst="rect">
                  <a:avLst/>
                </a:prstGeom>
                <a:blipFill rotWithShape="1">
                  <a:blip r:embed="rId5"/>
                  <a:stretch>
                    <a:fillRect b="-12766"/>
                  </a:stretch>
                </a:blipFill>
              </p:spPr>
              <p:txBody>
                <a:bodyPr/>
                <a:lstStyle/>
                <a:p>
                  <a:r>
                    <a:rPr lang="ja-JP" altLang="en-US">
                      <a:noFill/>
                    </a:rPr>
                    <a:t> </a:t>
                  </a:r>
                </a:p>
              </p:txBody>
            </p:sp>
          </mc:Fallback>
        </mc:AlternateContent>
      </p:grpSp>
      <p:grpSp>
        <p:nvGrpSpPr>
          <p:cNvPr id="99" name="グループ化 98"/>
          <p:cNvGrpSpPr/>
          <p:nvPr/>
        </p:nvGrpSpPr>
        <p:grpSpPr>
          <a:xfrm>
            <a:off x="308964" y="2348880"/>
            <a:ext cx="2678860" cy="2165389"/>
            <a:chOff x="308964" y="2348880"/>
            <a:chExt cx="2678860" cy="2165389"/>
          </a:xfrm>
        </p:grpSpPr>
        <p:grpSp>
          <p:nvGrpSpPr>
            <p:cNvPr id="100" name="グループ化 99"/>
            <p:cNvGrpSpPr/>
            <p:nvPr/>
          </p:nvGrpSpPr>
          <p:grpSpPr>
            <a:xfrm>
              <a:off x="506956" y="2625879"/>
              <a:ext cx="2480868" cy="1308234"/>
              <a:chOff x="881300" y="2255962"/>
              <a:chExt cx="2480868" cy="1308234"/>
            </a:xfrm>
          </p:grpSpPr>
          <p:cxnSp>
            <p:nvCxnSpPr>
              <p:cNvPr id="103" name="Straight Connector 8"/>
              <p:cNvCxnSpPr/>
              <p:nvPr/>
            </p:nvCxnSpPr>
            <p:spPr>
              <a:xfrm>
                <a:off x="1310886" y="2862743"/>
                <a:ext cx="1260000"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8"/>
              <p:cNvCxnSpPr/>
              <p:nvPr/>
            </p:nvCxnSpPr>
            <p:spPr>
              <a:xfrm>
                <a:off x="1310886" y="3429476"/>
                <a:ext cx="1260000"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Arrow Connector 15"/>
              <p:cNvCxnSpPr/>
              <p:nvPr/>
            </p:nvCxnSpPr>
            <p:spPr>
              <a:xfrm>
                <a:off x="1318447" y="2491911"/>
                <a:ext cx="600474" cy="376684"/>
              </a:xfrm>
              <a:prstGeom prst="straightConnector1">
                <a:avLst/>
              </a:prstGeom>
              <a:ln w="31750" cap="flat" cmpd="sng" algn="ctr">
                <a:solidFill>
                  <a:schemeClr val="accent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6" name="TextBox 41"/>
              <p:cNvSpPr txBox="1"/>
              <p:nvPr/>
            </p:nvSpPr>
            <p:spPr>
              <a:xfrm>
                <a:off x="2569896" y="2680355"/>
                <a:ext cx="314510" cy="307777"/>
              </a:xfrm>
              <a:prstGeom prst="rect">
                <a:avLst/>
              </a:prstGeom>
              <a:noFill/>
            </p:spPr>
            <p:txBody>
              <a:bodyPr wrap="none" rtlCol="0">
                <a:spAutoFit/>
              </a:bodyPr>
              <a:lstStyle/>
              <a:p>
                <a:r>
                  <a:rPr lang="en-US" sz="1400" b="1" dirty="0"/>
                  <a:t>N</a:t>
                </a:r>
              </a:p>
            </p:txBody>
          </p:sp>
          <p:sp>
            <p:nvSpPr>
              <p:cNvPr id="107" name="TextBox 48"/>
              <p:cNvSpPr txBox="1"/>
              <p:nvPr/>
            </p:nvSpPr>
            <p:spPr>
              <a:xfrm>
                <a:off x="2561882" y="2255962"/>
                <a:ext cx="322524" cy="307777"/>
              </a:xfrm>
              <a:prstGeom prst="rect">
                <a:avLst/>
              </a:prstGeom>
              <a:noFill/>
            </p:spPr>
            <p:txBody>
              <a:bodyPr wrap="none" rtlCol="0">
                <a:spAutoFit/>
              </a:bodyPr>
              <a:lstStyle/>
              <a:p>
                <a:r>
                  <a:rPr lang="en-US" altLang="ja-JP" sz="1400" b="1" dirty="0" smtClean="0">
                    <a:solidFill>
                      <a:srgbClr val="FF0000"/>
                    </a:solidFill>
                    <a:cs typeface="Symbol" charset="2"/>
                  </a:rPr>
                  <a:t>π</a:t>
                </a:r>
                <a:endParaRPr lang="en-US" sz="1400" b="1" dirty="0">
                  <a:solidFill>
                    <a:srgbClr val="008000"/>
                  </a:solidFill>
                  <a:cs typeface="Symbol" charset="2"/>
                </a:endParaRPr>
              </a:p>
            </p:txBody>
          </p:sp>
          <p:sp>
            <p:nvSpPr>
              <p:cNvPr id="108" name="TextBox 63"/>
              <p:cNvSpPr txBox="1"/>
              <p:nvPr/>
            </p:nvSpPr>
            <p:spPr>
              <a:xfrm>
                <a:off x="2579514" y="3256419"/>
                <a:ext cx="304892" cy="307777"/>
              </a:xfrm>
              <a:prstGeom prst="rect">
                <a:avLst/>
              </a:prstGeom>
              <a:noFill/>
            </p:spPr>
            <p:txBody>
              <a:bodyPr wrap="none" rtlCol="0">
                <a:spAutoFit/>
              </a:bodyPr>
              <a:lstStyle/>
              <a:p>
                <a:r>
                  <a:rPr lang="en-US" sz="1400" b="1" dirty="0"/>
                  <a:t>Y</a:t>
                </a:r>
              </a:p>
            </p:txBody>
          </p:sp>
          <mc:AlternateContent xmlns:mc="http://schemas.openxmlformats.org/markup-compatibility/2006" xmlns:a14="http://schemas.microsoft.com/office/drawing/2010/main">
            <mc:Choice Requires="a14">
              <p:sp>
                <p:nvSpPr>
                  <p:cNvPr id="109" name="TextBox 37"/>
                  <p:cNvSpPr txBox="1"/>
                  <p:nvPr/>
                </p:nvSpPr>
                <p:spPr>
                  <a:xfrm>
                    <a:off x="940190" y="2320315"/>
                    <a:ext cx="412985" cy="38034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sz="1400" b="1" i="1">
                                  <a:latin typeface="Cambria Math"/>
                                </a:rPr>
                              </m:ctrlPr>
                            </m:accPr>
                            <m:e>
                              <m:r>
                                <m:rPr>
                                  <m:nor/>
                                </m:rPr>
                                <a:rPr lang="en-US" altLang="ja-JP" sz="1400" b="1"/>
                                <m:t>K</m:t>
                              </m:r>
                            </m:e>
                          </m:acc>
                        </m:oMath>
                      </m:oMathPara>
                    </a14:m>
                    <a:endParaRPr lang="ja-JP" altLang="en-US" sz="1400" b="1" dirty="0"/>
                  </a:p>
                </p:txBody>
              </p:sp>
            </mc:Choice>
            <mc:Fallback xmlns="">
              <p:sp>
                <p:nvSpPr>
                  <p:cNvPr id="14" name="TextBox 37"/>
                  <p:cNvSpPr txBox="1">
                    <a:spLocks noRot="1" noChangeAspect="1" noMove="1" noResize="1" noEditPoints="1" noAdjustHandles="1" noChangeArrowheads="1" noChangeShapeType="1" noTextEdit="1"/>
                  </p:cNvSpPr>
                  <p:nvPr/>
                </p:nvSpPr>
                <p:spPr>
                  <a:xfrm>
                    <a:off x="940190" y="2320315"/>
                    <a:ext cx="412985" cy="380345"/>
                  </a:xfrm>
                  <a:prstGeom prst="rect">
                    <a:avLst/>
                  </a:prstGeom>
                  <a:blipFill rotWithShape="1">
                    <a:blip r:embed="rId4"/>
                    <a:stretch>
                      <a:fillRect/>
                    </a:stretch>
                  </a:blipFill>
                </p:spPr>
                <p:txBody>
                  <a:bodyPr/>
                  <a:lstStyle/>
                  <a:p>
                    <a:r>
                      <a:rPr lang="ja-JP" altLang="en-US">
                        <a:noFill/>
                      </a:rPr>
                      <a:t> </a:t>
                    </a:r>
                  </a:p>
                </p:txBody>
              </p:sp>
            </mc:Fallback>
          </mc:AlternateContent>
          <p:sp>
            <p:nvSpPr>
              <p:cNvPr id="110" name="Oval 3"/>
              <p:cNvSpPr/>
              <p:nvPr/>
            </p:nvSpPr>
            <p:spPr>
              <a:xfrm>
                <a:off x="1188807" y="2839924"/>
                <a:ext cx="244159" cy="5906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11" name="TextBox 41"/>
              <p:cNvSpPr txBox="1"/>
              <p:nvPr/>
            </p:nvSpPr>
            <p:spPr>
              <a:xfrm>
                <a:off x="881300" y="2975227"/>
                <a:ext cx="376081" cy="370842"/>
              </a:xfrm>
              <a:prstGeom prst="rect">
                <a:avLst/>
              </a:prstGeom>
              <a:noFill/>
            </p:spPr>
            <p:txBody>
              <a:bodyPr wrap="none" rtlCol="0">
                <a:spAutoFit/>
              </a:bodyPr>
              <a:lstStyle/>
              <a:p>
                <a:r>
                  <a:rPr lang="en-US" sz="1400" b="1" dirty="0" smtClean="0"/>
                  <a:t>d</a:t>
                </a:r>
                <a:endParaRPr lang="en-US" sz="1400" b="1" dirty="0"/>
              </a:p>
            </p:txBody>
          </p:sp>
          <p:cxnSp>
            <p:nvCxnSpPr>
              <p:cNvPr id="112" name="Straight Arrow Connector 25"/>
              <p:cNvCxnSpPr/>
              <p:nvPr/>
            </p:nvCxnSpPr>
            <p:spPr>
              <a:xfrm flipV="1">
                <a:off x="2073955" y="2491911"/>
                <a:ext cx="496931" cy="278421"/>
              </a:xfrm>
              <a:prstGeom prst="straightConnector1">
                <a:avLst/>
              </a:prstGeom>
              <a:ln w="25400" cap="flat" cmpd="sng" algn="ctr">
                <a:solidFill>
                  <a:schemeClr val="accent3"/>
                </a:solidFill>
                <a:prstDash val="dash"/>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sp>
            <p:nvSpPr>
              <p:cNvPr id="113" name="テキスト ボックス 112"/>
              <p:cNvSpPr txBox="1"/>
              <p:nvPr/>
            </p:nvSpPr>
            <p:spPr>
              <a:xfrm>
                <a:off x="3028422" y="2921727"/>
                <a:ext cx="333746" cy="400110"/>
              </a:xfrm>
              <a:prstGeom prst="rect">
                <a:avLst/>
              </a:prstGeom>
              <a:noFill/>
            </p:spPr>
            <p:txBody>
              <a:bodyPr wrap="none" rtlCol="0">
                <a:spAutoFit/>
              </a:bodyPr>
              <a:lstStyle/>
              <a:p>
                <a:r>
                  <a:rPr kumimoji="1" lang="en-US" altLang="ja-JP" sz="2000" b="1" dirty="0" smtClean="0"/>
                  <a:t>+</a:t>
                </a:r>
                <a:endParaRPr kumimoji="1" lang="ja-JP" altLang="en-US" sz="2000" b="1" dirty="0"/>
              </a:p>
            </p:txBody>
          </p:sp>
          <p:sp>
            <p:nvSpPr>
              <p:cNvPr id="114" name="Rectangle 59"/>
              <p:cNvSpPr/>
              <p:nvPr/>
            </p:nvSpPr>
            <p:spPr>
              <a:xfrm>
                <a:off x="1738779" y="2749362"/>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sp>
          <p:nvSpPr>
            <p:cNvPr id="101" name="テキスト ボックス 100"/>
            <p:cNvSpPr txBox="1"/>
            <p:nvPr/>
          </p:nvSpPr>
          <p:spPr>
            <a:xfrm>
              <a:off x="936542" y="2348880"/>
              <a:ext cx="1295547" cy="276999"/>
            </a:xfrm>
            <a:prstGeom prst="rect">
              <a:avLst/>
            </a:prstGeom>
            <a:noFill/>
          </p:spPr>
          <p:txBody>
            <a:bodyPr wrap="none" rtlCol="0">
              <a:spAutoFit/>
            </a:bodyPr>
            <a:lstStyle/>
            <a:p>
              <a:r>
                <a:rPr kumimoji="1" lang="en-US" altLang="ja-JP" sz="1200" b="1" u="sng" dirty="0" smtClean="0"/>
                <a:t>“Impulse” term</a:t>
              </a:r>
              <a:endParaRPr kumimoji="1" lang="ja-JP" altLang="en-US" sz="1200" b="1" u="sng" dirty="0"/>
            </a:p>
          </p:txBody>
        </p:sp>
        <p:sp>
          <p:nvSpPr>
            <p:cNvPr id="102" name="角丸四角形吹き出し 101"/>
            <p:cNvSpPr/>
            <p:nvPr/>
          </p:nvSpPr>
          <p:spPr>
            <a:xfrm>
              <a:off x="308964" y="3986376"/>
              <a:ext cx="1275351" cy="527893"/>
            </a:xfrm>
            <a:prstGeom prst="wedgeRoundRectCallout">
              <a:avLst>
                <a:gd name="adj1" fmla="val -2276"/>
                <a:gd name="adj2" fmla="val -85979"/>
                <a:gd name="adj3" fmla="val 16667"/>
              </a:avLst>
            </a:prstGeom>
            <a:solidFill>
              <a:schemeClr val="bg1"/>
            </a:solidFill>
            <a:ln w="158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b="1" dirty="0" smtClean="0">
                  <a:solidFill>
                    <a:schemeClr val="tx1"/>
                  </a:solidFill>
                </a:rPr>
                <a:t>Use, e.g., </a:t>
              </a:r>
            </a:p>
            <a:p>
              <a:r>
                <a:rPr lang="en-US" altLang="ja-JP" sz="800" b="1" dirty="0">
                  <a:solidFill>
                    <a:schemeClr val="tx1"/>
                  </a:solidFill>
                </a:rPr>
                <a:t>d</a:t>
              </a:r>
              <a:r>
                <a:rPr kumimoji="1" lang="en-US" altLang="ja-JP" sz="800" b="1" dirty="0" smtClean="0">
                  <a:solidFill>
                    <a:schemeClr val="tx1"/>
                  </a:solidFill>
                </a:rPr>
                <a:t>euteron w.f. from</a:t>
              </a:r>
            </a:p>
            <a:p>
              <a:r>
                <a:rPr lang="en-US" altLang="ja-JP" sz="800" b="1" dirty="0" smtClean="0">
                  <a:solidFill>
                    <a:schemeClr val="tx1"/>
                  </a:solidFill>
                </a:rPr>
                <a:t>ANL-V18 potential</a:t>
              </a:r>
            </a:p>
            <a:p>
              <a:r>
                <a:rPr lang="en-US" altLang="ja-JP" sz="800" b="1" dirty="0" smtClean="0">
                  <a:solidFill>
                    <a:schemeClr val="tx1"/>
                  </a:solidFill>
                </a:rPr>
                <a:t>[PRC51(1995)38]</a:t>
              </a:r>
              <a:endParaRPr kumimoji="1" lang="ja-JP" altLang="en-US" sz="800" b="1" dirty="0" smtClean="0">
                <a:solidFill>
                  <a:schemeClr val="tx1"/>
                </a:solidFill>
              </a:endParaRPr>
            </a:p>
          </p:txBody>
        </p:sp>
      </p:grpSp>
      <p:grpSp>
        <p:nvGrpSpPr>
          <p:cNvPr id="115" name="グループ化 114"/>
          <p:cNvGrpSpPr/>
          <p:nvPr/>
        </p:nvGrpSpPr>
        <p:grpSpPr>
          <a:xfrm>
            <a:off x="5845676" y="2330553"/>
            <a:ext cx="2736702" cy="2253600"/>
            <a:chOff x="3125538" y="2348880"/>
            <a:chExt cx="2736702" cy="2253600"/>
          </a:xfrm>
        </p:grpSpPr>
        <p:grpSp>
          <p:nvGrpSpPr>
            <p:cNvPr id="116" name="グループ化 115"/>
            <p:cNvGrpSpPr/>
            <p:nvPr/>
          </p:nvGrpSpPr>
          <p:grpSpPr>
            <a:xfrm>
              <a:off x="3125538" y="2618224"/>
              <a:ext cx="2736702" cy="1308234"/>
              <a:chOff x="2687351" y="3140968"/>
              <a:chExt cx="2736702" cy="1308234"/>
            </a:xfrm>
          </p:grpSpPr>
          <p:grpSp>
            <p:nvGrpSpPr>
              <p:cNvPr id="119" name="グループ化 118"/>
              <p:cNvGrpSpPr/>
              <p:nvPr/>
            </p:nvGrpSpPr>
            <p:grpSpPr>
              <a:xfrm>
                <a:off x="2687351" y="3140968"/>
                <a:ext cx="2736702" cy="1308234"/>
                <a:chOff x="881300" y="2255962"/>
                <a:chExt cx="2736702" cy="1308234"/>
              </a:xfrm>
            </p:grpSpPr>
            <p:cxnSp>
              <p:nvCxnSpPr>
                <p:cNvPr id="121" name="Straight Connector 8"/>
                <p:cNvCxnSpPr/>
                <p:nvPr/>
              </p:nvCxnSpPr>
              <p:spPr>
                <a:xfrm>
                  <a:off x="1310886" y="2862743"/>
                  <a:ext cx="1260000"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8"/>
                <p:cNvCxnSpPr/>
                <p:nvPr/>
              </p:nvCxnSpPr>
              <p:spPr>
                <a:xfrm>
                  <a:off x="1310886" y="3429476"/>
                  <a:ext cx="1260000"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Arrow Connector 15"/>
                <p:cNvCxnSpPr/>
                <p:nvPr/>
              </p:nvCxnSpPr>
              <p:spPr>
                <a:xfrm>
                  <a:off x="1318447" y="2491911"/>
                  <a:ext cx="600474" cy="376684"/>
                </a:xfrm>
                <a:prstGeom prst="straightConnector1">
                  <a:avLst/>
                </a:prstGeom>
                <a:ln w="31750" cap="flat" cmpd="sng" algn="ctr">
                  <a:solidFill>
                    <a:schemeClr val="accent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4" name="TextBox 41"/>
                <p:cNvSpPr txBox="1"/>
                <p:nvPr/>
              </p:nvSpPr>
              <p:spPr>
                <a:xfrm>
                  <a:off x="2569896" y="2680355"/>
                  <a:ext cx="314510" cy="307777"/>
                </a:xfrm>
                <a:prstGeom prst="rect">
                  <a:avLst/>
                </a:prstGeom>
                <a:noFill/>
              </p:spPr>
              <p:txBody>
                <a:bodyPr wrap="none" rtlCol="0">
                  <a:spAutoFit/>
                </a:bodyPr>
                <a:lstStyle/>
                <a:p>
                  <a:r>
                    <a:rPr lang="en-US" sz="1400" b="1" dirty="0"/>
                    <a:t>N</a:t>
                  </a:r>
                </a:p>
              </p:txBody>
            </p:sp>
            <p:sp>
              <p:nvSpPr>
                <p:cNvPr id="125" name="TextBox 48"/>
                <p:cNvSpPr txBox="1"/>
                <p:nvPr/>
              </p:nvSpPr>
              <p:spPr>
                <a:xfrm>
                  <a:off x="2561882" y="2255962"/>
                  <a:ext cx="322524" cy="307777"/>
                </a:xfrm>
                <a:prstGeom prst="rect">
                  <a:avLst/>
                </a:prstGeom>
                <a:noFill/>
              </p:spPr>
              <p:txBody>
                <a:bodyPr wrap="none" rtlCol="0">
                  <a:spAutoFit/>
                </a:bodyPr>
                <a:lstStyle/>
                <a:p>
                  <a:r>
                    <a:rPr lang="en-US" altLang="ja-JP" sz="1400" b="1" dirty="0" smtClean="0">
                      <a:solidFill>
                        <a:srgbClr val="FF0000"/>
                      </a:solidFill>
                      <a:cs typeface="Symbol" charset="2"/>
                    </a:rPr>
                    <a:t>π</a:t>
                  </a:r>
                  <a:endParaRPr lang="en-US" sz="1400" b="1" dirty="0">
                    <a:solidFill>
                      <a:srgbClr val="008000"/>
                    </a:solidFill>
                    <a:cs typeface="Symbol" charset="2"/>
                  </a:endParaRPr>
                </a:p>
              </p:txBody>
            </p:sp>
            <p:sp>
              <p:nvSpPr>
                <p:cNvPr id="126" name="TextBox 63"/>
                <p:cNvSpPr txBox="1"/>
                <p:nvPr/>
              </p:nvSpPr>
              <p:spPr>
                <a:xfrm>
                  <a:off x="2579514" y="3256419"/>
                  <a:ext cx="304892" cy="307777"/>
                </a:xfrm>
                <a:prstGeom prst="rect">
                  <a:avLst/>
                </a:prstGeom>
                <a:noFill/>
              </p:spPr>
              <p:txBody>
                <a:bodyPr wrap="none" rtlCol="0">
                  <a:spAutoFit/>
                </a:bodyPr>
                <a:lstStyle/>
                <a:p>
                  <a:r>
                    <a:rPr lang="en-US" sz="1400" b="1" dirty="0"/>
                    <a:t>Y</a:t>
                  </a:r>
                </a:p>
              </p:txBody>
            </p:sp>
            <mc:AlternateContent xmlns:mc="http://schemas.openxmlformats.org/markup-compatibility/2006" xmlns:a14="http://schemas.microsoft.com/office/drawing/2010/main">
              <mc:Choice Requires="a14">
                <p:sp>
                  <p:nvSpPr>
                    <p:cNvPr id="127" name="TextBox 37"/>
                    <p:cNvSpPr txBox="1"/>
                    <p:nvPr/>
                  </p:nvSpPr>
                  <p:spPr>
                    <a:xfrm>
                      <a:off x="940190" y="2320315"/>
                      <a:ext cx="412985" cy="38034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sz="1400" b="1" i="1">
                                    <a:latin typeface="Cambria Math"/>
                                  </a:rPr>
                                </m:ctrlPr>
                              </m:accPr>
                              <m:e>
                                <m:r>
                                  <m:rPr>
                                    <m:nor/>
                                  </m:rPr>
                                  <a:rPr lang="en-US" altLang="ja-JP" sz="1400" b="1"/>
                                  <m:t>K</m:t>
                                </m:r>
                              </m:e>
                            </m:acc>
                          </m:oMath>
                        </m:oMathPara>
                      </a14:m>
                      <a:endParaRPr lang="ja-JP" altLang="en-US" sz="1400" b="1" dirty="0"/>
                    </a:p>
                  </p:txBody>
                </p:sp>
              </mc:Choice>
              <mc:Fallback xmlns="">
                <p:sp>
                  <p:nvSpPr>
                    <p:cNvPr id="63" name="TextBox 37"/>
                    <p:cNvSpPr txBox="1">
                      <a:spLocks noRot="1" noChangeAspect="1" noMove="1" noResize="1" noEditPoints="1" noAdjustHandles="1" noChangeArrowheads="1" noChangeShapeType="1" noTextEdit="1"/>
                    </p:cNvSpPr>
                    <p:nvPr/>
                  </p:nvSpPr>
                  <p:spPr>
                    <a:xfrm>
                      <a:off x="940190" y="2320315"/>
                      <a:ext cx="412985" cy="380345"/>
                    </a:xfrm>
                    <a:prstGeom prst="rect">
                      <a:avLst/>
                    </a:prstGeom>
                    <a:blipFill rotWithShape="1">
                      <a:blip r:embed="rId6"/>
                      <a:stretch>
                        <a:fillRect/>
                      </a:stretch>
                    </a:blipFill>
                  </p:spPr>
                  <p:txBody>
                    <a:bodyPr/>
                    <a:lstStyle/>
                    <a:p>
                      <a:r>
                        <a:rPr lang="ja-JP" altLang="en-US">
                          <a:noFill/>
                        </a:rPr>
                        <a:t> </a:t>
                      </a:r>
                    </a:p>
                  </p:txBody>
                </p:sp>
              </mc:Fallback>
            </mc:AlternateContent>
            <p:sp>
              <p:nvSpPr>
                <p:cNvPr id="128" name="Oval 3"/>
                <p:cNvSpPr/>
                <p:nvPr/>
              </p:nvSpPr>
              <p:spPr>
                <a:xfrm>
                  <a:off x="1188807" y="2839924"/>
                  <a:ext cx="244159" cy="5906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29" name="TextBox 41"/>
                <p:cNvSpPr txBox="1"/>
                <p:nvPr/>
              </p:nvSpPr>
              <p:spPr>
                <a:xfrm>
                  <a:off x="881300" y="2975227"/>
                  <a:ext cx="376081" cy="370842"/>
                </a:xfrm>
                <a:prstGeom prst="rect">
                  <a:avLst/>
                </a:prstGeom>
                <a:noFill/>
              </p:spPr>
              <p:txBody>
                <a:bodyPr wrap="none" rtlCol="0">
                  <a:spAutoFit/>
                </a:bodyPr>
                <a:lstStyle/>
                <a:p>
                  <a:r>
                    <a:rPr lang="en-US" sz="1400" b="1" dirty="0" smtClean="0"/>
                    <a:t>d</a:t>
                  </a:r>
                  <a:endParaRPr lang="en-US" sz="1400" b="1" dirty="0"/>
                </a:p>
              </p:txBody>
            </p:sp>
            <p:cxnSp>
              <p:nvCxnSpPr>
                <p:cNvPr id="130" name="Straight Arrow Connector 25"/>
                <p:cNvCxnSpPr/>
                <p:nvPr/>
              </p:nvCxnSpPr>
              <p:spPr>
                <a:xfrm flipV="1">
                  <a:off x="2073955" y="2491911"/>
                  <a:ext cx="496931" cy="278421"/>
                </a:xfrm>
                <a:prstGeom prst="straightConnector1">
                  <a:avLst/>
                </a:prstGeom>
                <a:ln w="25400" cap="flat" cmpd="sng" algn="ctr">
                  <a:solidFill>
                    <a:schemeClr val="accent3"/>
                  </a:solidFill>
                  <a:prstDash val="dash"/>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sp>
              <p:nvSpPr>
                <p:cNvPr id="131" name="テキスト ボックス 130"/>
                <p:cNvSpPr txBox="1"/>
                <p:nvPr/>
              </p:nvSpPr>
              <p:spPr>
                <a:xfrm>
                  <a:off x="3002128" y="2921727"/>
                  <a:ext cx="615874" cy="400110"/>
                </a:xfrm>
                <a:prstGeom prst="rect">
                  <a:avLst/>
                </a:prstGeom>
                <a:noFill/>
              </p:spPr>
              <p:txBody>
                <a:bodyPr wrap="none" rtlCol="0">
                  <a:spAutoFit/>
                </a:bodyPr>
                <a:lstStyle/>
                <a:p>
                  <a:r>
                    <a:rPr kumimoji="1" lang="en-US" altLang="ja-JP" sz="2000" b="1" dirty="0" smtClean="0"/>
                    <a:t>+ ...</a:t>
                  </a:r>
                  <a:endParaRPr kumimoji="1" lang="ja-JP" altLang="en-US" sz="2000" b="1" dirty="0"/>
                </a:p>
              </p:txBody>
            </p:sp>
            <p:sp>
              <p:nvSpPr>
                <p:cNvPr id="132" name="Rectangle 59"/>
                <p:cNvSpPr/>
                <p:nvPr/>
              </p:nvSpPr>
              <p:spPr>
                <a:xfrm>
                  <a:off x="1738779" y="2749362"/>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sp>
            <p:nvSpPr>
              <p:cNvPr id="120" name="Oval 3"/>
              <p:cNvSpPr/>
              <p:nvPr/>
            </p:nvSpPr>
            <p:spPr>
              <a:xfrm>
                <a:off x="4107830" y="3721286"/>
                <a:ext cx="191326" cy="590661"/>
              </a:xfrm>
              <a:prstGeom prst="ellipse">
                <a:avLst/>
              </a:prstGeom>
              <a:pattFill prst="wdUpDiag">
                <a:fgClr>
                  <a:schemeClr val="accent1"/>
                </a:fgClr>
                <a:bgClr>
                  <a:schemeClr val="bg1"/>
                </a:bgClr>
              </a:patt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sp>
          <p:nvSpPr>
            <p:cNvPr id="117" name="テキスト ボックス 116"/>
            <p:cNvSpPr txBox="1"/>
            <p:nvPr/>
          </p:nvSpPr>
          <p:spPr>
            <a:xfrm>
              <a:off x="3260832" y="2348880"/>
              <a:ext cx="1848583" cy="276999"/>
            </a:xfrm>
            <a:prstGeom prst="rect">
              <a:avLst/>
            </a:prstGeom>
            <a:noFill/>
          </p:spPr>
          <p:txBody>
            <a:bodyPr wrap="none" rtlCol="0">
              <a:spAutoFit/>
            </a:bodyPr>
            <a:lstStyle/>
            <a:p>
              <a:r>
                <a:rPr lang="en-US" altLang="ja-JP" sz="1200" b="1" u="sng" dirty="0" smtClean="0"/>
                <a:t>“YN </a:t>
              </a:r>
              <a:r>
                <a:rPr lang="en-US" altLang="ja-JP" sz="1200" b="1" u="sng" dirty="0" err="1" smtClean="0"/>
                <a:t>rescattering</a:t>
              </a:r>
              <a:r>
                <a:rPr lang="en-US" altLang="ja-JP" sz="1200" b="1" u="sng" dirty="0" smtClean="0"/>
                <a:t>” </a:t>
              </a:r>
              <a:r>
                <a:rPr kumimoji="1" lang="en-US" altLang="ja-JP" sz="1200" b="1" u="sng" dirty="0" smtClean="0"/>
                <a:t>term</a:t>
              </a:r>
              <a:endParaRPr kumimoji="1" lang="ja-JP" altLang="en-US" sz="1200" b="1" u="sng" dirty="0"/>
            </a:p>
          </p:txBody>
        </p:sp>
        <p:sp>
          <p:nvSpPr>
            <p:cNvPr id="118" name="角丸四角形吹き出し 117"/>
            <p:cNvSpPr/>
            <p:nvPr/>
          </p:nvSpPr>
          <p:spPr>
            <a:xfrm>
              <a:off x="4004004" y="3972252"/>
              <a:ext cx="1504100" cy="630228"/>
            </a:xfrm>
            <a:prstGeom prst="wedgeRoundRectCallout">
              <a:avLst>
                <a:gd name="adj1" fmla="val -6836"/>
                <a:gd name="adj2" fmla="val -83561"/>
                <a:gd name="adj3" fmla="val 16667"/>
              </a:avLst>
            </a:prstGeom>
            <a:solidFill>
              <a:schemeClr val="bg1"/>
            </a:solidFill>
            <a:ln w="158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b="1" dirty="0" smtClean="0">
                  <a:solidFill>
                    <a:schemeClr val="tx1"/>
                  </a:solidFill>
                </a:rPr>
                <a:t>Use YN potential, e.g., in</a:t>
              </a:r>
              <a:endParaRPr kumimoji="1" lang="en-US" altLang="ja-JP" sz="800" b="1" dirty="0" smtClean="0">
                <a:solidFill>
                  <a:schemeClr val="tx1"/>
                </a:solidFill>
              </a:endParaRPr>
            </a:p>
            <a:p>
              <a:r>
                <a:rPr lang="en-US" altLang="ja-JP" sz="800" b="1" dirty="0" smtClean="0">
                  <a:solidFill>
                    <a:schemeClr val="tx1"/>
                  </a:solidFill>
                </a:rPr>
                <a:t>PRC40(1989)2226;</a:t>
              </a:r>
            </a:p>
            <a:p>
              <a:r>
                <a:rPr lang="en-US" altLang="ja-JP" sz="800" b="1" dirty="0" smtClean="0">
                  <a:solidFill>
                    <a:schemeClr val="tx1"/>
                  </a:solidFill>
                </a:rPr>
                <a:t>PRC59(1999)21;</a:t>
              </a:r>
            </a:p>
            <a:p>
              <a:r>
                <a:rPr lang="en-US" altLang="ja-JP" sz="800" b="1" dirty="0" smtClean="0">
                  <a:solidFill>
                    <a:schemeClr val="tx1"/>
                  </a:solidFill>
                </a:rPr>
                <a:t>PRC59(1999)3009</a:t>
              </a:r>
              <a:endParaRPr kumimoji="1" lang="ja-JP" altLang="en-US" sz="800" b="1" dirty="0" smtClean="0">
                <a:solidFill>
                  <a:schemeClr val="tx1"/>
                </a:solidFill>
              </a:endParaRPr>
            </a:p>
          </p:txBody>
        </p:sp>
      </p:grpSp>
      <p:grpSp>
        <p:nvGrpSpPr>
          <p:cNvPr id="62" name="グループ化 61"/>
          <p:cNvGrpSpPr/>
          <p:nvPr/>
        </p:nvGrpSpPr>
        <p:grpSpPr>
          <a:xfrm>
            <a:off x="308964" y="1932039"/>
            <a:ext cx="8498365" cy="3535251"/>
            <a:chOff x="308964" y="1932039"/>
            <a:chExt cx="8498365" cy="3535251"/>
          </a:xfrm>
        </p:grpSpPr>
        <p:sp>
          <p:nvSpPr>
            <p:cNvPr id="63" name="円/楕円 62"/>
            <p:cNvSpPr/>
            <p:nvPr/>
          </p:nvSpPr>
          <p:spPr>
            <a:xfrm>
              <a:off x="308964" y="1932039"/>
              <a:ext cx="5487172" cy="2875935"/>
            </a:xfrm>
            <a:prstGeom prst="ellipse">
              <a:avLst/>
            </a:prstGeom>
            <a:noFill/>
            <a:ln w="50800">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4" name="角丸四角形吹き出し 63"/>
            <p:cNvSpPr/>
            <p:nvPr/>
          </p:nvSpPr>
          <p:spPr>
            <a:xfrm>
              <a:off x="5557921" y="4027130"/>
              <a:ext cx="3249408" cy="1440160"/>
            </a:xfrm>
            <a:prstGeom prst="wedgeRoundRectCallout">
              <a:avLst>
                <a:gd name="adj1" fmla="val -73856"/>
                <a:gd name="adj2" fmla="val -40425"/>
                <a:gd name="adj3" fmla="val 16667"/>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FF"/>
                </a:buClr>
              </a:pPr>
              <a:r>
                <a:rPr lang="en-US" altLang="ja-JP" b="1" dirty="0" smtClean="0">
                  <a:solidFill>
                    <a:schemeClr val="tx1"/>
                  </a:solidFill>
                </a:rPr>
                <a:t>Completely dominates the reaction processes at the kinematics with </a:t>
              </a:r>
              <a:r>
                <a:rPr lang="en-US" altLang="ja-JP" b="1" dirty="0" err="1" smtClean="0">
                  <a:solidFill>
                    <a:schemeClr val="tx1"/>
                  </a:solidFill>
                </a:rPr>
                <a:t>θ</a:t>
              </a:r>
              <a:r>
                <a:rPr lang="en-US" altLang="ja-JP" b="1" baseline="-25000" dirty="0" err="1" smtClean="0">
                  <a:solidFill>
                    <a:schemeClr val="tx1"/>
                  </a:solidFill>
                </a:rPr>
                <a:t>N</a:t>
              </a:r>
              <a:r>
                <a:rPr lang="en-US" altLang="ja-JP" b="1" dirty="0" smtClean="0">
                  <a:solidFill>
                    <a:schemeClr val="tx1"/>
                  </a:solidFill>
                </a:rPr>
                <a:t> ~ 0.</a:t>
              </a:r>
            </a:p>
            <a:p>
              <a:pPr>
                <a:buClr>
                  <a:srgbClr val="0000FF"/>
                </a:buClr>
              </a:pPr>
              <a:r>
                <a:rPr lang="en-US" altLang="ja-JP" b="1" dirty="0">
                  <a:solidFill>
                    <a:schemeClr val="tx1"/>
                  </a:solidFill>
                  <a:sym typeface="Wingdings" panose="05000000000000000000" pitchFamily="2" charset="2"/>
                </a:rPr>
                <a:t>(</a:t>
              </a:r>
              <a:r>
                <a:rPr lang="en-US" altLang="ja-JP" b="1" dirty="0" smtClean="0">
                  <a:solidFill>
                    <a:schemeClr val="tx1"/>
                  </a:solidFill>
                  <a:sym typeface="Wingdings" panose="05000000000000000000" pitchFamily="2" charset="2"/>
                </a:rPr>
                <a:t> J-PARC E31)</a:t>
              </a:r>
              <a:endParaRPr kumimoji="1" lang="ja-JP" altLang="en-US" b="1" dirty="0" smtClean="0">
                <a:solidFill>
                  <a:schemeClr val="tx1"/>
                </a:solidFill>
              </a:endParaRPr>
            </a:p>
          </p:txBody>
        </p:sp>
      </p:grpSp>
    </p:spTree>
    <p:extLst>
      <p:ext uri="{BB962C8B-B14F-4D97-AF65-F5344CB8AC3E}">
        <p14:creationId xmlns:p14="http://schemas.microsoft.com/office/powerpoint/2010/main" val="376216489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48484" y="836711"/>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 name="Rectangle 2"/>
          <p:cNvSpPr txBox="1">
            <a:spLocks noChangeArrowheads="1"/>
          </p:cNvSpPr>
          <p:nvPr/>
        </p:nvSpPr>
        <p:spPr>
          <a:xfrm>
            <a:off x="0" y="0"/>
            <a:ext cx="9144000" cy="836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smtClean="0">
                <a:solidFill>
                  <a:srgbClr val="0000FF"/>
                </a:solidFill>
              </a:rPr>
              <a:t>Summary</a:t>
            </a:r>
          </a:p>
        </p:txBody>
      </p:sp>
      <mc:AlternateContent xmlns:mc="http://schemas.openxmlformats.org/markup-compatibility/2006" xmlns:a14="http://schemas.microsoft.com/office/drawing/2010/main">
        <mc:Choice Requires="a14">
          <p:sp>
            <p:nvSpPr>
              <p:cNvPr id="8" name="テキスト ボックス 7"/>
              <p:cNvSpPr txBox="1"/>
              <p:nvPr/>
            </p:nvSpPr>
            <p:spPr>
              <a:xfrm>
                <a:off x="251520" y="1025365"/>
                <a:ext cx="8577989" cy="343863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marL="342900" indent="-342900">
                  <a:lnSpc>
                    <a:spcPct val="110000"/>
                  </a:lnSpc>
                  <a:buClr>
                    <a:srgbClr val="FF0000"/>
                  </a:buClr>
                  <a:buFont typeface="Wingdings" panose="05000000000000000000" pitchFamily="2" charset="2"/>
                  <a:buChar char="ü"/>
                </a:pPr>
                <a:r>
                  <a:rPr lang="en-US" altLang="ja-JP" b="1" dirty="0" smtClean="0">
                    <a:solidFill>
                      <a:schemeClr val="tx1"/>
                    </a:solidFill>
                  </a:rPr>
                  <a:t>Accomplished c</a:t>
                </a:r>
                <a:r>
                  <a:rPr kumimoji="1" lang="en-US" altLang="ja-JP" b="1" dirty="0" smtClean="0">
                    <a:solidFill>
                      <a:schemeClr val="tx1"/>
                    </a:solidFill>
                  </a:rPr>
                  <a:t>omprehensive analysis of </a:t>
                </a:r>
                <a:r>
                  <a:rPr kumimoji="1" lang="en-US" altLang="ja-JP" b="1" dirty="0" smtClean="0">
                    <a:solidFill>
                      <a:srgbClr val="FF0000"/>
                    </a:solidFill>
                  </a:rPr>
                  <a:t>K</a:t>
                </a:r>
                <a:r>
                  <a:rPr kumimoji="1" lang="en-US" altLang="ja-JP" b="1" baseline="30000" dirty="0" smtClean="0">
                    <a:solidFill>
                      <a:srgbClr val="FF0000"/>
                    </a:solidFill>
                  </a:rPr>
                  <a:t>-</a:t>
                </a:r>
                <a:r>
                  <a:rPr kumimoji="1" lang="en-US" altLang="ja-JP" b="1" dirty="0" smtClean="0">
                    <a:solidFill>
                      <a:srgbClr val="FF0000"/>
                    </a:solidFill>
                  </a:rPr>
                  <a:t> p</a:t>
                </a:r>
                <a:r>
                  <a:rPr lang="en-US" altLang="ja-JP" b="1" dirty="0" smtClean="0">
                    <a:solidFill>
                      <a:srgbClr val="FF0000"/>
                    </a:solidFill>
                  </a:rPr>
                  <a:t> </a:t>
                </a:r>
                <a:r>
                  <a:rPr lang="en-US" altLang="ja-JP" b="1" dirty="0" smtClean="0">
                    <a:solidFill>
                      <a:srgbClr val="FF0000"/>
                    </a:solidFill>
                    <a:sym typeface="Wingdings" panose="05000000000000000000" pitchFamily="2" charset="2"/>
                  </a:rPr>
                  <a:t></a:t>
                </a:r>
                <a:r>
                  <a:rPr lang="en-US" altLang="ja-JP" b="1" dirty="0">
                    <a:solidFill>
                      <a:srgbClr val="FF0000"/>
                    </a:solidFill>
                  </a:rPr>
                  <a:t> </a:t>
                </a:r>
                <a14:m>
                  <m:oMath xmlns:m="http://schemas.openxmlformats.org/officeDocument/2006/math">
                    <m:acc>
                      <m:accPr>
                        <m:chr m:val="̅"/>
                        <m:ctrlPr>
                          <a:rPr lang="en-US" altLang="ja-JP" b="1" i="1">
                            <a:solidFill>
                              <a:srgbClr val="FF0000"/>
                            </a:solidFill>
                            <a:latin typeface="Cambria Math"/>
                          </a:rPr>
                        </m:ctrlPr>
                      </m:accPr>
                      <m:e>
                        <m:r>
                          <m:rPr>
                            <m:nor/>
                          </m:rPr>
                          <a:rPr lang="en-US" altLang="ja-JP" b="1">
                            <a:solidFill>
                              <a:srgbClr val="FF0000"/>
                            </a:solidFill>
                          </a:rPr>
                          <m:t>K</m:t>
                        </m:r>
                      </m:e>
                    </m:acc>
                  </m:oMath>
                </a14:m>
                <a:r>
                  <a:rPr lang="en-US" altLang="ja-JP" b="1" dirty="0">
                    <a:solidFill>
                      <a:srgbClr val="FF0000"/>
                    </a:solidFill>
                  </a:rPr>
                  <a:t>N, πΣ, πΛ, </a:t>
                </a:r>
                <a:r>
                  <a:rPr lang="en-US" altLang="ja-JP" b="1" dirty="0" err="1">
                    <a:solidFill>
                      <a:srgbClr val="FF0000"/>
                    </a:solidFill>
                  </a:rPr>
                  <a:t>ηΛ</a:t>
                </a:r>
                <a:r>
                  <a:rPr lang="en-US" altLang="ja-JP" b="1" dirty="0">
                    <a:solidFill>
                      <a:srgbClr val="FF0000"/>
                    </a:solidFill>
                  </a:rPr>
                  <a:t>, </a:t>
                </a:r>
                <a:r>
                  <a:rPr lang="en-US" altLang="ja-JP" b="1" dirty="0" smtClean="0">
                    <a:solidFill>
                      <a:srgbClr val="FF0000"/>
                    </a:solidFill>
                  </a:rPr>
                  <a:t>KΞ </a:t>
                </a:r>
                <a:endParaRPr lang="en-US" altLang="ja-JP" b="1" dirty="0" smtClean="0">
                  <a:solidFill>
                    <a:schemeClr val="tx1"/>
                  </a:solidFill>
                </a:endParaRPr>
              </a:p>
              <a:p>
                <a:pPr>
                  <a:lnSpc>
                    <a:spcPct val="110000"/>
                  </a:lnSpc>
                  <a:buClr>
                    <a:srgbClr val="FF0000"/>
                  </a:buClr>
                </a:pPr>
                <a:r>
                  <a:rPr lang="en-US" altLang="ja-JP" b="1" dirty="0">
                    <a:solidFill>
                      <a:schemeClr val="tx1"/>
                    </a:solidFill>
                  </a:rPr>
                  <a:t> </a:t>
                </a:r>
                <a:r>
                  <a:rPr lang="en-US" altLang="ja-JP" b="1" dirty="0" smtClean="0">
                    <a:solidFill>
                      <a:schemeClr val="tx1"/>
                    </a:solidFill>
                  </a:rPr>
                  <a:t>     </a:t>
                </a:r>
                <a:r>
                  <a:rPr lang="en-US" altLang="ja-JP" b="1" dirty="0" smtClean="0">
                    <a:solidFill>
                      <a:srgbClr val="FF0000"/>
                    </a:solidFill>
                  </a:rPr>
                  <a:t>up to W = 2.1 GeV </a:t>
                </a:r>
                <a:r>
                  <a:rPr lang="en-US" altLang="ja-JP" b="1" dirty="0" smtClean="0">
                    <a:solidFill>
                      <a:srgbClr val="009900"/>
                    </a:solidFill>
                  </a:rPr>
                  <a:t>for the first time </a:t>
                </a:r>
                <a:r>
                  <a:rPr lang="en-US" altLang="ja-JP" b="1" dirty="0" smtClean="0">
                    <a:solidFill>
                      <a:schemeClr val="tx1"/>
                    </a:solidFill>
                  </a:rPr>
                  <a:t>within </a:t>
                </a:r>
                <a:r>
                  <a:rPr lang="en-US" altLang="ja-JP" b="1" dirty="0" smtClean="0">
                    <a:solidFill>
                      <a:srgbClr val="0000FF"/>
                    </a:solidFill>
                  </a:rPr>
                  <a:t>a </a:t>
                </a:r>
                <a:r>
                  <a:rPr kumimoji="1" lang="en-US" altLang="ja-JP" b="1" dirty="0" smtClean="0">
                    <a:solidFill>
                      <a:srgbClr val="0000FF"/>
                    </a:solidFill>
                  </a:rPr>
                  <a:t>dynamical coupled-channels </a:t>
                </a:r>
              </a:p>
              <a:p>
                <a:pPr>
                  <a:lnSpc>
                    <a:spcPct val="110000"/>
                  </a:lnSpc>
                  <a:buClr>
                    <a:srgbClr val="FF0000"/>
                  </a:buClr>
                </a:pPr>
                <a:r>
                  <a:rPr lang="en-US" altLang="ja-JP" b="1" dirty="0">
                    <a:solidFill>
                      <a:srgbClr val="0000FF"/>
                    </a:solidFill>
                  </a:rPr>
                  <a:t> </a:t>
                </a:r>
                <a:r>
                  <a:rPr lang="en-US" altLang="ja-JP" b="1" dirty="0" smtClean="0">
                    <a:solidFill>
                      <a:srgbClr val="0000FF"/>
                    </a:solidFill>
                  </a:rPr>
                  <a:t>     </a:t>
                </a:r>
                <a:r>
                  <a:rPr kumimoji="1" lang="en-US" altLang="ja-JP" b="1" dirty="0" smtClean="0">
                    <a:solidFill>
                      <a:srgbClr val="0000FF"/>
                    </a:solidFill>
                  </a:rPr>
                  <a:t>approach</a:t>
                </a:r>
                <a:r>
                  <a:rPr kumimoji="1" lang="en-US" altLang="ja-JP" b="1" dirty="0" smtClean="0">
                    <a:solidFill>
                      <a:schemeClr val="tx1"/>
                    </a:solidFill>
                  </a:rPr>
                  <a:t>.</a:t>
                </a:r>
              </a:p>
              <a:p>
                <a:pPr>
                  <a:buClr>
                    <a:srgbClr val="FF0000"/>
                  </a:buClr>
                </a:pPr>
                <a:endParaRPr lang="en-US" altLang="ja-JP" b="1" dirty="0">
                  <a:solidFill>
                    <a:schemeClr val="tx1"/>
                  </a:solidFill>
                </a:endParaRPr>
              </a:p>
              <a:p>
                <a:pPr marL="342900" indent="-342900">
                  <a:lnSpc>
                    <a:spcPct val="110000"/>
                  </a:lnSpc>
                  <a:buClr>
                    <a:srgbClr val="FF0000"/>
                  </a:buClr>
                  <a:buFont typeface="Wingdings" panose="05000000000000000000" pitchFamily="2" charset="2"/>
                  <a:buChar char="ü"/>
                </a:pPr>
                <a:r>
                  <a:rPr kumimoji="1" lang="en-US" altLang="ja-JP" b="1" dirty="0" smtClean="0">
                    <a:solidFill>
                      <a:schemeClr val="tx1"/>
                    </a:solidFill>
                  </a:rPr>
                  <a:t>Successfully extracted partial-wave</a:t>
                </a:r>
                <a:r>
                  <a:rPr lang="en-US" altLang="ja-JP" b="1" dirty="0" smtClean="0">
                    <a:solidFill>
                      <a:schemeClr val="tx1"/>
                    </a:solidFill>
                  </a:rPr>
                  <a:t> </a:t>
                </a:r>
                <a:r>
                  <a:rPr kumimoji="1" lang="en-US" altLang="ja-JP" b="1" dirty="0" smtClean="0">
                    <a:solidFill>
                      <a:schemeClr val="tx1"/>
                    </a:solidFill>
                  </a:rPr>
                  <a:t>amplitudes (</a:t>
                </a:r>
                <a:r>
                  <a:rPr kumimoji="1" lang="en-US" altLang="ja-JP" b="1" dirty="0" smtClean="0">
                    <a:solidFill>
                      <a:srgbClr val="FF0000"/>
                    </a:solidFill>
                  </a:rPr>
                  <a:t>up to F wave</a:t>
                </a:r>
                <a:r>
                  <a:rPr kumimoji="1" lang="en-US" altLang="ja-JP" b="1" dirty="0" smtClean="0">
                    <a:solidFill>
                      <a:schemeClr val="tx1"/>
                    </a:solidFill>
                  </a:rPr>
                  <a:t>) and</a:t>
                </a:r>
              </a:p>
              <a:p>
                <a:pPr>
                  <a:lnSpc>
                    <a:spcPct val="110000"/>
                  </a:lnSpc>
                  <a:buClr>
                    <a:srgbClr val="FF0000"/>
                  </a:buClr>
                </a:pPr>
                <a:r>
                  <a:rPr lang="en-US" altLang="ja-JP" b="1" dirty="0">
                    <a:solidFill>
                      <a:schemeClr val="tx1"/>
                    </a:solidFill>
                  </a:rPr>
                  <a:t> </a:t>
                </a:r>
                <a:r>
                  <a:rPr lang="en-US" altLang="ja-JP" b="1" dirty="0" smtClean="0">
                    <a:solidFill>
                      <a:schemeClr val="tx1"/>
                    </a:solidFill>
                  </a:rPr>
                  <a:t>   </a:t>
                </a:r>
                <a:r>
                  <a:rPr kumimoji="1" lang="en-US" altLang="ja-JP" b="1" dirty="0" smtClean="0">
                    <a:solidFill>
                      <a:schemeClr val="tx1"/>
                    </a:solidFill>
                  </a:rPr>
                  <a:t> </a:t>
                </a:r>
                <a:r>
                  <a:rPr lang="en-US" altLang="ja-JP" b="1" dirty="0" smtClean="0">
                    <a:solidFill>
                      <a:srgbClr val="0000FF"/>
                    </a:solidFill>
                  </a:rPr>
                  <a:t>Y*</a:t>
                </a:r>
                <a:r>
                  <a:rPr kumimoji="1" lang="en-US" altLang="ja-JP" b="1" dirty="0" smtClean="0">
                    <a:solidFill>
                      <a:srgbClr val="0000FF"/>
                    </a:solidFill>
                  </a:rPr>
                  <a:t> resonance parameters defined by poles of amplitudes</a:t>
                </a:r>
                <a:r>
                  <a:rPr kumimoji="1" lang="en-US" altLang="ja-JP" b="1" dirty="0" smtClean="0">
                    <a:solidFill>
                      <a:schemeClr val="tx1"/>
                    </a:solidFill>
                  </a:rPr>
                  <a:t>.</a:t>
                </a:r>
              </a:p>
              <a:p>
                <a:pPr>
                  <a:lnSpc>
                    <a:spcPct val="110000"/>
                  </a:lnSpc>
                  <a:buClr>
                    <a:srgbClr val="FF0000"/>
                  </a:buClr>
                </a:pPr>
                <a:endParaRPr lang="en-US" altLang="ja-JP" b="1" dirty="0">
                  <a:solidFill>
                    <a:schemeClr val="tx1"/>
                  </a:solidFill>
                </a:endParaRPr>
              </a:p>
              <a:p>
                <a:pPr marL="285750" indent="-285750">
                  <a:lnSpc>
                    <a:spcPct val="110000"/>
                  </a:lnSpc>
                  <a:buClr>
                    <a:srgbClr val="FF0000"/>
                  </a:buClr>
                  <a:buFont typeface="Wingdings" panose="05000000000000000000" pitchFamily="2" charset="2"/>
                  <a:buChar char="ü"/>
                </a:pPr>
                <a:endParaRPr lang="en-US" altLang="ja-JP" b="1" dirty="0" smtClean="0">
                  <a:solidFill>
                    <a:schemeClr val="tx1"/>
                  </a:solidFill>
                </a:endParaRPr>
              </a:p>
              <a:p>
                <a:pPr>
                  <a:lnSpc>
                    <a:spcPct val="110000"/>
                  </a:lnSpc>
                  <a:buClr>
                    <a:srgbClr val="FF0000"/>
                  </a:buClr>
                </a:pPr>
                <a:endParaRPr lang="en-US" altLang="ja-JP" b="1" dirty="0" smtClean="0">
                  <a:solidFill>
                    <a:schemeClr val="tx1"/>
                  </a:solidFill>
                </a:endParaRPr>
              </a:p>
              <a:p>
                <a:pPr>
                  <a:lnSpc>
                    <a:spcPct val="110000"/>
                  </a:lnSpc>
                  <a:buClr>
                    <a:srgbClr val="FF0000"/>
                  </a:buClr>
                </a:pPr>
                <a:endParaRPr lang="en-US" altLang="ja-JP" b="1" dirty="0" smtClean="0">
                  <a:solidFill>
                    <a:schemeClr val="tx1"/>
                  </a:solidFill>
                </a:endParaRPr>
              </a:p>
              <a:p>
                <a:pPr>
                  <a:lnSpc>
                    <a:spcPct val="110000"/>
                  </a:lnSpc>
                  <a:buClr>
                    <a:srgbClr val="FF0000"/>
                  </a:buClr>
                </a:pPr>
                <a:r>
                  <a:rPr lang="en-US" altLang="ja-JP" b="1" dirty="0" smtClean="0"/>
                  <a:t> </a:t>
                </a:r>
                <a:endParaRPr lang="en-US" altLang="ja-JP" b="1"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51520" y="1025365"/>
                <a:ext cx="8577989" cy="3438634"/>
              </a:xfrm>
              <a:prstGeom prst="rect">
                <a:avLst/>
              </a:prstGeom>
              <a:blipFill rotWithShape="1">
                <a:blip r:embed="rId2"/>
                <a:stretch>
                  <a:fillRect l="-426" t="-532"/>
                </a:stretch>
              </a:blipFill>
              <a:ln w="31750">
                <a:noFill/>
              </a:ln>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611560" y="2868276"/>
                <a:ext cx="7612148" cy="992772"/>
              </a:xfrm>
              <a:prstGeom prst="rect">
                <a:avLst/>
              </a:prstGeom>
              <a:noFill/>
            </p:spPr>
            <p:txBody>
              <a:bodyPr wrap="none" rtlCol="0">
                <a:spAutoFit/>
              </a:bodyPr>
              <a:lstStyle/>
              <a:p>
                <a:pPr marL="285750" indent="-285750">
                  <a:buClr>
                    <a:srgbClr val="0000FF"/>
                  </a:buClr>
                  <a:buFont typeface="Wingdings" panose="05000000000000000000" pitchFamily="2" charset="2"/>
                  <a:buChar char="Ø"/>
                </a:pPr>
                <a:r>
                  <a:rPr kumimoji="1" lang="en-US" altLang="ja-JP" sz="1400" b="1" dirty="0" smtClean="0">
                    <a:solidFill>
                      <a:srgbClr val="009900"/>
                    </a:solidFill>
                  </a:rPr>
                  <a:t>New narrow J</a:t>
                </a:r>
                <a:r>
                  <a:rPr kumimoji="1" lang="en-US" altLang="ja-JP" sz="1400" b="1" baseline="30000" dirty="0" smtClean="0">
                    <a:solidFill>
                      <a:srgbClr val="009900"/>
                    </a:solidFill>
                  </a:rPr>
                  <a:t>P</a:t>
                </a:r>
                <a:r>
                  <a:rPr kumimoji="1" lang="en-US" altLang="ja-JP" sz="1400" b="1" dirty="0" smtClean="0">
                    <a:solidFill>
                      <a:srgbClr val="009900"/>
                    </a:solidFill>
                  </a:rPr>
                  <a:t> = 3/2</a:t>
                </a:r>
                <a:r>
                  <a:rPr kumimoji="1" lang="en-US" altLang="ja-JP" sz="1400" b="1" baseline="30000" dirty="0" smtClean="0">
                    <a:solidFill>
                      <a:srgbClr val="009900"/>
                    </a:solidFill>
                  </a:rPr>
                  <a:t>+</a:t>
                </a:r>
                <a:r>
                  <a:rPr kumimoji="1" lang="en-US" altLang="ja-JP" sz="1400" b="1" dirty="0" smtClean="0">
                    <a:solidFill>
                      <a:srgbClr val="009900"/>
                    </a:solidFill>
                  </a:rPr>
                  <a:t> Λ* resonance </a:t>
                </a:r>
                <a:r>
                  <a:rPr kumimoji="1" lang="en-US" altLang="ja-JP" sz="1400" b="1" dirty="0" smtClean="0"/>
                  <a:t>(M</a:t>
                </a:r>
                <a:r>
                  <a:rPr kumimoji="1" lang="en-US" altLang="ja-JP" sz="1400" b="1" baseline="-25000" dirty="0" smtClean="0"/>
                  <a:t>R</a:t>
                </a:r>
                <a:r>
                  <a:rPr kumimoji="1" lang="en-US" altLang="ja-JP" sz="1400" b="1" dirty="0" smtClean="0"/>
                  <a:t> = 1672-i5 MeV) located near the </a:t>
                </a:r>
                <a:r>
                  <a:rPr kumimoji="1" lang="en-US" altLang="ja-JP" sz="1400" b="1" dirty="0" err="1" smtClean="0"/>
                  <a:t>ηΛ</a:t>
                </a:r>
                <a:r>
                  <a:rPr kumimoji="1" lang="en-US" altLang="ja-JP" sz="1400" b="1" dirty="0" smtClean="0"/>
                  <a:t> threshold</a:t>
                </a:r>
              </a:p>
              <a:p>
                <a:pPr marL="285750" indent="-285750">
                  <a:buClr>
                    <a:srgbClr val="0000FF"/>
                  </a:buClr>
                  <a:buFont typeface="Wingdings" panose="05000000000000000000" pitchFamily="2" charset="2"/>
                  <a:buChar char="Ø"/>
                </a:pPr>
                <a:endParaRPr lang="en-US" altLang="ja-JP" sz="800" b="1" dirty="0"/>
              </a:p>
              <a:p>
                <a:pPr marL="285750" indent="-285750">
                  <a:buClr>
                    <a:srgbClr val="0000FF"/>
                  </a:buClr>
                  <a:buFont typeface="Wingdings" panose="05000000000000000000" pitchFamily="2" charset="2"/>
                  <a:buChar char="Ø"/>
                </a:pPr>
                <a:r>
                  <a:rPr lang="en-US" altLang="ja-JP" sz="1400" b="1" dirty="0" smtClean="0">
                    <a:solidFill>
                      <a:srgbClr val="009900"/>
                    </a:solidFill>
                  </a:rPr>
                  <a:t>New </a:t>
                </a:r>
                <a:r>
                  <a:rPr lang="en-US" altLang="ja-JP" sz="1400" b="1" dirty="0">
                    <a:solidFill>
                      <a:srgbClr val="009900"/>
                    </a:solidFill>
                  </a:rPr>
                  <a:t>J</a:t>
                </a:r>
                <a:r>
                  <a:rPr lang="en-US" altLang="ja-JP" sz="1400" b="1" baseline="30000" dirty="0">
                    <a:solidFill>
                      <a:srgbClr val="009900"/>
                    </a:solidFill>
                  </a:rPr>
                  <a:t>P</a:t>
                </a:r>
                <a:r>
                  <a:rPr lang="en-US" altLang="ja-JP" sz="1400" b="1" dirty="0">
                    <a:solidFill>
                      <a:srgbClr val="009900"/>
                    </a:solidFill>
                  </a:rPr>
                  <a:t> = 1</a:t>
                </a:r>
                <a:r>
                  <a:rPr lang="en-US" altLang="ja-JP" sz="1400" b="1" dirty="0" smtClean="0">
                    <a:solidFill>
                      <a:srgbClr val="009900"/>
                    </a:solidFill>
                  </a:rPr>
                  <a:t>/2</a:t>
                </a:r>
                <a:r>
                  <a:rPr lang="en-US" altLang="ja-JP" sz="1400" b="1" baseline="30000" dirty="0" smtClean="0">
                    <a:solidFill>
                      <a:srgbClr val="009900"/>
                    </a:solidFill>
                  </a:rPr>
                  <a:t>-</a:t>
                </a:r>
                <a:r>
                  <a:rPr lang="en-US" altLang="ja-JP" sz="1400" b="1" dirty="0" smtClean="0">
                    <a:solidFill>
                      <a:srgbClr val="009900"/>
                    </a:solidFill>
                  </a:rPr>
                  <a:t> </a:t>
                </a:r>
                <a:r>
                  <a:rPr lang="en-US" altLang="ja-JP" sz="1400" b="1" dirty="0">
                    <a:solidFill>
                      <a:srgbClr val="009900"/>
                    </a:solidFill>
                  </a:rPr>
                  <a:t>Λ* resonance </a:t>
                </a:r>
                <a:r>
                  <a:rPr lang="en-US" altLang="ja-JP" sz="1400" b="1" dirty="0" smtClean="0"/>
                  <a:t>(Re M</a:t>
                </a:r>
                <a:r>
                  <a:rPr lang="en-US" altLang="ja-JP" sz="1400" b="1" baseline="-25000" dirty="0" smtClean="0"/>
                  <a:t>R</a:t>
                </a:r>
                <a:r>
                  <a:rPr lang="en-US" altLang="ja-JP" sz="1400" b="1" dirty="0" smtClean="0"/>
                  <a:t> ~ 1520 </a:t>
                </a:r>
                <a:r>
                  <a:rPr lang="en-US" altLang="ja-JP" sz="1400" b="1" dirty="0"/>
                  <a:t>MeV) </a:t>
                </a:r>
                <a:r>
                  <a:rPr lang="en-US" altLang="ja-JP" sz="1400" b="1" dirty="0" smtClean="0"/>
                  <a:t>with mass close to Λ(1520)3/2</a:t>
                </a:r>
                <a:r>
                  <a:rPr lang="en-US" altLang="ja-JP" sz="1400" b="1" baseline="30000" dirty="0" smtClean="0"/>
                  <a:t>-</a:t>
                </a:r>
                <a:endParaRPr kumimoji="1" lang="en-US" altLang="ja-JP" sz="1400" b="1" baseline="30000" dirty="0" smtClean="0"/>
              </a:p>
              <a:p>
                <a:pPr>
                  <a:buClr>
                    <a:srgbClr val="0000FF"/>
                  </a:buClr>
                </a:pPr>
                <a:endParaRPr kumimoji="1" lang="en-US" altLang="ja-JP" sz="800" b="1" dirty="0" smtClean="0"/>
              </a:p>
              <a:p>
                <a:pPr marL="285750" indent="-285750">
                  <a:buClr>
                    <a:srgbClr val="0000FF"/>
                  </a:buClr>
                  <a:buFont typeface="Wingdings" panose="05000000000000000000" pitchFamily="2" charset="2"/>
                  <a:buChar char="Ø"/>
                </a:pPr>
                <a:r>
                  <a:rPr lang="en-US" altLang="ja-JP" sz="1400" b="1" dirty="0">
                    <a:solidFill>
                      <a:srgbClr val="0000FF"/>
                    </a:solidFill>
                  </a:rPr>
                  <a:t>U</a:t>
                </a:r>
                <a:r>
                  <a:rPr lang="en-US" altLang="ja-JP" sz="1400" b="1" dirty="0" smtClean="0">
                    <a:solidFill>
                      <a:srgbClr val="0000FF"/>
                    </a:solidFill>
                  </a:rPr>
                  <a:t>nestablished low-lying Σ* resonances </a:t>
                </a:r>
                <a:r>
                  <a:rPr lang="en-US" altLang="ja-JP" sz="1400" b="1" dirty="0" smtClean="0"/>
                  <a:t>just above </a:t>
                </a:r>
                <a14:m>
                  <m:oMath xmlns:m="http://schemas.openxmlformats.org/officeDocument/2006/math">
                    <m:acc>
                      <m:accPr>
                        <m:chr m:val="̅"/>
                        <m:ctrlPr>
                          <a:rPr lang="en-US" altLang="ja-JP" sz="1400" b="1" i="1">
                            <a:latin typeface="Cambria Math"/>
                          </a:rPr>
                        </m:ctrlPr>
                      </m:accPr>
                      <m:e>
                        <m:r>
                          <m:rPr>
                            <m:nor/>
                          </m:rPr>
                          <a:rPr lang="en-US" altLang="ja-JP" sz="1400" b="1"/>
                          <m:t>K</m:t>
                        </m:r>
                      </m:e>
                    </m:acc>
                  </m:oMath>
                </a14:m>
                <a:r>
                  <a:rPr lang="en-US" altLang="ja-JP" sz="1400" b="1" dirty="0" smtClean="0"/>
                  <a:t>N threshold</a:t>
                </a:r>
                <a:endParaRPr kumimoji="1" lang="ja-JP" altLang="en-US" sz="1400" b="1"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611560" y="2868276"/>
                <a:ext cx="7612148" cy="992772"/>
              </a:xfrm>
              <a:prstGeom prst="rect">
                <a:avLst/>
              </a:prstGeom>
              <a:blipFill rotWithShape="1">
                <a:blip r:embed="rId3"/>
                <a:stretch>
                  <a:fillRect l="-80" t="-617" b="-617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6538847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48484" y="836711"/>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 name="Rectangle 2"/>
          <p:cNvSpPr txBox="1">
            <a:spLocks noChangeArrowheads="1"/>
          </p:cNvSpPr>
          <p:nvPr/>
        </p:nvSpPr>
        <p:spPr>
          <a:xfrm>
            <a:off x="0" y="0"/>
            <a:ext cx="9144000" cy="836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smtClean="0">
                <a:solidFill>
                  <a:srgbClr val="0000FF"/>
                </a:solidFill>
              </a:rPr>
              <a:t>Summary</a:t>
            </a:r>
          </a:p>
        </p:txBody>
      </p:sp>
      <mc:AlternateContent xmlns:mc="http://schemas.openxmlformats.org/markup-compatibility/2006" xmlns:a14="http://schemas.microsoft.com/office/drawing/2010/main">
        <mc:Choice Requires="a14">
          <p:sp>
            <p:nvSpPr>
              <p:cNvPr id="8" name="テキスト ボックス 7"/>
              <p:cNvSpPr txBox="1"/>
              <p:nvPr/>
            </p:nvSpPr>
            <p:spPr>
              <a:xfrm>
                <a:off x="251520" y="1025365"/>
                <a:ext cx="8577989" cy="343863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marL="342900" indent="-342900">
                  <a:lnSpc>
                    <a:spcPct val="110000"/>
                  </a:lnSpc>
                  <a:buClr>
                    <a:srgbClr val="FF0000"/>
                  </a:buClr>
                  <a:buFont typeface="Wingdings" panose="05000000000000000000" pitchFamily="2" charset="2"/>
                  <a:buChar char="ü"/>
                </a:pPr>
                <a:r>
                  <a:rPr lang="en-US" altLang="ja-JP" b="1" dirty="0" smtClean="0">
                    <a:solidFill>
                      <a:schemeClr val="tx1"/>
                    </a:solidFill>
                  </a:rPr>
                  <a:t>Accomplished c</a:t>
                </a:r>
                <a:r>
                  <a:rPr kumimoji="1" lang="en-US" altLang="ja-JP" b="1" dirty="0" smtClean="0">
                    <a:solidFill>
                      <a:schemeClr val="tx1"/>
                    </a:solidFill>
                  </a:rPr>
                  <a:t>omprehensive analysis of </a:t>
                </a:r>
                <a:r>
                  <a:rPr kumimoji="1" lang="en-US" altLang="ja-JP" b="1" dirty="0" smtClean="0">
                    <a:solidFill>
                      <a:srgbClr val="FF0000"/>
                    </a:solidFill>
                  </a:rPr>
                  <a:t>K</a:t>
                </a:r>
                <a:r>
                  <a:rPr kumimoji="1" lang="en-US" altLang="ja-JP" b="1" baseline="30000" dirty="0" smtClean="0">
                    <a:solidFill>
                      <a:srgbClr val="FF0000"/>
                    </a:solidFill>
                  </a:rPr>
                  <a:t>-</a:t>
                </a:r>
                <a:r>
                  <a:rPr kumimoji="1" lang="en-US" altLang="ja-JP" b="1" dirty="0" smtClean="0">
                    <a:solidFill>
                      <a:srgbClr val="FF0000"/>
                    </a:solidFill>
                  </a:rPr>
                  <a:t> p</a:t>
                </a:r>
                <a:r>
                  <a:rPr lang="en-US" altLang="ja-JP" b="1" dirty="0" smtClean="0">
                    <a:solidFill>
                      <a:srgbClr val="FF0000"/>
                    </a:solidFill>
                  </a:rPr>
                  <a:t> </a:t>
                </a:r>
                <a:r>
                  <a:rPr lang="en-US" altLang="ja-JP" b="1" dirty="0" smtClean="0">
                    <a:solidFill>
                      <a:srgbClr val="FF0000"/>
                    </a:solidFill>
                    <a:sym typeface="Wingdings" panose="05000000000000000000" pitchFamily="2" charset="2"/>
                  </a:rPr>
                  <a:t></a:t>
                </a:r>
                <a:r>
                  <a:rPr lang="en-US" altLang="ja-JP" b="1" dirty="0">
                    <a:solidFill>
                      <a:srgbClr val="FF0000"/>
                    </a:solidFill>
                  </a:rPr>
                  <a:t> </a:t>
                </a:r>
                <a14:m>
                  <m:oMath xmlns:m="http://schemas.openxmlformats.org/officeDocument/2006/math">
                    <m:acc>
                      <m:accPr>
                        <m:chr m:val="̅"/>
                        <m:ctrlPr>
                          <a:rPr lang="en-US" altLang="ja-JP" b="1" i="1">
                            <a:solidFill>
                              <a:srgbClr val="FF0000"/>
                            </a:solidFill>
                            <a:latin typeface="Cambria Math"/>
                          </a:rPr>
                        </m:ctrlPr>
                      </m:accPr>
                      <m:e>
                        <m:r>
                          <m:rPr>
                            <m:nor/>
                          </m:rPr>
                          <a:rPr lang="en-US" altLang="ja-JP" b="1">
                            <a:solidFill>
                              <a:srgbClr val="FF0000"/>
                            </a:solidFill>
                          </a:rPr>
                          <m:t>K</m:t>
                        </m:r>
                      </m:e>
                    </m:acc>
                  </m:oMath>
                </a14:m>
                <a:r>
                  <a:rPr lang="en-US" altLang="ja-JP" b="1" dirty="0">
                    <a:solidFill>
                      <a:srgbClr val="FF0000"/>
                    </a:solidFill>
                  </a:rPr>
                  <a:t>N, πΣ, πΛ, </a:t>
                </a:r>
                <a:r>
                  <a:rPr lang="en-US" altLang="ja-JP" b="1" dirty="0" err="1">
                    <a:solidFill>
                      <a:srgbClr val="FF0000"/>
                    </a:solidFill>
                  </a:rPr>
                  <a:t>ηΛ</a:t>
                </a:r>
                <a:r>
                  <a:rPr lang="en-US" altLang="ja-JP" b="1" dirty="0">
                    <a:solidFill>
                      <a:srgbClr val="FF0000"/>
                    </a:solidFill>
                  </a:rPr>
                  <a:t>, </a:t>
                </a:r>
                <a:r>
                  <a:rPr lang="en-US" altLang="ja-JP" b="1" dirty="0" smtClean="0">
                    <a:solidFill>
                      <a:srgbClr val="FF0000"/>
                    </a:solidFill>
                  </a:rPr>
                  <a:t>KΞ </a:t>
                </a:r>
                <a:endParaRPr lang="en-US" altLang="ja-JP" b="1" dirty="0" smtClean="0">
                  <a:solidFill>
                    <a:schemeClr val="tx1"/>
                  </a:solidFill>
                </a:endParaRPr>
              </a:p>
              <a:p>
                <a:pPr>
                  <a:lnSpc>
                    <a:spcPct val="110000"/>
                  </a:lnSpc>
                  <a:buClr>
                    <a:srgbClr val="FF0000"/>
                  </a:buClr>
                </a:pPr>
                <a:r>
                  <a:rPr lang="en-US" altLang="ja-JP" b="1" dirty="0">
                    <a:solidFill>
                      <a:schemeClr val="tx1"/>
                    </a:solidFill>
                  </a:rPr>
                  <a:t> </a:t>
                </a:r>
                <a:r>
                  <a:rPr lang="en-US" altLang="ja-JP" b="1" dirty="0" smtClean="0">
                    <a:solidFill>
                      <a:schemeClr val="tx1"/>
                    </a:solidFill>
                  </a:rPr>
                  <a:t>     </a:t>
                </a:r>
                <a:r>
                  <a:rPr lang="en-US" altLang="ja-JP" b="1" dirty="0" smtClean="0">
                    <a:solidFill>
                      <a:srgbClr val="FF0000"/>
                    </a:solidFill>
                  </a:rPr>
                  <a:t>up to W = 2.1 GeV </a:t>
                </a:r>
                <a:r>
                  <a:rPr lang="en-US" altLang="ja-JP" b="1" dirty="0" smtClean="0">
                    <a:solidFill>
                      <a:srgbClr val="009900"/>
                    </a:solidFill>
                  </a:rPr>
                  <a:t>for the first time </a:t>
                </a:r>
                <a:r>
                  <a:rPr lang="en-US" altLang="ja-JP" b="1" dirty="0" smtClean="0">
                    <a:solidFill>
                      <a:schemeClr val="tx1"/>
                    </a:solidFill>
                  </a:rPr>
                  <a:t>within </a:t>
                </a:r>
                <a:r>
                  <a:rPr lang="en-US" altLang="ja-JP" b="1" dirty="0" smtClean="0">
                    <a:solidFill>
                      <a:srgbClr val="0000FF"/>
                    </a:solidFill>
                  </a:rPr>
                  <a:t>a </a:t>
                </a:r>
                <a:r>
                  <a:rPr kumimoji="1" lang="en-US" altLang="ja-JP" b="1" dirty="0" smtClean="0">
                    <a:solidFill>
                      <a:srgbClr val="0000FF"/>
                    </a:solidFill>
                  </a:rPr>
                  <a:t>dynamical coupled-channels </a:t>
                </a:r>
              </a:p>
              <a:p>
                <a:pPr>
                  <a:lnSpc>
                    <a:spcPct val="110000"/>
                  </a:lnSpc>
                  <a:buClr>
                    <a:srgbClr val="FF0000"/>
                  </a:buClr>
                </a:pPr>
                <a:r>
                  <a:rPr lang="en-US" altLang="ja-JP" b="1" dirty="0">
                    <a:solidFill>
                      <a:srgbClr val="0000FF"/>
                    </a:solidFill>
                  </a:rPr>
                  <a:t> </a:t>
                </a:r>
                <a:r>
                  <a:rPr lang="en-US" altLang="ja-JP" b="1" dirty="0" smtClean="0">
                    <a:solidFill>
                      <a:srgbClr val="0000FF"/>
                    </a:solidFill>
                  </a:rPr>
                  <a:t>     </a:t>
                </a:r>
                <a:r>
                  <a:rPr kumimoji="1" lang="en-US" altLang="ja-JP" b="1" dirty="0" smtClean="0">
                    <a:solidFill>
                      <a:srgbClr val="0000FF"/>
                    </a:solidFill>
                  </a:rPr>
                  <a:t>approach</a:t>
                </a:r>
                <a:r>
                  <a:rPr kumimoji="1" lang="en-US" altLang="ja-JP" b="1" dirty="0" smtClean="0">
                    <a:solidFill>
                      <a:schemeClr val="tx1"/>
                    </a:solidFill>
                  </a:rPr>
                  <a:t>.</a:t>
                </a:r>
              </a:p>
              <a:p>
                <a:pPr>
                  <a:buClr>
                    <a:srgbClr val="FF0000"/>
                  </a:buClr>
                </a:pPr>
                <a:endParaRPr lang="en-US" altLang="ja-JP" b="1" dirty="0">
                  <a:solidFill>
                    <a:schemeClr val="tx1"/>
                  </a:solidFill>
                </a:endParaRPr>
              </a:p>
              <a:p>
                <a:pPr marL="342900" indent="-342900">
                  <a:lnSpc>
                    <a:spcPct val="110000"/>
                  </a:lnSpc>
                  <a:buClr>
                    <a:srgbClr val="FF0000"/>
                  </a:buClr>
                  <a:buFont typeface="Wingdings" panose="05000000000000000000" pitchFamily="2" charset="2"/>
                  <a:buChar char="ü"/>
                </a:pPr>
                <a:r>
                  <a:rPr kumimoji="1" lang="en-US" altLang="ja-JP" b="1" dirty="0" smtClean="0">
                    <a:solidFill>
                      <a:schemeClr val="tx1"/>
                    </a:solidFill>
                  </a:rPr>
                  <a:t>Successfully extracted partial-wave</a:t>
                </a:r>
                <a:r>
                  <a:rPr lang="en-US" altLang="ja-JP" b="1" dirty="0" smtClean="0">
                    <a:solidFill>
                      <a:schemeClr val="tx1"/>
                    </a:solidFill>
                  </a:rPr>
                  <a:t> </a:t>
                </a:r>
                <a:r>
                  <a:rPr kumimoji="1" lang="en-US" altLang="ja-JP" b="1" dirty="0" smtClean="0">
                    <a:solidFill>
                      <a:schemeClr val="tx1"/>
                    </a:solidFill>
                  </a:rPr>
                  <a:t>amplitudes (up to F wave) and</a:t>
                </a:r>
              </a:p>
              <a:p>
                <a:pPr>
                  <a:lnSpc>
                    <a:spcPct val="110000"/>
                  </a:lnSpc>
                  <a:buClr>
                    <a:srgbClr val="FF0000"/>
                  </a:buClr>
                </a:pPr>
                <a:r>
                  <a:rPr lang="en-US" altLang="ja-JP" b="1" dirty="0">
                    <a:solidFill>
                      <a:schemeClr val="tx1"/>
                    </a:solidFill>
                  </a:rPr>
                  <a:t> </a:t>
                </a:r>
                <a:r>
                  <a:rPr lang="en-US" altLang="ja-JP" b="1" dirty="0" smtClean="0">
                    <a:solidFill>
                      <a:schemeClr val="tx1"/>
                    </a:solidFill>
                  </a:rPr>
                  <a:t>   </a:t>
                </a:r>
                <a:r>
                  <a:rPr kumimoji="1" lang="en-US" altLang="ja-JP" b="1" dirty="0" smtClean="0">
                    <a:solidFill>
                      <a:schemeClr val="tx1"/>
                    </a:solidFill>
                  </a:rPr>
                  <a:t> </a:t>
                </a:r>
                <a:r>
                  <a:rPr lang="en-US" altLang="ja-JP" b="1" dirty="0" smtClean="0">
                    <a:solidFill>
                      <a:srgbClr val="0000FF"/>
                    </a:solidFill>
                  </a:rPr>
                  <a:t>Y*</a:t>
                </a:r>
                <a:r>
                  <a:rPr kumimoji="1" lang="en-US" altLang="ja-JP" b="1" dirty="0" smtClean="0">
                    <a:solidFill>
                      <a:srgbClr val="0000FF"/>
                    </a:solidFill>
                  </a:rPr>
                  <a:t> resonance parameters defined by poles of amplitudes</a:t>
                </a:r>
                <a:r>
                  <a:rPr kumimoji="1" lang="en-US" altLang="ja-JP" b="1" dirty="0" smtClean="0">
                    <a:solidFill>
                      <a:schemeClr val="tx1"/>
                    </a:solidFill>
                  </a:rPr>
                  <a:t>.</a:t>
                </a:r>
              </a:p>
              <a:p>
                <a:pPr>
                  <a:lnSpc>
                    <a:spcPct val="110000"/>
                  </a:lnSpc>
                  <a:buClr>
                    <a:srgbClr val="FF0000"/>
                  </a:buClr>
                </a:pPr>
                <a:endParaRPr lang="en-US" altLang="ja-JP" b="1" dirty="0">
                  <a:solidFill>
                    <a:schemeClr val="tx1"/>
                  </a:solidFill>
                </a:endParaRPr>
              </a:p>
              <a:p>
                <a:pPr marL="285750" indent="-285750">
                  <a:lnSpc>
                    <a:spcPct val="110000"/>
                  </a:lnSpc>
                  <a:buClr>
                    <a:srgbClr val="FF0000"/>
                  </a:buClr>
                  <a:buFont typeface="Wingdings" panose="05000000000000000000" pitchFamily="2" charset="2"/>
                  <a:buChar char="ü"/>
                </a:pPr>
                <a:endParaRPr lang="en-US" altLang="ja-JP" b="1" dirty="0" smtClean="0">
                  <a:solidFill>
                    <a:schemeClr val="tx1"/>
                  </a:solidFill>
                </a:endParaRPr>
              </a:p>
              <a:p>
                <a:pPr>
                  <a:lnSpc>
                    <a:spcPct val="110000"/>
                  </a:lnSpc>
                  <a:buClr>
                    <a:srgbClr val="FF0000"/>
                  </a:buClr>
                </a:pPr>
                <a:endParaRPr lang="en-US" altLang="ja-JP" b="1" dirty="0" smtClean="0">
                  <a:solidFill>
                    <a:schemeClr val="tx1"/>
                  </a:solidFill>
                </a:endParaRPr>
              </a:p>
              <a:p>
                <a:pPr>
                  <a:lnSpc>
                    <a:spcPct val="110000"/>
                  </a:lnSpc>
                  <a:buClr>
                    <a:srgbClr val="FF0000"/>
                  </a:buClr>
                </a:pPr>
                <a:endParaRPr lang="en-US" altLang="ja-JP" b="1" dirty="0" smtClean="0">
                  <a:solidFill>
                    <a:schemeClr val="tx1"/>
                  </a:solidFill>
                </a:endParaRPr>
              </a:p>
              <a:p>
                <a:pPr marL="285750" indent="-285750">
                  <a:lnSpc>
                    <a:spcPct val="110000"/>
                  </a:lnSpc>
                  <a:buClr>
                    <a:srgbClr val="FF0000"/>
                  </a:buClr>
                  <a:buFont typeface="Wingdings" panose="05000000000000000000" pitchFamily="2" charset="2"/>
                  <a:buChar char="ü"/>
                </a:pPr>
                <a:r>
                  <a:rPr lang="en-US" altLang="ja-JP" b="1" dirty="0" smtClean="0"/>
                  <a:t> New </a:t>
                </a:r>
                <a:r>
                  <a:rPr lang="en-US" altLang="ja-JP" b="1" dirty="0"/>
                  <a:t>accurate data </a:t>
                </a:r>
                <a:r>
                  <a:rPr lang="en-US" altLang="ja-JP" b="1" dirty="0" smtClean="0"/>
                  <a:t>for </a:t>
                </a:r>
                <a:r>
                  <a:rPr lang="en-US" altLang="ja-JP" b="1" dirty="0" smtClean="0">
                    <a:solidFill>
                      <a:srgbClr val="FF0000"/>
                    </a:solidFill>
                  </a:rPr>
                  <a:t>both </a:t>
                </a:r>
                <a14:m>
                  <m:oMath xmlns:m="http://schemas.openxmlformats.org/officeDocument/2006/math">
                    <m:acc>
                      <m:accPr>
                        <m:chr m:val="̅"/>
                        <m:ctrlPr>
                          <a:rPr lang="en-US" altLang="ja-JP" b="1" i="1">
                            <a:solidFill>
                              <a:srgbClr val="FF0000"/>
                            </a:solidFill>
                            <a:latin typeface="Cambria Math"/>
                          </a:rPr>
                        </m:ctrlPr>
                      </m:accPr>
                      <m:e>
                        <m:r>
                          <m:rPr>
                            <m:nor/>
                          </m:rPr>
                          <a:rPr lang="en-US" altLang="ja-JP" b="1">
                            <a:solidFill>
                              <a:srgbClr val="FF0000"/>
                            </a:solidFill>
                          </a:rPr>
                          <m:t>K</m:t>
                        </m:r>
                      </m:e>
                    </m:acc>
                  </m:oMath>
                </a14:m>
                <a:r>
                  <a:rPr lang="en-US" altLang="ja-JP" b="1" dirty="0">
                    <a:solidFill>
                      <a:srgbClr val="FF0000"/>
                    </a:solidFill>
                  </a:rPr>
                  <a:t>N and </a:t>
                </a:r>
                <a14:m>
                  <m:oMath xmlns:m="http://schemas.openxmlformats.org/officeDocument/2006/math">
                    <m:acc>
                      <m:accPr>
                        <m:chr m:val="̅"/>
                        <m:ctrlPr>
                          <a:rPr lang="en-US" altLang="ja-JP" b="1" i="1">
                            <a:solidFill>
                              <a:srgbClr val="FF0000"/>
                            </a:solidFill>
                            <a:latin typeface="Cambria Math"/>
                          </a:rPr>
                        </m:ctrlPr>
                      </m:accPr>
                      <m:e>
                        <m:r>
                          <m:rPr>
                            <m:nor/>
                          </m:rPr>
                          <a:rPr lang="en-US" altLang="ja-JP" b="1">
                            <a:solidFill>
                              <a:srgbClr val="FF0000"/>
                            </a:solidFill>
                          </a:rPr>
                          <m:t>K</m:t>
                        </m:r>
                      </m:e>
                    </m:acc>
                  </m:oMath>
                </a14:m>
                <a:r>
                  <a:rPr lang="en-US" altLang="ja-JP" b="1" dirty="0">
                    <a:solidFill>
                      <a:srgbClr val="FF0000"/>
                    </a:solidFill>
                  </a:rPr>
                  <a:t>d </a:t>
                </a:r>
                <a:r>
                  <a:rPr lang="en-US" altLang="ja-JP" b="1" dirty="0" smtClean="0">
                    <a:solidFill>
                      <a:srgbClr val="FF0000"/>
                    </a:solidFill>
                  </a:rPr>
                  <a:t>reactions </a:t>
                </a:r>
                <a:r>
                  <a:rPr lang="en-US" altLang="ja-JP" b="1" dirty="0" smtClean="0"/>
                  <a:t>are much appreciated</a:t>
                </a:r>
                <a:r>
                  <a:rPr lang="en-US" altLang="ja-JP" b="1" dirty="0">
                    <a:solidFill>
                      <a:schemeClr val="tx1"/>
                    </a:solidFill>
                  </a:rPr>
                  <a:t> </a:t>
                </a:r>
                <a:r>
                  <a:rPr lang="en-US" altLang="ja-JP" b="1" dirty="0" smtClean="0">
                    <a:solidFill>
                      <a:schemeClr val="tx1"/>
                    </a:solidFill>
                  </a:rPr>
                  <a:t>!!!</a:t>
                </a:r>
                <a:endParaRPr lang="en-US" altLang="ja-JP" b="1"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51520" y="1025365"/>
                <a:ext cx="8577989" cy="3438634"/>
              </a:xfrm>
              <a:prstGeom prst="rect">
                <a:avLst/>
              </a:prstGeom>
              <a:blipFill rotWithShape="1">
                <a:blip r:embed="rId2"/>
                <a:stretch>
                  <a:fillRect l="-426" t="-532" b="-1241"/>
                </a:stretch>
              </a:blipFill>
              <a:ln w="31750">
                <a:noFill/>
              </a:ln>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611560" y="2868276"/>
                <a:ext cx="7612148" cy="992772"/>
              </a:xfrm>
              <a:prstGeom prst="rect">
                <a:avLst/>
              </a:prstGeom>
              <a:noFill/>
            </p:spPr>
            <p:txBody>
              <a:bodyPr wrap="none" rtlCol="0">
                <a:spAutoFit/>
              </a:bodyPr>
              <a:lstStyle/>
              <a:p>
                <a:pPr marL="285750" indent="-285750">
                  <a:buClr>
                    <a:srgbClr val="0000FF"/>
                  </a:buClr>
                  <a:buFont typeface="Wingdings" panose="05000000000000000000" pitchFamily="2" charset="2"/>
                  <a:buChar char="Ø"/>
                </a:pPr>
                <a:r>
                  <a:rPr kumimoji="1" lang="en-US" altLang="ja-JP" sz="1400" b="1" dirty="0" smtClean="0">
                    <a:solidFill>
                      <a:srgbClr val="009900"/>
                    </a:solidFill>
                  </a:rPr>
                  <a:t>New narrow J</a:t>
                </a:r>
                <a:r>
                  <a:rPr kumimoji="1" lang="en-US" altLang="ja-JP" sz="1400" b="1" baseline="30000" dirty="0" smtClean="0">
                    <a:solidFill>
                      <a:srgbClr val="009900"/>
                    </a:solidFill>
                  </a:rPr>
                  <a:t>P</a:t>
                </a:r>
                <a:r>
                  <a:rPr kumimoji="1" lang="en-US" altLang="ja-JP" sz="1400" b="1" dirty="0" smtClean="0">
                    <a:solidFill>
                      <a:srgbClr val="009900"/>
                    </a:solidFill>
                  </a:rPr>
                  <a:t> = 3/2</a:t>
                </a:r>
                <a:r>
                  <a:rPr kumimoji="1" lang="en-US" altLang="ja-JP" sz="1400" b="1" baseline="30000" dirty="0" smtClean="0">
                    <a:solidFill>
                      <a:srgbClr val="009900"/>
                    </a:solidFill>
                  </a:rPr>
                  <a:t>+</a:t>
                </a:r>
                <a:r>
                  <a:rPr kumimoji="1" lang="en-US" altLang="ja-JP" sz="1400" b="1" dirty="0" smtClean="0">
                    <a:solidFill>
                      <a:srgbClr val="009900"/>
                    </a:solidFill>
                  </a:rPr>
                  <a:t> Λ* resonance </a:t>
                </a:r>
                <a:r>
                  <a:rPr kumimoji="1" lang="en-US" altLang="ja-JP" sz="1400" b="1" dirty="0" smtClean="0"/>
                  <a:t>(M</a:t>
                </a:r>
                <a:r>
                  <a:rPr kumimoji="1" lang="en-US" altLang="ja-JP" sz="1400" b="1" baseline="-25000" dirty="0" smtClean="0"/>
                  <a:t>R</a:t>
                </a:r>
                <a:r>
                  <a:rPr kumimoji="1" lang="en-US" altLang="ja-JP" sz="1400" b="1" dirty="0" smtClean="0"/>
                  <a:t> = 1672-i5 MeV) located near the </a:t>
                </a:r>
                <a:r>
                  <a:rPr kumimoji="1" lang="en-US" altLang="ja-JP" sz="1400" b="1" dirty="0" err="1" smtClean="0"/>
                  <a:t>ηΛ</a:t>
                </a:r>
                <a:r>
                  <a:rPr kumimoji="1" lang="en-US" altLang="ja-JP" sz="1400" b="1" dirty="0" smtClean="0"/>
                  <a:t> threshold</a:t>
                </a:r>
              </a:p>
              <a:p>
                <a:pPr marL="285750" indent="-285750">
                  <a:buClr>
                    <a:srgbClr val="0000FF"/>
                  </a:buClr>
                  <a:buFont typeface="Wingdings" panose="05000000000000000000" pitchFamily="2" charset="2"/>
                  <a:buChar char="Ø"/>
                </a:pPr>
                <a:endParaRPr lang="en-US" altLang="ja-JP" sz="800" b="1" dirty="0"/>
              </a:p>
              <a:p>
                <a:pPr marL="285750" indent="-285750">
                  <a:buClr>
                    <a:srgbClr val="0000FF"/>
                  </a:buClr>
                  <a:buFont typeface="Wingdings" panose="05000000000000000000" pitchFamily="2" charset="2"/>
                  <a:buChar char="Ø"/>
                </a:pPr>
                <a:r>
                  <a:rPr lang="en-US" altLang="ja-JP" sz="1400" b="1" dirty="0" smtClean="0">
                    <a:solidFill>
                      <a:srgbClr val="009900"/>
                    </a:solidFill>
                  </a:rPr>
                  <a:t>New </a:t>
                </a:r>
                <a:r>
                  <a:rPr lang="en-US" altLang="ja-JP" sz="1400" b="1" dirty="0">
                    <a:solidFill>
                      <a:srgbClr val="009900"/>
                    </a:solidFill>
                  </a:rPr>
                  <a:t>J</a:t>
                </a:r>
                <a:r>
                  <a:rPr lang="en-US" altLang="ja-JP" sz="1400" b="1" baseline="30000" dirty="0">
                    <a:solidFill>
                      <a:srgbClr val="009900"/>
                    </a:solidFill>
                  </a:rPr>
                  <a:t>P</a:t>
                </a:r>
                <a:r>
                  <a:rPr lang="en-US" altLang="ja-JP" sz="1400" b="1" dirty="0">
                    <a:solidFill>
                      <a:srgbClr val="009900"/>
                    </a:solidFill>
                  </a:rPr>
                  <a:t> = 1</a:t>
                </a:r>
                <a:r>
                  <a:rPr lang="en-US" altLang="ja-JP" sz="1400" b="1" dirty="0" smtClean="0">
                    <a:solidFill>
                      <a:srgbClr val="009900"/>
                    </a:solidFill>
                  </a:rPr>
                  <a:t>/2</a:t>
                </a:r>
                <a:r>
                  <a:rPr lang="en-US" altLang="ja-JP" sz="1400" b="1" baseline="30000" dirty="0" smtClean="0">
                    <a:solidFill>
                      <a:srgbClr val="009900"/>
                    </a:solidFill>
                  </a:rPr>
                  <a:t>-</a:t>
                </a:r>
                <a:r>
                  <a:rPr lang="en-US" altLang="ja-JP" sz="1400" b="1" dirty="0" smtClean="0">
                    <a:solidFill>
                      <a:srgbClr val="009900"/>
                    </a:solidFill>
                  </a:rPr>
                  <a:t> </a:t>
                </a:r>
                <a:r>
                  <a:rPr lang="en-US" altLang="ja-JP" sz="1400" b="1" dirty="0">
                    <a:solidFill>
                      <a:srgbClr val="009900"/>
                    </a:solidFill>
                  </a:rPr>
                  <a:t>Λ* resonance </a:t>
                </a:r>
                <a:r>
                  <a:rPr lang="en-US" altLang="ja-JP" sz="1400" b="1" dirty="0" smtClean="0"/>
                  <a:t>(Re M</a:t>
                </a:r>
                <a:r>
                  <a:rPr lang="en-US" altLang="ja-JP" sz="1400" b="1" baseline="-25000" dirty="0" smtClean="0"/>
                  <a:t>R</a:t>
                </a:r>
                <a:r>
                  <a:rPr lang="en-US" altLang="ja-JP" sz="1400" b="1" dirty="0" smtClean="0"/>
                  <a:t> ~ 1520 </a:t>
                </a:r>
                <a:r>
                  <a:rPr lang="en-US" altLang="ja-JP" sz="1400" b="1" dirty="0"/>
                  <a:t>MeV) </a:t>
                </a:r>
                <a:r>
                  <a:rPr lang="en-US" altLang="ja-JP" sz="1400" b="1" dirty="0" smtClean="0"/>
                  <a:t>with mass close to Λ(1520)3/2</a:t>
                </a:r>
                <a:r>
                  <a:rPr lang="en-US" altLang="ja-JP" sz="1400" b="1" baseline="30000" dirty="0" smtClean="0"/>
                  <a:t>-</a:t>
                </a:r>
                <a:endParaRPr kumimoji="1" lang="en-US" altLang="ja-JP" sz="1400" b="1" baseline="30000" dirty="0" smtClean="0"/>
              </a:p>
              <a:p>
                <a:pPr>
                  <a:buClr>
                    <a:srgbClr val="0000FF"/>
                  </a:buClr>
                </a:pPr>
                <a:endParaRPr kumimoji="1" lang="en-US" altLang="ja-JP" sz="800" b="1" dirty="0" smtClean="0"/>
              </a:p>
              <a:p>
                <a:pPr marL="285750" indent="-285750">
                  <a:buClr>
                    <a:srgbClr val="0000FF"/>
                  </a:buClr>
                  <a:buFont typeface="Wingdings" panose="05000000000000000000" pitchFamily="2" charset="2"/>
                  <a:buChar char="Ø"/>
                </a:pPr>
                <a:r>
                  <a:rPr lang="en-US" altLang="ja-JP" sz="1400" b="1" dirty="0">
                    <a:solidFill>
                      <a:srgbClr val="0000FF"/>
                    </a:solidFill>
                  </a:rPr>
                  <a:t>U</a:t>
                </a:r>
                <a:r>
                  <a:rPr lang="en-US" altLang="ja-JP" sz="1400" b="1" dirty="0" smtClean="0">
                    <a:solidFill>
                      <a:srgbClr val="0000FF"/>
                    </a:solidFill>
                  </a:rPr>
                  <a:t>nestablished low-lying Σ* resonances </a:t>
                </a:r>
                <a:r>
                  <a:rPr lang="en-US" altLang="ja-JP" sz="1400" b="1" dirty="0" smtClean="0"/>
                  <a:t>just above </a:t>
                </a:r>
                <a14:m>
                  <m:oMath xmlns:m="http://schemas.openxmlformats.org/officeDocument/2006/math">
                    <m:acc>
                      <m:accPr>
                        <m:chr m:val="̅"/>
                        <m:ctrlPr>
                          <a:rPr lang="en-US" altLang="ja-JP" sz="1400" b="1" i="1">
                            <a:latin typeface="Cambria Math"/>
                          </a:rPr>
                        </m:ctrlPr>
                      </m:accPr>
                      <m:e>
                        <m:r>
                          <m:rPr>
                            <m:nor/>
                          </m:rPr>
                          <a:rPr lang="en-US" altLang="ja-JP" sz="1400" b="1"/>
                          <m:t>K</m:t>
                        </m:r>
                      </m:e>
                    </m:acc>
                  </m:oMath>
                </a14:m>
                <a:r>
                  <a:rPr lang="en-US" altLang="ja-JP" sz="1400" b="1" dirty="0" smtClean="0"/>
                  <a:t>N threshold</a:t>
                </a:r>
                <a:endParaRPr kumimoji="1" lang="ja-JP" altLang="en-US" sz="1400" b="1"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611560" y="2868276"/>
                <a:ext cx="7612148" cy="992772"/>
              </a:xfrm>
              <a:prstGeom prst="rect">
                <a:avLst/>
              </a:prstGeom>
              <a:blipFill rotWithShape="1">
                <a:blip r:embed="rId3"/>
                <a:stretch>
                  <a:fillRect l="-80" t="-617" b="-617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611560" y="4364670"/>
                <a:ext cx="8072723" cy="1008546"/>
              </a:xfrm>
              <a:prstGeom prst="rect">
                <a:avLst/>
              </a:prstGeom>
              <a:noFill/>
            </p:spPr>
            <p:txBody>
              <a:bodyPr wrap="none" rtlCol="0">
                <a:spAutoFit/>
              </a:bodyPr>
              <a:lstStyle/>
              <a:p>
                <a:pPr marL="285750" indent="-285750">
                  <a:buClr>
                    <a:srgbClr val="0000FF"/>
                  </a:buClr>
                  <a:buFont typeface="Wingdings" panose="05000000000000000000" pitchFamily="2" charset="2"/>
                  <a:buChar char="Ø"/>
                </a:pPr>
                <a:r>
                  <a:rPr lang="en-US" altLang="ja-JP" sz="1400" b="1" dirty="0" smtClean="0">
                    <a:solidFill>
                      <a:srgbClr val="FF0000"/>
                    </a:solidFill>
                  </a:rPr>
                  <a:t>“Complete experiments”</a:t>
                </a:r>
                <a:r>
                  <a:rPr lang="en-US" altLang="ja-JP" sz="1400" b="1" dirty="0" smtClean="0">
                    <a:solidFill>
                      <a:schemeClr val="tx1"/>
                    </a:solidFill>
                  </a:rPr>
                  <a:t> for 2 </a:t>
                </a:r>
                <a:r>
                  <a:rPr lang="en-US" altLang="ja-JP" sz="1400" b="1" dirty="0" smtClean="0">
                    <a:solidFill>
                      <a:schemeClr val="tx1"/>
                    </a:solidFill>
                    <a:sym typeface="Wingdings" panose="05000000000000000000" pitchFamily="2" charset="2"/>
                  </a:rPr>
                  <a:t> 2 reaction (</a:t>
                </a:r>
                <a14:m>
                  <m:oMath xmlns:m="http://schemas.openxmlformats.org/officeDocument/2006/math">
                    <m:acc>
                      <m:accPr>
                        <m:chr m:val="̅"/>
                        <m:ctrlPr>
                          <a:rPr lang="en-US" altLang="ja-JP" sz="1400" b="1" i="1">
                            <a:solidFill>
                              <a:schemeClr val="tx1"/>
                            </a:solidFill>
                            <a:latin typeface="Cambria Math"/>
                          </a:rPr>
                        </m:ctrlPr>
                      </m:accPr>
                      <m:e>
                        <m:r>
                          <m:rPr>
                            <m:nor/>
                          </m:rPr>
                          <a:rPr lang="en-US" altLang="ja-JP" sz="1400" b="1">
                            <a:solidFill>
                              <a:schemeClr val="tx1"/>
                            </a:solidFill>
                          </a:rPr>
                          <m:t>K</m:t>
                        </m:r>
                      </m:e>
                    </m:acc>
                  </m:oMath>
                </a14:m>
                <a:r>
                  <a:rPr lang="en-US" altLang="ja-JP" sz="1400" b="1" dirty="0" smtClean="0">
                    <a:solidFill>
                      <a:schemeClr val="tx1"/>
                    </a:solidFill>
                  </a:rPr>
                  <a:t>N</a:t>
                </a:r>
                <a:r>
                  <a:rPr lang="ja-JP" altLang="en-US" sz="1400" dirty="0" smtClean="0">
                    <a:solidFill>
                      <a:schemeClr val="tx1"/>
                    </a:solidFill>
                  </a:rPr>
                  <a:t> </a:t>
                </a:r>
                <a:r>
                  <a:rPr lang="en-US" altLang="ja-JP" sz="1400" b="1" dirty="0" smtClean="0">
                    <a:solidFill>
                      <a:schemeClr val="tx1"/>
                    </a:solidFill>
                    <a:sym typeface="Wingdings" panose="05000000000000000000" pitchFamily="2" charset="2"/>
                  </a:rPr>
                  <a:t></a:t>
                </a:r>
                <a:r>
                  <a:rPr lang="en-US" altLang="ja-JP" sz="1400" b="1" dirty="0" smtClean="0">
                    <a:solidFill>
                      <a:schemeClr val="tx1"/>
                    </a:solidFill>
                  </a:rPr>
                  <a:t> </a:t>
                </a:r>
                <a14:m>
                  <m:oMath xmlns:m="http://schemas.openxmlformats.org/officeDocument/2006/math">
                    <m:acc>
                      <m:accPr>
                        <m:chr m:val="̅"/>
                        <m:ctrlPr>
                          <a:rPr lang="en-US" altLang="ja-JP" sz="1400" b="1" i="1">
                            <a:solidFill>
                              <a:schemeClr val="tx1"/>
                            </a:solidFill>
                            <a:latin typeface="Cambria Math"/>
                          </a:rPr>
                        </m:ctrlPr>
                      </m:accPr>
                      <m:e>
                        <m:r>
                          <m:rPr>
                            <m:nor/>
                          </m:rPr>
                          <a:rPr lang="en-US" altLang="ja-JP" sz="1400" b="1">
                            <a:solidFill>
                              <a:schemeClr val="tx1"/>
                            </a:solidFill>
                          </a:rPr>
                          <m:t>K</m:t>
                        </m:r>
                      </m:e>
                    </m:acc>
                  </m:oMath>
                </a14:m>
                <a:r>
                  <a:rPr lang="en-US" altLang="ja-JP" sz="1400" b="1" dirty="0">
                    <a:solidFill>
                      <a:schemeClr val="tx1"/>
                    </a:solidFill>
                  </a:rPr>
                  <a:t>N, πΣ, πΛ, </a:t>
                </a:r>
                <a:r>
                  <a:rPr lang="en-US" altLang="ja-JP" sz="1400" b="1" dirty="0" err="1">
                    <a:solidFill>
                      <a:schemeClr val="tx1"/>
                    </a:solidFill>
                  </a:rPr>
                  <a:t>ηΛ</a:t>
                </a:r>
                <a:r>
                  <a:rPr lang="en-US" altLang="ja-JP" sz="1400" b="1" dirty="0">
                    <a:solidFill>
                      <a:schemeClr val="tx1"/>
                    </a:solidFill>
                  </a:rPr>
                  <a:t>, </a:t>
                </a:r>
                <a:r>
                  <a:rPr lang="en-US" altLang="ja-JP" sz="1400" b="1" dirty="0" smtClean="0">
                    <a:solidFill>
                      <a:schemeClr val="tx1"/>
                    </a:solidFill>
                  </a:rPr>
                  <a:t>KΞ, </a:t>
                </a:r>
                <a:r>
                  <a:rPr lang="en-US" altLang="ja-JP" sz="1400" b="1" dirty="0" err="1">
                    <a:solidFill>
                      <a:srgbClr val="0000FF"/>
                    </a:solidFill>
                  </a:rPr>
                  <a:t>ηΣ</a:t>
                </a:r>
                <a:r>
                  <a:rPr lang="en-US" altLang="ja-JP" sz="1400" b="1" dirty="0">
                    <a:solidFill>
                      <a:srgbClr val="0000FF"/>
                    </a:solidFill>
                  </a:rPr>
                  <a:t>, </a:t>
                </a:r>
                <a:r>
                  <a:rPr lang="en-US" altLang="ja-JP" sz="1400" b="1" dirty="0" err="1">
                    <a:solidFill>
                      <a:srgbClr val="0000FF"/>
                    </a:solidFill>
                  </a:rPr>
                  <a:t>η’Y</a:t>
                </a:r>
                <a:r>
                  <a:rPr lang="en-US" altLang="ja-JP" sz="1400" b="1" dirty="0">
                    <a:solidFill>
                      <a:srgbClr val="0000FF"/>
                    </a:solidFill>
                  </a:rPr>
                  <a:t>, </a:t>
                </a:r>
                <a:r>
                  <a:rPr lang="en-US" altLang="ja-JP" sz="1400" b="1" dirty="0" err="1" smtClean="0">
                    <a:solidFill>
                      <a:srgbClr val="0000FF"/>
                    </a:solidFill>
                  </a:rPr>
                  <a:t>ωY</a:t>
                </a:r>
                <a:r>
                  <a:rPr lang="en-US" altLang="ja-JP" sz="1400" b="1" dirty="0" smtClean="0">
                    <a:solidFill>
                      <a:srgbClr val="0000FF"/>
                    </a:solidFill>
                  </a:rPr>
                  <a:t>, ΦY</a:t>
                </a:r>
                <a:r>
                  <a:rPr lang="en-US" altLang="ja-JP" sz="1400" b="1" dirty="0" smtClean="0"/>
                  <a:t>,…)</a:t>
                </a:r>
                <a:endParaRPr lang="en-US" altLang="ja-JP" sz="1400" b="1" dirty="0"/>
              </a:p>
              <a:p>
                <a:pPr marL="285750" indent="-285750">
                  <a:buClr>
                    <a:srgbClr val="0000FF"/>
                  </a:buClr>
                  <a:buFont typeface="Wingdings" panose="05000000000000000000" pitchFamily="2" charset="2"/>
                  <a:buChar char="Ø"/>
                </a:pPr>
                <a:endParaRPr lang="en-US" altLang="ja-JP" sz="800" b="1" dirty="0" smtClean="0">
                  <a:solidFill>
                    <a:schemeClr val="tx1"/>
                  </a:solidFill>
                </a:endParaRPr>
              </a:p>
              <a:p>
                <a:pPr marL="285750" indent="-285750">
                  <a:buClr>
                    <a:srgbClr val="0000FF"/>
                  </a:buClr>
                  <a:buFont typeface="Wingdings" panose="05000000000000000000" pitchFamily="2" charset="2"/>
                  <a:buChar char="Ø"/>
                </a:pPr>
                <a:r>
                  <a:rPr lang="en-US" altLang="ja-JP" sz="1400" b="1" dirty="0" smtClean="0">
                    <a:solidFill>
                      <a:schemeClr val="tx1"/>
                    </a:solidFill>
                  </a:rPr>
                  <a:t>2 </a:t>
                </a:r>
                <a:r>
                  <a:rPr lang="en-US" altLang="ja-JP" sz="1400" b="1" dirty="0" smtClean="0">
                    <a:solidFill>
                      <a:schemeClr val="tx1"/>
                    </a:solidFill>
                    <a:sym typeface="Wingdings" panose="05000000000000000000" pitchFamily="2" charset="2"/>
                  </a:rPr>
                  <a:t> 3 reaction (</a:t>
                </a:r>
                <a14:m>
                  <m:oMath xmlns:m="http://schemas.openxmlformats.org/officeDocument/2006/math">
                    <m:acc>
                      <m:accPr>
                        <m:chr m:val="̅"/>
                        <m:ctrlPr>
                          <a:rPr lang="en-US" altLang="ja-JP" sz="1400" b="1" i="1">
                            <a:solidFill>
                              <a:schemeClr val="tx1"/>
                            </a:solidFill>
                            <a:latin typeface="Cambria Math"/>
                          </a:rPr>
                        </m:ctrlPr>
                      </m:accPr>
                      <m:e>
                        <m:r>
                          <m:rPr>
                            <m:nor/>
                          </m:rPr>
                          <a:rPr lang="en-US" altLang="ja-JP" sz="1400" b="1">
                            <a:solidFill>
                              <a:schemeClr val="tx1"/>
                            </a:solidFill>
                          </a:rPr>
                          <m:t>K</m:t>
                        </m:r>
                      </m:e>
                    </m:acc>
                  </m:oMath>
                </a14:m>
                <a:r>
                  <a:rPr lang="en-US" altLang="ja-JP" sz="1400" b="1" dirty="0">
                    <a:solidFill>
                      <a:schemeClr val="tx1"/>
                    </a:solidFill>
                  </a:rPr>
                  <a:t>N</a:t>
                </a:r>
                <a:r>
                  <a:rPr lang="ja-JP" altLang="en-US" sz="1400" dirty="0">
                    <a:solidFill>
                      <a:schemeClr val="tx1"/>
                    </a:solidFill>
                  </a:rPr>
                  <a:t> </a:t>
                </a:r>
                <a:r>
                  <a:rPr lang="en-US" altLang="ja-JP" sz="1400" b="1" dirty="0">
                    <a:solidFill>
                      <a:schemeClr val="tx1"/>
                    </a:solidFill>
                    <a:sym typeface="Wingdings" panose="05000000000000000000" pitchFamily="2" charset="2"/>
                  </a:rPr>
                  <a:t></a:t>
                </a:r>
                <a:r>
                  <a:rPr lang="en-US" altLang="ja-JP" sz="1400" b="1" dirty="0">
                    <a:solidFill>
                      <a:schemeClr val="tx1"/>
                    </a:solidFill>
                  </a:rPr>
                  <a:t> </a:t>
                </a:r>
                <a:r>
                  <a:rPr lang="en-US" altLang="ja-JP" sz="1400" b="1" dirty="0" smtClean="0">
                    <a:solidFill>
                      <a:schemeClr val="tx1"/>
                    </a:solidFill>
                  </a:rPr>
                  <a:t>ππY, π</a:t>
                </a:r>
                <a14:m>
                  <m:oMath xmlns:m="http://schemas.openxmlformats.org/officeDocument/2006/math">
                    <m:acc>
                      <m:accPr>
                        <m:chr m:val="̅"/>
                        <m:ctrlPr>
                          <a:rPr lang="en-US" altLang="ja-JP" sz="1400" b="1" i="1">
                            <a:solidFill>
                              <a:schemeClr val="tx1"/>
                            </a:solidFill>
                            <a:latin typeface="Cambria Math"/>
                          </a:rPr>
                        </m:ctrlPr>
                      </m:accPr>
                      <m:e>
                        <m:r>
                          <m:rPr>
                            <m:nor/>
                          </m:rPr>
                          <a:rPr lang="en-US" altLang="ja-JP" sz="1400" b="1">
                            <a:solidFill>
                              <a:schemeClr val="tx1"/>
                            </a:solidFill>
                          </a:rPr>
                          <m:t>K</m:t>
                        </m:r>
                      </m:e>
                    </m:acc>
                  </m:oMath>
                </a14:m>
                <a:r>
                  <a:rPr lang="en-US" altLang="ja-JP" sz="1400" b="1" dirty="0" smtClean="0">
                    <a:solidFill>
                      <a:schemeClr val="tx1"/>
                    </a:solidFill>
                  </a:rPr>
                  <a:t>N,…)  to determine high-mass Y*</a:t>
                </a:r>
              </a:p>
              <a:p>
                <a:pPr marL="285750" indent="-285750">
                  <a:buClr>
                    <a:srgbClr val="0000FF"/>
                  </a:buClr>
                  <a:buFont typeface="Wingdings" panose="05000000000000000000" pitchFamily="2" charset="2"/>
                  <a:buChar char="Ø"/>
                </a:pPr>
                <a:endParaRPr lang="en-US" altLang="ja-JP" sz="800" b="1" dirty="0">
                  <a:solidFill>
                    <a:schemeClr val="tx1"/>
                  </a:solidFill>
                </a:endParaRPr>
              </a:p>
              <a:p>
                <a:pPr marL="285750" indent="-285750">
                  <a:buClr>
                    <a:srgbClr val="0000FF"/>
                  </a:buClr>
                  <a:buFont typeface="Wingdings" panose="05000000000000000000" pitchFamily="2" charset="2"/>
                  <a:buChar char="Ø"/>
                </a:pPr>
                <a:r>
                  <a:rPr lang="en-US" altLang="ja-JP" sz="1400" b="1" dirty="0" smtClean="0">
                    <a:solidFill>
                      <a:schemeClr val="tx1"/>
                    </a:solidFill>
                  </a:rPr>
                  <a:t>Deuteron-target reaction (</a:t>
                </a:r>
                <a14:m>
                  <m:oMath xmlns:m="http://schemas.openxmlformats.org/officeDocument/2006/math">
                    <m:acc>
                      <m:accPr>
                        <m:chr m:val="̅"/>
                        <m:ctrlPr>
                          <a:rPr lang="en-US" altLang="ja-JP" sz="1400" b="1" i="1">
                            <a:latin typeface="Cambria Math"/>
                          </a:rPr>
                        </m:ctrlPr>
                      </m:accPr>
                      <m:e>
                        <m:r>
                          <m:rPr>
                            <m:nor/>
                          </m:rPr>
                          <a:rPr lang="en-US" altLang="ja-JP" sz="1400" b="1"/>
                          <m:t>K</m:t>
                        </m:r>
                      </m:e>
                    </m:acc>
                  </m:oMath>
                </a14:m>
                <a:r>
                  <a:rPr lang="en-US" altLang="ja-JP" sz="1400" b="1" dirty="0" smtClean="0"/>
                  <a:t>d</a:t>
                </a:r>
                <a:r>
                  <a:rPr lang="ja-JP" altLang="en-US" sz="1400" dirty="0"/>
                  <a:t> </a:t>
                </a:r>
                <a:r>
                  <a:rPr lang="en-US" altLang="ja-JP" sz="1400" b="1" dirty="0">
                    <a:sym typeface="Wingdings" panose="05000000000000000000" pitchFamily="2" charset="2"/>
                  </a:rPr>
                  <a:t></a:t>
                </a:r>
                <a:r>
                  <a:rPr lang="en-US" altLang="ja-JP" sz="1400" b="1" dirty="0"/>
                  <a:t> </a:t>
                </a:r>
                <a:r>
                  <a:rPr lang="en-US" altLang="ja-JP" sz="1400" b="1" dirty="0" smtClean="0"/>
                  <a:t>πYN, …) to determine low-lying Y* </a:t>
                </a:r>
                <a:endParaRPr lang="en-US" altLang="ja-JP" sz="1400" b="1"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611560" y="4364670"/>
                <a:ext cx="8072723" cy="1008546"/>
              </a:xfrm>
              <a:prstGeom prst="rect">
                <a:avLst/>
              </a:prstGeom>
              <a:blipFill rotWithShape="1">
                <a:blip r:embed="rId4"/>
                <a:stretch>
                  <a:fillRect l="-75" b="-54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453640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48484" y="836711"/>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 name="角丸四角形 4"/>
          <p:cNvSpPr/>
          <p:nvPr/>
        </p:nvSpPr>
        <p:spPr>
          <a:xfrm>
            <a:off x="395536" y="5589240"/>
            <a:ext cx="8433973" cy="1008112"/>
          </a:xfrm>
          <a:prstGeom prst="roundRect">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3" name="Rectangle 2"/>
          <p:cNvSpPr txBox="1">
            <a:spLocks noChangeArrowheads="1"/>
          </p:cNvSpPr>
          <p:nvPr/>
        </p:nvSpPr>
        <p:spPr>
          <a:xfrm>
            <a:off x="0" y="0"/>
            <a:ext cx="9144000" cy="836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smtClean="0">
                <a:solidFill>
                  <a:srgbClr val="0000FF"/>
                </a:solidFill>
              </a:rPr>
              <a:t>Summary</a:t>
            </a:r>
          </a:p>
        </p:txBody>
      </p:sp>
      <mc:AlternateContent xmlns:mc="http://schemas.openxmlformats.org/markup-compatibility/2006" xmlns:a14="http://schemas.microsoft.com/office/drawing/2010/main">
        <mc:Choice Requires="a14">
          <p:sp>
            <p:nvSpPr>
              <p:cNvPr id="8" name="テキスト ボックス 7"/>
              <p:cNvSpPr txBox="1"/>
              <p:nvPr/>
            </p:nvSpPr>
            <p:spPr>
              <a:xfrm>
                <a:off x="251520" y="1025365"/>
                <a:ext cx="8577989" cy="343863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marL="342900" indent="-342900">
                  <a:lnSpc>
                    <a:spcPct val="110000"/>
                  </a:lnSpc>
                  <a:buClr>
                    <a:srgbClr val="FF0000"/>
                  </a:buClr>
                  <a:buFont typeface="Wingdings" panose="05000000000000000000" pitchFamily="2" charset="2"/>
                  <a:buChar char="ü"/>
                </a:pPr>
                <a:r>
                  <a:rPr lang="en-US" altLang="ja-JP" b="1" dirty="0" smtClean="0">
                    <a:solidFill>
                      <a:schemeClr val="tx1"/>
                    </a:solidFill>
                  </a:rPr>
                  <a:t>Accomplished c</a:t>
                </a:r>
                <a:r>
                  <a:rPr kumimoji="1" lang="en-US" altLang="ja-JP" b="1" dirty="0" smtClean="0">
                    <a:solidFill>
                      <a:schemeClr val="tx1"/>
                    </a:solidFill>
                  </a:rPr>
                  <a:t>omprehensive analysis of </a:t>
                </a:r>
                <a:r>
                  <a:rPr kumimoji="1" lang="en-US" altLang="ja-JP" b="1" dirty="0" smtClean="0">
                    <a:solidFill>
                      <a:srgbClr val="FF0000"/>
                    </a:solidFill>
                  </a:rPr>
                  <a:t>K</a:t>
                </a:r>
                <a:r>
                  <a:rPr kumimoji="1" lang="en-US" altLang="ja-JP" b="1" baseline="30000" dirty="0" smtClean="0">
                    <a:solidFill>
                      <a:srgbClr val="FF0000"/>
                    </a:solidFill>
                  </a:rPr>
                  <a:t>-</a:t>
                </a:r>
                <a:r>
                  <a:rPr kumimoji="1" lang="en-US" altLang="ja-JP" b="1" dirty="0" smtClean="0">
                    <a:solidFill>
                      <a:srgbClr val="FF0000"/>
                    </a:solidFill>
                  </a:rPr>
                  <a:t> p</a:t>
                </a:r>
                <a:r>
                  <a:rPr lang="en-US" altLang="ja-JP" b="1" dirty="0" smtClean="0">
                    <a:solidFill>
                      <a:srgbClr val="FF0000"/>
                    </a:solidFill>
                  </a:rPr>
                  <a:t> </a:t>
                </a:r>
                <a:r>
                  <a:rPr lang="en-US" altLang="ja-JP" b="1" dirty="0" smtClean="0">
                    <a:solidFill>
                      <a:srgbClr val="FF0000"/>
                    </a:solidFill>
                    <a:sym typeface="Wingdings" panose="05000000000000000000" pitchFamily="2" charset="2"/>
                  </a:rPr>
                  <a:t></a:t>
                </a:r>
                <a:r>
                  <a:rPr lang="en-US" altLang="ja-JP" b="1" dirty="0">
                    <a:solidFill>
                      <a:srgbClr val="FF0000"/>
                    </a:solidFill>
                  </a:rPr>
                  <a:t> </a:t>
                </a:r>
                <a14:m>
                  <m:oMath xmlns:m="http://schemas.openxmlformats.org/officeDocument/2006/math">
                    <m:acc>
                      <m:accPr>
                        <m:chr m:val="̅"/>
                        <m:ctrlPr>
                          <a:rPr lang="en-US" altLang="ja-JP" b="1" i="1">
                            <a:solidFill>
                              <a:srgbClr val="FF0000"/>
                            </a:solidFill>
                            <a:latin typeface="Cambria Math"/>
                          </a:rPr>
                        </m:ctrlPr>
                      </m:accPr>
                      <m:e>
                        <m:r>
                          <m:rPr>
                            <m:nor/>
                          </m:rPr>
                          <a:rPr lang="en-US" altLang="ja-JP" b="1">
                            <a:solidFill>
                              <a:srgbClr val="FF0000"/>
                            </a:solidFill>
                          </a:rPr>
                          <m:t>K</m:t>
                        </m:r>
                      </m:e>
                    </m:acc>
                  </m:oMath>
                </a14:m>
                <a:r>
                  <a:rPr lang="en-US" altLang="ja-JP" b="1" dirty="0">
                    <a:solidFill>
                      <a:srgbClr val="FF0000"/>
                    </a:solidFill>
                  </a:rPr>
                  <a:t>N, πΣ, πΛ, </a:t>
                </a:r>
                <a:r>
                  <a:rPr lang="en-US" altLang="ja-JP" b="1" dirty="0" err="1">
                    <a:solidFill>
                      <a:srgbClr val="FF0000"/>
                    </a:solidFill>
                  </a:rPr>
                  <a:t>ηΛ</a:t>
                </a:r>
                <a:r>
                  <a:rPr lang="en-US" altLang="ja-JP" b="1" dirty="0">
                    <a:solidFill>
                      <a:srgbClr val="FF0000"/>
                    </a:solidFill>
                  </a:rPr>
                  <a:t>, </a:t>
                </a:r>
                <a:r>
                  <a:rPr lang="en-US" altLang="ja-JP" b="1" dirty="0" smtClean="0">
                    <a:solidFill>
                      <a:srgbClr val="FF0000"/>
                    </a:solidFill>
                  </a:rPr>
                  <a:t>KΞ </a:t>
                </a:r>
                <a:endParaRPr lang="en-US" altLang="ja-JP" b="1" dirty="0" smtClean="0">
                  <a:solidFill>
                    <a:schemeClr val="tx1"/>
                  </a:solidFill>
                </a:endParaRPr>
              </a:p>
              <a:p>
                <a:pPr>
                  <a:lnSpc>
                    <a:spcPct val="110000"/>
                  </a:lnSpc>
                  <a:buClr>
                    <a:srgbClr val="FF0000"/>
                  </a:buClr>
                </a:pPr>
                <a:r>
                  <a:rPr lang="en-US" altLang="ja-JP" b="1" dirty="0">
                    <a:solidFill>
                      <a:schemeClr val="tx1"/>
                    </a:solidFill>
                  </a:rPr>
                  <a:t> </a:t>
                </a:r>
                <a:r>
                  <a:rPr lang="en-US" altLang="ja-JP" b="1" dirty="0" smtClean="0">
                    <a:solidFill>
                      <a:schemeClr val="tx1"/>
                    </a:solidFill>
                  </a:rPr>
                  <a:t>     </a:t>
                </a:r>
                <a:r>
                  <a:rPr lang="en-US" altLang="ja-JP" b="1" dirty="0" smtClean="0">
                    <a:solidFill>
                      <a:srgbClr val="FF0000"/>
                    </a:solidFill>
                  </a:rPr>
                  <a:t>up to W = 2.1 GeV </a:t>
                </a:r>
                <a:r>
                  <a:rPr lang="en-US" altLang="ja-JP" b="1" dirty="0" smtClean="0">
                    <a:solidFill>
                      <a:srgbClr val="009900"/>
                    </a:solidFill>
                  </a:rPr>
                  <a:t>for the first time </a:t>
                </a:r>
                <a:r>
                  <a:rPr lang="en-US" altLang="ja-JP" b="1" dirty="0" smtClean="0">
                    <a:solidFill>
                      <a:schemeClr val="tx1"/>
                    </a:solidFill>
                  </a:rPr>
                  <a:t>within </a:t>
                </a:r>
                <a:r>
                  <a:rPr lang="en-US" altLang="ja-JP" b="1" dirty="0" smtClean="0">
                    <a:solidFill>
                      <a:srgbClr val="0000FF"/>
                    </a:solidFill>
                  </a:rPr>
                  <a:t>a </a:t>
                </a:r>
                <a:r>
                  <a:rPr kumimoji="1" lang="en-US" altLang="ja-JP" b="1" dirty="0" smtClean="0">
                    <a:solidFill>
                      <a:srgbClr val="0000FF"/>
                    </a:solidFill>
                  </a:rPr>
                  <a:t>dynamical coupled-channels </a:t>
                </a:r>
              </a:p>
              <a:p>
                <a:pPr>
                  <a:lnSpc>
                    <a:spcPct val="110000"/>
                  </a:lnSpc>
                  <a:buClr>
                    <a:srgbClr val="FF0000"/>
                  </a:buClr>
                </a:pPr>
                <a:r>
                  <a:rPr lang="en-US" altLang="ja-JP" b="1" dirty="0">
                    <a:solidFill>
                      <a:srgbClr val="0000FF"/>
                    </a:solidFill>
                  </a:rPr>
                  <a:t> </a:t>
                </a:r>
                <a:r>
                  <a:rPr lang="en-US" altLang="ja-JP" b="1" dirty="0" smtClean="0">
                    <a:solidFill>
                      <a:srgbClr val="0000FF"/>
                    </a:solidFill>
                  </a:rPr>
                  <a:t>     </a:t>
                </a:r>
                <a:r>
                  <a:rPr kumimoji="1" lang="en-US" altLang="ja-JP" b="1" dirty="0" smtClean="0">
                    <a:solidFill>
                      <a:srgbClr val="0000FF"/>
                    </a:solidFill>
                  </a:rPr>
                  <a:t>approach</a:t>
                </a:r>
                <a:r>
                  <a:rPr kumimoji="1" lang="en-US" altLang="ja-JP" b="1" dirty="0" smtClean="0">
                    <a:solidFill>
                      <a:schemeClr val="tx1"/>
                    </a:solidFill>
                  </a:rPr>
                  <a:t>.</a:t>
                </a:r>
              </a:p>
              <a:p>
                <a:pPr>
                  <a:buClr>
                    <a:srgbClr val="FF0000"/>
                  </a:buClr>
                </a:pPr>
                <a:endParaRPr lang="en-US" altLang="ja-JP" b="1" dirty="0">
                  <a:solidFill>
                    <a:schemeClr val="tx1"/>
                  </a:solidFill>
                </a:endParaRPr>
              </a:p>
              <a:p>
                <a:pPr marL="342900" indent="-342900">
                  <a:lnSpc>
                    <a:spcPct val="110000"/>
                  </a:lnSpc>
                  <a:buClr>
                    <a:srgbClr val="FF0000"/>
                  </a:buClr>
                  <a:buFont typeface="Wingdings" panose="05000000000000000000" pitchFamily="2" charset="2"/>
                  <a:buChar char="ü"/>
                </a:pPr>
                <a:r>
                  <a:rPr kumimoji="1" lang="en-US" altLang="ja-JP" b="1" dirty="0" smtClean="0">
                    <a:solidFill>
                      <a:schemeClr val="tx1"/>
                    </a:solidFill>
                  </a:rPr>
                  <a:t>Successfully extracted partial-wave</a:t>
                </a:r>
                <a:r>
                  <a:rPr lang="en-US" altLang="ja-JP" b="1" dirty="0" smtClean="0">
                    <a:solidFill>
                      <a:schemeClr val="tx1"/>
                    </a:solidFill>
                  </a:rPr>
                  <a:t> </a:t>
                </a:r>
                <a:r>
                  <a:rPr kumimoji="1" lang="en-US" altLang="ja-JP" b="1" dirty="0" smtClean="0">
                    <a:solidFill>
                      <a:schemeClr val="tx1"/>
                    </a:solidFill>
                  </a:rPr>
                  <a:t>amplitudes (up to F wave) and</a:t>
                </a:r>
              </a:p>
              <a:p>
                <a:pPr>
                  <a:lnSpc>
                    <a:spcPct val="110000"/>
                  </a:lnSpc>
                  <a:buClr>
                    <a:srgbClr val="FF0000"/>
                  </a:buClr>
                </a:pPr>
                <a:r>
                  <a:rPr lang="en-US" altLang="ja-JP" b="1" dirty="0">
                    <a:solidFill>
                      <a:schemeClr val="tx1"/>
                    </a:solidFill>
                  </a:rPr>
                  <a:t> </a:t>
                </a:r>
                <a:r>
                  <a:rPr lang="en-US" altLang="ja-JP" b="1" dirty="0" smtClean="0">
                    <a:solidFill>
                      <a:schemeClr val="tx1"/>
                    </a:solidFill>
                  </a:rPr>
                  <a:t>   </a:t>
                </a:r>
                <a:r>
                  <a:rPr kumimoji="1" lang="en-US" altLang="ja-JP" b="1" dirty="0" smtClean="0">
                    <a:solidFill>
                      <a:schemeClr val="tx1"/>
                    </a:solidFill>
                  </a:rPr>
                  <a:t> </a:t>
                </a:r>
                <a:r>
                  <a:rPr lang="en-US" altLang="ja-JP" b="1" dirty="0" smtClean="0">
                    <a:solidFill>
                      <a:srgbClr val="0000FF"/>
                    </a:solidFill>
                  </a:rPr>
                  <a:t>Y*</a:t>
                </a:r>
                <a:r>
                  <a:rPr kumimoji="1" lang="en-US" altLang="ja-JP" b="1" dirty="0" smtClean="0">
                    <a:solidFill>
                      <a:srgbClr val="0000FF"/>
                    </a:solidFill>
                  </a:rPr>
                  <a:t> resonance parameters defined by poles of amplitudes</a:t>
                </a:r>
                <a:r>
                  <a:rPr kumimoji="1" lang="en-US" altLang="ja-JP" b="1" dirty="0" smtClean="0">
                    <a:solidFill>
                      <a:schemeClr val="tx1"/>
                    </a:solidFill>
                  </a:rPr>
                  <a:t>.</a:t>
                </a:r>
              </a:p>
              <a:p>
                <a:pPr>
                  <a:lnSpc>
                    <a:spcPct val="110000"/>
                  </a:lnSpc>
                  <a:buClr>
                    <a:srgbClr val="FF0000"/>
                  </a:buClr>
                </a:pPr>
                <a:endParaRPr lang="en-US" altLang="ja-JP" b="1" dirty="0">
                  <a:solidFill>
                    <a:schemeClr val="tx1"/>
                  </a:solidFill>
                </a:endParaRPr>
              </a:p>
              <a:p>
                <a:pPr marL="285750" indent="-285750">
                  <a:lnSpc>
                    <a:spcPct val="110000"/>
                  </a:lnSpc>
                  <a:buClr>
                    <a:srgbClr val="FF0000"/>
                  </a:buClr>
                  <a:buFont typeface="Wingdings" panose="05000000000000000000" pitchFamily="2" charset="2"/>
                  <a:buChar char="ü"/>
                </a:pPr>
                <a:endParaRPr lang="en-US" altLang="ja-JP" b="1" dirty="0" smtClean="0">
                  <a:solidFill>
                    <a:schemeClr val="tx1"/>
                  </a:solidFill>
                </a:endParaRPr>
              </a:p>
              <a:p>
                <a:pPr>
                  <a:lnSpc>
                    <a:spcPct val="110000"/>
                  </a:lnSpc>
                  <a:buClr>
                    <a:srgbClr val="FF0000"/>
                  </a:buClr>
                </a:pPr>
                <a:endParaRPr lang="en-US" altLang="ja-JP" b="1" dirty="0" smtClean="0">
                  <a:solidFill>
                    <a:schemeClr val="tx1"/>
                  </a:solidFill>
                </a:endParaRPr>
              </a:p>
              <a:p>
                <a:pPr>
                  <a:lnSpc>
                    <a:spcPct val="110000"/>
                  </a:lnSpc>
                  <a:buClr>
                    <a:srgbClr val="FF0000"/>
                  </a:buClr>
                </a:pPr>
                <a:endParaRPr lang="en-US" altLang="ja-JP" b="1" dirty="0" smtClean="0">
                  <a:solidFill>
                    <a:schemeClr val="tx1"/>
                  </a:solidFill>
                </a:endParaRPr>
              </a:p>
              <a:p>
                <a:pPr marL="285750" indent="-285750">
                  <a:lnSpc>
                    <a:spcPct val="110000"/>
                  </a:lnSpc>
                  <a:buClr>
                    <a:srgbClr val="FF0000"/>
                  </a:buClr>
                  <a:buFont typeface="Wingdings" panose="05000000000000000000" pitchFamily="2" charset="2"/>
                  <a:buChar char="ü"/>
                </a:pPr>
                <a:r>
                  <a:rPr lang="en-US" altLang="ja-JP" b="1" dirty="0" smtClean="0"/>
                  <a:t> New </a:t>
                </a:r>
                <a:r>
                  <a:rPr lang="en-US" altLang="ja-JP" b="1" dirty="0"/>
                  <a:t>accurate data </a:t>
                </a:r>
                <a:r>
                  <a:rPr lang="en-US" altLang="ja-JP" b="1" dirty="0" smtClean="0"/>
                  <a:t>for </a:t>
                </a:r>
                <a:r>
                  <a:rPr lang="en-US" altLang="ja-JP" b="1" dirty="0" smtClean="0">
                    <a:solidFill>
                      <a:srgbClr val="FF0000"/>
                    </a:solidFill>
                  </a:rPr>
                  <a:t>both </a:t>
                </a:r>
                <a14:m>
                  <m:oMath xmlns:m="http://schemas.openxmlformats.org/officeDocument/2006/math">
                    <m:acc>
                      <m:accPr>
                        <m:chr m:val="̅"/>
                        <m:ctrlPr>
                          <a:rPr lang="en-US" altLang="ja-JP" b="1" i="1">
                            <a:solidFill>
                              <a:srgbClr val="FF0000"/>
                            </a:solidFill>
                            <a:latin typeface="Cambria Math"/>
                          </a:rPr>
                        </m:ctrlPr>
                      </m:accPr>
                      <m:e>
                        <m:r>
                          <m:rPr>
                            <m:nor/>
                          </m:rPr>
                          <a:rPr lang="en-US" altLang="ja-JP" b="1">
                            <a:solidFill>
                              <a:srgbClr val="FF0000"/>
                            </a:solidFill>
                          </a:rPr>
                          <m:t>K</m:t>
                        </m:r>
                      </m:e>
                    </m:acc>
                  </m:oMath>
                </a14:m>
                <a:r>
                  <a:rPr lang="en-US" altLang="ja-JP" b="1" dirty="0">
                    <a:solidFill>
                      <a:srgbClr val="FF0000"/>
                    </a:solidFill>
                  </a:rPr>
                  <a:t>N and </a:t>
                </a:r>
                <a14:m>
                  <m:oMath xmlns:m="http://schemas.openxmlformats.org/officeDocument/2006/math">
                    <m:acc>
                      <m:accPr>
                        <m:chr m:val="̅"/>
                        <m:ctrlPr>
                          <a:rPr lang="en-US" altLang="ja-JP" b="1" i="1">
                            <a:solidFill>
                              <a:srgbClr val="FF0000"/>
                            </a:solidFill>
                            <a:latin typeface="Cambria Math"/>
                          </a:rPr>
                        </m:ctrlPr>
                      </m:accPr>
                      <m:e>
                        <m:r>
                          <m:rPr>
                            <m:nor/>
                          </m:rPr>
                          <a:rPr lang="en-US" altLang="ja-JP" b="1">
                            <a:solidFill>
                              <a:srgbClr val="FF0000"/>
                            </a:solidFill>
                          </a:rPr>
                          <m:t>K</m:t>
                        </m:r>
                      </m:e>
                    </m:acc>
                  </m:oMath>
                </a14:m>
                <a:r>
                  <a:rPr lang="en-US" altLang="ja-JP" b="1" dirty="0">
                    <a:solidFill>
                      <a:srgbClr val="FF0000"/>
                    </a:solidFill>
                  </a:rPr>
                  <a:t>d </a:t>
                </a:r>
                <a:r>
                  <a:rPr lang="en-US" altLang="ja-JP" b="1" dirty="0" smtClean="0">
                    <a:solidFill>
                      <a:srgbClr val="FF0000"/>
                    </a:solidFill>
                  </a:rPr>
                  <a:t>reactions </a:t>
                </a:r>
                <a:r>
                  <a:rPr lang="en-US" altLang="ja-JP" b="1" dirty="0" smtClean="0"/>
                  <a:t>are much appreciated</a:t>
                </a:r>
                <a:r>
                  <a:rPr lang="en-US" altLang="ja-JP" b="1" dirty="0">
                    <a:solidFill>
                      <a:schemeClr val="tx1"/>
                    </a:solidFill>
                  </a:rPr>
                  <a:t> </a:t>
                </a:r>
                <a:r>
                  <a:rPr lang="en-US" altLang="ja-JP" b="1" dirty="0" smtClean="0">
                    <a:solidFill>
                      <a:schemeClr val="tx1"/>
                    </a:solidFill>
                  </a:rPr>
                  <a:t>!!!</a:t>
                </a:r>
                <a:endParaRPr lang="en-US" altLang="ja-JP" b="1"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51520" y="1025365"/>
                <a:ext cx="8577989" cy="3438634"/>
              </a:xfrm>
              <a:prstGeom prst="rect">
                <a:avLst/>
              </a:prstGeom>
              <a:blipFill rotWithShape="1">
                <a:blip r:embed="rId2"/>
                <a:stretch>
                  <a:fillRect l="-426" t="-532" b="-1241"/>
                </a:stretch>
              </a:blipFill>
              <a:ln w="31750">
                <a:noFill/>
              </a:ln>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611560" y="2868276"/>
                <a:ext cx="7612148" cy="992772"/>
              </a:xfrm>
              <a:prstGeom prst="rect">
                <a:avLst/>
              </a:prstGeom>
              <a:noFill/>
            </p:spPr>
            <p:txBody>
              <a:bodyPr wrap="none" rtlCol="0">
                <a:spAutoFit/>
              </a:bodyPr>
              <a:lstStyle/>
              <a:p>
                <a:pPr marL="285750" indent="-285750">
                  <a:buClr>
                    <a:srgbClr val="0000FF"/>
                  </a:buClr>
                  <a:buFont typeface="Wingdings" panose="05000000000000000000" pitchFamily="2" charset="2"/>
                  <a:buChar char="Ø"/>
                </a:pPr>
                <a:r>
                  <a:rPr kumimoji="1" lang="en-US" altLang="ja-JP" sz="1400" b="1" dirty="0" smtClean="0">
                    <a:solidFill>
                      <a:srgbClr val="009900"/>
                    </a:solidFill>
                  </a:rPr>
                  <a:t>New narrow J</a:t>
                </a:r>
                <a:r>
                  <a:rPr kumimoji="1" lang="en-US" altLang="ja-JP" sz="1400" b="1" baseline="30000" dirty="0" smtClean="0">
                    <a:solidFill>
                      <a:srgbClr val="009900"/>
                    </a:solidFill>
                  </a:rPr>
                  <a:t>P</a:t>
                </a:r>
                <a:r>
                  <a:rPr kumimoji="1" lang="en-US" altLang="ja-JP" sz="1400" b="1" dirty="0" smtClean="0">
                    <a:solidFill>
                      <a:srgbClr val="009900"/>
                    </a:solidFill>
                  </a:rPr>
                  <a:t> = 3/2</a:t>
                </a:r>
                <a:r>
                  <a:rPr kumimoji="1" lang="en-US" altLang="ja-JP" sz="1400" b="1" baseline="30000" dirty="0" smtClean="0">
                    <a:solidFill>
                      <a:srgbClr val="009900"/>
                    </a:solidFill>
                  </a:rPr>
                  <a:t>+</a:t>
                </a:r>
                <a:r>
                  <a:rPr kumimoji="1" lang="en-US" altLang="ja-JP" sz="1400" b="1" dirty="0" smtClean="0">
                    <a:solidFill>
                      <a:srgbClr val="009900"/>
                    </a:solidFill>
                  </a:rPr>
                  <a:t> Λ* resonance </a:t>
                </a:r>
                <a:r>
                  <a:rPr kumimoji="1" lang="en-US" altLang="ja-JP" sz="1400" b="1" dirty="0" smtClean="0"/>
                  <a:t>(M</a:t>
                </a:r>
                <a:r>
                  <a:rPr kumimoji="1" lang="en-US" altLang="ja-JP" sz="1400" b="1" baseline="-25000" dirty="0" smtClean="0"/>
                  <a:t>R</a:t>
                </a:r>
                <a:r>
                  <a:rPr kumimoji="1" lang="en-US" altLang="ja-JP" sz="1400" b="1" dirty="0" smtClean="0"/>
                  <a:t> = 1672-i5 MeV) located near the </a:t>
                </a:r>
                <a:r>
                  <a:rPr kumimoji="1" lang="en-US" altLang="ja-JP" sz="1400" b="1" dirty="0" err="1" smtClean="0"/>
                  <a:t>ηΛ</a:t>
                </a:r>
                <a:r>
                  <a:rPr kumimoji="1" lang="en-US" altLang="ja-JP" sz="1400" b="1" dirty="0" smtClean="0"/>
                  <a:t> threshold</a:t>
                </a:r>
              </a:p>
              <a:p>
                <a:pPr marL="285750" indent="-285750">
                  <a:buClr>
                    <a:srgbClr val="0000FF"/>
                  </a:buClr>
                  <a:buFont typeface="Wingdings" panose="05000000000000000000" pitchFamily="2" charset="2"/>
                  <a:buChar char="Ø"/>
                </a:pPr>
                <a:endParaRPr lang="en-US" altLang="ja-JP" sz="800" b="1" dirty="0"/>
              </a:p>
              <a:p>
                <a:pPr marL="285750" indent="-285750">
                  <a:buClr>
                    <a:srgbClr val="0000FF"/>
                  </a:buClr>
                  <a:buFont typeface="Wingdings" panose="05000000000000000000" pitchFamily="2" charset="2"/>
                  <a:buChar char="Ø"/>
                </a:pPr>
                <a:r>
                  <a:rPr lang="en-US" altLang="ja-JP" sz="1400" b="1" dirty="0" smtClean="0">
                    <a:solidFill>
                      <a:srgbClr val="009900"/>
                    </a:solidFill>
                  </a:rPr>
                  <a:t>New </a:t>
                </a:r>
                <a:r>
                  <a:rPr lang="en-US" altLang="ja-JP" sz="1400" b="1" dirty="0">
                    <a:solidFill>
                      <a:srgbClr val="009900"/>
                    </a:solidFill>
                  </a:rPr>
                  <a:t>J</a:t>
                </a:r>
                <a:r>
                  <a:rPr lang="en-US" altLang="ja-JP" sz="1400" b="1" baseline="30000" dirty="0">
                    <a:solidFill>
                      <a:srgbClr val="009900"/>
                    </a:solidFill>
                  </a:rPr>
                  <a:t>P</a:t>
                </a:r>
                <a:r>
                  <a:rPr lang="en-US" altLang="ja-JP" sz="1400" b="1" dirty="0">
                    <a:solidFill>
                      <a:srgbClr val="009900"/>
                    </a:solidFill>
                  </a:rPr>
                  <a:t> = 1</a:t>
                </a:r>
                <a:r>
                  <a:rPr lang="en-US" altLang="ja-JP" sz="1400" b="1" dirty="0" smtClean="0">
                    <a:solidFill>
                      <a:srgbClr val="009900"/>
                    </a:solidFill>
                  </a:rPr>
                  <a:t>/2</a:t>
                </a:r>
                <a:r>
                  <a:rPr lang="en-US" altLang="ja-JP" sz="1400" b="1" baseline="30000" dirty="0" smtClean="0">
                    <a:solidFill>
                      <a:srgbClr val="009900"/>
                    </a:solidFill>
                  </a:rPr>
                  <a:t>-</a:t>
                </a:r>
                <a:r>
                  <a:rPr lang="en-US" altLang="ja-JP" sz="1400" b="1" dirty="0" smtClean="0">
                    <a:solidFill>
                      <a:srgbClr val="009900"/>
                    </a:solidFill>
                  </a:rPr>
                  <a:t> </a:t>
                </a:r>
                <a:r>
                  <a:rPr lang="en-US" altLang="ja-JP" sz="1400" b="1" dirty="0">
                    <a:solidFill>
                      <a:srgbClr val="009900"/>
                    </a:solidFill>
                  </a:rPr>
                  <a:t>Λ* resonance </a:t>
                </a:r>
                <a:r>
                  <a:rPr lang="en-US" altLang="ja-JP" sz="1400" b="1" dirty="0" smtClean="0"/>
                  <a:t>(Re M</a:t>
                </a:r>
                <a:r>
                  <a:rPr lang="en-US" altLang="ja-JP" sz="1400" b="1" baseline="-25000" dirty="0" smtClean="0"/>
                  <a:t>R</a:t>
                </a:r>
                <a:r>
                  <a:rPr lang="en-US" altLang="ja-JP" sz="1400" b="1" dirty="0" smtClean="0"/>
                  <a:t> ~ 1520 </a:t>
                </a:r>
                <a:r>
                  <a:rPr lang="en-US" altLang="ja-JP" sz="1400" b="1" dirty="0"/>
                  <a:t>MeV) </a:t>
                </a:r>
                <a:r>
                  <a:rPr lang="en-US" altLang="ja-JP" sz="1400" b="1" dirty="0" smtClean="0"/>
                  <a:t>with mass close to Λ(1520)3/2</a:t>
                </a:r>
                <a:r>
                  <a:rPr lang="en-US" altLang="ja-JP" sz="1400" b="1" baseline="30000" dirty="0" smtClean="0"/>
                  <a:t>-</a:t>
                </a:r>
                <a:endParaRPr kumimoji="1" lang="en-US" altLang="ja-JP" sz="1400" b="1" baseline="30000" dirty="0" smtClean="0"/>
              </a:p>
              <a:p>
                <a:pPr>
                  <a:buClr>
                    <a:srgbClr val="0000FF"/>
                  </a:buClr>
                </a:pPr>
                <a:endParaRPr kumimoji="1" lang="en-US" altLang="ja-JP" sz="800" b="1" dirty="0" smtClean="0"/>
              </a:p>
              <a:p>
                <a:pPr marL="285750" indent="-285750">
                  <a:buClr>
                    <a:srgbClr val="0000FF"/>
                  </a:buClr>
                  <a:buFont typeface="Wingdings" panose="05000000000000000000" pitchFamily="2" charset="2"/>
                  <a:buChar char="Ø"/>
                </a:pPr>
                <a:r>
                  <a:rPr lang="en-US" altLang="ja-JP" sz="1400" b="1" dirty="0">
                    <a:solidFill>
                      <a:srgbClr val="0000FF"/>
                    </a:solidFill>
                  </a:rPr>
                  <a:t>U</a:t>
                </a:r>
                <a:r>
                  <a:rPr lang="en-US" altLang="ja-JP" sz="1400" b="1" dirty="0" smtClean="0">
                    <a:solidFill>
                      <a:srgbClr val="0000FF"/>
                    </a:solidFill>
                  </a:rPr>
                  <a:t>nestablished low-lying Σ* resonances </a:t>
                </a:r>
                <a:r>
                  <a:rPr lang="en-US" altLang="ja-JP" sz="1400" b="1" dirty="0" smtClean="0"/>
                  <a:t>just above </a:t>
                </a:r>
                <a14:m>
                  <m:oMath xmlns:m="http://schemas.openxmlformats.org/officeDocument/2006/math">
                    <m:acc>
                      <m:accPr>
                        <m:chr m:val="̅"/>
                        <m:ctrlPr>
                          <a:rPr lang="en-US" altLang="ja-JP" sz="1400" b="1" i="1">
                            <a:latin typeface="Cambria Math"/>
                          </a:rPr>
                        </m:ctrlPr>
                      </m:accPr>
                      <m:e>
                        <m:r>
                          <m:rPr>
                            <m:nor/>
                          </m:rPr>
                          <a:rPr lang="en-US" altLang="ja-JP" sz="1400" b="1"/>
                          <m:t>K</m:t>
                        </m:r>
                      </m:e>
                    </m:acc>
                  </m:oMath>
                </a14:m>
                <a:r>
                  <a:rPr lang="en-US" altLang="ja-JP" sz="1400" b="1" dirty="0" smtClean="0"/>
                  <a:t>N threshold</a:t>
                </a:r>
                <a:endParaRPr kumimoji="1" lang="ja-JP" altLang="en-US" sz="1400" b="1"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611560" y="2868276"/>
                <a:ext cx="7612148" cy="992772"/>
              </a:xfrm>
              <a:prstGeom prst="rect">
                <a:avLst/>
              </a:prstGeom>
              <a:blipFill rotWithShape="1">
                <a:blip r:embed="rId3"/>
                <a:stretch>
                  <a:fillRect l="-80" t="-617" b="-617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611560" y="4364670"/>
                <a:ext cx="8072723" cy="1008546"/>
              </a:xfrm>
              <a:prstGeom prst="rect">
                <a:avLst/>
              </a:prstGeom>
              <a:noFill/>
            </p:spPr>
            <p:txBody>
              <a:bodyPr wrap="none" rtlCol="0">
                <a:spAutoFit/>
              </a:bodyPr>
              <a:lstStyle/>
              <a:p>
                <a:pPr marL="285750" indent="-285750">
                  <a:buClr>
                    <a:srgbClr val="0000FF"/>
                  </a:buClr>
                  <a:buFont typeface="Wingdings" panose="05000000000000000000" pitchFamily="2" charset="2"/>
                  <a:buChar char="Ø"/>
                </a:pPr>
                <a:r>
                  <a:rPr lang="en-US" altLang="ja-JP" sz="1400" b="1" dirty="0" smtClean="0">
                    <a:solidFill>
                      <a:srgbClr val="FF0000"/>
                    </a:solidFill>
                  </a:rPr>
                  <a:t>“Complete experiments”</a:t>
                </a:r>
                <a:r>
                  <a:rPr lang="en-US" altLang="ja-JP" sz="1400" b="1" dirty="0" smtClean="0">
                    <a:solidFill>
                      <a:schemeClr val="tx1"/>
                    </a:solidFill>
                  </a:rPr>
                  <a:t> for 2 </a:t>
                </a:r>
                <a:r>
                  <a:rPr lang="en-US" altLang="ja-JP" sz="1400" b="1" dirty="0" smtClean="0">
                    <a:solidFill>
                      <a:schemeClr val="tx1"/>
                    </a:solidFill>
                    <a:sym typeface="Wingdings" panose="05000000000000000000" pitchFamily="2" charset="2"/>
                  </a:rPr>
                  <a:t> 2 reaction (</a:t>
                </a:r>
                <a14:m>
                  <m:oMath xmlns:m="http://schemas.openxmlformats.org/officeDocument/2006/math">
                    <m:acc>
                      <m:accPr>
                        <m:chr m:val="̅"/>
                        <m:ctrlPr>
                          <a:rPr lang="en-US" altLang="ja-JP" sz="1400" b="1" i="1">
                            <a:solidFill>
                              <a:schemeClr val="tx1"/>
                            </a:solidFill>
                            <a:latin typeface="Cambria Math"/>
                          </a:rPr>
                        </m:ctrlPr>
                      </m:accPr>
                      <m:e>
                        <m:r>
                          <m:rPr>
                            <m:nor/>
                          </m:rPr>
                          <a:rPr lang="en-US" altLang="ja-JP" sz="1400" b="1">
                            <a:solidFill>
                              <a:schemeClr val="tx1"/>
                            </a:solidFill>
                          </a:rPr>
                          <m:t>K</m:t>
                        </m:r>
                      </m:e>
                    </m:acc>
                  </m:oMath>
                </a14:m>
                <a:r>
                  <a:rPr lang="en-US" altLang="ja-JP" sz="1400" b="1" dirty="0" smtClean="0">
                    <a:solidFill>
                      <a:schemeClr val="tx1"/>
                    </a:solidFill>
                  </a:rPr>
                  <a:t>N</a:t>
                </a:r>
                <a:r>
                  <a:rPr lang="ja-JP" altLang="en-US" sz="1400" dirty="0" smtClean="0">
                    <a:solidFill>
                      <a:schemeClr val="tx1"/>
                    </a:solidFill>
                  </a:rPr>
                  <a:t> </a:t>
                </a:r>
                <a:r>
                  <a:rPr lang="en-US" altLang="ja-JP" sz="1400" b="1" dirty="0" smtClean="0">
                    <a:solidFill>
                      <a:schemeClr val="tx1"/>
                    </a:solidFill>
                    <a:sym typeface="Wingdings" panose="05000000000000000000" pitchFamily="2" charset="2"/>
                  </a:rPr>
                  <a:t></a:t>
                </a:r>
                <a:r>
                  <a:rPr lang="en-US" altLang="ja-JP" sz="1400" b="1" dirty="0" smtClean="0">
                    <a:solidFill>
                      <a:schemeClr val="tx1"/>
                    </a:solidFill>
                  </a:rPr>
                  <a:t> </a:t>
                </a:r>
                <a14:m>
                  <m:oMath xmlns:m="http://schemas.openxmlformats.org/officeDocument/2006/math">
                    <m:acc>
                      <m:accPr>
                        <m:chr m:val="̅"/>
                        <m:ctrlPr>
                          <a:rPr lang="en-US" altLang="ja-JP" sz="1400" b="1" i="1">
                            <a:solidFill>
                              <a:schemeClr val="tx1"/>
                            </a:solidFill>
                            <a:latin typeface="Cambria Math"/>
                          </a:rPr>
                        </m:ctrlPr>
                      </m:accPr>
                      <m:e>
                        <m:r>
                          <m:rPr>
                            <m:nor/>
                          </m:rPr>
                          <a:rPr lang="en-US" altLang="ja-JP" sz="1400" b="1">
                            <a:solidFill>
                              <a:schemeClr val="tx1"/>
                            </a:solidFill>
                          </a:rPr>
                          <m:t>K</m:t>
                        </m:r>
                      </m:e>
                    </m:acc>
                  </m:oMath>
                </a14:m>
                <a:r>
                  <a:rPr lang="en-US" altLang="ja-JP" sz="1400" b="1" dirty="0">
                    <a:solidFill>
                      <a:schemeClr val="tx1"/>
                    </a:solidFill>
                  </a:rPr>
                  <a:t>N, πΣ, πΛ, </a:t>
                </a:r>
                <a:r>
                  <a:rPr lang="en-US" altLang="ja-JP" sz="1400" b="1" dirty="0" err="1">
                    <a:solidFill>
                      <a:schemeClr val="tx1"/>
                    </a:solidFill>
                  </a:rPr>
                  <a:t>ηΛ</a:t>
                </a:r>
                <a:r>
                  <a:rPr lang="en-US" altLang="ja-JP" sz="1400" b="1" dirty="0">
                    <a:solidFill>
                      <a:schemeClr val="tx1"/>
                    </a:solidFill>
                  </a:rPr>
                  <a:t>, </a:t>
                </a:r>
                <a:r>
                  <a:rPr lang="en-US" altLang="ja-JP" sz="1400" b="1" dirty="0" smtClean="0">
                    <a:solidFill>
                      <a:schemeClr val="tx1"/>
                    </a:solidFill>
                  </a:rPr>
                  <a:t>KΞ, </a:t>
                </a:r>
                <a:r>
                  <a:rPr lang="en-US" altLang="ja-JP" sz="1400" b="1" dirty="0" err="1">
                    <a:solidFill>
                      <a:srgbClr val="0000FF"/>
                    </a:solidFill>
                  </a:rPr>
                  <a:t>ηΣ</a:t>
                </a:r>
                <a:r>
                  <a:rPr lang="en-US" altLang="ja-JP" sz="1400" b="1" dirty="0">
                    <a:solidFill>
                      <a:srgbClr val="0000FF"/>
                    </a:solidFill>
                  </a:rPr>
                  <a:t>, </a:t>
                </a:r>
                <a:r>
                  <a:rPr lang="en-US" altLang="ja-JP" sz="1400" b="1" dirty="0" err="1">
                    <a:solidFill>
                      <a:srgbClr val="0000FF"/>
                    </a:solidFill>
                  </a:rPr>
                  <a:t>η’Y</a:t>
                </a:r>
                <a:r>
                  <a:rPr lang="en-US" altLang="ja-JP" sz="1400" b="1" dirty="0">
                    <a:solidFill>
                      <a:srgbClr val="0000FF"/>
                    </a:solidFill>
                  </a:rPr>
                  <a:t>, </a:t>
                </a:r>
                <a:r>
                  <a:rPr lang="en-US" altLang="ja-JP" sz="1400" b="1" dirty="0" err="1" smtClean="0">
                    <a:solidFill>
                      <a:srgbClr val="0000FF"/>
                    </a:solidFill>
                  </a:rPr>
                  <a:t>ωY</a:t>
                </a:r>
                <a:r>
                  <a:rPr lang="en-US" altLang="ja-JP" sz="1400" b="1" dirty="0" smtClean="0">
                    <a:solidFill>
                      <a:srgbClr val="0000FF"/>
                    </a:solidFill>
                  </a:rPr>
                  <a:t>, ΦY</a:t>
                </a:r>
                <a:r>
                  <a:rPr lang="en-US" altLang="ja-JP" sz="1400" b="1" dirty="0" smtClean="0"/>
                  <a:t>,…)</a:t>
                </a:r>
                <a:endParaRPr lang="en-US" altLang="ja-JP" sz="1400" b="1" dirty="0"/>
              </a:p>
              <a:p>
                <a:pPr marL="285750" indent="-285750">
                  <a:buClr>
                    <a:srgbClr val="0000FF"/>
                  </a:buClr>
                  <a:buFont typeface="Wingdings" panose="05000000000000000000" pitchFamily="2" charset="2"/>
                  <a:buChar char="Ø"/>
                </a:pPr>
                <a:endParaRPr lang="en-US" altLang="ja-JP" sz="800" b="1" dirty="0" smtClean="0">
                  <a:solidFill>
                    <a:schemeClr val="tx1"/>
                  </a:solidFill>
                </a:endParaRPr>
              </a:p>
              <a:p>
                <a:pPr marL="285750" indent="-285750">
                  <a:buClr>
                    <a:srgbClr val="0000FF"/>
                  </a:buClr>
                  <a:buFont typeface="Wingdings" panose="05000000000000000000" pitchFamily="2" charset="2"/>
                  <a:buChar char="Ø"/>
                </a:pPr>
                <a:r>
                  <a:rPr lang="en-US" altLang="ja-JP" sz="1400" b="1" dirty="0" smtClean="0">
                    <a:solidFill>
                      <a:schemeClr val="tx1"/>
                    </a:solidFill>
                  </a:rPr>
                  <a:t>2 </a:t>
                </a:r>
                <a:r>
                  <a:rPr lang="en-US" altLang="ja-JP" sz="1400" b="1" dirty="0" smtClean="0">
                    <a:solidFill>
                      <a:schemeClr val="tx1"/>
                    </a:solidFill>
                    <a:sym typeface="Wingdings" panose="05000000000000000000" pitchFamily="2" charset="2"/>
                  </a:rPr>
                  <a:t> 3 reaction (</a:t>
                </a:r>
                <a14:m>
                  <m:oMath xmlns:m="http://schemas.openxmlformats.org/officeDocument/2006/math">
                    <m:acc>
                      <m:accPr>
                        <m:chr m:val="̅"/>
                        <m:ctrlPr>
                          <a:rPr lang="en-US" altLang="ja-JP" sz="1400" b="1" i="1">
                            <a:solidFill>
                              <a:schemeClr val="tx1"/>
                            </a:solidFill>
                            <a:latin typeface="Cambria Math"/>
                          </a:rPr>
                        </m:ctrlPr>
                      </m:accPr>
                      <m:e>
                        <m:r>
                          <m:rPr>
                            <m:nor/>
                          </m:rPr>
                          <a:rPr lang="en-US" altLang="ja-JP" sz="1400" b="1">
                            <a:solidFill>
                              <a:schemeClr val="tx1"/>
                            </a:solidFill>
                          </a:rPr>
                          <m:t>K</m:t>
                        </m:r>
                      </m:e>
                    </m:acc>
                  </m:oMath>
                </a14:m>
                <a:r>
                  <a:rPr lang="en-US" altLang="ja-JP" sz="1400" b="1" dirty="0">
                    <a:solidFill>
                      <a:schemeClr val="tx1"/>
                    </a:solidFill>
                  </a:rPr>
                  <a:t>N</a:t>
                </a:r>
                <a:r>
                  <a:rPr lang="ja-JP" altLang="en-US" sz="1400" dirty="0">
                    <a:solidFill>
                      <a:schemeClr val="tx1"/>
                    </a:solidFill>
                  </a:rPr>
                  <a:t> </a:t>
                </a:r>
                <a:r>
                  <a:rPr lang="en-US" altLang="ja-JP" sz="1400" b="1" dirty="0">
                    <a:solidFill>
                      <a:schemeClr val="tx1"/>
                    </a:solidFill>
                    <a:sym typeface="Wingdings" panose="05000000000000000000" pitchFamily="2" charset="2"/>
                  </a:rPr>
                  <a:t></a:t>
                </a:r>
                <a:r>
                  <a:rPr lang="en-US" altLang="ja-JP" sz="1400" b="1" dirty="0">
                    <a:solidFill>
                      <a:schemeClr val="tx1"/>
                    </a:solidFill>
                  </a:rPr>
                  <a:t> </a:t>
                </a:r>
                <a:r>
                  <a:rPr lang="en-US" altLang="ja-JP" sz="1400" b="1" dirty="0" smtClean="0">
                    <a:solidFill>
                      <a:schemeClr val="tx1"/>
                    </a:solidFill>
                  </a:rPr>
                  <a:t>ππY, π</a:t>
                </a:r>
                <a14:m>
                  <m:oMath xmlns:m="http://schemas.openxmlformats.org/officeDocument/2006/math">
                    <m:acc>
                      <m:accPr>
                        <m:chr m:val="̅"/>
                        <m:ctrlPr>
                          <a:rPr lang="en-US" altLang="ja-JP" sz="1400" b="1" i="1">
                            <a:solidFill>
                              <a:schemeClr val="tx1"/>
                            </a:solidFill>
                            <a:latin typeface="Cambria Math"/>
                          </a:rPr>
                        </m:ctrlPr>
                      </m:accPr>
                      <m:e>
                        <m:r>
                          <m:rPr>
                            <m:nor/>
                          </m:rPr>
                          <a:rPr lang="en-US" altLang="ja-JP" sz="1400" b="1">
                            <a:solidFill>
                              <a:schemeClr val="tx1"/>
                            </a:solidFill>
                          </a:rPr>
                          <m:t>K</m:t>
                        </m:r>
                      </m:e>
                    </m:acc>
                  </m:oMath>
                </a14:m>
                <a:r>
                  <a:rPr lang="en-US" altLang="ja-JP" sz="1400" b="1" dirty="0" smtClean="0">
                    <a:solidFill>
                      <a:schemeClr val="tx1"/>
                    </a:solidFill>
                  </a:rPr>
                  <a:t>N,…)  to determine high-mass Y*</a:t>
                </a:r>
              </a:p>
              <a:p>
                <a:pPr marL="285750" indent="-285750">
                  <a:buClr>
                    <a:srgbClr val="0000FF"/>
                  </a:buClr>
                  <a:buFont typeface="Wingdings" panose="05000000000000000000" pitchFamily="2" charset="2"/>
                  <a:buChar char="Ø"/>
                </a:pPr>
                <a:endParaRPr lang="en-US" altLang="ja-JP" sz="800" b="1" dirty="0">
                  <a:solidFill>
                    <a:schemeClr val="tx1"/>
                  </a:solidFill>
                </a:endParaRPr>
              </a:p>
              <a:p>
                <a:pPr marL="285750" indent="-285750">
                  <a:buClr>
                    <a:srgbClr val="0000FF"/>
                  </a:buClr>
                  <a:buFont typeface="Wingdings" panose="05000000000000000000" pitchFamily="2" charset="2"/>
                  <a:buChar char="Ø"/>
                </a:pPr>
                <a:r>
                  <a:rPr lang="en-US" altLang="ja-JP" sz="1400" b="1" dirty="0" smtClean="0">
                    <a:solidFill>
                      <a:schemeClr val="tx1"/>
                    </a:solidFill>
                  </a:rPr>
                  <a:t>Deuteron-target reaction (</a:t>
                </a:r>
                <a14:m>
                  <m:oMath xmlns:m="http://schemas.openxmlformats.org/officeDocument/2006/math">
                    <m:acc>
                      <m:accPr>
                        <m:chr m:val="̅"/>
                        <m:ctrlPr>
                          <a:rPr lang="en-US" altLang="ja-JP" sz="1400" b="1" i="1">
                            <a:latin typeface="Cambria Math"/>
                          </a:rPr>
                        </m:ctrlPr>
                      </m:accPr>
                      <m:e>
                        <m:r>
                          <m:rPr>
                            <m:nor/>
                          </m:rPr>
                          <a:rPr lang="en-US" altLang="ja-JP" sz="1400" b="1"/>
                          <m:t>K</m:t>
                        </m:r>
                      </m:e>
                    </m:acc>
                  </m:oMath>
                </a14:m>
                <a:r>
                  <a:rPr lang="en-US" altLang="ja-JP" sz="1400" b="1" dirty="0" smtClean="0"/>
                  <a:t>d</a:t>
                </a:r>
                <a:r>
                  <a:rPr lang="ja-JP" altLang="en-US" sz="1400" dirty="0"/>
                  <a:t> </a:t>
                </a:r>
                <a:r>
                  <a:rPr lang="en-US" altLang="ja-JP" sz="1400" b="1" dirty="0">
                    <a:sym typeface="Wingdings" panose="05000000000000000000" pitchFamily="2" charset="2"/>
                  </a:rPr>
                  <a:t></a:t>
                </a:r>
                <a:r>
                  <a:rPr lang="en-US" altLang="ja-JP" sz="1400" b="1" dirty="0"/>
                  <a:t> </a:t>
                </a:r>
                <a:r>
                  <a:rPr lang="en-US" altLang="ja-JP" sz="1400" b="1" dirty="0" smtClean="0"/>
                  <a:t>πYN, …) to determine low-lying Y* </a:t>
                </a:r>
                <a:endParaRPr lang="en-US" altLang="ja-JP" sz="1400" b="1"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611560" y="4364670"/>
                <a:ext cx="8072723" cy="1008546"/>
              </a:xfrm>
              <a:prstGeom prst="rect">
                <a:avLst/>
              </a:prstGeom>
              <a:blipFill rotWithShape="1">
                <a:blip r:embed="rId4"/>
                <a:stretch>
                  <a:fillRect l="-75" b="-5455"/>
                </a:stretch>
              </a:blipFill>
            </p:spPr>
            <p:txBody>
              <a:bodyPr/>
              <a:lstStyle/>
              <a:p>
                <a:r>
                  <a:rPr lang="ja-JP" altLang="en-US">
                    <a:noFill/>
                  </a:rPr>
                  <a:t> </a:t>
                </a:r>
              </a:p>
            </p:txBody>
          </p:sp>
        </mc:Fallback>
      </mc:AlternateContent>
      <p:sp>
        <p:nvSpPr>
          <p:cNvPr id="2" name="テキスト ボックス 1"/>
          <p:cNvSpPr txBox="1"/>
          <p:nvPr/>
        </p:nvSpPr>
        <p:spPr>
          <a:xfrm>
            <a:off x="534033" y="5677797"/>
            <a:ext cx="8295476" cy="830997"/>
          </a:xfrm>
          <a:prstGeom prst="rect">
            <a:avLst/>
          </a:prstGeom>
          <a:noFill/>
        </p:spPr>
        <p:txBody>
          <a:bodyPr wrap="none" rtlCol="0">
            <a:spAutoFit/>
          </a:bodyPr>
          <a:lstStyle/>
          <a:p>
            <a:r>
              <a:rPr kumimoji="1" lang="en-US" altLang="ja-JP" sz="2400" b="1" dirty="0" smtClean="0"/>
              <a:t>The help of J-PARC is definitely needed for </a:t>
            </a:r>
            <a:r>
              <a:rPr kumimoji="1" lang="en-US" altLang="ja-JP" sz="2400" b="1" dirty="0" smtClean="0">
                <a:solidFill>
                  <a:srgbClr val="0000FF"/>
                </a:solidFill>
              </a:rPr>
              <a:t>“comple</a:t>
            </a:r>
            <a:r>
              <a:rPr lang="en-US" altLang="ja-JP" sz="2400" b="1" dirty="0" smtClean="0">
                <a:solidFill>
                  <a:srgbClr val="0000FF"/>
                </a:solidFill>
              </a:rPr>
              <a:t>te” </a:t>
            </a:r>
          </a:p>
          <a:p>
            <a:r>
              <a:rPr lang="en-US" altLang="ja-JP" sz="2400" b="1" dirty="0" smtClean="0">
                <a:solidFill>
                  <a:srgbClr val="0000FF"/>
                </a:solidFill>
              </a:rPr>
              <a:t>determination</a:t>
            </a:r>
            <a:r>
              <a:rPr lang="en-US" altLang="ja-JP" sz="2400" b="1" dirty="0" smtClean="0">
                <a:solidFill>
                  <a:srgbClr val="FF0000"/>
                </a:solidFill>
              </a:rPr>
              <a:t> </a:t>
            </a:r>
            <a:r>
              <a:rPr lang="en-US" altLang="ja-JP" sz="2400" b="1" dirty="0" smtClean="0"/>
              <a:t>of</a:t>
            </a:r>
            <a:r>
              <a:rPr lang="en-US" altLang="ja-JP" sz="2400" b="1" dirty="0" smtClean="0">
                <a:solidFill>
                  <a:srgbClr val="FF0000"/>
                </a:solidFill>
              </a:rPr>
              <a:t> </a:t>
            </a:r>
            <a:r>
              <a:rPr kumimoji="1" lang="en-US" altLang="ja-JP" sz="2400" b="1" dirty="0" smtClean="0">
                <a:solidFill>
                  <a:srgbClr val="FF0000"/>
                </a:solidFill>
              </a:rPr>
              <a:t>Y* resonance mass spectrum </a:t>
            </a:r>
            <a:r>
              <a:rPr kumimoji="1" lang="en-US" altLang="ja-JP" sz="2400" b="1" dirty="0" smtClean="0"/>
              <a:t>!!!</a:t>
            </a:r>
            <a:endParaRPr kumimoji="1" lang="ja-JP" altLang="en-US" sz="2400" b="1" dirty="0"/>
          </a:p>
        </p:txBody>
      </p:sp>
    </p:spTree>
    <p:extLst>
      <p:ext uri="{BB962C8B-B14F-4D97-AF65-F5344CB8AC3E}">
        <p14:creationId xmlns:p14="http://schemas.microsoft.com/office/powerpoint/2010/main" val="103931973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75856" y="2780928"/>
            <a:ext cx="2560835" cy="574773"/>
          </a:xfrm>
          <a:prstGeom prst="rect">
            <a:avLst/>
          </a:prstGeom>
          <a:solidFill>
            <a:schemeClr val="bg1"/>
          </a:solidFill>
          <a:ln w="38100">
            <a:solidFill>
              <a:srgbClr val="0000FF"/>
            </a:solidFill>
          </a:ln>
          <a:effectLst>
            <a:outerShdw blurRad="50800" dist="38100" dir="2700000" algn="tl" rotWithShape="0">
              <a:prstClr val="black">
                <a:alpha val="40000"/>
              </a:prstClr>
            </a:outerShdw>
          </a:effectLst>
        </p:spPr>
        <p:txBody>
          <a:bodyPr wrap="square" rtlCol="0">
            <a:spAutoFit/>
          </a:bodyPr>
          <a:lstStyle/>
          <a:p>
            <a:pPr algn="ctr">
              <a:lnSpc>
                <a:spcPct val="120000"/>
              </a:lnSpc>
            </a:pPr>
            <a:r>
              <a:rPr kumimoji="1" lang="en-US" altLang="ja-JP" sz="2800" dirty="0" smtClean="0">
                <a:latin typeface="+mj-lt"/>
              </a:rPr>
              <a:t>Back up</a:t>
            </a:r>
          </a:p>
        </p:txBody>
      </p:sp>
    </p:spTree>
    <p:extLst>
      <p:ext uri="{BB962C8B-B14F-4D97-AF65-F5344CB8AC3E}">
        <p14:creationId xmlns:p14="http://schemas.microsoft.com/office/powerpoint/2010/main" val="28487775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4" name="Rectangle 8"/>
          <p:cNvSpPr>
            <a:spLocks noGrp="1" noChangeArrowheads="1"/>
          </p:cNvSpPr>
          <p:nvPr>
            <p:ph type="title"/>
          </p:nvPr>
        </p:nvSpPr>
        <p:spPr>
          <a:xfrm>
            <a:off x="0" y="0"/>
            <a:ext cx="9144000" cy="836712"/>
          </a:xfrm>
        </p:spPr>
        <p:txBody>
          <a:bodyPr>
            <a:noAutofit/>
          </a:bodyPr>
          <a:lstStyle/>
          <a:p>
            <a:r>
              <a:rPr lang="en-US" altLang="ja-JP" b="0" dirty="0" smtClean="0">
                <a:solidFill>
                  <a:srgbClr val="0000FF"/>
                </a:solidFill>
                <a:latin typeface="Arial Black" pitchFamily="34" charset="0"/>
                <a:ea typeface="ＭＳ Ｐゴシック" charset="-128"/>
              </a:rPr>
              <a:t>Outline</a:t>
            </a:r>
            <a:endParaRPr lang="en-US" altLang="ja-JP" b="0" dirty="0">
              <a:solidFill>
                <a:srgbClr val="0000FF"/>
              </a:solidFill>
              <a:latin typeface="Arial Black" pitchFamily="34" charset="0"/>
              <a:ea typeface="ＭＳ Ｐゴシック" charset="-128"/>
            </a:endParaRPr>
          </a:p>
        </p:txBody>
      </p:sp>
      <p:sp>
        <p:nvSpPr>
          <p:cNvPr id="4" name="テキスト ボックス 3"/>
          <p:cNvSpPr txBox="1"/>
          <p:nvPr/>
        </p:nvSpPr>
        <p:spPr>
          <a:xfrm>
            <a:off x="237324" y="1844824"/>
            <a:ext cx="8898590" cy="3539430"/>
          </a:xfrm>
          <a:prstGeom prst="rect">
            <a:avLst/>
          </a:prstGeom>
          <a:noFill/>
        </p:spPr>
        <p:txBody>
          <a:bodyPr wrap="none" rtlCol="0">
            <a:spAutoFit/>
          </a:bodyPr>
          <a:lstStyle/>
          <a:p>
            <a:pPr marL="457200" indent="-457200">
              <a:buClr>
                <a:srgbClr val="FF0000"/>
              </a:buClr>
              <a:buFont typeface="Wingdings" panose="05000000000000000000" pitchFamily="2" charset="2"/>
              <a:buChar char="ü"/>
            </a:pPr>
            <a:r>
              <a:rPr kumimoji="1" lang="en-US" altLang="ja-JP" sz="2800" b="1" dirty="0" smtClean="0"/>
              <a:t>Dynamical Coupled-Channels (DCC) analysis of </a:t>
            </a:r>
          </a:p>
          <a:p>
            <a:pPr>
              <a:buClr>
                <a:srgbClr val="FF0000"/>
              </a:buClr>
            </a:pPr>
            <a:r>
              <a:rPr kumimoji="1" lang="en-US" altLang="ja-JP" sz="2800" b="1" dirty="0" smtClean="0"/>
              <a:t>     K</a:t>
            </a:r>
            <a:r>
              <a:rPr kumimoji="1" lang="en-US" altLang="ja-JP" sz="2800" b="1" baseline="30000" dirty="0" smtClean="0"/>
              <a:t>-</a:t>
            </a:r>
            <a:r>
              <a:rPr kumimoji="1" lang="en-US" altLang="ja-JP" sz="2800" b="1" dirty="0" smtClean="0"/>
              <a:t> p reactions and Y* (=</a:t>
            </a:r>
            <a:r>
              <a:rPr lang="ja-JP" altLang="en-US" sz="2800" b="1" dirty="0"/>
              <a:t> </a:t>
            </a:r>
            <a:r>
              <a:rPr kumimoji="1" lang="en-US" altLang="ja-JP" sz="2800" b="1" dirty="0" smtClean="0"/>
              <a:t>Λ*, Σ*) spectroscopy</a:t>
            </a:r>
          </a:p>
          <a:p>
            <a:pPr marL="457200" indent="-457200">
              <a:buClr>
                <a:srgbClr val="FF0000"/>
              </a:buClr>
              <a:buFont typeface="Wingdings" panose="05000000000000000000" pitchFamily="2" charset="2"/>
              <a:buChar char="ü"/>
            </a:pPr>
            <a:endParaRPr lang="en-US" altLang="ja-JP" sz="2800" b="1" dirty="0" smtClean="0"/>
          </a:p>
          <a:p>
            <a:pPr marL="457200" indent="-457200">
              <a:buClr>
                <a:srgbClr val="FF0000"/>
              </a:buClr>
              <a:buFont typeface="Wingdings" panose="05000000000000000000" pitchFamily="2" charset="2"/>
              <a:buChar char="ü"/>
            </a:pPr>
            <a:endParaRPr lang="en-US" altLang="ja-JP" sz="2800" b="1" dirty="0"/>
          </a:p>
          <a:p>
            <a:pPr marL="457200" indent="-457200">
              <a:buClr>
                <a:srgbClr val="FF0000"/>
              </a:buClr>
              <a:buFont typeface="Wingdings" panose="05000000000000000000" pitchFamily="2" charset="2"/>
              <a:buChar char="ü"/>
            </a:pPr>
            <a:endParaRPr kumimoji="1" lang="en-US" altLang="ja-JP" sz="2800" b="1" dirty="0" smtClean="0"/>
          </a:p>
          <a:p>
            <a:pPr marL="457200" indent="-457200">
              <a:buClr>
                <a:srgbClr val="FF0000"/>
              </a:buClr>
              <a:buFont typeface="Wingdings" panose="05000000000000000000" pitchFamily="2" charset="2"/>
              <a:buChar char="ü"/>
            </a:pPr>
            <a:endParaRPr kumimoji="1" lang="en-US" altLang="ja-JP" sz="2800" b="1" dirty="0" smtClean="0"/>
          </a:p>
          <a:p>
            <a:pPr marL="457200" indent="-457200">
              <a:buClr>
                <a:srgbClr val="FF0000"/>
              </a:buClr>
              <a:buFont typeface="Wingdings" panose="05000000000000000000" pitchFamily="2" charset="2"/>
              <a:buChar char="ü"/>
            </a:pPr>
            <a:r>
              <a:rPr lang="en-US" altLang="ja-JP" sz="2800" b="1" dirty="0" smtClean="0"/>
              <a:t>Study of K</a:t>
            </a:r>
            <a:r>
              <a:rPr lang="en-US" altLang="ja-JP" sz="2800" b="1" baseline="30000" dirty="0" smtClean="0"/>
              <a:t>-</a:t>
            </a:r>
            <a:r>
              <a:rPr lang="en-US" altLang="ja-JP" sz="2800" b="1" dirty="0" smtClean="0"/>
              <a:t> d </a:t>
            </a:r>
            <a:r>
              <a:rPr lang="en-US" altLang="ja-JP" sz="2800" b="1" dirty="0" smtClean="0">
                <a:sym typeface="Wingdings" panose="05000000000000000000" pitchFamily="2" charset="2"/>
              </a:rPr>
              <a:t> πYN </a:t>
            </a:r>
            <a:r>
              <a:rPr lang="en-US" altLang="ja-JP" sz="2800" b="1" dirty="0" smtClean="0"/>
              <a:t>reactions to establish</a:t>
            </a:r>
          </a:p>
          <a:p>
            <a:pPr>
              <a:buClr>
                <a:srgbClr val="FF0000"/>
              </a:buClr>
            </a:pPr>
            <a:r>
              <a:rPr lang="en-US" altLang="ja-JP" sz="2800" b="1" dirty="0" smtClean="0"/>
              <a:t>     low-lying Y* resonances</a:t>
            </a:r>
            <a:endParaRPr kumimoji="1" lang="ja-JP" altLang="en-US" sz="2800" b="1" dirty="0"/>
          </a:p>
        </p:txBody>
      </p:sp>
      <p:sp>
        <p:nvSpPr>
          <p:cNvPr id="16" name="テキスト ボックス 15"/>
          <p:cNvSpPr txBox="1"/>
          <p:nvPr/>
        </p:nvSpPr>
        <p:spPr>
          <a:xfrm>
            <a:off x="813619" y="2780928"/>
            <a:ext cx="7058343" cy="369332"/>
          </a:xfrm>
          <a:prstGeom prst="rect">
            <a:avLst/>
          </a:prstGeom>
          <a:noFill/>
        </p:spPr>
        <p:txBody>
          <a:bodyPr wrap="none" rtlCol="0">
            <a:spAutoFit/>
          </a:bodyPr>
          <a:lstStyle/>
          <a:p>
            <a:r>
              <a:rPr kumimoji="1" lang="en-US" altLang="ja-JP" b="1" dirty="0" smtClean="0">
                <a:solidFill>
                  <a:srgbClr val="0000FF"/>
                </a:solidFill>
              </a:rPr>
              <a:t>HK, Nakamura, Lee, Sato, PRC90(2014)065204</a:t>
            </a:r>
            <a:r>
              <a:rPr lang="en-US" altLang="ja-JP" b="1" dirty="0" smtClean="0">
                <a:solidFill>
                  <a:srgbClr val="0000FF"/>
                </a:solidFill>
              </a:rPr>
              <a:t>; 92(2015)025205</a:t>
            </a:r>
            <a:endParaRPr kumimoji="1" lang="ja-JP" altLang="en-US" b="1" dirty="0">
              <a:solidFill>
                <a:srgbClr val="0000FF"/>
              </a:solidFill>
            </a:endParaRPr>
          </a:p>
        </p:txBody>
      </p:sp>
      <p:sp>
        <p:nvSpPr>
          <p:cNvPr id="17" name="テキスト ボックス 16"/>
          <p:cNvSpPr txBox="1"/>
          <p:nvPr/>
        </p:nvSpPr>
        <p:spPr>
          <a:xfrm>
            <a:off x="829051" y="5384254"/>
            <a:ext cx="2710999" cy="369332"/>
          </a:xfrm>
          <a:prstGeom prst="rect">
            <a:avLst/>
          </a:prstGeom>
          <a:noFill/>
        </p:spPr>
        <p:txBody>
          <a:bodyPr wrap="none" rtlCol="0">
            <a:spAutoFit/>
          </a:bodyPr>
          <a:lstStyle/>
          <a:p>
            <a:r>
              <a:rPr kumimoji="1" lang="en-US" altLang="ja-JP" b="1" dirty="0" smtClean="0">
                <a:solidFill>
                  <a:srgbClr val="0000FF"/>
                </a:solidFill>
              </a:rPr>
              <a:t>HK, Lee, in preparation</a:t>
            </a:r>
            <a:endParaRPr kumimoji="1" lang="ja-JP" altLang="en-US" b="1" dirty="0">
              <a:solidFill>
                <a:srgbClr val="0000FF"/>
              </a:solidFill>
            </a:endParaRPr>
          </a:p>
        </p:txBody>
      </p:sp>
    </p:spTree>
    <p:custDataLst>
      <p:tags r:id="rId1"/>
    </p:custDataLst>
    <p:extLst>
      <p:ext uri="{BB962C8B-B14F-4D97-AF65-F5344CB8AC3E}">
        <p14:creationId xmlns:p14="http://schemas.microsoft.com/office/powerpoint/2010/main" val="372520016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Rectangle 3"/>
          <p:cNvSpPr txBox="1">
            <a:spLocks noChangeArrowheads="1"/>
          </p:cNvSpPr>
          <p:nvPr/>
        </p:nvSpPr>
        <p:spPr>
          <a:xfrm>
            <a:off x="0" y="-1"/>
            <a:ext cx="9144000" cy="836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a:solidFill>
                  <a:srgbClr val="0000FF"/>
                </a:solidFill>
                <a:latin typeface="Arial Black" pitchFamily="34" charset="0"/>
                <a:ea typeface="ＭＳ Ｐゴシック" charset="-128"/>
              </a:rPr>
              <a:t>Importance of 2 </a:t>
            </a:r>
            <a:r>
              <a:rPr lang="en-US" altLang="ja-JP" sz="2800" dirty="0">
                <a:solidFill>
                  <a:srgbClr val="0000FF"/>
                </a:solidFill>
                <a:latin typeface="Arial Black" pitchFamily="34" charset="0"/>
                <a:ea typeface="ＭＳ Ｐゴシック" charset="-128"/>
                <a:sym typeface="Wingdings" panose="05000000000000000000" pitchFamily="2" charset="2"/>
              </a:rPr>
              <a:t> 3 reactions:</a:t>
            </a:r>
          </a:p>
          <a:p>
            <a:r>
              <a:rPr lang="en-US" altLang="ja-JP" sz="2800" dirty="0" smtClean="0">
                <a:solidFill>
                  <a:srgbClr val="0000FF"/>
                </a:solidFill>
                <a:latin typeface="Arial Black" pitchFamily="34" charset="0"/>
                <a:ea typeface="ＭＳ Ｐゴシック" charset="-128"/>
              </a:rPr>
              <a:t>Branching ratios of high-mass Y* resonances</a:t>
            </a:r>
            <a:endParaRPr lang="ja-JP" altLang="en-US" sz="2800" dirty="0">
              <a:solidFill>
                <a:srgbClr val="0000FF"/>
              </a:solidFill>
              <a:latin typeface="Arial Black" pitchFamily="34" charset="0"/>
              <a:ea typeface="ＭＳ Ｐゴシック" charset="-128"/>
            </a:endParaRPr>
          </a:p>
        </p:txBody>
      </p:sp>
      <p:pic>
        <p:nvPicPr>
          <p:cNvPr id="14" name="Picture 4" descr="C:\Users\kamano\vmw-win\br-a.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8" y="2492896"/>
            <a:ext cx="450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1872200" y="2492896"/>
            <a:ext cx="1369093"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2400" b="1" dirty="0" smtClean="0">
                <a:solidFill>
                  <a:schemeClr val="tx1"/>
                </a:solidFill>
              </a:rPr>
              <a:t>Model A</a:t>
            </a:r>
            <a:endParaRPr kumimoji="1" lang="ja-JP" altLang="en-US" sz="2400" b="1" dirty="0" smtClean="0">
              <a:solidFill>
                <a:schemeClr val="tx1"/>
              </a:solidFill>
            </a:endParaRPr>
          </a:p>
        </p:txBody>
      </p:sp>
      <p:pic>
        <p:nvPicPr>
          <p:cNvPr id="17" name="Picture 2" descr="C:\Users\kamano\vmw-win\br-b.pn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496" y="2492896"/>
            <a:ext cx="450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6191739" y="2492896"/>
            <a:ext cx="1380506"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2400" b="1" dirty="0" smtClean="0">
                <a:solidFill>
                  <a:schemeClr val="tx1"/>
                </a:solidFill>
              </a:rPr>
              <a:t>Model B</a:t>
            </a:r>
            <a:endParaRPr kumimoji="1" lang="ja-JP" altLang="en-US" sz="2400" b="1" dirty="0" smtClean="0">
              <a:solidFill>
                <a:schemeClr val="tx1"/>
              </a:solidFill>
            </a:endParaRPr>
          </a:p>
        </p:txBody>
      </p:sp>
      <p:sp>
        <p:nvSpPr>
          <p:cNvPr id="15" name="テキスト ボックス 14"/>
          <p:cNvSpPr txBox="1"/>
          <p:nvPr/>
        </p:nvSpPr>
        <p:spPr>
          <a:xfrm>
            <a:off x="5355934" y="6381328"/>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a:t>
            </a:r>
            <a:r>
              <a:rPr lang="en-US" altLang="ja-JP" sz="1200" b="1" dirty="0" smtClean="0">
                <a:solidFill>
                  <a:srgbClr val="FF0000"/>
                </a:solidFill>
              </a:rPr>
              <a:t>Lee, Sato</a:t>
            </a:r>
            <a:r>
              <a:rPr lang="en-US" altLang="ja-JP" sz="1200" b="1" dirty="0">
                <a:solidFill>
                  <a:srgbClr val="FF0000"/>
                </a:solidFill>
              </a:rPr>
              <a:t>, </a:t>
            </a:r>
            <a:r>
              <a:rPr lang="en-US" altLang="ja-JP" sz="1200" b="1" dirty="0" smtClean="0">
                <a:solidFill>
                  <a:srgbClr val="FF0000"/>
                </a:solidFill>
              </a:rPr>
              <a:t>PRC92(2015)025205</a:t>
            </a:r>
            <a:endParaRPr kumimoji="1" lang="ja-JP" altLang="en-US" sz="1200" b="1" dirty="0" smtClean="0">
              <a:solidFill>
                <a:srgbClr val="FF0000"/>
              </a:solidFill>
            </a:endParaRPr>
          </a:p>
        </p:txBody>
      </p:sp>
      <p:grpSp>
        <p:nvGrpSpPr>
          <p:cNvPr id="10" name="グループ化 9"/>
          <p:cNvGrpSpPr/>
          <p:nvPr/>
        </p:nvGrpSpPr>
        <p:grpSpPr>
          <a:xfrm>
            <a:off x="985981" y="3293226"/>
            <a:ext cx="6680010" cy="242215"/>
            <a:chOff x="1021485" y="3509250"/>
            <a:chExt cx="6680010" cy="242215"/>
          </a:xfrm>
        </p:grpSpPr>
        <p:cxnSp>
          <p:nvCxnSpPr>
            <p:cNvPr id="6" name="直線矢印コネクタ 5"/>
            <p:cNvCxnSpPr/>
            <p:nvPr/>
          </p:nvCxnSpPr>
          <p:spPr>
            <a:xfrm>
              <a:off x="1021485" y="3509250"/>
              <a:ext cx="0"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1209747" y="3515776"/>
              <a:ext cx="0"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5602308" y="3535441"/>
              <a:ext cx="0"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7701495" y="3525608"/>
              <a:ext cx="0"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グループ化 24"/>
          <p:cNvGrpSpPr/>
          <p:nvPr/>
        </p:nvGrpSpPr>
        <p:grpSpPr>
          <a:xfrm>
            <a:off x="3919901" y="3307126"/>
            <a:ext cx="4650657" cy="225856"/>
            <a:chOff x="3955405" y="3523150"/>
            <a:chExt cx="4650657" cy="225856"/>
          </a:xfrm>
        </p:grpSpPr>
        <p:cxnSp>
          <p:nvCxnSpPr>
            <p:cNvPr id="21" name="直線矢印コネクタ 20"/>
            <p:cNvCxnSpPr/>
            <p:nvPr/>
          </p:nvCxnSpPr>
          <p:spPr>
            <a:xfrm>
              <a:off x="3955405" y="3532982"/>
              <a:ext cx="0"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8606062" y="3523150"/>
              <a:ext cx="0"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3816416" y="5733256"/>
            <a:ext cx="4920913" cy="500681"/>
            <a:chOff x="3851920" y="5949280"/>
            <a:chExt cx="4920913" cy="500681"/>
          </a:xfrm>
        </p:grpSpPr>
        <p:cxnSp>
          <p:nvCxnSpPr>
            <p:cNvPr id="9" name="直線コネクタ 8"/>
            <p:cNvCxnSpPr/>
            <p:nvPr/>
          </p:nvCxnSpPr>
          <p:spPr>
            <a:xfrm>
              <a:off x="3851920" y="5949280"/>
              <a:ext cx="255506" cy="4957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8517327" y="5954196"/>
              <a:ext cx="255506" cy="4957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p:nvPr/>
        </p:nvGrpSpPr>
        <p:grpSpPr>
          <a:xfrm>
            <a:off x="932118" y="5733256"/>
            <a:ext cx="6880242" cy="504056"/>
            <a:chOff x="932118" y="5733256"/>
            <a:chExt cx="6880242" cy="504056"/>
          </a:xfrm>
        </p:grpSpPr>
        <p:cxnSp>
          <p:nvCxnSpPr>
            <p:cNvPr id="28" name="直線コネクタ 27"/>
            <p:cNvCxnSpPr/>
            <p:nvPr/>
          </p:nvCxnSpPr>
          <p:spPr>
            <a:xfrm>
              <a:off x="1115616" y="5738172"/>
              <a:ext cx="255506" cy="4957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932118" y="5741547"/>
              <a:ext cx="255506" cy="4957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468622" y="5733256"/>
              <a:ext cx="255506" cy="4957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7556854" y="5733256"/>
              <a:ext cx="255506" cy="4957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2" name="テキスト ボックス 31"/>
              <p:cNvSpPr txBox="1"/>
              <p:nvPr/>
            </p:nvSpPr>
            <p:spPr>
              <a:xfrm>
                <a:off x="467544" y="1098273"/>
                <a:ext cx="7017755" cy="593881"/>
              </a:xfrm>
              <a:prstGeom prst="rect">
                <a:avLst/>
              </a:prstGeom>
              <a:noFill/>
            </p:spPr>
            <p:txBody>
              <a:bodyPr wrap="none" rtlCol="0">
                <a:spAutoFit/>
              </a:bodyPr>
              <a:lstStyle/>
              <a:p>
                <a:pPr marL="285750" indent="-285750">
                  <a:buClr>
                    <a:srgbClr val="FF0000"/>
                  </a:buClr>
                  <a:buFont typeface="Wingdings" panose="05000000000000000000" pitchFamily="2" charset="2"/>
                  <a:buChar char="ü"/>
                </a:pPr>
                <a:r>
                  <a:rPr lang="en-US" altLang="ja-JP" sz="1600" b="1" dirty="0">
                    <a:solidFill>
                      <a:srgbClr val="FF0000"/>
                    </a:solidFill>
                  </a:rPr>
                  <a:t>H</a:t>
                </a:r>
                <a:r>
                  <a:rPr kumimoji="1" lang="en-US" altLang="ja-JP" sz="1600" b="1" dirty="0" smtClean="0">
                    <a:solidFill>
                      <a:srgbClr val="FF0000"/>
                    </a:solidFill>
                  </a:rPr>
                  <a:t>igh-mass Y*</a:t>
                </a:r>
                <a:r>
                  <a:rPr kumimoji="1" lang="en-US" altLang="ja-JP" sz="1600" b="1" dirty="0" smtClean="0"/>
                  <a:t> have </a:t>
                </a:r>
                <a:r>
                  <a:rPr lang="en-US" altLang="ja-JP" sz="1600" b="1" dirty="0" smtClean="0"/>
                  <a:t>large branching ratio to </a:t>
                </a:r>
                <a:r>
                  <a:rPr lang="en-US" altLang="ja-JP" sz="1600" b="1" dirty="0" smtClean="0">
                    <a:solidFill>
                      <a:srgbClr val="0000FF"/>
                    </a:solidFill>
                  </a:rPr>
                  <a:t>πΣ* (ππΛ) &amp; </a:t>
                </a:r>
                <a14:m>
                  <m:oMath xmlns:m="http://schemas.openxmlformats.org/officeDocument/2006/math">
                    <m:acc>
                      <m:accPr>
                        <m:chr m:val="̅"/>
                        <m:ctrlPr>
                          <a:rPr lang="en-US" altLang="ja-JP" sz="1600" b="1" i="1">
                            <a:solidFill>
                              <a:srgbClr val="0000FF"/>
                            </a:solidFill>
                            <a:latin typeface="Cambria Math"/>
                          </a:rPr>
                        </m:ctrlPr>
                      </m:accPr>
                      <m:e>
                        <m:r>
                          <m:rPr>
                            <m:nor/>
                          </m:rPr>
                          <a:rPr lang="en-US" altLang="ja-JP" sz="1600" b="1">
                            <a:solidFill>
                              <a:srgbClr val="0000FF"/>
                            </a:solidFill>
                          </a:rPr>
                          <m:t>K</m:t>
                        </m:r>
                      </m:e>
                    </m:acc>
                  </m:oMath>
                </a14:m>
                <a:r>
                  <a:rPr lang="en-US" altLang="ja-JP" sz="1600" b="1" dirty="0" smtClean="0">
                    <a:solidFill>
                      <a:srgbClr val="0000FF"/>
                    </a:solidFill>
                  </a:rPr>
                  <a:t>*N (π</a:t>
                </a:r>
                <a14:m>
                  <m:oMath xmlns:m="http://schemas.openxmlformats.org/officeDocument/2006/math">
                    <m:acc>
                      <m:accPr>
                        <m:chr m:val="̅"/>
                        <m:ctrlPr>
                          <a:rPr lang="en-US" altLang="ja-JP" sz="1600" b="1" i="1">
                            <a:solidFill>
                              <a:srgbClr val="0000FF"/>
                            </a:solidFill>
                            <a:latin typeface="Cambria Math"/>
                          </a:rPr>
                        </m:ctrlPr>
                      </m:accPr>
                      <m:e>
                        <m:r>
                          <m:rPr>
                            <m:nor/>
                          </m:rPr>
                          <a:rPr lang="en-US" altLang="ja-JP" sz="1600" b="1">
                            <a:solidFill>
                              <a:srgbClr val="0000FF"/>
                            </a:solidFill>
                          </a:rPr>
                          <m:t>K</m:t>
                        </m:r>
                      </m:e>
                    </m:acc>
                  </m:oMath>
                </a14:m>
                <a:r>
                  <a:rPr lang="en-US" altLang="ja-JP" sz="1600" b="1" dirty="0" smtClean="0">
                    <a:solidFill>
                      <a:srgbClr val="0000FF"/>
                    </a:solidFill>
                  </a:rPr>
                  <a:t>N)</a:t>
                </a:r>
              </a:p>
              <a:p>
                <a:pPr marL="285750" indent="-285750">
                  <a:buClr>
                    <a:srgbClr val="FF0000"/>
                  </a:buClr>
                  <a:buFont typeface="Wingdings" panose="05000000000000000000" pitchFamily="2" charset="2"/>
                  <a:buChar char="ü"/>
                </a:pPr>
                <a:endParaRPr lang="en-US" altLang="ja-JP" sz="1600" b="1"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467544" y="1098273"/>
                <a:ext cx="7017755" cy="593881"/>
              </a:xfrm>
              <a:prstGeom prst="rect">
                <a:avLst/>
              </a:prstGeom>
              <a:blipFill rotWithShape="1">
                <a:blip r:embed="rId4"/>
                <a:stretch>
                  <a:fillRect l="-348" t="-102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p:cNvSpPr txBox="1"/>
              <p:nvPr/>
            </p:nvSpPr>
            <p:spPr>
              <a:xfrm>
                <a:off x="827584" y="1458313"/>
                <a:ext cx="7324377" cy="746551"/>
              </a:xfrm>
              <a:prstGeom prst="rect">
                <a:avLst/>
              </a:prstGeom>
              <a:noFill/>
            </p:spPr>
            <p:txBody>
              <a:bodyPr wrap="none" rtlCol="0">
                <a:spAutoFit/>
              </a:bodyPr>
              <a:lstStyle/>
              <a:p>
                <a:pPr marL="285750" indent="-285750">
                  <a:buClr>
                    <a:srgbClr val="0000FF"/>
                  </a:buClr>
                  <a:buFont typeface="Wingdings" panose="05000000000000000000" pitchFamily="2" charset="2"/>
                  <a:buChar char="Ø"/>
                </a:pPr>
                <a:r>
                  <a:rPr lang="en-US" altLang="ja-JP" sz="1400" b="1" dirty="0">
                    <a:solidFill>
                      <a:srgbClr val="0000FF"/>
                    </a:solidFill>
                  </a:rPr>
                  <a:t>K</a:t>
                </a:r>
                <a:r>
                  <a:rPr lang="en-US" altLang="ja-JP" sz="1400" b="1" baseline="30000" dirty="0">
                    <a:solidFill>
                      <a:srgbClr val="0000FF"/>
                    </a:solidFill>
                  </a:rPr>
                  <a:t>-</a:t>
                </a:r>
                <a:r>
                  <a:rPr lang="en-US" altLang="ja-JP" sz="1400" b="1" dirty="0">
                    <a:solidFill>
                      <a:srgbClr val="0000FF"/>
                    </a:solidFill>
                  </a:rPr>
                  <a:t> p </a:t>
                </a:r>
                <a:r>
                  <a:rPr lang="en-US" altLang="ja-JP" sz="1400" b="1" dirty="0">
                    <a:solidFill>
                      <a:srgbClr val="0000FF"/>
                    </a:solidFill>
                    <a:sym typeface="Wingdings" panose="05000000000000000000" pitchFamily="2" charset="2"/>
                  </a:rPr>
                  <a:t></a:t>
                </a:r>
                <a:r>
                  <a:rPr lang="en-US" altLang="ja-JP" sz="1400" b="1" dirty="0">
                    <a:solidFill>
                      <a:srgbClr val="0000FF"/>
                    </a:solidFill>
                  </a:rPr>
                  <a:t> ππΛ, π</a:t>
                </a:r>
                <a14:m>
                  <m:oMath xmlns:m="http://schemas.openxmlformats.org/officeDocument/2006/math">
                    <m:acc>
                      <m:accPr>
                        <m:chr m:val="̅"/>
                        <m:ctrlPr>
                          <a:rPr lang="en-US" altLang="ja-JP" sz="1400" b="1" i="1">
                            <a:solidFill>
                              <a:srgbClr val="0000FF"/>
                            </a:solidFill>
                            <a:latin typeface="Cambria Math"/>
                          </a:rPr>
                        </m:ctrlPr>
                      </m:accPr>
                      <m:e>
                        <m:r>
                          <m:rPr>
                            <m:nor/>
                          </m:rPr>
                          <a:rPr lang="en-US" altLang="ja-JP" sz="1400" b="1">
                            <a:solidFill>
                              <a:srgbClr val="0000FF"/>
                            </a:solidFill>
                          </a:rPr>
                          <m:t>K</m:t>
                        </m:r>
                      </m:e>
                    </m:acc>
                  </m:oMath>
                </a14:m>
                <a:r>
                  <a:rPr lang="en-US" altLang="ja-JP" sz="1400" b="1" dirty="0" smtClean="0">
                    <a:solidFill>
                      <a:srgbClr val="0000FF"/>
                    </a:solidFill>
                  </a:rPr>
                  <a:t>N,… </a:t>
                </a:r>
                <a:r>
                  <a:rPr lang="en-US" altLang="ja-JP" sz="1400" b="1" dirty="0"/>
                  <a:t>data would play a crucial role for establishing high-mass Y*.</a:t>
                </a:r>
              </a:p>
              <a:p>
                <a:pPr>
                  <a:buClr>
                    <a:srgbClr val="0000FF"/>
                  </a:buClr>
                </a:pPr>
                <a:r>
                  <a:rPr lang="en-US" altLang="ja-JP" sz="1400" dirty="0">
                    <a:sym typeface="Wingdings" panose="05000000000000000000" pitchFamily="2" charset="2"/>
                  </a:rPr>
                  <a:t>         Similar to high-mass N* and Δ* case, where ππN channel plays a crucial role.</a:t>
                </a:r>
              </a:p>
              <a:p>
                <a:pPr>
                  <a:buClr>
                    <a:srgbClr val="0000FF"/>
                  </a:buClr>
                </a:pPr>
                <a:r>
                  <a:rPr lang="en-US" altLang="ja-JP" sz="1400" dirty="0">
                    <a:sym typeface="Wingdings" panose="05000000000000000000" pitchFamily="2" charset="2"/>
                  </a:rPr>
                  <a:t>             (e.g., </a:t>
                </a:r>
                <a:r>
                  <a:rPr lang="en-US" altLang="ja-JP" sz="1400" b="1" dirty="0">
                    <a:sym typeface="Wingdings" panose="05000000000000000000" pitchFamily="2" charset="2"/>
                  </a:rPr>
                  <a:t>measurement of πN  ππN reactions at </a:t>
                </a:r>
                <a:r>
                  <a:rPr lang="en-US" altLang="ja-JP" sz="1400" b="1" dirty="0">
                    <a:solidFill>
                      <a:srgbClr val="FF0000"/>
                    </a:solidFill>
                    <a:sym typeface="Wingdings" panose="05000000000000000000" pitchFamily="2" charset="2"/>
                  </a:rPr>
                  <a:t>J-PARC E45</a:t>
                </a:r>
                <a:r>
                  <a:rPr lang="en-US" altLang="ja-JP" sz="1400" dirty="0" smtClean="0">
                    <a:sym typeface="Wingdings" panose="05000000000000000000" pitchFamily="2" charset="2"/>
                  </a:rPr>
                  <a:t>)</a:t>
                </a:r>
                <a:endParaRPr lang="en-US" altLang="ja-JP" sz="1400"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827584" y="1458313"/>
                <a:ext cx="7324377" cy="746551"/>
              </a:xfrm>
              <a:prstGeom prst="rect">
                <a:avLst/>
              </a:prstGeom>
              <a:blipFill rotWithShape="1">
                <a:blip r:embed="rId5"/>
                <a:stretch>
                  <a:fillRect l="-167" b="-731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956857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107504" y="908720"/>
            <a:ext cx="8955861" cy="5897938"/>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1" name="Rectangle 4"/>
          <p:cNvSpPr txBox="1">
            <a:spLocks noChangeArrowheads="1"/>
          </p:cNvSpPr>
          <p:nvPr/>
        </p:nvSpPr>
        <p:spPr>
          <a:xfrm>
            <a:off x="0" y="2704"/>
            <a:ext cx="9144000" cy="906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3333FF"/>
                </a:solidFill>
                <a:latin typeface="Arial Black" pitchFamily="34" charset="0"/>
                <a:ea typeface="ＭＳ Ｐゴシック" charset="-128"/>
              </a:rPr>
              <a:t>Extracted scattering lengths and effective ranges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62" y="1988840"/>
            <a:ext cx="838010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5507899" y="919753"/>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kumimoji="1" lang="ja-JP" altLang="en-US" sz="1200" b="1" dirty="0" smtClean="0">
              <a:solidFill>
                <a:srgbClr val="FF0000"/>
              </a:solidFill>
            </a:endParaRPr>
          </a:p>
        </p:txBody>
      </p:sp>
      <p:sp>
        <p:nvSpPr>
          <p:cNvPr id="2" name="テキスト ボックス 1"/>
          <p:cNvSpPr txBox="1"/>
          <p:nvPr/>
        </p:nvSpPr>
        <p:spPr>
          <a:xfrm>
            <a:off x="1979712" y="1596821"/>
            <a:ext cx="4684296" cy="400110"/>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2000" b="1" dirty="0" smtClean="0">
                <a:solidFill>
                  <a:srgbClr val="0000FF"/>
                </a:solidFill>
              </a:rPr>
              <a:t>Scattering length and effective range</a:t>
            </a:r>
            <a:endParaRPr kumimoji="1" lang="ja-JP" altLang="en-US" sz="2000" b="1" dirty="0" smtClean="0">
              <a:solidFill>
                <a:srgbClr val="0000FF"/>
              </a:solidFill>
            </a:endParaRPr>
          </a:p>
        </p:txBody>
      </p:sp>
      <p:sp>
        <p:nvSpPr>
          <p:cNvPr id="4" name="テキスト ボックス 3"/>
          <p:cNvSpPr txBox="1"/>
          <p:nvPr/>
        </p:nvSpPr>
        <p:spPr>
          <a:xfrm>
            <a:off x="2206609" y="5157191"/>
            <a:ext cx="4730782" cy="83099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2400" b="1" dirty="0" err="1" smtClean="0">
                <a:solidFill>
                  <a:schemeClr val="tx1"/>
                </a:solidFill>
              </a:rPr>
              <a:t>a</a:t>
            </a:r>
            <a:r>
              <a:rPr lang="en-US" altLang="ja-JP" sz="2400" b="1" baseline="-25000" dirty="0" err="1" smtClean="0">
                <a:solidFill>
                  <a:schemeClr val="tx1"/>
                </a:solidFill>
              </a:rPr>
              <a:t>K</a:t>
            </a:r>
            <a:r>
              <a:rPr lang="en-US" altLang="ja-JP" sz="2400" b="1" baseline="-25000" dirty="0" smtClean="0">
                <a:solidFill>
                  <a:schemeClr val="tx1"/>
                </a:solidFill>
              </a:rPr>
              <a:t>-p</a:t>
            </a:r>
            <a:r>
              <a:rPr lang="en-US" altLang="ja-JP" sz="2400" b="1" dirty="0" smtClean="0">
                <a:solidFill>
                  <a:schemeClr val="tx1"/>
                </a:solidFill>
              </a:rPr>
              <a:t> = -0.65 + i0.74 </a:t>
            </a:r>
            <a:r>
              <a:rPr lang="en-US" altLang="ja-JP" sz="2400" b="1" dirty="0" err="1" smtClean="0">
                <a:solidFill>
                  <a:schemeClr val="tx1"/>
                </a:solidFill>
              </a:rPr>
              <a:t>fm</a:t>
            </a:r>
            <a:r>
              <a:rPr lang="en-US" altLang="ja-JP" sz="2400" b="1" dirty="0" smtClean="0">
                <a:solidFill>
                  <a:schemeClr val="tx1"/>
                </a:solidFill>
              </a:rPr>
              <a:t> (Model A)</a:t>
            </a:r>
          </a:p>
          <a:p>
            <a:r>
              <a:rPr kumimoji="1" lang="en-US" altLang="ja-JP" sz="2400" b="1" dirty="0" err="1" smtClean="0">
                <a:solidFill>
                  <a:schemeClr val="tx1"/>
                </a:solidFill>
              </a:rPr>
              <a:t>a</a:t>
            </a:r>
            <a:r>
              <a:rPr kumimoji="1" lang="en-US" altLang="ja-JP" sz="2400" b="1" baseline="-25000" dirty="0" err="1" smtClean="0">
                <a:solidFill>
                  <a:schemeClr val="tx1"/>
                </a:solidFill>
              </a:rPr>
              <a:t>K</a:t>
            </a:r>
            <a:r>
              <a:rPr kumimoji="1" lang="en-US" altLang="ja-JP" sz="2400" b="1" baseline="-25000" dirty="0" smtClean="0">
                <a:solidFill>
                  <a:schemeClr val="tx1"/>
                </a:solidFill>
              </a:rPr>
              <a:t>-p</a:t>
            </a:r>
            <a:r>
              <a:rPr kumimoji="1" lang="en-US" altLang="ja-JP" sz="2400" b="1" dirty="0" smtClean="0">
                <a:solidFill>
                  <a:schemeClr val="tx1"/>
                </a:solidFill>
              </a:rPr>
              <a:t> = -0.65 + i0.76 </a:t>
            </a:r>
            <a:r>
              <a:rPr kumimoji="1" lang="en-US" altLang="ja-JP" sz="2400" b="1" dirty="0" err="1" smtClean="0">
                <a:solidFill>
                  <a:schemeClr val="tx1"/>
                </a:solidFill>
              </a:rPr>
              <a:t>fm</a:t>
            </a:r>
            <a:r>
              <a:rPr kumimoji="1" lang="en-US" altLang="ja-JP" sz="2400" b="1" dirty="0" smtClean="0">
                <a:solidFill>
                  <a:schemeClr val="tx1"/>
                </a:solidFill>
              </a:rPr>
              <a:t> (Model B)</a:t>
            </a:r>
            <a:endParaRPr kumimoji="1" lang="ja-JP" altLang="en-US" sz="2400" b="1" dirty="0" smtClean="0">
              <a:solidFill>
                <a:schemeClr val="tx1"/>
              </a:solidFill>
            </a:endParaRPr>
          </a:p>
        </p:txBody>
      </p:sp>
    </p:spTree>
    <p:custDataLst>
      <p:tags r:id="rId1"/>
    </p:custDataLst>
    <p:extLst>
      <p:ext uri="{BB962C8B-B14F-4D97-AF65-F5344CB8AC3E}">
        <p14:creationId xmlns:p14="http://schemas.microsoft.com/office/powerpoint/2010/main" val="30342806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07504" y="620688"/>
            <a:ext cx="8955861" cy="6185970"/>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Rectangle 3"/>
          <p:cNvSpPr txBox="1">
            <a:spLocks noChangeArrowheads="1"/>
          </p:cNvSpPr>
          <p:nvPr/>
        </p:nvSpPr>
        <p:spPr>
          <a:xfrm>
            <a:off x="0" y="0"/>
            <a:ext cx="9144000"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latin typeface="Arial Black" pitchFamily="34" charset="0"/>
                <a:ea typeface="ＭＳ Ｐゴシック" charset="-128"/>
              </a:rPr>
              <a:t>S-wave dominance ??</a:t>
            </a:r>
            <a:endParaRPr lang="ja-JP" altLang="en-US" sz="2800" dirty="0" smtClean="0">
              <a:solidFill>
                <a:srgbClr val="0000FF"/>
              </a:solidFill>
              <a:latin typeface="Arial Black" pitchFamily="34" charset="0"/>
              <a:ea typeface="ＭＳ Ｐゴシック" charset="-128"/>
            </a:endParaRPr>
          </a:p>
        </p:txBody>
      </p:sp>
      <p:sp>
        <p:nvSpPr>
          <p:cNvPr id="12" name="テキスト ボックス 11"/>
          <p:cNvSpPr txBox="1"/>
          <p:nvPr/>
        </p:nvSpPr>
        <p:spPr>
          <a:xfrm>
            <a:off x="6084168" y="1844823"/>
            <a:ext cx="2544286" cy="646331"/>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b="1" dirty="0" smtClean="0">
                <a:solidFill>
                  <a:srgbClr val="0000FF"/>
                </a:solidFill>
              </a:rPr>
              <a:t>Solid: Full</a:t>
            </a:r>
          </a:p>
          <a:p>
            <a:r>
              <a:rPr lang="en-US" altLang="ja-JP" b="1" dirty="0" smtClean="0">
                <a:solidFill>
                  <a:srgbClr val="0000FF"/>
                </a:solidFill>
              </a:rPr>
              <a:t>Dashed: S wave only </a:t>
            </a:r>
          </a:p>
        </p:txBody>
      </p:sp>
      <p:sp>
        <p:nvSpPr>
          <p:cNvPr id="14" name="テキスト ボックス 13"/>
          <p:cNvSpPr txBox="1"/>
          <p:nvPr/>
        </p:nvSpPr>
        <p:spPr>
          <a:xfrm>
            <a:off x="135012" y="6524929"/>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kumimoji="1" lang="ja-JP" altLang="en-US" sz="1200" b="1" dirty="0" smtClean="0">
              <a:solidFill>
                <a:srgbClr val="FF0000"/>
              </a:solidFill>
            </a:endParaRPr>
          </a:p>
        </p:txBody>
      </p:sp>
      <p:sp>
        <p:nvSpPr>
          <p:cNvPr id="2" name="テキスト ボックス 1"/>
          <p:cNvSpPr txBox="1"/>
          <p:nvPr/>
        </p:nvSpPr>
        <p:spPr>
          <a:xfrm>
            <a:off x="2685076" y="1336688"/>
            <a:ext cx="1181734" cy="400110"/>
          </a:xfrm>
          <a:prstGeom prst="rect">
            <a:avLst/>
          </a:prstGeom>
          <a:noFill/>
        </p:spPr>
        <p:txBody>
          <a:bodyPr wrap="none" rtlCol="0">
            <a:spAutoFit/>
          </a:bodyPr>
          <a:lstStyle/>
          <a:p>
            <a:r>
              <a:rPr kumimoji="1" lang="en-US" altLang="ja-JP" sz="2000" b="1" dirty="0" smtClean="0"/>
              <a:t>Model B</a:t>
            </a:r>
            <a:endParaRPr kumimoji="1" lang="ja-JP" altLang="en-US" sz="2000" b="1" dirty="0"/>
          </a:p>
        </p:txBody>
      </p:sp>
      <p:sp>
        <p:nvSpPr>
          <p:cNvPr id="15" name="角丸四角形 14"/>
          <p:cNvSpPr/>
          <p:nvPr/>
        </p:nvSpPr>
        <p:spPr bwMode="auto">
          <a:xfrm>
            <a:off x="179511" y="764703"/>
            <a:ext cx="5328387" cy="360041"/>
          </a:xfrm>
          <a:prstGeom prst="roundRect">
            <a:avLst/>
          </a:prstGeom>
          <a:solidFill>
            <a:schemeClr val="bg1"/>
          </a:solidFill>
          <a:ln w="25400" algn="ctr">
            <a:solidFill>
              <a:srgbClr val="0000FF"/>
            </a:solidFill>
            <a:round/>
            <a:headEnd/>
            <a:tailEnd/>
          </a:ln>
          <a:effectLst>
            <a:outerShdw blurRad="50800" dist="38100" dir="2700000" algn="tl" rotWithShape="0">
              <a:prstClr val="black">
                <a:alpha val="40000"/>
              </a:prstClr>
            </a:outerShdw>
          </a:effectLst>
        </p:spPr>
        <p:txBody>
          <a:bodyPr lIns="90000" tIns="46800" rIns="90000" bIns="46800" rtlCol="0" anchor="ctr"/>
          <a:lstStyle/>
          <a:p>
            <a:pPr algn="ctr"/>
            <a:r>
              <a:rPr kumimoji="1" lang="en-US" altLang="ja-JP" b="1" dirty="0" smtClean="0"/>
              <a:t>K</a:t>
            </a:r>
            <a:r>
              <a:rPr kumimoji="1" lang="en-US" altLang="ja-JP" b="1" baseline="30000" dirty="0" smtClean="0"/>
              <a:t>-</a:t>
            </a:r>
            <a:r>
              <a:rPr kumimoji="1" lang="en-US" altLang="ja-JP" b="1" dirty="0" smtClean="0"/>
              <a:t> p </a:t>
            </a:r>
            <a:r>
              <a:rPr kumimoji="1" lang="en-US" altLang="ja-JP" b="1" dirty="0" smtClean="0">
                <a:sym typeface="Wingdings" panose="05000000000000000000" pitchFamily="2" charset="2"/>
              </a:rPr>
              <a:t> MB</a:t>
            </a:r>
            <a:r>
              <a:rPr kumimoji="1" lang="en-US" altLang="ja-JP" b="1" dirty="0" smtClean="0"/>
              <a:t> total cross sections near threshold</a:t>
            </a:r>
            <a:endParaRPr kumimoji="1" lang="ja-JP" altLang="en-US" b="1" dirty="0" smtClean="0"/>
          </a:p>
        </p:txBody>
      </p:sp>
      <p:pic>
        <p:nvPicPr>
          <p:cNvPr id="2051" name="Picture 3" descr="C:\Users\kamano\vmw-win\kmp-thre-v2.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01" y="1844824"/>
            <a:ext cx="5692651" cy="457445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156176" y="2780928"/>
            <a:ext cx="2956259" cy="2000548"/>
          </a:xfrm>
          <a:prstGeom prst="rect">
            <a:avLst/>
          </a:prstGeom>
          <a:noFill/>
        </p:spPr>
        <p:txBody>
          <a:bodyPr wrap="none" rtlCol="0">
            <a:spAutoFit/>
          </a:bodyPr>
          <a:lstStyle/>
          <a:p>
            <a:r>
              <a:rPr kumimoji="1" lang="en-US" altLang="ja-JP" sz="1600" b="1" dirty="0" smtClean="0"/>
              <a:t>For </a:t>
            </a:r>
            <a:r>
              <a:rPr kumimoji="1" lang="en-US" altLang="ja-JP" sz="1600" b="1" dirty="0" smtClean="0">
                <a:solidFill>
                  <a:srgbClr val="FF0000"/>
                </a:solidFill>
              </a:rPr>
              <a:t>K- p </a:t>
            </a:r>
            <a:r>
              <a:rPr kumimoji="1" lang="en-US" altLang="ja-JP" sz="1600" b="1" dirty="0" smtClean="0">
                <a:solidFill>
                  <a:srgbClr val="FF0000"/>
                </a:solidFill>
                <a:sym typeface="Wingdings" panose="05000000000000000000" pitchFamily="2" charset="2"/>
              </a:rPr>
              <a:t> </a:t>
            </a:r>
            <a:r>
              <a:rPr kumimoji="1" lang="en-US" altLang="ja-JP" sz="1600" b="1" dirty="0" smtClean="0">
                <a:solidFill>
                  <a:srgbClr val="FF0000"/>
                </a:solidFill>
              </a:rPr>
              <a:t>πΛ, </a:t>
            </a:r>
            <a:r>
              <a:rPr kumimoji="1" lang="en-US" altLang="ja-JP" sz="1600" b="1" dirty="0" err="1" smtClean="0">
                <a:solidFill>
                  <a:srgbClr val="FF0000"/>
                </a:solidFill>
              </a:rPr>
              <a:t>ηΛ</a:t>
            </a:r>
            <a:r>
              <a:rPr kumimoji="1" lang="en-US" altLang="ja-JP" sz="1600" b="1" dirty="0" smtClean="0">
                <a:solidFill>
                  <a:srgbClr val="FF0000"/>
                </a:solidFill>
              </a:rPr>
              <a:t>, KΞ</a:t>
            </a:r>
            <a:r>
              <a:rPr kumimoji="1" lang="en-US" altLang="ja-JP" sz="1600" b="1" dirty="0" smtClean="0"/>
              <a:t>,</a:t>
            </a:r>
          </a:p>
          <a:p>
            <a:r>
              <a:rPr kumimoji="1" lang="en-US" altLang="ja-JP" sz="1600" b="1" dirty="0" smtClean="0"/>
              <a:t>higher partial </a:t>
            </a:r>
            <a:r>
              <a:rPr lang="en-US" altLang="ja-JP" sz="1600" b="1" dirty="0" smtClean="0"/>
              <a:t>waves</a:t>
            </a:r>
          </a:p>
          <a:p>
            <a:r>
              <a:rPr lang="en-US" altLang="ja-JP" sz="1600" b="1" dirty="0" smtClean="0"/>
              <a:t>visibly contribute</a:t>
            </a:r>
          </a:p>
          <a:p>
            <a:r>
              <a:rPr lang="en-US" altLang="ja-JP" sz="1600" b="1" dirty="0" smtClean="0"/>
              <a:t>to the cross sections</a:t>
            </a:r>
          </a:p>
          <a:p>
            <a:r>
              <a:rPr kumimoji="1" lang="en-US" altLang="ja-JP" sz="1600" b="1" dirty="0" smtClean="0">
                <a:solidFill>
                  <a:srgbClr val="009900"/>
                </a:solidFill>
              </a:rPr>
              <a:t>even in the threshold</a:t>
            </a:r>
          </a:p>
          <a:p>
            <a:r>
              <a:rPr lang="en-US" altLang="ja-JP" sz="1600" b="1" dirty="0" smtClean="0">
                <a:solidFill>
                  <a:srgbClr val="009900"/>
                </a:solidFill>
              </a:rPr>
              <a:t>region</a:t>
            </a:r>
            <a:r>
              <a:rPr lang="en-US" altLang="ja-JP" sz="1600" b="1" dirty="0" smtClean="0"/>
              <a:t>.</a:t>
            </a:r>
          </a:p>
          <a:p>
            <a:endParaRPr lang="en-US" altLang="ja-JP" sz="400" b="1" dirty="0" smtClean="0"/>
          </a:p>
          <a:p>
            <a:r>
              <a:rPr kumimoji="1" lang="en-US" altLang="ja-JP" sz="1200" b="1" dirty="0" smtClean="0">
                <a:sym typeface="Wingdings" panose="05000000000000000000" pitchFamily="2" charset="2"/>
              </a:rPr>
              <a:t> consistent with </a:t>
            </a:r>
            <a:r>
              <a:rPr lang="en-US" altLang="ja-JP" sz="1200" b="1" dirty="0" smtClean="0">
                <a:sym typeface="Wingdings" panose="05000000000000000000" pitchFamily="2" charset="2"/>
              </a:rPr>
              <a:t>the observation in</a:t>
            </a:r>
          </a:p>
          <a:p>
            <a:r>
              <a:rPr lang="en-US" altLang="ja-JP" sz="1200" b="1" dirty="0">
                <a:sym typeface="Wingdings" panose="05000000000000000000" pitchFamily="2" charset="2"/>
              </a:rPr>
              <a:t> </a:t>
            </a:r>
            <a:r>
              <a:rPr lang="en-US" altLang="ja-JP" sz="1200" b="1" dirty="0" smtClean="0">
                <a:sym typeface="Wingdings" panose="05000000000000000000" pitchFamily="2" charset="2"/>
              </a:rPr>
              <a:t>   Jackson et al., PRC91(2015)065208</a:t>
            </a:r>
            <a:endParaRPr kumimoji="1" lang="ja-JP" altLang="en-US" sz="1200" b="1" dirty="0"/>
          </a:p>
        </p:txBody>
      </p:sp>
      <p:sp>
        <p:nvSpPr>
          <p:cNvPr id="10" name="テキスト ボックス 9"/>
          <p:cNvSpPr txBox="1"/>
          <p:nvPr/>
        </p:nvSpPr>
        <p:spPr>
          <a:xfrm>
            <a:off x="6156175" y="5376118"/>
            <a:ext cx="2855269" cy="1077218"/>
          </a:xfrm>
          <a:prstGeom prst="rect">
            <a:avLst/>
          </a:prstGeom>
          <a:noFill/>
        </p:spPr>
        <p:txBody>
          <a:bodyPr wrap="none" rtlCol="0">
            <a:spAutoFit/>
          </a:bodyPr>
          <a:lstStyle/>
          <a:p>
            <a:r>
              <a:rPr lang="en-US" altLang="ja-JP" sz="1600" b="1" dirty="0" smtClean="0"/>
              <a:t>Naïve expectation </a:t>
            </a:r>
            <a:r>
              <a:rPr kumimoji="1" lang="en-US" altLang="ja-JP" sz="1600" b="1" dirty="0" smtClean="0"/>
              <a:t>for </a:t>
            </a:r>
          </a:p>
          <a:p>
            <a:r>
              <a:rPr kumimoji="1" lang="en-US" altLang="ja-JP" sz="1600" b="1" dirty="0" smtClean="0"/>
              <a:t>S-wave dominance</a:t>
            </a:r>
          </a:p>
          <a:p>
            <a:r>
              <a:rPr lang="en-US" altLang="ja-JP" sz="1600" b="1" dirty="0" smtClean="0"/>
              <a:t>near the threshold</a:t>
            </a:r>
          </a:p>
          <a:p>
            <a:r>
              <a:rPr lang="en-US" altLang="ja-JP" sz="1600" b="1" dirty="0" smtClean="0"/>
              <a:t>sometimes does </a:t>
            </a:r>
            <a:r>
              <a:rPr kumimoji="1" lang="en-US" altLang="ja-JP" sz="1600" b="1" dirty="0" smtClean="0"/>
              <a:t>not hold !!</a:t>
            </a:r>
          </a:p>
        </p:txBody>
      </p:sp>
      <p:sp>
        <p:nvSpPr>
          <p:cNvPr id="17" name="下矢印 16"/>
          <p:cNvSpPr/>
          <p:nvPr/>
        </p:nvSpPr>
        <p:spPr>
          <a:xfrm>
            <a:off x="7032275" y="4912660"/>
            <a:ext cx="648072" cy="432048"/>
          </a:xfrm>
          <a:prstGeom prst="downArrow">
            <a:avLst/>
          </a:prstGeom>
          <a:solidFill>
            <a:srgbClr val="009900"/>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5" name="グループ化 4"/>
          <p:cNvGrpSpPr/>
          <p:nvPr/>
        </p:nvGrpSpPr>
        <p:grpSpPr>
          <a:xfrm>
            <a:off x="107504" y="1736798"/>
            <a:ext cx="6336704" cy="4926630"/>
            <a:chOff x="107504" y="1736798"/>
            <a:chExt cx="6336704" cy="4926630"/>
          </a:xfrm>
        </p:grpSpPr>
        <p:sp>
          <p:nvSpPr>
            <p:cNvPr id="3" name="円/楕円 2"/>
            <p:cNvSpPr/>
            <p:nvPr/>
          </p:nvSpPr>
          <p:spPr>
            <a:xfrm>
              <a:off x="107504" y="4509120"/>
              <a:ext cx="6336704" cy="2154308"/>
            </a:xfrm>
            <a:prstGeom prst="ellipse">
              <a:avLst/>
            </a:prstGeom>
            <a:noFill/>
            <a:ln w="31750">
              <a:solidFill>
                <a:srgbClr val="FF6600"/>
              </a:solidFill>
              <a:prstDash val="lg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6" name="円/楕円 15"/>
            <p:cNvSpPr/>
            <p:nvPr/>
          </p:nvSpPr>
          <p:spPr>
            <a:xfrm>
              <a:off x="3671558" y="1736798"/>
              <a:ext cx="2484618" cy="1764210"/>
            </a:xfrm>
            <a:prstGeom prst="ellipse">
              <a:avLst/>
            </a:prstGeom>
            <a:noFill/>
            <a:ln w="31750">
              <a:solidFill>
                <a:srgbClr val="FF6600"/>
              </a:solidFill>
              <a:prstDash val="lg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spTree>
    <p:extLst>
      <p:ext uri="{BB962C8B-B14F-4D97-AF65-F5344CB8AC3E}">
        <p14:creationId xmlns:p14="http://schemas.microsoft.com/office/powerpoint/2010/main" val="11634789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07504" y="692696"/>
            <a:ext cx="8955861" cy="604195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white"/>
              </a:solidFill>
            </a:endParaRPr>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0"/>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400" dirty="0" smtClean="0">
                    <a:solidFill>
                      <a:srgbClr val="0000FF"/>
                    </a:solidFill>
                    <a:latin typeface="Arial Black" pitchFamily="34" charset="0"/>
                    <a:ea typeface="ＭＳ Ｐゴシック" charset="-128"/>
                  </a:rPr>
                  <a:t>Kinematical (W, </a:t>
                </a:r>
                <a:r>
                  <a:rPr lang="en-US" altLang="ja-JP" sz="2400" dirty="0" err="1" smtClean="0">
                    <a:solidFill>
                      <a:srgbClr val="0000FF"/>
                    </a:solidFill>
                    <a:latin typeface="Arial Black" pitchFamily="34" charset="0"/>
                    <a:ea typeface="ＭＳ Ｐゴシック" charset="-128"/>
                  </a:rPr>
                  <a:t>cosθ</a:t>
                </a:r>
                <a:r>
                  <a:rPr lang="en-US" altLang="ja-JP" sz="2400" dirty="0" smtClean="0">
                    <a:solidFill>
                      <a:srgbClr val="0000FF"/>
                    </a:solidFill>
                    <a:latin typeface="Arial Black" pitchFamily="34" charset="0"/>
                    <a:ea typeface="ＭＳ Ｐゴシック" charset="-128"/>
                  </a:rPr>
                  <a:t>) coverage of </a:t>
                </a:r>
              </a:p>
              <a:p>
                <a:r>
                  <a:rPr lang="en-US" altLang="ja-JP" sz="2400" dirty="0" smtClean="0">
                    <a:solidFill>
                      <a:srgbClr val="0000FF"/>
                    </a:solidFill>
                    <a:latin typeface="Arial Black" pitchFamily="34" charset="0"/>
                    <a:ea typeface="ＭＳ Ｐゴシック" charset="-128"/>
                  </a:rPr>
                  <a:t>available </a:t>
                </a:r>
                <a:r>
                  <a:rPr lang="en-US" altLang="ja-JP" sz="2400" b="1" dirty="0">
                    <a:solidFill>
                      <a:srgbClr val="0000FF"/>
                    </a:solidFill>
                  </a:rPr>
                  <a:t>K</a:t>
                </a:r>
                <a:r>
                  <a:rPr lang="en-US" altLang="ja-JP" sz="2400" b="1" baseline="30000" dirty="0">
                    <a:solidFill>
                      <a:srgbClr val="0000FF"/>
                    </a:solidFill>
                  </a:rPr>
                  <a:t>- </a:t>
                </a:r>
                <a:r>
                  <a:rPr lang="en-US" altLang="ja-JP" sz="2400" b="1" dirty="0">
                    <a:solidFill>
                      <a:srgbClr val="0000FF"/>
                    </a:solidFill>
                  </a:rPr>
                  <a:t>p </a:t>
                </a:r>
                <a:r>
                  <a:rPr lang="en-US" altLang="ja-JP" sz="2400" b="1" dirty="0">
                    <a:solidFill>
                      <a:srgbClr val="0000FF"/>
                    </a:solidFill>
                    <a:sym typeface="Wingdings" panose="05000000000000000000" pitchFamily="2" charset="2"/>
                  </a:rPr>
                  <a:t></a:t>
                </a:r>
                <a:r>
                  <a:rPr lang="en-US" altLang="ja-JP" sz="2400" b="1" dirty="0">
                    <a:solidFill>
                      <a:srgbClr val="0000FF"/>
                    </a:solidFill>
                  </a:rPr>
                  <a:t> </a:t>
                </a:r>
                <a14:m>
                  <m:oMath xmlns:m="http://schemas.openxmlformats.org/officeDocument/2006/math">
                    <m:acc>
                      <m:accPr>
                        <m:chr m:val="̅"/>
                        <m:ctrlPr>
                          <a:rPr lang="en-US" altLang="ja-JP" sz="2400" b="1" i="1">
                            <a:solidFill>
                              <a:srgbClr val="0000FF"/>
                            </a:solidFill>
                            <a:latin typeface="Cambria Math"/>
                          </a:rPr>
                        </m:ctrlPr>
                      </m:accPr>
                      <m:e>
                        <m:r>
                          <m:rPr>
                            <m:nor/>
                          </m:rPr>
                          <a:rPr lang="en-US" altLang="ja-JP" sz="2400" b="1">
                            <a:solidFill>
                              <a:srgbClr val="0000FF"/>
                            </a:solidFill>
                          </a:rPr>
                          <m:t>K</m:t>
                        </m:r>
                      </m:e>
                    </m:acc>
                  </m:oMath>
                </a14:m>
                <a:r>
                  <a:rPr lang="en-US" altLang="ja-JP" sz="2400" b="1" dirty="0">
                    <a:solidFill>
                      <a:srgbClr val="0000FF"/>
                    </a:solidFill>
                  </a:rPr>
                  <a:t>N, πΣ, πΛ, </a:t>
                </a:r>
                <a:r>
                  <a:rPr lang="en-US" altLang="ja-JP" sz="2400" b="1" dirty="0" err="1">
                    <a:solidFill>
                      <a:srgbClr val="0000FF"/>
                    </a:solidFill>
                  </a:rPr>
                  <a:t>ηΛ</a:t>
                </a:r>
                <a:r>
                  <a:rPr lang="en-US" altLang="ja-JP" sz="2400" b="1" dirty="0">
                    <a:solidFill>
                      <a:srgbClr val="0000FF"/>
                    </a:solidFill>
                  </a:rPr>
                  <a:t>, KΞ </a:t>
                </a:r>
                <a:r>
                  <a:rPr lang="en-US" altLang="ja-JP" sz="2400" dirty="0">
                    <a:solidFill>
                      <a:srgbClr val="0000FF"/>
                    </a:solidFill>
                    <a:latin typeface="Arial Black" pitchFamily="34" charset="0"/>
                    <a:ea typeface="ＭＳ Ｐゴシック" charset="-128"/>
                  </a:rPr>
                  <a:t>data</a:t>
                </a:r>
                <a:endParaRPr lang="ja-JP" altLang="en-US" sz="2400" dirty="0">
                  <a:solidFill>
                    <a:srgbClr val="0000FF"/>
                  </a:solidFill>
                  <a:latin typeface="Arial Black" pitchFamily="34" charset="0"/>
                  <a:ea typeface="ＭＳ Ｐゴシック" charset="-128"/>
                </a:endParaRPr>
              </a:p>
            </p:txBody>
          </p:sp>
        </mc:Choice>
        <mc:Fallback xmlns="">
          <p:sp>
            <p:nvSpPr>
              <p:cNvPr id="4" name="Rectangle 3"/>
              <p:cNvSpPr txBox="1">
                <a:spLocks noRot="1" noChangeAspect="1" noMove="1" noResize="1" noEditPoints="1" noAdjustHandles="1" noChangeArrowheads="1" noChangeShapeType="1" noTextEdit="1"/>
              </p:cNvSpPr>
              <p:nvPr/>
            </p:nvSpPr>
            <p:spPr>
              <a:xfrm>
                <a:off x="0" y="0"/>
                <a:ext cx="9144000" cy="692696"/>
              </a:xfrm>
              <a:prstGeom prst="rect">
                <a:avLst/>
              </a:prstGeom>
              <a:blipFill rotWithShape="1">
                <a:blip r:embed="rId2"/>
                <a:stretch>
                  <a:fillRect t="-17544" b="-29825"/>
                </a:stretch>
              </a:blipFill>
            </p:spPr>
            <p:txBody>
              <a:bodyPr/>
              <a:lstStyle/>
              <a:p>
                <a:r>
                  <a:rPr lang="ja-JP" altLang="en-US">
                    <a:noFill/>
                  </a:rPr>
                  <a:t> </a:t>
                </a:r>
              </a:p>
            </p:txBody>
          </p:sp>
        </mc:Fallback>
      </mc:AlternateContent>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2" y="764704"/>
            <a:ext cx="2585678"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2871" y="764704"/>
            <a:ext cx="2559946"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8055" y="764704"/>
            <a:ext cx="2570409"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365" y="2813673"/>
            <a:ext cx="2576492"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5771" y="2781167"/>
            <a:ext cx="2556930"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2681" y="4817003"/>
            <a:ext cx="2595783"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8156" y="4806221"/>
            <a:ext cx="2562149"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24822" y="4817003"/>
            <a:ext cx="2578716"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72522" y="2780928"/>
            <a:ext cx="2575942"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619840" y="6093296"/>
            <a:ext cx="567784" cy="246221"/>
          </a:xfrm>
          <a:prstGeom prst="rect">
            <a:avLst/>
          </a:prstGeom>
          <a:noFill/>
        </p:spPr>
        <p:txBody>
          <a:bodyPr wrap="none" rtlCol="0">
            <a:spAutoFit/>
          </a:bodyPr>
          <a:lstStyle/>
          <a:p>
            <a:r>
              <a:rPr kumimoji="1" lang="en-US" altLang="ja-JP" sz="1000" b="1" dirty="0" err="1" smtClean="0">
                <a:solidFill>
                  <a:srgbClr val="0000FF"/>
                </a:solidFill>
              </a:rPr>
              <a:t>dσ</a:t>
            </a:r>
            <a:r>
              <a:rPr kumimoji="1" lang="en-US" altLang="ja-JP" sz="1000" b="1" dirty="0" smtClean="0">
                <a:solidFill>
                  <a:srgbClr val="0000FF"/>
                </a:solidFill>
              </a:rPr>
              <a:t>/</a:t>
            </a:r>
            <a:r>
              <a:rPr kumimoji="1" lang="en-US" altLang="ja-JP" sz="1000" b="1" dirty="0" err="1" smtClean="0">
                <a:solidFill>
                  <a:srgbClr val="0000FF"/>
                </a:solidFill>
              </a:rPr>
              <a:t>dΩ</a:t>
            </a:r>
            <a:endParaRPr kumimoji="1" lang="ja-JP" altLang="en-US" sz="1000" b="1" dirty="0">
              <a:solidFill>
                <a:srgbClr val="0000FF"/>
              </a:solidFill>
            </a:endParaRPr>
          </a:p>
        </p:txBody>
      </p:sp>
      <p:sp>
        <p:nvSpPr>
          <p:cNvPr id="15" name="テキスト ボックス 14"/>
          <p:cNvSpPr txBox="1"/>
          <p:nvPr/>
        </p:nvSpPr>
        <p:spPr>
          <a:xfrm>
            <a:off x="1763688" y="6093296"/>
            <a:ext cx="652743" cy="246221"/>
          </a:xfrm>
          <a:prstGeom prst="rect">
            <a:avLst/>
          </a:prstGeom>
          <a:noFill/>
        </p:spPr>
        <p:txBody>
          <a:bodyPr wrap="none" rtlCol="0">
            <a:spAutoFit/>
          </a:bodyPr>
          <a:lstStyle/>
          <a:p>
            <a:r>
              <a:rPr kumimoji="1" lang="en-US" altLang="ja-JP" sz="1000" b="1" dirty="0" err="1" smtClean="0">
                <a:solidFill>
                  <a:srgbClr val="0000FF"/>
                </a:solidFill>
              </a:rPr>
              <a:t>Pdσ</a:t>
            </a:r>
            <a:r>
              <a:rPr kumimoji="1" lang="en-US" altLang="ja-JP" sz="1000" b="1" dirty="0" smtClean="0">
                <a:solidFill>
                  <a:srgbClr val="0000FF"/>
                </a:solidFill>
              </a:rPr>
              <a:t>/</a:t>
            </a:r>
            <a:r>
              <a:rPr kumimoji="1" lang="en-US" altLang="ja-JP" sz="1000" b="1" dirty="0" err="1" smtClean="0">
                <a:solidFill>
                  <a:srgbClr val="0000FF"/>
                </a:solidFill>
              </a:rPr>
              <a:t>dΩ</a:t>
            </a:r>
            <a:endParaRPr kumimoji="1" lang="ja-JP" altLang="en-US" sz="1000" b="1" dirty="0">
              <a:solidFill>
                <a:srgbClr val="0000FF"/>
              </a:solidFill>
            </a:endParaRPr>
          </a:p>
        </p:txBody>
      </p:sp>
      <p:sp>
        <p:nvSpPr>
          <p:cNvPr id="16" name="テキスト ボックス 15"/>
          <p:cNvSpPr txBox="1"/>
          <p:nvPr/>
        </p:nvSpPr>
        <p:spPr>
          <a:xfrm>
            <a:off x="1331640" y="6093296"/>
            <a:ext cx="269626" cy="246221"/>
          </a:xfrm>
          <a:prstGeom prst="rect">
            <a:avLst/>
          </a:prstGeom>
          <a:noFill/>
        </p:spPr>
        <p:txBody>
          <a:bodyPr wrap="none" rtlCol="0">
            <a:spAutoFit/>
          </a:bodyPr>
          <a:lstStyle/>
          <a:p>
            <a:r>
              <a:rPr kumimoji="1" lang="en-US" altLang="ja-JP" sz="1000" b="1" dirty="0" smtClean="0">
                <a:solidFill>
                  <a:srgbClr val="0000FF"/>
                </a:solidFill>
              </a:rPr>
              <a:t>P</a:t>
            </a:r>
            <a:endParaRPr kumimoji="1" lang="ja-JP" altLang="en-US" sz="1000" b="1" dirty="0">
              <a:solidFill>
                <a:srgbClr val="0000FF"/>
              </a:solidFill>
            </a:endParaRPr>
          </a:p>
        </p:txBody>
      </p:sp>
      <p:sp>
        <p:nvSpPr>
          <p:cNvPr id="17" name="テキスト ボックス 16"/>
          <p:cNvSpPr txBox="1"/>
          <p:nvPr/>
        </p:nvSpPr>
        <p:spPr>
          <a:xfrm>
            <a:off x="2555776" y="6093296"/>
            <a:ext cx="263214" cy="246221"/>
          </a:xfrm>
          <a:prstGeom prst="rect">
            <a:avLst/>
          </a:prstGeom>
          <a:noFill/>
        </p:spPr>
        <p:txBody>
          <a:bodyPr wrap="none" rtlCol="0">
            <a:spAutoFit/>
          </a:bodyPr>
          <a:lstStyle/>
          <a:p>
            <a:r>
              <a:rPr lang="en-US" altLang="ja-JP" sz="1000" b="1" dirty="0" smtClean="0">
                <a:solidFill>
                  <a:srgbClr val="0000FF"/>
                </a:solidFill>
              </a:rPr>
              <a:t>β</a:t>
            </a:r>
            <a:endParaRPr kumimoji="1" lang="ja-JP" altLang="en-US" sz="1000" b="1" dirty="0">
              <a:solidFill>
                <a:srgbClr val="0000FF"/>
              </a:solidFill>
            </a:endParaRPr>
          </a:p>
        </p:txBody>
      </p:sp>
      <p:grpSp>
        <p:nvGrpSpPr>
          <p:cNvPr id="24" name="グループ化 23"/>
          <p:cNvGrpSpPr/>
          <p:nvPr/>
        </p:nvGrpSpPr>
        <p:grpSpPr>
          <a:xfrm>
            <a:off x="4427984" y="5720820"/>
            <a:ext cx="1677392" cy="876532"/>
            <a:chOff x="-1221698" y="2840636"/>
            <a:chExt cx="1677392" cy="876532"/>
          </a:xfrm>
        </p:grpSpPr>
        <p:sp>
          <p:nvSpPr>
            <p:cNvPr id="18" name="角丸四角形 17"/>
            <p:cNvSpPr/>
            <p:nvPr/>
          </p:nvSpPr>
          <p:spPr>
            <a:xfrm>
              <a:off x="-1221698" y="2840636"/>
              <a:ext cx="1677392" cy="876532"/>
            </a:xfrm>
            <a:prstGeom prst="roundRect">
              <a:avLst>
                <a:gd name="adj" fmla="val 10043"/>
              </a:avLst>
            </a:prstGeom>
            <a:solidFill>
              <a:schemeClr val="bg1">
                <a:alpha val="50000"/>
              </a:schemeClr>
            </a:solidFill>
            <a:ln w="19050">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19" name="正方形/長方形 18"/>
            <p:cNvSpPr/>
            <p:nvPr/>
          </p:nvSpPr>
          <p:spPr>
            <a:xfrm>
              <a:off x="-1116632" y="3501008"/>
              <a:ext cx="288000" cy="144000"/>
            </a:xfrm>
            <a:prstGeom prst="rect">
              <a:avLst/>
            </a:prstGeom>
            <a:solidFill>
              <a:srgbClr val="33CCCC"/>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3" name="正方形/長方形 2"/>
            <p:cNvSpPr/>
            <p:nvPr/>
          </p:nvSpPr>
          <p:spPr>
            <a:xfrm>
              <a:off x="-1116632" y="3212976"/>
              <a:ext cx="288000" cy="144000"/>
            </a:xfrm>
            <a:prstGeom prst="rect">
              <a:avLst/>
            </a:prstGeom>
            <a:solidFill>
              <a:schemeClr val="bg1">
                <a:lumMod val="75000"/>
              </a:scheme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20" name="テキスト ボックス 19"/>
            <p:cNvSpPr txBox="1"/>
            <p:nvPr/>
          </p:nvSpPr>
          <p:spPr>
            <a:xfrm>
              <a:off x="-828632" y="3151609"/>
              <a:ext cx="1284326" cy="246221"/>
            </a:xfrm>
            <a:prstGeom prst="rect">
              <a:avLst/>
            </a:prstGeom>
            <a:noFill/>
          </p:spPr>
          <p:txBody>
            <a:bodyPr wrap="none" rtlCol="0">
              <a:spAutoFit/>
            </a:bodyPr>
            <a:lstStyle/>
            <a:p>
              <a:r>
                <a:rPr kumimoji="1" lang="en-US" altLang="ja-JP" sz="1000" b="1" dirty="0" smtClean="0"/>
                <a:t>low statistics data</a:t>
              </a:r>
              <a:endParaRPr kumimoji="1" lang="ja-JP" altLang="en-US" sz="1000" b="1" dirty="0"/>
            </a:p>
          </p:txBody>
        </p:sp>
        <p:sp>
          <p:nvSpPr>
            <p:cNvPr id="22" name="テキスト ボックス 21"/>
            <p:cNvSpPr txBox="1"/>
            <p:nvPr/>
          </p:nvSpPr>
          <p:spPr>
            <a:xfrm>
              <a:off x="-828632" y="3449897"/>
              <a:ext cx="1130438" cy="246221"/>
            </a:xfrm>
            <a:prstGeom prst="rect">
              <a:avLst/>
            </a:prstGeom>
            <a:noFill/>
          </p:spPr>
          <p:txBody>
            <a:bodyPr wrap="none" rtlCol="0">
              <a:spAutoFit/>
            </a:bodyPr>
            <a:lstStyle/>
            <a:p>
              <a:r>
                <a:rPr kumimoji="1" lang="en-US" altLang="ja-JP" sz="1000" b="1" dirty="0" smtClean="0"/>
                <a:t>conflicting data</a:t>
              </a:r>
              <a:endParaRPr kumimoji="1" lang="ja-JP" altLang="en-US" sz="1000" b="1" dirty="0"/>
            </a:p>
          </p:txBody>
        </p:sp>
        <p:sp>
          <p:nvSpPr>
            <p:cNvPr id="21" name="円/楕円 20"/>
            <p:cNvSpPr>
              <a:spLocks noChangeAspect="1"/>
            </p:cNvSpPr>
            <p:nvPr/>
          </p:nvSpPr>
          <p:spPr>
            <a:xfrm>
              <a:off x="-1008608" y="2960960"/>
              <a:ext cx="108000" cy="108000"/>
            </a:xfrm>
            <a:prstGeom prst="ellipse">
              <a:avLst/>
            </a:prstGeom>
            <a:solidFill>
              <a:srgbClr val="FF000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23" name="テキスト ボックス 22"/>
            <p:cNvSpPr txBox="1"/>
            <p:nvPr/>
          </p:nvSpPr>
          <p:spPr>
            <a:xfrm>
              <a:off x="-828600" y="2894747"/>
              <a:ext cx="1019831" cy="246221"/>
            </a:xfrm>
            <a:prstGeom prst="rect">
              <a:avLst/>
            </a:prstGeom>
            <a:noFill/>
          </p:spPr>
          <p:txBody>
            <a:bodyPr wrap="none" rtlCol="0">
              <a:spAutoFit/>
            </a:bodyPr>
            <a:lstStyle/>
            <a:p>
              <a:r>
                <a:rPr kumimoji="1" lang="en-US" altLang="ja-JP" sz="1000" b="1" dirty="0" smtClean="0"/>
                <a:t>data available</a:t>
              </a:r>
              <a:endParaRPr kumimoji="1" lang="ja-JP" altLang="en-US" sz="1000" b="1" dirty="0"/>
            </a:p>
          </p:txBody>
        </p:sp>
      </p:grpSp>
    </p:spTree>
    <p:extLst>
      <p:ext uri="{BB962C8B-B14F-4D97-AF65-F5344CB8AC3E}">
        <p14:creationId xmlns:p14="http://schemas.microsoft.com/office/powerpoint/2010/main" val="9921045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07504" y="692696"/>
            <a:ext cx="8955861" cy="604195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white"/>
              </a:solidFill>
            </a:endParaRPr>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0"/>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400" dirty="0" smtClean="0">
                    <a:solidFill>
                      <a:srgbClr val="0000FF"/>
                    </a:solidFill>
                    <a:latin typeface="Arial Black" pitchFamily="34" charset="0"/>
                    <a:ea typeface="ＭＳ Ｐゴシック" charset="-128"/>
                  </a:rPr>
                  <a:t>Kinematical (W, </a:t>
                </a:r>
                <a:r>
                  <a:rPr lang="en-US" altLang="ja-JP" sz="2400" dirty="0" err="1" smtClean="0">
                    <a:solidFill>
                      <a:srgbClr val="0000FF"/>
                    </a:solidFill>
                    <a:latin typeface="Arial Black" pitchFamily="34" charset="0"/>
                    <a:ea typeface="ＭＳ Ｐゴシック" charset="-128"/>
                  </a:rPr>
                  <a:t>cosθ</a:t>
                </a:r>
                <a:r>
                  <a:rPr lang="en-US" altLang="ja-JP" sz="2400" dirty="0" smtClean="0">
                    <a:solidFill>
                      <a:srgbClr val="0000FF"/>
                    </a:solidFill>
                    <a:latin typeface="Arial Black" pitchFamily="34" charset="0"/>
                    <a:ea typeface="ＭＳ Ｐゴシック" charset="-128"/>
                  </a:rPr>
                  <a:t>) coverage of </a:t>
                </a:r>
              </a:p>
              <a:p>
                <a:r>
                  <a:rPr lang="en-US" altLang="ja-JP" sz="2400" dirty="0" smtClean="0">
                    <a:solidFill>
                      <a:srgbClr val="0000FF"/>
                    </a:solidFill>
                    <a:latin typeface="Arial Black" pitchFamily="34" charset="0"/>
                    <a:ea typeface="ＭＳ Ｐゴシック" charset="-128"/>
                  </a:rPr>
                  <a:t>available </a:t>
                </a:r>
                <a:r>
                  <a:rPr lang="en-US" altLang="ja-JP" sz="2400" b="1" dirty="0">
                    <a:solidFill>
                      <a:srgbClr val="0000FF"/>
                    </a:solidFill>
                  </a:rPr>
                  <a:t>K</a:t>
                </a:r>
                <a:r>
                  <a:rPr lang="en-US" altLang="ja-JP" sz="2400" b="1" baseline="30000" dirty="0">
                    <a:solidFill>
                      <a:srgbClr val="0000FF"/>
                    </a:solidFill>
                  </a:rPr>
                  <a:t>- </a:t>
                </a:r>
                <a:r>
                  <a:rPr lang="en-US" altLang="ja-JP" sz="2400" b="1" dirty="0">
                    <a:solidFill>
                      <a:srgbClr val="0000FF"/>
                    </a:solidFill>
                  </a:rPr>
                  <a:t>p </a:t>
                </a:r>
                <a:r>
                  <a:rPr lang="en-US" altLang="ja-JP" sz="2400" b="1" dirty="0">
                    <a:solidFill>
                      <a:srgbClr val="0000FF"/>
                    </a:solidFill>
                    <a:sym typeface="Wingdings" panose="05000000000000000000" pitchFamily="2" charset="2"/>
                  </a:rPr>
                  <a:t></a:t>
                </a:r>
                <a:r>
                  <a:rPr lang="en-US" altLang="ja-JP" sz="2400" b="1" dirty="0">
                    <a:solidFill>
                      <a:srgbClr val="0000FF"/>
                    </a:solidFill>
                  </a:rPr>
                  <a:t> </a:t>
                </a:r>
                <a14:m>
                  <m:oMath xmlns:m="http://schemas.openxmlformats.org/officeDocument/2006/math">
                    <m:acc>
                      <m:accPr>
                        <m:chr m:val="̅"/>
                        <m:ctrlPr>
                          <a:rPr lang="en-US" altLang="ja-JP" sz="2400" b="1" i="1">
                            <a:solidFill>
                              <a:srgbClr val="0000FF"/>
                            </a:solidFill>
                            <a:latin typeface="Cambria Math"/>
                          </a:rPr>
                        </m:ctrlPr>
                      </m:accPr>
                      <m:e>
                        <m:r>
                          <m:rPr>
                            <m:nor/>
                          </m:rPr>
                          <a:rPr lang="en-US" altLang="ja-JP" sz="2400" b="1">
                            <a:solidFill>
                              <a:srgbClr val="0000FF"/>
                            </a:solidFill>
                          </a:rPr>
                          <m:t>K</m:t>
                        </m:r>
                      </m:e>
                    </m:acc>
                  </m:oMath>
                </a14:m>
                <a:r>
                  <a:rPr lang="en-US" altLang="ja-JP" sz="2400" b="1" dirty="0">
                    <a:solidFill>
                      <a:srgbClr val="0000FF"/>
                    </a:solidFill>
                  </a:rPr>
                  <a:t>N, πΣ, πΛ, </a:t>
                </a:r>
                <a:r>
                  <a:rPr lang="en-US" altLang="ja-JP" sz="2400" b="1" dirty="0" err="1">
                    <a:solidFill>
                      <a:srgbClr val="0000FF"/>
                    </a:solidFill>
                  </a:rPr>
                  <a:t>ηΛ</a:t>
                </a:r>
                <a:r>
                  <a:rPr lang="en-US" altLang="ja-JP" sz="2400" b="1" dirty="0">
                    <a:solidFill>
                      <a:srgbClr val="0000FF"/>
                    </a:solidFill>
                  </a:rPr>
                  <a:t>, KΞ </a:t>
                </a:r>
                <a:r>
                  <a:rPr lang="en-US" altLang="ja-JP" sz="2400" dirty="0">
                    <a:solidFill>
                      <a:srgbClr val="0000FF"/>
                    </a:solidFill>
                    <a:latin typeface="Arial Black" pitchFamily="34" charset="0"/>
                    <a:ea typeface="ＭＳ Ｐゴシック" charset="-128"/>
                  </a:rPr>
                  <a:t>data</a:t>
                </a:r>
                <a:endParaRPr lang="ja-JP" altLang="en-US" sz="2400" dirty="0">
                  <a:solidFill>
                    <a:srgbClr val="0000FF"/>
                  </a:solidFill>
                  <a:latin typeface="Arial Black" pitchFamily="34" charset="0"/>
                  <a:ea typeface="ＭＳ Ｐゴシック" charset="-128"/>
                </a:endParaRPr>
              </a:p>
            </p:txBody>
          </p:sp>
        </mc:Choice>
        <mc:Fallback xmlns="">
          <p:sp>
            <p:nvSpPr>
              <p:cNvPr id="4" name="Rectangle 3"/>
              <p:cNvSpPr txBox="1">
                <a:spLocks noRot="1" noChangeAspect="1" noMove="1" noResize="1" noEditPoints="1" noAdjustHandles="1" noChangeArrowheads="1" noChangeShapeType="1" noTextEdit="1"/>
              </p:cNvSpPr>
              <p:nvPr/>
            </p:nvSpPr>
            <p:spPr>
              <a:xfrm>
                <a:off x="0" y="0"/>
                <a:ext cx="9144000" cy="692696"/>
              </a:xfrm>
              <a:prstGeom prst="rect">
                <a:avLst/>
              </a:prstGeom>
              <a:blipFill rotWithShape="1">
                <a:blip r:embed="rId2"/>
                <a:stretch>
                  <a:fillRect t="-17544" b="-29825"/>
                </a:stretch>
              </a:blipFill>
            </p:spPr>
            <p:txBody>
              <a:bodyPr/>
              <a:lstStyle/>
              <a:p>
                <a:r>
                  <a:rPr lang="ja-JP" altLang="en-US">
                    <a:noFill/>
                  </a:rPr>
                  <a:t> </a:t>
                </a:r>
              </a:p>
            </p:txBody>
          </p:sp>
        </mc:Fallback>
      </mc:AlternateContent>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2" y="764704"/>
            <a:ext cx="2585678"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2871" y="764704"/>
            <a:ext cx="2559946"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8055" y="764704"/>
            <a:ext cx="2570409"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365" y="2813673"/>
            <a:ext cx="2576492"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5771" y="2781167"/>
            <a:ext cx="2556930"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2681" y="4817003"/>
            <a:ext cx="2595783"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8156" y="4806221"/>
            <a:ext cx="2562149"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24822" y="4817003"/>
            <a:ext cx="2578716"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72522" y="2780928"/>
            <a:ext cx="2575942"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619840" y="6093296"/>
            <a:ext cx="567784" cy="246221"/>
          </a:xfrm>
          <a:prstGeom prst="rect">
            <a:avLst/>
          </a:prstGeom>
          <a:noFill/>
        </p:spPr>
        <p:txBody>
          <a:bodyPr wrap="none" rtlCol="0">
            <a:spAutoFit/>
          </a:bodyPr>
          <a:lstStyle/>
          <a:p>
            <a:r>
              <a:rPr kumimoji="1" lang="en-US" altLang="ja-JP" sz="1000" b="1" dirty="0" err="1" smtClean="0">
                <a:solidFill>
                  <a:srgbClr val="0000FF"/>
                </a:solidFill>
              </a:rPr>
              <a:t>dσ</a:t>
            </a:r>
            <a:r>
              <a:rPr kumimoji="1" lang="en-US" altLang="ja-JP" sz="1000" b="1" dirty="0" smtClean="0">
                <a:solidFill>
                  <a:srgbClr val="0000FF"/>
                </a:solidFill>
              </a:rPr>
              <a:t>/</a:t>
            </a:r>
            <a:r>
              <a:rPr kumimoji="1" lang="en-US" altLang="ja-JP" sz="1000" b="1" dirty="0" err="1" smtClean="0">
                <a:solidFill>
                  <a:srgbClr val="0000FF"/>
                </a:solidFill>
              </a:rPr>
              <a:t>dΩ</a:t>
            </a:r>
            <a:endParaRPr kumimoji="1" lang="ja-JP" altLang="en-US" sz="1000" b="1" dirty="0">
              <a:solidFill>
                <a:srgbClr val="0000FF"/>
              </a:solidFill>
            </a:endParaRPr>
          </a:p>
        </p:txBody>
      </p:sp>
      <p:sp>
        <p:nvSpPr>
          <p:cNvPr id="15" name="テキスト ボックス 14"/>
          <p:cNvSpPr txBox="1"/>
          <p:nvPr/>
        </p:nvSpPr>
        <p:spPr>
          <a:xfrm>
            <a:off x="1763688" y="6093296"/>
            <a:ext cx="652743" cy="246221"/>
          </a:xfrm>
          <a:prstGeom prst="rect">
            <a:avLst/>
          </a:prstGeom>
          <a:noFill/>
        </p:spPr>
        <p:txBody>
          <a:bodyPr wrap="none" rtlCol="0">
            <a:spAutoFit/>
          </a:bodyPr>
          <a:lstStyle/>
          <a:p>
            <a:r>
              <a:rPr kumimoji="1" lang="en-US" altLang="ja-JP" sz="1000" b="1" dirty="0" err="1" smtClean="0">
                <a:solidFill>
                  <a:srgbClr val="0000FF"/>
                </a:solidFill>
              </a:rPr>
              <a:t>Pdσ</a:t>
            </a:r>
            <a:r>
              <a:rPr kumimoji="1" lang="en-US" altLang="ja-JP" sz="1000" b="1" dirty="0" smtClean="0">
                <a:solidFill>
                  <a:srgbClr val="0000FF"/>
                </a:solidFill>
              </a:rPr>
              <a:t>/</a:t>
            </a:r>
            <a:r>
              <a:rPr kumimoji="1" lang="en-US" altLang="ja-JP" sz="1000" b="1" dirty="0" err="1" smtClean="0">
                <a:solidFill>
                  <a:srgbClr val="0000FF"/>
                </a:solidFill>
              </a:rPr>
              <a:t>dΩ</a:t>
            </a:r>
            <a:endParaRPr kumimoji="1" lang="ja-JP" altLang="en-US" sz="1000" b="1" dirty="0">
              <a:solidFill>
                <a:srgbClr val="0000FF"/>
              </a:solidFill>
            </a:endParaRPr>
          </a:p>
        </p:txBody>
      </p:sp>
      <p:sp>
        <p:nvSpPr>
          <p:cNvPr id="16" name="テキスト ボックス 15"/>
          <p:cNvSpPr txBox="1"/>
          <p:nvPr/>
        </p:nvSpPr>
        <p:spPr>
          <a:xfrm>
            <a:off x="1331640" y="6093296"/>
            <a:ext cx="269626" cy="246221"/>
          </a:xfrm>
          <a:prstGeom prst="rect">
            <a:avLst/>
          </a:prstGeom>
          <a:noFill/>
        </p:spPr>
        <p:txBody>
          <a:bodyPr wrap="none" rtlCol="0">
            <a:spAutoFit/>
          </a:bodyPr>
          <a:lstStyle/>
          <a:p>
            <a:r>
              <a:rPr kumimoji="1" lang="en-US" altLang="ja-JP" sz="1000" b="1" dirty="0" smtClean="0">
                <a:solidFill>
                  <a:srgbClr val="0000FF"/>
                </a:solidFill>
              </a:rPr>
              <a:t>P</a:t>
            </a:r>
            <a:endParaRPr kumimoji="1" lang="ja-JP" altLang="en-US" sz="1000" b="1" dirty="0">
              <a:solidFill>
                <a:srgbClr val="0000FF"/>
              </a:solidFill>
            </a:endParaRPr>
          </a:p>
        </p:txBody>
      </p:sp>
      <p:sp>
        <p:nvSpPr>
          <p:cNvPr id="17" name="テキスト ボックス 16"/>
          <p:cNvSpPr txBox="1"/>
          <p:nvPr/>
        </p:nvSpPr>
        <p:spPr>
          <a:xfrm>
            <a:off x="2555776" y="6093296"/>
            <a:ext cx="263214" cy="246221"/>
          </a:xfrm>
          <a:prstGeom prst="rect">
            <a:avLst/>
          </a:prstGeom>
          <a:noFill/>
        </p:spPr>
        <p:txBody>
          <a:bodyPr wrap="none" rtlCol="0">
            <a:spAutoFit/>
          </a:bodyPr>
          <a:lstStyle/>
          <a:p>
            <a:r>
              <a:rPr lang="en-US" altLang="ja-JP" sz="1000" b="1" dirty="0" smtClean="0">
                <a:solidFill>
                  <a:srgbClr val="0000FF"/>
                </a:solidFill>
              </a:rPr>
              <a:t>β</a:t>
            </a:r>
            <a:endParaRPr kumimoji="1" lang="ja-JP" altLang="en-US" sz="1000" b="1" dirty="0">
              <a:solidFill>
                <a:srgbClr val="0000FF"/>
              </a:solidFill>
            </a:endParaRPr>
          </a:p>
        </p:txBody>
      </p:sp>
      <p:grpSp>
        <p:nvGrpSpPr>
          <p:cNvPr id="24" name="グループ化 23"/>
          <p:cNvGrpSpPr/>
          <p:nvPr/>
        </p:nvGrpSpPr>
        <p:grpSpPr>
          <a:xfrm>
            <a:off x="4427984" y="5720820"/>
            <a:ext cx="1677392" cy="876532"/>
            <a:chOff x="-1221698" y="2840636"/>
            <a:chExt cx="1677392" cy="876532"/>
          </a:xfrm>
        </p:grpSpPr>
        <p:sp>
          <p:nvSpPr>
            <p:cNvPr id="18" name="角丸四角形 17"/>
            <p:cNvSpPr/>
            <p:nvPr/>
          </p:nvSpPr>
          <p:spPr>
            <a:xfrm>
              <a:off x="-1221698" y="2840636"/>
              <a:ext cx="1677392" cy="876532"/>
            </a:xfrm>
            <a:prstGeom prst="roundRect">
              <a:avLst>
                <a:gd name="adj" fmla="val 10043"/>
              </a:avLst>
            </a:prstGeom>
            <a:solidFill>
              <a:schemeClr val="bg1">
                <a:alpha val="50000"/>
              </a:schemeClr>
            </a:solidFill>
            <a:ln w="19050">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19" name="正方形/長方形 18"/>
            <p:cNvSpPr/>
            <p:nvPr/>
          </p:nvSpPr>
          <p:spPr>
            <a:xfrm>
              <a:off x="-1116632" y="3501008"/>
              <a:ext cx="288000" cy="144000"/>
            </a:xfrm>
            <a:prstGeom prst="rect">
              <a:avLst/>
            </a:prstGeom>
            <a:solidFill>
              <a:srgbClr val="33CCCC"/>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3" name="正方形/長方形 2"/>
            <p:cNvSpPr/>
            <p:nvPr/>
          </p:nvSpPr>
          <p:spPr>
            <a:xfrm>
              <a:off x="-1116632" y="3212976"/>
              <a:ext cx="288000" cy="144000"/>
            </a:xfrm>
            <a:prstGeom prst="rect">
              <a:avLst/>
            </a:prstGeom>
            <a:solidFill>
              <a:schemeClr val="bg1">
                <a:lumMod val="75000"/>
              </a:scheme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20" name="テキスト ボックス 19"/>
            <p:cNvSpPr txBox="1"/>
            <p:nvPr/>
          </p:nvSpPr>
          <p:spPr>
            <a:xfrm>
              <a:off x="-828632" y="3151609"/>
              <a:ext cx="1284326" cy="246221"/>
            </a:xfrm>
            <a:prstGeom prst="rect">
              <a:avLst/>
            </a:prstGeom>
            <a:noFill/>
          </p:spPr>
          <p:txBody>
            <a:bodyPr wrap="none" rtlCol="0">
              <a:spAutoFit/>
            </a:bodyPr>
            <a:lstStyle/>
            <a:p>
              <a:r>
                <a:rPr kumimoji="1" lang="en-US" altLang="ja-JP" sz="1000" b="1" dirty="0" smtClean="0"/>
                <a:t>low statistics data</a:t>
              </a:r>
              <a:endParaRPr kumimoji="1" lang="ja-JP" altLang="en-US" sz="1000" b="1" dirty="0"/>
            </a:p>
          </p:txBody>
        </p:sp>
        <p:sp>
          <p:nvSpPr>
            <p:cNvPr id="22" name="テキスト ボックス 21"/>
            <p:cNvSpPr txBox="1"/>
            <p:nvPr/>
          </p:nvSpPr>
          <p:spPr>
            <a:xfrm>
              <a:off x="-828632" y="3449897"/>
              <a:ext cx="1130438" cy="246221"/>
            </a:xfrm>
            <a:prstGeom prst="rect">
              <a:avLst/>
            </a:prstGeom>
            <a:noFill/>
          </p:spPr>
          <p:txBody>
            <a:bodyPr wrap="none" rtlCol="0">
              <a:spAutoFit/>
            </a:bodyPr>
            <a:lstStyle/>
            <a:p>
              <a:r>
                <a:rPr kumimoji="1" lang="en-US" altLang="ja-JP" sz="1000" b="1" dirty="0" smtClean="0"/>
                <a:t>conflicting data</a:t>
              </a:r>
              <a:endParaRPr kumimoji="1" lang="ja-JP" altLang="en-US" sz="1000" b="1" dirty="0"/>
            </a:p>
          </p:txBody>
        </p:sp>
        <p:sp>
          <p:nvSpPr>
            <p:cNvPr id="21" name="円/楕円 20"/>
            <p:cNvSpPr>
              <a:spLocks noChangeAspect="1"/>
            </p:cNvSpPr>
            <p:nvPr/>
          </p:nvSpPr>
          <p:spPr>
            <a:xfrm>
              <a:off x="-1008608" y="2960960"/>
              <a:ext cx="108000" cy="108000"/>
            </a:xfrm>
            <a:prstGeom prst="ellipse">
              <a:avLst/>
            </a:prstGeom>
            <a:solidFill>
              <a:srgbClr val="FF000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23" name="テキスト ボックス 22"/>
            <p:cNvSpPr txBox="1"/>
            <p:nvPr/>
          </p:nvSpPr>
          <p:spPr>
            <a:xfrm>
              <a:off x="-828600" y="2894747"/>
              <a:ext cx="1019831" cy="246221"/>
            </a:xfrm>
            <a:prstGeom prst="rect">
              <a:avLst/>
            </a:prstGeom>
            <a:noFill/>
          </p:spPr>
          <p:txBody>
            <a:bodyPr wrap="none" rtlCol="0">
              <a:spAutoFit/>
            </a:bodyPr>
            <a:lstStyle/>
            <a:p>
              <a:r>
                <a:rPr kumimoji="1" lang="en-US" altLang="ja-JP" sz="1000" b="1" dirty="0" smtClean="0"/>
                <a:t>data available</a:t>
              </a:r>
              <a:endParaRPr kumimoji="1" lang="ja-JP" altLang="en-US" sz="1000" b="1" dirty="0"/>
            </a:p>
          </p:txBody>
        </p:sp>
      </p:grpSp>
      <p:grpSp>
        <p:nvGrpSpPr>
          <p:cNvPr id="56" name="グループ化 55"/>
          <p:cNvGrpSpPr/>
          <p:nvPr/>
        </p:nvGrpSpPr>
        <p:grpSpPr>
          <a:xfrm>
            <a:off x="1554992" y="1087912"/>
            <a:ext cx="6257368" cy="4069280"/>
            <a:chOff x="1821426" y="943897"/>
            <a:chExt cx="6257368" cy="4069280"/>
          </a:xfrm>
        </p:grpSpPr>
        <p:sp>
          <p:nvSpPr>
            <p:cNvPr id="57" name="四角形吹き出し 56"/>
            <p:cNvSpPr/>
            <p:nvPr/>
          </p:nvSpPr>
          <p:spPr>
            <a:xfrm>
              <a:off x="1821426" y="943897"/>
              <a:ext cx="6257368" cy="4069280"/>
            </a:xfrm>
            <a:prstGeom prst="wedgeRectCallout">
              <a:avLst>
                <a:gd name="adj1" fmla="val -7426"/>
                <a:gd name="adj2" fmla="val 45884"/>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58" name="テキスト ボックス 57"/>
            <p:cNvSpPr txBox="1"/>
            <p:nvPr/>
          </p:nvSpPr>
          <p:spPr>
            <a:xfrm>
              <a:off x="3563888" y="1000332"/>
              <a:ext cx="2816797" cy="30777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400" b="1" dirty="0" smtClean="0">
                  <a:solidFill>
                    <a:srgbClr val="0000FF"/>
                  </a:solidFill>
                </a:rPr>
                <a:t>Predicted spin-rotation angle β</a:t>
              </a:r>
              <a:endParaRPr kumimoji="1" lang="ja-JP" altLang="en-US" sz="1400" b="1" dirty="0" smtClean="0">
                <a:solidFill>
                  <a:srgbClr val="0000FF"/>
                </a:solidFill>
              </a:endParaRPr>
            </a:p>
          </p:txBody>
        </p:sp>
        <p:pic>
          <p:nvPicPr>
            <p:cNvPr id="5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43678" y="1360724"/>
              <a:ext cx="4752528" cy="351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テキスト ボックス 59"/>
            <p:cNvSpPr txBox="1"/>
            <p:nvPr/>
          </p:nvSpPr>
          <p:spPr>
            <a:xfrm>
              <a:off x="6773629" y="1844824"/>
              <a:ext cx="1039067" cy="784830"/>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nSpc>
                  <a:spcPct val="150000"/>
                </a:lnSpc>
              </a:pPr>
              <a:r>
                <a:rPr kumimoji="1" lang="en-US" altLang="ja-JP" sz="1000" b="1" dirty="0" smtClean="0">
                  <a:solidFill>
                    <a:srgbClr val="FF0000"/>
                  </a:solidFill>
                </a:rPr>
                <a:t>Red: Model A</a:t>
              </a:r>
            </a:p>
            <a:p>
              <a:pPr>
                <a:lnSpc>
                  <a:spcPct val="150000"/>
                </a:lnSpc>
              </a:pPr>
              <a:r>
                <a:rPr lang="en-US" altLang="ja-JP" sz="1000" b="1" dirty="0" smtClean="0">
                  <a:solidFill>
                    <a:srgbClr val="0000FF"/>
                  </a:solidFill>
                </a:rPr>
                <a:t>Blue: Model B</a:t>
              </a:r>
            </a:p>
            <a:p>
              <a:pPr>
                <a:lnSpc>
                  <a:spcPct val="150000"/>
                </a:lnSpc>
              </a:pPr>
              <a:r>
                <a:rPr lang="en-US" altLang="ja-JP" sz="1000" b="1" dirty="0" smtClean="0">
                  <a:solidFill>
                    <a:schemeClr val="tx1"/>
                  </a:solidFill>
                </a:rPr>
                <a:t>Black: KSU</a:t>
              </a:r>
            </a:p>
          </p:txBody>
        </p:sp>
        <p:sp>
          <p:nvSpPr>
            <p:cNvPr id="61" name="テキスト ボックス 60"/>
            <p:cNvSpPr txBox="1"/>
            <p:nvPr/>
          </p:nvSpPr>
          <p:spPr>
            <a:xfrm>
              <a:off x="6773629" y="2629654"/>
              <a:ext cx="1305165" cy="58477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800" b="1" dirty="0" smtClean="0">
                  <a:solidFill>
                    <a:schemeClr val="tx1"/>
                  </a:solidFill>
                </a:rPr>
                <a:t>The</a:t>
              </a:r>
              <a:r>
                <a:rPr kumimoji="1" lang="en-US" altLang="ja-JP" sz="800" b="1" dirty="0" smtClean="0">
                  <a:solidFill>
                    <a:schemeClr val="tx1"/>
                  </a:solidFill>
                </a:rPr>
                <a:t> KSU results </a:t>
              </a:r>
              <a:r>
                <a:rPr lang="en-US" altLang="ja-JP" sz="800" b="1" dirty="0" smtClean="0">
                  <a:solidFill>
                    <a:schemeClr val="tx1"/>
                  </a:solidFill>
                </a:rPr>
                <a:t>are </a:t>
              </a:r>
            </a:p>
            <a:p>
              <a:r>
                <a:rPr lang="en-US" altLang="ja-JP" sz="800" b="1" dirty="0" smtClean="0">
                  <a:solidFill>
                    <a:schemeClr val="tx1"/>
                  </a:solidFill>
                </a:rPr>
                <a:t>computed by us </a:t>
              </a:r>
              <a:r>
                <a:rPr kumimoji="1" lang="en-US" altLang="ja-JP" sz="800" b="1" dirty="0" smtClean="0">
                  <a:solidFill>
                    <a:schemeClr val="tx1"/>
                  </a:solidFill>
                </a:rPr>
                <a:t>using </a:t>
              </a:r>
            </a:p>
            <a:p>
              <a:r>
                <a:rPr kumimoji="1" lang="en-US" altLang="ja-JP" sz="800" b="1" dirty="0" smtClean="0">
                  <a:solidFill>
                    <a:schemeClr val="tx1"/>
                  </a:solidFill>
                </a:rPr>
                <a:t>their amplitudes</a:t>
              </a:r>
              <a:r>
                <a:rPr lang="en-US" altLang="ja-JP" sz="800" b="1" dirty="0" smtClean="0">
                  <a:solidFill>
                    <a:schemeClr val="tx1"/>
                  </a:solidFill>
                </a:rPr>
                <a:t> in</a:t>
              </a:r>
            </a:p>
            <a:p>
              <a:r>
                <a:rPr lang="en-US" altLang="ja-JP" sz="800" b="1" dirty="0" smtClean="0">
                  <a:solidFill>
                    <a:schemeClr val="tx1"/>
                  </a:solidFill>
                </a:rPr>
                <a:t>PRC88(2013)035204.</a:t>
              </a:r>
              <a:endParaRPr kumimoji="1" lang="ja-JP" altLang="en-US" sz="800" b="1" dirty="0" smtClean="0">
                <a:solidFill>
                  <a:schemeClr val="tx1"/>
                </a:solidFill>
              </a:endParaRPr>
            </a:p>
          </p:txBody>
        </p:sp>
        <p:sp>
          <p:nvSpPr>
            <p:cNvPr id="62" name="テキスト ボックス 61"/>
            <p:cNvSpPr txBox="1"/>
            <p:nvPr/>
          </p:nvSpPr>
          <p:spPr>
            <a:xfrm>
              <a:off x="6801870" y="3356992"/>
              <a:ext cx="1106393" cy="400110"/>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000" b="1" dirty="0" smtClean="0">
                  <a:solidFill>
                    <a:schemeClr val="tx1"/>
                  </a:solidFill>
                </a:rPr>
                <a:t>## NOTE:</a:t>
              </a:r>
            </a:p>
            <a:p>
              <a:r>
                <a:rPr lang="en-US" altLang="ja-JP" sz="1000" b="1" dirty="0" smtClean="0">
                  <a:solidFill>
                    <a:schemeClr val="tx1"/>
                  </a:solidFill>
                </a:rPr>
                <a:t>β is modulo 2π</a:t>
              </a:r>
              <a:endParaRPr kumimoji="1" lang="ja-JP" altLang="en-US" sz="1000" b="1" dirty="0" smtClean="0">
                <a:solidFill>
                  <a:schemeClr val="tx1"/>
                </a:solidFill>
              </a:endParaRPr>
            </a:p>
          </p:txBody>
        </p:sp>
      </p:grpSp>
    </p:spTree>
    <p:extLst>
      <p:ext uri="{BB962C8B-B14F-4D97-AF65-F5344CB8AC3E}">
        <p14:creationId xmlns:p14="http://schemas.microsoft.com/office/powerpoint/2010/main" val="71370868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Rectangle 3"/>
          <p:cNvSpPr txBox="1">
            <a:spLocks noChangeArrowheads="1"/>
          </p:cNvSpPr>
          <p:nvPr/>
        </p:nvSpPr>
        <p:spPr>
          <a:xfrm>
            <a:off x="0" y="-1"/>
            <a:ext cx="9144000" cy="836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latin typeface="Arial Black" pitchFamily="34" charset="0"/>
                <a:ea typeface="ＭＳ Ｐゴシック" charset="-128"/>
              </a:rPr>
              <a:t>Importance of 2 </a:t>
            </a:r>
            <a:r>
              <a:rPr lang="en-US" altLang="ja-JP" sz="2800" dirty="0" smtClean="0">
                <a:solidFill>
                  <a:srgbClr val="0000FF"/>
                </a:solidFill>
                <a:latin typeface="Arial Black" pitchFamily="34" charset="0"/>
                <a:ea typeface="ＭＳ Ｐゴシック" charset="-128"/>
                <a:sym typeface="Wingdings" panose="05000000000000000000" pitchFamily="2" charset="2"/>
              </a:rPr>
              <a:t> 3 reactions:</a:t>
            </a:r>
          </a:p>
          <a:p>
            <a:r>
              <a:rPr lang="en-US" altLang="ja-JP" sz="2800" dirty="0" smtClean="0">
                <a:solidFill>
                  <a:srgbClr val="0000FF"/>
                </a:solidFill>
                <a:latin typeface="Arial Black" pitchFamily="34" charset="0"/>
                <a:ea typeface="ＭＳ Ｐゴシック" charset="-128"/>
              </a:rPr>
              <a:t>Dominance of cross sections at high W</a:t>
            </a:r>
            <a:endParaRPr lang="ja-JP" altLang="en-US" sz="2800" dirty="0" smtClean="0">
              <a:solidFill>
                <a:srgbClr val="0000FF"/>
              </a:solidFill>
              <a:latin typeface="Arial Black" pitchFamily="34" charset="0"/>
              <a:ea typeface="ＭＳ Ｐゴシック" charset="-128"/>
            </a:endParaRPr>
          </a:p>
        </p:txBody>
      </p:sp>
      <p:pic>
        <p:nvPicPr>
          <p:cNvPr id="1026" name="Picture 2" descr="C:\Users\kamano\vmw-win\tc-all-modela.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91355"/>
            <a:ext cx="3672408" cy="321776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矢印コネクタ 5"/>
          <p:cNvCxnSpPr/>
          <p:nvPr/>
        </p:nvCxnSpPr>
        <p:spPr>
          <a:xfrm flipV="1">
            <a:off x="3216827" y="3429000"/>
            <a:ext cx="0" cy="360040"/>
          </a:xfrm>
          <a:prstGeom prst="straightConnector1">
            <a:avLst/>
          </a:prstGeom>
          <a:ln w="31750">
            <a:solidFill>
              <a:srgbClr val="0099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角丸四角形吹き出し 7"/>
          <p:cNvSpPr/>
          <p:nvPr/>
        </p:nvSpPr>
        <p:spPr>
          <a:xfrm>
            <a:off x="2555776" y="1772816"/>
            <a:ext cx="1944216" cy="648072"/>
          </a:xfrm>
          <a:prstGeom prst="wedgeRoundRectCallout">
            <a:avLst>
              <a:gd name="adj1" fmla="val -17869"/>
              <a:gd name="adj2" fmla="val 201188"/>
              <a:gd name="adj3" fmla="val 16667"/>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rPr>
              <a:t>Almost come from 2 </a:t>
            </a:r>
            <a:r>
              <a:rPr lang="en-US" altLang="ja-JP" sz="1400" b="1" dirty="0" smtClean="0">
                <a:solidFill>
                  <a:schemeClr val="tx1"/>
                </a:solidFill>
                <a:sym typeface="Wingdings" panose="05000000000000000000" pitchFamily="2" charset="2"/>
              </a:rPr>
              <a:t> 3 reactions !!</a:t>
            </a:r>
            <a:endParaRPr kumimoji="1" lang="ja-JP" altLang="en-US" sz="1400" b="1" dirty="0" smtClean="0">
              <a:solidFill>
                <a:schemeClr val="tx1"/>
              </a:solidFill>
            </a:endParaRPr>
          </a:p>
        </p:txBody>
      </p:sp>
      <p:sp>
        <p:nvSpPr>
          <p:cNvPr id="9" name="テキスト ボックス 8"/>
          <p:cNvSpPr txBox="1"/>
          <p:nvPr/>
        </p:nvSpPr>
        <p:spPr>
          <a:xfrm>
            <a:off x="1414067" y="980728"/>
            <a:ext cx="2077813" cy="369332"/>
          </a:xfrm>
          <a:prstGeom prst="rect">
            <a:avLst/>
          </a:prstGeom>
          <a:noFill/>
        </p:spPr>
        <p:txBody>
          <a:bodyPr wrap="none" rtlCol="0">
            <a:spAutoFit/>
          </a:bodyPr>
          <a:lstStyle/>
          <a:p>
            <a:r>
              <a:rPr kumimoji="1" lang="en-US" altLang="ja-JP" b="1" dirty="0" smtClean="0"/>
              <a:t>TCS for K</a:t>
            </a:r>
            <a:r>
              <a:rPr kumimoji="1" lang="en-US" altLang="ja-JP" b="1" baseline="30000" dirty="0" smtClean="0"/>
              <a:t>-</a:t>
            </a:r>
            <a:r>
              <a:rPr kumimoji="1" lang="en-US" altLang="ja-JP" b="1" dirty="0" smtClean="0"/>
              <a:t> p </a:t>
            </a:r>
            <a:r>
              <a:rPr kumimoji="1" lang="en-US" altLang="ja-JP" b="1" dirty="0" smtClean="0">
                <a:sym typeface="Wingdings" panose="05000000000000000000" pitchFamily="2" charset="2"/>
              </a:rPr>
              <a:t> X </a:t>
            </a:r>
            <a:endParaRPr kumimoji="1" lang="ja-JP" altLang="en-US" b="1" dirty="0"/>
          </a:p>
        </p:txBody>
      </p:sp>
      <p:cxnSp>
        <p:nvCxnSpPr>
          <p:cNvPr id="11" name="直線コネクタ 10"/>
          <p:cNvCxnSpPr/>
          <p:nvPr/>
        </p:nvCxnSpPr>
        <p:spPr>
          <a:xfrm>
            <a:off x="4572000" y="1422068"/>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テキスト ボックス 11"/>
              <p:cNvSpPr txBox="1"/>
              <p:nvPr/>
            </p:nvSpPr>
            <p:spPr>
              <a:xfrm>
                <a:off x="5194378" y="1247500"/>
                <a:ext cx="3480440" cy="593881"/>
              </a:xfrm>
              <a:prstGeom prst="rect">
                <a:avLst/>
              </a:prstGeom>
              <a:noFill/>
            </p:spPr>
            <p:txBody>
              <a:bodyPr wrap="none" rtlCol="0">
                <a:spAutoFit/>
              </a:bodyPr>
              <a:lstStyle/>
              <a:p>
                <a:r>
                  <a:rPr lang="en-US" altLang="ja-JP" sz="1600" b="1" dirty="0" smtClean="0">
                    <a:solidFill>
                      <a:schemeClr val="tx1"/>
                    </a:solidFill>
                  </a:rPr>
                  <a:t>Sum of K</a:t>
                </a:r>
                <a:r>
                  <a:rPr lang="en-US" altLang="ja-JP" sz="1600" b="1" baseline="30000" dirty="0" smtClean="0">
                    <a:solidFill>
                      <a:schemeClr val="tx1"/>
                    </a:solidFill>
                  </a:rPr>
                  <a:t>- </a:t>
                </a:r>
                <a:r>
                  <a:rPr lang="en-US" altLang="ja-JP" sz="1600" b="1" dirty="0">
                    <a:solidFill>
                      <a:schemeClr val="tx1"/>
                    </a:solidFill>
                  </a:rPr>
                  <a:t>p </a:t>
                </a:r>
                <a:r>
                  <a:rPr lang="en-US" altLang="ja-JP" sz="1600" b="1" dirty="0">
                    <a:solidFill>
                      <a:schemeClr val="tx1"/>
                    </a:solidFill>
                    <a:sym typeface="Wingdings" panose="05000000000000000000" pitchFamily="2" charset="2"/>
                  </a:rPr>
                  <a:t></a:t>
                </a:r>
                <a:r>
                  <a:rPr lang="en-US" altLang="ja-JP" sz="1600" b="1" dirty="0">
                    <a:solidFill>
                      <a:schemeClr val="tx1"/>
                    </a:solidFill>
                  </a:rPr>
                  <a:t> </a:t>
                </a:r>
                <a14:m>
                  <m:oMath xmlns:m="http://schemas.openxmlformats.org/officeDocument/2006/math">
                    <m:acc>
                      <m:accPr>
                        <m:chr m:val="̅"/>
                        <m:ctrlPr>
                          <a:rPr lang="en-US" altLang="ja-JP" sz="1600" b="1" i="1">
                            <a:solidFill>
                              <a:schemeClr val="tx1"/>
                            </a:solidFill>
                            <a:latin typeface="Cambria Math"/>
                          </a:rPr>
                        </m:ctrlPr>
                      </m:accPr>
                      <m:e>
                        <m:r>
                          <m:rPr>
                            <m:nor/>
                          </m:rPr>
                          <a:rPr lang="en-US" altLang="ja-JP" sz="1600" b="1">
                            <a:solidFill>
                              <a:schemeClr val="tx1"/>
                            </a:solidFill>
                          </a:rPr>
                          <m:t>K</m:t>
                        </m:r>
                      </m:e>
                    </m:acc>
                  </m:oMath>
                </a14:m>
                <a:r>
                  <a:rPr lang="en-US" altLang="ja-JP" sz="1600" b="1" dirty="0">
                    <a:solidFill>
                      <a:schemeClr val="tx1"/>
                    </a:solidFill>
                  </a:rPr>
                  <a:t>N, πΣ, πΛ, </a:t>
                </a:r>
                <a:r>
                  <a:rPr lang="en-US" altLang="ja-JP" sz="1600" b="1" dirty="0" err="1">
                    <a:solidFill>
                      <a:schemeClr val="tx1"/>
                    </a:solidFill>
                  </a:rPr>
                  <a:t>ηΛ</a:t>
                </a:r>
                <a:r>
                  <a:rPr lang="en-US" altLang="ja-JP" sz="1600" b="1" dirty="0">
                    <a:solidFill>
                      <a:schemeClr val="tx1"/>
                    </a:solidFill>
                  </a:rPr>
                  <a:t>, </a:t>
                </a:r>
                <a:r>
                  <a:rPr lang="en-US" altLang="ja-JP" sz="1600" b="1" dirty="0" smtClean="0">
                    <a:solidFill>
                      <a:schemeClr val="tx1"/>
                    </a:solidFill>
                  </a:rPr>
                  <a:t>KΞ</a:t>
                </a:r>
              </a:p>
              <a:p>
                <a:r>
                  <a:rPr kumimoji="1" lang="en-US" altLang="ja-JP" sz="1600" b="1" dirty="0" smtClean="0"/>
                  <a:t>(Computed with Model A)</a:t>
                </a:r>
                <a:endParaRPr kumimoji="1" lang="ja-JP" altLang="en-US" sz="1600" dirty="0">
                  <a:solidFill>
                    <a:schemeClr val="tx1"/>
                  </a:solidFill>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5194378" y="1247500"/>
                <a:ext cx="3480440" cy="593881"/>
              </a:xfrm>
              <a:prstGeom prst="rect">
                <a:avLst/>
              </a:prstGeom>
              <a:blipFill rotWithShape="1">
                <a:blip r:embed="rId3"/>
                <a:stretch>
                  <a:fillRect l="-876" t="-1031" b="-1340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4400799" y="2708920"/>
                <a:ext cx="4299575" cy="1706301"/>
              </a:xfrm>
              <a:prstGeom prst="rect">
                <a:avLst/>
              </a:prstGeom>
              <a:noFill/>
            </p:spPr>
            <p:txBody>
              <a:bodyPr wrap="none" rtlCol="0">
                <a:spAutoFit/>
              </a:bodyPr>
              <a:lstStyle/>
              <a:p>
                <a:r>
                  <a:rPr lang="en-US" altLang="ja-JP" sz="2000" b="1" dirty="0" smtClean="0"/>
                  <a:t>TCS for 2 </a:t>
                </a:r>
                <a:r>
                  <a:rPr lang="en-US" altLang="ja-JP" sz="2000" b="1" dirty="0" smtClean="0">
                    <a:sym typeface="Wingdings" panose="05000000000000000000" pitchFamily="2" charset="2"/>
                  </a:rPr>
                  <a:t> 3 reactions</a:t>
                </a:r>
              </a:p>
              <a:p>
                <a:r>
                  <a:rPr lang="en-US" altLang="ja-JP" sz="2000" b="1" dirty="0" smtClean="0">
                    <a:sym typeface="Wingdings" panose="05000000000000000000" pitchFamily="2" charset="2"/>
                  </a:rPr>
                  <a:t>(</a:t>
                </a:r>
                <a:r>
                  <a:rPr lang="en-US" altLang="ja-JP" sz="2000" b="1" dirty="0" smtClean="0">
                    <a:solidFill>
                      <a:schemeClr val="tx1"/>
                    </a:solidFill>
                  </a:rPr>
                  <a:t>K</a:t>
                </a:r>
                <a:r>
                  <a:rPr lang="en-US" altLang="ja-JP" sz="2000" b="1" baseline="30000" dirty="0">
                    <a:solidFill>
                      <a:schemeClr val="tx1"/>
                    </a:solidFill>
                  </a:rPr>
                  <a:t>-</a:t>
                </a:r>
                <a:r>
                  <a:rPr lang="en-US" altLang="ja-JP" sz="2000" b="1" dirty="0">
                    <a:solidFill>
                      <a:schemeClr val="tx1"/>
                    </a:solidFill>
                  </a:rPr>
                  <a:t> p </a:t>
                </a:r>
                <a:r>
                  <a:rPr lang="en-US" altLang="ja-JP" sz="2000" b="1" dirty="0">
                    <a:solidFill>
                      <a:schemeClr val="tx1"/>
                    </a:solidFill>
                    <a:sym typeface="Wingdings" panose="05000000000000000000" pitchFamily="2" charset="2"/>
                  </a:rPr>
                  <a:t> ππΛ, π</a:t>
                </a:r>
                <a14:m>
                  <m:oMath xmlns:m="http://schemas.openxmlformats.org/officeDocument/2006/math">
                    <m:acc>
                      <m:accPr>
                        <m:chr m:val="̅"/>
                        <m:ctrlPr>
                          <a:rPr lang="en-US" altLang="ja-JP" sz="2000" b="1" i="1">
                            <a:solidFill>
                              <a:schemeClr val="tx1"/>
                            </a:solidFill>
                            <a:latin typeface="Cambria Math"/>
                          </a:rPr>
                        </m:ctrlPr>
                      </m:accPr>
                      <m:e>
                        <m:r>
                          <m:rPr>
                            <m:nor/>
                          </m:rPr>
                          <a:rPr lang="en-US" altLang="ja-JP" sz="2000" b="1">
                            <a:solidFill>
                              <a:schemeClr val="tx1"/>
                            </a:solidFill>
                          </a:rPr>
                          <m:t>K</m:t>
                        </m:r>
                      </m:e>
                    </m:acc>
                  </m:oMath>
                </a14:m>
                <a:r>
                  <a:rPr lang="en-US" altLang="ja-JP" sz="2000" b="1" dirty="0">
                    <a:solidFill>
                      <a:schemeClr val="tx1"/>
                    </a:solidFill>
                  </a:rPr>
                  <a:t>N</a:t>
                </a:r>
                <a:r>
                  <a:rPr lang="en-US" altLang="ja-JP" sz="2000" b="1" dirty="0" smtClean="0">
                    <a:solidFill>
                      <a:schemeClr val="tx1"/>
                    </a:solidFill>
                  </a:rPr>
                  <a:t>,…</a:t>
                </a:r>
                <a:r>
                  <a:rPr lang="en-US" altLang="ja-JP" sz="2000" b="1" dirty="0" smtClean="0">
                    <a:solidFill>
                      <a:schemeClr val="tx1"/>
                    </a:solidFill>
                    <a:sym typeface="Wingdings" panose="05000000000000000000" pitchFamily="2" charset="2"/>
                  </a:rPr>
                  <a:t>):</a:t>
                </a:r>
                <a:endParaRPr lang="en-US" altLang="ja-JP" sz="2000" b="1" dirty="0" smtClean="0">
                  <a:sym typeface="Wingdings" panose="05000000000000000000" pitchFamily="2" charset="2"/>
                </a:endParaRPr>
              </a:p>
              <a:p>
                <a:pPr marL="342900" indent="-342900">
                  <a:buClr>
                    <a:srgbClr val="0000FF"/>
                  </a:buClr>
                  <a:buFont typeface="Wingdings" panose="05000000000000000000" pitchFamily="2" charset="2"/>
                  <a:buChar char="Ø"/>
                </a:pPr>
                <a:r>
                  <a:rPr lang="en-US" altLang="ja-JP" sz="2000" b="1" dirty="0">
                    <a:solidFill>
                      <a:srgbClr val="0000FF"/>
                    </a:solidFill>
                    <a:sym typeface="Wingdings" panose="05000000000000000000" pitchFamily="2" charset="2"/>
                  </a:rPr>
                  <a:t>s</a:t>
                </a:r>
                <a:r>
                  <a:rPr lang="en-US" altLang="ja-JP" sz="2000" b="1" dirty="0" smtClean="0">
                    <a:solidFill>
                      <a:srgbClr val="0000FF"/>
                    </a:solidFill>
                    <a:sym typeface="Wingdings" panose="05000000000000000000" pitchFamily="2" charset="2"/>
                  </a:rPr>
                  <a:t>ignificant above W ~ 1.7 GeV.</a:t>
                </a:r>
                <a:endParaRPr lang="en-US" altLang="ja-JP" sz="2000" b="1" dirty="0" smtClean="0">
                  <a:sym typeface="Wingdings" panose="05000000000000000000" pitchFamily="2" charset="2"/>
                </a:endParaRPr>
              </a:p>
              <a:p>
                <a:pPr marL="342900" indent="-342900">
                  <a:buClr>
                    <a:srgbClr val="0000FF"/>
                  </a:buClr>
                  <a:buFont typeface="Wingdings" panose="05000000000000000000" pitchFamily="2" charset="2"/>
                  <a:buChar char="Ø"/>
                </a:pPr>
                <a:r>
                  <a:rPr kumimoji="1" lang="en-US" altLang="ja-JP" sz="2000" b="1" dirty="0" smtClean="0">
                    <a:solidFill>
                      <a:srgbClr val="FF0000"/>
                    </a:solidFill>
                  </a:rPr>
                  <a:t>even larger than</a:t>
                </a:r>
                <a:r>
                  <a:rPr lang="en-US" altLang="ja-JP" sz="2000" b="1" dirty="0">
                    <a:solidFill>
                      <a:srgbClr val="FF0000"/>
                    </a:solidFill>
                  </a:rPr>
                  <a:t> </a:t>
                </a:r>
                <a:r>
                  <a:rPr lang="en-US" altLang="ja-JP" sz="2000" b="1" dirty="0" smtClean="0">
                    <a:solidFill>
                      <a:srgbClr val="FF0000"/>
                    </a:solidFill>
                  </a:rPr>
                  <a:t>the </a:t>
                </a:r>
                <a:r>
                  <a:rPr kumimoji="1" lang="en-US" altLang="ja-JP" sz="2000" b="1" dirty="0" smtClean="0">
                    <a:solidFill>
                      <a:srgbClr val="FF0000"/>
                    </a:solidFill>
                  </a:rPr>
                  <a:t>2 </a:t>
                </a:r>
                <a:r>
                  <a:rPr kumimoji="1" lang="en-US" altLang="ja-JP" sz="2000" b="1" dirty="0" smtClean="0">
                    <a:solidFill>
                      <a:srgbClr val="FF0000"/>
                    </a:solidFill>
                    <a:sym typeface="Wingdings" panose="05000000000000000000" pitchFamily="2" charset="2"/>
                  </a:rPr>
                  <a:t> 2 TCS</a:t>
                </a:r>
                <a:endParaRPr lang="en-US" altLang="ja-JP" sz="2000" b="1" dirty="0" smtClean="0">
                  <a:solidFill>
                    <a:srgbClr val="FF0000"/>
                  </a:solidFill>
                  <a:sym typeface="Wingdings" panose="05000000000000000000" pitchFamily="2" charset="2"/>
                </a:endParaRPr>
              </a:p>
              <a:p>
                <a:pPr>
                  <a:buClr>
                    <a:srgbClr val="0000FF"/>
                  </a:buClr>
                </a:pPr>
                <a:r>
                  <a:rPr kumimoji="1" lang="en-US" altLang="ja-JP" sz="2000" b="1" dirty="0" smtClean="0">
                    <a:solidFill>
                      <a:srgbClr val="FF0000"/>
                    </a:solidFill>
                    <a:sym typeface="Wingdings" panose="05000000000000000000" pitchFamily="2" charset="2"/>
                  </a:rPr>
                  <a:t>     above W ~ 1.9 GeV</a:t>
                </a:r>
                <a:r>
                  <a:rPr lang="en-US" altLang="ja-JP" sz="2000" b="1" dirty="0">
                    <a:sym typeface="Wingdings" panose="05000000000000000000" pitchFamily="2" charset="2"/>
                  </a:rPr>
                  <a:t> </a:t>
                </a:r>
                <a:r>
                  <a:rPr kumimoji="1" lang="en-US" altLang="ja-JP" sz="2000" b="1" dirty="0" smtClean="0">
                    <a:sym typeface="Wingdings" panose="05000000000000000000" pitchFamily="2" charset="2"/>
                  </a:rPr>
                  <a:t>!!</a:t>
                </a:r>
                <a:endParaRPr kumimoji="1" lang="ja-JP" altLang="en-US" sz="2000" b="1"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400799" y="2708920"/>
                <a:ext cx="4299575" cy="1706301"/>
              </a:xfrm>
              <a:prstGeom prst="rect">
                <a:avLst/>
              </a:prstGeom>
              <a:blipFill rotWithShape="1">
                <a:blip r:embed="rId4"/>
                <a:stretch>
                  <a:fillRect l="-1560" t="-1429" r="-709" b="-1786"/>
                </a:stretch>
              </a:blipFill>
            </p:spPr>
            <p:txBody>
              <a:bodyPr/>
              <a:lstStyle/>
              <a:p>
                <a:r>
                  <a:rPr lang="ja-JP" altLang="en-US">
                    <a:noFill/>
                  </a:rPr>
                  <a:t> </a:t>
                </a:r>
              </a:p>
            </p:txBody>
          </p:sp>
        </mc:Fallback>
      </mc:AlternateContent>
      <p:grpSp>
        <p:nvGrpSpPr>
          <p:cNvPr id="3" name="グループ化 2"/>
          <p:cNvGrpSpPr/>
          <p:nvPr/>
        </p:nvGrpSpPr>
        <p:grpSpPr>
          <a:xfrm>
            <a:off x="1475656" y="4581127"/>
            <a:ext cx="6254277" cy="2173633"/>
            <a:chOff x="1414067" y="4725143"/>
            <a:chExt cx="6254277" cy="2173633"/>
          </a:xfrm>
        </p:grpSpPr>
        <p:sp>
          <p:nvSpPr>
            <p:cNvPr id="10" name="角丸四角形 9"/>
            <p:cNvSpPr/>
            <p:nvPr/>
          </p:nvSpPr>
          <p:spPr>
            <a:xfrm>
              <a:off x="1414067" y="4725143"/>
              <a:ext cx="6254277" cy="2173633"/>
            </a:xfrm>
            <a:prstGeom prst="roundRect">
              <a:avLst/>
            </a:prstGeom>
            <a:solidFill>
              <a:schemeClr val="bg1"/>
            </a:solidFill>
            <a:ln w="3810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 name="テキスト ボックス 1"/>
            <p:cNvSpPr txBox="1"/>
            <p:nvPr/>
          </p:nvSpPr>
          <p:spPr>
            <a:xfrm>
              <a:off x="1619672" y="4869160"/>
              <a:ext cx="5955476" cy="1969770"/>
            </a:xfrm>
            <a:prstGeom prst="rect">
              <a:avLst/>
            </a:prstGeom>
            <a:noFill/>
          </p:spPr>
          <p:txBody>
            <a:bodyPr wrap="none" rtlCol="0">
              <a:spAutoFit/>
            </a:bodyPr>
            <a:lstStyle/>
            <a:p>
              <a:r>
                <a:rPr kumimoji="1" lang="en-US" altLang="ja-JP" b="1" dirty="0" smtClean="0"/>
                <a:t>Effects of </a:t>
              </a:r>
              <a:r>
                <a:rPr kumimoji="1" lang="en-US" altLang="ja-JP" b="1" dirty="0" smtClean="0">
                  <a:solidFill>
                    <a:srgbClr val="009900"/>
                  </a:solidFill>
                </a:rPr>
                <a:t>3-body channels </a:t>
              </a:r>
              <a:r>
                <a:rPr lang="en-US" altLang="ja-JP" b="1" dirty="0" smtClean="0"/>
                <a:t>on Y* resonance </a:t>
              </a:r>
            </a:p>
            <a:p>
              <a:r>
                <a:rPr lang="en-US" altLang="ja-JP" b="1" dirty="0" smtClean="0"/>
                <a:t>parameters are expected to be</a:t>
              </a:r>
              <a:r>
                <a:rPr lang="en-US" altLang="ja-JP" b="1" dirty="0"/>
                <a:t> </a:t>
              </a:r>
              <a:r>
                <a:rPr lang="en-US" altLang="ja-JP" b="1" dirty="0" smtClean="0"/>
                <a:t>sizable.</a:t>
              </a:r>
            </a:p>
            <a:p>
              <a:endParaRPr kumimoji="1" lang="en-US" altLang="ja-JP" sz="3200" b="1" dirty="0"/>
            </a:p>
            <a:p>
              <a:r>
                <a:rPr lang="en-US" altLang="ja-JP" b="1" dirty="0" smtClean="0"/>
                <a:t>However, at present </a:t>
              </a:r>
              <a:r>
                <a:rPr lang="en-US" altLang="ja-JP" b="1" dirty="0" smtClean="0">
                  <a:solidFill>
                    <a:srgbClr val="0000FF"/>
                  </a:solidFill>
                </a:rPr>
                <a:t>essentially no differential </a:t>
              </a:r>
            </a:p>
            <a:p>
              <a:r>
                <a:rPr lang="en-US" altLang="ja-JP" b="1" dirty="0" smtClean="0">
                  <a:solidFill>
                    <a:srgbClr val="0000FF"/>
                  </a:solidFill>
                </a:rPr>
                <a:t>cross section data are available</a:t>
              </a:r>
              <a:r>
                <a:rPr lang="en-US" altLang="ja-JP" b="1" dirty="0">
                  <a:solidFill>
                    <a:srgbClr val="0000FF"/>
                  </a:solidFill>
                </a:rPr>
                <a:t> </a:t>
              </a:r>
              <a:r>
                <a:rPr lang="en-US" altLang="ja-JP" b="1" dirty="0" smtClean="0">
                  <a:solidFill>
                    <a:srgbClr val="0000FF"/>
                  </a:solidFill>
                </a:rPr>
                <a:t>for 2 </a:t>
              </a:r>
              <a:r>
                <a:rPr lang="en-US" altLang="ja-JP" b="1" dirty="0" smtClean="0">
                  <a:solidFill>
                    <a:srgbClr val="0000FF"/>
                  </a:solidFill>
                  <a:sym typeface="Wingdings" panose="05000000000000000000" pitchFamily="2" charset="2"/>
                </a:rPr>
                <a:t> 3 reactions</a:t>
              </a:r>
              <a:r>
                <a:rPr lang="en-US" altLang="ja-JP" b="1" dirty="0" smtClean="0">
                  <a:sym typeface="Wingdings" panose="05000000000000000000" pitchFamily="2" charset="2"/>
                </a:rPr>
                <a:t> </a:t>
              </a:r>
            </a:p>
            <a:p>
              <a:r>
                <a:rPr lang="en-US" altLang="ja-JP" b="1" dirty="0" smtClean="0">
                  <a:sym typeface="Wingdings" panose="05000000000000000000" pitchFamily="2" charset="2"/>
                </a:rPr>
                <a:t>that can be used for </a:t>
              </a:r>
              <a:r>
                <a:rPr lang="en-US" altLang="ja-JP" b="1" dirty="0" smtClean="0">
                  <a:solidFill>
                    <a:srgbClr val="FF0000"/>
                  </a:solidFill>
                  <a:sym typeface="Wingdings" panose="05000000000000000000" pitchFamily="2" charset="2"/>
                </a:rPr>
                <a:t>detailed partial wave analyses</a:t>
              </a:r>
              <a:r>
                <a:rPr lang="en-US" altLang="ja-JP" b="1" dirty="0" smtClean="0">
                  <a:sym typeface="Wingdings" panose="05000000000000000000" pitchFamily="2" charset="2"/>
                </a:rPr>
                <a:t> !!</a:t>
              </a:r>
            </a:p>
          </p:txBody>
        </p:sp>
        <p:sp>
          <p:nvSpPr>
            <p:cNvPr id="5" name="下矢印 4"/>
            <p:cNvSpPr/>
            <p:nvPr/>
          </p:nvSpPr>
          <p:spPr>
            <a:xfrm>
              <a:off x="4097704" y="5600072"/>
              <a:ext cx="588551" cy="288032"/>
            </a:xfrm>
            <a:prstGeom prst="downArrow">
              <a:avLst/>
            </a:prstGeom>
            <a:solidFill>
              <a:srgbClr val="FF0000"/>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spTree>
    <p:extLst>
      <p:ext uri="{BB962C8B-B14F-4D97-AF65-F5344CB8AC3E}">
        <p14:creationId xmlns:p14="http://schemas.microsoft.com/office/powerpoint/2010/main" val="22530574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11560" y="2132856"/>
            <a:ext cx="7920880" cy="2185214"/>
          </a:xfrm>
          <a:prstGeom prst="rect">
            <a:avLst/>
          </a:prstGeom>
          <a:solidFill>
            <a:schemeClr val="bg1"/>
          </a:solidFill>
          <a:ln w="38100">
            <a:solidFill>
              <a:srgbClr val="0000FF"/>
            </a:solidFill>
          </a:ln>
          <a:effectLst>
            <a:outerShdw blurRad="50800" dist="38100" dir="2700000" algn="tl" rotWithShape="0">
              <a:prstClr val="black">
                <a:alpha val="40000"/>
              </a:prstClr>
            </a:outerShdw>
          </a:effectLst>
        </p:spPr>
        <p:txBody>
          <a:bodyPr wrap="square" rtlCol="0">
            <a:spAutoFit/>
          </a:bodyPr>
          <a:lstStyle/>
          <a:p>
            <a:pPr algn="ctr">
              <a:buClr>
                <a:srgbClr val="FF0000"/>
              </a:buClr>
            </a:pPr>
            <a:endParaRPr lang="en-US" altLang="ja-JP" sz="1200" dirty="0" smtClean="0">
              <a:latin typeface="+mj-lt"/>
            </a:endParaRPr>
          </a:p>
          <a:p>
            <a:pPr algn="ctr">
              <a:buClr>
                <a:srgbClr val="FF0000"/>
              </a:buClr>
            </a:pPr>
            <a:r>
              <a:rPr lang="en-US" altLang="ja-JP" sz="2800" dirty="0" smtClean="0">
                <a:latin typeface="+mj-lt"/>
              </a:rPr>
              <a:t>Dynamical </a:t>
            </a:r>
            <a:r>
              <a:rPr lang="en-US" altLang="ja-JP" sz="2800" dirty="0">
                <a:latin typeface="+mj-lt"/>
              </a:rPr>
              <a:t>Coupled-Channels (DCC) analysis of </a:t>
            </a:r>
            <a:r>
              <a:rPr lang="en-US" altLang="ja-JP" sz="2800" dirty="0" smtClean="0">
                <a:latin typeface="+mj-lt"/>
              </a:rPr>
              <a:t>K</a:t>
            </a:r>
            <a:r>
              <a:rPr lang="en-US" altLang="ja-JP" sz="2800" baseline="30000" dirty="0" smtClean="0">
                <a:latin typeface="+mj-lt"/>
              </a:rPr>
              <a:t>-</a:t>
            </a:r>
            <a:r>
              <a:rPr lang="en-US" altLang="ja-JP" sz="2800" dirty="0" smtClean="0">
                <a:latin typeface="+mj-lt"/>
              </a:rPr>
              <a:t> </a:t>
            </a:r>
            <a:r>
              <a:rPr lang="en-US" altLang="ja-JP" sz="2800" dirty="0">
                <a:latin typeface="+mj-lt"/>
              </a:rPr>
              <a:t>p reactions and </a:t>
            </a:r>
            <a:endParaRPr lang="en-US" altLang="ja-JP" sz="2800" dirty="0" smtClean="0">
              <a:latin typeface="+mj-lt"/>
            </a:endParaRPr>
          </a:p>
          <a:p>
            <a:pPr algn="ctr">
              <a:buClr>
                <a:srgbClr val="FF0000"/>
              </a:buClr>
            </a:pPr>
            <a:r>
              <a:rPr lang="en-US" altLang="ja-JP" sz="2800" dirty="0" smtClean="0">
                <a:latin typeface="+mj-lt"/>
              </a:rPr>
              <a:t>Y* spectroscopy</a:t>
            </a:r>
          </a:p>
          <a:p>
            <a:pPr algn="ctr">
              <a:buClr>
                <a:srgbClr val="FF0000"/>
              </a:buClr>
            </a:pPr>
            <a:r>
              <a:rPr lang="en-US" altLang="ja-JP" sz="2800" dirty="0" smtClean="0">
                <a:latin typeface="+mj-lt"/>
              </a:rPr>
              <a:t>(1 of 2)</a:t>
            </a:r>
          </a:p>
          <a:p>
            <a:pPr algn="ctr">
              <a:buClr>
                <a:srgbClr val="FF0000"/>
              </a:buClr>
            </a:pPr>
            <a:endParaRPr lang="en-US" altLang="ja-JP" sz="1200" dirty="0">
              <a:latin typeface="+mj-lt"/>
            </a:endParaRPr>
          </a:p>
        </p:txBody>
      </p:sp>
    </p:spTree>
    <p:extLst>
      <p:ext uri="{BB962C8B-B14F-4D97-AF65-F5344CB8AC3E}">
        <p14:creationId xmlns:p14="http://schemas.microsoft.com/office/powerpoint/2010/main" val="28412548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863709"/>
            <a:ext cx="1440000" cy="3586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グループ化 2"/>
          <p:cNvGrpSpPr>
            <a:grpSpLocks noChangeAspect="1"/>
          </p:cNvGrpSpPr>
          <p:nvPr/>
        </p:nvGrpSpPr>
        <p:grpSpPr>
          <a:xfrm>
            <a:off x="7471454" y="1857904"/>
            <a:ext cx="1440000" cy="4811456"/>
            <a:chOff x="7020271" y="1176828"/>
            <a:chExt cx="1622132" cy="5420010"/>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1" y="1530688"/>
              <a:ext cx="1478269" cy="506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795" y="1176828"/>
              <a:ext cx="1606608" cy="374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テキスト ボックス 10"/>
          <p:cNvSpPr txBox="1"/>
          <p:nvPr/>
        </p:nvSpPr>
        <p:spPr>
          <a:xfrm>
            <a:off x="532751" y="1041378"/>
            <a:ext cx="8071697" cy="400110"/>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buClr>
                <a:srgbClr val="FF0000"/>
              </a:buClr>
            </a:pPr>
            <a:r>
              <a:rPr lang="en-US" altLang="ja-JP" sz="2000" b="1" dirty="0" smtClean="0">
                <a:solidFill>
                  <a:srgbClr val="FF0000"/>
                </a:solidFill>
              </a:rPr>
              <a:t>Y* (= Λ*, Σ*) resonances </a:t>
            </a:r>
            <a:r>
              <a:rPr lang="en-US" altLang="ja-JP" sz="2000" b="1" dirty="0" smtClean="0">
                <a:solidFill>
                  <a:schemeClr val="tx1"/>
                </a:solidFill>
              </a:rPr>
              <a:t>are</a:t>
            </a:r>
            <a:r>
              <a:rPr kumimoji="1" lang="en-US" altLang="ja-JP" sz="2000" b="1" dirty="0" smtClean="0">
                <a:solidFill>
                  <a:schemeClr val="tx1"/>
                </a:solidFill>
              </a:rPr>
              <a:t> </a:t>
            </a:r>
            <a:r>
              <a:rPr kumimoji="1" lang="en-US" altLang="ja-JP" sz="2000" b="1" dirty="0" smtClean="0">
                <a:solidFill>
                  <a:srgbClr val="0000FF"/>
                </a:solidFill>
              </a:rPr>
              <a:t>much less understood</a:t>
            </a:r>
            <a:r>
              <a:rPr kumimoji="1" lang="en-US" altLang="ja-JP" sz="2000" b="1" dirty="0" smtClean="0">
                <a:solidFill>
                  <a:schemeClr val="tx1"/>
                </a:solidFill>
              </a:rPr>
              <a:t> than N* </a:t>
            </a:r>
            <a:r>
              <a:rPr lang="en-US" altLang="ja-JP" sz="2000" b="1" dirty="0">
                <a:solidFill>
                  <a:schemeClr val="tx1"/>
                </a:solidFill>
              </a:rPr>
              <a:t>&amp;</a:t>
            </a:r>
            <a:r>
              <a:rPr kumimoji="1" lang="en-US" altLang="ja-JP" sz="2000" b="1" dirty="0" smtClean="0">
                <a:solidFill>
                  <a:schemeClr val="tx1"/>
                </a:solidFill>
              </a:rPr>
              <a:t> Δ*</a:t>
            </a:r>
            <a:r>
              <a:rPr lang="ja-JP" altLang="en-US" sz="2000" b="1" dirty="0">
                <a:solidFill>
                  <a:schemeClr val="tx1"/>
                </a:solidFill>
              </a:rPr>
              <a:t> </a:t>
            </a:r>
            <a:r>
              <a:rPr lang="en-US" altLang="ja-JP" sz="2000" b="1" dirty="0" smtClean="0">
                <a:solidFill>
                  <a:schemeClr val="tx1"/>
                </a:solidFill>
              </a:rPr>
              <a:t>!!</a:t>
            </a:r>
            <a:endParaRPr kumimoji="1" lang="en-US" altLang="ja-JP" sz="2000" b="1" dirty="0" smtClean="0">
              <a:solidFill>
                <a:schemeClr val="tx1"/>
              </a:solidFill>
            </a:endParaRPr>
          </a:p>
        </p:txBody>
      </p:sp>
      <p:sp>
        <p:nvSpPr>
          <p:cNvPr id="2" name="テキスト ボックス 1"/>
          <p:cNvSpPr txBox="1"/>
          <p:nvPr/>
        </p:nvSpPr>
        <p:spPr>
          <a:xfrm>
            <a:off x="235711" y="2021353"/>
            <a:ext cx="5729004" cy="3262432"/>
          </a:xfrm>
          <a:prstGeom prst="rect">
            <a:avLst/>
          </a:prstGeom>
          <a:noFill/>
        </p:spPr>
        <p:txBody>
          <a:bodyPr wrap="none" rtlCol="0">
            <a:spAutoFit/>
          </a:bodyPr>
          <a:lstStyle/>
          <a:p>
            <a:pPr marL="285750" indent="-285750">
              <a:buClr>
                <a:srgbClr val="FF0000"/>
              </a:buClr>
              <a:buFont typeface="Wingdings" panose="05000000000000000000" pitchFamily="2" charset="2"/>
              <a:buChar char="ü"/>
            </a:pPr>
            <a:r>
              <a:rPr lang="en-US" altLang="ja-JP" b="1" dirty="0" smtClean="0"/>
              <a:t>Most of Σ*s are poorly established.</a:t>
            </a:r>
          </a:p>
          <a:p>
            <a:pPr marL="285750" indent="-285750">
              <a:buClr>
                <a:srgbClr val="FF0000"/>
              </a:buClr>
              <a:buFont typeface="Wingdings" panose="05000000000000000000" pitchFamily="2" charset="2"/>
              <a:buChar char="ü"/>
            </a:pPr>
            <a:endParaRPr lang="en-US" altLang="ja-JP" b="1" dirty="0"/>
          </a:p>
          <a:p>
            <a:pPr marL="285750" indent="-285750">
              <a:buClr>
                <a:srgbClr val="FF0000"/>
              </a:buClr>
              <a:buFont typeface="Wingdings" panose="05000000000000000000" pitchFamily="2" charset="2"/>
              <a:buChar char="ü"/>
            </a:pPr>
            <a:endParaRPr lang="en-US" altLang="ja-JP" b="1" dirty="0"/>
          </a:p>
          <a:p>
            <a:pPr marL="285750" indent="-285750">
              <a:buClr>
                <a:srgbClr val="FF0000"/>
              </a:buClr>
              <a:buFont typeface="Wingdings" panose="05000000000000000000" pitchFamily="2" charset="2"/>
              <a:buChar char="ü"/>
            </a:pPr>
            <a:endParaRPr lang="en-US" altLang="ja-JP" b="1" dirty="0" smtClean="0"/>
          </a:p>
          <a:p>
            <a:pPr marL="285750" indent="-285750">
              <a:buClr>
                <a:srgbClr val="FF0000"/>
              </a:buClr>
              <a:buFont typeface="Wingdings" panose="05000000000000000000" pitchFamily="2" charset="2"/>
              <a:buChar char="ü"/>
            </a:pPr>
            <a:endParaRPr lang="en-US" altLang="ja-JP" b="1" dirty="0" smtClean="0"/>
          </a:p>
          <a:p>
            <a:pPr marL="285750" indent="-285750">
              <a:buClr>
                <a:srgbClr val="FF0000"/>
              </a:buClr>
              <a:buFont typeface="Wingdings" panose="05000000000000000000" pitchFamily="2" charset="2"/>
              <a:buChar char="ü"/>
            </a:pPr>
            <a:r>
              <a:rPr lang="en-US" altLang="ja-JP" b="1" dirty="0" smtClean="0"/>
              <a:t>Spin-parity has not been determined for</a:t>
            </a:r>
          </a:p>
          <a:p>
            <a:pPr>
              <a:buClr>
                <a:srgbClr val="FF0000"/>
              </a:buClr>
            </a:pPr>
            <a:r>
              <a:rPr lang="en-US" altLang="ja-JP" b="1" dirty="0"/>
              <a:t> </a:t>
            </a:r>
            <a:r>
              <a:rPr lang="en-US" altLang="ja-JP" b="1" dirty="0" smtClean="0"/>
              <a:t>    a number of Y* resonances.</a:t>
            </a:r>
          </a:p>
          <a:p>
            <a:pPr>
              <a:buClr>
                <a:srgbClr val="FF0000"/>
              </a:buClr>
            </a:pPr>
            <a:r>
              <a:rPr kumimoji="1" lang="en-US" altLang="ja-JP" b="1" dirty="0"/>
              <a:t> </a:t>
            </a:r>
            <a:r>
              <a:rPr kumimoji="1" lang="en-US" altLang="ja-JP" b="1" dirty="0" smtClean="0"/>
              <a:t>   </a:t>
            </a:r>
          </a:p>
          <a:p>
            <a:pPr>
              <a:buClr>
                <a:srgbClr val="FF0000"/>
              </a:buClr>
            </a:pPr>
            <a:endParaRPr kumimoji="1" lang="en-US" altLang="ja-JP" b="1" dirty="0" smtClean="0"/>
          </a:p>
          <a:p>
            <a:pPr marL="285750" indent="-285750">
              <a:buClr>
                <a:srgbClr val="FF0000"/>
              </a:buClr>
              <a:buFont typeface="Wingdings" panose="05000000000000000000" pitchFamily="2" charset="2"/>
              <a:buChar char="ü"/>
            </a:pPr>
            <a:r>
              <a:rPr kumimoji="1" lang="en-US" altLang="ja-JP" b="1" dirty="0" smtClean="0"/>
              <a:t>Befor</a:t>
            </a:r>
            <a:r>
              <a:rPr lang="en-US" altLang="ja-JP" b="1" dirty="0" smtClean="0"/>
              <a:t>e 2012, PDG listed </a:t>
            </a:r>
            <a:r>
              <a:rPr lang="en-US" altLang="ja-JP" b="1" dirty="0"/>
              <a:t>o</a:t>
            </a:r>
            <a:r>
              <a:rPr kumimoji="1" lang="en-US" altLang="ja-JP" b="1" dirty="0" smtClean="0"/>
              <a:t>nly</a:t>
            </a:r>
            <a:r>
              <a:rPr lang="en-US" altLang="ja-JP" b="1" i="1" dirty="0" smtClean="0"/>
              <a:t> </a:t>
            </a:r>
            <a:r>
              <a:rPr kumimoji="1" lang="en-US" altLang="ja-JP" b="1" dirty="0" err="1" smtClean="0">
                <a:solidFill>
                  <a:srgbClr val="009900"/>
                </a:solidFill>
              </a:rPr>
              <a:t>Breit</a:t>
            </a:r>
            <a:r>
              <a:rPr kumimoji="1" lang="en-US" altLang="ja-JP" b="1" dirty="0" smtClean="0">
                <a:solidFill>
                  <a:srgbClr val="009900"/>
                </a:solidFill>
              </a:rPr>
              <a:t>-Wigner (BW) </a:t>
            </a:r>
          </a:p>
          <a:p>
            <a:pPr>
              <a:buClr>
                <a:srgbClr val="FF0000"/>
              </a:buClr>
            </a:pPr>
            <a:r>
              <a:rPr lang="en-US" altLang="ja-JP" b="1" dirty="0">
                <a:solidFill>
                  <a:srgbClr val="009900"/>
                </a:solidFill>
              </a:rPr>
              <a:t> </a:t>
            </a:r>
            <a:r>
              <a:rPr lang="en-US" altLang="ja-JP" b="1" dirty="0" smtClean="0">
                <a:solidFill>
                  <a:srgbClr val="009900"/>
                </a:solidFill>
              </a:rPr>
              <a:t>   </a:t>
            </a:r>
            <a:r>
              <a:rPr kumimoji="1" lang="en-US" altLang="ja-JP" b="1" dirty="0" smtClean="0">
                <a:solidFill>
                  <a:srgbClr val="009900"/>
                </a:solidFill>
              </a:rPr>
              <a:t>mass and width</a:t>
            </a:r>
            <a:r>
              <a:rPr kumimoji="1" lang="en-US" altLang="ja-JP" b="1" dirty="0" smtClean="0">
                <a:sym typeface="Wingdings" panose="05000000000000000000" pitchFamily="2" charset="2"/>
              </a:rPr>
              <a:t> </a:t>
            </a:r>
            <a:r>
              <a:rPr lang="en-US" altLang="ja-JP" sz="1400" b="1" dirty="0" smtClean="0">
                <a:sym typeface="Wingdings" panose="05000000000000000000" pitchFamily="2" charset="2"/>
              </a:rPr>
              <a:t>[</a:t>
            </a:r>
            <a:r>
              <a:rPr kumimoji="1" lang="en-US" altLang="ja-JP" sz="1400" b="1" dirty="0" smtClean="0">
                <a:sym typeface="Wingdings" panose="05000000000000000000" pitchFamily="2" charset="2"/>
              </a:rPr>
              <a:t>except Σ(1385)3/2</a:t>
            </a:r>
            <a:r>
              <a:rPr kumimoji="1" lang="en-US" altLang="ja-JP" sz="1400" b="1" baseline="30000" dirty="0" smtClean="0">
                <a:sym typeface="Wingdings" panose="05000000000000000000" pitchFamily="2" charset="2"/>
              </a:rPr>
              <a:t>+</a:t>
            </a:r>
            <a:r>
              <a:rPr kumimoji="1" lang="en-US" altLang="ja-JP" sz="1400" b="1" dirty="0" smtClean="0">
                <a:sym typeface="Wingdings" panose="05000000000000000000" pitchFamily="2" charset="2"/>
              </a:rPr>
              <a:t>, Λ(1520)3/2</a:t>
            </a:r>
            <a:r>
              <a:rPr kumimoji="1" lang="en-US" altLang="ja-JP" sz="1400" b="1" baseline="30000" dirty="0" smtClean="0">
                <a:sym typeface="Wingdings" panose="05000000000000000000" pitchFamily="2" charset="2"/>
              </a:rPr>
              <a:t>- </a:t>
            </a:r>
            <a:r>
              <a:rPr kumimoji="1" lang="en-US" altLang="ja-JP" sz="1400" b="1" dirty="0" smtClean="0">
                <a:sym typeface="Wingdings" panose="05000000000000000000" pitchFamily="2" charset="2"/>
              </a:rPr>
              <a:t>]</a:t>
            </a:r>
            <a:endParaRPr kumimoji="1" lang="en-US" altLang="ja-JP" sz="1400" b="1" dirty="0" smtClean="0"/>
          </a:p>
        </p:txBody>
      </p:sp>
      <p:sp>
        <p:nvSpPr>
          <p:cNvPr id="8" name="テキスト ボックス 7"/>
          <p:cNvSpPr txBox="1"/>
          <p:nvPr/>
        </p:nvSpPr>
        <p:spPr>
          <a:xfrm>
            <a:off x="5990504" y="5622904"/>
            <a:ext cx="1428596" cy="369332"/>
          </a:xfrm>
          <a:prstGeom prst="rect">
            <a:avLst/>
          </a:prstGeom>
          <a:noFill/>
        </p:spPr>
        <p:txBody>
          <a:bodyPr wrap="none" rtlCol="0">
            <a:spAutoFit/>
          </a:bodyPr>
          <a:lstStyle/>
          <a:p>
            <a:r>
              <a:rPr kumimoji="1" lang="en-US" altLang="ja-JP" b="1" dirty="0" smtClean="0">
                <a:solidFill>
                  <a:srgbClr val="0000FF"/>
                </a:solidFill>
              </a:rPr>
              <a:t>PDG listing</a:t>
            </a:r>
            <a:endParaRPr kumimoji="1" lang="ja-JP" altLang="en-US" b="1" dirty="0">
              <a:solidFill>
                <a:srgbClr val="0000FF"/>
              </a:solidFill>
            </a:endParaRPr>
          </a:p>
        </p:txBody>
      </p:sp>
      <p:sp>
        <p:nvSpPr>
          <p:cNvPr id="9" name="テキスト ボックス 8"/>
          <p:cNvSpPr txBox="1"/>
          <p:nvPr/>
        </p:nvSpPr>
        <p:spPr>
          <a:xfrm>
            <a:off x="6516216" y="1556792"/>
            <a:ext cx="402674" cy="338554"/>
          </a:xfrm>
          <a:prstGeom prst="rect">
            <a:avLst/>
          </a:prstGeom>
          <a:noFill/>
        </p:spPr>
        <p:txBody>
          <a:bodyPr wrap="none" rtlCol="0">
            <a:spAutoFit/>
          </a:bodyPr>
          <a:lstStyle/>
          <a:p>
            <a:r>
              <a:rPr lang="en-US" altLang="ja-JP" sz="1600" b="1" dirty="0" smtClean="0">
                <a:solidFill>
                  <a:srgbClr val="FF3300"/>
                </a:solidFill>
              </a:rPr>
              <a:t>Λ*</a:t>
            </a:r>
            <a:endParaRPr kumimoji="1" lang="ja-JP" altLang="en-US" sz="1600" b="1" dirty="0">
              <a:solidFill>
                <a:srgbClr val="FF3300"/>
              </a:solidFill>
            </a:endParaRPr>
          </a:p>
        </p:txBody>
      </p:sp>
      <p:sp>
        <p:nvSpPr>
          <p:cNvPr id="19" name="テキスト ボックス 18"/>
          <p:cNvSpPr txBox="1"/>
          <p:nvPr/>
        </p:nvSpPr>
        <p:spPr>
          <a:xfrm>
            <a:off x="8028384" y="1556792"/>
            <a:ext cx="388248" cy="338554"/>
          </a:xfrm>
          <a:prstGeom prst="rect">
            <a:avLst/>
          </a:prstGeom>
          <a:noFill/>
        </p:spPr>
        <p:txBody>
          <a:bodyPr wrap="none" rtlCol="0">
            <a:spAutoFit/>
          </a:bodyPr>
          <a:lstStyle/>
          <a:p>
            <a:r>
              <a:rPr lang="en-US" altLang="ja-JP" sz="1600" b="1" dirty="0">
                <a:solidFill>
                  <a:srgbClr val="FF3300"/>
                </a:solidFill>
              </a:rPr>
              <a:t>Σ</a:t>
            </a:r>
            <a:r>
              <a:rPr lang="en-US" altLang="ja-JP" sz="1600" b="1" dirty="0" smtClean="0">
                <a:solidFill>
                  <a:srgbClr val="FF3300"/>
                </a:solidFill>
              </a:rPr>
              <a:t>*</a:t>
            </a:r>
            <a:endParaRPr kumimoji="1" lang="ja-JP" altLang="en-US" sz="1600" b="1" dirty="0">
              <a:solidFill>
                <a:srgbClr val="FF3300"/>
              </a:solidFill>
            </a:endParaRPr>
          </a:p>
        </p:txBody>
      </p:sp>
      <p:sp>
        <p:nvSpPr>
          <p:cNvPr id="24" name="Rectangle 8"/>
          <p:cNvSpPr>
            <a:spLocks noGrp="1" noChangeArrowheads="1"/>
          </p:cNvSpPr>
          <p:nvPr>
            <p:ph type="title"/>
          </p:nvPr>
        </p:nvSpPr>
        <p:spPr>
          <a:xfrm>
            <a:off x="0" y="0"/>
            <a:ext cx="9144000" cy="836712"/>
          </a:xfrm>
        </p:spPr>
        <p:txBody>
          <a:bodyPr>
            <a:noAutofit/>
          </a:bodyPr>
          <a:lstStyle/>
          <a:p>
            <a:r>
              <a:rPr lang="en-US" altLang="ja-JP" sz="2800" dirty="0" smtClean="0">
                <a:solidFill>
                  <a:srgbClr val="0000FF"/>
                </a:solidFill>
                <a:latin typeface="Arial Black" pitchFamily="34" charset="0"/>
                <a:ea typeface="ＭＳ Ｐゴシック" charset="-128"/>
              </a:rPr>
              <a:t>Current situation of Y*(= Λ*, Σ*) spectroscopy</a:t>
            </a:r>
            <a:endParaRPr lang="en-US" altLang="ja-JP" sz="2800" b="0" dirty="0">
              <a:solidFill>
                <a:srgbClr val="0000FF"/>
              </a:solidFill>
              <a:latin typeface="Arial Black" pitchFamily="34" charset="0"/>
              <a:ea typeface="ＭＳ Ｐゴシック" charset="-128"/>
            </a:endParaRPr>
          </a:p>
        </p:txBody>
      </p:sp>
      <p:sp>
        <p:nvSpPr>
          <p:cNvPr id="12" name="テキスト ボックス 11"/>
          <p:cNvSpPr txBox="1"/>
          <p:nvPr/>
        </p:nvSpPr>
        <p:spPr>
          <a:xfrm>
            <a:off x="539552" y="2403465"/>
            <a:ext cx="4972259" cy="738664"/>
          </a:xfrm>
          <a:prstGeom prst="rect">
            <a:avLst/>
          </a:prstGeom>
          <a:noFill/>
        </p:spPr>
        <p:txBody>
          <a:bodyPr wrap="none" rtlCol="0">
            <a:spAutoFit/>
          </a:bodyPr>
          <a:lstStyle/>
          <a:p>
            <a:pPr marL="285750" indent="-285750">
              <a:lnSpc>
                <a:spcPct val="150000"/>
              </a:lnSpc>
              <a:buClr>
                <a:srgbClr val="0000FF"/>
              </a:buClr>
              <a:buFont typeface="Wingdings" panose="05000000000000000000" pitchFamily="2" charset="2"/>
              <a:buChar char="Ø"/>
            </a:pPr>
            <a:r>
              <a:rPr lang="en-US" altLang="ja-JP" sz="1400" b="1" i="1" dirty="0" smtClean="0">
                <a:solidFill>
                  <a:srgbClr val="FF0000"/>
                </a:solidFill>
              </a:rPr>
              <a:t>ONLY</a:t>
            </a:r>
            <a:r>
              <a:rPr kumimoji="1" lang="en-US" altLang="ja-JP" sz="1400" b="1" i="1" dirty="0" smtClean="0">
                <a:solidFill>
                  <a:srgbClr val="FF0000"/>
                </a:solidFill>
              </a:rPr>
              <a:t> 6</a:t>
            </a:r>
            <a:r>
              <a:rPr kumimoji="1" lang="en-US" altLang="ja-JP" sz="1400" b="1" dirty="0" smtClean="0">
                <a:solidFill>
                  <a:srgbClr val="FF0000"/>
                </a:solidFill>
              </a:rPr>
              <a:t> </a:t>
            </a:r>
            <a:r>
              <a:rPr kumimoji="1" lang="en-US" altLang="ja-JP" sz="1400" b="1" dirty="0" smtClean="0"/>
              <a:t>out of </a:t>
            </a:r>
            <a:r>
              <a:rPr kumimoji="1" lang="en-US" altLang="ja-JP" sz="1400" b="1" smtClean="0">
                <a:solidFill>
                  <a:srgbClr val="0000FF"/>
                </a:solidFill>
              </a:rPr>
              <a:t>26 reported Σ*s </a:t>
            </a:r>
            <a:r>
              <a:rPr kumimoji="1" lang="en-US" altLang="ja-JP" sz="1400" b="1" dirty="0" smtClean="0"/>
              <a:t>are rated as 4* by PDG</a:t>
            </a:r>
          </a:p>
          <a:p>
            <a:pPr marL="285750" indent="-285750">
              <a:lnSpc>
                <a:spcPct val="150000"/>
              </a:lnSpc>
              <a:buClr>
                <a:srgbClr val="0000FF"/>
              </a:buClr>
              <a:buFont typeface="Wingdings" panose="05000000000000000000" pitchFamily="2" charset="2"/>
              <a:buChar char="Ø"/>
            </a:pPr>
            <a:r>
              <a:rPr lang="en-US" altLang="ja-JP" sz="1400" b="1" dirty="0" smtClean="0"/>
              <a:t>Even low-lying states are still uncertain.</a:t>
            </a:r>
            <a:r>
              <a:rPr kumimoji="1" lang="en-US" altLang="ja-JP" sz="1400" b="1" dirty="0" smtClean="0"/>
              <a:t> </a:t>
            </a:r>
            <a:endParaRPr kumimoji="1" lang="ja-JP" altLang="en-US" sz="1400" b="1" dirty="0"/>
          </a:p>
        </p:txBody>
      </p:sp>
      <p:sp>
        <p:nvSpPr>
          <p:cNvPr id="13" name="テキスト ボックス 12"/>
          <p:cNvSpPr txBox="1"/>
          <p:nvPr/>
        </p:nvSpPr>
        <p:spPr>
          <a:xfrm>
            <a:off x="579947" y="5283785"/>
            <a:ext cx="4136069" cy="1169551"/>
          </a:xfrm>
          <a:prstGeom prst="rect">
            <a:avLst/>
          </a:prstGeom>
          <a:noFill/>
        </p:spPr>
        <p:txBody>
          <a:bodyPr wrap="none" rtlCol="0">
            <a:spAutoFit/>
          </a:bodyPr>
          <a:lstStyle/>
          <a:p>
            <a:pPr marL="285750" indent="-285750">
              <a:buClr>
                <a:srgbClr val="0000FF"/>
              </a:buClr>
              <a:buFont typeface="Wingdings" panose="05000000000000000000" pitchFamily="2" charset="2"/>
              <a:buChar char="Ø"/>
            </a:pPr>
            <a:r>
              <a:rPr lang="en-US" altLang="ja-JP" sz="1400" b="1" dirty="0" smtClean="0"/>
              <a:t>N</a:t>
            </a:r>
            <a:r>
              <a:rPr lang="en-US" altLang="ja-JP" sz="1400" b="1" dirty="0"/>
              <a:t>* &amp; Δ* case: </a:t>
            </a:r>
          </a:p>
          <a:p>
            <a:pPr>
              <a:buClr>
                <a:srgbClr val="0000FF"/>
              </a:buClr>
            </a:pPr>
            <a:r>
              <a:rPr lang="en-US" altLang="ja-JP" sz="1400" b="1" dirty="0"/>
              <a:t>      </a:t>
            </a:r>
            <a:r>
              <a:rPr lang="en-US" altLang="ja-JP" sz="1400" b="1" dirty="0" smtClean="0"/>
              <a:t>Resonances </a:t>
            </a:r>
            <a:r>
              <a:rPr lang="en-US" altLang="ja-JP" sz="1400" b="1" dirty="0">
                <a:solidFill>
                  <a:srgbClr val="FF0000"/>
                </a:solidFill>
              </a:rPr>
              <a:t>defined by poles of scattering</a:t>
            </a:r>
          </a:p>
          <a:p>
            <a:pPr>
              <a:buClr>
                <a:srgbClr val="0000FF"/>
              </a:buClr>
            </a:pPr>
            <a:r>
              <a:rPr lang="en-US" altLang="ja-JP" sz="1400" b="1" dirty="0">
                <a:solidFill>
                  <a:srgbClr val="FF0000"/>
                </a:solidFill>
              </a:rPr>
              <a:t>      </a:t>
            </a:r>
            <a:r>
              <a:rPr lang="en-US" altLang="ja-JP" sz="1400" b="1" dirty="0" smtClean="0">
                <a:solidFill>
                  <a:srgbClr val="FF0000"/>
                </a:solidFill>
              </a:rPr>
              <a:t>amplitudes </a:t>
            </a:r>
            <a:r>
              <a:rPr lang="en-US" altLang="ja-JP" sz="1400" b="1" dirty="0"/>
              <a:t>are extensively studied; </a:t>
            </a:r>
          </a:p>
          <a:p>
            <a:pPr>
              <a:buClr>
                <a:srgbClr val="0000FF"/>
              </a:buClr>
            </a:pPr>
            <a:r>
              <a:rPr lang="en-US" altLang="ja-JP" sz="1400" b="1" dirty="0"/>
              <a:t>     </a:t>
            </a:r>
            <a:r>
              <a:rPr lang="en-US" altLang="ja-JP" sz="1400" b="1" dirty="0" smtClean="0"/>
              <a:t> PDG </a:t>
            </a:r>
            <a:r>
              <a:rPr lang="en-US" altLang="ja-JP" sz="1400" b="1" dirty="0"/>
              <a:t>lists </a:t>
            </a:r>
            <a:r>
              <a:rPr lang="en-US" altLang="ja-JP" sz="1400" b="1" dirty="0">
                <a:solidFill>
                  <a:srgbClr val="0000FF"/>
                </a:solidFill>
              </a:rPr>
              <a:t>BOTH pole and BW parameters</a:t>
            </a:r>
            <a:r>
              <a:rPr lang="en-US" altLang="ja-JP" sz="1400" b="1" dirty="0"/>
              <a:t>.</a:t>
            </a:r>
          </a:p>
          <a:p>
            <a:pPr marL="285750" indent="-285750">
              <a:buClr>
                <a:srgbClr val="0000FF"/>
              </a:buClr>
              <a:buFont typeface="Wingdings" panose="05000000000000000000" pitchFamily="2" charset="2"/>
              <a:buChar char="Ø"/>
            </a:pPr>
            <a:endParaRPr kumimoji="1" lang="ja-JP" altLang="en-US" sz="1400" dirty="0"/>
          </a:p>
        </p:txBody>
      </p:sp>
      <p:grpSp>
        <p:nvGrpSpPr>
          <p:cNvPr id="5" name="グループ化 4"/>
          <p:cNvGrpSpPr/>
          <p:nvPr/>
        </p:nvGrpSpPr>
        <p:grpSpPr>
          <a:xfrm>
            <a:off x="7521963" y="2420888"/>
            <a:ext cx="1300874" cy="2808312"/>
            <a:chOff x="7521963" y="2420888"/>
            <a:chExt cx="1300874" cy="2808312"/>
          </a:xfrm>
        </p:grpSpPr>
        <p:cxnSp>
          <p:nvCxnSpPr>
            <p:cNvPr id="15" name="直線コネクタ 14"/>
            <p:cNvCxnSpPr/>
            <p:nvPr/>
          </p:nvCxnSpPr>
          <p:spPr>
            <a:xfrm>
              <a:off x="7521963" y="2420888"/>
              <a:ext cx="12985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521963" y="2573288"/>
              <a:ext cx="12985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524328" y="3573016"/>
              <a:ext cx="12985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524328" y="4221088"/>
              <a:ext cx="12985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524328" y="4725144"/>
              <a:ext cx="12985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524328" y="5229200"/>
              <a:ext cx="12985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グループ化 3"/>
          <p:cNvGrpSpPr/>
          <p:nvPr/>
        </p:nvGrpSpPr>
        <p:grpSpPr>
          <a:xfrm>
            <a:off x="6428850" y="2515182"/>
            <a:ext cx="2034927" cy="4154176"/>
            <a:chOff x="6428850" y="2515182"/>
            <a:chExt cx="2034927" cy="4154176"/>
          </a:xfrm>
        </p:grpSpPr>
        <p:sp>
          <p:nvSpPr>
            <p:cNvPr id="22" name="円/楕円 21"/>
            <p:cNvSpPr/>
            <p:nvPr/>
          </p:nvSpPr>
          <p:spPr>
            <a:xfrm>
              <a:off x="8001947" y="2515182"/>
              <a:ext cx="461830" cy="409761"/>
            </a:xfrm>
            <a:prstGeom prst="ellipse">
              <a:avLst/>
            </a:prstGeom>
            <a:noFill/>
            <a:ln>
              <a:solidFill>
                <a:srgbClr val="7030A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3" name="円/楕円 22"/>
            <p:cNvSpPr/>
            <p:nvPr/>
          </p:nvSpPr>
          <p:spPr>
            <a:xfrm>
              <a:off x="7991593" y="3523785"/>
              <a:ext cx="461830" cy="223025"/>
            </a:xfrm>
            <a:prstGeom prst="ellipse">
              <a:avLst/>
            </a:prstGeom>
            <a:noFill/>
            <a:ln>
              <a:solidFill>
                <a:srgbClr val="7030A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5" name="円/楕円 24"/>
            <p:cNvSpPr/>
            <p:nvPr/>
          </p:nvSpPr>
          <p:spPr>
            <a:xfrm>
              <a:off x="7980443" y="5807570"/>
              <a:ext cx="461830" cy="861788"/>
            </a:xfrm>
            <a:prstGeom prst="ellipse">
              <a:avLst/>
            </a:prstGeom>
            <a:noFill/>
            <a:ln>
              <a:solidFill>
                <a:srgbClr val="7030A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6" name="円/楕円 25"/>
            <p:cNvSpPr/>
            <p:nvPr/>
          </p:nvSpPr>
          <p:spPr>
            <a:xfrm>
              <a:off x="6429237" y="5013176"/>
              <a:ext cx="461830" cy="436948"/>
            </a:xfrm>
            <a:prstGeom prst="ellipse">
              <a:avLst/>
            </a:prstGeom>
            <a:noFill/>
            <a:ln>
              <a:solidFill>
                <a:srgbClr val="7030A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7" name="円/楕円 26"/>
            <p:cNvSpPr/>
            <p:nvPr/>
          </p:nvSpPr>
          <p:spPr>
            <a:xfrm>
              <a:off x="6428850" y="4149080"/>
              <a:ext cx="461830" cy="211047"/>
            </a:xfrm>
            <a:prstGeom prst="ellipse">
              <a:avLst/>
            </a:prstGeom>
            <a:noFill/>
            <a:ln>
              <a:solidFill>
                <a:srgbClr val="7030A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spTree>
    <p:custDataLst>
      <p:tags r:id="rId1"/>
    </p:custDataLst>
    <p:extLst>
      <p:ext uri="{BB962C8B-B14F-4D97-AF65-F5344CB8AC3E}">
        <p14:creationId xmlns:p14="http://schemas.microsoft.com/office/powerpoint/2010/main" val="41165538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dissolve">
                                      <p:cBhvr>
                                        <p:cTn id="17" dur="500"/>
                                        <p:tgtEl>
                                          <p:spTgt spid="2">
                                            <p:txEl>
                                              <p:pRg st="9" end="9"/>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2">
                                            <p:txEl>
                                              <p:pRg st="10" end="10"/>
                                            </p:txEl>
                                          </p:spTgt>
                                        </p:tgtEl>
                                        <p:attrNameLst>
                                          <p:attrName>style.visibility</p:attrName>
                                        </p:attrNameLst>
                                      </p:cBhvr>
                                      <p:to>
                                        <p:strVal val="visible"/>
                                      </p:to>
                                    </p:set>
                                    <p:animEffect transition="in" filter="dissolve">
                                      <p:cBhvr>
                                        <p:cTn id="20" dur="500"/>
                                        <p:tgtEl>
                                          <p:spTgt spid="2">
                                            <p:txEl>
                                              <p:pRg st="10" end="10"/>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863709"/>
            <a:ext cx="1440000" cy="3586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グループ化 2"/>
          <p:cNvGrpSpPr>
            <a:grpSpLocks noChangeAspect="1"/>
          </p:cNvGrpSpPr>
          <p:nvPr/>
        </p:nvGrpSpPr>
        <p:grpSpPr>
          <a:xfrm>
            <a:off x="7471454" y="1857904"/>
            <a:ext cx="1440000" cy="4811456"/>
            <a:chOff x="7020271" y="1176828"/>
            <a:chExt cx="1622132" cy="5420010"/>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1" y="1530688"/>
              <a:ext cx="1478269" cy="506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795" y="1176828"/>
              <a:ext cx="1606608" cy="374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テキスト ボックス 10"/>
          <p:cNvSpPr txBox="1"/>
          <p:nvPr/>
        </p:nvSpPr>
        <p:spPr>
          <a:xfrm>
            <a:off x="532751" y="1041378"/>
            <a:ext cx="8071697" cy="400110"/>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buClr>
                <a:srgbClr val="FF0000"/>
              </a:buClr>
            </a:pPr>
            <a:r>
              <a:rPr lang="en-US" altLang="ja-JP" sz="2000" b="1" dirty="0" smtClean="0">
                <a:solidFill>
                  <a:srgbClr val="FF0000"/>
                </a:solidFill>
              </a:rPr>
              <a:t>Y* (= Λ*, Σ*) resonances </a:t>
            </a:r>
            <a:r>
              <a:rPr lang="en-US" altLang="ja-JP" sz="2000" b="1" dirty="0" smtClean="0">
                <a:solidFill>
                  <a:schemeClr val="tx1"/>
                </a:solidFill>
              </a:rPr>
              <a:t>are</a:t>
            </a:r>
            <a:r>
              <a:rPr kumimoji="1" lang="en-US" altLang="ja-JP" sz="2000" b="1" dirty="0" smtClean="0">
                <a:solidFill>
                  <a:schemeClr val="tx1"/>
                </a:solidFill>
              </a:rPr>
              <a:t> </a:t>
            </a:r>
            <a:r>
              <a:rPr kumimoji="1" lang="en-US" altLang="ja-JP" sz="2000" b="1" dirty="0" smtClean="0">
                <a:solidFill>
                  <a:srgbClr val="0000FF"/>
                </a:solidFill>
              </a:rPr>
              <a:t>much less understood</a:t>
            </a:r>
            <a:r>
              <a:rPr kumimoji="1" lang="en-US" altLang="ja-JP" sz="2000" b="1" dirty="0" smtClean="0">
                <a:solidFill>
                  <a:schemeClr val="tx1"/>
                </a:solidFill>
              </a:rPr>
              <a:t> than N* </a:t>
            </a:r>
            <a:r>
              <a:rPr lang="en-US" altLang="ja-JP" sz="2000" b="1" dirty="0">
                <a:solidFill>
                  <a:schemeClr val="tx1"/>
                </a:solidFill>
              </a:rPr>
              <a:t>&amp;</a:t>
            </a:r>
            <a:r>
              <a:rPr kumimoji="1" lang="en-US" altLang="ja-JP" sz="2000" b="1" dirty="0" smtClean="0">
                <a:solidFill>
                  <a:schemeClr val="tx1"/>
                </a:solidFill>
              </a:rPr>
              <a:t> Δ*</a:t>
            </a:r>
            <a:r>
              <a:rPr lang="ja-JP" altLang="en-US" sz="2000" b="1" dirty="0">
                <a:solidFill>
                  <a:schemeClr val="tx1"/>
                </a:solidFill>
              </a:rPr>
              <a:t> </a:t>
            </a:r>
            <a:r>
              <a:rPr lang="en-US" altLang="ja-JP" sz="2000" b="1" dirty="0" smtClean="0">
                <a:solidFill>
                  <a:schemeClr val="tx1"/>
                </a:solidFill>
              </a:rPr>
              <a:t>!!</a:t>
            </a:r>
            <a:endParaRPr kumimoji="1" lang="en-US" altLang="ja-JP" sz="2000" b="1" dirty="0" smtClean="0">
              <a:solidFill>
                <a:schemeClr val="tx1"/>
              </a:solidFill>
            </a:endParaRPr>
          </a:p>
        </p:txBody>
      </p:sp>
      <p:sp>
        <p:nvSpPr>
          <p:cNvPr id="8" name="テキスト ボックス 7"/>
          <p:cNvSpPr txBox="1"/>
          <p:nvPr/>
        </p:nvSpPr>
        <p:spPr>
          <a:xfrm>
            <a:off x="5990504" y="5622904"/>
            <a:ext cx="1428596" cy="369332"/>
          </a:xfrm>
          <a:prstGeom prst="rect">
            <a:avLst/>
          </a:prstGeom>
          <a:noFill/>
        </p:spPr>
        <p:txBody>
          <a:bodyPr wrap="none" rtlCol="0">
            <a:spAutoFit/>
          </a:bodyPr>
          <a:lstStyle/>
          <a:p>
            <a:r>
              <a:rPr kumimoji="1" lang="en-US" altLang="ja-JP" b="1" dirty="0" smtClean="0">
                <a:solidFill>
                  <a:srgbClr val="0000FF"/>
                </a:solidFill>
              </a:rPr>
              <a:t>PDG listing</a:t>
            </a:r>
            <a:endParaRPr kumimoji="1" lang="ja-JP" altLang="en-US" b="1" dirty="0">
              <a:solidFill>
                <a:srgbClr val="0000FF"/>
              </a:solidFill>
            </a:endParaRPr>
          </a:p>
        </p:txBody>
      </p:sp>
      <p:sp>
        <p:nvSpPr>
          <p:cNvPr id="9" name="テキスト ボックス 8"/>
          <p:cNvSpPr txBox="1"/>
          <p:nvPr/>
        </p:nvSpPr>
        <p:spPr>
          <a:xfrm>
            <a:off x="6516216" y="1556792"/>
            <a:ext cx="402674" cy="338554"/>
          </a:xfrm>
          <a:prstGeom prst="rect">
            <a:avLst/>
          </a:prstGeom>
          <a:noFill/>
        </p:spPr>
        <p:txBody>
          <a:bodyPr wrap="none" rtlCol="0">
            <a:spAutoFit/>
          </a:bodyPr>
          <a:lstStyle/>
          <a:p>
            <a:r>
              <a:rPr lang="en-US" altLang="ja-JP" sz="1600" b="1" dirty="0" smtClean="0">
                <a:solidFill>
                  <a:srgbClr val="FF3300"/>
                </a:solidFill>
              </a:rPr>
              <a:t>Λ*</a:t>
            </a:r>
            <a:endParaRPr kumimoji="1" lang="ja-JP" altLang="en-US" sz="1600" b="1" dirty="0">
              <a:solidFill>
                <a:srgbClr val="FF3300"/>
              </a:solidFill>
            </a:endParaRPr>
          </a:p>
        </p:txBody>
      </p:sp>
      <p:sp>
        <p:nvSpPr>
          <p:cNvPr id="19" name="テキスト ボックス 18"/>
          <p:cNvSpPr txBox="1"/>
          <p:nvPr/>
        </p:nvSpPr>
        <p:spPr>
          <a:xfrm>
            <a:off x="8028384" y="1556792"/>
            <a:ext cx="388248" cy="338554"/>
          </a:xfrm>
          <a:prstGeom prst="rect">
            <a:avLst/>
          </a:prstGeom>
          <a:noFill/>
        </p:spPr>
        <p:txBody>
          <a:bodyPr wrap="none" rtlCol="0">
            <a:spAutoFit/>
          </a:bodyPr>
          <a:lstStyle/>
          <a:p>
            <a:r>
              <a:rPr lang="en-US" altLang="ja-JP" sz="1600" b="1" dirty="0">
                <a:solidFill>
                  <a:srgbClr val="FF3300"/>
                </a:solidFill>
              </a:rPr>
              <a:t>Σ</a:t>
            </a:r>
            <a:r>
              <a:rPr lang="en-US" altLang="ja-JP" sz="1600" b="1" dirty="0" smtClean="0">
                <a:solidFill>
                  <a:srgbClr val="FF3300"/>
                </a:solidFill>
              </a:rPr>
              <a:t>*</a:t>
            </a:r>
            <a:endParaRPr kumimoji="1" lang="ja-JP" altLang="en-US" sz="1600" b="1" dirty="0">
              <a:solidFill>
                <a:srgbClr val="FF3300"/>
              </a:solidFill>
            </a:endParaRPr>
          </a:p>
        </p:txBody>
      </p:sp>
      <p:sp>
        <p:nvSpPr>
          <p:cNvPr id="24" name="Rectangle 8"/>
          <p:cNvSpPr>
            <a:spLocks noGrp="1" noChangeArrowheads="1"/>
          </p:cNvSpPr>
          <p:nvPr>
            <p:ph type="title"/>
          </p:nvPr>
        </p:nvSpPr>
        <p:spPr>
          <a:xfrm>
            <a:off x="0" y="0"/>
            <a:ext cx="9144000" cy="836712"/>
          </a:xfrm>
        </p:spPr>
        <p:txBody>
          <a:bodyPr>
            <a:noAutofit/>
          </a:bodyPr>
          <a:lstStyle/>
          <a:p>
            <a:r>
              <a:rPr lang="en-US" altLang="ja-JP" sz="2800" dirty="0" smtClean="0">
                <a:solidFill>
                  <a:srgbClr val="0000FF"/>
                </a:solidFill>
                <a:latin typeface="Arial Black" pitchFamily="34" charset="0"/>
                <a:ea typeface="ＭＳ Ｐゴシック" charset="-128"/>
              </a:rPr>
              <a:t>Current situation of Y*(= Λ*, Σ*) spectroscopy</a:t>
            </a:r>
            <a:endParaRPr lang="en-US" altLang="ja-JP" sz="2800" b="0" dirty="0">
              <a:solidFill>
                <a:srgbClr val="0000FF"/>
              </a:solidFill>
              <a:latin typeface="Arial Black" pitchFamily="34" charset="0"/>
              <a:ea typeface="ＭＳ Ｐゴシック" charset="-128"/>
            </a:endParaRPr>
          </a:p>
        </p:txBody>
      </p:sp>
      <p:cxnSp>
        <p:nvCxnSpPr>
          <p:cNvPr id="15" name="直線コネクタ 14"/>
          <p:cNvCxnSpPr/>
          <p:nvPr/>
        </p:nvCxnSpPr>
        <p:spPr>
          <a:xfrm>
            <a:off x="7521963" y="2420888"/>
            <a:ext cx="12985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521963" y="2573288"/>
            <a:ext cx="12985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524328" y="3573016"/>
            <a:ext cx="12985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524328" y="4221088"/>
            <a:ext cx="12985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524328" y="4725144"/>
            <a:ext cx="12985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524328" y="5229200"/>
            <a:ext cx="12985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8001947" y="2515182"/>
            <a:ext cx="461830" cy="409761"/>
          </a:xfrm>
          <a:prstGeom prst="ellipse">
            <a:avLst/>
          </a:prstGeom>
          <a:noFill/>
          <a:ln>
            <a:solidFill>
              <a:srgbClr val="7030A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3" name="円/楕円 22"/>
          <p:cNvSpPr/>
          <p:nvPr/>
        </p:nvSpPr>
        <p:spPr>
          <a:xfrm>
            <a:off x="7991593" y="3523785"/>
            <a:ext cx="461830" cy="223025"/>
          </a:xfrm>
          <a:prstGeom prst="ellipse">
            <a:avLst/>
          </a:prstGeom>
          <a:noFill/>
          <a:ln>
            <a:solidFill>
              <a:srgbClr val="7030A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5" name="円/楕円 24"/>
          <p:cNvSpPr/>
          <p:nvPr/>
        </p:nvSpPr>
        <p:spPr>
          <a:xfrm>
            <a:off x="7980443" y="5807570"/>
            <a:ext cx="461830" cy="861788"/>
          </a:xfrm>
          <a:prstGeom prst="ellipse">
            <a:avLst/>
          </a:prstGeom>
          <a:noFill/>
          <a:ln>
            <a:solidFill>
              <a:srgbClr val="7030A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6" name="円/楕円 25"/>
          <p:cNvSpPr/>
          <p:nvPr/>
        </p:nvSpPr>
        <p:spPr>
          <a:xfrm>
            <a:off x="6429237" y="5013176"/>
            <a:ext cx="461830" cy="436948"/>
          </a:xfrm>
          <a:prstGeom prst="ellipse">
            <a:avLst/>
          </a:prstGeom>
          <a:noFill/>
          <a:ln>
            <a:solidFill>
              <a:srgbClr val="7030A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7" name="円/楕円 26"/>
          <p:cNvSpPr/>
          <p:nvPr/>
        </p:nvSpPr>
        <p:spPr>
          <a:xfrm>
            <a:off x="6428850" y="4149080"/>
            <a:ext cx="461830" cy="211047"/>
          </a:xfrm>
          <a:prstGeom prst="ellipse">
            <a:avLst/>
          </a:prstGeom>
          <a:noFill/>
          <a:ln>
            <a:solidFill>
              <a:srgbClr val="7030A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8" name="テキスト ボックス 27"/>
          <p:cNvSpPr txBox="1"/>
          <p:nvPr/>
        </p:nvSpPr>
        <p:spPr>
          <a:xfrm>
            <a:off x="250970" y="2060848"/>
            <a:ext cx="4720203" cy="120032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marL="285750" indent="-285750">
              <a:buClr>
                <a:srgbClr val="FF0000"/>
              </a:buClr>
              <a:buFont typeface="Wingdings" panose="05000000000000000000" pitchFamily="2" charset="2"/>
              <a:buChar char="ü"/>
            </a:pPr>
            <a:r>
              <a:rPr lang="en-US" altLang="ja-JP" b="1" dirty="0" smtClean="0">
                <a:solidFill>
                  <a:srgbClr val="0000FF"/>
                </a:solidFill>
              </a:rPr>
              <a:t>Comprehensive partial-wave</a:t>
            </a:r>
            <a:r>
              <a:rPr lang="en-US" altLang="ja-JP" b="1" dirty="0">
                <a:solidFill>
                  <a:srgbClr val="0000FF"/>
                </a:solidFill>
              </a:rPr>
              <a:t> </a:t>
            </a:r>
            <a:r>
              <a:rPr lang="en-US" altLang="ja-JP" b="1" dirty="0" smtClean="0">
                <a:solidFill>
                  <a:srgbClr val="0000FF"/>
                </a:solidFill>
              </a:rPr>
              <a:t>analyses</a:t>
            </a:r>
            <a:r>
              <a:rPr lang="en-US" altLang="ja-JP" b="1" dirty="0" smtClean="0">
                <a:solidFill>
                  <a:schemeClr val="tx1"/>
                </a:solidFill>
              </a:rPr>
              <a:t> </a:t>
            </a:r>
          </a:p>
          <a:p>
            <a:pPr>
              <a:buClr>
                <a:srgbClr val="FF0000"/>
              </a:buClr>
            </a:pPr>
            <a:r>
              <a:rPr lang="en-US" altLang="ja-JP" b="1" dirty="0">
                <a:solidFill>
                  <a:schemeClr val="tx1"/>
                </a:solidFill>
              </a:rPr>
              <a:t> </a:t>
            </a:r>
            <a:r>
              <a:rPr lang="en-US" altLang="ja-JP" b="1" dirty="0" smtClean="0">
                <a:solidFill>
                  <a:schemeClr val="tx1"/>
                </a:solidFill>
              </a:rPr>
              <a:t>    </a:t>
            </a:r>
            <a:r>
              <a:rPr lang="en-US" altLang="ja-JP" b="1" dirty="0" smtClean="0">
                <a:solidFill>
                  <a:srgbClr val="0000FF"/>
                </a:solidFill>
              </a:rPr>
              <a:t>of</a:t>
            </a:r>
            <a:r>
              <a:rPr lang="en-US" altLang="ja-JP" b="1" dirty="0">
                <a:solidFill>
                  <a:srgbClr val="0000FF"/>
                </a:solidFill>
              </a:rPr>
              <a:t> </a:t>
            </a:r>
            <a:r>
              <a:rPr lang="en-US" altLang="ja-JP" b="1" dirty="0" smtClean="0">
                <a:solidFill>
                  <a:srgbClr val="0000FF"/>
                </a:solidFill>
              </a:rPr>
              <a:t>K</a:t>
            </a:r>
            <a:r>
              <a:rPr lang="en-US" altLang="ja-JP" b="1" baseline="30000" dirty="0" smtClean="0">
                <a:solidFill>
                  <a:srgbClr val="0000FF"/>
                </a:solidFill>
              </a:rPr>
              <a:t>-</a:t>
            </a:r>
            <a:r>
              <a:rPr lang="en-US" altLang="ja-JP" b="1" dirty="0" smtClean="0">
                <a:solidFill>
                  <a:srgbClr val="0000FF"/>
                </a:solidFill>
              </a:rPr>
              <a:t> p reactions </a:t>
            </a:r>
            <a:r>
              <a:rPr lang="en-US" altLang="ja-JP" b="1" dirty="0" smtClean="0">
                <a:solidFill>
                  <a:schemeClr val="tx1"/>
                </a:solidFill>
              </a:rPr>
              <a:t>to extract  Y*</a:t>
            </a:r>
            <a:r>
              <a:rPr lang="en-US" altLang="ja-JP" b="1" i="1" dirty="0" smtClean="0">
                <a:solidFill>
                  <a:schemeClr val="tx1"/>
                </a:solidFill>
              </a:rPr>
              <a:t> </a:t>
            </a:r>
            <a:r>
              <a:rPr lang="en-US" altLang="ja-JP" b="1" i="1" dirty="0" smtClean="0">
                <a:solidFill>
                  <a:srgbClr val="FF0000"/>
                </a:solidFill>
              </a:rPr>
              <a:t>defined</a:t>
            </a:r>
            <a:r>
              <a:rPr lang="en-US" altLang="ja-JP" b="1" i="1" dirty="0" smtClean="0">
                <a:solidFill>
                  <a:srgbClr val="FF0000"/>
                </a:solidFill>
                <a:sym typeface="Wingdings" panose="05000000000000000000" pitchFamily="2" charset="2"/>
              </a:rPr>
              <a:t> </a:t>
            </a:r>
          </a:p>
          <a:p>
            <a:pPr>
              <a:buClr>
                <a:srgbClr val="FF0000"/>
              </a:buClr>
            </a:pPr>
            <a:r>
              <a:rPr lang="en-US" altLang="ja-JP" b="1" i="1" dirty="0">
                <a:solidFill>
                  <a:srgbClr val="FF0000"/>
                </a:solidFill>
                <a:sym typeface="Wingdings" panose="05000000000000000000" pitchFamily="2" charset="2"/>
              </a:rPr>
              <a:t> </a:t>
            </a:r>
            <a:r>
              <a:rPr lang="en-US" altLang="ja-JP" b="1" i="1" dirty="0" smtClean="0">
                <a:solidFill>
                  <a:srgbClr val="FF0000"/>
                </a:solidFill>
                <a:sym typeface="Wingdings" panose="05000000000000000000" pitchFamily="2" charset="2"/>
              </a:rPr>
              <a:t>    by poles </a:t>
            </a:r>
            <a:r>
              <a:rPr lang="en-US" altLang="ja-JP" b="1" dirty="0" smtClean="0">
                <a:solidFill>
                  <a:schemeClr val="tx1"/>
                </a:solidFill>
              </a:rPr>
              <a:t>have been accomplished</a:t>
            </a:r>
          </a:p>
          <a:p>
            <a:pPr>
              <a:buClr>
                <a:srgbClr val="FF0000"/>
              </a:buClr>
            </a:pPr>
            <a:r>
              <a:rPr lang="en-US" altLang="ja-JP" b="1" dirty="0">
                <a:solidFill>
                  <a:schemeClr val="tx1"/>
                </a:solidFill>
                <a:latin typeface="+mj-lt"/>
              </a:rPr>
              <a:t> </a:t>
            </a:r>
            <a:r>
              <a:rPr lang="en-US" altLang="ja-JP" b="1" dirty="0" smtClean="0">
                <a:solidFill>
                  <a:schemeClr val="tx1"/>
                </a:solidFill>
                <a:latin typeface="+mj-lt"/>
              </a:rPr>
              <a:t>    </a:t>
            </a:r>
            <a:r>
              <a:rPr lang="en-US" altLang="ja-JP" b="1" i="1" dirty="0" smtClean="0">
                <a:solidFill>
                  <a:srgbClr val="00CC00"/>
                </a:solidFill>
                <a:latin typeface="+mj-lt"/>
              </a:rPr>
              <a:t>just recently </a:t>
            </a:r>
            <a:r>
              <a:rPr lang="en-US" altLang="ja-JP" b="1" dirty="0" smtClean="0">
                <a:solidFill>
                  <a:schemeClr val="tx1"/>
                </a:solidFill>
              </a:rPr>
              <a:t>:</a:t>
            </a:r>
            <a:endParaRPr lang="en-US" altLang="ja-JP" b="1" i="1" dirty="0" smtClean="0">
              <a:solidFill>
                <a:schemeClr val="tx1"/>
              </a:solidFill>
              <a:sym typeface="Wingdings" panose="05000000000000000000" pitchFamily="2" charset="2"/>
            </a:endParaRPr>
          </a:p>
        </p:txBody>
      </p:sp>
      <p:sp>
        <p:nvSpPr>
          <p:cNvPr id="29" name="テキスト ボックス 28"/>
          <p:cNvSpPr txBox="1"/>
          <p:nvPr/>
        </p:nvSpPr>
        <p:spPr>
          <a:xfrm>
            <a:off x="351890" y="3356992"/>
            <a:ext cx="5516254" cy="240065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marL="342900" indent="-342900">
              <a:lnSpc>
                <a:spcPct val="125000"/>
              </a:lnSpc>
              <a:buClr>
                <a:srgbClr val="0000FF"/>
              </a:buClr>
              <a:buFont typeface="Wingdings" panose="05000000000000000000" pitchFamily="2" charset="2"/>
              <a:buChar char="Ø"/>
            </a:pPr>
            <a:r>
              <a:rPr lang="en-US" altLang="ja-JP" sz="1500" b="1" dirty="0" smtClean="0">
                <a:solidFill>
                  <a:schemeClr val="tx1"/>
                </a:solidFill>
              </a:rPr>
              <a:t>Kent State University (KSU) </a:t>
            </a:r>
            <a:r>
              <a:rPr lang="en-US" altLang="ja-JP" sz="1500" b="1" dirty="0">
                <a:solidFill>
                  <a:schemeClr val="tx1"/>
                </a:solidFill>
              </a:rPr>
              <a:t>group </a:t>
            </a:r>
            <a:endParaRPr lang="en-US" altLang="ja-JP" sz="1500" b="1" dirty="0" smtClean="0">
              <a:solidFill>
                <a:schemeClr val="tx1"/>
              </a:solidFill>
            </a:endParaRPr>
          </a:p>
          <a:p>
            <a:pPr>
              <a:lnSpc>
                <a:spcPct val="125000"/>
              </a:lnSpc>
              <a:buClr>
                <a:srgbClr val="0000FF"/>
              </a:buClr>
            </a:pPr>
            <a:r>
              <a:rPr lang="en-US" altLang="ja-JP" sz="1500" b="1" dirty="0" smtClean="0">
                <a:solidFill>
                  <a:schemeClr val="tx1"/>
                </a:solidFill>
              </a:rPr>
              <a:t>       (</a:t>
            </a:r>
            <a:r>
              <a:rPr lang="en-US" altLang="ja-JP" sz="1500" b="1" dirty="0" smtClean="0">
                <a:solidFill>
                  <a:schemeClr val="tx1"/>
                </a:solidFill>
                <a:sym typeface="Wingdings" panose="05000000000000000000" pitchFamily="2" charset="2"/>
              </a:rPr>
              <a:t> </a:t>
            </a:r>
            <a:r>
              <a:rPr lang="en-US" altLang="ja-JP" sz="1500" b="1" dirty="0" smtClean="0">
                <a:solidFill>
                  <a:srgbClr val="0000FF"/>
                </a:solidFill>
              </a:rPr>
              <a:t>2013</a:t>
            </a:r>
            <a:r>
              <a:rPr lang="en-US" altLang="ja-JP" sz="1500" b="1" dirty="0">
                <a:solidFill>
                  <a:schemeClr val="tx1"/>
                </a:solidFill>
              </a:rPr>
              <a:t>, </a:t>
            </a:r>
            <a:r>
              <a:rPr lang="en-US" altLang="ja-JP" sz="1500" b="1" dirty="0" smtClean="0">
                <a:solidFill>
                  <a:schemeClr val="tx1"/>
                </a:solidFill>
              </a:rPr>
              <a:t>“KSU on-shell parametrization” of S-matrix)</a:t>
            </a:r>
          </a:p>
          <a:p>
            <a:pPr>
              <a:lnSpc>
                <a:spcPct val="125000"/>
              </a:lnSpc>
              <a:buClr>
                <a:srgbClr val="0000FF"/>
              </a:buClr>
            </a:pPr>
            <a:endParaRPr lang="en-US" altLang="ja-JP" sz="1500" b="1" dirty="0">
              <a:solidFill>
                <a:schemeClr val="tx1"/>
              </a:solidFill>
            </a:endParaRPr>
          </a:p>
          <a:p>
            <a:pPr>
              <a:lnSpc>
                <a:spcPct val="125000"/>
              </a:lnSpc>
              <a:buClr>
                <a:srgbClr val="0000FF"/>
              </a:buClr>
            </a:pPr>
            <a:endParaRPr lang="en-US" altLang="ja-JP" sz="1500" b="1" dirty="0">
              <a:solidFill>
                <a:schemeClr val="tx1"/>
              </a:solidFill>
            </a:endParaRPr>
          </a:p>
          <a:p>
            <a:pPr marL="342900" indent="-342900">
              <a:lnSpc>
                <a:spcPct val="125000"/>
              </a:lnSpc>
              <a:buClr>
                <a:srgbClr val="0000FF"/>
              </a:buClr>
              <a:buFont typeface="Wingdings" panose="05000000000000000000" pitchFamily="2" charset="2"/>
              <a:buChar char="Ø"/>
            </a:pPr>
            <a:endParaRPr lang="en-US" altLang="ja-JP" sz="1500" b="1" dirty="0" smtClean="0">
              <a:solidFill>
                <a:srgbClr val="FF0000"/>
              </a:solidFill>
            </a:endParaRPr>
          </a:p>
          <a:p>
            <a:pPr marL="342900" indent="-342900">
              <a:lnSpc>
                <a:spcPct val="125000"/>
              </a:lnSpc>
              <a:buClr>
                <a:srgbClr val="0000FF"/>
              </a:buClr>
              <a:buFont typeface="Wingdings" panose="05000000000000000000" pitchFamily="2" charset="2"/>
              <a:buChar char="Ø"/>
            </a:pPr>
            <a:endParaRPr lang="en-US" altLang="ja-JP" sz="1500" b="1" dirty="0" smtClean="0">
              <a:solidFill>
                <a:srgbClr val="FF0000"/>
              </a:solidFill>
            </a:endParaRPr>
          </a:p>
          <a:p>
            <a:pPr marL="342900" indent="-342900">
              <a:lnSpc>
                <a:spcPct val="125000"/>
              </a:lnSpc>
              <a:buClr>
                <a:srgbClr val="0000FF"/>
              </a:buClr>
              <a:buFont typeface="Wingdings" panose="05000000000000000000" pitchFamily="2" charset="2"/>
              <a:buChar char="Ø"/>
            </a:pPr>
            <a:r>
              <a:rPr lang="en-US" altLang="ja-JP" sz="1500" b="1" dirty="0" smtClean="0">
                <a:solidFill>
                  <a:srgbClr val="FF0000"/>
                </a:solidFill>
              </a:rPr>
              <a:t>Our </a:t>
            </a:r>
            <a:r>
              <a:rPr lang="en-US" altLang="ja-JP" sz="1500" b="1" dirty="0">
                <a:solidFill>
                  <a:srgbClr val="FF0000"/>
                </a:solidFill>
              </a:rPr>
              <a:t>group </a:t>
            </a:r>
            <a:r>
              <a:rPr lang="en-US" altLang="ja-JP" sz="1500" b="1" dirty="0" smtClean="0">
                <a:solidFill>
                  <a:srgbClr val="FF0000"/>
                </a:solidFill>
              </a:rPr>
              <a:t> </a:t>
            </a:r>
          </a:p>
          <a:p>
            <a:pPr>
              <a:lnSpc>
                <a:spcPct val="125000"/>
              </a:lnSpc>
              <a:buClr>
                <a:srgbClr val="0000FF"/>
              </a:buClr>
            </a:pPr>
            <a:r>
              <a:rPr lang="en-US" altLang="ja-JP" sz="1500" b="1" dirty="0" smtClean="0">
                <a:solidFill>
                  <a:schemeClr val="tx1"/>
                </a:solidFill>
              </a:rPr>
              <a:t>       (</a:t>
            </a:r>
            <a:r>
              <a:rPr lang="en-US" altLang="ja-JP" sz="1500" b="1" dirty="0" smtClean="0">
                <a:solidFill>
                  <a:schemeClr val="tx1"/>
                </a:solidFill>
                <a:sym typeface="Wingdings" panose="05000000000000000000" pitchFamily="2" charset="2"/>
              </a:rPr>
              <a:t> </a:t>
            </a:r>
            <a:r>
              <a:rPr lang="en-US" altLang="ja-JP" sz="1500" b="1" dirty="0" smtClean="0">
                <a:solidFill>
                  <a:srgbClr val="0000FF"/>
                </a:solidFill>
              </a:rPr>
              <a:t>2014-2015</a:t>
            </a:r>
            <a:r>
              <a:rPr lang="en-US" altLang="ja-JP" sz="1500" b="1" dirty="0" smtClean="0">
                <a:solidFill>
                  <a:schemeClr val="tx1"/>
                </a:solidFill>
              </a:rPr>
              <a:t>,</a:t>
            </a:r>
            <a:r>
              <a:rPr lang="en-US" altLang="ja-JP" sz="1500" b="1" dirty="0" smtClean="0">
                <a:solidFill>
                  <a:srgbClr val="FF0000"/>
                </a:solidFill>
              </a:rPr>
              <a:t> </a:t>
            </a:r>
            <a:r>
              <a:rPr lang="en-US" altLang="ja-JP" sz="1500" b="1" dirty="0" smtClean="0">
                <a:solidFill>
                  <a:srgbClr val="009900"/>
                </a:solidFill>
              </a:rPr>
              <a:t>dynamical coupled-channels approach</a:t>
            </a:r>
            <a:r>
              <a:rPr lang="en-US" altLang="ja-JP" sz="1500" b="1" dirty="0" smtClean="0">
                <a:solidFill>
                  <a:schemeClr val="tx1"/>
                </a:solidFill>
              </a:rPr>
              <a:t>)</a:t>
            </a:r>
            <a:endParaRPr kumimoji="1" lang="ja-JP" altLang="en-US" sz="1500" b="1" dirty="0" smtClean="0">
              <a:solidFill>
                <a:schemeClr val="tx1"/>
              </a:solidFill>
            </a:endParaRPr>
          </a:p>
        </p:txBody>
      </p:sp>
      <p:sp>
        <p:nvSpPr>
          <p:cNvPr id="30" name="テキスト ボックス 29"/>
          <p:cNvSpPr txBox="1"/>
          <p:nvPr/>
        </p:nvSpPr>
        <p:spPr>
          <a:xfrm>
            <a:off x="826887" y="3933056"/>
            <a:ext cx="3214341" cy="276999"/>
          </a:xfrm>
          <a:prstGeom prst="rect">
            <a:avLst/>
          </a:prstGeom>
          <a:noFill/>
        </p:spPr>
        <p:txBody>
          <a:bodyPr wrap="none" rtlCol="0">
            <a:spAutoFit/>
          </a:bodyPr>
          <a:lstStyle/>
          <a:p>
            <a:r>
              <a:rPr kumimoji="1" lang="en-US" altLang="ja-JP" sz="1200" b="1" dirty="0" smtClean="0"/>
              <a:t>Zhang et al., PRC88(2013)035204, 035205.</a:t>
            </a:r>
            <a:endParaRPr kumimoji="1" lang="ja-JP" altLang="en-US" sz="1200" b="1" dirty="0"/>
          </a:p>
        </p:txBody>
      </p:sp>
      <p:sp>
        <p:nvSpPr>
          <p:cNvPr id="31" name="テキスト ボックス 30"/>
          <p:cNvSpPr txBox="1"/>
          <p:nvPr/>
        </p:nvSpPr>
        <p:spPr>
          <a:xfrm>
            <a:off x="800640" y="5672281"/>
            <a:ext cx="4753224" cy="276999"/>
          </a:xfrm>
          <a:prstGeom prst="rect">
            <a:avLst/>
          </a:prstGeom>
          <a:noFill/>
        </p:spPr>
        <p:txBody>
          <a:bodyPr wrap="none" rtlCol="0">
            <a:spAutoFit/>
          </a:bodyPr>
          <a:lstStyle/>
          <a:p>
            <a:r>
              <a:rPr kumimoji="1" lang="en-US" altLang="ja-JP" sz="1200" b="1" dirty="0" smtClean="0"/>
              <a:t>HK, Nakamura, Lee, Sato, PRC90(2014)065204</a:t>
            </a:r>
            <a:r>
              <a:rPr lang="en-US" altLang="ja-JP" sz="1200" b="1" dirty="0" smtClean="0"/>
              <a:t>; 92(2015)025205</a:t>
            </a:r>
            <a:endParaRPr kumimoji="1" lang="ja-JP" altLang="en-US" sz="1200" b="1" dirty="0"/>
          </a:p>
        </p:txBody>
      </p:sp>
      <p:sp>
        <p:nvSpPr>
          <p:cNvPr id="32" name="テキスト ボックス 31"/>
          <p:cNvSpPr txBox="1"/>
          <p:nvPr/>
        </p:nvSpPr>
        <p:spPr>
          <a:xfrm>
            <a:off x="827584" y="4191471"/>
            <a:ext cx="5028941" cy="461665"/>
          </a:xfrm>
          <a:prstGeom prst="rect">
            <a:avLst/>
          </a:prstGeom>
          <a:noFill/>
        </p:spPr>
        <p:txBody>
          <a:bodyPr wrap="none" rtlCol="0">
            <a:spAutoFit/>
          </a:bodyPr>
          <a:lstStyle/>
          <a:p>
            <a:pPr marL="171450" indent="-171450">
              <a:buFont typeface="Wingdings"/>
              <a:buChar char="è"/>
            </a:pPr>
            <a:r>
              <a:rPr lang="en-US" altLang="ja-JP" sz="1200" dirty="0">
                <a:sym typeface="Wingdings" panose="05000000000000000000" pitchFamily="2" charset="2"/>
              </a:rPr>
              <a:t> </a:t>
            </a:r>
            <a:r>
              <a:rPr lang="en-US" altLang="ja-JP" sz="1200" dirty="0" smtClean="0">
                <a:sym typeface="Wingdings" panose="05000000000000000000" pitchFamily="2" charset="2"/>
              </a:rPr>
              <a:t>R</a:t>
            </a:r>
            <a:r>
              <a:rPr kumimoji="1" lang="en-US" altLang="ja-JP" sz="1200" dirty="0" smtClean="0">
                <a:sym typeface="Wingdings" panose="05000000000000000000" pitchFamily="2" charset="2"/>
              </a:rPr>
              <a:t>eanalysis of</a:t>
            </a:r>
            <a:r>
              <a:rPr lang="en-US" altLang="ja-JP" sz="1200" dirty="0" smtClean="0">
                <a:sym typeface="Wingdings" panose="05000000000000000000" pitchFamily="2" charset="2"/>
              </a:rPr>
              <a:t> </a:t>
            </a:r>
            <a:r>
              <a:rPr kumimoji="1" lang="en-US" altLang="ja-JP" sz="1200" dirty="0" smtClean="0">
                <a:sym typeface="Wingdings" panose="05000000000000000000" pitchFamily="2" charset="2"/>
              </a:rPr>
              <a:t>KSU single-energy solution</a:t>
            </a:r>
            <a:r>
              <a:rPr lang="en-US" altLang="ja-JP" sz="1200" dirty="0" smtClean="0">
                <a:sym typeface="Wingdings" panose="05000000000000000000" pitchFamily="2" charset="2"/>
              </a:rPr>
              <a:t> using an on-shell K-matrix</a:t>
            </a:r>
          </a:p>
          <a:p>
            <a:r>
              <a:rPr kumimoji="1" lang="en-US" altLang="ja-JP" sz="1200" dirty="0" smtClean="0">
                <a:sym typeface="Wingdings" panose="05000000000000000000" pitchFamily="2" charset="2"/>
              </a:rPr>
              <a:t>     model  (</a:t>
            </a:r>
            <a:r>
              <a:rPr kumimoji="1" lang="en-US" altLang="ja-JP" sz="1200" dirty="0" err="1" smtClean="0">
                <a:sym typeface="Wingdings" panose="05000000000000000000" pitchFamily="2" charset="2"/>
              </a:rPr>
              <a:t>F</a:t>
            </a:r>
            <a:r>
              <a:rPr lang="en-US" altLang="ja-JP" sz="1200" dirty="0" err="1" smtClean="0">
                <a:sym typeface="Wingdings" panose="05000000000000000000" pitchFamily="2" charset="2"/>
              </a:rPr>
              <a:t>emandez</a:t>
            </a:r>
            <a:r>
              <a:rPr lang="en-US" altLang="ja-JP" sz="1200" dirty="0" smtClean="0">
                <a:sym typeface="Wingdings" panose="05000000000000000000" pitchFamily="2" charset="2"/>
              </a:rPr>
              <a:t>-Ramirez et al., arXiv:1510.07065)</a:t>
            </a:r>
            <a:endParaRPr kumimoji="1" lang="ja-JP" altLang="en-US" sz="1200" dirty="0"/>
          </a:p>
        </p:txBody>
      </p:sp>
    </p:spTree>
    <p:custDataLst>
      <p:tags r:id="rId1"/>
    </p:custDataLst>
    <p:extLst>
      <p:ext uri="{BB962C8B-B14F-4D97-AF65-F5344CB8AC3E}">
        <p14:creationId xmlns:p14="http://schemas.microsoft.com/office/powerpoint/2010/main" val="42176508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48484" y="836711"/>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0" name="Text Box 4"/>
          <p:cNvSpPr txBox="1">
            <a:spLocks noChangeArrowheads="1"/>
          </p:cNvSpPr>
          <p:nvPr/>
        </p:nvSpPr>
        <p:spPr bwMode="auto">
          <a:xfrm>
            <a:off x="4031745" y="2161394"/>
            <a:ext cx="590492" cy="4638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84" tIns="46791" rIns="89984" bIns="46791">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en-US" altLang="ja-JP" sz="1200" dirty="0" smtClean="0">
                <a:solidFill>
                  <a:srgbClr val="FF3300"/>
                </a:solidFill>
                <a:latin typeface="+mn-lt"/>
                <a:ea typeface="+mn-ea"/>
              </a:rPr>
              <a:t>CC </a:t>
            </a:r>
          </a:p>
          <a:p>
            <a:pPr algn="ctr"/>
            <a:r>
              <a:rPr lang="en-US" altLang="ja-JP" sz="1200" dirty="0" smtClean="0">
                <a:solidFill>
                  <a:srgbClr val="FF3300"/>
                </a:solidFill>
                <a:latin typeface="+mn-lt"/>
                <a:ea typeface="+mn-ea"/>
              </a:rPr>
              <a:t>effect</a:t>
            </a:r>
            <a:endParaRPr lang="en-US" altLang="ja-JP" sz="1200" dirty="0">
              <a:solidFill>
                <a:srgbClr val="FF3300"/>
              </a:solidFill>
              <a:latin typeface="+mn-lt"/>
              <a:ea typeface="+mn-ea"/>
            </a:endParaRPr>
          </a:p>
        </p:txBody>
      </p:sp>
      <p:sp>
        <p:nvSpPr>
          <p:cNvPr id="11" name="Line 10"/>
          <p:cNvSpPr>
            <a:spLocks noChangeShapeType="1"/>
          </p:cNvSpPr>
          <p:nvPr/>
        </p:nvSpPr>
        <p:spPr bwMode="auto">
          <a:xfrm>
            <a:off x="4138612" y="2154137"/>
            <a:ext cx="353019"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pic>
        <p:nvPicPr>
          <p:cNvPr id="13" name="図 12"/>
          <p:cNvPicPr>
            <a:picLocks noChangeAspect="1"/>
          </p:cNvPicPr>
          <p:nvPr>
            <p:custDataLst>
              <p:tags r:id="rId1"/>
            </p:custDataLst>
          </p:nvPr>
        </p:nvPicPr>
        <p:blipFill>
          <a:blip r:embed="rId4" cstate="print">
            <a:lum/>
            <a:extLst>
              <a:ext uri="{28A0092B-C50C-407E-A947-70E740481C1C}">
                <a14:useLocalDpi xmlns:a14="http://schemas.microsoft.com/office/drawing/2010/main" val="0"/>
              </a:ext>
            </a:extLst>
          </a:blip>
          <a:stretch>
            <a:fillRect/>
          </a:stretch>
        </p:blipFill>
        <p:spPr>
          <a:xfrm>
            <a:off x="808039" y="1628800"/>
            <a:ext cx="7643812" cy="503038"/>
          </a:xfrm>
          <a:prstGeom prst="rect">
            <a:avLst/>
          </a:prstGeom>
        </p:spPr>
      </p:pic>
      <p:sp>
        <p:nvSpPr>
          <p:cNvPr id="61" name="Rectangle 8"/>
          <p:cNvSpPr>
            <a:spLocks noGrp="1" noChangeArrowheads="1"/>
          </p:cNvSpPr>
          <p:nvPr>
            <p:ph type="title"/>
          </p:nvPr>
        </p:nvSpPr>
        <p:spPr>
          <a:xfrm>
            <a:off x="0" y="0"/>
            <a:ext cx="9144000" cy="836712"/>
          </a:xfrm>
        </p:spPr>
        <p:txBody>
          <a:bodyPr>
            <a:noAutofit/>
          </a:bodyPr>
          <a:lstStyle/>
          <a:p>
            <a:r>
              <a:rPr lang="en-US" altLang="ja-JP" sz="2800" b="0" dirty="0" smtClean="0">
                <a:solidFill>
                  <a:srgbClr val="0000FF"/>
                </a:solidFill>
                <a:latin typeface="Arial Black" pitchFamily="34" charset="0"/>
                <a:ea typeface="ＭＳ Ｐゴシック" charset="-128"/>
              </a:rPr>
              <a:t>Dynamical Coupled-Channels (DCC) approach to Λ* &amp; Σ* productions</a:t>
            </a:r>
            <a:endParaRPr lang="en-US" altLang="ja-JP" sz="2800" b="0" dirty="0">
              <a:solidFill>
                <a:srgbClr val="0000FF"/>
              </a:solidFill>
              <a:latin typeface="Arial Black" pitchFamily="34" charset="0"/>
              <a:ea typeface="ＭＳ Ｐゴシック" charset="-128"/>
            </a:endParaRPr>
          </a:p>
        </p:txBody>
      </p:sp>
      <p:sp>
        <p:nvSpPr>
          <p:cNvPr id="59" name="Text Box 4"/>
          <p:cNvSpPr txBox="1">
            <a:spLocks noChangeArrowheads="1"/>
          </p:cNvSpPr>
          <p:nvPr/>
        </p:nvSpPr>
        <p:spPr bwMode="auto">
          <a:xfrm>
            <a:off x="4550229" y="2151132"/>
            <a:ext cx="781250" cy="4638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84" tIns="46791" rIns="89984" bIns="46791">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en-US" altLang="ja-JP" sz="1200" dirty="0" smtClean="0">
                <a:solidFill>
                  <a:srgbClr val="0000FF"/>
                </a:solidFill>
                <a:latin typeface="+mn-lt"/>
                <a:ea typeface="+mn-ea"/>
              </a:rPr>
              <a:t>off-shell</a:t>
            </a:r>
          </a:p>
          <a:p>
            <a:pPr algn="ctr"/>
            <a:r>
              <a:rPr lang="en-US" altLang="ja-JP" sz="1200" dirty="0" smtClean="0">
                <a:solidFill>
                  <a:srgbClr val="0000FF"/>
                </a:solidFill>
                <a:latin typeface="+mn-lt"/>
                <a:ea typeface="+mn-ea"/>
              </a:rPr>
              <a:t>effect</a:t>
            </a:r>
            <a:endParaRPr lang="en-US" altLang="ja-JP" sz="1200" dirty="0">
              <a:solidFill>
                <a:srgbClr val="0000FF"/>
              </a:solidFill>
              <a:latin typeface="+mn-lt"/>
              <a:ea typeface="+mn-ea"/>
            </a:endParaRPr>
          </a:p>
        </p:txBody>
      </p:sp>
      <p:sp>
        <p:nvSpPr>
          <p:cNvPr id="60" name="Line 10"/>
          <p:cNvSpPr>
            <a:spLocks noChangeShapeType="1"/>
          </p:cNvSpPr>
          <p:nvPr/>
        </p:nvSpPr>
        <p:spPr bwMode="auto">
          <a:xfrm>
            <a:off x="4572000" y="2154137"/>
            <a:ext cx="720080"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2" name="グループ化 1"/>
          <p:cNvGrpSpPr/>
          <p:nvPr/>
        </p:nvGrpSpPr>
        <p:grpSpPr>
          <a:xfrm>
            <a:off x="251719" y="3499261"/>
            <a:ext cx="8784777" cy="3170099"/>
            <a:chOff x="251719" y="3499261"/>
            <a:chExt cx="8784777" cy="3170099"/>
          </a:xfrm>
        </p:grpSpPr>
        <p:sp>
          <p:nvSpPr>
            <p:cNvPr id="64" name="テキスト ボックス 63"/>
            <p:cNvSpPr txBox="1"/>
            <p:nvPr/>
          </p:nvSpPr>
          <p:spPr>
            <a:xfrm>
              <a:off x="251719" y="3499261"/>
              <a:ext cx="8784777" cy="31700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marL="342900" indent="-342900">
                <a:buClr>
                  <a:srgbClr val="FF0000"/>
                </a:buClr>
                <a:buFont typeface="Wingdings" panose="05000000000000000000" pitchFamily="2" charset="2"/>
                <a:buChar char="ü"/>
              </a:pPr>
              <a:r>
                <a:rPr kumimoji="1" lang="en-US" altLang="ja-JP" sz="2000" b="1" dirty="0" smtClean="0">
                  <a:solidFill>
                    <a:schemeClr val="tx1"/>
                  </a:solidFill>
                </a:rPr>
                <a:t>Summing </a:t>
              </a:r>
              <a:r>
                <a:rPr lang="en-US" altLang="ja-JP" sz="2000" b="1" dirty="0" smtClean="0">
                  <a:solidFill>
                    <a:schemeClr val="tx1"/>
                  </a:solidFill>
                </a:rPr>
                <a:t>up</a:t>
              </a:r>
              <a:r>
                <a:rPr kumimoji="1" lang="en-US" altLang="ja-JP" sz="2000" b="1" dirty="0" smtClean="0">
                  <a:solidFill>
                    <a:schemeClr val="tx1"/>
                  </a:solidFill>
                </a:rPr>
                <a:t> all possible transitions between </a:t>
              </a:r>
              <a:r>
                <a:rPr lang="en-US" altLang="ja-JP" sz="2000" b="1" dirty="0" smtClean="0">
                  <a:solidFill>
                    <a:schemeClr val="tx1"/>
                  </a:solidFill>
                </a:rPr>
                <a:t>reaction channels</a:t>
              </a:r>
              <a:r>
                <a:rPr lang="ja-JP" altLang="en-US" sz="2000" b="1" dirty="0" smtClean="0">
                  <a:solidFill>
                    <a:schemeClr val="tx1"/>
                  </a:solidFill>
                </a:rPr>
                <a:t> </a:t>
              </a:r>
              <a:r>
                <a:rPr lang="en-US" altLang="ja-JP" sz="2000" b="1" dirty="0" smtClean="0">
                  <a:solidFill>
                    <a:schemeClr val="tx1"/>
                  </a:solidFill>
                </a:rPr>
                <a:t>!!</a:t>
              </a:r>
            </a:p>
            <a:p>
              <a:pPr>
                <a:buClr>
                  <a:srgbClr val="FF0000"/>
                </a:buClr>
              </a:pPr>
              <a:r>
                <a:rPr kumimoji="1" lang="en-US" altLang="ja-JP" sz="2000" b="1" dirty="0" smtClean="0">
                  <a:solidFill>
                    <a:schemeClr val="tx1"/>
                  </a:solidFill>
                </a:rPr>
                <a:t>        (</a:t>
              </a:r>
              <a:r>
                <a:rPr kumimoji="1" lang="en-US" altLang="ja-JP" sz="2000" b="1" dirty="0" smtClean="0">
                  <a:solidFill>
                    <a:schemeClr val="tx1"/>
                  </a:solidFill>
                  <a:sym typeface="Wingdings" panose="05000000000000000000" pitchFamily="2" charset="2"/>
                </a:rPr>
                <a:t> </a:t>
              </a:r>
              <a:r>
                <a:rPr kumimoji="1" lang="en-US" altLang="ja-JP" sz="2000" b="1" dirty="0" smtClean="0">
                  <a:solidFill>
                    <a:schemeClr val="tx1"/>
                  </a:solidFill>
                </a:rPr>
                <a:t>satisfies </a:t>
              </a:r>
              <a:r>
                <a:rPr kumimoji="1" lang="en-US" altLang="ja-JP" sz="2000" b="1" dirty="0" smtClean="0">
                  <a:solidFill>
                    <a:srgbClr val="FF0000"/>
                  </a:solidFill>
                </a:rPr>
                <a:t>multichannel two- </a:t>
              </a:r>
              <a:r>
                <a:rPr kumimoji="1" lang="en-US" altLang="ja-JP" sz="2000" b="1" dirty="0" smtClean="0">
                  <a:solidFill>
                    <a:schemeClr val="tx1"/>
                  </a:solidFill>
                </a:rPr>
                <a:t>and</a:t>
              </a:r>
              <a:r>
                <a:rPr kumimoji="1" lang="en-US" altLang="ja-JP" sz="2000" b="1" dirty="0" smtClean="0">
                  <a:solidFill>
                    <a:srgbClr val="FF0000"/>
                  </a:solidFill>
                </a:rPr>
                <a:t> </a:t>
              </a:r>
              <a:r>
                <a:rPr kumimoji="1" lang="en-US" altLang="ja-JP" sz="2000" b="1" i="1" dirty="0" smtClean="0">
                  <a:solidFill>
                    <a:srgbClr val="0000FF"/>
                  </a:solidFill>
                </a:rPr>
                <a:t>three</a:t>
              </a:r>
              <a:r>
                <a:rPr kumimoji="1" lang="en-US" altLang="ja-JP" sz="2000" b="1" dirty="0" smtClean="0">
                  <a:solidFill>
                    <a:srgbClr val="FF0000"/>
                  </a:solidFill>
                </a:rPr>
                <a:t>-body unitarity</a:t>
              </a:r>
              <a:r>
                <a:rPr kumimoji="1" lang="en-US" altLang="ja-JP" sz="2000" b="1" dirty="0" smtClean="0">
                  <a:solidFill>
                    <a:schemeClr val="tx1"/>
                  </a:solidFill>
                </a:rPr>
                <a:t>)</a:t>
              </a:r>
            </a:p>
            <a:p>
              <a:pPr marL="342900" indent="-342900">
                <a:buClr>
                  <a:srgbClr val="FF0000"/>
                </a:buClr>
                <a:buFont typeface="Wingdings" panose="05000000000000000000" pitchFamily="2" charset="2"/>
                <a:buChar char="ü"/>
              </a:pPr>
              <a:endParaRPr lang="en-US" altLang="ja-JP" sz="2000" b="1" dirty="0">
                <a:solidFill>
                  <a:schemeClr val="tx1"/>
                </a:solidFill>
              </a:endParaRPr>
            </a:p>
            <a:p>
              <a:pPr marL="342900" indent="-342900">
                <a:buClr>
                  <a:srgbClr val="FF0000"/>
                </a:buClr>
                <a:buFont typeface="Wingdings" panose="05000000000000000000" pitchFamily="2" charset="2"/>
                <a:buChar char="ü"/>
              </a:pPr>
              <a:endParaRPr kumimoji="1" lang="en-US" altLang="ja-JP" sz="2000" b="1" dirty="0" smtClean="0">
                <a:solidFill>
                  <a:schemeClr val="tx1"/>
                </a:solidFill>
              </a:endParaRPr>
            </a:p>
            <a:p>
              <a:pPr marL="342900" indent="-342900">
                <a:buClr>
                  <a:srgbClr val="FF0000"/>
                </a:buClr>
                <a:buFont typeface="Wingdings" panose="05000000000000000000" pitchFamily="2" charset="2"/>
                <a:buChar char="ü"/>
              </a:pPr>
              <a:endParaRPr lang="en-US" altLang="ja-JP" sz="2000" b="1" dirty="0">
                <a:solidFill>
                  <a:schemeClr val="tx1"/>
                </a:solidFill>
              </a:endParaRPr>
            </a:p>
            <a:p>
              <a:pPr marL="342900" indent="-342900">
                <a:buClr>
                  <a:srgbClr val="FF0000"/>
                </a:buClr>
                <a:buFont typeface="Wingdings" panose="05000000000000000000" pitchFamily="2" charset="2"/>
                <a:buChar char="ü"/>
              </a:pPr>
              <a:endParaRPr kumimoji="1" lang="en-US" altLang="ja-JP" sz="2000" b="1" dirty="0" smtClean="0">
                <a:solidFill>
                  <a:schemeClr val="tx1"/>
                </a:solidFill>
              </a:endParaRPr>
            </a:p>
            <a:p>
              <a:pPr marL="342900" indent="-342900">
                <a:buClr>
                  <a:srgbClr val="FF0000"/>
                </a:buClr>
                <a:buFont typeface="Wingdings" panose="05000000000000000000" pitchFamily="2" charset="2"/>
                <a:buChar char="ü"/>
              </a:pPr>
              <a:endParaRPr lang="en-US" altLang="ja-JP" sz="2000" b="1" dirty="0">
                <a:solidFill>
                  <a:schemeClr val="tx1"/>
                </a:solidFill>
              </a:endParaRPr>
            </a:p>
            <a:p>
              <a:pPr>
                <a:buClr>
                  <a:srgbClr val="FF0000"/>
                </a:buClr>
              </a:pPr>
              <a:endParaRPr kumimoji="1" lang="en-US" altLang="ja-JP" sz="2000" b="1" dirty="0" smtClean="0">
                <a:solidFill>
                  <a:schemeClr val="tx1"/>
                </a:solidFill>
              </a:endParaRPr>
            </a:p>
            <a:p>
              <a:pPr marL="342900" indent="-342900">
                <a:buClr>
                  <a:srgbClr val="FF0000"/>
                </a:buClr>
                <a:buFont typeface="Wingdings" panose="05000000000000000000" pitchFamily="2" charset="2"/>
                <a:buChar char="ü"/>
              </a:pPr>
              <a:r>
                <a:rPr lang="en-US" altLang="ja-JP" sz="2000" b="1" dirty="0" smtClean="0">
                  <a:solidFill>
                    <a:srgbClr val="009900"/>
                  </a:solidFill>
                </a:rPr>
                <a:t>Momentum integral</a:t>
              </a:r>
              <a:r>
                <a:rPr lang="en-US" altLang="ja-JP" sz="2000" b="1" dirty="0" smtClean="0">
                  <a:solidFill>
                    <a:schemeClr val="tx1"/>
                  </a:solidFill>
                </a:rPr>
                <a:t> takes into account </a:t>
              </a:r>
              <a:r>
                <a:rPr lang="en-US" altLang="ja-JP" sz="2000" b="1" dirty="0" smtClean="0">
                  <a:solidFill>
                    <a:srgbClr val="0000FF"/>
                  </a:solidFill>
                </a:rPr>
                <a:t>off-shell rescattering effects </a:t>
              </a:r>
            </a:p>
            <a:p>
              <a:pPr>
                <a:buClr>
                  <a:srgbClr val="FF0000"/>
                </a:buClr>
              </a:pPr>
              <a:r>
                <a:rPr lang="en-US" altLang="ja-JP" sz="2000" b="1" dirty="0">
                  <a:solidFill>
                    <a:srgbClr val="0000FF"/>
                  </a:solidFill>
                </a:rPr>
                <a:t> </a:t>
              </a:r>
              <a:r>
                <a:rPr lang="en-US" altLang="ja-JP" sz="2000" b="1" dirty="0" smtClean="0">
                  <a:solidFill>
                    <a:srgbClr val="0000FF"/>
                  </a:solidFill>
                </a:rPr>
                <a:t>    </a:t>
              </a:r>
              <a:r>
                <a:rPr lang="en-US" altLang="ja-JP" sz="2000" b="1" dirty="0" smtClean="0">
                  <a:solidFill>
                    <a:schemeClr val="tx1"/>
                  </a:solidFill>
                </a:rPr>
                <a:t>in the intermediate processes.</a:t>
              </a:r>
              <a:endParaRPr kumimoji="1" lang="ja-JP" altLang="en-US" sz="2000" b="1" dirty="0" smtClean="0">
                <a:solidFill>
                  <a:schemeClr val="tx1"/>
                </a:solidFill>
              </a:endParaRPr>
            </a:p>
          </p:txBody>
        </p:sp>
        <p:grpSp>
          <p:nvGrpSpPr>
            <p:cNvPr id="65" name="グループ化 64"/>
            <p:cNvGrpSpPr/>
            <p:nvPr/>
          </p:nvGrpSpPr>
          <p:grpSpPr>
            <a:xfrm>
              <a:off x="754643" y="4219847"/>
              <a:ext cx="7848064" cy="1651890"/>
              <a:chOff x="610627" y="3082382"/>
              <a:chExt cx="7848064" cy="1651890"/>
            </a:xfrm>
          </p:grpSpPr>
          <p:grpSp>
            <p:nvGrpSpPr>
              <p:cNvPr id="70" name="グループ化 69"/>
              <p:cNvGrpSpPr/>
              <p:nvPr/>
            </p:nvGrpSpPr>
            <p:grpSpPr>
              <a:xfrm>
                <a:off x="610627" y="3378314"/>
                <a:ext cx="7848064" cy="1355958"/>
                <a:chOff x="385222" y="3404250"/>
                <a:chExt cx="7848064" cy="1355958"/>
              </a:xfrm>
            </p:grpSpPr>
            <p:grpSp>
              <p:nvGrpSpPr>
                <p:cNvPr id="72" name="グループ化 71"/>
                <p:cNvGrpSpPr/>
                <p:nvPr/>
              </p:nvGrpSpPr>
              <p:grpSpPr>
                <a:xfrm>
                  <a:off x="683880" y="3577661"/>
                  <a:ext cx="7549406" cy="898526"/>
                  <a:chOff x="358273" y="4869160"/>
                  <a:chExt cx="7549406" cy="898526"/>
                </a:xfrm>
              </p:grpSpPr>
              <p:grpSp>
                <p:nvGrpSpPr>
                  <p:cNvPr id="77" name="グループ化 76"/>
                  <p:cNvGrpSpPr/>
                  <p:nvPr/>
                </p:nvGrpSpPr>
                <p:grpSpPr>
                  <a:xfrm>
                    <a:off x="358273" y="4869160"/>
                    <a:ext cx="7549406" cy="898526"/>
                    <a:chOff x="358273" y="5266778"/>
                    <a:chExt cx="7549406" cy="898526"/>
                  </a:xfrm>
                </p:grpSpPr>
                <p:grpSp>
                  <p:nvGrpSpPr>
                    <p:cNvPr id="79" name="グループ化 78"/>
                    <p:cNvGrpSpPr/>
                    <p:nvPr/>
                  </p:nvGrpSpPr>
                  <p:grpSpPr>
                    <a:xfrm>
                      <a:off x="358273" y="5354919"/>
                      <a:ext cx="877485" cy="810385"/>
                      <a:chOff x="358273" y="2383519"/>
                      <a:chExt cx="877485" cy="810385"/>
                    </a:xfrm>
                  </p:grpSpPr>
                  <p:cxnSp>
                    <p:nvCxnSpPr>
                      <p:cNvPr id="155" name="直線コネクタ 154"/>
                      <p:cNvCxnSpPr/>
                      <p:nvPr/>
                    </p:nvCxnSpPr>
                    <p:spPr>
                      <a:xfrm rot="2700000">
                        <a:off x="390800" y="2563519"/>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rot="2700000">
                        <a:off x="882006" y="3013904"/>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rot="-2700000">
                        <a:off x="875758" y="2563520"/>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rot="-2700000">
                        <a:off x="358273" y="3012619"/>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0" name="円/楕円 159"/>
                      <p:cNvSpPr/>
                      <p:nvPr/>
                    </p:nvSpPr>
                    <p:spPr>
                      <a:xfrm>
                        <a:off x="665552" y="2636798"/>
                        <a:ext cx="288000" cy="288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 name="グループ化 79"/>
                    <p:cNvGrpSpPr/>
                    <p:nvPr/>
                  </p:nvGrpSpPr>
                  <p:grpSpPr>
                    <a:xfrm>
                      <a:off x="1763688" y="5354921"/>
                      <a:ext cx="783257" cy="772380"/>
                      <a:chOff x="2076612" y="2383521"/>
                      <a:chExt cx="783257" cy="772380"/>
                    </a:xfrm>
                  </p:grpSpPr>
                  <p:cxnSp>
                    <p:nvCxnSpPr>
                      <p:cNvPr id="104" name="直線コネクタ 103"/>
                      <p:cNvCxnSpPr/>
                      <p:nvPr/>
                    </p:nvCxnSpPr>
                    <p:spPr>
                      <a:xfrm rot="-2700000">
                        <a:off x="2499869" y="2579346"/>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Oval 47"/>
                      <p:cNvSpPr>
                        <a:spLocks noChangeArrowheads="1"/>
                      </p:cNvSpPr>
                      <p:nvPr/>
                    </p:nvSpPr>
                    <p:spPr bwMode="auto">
                      <a:xfrm>
                        <a:off x="2383709" y="2706625"/>
                        <a:ext cx="180000" cy="180000"/>
                      </a:xfrm>
                      <a:prstGeom prst="ellipse">
                        <a:avLst/>
                      </a:prstGeom>
                      <a:solidFill>
                        <a:srgbClr val="FF6600"/>
                      </a:solidFill>
                      <a:ln w="25400">
                        <a:solidFill>
                          <a:schemeClr val="tx1"/>
                        </a:solidFill>
                        <a:prstDash val="solid"/>
                        <a:round/>
                        <a:headEnd/>
                        <a:tailEnd/>
                      </a:ln>
                      <a:effectLst/>
                    </p:spPr>
                    <p:txBody>
                      <a:bodyPr wrap="none" anchor="ctr"/>
                      <a:lstStyle/>
                      <a:p>
                        <a:endParaRPr lang="ja-JP" altLang="en-US"/>
                      </a:p>
                    </p:txBody>
                  </p:sp>
                  <p:cxnSp>
                    <p:nvCxnSpPr>
                      <p:cNvPr id="106" name="直線コネクタ 105"/>
                      <p:cNvCxnSpPr/>
                      <p:nvPr/>
                    </p:nvCxnSpPr>
                    <p:spPr>
                      <a:xfrm rot="-2700000">
                        <a:off x="2076612" y="2985227"/>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rot="2700000">
                        <a:off x="2499871" y="2975901"/>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rot="2700000">
                        <a:off x="2086780" y="2563521"/>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81" name="グループ化 80"/>
                    <p:cNvGrpSpPr/>
                    <p:nvPr/>
                  </p:nvGrpSpPr>
                  <p:grpSpPr>
                    <a:xfrm>
                      <a:off x="3059832" y="5354920"/>
                      <a:ext cx="1323650" cy="772380"/>
                      <a:chOff x="3659511" y="2383520"/>
                      <a:chExt cx="1323650" cy="772380"/>
                    </a:xfrm>
                  </p:grpSpPr>
                  <p:sp>
                    <p:nvSpPr>
                      <p:cNvPr id="97" name="Oval 47"/>
                      <p:cNvSpPr>
                        <a:spLocks noChangeArrowheads="1"/>
                      </p:cNvSpPr>
                      <p:nvPr/>
                    </p:nvSpPr>
                    <p:spPr bwMode="auto">
                      <a:xfrm>
                        <a:off x="4063999" y="2510798"/>
                        <a:ext cx="540000" cy="540000"/>
                      </a:xfrm>
                      <a:prstGeom prst="ellipse">
                        <a:avLst/>
                      </a:prstGeom>
                      <a:noFill/>
                      <a:ln w="25400">
                        <a:solidFill>
                          <a:schemeClr val="tx1"/>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 name="Oval 47"/>
                      <p:cNvSpPr>
                        <a:spLocks noChangeArrowheads="1"/>
                      </p:cNvSpPr>
                      <p:nvPr/>
                    </p:nvSpPr>
                    <p:spPr bwMode="auto">
                      <a:xfrm>
                        <a:off x="4495354" y="2689399"/>
                        <a:ext cx="180000" cy="180000"/>
                      </a:xfrm>
                      <a:prstGeom prst="ellipse">
                        <a:avLst/>
                      </a:prstGeom>
                      <a:solidFill>
                        <a:srgbClr val="FF6600"/>
                      </a:solidFill>
                      <a:ln w="25400">
                        <a:solidFill>
                          <a:schemeClr val="tx1"/>
                        </a:solidFill>
                        <a:prstDash val="solid"/>
                        <a:round/>
                        <a:headEnd/>
                        <a:tailEnd/>
                      </a:ln>
                      <a:effectLst/>
                    </p:spPr>
                    <p:txBody>
                      <a:bodyPr wrap="none" anchor="ctr"/>
                      <a:lstStyle/>
                      <a:p>
                        <a:endParaRPr lang="ja-JP" altLang="en-US"/>
                      </a:p>
                    </p:txBody>
                  </p:sp>
                  <p:sp>
                    <p:nvSpPr>
                      <p:cNvPr id="99" name="Oval 47"/>
                      <p:cNvSpPr>
                        <a:spLocks noChangeArrowheads="1"/>
                      </p:cNvSpPr>
                      <p:nvPr/>
                    </p:nvSpPr>
                    <p:spPr bwMode="auto">
                      <a:xfrm>
                        <a:off x="3966790" y="2690798"/>
                        <a:ext cx="180000" cy="180000"/>
                      </a:xfrm>
                      <a:prstGeom prst="ellipse">
                        <a:avLst/>
                      </a:prstGeom>
                      <a:solidFill>
                        <a:srgbClr val="FF6600"/>
                      </a:solidFill>
                      <a:ln w="25400">
                        <a:solidFill>
                          <a:schemeClr val="tx1"/>
                        </a:solidFill>
                        <a:prstDash val="solid"/>
                        <a:round/>
                        <a:headEnd/>
                        <a:tailEnd/>
                      </a:ln>
                      <a:effectLst/>
                    </p:spPr>
                    <p:txBody>
                      <a:bodyPr wrap="none" anchor="ctr"/>
                      <a:lstStyle/>
                      <a:p>
                        <a:endParaRPr lang="ja-JP" altLang="en-US"/>
                      </a:p>
                    </p:txBody>
                  </p:sp>
                  <p:cxnSp>
                    <p:nvCxnSpPr>
                      <p:cNvPr id="100" name="直線コネクタ 99"/>
                      <p:cNvCxnSpPr/>
                      <p:nvPr/>
                    </p:nvCxnSpPr>
                    <p:spPr>
                      <a:xfrm rot="-2700000">
                        <a:off x="4623161" y="2563520"/>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rot="-2700000">
                        <a:off x="3659511" y="2985227"/>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rot="2700000">
                        <a:off x="3670572" y="2563520"/>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rot="2700000">
                        <a:off x="4605410" y="2975900"/>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 name="グループ化 81"/>
                    <p:cNvGrpSpPr/>
                    <p:nvPr/>
                  </p:nvGrpSpPr>
                  <p:grpSpPr>
                    <a:xfrm>
                      <a:off x="5020508" y="5373216"/>
                      <a:ext cx="1855748" cy="778729"/>
                      <a:chOff x="6064920" y="2399348"/>
                      <a:chExt cx="1855748" cy="778729"/>
                    </a:xfrm>
                  </p:grpSpPr>
                  <p:sp>
                    <p:nvSpPr>
                      <p:cNvPr id="88" name="Oval 47"/>
                      <p:cNvSpPr>
                        <a:spLocks noChangeArrowheads="1"/>
                      </p:cNvSpPr>
                      <p:nvPr/>
                    </p:nvSpPr>
                    <p:spPr bwMode="auto">
                      <a:xfrm>
                        <a:off x="6436454" y="2499255"/>
                        <a:ext cx="540000" cy="540000"/>
                      </a:xfrm>
                      <a:prstGeom prst="ellipse">
                        <a:avLst/>
                      </a:prstGeom>
                      <a:noFill/>
                      <a:ln w="25400">
                        <a:solidFill>
                          <a:schemeClr val="tx1"/>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9" name="Oval 47"/>
                      <p:cNvSpPr>
                        <a:spLocks noChangeArrowheads="1"/>
                      </p:cNvSpPr>
                      <p:nvPr/>
                    </p:nvSpPr>
                    <p:spPr bwMode="auto">
                      <a:xfrm>
                        <a:off x="6993097" y="2509399"/>
                        <a:ext cx="540000" cy="540000"/>
                      </a:xfrm>
                      <a:prstGeom prst="ellipse">
                        <a:avLst/>
                      </a:prstGeom>
                      <a:noFill/>
                      <a:ln w="25400">
                        <a:solidFill>
                          <a:schemeClr val="tx1"/>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 name="Oval 47"/>
                      <p:cNvSpPr>
                        <a:spLocks noChangeArrowheads="1"/>
                      </p:cNvSpPr>
                      <p:nvPr/>
                    </p:nvSpPr>
                    <p:spPr bwMode="auto">
                      <a:xfrm>
                        <a:off x="6904685" y="2706625"/>
                        <a:ext cx="180000" cy="180000"/>
                      </a:xfrm>
                      <a:prstGeom prst="ellipse">
                        <a:avLst/>
                      </a:prstGeom>
                      <a:solidFill>
                        <a:srgbClr val="FF6600"/>
                      </a:solidFill>
                      <a:ln w="25400">
                        <a:solidFill>
                          <a:schemeClr val="tx1"/>
                        </a:solidFill>
                        <a:prstDash val="solid"/>
                        <a:round/>
                        <a:headEnd/>
                        <a:tailEnd/>
                      </a:ln>
                      <a:effectLst/>
                    </p:spPr>
                    <p:txBody>
                      <a:bodyPr wrap="none" anchor="ctr"/>
                      <a:lstStyle/>
                      <a:p>
                        <a:endParaRPr lang="ja-JP" altLang="en-US"/>
                      </a:p>
                    </p:txBody>
                  </p:sp>
                  <p:sp>
                    <p:nvSpPr>
                      <p:cNvPr id="91" name="Oval 47"/>
                      <p:cNvSpPr>
                        <a:spLocks noChangeArrowheads="1"/>
                      </p:cNvSpPr>
                      <p:nvPr/>
                    </p:nvSpPr>
                    <p:spPr bwMode="auto">
                      <a:xfrm>
                        <a:off x="6346454" y="2706625"/>
                        <a:ext cx="180000" cy="180000"/>
                      </a:xfrm>
                      <a:prstGeom prst="ellipse">
                        <a:avLst/>
                      </a:prstGeom>
                      <a:solidFill>
                        <a:srgbClr val="FF6600"/>
                      </a:solidFill>
                      <a:ln w="25400">
                        <a:solidFill>
                          <a:schemeClr val="tx1"/>
                        </a:solidFill>
                        <a:prstDash val="solid"/>
                        <a:round/>
                        <a:headEnd/>
                        <a:tailEnd/>
                      </a:ln>
                      <a:effectLst/>
                    </p:spPr>
                    <p:txBody>
                      <a:bodyPr wrap="none" anchor="ctr"/>
                      <a:lstStyle/>
                      <a:p>
                        <a:endParaRPr lang="ja-JP" altLang="en-US"/>
                      </a:p>
                    </p:txBody>
                  </p:sp>
                  <p:sp>
                    <p:nvSpPr>
                      <p:cNvPr id="92" name="Oval 47"/>
                      <p:cNvSpPr>
                        <a:spLocks noChangeArrowheads="1"/>
                      </p:cNvSpPr>
                      <p:nvPr/>
                    </p:nvSpPr>
                    <p:spPr bwMode="auto">
                      <a:xfrm>
                        <a:off x="7456831" y="2690798"/>
                        <a:ext cx="180000" cy="180000"/>
                      </a:xfrm>
                      <a:prstGeom prst="ellipse">
                        <a:avLst/>
                      </a:prstGeom>
                      <a:solidFill>
                        <a:srgbClr val="FF6600"/>
                      </a:solidFill>
                      <a:ln w="25400">
                        <a:solidFill>
                          <a:schemeClr val="tx1"/>
                        </a:solidFill>
                        <a:prstDash val="solid"/>
                        <a:round/>
                        <a:headEnd/>
                        <a:tailEnd/>
                      </a:ln>
                      <a:effectLst/>
                    </p:spPr>
                    <p:txBody>
                      <a:bodyPr wrap="none" anchor="ctr"/>
                      <a:lstStyle/>
                      <a:p>
                        <a:endParaRPr lang="ja-JP" altLang="en-US"/>
                      </a:p>
                    </p:txBody>
                  </p:sp>
                  <p:cxnSp>
                    <p:nvCxnSpPr>
                      <p:cNvPr id="93" name="直線コネクタ 92"/>
                      <p:cNvCxnSpPr/>
                      <p:nvPr/>
                    </p:nvCxnSpPr>
                    <p:spPr>
                      <a:xfrm rot="-2700000">
                        <a:off x="7560668" y="2579347"/>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rot="-2700000">
                        <a:off x="6064920" y="2980216"/>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rot="2700000">
                        <a:off x="6064034" y="2579348"/>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rot="2700000">
                        <a:off x="7560668" y="2998077"/>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83" name="テキスト ボックス 82"/>
                    <p:cNvSpPr txBox="1"/>
                    <p:nvPr/>
                  </p:nvSpPr>
                  <p:spPr>
                    <a:xfrm>
                      <a:off x="2555776" y="5498068"/>
                      <a:ext cx="543739" cy="523220"/>
                    </a:xfrm>
                    <a:prstGeom prst="rect">
                      <a:avLst/>
                    </a:prstGeom>
                    <a:noFill/>
                  </p:spPr>
                  <p:txBody>
                    <a:bodyPr wrap="none" rtlCol="0">
                      <a:spAutoFit/>
                    </a:bodyPr>
                    <a:lstStyle/>
                    <a:p>
                      <a:r>
                        <a:rPr kumimoji="1" lang="ja-JP" altLang="en-US" sz="2800" b="1" dirty="0" smtClean="0"/>
                        <a:t>＋</a:t>
                      </a:r>
                      <a:endParaRPr kumimoji="1" lang="ja-JP" altLang="en-US" sz="2800" b="1" dirty="0"/>
                    </a:p>
                  </p:txBody>
                </p:sp>
                <p:sp>
                  <p:nvSpPr>
                    <p:cNvPr id="84" name="テキスト ボックス 83"/>
                    <p:cNvSpPr txBox="1"/>
                    <p:nvPr/>
                  </p:nvSpPr>
                  <p:spPr>
                    <a:xfrm>
                      <a:off x="4427984" y="5479045"/>
                      <a:ext cx="543739" cy="523220"/>
                    </a:xfrm>
                    <a:prstGeom prst="rect">
                      <a:avLst/>
                    </a:prstGeom>
                    <a:noFill/>
                  </p:spPr>
                  <p:txBody>
                    <a:bodyPr wrap="none" rtlCol="0">
                      <a:spAutoFit/>
                    </a:bodyPr>
                    <a:lstStyle/>
                    <a:p>
                      <a:r>
                        <a:rPr kumimoji="1" lang="ja-JP" altLang="en-US" sz="2800" b="1" dirty="0" smtClean="0"/>
                        <a:t>＋</a:t>
                      </a:r>
                      <a:endParaRPr kumimoji="1" lang="ja-JP" altLang="en-US" sz="2800" b="1" dirty="0"/>
                    </a:p>
                  </p:txBody>
                </p:sp>
                <p:sp>
                  <p:nvSpPr>
                    <p:cNvPr id="85" name="テキスト ボックス 84"/>
                    <p:cNvSpPr txBox="1"/>
                    <p:nvPr/>
                  </p:nvSpPr>
                  <p:spPr>
                    <a:xfrm>
                      <a:off x="6876256" y="5498068"/>
                      <a:ext cx="543739" cy="523220"/>
                    </a:xfrm>
                    <a:prstGeom prst="rect">
                      <a:avLst/>
                    </a:prstGeom>
                    <a:noFill/>
                  </p:spPr>
                  <p:txBody>
                    <a:bodyPr wrap="none" rtlCol="0">
                      <a:spAutoFit/>
                    </a:bodyPr>
                    <a:lstStyle/>
                    <a:p>
                      <a:r>
                        <a:rPr kumimoji="1" lang="ja-JP" altLang="en-US" sz="2800" b="1" dirty="0" smtClean="0"/>
                        <a:t>＋</a:t>
                      </a:r>
                      <a:endParaRPr kumimoji="1" lang="ja-JP" altLang="en-US" sz="2800" b="1" dirty="0"/>
                    </a:p>
                  </p:txBody>
                </p:sp>
                <p:sp>
                  <p:nvSpPr>
                    <p:cNvPr id="86" name="テキスト ボックス 85"/>
                    <p:cNvSpPr txBox="1"/>
                    <p:nvPr/>
                  </p:nvSpPr>
                  <p:spPr>
                    <a:xfrm>
                      <a:off x="1317009" y="5498068"/>
                      <a:ext cx="543739" cy="523220"/>
                    </a:xfrm>
                    <a:prstGeom prst="rect">
                      <a:avLst/>
                    </a:prstGeom>
                    <a:noFill/>
                  </p:spPr>
                  <p:txBody>
                    <a:bodyPr wrap="none" rtlCol="0">
                      <a:spAutoFit/>
                    </a:bodyPr>
                    <a:lstStyle/>
                    <a:p>
                      <a:r>
                        <a:rPr kumimoji="1" lang="ja-JP" altLang="en-US" sz="2800" b="1" dirty="0" smtClean="0"/>
                        <a:t>＝</a:t>
                      </a:r>
                      <a:endParaRPr kumimoji="1" lang="ja-JP" altLang="en-US" sz="2800" b="1" dirty="0"/>
                    </a:p>
                  </p:txBody>
                </p:sp>
                <p:sp>
                  <p:nvSpPr>
                    <p:cNvPr id="87" name="テキスト ボックス 86"/>
                    <p:cNvSpPr txBox="1"/>
                    <p:nvPr/>
                  </p:nvSpPr>
                  <p:spPr>
                    <a:xfrm>
                      <a:off x="7261348" y="5266778"/>
                      <a:ext cx="646331" cy="646331"/>
                    </a:xfrm>
                    <a:prstGeom prst="rect">
                      <a:avLst/>
                    </a:prstGeom>
                    <a:noFill/>
                  </p:spPr>
                  <p:txBody>
                    <a:bodyPr wrap="none" rtlCol="0">
                      <a:spAutoFit/>
                    </a:bodyPr>
                    <a:lstStyle/>
                    <a:p>
                      <a:r>
                        <a:rPr kumimoji="1" lang="en-US" altLang="ja-JP" sz="3600" b="1" dirty="0" smtClean="0"/>
                        <a:t>…</a:t>
                      </a:r>
                      <a:endParaRPr kumimoji="1" lang="ja-JP" altLang="en-US" sz="3600" b="1" dirty="0"/>
                    </a:p>
                  </p:txBody>
                </p:sp>
              </p:grpSp>
              <p:sp>
                <p:nvSpPr>
                  <p:cNvPr id="78" name="テキスト ボックス 77"/>
                  <p:cNvSpPr txBox="1"/>
                  <p:nvPr/>
                </p:nvSpPr>
                <p:spPr>
                  <a:xfrm>
                    <a:off x="2229450" y="5169191"/>
                    <a:ext cx="351378" cy="369332"/>
                  </a:xfrm>
                  <a:prstGeom prst="rect">
                    <a:avLst/>
                  </a:prstGeom>
                  <a:noFill/>
                </p:spPr>
                <p:txBody>
                  <a:bodyPr wrap="none" rtlCol="0">
                    <a:spAutoFit/>
                  </a:bodyPr>
                  <a:lstStyle/>
                  <a:p>
                    <a:r>
                      <a:rPr kumimoji="1" lang="en-US" altLang="ja-JP" b="1" dirty="0" smtClean="0">
                        <a:latin typeface="Times New Roman" panose="02020603050405020304" pitchFamily="18" charset="0"/>
                        <a:cs typeface="Times New Roman" panose="02020603050405020304" pitchFamily="18" charset="0"/>
                      </a:rPr>
                      <a:t>V</a:t>
                    </a:r>
                    <a:endParaRPr kumimoji="1" lang="ja-JP" altLang="en-US" b="1"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3" name="テキスト ボックス 72"/>
                    <p:cNvSpPr txBox="1"/>
                    <p:nvPr/>
                  </p:nvSpPr>
                  <p:spPr>
                    <a:xfrm>
                      <a:off x="385222" y="3478743"/>
                      <a:ext cx="415498" cy="3794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ja-JP" b="1" i="1" smtClean="0">
                                    <a:solidFill>
                                      <a:schemeClr val="tx1"/>
                                    </a:solidFill>
                                    <a:latin typeface="Cambria Math"/>
                                  </a:rPr>
                                </m:ctrlPr>
                              </m:accPr>
                              <m:e>
                                <m:r>
                                  <m:rPr>
                                    <m:nor/>
                                  </m:rPr>
                                  <a:rPr lang="en-US" altLang="ja-JP" b="1">
                                    <a:solidFill>
                                      <a:schemeClr val="tx1"/>
                                    </a:solidFill>
                                  </a:rPr>
                                  <m:t>K</m:t>
                                </m:r>
                              </m:e>
                            </m:acc>
                          </m:oMath>
                        </m:oMathPara>
                      </a14:m>
                      <a:endParaRPr kumimoji="1" lang="en-US" altLang="ja-JP" sz="1600" b="1" dirty="0">
                        <a:solidFill>
                          <a:schemeClr val="tx1"/>
                        </a:solidFill>
                      </a:endParaRPr>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85222" y="3478743"/>
                      <a:ext cx="415498" cy="379463"/>
                    </a:xfrm>
                    <a:prstGeom prst="rect">
                      <a:avLst/>
                    </a:prstGeom>
                    <a:blipFill rotWithShape="1">
                      <a:blip r:embed="rId2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4" name="テキスト ボックス 73"/>
                    <p:cNvSpPr txBox="1"/>
                    <p:nvPr/>
                  </p:nvSpPr>
                  <p:spPr>
                    <a:xfrm>
                      <a:off x="1466275" y="3483585"/>
                      <a:ext cx="415498" cy="3794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ja-JP" b="1" i="1" smtClean="0">
                                    <a:solidFill>
                                      <a:schemeClr val="tx1"/>
                                    </a:solidFill>
                                    <a:latin typeface="Cambria Math"/>
                                  </a:rPr>
                                </m:ctrlPr>
                              </m:accPr>
                              <m:e>
                                <m:r>
                                  <m:rPr>
                                    <m:nor/>
                                  </m:rPr>
                                  <a:rPr lang="en-US" altLang="ja-JP" b="1">
                                    <a:solidFill>
                                      <a:schemeClr val="tx1"/>
                                    </a:solidFill>
                                  </a:rPr>
                                  <m:t>K</m:t>
                                </m:r>
                              </m:e>
                            </m:acc>
                          </m:oMath>
                        </m:oMathPara>
                      </a14:m>
                      <a:endParaRPr kumimoji="1" lang="ja-JP" altLang="en-US" b="1" dirty="0">
                        <a:solidFill>
                          <a:schemeClr val="tx1"/>
                        </a:solidFill>
                      </a:endParaRPr>
                    </a:p>
                  </p:txBody>
                </p:sp>
              </mc:Choice>
              <mc:Fallback xmlns="">
                <p:sp>
                  <p:nvSpPr>
                    <p:cNvPr id="146" name="テキスト ボックス 145"/>
                    <p:cNvSpPr txBox="1">
                      <a:spLocks noRot="1" noChangeAspect="1" noMove="1" noResize="1" noEditPoints="1" noAdjustHandles="1" noChangeArrowheads="1" noChangeShapeType="1" noTextEdit="1"/>
                    </p:cNvSpPr>
                    <p:nvPr/>
                  </p:nvSpPr>
                  <p:spPr>
                    <a:xfrm>
                      <a:off x="1466275" y="3483585"/>
                      <a:ext cx="415498" cy="379463"/>
                    </a:xfrm>
                    <a:prstGeom prst="rect">
                      <a:avLst/>
                    </a:prstGeom>
                    <a:blipFill rotWithShape="1">
                      <a:blip r:embed="rId24"/>
                      <a:stretch>
                        <a:fillRect/>
                      </a:stretch>
                    </a:blipFill>
                  </p:spPr>
                  <p:txBody>
                    <a:bodyPr/>
                    <a:lstStyle/>
                    <a:p>
                      <a:r>
                        <a:rPr lang="ja-JP" altLang="en-US">
                          <a:noFill/>
                        </a:rPr>
                        <a:t> </a:t>
                      </a:r>
                    </a:p>
                  </p:txBody>
                </p:sp>
              </mc:Fallback>
            </mc:AlternateContent>
            <p:sp>
              <p:nvSpPr>
                <p:cNvPr id="75" name="テキスト ボックス 74"/>
                <p:cNvSpPr txBox="1"/>
                <p:nvPr/>
              </p:nvSpPr>
              <p:spPr>
                <a:xfrm>
                  <a:off x="5811960" y="3404250"/>
                  <a:ext cx="351378" cy="1292662"/>
                </a:xfrm>
                <a:prstGeom prst="rect">
                  <a:avLst/>
                </a:prstGeom>
                <a:noFill/>
              </p:spPr>
              <p:txBody>
                <a:bodyPr wrap="none" rtlCol="0">
                  <a:spAutoFit/>
                </a:bodyPr>
                <a:lstStyle/>
                <a:p>
                  <a:r>
                    <a:rPr lang="en-US" altLang="ja-JP" b="1" dirty="0" smtClean="0"/>
                    <a:t>K</a:t>
                  </a:r>
                </a:p>
                <a:p>
                  <a:endParaRPr lang="en-US" altLang="ja-JP" b="1" dirty="0"/>
                </a:p>
                <a:p>
                  <a:endParaRPr lang="en-US" altLang="ja-JP" sz="2400" b="1" dirty="0" smtClean="0"/>
                </a:p>
                <a:p>
                  <a:r>
                    <a:rPr lang="en-US" altLang="ja-JP" b="1" dirty="0" smtClean="0"/>
                    <a:t>Ξ</a:t>
                  </a:r>
                  <a:endParaRPr kumimoji="1" lang="ja-JP" altLang="en-US" b="1" dirty="0"/>
                </a:p>
              </p:txBody>
            </p:sp>
            <p:sp>
              <p:nvSpPr>
                <p:cNvPr id="76" name="テキスト ボックス 75"/>
                <p:cNvSpPr txBox="1"/>
                <p:nvPr/>
              </p:nvSpPr>
              <p:spPr>
                <a:xfrm>
                  <a:off x="6361863" y="3405991"/>
                  <a:ext cx="412292" cy="1354217"/>
                </a:xfrm>
                <a:prstGeom prst="rect">
                  <a:avLst/>
                </a:prstGeom>
                <a:noFill/>
              </p:spPr>
              <p:txBody>
                <a:bodyPr wrap="none" rtlCol="0">
                  <a:spAutoFit/>
                </a:bodyPr>
                <a:lstStyle/>
                <a:p>
                  <a:r>
                    <a:rPr lang="en-US" altLang="ja-JP" b="1" dirty="0" smtClean="0"/>
                    <a:t>π</a:t>
                  </a:r>
                </a:p>
                <a:p>
                  <a:endParaRPr kumimoji="1" lang="en-US" altLang="ja-JP" sz="1600" b="1" dirty="0"/>
                </a:p>
                <a:p>
                  <a:endParaRPr lang="en-US" altLang="ja-JP" b="1" dirty="0" smtClean="0"/>
                </a:p>
                <a:p>
                  <a:endParaRPr lang="en-US" altLang="ja-JP" sz="1200" b="1" dirty="0" smtClean="0"/>
                </a:p>
                <a:p>
                  <a:r>
                    <a:rPr lang="en-US" altLang="ja-JP" b="1" dirty="0" smtClean="0"/>
                    <a:t>Σ*</a:t>
                  </a:r>
                  <a:endParaRPr kumimoji="1" lang="ja-JP" altLang="en-US" b="1" dirty="0"/>
                </a:p>
              </p:txBody>
            </p:sp>
          </p:grpSp>
          <mc:AlternateContent xmlns:mc="http://schemas.openxmlformats.org/markup-compatibility/2006" xmlns:a14="http://schemas.microsoft.com/office/drawing/2010/main">
            <mc:Choice Requires="a14">
              <p:sp>
                <p:nvSpPr>
                  <p:cNvPr id="71" name="テキスト ボックス 70"/>
                  <p:cNvSpPr txBox="1"/>
                  <p:nvPr/>
                </p:nvSpPr>
                <p:spPr>
                  <a:xfrm>
                    <a:off x="659519" y="3082382"/>
                    <a:ext cx="1976823" cy="347659"/>
                  </a:xfrm>
                  <a:prstGeom prst="rect">
                    <a:avLst/>
                  </a:prstGeom>
                  <a:noFill/>
                </p:spPr>
                <p:txBody>
                  <a:bodyPr wrap="none" rtlCol="0">
                    <a:spAutoFit/>
                  </a:bodyPr>
                  <a:lstStyle/>
                  <a:p>
                    <a:r>
                      <a:rPr lang="en-US" altLang="ja-JP" sz="1600" b="1" dirty="0" smtClean="0">
                        <a:solidFill>
                          <a:srgbClr val="009900"/>
                        </a:solidFill>
                      </a:rPr>
                      <a:t>e.g.</a:t>
                    </a:r>
                    <a:r>
                      <a:rPr lang="ja-JP" altLang="en-US" sz="1600" b="1" dirty="0" smtClean="0">
                        <a:solidFill>
                          <a:srgbClr val="009900"/>
                        </a:solidFill>
                      </a:rPr>
                      <a:t>）</a:t>
                    </a:r>
                    <a14:m>
                      <m:oMath xmlns:m="http://schemas.openxmlformats.org/officeDocument/2006/math">
                        <m:acc>
                          <m:accPr>
                            <m:chr m:val="̅"/>
                            <m:ctrlPr>
                              <a:rPr lang="en-US" altLang="ja-JP" sz="1600" b="1" i="1">
                                <a:solidFill>
                                  <a:srgbClr val="009900"/>
                                </a:solidFill>
                                <a:latin typeface="Cambria Math"/>
                              </a:rPr>
                            </m:ctrlPr>
                          </m:accPr>
                          <m:e>
                            <m:r>
                              <m:rPr>
                                <m:nor/>
                              </m:rPr>
                              <a:rPr lang="en-US" altLang="ja-JP" sz="1600" b="1">
                                <a:solidFill>
                                  <a:srgbClr val="009900"/>
                                </a:solidFill>
                              </a:rPr>
                              <m:t>K</m:t>
                            </m:r>
                          </m:e>
                        </m:acc>
                      </m:oMath>
                    </a14:m>
                    <a:r>
                      <a:rPr lang="en-US" altLang="ja-JP" sz="1600" b="1" dirty="0" smtClean="0">
                        <a:solidFill>
                          <a:srgbClr val="009900"/>
                        </a:solidFill>
                      </a:rPr>
                      <a:t>N scattering</a:t>
                    </a:r>
                    <a:endParaRPr kumimoji="1" lang="ja-JP" altLang="en-US" sz="1600" b="1" dirty="0">
                      <a:solidFill>
                        <a:srgbClr val="009900"/>
                      </a:solidFill>
                    </a:endParaRPr>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659519" y="3082382"/>
                    <a:ext cx="1976823" cy="347659"/>
                  </a:xfrm>
                  <a:prstGeom prst="rect">
                    <a:avLst/>
                  </a:prstGeom>
                  <a:blipFill rotWithShape="1">
                    <a:blip r:embed="rId17"/>
                    <a:stretch>
                      <a:fillRect l="-1852" t="-5263" b="-22807"/>
                    </a:stretch>
                  </a:blipFill>
                </p:spPr>
                <p:txBody>
                  <a:bodyPr/>
                  <a:lstStyle/>
                  <a:p>
                    <a:r>
                      <a:rPr lang="ja-JP" altLang="en-US">
                        <a:noFill/>
                      </a:rPr>
                      <a:t> </a:t>
                    </a:r>
                  </a:p>
                </p:txBody>
              </p:sp>
            </mc:Fallback>
          </mc:AlternateContent>
        </p:grpSp>
        <p:sp>
          <p:nvSpPr>
            <p:cNvPr id="66" name="円/楕円 65"/>
            <p:cNvSpPr/>
            <p:nvPr/>
          </p:nvSpPr>
          <p:spPr bwMode="auto">
            <a:xfrm>
              <a:off x="6840824" y="5344443"/>
              <a:ext cx="144000" cy="144000"/>
            </a:xfrm>
            <a:prstGeom prst="ellipse">
              <a:avLst/>
            </a:prstGeom>
            <a:solidFill>
              <a:srgbClr val="0000FF"/>
            </a:solidFill>
            <a:ln w="31750">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rtlCol="0" anchor="ctr"/>
            <a:lstStyle/>
            <a:p>
              <a:pPr algn="ctr"/>
              <a:endParaRPr kumimoji="1" lang="ja-JP" altLang="en-US"/>
            </a:p>
          </p:txBody>
        </p:sp>
        <p:sp>
          <p:nvSpPr>
            <p:cNvPr id="67" name="テキスト ボックス 66"/>
            <p:cNvSpPr txBox="1"/>
            <p:nvPr/>
          </p:nvSpPr>
          <p:spPr>
            <a:xfrm>
              <a:off x="750683" y="5379875"/>
              <a:ext cx="351378" cy="369332"/>
            </a:xfrm>
            <a:prstGeom prst="rect">
              <a:avLst/>
            </a:prstGeom>
            <a:noFill/>
          </p:spPr>
          <p:txBody>
            <a:bodyPr wrap="none" rtlCol="0">
              <a:spAutoFit/>
            </a:bodyPr>
            <a:lstStyle/>
            <a:p>
              <a:r>
                <a:rPr kumimoji="1" lang="en-US" altLang="ja-JP" b="1" dirty="0" smtClean="0"/>
                <a:t>N</a:t>
              </a:r>
              <a:endParaRPr kumimoji="1" lang="ja-JP" altLang="en-US" b="1" dirty="0"/>
            </a:p>
          </p:txBody>
        </p:sp>
        <p:sp>
          <p:nvSpPr>
            <p:cNvPr id="68" name="テキスト ボックス 67"/>
            <p:cNvSpPr txBox="1"/>
            <p:nvPr/>
          </p:nvSpPr>
          <p:spPr>
            <a:xfrm>
              <a:off x="1844358" y="5379875"/>
              <a:ext cx="351378" cy="369332"/>
            </a:xfrm>
            <a:prstGeom prst="rect">
              <a:avLst/>
            </a:prstGeom>
            <a:noFill/>
          </p:spPr>
          <p:txBody>
            <a:bodyPr wrap="none" rtlCol="0">
              <a:spAutoFit/>
            </a:bodyPr>
            <a:lstStyle/>
            <a:p>
              <a:r>
                <a:rPr kumimoji="1" lang="en-US" altLang="ja-JP" b="1" dirty="0" smtClean="0"/>
                <a:t>N</a:t>
              </a:r>
              <a:endParaRPr kumimoji="1" lang="ja-JP" altLang="en-US" b="1" dirty="0"/>
            </a:p>
          </p:txBody>
        </p:sp>
        <p:sp>
          <p:nvSpPr>
            <p:cNvPr id="69" name="テキスト ボックス 68"/>
            <p:cNvSpPr txBox="1"/>
            <p:nvPr/>
          </p:nvSpPr>
          <p:spPr>
            <a:xfrm>
              <a:off x="4211960" y="4527978"/>
              <a:ext cx="360996" cy="1292662"/>
            </a:xfrm>
            <a:prstGeom prst="rect">
              <a:avLst/>
            </a:prstGeom>
            <a:noFill/>
          </p:spPr>
          <p:txBody>
            <a:bodyPr wrap="none" rtlCol="0">
              <a:spAutoFit/>
            </a:bodyPr>
            <a:lstStyle/>
            <a:p>
              <a:r>
                <a:rPr lang="en-US" altLang="ja-JP" b="1" dirty="0"/>
                <a:t>π</a:t>
              </a:r>
              <a:endParaRPr lang="en-US" altLang="ja-JP" b="1" dirty="0" smtClean="0"/>
            </a:p>
            <a:p>
              <a:endParaRPr lang="en-US" altLang="ja-JP" b="1" dirty="0"/>
            </a:p>
            <a:p>
              <a:endParaRPr lang="en-US" altLang="ja-JP" sz="2400" b="1" dirty="0" smtClean="0"/>
            </a:p>
            <a:p>
              <a:r>
                <a:rPr lang="en-US" altLang="ja-JP" b="1" dirty="0"/>
                <a:t>Σ</a:t>
              </a:r>
              <a:endParaRPr kumimoji="1" lang="ja-JP" altLang="en-US" b="1" dirty="0"/>
            </a:p>
          </p:txBody>
        </p:sp>
      </p:grpSp>
      <mc:AlternateContent xmlns:mc="http://schemas.openxmlformats.org/markup-compatibility/2006" xmlns:a14="http://schemas.microsoft.com/office/drawing/2010/main">
        <mc:Choice Requires="a14">
          <p:sp>
            <p:nvSpPr>
              <p:cNvPr id="161" name="テキスト ボックス 160"/>
              <p:cNvSpPr txBox="1"/>
              <p:nvPr/>
            </p:nvSpPr>
            <p:spPr>
              <a:xfrm>
                <a:off x="5196411" y="3053480"/>
                <a:ext cx="2353529" cy="531107"/>
              </a:xfrm>
              <a:prstGeom prst="rect">
                <a:avLst/>
              </a:prstGeom>
              <a:noFill/>
            </p:spPr>
            <p:txBody>
              <a:bodyPr wrap="none" rtlCol="0">
                <a:spAutoFit/>
              </a:bodyPr>
              <a:lstStyle/>
              <a:p>
                <a:pPr algn="ctr"/>
                <a:r>
                  <a:rPr kumimoji="1" lang="en-US" altLang="ja-JP" sz="1400" dirty="0" smtClean="0">
                    <a:solidFill>
                      <a:srgbClr val="FF0000"/>
                    </a:solidFill>
                  </a:rPr>
                  <a:t>quasi two-body channels</a:t>
                </a:r>
                <a:r>
                  <a:rPr lang="ja-JP" altLang="en-US" sz="1400" dirty="0" smtClean="0">
                    <a:solidFill>
                      <a:srgbClr val="FF0000"/>
                    </a:solidFill>
                  </a:rPr>
                  <a:t> </a:t>
                </a:r>
                <a:r>
                  <a:rPr lang="en-US" altLang="ja-JP" sz="1400" dirty="0" smtClean="0">
                    <a:solidFill>
                      <a:srgbClr val="FF0000"/>
                    </a:solidFill>
                  </a:rPr>
                  <a:t>of</a:t>
                </a:r>
              </a:p>
              <a:p>
                <a:pPr algn="ctr"/>
                <a:r>
                  <a:rPr kumimoji="1" lang="en-US" altLang="ja-JP" sz="1400" dirty="0" smtClean="0">
                    <a:solidFill>
                      <a:srgbClr val="FF0000"/>
                    </a:solidFill>
                  </a:rPr>
                  <a:t>three-body ππΛ &amp; π</a:t>
                </a:r>
                <a14:m>
                  <m:oMath xmlns:m="http://schemas.openxmlformats.org/officeDocument/2006/math">
                    <m:acc>
                      <m:accPr>
                        <m:chr m:val="̅"/>
                        <m:ctrlPr>
                          <a:rPr lang="en-US" altLang="ja-JP" sz="1400" i="1">
                            <a:solidFill>
                              <a:srgbClr val="FF0000"/>
                            </a:solidFill>
                            <a:latin typeface="Cambria Math"/>
                          </a:rPr>
                        </m:ctrlPr>
                      </m:accPr>
                      <m:e>
                        <m:r>
                          <m:rPr>
                            <m:nor/>
                          </m:rPr>
                          <a:rPr lang="en-US" altLang="ja-JP" sz="1400">
                            <a:solidFill>
                              <a:srgbClr val="FF0000"/>
                            </a:solidFill>
                          </a:rPr>
                          <m:t>K</m:t>
                        </m:r>
                      </m:e>
                    </m:acc>
                  </m:oMath>
                </a14:m>
                <a:r>
                  <a:rPr kumimoji="1" lang="en-US" altLang="ja-JP" sz="1400" dirty="0" smtClean="0">
                    <a:solidFill>
                      <a:srgbClr val="FF0000"/>
                    </a:solidFill>
                  </a:rPr>
                  <a:t>N</a:t>
                </a:r>
                <a:endParaRPr kumimoji="1" lang="ja-JP" altLang="en-US" sz="1400" dirty="0">
                  <a:solidFill>
                    <a:srgbClr val="FF0000"/>
                  </a:solidFill>
                </a:endParaRPr>
              </a:p>
            </p:txBody>
          </p:sp>
        </mc:Choice>
        <mc:Fallback xmlns="">
          <p:sp>
            <p:nvSpPr>
              <p:cNvPr id="161" name="テキスト ボックス 160"/>
              <p:cNvSpPr txBox="1">
                <a:spLocks noRot="1" noChangeAspect="1" noMove="1" noResize="1" noEditPoints="1" noAdjustHandles="1" noChangeArrowheads="1" noChangeShapeType="1" noTextEdit="1"/>
              </p:cNvSpPr>
              <p:nvPr/>
            </p:nvSpPr>
            <p:spPr>
              <a:xfrm>
                <a:off x="5196411" y="3053480"/>
                <a:ext cx="2353529" cy="531107"/>
              </a:xfrm>
              <a:prstGeom prst="rect">
                <a:avLst/>
              </a:prstGeom>
              <a:blipFill rotWithShape="1">
                <a:blip r:embed="rId25"/>
                <a:stretch>
                  <a:fillRect t="-1149" r="-258" b="-11494"/>
                </a:stretch>
              </a:blipFill>
            </p:spPr>
            <p:txBody>
              <a:bodyPr/>
              <a:lstStyle/>
              <a:p>
                <a:r>
                  <a:rPr lang="ja-JP" altLang="en-US">
                    <a:noFill/>
                  </a:rPr>
                  <a:t> </a:t>
                </a:r>
              </a:p>
            </p:txBody>
          </p:sp>
        </mc:Fallback>
      </mc:AlternateContent>
      <p:pic>
        <p:nvPicPr>
          <p:cNvPr id="162" name="図 161"/>
          <p:cNvPicPr>
            <a:picLocks noChangeAspect="1"/>
          </p:cNvPicPr>
          <p:nvPr>
            <p:custDataLst>
              <p:tags r:id="rId2"/>
            </p:custDataLst>
          </p:nvPr>
        </p:nvPicPr>
        <p:blipFill>
          <a:blip r:embed="rId26" cstate="print">
            <a:lum/>
            <a:extLst>
              <a:ext uri="{28A0092B-C50C-407E-A947-70E740481C1C}">
                <a14:useLocalDpi xmlns:a14="http://schemas.microsoft.com/office/drawing/2010/main" val="0"/>
              </a:ext>
            </a:extLst>
          </a:blip>
          <a:stretch>
            <a:fillRect/>
          </a:stretch>
        </p:blipFill>
        <p:spPr>
          <a:xfrm>
            <a:off x="1122127" y="2696780"/>
            <a:ext cx="6636866" cy="324157"/>
          </a:xfrm>
          <a:prstGeom prst="rect">
            <a:avLst/>
          </a:prstGeom>
        </p:spPr>
      </p:pic>
      <p:sp>
        <p:nvSpPr>
          <p:cNvPr id="163" name="Rectangle 15"/>
          <p:cNvSpPr>
            <a:spLocks noChangeArrowheads="1"/>
          </p:cNvSpPr>
          <p:nvPr/>
        </p:nvSpPr>
        <p:spPr bwMode="auto">
          <a:xfrm>
            <a:off x="5580472" y="2658193"/>
            <a:ext cx="1511808" cy="395287"/>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3" name="テキスト ボックス 62"/>
          <p:cNvSpPr txBox="1"/>
          <p:nvPr/>
        </p:nvSpPr>
        <p:spPr>
          <a:xfrm>
            <a:off x="369219" y="836712"/>
            <a:ext cx="7816563" cy="677108"/>
          </a:xfrm>
          <a:prstGeom prst="rect">
            <a:avLst/>
          </a:prstGeom>
          <a:noFill/>
        </p:spPr>
        <p:txBody>
          <a:bodyPr wrap="none" rtlCol="0">
            <a:spAutoFit/>
          </a:bodyPr>
          <a:lstStyle/>
          <a:p>
            <a:r>
              <a:rPr lang="en-US" altLang="ja-JP" sz="2400" b="1" dirty="0" smtClean="0">
                <a:solidFill>
                  <a:srgbClr val="FF0000"/>
                </a:solidFill>
              </a:rPr>
              <a:t>D</a:t>
            </a:r>
            <a:r>
              <a:rPr lang="en-US" altLang="ja-JP" sz="2400" b="1" dirty="0" smtClean="0"/>
              <a:t>ynamical </a:t>
            </a:r>
            <a:r>
              <a:rPr lang="en-US" altLang="ja-JP" sz="2400" b="1" dirty="0" smtClean="0">
                <a:solidFill>
                  <a:srgbClr val="FF0000"/>
                </a:solidFill>
              </a:rPr>
              <a:t>C</a:t>
            </a:r>
            <a:r>
              <a:rPr lang="en-US" altLang="ja-JP" sz="2400" b="1" dirty="0" smtClean="0"/>
              <a:t>oupled-</a:t>
            </a:r>
            <a:r>
              <a:rPr lang="en-US" altLang="ja-JP" sz="2400" b="1" dirty="0" smtClean="0">
                <a:solidFill>
                  <a:srgbClr val="FF0000"/>
                </a:solidFill>
              </a:rPr>
              <a:t>C</a:t>
            </a:r>
            <a:r>
              <a:rPr lang="en-US" altLang="ja-JP" sz="2400" b="1" dirty="0" smtClean="0"/>
              <a:t>hannels (</a:t>
            </a:r>
            <a:r>
              <a:rPr lang="en-US" altLang="ja-JP" sz="2400" b="1" dirty="0" smtClean="0">
                <a:solidFill>
                  <a:srgbClr val="FF0000"/>
                </a:solidFill>
              </a:rPr>
              <a:t>DCC</a:t>
            </a:r>
            <a:r>
              <a:rPr lang="en-US" altLang="ja-JP" sz="2400" b="1" dirty="0" smtClean="0"/>
              <a:t>) model:</a:t>
            </a:r>
          </a:p>
          <a:p>
            <a:r>
              <a:rPr lang="en-US" altLang="ja-JP" sz="1400" b="1" dirty="0" smtClean="0"/>
              <a:t>[</a:t>
            </a:r>
            <a:r>
              <a:rPr lang="en-US" altLang="ja-JP" sz="1200" b="1" dirty="0" smtClean="0"/>
              <a:t>Matsuyama, Sato, Lee, PR439(2007)193; HK, Nakamura, Lee, Sato, PRC88(2013)035209;90(2014)065204]</a:t>
            </a:r>
            <a:endParaRPr kumimoji="1" lang="ja-JP" altLang="en-US" sz="1200" b="1" dirty="0"/>
          </a:p>
        </p:txBody>
      </p:sp>
    </p:spTree>
    <p:extLst>
      <p:ext uri="{BB962C8B-B14F-4D97-AF65-F5344CB8AC3E}">
        <p14:creationId xmlns:p14="http://schemas.microsoft.com/office/powerpoint/2010/main" val="268447697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48484" y="836711"/>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Rectangle 3"/>
          <p:cNvSpPr txBox="1">
            <a:spLocks noChangeArrowheads="1"/>
          </p:cNvSpPr>
          <p:nvPr/>
        </p:nvSpPr>
        <p:spPr>
          <a:xfrm>
            <a:off x="0" y="0"/>
            <a:ext cx="9144000" cy="836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solidFill>
                  <a:srgbClr val="0000FF"/>
                </a:solidFill>
                <a:latin typeface="Arial Black" pitchFamily="34" charset="0"/>
                <a:ea typeface="ＭＳ Ｐゴシック" charset="-128"/>
              </a:rPr>
              <a:t>What we have done so far</a:t>
            </a:r>
            <a:endParaRPr lang="ja-JP" altLang="en-US" sz="3200" dirty="0" smtClean="0">
              <a:solidFill>
                <a:srgbClr val="0000FF"/>
              </a:solidFill>
              <a:latin typeface="Arial Black" pitchFamily="34" charset="0"/>
              <a:ea typeface="ＭＳ Ｐゴシック" charset="-128"/>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328504" y="2337209"/>
                <a:ext cx="8424936" cy="411612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Clr>
                    <a:srgbClr val="FF0000"/>
                  </a:buClr>
                  <a:buFont typeface="Wingdings" panose="05000000000000000000" pitchFamily="2" charset="2"/>
                  <a:buChar char="ü"/>
                </a:pPr>
                <a:r>
                  <a:rPr lang="en-US" altLang="ja-JP" sz="2000" b="1" dirty="0" smtClean="0">
                    <a:solidFill>
                      <a:schemeClr val="tx1"/>
                    </a:solidFill>
                  </a:rPr>
                  <a:t> Comprehensive analysis of </a:t>
                </a:r>
                <a:r>
                  <a:rPr lang="en-US" altLang="ja-JP" sz="2000" b="1" i="1" dirty="0" smtClean="0">
                    <a:solidFill>
                      <a:srgbClr val="FF0000"/>
                    </a:solidFill>
                  </a:rPr>
                  <a:t>ALL</a:t>
                </a:r>
                <a:r>
                  <a:rPr lang="en-US" altLang="ja-JP" sz="2000" b="1" dirty="0" smtClean="0">
                    <a:solidFill>
                      <a:srgbClr val="009900"/>
                    </a:solidFill>
                  </a:rPr>
                  <a:t> </a:t>
                </a:r>
                <a:r>
                  <a:rPr lang="en-US" altLang="ja-JP" sz="2000" b="1" dirty="0" smtClean="0">
                    <a:solidFill>
                      <a:schemeClr val="tx1"/>
                    </a:solidFill>
                  </a:rPr>
                  <a:t>available </a:t>
                </a:r>
              </a:p>
              <a:p>
                <a:pPr>
                  <a:buClr>
                    <a:srgbClr val="FF0000"/>
                  </a:buClr>
                </a:pPr>
                <a:r>
                  <a:rPr lang="en-US" altLang="ja-JP" sz="2000" b="1" dirty="0">
                    <a:solidFill>
                      <a:schemeClr val="tx1"/>
                    </a:solidFill>
                  </a:rPr>
                  <a:t> </a:t>
                </a:r>
                <a:r>
                  <a:rPr lang="en-US" altLang="ja-JP" sz="2000" b="1" dirty="0" smtClean="0">
                    <a:solidFill>
                      <a:schemeClr val="tx1"/>
                    </a:solidFill>
                  </a:rPr>
                  <a:t>    data (</a:t>
                </a:r>
                <a:r>
                  <a:rPr lang="en-US" altLang="ja-JP" sz="2000" b="1" dirty="0" smtClean="0">
                    <a:solidFill>
                      <a:srgbClr val="FF0000"/>
                    </a:solidFill>
                  </a:rPr>
                  <a:t>more than 17,000 </a:t>
                </a:r>
                <a:r>
                  <a:rPr lang="en-US" altLang="ja-JP" sz="2000" b="1" dirty="0" smtClean="0">
                    <a:solidFill>
                      <a:schemeClr val="tx1"/>
                    </a:solidFill>
                  </a:rPr>
                  <a:t>data points) of</a:t>
                </a:r>
              </a:p>
              <a:p>
                <a:pPr>
                  <a:buClr>
                    <a:srgbClr val="FF0000"/>
                  </a:buClr>
                </a:pPr>
                <a:r>
                  <a:rPr lang="en-US" altLang="ja-JP" sz="2000" b="1" dirty="0">
                    <a:solidFill>
                      <a:schemeClr val="tx1"/>
                    </a:solidFill>
                  </a:rPr>
                  <a:t> </a:t>
                </a:r>
                <a:r>
                  <a:rPr lang="en-US" altLang="ja-JP" sz="2000" b="1" dirty="0" smtClean="0">
                    <a:solidFill>
                      <a:schemeClr val="tx1"/>
                    </a:solidFill>
                  </a:rPr>
                  <a:t>    </a:t>
                </a:r>
                <a:r>
                  <a:rPr lang="en-US" altLang="ja-JP" sz="2000" b="1" dirty="0" smtClean="0">
                    <a:solidFill>
                      <a:srgbClr val="009900"/>
                    </a:solidFill>
                  </a:rPr>
                  <a:t>K</a:t>
                </a:r>
                <a:r>
                  <a:rPr lang="en-US" altLang="ja-JP" sz="2000" b="1" baseline="30000" dirty="0" smtClean="0">
                    <a:solidFill>
                      <a:srgbClr val="009900"/>
                    </a:solidFill>
                  </a:rPr>
                  <a:t>- </a:t>
                </a:r>
                <a:r>
                  <a:rPr lang="en-US" altLang="ja-JP" sz="2000" b="1" dirty="0" smtClean="0">
                    <a:solidFill>
                      <a:srgbClr val="009900"/>
                    </a:solidFill>
                  </a:rPr>
                  <a:t>p </a:t>
                </a:r>
                <a:r>
                  <a:rPr lang="en-US" altLang="ja-JP" sz="2000" b="1" dirty="0" smtClean="0">
                    <a:solidFill>
                      <a:srgbClr val="009900"/>
                    </a:solidFill>
                    <a:sym typeface="Wingdings" panose="05000000000000000000" pitchFamily="2" charset="2"/>
                  </a:rPr>
                  <a:t></a:t>
                </a:r>
                <a:r>
                  <a:rPr lang="en-US" altLang="ja-JP" sz="2000" b="1" dirty="0" smtClean="0">
                    <a:solidFill>
                      <a:srgbClr val="009900"/>
                    </a:solidFill>
                  </a:rPr>
                  <a:t> </a:t>
                </a:r>
                <a14:m>
                  <m:oMath xmlns:m="http://schemas.openxmlformats.org/officeDocument/2006/math">
                    <m:acc>
                      <m:accPr>
                        <m:chr m:val="̅"/>
                        <m:ctrlPr>
                          <a:rPr lang="en-US" altLang="ja-JP" sz="2000" b="1" i="1">
                            <a:solidFill>
                              <a:srgbClr val="009900"/>
                            </a:solidFill>
                            <a:latin typeface="Cambria Math"/>
                          </a:rPr>
                        </m:ctrlPr>
                      </m:accPr>
                      <m:e>
                        <m:r>
                          <m:rPr>
                            <m:nor/>
                          </m:rPr>
                          <a:rPr lang="en-US" altLang="ja-JP" sz="2000" b="1">
                            <a:solidFill>
                              <a:srgbClr val="009900"/>
                            </a:solidFill>
                          </a:rPr>
                          <m:t>K</m:t>
                        </m:r>
                      </m:e>
                    </m:acc>
                  </m:oMath>
                </a14:m>
                <a:r>
                  <a:rPr lang="en-US" altLang="ja-JP" sz="2000" b="1" dirty="0">
                    <a:solidFill>
                      <a:srgbClr val="009900"/>
                    </a:solidFill>
                  </a:rPr>
                  <a:t>N, πΣ, πΛ</a:t>
                </a:r>
                <a:r>
                  <a:rPr lang="en-US" altLang="ja-JP" sz="2000" b="1" dirty="0" smtClean="0">
                    <a:solidFill>
                      <a:srgbClr val="009900"/>
                    </a:solidFill>
                  </a:rPr>
                  <a:t>, </a:t>
                </a:r>
                <a:r>
                  <a:rPr lang="en-US" altLang="ja-JP" sz="2000" b="1" dirty="0" err="1" smtClean="0">
                    <a:solidFill>
                      <a:srgbClr val="009900"/>
                    </a:solidFill>
                  </a:rPr>
                  <a:t>ηΛ</a:t>
                </a:r>
                <a:r>
                  <a:rPr lang="en-US" altLang="ja-JP" sz="2000" b="1" dirty="0" smtClean="0">
                    <a:solidFill>
                      <a:srgbClr val="009900"/>
                    </a:solidFill>
                  </a:rPr>
                  <a:t>, KΞ</a:t>
                </a:r>
                <a:r>
                  <a:rPr kumimoji="1" lang="en-US" altLang="ja-JP" sz="2000" b="1" dirty="0" smtClean="0">
                    <a:solidFill>
                      <a:srgbClr val="009900"/>
                    </a:solidFill>
                  </a:rPr>
                  <a:t> </a:t>
                </a:r>
                <a:r>
                  <a:rPr kumimoji="1" lang="en-US" altLang="ja-JP" sz="2000" b="1" u="sng" dirty="0" smtClean="0">
                    <a:solidFill>
                      <a:srgbClr val="0000FF"/>
                    </a:solidFill>
                  </a:rPr>
                  <a:t>up to W = 2.1 GeV</a:t>
                </a:r>
                <a:r>
                  <a:rPr kumimoji="1" lang="en-US" altLang="ja-JP" sz="2000" b="1" dirty="0" smtClean="0">
                    <a:solidFill>
                      <a:srgbClr val="0000FF"/>
                    </a:solidFill>
                  </a:rPr>
                  <a:t>.</a:t>
                </a:r>
                <a:endParaRPr lang="en-US" altLang="ja-JP" sz="2000" b="1" dirty="0" smtClean="0">
                  <a:solidFill>
                    <a:schemeClr val="tx1"/>
                  </a:solidFill>
                </a:endParaRPr>
              </a:p>
              <a:p>
                <a:pPr>
                  <a:buClr>
                    <a:srgbClr val="FF0000"/>
                  </a:buClr>
                </a:pPr>
                <a:r>
                  <a:rPr lang="en-US" altLang="ja-JP" sz="2000" b="1" dirty="0" smtClean="0">
                    <a:solidFill>
                      <a:schemeClr val="tx1"/>
                    </a:solidFill>
                  </a:rPr>
                  <a:t>     </a:t>
                </a:r>
                <a:r>
                  <a:rPr lang="en-US" altLang="ja-JP" sz="1600" b="1" dirty="0" smtClean="0">
                    <a:solidFill>
                      <a:schemeClr val="tx1"/>
                    </a:solidFill>
                  </a:rPr>
                  <a:t>[HK</a:t>
                </a:r>
                <a:r>
                  <a:rPr lang="en-US" altLang="ja-JP" sz="1600" b="1" dirty="0">
                    <a:solidFill>
                      <a:schemeClr val="tx1"/>
                    </a:solidFill>
                  </a:rPr>
                  <a:t>, Nakamura, Lee, Sato, </a:t>
                </a:r>
                <a:r>
                  <a:rPr lang="en-US" altLang="ja-JP" sz="1600" b="1" dirty="0" smtClean="0">
                    <a:solidFill>
                      <a:schemeClr val="tx1"/>
                    </a:solidFill>
                  </a:rPr>
                  <a:t>PRC90(2014)065204</a:t>
                </a:r>
                <a:r>
                  <a:rPr lang="en-US" altLang="ja-JP" sz="1600" b="1" dirty="0">
                    <a:solidFill>
                      <a:schemeClr val="tx1"/>
                    </a:solidFill>
                  </a:rPr>
                  <a:t>]</a:t>
                </a:r>
                <a:endParaRPr lang="en-US" altLang="ja-JP" sz="1600" b="1" dirty="0" smtClean="0">
                  <a:solidFill>
                    <a:schemeClr val="tx1"/>
                  </a:solidFill>
                </a:endParaRPr>
              </a:p>
              <a:p>
                <a:pPr marL="342900" indent="-342900">
                  <a:buClr>
                    <a:srgbClr val="FF0000"/>
                  </a:buClr>
                  <a:buFont typeface="Wingdings" panose="05000000000000000000" pitchFamily="2" charset="2"/>
                  <a:buChar char="ü"/>
                </a:pPr>
                <a:endParaRPr lang="en-US" altLang="ja-JP" sz="2000" b="1" dirty="0">
                  <a:solidFill>
                    <a:schemeClr val="tx1"/>
                  </a:solidFill>
                </a:endParaRPr>
              </a:p>
              <a:p>
                <a:pPr marL="342900" indent="-342900">
                  <a:buClr>
                    <a:srgbClr val="FF0000"/>
                  </a:buClr>
                  <a:buFont typeface="Wingdings" panose="05000000000000000000" pitchFamily="2" charset="2"/>
                  <a:buChar char="ü"/>
                </a:pPr>
                <a:r>
                  <a:rPr lang="en-US" altLang="ja-JP" sz="2000" b="1" dirty="0">
                    <a:solidFill>
                      <a:schemeClr val="tx1"/>
                    </a:solidFill>
                  </a:rPr>
                  <a:t>Determination of </a:t>
                </a:r>
                <a:r>
                  <a:rPr lang="en-US" altLang="ja-JP" sz="2000" b="1" dirty="0" smtClean="0">
                    <a:solidFill>
                      <a:schemeClr val="tx1"/>
                    </a:solidFill>
                  </a:rPr>
                  <a:t>threshold parameters (scattering lengths, effective ranges,…);  the </a:t>
                </a:r>
                <a:r>
                  <a:rPr lang="en-US" altLang="ja-JP" sz="2000" b="1" dirty="0">
                    <a:solidFill>
                      <a:srgbClr val="FF0000"/>
                    </a:solidFill>
                  </a:rPr>
                  <a:t>partial-wave amplitudes</a:t>
                </a:r>
                <a:r>
                  <a:rPr lang="en-US" altLang="ja-JP" sz="2000" b="1" dirty="0">
                    <a:solidFill>
                      <a:schemeClr val="tx1"/>
                    </a:solidFill>
                  </a:rPr>
                  <a:t> of </a:t>
                </a:r>
              </a:p>
              <a:p>
                <a:pPr>
                  <a:buClr>
                    <a:srgbClr val="FF0000"/>
                  </a:buClr>
                </a:pPr>
                <a:r>
                  <a:rPr lang="en-US" altLang="ja-JP" sz="2000" b="1" dirty="0">
                    <a:solidFill>
                      <a:schemeClr val="tx1"/>
                    </a:solidFill>
                  </a:rPr>
                  <a:t>  </a:t>
                </a:r>
                <a:r>
                  <a:rPr lang="en-US" altLang="ja-JP" sz="2000" b="1" dirty="0" smtClean="0">
                    <a:solidFill>
                      <a:schemeClr val="tx1"/>
                    </a:solidFill>
                  </a:rPr>
                  <a:t>   </a:t>
                </a:r>
                <a14:m>
                  <m:oMath xmlns:m="http://schemas.openxmlformats.org/officeDocument/2006/math">
                    <m:acc>
                      <m:accPr>
                        <m:chr m:val="̅"/>
                        <m:ctrlPr>
                          <a:rPr lang="en-US" altLang="ja-JP" sz="2000" b="1" i="1">
                            <a:solidFill>
                              <a:srgbClr val="009900"/>
                            </a:solidFill>
                            <a:latin typeface="Cambria Math"/>
                          </a:rPr>
                        </m:ctrlPr>
                      </m:accPr>
                      <m:e>
                        <m:r>
                          <m:rPr>
                            <m:nor/>
                          </m:rPr>
                          <a:rPr lang="en-US" altLang="ja-JP" sz="2000" b="1">
                            <a:solidFill>
                              <a:srgbClr val="009900"/>
                            </a:solidFill>
                          </a:rPr>
                          <m:t>K</m:t>
                        </m:r>
                      </m:e>
                    </m:acc>
                  </m:oMath>
                </a14:m>
                <a:r>
                  <a:rPr lang="en-US" altLang="ja-JP" sz="2000" b="1" dirty="0">
                    <a:solidFill>
                      <a:srgbClr val="009900"/>
                    </a:solidFill>
                  </a:rPr>
                  <a:t>N </a:t>
                </a:r>
                <a:r>
                  <a:rPr lang="en-US" altLang="ja-JP" sz="2000" b="1" dirty="0">
                    <a:solidFill>
                      <a:srgbClr val="009900"/>
                    </a:solidFill>
                    <a:sym typeface="Wingdings" panose="05000000000000000000" pitchFamily="2" charset="2"/>
                  </a:rPr>
                  <a:t></a:t>
                </a:r>
                <a:r>
                  <a:rPr lang="en-US" altLang="ja-JP" sz="2000" b="1" dirty="0">
                    <a:solidFill>
                      <a:srgbClr val="009900"/>
                    </a:solidFill>
                  </a:rPr>
                  <a:t> </a:t>
                </a:r>
                <a14:m>
                  <m:oMath xmlns:m="http://schemas.openxmlformats.org/officeDocument/2006/math">
                    <m:acc>
                      <m:accPr>
                        <m:chr m:val="̅"/>
                        <m:ctrlPr>
                          <a:rPr lang="en-US" altLang="ja-JP" sz="2000" b="1" i="1">
                            <a:solidFill>
                              <a:srgbClr val="009900"/>
                            </a:solidFill>
                            <a:latin typeface="Cambria Math"/>
                          </a:rPr>
                        </m:ctrlPr>
                      </m:accPr>
                      <m:e>
                        <m:r>
                          <m:rPr>
                            <m:nor/>
                          </m:rPr>
                          <a:rPr lang="en-US" altLang="ja-JP" sz="2000" b="1">
                            <a:solidFill>
                              <a:srgbClr val="009900"/>
                            </a:solidFill>
                          </a:rPr>
                          <m:t>K</m:t>
                        </m:r>
                      </m:e>
                    </m:acc>
                  </m:oMath>
                </a14:m>
                <a:r>
                  <a:rPr lang="en-US" altLang="ja-JP" sz="2000" b="1" dirty="0">
                    <a:solidFill>
                      <a:srgbClr val="009900"/>
                    </a:solidFill>
                  </a:rPr>
                  <a:t>N, πΣ, πΛ, </a:t>
                </a:r>
                <a:r>
                  <a:rPr lang="en-US" altLang="ja-JP" sz="2000" b="1" dirty="0" err="1">
                    <a:solidFill>
                      <a:srgbClr val="009900"/>
                    </a:solidFill>
                  </a:rPr>
                  <a:t>ηΛ</a:t>
                </a:r>
                <a:r>
                  <a:rPr lang="en-US" altLang="ja-JP" sz="2000" b="1" dirty="0">
                    <a:solidFill>
                      <a:srgbClr val="009900"/>
                    </a:solidFill>
                  </a:rPr>
                  <a:t>, KΞ </a:t>
                </a:r>
                <a:r>
                  <a:rPr lang="en-US" altLang="ja-JP" sz="2000" b="1" dirty="0">
                    <a:solidFill>
                      <a:srgbClr val="0000FF"/>
                    </a:solidFill>
                  </a:rPr>
                  <a:t>for S, P, D, and F waves.</a:t>
                </a:r>
                <a:endParaRPr lang="en-US" altLang="ja-JP" sz="2000" b="1" dirty="0">
                  <a:solidFill>
                    <a:schemeClr val="tx1"/>
                  </a:solidFill>
                </a:endParaRPr>
              </a:p>
              <a:p>
                <a:pPr>
                  <a:buClr>
                    <a:srgbClr val="FF0000"/>
                  </a:buClr>
                </a:pPr>
                <a:r>
                  <a:rPr lang="en-US" altLang="ja-JP" sz="1600" b="1" dirty="0">
                    <a:solidFill>
                      <a:schemeClr val="tx1"/>
                    </a:solidFill>
                  </a:rPr>
                  <a:t>    </a:t>
                </a:r>
                <a:r>
                  <a:rPr lang="en-US" altLang="ja-JP" sz="1600" b="1" dirty="0" smtClean="0">
                    <a:solidFill>
                      <a:schemeClr val="tx1"/>
                    </a:solidFill>
                  </a:rPr>
                  <a:t>  [</a:t>
                </a:r>
                <a:r>
                  <a:rPr lang="en-US" altLang="ja-JP" sz="1600" b="1" dirty="0">
                    <a:solidFill>
                      <a:schemeClr val="tx1"/>
                    </a:solidFill>
                  </a:rPr>
                  <a:t>HK, Nakamura, Lee, Sato, PRC90(2014)065204]</a:t>
                </a:r>
              </a:p>
              <a:p>
                <a:pPr>
                  <a:buClr>
                    <a:srgbClr val="FF0000"/>
                  </a:buClr>
                </a:pPr>
                <a:endParaRPr lang="en-US" altLang="ja-JP" sz="2000" b="1" dirty="0">
                  <a:solidFill>
                    <a:schemeClr val="tx1"/>
                  </a:solidFill>
                </a:endParaRPr>
              </a:p>
              <a:p>
                <a:pPr marL="342900" indent="-342900">
                  <a:buClr>
                    <a:srgbClr val="FF0000"/>
                  </a:buClr>
                  <a:buFont typeface="Wingdings" panose="05000000000000000000" pitchFamily="2" charset="2"/>
                  <a:buChar char="ü"/>
                </a:pPr>
                <a:r>
                  <a:rPr lang="en-US" altLang="ja-JP" sz="2000" b="1" dirty="0">
                    <a:solidFill>
                      <a:schemeClr val="tx1"/>
                    </a:solidFill>
                  </a:rPr>
                  <a:t>Extraction of </a:t>
                </a:r>
                <a:r>
                  <a:rPr lang="en-US" altLang="ja-JP" sz="2000" b="1" dirty="0">
                    <a:solidFill>
                      <a:srgbClr val="FF0000"/>
                    </a:solidFill>
                  </a:rPr>
                  <a:t>Y* </a:t>
                </a:r>
                <a:r>
                  <a:rPr lang="en-US" altLang="ja-JP" sz="2000" b="1" dirty="0" smtClean="0">
                    <a:solidFill>
                      <a:srgbClr val="FF0000"/>
                    </a:solidFill>
                  </a:rPr>
                  <a:t>resonance parameters </a:t>
                </a:r>
                <a:r>
                  <a:rPr lang="en-US" altLang="ja-JP" sz="2000" b="1" dirty="0">
                    <a:solidFill>
                      <a:schemeClr val="tx1"/>
                    </a:solidFill>
                  </a:rPr>
                  <a:t>(mass, width, couplings, …) defined by </a:t>
                </a:r>
                <a:r>
                  <a:rPr lang="en-US" altLang="ja-JP" sz="2000" b="1" dirty="0">
                    <a:solidFill>
                      <a:srgbClr val="0000FF"/>
                    </a:solidFill>
                  </a:rPr>
                  <a:t>poles of </a:t>
                </a:r>
                <a:r>
                  <a:rPr lang="en-US" altLang="ja-JP" sz="2000" b="1" dirty="0" smtClean="0">
                    <a:solidFill>
                      <a:srgbClr val="0000FF"/>
                    </a:solidFill>
                  </a:rPr>
                  <a:t>scattering </a:t>
                </a:r>
                <a:r>
                  <a:rPr lang="en-US" altLang="ja-JP" sz="2000" b="1" dirty="0">
                    <a:solidFill>
                      <a:srgbClr val="0000FF"/>
                    </a:solidFill>
                  </a:rPr>
                  <a:t>amplitudes</a:t>
                </a:r>
                <a:r>
                  <a:rPr lang="en-US" altLang="ja-JP" sz="2000" b="1" dirty="0">
                    <a:solidFill>
                      <a:schemeClr val="tx1"/>
                    </a:solidFill>
                  </a:rPr>
                  <a:t>. </a:t>
                </a:r>
              </a:p>
              <a:p>
                <a:pPr>
                  <a:buClr>
                    <a:srgbClr val="FF0000"/>
                  </a:buClr>
                </a:pPr>
                <a:r>
                  <a:rPr lang="en-US" altLang="ja-JP" sz="1600" b="1" dirty="0">
                    <a:solidFill>
                      <a:schemeClr val="tx1"/>
                    </a:solidFill>
                  </a:rPr>
                  <a:t>    </a:t>
                </a:r>
                <a:r>
                  <a:rPr lang="en-US" altLang="ja-JP" sz="1600" b="1" dirty="0" smtClean="0">
                    <a:solidFill>
                      <a:schemeClr val="tx1"/>
                    </a:solidFill>
                  </a:rPr>
                  <a:t>  [</a:t>
                </a:r>
                <a:r>
                  <a:rPr lang="en-US" altLang="ja-JP" sz="1600" b="1" dirty="0">
                    <a:solidFill>
                      <a:schemeClr val="tx1"/>
                    </a:solidFill>
                  </a:rPr>
                  <a:t>HK, Nakamura, Lee, Sato, PRC92(2015)025205</a:t>
                </a:r>
                <a:r>
                  <a:rPr lang="en-US" altLang="ja-JP" sz="1600" b="1" dirty="0" smtClean="0">
                    <a:solidFill>
                      <a:schemeClr val="tx1"/>
                    </a:solidFill>
                  </a:rPr>
                  <a:t>]</a:t>
                </a:r>
                <a:endParaRPr lang="en-US" altLang="ja-JP" sz="1600" b="1" dirty="0">
                  <a:solidFill>
                    <a:schemeClr val="tx1"/>
                  </a:solidFill>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28504" y="2337209"/>
                <a:ext cx="8424936" cy="4116127"/>
              </a:xfrm>
              <a:prstGeom prst="rect">
                <a:avLst/>
              </a:prstGeom>
              <a:blipFill rotWithShape="1">
                <a:blip r:embed="rId2"/>
                <a:stretch>
                  <a:fillRect l="-651" t="-592"/>
                </a:stretch>
              </a:blipFill>
              <a:ln w="31750">
                <a:noFill/>
              </a:ln>
              <a:effectLst/>
            </p:spPr>
            <p:txBody>
              <a:bodyPr/>
              <a:lstStyle/>
              <a:p>
                <a:r>
                  <a:rPr lang="ja-JP" altLang="en-US">
                    <a:noFill/>
                  </a:rPr>
                  <a:t> </a:t>
                </a:r>
              </a:p>
            </p:txBody>
          </p:sp>
        </mc:Fallback>
      </mc:AlternateContent>
      <p:sp>
        <p:nvSpPr>
          <p:cNvPr id="11" name="テキスト ボックス 10"/>
          <p:cNvSpPr txBox="1"/>
          <p:nvPr/>
        </p:nvSpPr>
        <p:spPr>
          <a:xfrm>
            <a:off x="359532" y="1185081"/>
            <a:ext cx="8424936" cy="97872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20000"/>
              </a:lnSpc>
              <a:buClr>
                <a:srgbClr val="FF0000"/>
              </a:buClr>
            </a:pPr>
            <a:r>
              <a:rPr lang="en-US" altLang="ja-JP" sz="2400" b="1" dirty="0" smtClean="0"/>
              <a:t>With the DCC approach developed for the </a:t>
            </a:r>
            <a:r>
              <a:rPr lang="en-US" altLang="ja-JP" sz="2400" b="1" dirty="0" smtClean="0">
                <a:solidFill>
                  <a:srgbClr val="0000FF"/>
                </a:solidFill>
              </a:rPr>
              <a:t>S= </a:t>
            </a:r>
            <a:r>
              <a:rPr lang="en-US" altLang="ja-JP" sz="2400" b="1" dirty="0">
                <a:solidFill>
                  <a:srgbClr val="0000FF"/>
                </a:solidFill>
              </a:rPr>
              <a:t>-</a:t>
            </a:r>
            <a:r>
              <a:rPr lang="en-US" altLang="ja-JP" sz="2400" b="1" dirty="0" smtClean="0">
                <a:solidFill>
                  <a:srgbClr val="0000FF"/>
                </a:solidFill>
              </a:rPr>
              <a:t>1 sector</a:t>
            </a:r>
            <a:r>
              <a:rPr lang="en-US" altLang="ja-JP" sz="2400" b="1" dirty="0" smtClean="0"/>
              <a:t>, we made:</a:t>
            </a:r>
          </a:p>
        </p:txBody>
      </p:sp>
      <p:grpSp>
        <p:nvGrpSpPr>
          <p:cNvPr id="10" name="グループ化 9"/>
          <p:cNvGrpSpPr/>
          <p:nvPr/>
        </p:nvGrpSpPr>
        <p:grpSpPr>
          <a:xfrm>
            <a:off x="6472192" y="1950002"/>
            <a:ext cx="2537054" cy="1035279"/>
            <a:chOff x="6136935" y="2699346"/>
            <a:chExt cx="2537054" cy="1035279"/>
          </a:xfrm>
        </p:grpSpPr>
        <p:sp>
          <p:nvSpPr>
            <p:cNvPr id="5" name="角丸四角形吹き出し 4"/>
            <p:cNvSpPr/>
            <p:nvPr/>
          </p:nvSpPr>
          <p:spPr>
            <a:xfrm>
              <a:off x="6136935" y="2699346"/>
              <a:ext cx="2537054" cy="1035279"/>
            </a:xfrm>
            <a:prstGeom prst="wedgeRoundRectCallout">
              <a:avLst>
                <a:gd name="adj1" fmla="val -70711"/>
                <a:gd name="adj2" fmla="val 34957"/>
                <a:gd name="adj3" fmla="val 16667"/>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 name="テキスト ボックス 5"/>
            <p:cNvSpPr txBox="1"/>
            <p:nvPr/>
          </p:nvSpPr>
          <p:spPr>
            <a:xfrm>
              <a:off x="6177033" y="2790553"/>
              <a:ext cx="2470548" cy="461665"/>
            </a:xfrm>
            <a:prstGeom prst="rect">
              <a:avLst/>
            </a:prstGeom>
            <a:noFill/>
          </p:spPr>
          <p:txBody>
            <a:bodyPr wrap="none" rtlCol="0">
              <a:spAutoFit/>
            </a:bodyPr>
            <a:lstStyle/>
            <a:p>
              <a:pPr>
                <a:buClr>
                  <a:srgbClr val="0000FF"/>
                </a:buClr>
              </a:pPr>
              <a:r>
                <a:rPr lang="en-US" altLang="ja-JP" sz="1200" b="1" dirty="0" smtClean="0">
                  <a:solidFill>
                    <a:srgbClr val="0000FF"/>
                  </a:solidFill>
                </a:rPr>
                <a:t>S</a:t>
              </a:r>
              <a:r>
                <a:rPr kumimoji="1" lang="en-US" altLang="ja-JP" sz="1200" b="1" dirty="0" smtClean="0">
                  <a:solidFill>
                    <a:srgbClr val="0000FF"/>
                  </a:solidFill>
                </a:rPr>
                <a:t>upercomputers</a:t>
              </a:r>
              <a:r>
                <a:rPr kumimoji="1" lang="en-US" altLang="ja-JP" sz="1200" b="1" dirty="0" smtClean="0"/>
                <a:t> are necessary</a:t>
              </a:r>
            </a:p>
            <a:p>
              <a:pPr>
                <a:buClr>
                  <a:srgbClr val="0000FF"/>
                </a:buClr>
              </a:pPr>
              <a:r>
                <a:rPr lang="en-US" altLang="ja-JP" sz="1200" b="1" dirty="0" smtClean="0"/>
                <a:t>for the analysis !!</a:t>
              </a:r>
              <a:endParaRPr kumimoji="1" lang="ja-JP" altLang="en-US" sz="1200" b="1" dirty="0"/>
            </a:p>
          </p:txBody>
        </p:sp>
        <p:pic>
          <p:nvPicPr>
            <p:cNvPr id="8" name="Picture 2" descr="C:\Users\kamano\Deskto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279225"/>
              <a:ext cx="864016" cy="3016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kamano\Desktop\argonne_header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2683" y="3248233"/>
              <a:ext cx="825470" cy="3636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087374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07504" y="620688"/>
            <a:ext cx="8955861" cy="6185970"/>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Rectangle 3"/>
          <p:cNvSpPr txBox="1">
            <a:spLocks noChangeArrowheads="1"/>
          </p:cNvSpPr>
          <p:nvPr/>
        </p:nvSpPr>
        <p:spPr>
          <a:xfrm>
            <a:off x="0" y="0"/>
            <a:ext cx="9144000"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latin typeface="Arial Black" pitchFamily="34" charset="0"/>
                <a:ea typeface="ＭＳ Ｐゴシック" charset="-128"/>
              </a:rPr>
              <a:t>Results of the fits</a:t>
            </a:r>
            <a:endParaRPr lang="ja-JP" altLang="en-US" sz="2800" dirty="0" smtClean="0">
              <a:solidFill>
                <a:srgbClr val="0000FF"/>
              </a:solidFill>
              <a:latin typeface="Arial Black" pitchFamily="34" charset="0"/>
              <a:ea typeface="ＭＳ Ｐゴシック"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24744"/>
            <a:ext cx="7272808" cy="5619897"/>
          </a:xfrm>
          <a:prstGeom prst="rect">
            <a:avLst/>
          </a:prstGeom>
        </p:spPr>
      </p:pic>
      <p:sp>
        <p:nvSpPr>
          <p:cNvPr id="5" name="角丸四角形 4"/>
          <p:cNvSpPr/>
          <p:nvPr/>
        </p:nvSpPr>
        <p:spPr bwMode="auto">
          <a:xfrm>
            <a:off x="179512" y="764703"/>
            <a:ext cx="3564396" cy="360041"/>
          </a:xfrm>
          <a:prstGeom prst="roundRect">
            <a:avLst/>
          </a:prstGeom>
          <a:solidFill>
            <a:schemeClr val="bg1"/>
          </a:solidFill>
          <a:ln w="25400" algn="ctr">
            <a:solidFill>
              <a:srgbClr val="0000FF"/>
            </a:solidFill>
            <a:round/>
            <a:headEnd/>
            <a:tailEnd/>
          </a:ln>
          <a:effectLst>
            <a:outerShdw blurRad="50800" dist="38100" dir="2700000" algn="tl" rotWithShape="0">
              <a:prstClr val="black">
                <a:alpha val="40000"/>
              </a:prstClr>
            </a:outerShdw>
          </a:effectLst>
        </p:spPr>
        <p:txBody>
          <a:bodyPr lIns="90000" tIns="46800" rIns="90000" bIns="46800" rtlCol="0" anchor="ctr"/>
          <a:lstStyle/>
          <a:p>
            <a:pPr algn="ctr"/>
            <a:r>
              <a:rPr kumimoji="1" lang="en-US" altLang="ja-JP" b="1" dirty="0" smtClean="0"/>
              <a:t>K</a:t>
            </a:r>
            <a:r>
              <a:rPr kumimoji="1" lang="en-US" altLang="ja-JP" b="1" baseline="30000" dirty="0" smtClean="0"/>
              <a:t>-</a:t>
            </a:r>
            <a:r>
              <a:rPr kumimoji="1" lang="en-US" altLang="ja-JP" b="1" dirty="0" smtClean="0"/>
              <a:t> p </a:t>
            </a:r>
            <a:r>
              <a:rPr kumimoji="1" lang="en-US" altLang="ja-JP" b="1" dirty="0" smtClean="0">
                <a:sym typeface="Wingdings" panose="05000000000000000000" pitchFamily="2" charset="2"/>
              </a:rPr>
              <a:t> MB</a:t>
            </a:r>
            <a:r>
              <a:rPr kumimoji="1" lang="en-US" altLang="ja-JP" b="1" dirty="0" smtClean="0"/>
              <a:t> total cross sections</a:t>
            </a:r>
            <a:endParaRPr kumimoji="1" lang="ja-JP" altLang="en-US" b="1" dirty="0" smtClean="0"/>
          </a:p>
        </p:txBody>
      </p:sp>
      <p:sp>
        <p:nvSpPr>
          <p:cNvPr id="12" name="テキスト ボックス 11"/>
          <p:cNvSpPr txBox="1"/>
          <p:nvPr/>
        </p:nvSpPr>
        <p:spPr>
          <a:xfrm>
            <a:off x="7236296" y="2276872"/>
            <a:ext cx="1723549" cy="923330"/>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nSpc>
                <a:spcPct val="150000"/>
              </a:lnSpc>
            </a:pPr>
            <a:r>
              <a:rPr kumimoji="1" lang="en-US" altLang="ja-JP" b="1" dirty="0" smtClean="0">
                <a:solidFill>
                  <a:srgbClr val="FF0000"/>
                </a:solidFill>
              </a:rPr>
              <a:t>Red: Model A</a:t>
            </a:r>
          </a:p>
          <a:p>
            <a:pPr>
              <a:lnSpc>
                <a:spcPct val="150000"/>
              </a:lnSpc>
            </a:pPr>
            <a:r>
              <a:rPr lang="en-US" altLang="ja-JP" b="1" dirty="0" smtClean="0">
                <a:solidFill>
                  <a:srgbClr val="0000FF"/>
                </a:solidFill>
              </a:rPr>
              <a:t>Blue: Model B</a:t>
            </a:r>
          </a:p>
        </p:txBody>
      </p:sp>
      <p:grpSp>
        <p:nvGrpSpPr>
          <p:cNvPr id="9" name="グループ化 8"/>
          <p:cNvGrpSpPr/>
          <p:nvPr/>
        </p:nvGrpSpPr>
        <p:grpSpPr>
          <a:xfrm>
            <a:off x="6794191" y="3514138"/>
            <a:ext cx="2222487" cy="1512584"/>
            <a:chOff x="-1351998" y="1982970"/>
            <a:chExt cx="2222487" cy="1512584"/>
          </a:xfrm>
        </p:grpSpPr>
        <p:sp>
          <p:nvSpPr>
            <p:cNvPr id="8" name="角丸四角形吹き出し 7"/>
            <p:cNvSpPr/>
            <p:nvPr/>
          </p:nvSpPr>
          <p:spPr>
            <a:xfrm>
              <a:off x="-1351998" y="1982970"/>
              <a:ext cx="2222487" cy="1512584"/>
            </a:xfrm>
            <a:prstGeom prst="wedgeRoundRectCallout">
              <a:avLst>
                <a:gd name="adj1" fmla="val 3124"/>
                <a:gd name="adj2" fmla="val -74476"/>
                <a:gd name="adj3" fmla="val 16667"/>
              </a:avLst>
            </a:prstGeom>
            <a:solidFill>
              <a:schemeClr val="bg1"/>
            </a:solidFill>
            <a:ln w="38100">
              <a:solidFill>
                <a:srgbClr val="FF66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sp>
          <p:nvSpPr>
            <p:cNvPr id="7" name="テキスト ボックス 6"/>
            <p:cNvSpPr txBox="1"/>
            <p:nvPr/>
          </p:nvSpPr>
          <p:spPr>
            <a:xfrm>
              <a:off x="-1269663" y="2060848"/>
              <a:ext cx="2071401" cy="138499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400" b="1" dirty="0" smtClean="0">
                  <a:solidFill>
                    <a:srgbClr val="FF0000"/>
                  </a:solidFill>
                </a:rPr>
                <a:t>“Incompleteness”</a:t>
              </a:r>
              <a:r>
                <a:rPr lang="en-US" altLang="ja-JP" sz="1400" b="1" dirty="0">
                  <a:solidFill>
                    <a:srgbClr val="FF0000"/>
                  </a:solidFill>
                </a:rPr>
                <a:t> </a:t>
              </a:r>
              <a:r>
                <a:rPr lang="en-US" altLang="ja-JP" sz="1400" b="1" dirty="0" smtClean="0">
                  <a:solidFill>
                    <a:schemeClr val="tx1"/>
                  </a:solidFill>
                </a:rPr>
                <a:t>of </a:t>
              </a:r>
            </a:p>
            <a:p>
              <a:r>
                <a:rPr lang="en-US" altLang="ja-JP" sz="1400" b="1" dirty="0" smtClean="0">
                  <a:solidFill>
                    <a:schemeClr val="tx1"/>
                  </a:solidFill>
                </a:rPr>
                <a:t>the current database</a:t>
              </a:r>
            </a:p>
            <a:p>
              <a:r>
                <a:rPr kumimoji="1" lang="en-US" altLang="ja-JP" sz="1400" b="1" dirty="0" smtClean="0">
                  <a:solidFill>
                    <a:schemeClr val="tx1"/>
                  </a:solidFill>
                </a:rPr>
                <a:t>allows us to have </a:t>
              </a:r>
              <a:r>
                <a:rPr kumimoji="1" lang="en-US" altLang="ja-JP" sz="1400" b="1" dirty="0" smtClean="0">
                  <a:solidFill>
                    <a:srgbClr val="0000FF"/>
                  </a:solidFill>
                </a:rPr>
                <a:t>two </a:t>
              </a:r>
            </a:p>
            <a:p>
              <a:r>
                <a:rPr lang="en-US" altLang="ja-JP" sz="1400" b="1" dirty="0" smtClean="0">
                  <a:solidFill>
                    <a:srgbClr val="0000FF"/>
                  </a:solidFill>
                </a:rPr>
                <a:t>parameter sets </a:t>
              </a:r>
              <a:r>
                <a:rPr lang="en-US" altLang="ja-JP" sz="1400" b="1" dirty="0" smtClean="0">
                  <a:solidFill>
                    <a:schemeClr val="tx1"/>
                  </a:solidFill>
                </a:rPr>
                <a:t>that</a:t>
              </a:r>
            </a:p>
            <a:p>
              <a:r>
                <a:rPr kumimoji="1" lang="en-US" altLang="ja-JP" sz="1400" b="1" dirty="0" smtClean="0">
                  <a:solidFill>
                    <a:schemeClr val="tx1"/>
                  </a:solidFill>
                </a:rPr>
                <a:t>give similar quality</a:t>
              </a:r>
            </a:p>
            <a:p>
              <a:r>
                <a:rPr lang="en-US" altLang="ja-JP" sz="1400" b="1" dirty="0" smtClean="0">
                  <a:solidFill>
                    <a:schemeClr val="tx1"/>
                  </a:solidFill>
                </a:rPr>
                <a:t>of the fit.</a:t>
              </a:r>
              <a:endParaRPr kumimoji="1" lang="ja-JP" altLang="en-US" sz="1400" b="1" dirty="0" smtClean="0">
                <a:solidFill>
                  <a:schemeClr val="tx1"/>
                </a:solidFill>
              </a:endParaRPr>
            </a:p>
          </p:txBody>
        </p:sp>
      </p:grpSp>
      <p:sp>
        <p:nvSpPr>
          <p:cNvPr id="14" name="テキスト ボックス 13"/>
          <p:cNvSpPr txBox="1"/>
          <p:nvPr/>
        </p:nvSpPr>
        <p:spPr>
          <a:xfrm>
            <a:off x="5507899" y="764704"/>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kumimoji="1" lang="ja-JP" altLang="en-US" sz="1200" b="1" dirty="0" smtClean="0">
              <a:solidFill>
                <a:srgbClr val="FF0000"/>
              </a:solidFill>
            </a:endParaRPr>
          </a:p>
        </p:txBody>
      </p:sp>
    </p:spTree>
    <p:extLst>
      <p:ext uri="{BB962C8B-B14F-4D97-AF65-F5344CB8AC3E}">
        <p14:creationId xmlns:p14="http://schemas.microsoft.com/office/powerpoint/2010/main" val="14338348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07504" y="620688"/>
            <a:ext cx="8955861" cy="6185970"/>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Rectangle 3"/>
          <p:cNvSpPr txBox="1">
            <a:spLocks noChangeArrowheads="1"/>
          </p:cNvSpPr>
          <p:nvPr/>
        </p:nvSpPr>
        <p:spPr>
          <a:xfrm>
            <a:off x="0" y="0"/>
            <a:ext cx="9144000"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latin typeface="Arial Black" pitchFamily="34" charset="0"/>
                <a:ea typeface="ＭＳ Ｐゴシック" charset="-128"/>
              </a:rPr>
              <a:t>Results of the fits</a:t>
            </a:r>
            <a:endParaRPr lang="ja-JP" altLang="en-US" sz="2800" dirty="0" smtClean="0">
              <a:solidFill>
                <a:srgbClr val="0000FF"/>
              </a:solidFill>
              <a:latin typeface="Arial Black" pitchFamily="34" charset="0"/>
              <a:ea typeface="ＭＳ Ｐゴシック" charset="-128"/>
            </a:endParaRPr>
          </a:p>
        </p:txBody>
      </p:sp>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15" y="1115452"/>
            <a:ext cx="4675517" cy="5607564"/>
          </a:xfrm>
          <a:prstGeom prst="rect">
            <a:avLst/>
          </a:prstGeom>
        </p:spPr>
      </p:pic>
      <p:sp>
        <p:nvSpPr>
          <p:cNvPr id="15" name="テキスト ボックス 14"/>
          <p:cNvSpPr txBox="1"/>
          <p:nvPr/>
        </p:nvSpPr>
        <p:spPr>
          <a:xfrm>
            <a:off x="971600" y="1218238"/>
            <a:ext cx="3049233"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r>
              <a:rPr lang="en-US" altLang="ja-JP" sz="1600" b="1" dirty="0" smtClean="0">
                <a:solidFill>
                  <a:srgbClr val="3333FF"/>
                </a:solidFill>
              </a:rPr>
              <a:t> (1464 &lt; W &lt; 1831 MeV)</a:t>
            </a:r>
            <a:endParaRPr kumimoji="1" lang="ja-JP" altLang="en-US" sz="1600" b="1" dirty="0" smtClean="0">
              <a:solidFill>
                <a:srgbClr val="3333FF"/>
              </a:solidFill>
            </a:endParaRPr>
          </a:p>
        </p:txBody>
      </p:sp>
      <p:sp>
        <p:nvSpPr>
          <p:cNvPr id="16" name="角丸四角形 15"/>
          <p:cNvSpPr/>
          <p:nvPr/>
        </p:nvSpPr>
        <p:spPr bwMode="auto">
          <a:xfrm>
            <a:off x="179512" y="733535"/>
            <a:ext cx="2880320" cy="335716"/>
          </a:xfrm>
          <a:prstGeom prst="roundRect">
            <a:avLst/>
          </a:prstGeom>
          <a:solidFill>
            <a:schemeClr val="bg1"/>
          </a:solidFill>
          <a:ln w="25400" algn="ctr">
            <a:solidFill>
              <a:srgbClr val="0000FF"/>
            </a:solidFill>
            <a:round/>
            <a:headEnd/>
            <a:tailEnd/>
          </a:ln>
          <a:effectLst>
            <a:outerShdw blurRad="50800" dist="38100" dir="2700000" algn="tl" rotWithShape="0">
              <a:prstClr val="black">
                <a:alpha val="40000"/>
              </a:prstClr>
            </a:outerShdw>
          </a:effectLst>
        </p:spPr>
        <p:txBody>
          <a:bodyPr lIns="90000" tIns="46800" rIns="90000" bIns="46800" rtlCol="0" anchor="ctr"/>
          <a:lstStyle/>
          <a:p>
            <a:pPr algn="ctr"/>
            <a:r>
              <a:rPr kumimoji="1" lang="en-US" altLang="ja-JP" b="1" dirty="0" smtClean="0"/>
              <a:t>K</a:t>
            </a:r>
            <a:r>
              <a:rPr kumimoji="1" lang="en-US" altLang="ja-JP" b="1" baseline="30000" dirty="0" smtClean="0"/>
              <a:t>-</a:t>
            </a:r>
            <a:r>
              <a:rPr kumimoji="1" lang="en-US" altLang="ja-JP" b="1" dirty="0" smtClean="0"/>
              <a:t> p </a:t>
            </a:r>
            <a:r>
              <a:rPr kumimoji="1" lang="en-US" altLang="ja-JP" b="1" dirty="0" smtClean="0">
                <a:sym typeface="Wingdings" panose="05000000000000000000" pitchFamily="2" charset="2"/>
              </a:rPr>
              <a:t> </a:t>
            </a:r>
            <a:r>
              <a:rPr lang="en-US" altLang="ja-JP" b="1" dirty="0"/>
              <a:t>K</a:t>
            </a:r>
            <a:r>
              <a:rPr lang="en-US" altLang="ja-JP" b="1" baseline="30000" dirty="0"/>
              <a:t>-</a:t>
            </a:r>
            <a:r>
              <a:rPr lang="en-US" altLang="ja-JP" b="1" dirty="0"/>
              <a:t> p </a:t>
            </a:r>
            <a:r>
              <a:rPr lang="en-US" altLang="ja-JP" b="1" dirty="0" smtClean="0"/>
              <a:t>scattering</a:t>
            </a:r>
            <a:endParaRPr kumimoji="1" lang="ja-JP" altLang="en-US" b="1" dirty="0" smtClean="0"/>
          </a:p>
        </p:txBody>
      </p:sp>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528327"/>
            <a:ext cx="4068713" cy="2671763"/>
          </a:xfrm>
          <a:prstGeom prst="rect">
            <a:avLst/>
          </a:prstGeom>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317" y="4768179"/>
            <a:ext cx="4082147" cy="1757165"/>
          </a:xfrm>
          <a:prstGeom prst="rect">
            <a:avLst/>
          </a:prstGeom>
        </p:spPr>
      </p:pic>
      <p:sp>
        <p:nvSpPr>
          <p:cNvPr id="19" name="テキスト ボックス 18"/>
          <p:cNvSpPr txBox="1"/>
          <p:nvPr/>
        </p:nvSpPr>
        <p:spPr>
          <a:xfrm>
            <a:off x="6215470" y="6309320"/>
            <a:ext cx="2965042"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nSpc>
                <a:spcPct val="150000"/>
              </a:lnSpc>
            </a:pPr>
            <a:r>
              <a:rPr kumimoji="1" lang="en-US" altLang="ja-JP" sz="1600" b="1" dirty="0" smtClean="0">
                <a:solidFill>
                  <a:srgbClr val="FF0000"/>
                </a:solidFill>
              </a:rPr>
              <a:t>Red: Model A </a:t>
            </a:r>
            <a:r>
              <a:rPr lang="en-US" altLang="ja-JP" sz="1600" b="1" dirty="0" smtClean="0">
                <a:solidFill>
                  <a:srgbClr val="0000FF"/>
                </a:solidFill>
              </a:rPr>
              <a:t>Blue: Model B</a:t>
            </a:r>
          </a:p>
        </p:txBody>
      </p:sp>
      <p:sp>
        <p:nvSpPr>
          <p:cNvPr id="20" name="テキスト ボックス 19"/>
          <p:cNvSpPr txBox="1"/>
          <p:nvPr/>
        </p:nvSpPr>
        <p:spPr>
          <a:xfrm>
            <a:off x="5292080" y="1219075"/>
            <a:ext cx="3049233"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r>
              <a:rPr lang="en-US" altLang="ja-JP" sz="1600" b="1" dirty="0" smtClean="0">
                <a:solidFill>
                  <a:srgbClr val="3333FF"/>
                </a:solidFill>
              </a:rPr>
              <a:t> (1832 &lt; W &lt; 2100 MeV)</a:t>
            </a:r>
            <a:endParaRPr kumimoji="1" lang="ja-JP" altLang="en-US" sz="1600" b="1" dirty="0" smtClean="0">
              <a:solidFill>
                <a:srgbClr val="3333FF"/>
              </a:solidFill>
            </a:endParaRPr>
          </a:p>
        </p:txBody>
      </p:sp>
      <p:sp>
        <p:nvSpPr>
          <p:cNvPr id="21" name="テキスト ボックス 20"/>
          <p:cNvSpPr txBox="1"/>
          <p:nvPr/>
        </p:nvSpPr>
        <p:spPr>
          <a:xfrm>
            <a:off x="5532573" y="4429625"/>
            <a:ext cx="2567819"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smtClean="0">
                <a:solidFill>
                  <a:srgbClr val="3333FF"/>
                </a:solidFill>
              </a:rPr>
              <a:t>P (1730 &lt; W &lt; 2080 MeV)</a:t>
            </a:r>
            <a:endParaRPr kumimoji="1" lang="ja-JP" altLang="en-US" sz="1600" b="1" dirty="0" smtClean="0">
              <a:solidFill>
                <a:srgbClr val="3333FF"/>
              </a:solidFill>
            </a:endParaRPr>
          </a:p>
        </p:txBody>
      </p:sp>
      <p:sp>
        <p:nvSpPr>
          <p:cNvPr id="22" name="テキスト ボックス 21"/>
          <p:cNvSpPr txBox="1"/>
          <p:nvPr/>
        </p:nvSpPr>
        <p:spPr>
          <a:xfrm>
            <a:off x="5507899" y="764704"/>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kumimoji="1" lang="ja-JP" altLang="en-US" sz="1200" b="1" dirty="0" smtClean="0">
              <a:solidFill>
                <a:srgbClr val="FF0000"/>
              </a:solidFill>
            </a:endParaRPr>
          </a:p>
        </p:txBody>
      </p:sp>
    </p:spTree>
    <p:extLst>
      <p:ext uri="{BB962C8B-B14F-4D97-AF65-F5344CB8AC3E}">
        <p14:creationId xmlns:p14="http://schemas.microsoft.com/office/powerpoint/2010/main" val="208114719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usepackage{txfonts}&#10;\usepackage{color}&#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458"/>
  <p:tag name="DEFAULTHEIGHT" val="338"/>
</p:tagLst>
</file>

<file path=ppt/tags/tag10.xml><?xml version="1.0" encoding="utf-8"?>
<p:tagLst xmlns:a="http://schemas.openxmlformats.org/drawingml/2006/main" xmlns:r="http://schemas.openxmlformats.org/officeDocument/2006/relationships" xmlns:p="http://schemas.openxmlformats.org/presentationml/2006/main">
  <p:tag name="TIMING" val="|64.6"/>
</p:tagLst>
</file>

<file path=ppt/tags/tag2.xml><?xml version="1.0" encoding="utf-8"?>
<p:tagLst xmlns:a="http://schemas.openxmlformats.org/drawingml/2006/main" xmlns:r="http://schemas.openxmlformats.org/officeDocument/2006/relationships" xmlns:p="http://schemas.openxmlformats.org/presentationml/2006/main">
  <p:tag name="TIMING" val="|21.5|36.4"/>
</p:tagLst>
</file>

<file path=ppt/tags/tag3.xml><?xml version="1.0" encoding="utf-8"?>
<p:tagLst xmlns:a="http://schemas.openxmlformats.org/drawingml/2006/main" xmlns:r="http://schemas.openxmlformats.org/officeDocument/2006/relationships" xmlns:p="http://schemas.openxmlformats.org/presentationml/2006/main">
  <p:tag name="TIMING" val="|21.5|36.4"/>
</p:tagLst>
</file>

<file path=ppt/tags/tag4.xml><?xml version="1.0" encoding="utf-8"?>
<p:tagLst xmlns:a="http://schemas.openxmlformats.org/drawingml/2006/main" xmlns:r="http://schemas.openxmlformats.org/officeDocument/2006/relationships" xmlns:p="http://schemas.openxmlformats.org/presentationml/2006/main">
  <p:tag name="TIMING" val="|21.5|36.4"/>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txfonts}&#10;\usepackage{color}&#10;\begin{document}&#10;\begin{eqnarray*}&#10;\ \ \ \ \ T^{(LSJ)}_{a,b}(p_{a},p_{b};E)&amp;=&amp;V^{(LSJ)}_{a,b}(p_{a},p_{b};E)&#10;+\sum_c\int^\infty_0 q^2dq V^{(LSJ)}_{a,c}(p_{a},q;E)G_{c}(q;E)T^{(LSJ)}_{c,b}(q,p_{b};E)&#10;\end{eqnarray*}&#10;\end{document}&#10;"/>
  <p:tag name="EXTERNALNAME" val="txp_fig"/>
  <p:tag name="BLEND" val="False"/>
  <p:tag name="TRANSPARENT" val="False"/>
  <p:tag name="KEEPFILES" val="False"/>
  <p:tag name="DEBUGPAUSE" val="False"/>
  <p:tag name="RESOLUTION" val="1200"/>
  <p:tag name="TIMEOUT" val="(none)"/>
  <p:tag name="BOXWIDTH" val="458"/>
  <p:tag name="BOXHEIGHT" val="338"/>
  <p:tag name="BOXFONT" val="10"/>
  <p:tag name="BOXWRAP" val="False"/>
  <p:tag name="WORKAROUNDTRANSPARENCYBUG" val="False"/>
  <p:tag name="ALLOWFONTSUBSTITUTION" val="False"/>
  <p:tag name="BITMAPFORMAT" val="pngmono"/>
  <p:tag name="ORIGWIDTH" val="720"/>
  <p:tag name="PICTUREFILESIZE" val="7411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txfonts}&#10;\usepackage{color}&#10;\begin{document}&#10;\begin{eqnarray*}a,b,c&amp;=&amp;(~\bar K N,~\pi \Sigma,~\pi \Lambda,~\eta\Lambda,~K \Xi,~\pi \Sigma^\ast,~\bar K^\ast N,~\cdots~)\end{eqnarray*}&#10;\end{document}&#10;"/>
  <p:tag name="EXTERNALNAME" val="txp_fig"/>
  <p:tag name="BLEND" val="False"/>
  <p:tag name="TRANSPARENT" val="False"/>
  <p:tag name="KEEPFILES" val="False"/>
  <p:tag name="DEBUGPAUSE" val="False"/>
  <p:tag name="RESOLUTION" val="1200"/>
  <p:tag name="TIMEOUT" val="(none)"/>
  <p:tag name="BOXWIDTH" val="458"/>
  <p:tag name="BOXHEIGHT" val="338"/>
  <p:tag name="BOXFONT" val="10"/>
  <p:tag name="BOXWRAP" val="False"/>
  <p:tag name="WORKAROUNDTRANSPARENCYBUG" val="False"/>
  <p:tag name="ALLOWFONTSUBSTITUTION" val="False"/>
  <p:tag name="BITMAPFORMAT" val="png256"/>
  <p:tag name="ORIGWIDTH" val="429.9609"/>
  <p:tag name="PICTUREFILESIZE" val="41688"/>
</p:tagLst>
</file>

<file path=ppt/tags/tag7.xml><?xml version="1.0" encoding="utf-8"?>
<p:tagLst xmlns:a="http://schemas.openxmlformats.org/drawingml/2006/main" xmlns:r="http://schemas.openxmlformats.org/officeDocument/2006/relationships" xmlns:p="http://schemas.openxmlformats.org/presentationml/2006/main">
  <p:tag name="TIMING" val="|21.5|36.4"/>
</p:tagLst>
</file>

<file path=ppt/tags/tag8.xml><?xml version="1.0" encoding="utf-8"?>
<p:tagLst xmlns:a="http://schemas.openxmlformats.org/drawingml/2006/main" xmlns:r="http://schemas.openxmlformats.org/officeDocument/2006/relationships" xmlns:p="http://schemas.openxmlformats.org/presentationml/2006/main">
  <p:tag name="TIMING" val="|21.5|36.4"/>
</p:tagLst>
</file>

<file path=ppt/tags/tag9.xml><?xml version="1.0" encoding="utf-8"?>
<p:tagLst xmlns:a="http://schemas.openxmlformats.org/drawingml/2006/main" xmlns:r="http://schemas.openxmlformats.org/officeDocument/2006/relationships" xmlns:p="http://schemas.openxmlformats.org/presentationml/2006/main">
  <p:tag name="TIMING" val="|21.5|36.4"/>
</p:tagLst>
</file>

<file path=ppt/theme/theme1.xml><?xml version="1.0" encoding="utf-8"?>
<a:theme xmlns:a="http://schemas.openxmlformats.org/drawingml/2006/main" name="cust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0">
          <a:solidFill>
            <a:srgbClr val="FF6600"/>
          </a:solidFill>
        </a:ln>
        <a:effectLst>
          <a:outerShdw blurRad="50800" dist="38100" dir="2700000" algn="tl" rotWithShape="0">
            <a:prstClr val="black">
              <a:alpha val="40000"/>
            </a:prstClr>
          </a:outerShdw>
        </a:effectLst>
      </a:spPr>
      <a:bodyPr rtlCol="0" anchor="ctr"/>
      <a:lstStyle>
        <a:defPPr marL="285750" indent="-285750">
          <a:buClr>
            <a:srgbClr val="0000FF"/>
          </a:buClr>
          <a:buFont typeface="Wingdings" panose="05000000000000000000" pitchFamily="2" charset="2"/>
          <a:buChar char="Ø"/>
          <a:defRPr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custum</Template>
  <TotalTime>38327</TotalTime>
  <Words>3080</Words>
  <Application>Microsoft Office PowerPoint</Application>
  <PresentationFormat>画面に合わせる (4:3)</PresentationFormat>
  <Paragraphs>481</Paragraphs>
  <Slides>25</Slides>
  <Notes>8</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custum</vt:lpstr>
      <vt:lpstr>Comprehensive study of  S = -1 hyperon resonances via  the coupled-channels analysis of  K- p and K- d reactions</vt:lpstr>
      <vt:lpstr>Outline</vt:lpstr>
      <vt:lpstr>PowerPoint プレゼンテーション</vt:lpstr>
      <vt:lpstr>Current situation of Y*(= Λ*, Σ*) spectroscopy</vt:lpstr>
      <vt:lpstr>Current situation of Y*(= Λ*, Σ*) spectroscopy</vt:lpstr>
      <vt:lpstr>Dynamical Coupled-Channels (DCC) approach to Λ* &amp; Σ* productions</vt:lpstr>
      <vt:lpstr>PowerPoint プレゼンテーション</vt:lpstr>
      <vt:lpstr>PowerPoint プレゼンテーション</vt:lpstr>
      <vt:lpstr>PowerPoint プレゼンテーション</vt:lpstr>
      <vt:lpstr>Extracted Λ* and Σ* mass spectrum</vt:lpstr>
      <vt:lpstr>Extracted Λ* and Σ* mass spectrum</vt:lpstr>
      <vt:lpstr>Extracted Λ* and Σ* mass spectrum</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study of  S = -1 hyperon resonances via  the coupled-channels analysis of  K- p and K- d reactions</dc:title>
  <dc:creator>kamano</dc:creator>
  <cp:lastModifiedBy>kamano</cp:lastModifiedBy>
  <cp:revision>1979</cp:revision>
  <cp:lastPrinted>2015-05-17T03:24:41Z</cp:lastPrinted>
  <dcterms:created xsi:type="dcterms:W3CDTF">2011-09-25T15:35:31Z</dcterms:created>
  <dcterms:modified xsi:type="dcterms:W3CDTF">2016-08-02T07:06:45Z</dcterms:modified>
</cp:coreProperties>
</file>