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26" r:id="rId3"/>
    <p:sldId id="325" r:id="rId4"/>
    <p:sldId id="324" r:id="rId5"/>
    <p:sldId id="302" r:id="rId6"/>
    <p:sldId id="303" r:id="rId7"/>
    <p:sldId id="304" r:id="rId8"/>
    <p:sldId id="305" r:id="rId9"/>
    <p:sldId id="322" r:id="rId10"/>
    <p:sldId id="308" r:id="rId11"/>
    <p:sldId id="282" r:id="rId12"/>
    <p:sldId id="280" r:id="rId13"/>
    <p:sldId id="311" r:id="rId14"/>
    <p:sldId id="313" r:id="rId15"/>
    <p:sldId id="314" r:id="rId16"/>
    <p:sldId id="285" r:id="rId17"/>
    <p:sldId id="279" r:id="rId18"/>
    <p:sldId id="286" r:id="rId19"/>
    <p:sldId id="288" r:id="rId20"/>
    <p:sldId id="289" r:id="rId21"/>
    <p:sldId id="290" r:id="rId22"/>
    <p:sldId id="294" r:id="rId23"/>
    <p:sldId id="292" r:id="rId24"/>
    <p:sldId id="316" r:id="rId25"/>
    <p:sldId id="276" r:id="rId26"/>
    <p:sldId id="278" r:id="rId27"/>
    <p:sldId id="283" r:id="rId28"/>
    <p:sldId id="319" r:id="rId29"/>
    <p:sldId id="320" r:id="rId30"/>
    <p:sldId id="318" r:id="rId31"/>
    <p:sldId id="287" r:id="rId32"/>
    <p:sldId id="306" r:id="rId33"/>
    <p:sldId id="307" r:id="rId34"/>
    <p:sldId id="321" r:id="rId35"/>
    <p:sldId id="295" r:id="rId36"/>
    <p:sldId id="296" r:id="rId37"/>
    <p:sldId id="298" r:id="rId38"/>
    <p:sldId id="297" r:id="rId39"/>
    <p:sldId id="300" r:id="rId40"/>
  </p:sldIdLst>
  <p:sldSz cx="12192000" cy="6858000"/>
  <p:notesSz cx="6858000" cy="9144000"/>
  <p:custDataLst>
    <p:tags r:id="rId4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105"/>
    <a:srgbClr val="382C94"/>
    <a:srgbClr val="FFFFCC"/>
    <a:srgbClr val="342A1C"/>
    <a:srgbClr val="474399"/>
    <a:srgbClr val="BAC711"/>
    <a:srgbClr val="9D454D"/>
    <a:srgbClr val="DB2E0B"/>
    <a:srgbClr val="D5D00C"/>
    <a:srgbClr val="96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27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499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88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2016/7/30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83.xml"/><Relationship Id="rId7" Type="http://schemas.openxmlformats.org/officeDocument/2006/relationships/image" Target="../media/image4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7.png"/><Relationship Id="rId18" Type="http://schemas.openxmlformats.org/officeDocument/2006/relationships/image" Target="../media/image51.png"/><Relationship Id="rId3" Type="http://schemas.openxmlformats.org/officeDocument/2006/relationships/tags" Target="../tags/tag89.xml"/><Relationship Id="rId21" Type="http://schemas.openxmlformats.org/officeDocument/2006/relationships/image" Target="../media/image54.png"/><Relationship Id="rId7" Type="http://schemas.openxmlformats.org/officeDocument/2006/relationships/tags" Target="../tags/tag9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8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48.png"/><Relationship Id="rId10" Type="http://schemas.openxmlformats.org/officeDocument/2006/relationships/tags" Target="../tags/tag96.xml"/><Relationship Id="rId19" Type="http://schemas.openxmlformats.org/officeDocument/2006/relationships/image" Target="../media/image52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9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57.png"/><Relationship Id="rId5" Type="http://schemas.openxmlformats.org/officeDocument/2006/relationships/tags" Target="../tags/tag103.xml"/><Relationship Id="rId10" Type="http://schemas.openxmlformats.org/officeDocument/2006/relationships/image" Target="../media/image54.png"/><Relationship Id="rId4" Type="http://schemas.openxmlformats.org/officeDocument/2006/relationships/tags" Target="../tags/tag102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7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4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62.png"/><Relationship Id="rId5" Type="http://schemas.openxmlformats.org/officeDocument/2006/relationships/tags" Target="../tags/tag109.xml"/><Relationship Id="rId10" Type="http://schemas.openxmlformats.org/officeDocument/2006/relationships/image" Target="../media/image53.png"/><Relationship Id="rId4" Type="http://schemas.openxmlformats.org/officeDocument/2006/relationships/tags" Target="../tags/tag108.xml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tags" Target="../tags/tag113.xml"/><Relationship Id="rId21" Type="http://schemas.openxmlformats.org/officeDocument/2006/relationships/image" Target="../media/image72.png"/><Relationship Id="rId7" Type="http://schemas.openxmlformats.org/officeDocument/2006/relationships/tags" Target="../tags/tag117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tags" Target="../tags/tag11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5" Type="http://schemas.openxmlformats.org/officeDocument/2006/relationships/image" Target="../media/image66.png"/><Relationship Id="rId10" Type="http://schemas.openxmlformats.org/officeDocument/2006/relationships/tags" Target="../tags/tag120.xml"/><Relationship Id="rId19" Type="http://schemas.openxmlformats.org/officeDocument/2006/relationships/image" Target="../media/image70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27.xml"/><Relationship Id="rId7" Type="http://schemas.openxmlformats.org/officeDocument/2006/relationships/image" Target="../media/image8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png"/><Relationship Id="rId4" Type="http://schemas.openxmlformats.org/officeDocument/2006/relationships/tags" Target="../tags/tag128.xml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6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95.png"/><Relationship Id="rId5" Type="http://schemas.openxmlformats.org/officeDocument/2006/relationships/tags" Target="../tags/tag135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134.xml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3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09.png"/><Relationship Id="rId5" Type="http://schemas.openxmlformats.org/officeDocument/2006/relationships/image" Target="../media/image30.png"/><Relationship Id="rId10" Type="http://schemas.openxmlformats.org/officeDocument/2006/relationships/image" Target="../media/image1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144.xml"/><Relationship Id="rId7" Type="http://schemas.openxmlformats.org/officeDocument/2006/relationships/image" Target="../media/image115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8.png"/><Relationship Id="rId4" Type="http://schemas.openxmlformats.org/officeDocument/2006/relationships/tags" Target="../tags/tag145.xml"/><Relationship Id="rId9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148.xml"/><Relationship Id="rId21" Type="http://schemas.openxmlformats.org/officeDocument/2006/relationships/image" Target="../media/image118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3.png"/><Relationship Id="rId2" Type="http://schemas.openxmlformats.org/officeDocument/2006/relationships/tags" Target="../tags/tag147.xml"/><Relationship Id="rId16" Type="http://schemas.openxmlformats.org/officeDocument/2006/relationships/image" Target="../media/image122.png"/><Relationship Id="rId20" Type="http://schemas.openxmlformats.org/officeDocument/2006/relationships/image" Target="../media/image117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21.png"/><Relationship Id="rId23" Type="http://schemas.openxmlformats.org/officeDocument/2006/relationships/image" Target="../media/image126.png"/><Relationship Id="rId10" Type="http://schemas.openxmlformats.org/officeDocument/2006/relationships/tags" Target="../tags/tag155.xml"/><Relationship Id="rId19" Type="http://schemas.openxmlformats.org/officeDocument/2006/relationships/image" Target="../media/image116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20.png"/><Relationship Id="rId22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.png"/><Relationship Id="rId3" Type="http://schemas.openxmlformats.org/officeDocument/2006/relationships/tags" Target="../tags/tag36.xml"/><Relationship Id="rId21" Type="http://schemas.openxmlformats.org/officeDocument/2006/relationships/image" Target="../media/image3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4.png"/><Relationship Id="rId10" Type="http://schemas.openxmlformats.org/officeDocument/2006/relationships/tags" Target="../tags/tag43.xml"/><Relationship Id="rId19" Type="http://schemas.openxmlformats.org/officeDocument/2006/relationships/image" Target="../media/image8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17.png"/><Relationship Id="rId5" Type="http://schemas.openxmlformats.org/officeDocument/2006/relationships/tags" Target="../tags/tag59.xml"/><Relationship Id="rId10" Type="http://schemas.openxmlformats.org/officeDocument/2006/relationships/image" Target="../media/image16.png"/><Relationship Id="rId4" Type="http://schemas.openxmlformats.org/officeDocument/2006/relationships/tags" Target="../tags/tag58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2.png"/><Relationship Id="rId26" Type="http://schemas.openxmlformats.org/officeDocument/2006/relationships/image" Target="../media/image19.png"/><Relationship Id="rId3" Type="http://schemas.openxmlformats.org/officeDocument/2006/relationships/tags" Target="../tags/tag63.xml"/><Relationship Id="rId21" Type="http://schemas.openxmlformats.org/officeDocument/2006/relationships/image" Target="../media/image25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6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28.png"/><Relationship Id="rId5" Type="http://schemas.openxmlformats.org/officeDocument/2006/relationships/tags" Target="../tags/tag65.xml"/><Relationship Id="rId15" Type="http://schemas.openxmlformats.org/officeDocument/2006/relationships/image" Target="../media/image14.png"/><Relationship Id="rId23" Type="http://schemas.openxmlformats.org/officeDocument/2006/relationships/image" Target="../media/image27.png"/><Relationship Id="rId10" Type="http://schemas.openxmlformats.org/officeDocument/2006/relationships/tags" Target="../tags/tag70.xml"/><Relationship Id="rId19" Type="http://schemas.openxmlformats.org/officeDocument/2006/relationships/image" Target="../media/image2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74.xml"/><Relationship Id="rId16" Type="http://schemas.openxmlformats.org/officeDocument/2006/relationships/image" Target="../media/image3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2.png"/><Relationship Id="rId5" Type="http://schemas.openxmlformats.org/officeDocument/2006/relationships/tags" Target="../tags/tag77.xml"/><Relationship Id="rId15" Type="http://schemas.openxmlformats.org/officeDocument/2006/relationships/image" Target="../media/image36.emf"/><Relationship Id="rId10" Type="http://schemas.openxmlformats.org/officeDocument/2006/relationships/image" Target="../media/image31.png"/><Relationship Id="rId4" Type="http://schemas.openxmlformats.org/officeDocument/2006/relationships/tags" Target="../tags/tag76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292427"/>
            <a:ext cx="11874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QCD condensates and phi meson spectral moments in nuclear matter</a:t>
            </a:r>
            <a:endParaRPr kumimoji="1" lang="ja-JP" altLang="en-US" sz="48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5132" y="4906469"/>
            <a:ext cx="59765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MIN16 - Meson in Nucleus 2016 -</a:t>
            </a:r>
            <a:endParaRPr lang="en-US" altLang="ja-JP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YITP, Kyoto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University, Japan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31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July, 2016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3145366"/>
            <a:ext cx="9908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                 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endParaRPr kumimoji="1"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97369" y="4906470"/>
            <a:ext cx="37261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Collaborators: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Keisuke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Wolfram Weise (TUM)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1021" y="2294381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Yonsei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University, Seoul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1266" y="296205"/>
            <a:ext cx="902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from the E325 experiment (KEK)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61200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44308" y="2425673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306531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393568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205018" y="1803463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41618" y="1705038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783377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684952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1030636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1780848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67" y="2991515"/>
            <a:ext cx="2154540" cy="2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683004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4928003"/>
            <a:ext cx="1472326" cy="2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Too simple!?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965950" y="1400010"/>
            <a:ext cx="288557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492775" y="4598850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4057" y="359309"/>
            <a:ext cx="39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BMW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172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311549" y="1400010"/>
            <a:ext cx="43344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3801791" y="465211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C000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4653" y="325142"/>
            <a:ext cx="33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χQCD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25861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28745" y="404216"/>
            <a:ext cx="534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Issues of </a:t>
            </a:r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sum rules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4230" y="1558100"/>
            <a:ext cx="923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Details of the spectral function cannot be studied                        (e.g. width)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4230" y="2946929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Higher order OPE terms are always present                (e.g. four-quark condensates at dimension 6)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230" y="4417168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a model to compute the complete spectral function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393371" y="4535384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1719942" y="1714648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>
            <a:off x="1719942" y="3179444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4230" y="5625483"/>
            <a:ext cx="854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moments to probe specific condensates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393371" y="5743699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195126"/>
            <a:ext cx="38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3302986" y="3092092"/>
            <a:ext cx="3278755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395502" y="1524302"/>
            <a:ext cx="503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8524787" y="6350836"/>
            <a:ext cx="675394" cy="887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9227872" y="6205605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869563"/>
            <a:ext cx="6462415" cy="7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84" y="441395"/>
            <a:ext cx="2910300" cy="4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9" y="3179387"/>
            <a:ext cx="2796483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8" y="5339462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422239" y="2489966"/>
            <a:ext cx="4472731" cy="304160"/>
            <a:chOff x="2026508" y="2371712"/>
            <a:chExt cx="5682941" cy="445636"/>
          </a:xfrm>
        </p:grpSpPr>
        <p:sp>
          <p:nvSpPr>
            <p:cNvPr id="13" name="フリーフォーム 12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88" y="2202170"/>
            <a:ext cx="178837" cy="2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8496000" y="2457815"/>
            <a:ext cx="324000" cy="324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820000" y="2600832"/>
            <a:ext cx="757188" cy="10251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2"/>
          </p:cNvCxnSpPr>
          <p:nvPr/>
        </p:nvCxnSpPr>
        <p:spPr>
          <a:xfrm flipH="1">
            <a:off x="7831239" y="2619815"/>
            <a:ext cx="664761" cy="10553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7686000" y="3159815"/>
            <a:ext cx="2066699" cy="20664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7570970" y="3984934"/>
            <a:ext cx="2296757" cy="394290"/>
            <a:chOff x="4385459" y="4693771"/>
            <a:chExt cx="3189233" cy="469066"/>
          </a:xfrm>
        </p:grpSpPr>
        <p:cxnSp>
          <p:nvCxnSpPr>
            <p:cNvPr id="28" name="直線コネクタ 27"/>
            <p:cNvCxnSpPr>
              <a:endCxn id="29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>
              <a:stCxn id="29" idx="6"/>
              <a:endCxn id="3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6"/>
              <a:endCxn id="33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stCxn id="33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図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58" y="3698966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31" y="4420915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2" y="365959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5" y="449427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5" y="448264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図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7" y="366491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テキスト ボックス 1"/>
          <p:cNvSpPr txBox="1">
            <a:spLocks noChangeArrowheads="1"/>
          </p:cNvSpPr>
          <p:nvPr/>
        </p:nvSpPr>
        <p:spPr bwMode="auto">
          <a:xfrm>
            <a:off x="7235817" y="1830242"/>
            <a:ext cx="3357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(vector dominance model)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  <p:bldP spid="23" grpId="0" animBg="1"/>
      <p:bldP spid="2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 smtClean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3255" y="338817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in nuclear matter?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0" name="テキスト ボックス 1"/>
          <p:cNvSpPr txBox="1">
            <a:spLocks noChangeArrowheads="1"/>
          </p:cNvSpPr>
          <p:nvPr/>
        </p:nvSpPr>
        <p:spPr bwMode="auto">
          <a:xfrm>
            <a:off x="5467559" y="4198854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Forward KN (or KN) scattering amplitude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6471860" y="427505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大かっこ 96"/>
          <p:cNvSpPr/>
          <p:nvPr/>
        </p:nvSpPr>
        <p:spPr>
          <a:xfrm>
            <a:off x="4834944" y="5041364"/>
            <a:ext cx="3356288" cy="1072090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1"/>
          <p:cNvSpPr txBox="1">
            <a:spLocks noChangeArrowheads="1"/>
          </p:cNvSpPr>
          <p:nvPr/>
        </p:nvSpPr>
        <p:spPr bwMode="auto">
          <a:xfrm>
            <a:off x="5031946" y="5097791"/>
            <a:ext cx="3159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If working at linear order in density, the free scattering amplitudes can be used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3398815" y="2450327"/>
            <a:ext cx="762789" cy="761020"/>
            <a:chOff x="4487699" y="1128773"/>
            <a:chExt cx="762789" cy="761020"/>
          </a:xfrm>
        </p:grpSpPr>
        <p:sp>
          <p:nvSpPr>
            <p:cNvPr id="84" name="円/楕円 8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2241968" y="2465119"/>
            <a:ext cx="762789" cy="761020"/>
            <a:chOff x="6124403" y="1327613"/>
            <a:chExt cx="762789" cy="761020"/>
          </a:xfrm>
        </p:grpSpPr>
        <p:sp>
          <p:nvSpPr>
            <p:cNvPr id="81" name="円/楕円 80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51708" y="2098345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106368" y="2320774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05200" y="2245855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 rot="10800000">
            <a:off x="4279989" y="2097567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97200" y="2209855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99670" y="219122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937577" y="2023441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1" idx="6"/>
          </p:cNvCxnSpPr>
          <p:nvPr/>
        </p:nvCxnSpPr>
        <p:spPr>
          <a:xfrm>
            <a:off x="3447611" y="2282933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013842" y="2282933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1833150" y="3437676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3993660" y="478544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614141" y="478544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リーフォーム 64"/>
          <p:cNvSpPr/>
          <p:nvPr/>
        </p:nvSpPr>
        <p:spPr>
          <a:xfrm>
            <a:off x="2330301" y="408493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342657" y="480163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3479478" y="478927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283606" y="467220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881073" y="469050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822946" y="4974632"/>
            <a:ext cx="650353" cy="56653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2" idx="3"/>
          </p:cNvCxnSpPr>
          <p:nvPr/>
        </p:nvCxnSpPr>
        <p:spPr>
          <a:xfrm flipV="1">
            <a:off x="2363925" y="5458201"/>
            <a:ext cx="554263" cy="255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2" idx="5"/>
          </p:cNvCxnSpPr>
          <p:nvPr/>
        </p:nvCxnSpPr>
        <p:spPr>
          <a:xfrm flipH="1" flipV="1">
            <a:off x="3378057" y="5458201"/>
            <a:ext cx="595692" cy="2673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3517101" y="4552797"/>
            <a:ext cx="1942904" cy="607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1" y="1446422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8" y="3721701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0" y="508397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3" y="509779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32" y="5703578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図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3" y="5715009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2185518" y="1371671"/>
            <a:ext cx="762789" cy="761020"/>
            <a:chOff x="4487699" y="1128773"/>
            <a:chExt cx="762789" cy="761020"/>
          </a:xfrm>
        </p:grpSpPr>
        <p:sp>
          <p:nvSpPr>
            <p:cNvPr id="74" name="円/楕円 7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466490" y="1336765"/>
            <a:ext cx="762789" cy="761020"/>
            <a:chOff x="6124403" y="1327613"/>
            <a:chExt cx="762789" cy="761020"/>
          </a:xfrm>
        </p:grpSpPr>
        <p:sp>
          <p:nvSpPr>
            <p:cNvPr id="77" name="円/楕円 76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079" y="1336765"/>
            <a:ext cx="3068983" cy="22762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1194" y="3721733"/>
            <a:ext cx="3056868" cy="226717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9019212" y="6097594"/>
            <a:ext cx="307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16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1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70674" y="2903245"/>
            <a:ext cx="29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fit based on SU(3) chiral effective field theory</a:t>
            </a:r>
            <a:endParaRPr kumimoji="1" lang="en-US" altLang="ja-JP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6554739" y="3577437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3738235">
            <a:off x="8173509" y="2710414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上矢印 66"/>
          <p:cNvSpPr/>
          <p:nvPr/>
        </p:nvSpPr>
        <p:spPr>
          <a:xfrm rot="7368415">
            <a:off x="8184672" y="3389132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2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7" grpId="0" animBg="1"/>
      <p:bldP spid="98" grpId="0"/>
      <p:bldP spid="51" grpId="0" animBg="1"/>
      <p:bldP spid="55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3" grpId="0"/>
      <p:bldP spid="64" grpId="0"/>
      <p:bldP spid="10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 flipH="1">
            <a:off x="4862694" y="6102213"/>
            <a:ext cx="6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62694" y="6057514"/>
            <a:ext cx="61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022434" y="314104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(Spectral Density)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9" y="1108666"/>
            <a:ext cx="4936063" cy="35337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826" y="1100750"/>
            <a:ext cx="4997463" cy="353370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508551" y="3777933"/>
            <a:ext cx="593124" cy="13482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80916" y="5122479"/>
            <a:ext cx="38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Takes into account further KN-interactions</a:t>
            </a:r>
            <a:r>
              <a:rPr lang="ja-JP" altLang="en-US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intermediate hyperons, such as: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020315" y="521408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31783" y="565353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652264" y="565353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368424" y="495302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380780" y="566972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17601" y="565736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321729" y="55402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19196" y="555859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9" idx="3"/>
          </p:cNvCxnSpPr>
          <p:nvPr/>
        </p:nvCxnSpPr>
        <p:spPr>
          <a:xfrm flipV="1">
            <a:off x="4005581" y="6138389"/>
            <a:ext cx="830017" cy="367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428537" y="6102213"/>
            <a:ext cx="815727" cy="4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12073" y="600127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66262" y="6005430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810368" y="3479112"/>
            <a:ext cx="778476" cy="5976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199606" y="4239199"/>
            <a:ext cx="1" cy="5971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81093" y="4809278"/>
            <a:ext cx="384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Asymmetric modification of the spectrum.                                            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necessarily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parametrizable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by a simple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-Wigner peak!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Important message for future E16 experiment at J-PARC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1" y="5084617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92" y="5797616"/>
            <a:ext cx="201049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3" y="595206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6" y="596588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2" y="650666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651960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46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91813" y="349354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6794" y="2600433"/>
            <a:ext cx="254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27587" y="4750144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</a:rPr>
              <a:t>m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1019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9" name="フローチャート: 結合子 8"/>
          <p:cNvSpPr/>
          <p:nvPr/>
        </p:nvSpPr>
        <p:spPr>
          <a:xfrm>
            <a:off x="2595762" y="3691637"/>
            <a:ext cx="617838" cy="593124"/>
          </a:xfrm>
          <a:prstGeom prst="flowChartConnector">
            <a:avLst/>
          </a:prstGeom>
          <a:solidFill>
            <a:srgbClr val="BAC711"/>
          </a:solidFill>
          <a:ln>
            <a:solidFill>
              <a:srgbClr val="BAC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/>
          <p:cNvSpPr/>
          <p:nvPr/>
        </p:nvSpPr>
        <p:spPr>
          <a:xfrm>
            <a:off x="1895142" y="3691115"/>
            <a:ext cx="617838" cy="593124"/>
          </a:xfrm>
          <a:prstGeom prst="flowChartConnector">
            <a:avLst/>
          </a:prstGeom>
          <a:solidFill>
            <a:srgbClr val="DB2E0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5" y="3827823"/>
            <a:ext cx="328992" cy="3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1127587" y="5396475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</a:rPr>
              <a:t>Γ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4.3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6027" y="1569381"/>
            <a:ext cx="440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Object of study: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9633027" y="3961187"/>
            <a:ext cx="1311597" cy="1124058"/>
            <a:chOff x="8054399" y="2688591"/>
            <a:chExt cx="1324377" cy="1148981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3" name="フローチャート: 結合子 12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9" name="図 38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3" name="グループ化 4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" name="フローチャート: 結合子 20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4" name="グループ化 4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45" name="フローチャート: 結合子 4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60" name="グループ化 59"/>
          <p:cNvGrpSpPr/>
          <p:nvPr/>
        </p:nvGrpSpPr>
        <p:grpSpPr>
          <a:xfrm>
            <a:off x="7359911" y="5307359"/>
            <a:ext cx="1283583" cy="1155813"/>
            <a:chOff x="7438079" y="4562659"/>
            <a:chExt cx="1283583" cy="1155813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48" name="フローチャート: 結合子 4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51" name="フローチャート: 結合子 50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2" name="図 51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56" name="グループ化 55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57" name="フローチャート: 結合子 5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8" name="図 57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71" name="グループ化 70"/>
          <p:cNvGrpSpPr/>
          <p:nvPr/>
        </p:nvGrpSpPr>
        <p:grpSpPr>
          <a:xfrm>
            <a:off x="9162643" y="2706879"/>
            <a:ext cx="1283583" cy="1155813"/>
            <a:chOff x="7438079" y="4562659"/>
            <a:chExt cx="1283583" cy="1155813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79" name="フローチャート: 結合子 7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0" name="図 79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73" name="グループ化 7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77" name="フローチャート: 結合子 7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8" name="図 77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74" name="グループ化 7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75" name="フローチャート: 結合子 7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6" name="図 75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81" name="グループ化 80"/>
          <p:cNvGrpSpPr/>
          <p:nvPr/>
        </p:nvGrpSpPr>
        <p:grpSpPr>
          <a:xfrm>
            <a:off x="8486731" y="4540163"/>
            <a:ext cx="1283583" cy="1155813"/>
            <a:chOff x="7438079" y="4562659"/>
            <a:chExt cx="1283583" cy="1155813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89" name="フローチャート: 結合子 8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0" name="図 89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83" name="グループ化 8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87" name="フローチャート: 結合子 8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8" name="図 87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84" name="グループ化 8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85" name="フローチャート: 結合子 8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6" name="図 85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91" name="グループ化 90"/>
          <p:cNvGrpSpPr/>
          <p:nvPr/>
        </p:nvGrpSpPr>
        <p:grpSpPr>
          <a:xfrm>
            <a:off x="6549007" y="3253211"/>
            <a:ext cx="1283583" cy="1155813"/>
            <a:chOff x="7438079" y="4562659"/>
            <a:chExt cx="1283583" cy="1155813"/>
          </a:xfrm>
        </p:grpSpPr>
        <p:grpSp>
          <p:nvGrpSpPr>
            <p:cNvPr id="92" name="グループ化 9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99" name="フローチャート: 結合子 9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0" name="図 99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93" name="グループ化 9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97" name="フローチャート: 結合子 9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8" name="図 97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94" name="グループ化 9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95" name="フローチャート: 結合子 9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6" name="図 95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01" name="グループ化 100"/>
          <p:cNvGrpSpPr/>
          <p:nvPr/>
        </p:nvGrpSpPr>
        <p:grpSpPr>
          <a:xfrm>
            <a:off x="6477676" y="4369894"/>
            <a:ext cx="1368728" cy="1142393"/>
            <a:chOff x="8054399" y="2688591"/>
            <a:chExt cx="1324377" cy="1148981"/>
          </a:xfrm>
        </p:grpSpPr>
        <p:grpSp>
          <p:nvGrpSpPr>
            <p:cNvPr id="102" name="グループ化 10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09" name="フローチャート: 結合子 10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0" name="図 109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03" name="グループ化 10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07" name="フローチャート: 結合子 10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8" name="図 107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04" name="グループ化 10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05" name="フローチャート: 結合子 10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11" name="グループ化 110"/>
          <p:cNvGrpSpPr/>
          <p:nvPr/>
        </p:nvGrpSpPr>
        <p:grpSpPr>
          <a:xfrm>
            <a:off x="9510833" y="5178108"/>
            <a:ext cx="1356320" cy="1164904"/>
            <a:chOff x="8054399" y="2688591"/>
            <a:chExt cx="1324377" cy="1148981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19" name="フローチャート: 結合子 11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0" name="図 11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3" name="グループ化 11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17" name="フローチャート: 結合子 11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8" name="図 11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4" name="グループ化 11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15" name="フローチャート: 結合子 11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6" name="図 11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1" name="グループ化 120"/>
          <p:cNvGrpSpPr/>
          <p:nvPr/>
        </p:nvGrpSpPr>
        <p:grpSpPr>
          <a:xfrm>
            <a:off x="7694044" y="2600433"/>
            <a:ext cx="1357311" cy="1177755"/>
            <a:chOff x="8054399" y="2688591"/>
            <a:chExt cx="1324377" cy="1148981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29" name="フローチャート: 結合子 12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0" name="図 12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23" name="グループ化 12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27" name="フローチャート: 結合子 12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8" name="図 12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24" name="グループ化 12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25" name="フローチャート: 結合子 12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6" name="図 12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41" name="グループ化 140"/>
          <p:cNvGrpSpPr/>
          <p:nvPr/>
        </p:nvGrpSpPr>
        <p:grpSpPr>
          <a:xfrm>
            <a:off x="8239291" y="3928340"/>
            <a:ext cx="1188073" cy="529264"/>
            <a:chOff x="1895142" y="3691115"/>
            <a:chExt cx="1318458" cy="593646"/>
          </a:xfrm>
        </p:grpSpPr>
        <p:sp>
          <p:nvSpPr>
            <p:cNvPr id="142" name="フローチャート: 結合子 141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ローチャート: 結合子 142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4" name="図 1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424" y="383757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5" name="図 14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46" name="テキスト ボックス 145"/>
          <p:cNvSpPr txBox="1"/>
          <p:nvPr/>
        </p:nvSpPr>
        <p:spPr>
          <a:xfrm>
            <a:off x="7727981" y="1612282"/>
            <a:ext cx="237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Interest: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24" y="3846335"/>
            <a:ext cx="271274" cy="3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4780" y="301748"/>
            <a:ext cx="923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 analysis of obtained spectral functions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657" y="1013869"/>
            <a:ext cx="605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-type QCD sum rules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右矢印 17"/>
          <p:cNvSpPr>
            <a:spLocks noChangeArrowheads="1"/>
          </p:cNvSpPr>
          <p:nvPr/>
        </p:nvSpPr>
        <p:spPr bwMode="auto">
          <a:xfrm rot="5400000">
            <a:off x="4882590" y="3857330"/>
            <a:ext cx="980772" cy="6405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2829" y="3840839"/>
            <a:ext cx="213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Large M limit</a:t>
            </a:r>
          </a:p>
        </p:txBody>
      </p:sp>
      <p:sp>
        <p:nvSpPr>
          <p:cNvPr id="27" name="右中かっこ 26"/>
          <p:cNvSpPr/>
          <p:nvPr/>
        </p:nvSpPr>
        <p:spPr>
          <a:xfrm>
            <a:off x="7353380" y="4905627"/>
            <a:ext cx="370702" cy="1572659"/>
          </a:xfrm>
          <a:prstGeom prst="rightBrace">
            <a:avLst>
              <a:gd name="adj1" fmla="val 38333"/>
              <a:gd name="adj2" fmla="val 49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77194" y="5338013"/>
            <a:ext cx="15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Finite-energy sum rules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66" y="1570788"/>
            <a:ext cx="5160614" cy="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4" y="2479218"/>
            <a:ext cx="1818592" cy="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05" y="2445026"/>
            <a:ext cx="3656367" cy="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6" y="2985579"/>
            <a:ext cx="1138869" cy="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11" y="2991224"/>
            <a:ext cx="6847557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5" y="1528009"/>
            <a:ext cx="2574441" cy="5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5" y="3956909"/>
            <a:ext cx="3931909" cy="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77" y="4702251"/>
            <a:ext cx="2930891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7" y="5326288"/>
            <a:ext cx="3058924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7" y="5931888"/>
            <a:ext cx="3226292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46001" y="252321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016" y="193804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72588" y="1917931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58753" y="5941313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1026" y="6374701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7" y="2318041"/>
            <a:ext cx="5364945" cy="3542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5" y="2318041"/>
            <a:ext cx="5381058" cy="3560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6" y="599686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599430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02489" y="257772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6000" y="810000"/>
            <a:ext cx="30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2955" y="194700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4945" y="1938042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12356" y="6108186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3424" y="6541574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0" y="2338152"/>
            <a:ext cx="5347642" cy="35527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92" y="2338152"/>
            <a:ext cx="5360792" cy="35527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7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52052" y="201905"/>
            <a:ext cx="495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Second moment sum rule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734481" y="2910894"/>
            <a:ext cx="255856" cy="398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>
            <a:off x="7955943" y="2218915"/>
            <a:ext cx="370703" cy="591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1830" y="2160796"/>
            <a:ext cx="180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hypothesis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二方向矢印 3"/>
          <p:cNvSpPr/>
          <p:nvPr/>
        </p:nvSpPr>
        <p:spPr>
          <a:xfrm>
            <a:off x="8990321" y="2931020"/>
            <a:ext cx="695464" cy="1828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5784" y="4359459"/>
            <a:ext cx="222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Strongly violated?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15" y="2021867"/>
            <a:ext cx="6626265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4" y="2574396"/>
            <a:ext cx="2150973" cy="3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7" y="3306156"/>
            <a:ext cx="553233" cy="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293" y="3110177"/>
            <a:ext cx="5313220" cy="3548664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10409293" y="4884509"/>
            <a:ext cx="388921" cy="496383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85784" y="5505832"/>
            <a:ext cx="222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Should be tested on the lattice!</a:t>
            </a: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04" y="1081096"/>
            <a:ext cx="3649305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80059" y="187054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4659779">
            <a:off x="4755750" y="1828320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79" y="1070519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nucleon: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50282" y="2094283"/>
            <a:ext cx="597135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</a:t>
            </a:r>
            <a:r>
              <a:rPr lang="el-GR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7" y="2121820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下矢印 19"/>
          <p:cNvSpPr/>
          <p:nvPr/>
        </p:nvSpPr>
        <p:spPr bwMode="auto">
          <a:xfrm rot="17676537">
            <a:off x="4755750" y="2443797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50282" y="2709760"/>
            <a:ext cx="62192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55" y="2738238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92179" y="3546216"/>
            <a:ext cx="1107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computed the </a:t>
            </a:r>
            <a:r>
              <a:rPr lang="el-GR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meson spectral density in vacuum and nuclear matter based on an effective vector dominance model and the latest experimental constraints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 rot="16200000">
            <a:off x="1842616" y="4286670"/>
            <a:ext cx="461963" cy="9271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3767" y="4519238"/>
            <a:ext cx="784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Non-symmetric behavior of peak in nuclear matter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 bwMode="auto">
          <a:xfrm rot="16200000">
            <a:off x="1842616" y="4970755"/>
            <a:ext cx="461963" cy="9271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43453" y="5189608"/>
            <a:ext cx="79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Spectral functions are consistent with lowest two momentum sum rules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 bwMode="auto">
          <a:xfrm rot="16200000">
            <a:off x="1842616" y="5795239"/>
            <a:ext cx="461963" cy="9271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43453" y="6027808"/>
            <a:ext cx="848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Moments provide direct links between QCD condensates and experimentally measurable quantities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3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6155" y="153411"/>
            <a:ext cx="72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developments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0697" y="1076741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90977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5117" y="30465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1984829" y="46610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91497" y="56874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  (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4227968" y="56874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4678482" y="46557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32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39" y="2692708"/>
            <a:ext cx="21764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左右矢印 32"/>
          <p:cNvSpPr/>
          <p:nvPr/>
        </p:nvSpPr>
        <p:spPr bwMode="auto">
          <a:xfrm>
            <a:off x="6724263" y="4066111"/>
            <a:ext cx="1223962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6513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C3603-FC25-4323-B4FD-AD3CC1C1F98E}" type="slidenum">
              <a:rPr lang="en-US" altLang="ja-JP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63750" y="3176588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40014" y="655638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19738" y="6556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55001" y="630238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3000376" y="4471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47850" y="116046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63750" y="1016001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91038" y="58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718344" y="4966494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73113" y="24542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0"/>
            <a:ext cx="9144000" cy="7191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00"/>
                </a:solidFill>
                <a:latin typeface="Century" panose="02040604050505020304" pitchFamily="18" charset="0"/>
              </a:rPr>
              <a:t>Fitting Results</a:t>
            </a:r>
          </a:p>
        </p:txBody>
      </p:sp>
    </p:spTree>
    <p:extLst>
      <p:ext uri="{BB962C8B-B14F-4D97-AF65-F5344CB8AC3E}">
        <p14:creationId xmlns:p14="http://schemas.microsoft.com/office/powerpoint/2010/main" val="39423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398" y="235893"/>
            <a:ext cx="5026325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37219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843237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7221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6" y="2712409"/>
            <a:ext cx="2802889" cy="3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" y="4139180"/>
            <a:ext cx="270077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4128885" y="3523479"/>
            <a:ext cx="367188" cy="417677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5" name="左矢印 9"/>
          <p:cNvSpPr>
            <a:spLocks noChangeArrowheads="1"/>
          </p:cNvSpPr>
          <p:nvPr/>
        </p:nvSpPr>
        <p:spPr bwMode="auto">
          <a:xfrm>
            <a:off x="4124796" y="4524313"/>
            <a:ext cx="405288" cy="455825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7" name="テキスト ボックス 11"/>
          <p:cNvSpPr txBox="1">
            <a:spLocks noChangeArrowheads="1"/>
          </p:cNvSpPr>
          <p:nvPr/>
        </p:nvSpPr>
        <p:spPr bwMode="auto">
          <a:xfrm>
            <a:off x="770532" y="6483086"/>
            <a:ext cx="3938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7228" name="テキスト ボックス 2"/>
          <p:cNvSpPr txBox="1">
            <a:spLocks noChangeArrowheads="1"/>
          </p:cNvSpPr>
          <p:nvPr/>
        </p:nvSpPr>
        <p:spPr bwMode="auto">
          <a:xfrm>
            <a:off x="1486371" y="2307655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29" y="2630385"/>
            <a:ext cx="2223595" cy="384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637103" y="6483086"/>
            <a:ext cx="4467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456488" y="5704742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455844" y="2309803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1840046"/>
            <a:ext cx="2016126" cy="5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6" y="3608514"/>
            <a:ext cx="17688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69" y="4057911"/>
            <a:ext cx="1768847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70" y="5799907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左矢印 9"/>
          <p:cNvSpPr>
            <a:spLocks noChangeArrowheads="1"/>
          </p:cNvSpPr>
          <p:nvPr/>
        </p:nvSpPr>
        <p:spPr bwMode="auto">
          <a:xfrm>
            <a:off x="9456489" y="3958276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33" y="4616425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5" grpId="0" animBg="1"/>
      <p:bldP spid="15" grpId="0"/>
      <p:bldP spid="19" grpId="0" animBg="1"/>
      <p:bldP spid="22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2330000" y="331570"/>
            <a:ext cx="5832475" cy="558800"/>
          </a:xfrm>
        </p:spPr>
        <p:txBody>
          <a:bodyPr>
            <a:normAutofit fontScale="90000"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        Linear 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5" y="412437"/>
            <a:ext cx="1439863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How is this complicated behavior related to </a:t>
            </a:r>
            <a:r>
              <a:rPr lang="en-US" altLang="ja-JP" sz="2400" dirty="0" smtClean="0">
                <a:solidFill>
                  <a:schemeClr val="bg1"/>
                </a:solidFill>
              </a:rPr>
              <a:t>QCD condensates?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In-nucleus decay fractions for E325 kinematics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Hayano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Hatsuda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82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  <a:endParaRPr lang="en-US" altLang="ja-JP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03" y="337654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2" y="1262857"/>
            <a:ext cx="705643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4150" y="1257452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bg1"/>
                </a:solidFill>
              </a:rPr>
              <a:t>Two methods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40162" y="1657562"/>
            <a:ext cx="0" cy="4995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48785" y="1473904"/>
            <a:ext cx="29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Direct measurement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10525" y="3966438"/>
            <a:ext cx="4217529" cy="2570287"/>
            <a:chOff x="811671" y="3212676"/>
            <a:chExt cx="4341514" cy="26877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671" y="3212676"/>
              <a:ext cx="4341514" cy="23656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400" y="5569200"/>
              <a:ext cx="4298237" cy="33120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888" y="2012775"/>
            <a:ext cx="2651318" cy="153020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2945552" y="3542976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804" y="6536724"/>
            <a:ext cx="598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A. Abdel-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Rehim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(ETM Collaboration), </a:t>
            </a:r>
            <a:r>
              <a:rPr lang="en-US" altLang="ja-JP" sz="1400" dirty="0" smtClean="0">
                <a:solidFill>
                  <a:schemeClr val="bg1"/>
                </a:solidFill>
              </a:rPr>
              <a:t>Phys. Rev. Lett. 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lang="en-US" altLang="ja-JP" sz="1400" dirty="0" smtClean="0">
                <a:solidFill>
                  <a:schemeClr val="bg1"/>
                </a:solidFill>
              </a:rPr>
              <a:t>, 252001 (2016).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59530" y="1490022"/>
            <a:ext cx="4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Feynman-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Hellmannn</a:t>
            </a:r>
            <a:r>
              <a:rPr lang="en-US" altLang="ja-JP" sz="2400" dirty="0" smtClean="0">
                <a:solidFill>
                  <a:schemeClr val="bg1"/>
                </a:solidFill>
              </a:rPr>
              <a:t> theorem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4" y="2200160"/>
            <a:ext cx="2495581" cy="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9222119" y="2784171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72" y="3306742"/>
            <a:ext cx="5320094" cy="321762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623168" y="6536724"/>
            <a:ext cx="528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S. </a:t>
            </a:r>
            <a:r>
              <a:rPr lang="en-US" altLang="ja-JP" sz="1400" dirty="0" err="1" smtClean="0">
                <a:solidFill>
                  <a:schemeClr val="bg1"/>
                </a:solidFill>
              </a:rPr>
              <a:t>Durr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(BMW Collaboration), Phys. Rev. Lett. 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, 172001 (2016).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 animBg="1"/>
      <p:bldP spid="19" grpId="0"/>
      <p:bldP spid="25" grpId="0"/>
      <p:bldP spid="28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82174" y="227608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Dependence on continuum onset?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3002" y="1100596"/>
            <a:ext cx="366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nsatz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used so far: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5" y="1120072"/>
            <a:ext cx="5309687" cy="3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945395" y="812383"/>
            <a:ext cx="2051221" cy="892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3002" y="1843883"/>
            <a:ext cx="536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However, experiments give us a different picture: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47" y="2383623"/>
            <a:ext cx="6273328" cy="418831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20675366">
            <a:off x="5139403" y="4848026"/>
            <a:ext cx="4039725" cy="639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08" y="1142008"/>
            <a:ext cx="5570137" cy="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77" y="1997839"/>
            <a:ext cx="4989613" cy="1552963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7580584" y="3363685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860971" y="3276600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167257" y="3276599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36" y="3450771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37" y="3450771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9" y="3442214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2" name="直線コネクタ 21"/>
          <p:cNvCxnSpPr/>
          <p:nvPr/>
        </p:nvCxnSpPr>
        <p:spPr>
          <a:xfrm flipV="1">
            <a:off x="8860970" y="2394857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167257" y="2394857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 bwMode="auto">
          <a:xfrm rot="16200000">
            <a:off x="6640882" y="2310770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1820" y="4495798"/>
            <a:ext cx="364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Mimics the experimental behavior of the 2K + n</a:t>
            </a:r>
            <a:r>
              <a:rPr kumimoji="1"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 states</a:t>
            </a:r>
            <a:r>
              <a:rPr kumimoji="1" lang="en-US" altLang="ja-JP" dirty="0" smtClean="0">
                <a:solidFill>
                  <a:schemeClr val="bg1"/>
                </a:solidFill>
              </a:rPr>
              <a:t> 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上下矢印 29"/>
          <p:cNvSpPr/>
          <p:nvPr/>
        </p:nvSpPr>
        <p:spPr>
          <a:xfrm>
            <a:off x="9499849" y="3742084"/>
            <a:ext cx="340252" cy="6531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90148" y="5411323"/>
            <a:ext cx="502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Will this new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ansatz</a:t>
            </a:r>
            <a:r>
              <a:rPr lang="en-US" altLang="ja-JP" sz="2400" dirty="0" smtClean="0">
                <a:solidFill>
                  <a:schemeClr val="bg1"/>
                </a:solidFill>
              </a:rPr>
              <a:t> significantly change the behavior of our results?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5" y="3815393"/>
            <a:ext cx="3237379" cy="5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4590099"/>
            <a:ext cx="3326929" cy="5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5356218"/>
            <a:ext cx="3429059" cy="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 bwMode="auto">
          <a:xfrm rot="16200000">
            <a:off x="4820442" y="4341221"/>
            <a:ext cx="518495" cy="112931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5" y="3758365"/>
            <a:ext cx="3904364" cy="6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4527360"/>
            <a:ext cx="5530916" cy="6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5286136"/>
            <a:ext cx="5425724" cy="6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>
            <a:off x="1612912" y="2896619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893299" y="2809534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99585" y="2809533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64" y="2983705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65" y="2983705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7" y="2975148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 flipV="1">
            <a:off x="2893298" y="1927791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199585" y="1927791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167050" y="899237"/>
            <a:ext cx="295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→ modified sum rules</a:t>
            </a:r>
            <a:endParaRPr kumimoji="1" lang="en-US" altLang="ja-JP" sz="2400" dirty="0" smtClean="0">
              <a:solidFill>
                <a:schemeClr val="bg1"/>
              </a:solidFill>
              <a:ea typeface="Segoe UI Symbol" panose="020B0502040204020203" pitchFamily="34" charset="0"/>
              <a:cs typeface="Microsoft JhengHei UI Light" panose="020B0304030504040204" pitchFamily="50" charset="-128"/>
            </a:endParaRPr>
          </a:p>
        </p:txBody>
      </p:sp>
      <p:sp>
        <p:nvSpPr>
          <p:cNvPr id="24" name="左右矢印 23"/>
          <p:cNvSpPr/>
          <p:nvPr/>
        </p:nvSpPr>
        <p:spPr>
          <a:xfrm>
            <a:off x="6366874" y="2156433"/>
            <a:ext cx="1087395" cy="36728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41" y="1676284"/>
            <a:ext cx="1977284" cy="5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5" y="2396439"/>
            <a:ext cx="2121260" cy="6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86" y="1539936"/>
            <a:ext cx="6909466" cy="46039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6313" y="6261982"/>
            <a:ext cx="4641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7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41417" y="898880"/>
            <a:ext cx="336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9686" y="6203829"/>
            <a:ext cx="5728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Also </a:t>
            </a:r>
            <a:r>
              <a:rPr lang="en-US" altLang="ja-JP" sz="2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93" y="1563265"/>
            <a:ext cx="6853328" cy="45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23279" y="250570"/>
            <a:ext cx="332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Methods</a:t>
            </a:r>
            <a:endParaRPr kumimoji="1" lang="en-US" altLang="ja-JP" sz="4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1" y="1157621"/>
            <a:ext cx="7415030" cy="8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6" y="667925"/>
            <a:ext cx="3296466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32" name="グループ化 131"/>
          <p:cNvGrpSpPr/>
          <p:nvPr/>
        </p:nvGrpSpPr>
        <p:grpSpPr>
          <a:xfrm>
            <a:off x="6886150" y="3032501"/>
            <a:ext cx="4434104" cy="1793278"/>
            <a:chOff x="6192707" y="4129203"/>
            <a:chExt cx="5682941" cy="2349030"/>
          </a:xfrm>
        </p:grpSpPr>
        <p:sp>
          <p:nvSpPr>
            <p:cNvPr id="6" name="フリーフォーム 5"/>
            <p:cNvSpPr/>
            <p:nvPr/>
          </p:nvSpPr>
          <p:spPr>
            <a:xfrm>
              <a:off x="6192707" y="5103196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7947367" y="5325625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946199" y="5250706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 rot="10800000">
              <a:off x="10120988" y="5102418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838199" y="5214706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0040669" y="5196077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7906272" y="4129203"/>
              <a:ext cx="977623" cy="996866"/>
              <a:chOff x="4578953" y="2600433"/>
              <a:chExt cx="977623" cy="996866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778046" y="2744922"/>
                <a:ext cx="680345" cy="76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chemeClr val="tx2"/>
                    </a:solidFill>
                  </a:rPr>
                  <a:t>Ｎ</a:t>
                </a:r>
                <a:endParaRPr kumimoji="1" lang="ja-JP" altLang="en-US" sz="3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7953998" y="5481367"/>
              <a:ext cx="977623" cy="996866"/>
              <a:chOff x="5042642" y="4657912"/>
              <a:chExt cx="977623" cy="99686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289841" y="4779001"/>
                <a:ext cx="680345" cy="84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9223684" y="5470825"/>
              <a:ext cx="977623" cy="996866"/>
              <a:chOff x="4578953" y="2600433"/>
              <a:chExt cx="977623" cy="996866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778046" y="2744922"/>
                <a:ext cx="680345" cy="76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chemeClr val="tx2"/>
                    </a:solidFill>
                  </a:rPr>
                  <a:t>Ｎ</a:t>
                </a:r>
                <a:endParaRPr kumimoji="1" lang="ja-JP" altLang="en-US" sz="3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9244852" y="4144359"/>
              <a:ext cx="977623" cy="996866"/>
              <a:chOff x="5042642" y="4657912"/>
              <a:chExt cx="977623" cy="996866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5289841" y="4779001"/>
                <a:ext cx="680345" cy="84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8728241" y="4879192"/>
              <a:ext cx="669520" cy="720067"/>
              <a:chOff x="4600352" y="2978994"/>
              <a:chExt cx="817200" cy="877743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4600352" y="3040790"/>
                <a:ext cx="817200" cy="8159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0" dirty="0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4689055" y="2978994"/>
                <a:ext cx="674329" cy="83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l-GR" altLang="ja-JP" sz="2800" dirty="0" smtClean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endParaRPr kumimoji="1" lang="ja-JP" alt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33" name="グループ化 132"/>
          <p:cNvGrpSpPr/>
          <p:nvPr/>
        </p:nvGrpSpPr>
        <p:grpSpPr>
          <a:xfrm>
            <a:off x="958704" y="2735342"/>
            <a:ext cx="4593779" cy="2471552"/>
            <a:chOff x="497205" y="3284333"/>
            <a:chExt cx="5682941" cy="3119117"/>
          </a:xfrm>
        </p:grpSpPr>
        <p:grpSp>
          <p:nvGrpSpPr>
            <p:cNvPr id="125" name="グループ化 124"/>
            <p:cNvGrpSpPr/>
            <p:nvPr/>
          </p:nvGrpSpPr>
          <p:grpSpPr>
            <a:xfrm rot="5400000" flipV="1">
              <a:off x="2765777" y="4614320"/>
              <a:ext cx="1041367" cy="243850"/>
              <a:chOff x="7021289" y="4183777"/>
              <a:chExt cx="3385453" cy="715328"/>
            </a:xfrm>
          </p:grpSpPr>
          <p:grpSp>
            <p:nvGrpSpPr>
              <p:cNvPr id="126" name="グループ化 125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30" name="フリーフォーム 129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 130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7" name="グループ化 126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8" name="フリーフォーム 127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 128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10" name="フリーフォーム 109"/>
            <p:cNvSpPr/>
            <p:nvPr/>
          </p:nvSpPr>
          <p:spPr>
            <a:xfrm flipV="1">
              <a:off x="2238924" y="4762502"/>
              <a:ext cx="2199503" cy="717920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/>
            <p:cNvSpPr/>
            <p:nvPr/>
          </p:nvSpPr>
          <p:spPr>
            <a:xfrm>
              <a:off x="2236573" y="3984661"/>
              <a:ext cx="2199503" cy="760334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3952966" y="5170031"/>
              <a:ext cx="1356320" cy="1164904"/>
              <a:chOff x="8054399" y="2688591"/>
              <a:chExt cx="1324377" cy="1148981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0" name="フローチャート: 結合子 1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" name="図 20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8" name="フローチャート: 結合子 1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" name="図 18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6" name="フローチャート: 結合子 1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" name="図 16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2" name="グループ化 21"/>
            <p:cNvGrpSpPr/>
            <p:nvPr/>
          </p:nvGrpSpPr>
          <p:grpSpPr>
            <a:xfrm>
              <a:off x="1418146" y="5247637"/>
              <a:ext cx="1283583" cy="1155813"/>
              <a:chOff x="7438079" y="4562659"/>
              <a:chExt cx="1283583" cy="1155813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30" name="フローチャート: 結合子 2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1" name="図 30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8" name="フローチャート: 結合子 2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図 28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6" name="フローチャート: 結合子 2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図 26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2" name="グループ化 31"/>
            <p:cNvGrpSpPr/>
            <p:nvPr/>
          </p:nvGrpSpPr>
          <p:grpSpPr>
            <a:xfrm>
              <a:off x="3875770" y="3284333"/>
              <a:ext cx="1283583" cy="1155813"/>
              <a:chOff x="7438079" y="4562659"/>
              <a:chExt cx="1283583" cy="1155813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0" name="フローチャート: 結合子 3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グループ化 33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38" name="フローチャート: 結合子 3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5" name="グループ化 34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36" name="フローチャート: 結合子 3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7" name="図 36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2" name="グループ化 41"/>
            <p:cNvGrpSpPr/>
            <p:nvPr/>
          </p:nvGrpSpPr>
          <p:grpSpPr>
            <a:xfrm>
              <a:off x="1418146" y="3335964"/>
              <a:ext cx="1356320" cy="1164904"/>
              <a:chOff x="8054399" y="2688591"/>
              <a:chExt cx="1324377" cy="1148981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50" name="フローチャート: 結合子 4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1" name="図 50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6" name="フローチャート: 結合子 4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7" name="図 46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7" name="グループ化 76"/>
            <p:cNvGrpSpPr/>
            <p:nvPr/>
          </p:nvGrpSpPr>
          <p:grpSpPr>
            <a:xfrm rot="5400000" flipV="1">
              <a:off x="3393459" y="4657342"/>
              <a:ext cx="904327" cy="210319"/>
              <a:chOff x="7021289" y="4183777"/>
              <a:chExt cx="3385453" cy="715328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 88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5" name="グループ化 84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2" name="フリーフォーム 101"/>
            <p:cNvSpPr/>
            <p:nvPr/>
          </p:nvSpPr>
          <p:spPr>
            <a:xfrm>
              <a:off x="497205" y="4563075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rot="10800000">
              <a:off x="4425486" y="4562297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42697" y="4674585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4345167" y="4655956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3079250" y="5218590"/>
              <a:ext cx="514147" cy="484744"/>
              <a:chOff x="2953340" y="5777941"/>
              <a:chExt cx="617838" cy="593124"/>
            </a:xfrm>
          </p:grpSpPr>
          <p:sp>
            <p:nvSpPr>
              <p:cNvPr id="112" name="フローチャート: 結合子 111"/>
              <p:cNvSpPr/>
              <p:nvPr/>
            </p:nvSpPr>
            <p:spPr>
              <a:xfrm>
                <a:off x="2953340" y="5777941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4" name="図 11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7763" y="5914127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7" name="グループ化 116"/>
            <p:cNvGrpSpPr/>
            <p:nvPr/>
          </p:nvGrpSpPr>
          <p:grpSpPr>
            <a:xfrm>
              <a:off x="3103257" y="3739817"/>
              <a:ext cx="506571" cy="485266"/>
              <a:chOff x="2252720" y="5777419"/>
              <a:chExt cx="617838" cy="593124"/>
            </a:xfrm>
          </p:grpSpPr>
          <p:sp>
            <p:nvSpPr>
              <p:cNvPr id="113" name="フローチャート: 結合子 112"/>
              <p:cNvSpPr/>
              <p:nvPr/>
            </p:nvSpPr>
            <p:spPr>
              <a:xfrm>
                <a:off x="2252720" y="5777419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5" name="図 1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8728" y="5928466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8" name="グループ化 117"/>
            <p:cNvGrpSpPr/>
            <p:nvPr/>
          </p:nvGrpSpPr>
          <p:grpSpPr>
            <a:xfrm rot="5400000">
              <a:off x="2304000" y="4662347"/>
              <a:ext cx="904327" cy="185114"/>
              <a:chOff x="7021289" y="4183777"/>
              <a:chExt cx="3385453" cy="715328"/>
            </a:xfrm>
          </p:grpSpPr>
          <p:grpSp>
            <p:nvGrpSpPr>
              <p:cNvPr id="119" name="グループ化 118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3" name="フリーフォーム 12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 123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0" name="グループ化 119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1" name="フリーフォーム 12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 12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34" name="右矢印 133"/>
          <p:cNvSpPr/>
          <p:nvPr/>
        </p:nvSpPr>
        <p:spPr>
          <a:xfrm rot="2703286">
            <a:off x="7715815" y="2101221"/>
            <a:ext cx="863793" cy="50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7764955">
            <a:off x="4838384" y="2118434"/>
            <a:ext cx="863793" cy="50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445703" y="2024241"/>
            <a:ext cx="308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QCD based approaches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8663081" y="2004754"/>
            <a:ext cx="308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e</a:t>
            </a:r>
            <a:r>
              <a:rPr lang="en-US" altLang="ja-JP" sz="2400" dirty="0" smtClean="0">
                <a:solidFill>
                  <a:schemeClr val="bg1"/>
                </a:solidFill>
              </a:rPr>
              <a:t>ffective theory/model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70780" y="5415771"/>
            <a:ext cx="569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Direct relation to fundamental QCD properties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70780" y="5824754"/>
            <a:ext cx="489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Lattice QCD cannot be used at finite density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80693" y="6233737"/>
            <a:ext cx="568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Spectral function cannot be directly computed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43" name="グループ化 142"/>
          <p:cNvGrpSpPr/>
          <p:nvPr/>
        </p:nvGrpSpPr>
        <p:grpSpPr>
          <a:xfrm>
            <a:off x="385691" y="5494928"/>
            <a:ext cx="318153" cy="241795"/>
            <a:chOff x="6332848" y="5303220"/>
            <a:chExt cx="1124180" cy="1047446"/>
          </a:xfrm>
        </p:grpSpPr>
        <p:sp>
          <p:nvSpPr>
            <p:cNvPr id="141" name="斜め縞 140"/>
            <p:cNvSpPr/>
            <p:nvPr/>
          </p:nvSpPr>
          <p:spPr>
            <a:xfrm rot="21049118">
              <a:off x="6793200" y="5303220"/>
              <a:ext cx="663828" cy="1000898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斜め縞 141"/>
            <p:cNvSpPr/>
            <p:nvPr/>
          </p:nvSpPr>
          <p:spPr>
            <a:xfrm flipH="1">
              <a:off x="6332848" y="5796897"/>
              <a:ext cx="553302" cy="553769"/>
            </a:xfrm>
            <a:prstGeom prst="diagStripe">
              <a:avLst>
                <a:gd name="adj" fmla="val 2545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4" name="乗算記号 143"/>
          <p:cNvSpPr/>
          <p:nvPr/>
        </p:nvSpPr>
        <p:spPr>
          <a:xfrm>
            <a:off x="329771" y="5784304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乗算記号 144"/>
          <p:cNvSpPr/>
          <p:nvPr/>
        </p:nvSpPr>
        <p:spPr>
          <a:xfrm>
            <a:off x="319858" y="6184414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958054" y="5408835"/>
            <a:ext cx="500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Spectral function can be directly computed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958053" y="5817818"/>
            <a:ext cx="508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Results depend on model assumptions/parameters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49" name="グループ化 148"/>
          <p:cNvGrpSpPr/>
          <p:nvPr/>
        </p:nvGrpSpPr>
        <p:grpSpPr>
          <a:xfrm>
            <a:off x="6572965" y="5487992"/>
            <a:ext cx="318153" cy="241795"/>
            <a:chOff x="6332848" y="5303220"/>
            <a:chExt cx="1124180" cy="1047446"/>
          </a:xfrm>
        </p:grpSpPr>
        <p:sp>
          <p:nvSpPr>
            <p:cNvPr id="150" name="斜め縞 149"/>
            <p:cNvSpPr/>
            <p:nvPr/>
          </p:nvSpPr>
          <p:spPr>
            <a:xfrm rot="21049118">
              <a:off x="6793200" y="5303220"/>
              <a:ext cx="663828" cy="1000898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斜め縞 150"/>
            <p:cNvSpPr/>
            <p:nvPr/>
          </p:nvSpPr>
          <p:spPr>
            <a:xfrm flipH="1">
              <a:off x="6332848" y="5796897"/>
              <a:ext cx="553302" cy="553769"/>
            </a:xfrm>
            <a:prstGeom prst="diagStripe">
              <a:avLst>
                <a:gd name="adj" fmla="val 2545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2" name="乗算記号 151"/>
          <p:cNvSpPr/>
          <p:nvPr/>
        </p:nvSpPr>
        <p:spPr>
          <a:xfrm>
            <a:off x="6517045" y="5777368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  <p:bldP spid="144" grpId="0" animBg="1"/>
      <p:bldP spid="145" grpId="0" animBg="1"/>
      <p:bldP spid="146" grpId="0"/>
      <p:bldP spid="147" grpId="0"/>
      <p:bldP spid="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40" y="3230955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Makes use of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the correlation 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5081032" y="4221440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537019" y="4292876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of the operator </a:t>
            </a:r>
            <a:r>
              <a:rPr lang="el-GR" altLang="ja-JP" sz="1400" b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9400618" y="3573739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6231969" y="3862665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302531" y="2642337"/>
            <a:ext cx="6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6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図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0" y="1528613"/>
            <a:ext cx="7054749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Structure of QCD sum rules for the phi meson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89637" y="1233033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et al. (BMW Collaboration), </a:t>
            </a:r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0" y="1828045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782005" y="1297956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9638" y="2735262"/>
            <a:ext cx="638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.-B. Yang et al. (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 smtClean="0">
                <a:solidFill>
                  <a:schemeClr val="bg1"/>
                </a:solidFill>
              </a:rPr>
              <a:t>QCD Collaboration), arXiv:1511.09089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782005" y="2800185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0" y="3358128"/>
            <a:ext cx="324950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479486" y="4182547"/>
            <a:ext cx="787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Abdel-</a:t>
            </a:r>
            <a:r>
              <a:rPr lang="en-US" altLang="ja-JP" dirty="0" err="1" smtClean="0">
                <a:solidFill>
                  <a:schemeClr val="bg1"/>
                </a:solidFill>
              </a:rPr>
              <a:t>Rehim</a:t>
            </a:r>
            <a:r>
              <a:rPr lang="en-US" altLang="ja-JP" dirty="0" smtClean="0">
                <a:solidFill>
                  <a:schemeClr val="bg1"/>
                </a:solidFill>
              </a:rPr>
              <a:t>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 smtClean="0">
                <a:solidFill>
                  <a:schemeClr val="bg1"/>
                </a:solidFill>
              </a:rPr>
              <a:t> Collaboration</a:t>
            </a:r>
            <a:r>
              <a:rPr lang="en-US" altLang="ja-JP" dirty="0">
                <a:solidFill>
                  <a:schemeClr val="bg1"/>
                </a:solidFill>
              </a:rPr>
              <a:t>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82005" y="4247594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2" y="4750248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489637" y="5570567"/>
            <a:ext cx="71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G.S. Bali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</a:t>
            </a:r>
            <a:r>
              <a:rPr lang="en-US" altLang="ja-JP" dirty="0" smtClean="0">
                <a:solidFill>
                  <a:schemeClr val="bg1"/>
                </a:solidFill>
              </a:rPr>
              <a:t>. Rev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smtClean="0">
                <a:solidFill>
                  <a:schemeClr val="bg1"/>
                </a:solidFill>
              </a:rPr>
              <a:t>D </a:t>
            </a:r>
            <a:r>
              <a:rPr lang="en-US" altLang="ja-JP" b="1" dirty="0" smtClean="0">
                <a:solidFill>
                  <a:schemeClr val="bg1"/>
                </a:solidFill>
              </a:rPr>
              <a:t>93</a:t>
            </a:r>
            <a:r>
              <a:rPr lang="en-US" altLang="ja-JP" dirty="0" smtClean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82005" y="564018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68" y="6195771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231808" y="1735166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45246" y="3255463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45246" y="4721709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57603" y="604805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0" y="5799936"/>
            <a:ext cx="2310388" cy="736094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182" y="4111130"/>
            <a:ext cx="2487226" cy="14354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73" y="1637947"/>
            <a:ext cx="2372865" cy="5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右中かっこ 2"/>
          <p:cNvSpPr/>
          <p:nvPr/>
        </p:nvSpPr>
        <p:spPr>
          <a:xfrm>
            <a:off x="8928940" y="3238073"/>
            <a:ext cx="455729" cy="3207430"/>
          </a:xfrm>
          <a:prstGeom prst="rightBrace">
            <a:avLst>
              <a:gd name="adj1" fmla="val 5371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9486" y="1333810"/>
            <a:ext cx="8977595" cy="44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0"/>
  <p:tag name="DEFAULTHEIGHT" val="4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Y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0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= c_0(\rho) + \frac{c_2(\rho)}{M^2} + \frac{c_4(\rho)}{M^4}+&#10;\frac{c_6(\rho)}{M^6}+ \dots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45.0007"/>
  <p:tag name="PICTUREFILESIZE" val="301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0 = \frac{1}{4 \pi^2} \Bigg(1+ \frac{\alpha_s}{\pi} 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51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4 = -\frac{1}{12} \Bigg \langle \frac{\alpha_s}{\pi} G^2\Bigg \rangle_{\rho} + 2 m_s \langle \overline{s}s\rangle_{\rho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265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2 = -\frac{3 m_s^2}{2 \pi^2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100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_{\rho} + \frac{2}{9} \langle(\overline{s} \gamma_{\mu} \lambda^a s) \displaystyle \sum_{q=u,d,s} (\overline{q} \gamma_{\mu} \lambda^a q)\rangle_{\rho}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56.9811"/>
  <p:tag name="PICTUREFILESIZE" val="573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1}{M^2} \displaystyle \int^{\infty}_{0}ds&#10; e^{-\frac{s}{M^2}} \rho(s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0.9604"/>
  <p:tag name="PICTUREFILESIZE" val="212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rho(s) = \rho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57.0007"/>
  <p:tag name="PICTUREFILESIZE" val="267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\rho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28.0005"/>
  <p:tag name="PICTUREFILESIZE" val="2184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\rho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37.9605"/>
  <p:tag name="PICTUREFILESIZE" val="243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91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89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3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1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 + \frac{2}{9} \langle(\overline{s} \gamma_{\mu} \lambda^a s) \displaystyle \sum_{q=u,d,s} (\overline{q} \gamma_{\mu} \lambda^a q)\rangle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38.9811"/>
  <p:tag name="PICTUREFILESIZE" val="5647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-\frac{224}{81} \pi \alpha_s \kappa_0 \langle \overline{s}s \rangle^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74.9604"/>
  <p:tag name="PICTUREFILESIZE" val="169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 1&#10;$}?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45.00008"/>
  <p:tag name="PICTUREFILESIZE" val="35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l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g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3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81.96016"/>
  <p:tag name="PICTUREFILESIZE" val="64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66.9607"/>
  <p:tag name="PICTUREFILESIZE" val="276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W(s,s_1,s_2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84.9608"/>
  <p:tag name="PICTUREFILESIZE" val="2993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224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R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248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 \frac{1}{2W'}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0.9806"/>
  <p:tag name="PICTUREFILESIZE" val="282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\frac{1}{2W'}}_{0}ds s R_{\phi}(s) = &#10;\frac{c_0}{2}\Big( s_0^2 + \frac{1}{12 W'^2} \Big)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3.9808"/>
  <p:tag name="PICTUREFILESIZE" val="416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 + \frac{1}{2W'}}_{0}ds s^2 R_{\phi}(s) &#10;= \frac{c_0}{3} \Big( s_0^3 + \frac{s_0}{4W'^2} \Big)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5.0008"/>
  <p:tag name="PICTUREFILESIZE" val="434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0 = \frac{s_1 + s_2}{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58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' = \frac{1}{s_2 - s_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8.0002"/>
  <p:tag name="PICTUREFILESIZE" val="60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2.3(4.7)(4.9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64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{T_s} = \frac{\sigma_{sN}}{m_N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71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8147</TotalTime>
  <Words>1544</Words>
  <Application>Microsoft Office PowerPoint</Application>
  <PresentationFormat>ワイド画面</PresentationFormat>
  <Paragraphs>234</Paragraphs>
  <Slides>39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0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 in matter</vt:lpstr>
      <vt:lpstr>Structure of QCD sum rules for the phi meson</vt:lpstr>
      <vt:lpstr>PowerPoint プレゼンテーション</vt:lpstr>
      <vt:lpstr>The strangeness content of the nucleon: results from lattice QCD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Other experimental results</vt:lpstr>
      <vt:lpstr>The strangeness content of the nucleon: </vt:lpstr>
      <vt:lpstr>In-nucleus decay fractions for E325 kinematics</vt:lpstr>
      <vt:lpstr>PowerPoint プレゼンテーション</vt:lpstr>
      <vt:lpstr>Results of test-analysis (using MEM)</vt:lpstr>
      <vt:lpstr>Results of test-analysis (using MEM)</vt:lpstr>
      <vt:lpstr>The strangeness content of the nucleon: results from lattice QCD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355</cp:revision>
  <dcterms:created xsi:type="dcterms:W3CDTF">2015-06-06T17:53:30Z</dcterms:created>
  <dcterms:modified xsi:type="dcterms:W3CDTF">2016-07-30T09:27:56Z</dcterms:modified>
</cp:coreProperties>
</file>