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63"/>
  </p:notesMasterIdLst>
  <p:sldIdLst>
    <p:sldId id="257" r:id="rId3"/>
    <p:sldId id="557" r:id="rId4"/>
    <p:sldId id="504" r:id="rId5"/>
    <p:sldId id="553" r:id="rId6"/>
    <p:sldId id="270" r:id="rId7"/>
    <p:sldId id="512" r:id="rId8"/>
    <p:sldId id="513" r:id="rId9"/>
    <p:sldId id="514" r:id="rId10"/>
    <p:sldId id="500" r:id="rId11"/>
    <p:sldId id="502" r:id="rId12"/>
    <p:sldId id="437" r:id="rId13"/>
    <p:sldId id="307" r:id="rId14"/>
    <p:sldId id="308" r:id="rId15"/>
    <p:sldId id="554" r:id="rId16"/>
    <p:sldId id="560" r:id="rId17"/>
    <p:sldId id="561" r:id="rId18"/>
    <p:sldId id="528" r:id="rId19"/>
    <p:sldId id="559" r:id="rId20"/>
    <p:sldId id="558" r:id="rId21"/>
    <p:sldId id="508" r:id="rId22"/>
    <p:sldId id="519" r:id="rId23"/>
    <p:sldId id="316" r:id="rId24"/>
    <p:sldId id="520" r:id="rId25"/>
    <p:sldId id="478" r:id="rId26"/>
    <p:sldId id="452" r:id="rId27"/>
    <p:sldId id="483" r:id="rId28"/>
    <p:sldId id="484" r:id="rId29"/>
    <p:sldId id="555" r:id="rId30"/>
    <p:sldId id="551" r:id="rId31"/>
    <p:sldId id="453" r:id="rId32"/>
    <p:sldId id="454" r:id="rId33"/>
    <p:sldId id="556" r:id="rId34"/>
    <p:sldId id="529" r:id="rId35"/>
    <p:sldId id="552" r:id="rId36"/>
    <p:sldId id="530" r:id="rId37"/>
    <p:sldId id="532" r:id="rId38"/>
    <p:sldId id="544" r:id="rId39"/>
    <p:sldId id="563" r:id="rId40"/>
    <p:sldId id="533" r:id="rId41"/>
    <p:sldId id="545" r:id="rId42"/>
    <p:sldId id="455" r:id="rId43"/>
    <p:sldId id="458" r:id="rId44"/>
    <p:sldId id="511" r:id="rId45"/>
    <p:sldId id="534" r:id="rId46"/>
    <p:sldId id="535" r:id="rId47"/>
    <p:sldId id="536" r:id="rId48"/>
    <p:sldId id="537" r:id="rId49"/>
    <p:sldId id="538" r:id="rId50"/>
    <p:sldId id="539" r:id="rId51"/>
    <p:sldId id="540" r:id="rId52"/>
    <p:sldId id="541" r:id="rId53"/>
    <p:sldId id="542" r:id="rId54"/>
    <p:sldId id="543" r:id="rId55"/>
    <p:sldId id="507" r:id="rId56"/>
    <p:sldId id="476" r:id="rId57"/>
    <p:sldId id="330" r:id="rId58"/>
    <p:sldId id="368" r:id="rId59"/>
    <p:sldId id="332" r:id="rId60"/>
    <p:sldId id="333" r:id="rId61"/>
    <p:sldId id="562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gu" initials="m" lastIdx="1" clrIdx="0">
    <p:extLst>
      <p:ext uri="{19B8F6BF-5375-455C-9EA6-DF929625EA0E}">
        <p15:presenceInfo xmlns:p15="http://schemas.microsoft.com/office/powerpoint/2012/main" userId="mog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A62A97"/>
    <a:srgbClr val="0053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74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F102E7-96DB-4225-A485-47D0D3F52D61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89CF98-2358-45E3-AD6A-404FF42818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2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440B-707B-49F3-B88B-01B2155ABBD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55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33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57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26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67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58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0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07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27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2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7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6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5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02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21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2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41B8-88EB-4815-B96E-7008447A1178}" type="datetimeFigureOut">
              <a:rPr kumimoji="1" lang="ja-JP" altLang="en-US" smtClean="0"/>
              <a:pPr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4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w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7.png"/><Relationship Id="rId5" Type="http://schemas.openxmlformats.org/officeDocument/2006/relationships/image" Target="../media/image14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5.png"/><Relationship Id="rId5" Type="http://schemas.openxmlformats.org/officeDocument/2006/relationships/image" Target="../media/image14.png"/><Relationship Id="rId10" Type="http://schemas.openxmlformats.org/officeDocument/2006/relationships/image" Target="../media/image54.png"/><Relationship Id="rId4" Type="http://schemas.openxmlformats.org/officeDocument/2006/relationships/image" Target="../media/image13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wmf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7.wmf"/><Relationship Id="rId7" Type="http://schemas.openxmlformats.org/officeDocument/2006/relationships/image" Target="../media/image2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wmf"/><Relationship Id="rId4" Type="http://schemas.openxmlformats.org/officeDocument/2006/relationships/image" Target="../media/image77.wmf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wmf"/><Relationship Id="rId10" Type="http://schemas.openxmlformats.org/officeDocument/2006/relationships/image" Target="../media/image85.png"/><Relationship Id="rId4" Type="http://schemas.openxmlformats.org/officeDocument/2006/relationships/image" Target="../media/image77.wmf"/><Relationship Id="rId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83.pn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2.png"/><Relationship Id="rId7" Type="http://schemas.openxmlformats.org/officeDocument/2006/relationships/image" Target="../media/image77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image" Target="../media/image8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01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5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39.png"/><Relationship Id="rId7" Type="http://schemas.openxmlformats.org/officeDocument/2006/relationships/image" Target="../media/image1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wmf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4.png"/><Relationship Id="rId3" Type="http://schemas.openxmlformats.org/officeDocument/2006/relationships/image" Target="../media/image131.png"/><Relationship Id="rId21" Type="http://schemas.openxmlformats.org/officeDocument/2006/relationships/image" Target="../media/image147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9.png"/><Relationship Id="rId2" Type="http://schemas.openxmlformats.org/officeDocument/2006/relationships/image" Target="../media/image130.png"/><Relationship Id="rId16" Type="http://schemas.openxmlformats.org/officeDocument/2006/relationships/image" Target="../media/image148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wmf"/><Relationship Id="rId10" Type="http://schemas.openxmlformats.org/officeDocument/2006/relationships/image" Target="../media/image138.png"/><Relationship Id="rId19" Type="http://schemas.openxmlformats.org/officeDocument/2006/relationships/image" Target="../media/image145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45.png"/><Relationship Id="rId18" Type="http://schemas.openxmlformats.org/officeDocument/2006/relationships/image" Target="../media/image146.png"/><Relationship Id="rId3" Type="http://schemas.openxmlformats.org/officeDocument/2006/relationships/image" Target="../media/image133.png"/><Relationship Id="rId7" Type="http://schemas.openxmlformats.org/officeDocument/2006/relationships/image" Target="../media/image151.png"/><Relationship Id="rId12" Type="http://schemas.openxmlformats.org/officeDocument/2006/relationships/image" Target="../media/image142.png"/><Relationship Id="rId17" Type="http://schemas.openxmlformats.org/officeDocument/2006/relationships/image" Target="../media/image155.wmf"/><Relationship Id="rId2" Type="http://schemas.openxmlformats.org/officeDocument/2006/relationships/image" Target="../media/image132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4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39.png"/><Relationship Id="rId19" Type="http://schemas.openxmlformats.org/officeDocument/2006/relationships/image" Target="../media/image156.png"/><Relationship Id="rId4" Type="http://schemas.openxmlformats.org/officeDocument/2006/relationships/image" Target="../media/image134.png"/><Relationship Id="rId9" Type="http://schemas.openxmlformats.org/officeDocument/2006/relationships/image" Target="../media/image153.png"/><Relationship Id="rId14" Type="http://schemas.openxmlformats.org/officeDocument/2006/relationships/image" Target="../media/image13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31.png"/><Relationship Id="rId3" Type="http://schemas.openxmlformats.org/officeDocument/2006/relationships/image" Target="../media/image150.png"/><Relationship Id="rId7" Type="http://schemas.openxmlformats.org/officeDocument/2006/relationships/image" Target="../media/image157.png"/><Relationship Id="rId12" Type="http://schemas.openxmlformats.org/officeDocument/2006/relationships/image" Target="../media/image158.png"/><Relationship Id="rId17" Type="http://schemas.openxmlformats.org/officeDocument/2006/relationships/image" Target="../media/image156.png"/><Relationship Id="rId2" Type="http://schemas.openxmlformats.org/officeDocument/2006/relationships/image" Target="../media/image151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45.png"/><Relationship Id="rId5" Type="http://schemas.openxmlformats.org/officeDocument/2006/relationships/image" Target="../media/image133.png"/><Relationship Id="rId15" Type="http://schemas.openxmlformats.org/officeDocument/2006/relationships/image" Target="../media/image155.wmf"/><Relationship Id="rId10" Type="http://schemas.openxmlformats.org/officeDocument/2006/relationships/image" Target="../media/image144.png"/><Relationship Id="rId4" Type="http://schemas.openxmlformats.org/officeDocument/2006/relationships/image" Target="../media/image132.png"/><Relationship Id="rId9" Type="http://schemas.openxmlformats.org/officeDocument/2006/relationships/image" Target="../media/image138.png"/><Relationship Id="rId14" Type="http://schemas.openxmlformats.org/officeDocument/2006/relationships/image" Target="../media/image1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82.wmf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image" Target="../media/image79.png"/><Relationship Id="rId5" Type="http://schemas.openxmlformats.org/officeDocument/2006/relationships/image" Target="../media/image160.png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w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6860" y="3724789"/>
            <a:ext cx="117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references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05049" y="4050790"/>
            <a:ext cx="8012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“Polyakov </a:t>
            </a:r>
            <a:r>
              <a:rPr lang="en-US" altLang="ja-JP" sz="1400" dirty="0"/>
              <a:t>loop </a:t>
            </a:r>
            <a:r>
              <a:rPr lang="en-US" altLang="ja-JP" sz="1400" dirty="0" smtClean="0"/>
              <a:t>fluctuations </a:t>
            </a:r>
            <a:r>
              <a:rPr lang="en-US" altLang="ja-JP" sz="1400" dirty="0"/>
              <a:t>in Dirac eigenmode </a:t>
            </a:r>
            <a:r>
              <a:rPr lang="en-US" altLang="ja-JP" sz="1400" dirty="0" smtClean="0"/>
              <a:t>expansion,”</a:t>
            </a:r>
            <a:endParaRPr lang="it-IT" altLang="ja-JP" sz="1400" dirty="0" smtClean="0"/>
          </a:p>
          <a:p>
            <a:r>
              <a:rPr lang="it-IT" altLang="ja-JP" sz="1400" dirty="0" smtClean="0"/>
              <a:t>TMD, K. Redlich, C. Sasaki</a:t>
            </a:r>
            <a:r>
              <a:rPr lang="it-IT" altLang="ja-JP" sz="1400" dirty="0"/>
              <a:t> </a:t>
            </a:r>
            <a:r>
              <a:rPr lang="it-IT" altLang="ja-JP" sz="1400" dirty="0" smtClean="0"/>
              <a:t>and H</a:t>
            </a:r>
            <a:r>
              <a:rPr lang="it-IT" altLang="ja-JP" sz="1400" dirty="0"/>
              <a:t>. </a:t>
            </a:r>
            <a:r>
              <a:rPr lang="it-IT" altLang="ja-JP" sz="1400" dirty="0" smtClean="0"/>
              <a:t>Suganuma, Phys. Rev. D92, 094004 (2015).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See also:</a:t>
            </a:r>
          </a:p>
          <a:p>
            <a:r>
              <a:rPr lang="ja-JP" altLang="en-US" sz="1400" dirty="0" smtClean="0"/>
              <a:t>“</a:t>
            </a:r>
            <a:r>
              <a:rPr lang="en-US" altLang="ja-JP" sz="1400" dirty="0"/>
              <a:t>Relation between Confinement and Chiral Symmetry </a:t>
            </a:r>
            <a:r>
              <a:rPr lang="en-US" altLang="ja-JP" sz="1400" dirty="0" smtClean="0"/>
              <a:t>Breaking in </a:t>
            </a:r>
            <a:r>
              <a:rPr lang="en-US" altLang="ja-JP" sz="1400" dirty="0"/>
              <a:t>Temporally Odd-number Lattice </a:t>
            </a:r>
            <a:r>
              <a:rPr lang="en-US" altLang="ja-JP" sz="1400" dirty="0" smtClean="0"/>
              <a:t>QCD,</a:t>
            </a:r>
            <a:r>
              <a:rPr lang="ja-JP" altLang="en-US" sz="1400" dirty="0" smtClean="0"/>
              <a:t>”</a:t>
            </a:r>
            <a:endParaRPr lang="en-US" altLang="ja-JP" sz="1400" dirty="0" smtClean="0"/>
          </a:p>
          <a:p>
            <a:r>
              <a:rPr lang="it-IT" altLang="ja-JP" sz="1400" dirty="0" smtClean="0"/>
              <a:t>TMD, </a:t>
            </a:r>
            <a:r>
              <a:rPr lang="it-IT" altLang="ja-JP" sz="1400" dirty="0"/>
              <a:t>H. Suganuma, T. Iritani, Phys. Rev. </a:t>
            </a:r>
            <a:r>
              <a:rPr lang="it-IT" altLang="ja-JP" sz="1400" dirty="0" smtClean="0"/>
              <a:t>D90</a:t>
            </a:r>
            <a:r>
              <a:rPr lang="it-IT" altLang="ja-JP" sz="1400" dirty="0"/>
              <a:t>, 094505 (2014).</a:t>
            </a:r>
            <a:endParaRPr lang="pt-BR" altLang="ja-JP" sz="1400" dirty="0"/>
          </a:p>
          <a:p>
            <a:endParaRPr lang="pt-BR" altLang="ja-JP" sz="1400" dirty="0" smtClean="0"/>
          </a:p>
          <a:p>
            <a:r>
              <a:rPr lang="en-US" altLang="ja-JP" sz="1400" dirty="0" smtClean="0"/>
              <a:t>“Analytical </a:t>
            </a:r>
            <a:r>
              <a:rPr lang="en-US" altLang="ja-JP" sz="1400" dirty="0"/>
              <a:t>relation between confinement and chiral symmetry breaking </a:t>
            </a:r>
            <a:endParaRPr lang="en-US" altLang="ja-JP" sz="1400" dirty="0" smtClean="0"/>
          </a:p>
          <a:p>
            <a:r>
              <a:rPr lang="en-US" altLang="ja-JP" sz="1400" dirty="0" smtClean="0"/>
              <a:t>in </a:t>
            </a:r>
            <a:r>
              <a:rPr lang="en-US" altLang="ja-JP" sz="1400" dirty="0"/>
              <a:t>terms of the Polyakov loop and Dirac </a:t>
            </a:r>
            <a:r>
              <a:rPr lang="en-US" altLang="ja-JP" sz="1400" dirty="0" smtClean="0"/>
              <a:t>eigenmodes,” </a:t>
            </a:r>
          </a:p>
          <a:p>
            <a:r>
              <a:rPr lang="pt-BR" altLang="ja-JP" sz="1400" dirty="0" smtClean="0"/>
              <a:t>H</a:t>
            </a:r>
            <a:r>
              <a:rPr lang="pt-BR" altLang="ja-JP" sz="1400" dirty="0"/>
              <a:t>. </a:t>
            </a:r>
            <a:r>
              <a:rPr lang="pt-BR" altLang="ja-JP" sz="1400" dirty="0" smtClean="0"/>
              <a:t>Suganuma</a:t>
            </a:r>
            <a:r>
              <a:rPr lang="pt-BR" altLang="ja-JP" sz="1400" dirty="0"/>
              <a:t>, </a:t>
            </a:r>
            <a:r>
              <a:rPr lang="pt-BR" altLang="ja-JP" sz="1400" dirty="0" smtClean="0"/>
              <a:t>TMD, </a:t>
            </a:r>
            <a:r>
              <a:rPr lang="pt-BR" altLang="ja-JP" sz="1400" dirty="0"/>
              <a:t>T. Iritani, </a:t>
            </a:r>
            <a:r>
              <a:rPr lang="pt-BR" altLang="ja-JP" sz="1400" dirty="0" smtClean="0"/>
              <a:t>Prog. Theor. Exp. Phys. 2016, 013B06 (2016).</a:t>
            </a:r>
            <a:endParaRPr lang="pt-BR" altLang="ja-JP" sz="1400" dirty="0"/>
          </a:p>
        </p:txBody>
      </p:sp>
      <p:sp>
        <p:nvSpPr>
          <p:cNvPr id="5" name="正方形/長方形 4"/>
          <p:cNvSpPr/>
          <p:nvPr/>
        </p:nvSpPr>
        <p:spPr>
          <a:xfrm>
            <a:off x="505049" y="4096956"/>
            <a:ext cx="8115524" cy="22006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4166" y="1698981"/>
            <a:ext cx="7698886" cy="369332"/>
          </a:xfrm>
          <a:prstGeom prst="rect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Speaker:   Takahiro </a:t>
            </a:r>
            <a:r>
              <a:rPr lang="en-US" altLang="ja-JP" dirty="0" err="1" smtClean="0"/>
              <a:t>Doi</a:t>
            </a:r>
            <a:r>
              <a:rPr lang="en-US" altLang="ja-JP" dirty="0" smtClean="0"/>
              <a:t> (Kyoto University)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2934" y="2383978"/>
            <a:ext cx="6856236" cy="12003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 collaboration with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Krzysztof Redlich   (Wroclaw University &amp; EMMI &amp; Duke Univ.)</a:t>
            </a:r>
          </a:p>
          <a:p>
            <a:r>
              <a:rPr lang="en-US" altLang="ja-JP" dirty="0"/>
              <a:t>	</a:t>
            </a:r>
            <a:r>
              <a:rPr lang="en-US" altLang="ja-JP" dirty="0" err="1" smtClean="0"/>
              <a:t>Chihiro</a:t>
            </a:r>
            <a:r>
              <a:rPr lang="en-US" altLang="ja-JP" dirty="0" smtClean="0"/>
              <a:t> Sasaki        (</a:t>
            </a:r>
            <a:r>
              <a:rPr lang="en-US" altLang="ja-JP" dirty="0"/>
              <a:t>Wroclaw </a:t>
            </a:r>
            <a:r>
              <a:rPr lang="en-US" altLang="ja-JP" dirty="0" smtClean="0"/>
              <a:t>University)</a:t>
            </a:r>
          </a:p>
          <a:p>
            <a:r>
              <a:rPr lang="en-US" altLang="ja-JP" dirty="0" smtClean="0"/>
              <a:t>	Hideo </a:t>
            </a:r>
            <a:r>
              <a:rPr lang="en-US" altLang="ja-JP" dirty="0"/>
              <a:t>Suganuma   (Kyoto University</a:t>
            </a:r>
            <a:r>
              <a:rPr lang="en-US" altLang="ja-JP" dirty="0" smtClean="0"/>
              <a:t>)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729531" y="6425488"/>
            <a:ext cx="3346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MIN 2016, August 2, 2016, YITP, Kyoto</a:t>
            </a:r>
            <a:endParaRPr lang="ja-JP" altLang="en-US" sz="1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27613" y="447803"/>
            <a:ext cx="7566879" cy="954107"/>
          </a:xfrm>
          <a:prstGeom prst="rect">
            <a:avLst/>
          </a:prstGeom>
          <a:solidFill>
            <a:srgbClr val="FFFFFF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ja-JP" sz="2800" b="1" dirty="0"/>
              <a:t>Lattice QCD study for relation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>between </a:t>
            </a:r>
            <a:r>
              <a:rPr lang="en-US" altLang="ja-JP" sz="2800" b="1" dirty="0"/>
              <a:t>confinement </a:t>
            </a:r>
            <a:r>
              <a:rPr lang="en-US" altLang="ja-JP" sz="2800" b="1" dirty="0" smtClean="0"/>
              <a:t>and </a:t>
            </a:r>
            <a:r>
              <a:rPr lang="en-US" altLang="ja-JP" sz="2800" b="1" dirty="0"/>
              <a:t>chiral symmetry breaking</a:t>
            </a:r>
            <a:endParaRPr kumimoji="0" lang="ja-JP" altLang="ja-JP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2" y="-197922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Polyakov loop fluctuations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111770" y="6889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P.M. Lo, B. </a:t>
            </a:r>
            <a:r>
              <a:rPr lang="en-US" altLang="ja-JP" sz="1200" dirty="0" err="1"/>
              <a:t>Friman</a:t>
            </a:r>
            <a:r>
              <a:rPr lang="en-US" altLang="ja-JP" sz="1200" dirty="0"/>
              <a:t>, O. </a:t>
            </a:r>
            <a:r>
              <a:rPr lang="en-US" altLang="ja-JP" sz="1200" dirty="0" err="1"/>
              <a:t>Kaczmarek</a:t>
            </a:r>
            <a:r>
              <a:rPr lang="en-US" altLang="ja-JP" sz="1200" dirty="0"/>
              <a:t>, K. Redlich and </a:t>
            </a:r>
            <a:r>
              <a:rPr lang="en-US" altLang="ja-JP" sz="1200" dirty="0" smtClean="0"/>
              <a:t>C. Sasaki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 smtClean="0"/>
              <a:t>Phys</a:t>
            </a:r>
            <a:r>
              <a:rPr lang="en-US" altLang="ja-JP" sz="1200" dirty="0"/>
              <a:t>. Rev. D88, 014506 (2013); Phys. Rev. D88, 074502 (2013)</a:t>
            </a:r>
            <a:endParaRPr lang="ja-JP" altLang="en-US" sz="12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8" y="1256740"/>
            <a:ext cx="2634356" cy="52031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2219" y="1338060"/>
            <a:ext cx="1492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loop:</a:t>
            </a:r>
            <a:endParaRPr kumimoji="1" lang="ja-JP" altLang="en-US" sz="16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8" y="1979791"/>
            <a:ext cx="1213570" cy="211442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12219" y="1926317"/>
            <a:ext cx="2402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Z3 rotated Polyakov loop:</a:t>
            </a:r>
            <a:endParaRPr kumimoji="1" lang="ja-JP" altLang="en-US" sz="1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219" y="2262877"/>
            <a:ext cx="2526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longitudinal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316351"/>
            <a:ext cx="1130948" cy="259416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12219" y="2576550"/>
            <a:ext cx="242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Transverse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630024"/>
            <a:ext cx="1141609" cy="25941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2219" y="3073066"/>
            <a:ext cx="276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3463100"/>
            <a:ext cx="2551752" cy="157946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111712" y="5063271"/>
            <a:ext cx="353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Ratios of 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5579429"/>
            <a:ext cx="2360916" cy="468428"/>
          </a:xfrm>
          <a:prstGeom prst="rect">
            <a:avLst/>
          </a:prstGeom>
        </p:spPr>
      </p:pic>
      <p:cxnSp>
        <p:nvCxnSpPr>
          <p:cNvPr id="64" name="直線コネクタ 63"/>
          <p:cNvCxnSpPr/>
          <p:nvPr/>
        </p:nvCxnSpPr>
        <p:spPr>
          <a:xfrm flipH="1">
            <a:off x="4600900" y="1292783"/>
            <a:ext cx="28751" cy="452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227021"/>
            <a:ext cx="162147" cy="162147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504501" y="6154207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temperature</a:t>
            </a:r>
            <a:endParaRPr kumimoji="1" lang="ja-JP" altLang="en-US" sz="1400" dirty="0"/>
          </a:p>
        </p:txBody>
      </p:sp>
      <p:pic>
        <p:nvPicPr>
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N_{\rm \sigma}, \ N_\tau&#10;\end{align*}&lt;/body&gt;&#10;  &lt;fcolor&gt;FF000000&lt;/fcolor&gt;&#10;  &lt;bcolor&gt;FFFFFFFF&lt;/bcolor&gt;&#10;  &lt;transparent&gt;True&lt;/transparent&gt;&#10;  &lt;resolution&gt;1800&lt;/resolution&gt;&#10;  &lt;imageh&gt;218&lt;/imageh&gt;&#10;  &lt;imagew&gt;8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570670"/>
            <a:ext cx="732008" cy="194845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1112502" y="6487646"/>
            <a:ext cx="257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spatial and temporal lattice size</a:t>
            </a:r>
            <a:endParaRPr kumimoji="1" lang="ja-JP" altLang="en-US" sz="14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2993"/>
            <a:ext cx="4572000" cy="32004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5037309" y="1292783"/>
            <a:ext cx="33820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In particular, </a:t>
            </a: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   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is a sensitive probe 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for deconfinement transition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R_A}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8" y="1666792"/>
            <a:ext cx="300395" cy="19525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112589" y="6030387"/>
            <a:ext cx="4862741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        is a good probe for deconfinement transition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even if considering light dynamical quarks.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R_A}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01" y="6112837"/>
            <a:ext cx="300395" cy="1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945307" y="1918231"/>
            <a:ext cx="5572035" cy="852967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125" y="101709"/>
            <a:ext cx="7886700" cy="665739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/>
              <a:t>Introduction </a:t>
            </a:r>
            <a:r>
              <a:rPr lang="en-US" altLang="ja-JP" sz="3600" dirty="0" smtClean="0"/>
              <a:t>– </a:t>
            </a:r>
            <a:r>
              <a:rPr lang="en-US" altLang="ja-JP" sz="3600" dirty="0" err="1" smtClean="0"/>
              <a:t>Chiral</a:t>
            </a:r>
            <a:r>
              <a:rPr lang="en-US" altLang="ja-JP" sz="3600" dirty="0" smtClean="0"/>
              <a:t> Symmetry Breaking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109007" y="2793189"/>
            <a:ext cx="717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Chiral </a:t>
            </a:r>
            <a:r>
              <a:rPr lang="en-US" altLang="ja-JP" dirty="0"/>
              <a:t>condensate : order parameter for chiral phase transition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2148508" y="1733565"/>
            <a:ext cx="20499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007" y="4214480"/>
            <a:ext cx="23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Banks-Casher </a:t>
            </a:r>
            <a:r>
              <a:rPr lang="en-US" altLang="ja-JP" dirty="0"/>
              <a:t>relation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007" y="767448"/>
            <a:ext cx="679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Chiral symmetry breaking : chiral symmetry is spontaneously broken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4555" y="139991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CSB</a:t>
            </a:r>
            <a:endParaRPr kumimoji="1" lang="ja-JP" altLang="en-US" sz="12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{\rm SU(N)_L}\times{\rm SU(N)_R}\rightarrow {\rm SU(N)_V}&#10;\end{align*}&lt;/body&gt;&#10;  &lt;fcolor&gt;FF000000&lt;/fcolor&gt;&#10;  &lt;bcolor&gt;FFFFFFFF&lt;/bcolor&gt;&#10;  &lt;transparent&gt;True&lt;/transparent&gt;&#10;  &lt;resolution&gt;1800&lt;/resolution&gt;&#10;  &lt;imageh&gt;249&lt;/imageh&gt;&#10;  &lt;imagew&gt;322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9" y="1248530"/>
            <a:ext cx="3417356" cy="26352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386155" y="2088210"/>
            <a:ext cx="500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u, d </a:t>
            </a:r>
            <a:r>
              <a:rPr lang="en-US" altLang="ja-JP" dirty="0"/>
              <a:t>q</a:t>
            </a:r>
            <a:r>
              <a:rPr kumimoji="1" lang="en-US" altLang="ja-JP" dirty="0" smtClean="0"/>
              <a:t>uarks get dynamical mass(constituent mass)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86155" y="2415826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err="1" smtClean="0"/>
              <a:t>Pions</a:t>
            </a:r>
            <a:r>
              <a:rPr kumimoji="1" lang="en-US" altLang="ja-JP" dirty="0" smtClean="0"/>
              <a:t> appear as NG bosons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{\rm SU(2)}&#10;\end{align*}&lt;/body&gt;&#10;  &lt;fcolor&gt;FF000000&lt;/fcolor&gt;&#10;  &lt;bcolor&gt;FFFFFFFF&lt;/bcolor&gt;&#10;  &lt;transparent&gt;True&lt;/transparent&gt;&#10;  &lt;resolution&gt;1800&lt;/resolution&gt;&#10;  &lt;imageh&gt;249&lt;/imageh&gt;&#10;  &lt;imagew&gt;60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20" y="1828655"/>
            <a:ext cx="510257" cy="210007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2152097" y="1714384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for example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1014942" y="1145247"/>
            <a:ext cx="3640666" cy="4763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985769" y="3228264"/>
            <a:ext cx="4292524" cy="9005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985770" y="4659076"/>
            <a:ext cx="3284306" cy="604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54898" y="5283524"/>
            <a:ext cx="228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:Dirac </a:t>
            </a:r>
            <a:r>
              <a:rPr kumimoji="1" lang="en-US" altLang="ja-JP" sz="1600" dirty="0" err="1" smtClean="0"/>
              <a:t>eigenvalue</a:t>
            </a:r>
            <a:r>
              <a:rPr kumimoji="1" lang="en-US" altLang="ja-JP" sz="1600" dirty="0" smtClean="0"/>
              <a:t> density</a:t>
            </a:r>
            <a:endParaRPr kumimoji="1" lang="ja-JP" altLang="en-US" sz="1600" dirty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1001" y="4762591"/>
            <a:ext cx="1592788" cy="31538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-\lim_{m \to 0}\lim_{V \to \infty}\pi\langle \rho(0) \rangle&#10;\end{align*}&lt;/body&gt;&#10;  &lt;fcolor&gt;FF000000&lt;/fcolor&gt;&#10;  &lt;bcolor&gt;FFFFFFFF&lt;/bcolor&gt;&#10;  &lt;transparent&gt;True&lt;/transparent&gt;&#10;  &lt;resolution&gt;1800&lt;/resolution&gt;&#10;  &lt;imageh&gt;351&lt;/imageh&gt;&#10;  &lt;imagew&gt;285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6" y="4786104"/>
            <a:ext cx="3060438" cy="37665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rho(\lambda)=\frac{1}{V}\sum_n\delta(\lambda-\lambda_n)&#10;\end{align*}&lt;/body&gt;&#10;  &lt;fcolor&gt;FF000000&lt;/fcolor&gt;&#10;  &lt;bcolor&gt;FFFFFFFF&lt;/bcolor&gt;&#10;  &lt;transparent&gt;True&lt;/transparent&gt;&#10;  &lt;resolution&gt;1800&lt;/resolution&gt;&#10;  &lt;imageh&gt;622&lt;/imageh&gt;&#10;  &lt;imagew&gt;2516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27" y="5202487"/>
            <a:ext cx="2315271" cy="57237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&#10;  \begin{cases}&#10;    \neq0 \ \ \ ({\rm chiral \ broken \ phase})\\&#10;    = 0 \ \ \ ({\rm chiral \ restored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72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2" y="3228264"/>
            <a:ext cx="3748484" cy="90116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715017" y="4231800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:Dirac </a:t>
            </a:r>
            <a:r>
              <a:rPr lang="en-US" altLang="ja-JP" dirty="0" smtClean="0"/>
              <a:t>operator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\end{align*}&lt;/body&gt;&#10;  &lt;fcolor&gt;FF000000&lt;/fcolor&gt;&#10;  &lt;bcolor&gt;FFFFFFFF&lt;/bcolor&gt;&#10;  &lt;transparent&gt;True&lt;/transparent&gt;&#10;  &lt;resolution&gt;1800&lt;/resolution&gt;&#10;  &lt;imageh&gt;290&lt;/imageh&gt;&#10;  &lt;imagew&gt;190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24" y="4300319"/>
            <a:ext cx="197041" cy="30074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123789" y="4735616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:Dirac eigenvalue equation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6257" y="6005484"/>
            <a:ext cx="865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The most important point: </a:t>
            </a:r>
          </a:p>
          <a:p>
            <a:r>
              <a:rPr lang="en-US" altLang="ja-JP" b="1" dirty="0" smtClean="0"/>
              <a:t>     </a:t>
            </a:r>
            <a:r>
              <a:rPr kumimoji="1" lang="en-US" altLang="ja-JP" b="1" dirty="0" smtClean="0"/>
              <a:t>the low-lying Dirac modes (with small        ) are essential for chiral symmetry breaking.</a:t>
            </a:r>
            <a:endParaRPr kumimoji="1" lang="ja-JP" altLang="en-US" b="1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|\lambda_n|&#10;\end{align*}&lt;/body&gt;&#10;  &lt;fcolor&gt;FF000000&lt;/fcolor&gt;&#10;  &lt;bcolor&gt;FFFFFFFF&lt;/bcolor&gt;&#10;  &lt;transparent&gt;True&lt;/transparent&gt;&#10;  &lt;resolution&gt;1800&lt;/resolution&gt;&#10;  &lt;imageh&gt;249&lt;/imageh&gt;&#10;  &lt;imagew&gt;36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76" y="6380663"/>
            <a:ext cx="314372" cy="217441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13437" y="5884054"/>
            <a:ext cx="8698075" cy="890611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\rho(0) \rangle &#10;  \begin{cases}&#10;    \neq0 \\&#10;    = 0 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1253&lt;/imagew&gt;&#10;  &lt;scale&gt;50&lt;/scale&gt;&#10;  &lt;cursor&gt;7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6" y="3220851"/>
            <a:ext cx="1260223" cy="901165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6596339" y="3227671"/>
            <a:ext cx="1872012" cy="9011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76800" y="326981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Dotum" panose="020B0600000101010101" pitchFamily="34" charset="-127"/>
                <a:ea typeface="Dotum" panose="020B0600000101010101" pitchFamily="34" charset="-127"/>
              </a:rPr>
              <a:t>⇔</a:t>
            </a:r>
            <a:endParaRPr kumimoji="1" lang="ja-JP" altLang="en-US" sz="48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11249" y="3227671"/>
            <a:ext cx="101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equiv.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2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Kars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67" y="2900492"/>
            <a:ext cx="6248400" cy="32365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441" y="365126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QCD phase transition at finite temperature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02268" y="1625600"/>
            <a:ext cx="2809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en-US" altLang="ja-JP" sz="1400" dirty="0" err="1" smtClean="0"/>
              <a:t>Polyakov</a:t>
            </a:r>
            <a:r>
              <a:rPr lang="en-US" altLang="ja-JP" sz="1400" dirty="0" smtClean="0"/>
              <a:t> loop and its susceptibility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10734" y="1981200"/>
            <a:ext cx="3086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 chiral condensate and its susceptibility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7400" y="5926676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17801" y="5926678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7400" y="5926678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0133" y="591821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cxnSp>
        <p:nvCxnSpPr>
          <p:cNvPr id="27" name="直線矢印コネクタ 26"/>
          <p:cNvCxnSpPr>
            <a:stCxn id="25" idx="3"/>
            <a:endCxn id="23" idx="1"/>
          </p:cNvCxnSpPr>
          <p:nvPr/>
        </p:nvCxnSpPr>
        <p:spPr>
          <a:xfrm>
            <a:off x="739827" y="6049015"/>
            <a:ext cx="1977974" cy="8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3"/>
            <a:endCxn id="22" idx="1"/>
          </p:cNvCxnSpPr>
          <p:nvPr/>
        </p:nvCxnSpPr>
        <p:spPr>
          <a:xfrm flipV="1">
            <a:off x="3847094" y="6057481"/>
            <a:ext cx="2020306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=0&#10;\end{align*}&lt;/body&gt;&#10;  &lt;fcolor&gt;FF000000&lt;/fcolor&gt;&#10;  &lt;bcolor&gt;FFFFFFFF&lt;/bcolor&gt;&#10;  &lt;transparent&gt;True&lt;/transparent&gt;&#10;  &lt;resolution&gt;1800&lt;/resolution&gt;&#10;  &lt;imageh&gt;220&lt;/imageh&gt;&#10;  &lt;imagew&gt;59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01" y="3124194"/>
            <a:ext cx="624416" cy="23283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25888" y="3462859"/>
            <a:ext cx="190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two flavor QCD </a:t>
            </a:r>
          </a:p>
          <a:p>
            <a:r>
              <a:rPr kumimoji="1" lang="en-US" altLang="ja-JP" dirty="0" smtClean="0"/>
              <a:t>   with light quarks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22534" y="3056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334" y="2556928"/>
            <a:ext cx="25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deconfinement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04734" y="2565394"/>
            <a:ext cx="164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5769854" y="1389480"/>
            <a:ext cx="3319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F. </a:t>
            </a:r>
            <a:r>
              <a:rPr lang="en-US" altLang="ja-JP" sz="1400" dirty="0" err="1" smtClean="0"/>
              <a:t>Karsch</a:t>
            </a:r>
            <a:r>
              <a:rPr lang="en-US" altLang="ja-JP" sz="1400" dirty="0" smtClean="0"/>
              <a:t>, Lect. Notes Phys. 583, 209 (2002)</a:t>
            </a:r>
            <a:endParaRPr lang="ja-JP" altLang="en-US" sz="1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L \rangle,&#10;\chi_L&#10;\end{align*}&lt;/body&gt;&#10;  &lt;fcolor&gt;FF000000&lt;/fcolor&gt;&#10;  &lt;bcolor&gt;FFFFFFFF&lt;/bcolor&gt;&#10;  &lt;transparent&gt;True&lt;/transparent&gt;&#10;  &lt;resolution&gt;1800&lt;/resolution&gt;&#10;  &lt;imageh&gt;249&lt;/imageh&gt;&#10;  &lt;imagew&gt;72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4" y="1693015"/>
            <a:ext cx="599541" cy="205343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&#10;\bar{\psi}\psi&#10;\rangle&#10;,\chi_m&#10;\end{align*}&lt;/body&gt;&#10;  &lt;fcolor&gt;FF000000&lt;/fcolor&gt;&#10;  &lt;bcolor&gt;FFFFFFFF&lt;/bcolor&gt;&#10;  &lt;transparent&gt;True&lt;/transparent&gt;&#10;  &lt;resolution&gt;1800&lt;/resolution&gt;&#10;  &lt;imageh&gt;274&lt;/imageh&gt;&#10;  &lt;imagew&gt;942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3" y="1998292"/>
            <a:ext cx="776845" cy="2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Kars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67" y="2900492"/>
            <a:ext cx="6248400" cy="323652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596846" y="2954870"/>
            <a:ext cx="0" cy="2815073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615597" y="2988742"/>
            <a:ext cx="0" cy="2764265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5769854" y="1389480"/>
            <a:ext cx="3319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F. </a:t>
            </a:r>
            <a:r>
              <a:rPr lang="en-US" altLang="ja-JP" sz="1400" dirty="0" err="1" smtClean="0"/>
              <a:t>Karsch</a:t>
            </a:r>
            <a:r>
              <a:rPr lang="en-US" altLang="ja-JP" sz="1400" dirty="0" smtClean="0"/>
              <a:t>, Lect. Notes Phys. 583, 209 (2002)</a:t>
            </a:r>
            <a:endParaRPr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7400" y="5926676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17801" y="5926678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7400" y="5926678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0133" y="591821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cxnSp>
        <p:nvCxnSpPr>
          <p:cNvPr id="27" name="直線矢印コネクタ 26"/>
          <p:cNvCxnSpPr>
            <a:stCxn id="25" idx="3"/>
            <a:endCxn id="23" idx="1"/>
          </p:cNvCxnSpPr>
          <p:nvPr/>
        </p:nvCxnSpPr>
        <p:spPr>
          <a:xfrm>
            <a:off x="739827" y="6049015"/>
            <a:ext cx="1977974" cy="8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3"/>
            <a:endCxn id="22" idx="1"/>
          </p:cNvCxnSpPr>
          <p:nvPr/>
        </p:nvCxnSpPr>
        <p:spPr>
          <a:xfrm flipV="1">
            <a:off x="3847094" y="6057481"/>
            <a:ext cx="2020306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=0&#10;\end{align*}&lt;/body&gt;&#10;  &lt;fcolor&gt;FF000000&lt;/fcolor&gt;&#10;  &lt;bcolor&gt;FFFFFFFF&lt;/bcolor&gt;&#10;  &lt;transparent&gt;True&lt;/transparent&gt;&#10;  &lt;resolution&gt;1800&lt;/resolution&gt;&#10;  &lt;imageh&gt;220&lt;/imageh&gt;&#10;  &lt;imagew&gt;59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01" y="3124194"/>
            <a:ext cx="624416" cy="23283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25888" y="3462859"/>
            <a:ext cx="190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two flavor QCD </a:t>
            </a:r>
          </a:p>
          <a:p>
            <a:r>
              <a:rPr kumimoji="1" lang="en-US" altLang="ja-JP" dirty="0" smtClean="0"/>
              <a:t>   with light quarks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22534" y="3056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27400" y="6349993"/>
            <a:ext cx="548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These two phenomena are strongly correlated(?)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334" y="2556928"/>
            <a:ext cx="25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deconfinement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04734" y="2565394"/>
            <a:ext cx="164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3280396" y="6337731"/>
            <a:ext cx="4802555" cy="3815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1" y="365126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QCD phase transition at finite temperature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63" y="6472111"/>
            <a:ext cx="395817" cy="1449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87562" y="4937204"/>
            <a:ext cx="2780313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We define critical temperature </a:t>
            </a:r>
          </a:p>
          <a:p>
            <a:r>
              <a:rPr kumimoji="1" lang="en-US" altLang="ja-JP" sz="1600" dirty="0" smtClean="0"/>
              <a:t>as the peak of susceptibility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02268" y="1625600"/>
            <a:ext cx="2809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en-US" altLang="ja-JP" sz="1400" dirty="0" err="1" smtClean="0"/>
              <a:t>Polyakov</a:t>
            </a:r>
            <a:r>
              <a:rPr lang="en-US" altLang="ja-JP" sz="1400" dirty="0" smtClean="0"/>
              <a:t> loop and its susceptibility</a:t>
            </a:r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10734" y="1981200"/>
            <a:ext cx="3086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 chiral condensate and its susceptibility</a:t>
            </a:r>
            <a:endParaRPr kumimoji="1" lang="ja-JP" altLang="en-US" sz="1400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langle L \rangle,&#10;\chi_L&#10;\end{align*}&lt;/body&gt;&#10;  &lt;fcolor&gt;FF000000&lt;/fcolor&gt;&#10;  &lt;bcolor&gt;FFFFFFFF&lt;/bcolor&gt;&#10;  &lt;transparent&gt;True&lt;/transparent&gt;&#10;  &lt;resolution&gt;1800&lt;/resolution&gt;&#10;  &lt;imageh&gt;249&lt;/imageh&gt;&#10;  &lt;imagew&gt;72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4" y="1693015"/>
            <a:ext cx="599541" cy="205343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langle &#10;\bar{\psi}\psi&#10;\rangle&#10;,\chi_m&#10;\end{align*}&lt;/body&gt;&#10;  &lt;fcolor&gt;FF000000&lt;/fcolor&gt;&#10;  &lt;bcolor&gt;FFFFFFFF&lt;/bcolor&gt;&#10;  &lt;transparent&gt;True&lt;/transparent&gt;&#10;  &lt;resolution&gt;1800&lt;/resolution&gt;&#10;  &lt;imageh&gt;274&lt;/imageh&gt;&#10;  &lt;imagew&gt;942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3" y="1998292"/>
            <a:ext cx="776845" cy="2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58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185" y="3035057"/>
            <a:ext cx="19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nalytical part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216" y="3541403"/>
            <a:ext cx="696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</a:rPr>
              <a:t>Dirac spectrum representation of the Polyakov </a:t>
            </a:r>
            <a:r>
              <a:rPr lang="en-US" altLang="ja-JP" sz="2000" dirty="0" smtClean="0">
                <a:solidFill>
                  <a:srgbClr val="FF0000"/>
                </a:solidFill>
              </a:rPr>
              <a:t>loop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</a:rPr>
              <a:t>Dirac spectrum representation of the Polyakov loop fluctuations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3184" y="4320533"/>
            <a:ext cx="20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Numerical part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216" y="4744008"/>
            <a:ext cx="584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Numerical analysis for each Dirac-mode contribution </a:t>
            </a:r>
          </a:p>
          <a:p>
            <a:r>
              <a:rPr lang="en-US" altLang="ja-JP" sz="2000" dirty="0" smtClean="0"/>
              <a:t>  to the Polyakov loop fluctuations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575" y="2518655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Our work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575" y="915492"/>
            <a:ext cx="189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Introduction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217" y="1351196"/>
            <a:ext cx="7509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Quark confinement, Polyakov loop and its fluctuations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Chiral symmetry breaking and Dirac eigenmode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Deconfinement transition and chiral restoration at finite temperature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575" y="5615122"/>
            <a:ext cx="233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Recent progress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827216" y="6076787"/>
            <a:ext cx="6964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relation between Polyakov loop and overlap-Dirac modes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3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338" y="-23061"/>
            <a:ext cx="7886700" cy="81446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Our strategy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14863" y="550197"/>
            <a:ext cx="8358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Our </a:t>
            </a:r>
            <a:r>
              <a:rPr lang="en-US" altLang="ja-JP" dirty="0" smtClean="0"/>
              <a:t>strategy to study relation between confinement and chiral symmetry breaking 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en-US" altLang="ja-JP" sz="2800" dirty="0" smtClean="0">
                <a:solidFill>
                  <a:srgbClr val="FF0000"/>
                </a:solidFill>
              </a:rPr>
              <a:t>anatomy </a:t>
            </a:r>
            <a:r>
              <a:rPr lang="en-US" altLang="ja-JP" sz="2800" dirty="0">
                <a:solidFill>
                  <a:srgbClr val="FF0000"/>
                </a:solidFill>
              </a:rPr>
              <a:t>of Polyakov loop in terms of Dirac mode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338976" y="1023982"/>
            <a:ext cx="2087593" cy="453904"/>
          </a:xfrm>
          <a:prstGeom prst="roundRect">
            <a:avLst/>
          </a:prstGeom>
          <a:solidFill>
            <a:srgbClr val="FFC000">
              <a:alpha val="33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338" y="-23061"/>
            <a:ext cx="7886700" cy="81446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Our strategy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14863" y="550197"/>
            <a:ext cx="8358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Our </a:t>
            </a:r>
            <a:r>
              <a:rPr lang="en-US" altLang="ja-JP" dirty="0" smtClean="0"/>
              <a:t>strategy to study relation between confinement and chiral symmetry breaking 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en-US" altLang="ja-JP" sz="2800" dirty="0" smtClean="0">
                <a:solidFill>
                  <a:srgbClr val="FF0000"/>
                </a:solidFill>
              </a:rPr>
              <a:t>anatomy </a:t>
            </a:r>
            <a:r>
              <a:rPr lang="en-US" altLang="ja-JP" sz="2800" dirty="0">
                <a:solidFill>
                  <a:srgbClr val="FF0000"/>
                </a:solidFill>
              </a:rPr>
              <a:t>of Polyakov loop in terms of Dirac mode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2757" y="1737393"/>
            <a:ext cx="659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Polyakov loop  </a:t>
            </a:r>
            <a:r>
              <a:rPr lang="ja-JP" altLang="en-US" dirty="0"/>
              <a:t> </a:t>
            </a:r>
            <a:r>
              <a:rPr lang="ja-JP" altLang="en-US" dirty="0" smtClean="0"/>
              <a:t>     </a:t>
            </a:r>
            <a:r>
              <a:rPr kumimoji="1" lang="en-US" altLang="ja-JP" dirty="0" smtClean="0"/>
              <a:t>: an order parameter of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deconfinement</a:t>
            </a:r>
            <a:r>
              <a:rPr kumimoji="1" lang="en-US" altLang="ja-JP" dirty="0" smtClean="0"/>
              <a:t> transition.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01922" y="1661132"/>
            <a:ext cx="8528041" cy="129112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24" y="1836969"/>
            <a:ext cx="158750" cy="17991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L \rangle=&#10;  \begin{cases}&#10;    =0 \ \ \ ({\rm confinement \ phase})\\&#10;    \neq 0 \ \ \ ({\rm deconfinement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94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78" y="2106725"/>
            <a:ext cx="3538314" cy="8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065588" y="1040236"/>
            <a:ext cx="1785667" cy="421395"/>
          </a:xfrm>
          <a:prstGeom prst="roundRect">
            <a:avLst/>
          </a:prstGeom>
          <a:solidFill>
            <a:schemeClr val="accent6">
              <a:alpha val="21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338976" y="1023982"/>
            <a:ext cx="2087593" cy="453904"/>
          </a:xfrm>
          <a:prstGeom prst="roundRect">
            <a:avLst/>
          </a:prstGeom>
          <a:solidFill>
            <a:srgbClr val="FFC000">
              <a:alpha val="33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338" y="-23061"/>
            <a:ext cx="7886700" cy="81446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Our strategy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14863" y="550197"/>
            <a:ext cx="8358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Our </a:t>
            </a:r>
            <a:r>
              <a:rPr lang="en-US" altLang="ja-JP" dirty="0" smtClean="0"/>
              <a:t>strategy to study relation between confinement and chiral symmetry breaking 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en-US" altLang="ja-JP" sz="2800" dirty="0" smtClean="0">
                <a:solidFill>
                  <a:srgbClr val="FF0000"/>
                </a:solidFill>
              </a:rPr>
              <a:t>anatomy </a:t>
            </a:r>
            <a:r>
              <a:rPr lang="en-US" altLang="ja-JP" sz="2800" dirty="0">
                <a:solidFill>
                  <a:srgbClr val="FF0000"/>
                </a:solidFill>
              </a:rPr>
              <a:t>of Polyakov loop in terms of Dirac mode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2757" y="1737393"/>
            <a:ext cx="659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Polyakov loop  </a:t>
            </a:r>
            <a:r>
              <a:rPr lang="ja-JP" altLang="en-US" dirty="0"/>
              <a:t> </a:t>
            </a:r>
            <a:r>
              <a:rPr lang="ja-JP" altLang="en-US" dirty="0" smtClean="0"/>
              <a:t>     </a:t>
            </a:r>
            <a:r>
              <a:rPr kumimoji="1" lang="en-US" altLang="ja-JP" dirty="0" smtClean="0"/>
              <a:t>: an order parameter of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deconfinement</a:t>
            </a:r>
            <a:r>
              <a:rPr kumimoji="1" lang="en-US" altLang="ja-JP" dirty="0" smtClean="0"/>
              <a:t> transition.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01922" y="1661132"/>
            <a:ext cx="8528041" cy="129112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14863" y="3157031"/>
            <a:ext cx="8515100" cy="1990373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1771" y="3157032"/>
            <a:ext cx="7642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eigenmode: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low-lying Dirac modes</a:t>
            </a:r>
            <a:r>
              <a:rPr kumimoji="1" lang="en-US" altLang="ja-JP" dirty="0" smtClean="0"/>
              <a:t> (with small eigenvalue                   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are essential modes for </a:t>
            </a:r>
            <a:r>
              <a:rPr lang="en-US" altLang="ja-JP" b="1" dirty="0" smtClean="0">
                <a:solidFill>
                  <a:srgbClr val="FF0000"/>
                </a:solidFill>
              </a:rPr>
              <a:t>chiral symmetry breaking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  (recall Banks-Casher relation:                                                     )</a:t>
            </a:r>
            <a:endParaRPr kumimoji="1" lang="ja-JP" alt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735" y="3601258"/>
            <a:ext cx="1227139" cy="242981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|\lambda_n|\sim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09" y="3229931"/>
            <a:ext cx="884767" cy="2635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-\lim_{m \to 0}\lim_{V \to \infty}\pi\langle \rho(0) \rangle&#10;\end{align*}&lt;/body&gt;&#10;  &lt;fcolor&gt;FF000000&lt;/fcolor&gt;&#10;  &lt;bcolor&gt;FFFFFFFF&lt;/bcolor&gt;&#10;  &lt;transparent&gt;True&lt;/transparent&gt;&#10;  &lt;resolution&gt;1800&lt;/resolution&gt;&#10;  &lt;imageh&gt;351&lt;/imageh&gt;&#10;  &lt;imagew&gt;285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17" y="3782378"/>
            <a:ext cx="2647340" cy="325812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&#10;  \begin{cases}&#10;    \neq0 \ \ \ ({\rm chiral \ broken \ phase})\\&#10;    = 0 \ \ \ ({\rm chiral \ restored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72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4" y="4139981"/>
            <a:ext cx="3748484" cy="90116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rho(0) \rangle &#10;  \begin{cases}&#10;    \neq0 \\&#10;    = 0 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1253&lt;/imagew&gt;&#10;  &lt;scale&gt;50&lt;/scale&gt;&#10;  &lt;cursor&gt;7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6" y="4133161"/>
            <a:ext cx="1260223" cy="90116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43440" y="418212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Dotum" panose="020B0600000101010101" pitchFamily="34" charset="-127"/>
                <a:ea typeface="Dotum" panose="020B0600000101010101" pitchFamily="34" charset="-127"/>
              </a:rPr>
              <a:t>⇔</a:t>
            </a:r>
            <a:endParaRPr kumimoji="1" lang="ja-JP" altLang="en-US" sz="48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77889" y="4139981"/>
            <a:ext cx="7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equiv.</a:t>
            </a:r>
            <a:endParaRPr kumimoji="1" lang="ja-JP" altLang="en-US" dirty="0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24" y="1836969"/>
            <a:ext cx="158750" cy="179916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angle L \rangle=&#10;  \begin{cases}&#10;    =0 \ \ \ ({\rm confinement \ phase})\\&#10;    \neq 0 \ \ \ ({\rm deconfinement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94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78" y="2106725"/>
            <a:ext cx="3538314" cy="8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065588" y="1040236"/>
            <a:ext cx="1785667" cy="421395"/>
          </a:xfrm>
          <a:prstGeom prst="roundRect">
            <a:avLst/>
          </a:prstGeom>
          <a:solidFill>
            <a:schemeClr val="accent6">
              <a:alpha val="21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338976" y="1023982"/>
            <a:ext cx="2087593" cy="453904"/>
          </a:xfrm>
          <a:prstGeom prst="roundRect">
            <a:avLst/>
          </a:prstGeom>
          <a:solidFill>
            <a:srgbClr val="FFC000">
              <a:alpha val="33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338" y="-23061"/>
            <a:ext cx="7886700" cy="81446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Our strategy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14863" y="550197"/>
            <a:ext cx="8358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Our </a:t>
            </a:r>
            <a:r>
              <a:rPr lang="en-US" altLang="ja-JP" dirty="0" smtClean="0"/>
              <a:t>strategy to study relation between confinement and chiral symmetry breaking 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en-US" altLang="ja-JP" sz="2800" dirty="0" smtClean="0">
                <a:solidFill>
                  <a:srgbClr val="FF0000"/>
                </a:solidFill>
              </a:rPr>
              <a:t>anatomy </a:t>
            </a:r>
            <a:r>
              <a:rPr lang="en-US" altLang="ja-JP" sz="2800" dirty="0">
                <a:solidFill>
                  <a:srgbClr val="FF0000"/>
                </a:solidFill>
              </a:rPr>
              <a:t>of Polyakov loop in terms of Dirac mode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2757" y="1737393"/>
            <a:ext cx="659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Polyakov loop  </a:t>
            </a:r>
            <a:r>
              <a:rPr lang="ja-JP" altLang="en-US" dirty="0"/>
              <a:t> </a:t>
            </a:r>
            <a:r>
              <a:rPr lang="ja-JP" altLang="en-US" dirty="0" smtClean="0"/>
              <a:t>     </a:t>
            </a:r>
            <a:r>
              <a:rPr kumimoji="1" lang="en-US" altLang="ja-JP" dirty="0" smtClean="0"/>
              <a:t>: an order parameter of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deconfinement</a:t>
            </a:r>
            <a:r>
              <a:rPr kumimoji="1" lang="en-US" altLang="ja-JP" dirty="0" smtClean="0"/>
              <a:t> transition.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01922" y="1661132"/>
            <a:ext cx="8528041" cy="129112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14863" y="3157031"/>
            <a:ext cx="8515100" cy="1990373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1771" y="3157032"/>
            <a:ext cx="7642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eigenmode: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low-lying Dirac modes</a:t>
            </a:r>
            <a:r>
              <a:rPr kumimoji="1" lang="en-US" altLang="ja-JP" dirty="0" smtClean="0"/>
              <a:t> (with small eigenvalue                   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are essential modes for </a:t>
            </a:r>
            <a:r>
              <a:rPr lang="en-US" altLang="ja-JP" b="1" dirty="0" smtClean="0">
                <a:solidFill>
                  <a:srgbClr val="FF0000"/>
                </a:solidFill>
              </a:rPr>
              <a:t>chiral symmetry breaking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  (recall Banks-Casher relation:                                                     )</a:t>
            </a:r>
            <a:endParaRPr kumimoji="1" lang="ja-JP" alt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735" y="3601258"/>
            <a:ext cx="1227139" cy="242981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|\lambda_n|\sim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09" y="3229931"/>
            <a:ext cx="884767" cy="2635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-\lim_{m \to 0}\lim_{V \to \infty}\pi\langle \rho(0) \rangle&#10;\end{align*}&lt;/body&gt;&#10;  &lt;fcolor&gt;FF000000&lt;/fcolor&gt;&#10;  &lt;bcolor&gt;FFFFFFFF&lt;/bcolor&gt;&#10;  &lt;transparent&gt;True&lt;/transparent&gt;&#10;  &lt;resolution&gt;1800&lt;/resolution&gt;&#10;  &lt;imageh&gt;351&lt;/imageh&gt;&#10;  &lt;imagew&gt;285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17" y="3782378"/>
            <a:ext cx="2647340" cy="32581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76194" y="5690540"/>
            <a:ext cx="8154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 contribution to the Polyakov loop from the low-lying Dirac modes is very small</a:t>
            </a:r>
            <a:r>
              <a:rPr kumimoji="1" lang="en-US" altLang="ja-JP" dirty="0" smtClean="0"/>
              <a:t>, </a:t>
            </a:r>
            <a:endParaRPr lang="en-US" altLang="ja-JP" dirty="0"/>
          </a:p>
          <a:p>
            <a:r>
              <a:rPr lang="en-US" altLang="ja-JP" dirty="0" smtClean="0"/>
              <a:t>we can state that the important modes for chiral symmetry breaking </a:t>
            </a:r>
          </a:p>
          <a:p>
            <a:r>
              <a:rPr lang="en-US" altLang="ja-JP" dirty="0" smtClean="0"/>
              <a:t>are not important for confinement. 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01922" y="5644358"/>
            <a:ext cx="8528041" cy="1019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714827" y="6004197"/>
            <a:ext cx="760957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9441" y="5263078"/>
            <a:ext cx="19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General discussion: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&#10;  \begin{cases}&#10;    \neq0 \ \ \ ({\rm chiral \ broken \ phase})\\&#10;    = 0 \ \ \ ({\rm chiral \ restored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72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4" y="4139981"/>
            <a:ext cx="3748484" cy="90116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rho(0) \rangle &#10;  \begin{cases}&#10;    \neq0 \\&#10;    = 0 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1253&lt;/imagew&gt;&#10;  &lt;scale&gt;50&lt;/scale&gt;&#10;  &lt;cursor&gt;7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6" y="4133161"/>
            <a:ext cx="1260223" cy="90116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43440" y="418212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Dotum" panose="020B0600000101010101" pitchFamily="34" charset="-127"/>
                <a:ea typeface="Dotum" panose="020B0600000101010101" pitchFamily="34" charset="-127"/>
              </a:rPr>
              <a:t>⇔</a:t>
            </a:r>
            <a:endParaRPr kumimoji="1" lang="ja-JP" altLang="en-US" sz="48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77889" y="4139981"/>
            <a:ext cx="7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equiv.</a:t>
            </a:r>
            <a:endParaRPr kumimoji="1" lang="ja-JP" altLang="en-US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24" y="1836969"/>
            <a:ext cx="158750" cy="17991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L \rangle=&#10;  \begin{cases}&#10;    =0 \ \ \ ({\rm confinement \ phase})\\&#10;    \neq 0 \ \ \ ({\rm deconfinement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94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78" y="2106725"/>
            <a:ext cx="3538314" cy="8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065588" y="1040236"/>
            <a:ext cx="1785667" cy="421395"/>
          </a:xfrm>
          <a:prstGeom prst="roundRect">
            <a:avLst/>
          </a:prstGeom>
          <a:solidFill>
            <a:schemeClr val="accent6">
              <a:alpha val="21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338976" y="1023982"/>
            <a:ext cx="2087593" cy="453904"/>
          </a:xfrm>
          <a:prstGeom prst="roundRect">
            <a:avLst/>
          </a:prstGeom>
          <a:solidFill>
            <a:srgbClr val="FFC000">
              <a:alpha val="33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338" y="-23061"/>
            <a:ext cx="7886700" cy="81446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Our strategy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14863" y="550197"/>
            <a:ext cx="8358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Our </a:t>
            </a:r>
            <a:r>
              <a:rPr lang="en-US" altLang="ja-JP" dirty="0" smtClean="0"/>
              <a:t>strategy to study relation between confinement and chiral symmetry breaking 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en-US" altLang="ja-JP" sz="2800" dirty="0" smtClean="0">
                <a:solidFill>
                  <a:srgbClr val="FF0000"/>
                </a:solidFill>
              </a:rPr>
              <a:t>anatomy </a:t>
            </a:r>
            <a:r>
              <a:rPr lang="en-US" altLang="ja-JP" sz="2800" dirty="0">
                <a:solidFill>
                  <a:srgbClr val="FF0000"/>
                </a:solidFill>
              </a:rPr>
              <a:t>of Polyakov loop in terms of Dirac mode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2757" y="1737393"/>
            <a:ext cx="659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Polyakov loop  </a:t>
            </a:r>
            <a:r>
              <a:rPr lang="ja-JP" altLang="en-US" dirty="0"/>
              <a:t> </a:t>
            </a:r>
            <a:r>
              <a:rPr lang="ja-JP" altLang="en-US" dirty="0" smtClean="0"/>
              <a:t>     </a:t>
            </a:r>
            <a:r>
              <a:rPr kumimoji="1" lang="en-US" altLang="ja-JP" dirty="0" smtClean="0"/>
              <a:t>: an order parameter of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deconfinement</a:t>
            </a:r>
            <a:r>
              <a:rPr kumimoji="1" lang="en-US" altLang="ja-JP" dirty="0" smtClean="0"/>
              <a:t> transition.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01922" y="1661132"/>
            <a:ext cx="8528041" cy="129112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14863" y="3157031"/>
            <a:ext cx="8515100" cy="1990373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1771" y="3157032"/>
            <a:ext cx="7642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eigenmode: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low-lying Dirac modes</a:t>
            </a:r>
            <a:r>
              <a:rPr kumimoji="1" lang="en-US" altLang="ja-JP" dirty="0" smtClean="0"/>
              <a:t> (with small eigenvalue                   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are essential modes for </a:t>
            </a:r>
            <a:r>
              <a:rPr lang="en-US" altLang="ja-JP" b="1" dirty="0" smtClean="0">
                <a:solidFill>
                  <a:srgbClr val="FF0000"/>
                </a:solidFill>
              </a:rPr>
              <a:t>chiral symmetry breaking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  (recall Banks-Casher relation:                                                     )</a:t>
            </a:r>
            <a:endParaRPr kumimoji="1" lang="ja-JP" alt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735" y="3601258"/>
            <a:ext cx="1227139" cy="242981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|\lambda_n|\sim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09" y="3229931"/>
            <a:ext cx="884767" cy="2635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-\lim_{m \to 0}\lim_{V \to \infty}\pi\langle \rho(0) \rangle&#10;\end{align*}&lt;/body&gt;&#10;  &lt;fcolor&gt;FF000000&lt;/fcolor&gt;&#10;  &lt;bcolor&gt;FFFFFFFF&lt;/bcolor&gt;&#10;  &lt;transparent&gt;True&lt;/transparent&gt;&#10;  &lt;resolution&gt;1800&lt;/resolution&gt;&#10;  &lt;imageh&gt;351&lt;/imageh&gt;&#10;  &lt;imagew&gt;285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17" y="3782378"/>
            <a:ext cx="2647340" cy="32581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76194" y="5690540"/>
            <a:ext cx="8154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 contribution to the Polyakov loop from the low-lying Dirac modes is very small</a:t>
            </a:r>
            <a:r>
              <a:rPr kumimoji="1" lang="en-US" altLang="ja-JP" dirty="0" smtClean="0"/>
              <a:t>, </a:t>
            </a:r>
            <a:endParaRPr lang="en-US" altLang="ja-JP" dirty="0"/>
          </a:p>
          <a:p>
            <a:r>
              <a:rPr lang="en-US" altLang="ja-JP" dirty="0" smtClean="0"/>
              <a:t>we can state that the important modes for chiral symmetry breaking </a:t>
            </a:r>
          </a:p>
          <a:p>
            <a:r>
              <a:rPr lang="en-US" altLang="ja-JP" dirty="0" smtClean="0"/>
              <a:t>are not important for confinement. 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01922" y="5644358"/>
            <a:ext cx="8528041" cy="1019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714827" y="6004197"/>
            <a:ext cx="760957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678214" y="5263078"/>
            <a:ext cx="615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can analytically show that this situation is valid.   </a:t>
            </a:r>
            <a:r>
              <a:rPr kumimoji="1" lang="en-US" altLang="ja-JP" sz="1400" dirty="0" smtClean="0"/>
              <a:t>~next page</a:t>
            </a:r>
            <a:endParaRPr kumimoji="1" lang="ja-JP" altLang="en-US" sz="14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526955" y="5558519"/>
            <a:ext cx="199006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5888084" y="5558519"/>
            <a:ext cx="660499" cy="2032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9441" y="5263078"/>
            <a:ext cx="19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General discussion: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&#10;  \begin{cases}&#10;    \neq0 \ \ \ ({\rm chiral \ broken \ phase})\\&#10;    = 0 \ \ \ ({\rm chiral \ restored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72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4" y="4139981"/>
            <a:ext cx="3748484" cy="90116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rho(0) \rangle &#10;  \begin{cases}&#10;    \neq0 \\&#10;    = 0 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1253&lt;/imagew&gt;&#10;  &lt;scale&gt;50&lt;/scale&gt;&#10;  &lt;cursor&gt;7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6" y="4133161"/>
            <a:ext cx="1260223" cy="90116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43440" y="418212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Dotum" panose="020B0600000101010101" pitchFamily="34" charset="-127"/>
                <a:ea typeface="Dotum" panose="020B0600000101010101" pitchFamily="34" charset="-127"/>
              </a:rPr>
              <a:t>⇔</a:t>
            </a:r>
            <a:endParaRPr kumimoji="1" lang="ja-JP" altLang="en-US" sz="48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77889" y="4139981"/>
            <a:ext cx="7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equiv.</a:t>
            </a:r>
            <a:endParaRPr kumimoji="1" lang="ja-JP" altLang="en-US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24" y="1836969"/>
            <a:ext cx="158750" cy="179916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ngle L \rangle=&#10;  \begin{cases}&#10;    =0 \ \ \ ({\rm confinement \ phase})\\&#10;    \neq 0 \ \ \ ({\rm deconfinement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394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78" y="2106725"/>
            <a:ext cx="3538314" cy="8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643395" y="1188119"/>
            <a:ext cx="7824159" cy="3528204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3253" y="186128"/>
            <a:ext cx="4724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Massage of this talk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71838" y="1437400"/>
            <a:ext cx="3167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/>
              <a:t>Confinement</a:t>
            </a:r>
            <a:endParaRPr kumimoji="1" lang="ja-JP" altLang="en-US" sz="4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neq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3" y="2509416"/>
            <a:ext cx="633669" cy="8856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40355" y="3697601"/>
            <a:ext cx="6030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/>
              <a:t>Chiral symmetry breaking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8513" y="5142846"/>
            <a:ext cx="728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From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41888" y="5142846"/>
            <a:ext cx="2640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Lattice QCD formalism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1888" y="5490230"/>
            <a:ext cx="579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Analytical discussion as well as numerical calculation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4555474" y="6125589"/>
            <a:ext cx="3145413" cy="33855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FFFF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MIN16 - Meson in Nucleus 2016 -</a:t>
            </a:r>
            <a:endParaRPr lang="en-US" altLang="ja-JP" sz="1600" b="1" i="0" dirty="0">
              <a:solidFill>
                <a:srgbClr val="FFFFFF"/>
              </a:solidFill>
              <a:effectLst/>
              <a:latin typeface="MS PGothic" panose="020B0600070205080204" pitchFamily="50" charset="-128"/>
              <a:ea typeface="MS PGothic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75496" y="6464143"/>
            <a:ext cx="4438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Any mesons and nuclei will not appear in my talk...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471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4093" y="203231"/>
            <a:ext cx="8498882" cy="888543"/>
          </a:xfrm>
        </p:spPr>
        <p:txBody>
          <a:bodyPr>
            <a:noAutofit/>
          </a:bodyPr>
          <a:lstStyle/>
          <a:p>
            <a:pPr lvl="1"/>
            <a:r>
              <a:rPr lang="en-US" altLang="ja-JP" sz="2400" dirty="0" smtClean="0">
                <a:latin typeface="+mj-lt"/>
              </a:rPr>
              <a:t>An analytical </a:t>
            </a:r>
            <a:r>
              <a:rPr lang="en-US" altLang="ja-JP" sz="2400" dirty="0">
                <a:latin typeface="+mj-lt"/>
              </a:rPr>
              <a:t>r</a:t>
            </a:r>
            <a:r>
              <a:rPr lang="en-US" altLang="ja-JP" sz="2400" dirty="0" smtClean="0">
                <a:latin typeface="+mj-lt"/>
              </a:rPr>
              <a:t>elation between </a:t>
            </a:r>
            <a:r>
              <a:rPr lang="en-US" altLang="ja-JP" sz="2400" dirty="0" err="1" smtClean="0">
                <a:latin typeface="+mj-lt"/>
              </a:rPr>
              <a:t>Polyakov</a:t>
            </a:r>
            <a:r>
              <a:rPr lang="en-US" altLang="ja-JP" sz="2400" dirty="0" smtClean="0">
                <a:latin typeface="+mj-lt"/>
              </a:rPr>
              <a:t> loop and Dirac mode 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on temporally odd-number </a:t>
            </a:r>
            <a:r>
              <a:rPr lang="en-US" altLang="ja-JP" sz="2400" dirty="0">
                <a:latin typeface="+mj-lt"/>
              </a:rPr>
              <a:t>l</a:t>
            </a:r>
            <a:r>
              <a:rPr lang="en-US" altLang="ja-JP" sz="2400" dirty="0" smtClean="0">
                <a:latin typeface="+mj-lt"/>
              </a:rPr>
              <a:t>attice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14092" y="1333403"/>
            <a:ext cx="8629732" cy="85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100" y="3520025"/>
            <a:ext cx="1533954" cy="30373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93547" y="3483561"/>
            <a:ext cx="205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Dirac </a:t>
            </a:r>
            <a:r>
              <a:rPr kumimoji="1" lang="en-US" altLang="ja-JP" dirty="0" err="1" smtClean="0"/>
              <a:t>eigenmode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93547" y="2641334"/>
            <a:ext cx="247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/>
              <a:t>l</a:t>
            </a:r>
            <a:r>
              <a:rPr kumimoji="1" lang="en-US" altLang="ja-JP" dirty="0" smtClean="0"/>
              <a:t>ink variable operator :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93547" y="2283432"/>
            <a:ext cx="176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err="1" smtClean="0"/>
              <a:t>Polyakov</a:t>
            </a:r>
            <a:r>
              <a:rPr kumimoji="1" lang="en-US" altLang="ja-JP" dirty="0" smtClean="0"/>
              <a:t> loop :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201" y="3521375"/>
            <a:ext cx="10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notation:</a:t>
            </a:r>
            <a:endParaRPr kumimoji="1" lang="ja-JP" altLang="en-US" dirty="0"/>
          </a:p>
        </p:txBody>
      </p:sp>
      <p:sp>
        <p:nvSpPr>
          <p:cNvPr id="15" name="中かっこ 14"/>
          <p:cNvSpPr/>
          <p:nvPr/>
        </p:nvSpPr>
        <p:spPr>
          <a:xfrm>
            <a:off x="1123154" y="2293380"/>
            <a:ext cx="7919246" cy="286789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9300" y="2659214"/>
            <a:ext cx="2651326" cy="32526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697230" y="1570895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</a:t>
            </a:r>
            <a:r>
              <a:rPr kumimoji="1" lang="en-US" altLang="ja-JP" dirty="0" smtClean="0"/>
              <a:t>n temporally odd number lattice: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59147" y="3913982"/>
            <a:ext cx="16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lang="en-US" altLang="ja-JP" dirty="0" smtClean="0"/>
              <a:t>operator 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201" y="5806162"/>
            <a:ext cx="127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properties </a:t>
            </a:r>
            <a:r>
              <a:rPr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28" name="中かっこ 27"/>
          <p:cNvSpPr/>
          <p:nvPr/>
        </p:nvSpPr>
        <p:spPr>
          <a:xfrm>
            <a:off x="1348792" y="5339291"/>
            <a:ext cx="7595032" cy="135664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19186" y="5352409"/>
            <a:ext cx="581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This formula is valid in full QCD and at the quenched level.</a:t>
            </a:r>
            <a:endParaRPr kumimoji="1" lang="ja-JP" altLang="en-US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n|n\rangle \langle n| =1&#10;\end{align*}&lt;/body&gt;&#10;  &lt;fcolor&gt;FF000000&lt;/fcolor&gt;&#10;  &lt;bcolor&gt;FFFFFFFF&lt;/bcolor&gt;&#10;  &lt;transparent&gt;True&lt;/transparent&gt;&#10;  &lt;resolution&gt;1800&lt;/resolution&gt;&#10;  &lt;imageh&gt;524&lt;/imageh&gt;&#10;  &lt;imagew&gt;145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7793" y="4038113"/>
            <a:ext cx="1122237" cy="40415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72" y="2374142"/>
            <a:ext cx="158750" cy="1799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71152" y="3096534"/>
            <a:ext cx="2635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with anti </a:t>
            </a:r>
            <a:r>
              <a:rPr kumimoji="1" lang="en-US" altLang="ja-JP" sz="1400" dirty="0" err="1" smtClean="0"/>
              <a:t>p.b.c</a:t>
            </a:r>
            <a:r>
              <a:rPr kumimoji="1" lang="en-US" altLang="ja-JP" sz="1400" dirty="0" smtClean="0"/>
              <a:t>. for time direction:</a:t>
            </a:r>
            <a:endParaRPr kumimoji="1" lang="ja-JP" altLang="en-US" sz="1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\tau,{\bf x}|\hat{U}_4|1,{\bf x} \rangle=-U_4(N_\tau,&#10;{\bf x})&#10;\end{align*}&lt;/body&gt;&#10;  &lt;fcolor&gt;FF000000&lt;/fcolor&gt;&#10;  &lt;bcolor&gt;FFFFFFFF&lt;/bcolor&gt;&#10;  &lt;transparent&gt;True&lt;/transparent&gt;&#10;  &lt;resolution&gt;1800&lt;/resolution&gt;&#10;  &lt;imageh&gt;298&lt;/imageh&gt;&#10;  &lt;imagew&gt;312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75" y="3143133"/>
            <a:ext cx="2229264" cy="21292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Z&#10;=&#10;\int &#10;\mathcal{D}\bar{q}&#10;\mathcal{D}q&#10;\mathcal{D}U&#10;{\rm e}^{-S_{\rm G}[U]+\bar{q}K[U]q}&#10;=&#10;\int &#10;\mathcal{D}U&#10;{\rm e}^{-S_{\rm G}[U]}&#10;{\rm det}K[U]&#10;\end{align*}&#10;&lt;/body&gt;&#10;  &lt;fcolor&gt;FF000000&lt;/fcolor&gt;&#10;  &lt;bcolor&gt;FFFFFFFF&lt;/bcolor&gt;&#10;  &lt;transparent&gt;True&lt;/transparent&gt;&#10;  &lt;resolution&gt;1800&lt;/resolution&gt;&#10;  &lt;imageh&gt;553&lt;/imageh&gt;&#10;  &lt;imagew&gt;6145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81" y="6332154"/>
            <a:ext cx="4696205" cy="422620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=\frac{1}{2a}\sum_\mu\gamma_\mu(\hat{U}_\mu-\hat{U}_{-\mu})&#10;\end{align*}&lt;/body&gt;&#10;  &lt;fcolor&gt;FF000000&lt;/fcolor&gt;&#10;  &lt;bcolor&gt;FFFFFFFF&lt;/bcolor&gt;&#10;  &lt;transparent&gt;True&lt;/transparent&gt;&#10;  &lt;resolution&gt;1800&lt;/resolution&gt;&#10;  &lt;imageh&gt;658&lt;/imageh&gt;&#10;  &lt;imagew&gt;279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38" y="3913982"/>
            <a:ext cx="2450821" cy="57738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619186" y="5667663"/>
            <a:ext cx="593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This formula exactly holds for each gauge-configuration {U}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and for arbitrary fermionic kernel K[U]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L&#10;=-\frac{(2ai)^{N_\tau-1}}{12V}\sum_n\lambda_n^{N_\tau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828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9" y="1405716"/>
            <a:ext cx="4051281" cy="70378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_\tau\ {\rm is\ odd}&#10;\end{align*}&lt;/body&gt;&#10;  &lt;fcolor&gt;FF000000&lt;/fcolor&gt;&#10;  &lt;bcolor&gt;FFFFFFFF&lt;/bcolor&gt;&#10;  &lt;transparent&gt;True&lt;/transparent&gt;&#10;  &lt;resolution&gt;1800&lt;/resolution&gt;&#10;  &lt;imageh&gt;213&lt;/imageh&gt;&#10;  &lt;imagew&gt;104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90" y="1678665"/>
            <a:ext cx="865327" cy="175873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4744356" y="843728"/>
            <a:ext cx="4399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100" dirty="0" smtClean="0"/>
              <a:t>TMD, </a:t>
            </a:r>
            <a:r>
              <a:rPr lang="it-IT" altLang="ja-JP" sz="1100" dirty="0"/>
              <a:t>H. Suganuma, T. Iritani, Phys. Rev. D 90, 094505 (2014).</a:t>
            </a:r>
            <a:endParaRPr lang="pt-BR" altLang="ja-JP" sz="1100" dirty="0"/>
          </a:p>
          <a:p>
            <a:r>
              <a:rPr lang="pt-BR" altLang="ja-JP" sz="1100" dirty="0"/>
              <a:t>H. Suganuma, TMD, T. Iritani, Prog. Theor. Exp. Phys. 2016, 013B06 (2016).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66575" y="4462829"/>
            <a:ext cx="552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Dirac-matrix element of the link variable operator: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|\langle n|\hat{U}_4| n \rangle|&amp;lt;1 &#10;\end{align*}&lt;/body&gt;&#10;  &lt;fcolor&gt;FF000000&lt;/fcolor&gt;&#10;  &lt;bcolor&gt;FFFFFFFF&lt;/bcolor&gt;&#10;  &lt;transparent&gt;True&lt;/transparent&gt;&#10;  &lt;resolution&gt;1800&lt;/resolution&gt;&#10;  &lt;imageh&gt;298&lt;/imageh&gt;&#10;  &lt;imagew&gt;145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32" y="4852720"/>
            <a:ext cx="1274995" cy="26077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n|\hat{U}_4| n \rangle &#10;\end{align*}&lt;/body&gt;&#10;  &lt;fcolor&gt;FF000000&lt;/fcolor&gt;&#10;  &lt;bcolor&gt;FFFFFFFF&lt;/bcolor&gt;&#10;  &lt;transparent&gt;True&lt;/transparent&gt;&#10;  &lt;resolution&gt;1800&lt;/resolution&gt;&#10;  &lt;imageh&gt;298&lt;/imageh&gt;&#10;  &lt;imagew&gt;856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05" y="4528255"/>
            <a:ext cx="685030" cy="2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線コネクタ 63"/>
          <p:cNvCxnSpPr/>
          <p:nvPr/>
        </p:nvCxnSpPr>
        <p:spPr>
          <a:xfrm flipH="1">
            <a:off x="4600900" y="1292783"/>
            <a:ext cx="28751" cy="452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5721"/>
            <a:ext cx="4572000" cy="320040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112589" y="6030387"/>
            <a:ext cx="4862741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        is a good probe for deconfinement transition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even if considering dynamical quarks.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R_A}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01" y="6112837"/>
            <a:ext cx="300395" cy="19525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-24461" y="2101409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loop: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71" y="2719937"/>
            <a:ext cx="1213570" cy="21144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-21398" y="2666463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Z3 rotated Polyakov loop: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22685" y="3029066"/>
            <a:ext cx="28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longitudinal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9" y="3082540"/>
            <a:ext cx="1130948" cy="25941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-22685" y="3342739"/>
            <a:ext cx="26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Transverse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9" y="3396213"/>
            <a:ext cx="1141609" cy="259416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-21398" y="3743546"/>
            <a:ext cx="308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81" y="4112878"/>
            <a:ext cx="2148952" cy="1330146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-22046" y="5530941"/>
            <a:ext cx="396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Ratios of 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66" y="5988190"/>
            <a:ext cx="1904796" cy="377929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36849" y="1379208"/>
            <a:ext cx="388420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Definition of the Polyakov loop fluctuations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29" y="2056132"/>
            <a:ext cx="2634356" cy="520314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5109497" y="52295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P.M. Lo, B. </a:t>
            </a:r>
            <a:r>
              <a:rPr lang="en-US" altLang="ja-JP" sz="1200" dirty="0" err="1"/>
              <a:t>Friman</a:t>
            </a:r>
            <a:r>
              <a:rPr lang="en-US" altLang="ja-JP" sz="1200" dirty="0"/>
              <a:t>, O. </a:t>
            </a:r>
            <a:r>
              <a:rPr lang="en-US" altLang="ja-JP" sz="1200" dirty="0" err="1"/>
              <a:t>Kaczmarek</a:t>
            </a:r>
            <a:r>
              <a:rPr lang="en-US" altLang="ja-JP" sz="1200" dirty="0"/>
              <a:t>, K. Redlich and </a:t>
            </a:r>
            <a:r>
              <a:rPr lang="en-US" altLang="ja-JP" sz="1200" dirty="0" smtClean="0"/>
              <a:t>C. Sasaki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 smtClean="0"/>
              <a:t>Phys</a:t>
            </a:r>
            <a:r>
              <a:rPr lang="en-US" altLang="ja-JP" sz="1200" dirty="0"/>
              <a:t>. Rev. D88, 014506 (2013); Phys. Rev. D88, 074502 (2013)</a:t>
            </a:r>
            <a:endParaRPr lang="ja-JP" altLang="en-US" sz="1200" dirty="0"/>
          </a:p>
        </p:txBody>
      </p:sp>
      <p:sp>
        <p:nvSpPr>
          <p:cNvPr id="2" name="正方形/長方形 1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</p:spTree>
    <p:extLst>
      <p:ext uri="{BB962C8B-B14F-4D97-AF65-F5344CB8AC3E}">
        <p14:creationId xmlns:p14="http://schemas.microsoft.com/office/powerpoint/2010/main" val="12178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29" y="2056132"/>
            <a:ext cx="2634356" cy="52031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-24461" y="2101409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loop: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71" y="2719937"/>
            <a:ext cx="1213570" cy="21144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-21398" y="2666463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Z3 rotated Polyakov loop: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22685" y="3029066"/>
            <a:ext cx="28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longitudinal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9" y="3082540"/>
            <a:ext cx="1130948" cy="25941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-22685" y="3342739"/>
            <a:ext cx="26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Transverse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9" y="3396213"/>
            <a:ext cx="1141609" cy="259416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-21398" y="3743546"/>
            <a:ext cx="308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81" y="4112878"/>
            <a:ext cx="2148952" cy="133014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-22046" y="5530941"/>
            <a:ext cx="396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Ratios of 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66" y="5988190"/>
            <a:ext cx="1904796" cy="377929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>
            <a:off x="4353844" y="1276709"/>
            <a:ext cx="0" cy="52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36849" y="1379208"/>
            <a:ext cx="388420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Definition of the Polyakov loop fluctuations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11615" y="1379208"/>
            <a:ext cx="454612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Dirac spectrum representation of the Polyakov loop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53844" y="3973385"/>
            <a:ext cx="4643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5655" y="2963251"/>
            <a:ext cx="1194928" cy="236603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4896719" y="2922461"/>
            <a:ext cx="150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Dirac </a:t>
            </a:r>
            <a:r>
              <a:rPr kumimoji="1" lang="en-US" altLang="ja-JP" sz="1400" dirty="0" err="1" smtClean="0"/>
              <a:t>eigenmode</a:t>
            </a:r>
            <a:r>
              <a:rPr kumimoji="1" lang="en-US" altLang="ja-JP" sz="1400" dirty="0" smtClean="0"/>
              <a:t> :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94596" y="3231900"/>
            <a:ext cx="1834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l</a:t>
            </a:r>
            <a:r>
              <a:rPr kumimoji="1" lang="en-US" altLang="ja-JP" sz="1400" dirty="0" smtClean="0"/>
              <a:t>ink variable operator :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71082" y="2659523"/>
            <a:ext cx="128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Polyakov</a:t>
            </a:r>
            <a:r>
              <a:rPr kumimoji="1" lang="en-US" altLang="ja-JP" sz="1400" dirty="0" smtClean="0"/>
              <a:t> loop :</a:t>
            </a:r>
            <a:endParaRPr kumimoji="1" lang="ja-JP" altLang="en-US" sz="1400" dirty="0"/>
          </a:p>
        </p:txBody>
      </p:sp>
      <p:sp>
        <p:nvSpPr>
          <p:cNvPr id="53" name="中かっこ 52"/>
          <p:cNvSpPr/>
          <p:nvPr/>
        </p:nvSpPr>
        <p:spPr>
          <a:xfrm>
            <a:off x="4764726" y="2698979"/>
            <a:ext cx="4293010" cy="113952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28688" y="3272987"/>
            <a:ext cx="1748154" cy="214466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9" y="2730215"/>
            <a:ext cx="139928" cy="158585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ngle N_\tau,{\bf x}|\hat{U}_4|1,{\bf x} \rangle=-U_4(N_\tau,&#10;{\bf x})&#10;\end{align*}&lt;/body&gt;&#10;  &lt;fcolor&gt;FF000000&lt;/fcolor&gt;&#10;  &lt;bcolor&gt;FFFFFFFF&lt;/bcolor&gt;&#10;  &lt;transparent&gt;True&lt;/transparent&gt;&#10;  &lt;resolution&gt;1800&lt;/resolution&gt;&#10;  &lt;imageh&gt;298&lt;/imageh&gt;&#10;  &lt;imagew&gt;312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54" y="3586562"/>
            <a:ext cx="2229264" cy="21292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L&#10;=-\frac{(2ai)^{N_\tau-1}}{12V}\sum_n\lambda_n^{N_\tau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828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8" y="1886936"/>
            <a:ext cx="4051281" cy="70378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</p:spTree>
    <p:extLst>
      <p:ext uri="{BB962C8B-B14F-4D97-AF65-F5344CB8AC3E}">
        <p14:creationId xmlns:p14="http://schemas.microsoft.com/office/powerpoint/2010/main" val="21564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29" y="2056132"/>
            <a:ext cx="2634356" cy="52031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-24461" y="2101409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loop: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71" y="2719937"/>
            <a:ext cx="1213570" cy="21144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-21398" y="2666463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Z3 rotated Polyakov loop: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22685" y="3029066"/>
            <a:ext cx="28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longitudinal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9" y="3082540"/>
            <a:ext cx="1130948" cy="25941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-22685" y="3342739"/>
            <a:ext cx="26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Transverse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9" y="3396213"/>
            <a:ext cx="1141609" cy="259416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-21398" y="3743546"/>
            <a:ext cx="308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81" y="4112878"/>
            <a:ext cx="2148952" cy="133014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-22046" y="5530941"/>
            <a:ext cx="396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Ratios of 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66" y="5988190"/>
            <a:ext cx="1904796" cy="377929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>
            <a:off x="4353844" y="1276709"/>
            <a:ext cx="0" cy="52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36849" y="1379208"/>
            <a:ext cx="388420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Definition of the Polyakov loop fluctuations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5655" y="2963251"/>
            <a:ext cx="1194928" cy="236603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4896719" y="2922461"/>
            <a:ext cx="150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Dirac </a:t>
            </a:r>
            <a:r>
              <a:rPr kumimoji="1" lang="en-US" altLang="ja-JP" sz="1400" dirty="0" err="1" smtClean="0"/>
              <a:t>eigenmode</a:t>
            </a:r>
            <a:r>
              <a:rPr kumimoji="1" lang="en-US" altLang="ja-JP" sz="1400" dirty="0" smtClean="0"/>
              <a:t> :</a:t>
            </a:r>
            <a:endParaRPr kumimoji="1" lang="ja-JP" altLang="en-US" sz="1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94596" y="3231900"/>
            <a:ext cx="1834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l</a:t>
            </a:r>
            <a:r>
              <a:rPr kumimoji="1" lang="en-US" altLang="ja-JP" sz="1400" dirty="0" smtClean="0"/>
              <a:t>ink variable operator :</a:t>
            </a:r>
            <a:endParaRPr kumimoji="1" lang="ja-JP" altLang="en-US" sz="1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71082" y="2659523"/>
            <a:ext cx="128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Polyakov</a:t>
            </a:r>
            <a:r>
              <a:rPr kumimoji="1" lang="en-US" altLang="ja-JP" sz="1400" dirty="0" smtClean="0"/>
              <a:t> loop :</a:t>
            </a:r>
            <a:endParaRPr kumimoji="1" lang="ja-JP" altLang="en-US" sz="1400" dirty="0"/>
          </a:p>
        </p:txBody>
      </p:sp>
      <p:sp>
        <p:nvSpPr>
          <p:cNvPr id="45" name="中かっこ 44"/>
          <p:cNvSpPr/>
          <p:nvPr/>
        </p:nvSpPr>
        <p:spPr>
          <a:xfrm>
            <a:off x="4764726" y="2698979"/>
            <a:ext cx="4293010" cy="113952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28688" y="3272987"/>
            <a:ext cx="1748154" cy="214466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4511615" y="1379208"/>
            <a:ext cx="454612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Dirac spectrum representation of the Polyakov loop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53844" y="3973385"/>
            <a:ext cx="4643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矢印 15"/>
          <p:cNvSpPr/>
          <p:nvPr/>
        </p:nvSpPr>
        <p:spPr>
          <a:xfrm>
            <a:off x="4121054" y="4489047"/>
            <a:ext cx="623474" cy="1268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5851179" y="3897594"/>
            <a:ext cx="1699404" cy="577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389033" y="4112878"/>
            <a:ext cx="99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combine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977318" y="4550492"/>
            <a:ext cx="35876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Dirac spectrum representation 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of the Polyakov loop fluctuations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9" y="2730215"/>
            <a:ext cx="139928" cy="158585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4721817" y="538243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example,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431946" y="649721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and...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L_L=-\frac{(2ai)^{N_\tau-1}}{12V}&#10;\sum_n\lambda_n^{N_\tau-1}{\rm Re}\left(\mathrm{e}^{2\pi ki/3}\langle n|\hat{U}_4| n \rangle\right)&#10;\end{align*}&lt;/body&gt;&#10;  &lt;fcolor&gt;FF000000&lt;/fcolor&gt;&#10;  &lt;bcolor&gt;FFFFFFFF&lt;/bcolor&gt;&#10;  &lt;transparent&gt;True&lt;/transparent&gt;&#10;  &lt;resolution&gt;1800&lt;/resolution&gt;&#10;  &lt;imageh&gt;665&lt;/imageh&gt;&#10;  &lt;imagew&gt;532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74" y="5860625"/>
            <a:ext cx="4014444" cy="501711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ngle N_\tau,{\bf x}|\hat{U}_4|1,{\bf x} \rangle=-U_4(N_\tau,&#10;{\bf x})&#10;\end{align*}&lt;/body&gt;&#10;  &lt;fcolor&gt;FF000000&lt;/fcolor&gt;&#10;  &lt;bcolor&gt;FFFFFFFF&lt;/bcolor&gt;&#10;  &lt;transparent&gt;True&lt;/transparent&gt;&#10;  &lt;resolution&gt;1800&lt;/resolution&gt;&#10;  &lt;imageh&gt;298&lt;/imageh&gt;&#10;  &lt;imagew&gt;312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54" y="3586562"/>
            <a:ext cx="2229264" cy="21292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L&#10;=-\frac{(2ai)^{N_\tau-1}}{12V}\sum_n\lambda_n^{N_\tau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828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8" y="1886936"/>
            <a:ext cx="4051281" cy="703787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</p:spTree>
    <p:extLst>
      <p:ext uri="{BB962C8B-B14F-4D97-AF65-F5344CB8AC3E}">
        <p14:creationId xmlns:p14="http://schemas.microsoft.com/office/powerpoint/2010/main" val="2172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R_A=&#10;\frac{&#10;\left\langle\left|\sum_n\lambda_n^{N_\tau-1}\langle n|\hat{U}_4| n \rangle\right|^2\right\rangle&#10;-&#10;\left\langle\left|\sum_n\lambda_n^{N_\tau-1}\langle n|\hat{U}_4| n \rangle\right|\right\rangle^2&#10;}{&#10;\left\langle\left(\sum_n\lambda_n^{N_\tau-1}{\rm Re}\left(\mathrm{e}^{2\pi ki/3}\langle n|\hat{U}_4| n \rangle\right)\right)^2\right\rangle&#10;-&#10;\left\langle\sum_n\lambda_n^{N_\tau-1}{\rm Re}\left(\mathrm{e}^{2\pi ki/3}\langle n|\hat{U}_4| n \rangle\right)\right\rangle^2&#10;}&#10;\end{align*}&lt;/body&gt;&#10;  &lt;fcolor&gt;FF000000&lt;/fcolor&gt;&#10;  &lt;bcolor&gt;FFFFFFFF&lt;/bcolor&gt;&#10;  &lt;transparent&gt;True&lt;/transparent&gt;&#10;  &lt;resolution&gt;1800&lt;/resolution&gt;&#10;  &lt;imageh&gt;1265&lt;/imageh&gt;&#10;  &lt;imagew&gt;899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" y="1688701"/>
            <a:ext cx="7690786" cy="108110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8023" y="1199073"/>
            <a:ext cx="627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particular, the ratio         can be represented using Dirac modes: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4" y="1273086"/>
            <a:ext cx="338667" cy="2201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8023" y="3092883"/>
            <a:ext cx="7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1: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ratio         is a good “order parameter” for deconfinement transition.</a:t>
            </a:r>
            <a:endParaRPr kumimoji="1" lang="ja-JP" altLang="en-US" dirty="0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3167482"/>
            <a:ext cx="338667" cy="22013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</p:spTree>
    <p:extLst>
      <p:ext uri="{BB962C8B-B14F-4D97-AF65-F5344CB8AC3E}">
        <p14:creationId xmlns:p14="http://schemas.microsoft.com/office/powerpoint/2010/main" val="11791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R_A=&#10;\frac{&#10;\left\langle\left|\sum_n\lambda_n^{N_\tau-1}\langle n|\hat{U}_4| n \rangle\right|^2\right\rangle&#10;-&#10;\left\langle\left|\sum_n\lambda_n^{N_\tau-1}\langle n|\hat{U}_4| n \rangle\right|\right\rangle^2&#10;}{&#10;\left\langle\left(\sum_n\lambda_n^{N_\tau-1}{\rm Re}\left(\mathrm{e}^{2\pi ki/3}\langle n|\hat{U}_4| n \rangle\right)\right)^2\right\rangle&#10;-&#10;\left\langle\sum_n\lambda_n^{N_\tau-1}{\rm Re}\left(\mathrm{e}^{2\pi ki/3}\langle n|\hat{U}_4| n \rangle\right)\right\rangle^2&#10;}&#10;\end{align*}&lt;/body&gt;&#10;  &lt;fcolor&gt;FF000000&lt;/fcolor&gt;&#10;  &lt;bcolor&gt;FFFFFFFF&lt;/bcolor&gt;&#10;  &lt;transparent&gt;True&lt;/transparent&gt;&#10;  &lt;resolution&gt;1800&lt;/resolution&gt;&#10;  &lt;imageh&gt;1265&lt;/imageh&gt;&#10;  &lt;imagew&gt;899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" y="1688701"/>
            <a:ext cx="7690786" cy="10811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8023" y="3092883"/>
            <a:ext cx="7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1: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ratio         is a good “order parameter” for deconfinement transition.</a:t>
            </a:r>
            <a:endParaRPr kumimoji="1" lang="ja-JP" altLang="en-US" dirty="0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3167482"/>
            <a:ext cx="338667" cy="220133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38023" y="3536814"/>
            <a:ext cx="8062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2: </a:t>
            </a:r>
            <a:r>
              <a:rPr lang="ja-JP" altLang="en-US" dirty="0"/>
              <a:t>Ｔ</a:t>
            </a:r>
            <a:r>
              <a:rPr lang="en-US" altLang="ja-JP" dirty="0" smtClean="0"/>
              <a:t>he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damping factor</a:t>
            </a:r>
            <a:r>
              <a:rPr kumimoji="1" lang="en-US" altLang="ja-JP" dirty="0" smtClean="0"/>
              <a:t>            </a:t>
            </a:r>
            <a:r>
              <a:rPr lang="en-US" altLang="ja-JP" dirty="0"/>
              <a:t> </a:t>
            </a:r>
            <a:r>
              <a:rPr lang="en-US" altLang="ja-JP" dirty="0" smtClean="0"/>
              <a:t>is very small with small                 ,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lang="en-US" altLang="ja-JP" dirty="0" smtClean="0"/>
              <a:t>then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low-lying </a:t>
            </a:r>
            <a:r>
              <a:rPr kumimoji="1" lang="en-US" altLang="ja-JP" dirty="0" smtClean="0"/>
              <a:t>Dirac modes (with small                  ) are not important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      </a:t>
            </a:r>
            <a:r>
              <a:rPr lang="en-US" altLang="ja-JP" dirty="0" smtClean="0"/>
              <a:t>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while these modes are important modes for chiral symmetry breaking.</a:t>
            </a:r>
            <a:endParaRPr kumimoji="1" lang="en-US" altLang="ja-JP" dirty="0" smtClean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mbda_n^{N_\tau-1}&#10;\end{align*}&lt;/body&gt;&#10;  &lt;fcolor&gt;FF000000&lt;/fcolor&gt;&#10;  &lt;bcolor&gt;FFFFFFFF&lt;/bcolor&gt;&#10;  &lt;transparent&gt;True&lt;/transparent&gt;&#10;  &lt;resolution&gt;1800&lt;/resolution&gt;&#10;  &lt;imageh&gt;285&lt;/imageh&gt;&#10;  &lt;imagew&gt;64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82" y="3612933"/>
            <a:ext cx="506397" cy="22550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|\lambda_n|\simeq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43" y="3884637"/>
            <a:ext cx="771325" cy="22973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19" y="3910171"/>
            <a:ext cx="291924" cy="18975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859851" y="351128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2920553" y="1755068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462470" y="1740867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830615" y="231294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505603" y="228632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|\lambda_n|\simeq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26" y="3612933"/>
            <a:ext cx="771325" cy="22973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38023" y="1199073"/>
            <a:ext cx="627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particular, the ratio         can be represented using Dirac modes: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4" y="1273086"/>
            <a:ext cx="338667" cy="220133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</p:spTree>
    <p:extLst>
      <p:ext uri="{BB962C8B-B14F-4D97-AF65-F5344CB8AC3E}">
        <p14:creationId xmlns:p14="http://schemas.microsoft.com/office/powerpoint/2010/main" val="38152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R_A=&#10;\frac{&#10;\left\langle\left|\sum_n\lambda_n^{N_\tau-1}\langle n|\hat{U}_4| n \rangle\right|^2\right\rangle&#10;-&#10;\left\langle\left|\sum_n\lambda_n^{N_\tau-1}\langle n|\hat{U}_4| n \rangle\right|\right\rangle^2&#10;}{&#10;\left\langle\left(\sum_n\lambda_n^{N_\tau-1}{\rm Re}\left(\mathrm{e}^{2\pi ki/3}\langle n|\hat{U}_4| n \rangle\right)\right)^2\right\rangle&#10;-&#10;\left\langle\sum_n\lambda_n^{N_\tau-1}{\rm Re}\left(\mathrm{e}^{2\pi ki/3}\langle n|\hat{U}_4| n \rangle\right)\right\rangle^2&#10;}&#10;\end{align*}&lt;/body&gt;&#10;  &lt;fcolor&gt;FF000000&lt;/fcolor&gt;&#10;  &lt;bcolor&gt;FFFFFFFF&lt;/bcolor&gt;&#10;  &lt;transparent&gt;True&lt;/transparent&gt;&#10;  &lt;resolution&gt;1800&lt;/resolution&gt;&#10;  &lt;imageh&gt;1265&lt;/imageh&gt;&#10;  &lt;imagew&gt;899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" y="1688701"/>
            <a:ext cx="7690786" cy="10811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8023" y="3092883"/>
            <a:ext cx="7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1: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ratio         is a good “order parameter” for deconfinement transition.</a:t>
            </a:r>
            <a:endParaRPr kumimoji="1" lang="ja-JP" altLang="en-US" dirty="0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3167482"/>
            <a:ext cx="338667" cy="220133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594595" y="4638413"/>
            <a:ext cx="579049" cy="560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449347" y="4534743"/>
            <a:ext cx="6680131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Thus, the essential modes for chiral symmetry </a:t>
            </a:r>
            <a:r>
              <a:rPr lang="en-US" altLang="ja-JP" dirty="0" smtClean="0"/>
              <a:t>breaking in </a:t>
            </a:r>
            <a:r>
              <a:rPr lang="en-US" altLang="ja-JP" dirty="0"/>
              <a:t>QCD </a:t>
            </a:r>
            <a:endParaRPr lang="en-US" altLang="ja-JP" dirty="0" smtClean="0"/>
          </a:p>
          <a:p>
            <a:r>
              <a:rPr lang="en-US" altLang="ja-JP" dirty="0" smtClean="0"/>
              <a:t>are </a:t>
            </a:r>
            <a:r>
              <a:rPr lang="en-US" altLang="ja-JP" dirty="0"/>
              <a:t>not important to quantify the </a:t>
            </a:r>
            <a:r>
              <a:rPr lang="en-US" altLang="ja-JP" dirty="0" smtClean="0"/>
              <a:t>Polyakov loop fluctuations, </a:t>
            </a:r>
          </a:p>
          <a:p>
            <a:r>
              <a:rPr lang="en-US" altLang="ja-JP" dirty="0" smtClean="0"/>
              <a:t>which </a:t>
            </a:r>
            <a:r>
              <a:rPr lang="en-US" altLang="ja-JP" dirty="0"/>
              <a:t>are sensitive observables </a:t>
            </a:r>
            <a:r>
              <a:rPr lang="en-US" altLang="ja-JP" dirty="0" smtClean="0"/>
              <a:t>to confinement </a:t>
            </a:r>
            <a:r>
              <a:rPr lang="en-US" altLang="ja-JP" dirty="0"/>
              <a:t>properties in QCD.</a:t>
            </a:r>
            <a:endParaRPr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2920553" y="1755068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462470" y="1740867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830615" y="231294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505603" y="228632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8023" y="1199073"/>
            <a:ext cx="627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particular, the ratio         can be represented using Dirac modes: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4" y="1273086"/>
            <a:ext cx="338667" cy="22013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8023" y="3536814"/>
            <a:ext cx="8062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2: </a:t>
            </a:r>
            <a:r>
              <a:rPr lang="ja-JP" altLang="en-US" dirty="0"/>
              <a:t>Ｔ</a:t>
            </a:r>
            <a:r>
              <a:rPr lang="en-US" altLang="ja-JP" dirty="0" smtClean="0"/>
              <a:t>he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damping factor</a:t>
            </a:r>
            <a:r>
              <a:rPr kumimoji="1" lang="en-US" altLang="ja-JP" dirty="0" smtClean="0"/>
              <a:t>            </a:t>
            </a:r>
            <a:r>
              <a:rPr lang="en-US" altLang="ja-JP" dirty="0"/>
              <a:t> </a:t>
            </a:r>
            <a:r>
              <a:rPr lang="en-US" altLang="ja-JP" dirty="0" smtClean="0"/>
              <a:t>is very small with small                 ,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lang="en-US" altLang="ja-JP" dirty="0" smtClean="0"/>
              <a:t>then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low-lying </a:t>
            </a:r>
            <a:r>
              <a:rPr kumimoji="1" lang="en-US" altLang="ja-JP" dirty="0" smtClean="0"/>
              <a:t>Dirac modes (with small                  ) are not important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      </a:t>
            </a:r>
            <a:r>
              <a:rPr lang="en-US" altLang="ja-JP" dirty="0" smtClean="0"/>
              <a:t>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while these modes are important modes for chiral symmetry breaking.</a:t>
            </a:r>
            <a:endParaRPr kumimoji="1" lang="en-US" altLang="ja-JP" dirty="0" smtClean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lambda_n^{N_\tau-1}&#10;\end{align*}&lt;/body&gt;&#10;  &lt;fcolor&gt;FF000000&lt;/fcolor&gt;&#10;  &lt;bcolor&gt;FFFFFFFF&lt;/bcolor&gt;&#10;  &lt;transparent&gt;True&lt;/transparent&gt;&#10;  &lt;resolution&gt;1800&lt;/resolution&gt;&#10;  &lt;imageh&gt;285&lt;/imageh&gt;&#10;  &lt;imagew&gt;64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82" y="3612933"/>
            <a:ext cx="506397" cy="22550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|\lambda_n|\simeq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43" y="3884637"/>
            <a:ext cx="771325" cy="229737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19" y="3910171"/>
            <a:ext cx="291924" cy="189750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2859851" y="351128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|\lambda_n|\simeq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26" y="3612933"/>
            <a:ext cx="771325" cy="2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R_A=&#10;\frac{&#10;\left\langle\left|\sum_n\lambda_n^{N_\tau-1}\langle n|\hat{U}_4| n \rangle\right|^2\right\rangle&#10;-&#10;\left\langle\left|\sum_n\lambda_n^{N_\tau-1}\langle n|\hat{U}_4| n \rangle\right|\right\rangle^2&#10;}{&#10;\left\langle\left(\sum_n\lambda_n^{N_\tau-1}{\rm Re}\left(\mathrm{e}^{2\pi ki/3}\langle n|\hat{U}_4| n \rangle\right)\right)^2\right\rangle&#10;-&#10;\left\langle\sum_n\lambda_n^{N_\tau-1}{\rm Re}\left(\mathrm{e}^{2\pi ki/3}\langle n|\hat{U}_4| n \rangle\right)\right\rangle^2&#10;}&#10;\end{align*}&lt;/body&gt;&#10;  &lt;fcolor&gt;FF000000&lt;/fcolor&gt;&#10;  &lt;bcolor&gt;FFFFFFFF&lt;/bcolor&gt;&#10;  &lt;transparent&gt;True&lt;/transparent&gt;&#10;  &lt;resolution&gt;1800&lt;/resolution&gt;&#10;  &lt;imageh&gt;1265&lt;/imageh&gt;&#10;  &lt;imagew&gt;899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" y="1688701"/>
            <a:ext cx="7690786" cy="10811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8023" y="3092883"/>
            <a:ext cx="7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1: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ratio         is a good “order parameter” for deconfinement transition.</a:t>
            </a:r>
            <a:endParaRPr kumimoji="1" lang="ja-JP" altLang="en-US" dirty="0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3167482"/>
            <a:ext cx="338667" cy="220133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594595" y="4638413"/>
            <a:ext cx="579049" cy="560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449347" y="4534743"/>
            <a:ext cx="6680131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Thus, the essential modes for chiral symmetry </a:t>
            </a:r>
            <a:r>
              <a:rPr lang="en-US" altLang="ja-JP" dirty="0" smtClean="0"/>
              <a:t>breaking in </a:t>
            </a:r>
            <a:r>
              <a:rPr lang="en-US" altLang="ja-JP" dirty="0"/>
              <a:t>QCD </a:t>
            </a:r>
            <a:endParaRPr lang="en-US" altLang="ja-JP" dirty="0" smtClean="0"/>
          </a:p>
          <a:p>
            <a:r>
              <a:rPr lang="en-US" altLang="ja-JP" dirty="0" smtClean="0"/>
              <a:t>are </a:t>
            </a:r>
            <a:r>
              <a:rPr lang="en-US" altLang="ja-JP" dirty="0"/>
              <a:t>not important to quantify the </a:t>
            </a:r>
            <a:r>
              <a:rPr lang="en-US" altLang="ja-JP" dirty="0" smtClean="0"/>
              <a:t>Polyakov loop fluctuations</a:t>
            </a:r>
            <a:r>
              <a:rPr lang="en-US" altLang="ja-JP" dirty="0"/>
              <a:t>, </a:t>
            </a:r>
            <a:endParaRPr lang="en-US" altLang="ja-JP" dirty="0" smtClean="0"/>
          </a:p>
          <a:p>
            <a:r>
              <a:rPr lang="en-US" altLang="ja-JP" dirty="0" smtClean="0"/>
              <a:t>which </a:t>
            </a:r>
            <a:r>
              <a:rPr lang="en-US" altLang="ja-JP" dirty="0"/>
              <a:t>are sensitive observables </a:t>
            </a:r>
            <a:r>
              <a:rPr lang="en-US" altLang="ja-JP" dirty="0" smtClean="0"/>
              <a:t>to confinement </a:t>
            </a:r>
            <a:r>
              <a:rPr lang="en-US" altLang="ja-JP" dirty="0"/>
              <a:t>properties in QCD.</a:t>
            </a:r>
            <a:endParaRPr lang="ja-JP" altLang="en-US" dirty="0"/>
          </a:p>
        </p:txBody>
      </p:sp>
      <p:sp>
        <p:nvSpPr>
          <p:cNvPr id="56" name="右矢印 55"/>
          <p:cNvSpPr/>
          <p:nvPr/>
        </p:nvSpPr>
        <p:spPr>
          <a:xfrm>
            <a:off x="595047" y="5834610"/>
            <a:ext cx="579049" cy="560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433846" y="5763418"/>
            <a:ext cx="6922407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This result suggests that </a:t>
            </a:r>
          </a:p>
          <a:p>
            <a:r>
              <a:rPr lang="en-US" altLang="ja-JP" dirty="0" smtClean="0"/>
              <a:t>there is </a:t>
            </a:r>
            <a:r>
              <a:rPr lang="en-US" altLang="ja-JP" dirty="0"/>
              <a:t>no direct, one-to-one correspondence </a:t>
            </a:r>
            <a:endParaRPr lang="en-US" altLang="ja-JP" dirty="0" smtClean="0"/>
          </a:p>
          <a:p>
            <a:r>
              <a:rPr lang="en-US" altLang="ja-JP" dirty="0" smtClean="0"/>
              <a:t>between confinement and </a:t>
            </a:r>
            <a:r>
              <a:rPr lang="en-US" altLang="ja-JP" dirty="0"/>
              <a:t>chiral symmetry breaking in </a:t>
            </a:r>
            <a:r>
              <a:rPr lang="en-US" altLang="ja-JP" dirty="0" smtClean="0"/>
              <a:t>QCD.</a:t>
            </a:r>
            <a:endParaRPr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2920553" y="1755068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462470" y="1740867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830615" y="231294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505603" y="228632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8023" y="1199073"/>
            <a:ext cx="627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particular, the ratio         can be represented using Dirac modes: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4" y="1273086"/>
            <a:ext cx="338667" cy="22013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8023" y="3536814"/>
            <a:ext cx="8062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2: </a:t>
            </a:r>
            <a:r>
              <a:rPr lang="ja-JP" altLang="en-US" dirty="0"/>
              <a:t>Ｔ</a:t>
            </a:r>
            <a:r>
              <a:rPr lang="en-US" altLang="ja-JP" dirty="0" smtClean="0"/>
              <a:t>he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damping factor</a:t>
            </a:r>
            <a:r>
              <a:rPr kumimoji="1" lang="en-US" altLang="ja-JP" dirty="0" smtClean="0"/>
              <a:t>            </a:t>
            </a:r>
            <a:r>
              <a:rPr lang="en-US" altLang="ja-JP" dirty="0"/>
              <a:t> </a:t>
            </a:r>
            <a:r>
              <a:rPr lang="en-US" altLang="ja-JP" dirty="0" smtClean="0"/>
              <a:t>is very small with small                 ,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lang="en-US" altLang="ja-JP" dirty="0" smtClean="0"/>
              <a:t>then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low-lying </a:t>
            </a:r>
            <a:r>
              <a:rPr kumimoji="1" lang="en-US" altLang="ja-JP" dirty="0" smtClean="0"/>
              <a:t>Dirac modes (with small                  ) are not important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      </a:t>
            </a:r>
            <a:r>
              <a:rPr lang="en-US" altLang="ja-JP" dirty="0" smtClean="0"/>
              <a:t>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while these modes are important modes for chiral symmetry breaking.</a:t>
            </a:r>
            <a:endParaRPr kumimoji="1" lang="en-US" altLang="ja-JP" dirty="0" smtClean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lambda_n^{N_\tau-1}&#10;\end{align*}&lt;/body&gt;&#10;  &lt;fcolor&gt;FF000000&lt;/fcolor&gt;&#10;  &lt;bcolor&gt;FFFFFFFF&lt;/bcolor&gt;&#10;  &lt;transparent&gt;True&lt;/transparent&gt;&#10;  &lt;resolution&gt;1800&lt;/resolution&gt;&#10;  &lt;imageh&gt;285&lt;/imageh&gt;&#10;  &lt;imagew&gt;64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82" y="3612933"/>
            <a:ext cx="506397" cy="22550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|\lambda_n|\simeq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43" y="3884637"/>
            <a:ext cx="771325" cy="229737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R_A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19" y="3910171"/>
            <a:ext cx="291924" cy="189750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2859851" y="3511280"/>
            <a:ext cx="601586" cy="38174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|\lambda_n|\simeq0&#10;\end{align*}&lt;/body&gt;&#10;  &lt;fcolor&gt;FF000000&lt;/fcolor&gt;&#10;  &lt;bcolor&gt;FFFFFFFF&lt;/bcolor&gt;&#10;  &lt;transparent&gt;True&lt;/transparent&gt;&#10;  &lt;resolution&gt;1800&lt;/resolution&gt;&#10;  &lt;imageh&gt;249&lt;/imageh&gt;&#10;  &lt;imagew&gt;83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26" y="3612933"/>
            <a:ext cx="771325" cy="2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58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185" y="3035057"/>
            <a:ext cx="19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nalytical part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216" y="3541403"/>
            <a:ext cx="696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</a:t>
            </a:r>
            <a:r>
              <a:rPr lang="en-US" altLang="ja-JP" sz="2000" dirty="0" smtClean="0"/>
              <a:t>loop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loop fluctuations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3184" y="4320533"/>
            <a:ext cx="20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Numerical part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216" y="4744008"/>
            <a:ext cx="584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Numerical analysis for each Dirac-mode contribution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  to the Polyakov loop fluctuations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575" y="2518655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Our work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575" y="915492"/>
            <a:ext cx="189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Introduction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217" y="1351196"/>
            <a:ext cx="7509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Quark confinement, Polyakov loop and its fluctuations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Chiral symmetry breaking and Dirac eigenmode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Deconfinement transition and chiral restoration at finite temperature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575" y="5615122"/>
            <a:ext cx="233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Recent progress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827216" y="6076787"/>
            <a:ext cx="6964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relation between Polyakov loop and overlap-Dirac modes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958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67552" y="81075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altLang="ja-JP" sz="2400" dirty="0"/>
              <a:t>Dirac spectrum representation of the Polyakov loop fluctuations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28" y="2132722"/>
            <a:ext cx="2634356" cy="52031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-71162" y="2177999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loop: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70" y="2796527"/>
            <a:ext cx="1213570" cy="21144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-68099" y="2743053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Z3 rotated Polyakov loop: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69386" y="3105656"/>
            <a:ext cx="28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longitudinal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98" y="3159130"/>
            <a:ext cx="1130948" cy="25941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-69386" y="3419329"/>
            <a:ext cx="26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Transverse</a:t>
            </a:r>
            <a:r>
              <a:rPr kumimoji="1" lang="en-US" altLang="ja-JP" dirty="0" smtClean="0"/>
              <a:t> Polyakov loop:</a:t>
            </a:r>
            <a:endParaRPr kumimoji="1" lang="ja-JP" altLang="en-US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98" y="3472803"/>
            <a:ext cx="1141609" cy="259416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-68099" y="3820136"/>
            <a:ext cx="308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80" y="4189468"/>
            <a:ext cx="2148952" cy="133014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-68747" y="5607531"/>
            <a:ext cx="396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Ratios of </a:t>
            </a:r>
            <a:r>
              <a:rPr kumimoji="1" lang="en-US" altLang="ja-JP" dirty="0" smtClean="0"/>
              <a:t>Polyakov loop susceptibilities:</a:t>
            </a:r>
            <a:endParaRPr kumimoji="1" lang="ja-JP" altLang="en-US" dirty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5" y="6064780"/>
            <a:ext cx="1904796" cy="377929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>
            <a:off x="4307143" y="1711366"/>
            <a:ext cx="0" cy="484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81186" y="1636120"/>
            <a:ext cx="388420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Definition of the Polyakov loop fluctuations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31297" y="1625867"/>
            <a:ext cx="360368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Λ-dependent Polyakov loop fluctuations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265285" y="516589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60380" y="2141424"/>
            <a:ext cx="381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Infrared cutoff of the Dirac eigenvalue: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72" y="2219989"/>
            <a:ext cx="166158" cy="1883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tilde{L}_\Lambda&#10;=-\frac{(2ai)^{N_\tau-1}}{12V}\sum_{|\lambda_n|&amp;gt;\Lambda}\lambda_n^{N_\tau-1}\mathrm{e}^{2\pi ki/3}\langle n|\hat{U}_4| n \rangle &#10;\end{align*}&lt;/body&gt;&#10;  &lt;fcolor&gt;FF000000&lt;/fcolor&gt;&#10;  &lt;bcolor&gt;FFFFFFFF&lt;/bcolor&gt;&#10;  &lt;transparent&gt;True&lt;/transparent&gt;&#10;  &lt;resolution&gt;1800&lt;/resolution&gt;&#10;  &lt;imageh&gt;731&lt;/imageh&gt;&#10;  &lt;imagew&gt;4995&lt;/imagew&gt;&#10;  &lt;scale&gt;50&lt;/scale&gt;&#10;  &lt;cursor&gt;18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22" y="3203417"/>
            <a:ext cx="3952611" cy="578449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4432152" y="2775031"/>
            <a:ext cx="470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Λ-dependent (IR-cut) Z3 rotated Polyakov loop: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432152" y="3817777"/>
            <a:ext cx="437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Λ-dependent Polyakov loop susceptibilities:</a:t>
            </a:r>
            <a:endParaRPr kumimoji="1" lang="ja-JP" altLang="en-US" dirty="0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\chi)_{\Lambda}=\frac{1}{T^3}\frac{N_\sigma^3}{N_\tau^3}&#10;[\langle Y_{\Lambda}^2 \rangle-\langle Y_{\Lambda} \rangle^2],&#10;\end{align*}&lt;/body&gt;&#10;  &lt;fcolor&gt;FF000000&lt;/fcolor&gt;&#10;  &lt;bcolor&gt;FFFFFFFF&lt;/bcolor&gt;&#10;  &lt;transparent&gt;True&lt;/transparent&gt;&#10;  &lt;resolution&gt;1800&lt;/resolution&gt;&#10;  &lt;imageh&gt;610&lt;/imageh&gt;&#10;  &lt;imagew&gt;315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03" y="4352518"/>
            <a:ext cx="3336925" cy="64558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Y\equiv|L|, \ L_L, \ L_T&#10;\end{align*}&lt;/body&gt;&#10;  &lt;fcolor&gt;FF000000&lt;/fcolor&gt;&#10;  &lt;bcolor&gt;FFFFFFFF&lt;/bcolor&gt;&#10;  &lt;transparent&gt;True&lt;/transparent&gt;&#10;  &lt;resolution&gt;1800&lt;/resolution&gt;&#10;  &lt;imageh&gt;249&lt;/imageh&gt;&#10;  &lt;imagew&gt;184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52" y="5170569"/>
            <a:ext cx="1952625" cy="263525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(R_A)_{\Lambda}=\frac{(\chi_A)_{\Lambda}}{(\chi_L)_{\Lambda}}&#10;\end{align*}&lt;/body&gt;&#10;  &lt;fcolor&gt;FF000000&lt;/fcolor&gt;&#10;  &lt;bcolor&gt;FFFFFFFF&lt;/bcolor&gt;&#10;  &lt;transparent&gt;True&lt;/transparent&gt;&#10;  &lt;resolution&gt;1800&lt;/resolution&gt;&#10;  &lt;imageh&gt;588&lt;/imageh&gt;&#10;  &lt;imagew&gt;1692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53" y="5877609"/>
            <a:ext cx="1576347" cy="547809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4432152" y="5495436"/>
            <a:ext cx="385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Λ-dependent ratios of susceptibilities:</a:t>
            </a:r>
            <a:endParaRPr kumimoji="1" lang="ja-JP" altLang="en-US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L&#10;=-\frac{(2ai)^{N_\tau-1}}{12V}\sum_n\lambda_n^{N_\tau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828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96" y="911692"/>
            <a:ext cx="3379930" cy="5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58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185" y="3035057"/>
            <a:ext cx="19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nalytical part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216" y="3541403"/>
            <a:ext cx="696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</a:t>
            </a:r>
            <a:r>
              <a:rPr lang="en-US" altLang="ja-JP" sz="2000" dirty="0" smtClean="0"/>
              <a:t>loop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loop fluctuations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3184" y="4320533"/>
            <a:ext cx="20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Numerical part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216" y="4744008"/>
            <a:ext cx="584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Numerical analysis for each Dirac-mode contribution </a:t>
            </a:r>
          </a:p>
          <a:p>
            <a:r>
              <a:rPr lang="en-US" altLang="ja-JP" sz="2000" dirty="0" smtClean="0"/>
              <a:t>  to the Polyakov loop fluctuations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575" y="2518655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Our work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575" y="915492"/>
            <a:ext cx="189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Introduction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217" y="1351196"/>
            <a:ext cx="7509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Quark confinement, Polyakov loop and its fluctuations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Chiral symmetry breaking and Dirac eigenmode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Deconfinement transition and chiral restoration at finite temperature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575" y="5615122"/>
            <a:ext cx="233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Recent progress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827216" y="6076787"/>
            <a:ext cx="6964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relation between Polyakov loop and overlap-Dirac modes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97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ja-JP" sz="2400" dirty="0" smtClean="0"/>
              <a:t>Introduction of the Infrared cutoff for Dirac modes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Y\equiv|L|, \ L_L, \ L_T&#10;\end{align*}&lt;/body&gt;&#10;  &lt;fcolor&gt;FF000000&lt;/fcolor&gt;&#10;  &lt;bcolor&gt;FFFFFFFF&lt;/bcolor&gt;&#10;  &lt;transparent&gt;True&lt;/transparent&gt;&#10;  &lt;resolution&gt;1800&lt;/resolution&gt;&#10;  &lt;imageh&gt;249&lt;/imageh&gt;&#10;  &lt;imagew&gt;184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69" y="1699046"/>
            <a:ext cx="1952625" cy="26352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743503" y="2282990"/>
            <a:ext cx="1682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where, for example, </a:t>
            </a:r>
            <a:endParaRPr kumimoji="1" lang="ja-JP" altLang="en-US" sz="1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R_A)_{\Lambda}=\frac{(\chi_A)_{\Lambda}}{(\chi_L)_{\Lambda}}&#10;\end{align*}&lt;/body&gt;&#10;  &lt;fcolor&gt;FF000000&lt;/fcolor&gt;&#10;  &lt;bcolor&gt;FFFFFFFF&lt;/bcolor&gt;&#10;  &lt;transparent&gt;True&lt;/transparent&gt;&#10;  &lt;resolution&gt;1800&lt;/resolution&gt;&#10;  &lt;imageh&gt;588&lt;/imageh&gt;&#10;  &lt;imagew&gt;1692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8" y="3222561"/>
            <a:ext cx="1790700" cy="6223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95736" y="1138686"/>
            <a:ext cx="440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Define     -dependent (IR-cut) susceptibilities: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0" y="1220534"/>
            <a:ext cx="166158" cy="18838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(L_L)_{\Lambda}=C_{\tau}&#10;\sum_{|\lambda_n|&amp;gt;\Lambda}&#10;\lambda_n^{N_\tau-1}{\rm Re}\left(\mathrm{e}^{2\pi ki/3}( n|\hat{U}_4| n )\right)&#10;\end{align*}&lt;/body&gt;&#10;  &lt;fcolor&gt;FF000000&lt;/fcolor&gt;&#10;  &lt;bcolor&gt;FFFFFFFF&lt;/bcolor&gt;&#10;  &lt;transparent&gt;True&lt;/transparent&gt;&#10;  &lt;resolution&gt;1800&lt;/resolution&gt;&#10;  &lt;imageh&gt;640&lt;/imageh&gt;&#10;  &lt;imagew&gt;4915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7" y="2293320"/>
            <a:ext cx="3277973" cy="42683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395736" y="2771381"/>
            <a:ext cx="527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Define     -dependent (IR-cut) ratio of susceptibilities:</a:t>
            </a:r>
            <a:endParaRPr kumimoji="1" lang="ja-JP" altLang="en-US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0" y="2853229"/>
            <a:ext cx="166158" cy="18838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395736" y="4108940"/>
            <a:ext cx="467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Define     -dependent (IR-cut) chiral condensate:</a:t>
            </a:r>
            <a:endParaRPr kumimoji="1" lang="ja-JP" altLang="en-US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0" y="4190788"/>
            <a:ext cx="166158" cy="188383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bar{\psi}\psi \rangle_{\Lambda}&#10;=-\frac{1}{V}\sum_{|\lambda_n|\geq\Lambda}\frac{2m}{\lambda_n^2+m^2}&#10;\end{align*}&lt;/body&gt;&#10;  &lt;fcolor&gt;FF000000&lt;/fcolor&gt;&#10;  &lt;bcolor&gt;FFFFFFFF&lt;/bcolor&gt;&#10;  &lt;transparent&gt;True&lt;/transparent&gt;&#10;  &lt;resolution&gt;1800&lt;/resolution&gt;&#10;  &lt;imageh&gt;688&lt;/imageh&gt;&#10;  &lt;imagew&gt;3122&lt;/imagew&gt;&#10;  &lt;scale&gt;50&lt;/scale&gt;&#10;  &lt;cursor&gt;1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8" y="4649637"/>
            <a:ext cx="3304117" cy="728133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95736" y="5446499"/>
            <a:ext cx="817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Define the ratios, which </a:t>
            </a:r>
            <a:r>
              <a:rPr lang="en-US" altLang="ja-JP" dirty="0" smtClean="0"/>
              <a:t>indicate </a:t>
            </a:r>
            <a:r>
              <a:rPr lang="en-US" altLang="ja-JP" dirty="0"/>
              <a:t>the influence </a:t>
            </a:r>
            <a:r>
              <a:rPr lang="en-US" altLang="ja-JP" dirty="0" smtClean="0"/>
              <a:t>of removing </a:t>
            </a:r>
            <a:r>
              <a:rPr lang="en-US" altLang="ja-JP" dirty="0"/>
              <a:t>the low-lying Dirac </a:t>
            </a:r>
            <a:r>
              <a:rPr lang="en-US" altLang="ja-JP" dirty="0" smtClean="0"/>
              <a:t>modes:</a:t>
            </a:r>
            <a:endParaRPr kumimoji="1" lang="ja-JP" altLang="en-US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R_{\rm conf}= \frac{(R_A)_{\Lambda}}{R_A},&#10;\end{align*}&lt;/body&gt;&#10;  &lt;fcolor&gt;FF000000&lt;/fcolor&gt;&#10;  &lt;bcolor&gt;FFFFFFFF&lt;/bcolor&gt;&#10;  &lt;transparent&gt;True&lt;/transparent&gt;&#10;  &lt;resolution&gt;1800&lt;/resolution&gt;&#10;  &lt;imageh&gt;563&lt;/imageh&gt;&#10;  &lt;imagew&gt;1701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25" y="5975362"/>
            <a:ext cx="1800225" cy="595842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R_{\rm chiral}= \frac{\langle \bar{\psi}\psi\rangle_{\Lambda}}&#10;{\langle \bar{\psi}\psi\rangle}&#10;\end{align*}&lt;/body&gt;&#10;  &lt;fcolor&gt;FF000000&lt;/fcolor&gt;&#10;  &lt;bcolor&gt;FFFFFFFF&lt;/bcolor&gt;&#10;  &lt;transparent&gt;True&lt;/transparent&gt;&#10;  &lt;resolution&gt;1800&lt;/resolution&gt;&#10;  &lt;imageh&gt;623&lt;/imageh&gt;&#10;  &lt;imagew&gt;1722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02" y="5943612"/>
            <a:ext cx="1822450" cy="659342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(\chi)_{\Lambda}=\frac{1}{T^3}\frac{N_\sigma^3}{N_\tau^3}&#10;[\langle Y_{\Lambda}^2 \rangle-\langle Y_{\Lambda} \rangle^2],&#10;\end{align*}&lt;/body&gt;&#10;  &lt;fcolor&gt;FF000000&lt;/fcolor&gt;&#10;  &lt;bcolor&gt;FFFFFFFF&lt;/bcolor&gt;&#10;  &lt;transparent&gt;True&lt;/transparent&gt;&#10;  &lt;resolution&gt;1800&lt;/resolution&gt;&#10;  &lt;imageh&gt;610&lt;/imageh&gt;&#10;  &lt;imagew&gt;315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11" y="1508018"/>
            <a:ext cx="3336925" cy="645583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265285" y="605261"/>
            <a:ext cx="487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Phys. Rev. D92, 094004 (2015).</a:t>
            </a:r>
          </a:p>
        </p:txBody>
      </p:sp>
    </p:spTree>
    <p:extLst>
      <p:ext uri="{BB962C8B-B14F-4D97-AF65-F5344CB8AC3E}">
        <p14:creationId xmlns:p14="http://schemas.microsoft.com/office/powerpoint/2010/main" val="41178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395736" y="183972"/>
            <a:ext cx="8498882" cy="558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ja-JP" sz="2400" dirty="0" smtClean="0"/>
              <a:t>Numerical analysis</a:t>
            </a:r>
            <a:endParaRPr kumimoji="0" lang="en-US" altLang="ja-JP" sz="2400" kern="0" dirty="0" smtClean="0">
              <a:latin typeface="+mj-lt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R_{\rm chiral}= \frac{\langle \bar{\psi}\psi\rangle_{\Lambda}}&#10;{\langle \bar{\psi}\psi\rangle}&#10;\end{align*}&lt;/body&gt;&#10;  &lt;fcolor&gt;FF000000&lt;/fcolor&gt;&#10;  &lt;bcolor&gt;FFFFFFFF&lt;/bcolor&gt;&#10;  &lt;transparent&gt;True&lt;/transparent&gt;&#10;  &lt;resolution&gt;1800&lt;/resolution&gt;&#10;  &lt;imageh&gt;623&lt;/imageh&gt;&#10;  &lt;imagew&gt;1722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19" y="899809"/>
            <a:ext cx="1335205" cy="48306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3" y="1411767"/>
            <a:ext cx="4503954" cy="315276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33104" y="4810536"/>
            <a:ext cx="8764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             is strongly </a:t>
            </a:r>
            <a:r>
              <a:rPr lang="en-US" altLang="ja-JP" dirty="0"/>
              <a:t>reduced by removing the low-lying Dirac modes.</a:t>
            </a:r>
          </a:p>
          <a:p>
            <a:r>
              <a:rPr lang="ja-JP" altLang="en-US" dirty="0" smtClean="0"/>
              <a:t>・           </a:t>
            </a:r>
            <a:r>
              <a:rPr lang="en-US" altLang="ja-JP" dirty="0" smtClean="0"/>
              <a:t>is </a:t>
            </a:r>
            <a:r>
              <a:rPr lang="en-US" altLang="ja-JP" dirty="0"/>
              <a:t>almost </a:t>
            </a:r>
            <a:r>
              <a:rPr lang="en-US" altLang="ja-JP" dirty="0" smtClean="0"/>
              <a:t>unchanged.</a:t>
            </a:r>
            <a:endParaRPr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R_{\rm chiral}&#10;\end{align*}&lt;/body&gt;&#10;  &lt;fcolor&gt;FF000000&lt;/fcolor&gt;&#10;  &lt;bcolor&gt;FFFFFFFF&lt;/bcolor&gt;&#10;  &lt;transparent&gt;True&lt;/transparent&gt;&#10;  &lt;resolution&gt;1800&lt;/resolution&gt;&#10;  &lt;imageh&gt;210&lt;/imageh&gt;&#10;  &lt;imagew&gt;65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2" y="4894937"/>
            <a:ext cx="578112" cy="18563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R_{\rm conf}&#10;\end{align*}&lt;/body&gt;&#10;  &lt;fcolor&gt;FF000000&lt;/fcolor&gt;&#10;  &lt;bcolor&gt;FFFFFFFF&lt;/bcolor&gt;&#10;  &lt;transparent&gt;True&lt;/transparent&gt;&#10;  &lt;resolution&gt;1800&lt;/resolution&gt;&#10;  &lt;imageh&gt;209&lt;/imageh&gt;&#10;  &lt;imagew&gt;54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2" y="5182222"/>
            <a:ext cx="474060" cy="181131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1084169" y="5784017"/>
            <a:ext cx="551948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73919" y="5702868"/>
            <a:ext cx="634340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t is also numerically confirmed that </a:t>
            </a:r>
          </a:p>
          <a:p>
            <a:r>
              <a:rPr kumimoji="1" lang="en-US" altLang="ja-JP" dirty="0" smtClean="0"/>
              <a:t>low-lying Dirac modes are important for chiral symmetry breaking</a:t>
            </a:r>
          </a:p>
          <a:p>
            <a:r>
              <a:rPr lang="en-US" altLang="ja-JP" dirty="0" smtClean="0"/>
              <a:t>and not important for quark confinement.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32878" y="1141340"/>
            <a:ext cx="140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setup: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36030" y="1703633"/>
            <a:ext cx="2299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・</a:t>
            </a:r>
            <a:r>
              <a:rPr kumimoji="1" lang="en-US" altLang="ja-JP" sz="1400" dirty="0" smtClean="0"/>
              <a:t>quenched SU(3) lattice QCD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227267" y="2348349"/>
            <a:ext cx="1419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・</a:t>
            </a:r>
            <a:r>
              <a:rPr lang="en-US" altLang="ja-JP" sz="1400" dirty="0" smtClean="0"/>
              <a:t>gauge coupling:</a:t>
            </a:r>
            <a:endParaRPr lang="ja-JP" altLang="en-US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235854" y="2668913"/>
            <a:ext cx="1083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・</a:t>
            </a:r>
            <a:r>
              <a:rPr kumimoji="1" lang="en-US" altLang="ja-JP" sz="1400" dirty="0" smtClean="0"/>
              <a:t>lattice size:</a:t>
            </a:r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13274" y="29596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⇔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27267" y="3362613"/>
            <a:ext cx="292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・</a:t>
            </a:r>
            <a:r>
              <a:rPr kumimoji="1" lang="en-US" altLang="ja-JP" sz="1400" dirty="0" smtClean="0"/>
              <a:t>periodic boundary condition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kumimoji="1" lang="en-US" altLang="ja-JP" sz="1400" dirty="0" smtClean="0"/>
              <a:t>for link-variables </a:t>
            </a:r>
            <a:r>
              <a:rPr lang="en-US" altLang="ja-JP" sz="1400" dirty="0" smtClean="0"/>
              <a:t>and Dirac operator</a:t>
            </a:r>
            <a:endParaRPr kumimoji="1" lang="en-US" altLang="ja-JP" sz="1400" dirty="0" smtClean="0"/>
          </a:p>
        </p:txBody>
      </p:sp>
      <p:sp>
        <p:nvSpPr>
          <p:cNvPr id="41" name="角丸四角形 40"/>
          <p:cNvSpPr/>
          <p:nvPr/>
        </p:nvSpPr>
        <p:spPr>
          <a:xfrm>
            <a:off x="5042636" y="1568686"/>
            <a:ext cx="3784719" cy="2494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36030" y="2025991"/>
            <a:ext cx="2160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・</a:t>
            </a:r>
            <a:r>
              <a:rPr kumimoji="1" lang="en-US" altLang="ja-JP" sz="1400" dirty="0" smtClean="0"/>
              <a:t>standard </a:t>
            </a:r>
            <a:r>
              <a:rPr kumimoji="1" lang="en-US" altLang="ja-JP" sz="1400" dirty="0" err="1" smtClean="0"/>
              <a:t>plaquette</a:t>
            </a:r>
            <a:r>
              <a:rPr kumimoji="1" lang="en-US" altLang="ja-JP" sz="1400" dirty="0" smtClean="0"/>
              <a:t> action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913705" y="2963796"/>
            <a:ext cx="1313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lattice spacing :</a:t>
            </a:r>
            <a:endParaRPr kumimoji="1" lang="ja-JP" altLang="en-US" sz="1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_{\rm conf}= \frac{(R_A)_{\Lambda}}{R_A},&#10;\end{align*}&lt;/body&gt;&#10;  &lt;fcolor&gt;FF000000&lt;/fcolor&gt;&#10;  &lt;bcolor&gt;FFFFFFFF&lt;/bcolor&gt;&#10;  &lt;transparent&gt;True&lt;/transparent&gt;&#10;  &lt;resolution&gt;1800&lt;/resolution&gt;&#10;  &lt;imageh&gt;563&lt;/imageh&gt;&#10;  &lt;imagew&gt;1701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" y="909101"/>
            <a:ext cx="1259599" cy="41690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beta=\frac{2N_{\rm c}}{g^2}=5.6&#10;\end{align*}&lt;/body&gt;&#10;  &lt;fcolor&gt;FF000000&lt;/fcolor&gt;&#10;  &lt;bcolor&gt;FFFFFFFF&lt;/bcolor&gt;&#10;  &lt;transparent&gt;True&lt;/transparent&gt;&#10;  &lt;resolution&gt;1800&lt;/resolution&gt;&#10;  &lt;imageh&gt;559&lt;/imageh&gt;&#10;  &lt;imagew&gt;160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28" y="2353460"/>
            <a:ext cx="1080907" cy="376465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a\simeq0.25 \ {\rm fm}&#10;\end{align*}&lt;/body&gt;&#10;  &lt;fcolor&gt;FF000000&lt;/fcolor&gt;&#10;  &lt;bcolor&gt;FFFFFFFF&lt;/bcolor&gt;&#10;  &lt;transparent&gt;True&lt;/transparent&gt;&#10;  &lt;resolution&gt;1800&lt;/resolution&gt;&#10;  &lt;imageh&gt;181&lt;/imageh&gt;&#10;  &lt;imagew&gt;12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41" y="3060391"/>
            <a:ext cx="890253" cy="127987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\sigma^3\times N_\tau=10^3\times 5&#10;\end{align*}&lt;/body&gt;&#10;  &lt;fcolor&gt;FF000000&lt;/fcolor&gt;&#10;  &lt;bcolor&gt;FFFFFFFF&lt;/bcolor&gt;&#10;  &lt;transparent&gt;True&lt;/transparent&gt;&#10;  &lt;resolution&gt;1800&lt;/resolution&gt;&#10;  &lt;imageh&gt;282&lt;/imageh&gt;&#10;  &lt;imagew&gt;2067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7" y="2749651"/>
            <a:ext cx="1409124" cy="1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58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185" y="3035057"/>
            <a:ext cx="19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nalytical part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216" y="3541403"/>
            <a:ext cx="696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</a:t>
            </a:r>
            <a:r>
              <a:rPr lang="en-US" altLang="ja-JP" sz="2000" dirty="0" smtClean="0"/>
              <a:t>loop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loop fluctuations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3184" y="4320533"/>
            <a:ext cx="20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Numerical part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216" y="4744008"/>
            <a:ext cx="584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Numerical analysis for each Dirac-mode contribution </a:t>
            </a:r>
          </a:p>
          <a:p>
            <a:r>
              <a:rPr lang="en-US" altLang="ja-JP" sz="2000" dirty="0" smtClean="0"/>
              <a:t>  to the Polyakov loop fluctuations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575" y="2518655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Our work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575" y="915492"/>
            <a:ext cx="189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Introduction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217" y="1351196"/>
            <a:ext cx="7509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Quark confinement, Polyakov loop and its fluctuations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Chiral symmetry breaking and Dirac eigenmode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Deconfinement transition and chiral restoration at finite temperature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575" y="5615122"/>
            <a:ext cx="233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Recent progress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27216" y="6076787"/>
            <a:ext cx="6964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The </a:t>
            </a:r>
            <a:r>
              <a:rPr lang="en-US" altLang="ja-JP" sz="2000" dirty="0">
                <a:solidFill>
                  <a:srgbClr val="FF0000"/>
                </a:solidFill>
              </a:rPr>
              <a:t>relation between Polyakov loop and overlap-Dirac modes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38" y="345477"/>
            <a:ext cx="9066362" cy="5665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dirty="0" smtClean="0"/>
              <a:t>Fermion-doubling problem and chiral symmetry </a:t>
            </a:r>
            <a:br>
              <a:rPr lang="en-US" altLang="ja-JP" sz="3600" dirty="0" smtClean="0"/>
            </a:br>
            <a:r>
              <a:rPr lang="en-US" altLang="ja-JP" sz="3600" dirty="0" smtClean="0"/>
              <a:t>on the lattice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7500" y="1219200"/>
            <a:ext cx="211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Naive Dirac operator</a:t>
            </a:r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191081" y="1219200"/>
            <a:ext cx="2372264" cy="37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89764" y="1225655"/>
            <a:ext cx="86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(So far)</a:t>
            </a:r>
            <a:endParaRPr kumimoji="1" lang="ja-JP" altLang="en-US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=\frac{1}{2a}\sum_\mu\gamma_\mu(\hat{U}_\mu-\hat{U}_{-\mu})&#10;\end{align*}&lt;/body&gt;&#10;  &lt;fcolor&gt;FF000000&lt;/fcolor&gt;&#10;  &lt;bcolor&gt;FFFFFFFF&lt;/bcolor&gt;&#10;  &lt;transparent&gt;True&lt;/transparent&gt;&#10;  &lt;resolution&gt;1800&lt;/resolution&gt;&#10;  &lt;imageh&gt;658&lt;/imageh&gt;&#10;  &lt;imagew&gt;279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7" y="1771892"/>
            <a:ext cx="2597733" cy="6119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87500" y="2390343"/>
            <a:ext cx="260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･ </a:t>
            </a:r>
            <a:r>
              <a:rPr kumimoji="1" lang="en-US" altLang="ja-JP" dirty="0" smtClean="0"/>
              <a:t>include fermion </a:t>
            </a:r>
            <a:r>
              <a:rPr kumimoji="1" lang="en-US" altLang="ja-JP" dirty="0" err="1" smtClean="0"/>
              <a:t>doubler</a:t>
            </a:r>
            <a:endParaRPr kumimoji="1"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exact chiral symmetry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7500" y="3179244"/>
            <a:ext cx="230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Wilson-Dirac operator</a:t>
            </a:r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191081" y="3179244"/>
            <a:ext cx="2372264" cy="37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87500" y="4253284"/>
            <a:ext cx="376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･ </a:t>
            </a:r>
            <a:r>
              <a:rPr kumimoji="1" lang="en-US" altLang="ja-JP" dirty="0" smtClean="0"/>
              <a:t>free from fermion-doubling problem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explicit breaking of chiral symmetry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D_{\rm W}&#10;=D_\mu \gamma_\mu&#10;-\frac{ar}{2}D_\mu D_\mu&#10;\end{align*}&lt;/body&gt;&#10;  &lt;fcolor&gt;FF000000&lt;/fcolor&gt;&#10;  &lt;bcolor&gt;FFFFFFFF&lt;/bcolor&gt;&#10;  &lt;transparent&gt;True&lt;/transparent&gt;&#10;  &lt;resolution&gt;1800&lt;/resolution&gt;&#10;  &lt;imageh&gt;449&lt;/imageh&gt;&#10;  &lt;imagew&gt;2621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7" y="3775476"/>
            <a:ext cx="2249373" cy="385337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524451" y="5694593"/>
            <a:ext cx="376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･ </a:t>
            </a:r>
            <a:r>
              <a:rPr kumimoji="1" lang="en-US" altLang="ja-JP" dirty="0" smtClean="0"/>
              <a:t>free from fermion-doubling problem</a:t>
            </a:r>
          </a:p>
          <a:p>
            <a:r>
              <a:rPr lang="ja-JP" altLang="en-US" dirty="0" smtClean="0"/>
              <a:t>・ </a:t>
            </a:r>
            <a:r>
              <a:rPr lang="en-US" altLang="ja-JP" dirty="0"/>
              <a:t>exact chiral </a:t>
            </a:r>
            <a:r>
              <a:rPr lang="en-US" altLang="ja-JP" dirty="0" smtClean="0"/>
              <a:t>symmetry</a:t>
            </a:r>
            <a:r>
              <a:rPr lang="ja-JP" altLang="en-US" dirty="0" smtClean="0"/>
              <a:t> </a:t>
            </a:r>
            <a:r>
              <a:rPr lang="en-US" altLang="ja-JP" dirty="0" smtClean="0"/>
              <a:t>on the lattice</a:t>
            </a:r>
            <a:endParaRPr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63345" y="5212676"/>
            <a:ext cx="146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H. Neuberger (1998)</a:t>
            </a:r>
            <a:endParaRPr kumimoji="1" lang="ja-JP" altLang="en-US" sz="12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689764" y="3153352"/>
            <a:ext cx="482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(Example to avoid the fermion-doubling problem)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2579" y="5162615"/>
            <a:ext cx="23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Overlap-Dirac operator</a:t>
            </a:r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191081" y="5156160"/>
            <a:ext cx="2372264" cy="37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76900" y="4530283"/>
            <a:ext cx="297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e.g.) Nielsen-</a:t>
            </a:r>
            <a:r>
              <a:rPr kumimoji="1" lang="en-US" altLang="ja-JP" dirty="0" err="1" smtClean="0"/>
              <a:t>Ninomiya</a:t>
            </a:r>
            <a:r>
              <a:rPr lang="en-US" altLang="ja-JP" dirty="0" smtClean="0"/>
              <a:t> (1981)</a:t>
            </a:r>
          </a:p>
        </p:txBody>
      </p:sp>
    </p:spTree>
    <p:extLst>
      <p:ext uri="{BB962C8B-B14F-4D97-AF65-F5344CB8AC3E}">
        <p14:creationId xmlns:p14="http://schemas.microsoft.com/office/powerpoint/2010/main" val="7936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38" y="218477"/>
            <a:ext cx="9066362" cy="5665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dirty="0" smtClean="0"/>
              <a:t>Recent progress: Overlap-Dirac operator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53589" y="942508"/>
            <a:ext cx="146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H. Neuberger (1998)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1593" y="863458"/>
            <a:ext cx="23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Overlap-Dirac operator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27727" y="674400"/>
            <a:ext cx="122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 preparation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5572" y="2979449"/>
            <a:ext cx="648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The overlap-Dirac operator satisfies the </a:t>
            </a:r>
            <a:r>
              <a:rPr lang="en-US" altLang="ja-JP" dirty="0" err="1" smtClean="0"/>
              <a:t>Ginsparg</a:t>
            </a:r>
            <a:r>
              <a:rPr lang="en-US" altLang="ja-JP" dirty="0" smtClean="0"/>
              <a:t>-Wilson relation: 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260095" y="857003"/>
            <a:ext cx="2372264" cy="37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5572" y="2098458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Wilson-Dirac operator with negative mass (        ):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2137" y="4507928"/>
            <a:ext cx="490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The overlap-Dirac operator is non-local operator. 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65165" y="4827796"/>
            <a:ext cx="586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⇒ </a:t>
            </a:r>
            <a:r>
              <a:rPr lang="en-US" altLang="ja-JP" dirty="0"/>
              <a:t>I</a:t>
            </a:r>
            <a:r>
              <a:rPr kumimoji="1" lang="en-US" altLang="ja-JP" dirty="0" smtClean="0"/>
              <a:t>t is very difficult to directly derive the analytical relation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kumimoji="1" lang="en-US" altLang="ja-JP" dirty="0" smtClean="0"/>
              <a:t>between the Polyakov loop and the overlap-Dirac modes. 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65165" y="5417084"/>
            <a:ext cx="661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⇒ </a:t>
            </a:r>
            <a:r>
              <a:rPr kumimoji="1" lang="en-US" altLang="ja-JP" dirty="0" smtClean="0"/>
              <a:t>However,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we can discuss the relation between the Polyakov loop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 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and the overlap-Dirac modes. (next page~)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{\rm ov}=&#10;1+&#10;\frac{D_{\rm W}(-M_0)}{\sqrt{D_{\rm W}(-M_0)^\dagger D_{\rm W}(-M_0)}}&#10;\end{align*}&lt;/body&gt;&#10;  &lt;fcolor&gt;FF000000&lt;/fcolor&gt;&#10;  &lt;bcolor&gt;FFFFFFFF&lt;/bcolor&gt;&#10;  &lt;transparent&gt;True&lt;/transparent&gt;&#10;  &lt;resolution&gt;1800&lt;/resolution&gt;&#10;  &lt;imageh&gt;637&lt;/imageh&gt;&#10;  &lt;imagew&gt;3880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5" y="1298557"/>
            <a:ext cx="4106333" cy="674158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4792203" y="1450970"/>
            <a:ext cx="15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(lattice unit)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5165" y="3792498"/>
            <a:ext cx="652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⇒ </a:t>
            </a:r>
            <a:r>
              <a:rPr lang="en-US" altLang="ja-JP" dirty="0" smtClean="0"/>
              <a:t>the overlap-Dirac operator solves the fermion doubling problem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with the </a:t>
            </a:r>
            <a:r>
              <a:rPr lang="en-US" altLang="ja-JP" dirty="0" smtClean="0">
                <a:solidFill>
                  <a:srgbClr val="FF0000"/>
                </a:solidFill>
              </a:rPr>
              <a:t>exact chiral symmetry on the lattice</a:t>
            </a:r>
            <a:r>
              <a:rPr kumimoji="1" lang="en-US" altLang="ja-JP" dirty="0" smtClean="0">
                <a:solidFill>
                  <a:srgbClr val="FF0000"/>
                </a:solidFill>
              </a:rPr>
              <a:t>.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{\gamma_5 , D\}=D\gamma_5 D&#10;\end{align*}&lt;/body&gt;&#10;  &lt;fcolor&gt;FF000000&lt;/fcolor&gt;&#10;  &lt;bcolor&gt;FFFFFFFF&lt;/bcolor&gt;&#10;  &lt;transparent&gt;True&lt;/transparent&gt;&#10;  &lt;resolution&gt;1800&lt;/resolution&gt;&#10;  &lt;imageh&gt;249&lt;/imageh&gt;&#10;  &lt;imagew&gt;178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8" y="3461900"/>
            <a:ext cx="1703836" cy="238212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-M_0&#10;\end{align*}&lt;/body&gt;&#10;  &lt;fcolor&gt;FF000000&lt;/fcolor&gt;&#10;  &lt;bcolor&gt;FFFFFFFF&lt;/bcolor&gt;&#10;  &lt;transparent&gt;True&lt;/transparent&gt;&#10;  &lt;resolution&gt;1800&lt;/resolution&gt;&#10;  &lt;imageh&gt;211&lt;/imageh&gt;&#10;  &lt;imagew&gt;50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11" y="2209010"/>
            <a:ext cx="386961" cy="161361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D_{\rm W}(-M_0)&#10;=D_\mu \gamma_\mu&#10;-\frac{ar}{2}D_\mu D_\mu&#10;-M_0&#10;\end{align*}&lt;/body&gt;&#10;  &lt;fcolor&gt;FF000000&lt;/fcolor&gt;&#10;  &lt;bcolor&gt;FFFFFFFF&lt;/bcolor&gt;&#10;  &lt;transparent&gt;True&lt;/transparent&gt;&#10;  &lt;resolution&gt;1800&lt;/resolution&gt;&#10;  &lt;imageh&gt;449&lt;/imageh&gt;&#10;  &lt;imagew&gt;4020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99" y="2516451"/>
            <a:ext cx="3450012" cy="385337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67107" y="6399829"/>
            <a:ext cx="908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(The d</a:t>
            </a:r>
            <a:r>
              <a:rPr kumimoji="1" lang="en-US" altLang="ja-JP" sz="1400" dirty="0" smtClean="0"/>
              <a:t>omain-wall-fermion formalism is also free from the doubling problem with </a:t>
            </a:r>
            <a:r>
              <a:rPr lang="en-US" altLang="ja-JP" sz="1400" dirty="0" smtClean="0"/>
              <a:t>the exact chiral symmetry on the lattice.)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7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683" y="107627"/>
            <a:ext cx="8402128" cy="6872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Polyakov loop and overlap-Dirac modes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4286" y="1835174"/>
            <a:ext cx="842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/>
              <a:t>The low-lying overlap-Dirac modes are essential modes for chiral symmetry breaking.</a:t>
            </a:r>
          </a:p>
          <a:p>
            <a:r>
              <a:rPr lang="ja-JP" altLang="en-US" dirty="0" smtClean="0"/>
              <a:t>② </a:t>
            </a:r>
            <a:r>
              <a:rPr lang="en-US" altLang="ja-JP" dirty="0"/>
              <a:t>The low-lying eigenmodes of </a:t>
            </a:r>
            <a:r>
              <a:rPr lang="en-US" altLang="ja-JP" dirty="0" smtClean="0"/>
              <a:t>overlap-Dirac </a:t>
            </a:r>
            <a:r>
              <a:rPr lang="en-US" altLang="ja-JP" dirty="0"/>
              <a:t>and </a:t>
            </a:r>
            <a:r>
              <a:rPr lang="en-US" altLang="ja-JP" dirty="0" smtClean="0"/>
              <a:t>Wilson-Dirac operators </a:t>
            </a:r>
            <a:r>
              <a:rPr lang="en-US" altLang="ja-JP" dirty="0"/>
              <a:t>correspond. </a:t>
            </a:r>
            <a:endParaRPr lang="en-US" altLang="ja-JP" dirty="0" smtClean="0"/>
          </a:p>
          <a:p>
            <a:r>
              <a:rPr lang="ja-JP" altLang="en-US" dirty="0" smtClean="0"/>
              <a:t>③ </a:t>
            </a:r>
            <a:r>
              <a:rPr lang="en-US" altLang="ja-JP" dirty="0"/>
              <a:t>The low-lying Wilson-Dirac modes have negligible contribution to the Polyakov loop.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683" y="1188843"/>
            <a:ext cx="6889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discuss the relation btw the Polyakov loop and overlap-Dirac modes</a:t>
            </a:r>
          </a:p>
          <a:p>
            <a:r>
              <a:rPr lang="en-US" altLang="ja-JP" dirty="0" smtClean="0"/>
              <a:t>by showing the following facts: 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46649" y="988830"/>
            <a:ext cx="8609162" cy="17696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183" y="800654"/>
            <a:ext cx="954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Strategy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44730" y="3480470"/>
            <a:ext cx="301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Low-lying Wilson-Dirac modes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5546784" y="3480470"/>
            <a:ext cx="3209027" cy="10092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6775" y="3574472"/>
            <a:ext cx="307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Low-lying overlap-Dirac modes</a:t>
            </a:r>
            <a:endParaRPr kumimoji="1" lang="ja-JP" altLang="en-US" dirty="0"/>
          </a:p>
        </p:txBody>
      </p:sp>
      <p:sp>
        <p:nvSpPr>
          <p:cNvPr id="27" name="角丸四角形 26"/>
          <p:cNvSpPr/>
          <p:nvPr/>
        </p:nvSpPr>
        <p:spPr>
          <a:xfrm>
            <a:off x="488829" y="3491154"/>
            <a:ext cx="3209027" cy="9986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|\Lambda_n^{\rm ov}|&#10;\sim 0&#10;\end{align*}&lt;/body&gt;&#10;  &lt;fcolor&gt;FF000000&lt;/fcolor&gt;&#10;  &lt;bcolor&gt;FFFFFFFF&lt;/bcolor&gt;&#10;  &lt;transparent&gt;True&lt;/transparent&gt;&#10;  &lt;resolution&gt;1800&lt;/resolution&gt;&#10;  &lt;imageh&gt;250&lt;/imageh&gt;&#10;  &lt;imagew&gt;942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90" y="4037490"/>
            <a:ext cx="996950" cy="2645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|\Lambda_n^{\rm W}|&#10;\sim 0&#10;\end{align*}&lt;/body&gt;&#10;  &lt;fcolor&gt;FF000000&lt;/fcolor&gt;&#10;  &lt;bcolor&gt;FFFFFFFF&lt;/bcolor&gt;&#10;  &lt;transparent&gt;True&lt;/transparent&gt;&#10;  &lt;resolution&gt;1800&lt;/resolution&gt;&#10;  &lt;imageh&gt;285&lt;/imageh&gt;&#10;  &lt;imagew&gt;944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21" y="4037490"/>
            <a:ext cx="999067" cy="301625"/>
          </a:xfrm>
          <a:prstGeom prst="rect">
            <a:avLst/>
          </a:prstGeom>
        </p:spPr>
      </p:pic>
      <p:sp>
        <p:nvSpPr>
          <p:cNvPr id="32" name="左右矢印 31"/>
          <p:cNvSpPr/>
          <p:nvPr/>
        </p:nvSpPr>
        <p:spPr>
          <a:xfrm>
            <a:off x="3629533" y="3916392"/>
            <a:ext cx="1985575" cy="3856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16069" y="4258227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correspond</a:t>
            </a:r>
            <a:endParaRPr kumimoji="1" lang="ja-JP" altLang="en-US" dirty="0"/>
          </a:p>
        </p:txBody>
      </p:sp>
      <p:sp>
        <p:nvSpPr>
          <p:cNvPr id="34" name="下矢印 33"/>
          <p:cNvSpPr/>
          <p:nvPr/>
        </p:nvSpPr>
        <p:spPr>
          <a:xfrm>
            <a:off x="1769851" y="4571768"/>
            <a:ext cx="646981" cy="686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5073" y="5339863"/>
            <a:ext cx="448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Essential modes for chiral symmetry breaking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848337" y="5339863"/>
            <a:ext cx="429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Negligible contribution to the Polyakov loop</a:t>
            </a:r>
            <a:endParaRPr kumimoji="1" lang="ja-JP" altLang="en-US" dirty="0"/>
          </a:p>
        </p:txBody>
      </p:sp>
      <p:sp>
        <p:nvSpPr>
          <p:cNvPr id="37" name="下矢印 36"/>
          <p:cNvSpPr/>
          <p:nvPr/>
        </p:nvSpPr>
        <p:spPr>
          <a:xfrm>
            <a:off x="6919194" y="4571768"/>
            <a:ext cx="646981" cy="686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84547" y="467645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①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70268" y="337885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②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299709" y="465320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③</a:t>
            </a:r>
            <a:endParaRPr kumimoji="1" lang="ja-JP" altLang="en-US" sz="28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D_{\rm ov}|n\rangle&#10;=&#10;\Lambda_n^{\rm ov}&#10;|n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1732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30" y="3118704"/>
            <a:ext cx="1833033" cy="264583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D_{\rm W}|n\rangle&#10;=&#10;\Lambda_n^{\rm W}&#10;|n\rangle&#10;\end{align*}&lt;/body&gt;&#10;  &lt;fcolor&gt;FF000000&lt;/fcolor&gt;&#10;  &lt;bcolor&gt;FFFFFFFF&lt;/bcolor&gt;&#10;  &lt;transparent&gt;True&lt;/transparent&gt;&#10;  &lt;resolution&gt;1800&lt;/resolution&gt;&#10;  &lt;imageh&gt;285&lt;/imageh&gt;&#10;  &lt;imagew&gt;173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63" y="3074658"/>
            <a:ext cx="1837266" cy="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353683" y="4114310"/>
            <a:ext cx="4796068" cy="1104608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683" y="107627"/>
            <a:ext cx="8402128" cy="6872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Polyakov loop and overlap-Dirac modes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6999" y="956463"/>
            <a:ext cx="842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① </a:t>
            </a:r>
            <a:r>
              <a:rPr lang="en-US" altLang="ja-JP" dirty="0">
                <a:solidFill>
                  <a:srgbClr val="FF0000"/>
                </a:solidFill>
              </a:rPr>
              <a:t>The low-lying overlap-Dirac modes are essential modes for chiral symmetry breaking.</a:t>
            </a:r>
          </a:p>
          <a:p>
            <a:r>
              <a:rPr lang="ja-JP" altLang="en-US" dirty="0" smtClean="0"/>
              <a:t>② </a:t>
            </a:r>
            <a:r>
              <a:rPr lang="en-US" altLang="ja-JP" dirty="0"/>
              <a:t>The low-lying eigenmodes of Wilson-Dirac and overlap-Dirac operators correspond.</a:t>
            </a:r>
          </a:p>
          <a:p>
            <a:r>
              <a:rPr lang="ja-JP" altLang="en-US" dirty="0" smtClean="0"/>
              <a:t>③ </a:t>
            </a:r>
            <a:r>
              <a:rPr lang="en-US" altLang="ja-JP" dirty="0"/>
              <a:t>The low-lying Wilson-Dirac modes have negligible contribution to the Polyakov loop.</a:t>
            </a:r>
            <a:endParaRPr lang="en-US" altLang="ja-JP" dirty="0" smtClean="0"/>
          </a:p>
        </p:txBody>
      </p:sp>
      <p:sp>
        <p:nvSpPr>
          <p:cNvPr id="28" name="角丸四角形 27"/>
          <p:cNvSpPr/>
          <p:nvPr/>
        </p:nvSpPr>
        <p:spPr>
          <a:xfrm>
            <a:off x="146649" y="877346"/>
            <a:ext cx="8609162" cy="10426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bar{q}q \rangle&#10;\sim \sum_n&#10;\frac{1}{\Lambda_n^{\rm ov} + m}&#10;\end{align*}&lt;/body&gt;&#10;  &lt;fcolor&gt;FF000000&lt;/fcolor&gt;&#10;  &lt;bcolor&gt;FFFFFFFF&lt;/bcolor&gt;&#10;  &lt;transparent&gt;True&lt;/transparent&gt;&#10;  &lt;resolution&gt;1800&lt;/resolution&gt;&#10;  &lt;imageh&gt;622&lt;/imageh&gt;&#10;  &lt;imagew&gt;2079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35" y="3221270"/>
            <a:ext cx="2200277" cy="658283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353683" y="2785812"/>
            <a:ext cx="535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</a:t>
            </a:r>
            <a:r>
              <a:rPr lang="en-US" altLang="ja-JP" dirty="0" smtClean="0"/>
              <a:t>e chiral condensate </a:t>
            </a:r>
            <a:r>
              <a:rPr lang="en-US" altLang="ja-JP" dirty="0" smtClean="0"/>
              <a:t>by </a:t>
            </a:r>
            <a:r>
              <a:rPr lang="en-US" altLang="ja-JP" dirty="0" smtClean="0"/>
              <a:t>the </a:t>
            </a:r>
            <a:r>
              <a:rPr lang="en-US" altLang="ja-JP" dirty="0" smtClean="0"/>
              <a:t>overlap-Dirac eigenvalues:</a:t>
            </a:r>
            <a:endParaRPr kumimoji="1" lang="ja-JP" altLang="en-US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70" y="3538813"/>
            <a:ext cx="3424661" cy="2870972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13" y="6470611"/>
            <a:ext cx="688975" cy="25823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36" y="4882720"/>
            <a:ext cx="694267" cy="25823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6" name="テキスト ボックス 35"/>
          <p:cNvSpPr txBox="1"/>
          <p:nvPr/>
        </p:nvSpPr>
        <p:spPr>
          <a:xfrm>
            <a:off x="422912" y="4217623"/>
            <a:ext cx="3482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low-lying overlap-Dirac modes </a:t>
            </a:r>
          </a:p>
          <a:p>
            <a:r>
              <a:rPr kumimoji="1" lang="en-US" altLang="ja-JP" dirty="0" smtClean="0"/>
              <a:t>have the dominant contribution </a:t>
            </a:r>
          </a:p>
          <a:p>
            <a:r>
              <a:rPr lang="en-US" altLang="ja-JP" dirty="0" smtClean="0"/>
              <a:t>to the chiral condensate          .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langle \bar{q}q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77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27" y="4810269"/>
            <a:ext cx="398992" cy="26352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20064" y="5845793"/>
            <a:ext cx="333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(Recall the Banks-Casher relation)</a:t>
            </a:r>
            <a:endParaRPr kumimoji="1" lang="ja-JP" altLang="en-US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-\lim_{m \to 0}\lim_{V \to \infty}\pi\langle \rho(0) \rangle&#10;\end{align*}&lt;/body&gt;&#10;  &lt;fcolor&gt;FF000000&lt;/fcolor&gt;&#10;  &lt;bcolor&gt;FFFFFFFF&lt;/bcolor&gt;&#10;  &lt;transparent&gt;True&lt;/transparent&gt;&#10;  &lt;resolution&gt;1800&lt;/resolution&gt;&#10;  &lt;imageh&gt;351&lt;/imageh&gt;&#10;  &lt;imagew&gt;285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7" y="6282284"/>
            <a:ext cx="3060438" cy="376653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D_{\rm ov}|n\rangle&#10;=&#10;\Lambda_n^{\rm ov}&#10;|n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1732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83" y="3243817"/>
            <a:ext cx="1833033" cy="264583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146648" y="2158937"/>
            <a:ext cx="8518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① </a:t>
            </a:r>
            <a:r>
              <a:rPr lang="en-US" altLang="ja-JP" dirty="0">
                <a:solidFill>
                  <a:srgbClr val="FF0000"/>
                </a:solidFill>
              </a:rPr>
              <a:t>The low-lying overlap-Dirac modes are essential modes for chiral symmetry breaking.</a:t>
            </a:r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(|\Lambda_n^{\rm ov}|\sim 0)&#10;\end{align*}&lt;/body&gt;&#10;  &lt;fcolor&gt;FF000000&lt;/fcolor&gt;&#10;  &lt;bcolor&gt;FFFFFFFF&lt;/bcolor&gt;&#10;  &lt;transparent&gt;True&lt;/transparent&gt;&#10;  &lt;resolution&gt;1800&lt;/resolution&gt;&#10;  &lt;imageh&gt;250&lt;/imageh&gt;&#10;  &lt;imagew&gt;1126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64" y="4278449"/>
            <a:ext cx="1106492" cy="245668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>
            <a:off x="5930937" y="4441871"/>
            <a:ext cx="349337" cy="1009519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3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683" y="107627"/>
            <a:ext cx="8402128" cy="6872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Polyakov loop and overlap-Dirac modes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6680" y="1988636"/>
            <a:ext cx="826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② </a:t>
            </a:r>
            <a:r>
              <a:rPr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>
                <a:solidFill>
                  <a:srgbClr val="FF0000"/>
                </a:solidFill>
              </a:rPr>
              <a:t>low-lying eigenmodes of Wilson-Dirac and overlap-Dirac operators correspond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D_{\rm ov}|n\rangle&#10;=&#10;\Lambda_n^{\rm ov}&#10;|n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1732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0" y="2552514"/>
            <a:ext cx="1833033" cy="26458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D_{\rm W}|n\rangle&#10;=&#10;\Lambda_n^{\rm W}&#10;|n\rangle&#10;\end{align*}&lt;/body&gt;&#10;  &lt;fcolor&gt;FF000000&lt;/fcolor&gt;&#10;  &lt;bcolor&gt;FFFFFFFF&lt;/bcolor&gt;&#10;  &lt;transparent&gt;True&lt;/transparent&gt;&#10;  &lt;resolution&gt;1800&lt;/resolution&gt;&#10;  &lt;imageh&gt;285&lt;/imageh&gt;&#10;  &lt;imagew&gt;173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72" y="2515472"/>
            <a:ext cx="1837266" cy="3016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" y="2810360"/>
            <a:ext cx="3424661" cy="287097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525306" y="2755265"/>
            <a:ext cx="4494362" cy="3288518"/>
            <a:chOff x="4649638" y="3507938"/>
            <a:chExt cx="4494362" cy="3288518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731" y="3563033"/>
              <a:ext cx="4407269" cy="3085089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4649638" y="3507938"/>
              <a:ext cx="405441" cy="2979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842064" y="6467312"/>
              <a:ext cx="2725947" cy="329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2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63" y="5778866"/>
            <a:ext cx="700617" cy="30162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25" y="4051279"/>
            <a:ext cx="706967" cy="30162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5" y="5742158"/>
            <a:ext cx="688975" cy="258233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" y="3965532"/>
            <a:ext cx="694267" cy="25823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2" name="テキスト ボックス 21"/>
          <p:cNvSpPr txBox="1"/>
          <p:nvPr/>
        </p:nvSpPr>
        <p:spPr>
          <a:xfrm>
            <a:off x="236999" y="956463"/>
            <a:ext cx="842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/>
              <a:t>The low-lying overlap-Dirac modes are essential modes for chiral symmetry breaking.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② </a:t>
            </a:r>
            <a:r>
              <a:rPr lang="en-US" altLang="ja-JP" dirty="0">
                <a:solidFill>
                  <a:srgbClr val="FF0000"/>
                </a:solidFill>
              </a:rPr>
              <a:t>The low-lying eigenmodes of Wilson-Dirac and overlap-Dirac operators correspond.</a:t>
            </a:r>
          </a:p>
          <a:p>
            <a:r>
              <a:rPr lang="ja-JP" altLang="en-US" dirty="0" smtClean="0"/>
              <a:t>③ </a:t>
            </a:r>
            <a:r>
              <a:rPr lang="en-US" altLang="ja-JP" dirty="0"/>
              <a:t>The low-lying Wilson-Dirac modes have negligible contribution to the Polyakov loop.</a:t>
            </a:r>
            <a:endParaRPr lang="en-US" altLang="ja-JP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146649" y="877346"/>
            <a:ext cx="8609162" cy="10426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1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683" y="107627"/>
            <a:ext cx="8402128" cy="6872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Polyakov loop and overlap-Dirac modes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6680" y="1988636"/>
            <a:ext cx="826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② </a:t>
            </a:r>
            <a:r>
              <a:rPr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>
                <a:solidFill>
                  <a:srgbClr val="FF0000"/>
                </a:solidFill>
              </a:rPr>
              <a:t>low-lying eigenmodes of Wilson-Dirac and overlap-Dirac operators correspond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D_{\rm ov}|n\rangle&#10;=&#10;\Lambda_n^{\rm ov}&#10;|n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1732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0" y="2552514"/>
            <a:ext cx="1833033" cy="26458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D_{\rm W}|n\rangle&#10;=&#10;\Lambda_n^{\rm W}&#10;|n\rangle&#10;\end{align*}&lt;/body&gt;&#10;  &lt;fcolor&gt;FF000000&lt;/fcolor&gt;&#10;  &lt;bcolor&gt;FFFFFFFF&lt;/bcolor&gt;&#10;  &lt;transparent&gt;True&lt;/transparent&gt;&#10;  &lt;resolution&gt;1800&lt;/resolution&gt;&#10;  &lt;imageh&gt;285&lt;/imageh&gt;&#10;  &lt;imagew&gt;173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72" y="2515472"/>
            <a:ext cx="1837266" cy="3016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" y="2810360"/>
            <a:ext cx="3424661" cy="287097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525306" y="2755265"/>
            <a:ext cx="4494362" cy="3288518"/>
            <a:chOff x="4649638" y="3507938"/>
            <a:chExt cx="4494362" cy="3288518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731" y="3563033"/>
              <a:ext cx="4407269" cy="3085089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4649638" y="3507938"/>
              <a:ext cx="405441" cy="2979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842064" y="6467312"/>
              <a:ext cx="2725947" cy="329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2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63" y="5778866"/>
            <a:ext cx="700617" cy="30162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25" y="4051279"/>
            <a:ext cx="706967" cy="30162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5" y="5742158"/>
            <a:ext cx="688975" cy="258233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" y="3965532"/>
            <a:ext cx="694267" cy="25823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2" name="テキスト ボックス 21"/>
          <p:cNvSpPr txBox="1"/>
          <p:nvPr/>
        </p:nvSpPr>
        <p:spPr>
          <a:xfrm>
            <a:off x="236999" y="956463"/>
            <a:ext cx="842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/>
              <a:t>The low-lying overlap-Dirac modes are essential modes for chiral symmetry breaking.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② </a:t>
            </a:r>
            <a:r>
              <a:rPr lang="en-US" altLang="ja-JP" dirty="0">
                <a:solidFill>
                  <a:srgbClr val="FF0000"/>
                </a:solidFill>
              </a:rPr>
              <a:t>The low-lying eigenmodes of Wilson-Dirac and overlap-Dirac operators correspond.</a:t>
            </a:r>
          </a:p>
          <a:p>
            <a:r>
              <a:rPr lang="ja-JP" altLang="en-US" dirty="0" smtClean="0"/>
              <a:t>③ </a:t>
            </a:r>
            <a:r>
              <a:rPr lang="en-US" altLang="ja-JP" dirty="0"/>
              <a:t>The low-lying Wilson-Dirac modes have negligible contribution to the Polyakov loop.</a:t>
            </a:r>
            <a:endParaRPr lang="en-US" altLang="ja-JP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146649" y="877346"/>
            <a:ext cx="8609162" cy="10426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543063" y="3692466"/>
            <a:ext cx="349337" cy="1009519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55444" y="3692465"/>
            <a:ext cx="349337" cy="1009519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563652" y="3692464"/>
            <a:ext cx="349337" cy="1009519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162073" y="3692463"/>
            <a:ext cx="2366870" cy="1009519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41717" y="6169891"/>
            <a:ext cx="3869524" cy="577649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1796" y="6229989"/>
            <a:ext cx="2686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Physical zero modes</a:t>
            </a:r>
            <a:endParaRPr kumimoji="1" lang="ja-JP" altLang="en-US" sz="2400" dirty="0"/>
          </a:p>
        </p:txBody>
      </p:sp>
      <p:sp>
        <p:nvSpPr>
          <p:cNvPr id="29" name="角丸四角形 28"/>
          <p:cNvSpPr/>
          <p:nvPr/>
        </p:nvSpPr>
        <p:spPr>
          <a:xfrm>
            <a:off x="4600324" y="6169741"/>
            <a:ext cx="3683685" cy="577649"/>
          </a:xfrm>
          <a:prstGeom prst="round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20404" y="6229839"/>
            <a:ext cx="349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Unphysical </a:t>
            </a:r>
            <a:r>
              <a:rPr kumimoji="1" lang="en-US" altLang="ja-JP" sz="2400" dirty="0" err="1" smtClean="0"/>
              <a:t>doubler</a:t>
            </a:r>
            <a:r>
              <a:rPr kumimoji="1" lang="en-US" altLang="ja-JP" sz="2400" dirty="0" smtClean="0"/>
              <a:t> modes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>
            <a:stCxn id="4" idx="0"/>
            <a:endCxn id="24" idx="6"/>
          </p:cNvCxnSpPr>
          <p:nvPr/>
        </p:nvCxnSpPr>
        <p:spPr>
          <a:xfrm flipH="1" flipV="1">
            <a:off x="1204781" y="4197225"/>
            <a:ext cx="971698" cy="19726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4" idx="0"/>
            <a:endCxn id="19" idx="2"/>
          </p:cNvCxnSpPr>
          <p:nvPr/>
        </p:nvCxnSpPr>
        <p:spPr>
          <a:xfrm flipV="1">
            <a:off x="2176479" y="4197226"/>
            <a:ext cx="3366584" cy="19726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|\Lambda_n|&#10;\sim 0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93" y="6341371"/>
            <a:ext cx="914400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5332698" y="3551665"/>
            <a:ext cx="3845397" cy="2866821"/>
            <a:chOff x="4649638" y="3507938"/>
            <a:chExt cx="4494362" cy="328851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731" y="3563033"/>
              <a:ext cx="4407269" cy="3085089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4649638" y="3507938"/>
              <a:ext cx="405441" cy="2979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842064" y="6467312"/>
              <a:ext cx="2725947" cy="329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683" y="107627"/>
            <a:ext cx="8402128" cy="6872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Polyakov loop and overlap-Dirac modes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6649" y="2044679"/>
            <a:ext cx="829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③</a:t>
            </a:r>
            <a:r>
              <a:rPr lang="en-US" altLang="ja-JP" dirty="0" smtClean="0">
                <a:solidFill>
                  <a:srgbClr val="FF0000"/>
                </a:solidFill>
              </a:rPr>
              <a:t> The </a:t>
            </a:r>
            <a:r>
              <a:rPr lang="en-US" altLang="ja-JP" dirty="0">
                <a:solidFill>
                  <a:srgbClr val="FF0000"/>
                </a:solidFill>
              </a:rPr>
              <a:t>low-lying Wilson-Dirac modes have negligible contribution to the Polyakov loop.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D_{\rm W}|n\rangle&#10;=&#10;\Lambda_n^{\rm W}&#10;|n\rangle&#10;\end{align*}&lt;/body&gt;&#10;  &lt;fcolor&gt;FF000000&lt;/fcolor&gt;&#10;  &lt;bcolor&gt;FFFFFFFF&lt;/bcolor&gt;&#10;  &lt;transparent&gt;True&lt;/transparent&gt;&#10;  &lt;resolution&gt;1800&lt;/resolution&gt;&#10;  &lt;imageh&gt;285&lt;/imageh&gt;&#10;  &lt;imagew&gt;173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12" y="3356893"/>
            <a:ext cx="1837266" cy="3016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L=\frac{2a^N}{3V}\sum_n(\Lambda^{\rm W}_n)^{N}\langle n|{\hat{U}_4}^{N+1}| n \rangle&#10;\end{align*}&lt;/body&gt;&#10;  &lt;fcolor&gt;FF000000&lt;/fcolor&gt;&#10;  &lt;bcolor&gt;FFFFFFFF&lt;/bcolor&gt;&#10;  &lt;transparent&gt;True&lt;/transparent&gt;&#10;  &lt;resolution&gt;1800&lt;/resolution&gt;&#10;  &lt;imageh&gt;665&lt;/imageh&gt;&#10;  &lt;imagew&gt;3411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2" y="3037535"/>
            <a:ext cx="3609975" cy="703792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92746" y="2909065"/>
            <a:ext cx="3977606" cy="9230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6999" y="4090648"/>
            <a:ext cx="4915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Due to the damping factor             ,</a:t>
            </a:r>
          </a:p>
          <a:p>
            <a:r>
              <a:rPr lang="en-US" altLang="ja-JP" dirty="0" smtClean="0"/>
              <a:t>the low-lying Wilson-Dirac modes (</a:t>
            </a:r>
            <a:r>
              <a:rPr kumimoji="1" lang="en-US" altLang="ja-JP" dirty="0" smtClean="0"/>
              <a:t>with               )</a:t>
            </a:r>
          </a:p>
          <a:p>
            <a:r>
              <a:rPr kumimoji="1" lang="en-US" altLang="ja-JP" dirty="0" smtClean="0"/>
              <a:t>have negligible contribution to </a:t>
            </a:r>
            <a:r>
              <a:rPr lang="en-US" altLang="ja-JP" dirty="0" smtClean="0"/>
              <a:t>the Polyakov loop.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(\Lambda^{\rm W}_n)^{N}&#10;\end{align*}&lt;/body&gt;&#10;  &lt;fcolor&gt;FF000000&lt;/fcolor&gt;&#10;  &lt;bcolor&gt;FFFFFFFF&lt;/bcolor&gt;&#10;  &lt;transparent&gt;True&lt;/transparent&gt;&#10;  &lt;resolution&gt;1800&lt;/resolution&gt;&#10;  &lt;imageh&gt;285&lt;/imageh&gt;&#10;  &lt;imagew&gt;725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51" y="4171796"/>
            <a:ext cx="560717" cy="22042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|\Lambda^{\rm W}_n|\sim 0&#10;\end{align*}&lt;/body&gt;&#10;  &lt;fcolor&gt;FF000000&lt;/fcolor&gt;&#10;  &lt;bcolor&gt;FFFFFFFF&lt;/bcolor&gt;&#10;  &lt;transparent&gt;True&lt;/transparent&gt;&#10;  &lt;resolution&gt;1800&lt;/resolution&gt;&#10;  &lt;imageh&gt;285&lt;/imageh&gt;&#10;  &lt;imagew&gt;94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18" y="4446836"/>
            <a:ext cx="698739" cy="21095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3683" y="2525381"/>
            <a:ext cx="775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analytical relation btw the Polyakov loop </a:t>
            </a:r>
            <a:r>
              <a:rPr lang="en-US" altLang="ja-JP" dirty="0" smtClean="0"/>
              <a:t>and the Wilson-Dirac modes</a:t>
            </a:r>
            <a:endParaRPr kumimoji="1" lang="ja-JP" altLang="en-US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2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00" y="6219098"/>
            <a:ext cx="700617" cy="30162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62" y="4705039"/>
            <a:ext cx="706967" cy="30162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5" name="テキスト ボックス 14"/>
          <p:cNvSpPr txBox="1"/>
          <p:nvPr/>
        </p:nvSpPr>
        <p:spPr>
          <a:xfrm>
            <a:off x="146649" y="5742044"/>
            <a:ext cx="4436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・ </a:t>
            </a:r>
            <a:r>
              <a:rPr kumimoji="1" lang="en-US" altLang="ja-JP" sz="1400" dirty="0" smtClean="0"/>
              <a:t>Derivation is shown in our paper: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 </a:t>
            </a:r>
            <a:r>
              <a:rPr kumimoji="1" lang="en-US" altLang="ja-JP" sz="1400" dirty="0" smtClean="0"/>
              <a:t>TMD, H. Suganuma, T. </a:t>
            </a:r>
            <a:r>
              <a:rPr kumimoji="1" lang="en-US" altLang="ja-JP" sz="1400" dirty="0" err="1" smtClean="0"/>
              <a:t>Iritani</a:t>
            </a:r>
            <a:r>
              <a:rPr kumimoji="1" lang="en-US" altLang="ja-JP" sz="1400" dirty="0" smtClean="0"/>
              <a:t>, PRD</a:t>
            </a:r>
            <a:r>
              <a:rPr lang="it-IT" altLang="ja-JP" sz="1400" dirty="0" smtClean="0"/>
              <a:t>90</a:t>
            </a:r>
            <a:r>
              <a:rPr lang="it-IT" altLang="ja-JP" sz="1400" dirty="0"/>
              <a:t>, 094505 (2014</a:t>
            </a:r>
            <a:r>
              <a:rPr lang="it-IT" altLang="ja-JP" sz="1400" dirty="0" smtClean="0"/>
              <a:t>)</a:t>
            </a:r>
            <a:r>
              <a:rPr lang="en-US" altLang="ja-JP" sz="1400" dirty="0" smtClean="0"/>
              <a:t>.</a:t>
            </a:r>
          </a:p>
          <a:p>
            <a:r>
              <a:rPr lang="ja-JP" altLang="en-US" sz="1400" dirty="0" smtClean="0"/>
              <a:t>・ </a:t>
            </a:r>
            <a:r>
              <a:rPr lang="en-US" altLang="ja-JP" sz="1400" dirty="0" smtClean="0"/>
              <a:t>These low-lying modes </a:t>
            </a:r>
            <a:r>
              <a:rPr lang="en-US" altLang="ja-JP" sz="1400" dirty="0"/>
              <a:t>also have negligible contribution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 to </a:t>
            </a:r>
            <a:r>
              <a:rPr lang="en-US" altLang="ja-JP" sz="1400" dirty="0"/>
              <a:t>Polyakov loop fluctuations and Wilson loop. 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6999" y="956463"/>
            <a:ext cx="842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/>
              <a:t>The low-lying overlap-Dirac modes are essential modes for chiral symmetry breaking.</a:t>
            </a:r>
          </a:p>
          <a:p>
            <a:r>
              <a:rPr lang="ja-JP" altLang="en-US" dirty="0" smtClean="0"/>
              <a:t>② </a:t>
            </a:r>
            <a:r>
              <a:rPr lang="en-US" altLang="ja-JP" dirty="0"/>
              <a:t>The low-lying eigenmodes of Wilson-Dirac and overlap-Dirac operators correspond.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③ </a:t>
            </a:r>
            <a:r>
              <a:rPr lang="en-US" altLang="ja-JP" dirty="0">
                <a:solidFill>
                  <a:srgbClr val="FF0000"/>
                </a:solidFill>
              </a:rPr>
              <a:t>The low-lying Wilson-Dirac modes have negligible contribution to the Polyakov loop.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46649" y="877346"/>
            <a:ext cx="8609162" cy="10426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(N_\tau=2N+1)&#10;\end{align*}&lt;/body&gt;&#10;  &lt;fcolor&gt;FF000000&lt;/fcolor&gt;&#10;  &lt;bcolor&gt;FFFFFFFF&lt;/bcolor&gt;&#10;  &lt;transparent&gt;True&lt;/transparent&gt;&#10;  &lt;resolution&gt;1800&lt;/resolution&gt;&#10;  &lt;imageh&gt;249&lt;/imageh&gt;&#10;  &lt;imagew&gt;15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63" y="3264352"/>
            <a:ext cx="1308993" cy="2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58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185" y="3035057"/>
            <a:ext cx="19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nalytical part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216" y="3541403"/>
            <a:ext cx="696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</a:t>
            </a:r>
            <a:r>
              <a:rPr lang="en-US" altLang="ja-JP" sz="2000" dirty="0" smtClean="0"/>
              <a:t>loop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/>
              <a:t>Dirac spectrum representation of the Polyakov loop fluctuations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3184" y="4320533"/>
            <a:ext cx="20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Numerical part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216" y="4744008"/>
            <a:ext cx="584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Numerical analysis for each Dirac-mode contribution </a:t>
            </a:r>
          </a:p>
          <a:p>
            <a:r>
              <a:rPr lang="en-US" altLang="ja-JP" sz="2000" dirty="0" smtClean="0"/>
              <a:t>  to the Polyakov loop fluctuations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575" y="2518655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Our work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575" y="915492"/>
            <a:ext cx="189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217" y="1351196"/>
            <a:ext cx="7509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Quark confinement, Polyakov loop and its fluctuations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Chiral symmetry breaking and Dirac eigenmode</a:t>
            </a: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Deconfinement transition and chiral restoration at finite temperature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575" y="5615122"/>
            <a:ext cx="233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Recent progress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827216" y="6076787"/>
            <a:ext cx="6964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relation between Polyakov loop and overlap-Dirac modes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65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/>
          <p:cNvGrpSpPr/>
          <p:nvPr/>
        </p:nvGrpSpPr>
        <p:grpSpPr>
          <a:xfrm>
            <a:off x="4866283" y="2167650"/>
            <a:ext cx="3565219" cy="2282775"/>
            <a:chOff x="4649638" y="3507938"/>
            <a:chExt cx="4494362" cy="3288518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731" y="3563033"/>
              <a:ext cx="4407269" cy="3085089"/>
            </a:xfrm>
            <a:prstGeom prst="rect">
              <a:avLst/>
            </a:prstGeom>
          </p:spPr>
        </p:pic>
        <p:sp>
          <p:nvSpPr>
            <p:cNvPr id="47" name="正方形/長方形 46"/>
            <p:cNvSpPr/>
            <p:nvPr/>
          </p:nvSpPr>
          <p:spPr>
            <a:xfrm>
              <a:off x="4649638" y="3507938"/>
              <a:ext cx="405441" cy="2979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842064" y="6467312"/>
              <a:ext cx="2725947" cy="329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683" y="107627"/>
            <a:ext cx="8402128" cy="6872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Polyakov loop and overlap-Dirac modes</a:t>
            </a:r>
            <a:endParaRPr kumimoji="1" lang="ja-JP" altLang="en-US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|\Lambda_n^{\rm ov}|&#10;\sim 0&#10;\end{align*}&lt;/body&gt;&#10;  &lt;fcolor&gt;FF000000&lt;/fcolor&gt;&#10;  &lt;bcolor&gt;FFFFFFFF&lt;/bcolor&gt;&#10;  &lt;transparent&gt;True&lt;/transparent&gt;&#10;  &lt;resolution&gt;1800&lt;/resolution&gt;&#10;  &lt;imageh&gt;250&lt;/imageh&gt;&#10;  &lt;imagew&gt;942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23" y="4458033"/>
            <a:ext cx="996950" cy="2645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|\Lambda_n^{\rm W}|&#10;\sim 0&#10;\end{align*}&lt;/body&gt;&#10;  &lt;fcolor&gt;FF000000&lt;/fcolor&gt;&#10;  &lt;bcolor&gt;FFFFFFFF&lt;/bcolor&gt;&#10;  &lt;transparent&gt;True&lt;/transparent&gt;&#10;  &lt;resolution&gt;1800&lt;/resolution&gt;&#10;  &lt;imageh&gt;285&lt;/imageh&gt;&#10;  &lt;imagew&gt;944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15" y="4401519"/>
            <a:ext cx="999067" cy="301625"/>
          </a:xfrm>
          <a:prstGeom prst="rect">
            <a:avLst/>
          </a:prstGeom>
        </p:spPr>
      </p:pic>
      <p:sp>
        <p:nvSpPr>
          <p:cNvPr id="32" name="左右矢印 31"/>
          <p:cNvSpPr/>
          <p:nvPr/>
        </p:nvSpPr>
        <p:spPr>
          <a:xfrm>
            <a:off x="2989212" y="2564789"/>
            <a:ext cx="1985575" cy="3856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27784" y="2306518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correspond</a:t>
            </a:r>
            <a:endParaRPr kumimoji="1" lang="ja-JP" altLang="en-US" dirty="0"/>
          </a:p>
        </p:txBody>
      </p:sp>
      <p:sp>
        <p:nvSpPr>
          <p:cNvPr id="34" name="下矢印 33"/>
          <p:cNvSpPr/>
          <p:nvPr/>
        </p:nvSpPr>
        <p:spPr>
          <a:xfrm>
            <a:off x="1565937" y="4247280"/>
            <a:ext cx="366825" cy="670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393" y="4968327"/>
            <a:ext cx="448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Essential modes for chiral symmetry breaking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68641" y="4940848"/>
            <a:ext cx="429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Negligible contribution to the Polyakov loop</a:t>
            </a:r>
            <a:endParaRPr kumimoji="1" lang="ja-JP" altLang="en-US" dirty="0"/>
          </a:p>
        </p:txBody>
      </p:sp>
      <p:sp>
        <p:nvSpPr>
          <p:cNvPr id="37" name="下矢印 36"/>
          <p:cNvSpPr/>
          <p:nvPr/>
        </p:nvSpPr>
        <p:spPr>
          <a:xfrm>
            <a:off x="6721984" y="4262595"/>
            <a:ext cx="340858" cy="686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52438" y="429752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①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76004" y="191746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②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85075" y="4297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③</a:t>
            </a:r>
            <a:endParaRPr kumimoji="1" lang="ja-JP" altLang="en-US" sz="28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D_{\rm ov}|n\rangle&#10;=&#10;\Lambda_n^{\rm ov}&#10;|n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1732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8" y="1985434"/>
            <a:ext cx="1833033" cy="264583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D_{\rm W}|n\rangle&#10;=&#10;\Lambda_n^{\rm W}&#10;|n\rangle&#10;\end{align*}&lt;/body&gt;&#10;  &lt;fcolor&gt;FF000000&lt;/fcolor&gt;&#10;  &lt;bcolor&gt;FFFFFFFF&lt;/bcolor&gt;&#10;  &lt;transparent&gt;True&lt;/transparent&gt;&#10;  &lt;resolution&gt;1800&lt;/resolution&gt;&#10;  &lt;imageh&gt;285&lt;/imageh&gt;&#10;  &lt;imagew&gt;173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38" y="1949681"/>
            <a:ext cx="1837266" cy="30162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36999" y="854609"/>
            <a:ext cx="842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/>
              <a:t>The low-lying overlap-Dirac modes are essential modes for chiral symmetry breaking.</a:t>
            </a:r>
          </a:p>
          <a:p>
            <a:r>
              <a:rPr lang="ja-JP" altLang="en-US" dirty="0" smtClean="0"/>
              <a:t>② </a:t>
            </a:r>
            <a:r>
              <a:rPr lang="en-US" altLang="ja-JP" dirty="0"/>
              <a:t>The low-lying eigenmodes of Wilson-Dirac and overlap-Dirac operators correspond.</a:t>
            </a:r>
          </a:p>
          <a:p>
            <a:r>
              <a:rPr lang="ja-JP" altLang="en-US" dirty="0" smtClean="0"/>
              <a:t>③ </a:t>
            </a:r>
            <a:r>
              <a:rPr lang="en-US" altLang="ja-JP" dirty="0"/>
              <a:t>The low-lying Wilson-Dirac modes have negligible contribution to the Polyakov loop.</a:t>
            </a:r>
            <a:endParaRPr lang="en-US" altLang="ja-JP" dirty="0" smtClean="0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5" y="2259883"/>
            <a:ext cx="2224267" cy="1864654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2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3" y="3920452"/>
            <a:ext cx="474051" cy="204085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1" y="3253408"/>
            <a:ext cx="516906" cy="22053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68" y="3904271"/>
            <a:ext cx="552331" cy="207018"/>
          </a:xfrm>
          <a:prstGeom prst="rect">
            <a:avLst/>
          </a:prstGeom>
        </p:spPr>
      </p:pic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3111420"/>
            <a:ext cx="478008" cy="1777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3" name="角丸四角形 42"/>
          <p:cNvSpPr/>
          <p:nvPr/>
        </p:nvSpPr>
        <p:spPr>
          <a:xfrm>
            <a:off x="146649" y="775492"/>
            <a:ext cx="8609162" cy="10426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165594" y="5623059"/>
            <a:ext cx="8779998" cy="1057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002" y="5643701"/>
            <a:ext cx="8584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Therefore, the presence or absence of the low-lying overlap-Dirac modes</a:t>
            </a:r>
          </a:p>
          <a:p>
            <a:r>
              <a:rPr lang="en-US" altLang="ja-JP" sz="2000" b="1" dirty="0">
                <a:solidFill>
                  <a:srgbClr val="FF0000"/>
                </a:solidFill>
              </a:rPr>
              <a:t>is not related to the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confinement properties such as the Polyakov loop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while </a:t>
            </a:r>
            <a:r>
              <a:rPr lang="en-US" altLang="ja-JP" sz="2000" b="1" dirty="0">
                <a:solidFill>
                  <a:srgbClr val="FF0000"/>
                </a:solidFill>
              </a:rPr>
              <a:t>the chiral condensate is sensitive to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the density of the low-lying modes. 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786646" y="2622513"/>
            <a:ext cx="349337" cy="1009519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562216" y="2687450"/>
            <a:ext cx="349337" cy="1009519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2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5444" y="48181"/>
            <a:ext cx="7886700" cy="865835"/>
          </a:xfrm>
        </p:spPr>
        <p:txBody>
          <a:bodyPr/>
          <a:lstStyle/>
          <a:p>
            <a:pPr algn="ctr"/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9858" y="844657"/>
            <a:ext cx="807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have </a:t>
            </a:r>
            <a:r>
              <a:rPr lang="en-US" altLang="ja-JP" dirty="0" smtClean="0"/>
              <a:t>derived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analytical relation between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Polyakov loop fluctuations</a:t>
            </a:r>
            <a:r>
              <a:rPr kumimoji="1" lang="en-US" altLang="ja-JP" dirty="0" smtClean="0"/>
              <a:t> 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Dirac eigenmodes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o</a:t>
            </a:r>
            <a:r>
              <a:rPr kumimoji="1" lang="en-US" altLang="ja-JP" dirty="0" smtClean="0"/>
              <a:t>n temporally odd-number lattice</a:t>
            </a:r>
            <a:r>
              <a:rPr lang="en-US" altLang="ja-JP" dirty="0"/>
              <a:t>:</a:t>
            </a:r>
            <a:endParaRPr kumimoji="1" lang="ja-JP" altLang="en-US" dirty="0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477" y="1809254"/>
            <a:ext cx="856779" cy="169648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572530" y="1741393"/>
            <a:ext cx="1318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Dirac </a:t>
            </a:r>
            <a:r>
              <a:rPr kumimoji="1" lang="en-US" altLang="ja-JP" sz="1200" dirty="0" err="1" smtClean="0"/>
              <a:t>eigenmode</a:t>
            </a:r>
            <a:r>
              <a:rPr kumimoji="1" lang="en-US" altLang="ja-JP" sz="1200" dirty="0" smtClean="0"/>
              <a:t> :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79035" y="1938239"/>
            <a:ext cx="1622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Link variable operator :</a:t>
            </a:r>
            <a:endParaRPr kumimoji="1" lang="ja-JP" altLang="en-US" sz="12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0583" y="2186372"/>
            <a:ext cx="1288763" cy="15810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8138" y="78224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</a:t>
            </a:r>
            <a:endParaRPr kumimoji="1" lang="ja-JP" altLang="en-US" sz="2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78138" y="825359"/>
            <a:ext cx="414867" cy="363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R_A=&#10;\frac{&#10;\left\langle\left|\sum_n\lambda_n^{N_\tau-1}\langle n|\hat{U}_4| n \rangle\right|^2\right\rangle&#10;-&#10;\left\langle\left|\sum_n\lambda_n^{N_\tau-1}\langle n|\hat{U}_4| n \rangle\right|\right\rangle^2&#10;}{&#10;\left\langle\left(\sum_n\lambda_n^{N_\tau-1}{\rm Re}\left(\mathrm{e}^{2\pi ki/3}\langle n|\hat{U}_4| n \rangle\right)\right)^2\right\rangle&#10;-&#10;\left\langle\sum_n\lambda_n^{N_\tau-1}{\rm Re}\left(\mathrm{e}^{2\pi ki/3}\langle n|\hat{U}_4| n \rangle\right)\right\rangle^2&#10;}&#10;\end{align*}&lt;/body&gt;&#10;  &lt;fcolor&gt;FF000000&lt;/fcolor&gt;&#10;  &lt;bcolor&gt;FFFFFFFF&lt;/bcolor&gt;&#10;  &lt;transparent&gt;True&lt;/transparent&gt;&#10;  &lt;resolution&gt;1800&lt;/resolution&gt;&#10;  &lt;imageh&gt;1265&lt;/imageh&gt;&#10;  &lt;imagew&gt;899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3" y="1643141"/>
            <a:ext cx="5331752" cy="7494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_\tau\ :{\rm odd}&#10;\end{align*}&lt;/body&gt;&#10;  &lt;fcolor&gt;FF000000&lt;/fcolor&gt;&#10;  &lt;bcolor&gt;FFFFFFFF&lt;/bcolor&gt;&#10;  &lt;transparent&gt;True&lt;/transparent&gt;&#10;  &lt;resolution&gt;1800&lt;/resolution&gt;&#10;  &lt;imageh&gt;213&lt;/imageh&gt;&#10;  &lt;imagew&gt;100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16" y="1619042"/>
            <a:ext cx="633801" cy="13419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0382" y="1840402"/>
            <a:ext cx="45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e.g.)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733" y="2405621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78733" y="2448738"/>
            <a:ext cx="414867" cy="363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5444" y="2450293"/>
            <a:ext cx="8538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have </a:t>
            </a:r>
            <a:r>
              <a:rPr lang="en-US" altLang="ja-JP" dirty="0" smtClean="0"/>
              <a:t>analytically and numerically confirmed that </a:t>
            </a:r>
          </a:p>
          <a:p>
            <a:r>
              <a:rPr lang="en-US" altLang="ja-JP" dirty="0"/>
              <a:t>low-lying Dirac modes </a:t>
            </a:r>
            <a:r>
              <a:rPr lang="en-US" altLang="ja-JP" dirty="0" smtClean="0"/>
              <a:t>are not important to quantify the Polyakov loop </a:t>
            </a:r>
            <a:r>
              <a:rPr lang="en-US" altLang="ja-JP" dirty="0"/>
              <a:t>fluctuation ratios, </a:t>
            </a:r>
            <a:endParaRPr lang="en-US" altLang="ja-JP" dirty="0" smtClean="0"/>
          </a:p>
          <a:p>
            <a:r>
              <a:rPr lang="en-US" altLang="ja-JP" dirty="0" smtClean="0"/>
              <a:t>which </a:t>
            </a:r>
            <a:r>
              <a:rPr lang="en-US" altLang="ja-JP" dirty="0"/>
              <a:t>are sensitive observables </a:t>
            </a:r>
            <a:r>
              <a:rPr lang="en-US" altLang="ja-JP" dirty="0" smtClean="0"/>
              <a:t>to confinement </a:t>
            </a:r>
            <a:r>
              <a:rPr lang="en-US" altLang="ja-JP" dirty="0"/>
              <a:t>properties in </a:t>
            </a:r>
            <a:r>
              <a:rPr lang="en-US" altLang="ja-JP" dirty="0" smtClean="0"/>
              <a:t>QCD.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2" y="3857004"/>
            <a:ext cx="3726768" cy="2608737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78138" y="339533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45" name="正方形/長方形 44"/>
          <p:cNvSpPr/>
          <p:nvPr/>
        </p:nvSpPr>
        <p:spPr>
          <a:xfrm>
            <a:off x="78138" y="3438456"/>
            <a:ext cx="414867" cy="363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5444" y="3483022"/>
            <a:ext cx="4959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Our results suggest that </a:t>
            </a:r>
            <a:r>
              <a:rPr lang="en-US" altLang="ja-JP" dirty="0" smtClean="0"/>
              <a:t>there </a:t>
            </a:r>
            <a:r>
              <a:rPr lang="en-US" altLang="ja-JP" dirty="0"/>
              <a:t>is 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no direct </a:t>
            </a:r>
            <a:r>
              <a:rPr lang="en-US" altLang="ja-JP" dirty="0">
                <a:solidFill>
                  <a:srgbClr val="FF0000"/>
                </a:solidFill>
              </a:rPr>
              <a:t>one-to-one correspondence </a:t>
            </a:r>
            <a:r>
              <a:rPr lang="en-US" altLang="ja-JP" dirty="0" smtClean="0">
                <a:solidFill>
                  <a:srgbClr val="FF0000"/>
                </a:solidFill>
              </a:rPr>
              <a:t>between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confinement </a:t>
            </a:r>
            <a:r>
              <a:rPr lang="en-US" altLang="ja-JP" dirty="0">
                <a:solidFill>
                  <a:srgbClr val="FF0000"/>
                </a:solidFill>
              </a:rPr>
              <a:t>and chiral symmetry breaking in </a:t>
            </a:r>
            <a:r>
              <a:rPr lang="en-US" altLang="ja-JP" dirty="0" smtClean="0">
                <a:solidFill>
                  <a:srgbClr val="FF0000"/>
                </a:solidFill>
              </a:rPr>
              <a:t>QCD.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N_\tau,{\bf x}|\hat{U}_4|1,{\bf x} \rangle=-U_4(N_\tau,&#10;{\bf x})&#10;\end{align*}&lt;/body&gt;&#10;  &lt;fcolor&gt;FF000000&lt;/fcolor&gt;&#10;  &lt;bcolor&gt;FFFFFFFF&lt;/bcolor&gt;&#10;  &lt;transparent&gt;True&lt;/transparent&gt;&#10;  &lt;resolution&gt;1800&lt;/resolution&gt;&#10;  &lt;imageh&gt;298&lt;/imageh&gt;&#10;  &lt;imagew&gt;312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9" y="2384805"/>
            <a:ext cx="1540011" cy="147090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5990568" y="545591"/>
            <a:ext cx="3153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200" dirty="0"/>
              <a:t>TMD, K. Redlich, C. Sasaki and H. Suganuma, </a:t>
            </a:r>
            <a:endParaRPr lang="it-IT" altLang="ja-JP" sz="1200" dirty="0" smtClean="0"/>
          </a:p>
          <a:p>
            <a:r>
              <a:rPr lang="it-IT" altLang="ja-JP" sz="1200" dirty="0" smtClean="0"/>
              <a:t>Phys</a:t>
            </a:r>
            <a:r>
              <a:rPr lang="it-IT" altLang="ja-JP" sz="1200" dirty="0"/>
              <a:t>. Rev. D92, 094004 (2015).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138" y="453951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4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78138" y="4582629"/>
            <a:ext cx="414867" cy="363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5444" y="4627195"/>
            <a:ext cx="4418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have shown the same results </a:t>
            </a:r>
          </a:p>
          <a:p>
            <a:r>
              <a:rPr lang="en-US" altLang="ja-JP" dirty="0" smtClean="0"/>
              <a:t>within the overlap-fermion formalism, </a:t>
            </a:r>
          </a:p>
          <a:p>
            <a:r>
              <a:rPr lang="en-US" altLang="ja-JP" dirty="0" smtClean="0"/>
              <a:t>which solves the fermion-doubling problem </a:t>
            </a:r>
          </a:p>
          <a:p>
            <a:r>
              <a:rPr lang="en-US" altLang="ja-JP" dirty="0" smtClean="0"/>
              <a:t>with the exact chiral symmetry on the lattice.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40597" y="6281075"/>
            <a:ext cx="398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Thank you very much for your attention!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2386" y="24613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8000" dirty="0" smtClean="0"/>
              <a:t>Appendix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012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4093" y="203231"/>
            <a:ext cx="8498882" cy="888543"/>
          </a:xfrm>
        </p:spPr>
        <p:txBody>
          <a:bodyPr>
            <a:noAutofit/>
          </a:bodyPr>
          <a:lstStyle/>
          <a:p>
            <a:pPr lvl="1"/>
            <a:r>
              <a:rPr lang="en-US" altLang="ja-JP" sz="2400" dirty="0" smtClean="0">
                <a:latin typeface="+mj-lt"/>
              </a:rPr>
              <a:t>An analytical </a:t>
            </a:r>
            <a:r>
              <a:rPr lang="en-US" altLang="ja-JP" sz="2400" dirty="0">
                <a:latin typeface="+mj-lt"/>
              </a:rPr>
              <a:t>r</a:t>
            </a:r>
            <a:r>
              <a:rPr lang="en-US" altLang="ja-JP" sz="2400" dirty="0" smtClean="0">
                <a:latin typeface="+mj-lt"/>
              </a:rPr>
              <a:t>elation between </a:t>
            </a:r>
            <a:r>
              <a:rPr lang="en-US" altLang="ja-JP" sz="2400" dirty="0" err="1" smtClean="0">
                <a:latin typeface="+mj-lt"/>
              </a:rPr>
              <a:t>Polyakov</a:t>
            </a:r>
            <a:r>
              <a:rPr lang="en-US" altLang="ja-JP" sz="2400" dirty="0" smtClean="0">
                <a:latin typeface="+mj-lt"/>
              </a:rPr>
              <a:t> loop and Dirac mode 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on temporally odd-number </a:t>
            </a:r>
            <a:r>
              <a:rPr lang="en-US" altLang="ja-JP" sz="2400" dirty="0">
                <a:latin typeface="+mj-lt"/>
              </a:rPr>
              <a:t>l</a:t>
            </a:r>
            <a:r>
              <a:rPr lang="en-US" altLang="ja-JP" sz="2400" dirty="0" smtClean="0">
                <a:latin typeface="+mj-lt"/>
              </a:rPr>
              <a:t>attice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14092" y="1333403"/>
            <a:ext cx="8629732" cy="85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135" y="3520345"/>
            <a:ext cx="1533954" cy="30373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410582" y="3483881"/>
            <a:ext cx="205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Dirac </a:t>
            </a:r>
            <a:r>
              <a:rPr kumimoji="1" lang="en-US" altLang="ja-JP" dirty="0" err="1" smtClean="0"/>
              <a:t>eigenmode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10582" y="2641654"/>
            <a:ext cx="247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/>
              <a:t>l</a:t>
            </a:r>
            <a:r>
              <a:rPr kumimoji="1" lang="en-US" altLang="ja-JP" dirty="0" smtClean="0"/>
              <a:t>ink variable operator :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0582" y="2283752"/>
            <a:ext cx="176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err="1" smtClean="0"/>
              <a:t>Polyakov</a:t>
            </a:r>
            <a:r>
              <a:rPr kumimoji="1" lang="en-US" altLang="ja-JP" dirty="0" smtClean="0"/>
              <a:t> loop :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3235" y="3143453"/>
            <a:ext cx="10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notation:</a:t>
            </a:r>
            <a:endParaRPr kumimoji="1" lang="ja-JP" altLang="en-US" dirty="0"/>
          </a:p>
        </p:txBody>
      </p:sp>
      <p:sp>
        <p:nvSpPr>
          <p:cNvPr id="15" name="中かっこ 14"/>
          <p:cNvSpPr/>
          <p:nvPr/>
        </p:nvSpPr>
        <p:spPr>
          <a:xfrm>
            <a:off x="2140189" y="2293700"/>
            <a:ext cx="6930783" cy="208515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335" y="2659534"/>
            <a:ext cx="2651326" cy="32526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697230" y="1570895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</a:t>
            </a:r>
            <a:r>
              <a:rPr kumimoji="1" lang="en-US" altLang="ja-JP" dirty="0" smtClean="0"/>
              <a:t>n temporally odd number lattice: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4744356" y="843728"/>
            <a:ext cx="4399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100" dirty="0" smtClean="0"/>
              <a:t>TMD, </a:t>
            </a:r>
            <a:r>
              <a:rPr lang="it-IT" altLang="ja-JP" sz="1100" dirty="0"/>
              <a:t>H. Suganuma, T. Iritani, Phys. Rev. D 90, 094505 (2014).</a:t>
            </a:r>
            <a:endParaRPr lang="pt-BR" altLang="ja-JP" sz="1100" dirty="0"/>
          </a:p>
          <a:p>
            <a:r>
              <a:rPr lang="pt-BR" altLang="ja-JP" sz="1100" dirty="0"/>
              <a:t>H. Suganuma, TMD, T. Iritani, Prog. Theor. Exp. Phys. 2016, 013B06 (2016).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76182" y="3914302"/>
            <a:ext cx="16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lang="en-US" altLang="ja-JP" dirty="0" smtClean="0"/>
              <a:t>operator 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5381" y="4581912"/>
            <a:ext cx="60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This analytical formula is a general and mathematical identity.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7173" y="4941755"/>
            <a:ext cx="439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valid in full QCD and at the quenched level.</a:t>
            </a:r>
            <a:endParaRPr kumimoji="1" lang="ja-JP" altLang="en-US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n|n\rangle \langle n| =1&#10;\end{align*}&lt;/body&gt;&#10;  &lt;fcolor&gt;FF000000&lt;/fcolor&gt;&#10;  &lt;bcolor&gt;FFFFFFFF&lt;/bcolor&gt;&#10;  &lt;transparent&gt;True&lt;/transparent&gt;&#10;  &lt;resolution&gt;1800&lt;/resolution&gt;&#10;  &lt;imageh&gt;524&lt;/imageh&gt;&#10;  &lt;imagew&gt;145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937" y="4000915"/>
            <a:ext cx="1122237" cy="40415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000000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07" y="2374462"/>
            <a:ext cx="158750" cy="1799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88187" y="3096854"/>
            <a:ext cx="2635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with anti </a:t>
            </a:r>
            <a:r>
              <a:rPr kumimoji="1" lang="en-US" altLang="ja-JP" sz="1400" dirty="0" err="1" smtClean="0"/>
              <a:t>p.b.c</a:t>
            </a:r>
            <a:r>
              <a:rPr kumimoji="1" lang="en-US" altLang="ja-JP" sz="1400" dirty="0" smtClean="0"/>
              <a:t>. for time direction:</a:t>
            </a:r>
            <a:endParaRPr kumimoji="1" lang="ja-JP" altLang="en-US" sz="1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\tau,{\bf x}|\hat{U}_4|1,{\bf x} \rangle=-U_4(N_\tau,&#10;{\bf x})&#10;\end{align*}&lt;/body&gt;&#10;  &lt;fcolor&gt;FF000000&lt;/fcolor&gt;&#10;  &lt;bcolor&gt;FFFFFFFF&lt;/bcolor&gt;&#10;  &lt;transparent&gt;True&lt;/transparent&gt;&#10;  &lt;resolution&gt;1800&lt;/resolution&gt;&#10;  &lt;imageh&gt;298&lt;/imageh&gt;&#10;  &lt;imagew&gt;312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0" y="3143453"/>
            <a:ext cx="2229264" cy="21292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Z&#10;=&#10;\int &#10;\mathcal{D}\bar{q}&#10;\mathcal{D}q&#10;\mathcal{D}U&#10;{\rm e}^{-S_{\rm G}[U]+\bar{q}K[U]q}&#10;=&#10;\int &#10;\mathcal{D}U&#10;{\rm e}^{-S_{\rm G}[U]}&#10;{\rm det}K[U]&#10;\end{align*}&#10;&lt;/body&gt;&#10;  &lt;fcolor&gt;FF000000&lt;/fcolor&gt;&#10;  &lt;bcolor&gt;FFFFFFFF&lt;/bcolor&gt;&#10;  &lt;transparent&gt;True&lt;/transparent&gt;&#10;  &lt;resolution&gt;1800&lt;/resolution&gt;&#10;  &lt;imageh&gt;553&lt;/imageh&gt;&#10;  &lt;imagew&gt;6145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4" y="6143222"/>
            <a:ext cx="5175048" cy="46571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=\frac{1}{2a}\sum_\mu\gamma_\mu(\hat{U}_\mu-\hat{U}_{-\mu})&#10;\end{align*}&lt;/body&gt;&#10;  &lt;fcolor&gt;FF000000&lt;/fcolor&gt;&#10;  &lt;bcolor&gt;FFFFFFFF&lt;/bcolor&gt;&#10;  &lt;transparent&gt;True&lt;/transparent&gt;&#10;  &lt;resolution&gt;1800&lt;/resolution&gt;&#10;  &lt;imageh&gt;658&lt;/imageh&gt;&#10;  &lt;imagew&gt;279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73" y="3914302"/>
            <a:ext cx="2450821" cy="57738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7173" y="5311087"/>
            <a:ext cx="395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holds for each gauge-configuration {U}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7173" y="5708693"/>
            <a:ext cx="409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holds for arbitrary fermionic kernel K[U]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1308" y="6524239"/>
            <a:ext cx="223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~from next page: Derivation</a:t>
            </a:r>
            <a:endParaRPr kumimoji="1" lang="ja-JP" altLang="en-US" sz="1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L&#10;=-\frac{(2ai)^{N_\tau-1}}{12V}\sum_n\lambda_n^{N_\tau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828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9" y="1405716"/>
            <a:ext cx="4051281" cy="70378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\tau\ {\rm is\ odd}&#10;\end{align*}&lt;/body&gt;&#10;  &lt;fcolor&gt;FF000000&lt;/fcolor&gt;&#10;  &lt;bcolor&gt;FFFFFFFF&lt;/bcolor&gt;&#10;  &lt;transparent&gt;True&lt;/transparent&gt;&#10;  &lt;resolution&gt;1800&lt;/resolution&gt;&#10;  &lt;imageh&gt;213&lt;/imageh&gt;&#10;  &lt;imagew&gt;104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90" y="1678665"/>
            <a:ext cx="865327" cy="1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>
            <a:cxnSpLocks noChangeShapeType="1"/>
          </p:cNvCxnSpPr>
          <p:nvPr/>
        </p:nvCxnSpPr>
        <p:spPr bwMode="auto">
          <a:xfrm>
            <a:off x="3024188" y="1491722"/>
            <a:ext cx="2520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" name="直線コネクタ 8"/>
          <p:cNvCxnSpPr>
            <a:cxnSpLocks noChangeShapeType="1"/>
          </p:cNvCxnSpPr>
          <p:nvPr/>
        </p:nvCxnSpPr>
        <p:spPr bwMode="auto">
          <a:xfrm>
            <a:off x="3014663" y="1953684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直線コネクタ 9"/>
          <p:cNvCxnSpPr>
            <a:cxnSpLocks noChangeShapeType="1"/>
          </p:cNvCxnSpPr>
          <p:nvPr/>
        </p:nvCxnSpPr>
        <p:spPr bwMode="auto">
          <a:xfrm>
            <a:off x="3027363" y="2395009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直線コネクタ 10"/>
          <p:cNvCxnSpPr>
            <a:cxnSpLocks noChangeShapeType="1"/>
          </p:cNvCxnSpPr>
          <p:nvPr/>
        </p:nvCxnSpPr>
        <p:spPr bwMode="auto">
          <a:xfrm>
            <a:off x="3027363" y="2860147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直線コネクタ 12"/>
          <p:cNvCxnSpPr>
            <a:cxnSpLocks noChangeShapeType="1"/>
          </p:cNvCxnSpPr>
          <p:nvPr/>
        </p:nvCxnSpPr>
        <p:spPr bwMode="auto">
          <a:xfrm flipV="1">
            <a:off x="4289425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直線コネクタ 16"/>
          <p:cNvCxnSpPr>
            <a:cxnSpLocks noChangeShapeType="1"/>
          </p:cNvCxnSpPr>
          <p:nvPr/>
        </p:nvCxnSpPr>
        <p:spPr bwMode="auto">
          <a:xfrm flipV="1">
            <a:off x="4772025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直線コネクタ 17"/>
          <p:cNvCxnSpPr>
            <a:cxnSpLocks noChangeShapeType="1"/>
          </p:cNvCxnSpPr>
          <p:nvPr/>
        </p:nvCxnSpPr>
        <p:spPr bwMode="auto">
          <a:xfrm flipV="1">
            <a:off x="5238750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直線コネクタ 19"/>
          <p:cNvCxnSpPr>
            <a:cxnSpLocks noChangeShapeType="1"/>
          </p:cNvCxnSpPr>
          <p:nvPr/>
        </p:nvCxnSpPr>
        <p:spPr bwMode="auto">
          <a:xfrm flipV="1">
            <a:off x="3327400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直線コネクタ 20"/>
          <p:cNvCxnSpPr>
            <a:cxnSpLocks noChangeShapeType="1"/>
          </p:cNvCxnSpPr>
          <p:nvPr/>
        </p:nvCxnSpPr>
        <p:spPr bwMode="auto">
          <a:xfrm flipV="1">
            <a:off x="3811588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直線矢印コネクタ 15"/>
          <p:cNvCxnSpPr>
            <a:cxnSpLocks noChangeShapeType="1"/>
          </p:cNvCxnSpPr>
          <p:nvPr/>
        </p:nvCxnSpPr>
        <p:spPr bwMode="auto">
          <a:xfrm flipV="1">
            <a:off x="1974223" y="1478545"/>
            <a:ext cx="0" cy="890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正方形/長方形 21"/>
          <p:cNvSpPr>
            <a:spLocks noChangeArrowheads="1"/>
          </p:cNvSpPr>
          <p:nvPr/>
        </p:nvSpPr>
        <p:spPr bwMode="auto">
          <a:xfrm>
            <a:off x="1507499" y="126073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endParaRPr lang="ja-JP" altLang="en-US" sz="2400" dirty="0"/>
          </a:p>
        </p:txBody>
      </p:sp>
      <p:sp>
        <p:nvSpPr>
          <p:cNvPr id="15" name="円/楕円 23"/>
          <p:cNvSpPr>
            <a:spLocks noChangeArrowheads="1"/>
          </p:cNvSpPr>
          <p:nvPr/>
        </p:nvSpPr>
        <p:spPr bwMode="auto">
          <a:xfrm>
            <a:off x="4251325" y="2817284"/>
            <a:ext cx="71438" cy="714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6" name="円/楕円 26"/>
          <p:cNvSpPr>
            <a:spLocks noChangeArrowheads="1"/>
          </p:cNvSpPr>
          <p:nvPr/>
        </p:nvSpPr>
        <p:spPr bwMode="auto">
          <a:xfrm>
            <a:off x="4251325" y="1448859"/>
            <a:ext cx="71438" cy="7302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06863" y="2850622"/>
            <a:ext cx="384175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94163" y="1110722"/>
            <a:ext cx="384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9" name="正方形/長方形 1"/>
          <p:cNvSpPr>
            <a:spLocks noChangeArrowheads="1"/>
          </p:cNvSpPr>
          <p:nvPr/>
        </p:nvSpPr>
        <p:spPr bwMode="auto">
          <a:xfrm>
            <a:off x="978430" y="3240616"/>
            <a:ext cx="7089698" cy="193899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In this study, we use </a:t>
            </a: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>
                <a:solidFill>
                  <a:srgbClr val="339966"/>
                </a:solidFill>
              </a:rPr>
              <a:t>standard </a:t>
            </a:r>
            <a:r>
              <a:rPr lang="en-US" altLang="ja-JP" sz="2400" dirty="0">
                <a:solidFill>
                  <a:srgbClr val="339966"/>
                </a:solidFill>
              </a:rPr>
              <a:t>square </a:t>
            </a:r>
            <a:r>
              <a:rPr lang="en-US" altLang="ja-JP" sz="2400" dirty="0" smtClean="0">
                <a:solidFill>
                  <a:srgbClr val="339966"/>
                </a:solidFill>
              </a:rPr>
              <a:t>lattice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with </a:t>
            </a:r>
            <a:r>
              <a:rPr lang="en-US" altLang="ja-JP" sz="2400" dirty="0" smtClean="0">
                <a:solidFill>
                  <a:srgbClr val="339966"/>
                </a:solidFill>
              </a:rPr>
              <a:t>ordinary </a:t>
            </a:r>
            <a:r>
              <a:rPr lang="en-US" altLang="ja-JP" sz="2400" dirty="0">
                <a:solidFill>
                  <a:srgbClr val="339966"/>
                </a:solidFill>
              </a:rPr>
              <a:t>periodic boundary condition </a:t>
            </a:r>
            <a:r>
              <a:rPr lang="en-US" altLang="ja-JP" sz="2400" dirty="0"/>
              <a:t>for </a:t>
            </a:r>
            <a:r>
              <a:rPr lang="en-US" altLang="ja-JP" sz="2400" dirty="0" smtClean="0"/>
              <a:t>gluons, 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with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odd temporal length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	( temporally </a:t>
            </a:r>
            <a:r>
              <a:rPr lang="en-US" altLang="ja-JP" sz="2400" dirty="0">
                <a:solidFill>
                  <a:srgbClr val="FF0000"/>
                </a:solidFill>
              </a:rPr>
              <a:t>odd-number </a:t>
            </a:r>
            <a:r>
              <a:rPr lang="en-US" altLang="ja-JP" sz="2400" dirty="0" smtClean="0">
                <a:solidFill>
                  <a:srgbClr val="FF0000"/>
                </a:solidFill>
              </a:rPr>
              <a:t>lattice )</a:t>
            </a:r>
            <a:endParaRPr lang="en-US" altLang="ja-JP" sz="2400" dirty="0"/>
          </a:p>
        </p:txBody>
      </p:sp>
      <p:cxnSp>
        <p:nvCxnSpPr>
          <p:cNvPr id="22" name="直線矢印コネクタ 15"/>
          <p:cNvCxnSpPr>
            <a:cxnSpLocks noChangeShapeType="1"/>
          </p:cNvCxnSpPr>
          <p:nvPr/>
        </p:nvCxnSpPr>
        <p:spPr bwMode="auto">
          <a:xfrm flipV="1">
            <a:off x="1971481" y="2367373"/>
            <a:ext cx="561837" cy="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" name="正方形/長方形 21"/>
          <p:cNvSpPr>
            <a:spLocks noChangeArrowheads="1"/>
          </p:cNvSpPr>
          <p:nvPr/>
        </p:nvSpPr>
        <p:spPr bwMode="auto">
          <a:xfrm>
            <a:off x="1774899" y="2379153"/>
            <a:ext cx="942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  1,2,3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(spatial)</a:t>
            </a:r>
            <a:endParaRPr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42568" y="1579093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(time)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=3 \ {\rm case}}&#10;\end{align*}&lt;/body&gt;&#10;  &lt;fcolor&gt;FF000000&lt;/fcolor&gt;&#10;  &lt;bcolor&gt;FFFFFFFF&lt;/bcolor&gt;&#10;  &lt;transparent&gt;True&lt;/transparent&gt;&#10;  &lt;resolution&gt;1800&lt;/resolution&gt;&#10;  &lt;imageh&gt;210&lt;/imageh&gt;&#10;  &lt;imagew&gt;12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58" y="1271589"/>
            <a:ext cx="1367367" cy="22225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}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17" y="4490958"/>
            <a:ext cx="307975" cy="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1"/>
          <p:cNvSpPr>
            <a:spLocks noChangeArrowheads="1"/>
          </p:cNvSpPr>
          <p:nvPr/>
        </p:nvSpPr>
        <p:spPr bwMode="auto">
          <a:xfrm>
            <a:off x="978430" y="3240616"/>
            <a:ext cx="7089698" cy="193899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In this study, we use </a:t>
            </a: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>
                <a:solidFill>
                  <a:srgbClr val="339966"/>
                </a:solidFill>
              </a:rPr>
              <a:t>standard </a:t>
            </a:r>
            <a:r>
              <a:rPr lang="en-US" altLang="ja-JP" sz="2400" dirty="0">
                <a:solidFill>
                  <a:srgbClr val="339966"/>
                </a:solidFill>
              </a:rPr>
              <a:t>square </a:t>
            </a:r>
            <a:r>
              <a:rPr lang="en-US" altLang="ja-JP" sz="2400" dirty="0" smtClean="0">
                <a:solidFill>
                  <a:srgbClr val="339966"/>
                </a:solidFill>
              </a:rPr>
              <a:t>lattice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with </a:t>
            </a:r>
            <a:r>
              <a:rPr lang="en-US" altLang="ja-JP" sz="2400" dirty="0" smtClean="0">
                <a:solidFill>
                  <a:srgbClr val="339966"/>
                </a:solidFill>
              </a:rPr>
              <a:t>ordinary </a:t>
            </a:r>
            <a:r>
              <a:rPr lang="en-US" altLang="ja-JP" sz="2400" dirty="0">
                <a:solidFill>
                  <a:srgbClr val="339966"/>
                </a:solidFill>
              </a:rPr>
              <a:t>periodic boundary condition </a:t>
            </a:r>
            <a:r>
              <a:rPr lang="en-US" altLang="ja-JP" sz="2400" dirty="0"/>
              <a:t>for </a:t>
            </a:r>
            <a:r>
              <a:rPr lang="en-US" altLang="ja-JP" sz="2400" dirty="0" smtClean="0"/>
              <a:t>gluons, 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with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odd temporal length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	( temporally </a:t>
            </a:r>
            <a:r>
              <a:rPr lang="en-US" altLang="ja-JP" sz="2400" dirty="0">
                <a:solidFill>
                  <a:srgbClr val="FF0000"/>
                </a:solidFill>
              </a:rPr>
              <a:t>odd-number </a:t>
            </a:r>
            <a:r>
              <a:rPr lang="en-US" altLang="ja-JP" sz="2400" dirty="0" smtClean="0">
                <a:solidFill>
                  <a:srgbClr val="FF0000"/>
                </a:solidFill>
              </a:rPr>
              <a:t>lattice )</a:t>
            </a:r>
            <a:endParaRPr lang="en-US" altLang="ja-JP" sz="2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959380" y="5417609"/>
            <a:ext cx="72723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kern="0" dirty="0" smtClean="0">
                <a:ea typeface="ＭＳ Ｐゴシック" pitchFamily="50" charset="-128"/>
              </a:rPr>
              <a:t>Note: </a:t>
            </a:r>
            <a:r>
              <a:rPr lang="en-US" altLang="ja-JP" sz="2400" kern="0" dirty="0">
                <a:ea typeface="ＭＳ Ｐゴシック" pitchFamily="50" charset="-128"/>
              </a:rPr>
              <a:t>in the continuum limit of </a:t>
            </a:r>
            <a:r>
              <a:rPr lang="en-US" altLang="ja-JP" sz="2400" i="1" kern="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 </a:t>
            </a:r>
            <a:r>
              <a:rPr lang="ja-JP" altLang="en-US" sz="2400" kern="0" dirty="0">
                <a:ea typeface="ＭＳ Ｐゴシック" pitchFamily="50" charset="-128"/>
              </a:rPr>
              <a:t>→ </a:t>
            </a:r>
            <a:r>
              <a:rPr lang="en-US" altLang="ja-JP" sz="2400" kern="0" dirty="0">
                <a:ea typeface="ＭＳ Ｐゴシック" pitchFamily="50" charset="-128"/>
              </a:rPr>
              <a:t>0, </a:t>
            </a:r>
            <a:r>
              <a:rPr lang="en-US" altLang="ja-JP" sz="2400" i="1" kern="0" dirty="0">
                <a:ea typeface="ＭＳ Ｐゴシック" pitchFamily="50" charset="-128"/>
              </a:rPr>
              <a:t> </a:t>
            </a:r>
            <a:r>
              <a:rPr lang="en-US" altLang="ja-JP" sz="2400" i="1" kern="0" dirty="0" smtClean="0">
                <a:ea typeface="ＭＳ Ｐゴシック" pitchFamily="50" charset="-128"/>
              </a:rPr>
              <a:t> </a:t>
            </a:r>
            <a:r>
              <a:rPr lang="ja-JP" altLang="en-US" sz="2400" kern="0" dirty="0" smtClean="0">
                <a:ea typeface="ＭＳ Ｐゴシック" pitchFamily="50" charset="-128"/>
              </a:rPr>
              <a:t>   → </a:t>
            </a:r>
            <a:r>
              <a:rPr lang="ja-JP" altLang="en-US" sz="2400" kern="0" dirty="0">
                <a:latin typeface="+mn-ea"/>
                <a:ea typeface="ＭＳ Ｐゴシック" pitchFamily="50" charset="-128"/>
              </a:rPr>
              <a:t>∞</a:t>
            </a:r>
            <a:r>
              <a:rPr lang="en-US" altLang="ja-JP" sz="2400" kern="0" dirty="0">
                <a:ea typeface="ＭＳ Ｐゴシック" pitchFamily="50" charset="-128"/>
              </a:rPr>
              <a:t>, </a:t>
            </a:r>
          </a:p>
          <a:p>
            <a:pPr>
              <a:defRPr/>
            </a:pPr>
            <a:r>
              <a:rPr lang="en-US" altLang="ja-JP" sz="2400" kern="0" dirty="0">
                <a:solidFill>
                  <a:srgbClr val="FF0000"/>
                </a:solidFill>
                <a:ea typeface="ＭＳ Ｐゴシック" pitchFamily="50" charset="-128"/>
              </a:rPr>
              <a:t>any number of large </a:t>
            </a:r>
            <a:r>
              <a:rPr lang="en-US" altLang="ja-JP" sz="2400" kern="0" dirty="0" smtClean="0">
                <a:solidFill>
                  <a:srgbClr val="FF0000"/>
                </a:solidFill>
                <a:ea typeface="ＭＳ Ｐゴシック" pitchFamily="50" charset="-128"/>
              </a:rPr>
              <a:t>     gives </a:t>
            </a:r>
            <a:r>
              <a:rPr lang="en-US" altLang="ja-JP" sz="2400" kern="0" dirty="0">
                <a:solidFill>
                  <a:srgbClr val="FF0000"/>
                </a:solidFill>
                <a:ea typeface="ＭＳ Ｐゴシック" pitchFamily="50" charset="-128"/>
              </a:rPr>
              <a:t>the same result.</a:t>
            </a:r>
          </a:p>
          <a:p>
            <a:pPr>
              <a:defRPr/>
            </a:pPr>
            <a:r>
              <a:rPr lang="en-US" altLang="ja-JP" sz="2400" kern="0" dirty="0">
                <a:ea typeface="ＭＳ Ｐゴシック" pitchFamily="50" charset="-128"/>
              </a:rPr>
              <a:t>Then, it is no problem to use the odd-number lattice.</a:t>
            </a:r>
            <a:endParaRPr lang="ja-JP" altLang="en-US" sz="2400" dirty="0">
              <a:ea typeface="ＭＳ Ｐゴシック" pitchFamily="50" charset="-128"/>
            </a:endParaRPr>
          </a:p>
        </p:txBody>
      </p:sp>
      <p:cxnSp>
        <p:nvCxnSpPr>
          <p:cNvPr id="44" name="直線コネクタ 43"/>
          <p:cNvCxnSpPr>
            <a:cxnSpLocks noChangeShapeType="1"/>
          </p:cNvCxnSpPr>
          <p:nvPr/>
        </p:nvCxnSpPr>
        <p:spPr bwMode="auto">
          <a:xfrm>
            <a:off x="3024188" y="1491722"/>
            <a:ext cx="2520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5" name="直線コネクタ 8"/>
          <p:cNvCxnSpPr>
            <a:cxnSpLocks noChangeShapeType="1"/>
          </p:cNvCxnSpPr>
          <p:nvPr/>
        </p:nvCxnSpPr>
        <p:spPr bwMode="auto">
          <a:xfrm>
            <a:off x="3014663" y="1953684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6" name="直線コネクタ 9"/>
          <p:cNvCxnSpPr>
            <a:cxnSpLocks noChangeShapeType="1"/>
          </p:cNvCxnSpPr>
          <p:nvPr/>
        </p:nvCxnSpPr>
        <p:spPr bwMode="auto">
          <a:xfrm>
            <a:off x="3027363" y="2395009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7" name="直線コネクタ 10"/>
          <p:cNvCxnSpPr>
            <a:cxnSpLocks noChangeShapeType="1"/>
          </p:cNvCxnSpPr>
          <p:nvPr/>
        </p:nvCxnSpPr>
        <p:spPr bwMode="auto">
          <a:xfrm>
            <a:off x="3027363" y="2860147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8" name="直線コネクタ 12"/>
          <p:cNvCxnSpPr>
            <a:cxnSpLocks noChangeShapeType="1"/>
          </p:cNvCxnSpPr>
          <p:nvPr/>
        </p:nvCxnSpPr>
        <p:spPr bwMode="auto">
          <a:xfrm flipV="1">
            <a:off x="4289425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" name="直線コネクタ 16"/>
          <p:cNvCxnSpPr>
            <a:cxnSpLocks noChangeShapeType="1"/>
          </p:cNvCxnSpPr>
          <p:nvPr/>
        </p:nvCxnSpPr>
        <p:spPr bwMode="auto">
          <a:xfrm flipV="1">
            <a:off x="4772025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0" name="直線コネクタ 17"/>
          <p:cNvCxnSpPr>
            <a:cxnSpLocks noChangeShapeType="1"/>
          </p:cNvCxnSpPr>
          <p:nvPr/>
        </p:nvCxnSpPr>
        <p:spPr bwMode="auto">
          <a:xfrm flipV="1">
            <a:off x="5238750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" name="直線コネクタ 19"/>
          <p:cNvCxnSpPr>
            <a:cxnSpLocks noChangeShapeType="1"/>
          </p:cNvCxnSpPr>
          <p:nvPr/>
        </p:nvCxnSpPr>
        <p:spPr bwMode="auto">
          <a:xfrm flipV="1">
            <a:off x="3327400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" name="直線コネクタ 20"/>
          <p:cNvCxnSpPr>
            <a:cxnSpLocks noChangeShapeType="1"/>
          </p:cNvCxnSpPr>
          <p:nvPr/>
        </p:nvCxnSpPr>
        <p:spPr bwMode="auto">
          <a:xfrm flipV="1">
            <a:off x="3811588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3" name="直線矢印コネクタ 15"/>
          <p:cNvCxnSpPr>
            <a:cxnSpLocks noChangeShapeType="1"/>
          </p:cNvCxnSpPr>
          <p:nvPr/>
        </p:nvCxnSpPr>
        <p:spPr bwMode="auto">
          <a:xfrm flipV="1">
            <a:off x="1974223" y="1478545"/>
            <a:ext cx="0" cy="890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4" name="正方形/長方形 21"/>
          <p:cNvSpPr>
            <a:spLocks noChangeArrowheads="1"/>
          </p:cNvSpPr>
          <p:nvPr/>
        </p:nvSpPr>
        <p:spPr bwMode="auto">
          <a:xfrm>
            <a:off x="1507499" y="126073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endParaRPr lang="ja-JP" altLang="en-US" sz="2400" dirty="0"/>
          </a:p>
        </p:txBody>
      </p:sp>
      <p:sp>
        <p:nvSpPr>
          <p:cNvPr id="55" name="円/楕円 23"/>
          <p:cNvSpPr>
            <a:spLocks noChangeArrowheads="1"/>
          </p:cNvSpPr>
          <p:nvPr/>
        </p:nvSpPr>
        <p:spPr bwMode="auto">
          <a:xfrm>
            <a:off x="4251325" y="2817284"/>
            <a:ext cx="71438" cy="714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6" name="円/楕円 26"/>
          <p:cNvSpPr>
            <a:spLocks noChangeArrowheads="1"/>
          </p:cNvSpPr>
          <p:nvPr/>
        </p:nvSpPr>
        <p:spPr bwMode="auto">
          <a:xfrm>
            <a:off x="4251325" y="1448859"/>
            <a:ext cx="71438" cy="7302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106863" y="2850622"/>
            <a:ext cx="384175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094163" y="1110722"/>
            <a:ext cx="384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cxnSp>
        <p:nvCxnSpPr>
          <p:cNvPr id="59" name="直線矢印コネクタ 15"/>
          <p:cNvCxnSpPr>
            <a:cxnSpLocks noChangeShapeType="1"/>
          </p:cNvCxnSpPr>
          <p:nvPr/>
        </p:nvCxnSpPr>
        <p:spPr bwMode="auto">
          <a:xfrm flipV="1">
            <a:off x="1971481" y="2367373"/>
            <a:ext cx="561837" cy="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0" name="正方形/長方形 21"/>
          <p:cNvSpPr>
            <a:spLocks noChangeArrowheads="1"/>
          </p:cNvSpPr>
          <p:nvPr/>
        </p:nvSpPr>
        <p:spPr bwMode="auto">
          <a:xfrm>
            <a:off x="1774899" y="2379153"/>
            <a:ext cx="942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  1,2,3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(spatial)</a:t>
            </a:r>
            <a:endParaRPr lang="ja-JP" altLang="en-US" sz="16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242568" y="1579093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(time)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}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02" y="5924383"/>
            <a:ext cx="307975" cy="22225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=3 \ {\rm case}}&#10;\end{align*}&lt;/body&gt;&#10;  &lt;fcolor&gt;FF000000&lt;/fcolor&gt;&#10;  &lt;bcolor&gt;FFFFFFFF&lt;/bcolor&gt;&#10;  &lt;transparent&gt;True&lt;/transparent&gt;&#10;  &lt;resolution&gt;1800&lt;/resolution&gt;&#10;  &lt;imageh&gt;210&lt;/imageh&gt;&#10;  &lt;imagew&gt;12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58" y="1271589"/>
            <a:ext cx="1367367" cy="2222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}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17" y="4490958"/>
            <a:ext cx="307975" cy="22225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N_\tau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89" y="5569024"/>
            <a:ext cx="307975" cy="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1"/>
          <p:cNvSpPr>
            <a:spLocks noChangeArrowheads="1"/>
          </p:cNvSpPr>
          <p:nvPr/>
        </p:nvSpPr>
        <p:spPr bwMode="auto">
          <a:xfrm>
            <a:off x="978430" y="3240616"/>
            <a:ext cx="7089698" cy="193899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In this study, we use </a:t>
            </a: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>
                <a:solidFill>
                  <a:srgbClr val="339966"/>
                </a:solidFill>
              </a:rPr>
              <a:t>standard </a:t>
            </a:r>
            <a:r>
              <a:rPr lang="en-US" altLang="ja-JP" sz="2400" dirty="0">
                <a:solidFill>
                  <a:srgbClr val="339966"/>
                </a:solidFill>
              </a:rPr>
              <a:t>square </a:t>
            </a:r>
            <a:r>
              <a:rPr lang="en-US" altLang="ja-JP" sz="2400" dirty="0" smtClean="0">
                <a:solidFill>
                  <a:srgbClr val="339966"/>
                </a:solidFill>
              </a:rPr>
              <a:t>lattice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with </a:t>
            </a:r>
            <a:r>
              <a:rPr lang="en-US" altLang="ja-JP" sz="2400" dirty="0" smtClean="0">
                <a:solidFill>
                  <a:srgbClr val="339966"/>
                </a:solidFill>
              </a:rPr>
              <a:t>ordinary </a:t>
            </a:r>
            <a:r>
              <a:rPr lang="en-US" altLang="ja-JP" sz="2400" dirty="0">
                <a:solidFill>
                  <a:srgbClr val="339966"/>
                </a:solidFill>
              </a:rPr>
              <a:t>periodic boundary condition </a:t>
            </a:r>
            <a:r>
              <a:rPr lang="en-US" altLang="ja-JP" sz="2400" dirty="0"/>
              <a:t>for </a:t>
            </a:r>
            <a:r>
              <a:rPr lang="en-US" altLang="ja-JP" sz="2400" dirty="0" smtClean="0"/>
              <a:t>gluons, 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with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odd temporal length 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	( temporally </a:t>
            </a:r>
            <a:r>
              <a:rPr lang="en-US" altLang="ja-JP" sz="2400" dirty="0">
                <a:solidFill>
                  <a:srgbClr val="FF0000"/>
                </a:solidFill>
              </a:rPr>
              <a:t>odd-number </a:t>
            </a:r>
            <a:r>
              <a:rPr lang="en-US" altLang="ja-JP" sz="2400" dirty="0" smtClean="0">
                <a:solidFill>
                  <a:srgbClr val="FF0000"/>
                </a:solidFill>
              </a:rPr>
              <a:t>lattice )</a:t>
            </a:r>
            <a:endParaRPr lang="en-US" altLang="ja-JP" sz="2400" dirty="0"/>
          </a:p>
        </p:txBody>
      </p:sp>
      <p:sp>
        <p:nvSpPr>
          <p:cNvPr id="21" name="正方形/長方形 1"/>
          <p:cNvSpPr>
            <a:spLocks noChangeArrowheads="1"/>
          </p:cNvSpPr>
          <p:nvPr/>
        </p:nvSpPr>
        <p:spPr bwMode="auto">
          <a:xfrm>
            <a:off x="1771122" y="5549372"/>
            <a:ext cx="4936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For the simple notation, </a:t>
            </a:r>
          </a:p>
          <a:p>
            <a:r>
              <a:rPr lang="en-US" altLang="ja-JP" sz="2400" dirty="0"/>
              <a:t>we take the lattice unit </a:t>
            </a:r>
            <a:r>
              <a:rPr lang="en-US" altLang="ja-JP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/>
              <a:t>=1 hereafter. </a:t>
            </a:r>
            <a:endParaRPr lang="ja-JP" altLang="en-US" sz="2400" dirty="0"/>
          </a:p>
        </p:txBody>
      </p:sp>
      <p:cxnSp>
        <p:nvCxnSpPr>
          <p:cNvPr id="23" name="直線コネクタ 22"/>
          <p:cNvCxnSpPr>
            <a:cxnSpLocks noChangeShapeType="1"/>
          </p:cNvCxnSpPr>
          <p:nvPr/>
        </p:nvCxnSpPr>
        <p:spPr bwMode="auto">
          <a:xfrm>
            <a:off x="3024188" y="1491722"/>
            <a:ext cx="2520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直線コネクタ 8"/>
          <p:cNvCxnSpPr>
            <a:cxnSpLocks noChangeShapeType="1"/>
          </p:cNvCxnSpPr>
          <p:nvPr/>
        </p:nvCxnSpPr>
        <p:spPr bwMode="auto">
          <a:xfrm>
            <a:off x="3014663" y="1953684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" name="直線コネクタ 9"/>
          <p:cNvCxnSpPr>
            <a:cxnSpLocks noChangeShapeType="1"/>
          </p:cNvCxnSpPr>
          <p:nvPr/>
        </p:nvCxnSpPr>
        <p:spPr bwMode="auto">
          <a:xfrm>
            <a:off x="3027363" y="2395009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" name="直線コネクタ 10"/>
          <p:cNvCxnSpPr>
            <a:cxnSpLocks noChangeShapeType="1"/>
          </p:cNvCxnSpPr>
          <p:nvPr/>
        </p:nvCxnSpPr>
        <p:spPr bwMode="auto">
          <a:xfrm>
            <a:off x="3027363" y="2860147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" name="直線コネクタ 12"/>
          <p:cNvCxnSpPr>
            <a:cxnSpLocks noChangeShapeType="1"/>
          </p:cNvCxnSpPr>
          <p:nvPr/>
        </p:nvCxnSpPr>
        <p:spPr bwMode="auto">
          <a:xfrm flipV="1">
            <a:off x="4289425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" name="直線コネクタ 16"/>
          <p:cNvCxnSpPr>
            <a:cxnSpLocks noChangeShapeType="1"/>
          </p:cNvCxnSpPr>
          <p:nvPr/>
        </p:nvCxnSpPr>
        <p:spPr bwMode="auto">
          <a:xfrm flipV="1">
            <a:off x="4772025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" name="直線コネクタ 17"/>
          <p:cNvCxnSpPr>
            <a:cxnSpLocks noChangeShapeType="1"/>
          </p:cNvCxnSpPr>
          <p:nvPr/>
        </p:nvCxnSpPr>
        <p:spPr bwMode="auto">
          <a:xfrm flipV="1">
            <a:off x="5238750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" name="直線コネクタ 19"/>
          <p:cNvCxnSpPr>
            <a:cxnSpLocks noChangeShapeType="1"/>
          </p:cNvCxnSpPr>
          <p:nvPr/>
        </p:nvCxnSpPr>
        <p:spPr bwMode="auto">
          <a:xfrm flipV="1">
            <a:off x="3327400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" name="直線コネクタ 20"/>
          <p:cNvCxnSpPr>
            <a:cxnSpLocks noChangeShapeType="1"/>
          </p:cNvCxnSpPr>
          <p:nvPr/>
        </p:nvCxnSpPr>
        <p:spPr bwMode="auto">
          <a:xfrm flipV="1">
            <a:off x="3811588" y="1504422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" name="直線矢印コネクタ 15"/>
          <p:cNvCxnSpPr>
            <a:cxnSpLocks noChangeShapeType="1"/>
          </p:cNvCxnSpPr>
          <p:nvPr/>
        </p:nvCxnSpPr>
        <p:spPr bwMode="auto">
          <a:xfrm flipV="1">
            <a:off x="1974223" y="1478545"/>
            <a:ext cx="0" cy="890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4" name="正方形/長方形 21"/>
          <p:cNvSpPr>
            <a:spLocks noChangeArrowheads="1"/>
          </p:cNvSpPr>
          <p:nvPr/>
        </p:nvSpPr>
        <p:spPr bwMode="auto">
          <a:xfrm>
            <a:off x="1507499" y="126073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endParaRPr lang="ja-JP" altLang="en-US" sz="2400" dirty="0"/>
          </a:p>
        </p:txBody>
      </p:sp>
      <p:sp>
        <p:nvSpPr>
          <p:cNvPr id="35" name="円/楕円 23"/>
          <p:cNvSpPr>
            <a:spLocks noChangeArrowheads="1"/>
          </p:cNvSpPr>
          <p:nvPr/>
        </p:nvSpPr>
        <p:spPr bwMode="auto">
          <a:xfrm>
            <a:off x="4251325" y="2817284"/>
            <a:ext cx="71438" cy="714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6" name="円/楕円 26"/>
          <p:cNvSpPr>
            <a:spLocks noChangeArrowheads="1"/>
          </p:cNvSpPr>
          <p:nvPr/>
        </p:nvSpPr>
        <p:spPr bwMode="auto">
          <a:xfrm>
            <a:off x="4251325" y="1448859"/>
            <a:ext cx="71438" cy="7302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106863" y="2850622"/>
            <a:ext cx="384175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94163" y="1110722"/>
            <a:ext cx="384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cxnSp>
        <p:nvCxnSpPr>
          <p:cNvPr id="39" name="直線矢印コネクタ 15"/>
          <p:cNvCxnSpPr>
            <a:cxnSpLocks noChangeShapeType="1"/>
          </p:cNvCxnSpPr>
          <p:nvPr/>
        </p:nvCxnSpPr>
        <p:spPr bwMode="auto">
          <a:xfrm flipV="1">
            <a:off x="1971481" y="2367373"/>
            <a:ext cx="561837" cy="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0" name="正方形/長方形 21"/>
          <p:cNvSpPr>
            <a:spLocks noChangeArrowheads="1"/>
          </p:cNvSpPr>
          <p:nvPr/>
        </p:nvSpPr>
        <p:spPr bwMode="auto">
          <a:xfrm>
            <a:off x="1774899" y="2379153"/>
            <a:ext cx="942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  1,2,3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(spatial)</a:t>
            </a:r>
            <a:endParaRPr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42568" y="1579093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(time)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=3 \ {\rm case}}&#10;\end{align*}&lt;/body&gt;&#10;  &lt;fcolor&gt;FF000000&lt;/fcolor&gt;&#10;  &lt;bcolor&gt;FFFFFFFF&lt;/bcolor&gt;&#10;  &lt;transparent&gt;True&lt;/transparent&gt;&#10;  &lt;resolution&gt;1800&lt;/resolution&gt;&#10;  &lt;imageh&gt;210&lt;/imageh&gt;&#10;  &lt;imagew&gt;12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58" y="1271589"/>
            <a:ext cx="1367367" cy="22225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}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17" y="4490958"/>
            <a:ext cx="307975" cy="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2"/>
          <p:cNvCxnSpPr>
            <a:cxnSpLocks noChangeShapeType="1"/>
          </p:cNvCxnSpPr>
          <p:nvPr/>
        </p:nvCxnSpPr>
        <p:spPr bwMode="auto">
          <a:xfrm>
            <a:off x="6232528" y="1362600"/>
            <a:ext cx="2520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" name="直線コネクタ 8"/>
          <p:cNvCxnSpPr>
            <a:cxnSpLocks noChangeShapeType="1"/>
          </p:cNvCxnSpPr>
          <p:nvPr/>
        </p:nvCxnSpPr>
        <p:spPr bwMode="auto">
          <a:xfrm>
            <a:off x="6223003" y="1824562"/>
            <a:ext cx="2519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" name="直線コネクタ 9"/>
          <p:cNvCxnSpPr>
            <a:cxnSpLocks noChangeShapeType="1"/>
          </p:cNvCxnSpPr>
          <p:nvPr/>
        </p:nvCxnSpPr>
        <p:spPr bwMode="auto">
          <a:xfrm>
            <a:off x="6235703" y="2264300"/>
            <a:ext cx="2519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直線コネクタ 10"/>
          <p:cNvCxnSpPr>
            <a:cxnSpLocks noChangeShapeType="1"/>
          </p:cNvCxnSpPr>
          <p:nvPr/>
        </p:nvCxnSpPr>
        <p:spPr bwMode="auto">
          <a:xfrm>
            <a:off x="6235703" y="2731025"/>
            <a:ext cx="2519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直線コネクタ 12"/>
          <p:cNvCxnSpPr>
            <a:cxnSpLocks noChangeShapeType="1"/>
          </p:cNvCxnSpPr>
          <p:nvPr/>
        </p:nvCxnSpPr>
        <p:spPr bwMode="auto">
          <a:xfrm flipV="1">
            <a:off x="7497766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直線コネクタ 16"/>
          <p:cNvCxnSpPr>
            <a:cxnSpLocks noChangeShapeType="1"/>
          </p:cNvCxnSpPr>
          <p:nvPr/>
        </p:nvCxnSpPr>
        <p:spPr bwMode="auto">
          <a:xfrm flipV="1">
            <a:off x="7980366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直線コネクタ 17"/>
          <p:cNvCxnSpPr>
            <a:cxnSpLocks noChangeShapeType="1"/>
          </p:cNvCxnSpPr>
          <p:nvPr/>
        </p:nvCxnSpPr>
        <p:spPr bwMode="auto">
          <a:xfrm flipV="1">
            <a:off x="8447091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直線コネクタ 19"/>
          <p:cNvCxnSpPr>
            <a:cxnSpLocks noChangeShapeType="1"/>
          </p:cNvCxnSpPr>
          <p:nvPr/>
        </p:nvCxnSpPr>
        <p:spPr bwMode="auto">
          <a:xfrm flipV="1">
            <a:off x="6535741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直線コネクタ 20"/>
          <p:cNvCxnSpPr>
            <a:cxnSpLocks noChangeShapeType="1"/>
          </p:cNvCxnSpPr>
          <p:nvPr/>
        </p:nvCxnSpPr>
        <p:spPr bwMode="auto">
          <a:xfrm flipV="1">
            <a:off x="7019928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直線矢印コネクタ 15"/>
          <p:cNvCxnSpPr>
            <a:cxnSpLocks noChangeShapeType="1"/>
          </p:cNvCxnSpPr>
          <p:nvPr/>
        </p:nvCxnSpPr>
        <p:spPr bwMode="auto">
          <a:xfrm flipV="1">
            <a:off x="5588003" y="1375300"/>
            <a:ext cx="0" cy="88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正方形/長方形 21"/>
          <p:cNvSpPr>
            <a:spLocks noChangeArrowheads="1"/>
          </p:cNvSpPr>
          <p:nvPr/>
        </p:nvSpPr>
        <p:spPr bwMode="auto">
          <a:xfrm>
            <a:off x="5245103" y="158167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315203" y="2721500"/>
            <a:ext cx="384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cxnSp>
        <p:nvCxnSpPr>
          <p:cNvPr id="15" name="直線矢印コネクタ 19"/>
          <p:cNvCxnSpPr>
            <a:cxnSpLocks noChangeShapeType="1"/>
          </p:cNvCxnSpPr>
          <p:nvPr/>
        </p:nvCxnSpPr>
        <p:spPr bwMode="auto">
          <a:xfrm flipV="1">
            <a:off x="7494591" y="1337200"/>
            <a:ext cx="0" cy="1397000"/>
          </a:xfrm>
          <a:prstGeom prst="straightConnector1">
            <a:avLst/>
          </a:prstGeom>
          <a:noFill/>
          <a:ln w="38100" algn="ctr">
            <a:solidFill>
              <a:srgbClr val="339966"/>
            </a:solidFill>
            <a:round/>
            <a:headEnd/>
            <a:tailEnd type="arrow" w="med" len="med"/>
          </a:ln>
        </p:spPr>
      </p:cxnSp>
      <p:sp>
        <p:nvSpPr>
          <p:cNvPr id="16" name="円/楕円 26"/>
          <p:cNvSpPr>
            <a:spLocks noChangeArrowheads="1"/>
          </p:cNvSpPr>
          <p:nvPr/>
        </p:nvSpPr>
        <p:spPr bwMode="auto">
          <a:xfrm>
            <a:off x="7459666" y="1319737"/>
            <a:ext cx="71437" cy="714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7" name="直線コネクタ 27"/>
          <p:cNvCxnSpPr>
            <a:cxnSpLocks noChangeShapeType="1"/>
          </p:cNvCxnSpPr>
          <p:nvPr/>
        </p:nvCxnSpPr>
        <p:spPr bwMode="auto">
          <a:xfrm flipH="1" flipV="1">
            <a:off x="7535866" y="2262712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8" name="直線コネクタ 29"/>
          <p:cNvCxnSpPr>
            <a:cxnSpLocks noChangeShapeType="1"/>
          </p:cNvCxnSpPr>
          <p:nvPr/>
        </p:nvCxnSpPr>
        <p:spPr bwMode="auto">
          <a:xfrm rot="-5400000" flipH="1" flipV="1">
            <a:off x="7764466" y="2030937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9" name="直線矢印コネクタ 30"/>
          <p:cNvCxnSpPr>
            <a:cxnSpLocks noChangeShapeType="1"/>
          </p:cNvCxnSpPr>
          <p:nvPr/>
        </p:nvCxnSpPr>
        <p:spPr bwMode="auto">
          <a:xfrm rot="5400000">
            <a:off x="7946235" y="2238106"/>
            <a:ext cx="0" cy="973137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0" name="直線コネクタ 31"/>
          <p:cNvCxnSpPr>
            <a:cxnSpLocks noChangeShapeType="1"/>
          </p:cNvCxnSpPr>
          <p:nvPr/>
        </p:nvCxnSpPr>
        <p:spPr bwMode="auto">
          <a:xfrm flipH="1" flipV="1">
            <a:off x="7977191" y="1822975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 rot="-5400000" flipH="1" flipV="1">
            <a:off x="8218491" y="1591199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2" name="直線コネクタ 33"/>
          <p:cNvCxnSpPr>
            <a:cxnSpLocks noChangeShapeType="1"/>
          </p:cNvCxnSpPr>
          <p:nvPr/>
        </p:nvCxnSpPr>
        <p:spPr bwMode="auto">
          <a:xfrm flipH="1" flipV="1">
            <a:off x="8442328" y="1822975"/>
            <a:ext cx="0" cy="900112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23" name="円/楕円 23"/>
          <p:cNvSpPr>
            <a:spLocks noChangeArrowheads="1"/>
          </p:cNvSpPr>
          <p:nvPr/>
        </p:nvSpPr>
        <p:spPr bwMode="auto">
          <a:xfrm>
            <a:off x="7459666" y="2688162"/>
            <a:ext cx="71437" cy="714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695550" y="913867"/>
            <a:ext cx="1525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kern="0" dirty="0" err="1">
                <a:solidFill>
                  <a:srgbClr val="339966"/>
                </a:solidFill>
                <a:ea typeface="ＭＳ Ｐゴシック" pitchFamily="50" charset="-128"/>
              </a:rPr>
              <a:t>Polyakov</a:t>
            </a:r>
            <a:r>
              <a:rPr lang="en-US" altLang="ja-JP" kern="0" dirty="0">
                <a:solidFill>
                  <a:srgbClr val="339966"/>
                </a:solidFill>
                <a:ea typeface="ＭＳ Ｐゴシック" pitchFamily="50" charset="-128"/>
              </a:rPr>
              <a:t> loop </a:t>
            </a:r>
            <a:endParaRPr lang="ja-JP" altLang="en-US" dirty="0">
              <a:solidFill>
                <a:srgbClr val="339966"/>
              </a:solidFill>
              <a:ea typeface="ＭＳ Ｐゴシック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633231" y="2792937"/>
            <a:ext cx="1510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0000FF"/>
                </a:solidFill>
                <a:ea typeface="ＭＳ Ｐゴシック" pitchFamily="50" charset="-128"/>
              </a:rPr>
              <a:t>Closed Loops </a:t>
            </a:r>
            <a:endParaRPr lang="ja-JP" altLang="en-US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194732" y="1399637"/>
            <a:ext cx="4699001" cy="1223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2000" kern="0" dirty="0" smtClean="0">
                <a:solidFill>
                  <a:srgbClr val="C00000"/>
                </a:solidFill>
              </a:rPr>
              <a:t>In general, only gauge-invariant quantities </a:t>
            </a:r>
          </a:p>
          <a:p>
            <a:pPr algn="l">
              <a:defRPr/>
            </a:pPr>
            <a:r>
              <a:rPr lang="en-US" altLang="ja-JP" sz="2000" kern="0" dirty="0" smtClean="0">
                <a:solidFill>
                  <a:srgbClr val="C00000"/>
                </a:solidFill>
              </a:rPr>
              <a:t>such as </a:t>
            </a:r>
            <a:r>
              <a:rPr lang="en-US" altLang="ja-JP" sz="2000" kern="0" dirty="0">
                <a:solidFill>
                  <a:srgbClr val="0000FF"/>
                </a:solidFill>
              </a:rPr>
              <a:t>Closed Loops </a:t>
            </a:r>
            <a:r>
              <a:rPr lang="en-US" altLang="ja-JP" sz="2000" kern="0" dirty="0" smtClean="0">
                <a:solidFill>
                  <a:srgbClr val="C00000"/>
                </a:solidFill>
              </a:rPr>
              <a:t>and the </a:t>
            </a:r>
            <a:r>
              <a:rPr lang="en-US" altLang="ja-JP" sz="2000" kern="0" dirty="0" err="1" smtClean="0">
                <a:solidFill>
                  <a:srgbClr val="339966"/>
                </a:solidFill>
              </a:rPr>
              <a:t>Polyakov</a:t>
            </a:r>
            <a:r>
              <a:rPr lang="en-US" altLang="ja-JP" sz="2000" kern="0" dirty="0" smtClean="0">
                <a:solidFill>
                  <a:srgbClr val="339966"/>
                </a:solidFill>
              </a:rPr>
              <a:t> loop </a:t>
            </a:r>
          </a:p>
          <a:p>
            <a:pPr algn="l">
              <a:defRPr/>
            </a:pPr>
            <a:r>
              <a:rPr lang="en-US" altLang="ja-JP" sz="2000" kern="0" dirty="0" smtClean="0">
                <a:solidFill>
                  <a:srgbClr val="C00000"/>
                </a:solidFill>
              </a:rPr>
              <a:t>survive in QCD. (</a:t>
            </a:r>
            <a:r>
              <a:rPr lang="en-US" altLang="ja-JP" sz="2000" kern="0" dirty="0" err="1" smtClean="0">
                <a:solidFill>
                  <a:srgbClr val="C00000"/>
                </a:solidFill>
              </a:rPr>
              <a:t>Elitzur’s</a:t>
            </a:r>
            <a:r>
              <a:rPr lang="en-US" altLang="ja-JP" sz="2000" kern="0" dirty="0" smtClean="0">
                <a:solidFill>
                  <a:srgbClr val="C00000"/>
                </a:solidFill>
              </a:rPr>
              <a:t> Theorem)</a:t>
            </a:r>
            <a:endParaRPr lang="ja-JP" altLang="en-US" sz="2000" kern="0" dirty="0">
              <a:solidFill>
                <a:srgbClr val="C0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93675" y="3476625"/>
            <a:ext cx="4559261" cy="707886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kern="0" dirty="0">
                <a:ea typeface="ＭＳ Ｐゴシック" pitchFamily="50" charset="-128"/>
              </a:rPr>
              <a:t>All the </a:t>
            </a:r>
            <a:r>
              <a:rPr lang="en-US" altLang="ja-JP" sz="2000" kern="0" dirty="0">
                <a:solidFill>
                  <a:srgbClr val="FF0066"/>
                </a:solidFill>
                <a:ea typeface="ＭＳ Ｐゴシック" pitchFamily="50" charset="-128"/>
              </a:rPr>
              <a:t>non-closed</a:t>
            </a:r>
            <a:r>
              <a:rPr lang="en-US" altLang="ja-JP" sz="2000" kern="0" dirty="0">
                <a:solidFill>
                  <a:srgbClr val="00B0F0"/>
                </a:solidFill>
                <a:ea typeface="ＭＳ Ｐゴシック" pitchFamily="50" charset="-128"/>
              </a:rPr>
              <a:t> </a:t>
            </a:r>
            <a:r>
              <a:rPr lang="en-US" altLang="ja-JP" sz="2000" kern="0" dirty="0">
                <a:ea typeface="ＭＳ Ｐゴシック" pitchFamily="50" charset="-128"/>
              </a:rPr>
              <a:t>lines are gauge-</a:t>
            </a:r>
            <a:r>
              <a:rPr lang="en-US" altLang="ja-JP" sz="2000" kern="0" dirty="0">
                <a:solidFill>
                  <a:srgbClr val="FF0066"/>
                </a:solidFill>
                <a:ea typeface="ＭＳ Ｐゴシック" pitchFamily="50" charset="-128"/>
              </a:rPr>
              <a:t>variant</a:t>
            </a:r>
            <a:r>
              <a:rPr lang="en-US" altLang="ja-JP" sz="2000" kern="0" dirty="0">
                <a:solidFill>
                  <a:srgbClr val="00B0F0"/>
                </a:solidFill>
                <a:ea typeface="ＭＳ Ｐゴシック" pitchFamily="50" charset="-128"/>
              </a:rPr>
              <a:t> </a:t>
            </a:r>
          </a:p>
          <a:p>
            <a:pPr>
              <a:defRPr/>
            </a:pPr>
            <a:r>
              <a:rPr lang="en-US" altLang="ja-JP" sz="2000" kern="0" dirty="0">
                <a:ea typeface="ＭＳ Ｐゴシック" pitchFamily="50" charset="-128"/>
              </a:rPr>
              <a:t>and their expectation values are </a:t>
            </a:r>
            <a:r>
              <a:rPr lang="en-US" altLang="ja-JP" sz="2000" kern="0" dirty="0">
                <a:solidFill>
                  <a:srgbClr val="FF0066"/>
                </a:solidFill>
                <a:ea typeface="ＭＳ Ｐゴシック" pitchFamily="50" charset="-128"/>
              </a:rPr>
              <a:t>zero</a:t>
            </a:r>
            <a:r>
              <a:rPr lang="en-US" altLang="ja-JP" sz="2000" kern="0" dirty="0">
                <a:solidFill>
                  <a:srgbClr val="00B0F0"/>
                </a:solidFill>
                <a:ea typeface="ＭＳ Ｐゴシック" pitchFamily="50" charset="-128"/>
              </a:rPr>
              <a:t>.</a:t>
            </a:r>
            <a:endParaRPr lang="ja-JP" altLang="en-US" sz="2000" dirty="0">
              <a:solidFill>
                <a:srgbClr val="00B0F0"/>
              </a:solidFill>
              <a:ea typeface="ＭＳ Ｐゴシック" pitchFamily="50" charset="-128"/>
            </a:endParaRPr>
          </a:p>
        </p:txBody>
      </p:sp>
      <p:cxnSp>
        <p:nvCxnSpPr>
          <p:cNvPr id="29" name="直線コネクタ 14"/>
          <p:cNvCxnSpPr>
            <a:cxnSpLocks noChangeShapeType="1"/>
          </p:cNvCxnSpPr>
          <p:nvPr/>
        </p:nvCxnSpPr>
        <p:spPr bwMode="auto">
          <a:xfrm>
            <a:off x="6236229" y="3412067"/>
            <a:ext cx="2520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" name="直線コネクタ 15"/>
          <p:cNvCxnSpPr>
            <a:cxnSpLocks noChangeShapeType="1"/>
          </p:cNvCxnSpPr>
          <p:nvPr/>
        </p:nvCxnSpPr>
        <p:spPr bwMode="auto">
          <a:xfrm>
            <a:off x="6226704" y="3874030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" name="直線コネクタ 16"/>
          <p:cNvCxnSpPr>
            <a:cxnSpLocks noChangeShapeType="1"/>
          </p:cNvCxnSpPr>
          <p:nvPr/>
        </p:nvCxnSpPr>
        <p:spPr bwMode="auto">
          <a:xfrm>
            <a:off x="6239404" y="4313767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" name="直線コネクタ 17"/>
          <p:cNvCxnSpPr>
            <a:cxnSpLocks noChangeShapeType="1"/>
          </p:cNvCxnSpPr>
          <p:nvPr/>
        </p:nvCxnSpPr>
        <p:spPr bwMode="auto">
          <a:xfrm>
            <a:off x="6239404" y="4780492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" name="直線コネクタ 18"/>
          <p:cNvCxnSpPr>
            <a:cxnSpLocks noChangeShapeType="1"/>
          </p:cNvCxnSpPr>
          <p:nvPr/>
        </p:nvCxnSpPr>
        <p:spPr bwMode="auto">
          <a:xfrm flipV="1">
            <a:off x="7501466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" name="直線コネクタ 19"/>
          <p:cNvCxnSpPr>
            <a:cxnSpLocks noChangeShapeType="1"/>
          </p:cNvCxnSpPr>
          <p:nvPr/>
        </p:nvCxnSpPr>
        <p:spPr bwMode="auto">
          <a:xfrm flipV="1">
            <a:off x="7984066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5" name="直線コネクタ 20"/>
          <p:cNvCxnSpPr>
            <a:cxnSpLocks noChangeShapeType="1"/>
          </p:cNvCxnSpPr>
          <p:nvPr/>
        </p:nvCxnSpPr>
        <p:spPr bwMode="auto">
          <a:xfrm flipV="1">
            <a:off x="8450791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" name="直線コネクタ 21"/>
          <p:cNvCxnSpPr>
            <a:cxnSpLocks noChangeShapeType="1"/>
          </p:cNvCxnSpPr>
          <p:nvPr/>
        </p:nvCxnSpPr>
        <p:spPr bwMode="auto">
          <a:xfrm flipV="1">
            <a:off x="6539441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直線コネクタ 22"/>
          <p:cNvCxnSpPr>
            <a:cxnSpLocks noChangeShapeType="1"/>
          </p:cNvCxnSpPr>
          <p:nvPr/>
        </p:nvCxnSpPr>
        <p:spPr bwMode="auto">
          <a:xfrm flipV="1">
            <a:off x="7023629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0" name="円/楕円 27"/>
          <p:cNvSpPr>
            <a:spLocks noChangeArrowheads="1"/>
          </p:cNvSpPr>
          <p:nvPr/>
        </p:nvSpPr>
        <p:spPr bwMode="auto">
          <a:xfrm>
            <a:off x="7463366" y="3369205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41" name="直線矢印コネクタ 13"/>
          <p:cNvCxnSpPr>
            <a:cxnSpLocks noChangeShapeType="1"/>
          </p:cNvCxnSpPr>
          <p:nvPr/>
        </p:nvCxnSpPr>
        <p:spPr bwMode="auto">
          <a:xfrm>
            <a:off x="7992004" y="4313767"/>
            <a:ext cx="0" cy="4953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2" name="直線コネクタ 15"/>
          <p:cNvCxnSpPr>
            <a:cxnSpLocks noChangeShapeType="1"/>
          </p:cNvCxnSpPr>
          <p:nvPr/>
        </p:nvCxnSpPr>
        <p:spPr bwMode="auto">
          <a:xfrm flipH="1" flipV="1">
            <a:off x="7501466" y="4313767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3" name="直線コネクタ 42"/>
          <p:cNvCxnSpPr>
            <a:cxnSpLocks noChangeShapeType="1"/>
          </p:cNvCxnSpPr>
          <p:nvPr/>
        </p:nvCxnSpPr>
        <p:spPr bwMode="auto">
          <a:xfrm rot="-5400000" flipH="1" flipV="1">
            <a:off x="7755467" y="4081992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44" name="円/楕円 26"/>
          <p:cNvSpPr>
            <a:spLocks noChangeArrowheads="1"/>
          </p:cNvSpPr>
          <p:nvPr/>
        </p:nvSpPr>
        <p:spPr bwMode="auto">
          <a:xfrm>
            <a:off x="7463366" y="4736042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086600" y="4935004"/>
            <a:ext cx="191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kern="0" dirty="0" err="1" smtClean="0">
                <a:solidFill>
                  <a:srgbClr val="0000FF"/>
                </a:solidFill>
                <a:ea typeface="ＭＳ Ｐゴシック" pitchFamily="50" charset="-128"/>
              </a:rPr>
              <a:t>Nonclosed</a:t>
            </a:r>
            <a:r>
              <a:rPr lang="en-US" altLang="ja-JP" kern="0" dirty="0" smtClean="0">
                <a:solidFill>
                  <a:srgbClr val="0000FF"/>
                </a:solidFill>
                <a:ea typeface="ＭＳ Ｐゴシック" pitchFamily="50" charset="-128"/>
              </a:rPr>
              <a:t> Lines </a:t>
            </a:r>
            <a:endParaRPr lang="ja-JP" altLang="en-US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4597400"/>
            <a:ext cx="69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kern="0" dirty="0">
                <a:solidFill>
                  <a:srgbClr val="CC00CC"/>
                </a:solidFill>
                <a:ea typeface="ＭＳ Ｐゴシック" pitchFamily="50" charset="-128"/>
              </a:rPr>
              <a:t>e.g.</a:t>
            </a:r>
            <a:endParaRPr lang="ja-JP" altLang="en-US" sz="2400" dirty="0">
              <a:solidFill>
                <a:srgbClr val="CC00CC"/>
              </a:solidFill>
              <a:ea typeface="ＭＳ Ｐゴシック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476876" y="5039254"/>
            <a:ext cx="146226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kern="0" dirty="0" smtClean="0">
                <a:latin typeface="+mn-ea"/>
                <a:ea typeface="ＭＳ Ｐゴシック" pitchFamily="50" charset="-128"/>
              </a:rPr>
              <a:t>(          =0 )</a:t>
            </a:r>
            <a:endParaRPr lang="ja-JP" altLang="en-US" sz="2000" dirty="0">
              <a:ea typeface="ＭＳ Ｐゴシック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89442" y="5332941"/>
            <a:ext cx="1194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kern="0" dirty="0">
                <a:solidFill>
                  <a:srgbClr val="CC00CC"/>
                </a:solidFill>
                <a:ea typeface="ＭＳ Ｐゴシック" pitchFamily="50" charset="-128"/>
              </a:rPr>
              <a:t>gauge-variant</a:t>
            </a:r>
            <a:endParaRPr lang="ja-JP" altLang="en-US" sz="1400" dirty="0">
              <a:ea typeface="ＭＳ Ｐゴシック" pitchFamily="50" charset="-128"/>
            </a:endParaRPr>
          </a:p>
        </p:txBody>
      </p:sp>
      <p:cxnSp>
        <p:nvCxnSpPr>
          <p:cNvPr id="57" name="直線矢印コネクタ 13"/>
          <p:cNvCxnSpPr>
            <a:cxnSpLocks noChangeShapeType="1"/>
          </p:cNvCxnSpPr>
          <p:nvPr/>
        </p:nvCxnSpPr>
        <p:spPr bwMode="auto">
          <a:xfrm>
            <a:off x="6281763" y="5024968"/>
            <a:ext cx="0" cy="334431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8" name="直線コネクタ 15"/>
          <p:cNvCxnSpPr>
            <a:cxnSpLocks noChangeShapeType="1"/>
          </p:cNvCxnSpPr>
          <p:nvPr/>
        </p:nvCxnSpPr>
        <p:spPr bwMode="auto">
          <a:xfrm flipV="1">
            <a:off x="6036759" y="5054599"/>
            <a:ext cx="0" cy="27940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直線コネクタ 58"/>
          <p:cNvCxnSpPr>
            <a:cxnSpLocks noChangeShapeType="1"/>
          </p:cNvCxnSpPr>
          <p:nvPr/>
        </p:nvCxnSpPr>
        <p:spPr bwMode="auto">
          <a:xfrm flipH="1">
            <a:off x="6031998" y="5051958"/>
            <a:ext cx="233361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{\rm Tr}&#10;\end{align*}&lt;/body&gt;&#10;  &lt;fcolor&gt;FF000000&lt;/fcolor&gt;&#10;  &lt;bcolor&gt;FFFFFFFF&lt;/bcolor&gt;&#10;  &lt;transparent&gt;True&lt;/transparent&gt;&#10;  &lt;resolution&gt;1800&lt;/resolution&gt;&#10;  &lt;imageh&gt;169&lt;/imageh&gt;&#10;  &lt;imagew&gt;241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26" y="5144887"/>
            <a:ext cx="245533" cy="172178"/>
          </a:xfrm>
          <a:prstGeom prst="rect">
            <a:avLst/>
          </a:prstGeom>
        </p:spPr>
      </p:pic>
      <p:pic>
        <p:nvPicPr>
          <p:cNvPr id="73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776" y="6174637"/>
            <a:ext cx="2878214" cy="353104"/>
          </a:xfrm>
          <a:prstGeom prst="rect">
            <a:avLst/>
          </a:prstGeom>
        </p:spPr>
      </p:pic>
      <p:pic>
        <p:nvPicPr>
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{\rm Tr}\hat{U}_4&#10;\hat{U}_1&#10;\hat{U}_{-4}&#10;=&#10;\sum_s&#10;{\rm tr}\{U_4(s)&#10;U_1(s+\hat{4})U_4^\dagger(s+\hat{1})\}&#10;\delta_{s,s+\hat{1}}=0&#10;\end{align*}&lt;/body&gt;&#10;  &lt;fcolor&gt;FF000000&lt;/fcolor&gt;&#10;  &lt;bcolor&gt;FFFFFFFF&lt;/bcolor&gt;&#10;  &lt;transparent&gt;True&lt;/transparent&gt;&#10;  &lt;resolution&gt;1800&lt;/resolution&gt;&#10;  &lt;imageh&gt;530&lt;/imageh&gt;&#10;  &lt;imagew&gt;6150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653" y="5096933"/>
            <a:ext cx="4838587" cy="416982"/>
          </a:xfrm>
          <a:prstGeom prst="rect">
            <a:avLst/>
          </a:prstGeom>
        </p:spPr>
      </p:pic>
      <p:cxnSp>
        <p:nvCxnSpPr>
          <p:cNvPr id="76" name="直線コネクタ 75"/>
          <p:cNvCxnSpPr/>
          <p:nvPr/>
        </p:nvCxnSpPr>
        <p:spPr>
          <a:xfrm>
            <a:off x="4343400" y="5410200"/>
            <a:ext cx="5418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15"/>
          <p:cNvCxnSpPr>
            <a:cxnSpLocks noChangeShapeType="1"/>
          </p:cNvCxnSpPr>
          <p:nvPr/>
        </p:nvCxnSpPr>
        <p:spPr bwMode="auto">
          <a:xfrm flipV="1">
            <a:off x="5584245" y="3415209"/>
            <a:ext cx="0" cy="88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" name="正方形/長方形 21"/>
          <p:cNvSpPr>
            <a:spLocks noChangeArrowheads="1"/>
          </p:cNvSpPr>
          <p:nvPr/>
        </p:nvSpPr>
        <p:spPr bwMode="auto">
          <a:xfrm>
            <a:off x="5241345" y="3621584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6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=3 \ {\rm case}}&#10;\end{align*}&lt;/body&gt;&#10;  &lt;fcolor&gt;FF000000&lt;/fcolor&gt;&#10;  &lt;bcolor&gt;FFFFFFFF&lt;/bcolor&gt;&#10;  &lt;transparent&gt;True&lt;/transparent&gt;&#10;  &lt;resolution&gt;1800&lt;/resolution&gt;&#10;  &lt;imageh&gt;210&lt;/imageh&gt;&#10;  &lt;imagew&gt;12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49" y="2569473"/>
            <a:ext cx="925113" cy="150366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=3 \ {\rm case}}&#10;\end{align*}&lt;/body&gt;&#10;  &lt;fcolor&gt;FF000000&lt;/fcolor&gt;&#10;  &lt;bcolor&gt;FFFFFFFF&lt;/bcolor&gt;&#10;  &lt;transparent&gt;True&lt;/transparent&gt;&#10;  &lt;resolution&gt;1800&lt;/resolution&gt;&#10;  &lt;imageh&gt;210&lt;/imageh&gt;&#10;  &lt;imagew&gt;12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91" y="4609382"/>
            <a:ext cx="925113" cy="1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2"/>
          <p:cNvCxnSpPr>
            <a:cxnSpLocks noChangeShapeType="1"/>
          </p:cNvCxnSpPr>
          <p:nvPr/>
        </p:nvCxnSpPr>
        <p:spPr bwMode="auto">
          <a:xfrm>
            <a:off x="6232528" y="1362600"/>
            <a:ext cx="2520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" name="直線コネクタ 8"/>
          <p:cNvCxnSpPr>
            <a:cxnSpLocks noChangeShapeType="1"/>
          </p:cNvCxnSpPr>
          <p:nvPr/>
        </p:nvCxnSpPr>
        <p:spPr bwMode="auto">
          <a:xfrm>
            <a:off x="6223003" y="1824562"/>
            <a:ext cx="2519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" name="直線コネクタ 9"/>
          <p:cNvCxnSpPr>
            <a:cxnSpLocks noChangeShapeType="1"/>
          </p:cNvCxnSpPr>
          <p:nvPr/>
        </p:nvCxnSpPr>
        <p:spPr bwMode="auto">
          <a:xfrm>
            <a:off x="6235703" y="2264300"/>
            <a:ext cx="2519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直線コネクタ 10"/>
          <p:cNvCxnSpPr>
            <a:cxnSpLocks noChangeShapeType="1"/>
          </p:cNvCxnSpPr>
          <p:nvPr/>
        </p:nvCxnSpPr>
        <p:spPr bwMode="auto">
          <a:xfrm>
            <a:off x="6235703" y="2731025"/>
            <a:ext cx="2519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直線コネクタ 12"/>
          <p:cNvCxnSpPr>
            <a:cxnSpLocks noChangeShapeType="1"/>
          </p:cNvCxnSpPr>
          <p:nvPr/>
        </p:nvCxnSpPr>
        <p:spPr bwMode="auto">
          <a:xfrm flipV="1">
            <a:off x="7497766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直線コネクタ 16"/>
          <p:cNvCxnSpPr>
            <a:cxnSpLocks noChangeShapeType="1"/>
          </p:cNvCxnSpPr>
          <p:nvPr/>
        </p:nvCxnSpPr>
        <p:spPr bwMode="auto">
          <a:xfrm flipV="1">
            <a:off x="7980366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直線コネクタ 17"/>
          <p:cNvCxnSpPr>
            <a:cxnSpLocks noChangeShapeType="1"/>
          </p:cNvCxnSpPr>
          <p:nvPr/>
        </p:nvCxnSpPr>
        <p:spPr bwMode="auto">
          <a:xfrm flipV="1">
            <a:off x="8447091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直線コネクタ 19"/>
          <p:cNvCxnSpPr>
            <a:cxnSpLocks noChangeShapeType="1"/>
          </p:cNvCxnSpPr>
          <p:nvPr/>
        </p:nvCxnSpPr>
        <p:spPr bwMode="auto">
          <a:xfrm flipV="1">
            <a:off x="6535741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直線コネクタ 20"/>
          <p:cNvCxnSpPr>
            <a:cxnSpLocks noChangeShapeType="1"/>
          </p:cNvCxnSpPr>
          <p:nvPr/>
        </p:nvCxnSpPr>
        <p:spPr bwMode="auto">
          <a:xfrm flipV="1">
            <a:off x="7019928" y="1375300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4" name="正方形/長方形 13"/>
          <p:cNvSpPr/>
          <p:nvPr/>
        </p:nvSpPr>
        <p:spPr>
          <a:xfrm>
            <a:off x="7315203" y="2721500"/>
            <a:ext cx="384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FF0000"/>
                </a:solidFill>
                <a:ea typeface="ＭＳ Ｐゴシック" pitchFamily="50" charset="-128"/>
              </a:rPr>
              <a:t>O</a:t>
            </a:r>
            <a:endParaRPr lang="ja-JP" altLang="en-US" dirty="0">
              <a:ea typeface="ＭＳ Ｐゴシック" pitchFamily="50" charset="-128"/>
            </a:endParaRPr>
          </a:p>
        </p:txBody>
      </p:sp>
      <p:cxnSp>
        <p:nvCxnSpPr>
          <p:cNvPr id="15" name="直線矢印コネクタ 19"/>
          <p:cNvCxnSpPr>
            <a:cxnSpLocks noChangeShapeType="1"/>
          </p:cNvCxnSpPr>
          <p:nvPr/>
        </p:nvCxnSpPr>
        <p:spPr bwMode="auto">
          <a:xfrm flipV="1">
            <a:off x="7494591" y="1337200"/>
            <a:ext cx="0" cy="1397000"/>
          </a:xfrm>
          <a:prstGeom prst="straightConnector1">
            <a:avLst/>
          </a:prstGeom>
          <a:noFill/>
          <a:ln w="38100" algn="ctr">
            <a:solidFill>
              <a:srgbClr val="339966"/>
            </a:solidFill>
            <a:round/>
            <a:headEnd/>
            <a:tailEnd type="arrow" w="med" len="med"/>
          </a:ln>
        </p:spPr>
      </p:cxnSp>
      <p:sp>
        <p:nvSpPr>
          <p:cNvPr id="16" name="円/楕円 26"/>
          <p:cNvSpPr>
            <a:spLocks noChangeArrowheads="1"/>
          </p:cNvSpPr>
          <p:nvPr/>
        </p:nvSpPr>
        <p:spPr bwMode="auto">
          <a:xfrm>
            <a:off x="7459666" y="1319737"/>
            <a:ext cx="71437" cy="714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7" name="直線コネクタ 27"/>
          <p:cNvCxnSpPr>
            <a:cxnSpLocks noChangeShapeType="1"/>
          </p:cNvCxnSpPr>
          <p:nvPr/>
        </p:nvCxnSpPr>
        <p:spPr bwMode="auto">
          <a:xfrm flipH="1" flipV="1">
            <a:off x="7535866" y="2262712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8" name="直線コネクタ 29"/>
          <p:cNvCxnSpPr>
            <a:cxnSpLocks noChangeShapeType="1"/>
          </p:cNvCxnSpPr>
          <p:nvPr/>
        </p:nvCxnSpPr>
        <p:spPr bwMode="auto">
          <a:xfrm rot="-5400000" flipH="1" flipV="1">
            <a:off x="7764466" y="2030937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9" name="直線矢印コネクタ 30"/>
          <p:cNvCxnSpPr>
            <a:cxnSpLocks noChangeShapeType="1"/>
          </p:cNvCxnSpPr>
          <p:nvPr/>
        </p:nvCxnSpPr>
        <p:spPr bwMode="auto">
          <a:xfrm rot="5400000">
            <a:off x="7946235" y="2238106"/>
            <a:ext cx="0" cy="973137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0" name="直線コネクタ 31"/>
          <p:cNvCxnSpPr>
            <a:cxnSpLocks noChangeShapeType="1"/>
          </p:cNvCxnSpPr>
          <p:nvPr/>
        </p:nvCxnSpPr>
        <p:spPr bwMode="auto">
          <a:xfrm flipH="1" flipV="1">
            <a:off x="7977191" y="1822975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 rot="-5400000" flipH="1" flipV="1">
            <a:off x="8218491" y="1591199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2" name="直線コネクタ 33"/>
          <p:cNvCxnSpPr>
            <a:cxnSpLocks noChangeShapeType="1"/>
          </p:cNvCxnSpPr>
          <p:nvPr/>
        </p:nvCxnSpPr>
        <p:spPr bwMode="auto">
          <a:xfrm flipH="1" flipV="1">
            <a:off x="8442328" y="1822975"/>
            <a:ext cx="0" cy="900112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23" name="円/楕円 23"/>
          <p:cNvSpPr>
            <a:spLocks noChangeArrowheads="1"/>
          </p:cNvSpPr>
          <p:nvPr/>
        </p:nvSpPr>
        <p:spPr bwMode="auto">
          <a:xfrm>
            <a:off x="7459666" y="2688162"/>
            <a:ext cx="71437" cy="714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695550" y="913867"/>
            <a:ext cx="1525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kern="0" dirty="0" err="1">
                <a:solidFill>
                  <a:srgbClr val="339966"/>
                </a:solidFill>
                <a:ea typeface="ＭＳ Ｐゴシック" pitchFamily="50" charset="-128"/>
              </a:rPr>
              <a:t>Polyakov</a:t>
            </a:r>
            <a:r>
              <a:rPr lang="en-US" altLang="ja-JP" kern="0" dirty="0">
                <a:solidFill>
                  <a:srgbClr val="339966"/>
                </a:solidFill>
                <a:ea typeface="ＭＳ Ｐゴシック" pitchFamily="50" charset="-128"/>
              </a:rPr>
              <a:t> loop </a:t>
            </a:r>
            <a:endParaRPr lang="ja-JP" altLang="en-US" dirty="0">
              <a:solidFill>
                <a:srgbClr val="339966"/>
              </a:solidFill>
              <a:ea typeface="ＭＳ Ｐゴシック" pitchFamily="50" charset="-128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194732" y="1399637"/>
            <a:ext cx="4699001" cy="1223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2000" kern="0" dirty="0" smtClean="0">
                <a:solidFill>
                  <a:srgbClr val="C00000"/>
                </a:solidFill>
              </a:rPr>
              <a:t>In general, only gauge-invariant quantities </a:t>
            </a:r>
          </a:p>
          <a:p>
            <a:pPr algn="l">
              <a:defRPr/>
            </a:pPr>
            <a:r>
              <a:rPr lang="en-US" altLang="ja-JP" sz="2000" kern="0" dirty="0" smtClean="0">
                <a:solidFill>
                  <a:srgbClr val="C00000"/>
                </a:solidFill>
              </a:rPr>
              <a:t>such as </a:t>
            </a:r>
            <a:r>
              <a:rPr lang="en-US" altLang="ja-JP" sz="2000" kern="0" dirty="0">
                <a:solidFill>
                  <a:srgbClr val="0000FF"/>
                </a:solidFill>
              </a:rPr>
              <a:t>Closed Loops </a:t>
            </a:r>
            <a:r>
              <a:rPr lang="en-US" altLang="ja-JP" sz="2000" kern="0" dirty="0" smtClean="0">
                <a:solidFill>
                  <a:srgbClr val="C00000"/>
                </a:solidFill>
              </a:rPr>
              <a:t>and the </a:t>
            </a:r>
            <a:r>
              <a:rPr lang="en-US" altLang="ja-JP" sz="2000" kern="0" dirty="0" err="1" smtClean="0">
                <a:solidFill>
                  <a:srgbClr val="339966"/>
                </a:solidFill>
              </a:rPr>
              <a:t>Polyakov</a:t>
            </a:r>
            <a:r>
              <a:rPr lang="en-US" altLang="ja-JP" sz="2000" kern="0" dirty="0" smtClean="0">
                <a:solidFill>
                  <a:srgbClr val="339966"/>
                </a:solidFill>
              </a:rPr>
              <a:t> loop </a:t>
            </a:r>
          </a:p>
          <a:p>
            <a:pPr algn="l">
              <a:defRPr/>
            </a:pPr>
            <a:r>
              <a:rPr lang="en-US" altLang="ja-JP" sz="2000" kern="0" dirty="0" smtClean="0">
                <a:solidFill>
                  <a:srgbClr val="C00000"/>
                </a:solidFill>
              </a:rPr>
              <a:t>survive in QCD. (</a:t>
            </a:r>
            <a:r>
              <a:rPr lang="en-US" altLang="ja-JP" sz="2000" kern="0" dirty="0" err="1" smtClean="0">
                <a:solidFill>
                  <a:srgbClr val="C00000"/>
                </a:solidFill>
              </a:rPr>
              <a:t>Elitzur’s</a:t>
            </a:r>
            <a:r>
              <a:rPr lang="en-US" altLang="ja-JP" sz="2000" kern="0" dirty="0" smtClean="0">
                <a:solidFill>
                  <a:srgbClr val="C00000"/>
                </a:solidFill>
              </a:rPr>
              <a:t> Theorem)</a:t>
            </a:r>
            <a:endParaRPr lang="ja-JP" altLang="en-US" sz="2000" kern="0" dirty="0">
              <a:solidFill>
                <a:srgbClr val="C0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93675" y="3476625"/>
            <a:ext cx="4559261" cy="707886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kern="0" dirty="0">
                <a:ea typeface="ＭＳ Ｐゴシック" pitchFamily="50" charset="-128"/>
              </a:rPr>
              <a:t>All the </a:t>
            </a:r>
            <a:r>
              <a:rPr lang="en-US" altLang="ja-JP" sz="2000" kern="0" dirty="0">
                <a:solidFill>
                  <a:srgbClr val="FF0066"/>
                </a:solidFill>
                <a:ea typeface="ＭＳ Ｐゴシック" pitchFamily="50" charset="-128"/>
              </a:rPr>
              <a:t>non-closed</a:t>
            </a:r>
            <a:r>
              <a:rPr lang="en-US" altLang="ja-JP" sz="2000" kern="0" dirty="0">
                <a:solidFill>
                  <a:srgbClr val="00B0F0"/>
                </a:solidFill>
                <a:ea typeface="ＭＳ Ｐゴシック" pitchFamily="50" charset="-128"/>
              </a:rPr>
              <a:t> </a:t>
            </a:r>
            <a:r>
              <a:rPr lang="en-US" altLang="ja-JP" sz="2000" kern="0" dirty="0">
                <a:ea typeface="ＭＳ Ｐゴシック" pitchFamily="50" charset="-128"/>
              </a:rPr>
              <a:t>lines are gauge-</a:t>
            </a:r>
            <a:r>
              <a:rPr lang="en-US" altLang="ja-JP" sz="2000" kern="0" dirty="0">
                <a:solidFill>
                  <a:srgbClr val="FF0066"/>
                </a:solidFill>
                <a:ea typeface="ＭＳ Ｐゴシック" pitchFamily="50" charset="-128"/>
              </a:rPr>
              <a:t>variant</a:t>
            </a:r>
            <a:r>
              <a:rPr lang="en-US" altLang="ja-JP" sz="2000" kern="0" dirty="0">
                <a:solidFill>
                  <a:srgbClr val="00B0F0"/>
                </a:solidFill>
                <a:ea typeface="ＭＳ Ｐゴシック" pitchFamily="50" charset="-128"/>
              </a:rPr>
              <a:t> </a:t>
            </a:r>
          </a:p>
          <a:p>
            <a:pPr>
              <a:defRPr/>
            </a:pPr>
            <a:r>
              <a:rPr lang="en-US" altLang="ja-JP" sz="2000" kern="0" dirty="0">
                <a:ea typeface="ＭＳ Ｐゴシック" pitchFamily="50" charset="-128"/>
              </a:rPr>
              <a:t>and their expectation values are </a:t>
            </a:r>
            <a:r>
              <a:rPr lang="en-US" altLang="ja-JP" sz="2000" kern="0" dirty="0">
                <a:solidFill>
                  <a:srgbClr val="FF0066"/>
                </a:solidFill>
                <a:ea typeface="ＭＳ Ｐゴシック" pitchFamily="50" charset="-128"/>
              </a:rPr>
              <a:t>zero</a:t>
            </a:r>
            <a:r>
              <a:rPr lang="en-US" altLang="ja-JP" sz="2000" kern="0" dirty="0">
                <a:solidFill>
                  <a:srgbClr val="00B0F0"/>
                </a:solidFill>
                <a:ea typeface="ＭＳ Ｐゴシック" pitchFamily="50" charset="-128"/>
              </a:rPr>
              <a:t>.</a:t>
            </a:r>
            <a:endParaRPr lang="ja-JP" altLang="en-US" sz="2000" dirty="0">
              <a:solidFill>
                <a:srgbClr val="00B0F0"/>
              </a:solidFill>
              <a:ea typeface="ＭＳ Ｐゴシック" pitchFamily="50" charset="-128"/>
            </a:endParaRPr>
          </a:p>
        </p:txBody>
      </p:sp>
      <p:cxnSp>
        <p:nvCxnSpPr>
          <p:cNvPr id="29" name="直線コネクタ 14"/>
          <p:cNvCxnSpPr>
            <a:cxnSpLocks noChangeShapeType="1"/>
          </p:cNvCxnSpPr>
          <p:nvPr/>
        </p:nvCxnSpPr>
        <p:spPr bwMode="auto">
          <a:xfrm>
            <a:off x="6236229" y="3412067"/>
            <a:ext cx="2520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" name="直線コネクタ 15"/>
          <p:cNvCxnSpPr>
            <a:cxnSpLocks noChangeShapeType="1"/>
          </p:cNvCxnSpPr>
          <p:nvPr/>
        </p:nvCxnSpPr>
        <p:spPr bwMode="auto">
          <a:xfrm>
            <a:off x="6226704" y="3874030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" name="直線コネクタ 16"/>
          <p:cNvCxnSpPr>
            <a:cxnSpLocks noChangeShapeType="1"/>
          </p:cNvCxnSpPr>
          <p:nvPr/>
        </p:nvCxnSpPr>
        <p:spPr bwMode="auto">
          <a:xfrm>
            <a:off x="6239404" y="4313767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" name="直線コネクタ 17"/>
          <p:cNvCxnSpPr>
            <a:cxnSpLocks noChangeShapeType="1"/>
          </p:cNvCxnSpPr>
          <p:nvPr/>
        </p:nvCxnSpPr>
        <p:spPr bwMode="auto">
          <a:xfrm>
            <a:off x="6239404" y="4780492"/>
            <a:ext cx="2519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" name="直線コネクタ 18"/>
          <p:cNvCxnSpPr>
            <a:cxnSpLocks noChangeShapeType="1"/>
          </p:cNvCxnSpPr>
          <p:nvPr/>
        </p:nvCxnSpPr>
        <p:spPr bwMode="auto">
          <a:xfrm flipV="1">
            <a:off x="7501466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" name="直線コネクタ 19"/>
          <p:cNvCxnSpPr>
            <a:cxnSpLocks noChangeShapeType="1"/>
          </p:cNvCxnSpPr>
          <p:nvPr/>
        </p:nvCxnSpPr>
        <p:spPr bwMode="auto">
          <a:xfrm flipV="1">
            <a:off x="7984066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5" name="直線コネクタ 20"/>
          <p:cNvCxnSpPr>
            <a:cxnSpLocks noChangeShapeType="1"/>
          </p:cNvCxnSpPr>
          <p:nvPr/>
        </p:nvCxnSpPr>
        <p:spPr bwMode="auto">
          <a:xfrm flipV="1">
            <a:off x="8450791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" name="直線コネクタ 21"/>
          <p:cNvCxnSpPr>
            <a:cxnSpLocks noChangeShapeType="1"/>
          </p:cNvCxnSpPr>
          <p:nvPr/>
        </p:nvCxnSpPr>
        <p:spPr bwMode="auto">
          <a:xfrm flipV="1">
            <a:off x="6539441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直線コネクタ 22"/>
          <p:cNvCxnSpPr>
            <a:cxnSpLocks noChangeShapeType="1"/>
          </p:cNvCxnSpPr>
          <p:nvPr/>
        </p:nvCxnSpPr>
        <p:spPr bwMode="auto">
          <a:xfrm flipV="1">
            <a:off x="7023629" y="3424767"/>
            <a:ext cx="0" cy="13589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0" name="円/楕円 27"/>
          <p:cNvSpPr>
            <a:spLocks noChangeArrowheads="1"/>
          </p:cNvSpPr>
          <p:nvPr/>
        </p:nvSpPr>
        <p:spPr bwMode="auto">
          <a:xfrm>
            <a:off x="7463366" y="3369205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41" name="直線矢印コネクタ 13"/>
          <p:cNvCxnSpPr>
            <a:cxnSpLocks noChangeShapeType="1"/>
          </p:cNvCxnSpPr>
          <p:nvPr/>
        </p:nvCxnSpPr>
        <p:spPr bwMode="auto">
          <a:xfrm>
            <a:off x="7992004" y="4313767"/>
            <a:ext cx="0" cy="4953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2" name="直線コネクタ 15"/>
          <p:cNvCxnSpPr>
            <a:cxnSpLocks noChangeShapeType="1"/>
          </p:cNvCxnSpPr>
          <p:nvPr/>
        </p:nvCxnSpPr>
        <p:spPr bwMode="auto">
          <a:xfrm flipH="1" flipV="1">
            <a:off x="7501466" y="4313767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3" name="直線コネクタ 42"/>
          <p:cNvCxnSpPr>
            <a:cxnSpLocks noChangeShapeType="1"/>
          </p:cNvCxnSpPr>
          <p:nvPr/>
        </p:nvCxnSpPr>
        <p:spPr bwMode="auto">
          <a:xfrm rot="-5400000" flipH="1" flipV="1">
            <a:off x="7755467" y="4081992"/>
            <a:ext cx="0" cy="4667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44" name="円/楕円 26"/>
          <p:cNvSpPr>
            <a:spLocks noChangeArrowheads="1"/>
          </p:cNvSpPr>
          <p:nvPr/>
        </p:nvSpPr>
        <p:spPr bwMode="auto">
          <a:xfrm>
            <a:off x="7463366" y="4736042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2" name="正方形/長方形 34"/>
          <p:cNvSpPr>
            <a:spLocks noChangeArrowheads="1"/>
          </p:cNvSpPr>
          <p:nvPr/>
        </p:nvSpPr>
        <p:spPr bwMode="auto">
          <a:xfrm>
            <a:off x="2194599" y="5919216"/>
            <a:ext cx="6121266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Note: </a:t>
            </a:r>
            <a:r>
              <a:rPr lang="en-US" altLang="ja-JP" sz="2000" dirty="0">
                <a:solidFill>
                  <a:srgbClr val="FF0000"/>
                </a:solidFill>
              </a:rPr>
              <a:t>any closed loop needs even-number link-variables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on </a:t>
            </a:r>
            <a:r>
              <a:rPr lang="en-US" altLang="ja-JP" sz="2000" dirty="0">
                <a:solidFill>
                  <a:srgbClr val="FF0000"/>
                </a:solidFill>
              </a:rPr>
              <a:t>the square lattice.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0" y="4597400"/>
            <a:ext cx="69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kern="0" dirty="0">
                <a:solidFill>
                  <a:srgbClr val="CC00CC"/>
                </a:solidFill>
                <a:ea typeface="ＭＳ Ｐゴシック" pitchFamily="50" charset="-128"/>
              </a:rPr>
              <a:t>e.g.</a:t>
            </a:r>
            <a:endParaRPr lang="ja-JP" altLang="en-US" sz="2400" dirty="0">
              <a:solidFill>
                <a:srgbClr val="CC00CC"/>
              </a:solidFill>
              <a:ea typeface="ＭＳ Ｐゴシック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476876" y="5039254"/>
            <a:ext cx="146226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kern="0" dirty="0" smtClean="0">
                <a:latin typeface="+mn-ea"/>
                <a:ea typeface="ＭＳ Ｐゴシック" pitchFamily="50" charset="-128"/>
              </a:rPr>
              <a:t>(          =0 )</a:t>
            </a:r>
            <a:endParaRPr lang="ja-JP" altLang="en-US" sz="2000" dirty="0">
              <a:ea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89442" y="5332941"/>
            <a:ext cx="1194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kern="0" dirty="0">
                <a:solidFill>
                  <a:srgbClr val="CC00CC"/>
                </a:solidFill>
                <a:ea typeface="ＭＳ Ｐゴシック" pitchFamily="50" charset="-128"/>
              </a:rPr>
              <a:t>gauge-variant</a:t>
            </a:r>
            <a:endParaRPr lang="ja-JP" altLang="en-US" sz="1400" dirty="0">
              <a:ea typeface="ＭＳ Ｐゴシック" pitchFamily="50" charset="-128"/>
            </a:endParaRPr>
          </a:p>
        </p:txBody>
      </p:sp>
      <p:cxnSp>
        <p:nvCxnSpPr>
          <p:cNvPr id="73" name="直線矢印コネクタ 13"/>
          <p:cNvCxnSpPr>
            <a:cxnSpLocks noChangeShapeType="1"/>
          </p:cNvCxnSpPr>
          <p:nvPr/>
        </p:nvCxnSpPr>
        <p:spPr bwMode="auto">
          <a:xfrm>
            <a:off x="6281763" y="5024968"/>
            <a:ext cx="0" cy="334431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74" name="直線コネクタ 15"/>
          <p:cNvCxnSpPr>
            <a:cxnSpLocks noChangeShapeType="1"/>
          </p:cNvCxnSpPr>
          <p:nvPr/>
        </p:nvCxnSpPr>
        <p:spPr bwMode="auto">
          <a:xfrm flipV="1">
            <a:off x="6036759" y="5054599"/>
            <a:ext cx="0" cy="27940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" name="直線コネクタ 74"/>
          <p:cNvCxnSpPr>
            <a:cxnSpLocks noChangeShapeType="1"/>
          </p:cNvCxnSpPr>
          <p:nvPr/>
        </p:nvCxnSpPr>
        <p:spPr bwMode="auto">
          <a:xfrm flipH="1">
            <a:off x="6031998" y="5051958"/>
            <a:ext cx="233361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pic>
        <p:nvPicPr>
          <p:cNvPr id="76" name="TexTeXPicture" descr="&lt;?xml version=&quot;1.0&quot; encoding=&quot;utf-16&quot;?&gt;&#10;&lt;TeXTeX&gt;&#10;  &lt;preamble&gt;\documentclass{jarticle}&#10;\usepackage{amsmath}&#10;\pagestyle{empty}&lt;/preamble&gt;&#10;  &lt;body&gt;\begin{align*} &#10;{\rm Tr}&#10;\end{align*}&lt;/body&gt;&#10;  &lt;fcolor&gt;FF000000&lt;/fcolor&gt;&#10;  &lt;bcolor&gt;FFFFFFFF&lt;/bcolor&gt;&#10;  &lt;transparent&gt;True&lt;/transparent&gt;&#10;  &lt;resolution&gt;1800&lt;/resolution&gt;&#10;  &lt;imageh&gt;169&lt;/imageh&gt;&#10;  &lt;imagew&gt;241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26" y="5144887"/>
            <a:ext cx="245533" cy="172178"/>
          </a:xfrm>
          <a:prstGeom prst="rect">
            <a:avLst/>
          </a:prstGeom>
        </p:spPr>
      </p:pic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{\rm Tr}\hat{U}_4&#10;\hat{U}_1&#10;\hat{U}_{-4}&#10;=&#10;\sum_s&#10;{\rm tr}\{U_4(s)&#10;U_1(s+\hat{4})U_4^\dagger(s+\hat{1})\}&#10;\delta_{s,s+\hat{1}}=0&#10;\end{align*}&lt;/body&gt;&#10;  &lt;fcolor&gt;FF000000&lt;/fcolor&gt;&#10;  &lt;bcolor&gt;FFFFFFFF&lt;/bcolor&gt;&#10;  &lt;transparent&gt;True&lt;/transparent&gt;&#10;  &lt;resolution&gt;1800&lt;/resolution&gt;&#10;  &lt;imageh&gt;530&lt;/imageh&gt;&#10;  &lt;imagew&gt;6150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53" y="5096933"/>
            <a:ext cx="4838587" cy="416982"/>
          </a:xfrm>
          <a:prstGeom prst="rect">
            <a:avLst/>
          </a:prstGeom>
        </p:spPr>
      </p:pic>
      <p:cxnSp>
        <p:nvCxnSpPr>
          <p:cNvPr id="78" name="直線コネクタ 77"/>
          <p:cNvCxnSpPr/>
          <p:nvPr/>
        </p:nvCxnSpPr>
        <p:spPr>
          <a:xfrm>
            <a:off x="4343400" y="5410200"/>
            <a:ext cx="5418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円/楕円 80"/>
          <p:cNvSpPr/>
          <p:nvPr/>
        </p:nvSpPr>
        <p:spPr>
          <a:xfrm>
            <a:off x="135149" y="5918200"/>
            <a:ext cx="1862667" cy="702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04481" y="6002866"/>
            <a:ext cx="1549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Key point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60" name="直線矢印コネクタ 15"/>
          <p:cNvCxnSpPr>
            <a:cxnSpLocks noChangeShapeType="1"/>
          </p:cNvCxnSpPr>
          <p:nvPr/>
        </p:nvCxnSpPr>
        <p:spPr bwMode="auto">
          <a:xfrm flipV="1">
            <a:off x="5588003" y="1375300"/>
            <a:ext cx="0" cy="88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" name="正方形/長方形 21"/>
          <p:cNvSpPr>
            <a:spLocks noChangeArrowheads="1"/>
          </p:cNvSpPr>
          <p:nvPr/>
        </p:nvSpPr>
        <p:spPr bwMode="auto">
          <a:xfrm>
            <a:off x="5245103" y="158167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3" name="直線矢印コネクタ 15"/>
          <p:cNvCxnSpPr>
            <a:cxnSpLocks noChangeShapeType="1"/>
          </p:cNvCxnSpPr>
          <p:nvPr/>
        </p:nvCxnSpPr>
        <p:spPr bwMode="auto">
          <a:xfrm flipV="1">
            <a:off x="5584245" y="3415209"/>
            <a:ext cx="0" cy="88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" name="正方形/長方形 21"/>
          <p:cNvSpPr>
            <a:spLocks noChangeArrowheads="1"/>
          </p:cNvSpPr>
          <p:nvPr/>
        </p:nvSpPr>
        <p:spPr bwMode="auto">
          <a:xfrm>
            <a:off x="5241345" y="3621584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6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633231" y="2792937"/>
            <a:ext cx="1510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0000FF"/>
                </a:solidFill>
                <a:ea typeface="ＭＳ Ｐゴシック" pitchFamily="50" charset="-128"/>
              </a:rPr>
              <a:t>Closed Loops </a:t>
            </a:r>
            <a:endParaRPr lang="ja-JP" altLang="en-US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086600" y="4935004"/>
            <a:ext cx="191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kern="0" dirty="0" err="1" smtClean="0">
                <a:solidFill>
                  <a:srgbClr val="0000FF"/>
                </a:solidFill>
                <a:ea typeface="ＭＳ Ｐゴシック" pitchFamily="50" charset="-128"/>
              </a:rPr>
              <a:t>Nonclosed</a:t>
            </a:r>
            <a:r>
              <a:rPr lang="en-US" altLang="ja-JP" kern="0" dirty="0" smtClean="0">
                <a:solidFill>
                  <a:srgbClr val="0000FF"/>
                </a:solidFill>
                <a:ea typeface="ＭＳ Ｐゴシック" pitchFamily="50" charset="-128"/>
              </a:rPr>
              <a:t> Lines </a:t>
            </a:r>
            <a:endParaRPr lang="ja-JP" altLang="en-US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=3 \ {\rm case}}&#10;\end{align*}&lt;/body&gt;&#10;  &lt;fcolor&gt;FF000000&lt;/fcolor&gt;&#10;  &lt;bcolor&gt;FFFFFFFF&lt;/bcolor&gt;&#10;  &lt;transparent&gt;True&lt;/transparent&gt;&#10;  &lt;resolution&gt;1800&lt;/resolution&gt;&#10;  &lt;imageh&gt;210&lt;/imageh&gt;&#10;  &lt;imagew&gt;12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49" y="2569473"/>
            <a:ext cx="925113" cy="1503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N_\tau=3 \ {\rm case}}&#10;\end{align*}&lt;/body&gt;&#10;  &lt;fcolor&gt;FF000000&lt;/fcolor&gt;&#10;  &lt;bcolor&gt;FFFFFFFF&lt;/bcolor&gt;&#10;  &lt;transparent&gt;True&lt;/transparent&gt;&#10;  &lt;resolution&gt;1800&lt;/resolution&gt;&#10;  &lt;imageh&gt;210&lt;/imageh&gt;&#10;  &lt;imagew&gt;12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91" y="4609382"/>
            <a:ext cx="925113" cy="1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85750" y="1260992"/>
            <a:ext cx="706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consider the functiona</a:t>
            </a:r>
            <a:r>
              <a:rPr lang="en-US" altLang="ja-JP" dirty="0" smtClean="0"/>
              <a:t>l trace     on the temporally odd-number lattice: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000000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870" y="1346731"/>
            <a:ext cx="122766" cy="179916"/>
          </a:xfrm>
          <a:prstGeom prst="rect">
            <a:avLst/>
          </a:prstGeom>
        </p:spPr>
      </p:pic>
      <p:sp>
        <p:nvSpPr>
          <p:cNvPr id="10" name="正方形/長方形 2"/>
          <p:cNvSpPr>
            <a:spLocks noChangeArrowheads="1"/>
          </p:cNvSpPr>
          <p:nvPr/>
        </p:nvSpPr>
        <p:spPr bwMode="auto">
          <a:xfrm>
            <a:off x="7664642" y="2565572"/>
            <a:ext cx="2085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00CC00"/>
                </a:solidFill>
              </a:rPr>
              <a:t>site &amp; color </a:t>
            </a:r>
            <a:r>
              <a:rPr lang="en-US" altLang="ja-JP" sz="1200" dirty="0">
                <a:solidFill>
                  <a:srgbClr val="00CC00"/>
                </a:solidFill>
              </a:rPr>
              <a:t>&amp; </a:t>
            </a:r>
            <a:r>
              <a:rPr lang="en-US" altLang="ja-JP" sz="1200" dirty="0" err="1">
                <a:solidFill>
                  <a:srgbClr val="00CC00"/>
                </a:solidFill>
              </a:rPr>
              <a:t>spinor</a:t>
            </a:r>
            <a:endParaRPr lang="ja-JP" altLang="en-US" sz="1200" dirty="0">
              <a:solidFill>
                <a:srgbClr val="00CC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=\frac{1}{2}\sum_\mu\gamma_\mu(\hat{U}_\mu-\hat{U}_{-\mu})&#10;\end{align*}&lt;/body&gt;&#10;  &lt;fcolor&gt;FF000000&lt;/fcolor&gt;&#10;  &lt;bcolor&gt;FFFFFFFF&lt;/bcolor&gt;&#10;  &lt;transparent&gt;True&lt;/transparent&gt;&#10;  &lt;resolution&gt;1800&lt;/resolution&gt;&#10;  &lt;imageh&gt;658&lt;/imageh&gt;&#10;  &lt;imagew&gt;2661&lt;/imagew&gt;&#10;  &lt;scale&gt;50&lt;/scale&gt;&#10;  &lt;cursor&gt;139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7253" y="2284867"/>
            <a:ext cx="2334993" cy="57738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04274" y="2321437"/>
            <a:ext cx="16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lang="en-US" altLang="ja-JP" dirty="0" smtClean="0"/>
              <a:t>operator 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85750" y="1732479"/>
            <a:ext cx="2724150" cy="5143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760921" y="2316200"/>
            <a:ext cx="265622" cy="530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3323" y="2972885"/>
            <a:ext cx="824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                is expressed as a sum of products of        link-variable operators </a:t>
            </a:r>
          </a:p>
          <a:p>
            <a:r>
              <a:rPr lang="en-US" altLang="ja-JP" dirty="0" smtClean="0"/>
              <a:t>because the Dirac operator     includes one link-variable operator in each direction     . </a:t>
            </a:r>
            <a:endParaRPr kumimoji="1" lang="ja-JP" altLang="en-US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\end{align*}&lt;/body&gt;&#10;  &lt;fcolor&gt;FF000000&lt;/fcolor&gt;&#10;  &lt;bcolor&gt;FFFFFFFF&lt;/bcolor&gt;&#10;  &lt;transparent&gt;True&lt;/transparent&gt;&#10;  &lt;resolution&gt;1800&lt;/resolution&gt;&#10;  &lt;imageh&gt;290&lt;/imageh&gt;&#10;  &lt;imagew&gt;190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571" y="3303142"/>
            <a:ext cx="166722" cy="25447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hat{\mu}&#10;\end{align*}&lt;/body&gt;&#10;  &lt;fcolor&gt;FF000000&lt;/fcolor&gt;&#10;  &lt;bcolor&gt;FFFFFFFF&lt;/bcolor&gt;&#10;  &lt;transparent&gt;True&lt;/transparent&gt;&#10;  &lt;resolution&gt;1800&lt;/resolution&gt;&#10;  &lt;imageh&gt;227&lt;/imageh&gt;&#10;  &lt;imagew&gt;13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6673" y="3296735"/>
            <a:ext cx="142875" cy="240241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296173" y="2932987"/>
            <a:ext cx="8324850" cy="7066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26589" y="4108337"/>
            <a:ext cx="468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includes many trajectories on the square lattice.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92939" y="4032137"/>
            <a:ext cx="7219950" cy="495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14"/>
          <p:cNvCxnSpPr>
            <a:cxnSpLocks noChangeShapeType="1"/>
          </p:cNvCxnSpPr>
          <p:nvPr/>
        </p:nvCxnSpPr>
        <p:spPr bwMode="auto">
          <a:xfrm>
            <a:off x="3654336" y="4760293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" name="直線コネクタ 15"/>
          <p:cNvCxnSpPr>
            <a:cxnSpLocks noChangeShapeType="1"/>
          </p:cNvCxnSpPr>
          <p:nvPr/>
        </p:nvCxnSpPr>
        <p:spPr bwMode="auto">
          <a:xfrm>
            <a:off x="3636184" y="5075594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3" name="直線コネクタ 16"/>
          <p:cNvCxnSpPr>
            <a:cxnSpLocks noChangeShapeType="1"/>
          </p:cNvCxnSpPr>
          <p:nvPr/>
        </p:nvCxnSpPr>
        <p:spPr bwMode="auto">
          <a:xfrm>
            <a:off x="3648884" y="5377313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4" name="直線コネクタ 17"/>
          <p:cNvCxnSpPr>
            <a:cxnSpLocks noChangeShapeType="1"/>
          </p:cNvCxnSpPr>
          <p:nvPr/>
        </p:nvCxnSpPr>
        <p:spPr bwMode="auto">
          <a:xfrm>
            <a:off x="3648884" y="5688770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5" name="直線コネクタ 18"/>
          <p:cNvCxnSpPr>
            <a:cxnSpLocks noChangeShapeType="1"/>
          </p:cNvCxnSpPr>
          <p:nvPr/>
        </p:nvCxnSpPr>
        <p:spPr bwMode="auto">
          <a:xfrm flipV="1">
            <a:off x="4401985" y="4770416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6" name="直線コネクタ 19"/>
          <p:cNvCxnSpPr>
            <a:cxnSpLocks noChangeShapeType="1"/>
          </p:cNvCxnSpPr>
          <p:nvPr/>
        </p:nvCxnSpPr>
        <p:spPr bwMode="auto">
          <a:xfrm flipV="1">
            <a:off x="4703434" y="4761790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7" name="直線コネクタ 20"/>
          <p:cNvCxnSpPr>
            <a:cxnSpLocks noChangeShapeType="1"/>
          </p:cNvCxnSpPr>
          <p:nvPr/>
        </p:nvCxnSpPr>
        <p:spPr bwMode="auto">
          <a:xfrm flipV="1">
            <a:off x="5014883" y="4761790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8" name="直線コネクタ 21"/>
          <p:cNvCxnSpPr>
            <a:cxnSpLocks noChangeShapeType="1"/>
          </p:cNvCxnSpPr>
          <p:nvPr/>
        </p:nvCxnSpPr>
        <p:spPr bwMode="auto">
          <a:xfrm flipV="1">
            <a:off x="3819525" y="4761790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" name="直線コネクタ 22"/>
          <p:cNvCxnSpPr>
            <a:cxnSpLocks noChangeShapeType="1"/>
          </p:cNvCxnSpPr>
          <p:nvPr/>
        </p:nvCxnSpPr>
        <p:spPr bwMode="auto">
          <a:xfrm flipV="1">
            <a:off x="4105305" y="4761790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2" name="円/楕円 27"/>
          <p:cNvSpPr>
            <a:spLocks noChangeArrowheads="1"/>
          </p:cNvSpPr>
          <p:nvPr/>
        </p:nvSpPr>
        <p:spPr bwMode="auto">
          <a:xfrm>
            <a:off x="4363887" y="4726055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53" name="直線矢印コネクタ 13"/>
          <p:cNvCxnSpPr>
            <a:cxnSpLocks noChangeShapeType="1"/>
          </p:cNvCxnSpPr>
          <p:nvPr/>
        </p:nvCxnSpPr>
        <p:spPr bwMode="auto">
          <a:xfrm flipV="1">
            <a:off x="4105306" y="5036607"/>
            <a:ext cx="0" cy="354911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4" name="直線コネクタ 15"/>
          <p:cNvCxnSpPr>
            <a:cxnSpLocks noChangeShapeType="1"/>
            <a:stCxn id="56" idx="4"/>
          </p:cNvCxnSpPr>
          <p:nvPr/>
        </p:nvCxnSpPr>
        <p:spPr bwMode="auto">
          <a:xfrm flipH="1" flipV="1">
            <a:off x="4397913" y="5368695"/>
            <a:ext cx="1693" cy="34865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5" name="直線コネクタ 42"/>
          <p:cNvCxnSpPr>
            <a:cxnSpLocks noChangeShapeType="1"/>
          </p:cNvCxnSpPr>
          <p:nvPr/>
        </p:nvCxnSpPr>
        <p:spPr bwMode="auto">
          <a:xfrm flipH="1">
            <a:off x="4100753" y="5378909"/>
            <a:ext cx="290092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56" name="円/楕円 26"/>
          <p:cNvSpPr>
            <a:spLocks noChangeArrowheads="1"/>
          </p:cNvSpPr>
          <p:nvPr/>
        </p:nvSpPr>
        <p:spPr bwMode="auto">
          <a:xfrm>
            <a:off x="4363887" y="5644320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32" name="直線コネクタ 14"/>
          <p:cNvCxnSpPr>
            <a:cxnSpLocks noChangeShapeType="1"/>
          </p:cNvCxnSpPr>
          <p:nvPr/>
        </p:nvCxnSpPr>
        <p:spPr bwMode="auto">
          <a:xfrm>
            <a:off x="5497514" y="4748791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" name="直線コネクタ 15"/>
          <p:cNvCxnSpPr>
            <a:cxnSpLocks noChangeShapeType="1"/>
          </p:cNvCxnSpPr>
          <p:nvPr/>
        </p:nvCxnSpPr>
        <p:spPr bwMode="auto">
          <a:xfrm>
            <a:off x="5479362" y="5064092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4" name="直線コネクタ 16"/>
          <p:cNvCxnSpPr>
            <a:cxnSpLocks noChangeShapeType="1"/>
          </p:cNvCxnSpPr>
          <p:nvPr/>
        </p:nvCxnSpPr>
        <p:spPr bwMode="auto">
          <a:xfrm>
            <a:off x="5492062" y="5365811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5" name="直線コネクタ 17"/>
          <p:cNvCxnSpPr>
            <a:cxnSpLocks noChangeShapeType="1"/>
          </p:cNvCxnSpPr>
          <p:nvPr/>
        </p:nvCxnSpPr>
        <p:spPr bwMode="auto">
          <a:xfrm>
            <a:off x="5492062" y="5677268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6" name="直線コネクタ 18"/>
          <p:cNvCxnSpPr>
            <a:cxnSpLocks noChangeShapeType="1"/>
          </p:cNvCxnSpPr>
          <p:nvPr/>
        </p:nvCxnSpPr>
        <p:spPr bwMode="auto">
          <a:xfrm flipV="1">
            <a:off x="6245163" y="4758914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7" name="直線コネクタ 19"/>
          <p:cNvCxnSpPr>
            <a:cxnSpLocks noChangeShapeType="1"/>
          </p:cNvCxnSpPr>
          <p:nvPr/>
        </p:nvCxnSpPr>
        <p:spPr bwMode="auto">
          <a:xfrm flipV="1">
            <a:off x="6546612" y="4750288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8" name="直線コネクタ 20"/>
          <p:cNvCxnSpPr>
            <a:cxnSpLocks noChangeShapeType="1"/>
          </p:cNvCxnSpPr>
          <p:nvPr/>
        </p:nvCxnSpPr>
        <p:spPr bwMode="auto">
          <a:xfrm flipV="1">
            <a:off x="6858061" y="4750288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9" name="直線コネクタ 21"/>
          <p:cNvCxnSpPr>
            <a:cxnSpLocks noChangeShapeType="1"/>
          </p:cNvCxnSpPr>
          <p:nvPr/>
        </p:nvCxnSpPr>
        <p:spPr bwMode="auto">
          <a:xfrm flipV="1">
            <a:off x="5662703" y="4750288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0" name="直線コネクタ 22"/>
          <p:cNvCxnSpPr>
            <a:cxnSpLocks noChangeShapeType="1"/>
          </p:cNvCxnSpPr>
          <p:nvPr/>
        </p:nvCxnSpPr>
        <p:spPr bwMode="auto">
          <a:xfrm flipV="1">
            <a:off x="5948483" y="4750288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43" name="円/楕円 27"/>
          <p:cNvSpPr>
            <a:spLocks noChangeArrowheads="1"/>
          </p:cNvSpPr>
          <p:nvPr/>
        </p:nvSpPr>
        <p:spPr bwMode="auto">
          <a:xfrm>
            <a:off x="6207065" y="4714553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44" name="直線矢印コネクタ 13"/>
          <p:cNvCxnSpPr>
            <a:cxnSpLocks noChangeShapeType="1"/>
          </p:cNvCxnSpPr>
          <p:nvPr/>
        </p:nvCxnSpPr>
        <p:spPr bwMode="auto">
          <a:xfrm flipH="1">
            <a:off x="5948484" y="5050985"/>
            <a:ext cx="305667" cy="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45" name="直線コネクタ 15"/>
          <p:cNvCxnSpPr>
            <a:cxnSpLocks noChangeShapeType="1"/>
            <a:stCxn id="147" idx="4"/>
          </p:cNvCxnSpPr>
          <p:nvPr/>
        </p:nvCxnSpPr>
        <p:spPr bwMode="auto">
          <a:xfrm flipV="1">
            <a:off x="6242784" y="5063714"/>
            <a:ext cx="0" cy="642129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147" name="円/楕円 26"/>
          <p:cNvSpPr>
            <a:spLocks noChangeArrowheads="1"/>
          </p:cNvSpPr>
          <p:nvPr/>
        </p:nvSpPr>
        <p:spPr bwMode="auto">
          <a:xfrm>
            <a:off x="6207065" y="5632818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51" name="直線コネクタ 14"/>
          <p:cNvCxnSpPr>
            <a:cxnSpLocks noChangeShapeType="1"/>
          </p:cNvCxnSpPr>
          <p:nvPr/>
        </p:nvCxnSpPr>
        <p:spPr bwMode="auto">
          <a:xfrm>
            <a:off x="7378072" y="4740164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2" name="直線コネクタ 15"/>
          <p:cNvCxnSpPr>
            <a:cxnSpLocks noChangeShapeType="1"/>
          </p:cNvCxnSpPr>
          <p:nvPr/>
        </p:nvCxnSpPr>
        <p:spPr bwMode="auto">
          <a:xfrm>
            <a:off x="7359920" y="5055465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" name="直線コネクタ 16"/>
          <p:cNvCxnSpPr>
            <a:cxnSpLocks noChangeShapeType="1"/>
          </p:cNvCxnSpPr>
          <p:nvPr/>
        </p:nvCxnSpPr>
        <p:spPr bwMode="auto">
          <a:xfrm>
            <a:off x="7372620" y="5357184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4" name="直線コネクタ 17"/>
          <p:cNvCxnSpPr>
            <a:cxnSpLocks noChangeShapeType="1"/>
          </p:cNvCxnSpPr>
          <p:nvPr/>
        </p:nvCxnSpPr>
        <p:spPr bwMode="auto">
          <a:xfrm>
            <a:off x="7372620" y="5668641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5" name="直線コネクタ 18"/>
          <p:cNvCxnSpPr>
            <a:cxnSpLocks noChangeShapeType="1"/>
          </p:cNvCxnSpPr>
          <p:nvPr/>
        </p:nvCxnSpPr>
        <p:spPr bwMode="auto">
          <a:xfrm flipV="1">
            <a:off x="8125721" y="4750287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6" name="直線コネクタ 19"/>
          <p:cNvCxnSpPr>
            <a:cxnSpLocks noChangeShapeType="1"/>
          </p:cNvCxnSpPr>
          <p:nvPr/>
        </p:nvCxnSpPr>
        <p:spPr bwMode="auto">
          <a:xfrm flipV="1">
            <a:off x="8427170" y="4741661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7" name="直線コネクタ 20"/>
          <p:cNvCxnSpPr>
            <a:cxnSpLocks noChangeShapeType="1"/>
          </p:cNvCxnSpPr>
          <p:nvPr/>
        </p:nvCxnSpPr>
        <p:spPr bwMode="auto">
          <a:xfrm flipV="1">
            <a:off x="8738619" y="4741661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8" name="直線コネクタ 21"/>
          <p:cNvCxnSpPr>
            <a:cxnSpLocks noChangeShapeType="1"/>
          </p:cNvCxnSpPr>
          <p:nvPr/>
        </p:nvCxnSpPr>
        <p:spPr bwMode="auto">
          <a:xfrm flipV="1">
            <a:off x="7543261" y="4741661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9" name="直線コネクタ 22"/>
          <p:cNvCxnSpPr>
            <a:cxnSpLocks noChangeShapeType="1"/>
          </p:cNvCxnSpPr>
          <p:nvPr/>
        </p:nvCxnSpPr>
        <p:spPr bwMode="auto">
          <a:xfrm flipV="1">
            <a:off x="7829041" y="4741661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2" name="円/楕円 27"/>
          <p:cNvSpPr>
            <a:spLocks noChangeArrowheads="1"/>
          </p:cNvSpPr>
          <p:nvPr/>
        </p:nvSpPr>
        <p:spPr bwMode="auto">
          <a:xfrm>
            <a:off x="8087623" y="4705926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63" name="直線矢印コネクタ 13"/>
          <p:cNvCxnSpPr>
            <a:cxnSpLocks noChangeShapeType="1"/>
          </p:cNvCxnSpPr>
          <p:nvPr/>
        </p:nvCxnSpPr>
        <p:spPr bwMode="auto">
          <a:xfrm>
            <a:off x="8432891" y="5380016"/>
            <a:ext cx="0" cy="313426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64" name="直線コネクタ 15"/>
          <p:cNvCxnSpPr>
            <a:cxnSpLocks noChangeShapeType="1"/>
            <a:stCxn id="166" idx="4"/>
          </p:cNvCxnSpPr>
          <p:nvPr/>
        </p:nvCxnSpPr>
        <p:spPr bwMode="auto">
          <a:xfrm flipH="1" flipV="1">
            <a:off x="8121649" y="5348566"/>
            <a:ext cx="1693" cy="34865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65" name="直線コネクタ 42"/>
          <p:cNvCxnSpPr>
            <a:cxnSpLocks noChangeShapeType="1"/>
          </p:cNvCxnSpPr>
          <p:nvPr/>
        </p:nvCxnSpPr>
        <p:spPr bwMode="auto">
          <a:xfrm flipH="1">
            <a:off x="8126413" y="5367406"/>
            <a:ext cx="31884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166" name="円/楕円 26"/>
          <p:cNvSpPr>
            <a:spLocks noChangeArrowheads="1"/>
          </p:cNvSpPr>
          <p:nvPr/>
        </p:nvSpPr>
        <p:spPr bwMode="auto">
          <a:xfrm>
            <a:off x="8087623" y="5624191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1397479" y="46208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 smtClean="0">
                <a:ea typeface="ＭＳ Ｐゴシック" pitchFamily="50" charset="-128"/>
              </a:rPr>
              <a:t>case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70" name="下矢印 169"/>
          <p:cNvSpPr/>
          <p:nvPr/>
        </p:nvSpPr>
        <p:spPr>
          <a:xfrm>
            <a:off x="758045" y="3710804"/>
            <a:ext cx="265622" cy="257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下矢印 171"/>
          <p:cNvSpPr/>
          <p:nvPr/>
        </p:nvSpPr>
        <p:spPr>
          <a:xfrm>
            <a:off x="1233577" y="5029208"/>
            <a:ext cx="207034" cy="241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0" y="5270747"/>
            <a:ext cx="231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length of trajectories: </a:t>
            </a:r>
            <a:endParaRPr kumimoji="1" lang="ja-JP" altLang="en-US" dirty="0"/>
          </a:p>
        </p:txBody>
      </p:sp>
      <p:cxnSp>
        <p:nvCxnSpPr>
          <p:cNvPr id="177" name="直線コネクタ 176"/>
          <p:cNvCxnSpPr/>
          <p:nvPr/>
        </p:nvCxnSpPr>
        <p:spPr>
          <a:xfrm>
            <a:off x="2104845" y="5581298"/>
            <a:ext cx="595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/>
          <p:cNvSpPr txBox="1"/>
          <p:nvPr/>
        </p:nvSpPr>
        <p:spPr>
          <a:xfrm>
            <a:off x="2415396" y="5546792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odd !!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直線矢印コネクタ 23"/>
          <p:cNvCxnSpPr>
            <a:cxnSpLocks noChangeShapeType="1"/>
          </p:cNvCxnSpPr>
          <p:nvPr/>
        </p:nvCxnSpPr>
        <p:spPr bwMode="auto">
          <a:xfrm flipV="1">
            <a:off x="3381195" y="4772992"/>
            <a:ext cx="0" cy="88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4" name="正方形/長方形 24"/>
          <p:cNvSpPr>
            <a:spLocks noChangeArrowheads="1"/>
          </p:cNvSpPr>
          <p:nvPr/>
        </p:nvSpPr>
        <p:spPr bwMode="auto">
          <a:xfrm>
            <a:off x="3017904" y="478480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/>
          </a:p>
        </p:txBody>
      </p: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3852" y="2091253"/>
            <a:ext cx="1718074" cy="210776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{\rm Tr_{c,\gamma}}&#10;\equiv&#10;\Sigma_s &#10;{\rm tr_{c}}&#10;{\rm tr_{\gamma}}&#10;\end{align*}&lt;/body&gt;&#10;  &lt;fcolor&gt;FF000000&lt;/fcolor&gt;&#10;  &lt;bcolor&gt;FFFFFFFF&lt;/bcolor&gt;&#10;  &lt;transparent&gt;True&lt;/transparent&gt;&#10;  &lt;resolution&gt;1800&lt;/resolution&gt;&#10;  &lt;imageh&gt;245&lt;/imageh&gt;&#10;  &lt;imagew&gt;1739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26" y="2395594"/>
            <a:ext cx="1433771" cy="2019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371838" y="181014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definition:</a:t>
            </a:r>
            <a:endParaRPr kumimoji="1" lang="ja-JP" altLang="en-US" sz="1400" dirty="0"/>
          </a:p>
        </p:txBody>
      </p:sp>
      <p:sp>
        <p:nvSpPr>
          <p:cNvPr id="79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equiv {\rm Tr_{c,\gamma}}(\hat{U}_4\slashb{\hat{D}}^{N_\tau-1})&#10; \ \ \ \ (N_\tau:{\rm odd})&#10;\end{align*}&lt;/body&gt;&#10;  &lt;fcolor&gt;FF000000&lt;/fcolor&gt;&#10;  &lt;bcolor&gt;FFFFFFFF&lt;/bcolor&gt;&#10;  &lt;transparent&gt;True&lt;/transparent&gt;&#10;  &lt;resolution&gt;1800&lt;/resolution&gt;&#10;  &lt;imageh&gt;311&lt;/imageh&gt;&#10;  &lt;imagew&gt;3708&lt;/imagew&gt;&#10;  &lt;scale&gt;50&lt;/scale&gt;&#10;  &lt;cursor&gt;1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4" y="1818560"/>
            <a:ext cx="3924292" cy="32914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\tau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92" y="3057100"/>
            <a:ext cx="279662" cy="20181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equiv {\rm Tr_{c,\gamma}}(\hat{U}_4\slashb{\hat{D}}^{N_\tau-1})&#10;\end{align*}&lt;/body&gt;&#10;  &lt;fcolor&gt;FF000000&lt;/fcolor&gt;&#10;  &lt;bcolor&gt;FFFFFFFF&lt;/bcolor&gt;&#10;  &lt;transparent&gt;True&lt;/transparent&gt;&#10;  &lt;resolution&gt;1800&lt;/resolution&gt;&#10;  &lt;imageh&gt;311&lt;/imageh&gt;&#10;  &lt;imagew&gt;2241&lt;/imagew&gt;&#10;  &lt;scale&gt;50&lt;/scale&gt;&#10;  &lt;cursor&gt;12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3" y="4118218"/>
            <a:ext cx="2371720" cy="32914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_\tau=3&#10;\end{align*}&lt;/body&gt;&#10;  &lt;fcolor&gt;FF000000&lt;/fcolor&gt;&#10;  &lt;bcolor&gt;FFFFFFFF&lt;/bcolor&gt;&#10;  &lt;transparent&gt;True&lt;/transparent&gt;&#10;  &lt;resolution&gt;1800&lt;/resolution&gt;&#10;  &lt;imageh&gt;210&lt;/imageh&gt;&#10;  &lt;imagew&gt;76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" y="4753162"/>
            <a:ext cx="585523" cy="16157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N_\tau=3&#10;\end{align*}&lt;/body&gt;&#10;  &lt;fcolor&gt;FF000000&lt;/fcolor&gt;&#10;  &lt;bcolor&gt;FFFFFFFF&lt;/bcolor&gt;&#10;  &lt;transparent&gt;True&lt;/transparent&gt;&#10;  &lt;resolution&gt;1800&lt;/resolution&gt;&#10;  &lt;imageh&gt;210&lt;/imageh&gt;&#10;  &lt;imagew&gt;76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49" y="5397267"/>
            <a:ext cx="585523" cy="161577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hat{U}_4\slashb{\hat{D}}^{N_\tau-1}&#10;\end{align*}&lt;/body&gt;&#10;  &lt;fcolor&gt;FF000000&lt;/fcolor&gt;&#10;  &lt;bcolor&gt;FFFFFFFF&lt;/bcolor&gt;&#10;  &lt;transparent&gt;True&lt;/transparent&gt;&#10;  &lt;resolution&gt;1800&lt;/resolution&gt;&#10;  &lt;imageh&gt;290&lt;/imageh&gt;&#10;  &lt;imagew&gt;1041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7" y="3039908"/>
            <a:ext cx="828217" cy="2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3600" dirty="0"/>
              <a:t>Introduction </a:t>
            </a:r>
            <a:r>
              <a:rPr lang="en-US" altLang="ja-JP" sz="3600" dirty="0" smtClean="0"/>
              <a:t>– Quark confinement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777" y="1500908"/>
            <a:ext cx="820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Confinement : </a:t>
            </a:r>
            <a:r>
              <a:rPr lang="en-US" altLang="ja-JP" dirty="0" smtClean="0"/>
              <a:t>colored </a:t>
            </a:r>
            <a:r>
              <a:rPr lang="en-US" altLang="ja-JP" dirty="0"/>
              <a:t>state </a:t>
            </a:r>
            <a:r>
              <a:rPr lang="en-US" altLang="ja-JP" dirty="0" smtClean="0"/>
              <a:t>cannot be observed                         (quark</a:t>
            </a:r>
            <a:r>
              <a:rPr lang="en-US" altLang="ja-JP" dirty="0"/>
              <a:t>, </a:t>
            </a:r>
            <a:r>
              <a:rPr lang="en-US" altLang="ja-JP" dirty="0" smtClean="0"/>
              <a:t>gluon, </a:t>
            </a:r>
            <a:r>
              <a:rPr lang="ja-JP" altLang="en-US" dirty="0"/>
              <a:t>・・・</a:t>
            </a:r>
            <a:r>
              <a:rPr lang="en-US" altLang="ja-JP" dirty="0"/>
              <a:t>) </a:t>
            </a:r>
          </a:p>
          <a:p>
            <a:r>
              <a:rPr lang="en-US" altLang="ja-JP" dirty="0"/>
              <a:t>	         </a:t>
            </a:r>
            <a:r>
              <a:rPr lang="en-US" altLang="ja-JP" dirty="0" smtClean="0"/>
              <a:t>only </a:t>
            </a:r>
            <a:r>
              <a:rPr lang="en-US" altLang="ja-JP" dirty="0"/>
              <a:t>color-singlet states </a:t>
            </a:r>
            <a:r>
              <a:rPr lang="en-US" altLang="ja-JP" dirty="0" smtClean="0"/>
              <a:t>can be observed             (meson, baryon, </a:t>
            </a:r>
            <a:r>
              <a:rPr lang="ja-JP" altLang="en-US" dirty="0"/>
              <a:t>・・・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21" y="2235385"/>
            <a:ext cx="716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Polyakov</a:t>
            </a:r>
            <a:r>
              <a:rPr lang="en-US" altLang="ja-JP" dirty="0"/>
              <a:t> loop : order parameter for quark </a:t>
            </a:r>
            <a:r>
              <a:rPr lang="en-US" altLang="ja-JP" dirty="0" err="1"/>
              <a:t>deconfinement</a:t>
            </a:r>
            <a:r>
              <a:rPr lang="en-US" altLang="ja-JP" dirty="0"/>
              <a:t> phase </a:t>
            </a:r>
            <a:r>
              <a:rPr lang="en-US" altLang="ja-JP" dirty="0" smtClean="0"/>
              <a:t>transition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31209" y="4985354"/>
            <a:ext cx="159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: Polyakov loop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85714" y="3125955"/>
            <a:ext cx="167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 continuum theory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94180" y="3760972"/>
            <a:ext cx="13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 lattice theory</a:t>
            </a:r>
            <a:endParaRPr kumimoji="1" lang="ja-JP" altLang="en-US" sz="1400" dirty="0"/>
          </a:p>
        </p:txBody>
      </p:sp>
      <p:sp>
        <p:nvSpPr>
          <p:cNvPr id="19" name="角丸四角形 18"/>
          <p:cNvSpPr/>
          <p:nvPr/>
        </p:nvSpPr>
        <p:spPr>
          <a:xfrm>
            <a:off x="182113" y="4824488"/>
            <a:ext cx="6951932" cy="18118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=e^{-\beta F_{q}}&#10;  \begin{cases}&#10;    =0 \ \ \ (F_q=\infty,\ {\rm confinement \ phase})\\&#10;    \neq 0 \ \ \ (F_q:{\rm finite},\ {\rm deconfinement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5424&lt;/imagew&gt;&#10;  &lt;scale&gt;50&lt;/scale&gt;&#10;  &lt;cursor&gt;150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075" y="5654220"/>
            <a:ext cx="5740386" cy="948261"/>
          </a:xfrm>
          <a:prstGeom prst="rect">
            <a:avLst/>
          </a:prstGeom>
        </p:spPr>
      </p:pic>
      <p:sp>
        <p:nvSpPr>
          <p:cNvPr id="33" name="円/楕円 32"/>
          <p:cNvSpPr/>
          <p:nvPr/>
        </p:nvSpPr>
        <p:spPr>
          <a:xfrm>
            <a:off x="5647423" y="4905164"/>
            <a:ext cx="2717321" cy="69874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04781" y="5019380"/>
            <a:ext cx="229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:free energy of the system</a:t>
            </a:r>
          </a:p>
          <a:p>
            <a:r>
              <a:rPr lang="en-US" altLang="ja-JP" sz="1400" dirty="0" smtClean="0"/>
              <a:t>  with a single static quark</a:t>
            </a:r>
            <a:endParaRPr kumimoji="1" lang="ja-JP" altLang="en-US" sz="1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F_q&#10;\end{align*}&lt;/body&gt;&#10;  &lt;fcolor&gt;FF000000&lt;/fcolor&gt;&#10;  &lt;bcolor&gt;FFFFFFFF&lt;/bcolor&gt;&#10;  &lt;transparent&gt;True&lt;/transparent&gt;&#10;  &lt;resolution&gt;1800&lt;/resolution&gt;&#10;  &lt;imageh&gt;241&lt;/imageh&gt;&#10;  &lt;imagew&gt;24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470" y="5111556"/>
            <a:ext cx="168632" cy="169334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6521569" y="2999829"/>
            <a:ext cx="0" cy="1016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587640" y="2999829"/>
            <a:ext cx="1949570" cy="101608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7842707" y="2948430"/>
            <a:ext cx="0" cy="1067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200073" y="4328311"/>
            <a:ext cx="80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34297" y="4066890"/>
            <a:ext cx="4002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Finite temperature : </a:t>
            </a:r>
          </a:p>
          <a:p>
            <a:r>
              <a:rPr kumimoji="1" lang="en-US" altLang="ja-JP" sz="1400" dirty="0" smtClean="0"/>
              <a:t>(anti) periodic boundary condition for time direction</a:t>
            </a:r>
            <a:endParaRPr kumimoji="1" lang="ja-JP" altLang="en-US" sz="1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30" y="3010597"/>
            <a:ext cx="127000" cy="1153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537210" y="2672582"/>
            <a:ext cx="1283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imaginary time</a:t>
            </a:r>
            <a:endParaRPr kumimoji="1" lang="ja-JP" altLang="en-US" sz="1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={\rm tr}\prod_{s_4=1}^{N_\tau}U_4(\bm{s},s_4)&#10;\end{align*}&lt;/body&gt;&#10;  &lt;fcolor&gt;FF000000&lt;/fcolor&gt;&#10;  &lt;bcolor&gt;FFFFFFFF&lt;/bcolor&gt;&#10;  &lt;transparent&gt;True&lt;/transparent&gt;&#10;  &lt;resolution&gt;1800&lt;/resolution&gt;&#10;  &lt;imageh&gt;748&lt;/imageh&gt;&#10;  &lt;imagew&gt;189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6" y="3490020"/>
            <a:ext cx="2002364" cy="79163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L(\bm{x})=&#10;{\rm tr T}&#10;e^{ig\int_0^\beta d\tau A_4(\bm{x},\tau)}&#10;\end{align*}&lt;/body&gt;&#10;  &lt;fcolor&gt;FF000000&lt;/fcolor&gt;&#10;  &lt;bcolor&gt;FFFFFFFF&lt;/bcolor&gt;&#10;  &lt;transparent&gt;True&lt;/transparent&gt;&#10;  &lt;resolution&gt;1800&lt;/resolution&gt;&#10;  &lt;imageh&gt;331&lt;/imageh&gt;&#10;  &lt;imagew&gt;273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4" y="3074188"/>
            <a:ext cx="2891362" cy="35030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langle L \rangle&#10;=\frac{1}{V}\sum_{\bm x}&#10;\langle L(\bm{x}) \rangle&#10;\end{align*}&lt;/body&gt;&#10;  &lt;fcolor&gt;FF000000&lt;/fcolor&gt;&#10;  &lt;bcolor&gt;FFFFFFFF&lt;/bcolor&gt;&#10;  &lt;transparent&gt;True&lt;/transparent&gt;&#10;  &lt;resolution&gt;1800&lt;/resolution&gt;&#10;  &lt;imageh&gt;622&lt;/imageh&gt;&#10;  &lt;imagew&gt;2022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3" y="4887985"/>
            <a:ext cx="2139948" cy="6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85750" y="1260992"/>
            <a:ext cx="706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consider the functiona</a:t>
            </a:r>
            <a:r>
              <a:rPr lang="en-US" altLang="ja-JP" dirty="0" smtClean="0"/>
              <a:t>l trace     on the temporally odd-number lattice: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000000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870" y="1346731"/>
            <a:ext cx="122766" cy="179916"/>
          </a:xfrm>
          <a:prstGeom prst="rect">
            <a:avLst/>
          </a:prstGeom>
        </p:spPr>
      </p:pic>
      <p:sp>
        <p:nvSpPr>
          <p:cNvPr id="10" name="正方形/長方形 2"/>
          <p:cNvSpPr>
            <a:spLocks noChangeArrowheads="1"/>
          </p:cNvSpPr>
          <p:nvPr/>
        </p:nvSpPr>
        <p:spPr bwMode="auto">
          <a:xfrm>
            <a:off x="7664642" y="2565572"/>
            <a:ext cx="2085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00CC00"/>
                </a:solidFill>
              </a:rPr>
              <a:t>site &amp; color </a:t>
            </a:r>
            <a:r>
              <a:rPr lang="en-US" altLang="ja-JP" sz="1200" dirty="0">
                <a:solidFill>
                  <a:srgbClr val="00CC00"/>
                </a:solidFill>
              </a:rPr>
              <a:t>&amp; </a:t>
            </a:r>
            <a:r>
              <a:rPr lang="en-US" altLang="ja-JP" sz="1200" dirty="0" err="1">
                <a:solidFill>
                  <a:srgbClr val="00CC00"/>
                </a:solidFill>
              </a:rPr>
              <a:t>spinor</a:t>
            </a:r>
            <a:endParaRPr lang="ja-JP" altLang="en-US" sz="1200" dirty="0">
              <a:solidFill>
                <a:srgbClr val="00CC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=\frac{1}{2}\sum_\mu\gamma_\mu(\hat{U}_\mu-\hat{U}_{-\mu})&#10;\end{align*}&lt;/body&gt;&#10;  &lt;fcolor&gt;FF000000&lt;/fcolor&gt;&#10;  &lt;bcolor&gt;FFFFFFFF&lt;/bcolor&gt;&#10;  &lt;transparent&gt;True&lt;/transparent&gt;&#10;  &lt;resolution&gt;1800&lt;/resolution&gt;&#10;  &lt;imageh&gt;658&lt;/imageh&gt;&#10;  &lt;imagew&gt;2661&lt;/imagew&gt;&#10;  &lt;scale&gt;50&lt;/scale&gt;&#10;  &lt;cursor&gt;139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7253" y="2284867"/>
            <a:ext cx="2334993" cy="57738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04274" y="2321437"/>
            <a:ext cx="16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lang="en-US" altLang="ja-JP" dirty="0" smtClean="0"/>
              <a:t>operator 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85750" y="1732479"/>
            <a:ext cx="2724150" cy="5143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760921" y="2316200"/>
            <a:ext cx="265622" cy="530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3323" y="2972885"/>
            <a:ext cx="824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                is expressed as a sum of products of        link-variable operators </a:t>
            </a:r>
          </a:p>
          <a:p>
            <a:r>
              <a:rPr lang="en-US" altLang="ja-JP" dirty="0" smtClean="0"/>
              <a:t>because the Dirac operator     includes one link-variable operator in each direction     . </a:t>
            </a:r>
            <a:endParaRPr kumimoji="1" lang="ja-JP" altLang="en-US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\end{align*}&lt;/body&gt;&#10;  &lt;fcolor&gt;FF000000&lt;/fcolor&gt;&#10;  &lt;bcolor&gt;FFFFFFFF&lt;/bcolor&gt;&#10;  &lt;transparent&gt;True&lt;/transparent&gt;&#10;  &lt;resolution&gt;1800&lt;/resolution&gt;&#10;  &lt;imageh&gt;290&lt;/imageh&gt;&#10;  &lt;imagew&gt;190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571" y="3303142"/>
            <a:ext cx="166722" cy="25447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hat{\mu}&#10;\end{align*}&lt;/body&gt;&#10;  &lt;fcolor&gt;FF000000&lt;/fcolor&gt;&#10;  &lt;bcolor&gt;FFFFFFFF&lt;/bcolor&gt;&#10;  &lt;transparent&gt;True&lt;/transparent&gt;&#10;  &lt;resolution&gt;1800&lt;/resolution&gt;&#10;  &lt;imageh&gt;227&lt;/imageh&gt;&#10;  &lt;imagew&gt;13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6673" y="3296735"/>
            <a:ext cx="142875" cy="240241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296173" y="2932987"/>
            <a:ext cx="8324850" cy="7066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26589" y="4108337"/>
            <a:ext cx="468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includes many trajectories on the square lattice.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92939" y="4032137"/>
            <a:ext cx="7219950" cy="495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14"/>
          <p:cNvCxnSpPr>
            <a:cxnSpLocks noChangeShapeType="1"/>
          </p:cNvCxnSpPr>
          <p:nvPr/>
        </p:nvCxnSpPr>
        <p:spPr bwMode="auto">
          <a:xfrm>
            <a:off x="3654336" y="4760293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" name="直線コネクタ 15"/>
          <p:cNvCxnSpPr>
            <a:cxnSpLocks noChangeShapeType="1"/>
          </p:cNvCxnSpPr>
          <p:nvPr/>
        </p:nvCxnSpPr>
        <p:spPr bwMode="auto">
          <a:xfrm>
            <a:off x="3636184" y="5075594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3" name="直線コネクタ 16"/>
          <p:cNvCxnSpPr>
            <a:cxnSpLocks noChangeShapeType="1"/>
          </p:cNvCxnSpPr>
          <p:nvPr/>
        </p:nvCxnSpPr>
        <p:spPr bwMode="auto">
          <a:xfrm>
            <a:off x="3648884" y="5377313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4" name="直線コネクタ 17"/>
          <p:cNvCxnSpPr>
            <a:cxnSpLocks noChangeShapeType="1"/>
          </p:cNvCxnSpPr>
          <p:nvPr/>
        </p:nvCxnSpPr>
        <p:spPr bwMode="auto">
          <a:xfrm>
            <a:off x="3648884" y="5688770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5" name="直線コネクタ 18"/>
          <p:cNvCxnSpPr>
            <a:cxnSpLocks noChangeShapeType="1"/>
          </p:cNvCxnSpPr>
          <p:nvPr/>
        </p:nvCxnSpPr>
        <p:spPr bwMode="auto">
          <a:xfrm flipV="1">
            <a:off x="4401985" y="4770416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6" name="直線コネクタ 19"/>
          <p:cNvCxnSpPr>
            <a:cxnSpLocks noChangeShapeType="1"/>
          </p:cNvCxnSpPr>
          <p:nvPr/>
        </p:nvCxnSpPr>
        <p:spPr bwMode="auto">
          <a:xfrm flipV="1">
            <a:off x="4703434" y="4761790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7" name="直線コネクタ 20"/>
          <p:cNvCxnSpPr>
            <a:cxnSpLocks noChangeShapeType="1"/>
          </p:cNvCxnSpPr>
          <p:nvPr/>
        </p:nvCxnSpPr>
        <p:spPr bwMode="auto">
          <a:xfrm flipV="1">
            <a:off x="5014883" y="4761790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8" name="直線コネクタ 21"/>
          <p:cNvCxnSpPr>
            <a:cxnSpLocks noChangeShapeType="1"/>
          </p:cNvCxnSpPr>
          <p:nvPr/>
        </p:nvCxnSpPr>
        <p:spPr bwMode="auto">
          <a:xfrm flipV="1">
            <a:off x="3819525" y="4761790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" name="直線コネクタ 22"/>
          <p:cNvCxnSpPr>
            <a:cxnSpLocks noChangeShapeType="1"/>
          </p:cNvCxnSpPr>
          <p:nvPr/>
        </p:nvCxnSpPr>
        <p:spPr bwMode="auto">
          <a:xfrm flipV="1">
            <a:off x="4105305" y="4761790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2" name="円/楕円 27"/>
          <p:cNvSpPr>
            <a:spLocks noChangeArrowheads="1"/>
          </p:cNvSpPr>
          <p:nvPr/>
        </p:nvSpPr>
        <p:spPr bwMode="auto">
          <a:xfrm>
            <a:off x="4363887" y="4726055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53" name="直線矢印コネクタ 13"/>
          <p:cNvCxnSpPr>
            <a:cxnSpLocks noChangeShapeType="1"/>
          </p:cNvCxnSpPr>
          <p:nvPr/>
        </p:nvCxnSpPr>
        <p:spPr bwMode="auto">
          <a:xfrm flipV="1">
            <a:off x="4105306" y="5036607"/>
            <a:ext cx="0" cy="354911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4" name="直線コネクタ 15"/>
          <p:cNvCxnSpPr>
            <a:cxnSpLocks noChangeShapeType="1"/>
            <a:stCxn id="56" idx="4"/>
          </p:cNvCxnSpPr>
          <p:nvPr/>
        </p:nvCxnSpPr>
        <p:spPr bwMode="auto">
          <a:xfrm flipH="1" flipV="1">
            <a:off x="4397913" y="5368695"/>
            <a:ext cx="1693" cy="34865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5" name="直線コネクタ 42"/>
          <p:cNvCxnSpPr>
            <a:cxnSpLocks noChangeShapeType="1"/>
          </p:cNvCxnSpPr>
          <p:nvPr/>
        </p:nvCxnSpPr>
        <p:spPr bwMode="auto">
          <a:xfrm flipH="1">
            <a:off x="4100753" y="5378909"/>
            <a:ext cx="290092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56" name="円/楕円 26"/>
          <p:cNvSpPr>
            <a:spLocks noChangeArrowheads="1"/>
          </p:cNvSpPr>
          <p:nvPr/>
        </p:nvSpPr>
        <p:spPr bwMode="auto">
          <a:xfrm>
            <a:off x="4363887" y="5644320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32" name="直線コネクタ 14"/>
          <p:cNvCxnSpPr>
            <a:cxnSpLocks noChangeShapeType="1"/>
          </p:cNvCxnSpPr>
          <p:nvPr/>
        </p:nvCxnSpPr>
        <p:spPr bwMode="auto">
          <a:xfrm>
            <a:off x="5497514" y="4748791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" name="直線コネクタ 15"/>
          <p:cNvCxnSpPr>
            <a:cxnSpLocks noChangeShapeType="1"/>
          </p:cNvCxnSpPr>
          <p:nvPr/>
        </p:nvCxnSpPr>
        <p:spPr bwMode="auto">
          <a:xfrm>
            <a:off x="5479362" y="5064092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4" name="直線コネクタ 16"/>
          <p:cNvCxnSpPr>
            <a:cxnSpLocks noChangeShapeType="1"/>
          </p:cNvCxnSpPr>
          <p:nvPr/>
        </p:nvCxnSpPr>
        <p:spPr bwMode="auto">
          <a:xfrm>
            <a:off x="5492062" y="5365811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5" name="直線コネクタ 17"/>
          <p:cNvCxnSpPr>
            <a:cxnSpLocks noChangeShapeType="1"/>
          </p:cNvCxnSpPr>
          <p:nvPr/>
        </p:nvCxnSpPr>
        <p:spPr bwMode="auto">
          <a:xfrm>
            <a:off x="5492062" y="5677268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6" name="直線コネクタ 18"/>
          <p:cNvCxnSpPr>
            <a:cxnSpLocks noChangeShapeType="1"/>
          </p:cNvCxnSpPr>
          <p:nvPr/>
        </p:nvCxnSpPr>
        <p:spPr bwMode="auto">
          <a:xfrm flipV="1">
            <a:off x="6245163" y="4758914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7" name="直線コネクタ 19"/>
          <p:cNvCxnSpPr>
            <a:cxnSpLocks noChangeShapeType="1"/>
          </p:cNvCxnSpPr>
          <p:nvPr/>
        </p:nvCxnSpPr>
        <p:spPr bwMode="auto">
          <a:xfrm flipV="1">
            <a:off x="6546612" y="4750288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8" name="直線コネクタ 20"/>
          <p:cNvCxnSpPr>
            <a:cxnSpLocks noChangeShapeType="1"/>
          </p:cNvCxnSpPr>
          <p:nvPr/>
        </p:nvCxnSpPr>
        <p:spPr bwMode="auto">
          <a:xfrm flipV="1">
            <a:off x="6858061" y="4750288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9" name="直線コネクタ 21"/>
          <p:cNvCxnSpPr>
            <a:cxnSpLocks noChangeShapeType="1"/>
          </p:cNvCxnSpPr>
          <p:nvPr/>
        </p:nvCxnSpPr>
        <p:spPr bwMode="auto">
          <a:xfrm flipV="1">
            <a:off x="5662703" y="4750288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0" name="直線コネクタ 22"/>
          <p:cNvCxnSpPr>
            <a:cxnSpLocks noChangeShapeType="1"/>
          </p:cNvCxnSpPr>
          <p:nvPr/>
        </p:nvCxnSpPr>
        <p:spPr bwMode="auto">
          <a:xfrm flipV="1">
            <a:off x="5948483" y="4750288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43" name="円/楕円 27"/>
          <p:cNvSpPr>
            <a:spLocks noChangeArrowheads="1"/>
          </p:cNvSpPr>
          <p:nvPr/>
        </p:nvSpPr>
        <p:spPr bwMode="auto">
          <a:xfrm>
            <a:off x="6207065" y="4714553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44" name="直線矢印コネクタ 13"/>
          <p:cNvCxnSpPr>
            <a:cxnSpLocks noChangeShapeType="1"/>
          </p:cNvCxnSpPr>
          <p:nvPr/>
        </p:nvCxnSpPr>
        <p:spPr bwMode="auto">
          <a:xfrm flipH="1">
            <a:off x="5948484" y="5050985"/>
            <a:ext cx="305667" cy="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45" name="直線コネクタ 15"/>
          <p:cNvCxnSpPr>
            <a:cxnSpLocks noChangeShapeType="1"/>
            <a:stCxn id="147" idx="4"/>
          </p:cNvCxnSpPr>
          <p:nvPr/>
        </p:nvCxnSpPr>
        <p:spPr bwMode="auto">
          <a:xfrm flipV="1">
            <a:off x="6242784" y="5063714"/>
            <a:ext cx="0" cy="642129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147" name="円/楕円 26"/>
          <p:cNvSpPr>
            <a:spLocks noChangeArrowheads="1"/>
          </p:cNvSpPr>
          <p:nvPr/>
        </p:nvSpPr>
        <p:spPr bwMode="auto">
          <a:xfrm>
            <a:off x="6207065" y="5632818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51" name="直線コネクタ 14"/>
          <p:cNvCxnSpPr>
            <a:cxnSpLocks noChangeShapeType="1"/>
          </p:cNvCxnSpPr>
          <p:nvPr/>
        </p:nvCxnSpPr>
        <p:spPr bwMode="auto">
          <a:xfrm>
            <a:off x="7378072" y="4740164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2" name="直線コネクタ 15"/>
          <p:cNvCxnSpPr>
            <a:cxnSpLocks noChangeShapeType="1"/>
          </p:cNvCxnSpPr>
          <p:nvPr/>
        </p:nvCxnSpPr>
        <p:spPr bwMode="auto">
          <a:xfrm>
            <a:off x="7359920" y="5055465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" name="直線コネクタ 16"/>
          <p:cNvCxnSpPr>
            <a:cxnSpLocks noChangeShapeType="1"/>
          </p:cNvCxnSpPr>
          <p:nvPr/>
        </p:nvCxnSpPr>
        <p:spPr bwMode="auto">
          <a:xfrm>
            <a:off x="7372620" y="5357184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4" name="直線コネクタ 17"/>
          <p:cNvCxnSpPr>
            <a:cxnSpLocks noChangeShapeType="1"/>
          </p:cNvCxnSpPr>
          <p:nvPr/>
        </p:nvCxnSpPr>
        <p:spPr bwMode="auto">
          <a:xfrm>
            <a:off x="7372620" y="5668641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5" name="直線コネクタ 18"/>
          <p:cNvCxnSpPr>
            <a:cxnSpLocks noChangeShapeType="1"/>
          </p:cNvCxnSpPr>
          <p:nvPr/>
        </p:nvCxnSpPr>
        <p:spPr bwMode="auto">
          <a:xfrm flipV="1">
            <a:off x="8125721" y="4750287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6" name="直線コネクタ 19"/>
          <p:cNvCxnSpPr>
            <a:cxnSpLocks noChangeShapeType="1"/>
          </p:cNvCxnSpPr>
          <p:nvPr/>
        </p:nvCxnSpPr>
        <p:spPr bwMode="auto">
          <a:xfrm flipV="1">
            <a:off x="8427170" y="4741661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7" name="直線コネクタ 20"/>
          <p:cNvCxnSpPr>
            <a:cxnSpLocks noChangeShapeType="1"/>
          </p:cNvCxnSpPr>
          <p:nvPr/>
        </p:nvCxnSpPr>
        <p:spPr bwMode="auto">
          <a:xfrm flipV="1">
            <a:off x="8738619" y="4741661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8" name="直線コネクタ 21"/>
          <p:cNvCxnSpPr>
            <a:cxnSpLocks noChangeShapeType="1"/>
          </p:cNvCxnSpPr>
          <p:nvPr/>
        </p:nvCxnSpPr>
        <p:spPr bwMode="auto">
          <a:xfrm flipV="1">
            <a:off x="7543261" y="4741661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9" name="直線コネクタ 22"/>
          <p:cNvCxnSpPr>
            <a:cxnSpLocks noChangeShapeType="1"/>
          </p:cNvCxnSpPr>
          <p:nvPr/>
        </p:nvCxnSpPr>
        <p:spPr bwMode="auto">
          <a:xfrm flipV="1">
            <a:off x="7829041" y="4741661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2" name="円/楕円 27"/>
          <p:cNvSpPr>
            <a:spLocks noChangeArrowheads="1"/>
          </p:cNvSpPr>
          <p:nvPr/>
        </p:nvSpPr>
        <p:spPr bwMode="auto">
          <a:xfrm>
            <a:off x="8087623" y="4705926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63" name="直線矢印コネクタ 13"/>
          <p:cNvCxnSpPr>
            <a:cxnSpLocks noChangeShapeType="1"/>
          </p:cNvCxnSpPr>
          <p:nvPr/>
        </p:nvCxnSpPr>
        <p:spPr bwMode="auto">
          <a:xfrm>
            <a:off x="8432891" y="5380016"/>
            <a:ext cx="0" cy="313426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64" name="直線コネクタ 15"/>
          <p:cNvCxnSpPr>
            <a:cxnSpLocks noChangeShapeType="1"/>
            <a:stCxn id="166" idx="4"/>
          </p:cNvCxnSpPr>
          <p:nvPr/>
        </p:nvCxnSpPr>
        <p:spPr bwMode="auto">
          <a:xfrm flipH="1" flipV="1">
            <a:off x="8121649" y="5348566"/>
            <a:ext cx="1693" cy="34865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65" name="直線コネクタ 42"/>
          <p:cNvCxnSpPr>
            <a:cxnSpLocks noChangeShapeType="1"/>
          </p:cNvCxnSpPr>
          <p:nvPr/>
        </p:nvCxnSpPr>
        <p:spPr bwMode="auto">
          <a:xfrm flipH="1">
            <a:off x="8126413" y="5367406"/>
            <a:ext cx="31884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166" name="円/楕円 26"/>
          <p:cNvSpPr>
            <a:spLocks noChangeArrowheads="1"/>
          </p:cNvSpPr>
          <p:nvPr/>
        </p:nvSpPr>
        <p:spPr bwMode="auto">
          <a:xfrm>
            <a:off x="8087623" y="5624191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1397479" y="46208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kern="0" dirty="0" smtClean="0">
                <a:ea typeface="ＭＳ Ｐゴシック" pitchFamily="50" charset="-128"/>
              </a:rPr>
              <a:t>case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70" name="下矢印 169"/>
          <p:cNvSpPr/>
          <p:nvPr/>
        </p:nvSpPr>
        <p:spPr>
          <a:xfrm>
            <a:off x="758045" y="3710804"/>
            <a:ext cx="265622" cy="257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下矢印 171"/>
          <p:cNvSpPr/>
          <p:nvPr/>
        </p:nvSpPr>
        <p:spPr>
          <a:xfrm>
            <a:off x="1233577" y="5029208"/>
            <a:ext cx="207034" cy="241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0" y="5270747"/>
            <a:ext cx="231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length of trajectories: </a:t>
            </a:r>
            <a:endParaRPr kumimoji="1" lang="ja-JP" altLang="en-US" dirty="0"/>
          </a:p>
        </p:txBody>
      </p:sp>
      <p:cxnSp>
        <p:nvCxnSpPr>
          <p:cNvPr id="177" name="直線コネクタ 176"/>
          <p:cNvCxnSpPr/>
          <p:nvPr/>
        </p:nvCxnSpPr>
        <p:spPr>
          <a:xfrm>
            <a:off x="2104845" y="5581298"/>
            <a:ext cx="595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/>
          <p:cNvSpPr txBox="1"/>
          <p:nvPr/>
        </p:nvSpPr>
        <p:spPr>
          <a:xfrm>
            <a:off x="2415396" y="5546792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odd !!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直線矢印コネクタ 23"/>
          <p:cNvCxnSpPr>
            <a:cxnSpLocks noChangeShapeType="1"/>
          </p:cNvCxnSpPr>
          <p:nvPr/>
        </p:nvCxnSpPr>
        <p:spPr bwMode="auto">
          <a:xfrm flipV="1">
            <a:off x="3381195" y="4772992"/>
            <a:ext cx="0" cy="88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4" name="正方形/長方形 24"/>
          <p:cNvSpPr>
            <a:spLocks noChangeArrowheads="1"/>
          </p:cNvSpPr>
          <p:nvPr/>
        </p:nvSpPr>
        <p:spPr bwMode="auto">
          <a:xfrm>
            <a:off x="3017904" y="478480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/>
          </a:p>
        </p:txBody>
      </p: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3852" y="2091253"/>
            <a:ext cx="1718074" cy="210776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{\rm Tr_{c,\gamma}}&#10;\equiv&#10;\Sigma_s &#10;{\rm tr_{c}}&#10;{\rm tr_{\gamma}}&#10;\end{align*}&lt;/body&gt;&#10;  &lt;fcolor&gt;FF000000&lt;/fcolor&gt;&#10;  &lt;bcolor&gt;FFFFFFFF&lt;/bcolor&gt;&#10;  &lt;transparent&gt;True&lt;/transparent&gt;&#10;  &lt;resolution&gt;1800&lt;/resolution&gt;&#10;  &lt;imageh&gt;245&lt;/imageh&gt;&#10;  &lt;imagew&gt;1739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26" y="2395594"/>
            <a:ext cx="1433771" cy="2019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371838" y="181014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definition:</a:t>
            </a:r>
            <a:endParaRPr kumimoji="1" lang="ja-JP" altLang="en-US" sz="1400" dirty="0"/>
          </a:p>
        </p:txBody>
      </p:sp>
      <p:sp>
        <p:nvSpPr>
          <p:cNvPr id="76" name="正方形/長方形 34"/>
          <p:cNvSpPr>
            <a:spLocks noChangeArrowheads="1"/>
          </p:cNvSpPr>
          <p:nvPr/>
        </p:nvSpPr>
        <p:spPr bwMode="auto">
          <a:xfrm>
            <a:off x="2638426" y="5945571"/>
            <a:ext cx="5821363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Note: </a:t>
            </a:r>
            <a:r>
              <a:rPr lang="en-US" altLang="ja-JP" sz="2400" dirty="0">
                <a:solidFill>
                  <a:srgbClr val="FF0000"/>
                </a:solidFill>
              </a:rPr>
              <a:t>any closed loop needs even-number link-variables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on the square lattice.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609601" y="5995842"/>
            <a:ext cx="1862667" cy="702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78933" y="6080508"/>
            <a:ext cx="1549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Key point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9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equiv {\rm Tr_{c,\gamma}}(\hat{U}_4\slashb{\hat{D}}^{N_\tau-1})&#10; \ \ \ \ (N_\tau:{\rm odd})&#10;\end{align*}&lt;/body&gt;&#10;  &lt;fcolor&gt;FF000000&lt;/fcolor&gt;&#10;  &lt;bcolor&gt;FFFFFFFF&lt;/bcolor&gt;&#10;  &lt;transparent&gt;True&lt;/transparent&gt;&#10;  &lt;resolution&gt;1800&lt;/resolution&gt;&#10;  &lt;imageh&gt;311&lt;/imageh&gt;&#10;  &lt;imagew&gt;3708&lt;/imagew&gt;&#10;  &lt;scale&gt;50&lt;/scale&gt;&#10;  &lt;cursor&gt;1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4" y="1818560"/>
            <a:ext cx="3924292" cy="32914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N_\tau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92" y="3057100"/>
            <a:ext cx="279662" cy="20181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hat{U}_4\slashb{\hat{D}}^{N_\tau-1}&#10;\end{align*}&lt;/body&gt;&#10;  &lt;fcolor&gt;FF000000&lt;/fcolor&gt;&#10;  &lt;bcolor&gt;FFFFFFFF&lt;/bcolor&gt;&#10;  &lt;transparent&gt;True&lt;/transparent&gt;&#10;  &lt;resolution&gt;1800&lt;/resolution&gt;&#10;  &lt;imageh&gt;290&lt;/imageh&gt;&#10;  &lt;imagew&gt;1041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7" y="3039908"/>
            <a:ext cx="828217" cy="23072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equiv {\rm Tr_{c,\gamma}}(\hat{U}_4\slashb{\hat{D}}^{N_\tau-1})&#10;\end{align*}&lt;/body&gt;&#10;  &lt;fcolor&gt;FF000000&lt;/fcolor&gt;&#10;  &lt;bcolor&gt;FFFFFFFF&lt;/bcolor&gt;&#10;  &lt;transparent&gt;True&lt;/transparent&gt;&#10;  &lt;resolution&gt;1800&lt;/resolution&gt;&#10;  &lt;imageh&gt;311&lt;/imageh&gt;&#10;  &lt;imagew&gt;2241&lt;/imagew&gt;&#10;  &lt;scale&gt;50&lt;/scale&gt;&#10;  &lt;cursor&gt;1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3" y="4118218"/>
            <a:ext cx="2371720" cy="32914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N_\tau=3&#10;\end{align*}&lt;/body&gt;&#10;  &lt;fcolor&gt;FF000000&lt;/fcolor&gt;&#10;  &lt;bcolor&gt;FFFFFFFF&lt;/bcolor&gt;&#10;  &lt;transparent&gt;True&lt;/transparent&gt;&#10;  &lt;resolution&gt;1800&lt;/resolution&gt;&#10;  &lt;imageh&gt;210&lt;/imageh&gt;&#10;  &lt;imagew&gt;76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" y="4753162"/>
            <a:ext cx="585523" cy="161577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N_\tau=3&#10;\end{align*}&lt;/body&gt;&#10;  &lt;fcolor&gt;FF000000&lt;/fcolor&gt;&#10;  &lt;bcolor&gt;FFFFFFFF&lt;/bcolor&gt;&#10;  &lt;transparent&gt;True&lt;/transparent&gt;&#10;  &lt;resolution&gt;1800&lt;/resolution&gt;&#10;  &lt;imageh&gt;210&lt;/imageh&gt;&#10;  &lt;imagew&gt;76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49" y="5397267"/>
            <a:ext cx="585523" cy="1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&#10;=\frac{1}{2}\sum_\mu\gamma_\mu(\hat{U}_\mu-\hat{U}_{-\mu})&#10;\end{align*}&lt;/body&gt;&#10;  &lt;fcolor&gt;FF000000&lt;/fcolor&gt;&#10;  &lt;bcolor&gt;FFFFFFFF&lt;/bcolor&gt;&#10;  &lt;transparent&gt;True&lt;/transparent&gt;&#10;  &lt;resolution&gt;1800&lt;/resolution&gt;&#10;  &lt;imageh&gt;658&lt;/imageh&gt;&#10;  &lt;imagew&gt;2661&lt;/imagew&gt;&#10;  &lt;scale&gt;50&lt;/scale&gt;&#10;  &lt;cursor&gt;139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2272" y="1387714"/>
            <a:ext cx="2334993" cy="57738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29293" y="1424284"/>
            <a:ext cx="16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lang="en-US" altLang="ja-JP" dirty="0" smtClean="0"/>
              <a:t>operator 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45057" y="3099032"/>
            <a:ext cx="715992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ja-JP" dirty="0" smtClean="0"/>
              <a:t>Almost all trajectories are </a:t>
            </a:r>
            <a:r>
              <a:rPr lang="en-US" altLang="ja-JP" dirty="0" smtClean="0">
                <a:solidFill>
                  <a:srgbClr val="FF0000"/>
                </a:solidFill>
              </a:rPr>
              <a:t>gauge-variant</a:t>
            </a:r>
            <a:r>
              <a:rPr lang="en-US" altLang="ja-JP" dirty="0" smtClean="0"/>
              <a:t> &amp; give </a:t>
            </a:r>
            <a:r>
              <a:rPr lang="en-US" altLang="ja-JP" dirty="0" smtClean="0">
                <a:solidFill>
                  <a:srgbClr val="FF0000"/>
                </a:solidFill>
              </a:rPr>
              <a:t>no contribution</a:t>
            </a:r>
            <a:r>
              <a:rPr lang="en-US" altLang="ja-JP" dirty="0" smtClean="0"/>
              <a:t>.</a:t>
            </a:r>
            <a:endParaRPr lang="ja-JP" altLang="en-US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672" y="1975453"/>
            <a:ext cx="5702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this functional trace                                  ,</a:t>
            </a:r>
          </a:p>
          <a:p>
            <a:r>
              <a:rPr lang="en-US" altLang="ja-JP" dirty="0" smtClean="0"/>
              <a:t>it is impossible to form a closed loop on the square lattice, </a:t>
            </a:r>
          </a:p>
          <a:p>
            <a:r>
              <a:rPr kumimoji="1" lang="en-US" altLang="ja-JP" dirty="0" smtClean="0"/>
              <a:t>because the length of the trajectories,      , is odd.  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50167" y="1975453"/>
            <a:ext cx="5779697" cy="897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16" name="直線コネクタ 14"/>
          <p:cNvCxnSpPr>
            <a:cxnSpLocks noChangeShapeType="1"/>
          </p:cNvCxnSpPr>
          <p:nvPr/>
        </p:nvCxnSpPr>
        <p:spPr bwMode="auto">
          <a:xfrm>
            <a:off x="1506372" y="3595725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" name="直線コネクタ 15"/>
          <p:cNvCxnSpPr>
            <a:cxnSpLocks noChangeShapeType="1"/>
          </p:cNvCxnSpPr>
          <p:nvPr/>
        </p:nvCxnSpPr>
        <p:spPr bwMode="auto">
          <a:xfrm>
            <a:off x="1488220" y="3911026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" name="直線コネクタ 16"/>
          <p:cNvCxnSpPr>
            <a:cxnSpLocks noChangeShapeType="1"/>
          </p:cNvCxnSpPr>
          <p:nvPr/>
        </p:nvCxnSpPr>
        <p:spPr bwMode="auto">
          <a:xfrm>
            <a:off x="1500920" y="4212745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" name="直線コネクタ 17"/>
          <p:cNvCxnSpPr>
            <a:cxnSpLocks noChangeShapeType="1"/>
          </p:cNvCxnSpPr>
          <p:nvPr/>
        </p:nvCxnSpPr>
        <p:spPr bwMode="auto">
          <a:xfrm>
            <a:off x="1500920" y="4524202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" name="直線コネクタ 18"/>
          <p:cNvCxnSpPr>
            <a:cxnSpLocks noChangeShapeType="1"/>
          </p:cNvCxnSpPr>
          <p:nvPr/>
        </p:nvCxnSpPr>
        <p:spPr bwMode="auto">
          <a:xfrm flipV="1">
            <a:off x="2254021" y="3605848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" name="直線コネクタ 19"/>
          <p:cNvCxnSpPr>
            <a:cxnSpLocks noChangeShapeType="1"/>
          </p:cNvCxnSpPr>
          <p:nvPr/>
        </p:nvCxnSpPr>
        <p:spPr bwMode="auto">
          <a:xfrm flipV="1">
            <a:off x="2555470" y="3597222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" name="直線コネクタ 20"/>
          <p:cNvCxnSpPr>
            <a:cxnSpLocks noChangeShapeType="1"/>
          </p:cNvCxnSpPr>
          <p:nvPr/>
        </p:nvCxnSpPr>
        <p:spPr bwMode="auto">
          <a:xfrm flipV="1">
            <a:off x="2866919" y="3597222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" name="直線コネクタ 21"/>
          <p:cNvCxnSpPr>
            <a:cxnSpLocks noChangeShapeType="1"/>
          </p:cNvCxnSpPr>
          <p:nvPr/>
        </p:nvCxnSpPr>
        <p:spPr bwMode="auto">
          <a:xfrm flipV="1">
            <a:off x="1671561" y="3597222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直線コネクタ 22"/>
          <p:cNvCxnSpPr>
            <a:cxnSpLocks noChangeShapeType="1"/>
          </p:cNvCxnSpPr>
          <p:nvPr/>
        </p:nvCxnSpPr>
        <p:spPr bwMode="auto">
          <a:xfrm flipV="1">
            <a:off x="1957341" y="3597222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" name="直線矢印コネクタ 23"/>
          <p:cNvCxnSpPr>
            <a:cxnSpLocks noChangeShapeType="1"/>
          </p:cNvCxnSpPr>
          <p:nvPr/>
        </p:nvCxnSpPr>
        <p:spPr bwMode="auto">
          <a:xfrm flipV="1">
            <a:off x="1233231" y="3916397"/>
            <a:ext cx="0" cy="58102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" name="正方形/長方形 24"/>
          <p:cNvSpPr>
            <a:spLocks noChangeArrowheads="1"/>
          </p:cNvSpPr>
          <p:nvPr/>
        </p:nvSpPr>
        <p:spPr bwMode="auto">
          <a:xfrm>
            <a:off x="786814" y="38234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/>
          </a:p>
        </p:txBody>
      </p:sp>
      <p:sp>
        <p:nvSpPr>
          <p:cNvPr id="27" name="円/楕円 27"/>
          <p:cNvSpPr>
            <a:spLocks noChangeArrowheads="1"/>
          </p:cNvSpPr>
          <p:nvPr/>
        </p:nvSpPr>
        <p:spPr bwMode="auto">
          <a:xfrm>
            <a:off x="2215923" y="3561487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28" name="直線矢印コネクタ 13"/>
          <p:cNvCxnSpPr>
            <a:cxnSpLocks noChangeShapeType="1"/>
          </p:cNvCxnSpPr>
          <p:nvPr/>
        </p:nvCxnSpPr>
        <p:spPr bwMode="auto">
          <a:xfrm flipV="1">
            <a:off x="1957342" y="3872039"/>
            <a:ext cx="0" cy="354911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9" name="直線コネクタ 15"/>
          <p:cNvCxnSpPr>
            <a:cxnSpLocks noChangeShapeType="1"/>
            <a:stCxn id="31" idx="4"/>
          </p:cNvCxnSpPr>
          <p:nvPr/>
        </p:nvCxnSpPr>
        <p:spPr bwMode="auto">
          <a:xfrm flipH="1" flipV="1">
            <a:off x="2249949" y="4204127"/>
            <a:ext cx="1693" cy="34865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0" name="直線コネクタ 42"/>
          <p:cNvCxnSpPr>
            <a:cxnSpLocks noChangeShapeType="1"/>
          </p:cNvCxnSpPr>
          <p:nvPr/>
        </p:nvCxnSpPr>
        <p:spPr bwMode="auto">
          <a:xfrm flipH="1">
            <a:off x="1952789" y="4214341"/>
            <a:ext cx="290092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31" name="円/楕円 26"/>
          <p:cNvSpPr>
            <a:spLocks noChangeArrowheads="1"/>
          </p:cNvSpPr>
          <p:nvPr/>
        </p:nvSpPr>
        <p:spPr bwMode="auto">
          <a:xfrm>
            <a:off x="2215923" y="4479752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32" name="直線コネクタ 14"/>
          <p:cNvCxnSpPr>
            <a:cxnSpLocks noChangeShapeType="1"/>
          </p:cNvCxnSpPr>
          <p:nvPr/>
        </p:nvCxnSpPr>
        <p:spPr bwMode="auto">
          <a:xfrm>
            <a:off x="3349550" y="3584223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" name="直線コネクタ 15"/>
          <p:cNvCxnSpPr>
            <a:cxnSpLocks noChangeShapeType="1"/>
          </p:cNvCxnSpPr>
          <p:nvPr/>
        </p:nvCxnSpPr>
        <p:spPr bwMode="auto">
          <a:xfrm>
            <a:off x="3331398" y="3899524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" name="直線コネクタ 16"/>
          <p:cNvCxnSpPr>
            <a:cxnSpLocks noChangeShapeType="1"/>
          </p:cNvCxnSpPr>
          <p:nvPr/>
        </p:nvCxnSpPr>
        <p:spPr bwMode="auto">
          <a:xfrm>
            <a:off x="3344098" y="4201243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5" name="直線コネクタ 17"/>
          <p:cNvCxnSpPr>
            <a:cxnSpLocks noChangeShapeType="1"/>
          </p:cNvCxnSpPr>
          <p:nvPr/>
        </p:nvCxnSpPr>
        <p:spPr bwMode="auto">
          <a:xfrm>
            <a:off x="3344098" y="4512700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" name="直線コネクタ 18"/>
          <p:cNvCxnSpPr>
            <a:cxnSpLocks noChangeShapeType="1"/>
          </p:cNvCxnSpPr>
          <p:nvPr/>
        </p:nvCxnSpPr>
        <p:spPr bwMode="auto">
          <a:xfrm flipV="1">
            <a:off x="4097199" y="3594346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直線コネクタ 19"/>
          <p:cNvCxnSpPr>
            <a:cxnSpLocks noChangeShapeType="1"/>
          </p:cNvCxnSpPr>
          <p:nvPr/>
        </p:nvCxnSpPr>
        <p:spPr bwMode="auto">
          <a:xfrm flipV="1">
            <a:off x="4398648" y="3585720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8" name="直線コネクタ 20"/>
          <p:cNvCxnSpPr>
            <a:cxnSpLocks noChangeShapeType="1"/>
          </p:cNvCxnSpPr>
          <p:nvPr/>
        </p:nvCxnSpPr>
        <p:spPr bwMode="auto">
          <a:xfrm flipV="1">
            <a:off x="4710097" y="3585720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9" name="直線コネクタ 21"/>
          <p:cNvCxnSpPr>
            <a:cxnSpLocks noChangeShapeType="1"/>
          </p:cNvCxnSpPr>
          <p:nvPr/>
        </p:nvCxnSpPr>
        <p:spPr bwMode="auto">
          <a:xfrm flipV="1">
            <a:off x="3514739" y="3585720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0" name="直線コネクタ 22"/>
          <p:cNvCxnSpPr>
            <a:cxnSpLocks noChangeShapeType="1"/>
          </p:cNvCxnSpPr>
          <p:nvPr/>
        </p:nvCxnSpPr>
        <p:spPr bwMode="auto">
          <a:xfrm flipV="1">
            <a:off x="3800519" y="3585720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1" name="円/楕円 27"/>
          <p:cNvSpPr>
            <a:spLocks noChangeArrowheads="1"/>
          </p:cNvSpPr>
          <p:nvPr/>
        </p:nvSpPr>
        <p:spPr bwMode="auto">
          <a:xfrm>
            <a:off x="4059101" y="3549985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42" name="直線矢印コネクタ 13"/>
          <p:cNvCxnSpPr>
            <a:cxnSpLocks noChangeShapeType="1"/>
          </p:cNvCxnSpPr>
          <p:nvPr/>
        </p:nvCxnSpPr>
        <p:spPr bwMode="auto">
          <a:xfrm flipH="1">
            <a:off x="3800520" y="3886417"/>
            <a:ext cx="305667" cy="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3" name="直線コネクタ 15"/>
          <p:cNvCxnSpPr>
            <a:cxnSpLocks noChangeShapeType="1"/>
            <a:stCxn id="44" idx="4"/>
          </p:cNvCxnSpPr>
          <p:nvPr/>
        </p:nvCxnSpPr>
        <p:spPr bwMode="auto">
          <a:xfrm flipV="1">
            <a:off x="4094820" y="3899146"/>
            <a:ext cx="0" cy="642129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44" name="円/楕円 26"/>
          <p:cNvSpPr>
            <a:spLocks noChangeArrowheads="1"/>
          </p:cNvSpPr>
          <p:nvPr/>
        </p:nvSpPr>
        <p:spPr bwMode="auto">
          <a:xfrm>
            <a:off x="4059101" y="4468250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45" name="直線コネクタ 14"/>
          <p:cNvCxnSpPr>
            <a:cxnSpLocks noChangeShapeType="1"/>
          </p:cNvCxnSpPr>
          <p:nvPr/>
        </p:nvCxnSpPr>
        <p:spPr bwMode="auto">
          <a:xfrm>
            <a:off x="5230108" y="3575596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6" name="直線コネクタ 15"/>
          <p:cNvCxnSpPr>
            <a:cxnSpLocks noChangeShapeType="1"/>
          </p:cNvCxnSpPr>
          <p:nvPr/>
        </p:nvCxnSpPr>
        <p:spPr bwMode="auto">
          <a:xfrm>
            <a:off x="5211956" y="3890897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7" name="直線コネクタ 16"/>
          <p:cNvCxnSpPr>
            <a:cxnSpLocks noChangeShapeType="1"/>
          </p:cNvCxnSpPr>
          <p:nvPr/>
        </p:nvCxnSpPr>
        <p:spPr bwMode="auto">
          <a:xfrm>
            <a:off x="5224656" y="4192616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8" name="直線コネクタ 17"/>
          <p:cNvCxnSpPr>
            <a:cxnSpLocks noChangeShapeType="1"/>
          </p:cNvCxnSpPr>
          <p:nvPr/>
        </p:nvCxnSpPr>
        <p:spPr bwMode="auto">
          <a:xfrm>
            <a:off x="5224656" y="4504073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" name="直線コネクタ 18"/>
          <p:cNvCxnSpPr>
            <a:cxnSpLocks noChangeShapeType="1"/>
          </p:cNvCxnSpPr>
          <p:nvPr/>
        </p:nvCxnSpPr>
        <p:spPr bwMode="auto">
          <a:xfrm flipV="1">
            <a:off x="5977757" y="3585719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0" name="直線コネクタ 19"/>
          <p:cNvCxnSpPr>
            <a:cxnSpLocks noChangeShapeType="1"/>
          </p:cNvCxnSpPr>
          <p:nvPr/>
        </p:nvCxnSpPr>
        <p:spPr bwMode="auto">
          <a:xfrm flipV="1">
            <a:off x="6279206" y="3577093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" name="直線コネクタ 20"/>
          <p:cNvCxnSpPr>
            <a:cxnSpLocks noChangeShapeType="1"/>
          </p:cNvCxnSpPr>
          <p:nvPr/>
        </p:nvCxnSpPr>
        <p:spPr bwMode="auto">
          <a:xfrm flipV="1">
            <a:off x="6590655" y="3577093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" name="直線コネクタ 21"/>
          <p:cNvCxnSpPr>
            <a:cxnSpLocks noChangeShapeType="1"/>
          </p:cNvCxnSpPr>
          <p:nvPr/>
        </p:nvCxnSpPr>
        <p:spPr bwMode="auto">
          <a:xfrm flipV="1">
            <a:off x="5395297" y="3577093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3" name="直線コネクタ 22"/>
          <p:cNvCxnSpPr>
            <a:cxnSpLocks noChangeShapeType="1"/>
          </p:cNvCxnSpPr>
          <p:nvPr/>
        </p:nvCxnSpPr>
        <p:spPr bwMode="auto">
          <a:xfrm flipV="1">
            <a:off x="5681077" y="3577093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円/楕円 27"/>
          <p:cNvSpPr>
            <a:spLocks noChangeArrowheads="1"/>
          </p:cNvSpPr>
          <p:nvPr/>
        </p:nvSpPr>
        <p:spPr bwMode="auto">
          <a:xfrm>
            <a:off x="5939659" y="3541358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55" name="直線矢印コネクタ 13"/>
          <p:cNvCxnSpPr>
            <a:cxnSpLocks noChangeShapeType="1"/>
          </p:cNvCxnSpPr>
          <p:nvPr/>
        </p:nvCxnSpPr>
        <p:spPr bwMode="auto">
          <a:xfrm>
            <a:off x="6284927" y="4215448"/>
            <a:ext cx="0" cy="313426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6" name="直線コネクタ 15"/>
          <p:cNvCxnSpPr>
            <a:cxnSpLocks noChangeShapeType="1"/>
            <a:stCxn id="58" idx="4"/>
          </p:cNvCxnSpPr>
          <p:nvPr/>
        </p:nvCxnSpPr>
        <p:spPr bwMode="auto">
          <a:xfrm flipH="1" flipV="1">
            <a:off x="5973685" y="4183998"/>
            <a:ext cx="1693" cy="34865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7" name="直線コネクタ 42"/>
          <p:cNvCxnSpPr>
            <a:cxnSpLocks noChangeShapeType="1"/>
          </p:cNvCxnSpPr>
          <p:nvPr/>
        </p:nvCxnSpPr>
        <p:spPr bwMode="auto">
          <a:xfrm flipH="1">
            <a:off x="5978449" y="4202838"/>
            <a:ext cx="31884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58" name="円/楕円 26"/>
          <p:cNvSpPr>
            <a:spLocks noChangeArrowheads="1"/>
          </p:cNvSpPr>
          <p:nvPr/>
        </p:nvSpPr>
        <p:spPr bwMode="auto">
          <a:xfrm>
            <a:off x="5939659" y="4459623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67764" y="3456322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kern="0" dirty="0" smtClean="0">
                <a:ea typeface="ＭＳ Ｐゴシック" pitchFamily="50" charset="-128"/>
              </a:rPr>
              <a:t>case</a:t>
            </a:r>
            <a:endParaRPr lang="ja-JP" altLang="en-US" sz="1400" dirty="0">
              <a:ea typeface="ＭＳ Ｐゴシック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970472" y="3692110"/>
            <a:ext cx="14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gauge variant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806254" y="3994036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(no contribution)</a:t>
            </a:r>
            <a:endParaRPr kumimoji="1"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354100" y="4693571"/>
            <a:ext cx="391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Only the </a:t>
            </a:r>
            <a:r>
              <a:rPr lang="en-US" altLang="ja-JP" dirty="0" smtClean="0">
                <a:solidFill>
                  <a:srgbClr val="FF0000"/>
                </a:solidFill>
              </a:rPr>
              <a:t>exception</a:t>
            </a:r>
            <a:r>
              <a:rPr lang="en-US" altLang="ja-JP" dirty="0" smtClean="0"/>
              <a:t> is the </a:t>
            </a:r>
            <a:r>
              <a:rPr lang="en-US" altLang="ja-JP" dirty="0" smtClean="0">
                <a:solidFill>
                  <a:srgbClr val="FF0000"/>
                </a:solidFill>
              </a:rPr>
              <a:t>Polyakov loop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cxnSp>
        <p:nvCxnSpPr>
          <p:cNvPr id="70" name="直線コネクタ 14"/>
          <p:cNvCxnSpPr>
            <a:cxnSpLocks noChangeShapeType="1"/>
          </p:cNvCxnSpPr>
          <p:nvPr/>
        </p:nvCxnSpPr>
        <p:spPr bwMode="auto">
          <a:xfrm>
            <a:off x="1520751" y="5361265"/>
            <a:ext cx="153876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" name="直線コネクタ 15"/>
          <p:cNvCxnSpPr>
            <a:cxnSpLocks noChangeShapeType="1"/>
          </p:cNvCxnSpPr>
          <p:nvPr/>
        </p:nvCxnSpPr>
        <p:spPr bwMode="auto">
          <a:xfrm>
            <a:off x="1502599" y="5676566"/>
            <a:ext cx="156554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2" name="直線コネクタ 16"/>
          <p:cNvCxnSpPr>
            <a:cxnSpLocks noChangeShapeType="1"/>
          </p:cNvCxnSpPr>
          <p:nvPr/>
        </p:nvCxnSpPr>
        <p:spPr bwMode="auto">
          <a:xfrm>
            <a:off x="1515299" y="5978285"/>
            <a:ext cx="154421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3" name="直線コネクタ 17"/>
          <p:cNvCxnSpPr>
            <a:cxnSpLocks noChangeShapeType="1"/>
          </p:cNvCxnSpPr>
          <p:nvPr/>
        </p:nvCxnSpPr>
        <p:spPr bwMode="auto">
          <a:xfrm>
            <a:off x="1515299" y="6289742"/>
            <a:ext cx="15614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4" name="直線コネクタ 18"/>
          <p:cNvCxnSpPr>
            <a:cxnSpLocks noChangeShapeType="1"/>
          </p:cNvCxnSpPr>
          <p:nvPr/>
        </p:nvCxnSpPr>
        <p:spPr bwMode="auto">
          <a:xfrm flipV="1">
            <a:off x="2268400" y="5371388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直線コネクタ 19"/>
          <p:cNvCxnSpPr>
            <a:cxnSpLocks noChangeShapeType="1"/>
          </p:cNvCxnSpPr>
          <p:nvPr/>
        </p:nvCxnSpPr>
        <p:spPr bwMode="auto">
          <a:xfrm flipV="1">
            <a:off x="2569849" y="5362762"/>
            <a:ext cx="0" cy="91290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6" name="直線コネクタ 20"/>
          <p:cNvCxnSpPr>
            <a:cxnSpLocks noChangeShapeType="1"/>
          </p:cNvCxnSpPr>
          <p:nvPr/>
        </p:nvCxnSpPr>
        <p:spPr bwMode="auto">
          <a:xfrm flipV="1">
            <a:off x="2881298" y="5362762"/>
            <a:ext cx="0" cy="92152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7" name="直線コネクタ 21"/>
          <p:cNvCxnSpPr>
            <a:cxnSpLocks noChangeShapeType="1"/>
          </p:cNvCxnSpPr>
          <p:nvPr/>
        </p:nvCxnSpPr>
        <p:spPr bwMode="auto">
          <a:xfrm flipV="1">
            <a:off x="1685940" y="5362762"/>
            <a:ext cx="0" cy="9301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8" name="直線コネクタ 22"/>
          <p:cNvCxnSpPr>
            <a:cxnSpLocks noChangeShapeType="1"/>
          </p:cNvCxnSpPr>
          <p:nvPr/>
        </p:nvCxnSpPr>
        <p:spPr bwMode="auto">
          <a:xfrm flipV="1">
            <a:off x="1971720" y="5362762"/>
            <a:ext cx="0" cy="91290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9" name="直線矢印コネクタ 23"/>
          <p:cNvCxnSpPr>
            <a:cxnSpLocks noChangeShapeType="1"/>
          </p:cNvCxnSpPr>
          <p:nvPr/>
        </p:nvCxnSpPr>
        <p:spPr bwMode="auto">
          <a:xfrm flipV="1">
            <a:off x="1247610" y="5681937"/>
            <a:ext cx="0" cy="58102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0" name="正方形/長方形 24"/>
          <p:cNvSpPr>
            <a:spLocks noChangeArrowheads="1"/>
          </p:cNvSpPr>
          <p:nvPr/>
        </p:nvSpPr>
        <p:spPr bwMode="auto">
          <a:xfrm>
            <a:off x="801193" y="558896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ja-JP" altLang="en-US" sz="2400" dirty="0"/>
          </a:p>
        </p:txBody>
      </p:sp>
      <p:sp>
        <p:nvSpPr>
          <p:cNvPr id="81" name="円/楕円 27"/>
          <p:cNvSpPr>
            <a:spLocks noChangeArrowheads="1"/>
          </p:cNvSpPr>
          <p:nvPr/>
        </p:nvSpPr>
        <p:spPr bwMode="auto">
          <a:xfrm>
            <a:off x="2230302" y="5327027"/>
            <a:ext cx="71438" cy="7143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82" name="直線矢印コネクタ 13"/>
          <p:cNvCxnSpPr>
            <a:cxnSpLocks noChangeShapeType="1"/>
            <a:stCxn id="85" idx="0"/>
          </p:cNvCxnSpPr>
          <p:nvPr/>
        </p:nvCxnSpPr>
        <p:spPr bwMode="auto">
          <a:xfrm flipH="1" flipV="1">
            <a:off x="2265020" y="5361535"/>
            <a:ext cx="1001" cy="883757"/>
          </a:xfrm>
          <a:prstGeom prst="straightConnector1">
            <a:avLst/>
          </a:prstGeom>
          <a:noFill/>
          <a:ln w="508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85" name="円/楕円 26"/>
          <p:cNvSpPr>
            <a:spLocks noChangeArrowheads="1"/>
          </p:cNvSpPr>
          <p:nvPr/>
        </p:nvSpPr>
        <p:spPr bwMode="auto">
          <a:xfrm>
            <a:off x="2230302" y="6245292"/>
            <a:ext cx="71438" cy="730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ja-JP" altLang="en-US" sz="18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782143" y="5040707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kern="0" dirty="0" smtClean="0">
                <a:ea typeface="ＭＳ Ｐゴシック" pitchFamily="50" charset="-128"/>
              </a:rPr>
              <a:t>case</a:t>
            </a:r>
            <a:endParaRPr lang="ja-JP" altLang="en-US" sz="1400" dirty="0">
              <a:ea typeface="ＭＳ Ｐゴシック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189227" y="5647431"/>
            <a:ext cx="18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gauge invariant !!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284673" y="3062377"/>
            <a:ext cx="6202392" cy="37093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90"/>
          <p:cNvSpPr/>
          <p:nvPr/>
        </p:nvSpPr>
        <p:spPr>
          <a:xfrm>
            <a:off x="342182" y="4689894"/>
            <a:ext cx="3919268" cy="36518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右矢印 91"/>
          <p:cNvSpPr/>
          <p:nvPr/>
        </p:nvSpPr>
        <p:spPr>
          <a:xfrm>
            <a:off x="5046467" y="5469146"/>
            <a:ext cx="681487" cy="750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角丸四角形 92"/>
          <p:cNvSpPr/>
          <p:nvPr/>
        </p:nvSpPr>
        <p:spPr>
          <a:xfrm>
            <a:off x="6073010" y="5650303"/>
            <a:ext cx="1250816" cy="50033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019275" y="5211156"/>
            <a:ext cx="2829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is proportional to the Polyakov loop.</a:t>
            </a:r>
            <a:endParaRPr lang="ja-JP" altLang="en-US" sz="1400" dirty="0"/>
          </a:p>
        </p:txBody>
      </p: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000000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1841" y="5253487"/>
            <a:ext cx="122766" cy="179916"/>
          </a:xfrm>
          <a:prstGeom prst="rect">
            <a:avLst/>
          </a:prstGeom>
        </p:spPr>
      </p:pic>
      <p:pic>
        <p:nvPicPr>
          <p:cNvPr id="97" name="TexTeXPicture" descr="&lt;?xml version=&quot;1.0&quot; encoding=&quot;utf-16&quot;?&gt;&#10;&lt;TeXTeX&gt;&#10;  &lt;preamble&gt;\documentclass{jarticle}&#10;\usepackage{amsmath}&#10;\pagestyle{empty}&lt;/preamble&gt;&#10;  &lt;body&gt;\begin{align*} &#10;I\propto L_P&#10;\end{align*}&lt;/body&gt;&#10;  &lt;fcolor&gt;FF000000&lt;/fcolor&gt;&#10;  &lt;bcolor&gt;FFFFFFFF&lt;/bcolor&gt;&#10;  &lt;transparent&gt;True&lt;/transparent&gt;&#10;  &lt;resolution&gt;1800&lt;/resolution&gt;&#10;  &lt;imageh&gt;208&lt;/imageh&gt;&#10;  &lt;imagew&gt;76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8528" y="5802702"/>
            <a:ext cx="812795" cy="220132"/>
          </a:xfrm>
          <a:prstGeom prst="rect">
            <a:avLst/>
          </a:prstGeom>
        </p:spPr>
      </p:pic>
      <p:pic>
        <p:nvPicPr>
          <p:cNvPr id="98" name="TexTeXPicture" descr="&lt;?xml version=&quot;1.0&quot; encoding=&quot;utf-16&quot;?&gt;&#10;&lt;TeXTeX&gt;&#10;  &lt;preamble&gt;\documentclass{jarticle}&#10;\usepackage{amsmath}&#10;\pagestyle{empty}&lt;/preamble&gt;&#10;  &lt;body&gt;\begin{align*} &#10;L_P&#10;\end{align*}&lt;/body&gt;&#10;  &lt;fcolor&gt;FF000000&lt;/fcolor&gt;&#10;  &lt;bcolor&gt;FFFFFFFF&lt;/bcolor&gt;&#10;  &lt;transparent&gt;True&lt;/transparent&gt;&#10;  &lt;resolution&gt;1800&lt;/resolution&gt;&#10;  &lt;imageh&gt;208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6679" y="6340415"/>
            <a:ext cx="322791" cy="220133"/>
          </a:xfrm>
          <a:prstGeom prst="rect">
            <a:avLst/>
          </a:prstGeom>
        </p:spPr>
      </p:pic>
      <p:sp>
        <p:nvSpPr>
          <p:cNvPr id="99" name="テキスト ボックス 98"/>
          <p:cNvSpPr txBox="1"/>
          <p:nvPr/>
        </p:nvSpPr>
        <p:spPr>
          <a:xfrm>
            <a:off x="6754483" y="6254151"/>
            <a:ext cx="159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Polyakov loop</a:t>
            </a:r>
            <a:endParaRPr kumimoji="1" lang="ja-JP" altLang="en-US" dirty="0"/>
          </a:p>
        </p:txBody>
      </p:sp>
      <p:sp>
        <p:nvSpPr>
          <p:cNvPr id="88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equiv {\rm Tr_{c,\gamma}}(\hat{U}_4\slashb{\hat{D}}^{N_\tau-1})&#10; \ \ \ \ (N_\tau:{\rm odd})&#10;\end{align*}&lt;/body&gt;&#10;  &lt;fcolor&gt;FF000000&lt;/fcolor&gt;&#10;  &lt;bcolor&gt;FFFFFFFF&lt;/bcolor&gt;&#10;  &lt;transparent&gt;True&lt;/transparent&gt;&#10;  &lt;resolution&gt;1800&lt;/resolution&gt;&#10;  &lt;imageh&gt;311&lt;/imageh&gt;&#10;  &lt;imagew&gt;3708&lt;/imagew&gt;&#10;  &lt;scale&gt;50&lt;/scale&gt;&#10;  &lt;cursor&gt;1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9" y="1516625"/>
            <a:ext cx="3924292" cy="32914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equiv {\rm Tr_{c,\gamma}}(\hat{U}_4\slashb{\hat{D}}^{N_\tau-1})&#10;\end{align*}&lt;/body&gt;&#10;  &lt;fcolor&gt;FF000000&lt;/fcolor&gt;&#10;  &lt;bcolor&gt;FFFFFFFF&lt;/bcolor&gt;&#10;  &lt;transparent&gt;True&lt;/transparent&gt;&#10;  &lt;resolution&gt;1800&lt;/resolution&gt;&#10;  &lt;imageh&gt;311&lt;/imageh&gt;&#10;  &lt;imagew&gt;2241&lt;/imagew&gt;&#10;  &lt;scale&gt;50&lt;/scale&gt;&#10;  &lt;cursor&gt;1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3" y="2053087"/>
            <a:ext cx="1717750" cy="2383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_\tau&#10;\end{align*}&lt;/body&gt;&#10;  &lt;fcolor&gt;FF000000&lt;/fcolor&gt;&#10;  &lt;bcolor&gt;FFFFFFFF&lt;/bcolor&gt;&#10;  &lt;transparent&gt;True&lt;/transparent&gt;&#10;  &lt;resolution&gt;1800&lt;/resolution&gt;&#10;  &lt;imageh&gt;210&lt;/imageh&gt;&#10;  &lt;imagew&gt;29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74" y="2605180"/>
            <a:ext cx="235563" cy="16999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N_\tau=3&#10;\end{align*}&lt;/body&gt;&#10;  &lt;fcolor&gt;FF000000&lt;/fcolor&gt;&#10;  &lt;bcolor&gt;FFFFFFFF&lt;/bcolor&gt;&#10;  &lt;transparent&gt;True&lt;/transparent&gt;&#10;  &lt;resolution&gt;1800&lt;/resolution&gt;&#10;  &lt;imageh&gt;210&lt;/imageh&gt;&#10;  &lt;imagew&gt;76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" y="3547073"/>
            <a:ext cx="516834" cy="142621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}&#10;\pagestyle{empty}&lt;/preamble&gt;&#10;  &lt;body&gt;\begin{align*} &#10;N_\tau=3&#10;\end{align*}&lt;/body&gt;&#10;  &lt;fcolor&gt;FF000000&lt;/fcolor&gt;&#10;  &lt;bcolor&gt;FFFFFFFF&lt;/bcolor&gt;&#10;  &lt;transparent&gt;True&lt;/transparent&gt;&#10;  &lt;resolution&gt;1800&lt;/resolution&gt;&#10;  &lt;imageh&gt;210&lt;/imageh&gt;&#10;  &lt;imagew&gt;76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3" y="5131458"/>
            <a:ext cx="516834" cy="1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3980430" y="1906704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2000" kern="0" dirty="0" smtClean="0">
                <a:solidFill>
                  <a:srgbClr val="0000FF"/>
                </a:solidFill>
              </a:rPr>
              <a:t>(</a:t>
            </a:r>
            <a:r>
              <a:rPr lang="ja-JP" altLang="en-US" sz="2000" kern="0" dirty="0" smtClean="0">
                <a:solidFill>
                  <a:srgbClr val="0000FF"/>
                </a:solidFill>
              </a:rPr>
              <a:t>∵ </a:t>
            </a:r>
            <a:r>
              <a:rPr lang="en-US" altLang="ja-JP" sz="2000" kern="0" dirty="0" smtClean="0">
                <a:solidFill>
                  <a:srgbClr val="0000FF"/>
                </a:solidFill>
              </a:rPr>
              <a:t>only gauge-invariant quantities survive)</a:t>
            </a:r>
            <a:endParaRPr lang="ja-JP" altLang="en-US" sz="2000" kern="0" dirty="0">
              <a:solidFill>
                <a:srgbClr val="0000FF"/>
              </a:solidFill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4007209" y="3695940"/>
            <a:ext cx="50419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2000" kern="0" dirty="0" smtClean="0">
                <a:solidFill>
                  <a:srgbClr val="0000FF"/>
                </a:solidFill>
              </a:rPr>
              <a:t>(</a:t>
            </a:r>
            <a:r>
              <a:rPr lang="ja-JP" altLang="en-US" sz="2000" kern="0" dirty="0" smtClean="0">
                <a:solidFill>
                  <a:srgbClr val="0000FF"/>
                </a:solidFill>
              </a:rPr>
              <a:t>∵ </a:t>
            </a:r>
            <a:r>
              <a:rPr lang="en-US" altLang="ja-JP" sz="2000" kern="0" dirty="0" smtClean="0">
                <a:solidFill>
                  <a:srgbClr val="0000FF"/>
                </a:solidFill>
              </a:rPr>
              <a:t>only gauge-invariant quantities survive)</a:t>
            </a:r>
            <a:endParaRPr lang="ja-JP" altLang="en-US" sz="2000" kern="0" dirty="0">
              <a:solidFill>
                <a:srgbClr val="0000FF"/>
              </a:solidFill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 bwMode="auto">
          <a:xfrm>
            <a:off x="3994808" y="2430042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2000" kern="0" dirty="0" smtClean="0">
                <a:solidFill>
                  <a:srgbClr val="0000FF"/>
                </a:solidFill>
              </a:rPr>
              <a:t>(</a:t>
            </a:r>
            <a:r>
              <a:rPr lang="ja-JP" altLang="en-US" sz="2000" kern="0" dirty="0" smtClean="0">
                <a:solidFill>
                  <a:srgbClr val="0000FF"/>
                </a:solidFill>
              </a:rPr>
              <a:t>∵                </a:t>
            </a:r>
            <a:r>
              <a:rPr lang="en-US" altLang="ja-JP" sz="2000" kern="0" dirty="0" smtClean="0">
                <a:solidFill>
                  <a:srgbClr val="0000FF"/>
                </a:solidFill>
              </a:rPr>
              <a:t>: even,                and                   )</a:t>
            </a:r>
            <a:endParaRPr lang="ja-JP" altLang="en-US" sz="2000" kern="0" dirty="0">
              <a:solidFill>
                <a:srgbClr val="0000FF"/>
              </a:solidFill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gamma_4^2=1&#10;\end{align*}&lt;/body&gt;&#10;  &lt;fcolor&gt;FF000000&lt;/fcolor&gt;&#10;  &lt;bcolor&gt;FFFFFFFF&lt;/bcolor&gt;&#10;  &lt;transparent&gt;True&lt;/transparent&gt;&#10;  &lt;resolution&gt;1800&lt;/resolution&gt;&#10;  &lt;imageh&gt;281&lt;/imageh&gt;&#10;  &lt;imagew&gt;68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0243" y="2544790"/>
            <a:ext cx="727075" cy="297391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{\rm tr}_\gamma 1=4&#10;\end{align*}&lt;/body&gt;&#10;  &lt;fcolor&gt;FF000000&lt;/fcolor&gt;&#10;  &lt;bcolor&gt;FFFFFFFF&lt;/bcolor&gt;&#10;  &lt;transparent&gt;True&lt;/transparent&gt;&#10;  &lt;resolution&gt;1800&lt;/resolution&gt;&#10;  &lt;imageh&gt;244&lt;/imageh&gt;&#10;  &lt;imagew&gt;89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4211" y="2605175"/>
            <a:ext cx="942975" cy="258233"/>
          </a:xfrm>
          <a:prstGeom prst="rect">
            <a:avLst/>
          </a:prstGeom>
        </p:spPr>
      </p:pic>
      <p:sp>
        <p:nvSpPr>
          <p:cNvPr id="32" name="タイトル 1"/>
          <p:cNvSpPr txBox="1">
            <a:spLocks/>
          </p:cNvSpPr>
          <p:nvPr/>
        </p:nvSpPr>
        <p:spPr bwMode="auto">
          <a:xfrm>
            <a:off x="4012940" y="4374551"/>
            <a:ext cx="50419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2000" kern="0" dirty="0" smtClean="0">
                <a:solidFill>
                  <a:srgbClr val="0000FF"/>
                </a:solidFill>
              </a:rPr>
              <a:t>(</a:t>
            </a:r>
            <a:r>
              <a:rPr lang="ja-JP" altLang="en-US" sz="2000" kern="0" dirty="0" smtClean="0">
                <a:solidFill>
                  <a:srgbClr val="0000FF"/>
                </a:solidFill>
              </a:rPr>
              <a:t>∵                                          </a:t>
            </a:r>
            <a:r>
              <a:rPr lang="en-US" altLang="ja-JP" sz="2000" kern="0" dirty="0" smtClean="0">
                <a:solidFill>
                  <a:srgbClr val="0000FF"/>
                </a:solidFill>
              </a:rPr>
              <a:t>: Polyakov loop)</a:t>
            </a:r>
            <a:endParaRPr lang="ja-JP" altLang="en-US" sz="2000" kern="0" dirty="0">
              <a:solidFill>
                <a:srgbClr val="0000FF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V=N_1N_2N_3N_4&#10;\end{align*}&lt;/body&gt;&#10;  &lt;fcolor&gt;FF000000&lt;/fcolor&gt;&#10;  &lt;bcolor&gt;FFFFFFFF&lt;/bcolor&gt;&#10;  &lt;transparent&gt;True&lt;/transparent&gt;&#10;  &lt;resolution&gt;1800&lt;/resolution&gt;&#10;  &lt;imageh&gt;211&lt;/imageh&gt;&#10;  &lt;imagew&gt;1746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957" y="5077657"/>
            <a:ext cx="1518248" cy="183476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386226" y="5487203"/>
            <a:ext cx="5648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Thus,                                          is proportional to the Polyakov loop.</a:t>
            </a:r>
            <a:endParaRPr lang="ja-JP" altLang="en-US" sz="1600" dirty="0"/>
          </a:p>
        </p:txBody>
      </p:sp>
      <p:sp>
        <p:nvSpPr>
          <p:cNvPr id="41" name="正方形/長方形 40"/>
          <p:cNvSpPr/>
          <p:nvPr/>
        </p:nvSpPr>
        <p:spPr>
          <a:xfrm>
            <a:off x="1897811" y="5926345"/>
            <a:ext cx="4546121" cy="8281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(&#10;{\rm Tr_{c,\gamma}}&#10;\equiv&#10;\Sigma_s &#10;{\rm tr_{c}}&#10;{\rm tr_{\gamma}}&#10;)&#10;\end{align*}&lt;/body&gt;&#10;  &lt;fcolor&gt;FF000000&lt;/fcolor&gt;&#10;  &lt;bcolor&gt;FFFFFFFF&lt;/bcolor&gt;&#10;  &lt;transparent&gt;True&lt;/transparent&gt;&#10;  &lt;resolution&gt;1800&lt;/resolution&gt;&#10;  &lt;imageh&gt;262&lt;/imageh&gt;&#10;  &lt;imagew&gt;19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2394" y="1558456"/>
            <a:ext cx="1428950" cy="195808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5645414" y="4968815"/>
            <a:ext cx="349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                      : lattice volume)</a:t>
            </a:r>
            <a:endParaRPr kumimoji="1" lang="ja-JP" altLang="en-US" dirty="0"/>
          </a:p>
        </p:txBody>
      </p:sp>
      <p:sp>
        <p:nvSpPr>
          <p:cNvPr id="44" name="角丸四角形 43"/>
          <p:cNvSpPr/>
          <p:nvPr/>
        </p:nvSpPr>
        <p:spPr>
          <a:xfrm>
            <a:off x="370936" y="5434642"/>
            <a:ext cx="5684807" cy="39681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&#10;&amp;amp;={\rm Tr}_{c,\gamma} (\hat{U}_4 \slashb{\hat{D}}^{N_\tau-1}) \\&#10;&amp;amp;={\rm Tr}_{c,\gamma} \{\hat{U}_4 (\gamma_4 \hat{D}_4)^{N_\tau-1}\} \\&#10;&amp;amp;=4 {\rm Tr}_{c} (\hat{U}_4 \hat{D}_4^{N_\tau-1}) \\&#10;&amp;amp;=\frac{4}{2^{N_\tau-1}}{\rm Tr}_{c} \{\hat{U}_4 (\hat{U}_4-\hat{U}_{-4})^{N_\tau-1}\} \\&#10;&amp;amp;=\frac{4}{2^{N_\tau-1}}{\rm Tr}_{c} \{ \hat{U}_4^{N_\tau} \} \\&#10;&amp;amp;=\frac{12V}{2^{N_\tau-1}}L_P&#10;\end{align*}&lt;/body&gt;&#10;  &lt;fcolor&gt;FF000000&lt;/fcolor&gt;&#10;  &lt;bcolor&gt;FFFFFFFF&lt;/bcolor&gt;&#10;  &lt;transparent&gt;True&lt;/transparent&gt;&#10;  &lt;resolution&gt;1800&lt;/resolution&gt;&#10;  &lt;imageh&gt;3053&lt;/imageh&gt;&#10;  &lt;imagew&gt;3800&lt;/imagew&gt;&#10;  &lt;scale&gt;50&lt;/scale&gt;&#10;  &lt;cursor&gt;4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2" y="1509622"/>
            <a:ext cx="4260580" cy="342304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\tau-1&#10;\end{align*}&lt;/body&gt;&#10;  &lt;fcolor&gt;FF000000&lt;/fcolor&gt;&#10;  &lt;bcolor&gt;FFFFFFFF&lt;/bcolor&gt;&#10;  &lt;transparent&gt;True&lt;/transparent&gt;&#10;  &lt;resolution&gt;1800&lt;/resolution&gt;&#10;  &lt;imageh&gt;210&lt;/imageh&gt;&#10;  &lt;imagew&gt;72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89" y="2613802"/>
            <a:ext cx="765174" cy="22225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P&#10;=\frac{1}{3V}{\rm Tr}_c \{\hat U_4^{N_\tau}\}&#10;\end{align*}&lt;/body&gt;&#10;  &lt;fcolor&gt;FF000000&lt;/fcolor&gt;&#10;  &lt;bcolor&gt;FFFFFFFF&lt;/bcolor&gt;&#10;  &lt;transparent&gt;True&lt;/transparent&gt;&#10;  &lt;resolution&gt;1800&lt;/resolution&gt;&#10;  &lt;imageh&gt;510&lt;/imageh&gt;&#10;  &lt;imagew&gt;2111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47" y="4390846"/>
            <a:ext cx="2234141" cy="5397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equiv {\rm Tr_{c,\gamma}}(\hat{U}_4\slashb{\hat{D}}^{N_\tau-1})&#10;\end{align*}&lt;/body&gt;&#10;  &lt;fcolor&gt;FF000000&lt;/fcolor&gt;&#10;  &lt;bcolor&gt;FFFFFFFF&lt;/bcolor&gt;&#10;  &lt;transparent&gt;True&lt;/transparent&gt;&#10;  &lt;resolution&gt;1800&lt;/resolution&gt;&#10;  &lt;imageh&gt;311&lt;/imageh&gt;&#10;  &lt;imagew&gt;2241&lt;/imagew&gt;&#10;  &lt;scale&gt;50&lt;/scale&gt;&#10;  &lt;cursor&gt;1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2" y="5527152"/>
            <a:ext cx="1791838" cy="24866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&#10;={\rm Tr}_{c,\gamma} (\hat{U}_4 \slashb{\hat{D}}^{N_\tau-1})&#10;=\frac{12V}{(2a)^{N_\tau-1}}L_P&#10;\end{align*}&lt;/body&gt;&#10;  &lt;fcolor&gt;FF000000&lt;/fcolor&gt;&#10;  &lt;bcolor&gt;FFFFFFFF&lt;/bcolor&gt;&#10;  &lt;transparent&gt;True&lt;/transparent&gt;&#10;  &lt;resolution&gt;1800&lt;/resolution&gt;&#10;  &lt;imageh&gt;571&lt;/imageh&gt;&#10;  &lt;imagew&gt;3961&lt;/imagew&gt;&#10;  &lt;scale&gt;50&lt;/scale&gt;&#10;  &lt;cursor&gt;15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1" y="6035613"/>
            <a:ext cx="4192058" cy="6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439947" y="2553116"/>
            <a:ext cx="700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othe</a:t>
            </a:r>
            <a:r>
              <a:rPr lang="en-US" altLang="ja-JP" dirty="0" smtClean="0"/>
              <a:t>r hand,</a:t>
            </a:r>
            <a:r>
              <a:rPr lang="ja-JP" altLang="en-US" dirty="0"/>
              <a:t> </a:t>
            </a:r>
            <a:r>
              <a:rPr lang="en-US" altLang="ja-JP" dirty="0"/>
              <a:t>t</a:t>
            </a:r>
            <a:r>
              <a:rPr lang="en-US" altLang="ja-JP" dirty="0" smtClean="0"/>
              <a:t>ake the Dirac modes as the basis for functional trace</a:t>
            </a:r>
            <a:endParaRPr kumimoji="1" lang="ja-JP" altLang="en-US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4038" y="3726300"/>
            <a:ext cx="1592788" cy="315382"/>
          </a:xfrm>
          <a:prstGeom prst="rect">
            <a:avLst/>
          </a:prstGeom>
        </p:spPr>
      </p:pic>
      <p:sp>
        <p:nvSpPr>
          <p:cNvPr id="34" name="右矢印 33"/>
          <p:cNvSpPr/>
          <p:nvPr/>
        </p:nvSpPr>
        <p:spPr>
          <a:xfrm>
            <a:off x="992040" y="5251645"/>
            <a:ext cx="1345721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677888" y="199471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・・・①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275826" y="421113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・・・②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83415" y="4958350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</a:t>
            </a:r>
            <a:r>
              <a:rPr kumimoji="1" lang="en-US" altLang="ja-JP" dirty="0" smtClean="0"/>
              <a:t>rom </a:t>
            </a:r>
            <a:r>
              <a:rPr kumimoji="1" lang="ja-JP" altLang="en-US" dirty="0" smtClean="0"/>
              <a:t>①、②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2631059" y="4932471"/>
            <a:ext cx="4054415" cy="85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581954" y="3266898"/>
            <a:ext cx="18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kumimoji="1" lang="en-US" altLang="ja-JP" dirty="0" err="1" smtClean="0"/>
              <a:t>eigenmode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06493" y="5960882"/>
            <a:ext cx="65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1: this relation </a:t>
            </a:r>
            <a:r>
              <a:rPr lang="en-US" altLang="ja-JP" dirty="0" smtClean="0"/>
              <a:t>holds gauge-independently. (No gauge-fixing) 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7074" y="1420180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one</a:t>
            </a:r>
            <a:r>
              <a:rPr lang="en-US" altLang="ja-JP" dirty="0" smtClean="0"/>
              <a:t> hand,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n|n\rangle \langle n| =1&#10;\end{align*}&lt;/body&gt;&#10;  &lt;fcolor&gt;FF000000&lt;/fcolor&gt;&#10;  &lt;bcolor&gt;FFFFFFFF&lt;/bcolor&gt;&#10;  &lt;transparent&gt;True&lt;/transparent&gt;&#10;  &lt;resolution&gt;1800&lt;/resolution&gt;&#10;  &lt;imageh&gt;524&lt;/imageh&gt;&#10;  &lt;imagew&gt;145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2535" y="4197878"/>
            <a:ext cx="1539869" cy="554561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303621" y="6277183"/>
            <a:ext cx="689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2: this relation does not depend on lattice fermion</a:t>
            </a:r>
            <a:r>
              <a:rPr lang="en-US" altLang="ja-JP" dirty="0" smtClean="0"/>
              <a:t> for sea quarks.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395736" y="183971"/>
            <a:ext cx="84988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An analytical relation between Polyakov loop and Dirac mode </a:t>
            </a:r>
            <a:b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altLang="ja-JP" sz="2400" kern="0" smtClean="0">
                <a:solidFill>
                  <a:sysClr val="windowText" lastClr="000000"/>
                </a:solidFill>
                <a:latin typeface="+mj-lt"/>
              </a:rPr>
              <a:t>on temporally odd-number lattice</a:t>
            </a:r>
            <a:endParaRPr kumimoji="0" lang="en-US" altLang="ja-JP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=\frac{12V}{2^{N_\tau-1}}L_P&#10;\end{align*}&lt;/body&gt;&#10;  &lt;fcolor&gt;FF000000&lt;/fcolor&gt;&#10;  &lt;bcolor&gt;FFFFFFFF&lt;/bcolor&gt;&#10;  &lt;transparent&gt;True&lt;/transparent&gt;&#10;  &lt;resolution&gt;1800&lt;/resolution&gt;&#10;  &lt;imageh&gt;509&lt;/imageh&gt;&#10;  &lt;imagew&gt;1489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1" y="1903259"/>
            <a:ext cx="1575851" cy="53868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 = {\rm Tr_{c,\gamma}}(\hat{U}_4\slashb{\hat{D}}^{N_\tau-1})&#10;\end{align*}&lt;/body&gt;&#10;  &lt;fcolor&gt;FF000000&lt;/fcolor&gt;&#10;  &lt;bcolor&gt;FFFFFFFF&lt;/bcolor&gt;&#10;  &lt;transparent&gt;True&lt;/transparent&gt;&#10;  &lt;resolution&gt;1800&lt;/resolution&gt;&#10;  &lt;imageh&gt;311&lt;/imageh&gt;&#10;  &lt;imagew&gt;2241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7" y="3059198"/>
            <a:ext cx="2371721" cy="32914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=\sum_n\langle n|\hat{U}_4\slashb{\hat{D}}^{N_\tau-1}|n\rangle&#10;\end{align*}&lt;/body&gt;&#10;  &lt;fcolor&gt;FF000000&lt;/fcolor&gt;&#10;  &lt;bcolor&gt;FFFFFFFF&lt;/bcolor&gt;&#10;  &lt;transparent&gt;True&lt;/transparent&gt;&#10;  &lt;resolution&gt;1800&lt;/resolution&gt;&#10;  &lt;imageh&gt;524&lt;/imageh&gt;&#10;  &lt;imagew&gt;2300&lt;/imagew&gt;&#10;  &lt;scale&gt;50&lt;/scale&gt;&#10;  &lt;cursor&gt;1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7" y="3551726"/>
            <a:ext cx="2434162" cy="5545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=i^{N_\tau-1}\sum_n\lambda_n^{N_\tau-1}\langle n|\hat{U}_4| n \rangle &#10;\end{align*}&lt;/body&gt;&#10;  &lt;fcolor&gt;FF000000&lt;/fcolor&gt;&#10;  &lt;bcolor&gt;FFFFFFFF&lt;/bcolor&gt;&#10;  &lt;transparent&gt;True&lt;/transparent&gt;&#10;  &lt;resolution&gt;1800&lt;/resolution&gt;&#10;  &lt;imageh&gt;524&lt;/imageh&gt;&#10;  &lt;imagew&gt;2882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92" y="4196756"/>
            <a:ext cx="3050108" cy="55456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 L_P&#10;=\frac{(2i)^{N_\tau-1}}{12V}\sum_n\lambda_n^{N_\tau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669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67" y="4975788"/>
            <a:ext cx="3883006" cy="7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790" y="2817"/>
            <a:ext cx="8583283" cy="1325563"/>
          </a:xfrm>
        </p:spPr>
        <p:txBody>
          <a:bodyPr>
            <a:noAutofit/>
          </a:bodyPr>
          <a:lstStyle/>
          <a:p>
            <a:r>
              <a:rPr kumimoji="1" lang="en-US" altLang="ja-JP" sz="2800" b="1" dirty="0" smtClean="0"/>
              <a:t>Analytical relation between </a:t>
            </a:r>
            <a:r>
              <a:rPr kumimoji="1" lang="en-US" altLang="ja-JP" sz="2800" b="1" dirty="0" err="1" smtClean="0"/>
              <a:t>Polyakov</a:t>
            </a:r>
            <a:r>
              <a:rPr kumimoji="1" lang="en-US" altLang="ja-JP" sz="2800" b="1" dirty="0" smtClean="0"/>
              <a:t> loop and Dira</a:t>
            </a:r>
            <a:r>
              <a:rPr lang="en-US" altLang="ja-JP" sz="2800" b="1" dirty="0" smtClean="0"/>
              <a:t>c modes with twisted boundary condition</a:t>
            </a:r>
            <a:endParaRPr kumimoji="1" lang="ja-JP" altLang="en-US" sz="28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5492241" y="904613"/>
            <a:ext cx="3641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C. </a:t>
            </a:r>
            <a:r>
              <a:rPr lang="en-US" altLang="ja-JP" sz="1400" dirty="0" err="1" smtClean="0"/>
              <a:t>Gattringer</a:t>
            </a:r>
            <a:r>
              <a:rPr lang="en-US" altLang="ja-JP" sz="1400" dirty="0" smtClean="0"/>
              <a:t>, </a:t>
            </a:r>
            <a:r>
              <a:rPr lang="en-US" altLang="ja-JP" sz="1400" dirty="0" smtClean="0">
                <a:ea typeface="MS PGothic" panose="020B0600070205080204" pitchFamily="50" charset="-128"/>
              </a:rPr>
              <a:t>Phys. Rev. Lett. 97 </a:t>
            </a:r>
            <a:r>
              <a:rPr lang="en-US" altLang="ja-JP" sz="1400" dirty="0">
                <a:ea typeface="MS PGothic" panose="020B0600070205080204" pitchFamily="50" charset="-128"/>
              </a:rPr>
              <a:t>(</a:t>
            </a:r>
            <a:r>
              <a:rPr lang="en-US" altLang="ja-JP" sz="1400" dirty="0" smtClean="0">
                <a:ea typeface="MS PGothic" panose="020B0600070205080204" pitchFamily="50" charset="-128"/>
              </a:rPr>
              <a:t>2006) 032003</a:t>
            </a:r>
            <a:r>
              <a:rPr lang="en-US" altLang="ja-JP" sz="1400" dirty="0" smtClean="0"/>
              <a:t>.</a:t>
            </a:r>
            <a:endParaRPr lang="ja-JP" altLang="en-US" sz="1400" dirty="0" smtClean="0"/>
          </a:p>
        </p:txBody>
      </p:sp>
      <p:sp>
        <p:nvSpPr>
          <p:cNvPr id="49" name="正方形/長方形 48"/>
          <p:cNvSpPr/>
          <p:nvPr/>
        </p:nvSpPr>
        <p:spPr>
          <a:xfrm>
            <a:off x="854392" y="1326861"/>
            <a:ext cx="7141088" cy="1138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61" y="3091743"/>
            <a:ext cx="142821" cy="203200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6519324" y="3008677"/>
            <a:ext cx="160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Eigenvalue of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519324" y="3435633"/>
            <a:ext cx="160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Eigenvalue of </a:t>
            </a:r>
            <a:endParaRPr kumimoji="1" lang="ja-JP" altLang="en-US" dirty="0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lambda_{\pm}&#10;\end{align*}&lt;/body&gt;&#10;  &lt;fcolor&gt;FF000000&lt;/fcolor&gt;&#10;  &lt;bcolor&gt;FFFFFFFF&lt;/bcolor&gt;&#10;  &lt;transparent&gt;True&lt;/transparent&gt;&#10;  &lt;resolution&gt;1800&lt;/resolution&gt;&#10;  &lt;imageh&gt;216&lt;/imageh&gt;&#10;  &lt;imagew&gt;27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61" y="3518699"/>
            <a:ext cx="318154" cy="250807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D(x|y)&#10;\end{align*}&lt;/body&gt;&#10;  &lt;fcolor&gt;FF000000&lt;/fcolor&gt;&#10;  &lt;bcolor&gt;FFFFFFFF&lt;/bcolor&gt;&#10;  &lt;transparent&gt;True&lt;/transparent&gt;&#10;  &lt;resolution&gt;1800&lt;/resolution&gt;&#10;  &lt;imageh&gt;249&lt;/imageh&gt;&#10;  &lt;imagew&gt;71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4" y="3077629"/>
            <a:ext cx="756708" cy="263525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D_{\pm}(x|y)&#10;\end{align*}&lt;/body&gt;&#10;  &lt;fcolor&gt;FF000000&lt;/fcolor&gt;&#10;  &lt;bcolor&gt;FFFFFFFF&lt;/bcolor&gt;&#10;  &lt;transparent&gt;True&lt;/transparent&gt;&#10;  &lt;resolution&gt;1800&lt;/resolution&gt;&#10;  &lt;imageh&gt;249&lt;/imageh&gt;&#10;  &lt;imagew&gt;876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4" y="3484029"/>
            <a:ext cx="927100" cy="26352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0049" y="2628521"/>
            <a:ext cx="289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twisted boundary condition: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D(x,y)&#10;\rightarrow&#10;D_{\pm}(x,y)&#10;\end{align*}&lt;/body&gt;&#10;  &lt;fcolor&gt;FF000000&lt;/fcolor&gt;&#10;  &lt;bcolor&gt;FFFFFFFF&lt;/bcolor&gt;&#10;  &lt;transparent&gt;True&lt;/transparent&gt;&#10;  &lt;resolution&gt;1800&lt;/resolution&gt;&#10;  &lt;imageh&gt;249&lt;/imageh&gt;&#10;  &lt;imagew&gt;2096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1" y="3474719"/>
            <a:ext cx="2218267" cy="2635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40267" y="4902170"/>
            <a:ext cx="694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he t</a:t>
            </a:r>
            <a:r>
              <a:rPr kumimoji="1" lang="en-US" altLang="ja-JP" dirty="0" smtClean="0"/>
              <a:t>wisted boundary condition is not the periodic boundary condition.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40267" y="5365268"/>
            <a:ext cx="7075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However, 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he </a:t>
            </a:r>
            <a:r>
              <a:rPr lang="en-US" altLang="ja-JP" dirty="0"/>
              <a:t>temporal periodic boundary condition is physically important </a:t>
            </a:r>
          </a:p>
          <a:p>
            <a:r>
              <a:rPr lang="en-US" altLang="ja-JP" dirty="0"/>
              <a:t>for the imaginary-time formalism at finite temperature</a:t>
            </a:r>
            <a:r>
              <a:rPr lang="en-US" altLang="ja-JP" dirty="0" smtClean="0"/>
              <a:t>. 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35802" y="6290758"/>
            <a:ext cx="6964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(The </a:t>
            </a:r>
            <a:r>
              <a:rPr lang="en-US" altLang="ja-JP" sz="1600" dirty="0" err="1" smtClean="0"/>
              <a:t>b.c.</a:t>
            </a:r>
            <a:r>
              <a:rPr lang="en-US" altLang="ja-JP" sz="1600" dirty="0" smtClean="0"/>
              <a:t> for link-variables is </a:t>
            </a:r>
            <a:r>
              <a:rPr lang="en-US" altLang="ja-JP" sz="1600" dirty="0" err="1" smtClean="0"/>
              <a:t>p.b.c</a:t>
            </a:r>
            <a:r>
              <a:rPr lang="en-US" altLang="ja-JP" sz="1600" dirty="0" smtClean="0"/>
              <a:t>., but the </a:t>
            </a:r>
            <a:r>
              <a:rPr lang="en-US" altLang="ja-JP" sz="1600" dirty="0" err="1" smtClean="0"/>
              <a:t>b.c.</a:t>
            </a:r>
            <a:r>
              <a:rPr lang="en-US" altLang="ja-JP" sz="1600" dirty="0" smtClean="0"/>
              <a:t> for Dirac operator is twisted </a:t>
            </a:r>
            <a:r>
              <a:rPr lang="en-US" altLang="ja-JP" sz="1600" dirty="0" err="1" smtClean="0"/>
              <a:t>b.c.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U_4({\bf x},N_4)&#10;\rightarrow&#10;\pm i U_4({\bf x},N_4), &#10;\ \ \ \ &#10;\forall {\bf x}&#10;\end{align*}&lt;/body&gt;&#10;  &lt;fcolor&gt;FF000000&lt;/fcolor&gt;&#10;  &lt;bcolor&gt;FFFFFFFF&lt;/bcolor&gt;&#10;  &lt;transparent&gt;True&lt;/transparent&gt;&#10;  &lt;resolution&gt;1800&lt;/resolution&gt;&#10;  &lt;imageh&gt;249&lt;/imageh&gt;&#10;  &lt;imagew&gt;3475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19" y="3083644"/>
            <a:ext cx="3677710" cy="26352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492776" y="4129284"/>
            <a:ext cx="234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Wilson Dirac operator</a:t>
            </a:r>
            <a:endParaRPr kumimoji="1" lang="ja-JP" altLang="en-US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D(x|y)&#10;=&#10;(4+m)\delta_{x,y}&#10;-&#10;\frac{1}{2}\sum_{\mu=\pm1}^{\pm4}[1\mp\gamma_\mu]U_\mu(x)\delta_{x+\mu,y}&#10;\end{align*}&lt;/body&gt;&#10;  &lt;fcolor&gt;FF000000&lt;/fcolor&gt;&#10;  &lt;bcolor&gt;FFFFFFFF&lt;/bcolor&gt;&#10;  &lt;transparent&gt;True&lt;/transparent&gt;&#10;  &lt;resolution&gt;1800&lt;/resolution&gt;&#10;  &lt;imageh&gt;763&lt;/imageh&gt;&#10;  &lt;imagew&gt;550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6" y="3910196"/>
            <a:ext cx="5820833" cy="80750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=&#10;\frac{1}{8V}&#10;\left( &#10;2&#10;\sum_{\lambda}&#10;\lambda^{N_4}&#10;-(1+i)&#10;\sum_{\lambda_{+}}&#10;\lambda_{+}^{N_4}&#10;-(1-i)&#10;\sum_{\lambda_{-}}&#10;\lambda_{-}^{N_4}&#10;\right) &#10;\end{align*}&lt;/body&gt;&#10;  &lt;fcolor&gt;FF000000&lt;/fcolor&gt;&#10;  &lt;bcolor&gt;FFFFFFFF&lt;/bcolor&gt;&#10;  &lt;transparent&gt;True&lt;/transparent&gt;&#10;  &lt;resolution&gt;1800&lt;/resolution&gt;&#10;  &lt;imageh&gt;897&lt;/imageh&gt;&#10;  &lt;imagew&gt;599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6" y="1428459"/>
            <a:ext cx="6348942" cy="9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2" y="-197922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Why Polyakov loop fluctuations?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189012" y="7275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P.M. Lo, B. </a:t>
            </a:r>
            <a:r>
              <a:rPr lang="en-US" altLang="ja-JP" sz="1200" dirty="0" err="1"/>
              <a:t>Friman</a:t>
            </a:r>
            <a:r>
              <a:rPr lang="en-US" altLang="ja-JP" sz="1200" dirty="0"/>
              <a:t>, O. </a:t>
            </a:r>
            <a:r>
              <a:rPr lang="en-US" altLang="ja-JP" sz="1200" dirty="0" err="1"/>
              <a:t>Kaczmarek</a:t>
            </a:r>
            <a:r>
              <a:rPr lang="en-US" altLang="ja-JP" sz="1200" dirty="0"/>
              <a:t>, K. Redlich and </a:t>
            </a:r>
            <a:r>
              <a:rPr lang="en-US" altLang="ja-JP" sz="1200" dirty="0" smtClean="0"/>
              <a:t>C. Sasaki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 smtClean="0"/>
              <a:t>Phys</a:t>
            </a:r>
            <a:r>
              <a:rPr lang="en-US" altLang="ja-JP" sz="1200" dirty="0"/>
              <a:t>. Rev. D88, 014506 (2013); Phys. Rev. D88, 074502 (2013)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539" y="1268083"/>
            <a:ext cx="63752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Ans. 1:  Avoiding ambiguities of the Polyakov loop </a:t>
            </a:r>
            <a:r>
              <a:rPr lang="en-US" altLang="ja-JP" dirty="0" smtClean="0"/>
              <a:t>renormalization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^{\rm bare}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408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8" y="1708928"/>
            <a:ext cx="2910906" cy="52031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^{\rm ren}=&#10;Z(g^2)L^{\rm bare},&#10;\end{align*}&lt;/body&gt;&#10;  &lt;fcolor&gt;FF000000&lt;/fcolor&gt;&#10;  &lt;bcolor&gt;FFFFFFFF&lt;/bcolor&gt;&#10;  &lt;transparent&gt;True&lt;/transparent&gt;&#10;  &lt;resolution&gt;1800&lt;/resolution&gt;&#10;  &lt;imageh&gt;286&lt;/imageh&gt;&#10;  &lt;imagew&gt;2009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0" y="1783621"/>
            <a:ext cx="2126192" cy="30268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Z(g^2)&#10;\end{align*}&lt;/body&gt;&#10;  &lt;fcolor&gt;FF000000&lt;/fcolor&gt;&#10;  &lt;bcolor&gt;FFFFFFFF&lt;/bcolor&gt;&#10;  &lt;transparent&gt;True&lt;/transparent&gt;&#10;  &lt;resolution&gt;1800&lt;/resolution&gt;&#10;  &lt;imageh&gt;281&lt;/imageh&gt;&#10;  &lt;imagew&gt;58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6" y="2339219"/>
            <a:ext cx="617008" cy="2973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686464" y="2312630"/>
            <a:ext cx="683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renormalization function for the Polyakov loop, which is still </a:t>
            </a:r>
            <a:r>
              <a:rPr kumimoji="1" lang="en-US" altLang="ja-JP" dirty="0" smtClean="0">
                <a:solidFill>
                  <a:srgbClr val="FF0000"/>
                </a:solidFill>
              </a:rPr>
              <a:t>unknown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1260792" y="2969514"/>
            <a:ext cx="854015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9986" y="2870011"/>
            <a:ext cx="557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Avoid the ambiguity of renormalization function </a:t>
            </a:r>
          </a:p>
          <a:p>
            <a:r>
              <a:rPr kumimoji="1" lang="en-US" altLang="ja-JP" dirty="0" smtClean="0"/>
              <a:t>by considering the ratios of Polyakov loop susceptibilities:</a:t>
            </a:r>
            <a:endParaRPr kumimoji="1" lang="ja-JP" altLang="en-US" dirty="0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35" y="3624953"/>
            <a:ext cx="2360916" cy="46842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159986" y="2870011"/>
            <a:ext cx="5681425" cy="1400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4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316624" y="1742233"/>
            <a:ext cx="107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lattice size : </a:t>
            </a:r>
            <a:endParaRPr kumimoji="1" lang="ja-JP" altLang="en-US" sz="1400" dirty="0"/>
          </a:p>
        </p:txBody>
      </p:sp>
      <p:sp>
        <p:nvSpPr>
          <p:cNvPr id="91" name="タイトル 1"/>
          <p:cNvSpPr>
            <a:spLocks noGrp="1"/>
          </p:cNvSpPr>
          <p:nvPr>
            <p:ph type="title"/>
          </p:nvPr>
        </p:nvSpPr>
        <p:spPr>
          <a:xfrm>
            <a:off x="1386494" y="-143940"/>
            <a:ext cx="5446107" cy="1066800"/>
          </a:xfrm>
        </p:spPr>
        <p:txBody>
          <a:bodyPr>
            <a:noAutofit/>
          </a:bodyPr>
          <a:lstStyle/>
          <a:p>
            <a:pPr lvl="1" algn="ctr"/>
            <a:r>
              <a:rPr kumimoji="1" lang="en-US" altLang="ja-JP" sz="3600" dirty="0" err="1" smtClean="0">
                <a:latin typeface="+mj-lt"/>
              </a:rPr>
              <a:t>v.s</a:t>
            </a:r>
            <a:r>
              <a:rPr kumimoji="1" lang="en-US" altLang="ja-JP" sz="3600" dirty="0" smtClean="0">
                <a:latin typeface="+mj-lt"/>
              </a:rPr>
              <a:t>.             </a:t>
            </a:r>
            <a:r>
              <a:rPr kumimoji="1" lang="en-US" altLang="ja-JP" sz="3600" dirty="0">
                <a:latin typeface="+mj-lt"/>
              </a:rPr>
              <a:t>,</a:t>
            </a:r>
            <a:endParaRPr kumimoji="1" lang="en-US" altLang="ja-JP" sz="3600" dirty="0" smtClean="0">
              <a:latin typeface="+mj-lt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130" y="4364883"/>
            <a:ext cx="1264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(confined phase)</a:t>
            </a:r>
            <a:endParaRPr kumimoji="1" lang="ja-JP" altLang="en-US" sz="1200" dirty="0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75" y="1557123"/>
            <a:ext cx="744992" cy="211098"/>
          </a:xfrm>
          <a:prstGeom prst="rect">
            <a:avLst/>
          </a:prstGeom>
        </p:spPr>
      </p:pic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10^3\times 5&#10;\end{align*}&lt;/body&gt;&#10;  &lt;fcolor&gt;FF000000&lt;/fcolor&gt;&#10;  &lt;bcolor&gt;FFFFFFFF&lt;/bcolor&gt;&#10;  &lt;transparent&gt;True&lt;/transparent&gt;&#10;  &lt;resolution&gt;1800&lt;/resolution&gt;&#10;  &lt;imageh&gt;225&lt;/imageh&gt;&#10;  &lt;imagew&gt;75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4757" y="1801522"/>
            <a:ext cx="605642" cy="180486"/>
          </a:xfrm>
          <a:prstGeom prst="rect">
            <a:avLst/>
          </a:prstGeom>
        </p:spPr>
      </p:pic>
      <p:pic>
        <p:nvPicPr>
          <p:cNvPr id="10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 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29" y="274742"/>
            <a:ext cx="370413" cy="31792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543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2428" y="240875"/>
            <a:ext cx="1996886" cy="38695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863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7696" y="223941"/>
            <a:ext cx="1116859" cy="38565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38" y="3576955"/>
            <a:ext cx="2863365" cy="214752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11" y="1470839"/>
            <a:ext cx="2859123" cy="214434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3" y="3598333"/>
            <a:ext cx="2838840" cy="21291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4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2231" y="2339608"/>
            <a:ext cx="1032161" cy="2619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9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3892" y="2229536"/>
            <a:ext cx="1036558" cy="2619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8091" y="5515007"/>
            <a:ext cx="261408" cy="224366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0523" y="5548877"/>
            <a:ext cx="261408" cy="224366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 }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847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8304" y="4549382"/>
            <a:ext cx="1623850" cy="26287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6558" y="3351781"/>
            <a:ext cx="261408" cy="22436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79" y="1473200"/>
            <a:ext cx="2856669" cy="2142501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0522" y="3360246"/>
            <a:ext cx="261408" cy="224366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841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43560" y="4490119"/>
            <a:ext cx="1618575" cy="26287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012" y="2050923"/>
            <a:ext cx="2860470" cy="200233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16624" y="1481677"/>
            <a:ext cx="1723842" cy="584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44686" y="4141443"/>
            <a:ext cx="1132353" cy="500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|n\rangle =i\lambda_n|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6757" y="4760990"/>
            <a:ext cx="1199712" cy="19849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348635" y="4964017"/>
            <a:ext cx="1433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Dirac </a:t>
            </a:r>
            <a:r>
              <a:rPr lang="en-US" altLang="ja-JP" sz="1400" dirty="0" err="1" smtClean="0"/>
              <a:t>eigenvalue</a:t>
            </a:r>
            <a:r>
              <a:rPr lang="en-US" altLang="ja-JP" sz="1400" dirty="0" smtClean="0"/>
              <a:t>:</a:t>
            </a:r>
            <a:endParaRPr kumimoji="1" lang="ja-JP" altLang="en-US" sz="1400" dirty="0"/>
          </a:p>
        </p:txBody>
      </p: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33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20700" y="5071854"/>
            <a:ext cx="270292" cy="169030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 L_P&#10;=\frac{(2i)^{N_4-1}}{3V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3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" y="814778"/>
            <a:ext cx="3282295" cy="59915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_P\rangle&#10;= 0&#10;\end{align*}&lt;/body&gt;&#10;  &lt;fcolor&gt;FF000000&lt;/fcolor&gt;&#10;  &lt;bcolor&gt;FFFFFFFF&lt;/bcolor&gt;&#10;  &lt;transparent&gt;True&lt;/transparent&gt;&#10;  &lt;resolution&gt;1800&lt;/resolution&gt;&#10;  &lt;imageh&gt;249&lt;/imageh&gt;&#10;  &lt;imagew&gt;947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4" y="4194829"/>
            <a:ext cx="622773" cy="1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316624" y="1742233"/>
            <a:ext cx="107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lattice size : </a:t>
            </a:r>
            <a:endParaRPr kumimoji="1" lang="ja-JP" altLang="en-US" sz="1400" dirty="0"/>
          </a:p>
        </p:txBody>
      </p:sp>
      <p:sp>
        <p:nvSpPr>
          <p:cNvPr id="91" name="タイトル 1"/>
          <p:cNvSpPr>
            <a:spLocks noGrp="1"/>
          </p:cNvSpPr>
          <p:nvPr>
            <p:ph type="title"/>
          </p:nvPr>
        </p:nvSpPr>
        <p:spPr>
          <a:xfrm>
            <a:off x="1386494" y="-143940"/>
            <a:ext cx="5446107" cy="1066800"/>
          </a:xfrm>
        </p:spPr>
        <p:txBody>
          <a:bodyPr>
            <a:noAutofit/>
          </a:bodyPr>
          <a:lstStyle/>
          <a:p>
            <a:pPr lvl="1" algn="ctr"/>
            <a:r>
              <a:rPr kumimoji="1" lang="en-US" altLang="ja-JP" sz="3600" dirty="0" err="1" smtClean="0">
                <a:latin typeface="+mj-lt"/>
              </a:rPr>
              <a:t>v.s</a:t>
            </a:r>
            <a:r>
              <a:rPr kumimoji="1" lang="en-US" altLang="ja-JP" sz="3600" dirty="0" smtClean="0">
                <a:latin typeface="+mj-lt"/>
              </a:rPr>
              <a:t>.             </a:t>
            </a:r>
            <a:r>
              <a:rPr kumimoji="1" lang="en-US" altLang="ja-JP" sz="3600" dirty="0">
                <a:latin typeface="+mj-lt"/>
              </a:rPr>
              <a:t>,</a:t>
            </a:r>
            <a:endParaRPr kumimoji="1" lang="en-US" altLang="ja-JP" sz="3600" dirty="0" smtClean="0">
              <a:latin typeface="+mj-lt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130" y="4364883"/>
            <a:ext cx="1264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(confined phase)</a:t>
            </a:r>
            <a:endParaRPr kumimoji="1" lang="ja-JP" altLang="en-US" sz="1200" dirty="0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75" y="1557123"/>
            <a:ext cx="744992" cy="211098"/>
          </a:xfrm>
          <a:prstGeom prst="rect">
            <a:avLst/>
          </a:prstGeom>
        </p:spPr>
      </p:pic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10^3\times 5&#10;\end{align*}&lt;/body&gt;&#10;  &lt;fcolor&gt;FF000000&lt;/fcolor&gt;&#10;  &lt;bcolor&gt;FFFFFFFF&lt;/bcolor&gt;&#10;  &lt;transparent&gt;True&lt;/transparent&gt;&#10;  &lt;resolution&gt;1800&lt;/resolution&gt;&#10;  &lt;imageh&gt;225&lt;/imageh&gt;&#10;  &lt;imagew&gt;75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4757" y="1801522"/>
            <a:ext cx="605642" cy="180486"/>
          </a:xfrm>
          <a:prstGeom prst="rect">
            <a:avLst/>
          </a:prstGeom>
        </p:spPr>
      </p:pic>
      <p:pic>
        <p:nvPicPr>
          <p:cNvPr id="10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 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29" y="274742"/>
            <a:ext cx="370413" cy="31792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543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2428" y="240875"/>
            <a:ext cx="1996886" cy="38695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863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7696" y="223941"/>
            <a:ext cx="1116859" cy="38565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38" y="3576955"/>
            <a:ext cx="2863365" cy="214752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11" y="1470839"/>
            <a:ext cx="2859123" cy="214434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3" y="3598333"/>
            <a:ext cx="2838840" cy="21291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4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2231" y="2339608"/>
            <a:ext cx="1032161" cy="2619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9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3892" y="2229536"/>
            <a:ext cx="1036558" cy="2619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8091" y="5515007"/>
            <a:ext cx="261408" cy="224366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0523" y="5548877"/>
            <a:ext cx="261408" cy="224366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 }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847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8304" y="4549382"/>
            <a:ext cx="1623850" cy="26287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6558" y="3351781"/>
            <a:ext cx="261408" cy="22436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79" y="1473200"/>
            <a:ext cx="2856669" cy="2142501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0522" y="3360246"/>
            <a:ext cx="261408" cy="224366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841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43560" y="4490119"/>
            <a:ext cx="1618575" cy="26287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012" y="2050923"/>
            <a:ext cx="2860470" cy="200233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16624" y="1481677"/>
            <a:ext cx="1723842" cy="584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44686" y="4141443"/>
            <a:ext cx="1132353" cy="500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>
            <a:off x="2772189" y="2494845"/>
            <a:ext cx="2722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082656" y="2494845"/>
            <a:ext cx="2722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738323" y="4603045"/>
            <a:ext cx="2722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065723" y="4619978"/>
            <a:ext cx="2722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896651" y="5828971"/>
            <a:ext cx="630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is due to the symmetric distribution of </a:t>
            </a:r>
            <a:r>
              <a:rPr lang="en-US" altLang="ja-JP" dirty="0" smtClean="0">
                <a:solidFill>
                  <a:srgbClr val="FF0000"/>
                </a:solidFill>
              </a:rPr>
              <a:t>positive/negative</a:t>
            </a:r>
            <a:r>
              <a:rPr lang="en-US" altLang="ja-JP" dirty="0" smtClean="0"/>
              <a:t> value of </a:t>
            </a:r>
            <a:endParaRPr kumimoji="1" lang="ja-JP" altLang="en-US" dirty="0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543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2064" y="5910898"/>
            <a:ext cx="1112317" cy="215542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 n|\hat{U}_4| n ) ,&#10;\end{align*}&lt;/body&gt;&#10;  &lt;fcolor&gt;FF000000&lt;/fcolor&gt;&#10;  &lt;bcolor&gt;FFFFFFFF&lt;/bcolor&gt;&#10;  &lt;transparent&gt;True&lt;/transparent&gt;&#10;  &lt;resolution&gt;1800&lt;/resolution&gt;&#10;  &lt;imageh&gt;298&lt;/imageh&gt;&#10;  &lt;imagew&gt;938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71" y="5905866"/>
            <a:ext cx="676185" cy="214821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 0&#10;\end{align*}&lt;/body&gt;&#10;  &lt;fcolor&gt;FF000000&lt;/fcolor&gt;&#10;  &lt;bcolor&gt;FFFFFFFF&lt;/bcolor&gt;&#10;  &lt;transparent&gt;True&lt;/transparent&gt;&#10;  &lt;resolution&gt;1800&lt;/resolution&gt;&#10;  &lt;imageh&gt;249&lt;/imageh&gt;&#10;  &lt;imagew&gt;781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0983" y="5931242"/>
            <a:ext cx="726674" cy="231678"/>
          </a:xfrm>
          <a:prstGeom prst="rect">
            <a:avLst/>
          </a:prstGeom>
        </p:spPr>
      </p:pic>
      <p:cxnSp>
        <p:nvCxnSpPr>
          <p:cNvPr id="59" name="直線コネクタ 58"/>
          <p:cNvCxnSpPr/>
          <p:nvPr/>
        </p:nvCxnSpPr>
        <p:spPr>
          <a:xfrm>
            <a:off x="121773" y="6184702"/>
            <a:ext cx="77487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88025" y="5794468"/>
            <a:ext cx="8986964" cy="403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82071" y="6366987"/>
            <a:ext cx="619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Low-lying Dirac modes have </a:t>
            </a:r>
            <a:r>
              <a:rPr lang="en-US" altLang="ja-JP" dirty="0"/>
              <a:t>little contribution to </a:t>
            </a:r>
            <a:r>
              <a:rPr lang="en-US" altLang="ja-JP" dirty="0" err="1"/>
              <a:t>Polyakov</a:t>
            </a:r>
            <a:r>
              <a:rPr lang="en-US" altLang="ja-JP" dirty="0"/>
              <a:t> loop.</a:t>
            </a:r>
            <a:endParaRPr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88025" y="6307644"/>
            <a:ext cx="6462805" cy="4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7544" y="5314309"/>
            <a:ext cx="161768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confined phase</a:t>
            </a:r>
            <a:endParaRPr kumimoji="1" lang="ja-JP" altLang="en-US" dirty="0"/>
          </a:p>
        </p:txBody>
      </p:sp>
      <p:cxnSp>
        <p:nvCxnSpPr>
          <p:cNvPr id="64" name="直線矢印コネクタ 63"/>
          <p:cNvCxnSpPr/>
          <p:nvPr/>
        </p:nvCxnSpPr>
        <p:spPr>
          <a:xfrm flipH="1">
            <a:off x="314657" y="5482984"/>
            <a:ext cx="1" cy="399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endCxn id="63" idx="1"/>
          </p:cNvCxnSpPr>
          <p:nvPr/>
        </p:nvCxnSpPr>
        <p:spPr>
          <a:xfrm>
            <a:off x="317862" y="5498975"/>
            <a:ext cx="179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|n\rangle =i\lambda_n|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6757" y="4760990"/>
            <a:ext cx="1199712" cy="198490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348635" y="4964017"/>
            <a:ext cx="1433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Dirac </a:t>
            </a:r>
            <a:r>
              <a:rPr lang="en-US" altLang="ja-JP" sz="1400" dirty="0" err="1" smtClean="0"/>
              <a:t>eigenvalue</a:t>
            </a:r>
            <a:r>
              <a:rPr lang="en-US" altLang="ja-JP" sz="1400" dirty="0" smtClean="0"/>
              <a:t>:</a:t>
            </a:r>
            <a:endParaRPr kumimoji="1" lang="ja-JP" altLang="en-US" sz="1400" dirty="0"/>
          </a:p>
        </p:txBody>
      </p:sp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33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20700" y="5071854"/>
            <a:ext cx="270292" cy="169030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 L_P&#10;=\frac{(2i)^{N_4-1}}{3V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3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" y="814778"/>
            <a:ext cx="3282295" cy="599155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_P\rangle&#10;= 0&#10;\end{align*}&lt;/body&gt;&#10;  &lt;fcolor&gt;FF000000&lt;/fcolor&gt;&#10;  &lt;bcolor&gt;FFFFFFFF&lt;/bcolor&gt;&#10;  &lt;transparent&gt;True&lt;/transparent&gt;&#10;  &lt;resolution&gt;1800&lt;/resolution&gt;&#10;  &lt;imageh&gt;249&lt;/imageh&gt;&#10;  &lt;imagew&gt;947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4" y="4194829"/>
            <a:ext cx="622773" cy="1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タイトル 1"/>
          <p:cNvSpPr>
            <a:spLocks noGrp="1"/>
          </p:cNvSpPr>
          <p:nvPr>
            <p:ph type="title"/>
          </p:nvPr>
        </p:nvSpPr>
        <p:spPr>
          <a:xfrm>
            <a:off x="1386494" y="-143940"/>
            <a:ext cx="5446107" cy="1066800"/>
          </a:xfrm>
        </p:spPr>
        <p:txBody>
          <a:bodyPr>
            <a:noAutofit/>
          </a:bodyPr>
          <a:lstStyle/>
          <a:p>
            <a:pPr lvl="1" algn="ctr"/>
            <a:r>
              <a:rPr kumimoji="1" lang="en-US" altLang="ja-JP" sz="3600" dirty="0" err="1" smtClean="0">
                <a:latin typeface="+mj-lt"/>
              </a:rPr>
              <a:t>v.s</a:t>
            </a:r>
            <a:r>
              <a:rPr kumimoji="1" lang="en-US" altLang="ja-JP" sz="3600" dirty="0" smtClean="0">
                <a:latin typeface="+mj-lt"/>
              </a:rPr>
              <a:t>.             </a:t>
            </a:r>
            <a:r>
              <a:rPr kumimoji="1" lang="en-US" altLang="ja-JP" sz="3600" dirty="0">
                <a:latin typeface="+mj-lt"/>
              </a:rPr>
              <a:t>,</a:t>
            </a:r>
            <a:endParaRPr kumimoji="1" lang="en-US" altLang="ja-JP" sz="3600" dirty="0" smtClean="0">
              <a:latin typeface="+mj-lt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20240" y="4348117"/>
            <a:ext cx="1386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deconfined</a:t>
            </a:r>
            <a:r>
              <a:rPr kumimoji="1" lang="en-US" altLang="ja-JP" sz="1200" dirty="0" smtClean="0"/>
              <a:t> phase)</a:t>
            </a:r>
            <a:endParaRPr kumimoji="1" lang="ja-JP" altLang="en-US" sz="1200" dirty="0"/>
          </a:p>
        </p:txBody>
      </p:sp>
      <p:pic>
        <p:nvPicPr>
          <p:cNvPr id="10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 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29" y="274742"/>
            <a:ext cx="370413" cy="31792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543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428" y="240875"/>
            <a:ext cx="1996886" cy="38695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863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7696" y="223941"/>
            <a:ext cx="1116859" cy="385658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574733" y="4124677"/>
            <a:ext cx="1245437" cy="500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814" y="5857337"/>
            <a:ext cx="8300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</a:t>
            </a:r>
            <a:r>
              <a:rPr lang="en-US" altLang="ja-JP" dirty="0" smtClean="0"/>
              <a:t>mainly investigate the real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Polyakov</a:t>
            </a:r>
            <a:r>
              <a:rPr lang="en-US" altLang="ja-JP" dirty="0"/>
              <a:t>-</a:t>
            </a:r>
            <a:r>
              <a:rPr kumimoji="1" lang="en-US" altLang="ja-JP" dirty="0" smtClean="0"/>
              <a:t>loop vacuum, where </a:t>
            </a:r>
            <a:r>
              <a:rPr lang="en-US" altLang="ja-JP" dirty="0" smtClean="0"/>
              <a:t>the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 is real, </a:t>
            </a:r>
          </a:p>
          <a:p>
            <a:r>
              <a:rPr kumimoji="1" lang="en-US" altLang="ja-JP" dirty="0" smtClean="0"/>
              <a:t>so only real part is different from it in confined phase.</a:t>
            </a:r>
            <a:endParaRPr kumimoji="1" lang="ja-JP" altLang="en-US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|n\rangle =i\lambda_n|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57" y="4760990"/>
            <a:ext cx="1199712" cy="19849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348635" y="4964017"/>
            <a:ext cx="1433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Dirac </a:t>
            </a:r>
            <a:r>
              <a:rPr lang="en-US" altLang="ja-JP" sz="1400" dirty="0" err="1" smtClean="0"/>
              <a:t>eigenvalue</a:t>
            </a:r>
            <a:r>
              <a:rPr lang="en-US" altLang="ja-JP" sz="1400" dirty="0" smtClean="0"/>
              <a:t>: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16624" y="1742233"/>
            <a:ext cx="107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lattice size : </a:t>
            </a:r>
            <a:endParaRPr kumimoji="1" lang="ja-JP" altLang="en-US" sz="1400" dirty="0"/>
          </a:p>
        </p:txBody>
      </p:sp>
      <p:sp>
        <p:nvSpPr>
          <p:cNvPr id="62" name="正方形/長方形 61"/>
          <p:cNvSpPr/>
          <p:nvPr/>
        </p:nvSpPr>
        <p:spPr>
          <a:xfrm>
            <a:off x="316624" y="1481677"/>
            <a:ext cx="1723842" cy="584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42" y="1388459"/>
            <a:ext cx="2876169" cy="21571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17" y="3566418"/>
            <a:ext cx="2866165" cy="21496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33" y="1377626"/>
            <a:ext cx="2876169" cy="21571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33" y="3563403"/>
            <a:ext cx="2831234" cy="2123426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9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81874" y="2339583"/>
            <a:ext cx="1036558" cy="2619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 }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847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77017" y="4495069"/>
            <a:ext cx="1623850" cy="26287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4746" y="3297141"/>
            <a:ext cx="243462" cy="208963"/>
          </a:xfrm>
          <a:prstGeom prst="rect">
            <a:avLst/>
          </a:prstGeom>
        </p:spPr>
      </p:pic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9648" y="5381565"/>
            <a:ext cx="225074" cy="193181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0537" y="5408308"/>
            <a:ext cx="225074" cy="193181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2567" y="3316461"/>
            <a:ext cx="225074" cy="193181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841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77421" y="4452738"/>
            <a:ext cx="1618575" cy="26287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33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20700" y="5071854"/>
            <a:ext cx="270292" cy="1690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4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82223" y="2331116"/>
            <a:ext cx="1032161" cy="2619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beta=6.0&#10;\end{align*}&lt;/body&gt;&#10;  &lt;fcolor&gt;FF000000&lt;/fcolor&gt;&#10;  &lt;bcolor&gt;FFFFFFFF&lt;/bcolor&gt;&#10;  &lt;transparent&gt;True&lt;/transparent&gt;&#10;  &lt;resolution&gt;1800&lt;/resolution&gt;&#10;  &lt;imageh&gt;223&lt;/imageh&gt;&#10;  &lt;imagew&gt;7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" y="1557122"/>
            <a:ext cx="745938" cy="21109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^3\times 5&#10;\end{align*}&lt;/body&gt;&#10;  &lt;fcolor&gt;FF000000&lt;/fcolor&gt;&#10;  &lt;bcolor&gt;FFFFFFFF&lt;/bcolor&gt;&#10;  &lt;transparent&gt;True&lt;/transparent&gt;&#10;  &lt;resolution&gt;1800&lt;/resolution&gt;&#10;  &lt;imageh&gt;225&lt;/imageh&gt;&#10;  &lt;imagew&gt;75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7" y="1801522"/>
            <a:ext cx="605642" cy="1804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87" y="2034387"/>
            <a:ext cx="2916626" cy="2041639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 L_P&#10;=\frac{(2i)^{N_4-1}}{3V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3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" y="814778"/>
            <a:ext cx="3282295" cy="59915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_P\rangle&#10;\neq 0&#10;\end{align*}&lt;/body&gt;&#10;  &lt;fcolor&gt;FF000000&lt;/fcolor&gt;&#10;  &lt;bcolor&gt;FFFFFFFF&lt;/bcolor&gt;&#10;  &lt;transparent&gt;True&lt;/transparent&gt;&#10;  &lt;resolution&gt;1800&lt;/resolution&gt;&#10;  &lt;imageh&gt;249&lt;/imageh&gt;&#10;  &lt;imagew&gt;947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1" y="4178063"/>
            <a:ext cx="622773" cy="1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36" y="3499234"/>
            <a:ext cx="2866165" cy="214962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36" y="1114355"/>
            <a:ext cx="2876169" cy="2157127"/>
          </a:xfrm>
          <a:prstGeom prst="rect">
            <a:avLst/>
          </a:prstGeom>
        </p:spPr>
      </p:pic>
      <p:sp>
        <p:nvSpPr>
          <p:cNvPr id="91" name="タイトル 1"/>
          <p:cNvSpPr>
            <a:spLocks noGrp="1"/>
          </p:cNvSpPr>
          <p:nvPr>
            <p:ph type="title"/>
          </p:nvPr>
        </p:nvSpPr>
        <p:spPr>
          <a:xfrm>
            <a:off x="1386494" y="-143940"/>
            <a:ext cx="5446107" cy="1066800"/>
          </a:xfrm>
        </p:spPr>
        <p:txBody>
          <a:bodyPr>
            <a:noAutofit/>
          </a:bodyPr>
          <a:lstStyle/>
          <a:p>
            <a:pPr lvl="1" algn="ctr"/>
            <a:r>
              <a:rPr kumimoji="1" lang="en-US" altLang="ja-JP" sz="3600" dirty="0" err="1" smtClean="0">
                <a:latin typeface="+mj-lt"/>
              </a:rPr>
              <a:t>v.s</a:t>
            </a:r>
            <a:r>
              <a:rPr kumimoji="1" lang="en-US" altLang="ja-JP" sz="3600" dirty="0" smtClean="0">
                <a:latin typeface="+mj-lt"/>
              </a:rPr>
              <a:t>.             </a:t>
            </a:r>
            <a:r>
              <a:rPr kumimoji="1" lang="en-US" altLang="ja-JP" sz="3600" dirty="0">
                <a:latin typeface="+mj-lt"/>
              </a:rPr>
              <a:t>,</a:t>
            </a:r>
            <a:endParaRPr kumimoji="1" lang="en-US" altLang="ja-JP" sz="3600" dirty="0" smtClean="0">
              <a:latin typeface="+mj-lt"/>
            </a:endParaRPr>
          </a:p>
        </p:txBody>
      </p:sp>
      <p:pic>
        <p:nvPicPr>
          <p:cNvPr id="10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 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29" y="274742"/>
            <a:ext cx="370413" cy="31792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543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2428" y="240875"/>
            <a:ext cx="1996886" cy="38695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863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7696" y="223941"/>
            <a:ext cx="1116859" cy="385658"/>
          </a:xfrm>
          <a:prstGeom prst="rect">
            <a:avLst/>
          </a:prstGeom>
        </p:spPr>
      </p:pic>
      <p:cxnSp>
        <p:nvCxnSpPr>
          <p:cNvPr id="60" name="直線コネクタ 59"/>
          <p:cNvCxnSpPr/>
          <p:nvPr/>
        </p:nvCxnSpPr>
        <p:spPr>
          <a:xfrm>
            <a:off x="4154242" y="2623604"/>
            <a:ext cx="3066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5723933" y="916961"/>
            <a:ext cx="0" cy="2338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142746" y="4801811"/>
            <a:ext cx="3066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^{N_4-1}&#10;\end{align*}&lt;/body&gt;&#10;  &lt;fcolor&gt;FF000000&lt;/fcolor&gt;&#10;  &lt;bcolor&gt;FFFFFFFF&lt;/bcolor&gt;&#10;  &lt;transparent&gt;True&lt;/transparent&gt;&#10;  &lt;resolution&gt;1800&lt;/resolution&gt;&#10;  &lt;imageh&gt;285&lt;/imageh&gt;&#10;  &lt;imagew&gt;625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2" y="6446479"/>
            <a:ext cx="469540" cy="214110"/>
          </a:xfrm>
          <a:prstGeom prst="rect">
            <a:avLst/>
          </a:prstGeom>
        </p:spPr>
      </p:pic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48" y="5419790"/>
            <a:ext cx="225074" cy="193181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8444" y="3053994"/>
            <a:ext cx="225074" cy="193181"/>
          </a:xfrm>
          <a:prstGeom prst="rect">
            <a:avLst/>
          </a:prstGeom>
        </p:spPr>
      </p:pic>
      <p:sp>
        <p:nvSpPr>
          <p:cNvPr id="54" name="フリーフォーム 53"/>
          <p:cNvSpPr/>
          <p:nvPr/>
        </p:nvSpPr>
        <p:spPr>
          <a:xfrm>
            <a:off x="5386672" y="1018091"/>
            <a:ext cx="670668" cy="1603094"/>
          </a:xfrm>
          <a:custGeom>
            <a:avLst/>
            <a:gdLst>
              <a:gd name="connsiteX0" fmla="*/ 0 w 2760453"/>
              <a:gd name="connsiteY0" fmla="*/ 0 h 2139352"/>
              <a:gd name="connsiteX1" fmla="*/ 1380227 w 2760453"/>
              <a:gd name="connsiteY1" fmla="*/ 2139351 h 2139352"/>
              <a:gd name="connsiteX2" fmla="*/ 2760453 w 2760453"/>
              <a:gd name="connsiteY2" fmla="*/ 8626 h 213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0453" h="2139352">
                <a:moveTo>
                  <a:pt x="0" y="0"/>
                </a:moveTo>
                <a:cubicBezTo>
                  <a:pt x="460076" y="1068956"/>
                  <a:pt x="920152" y="2137913"/>
                  <a:pt x="1380227" y="2139351"/>
                </a:cubicBezTo>
                <a:cubicBezTo>
                  <a:pt x="1840302" y="2140789"/>
                  <a:pt x="2300377" y="1074707"/>
                  <a:pt x="2760453" y="8626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5042940" y="1366477"/>
            <a:ext cx="293298" cy="26512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\lambda_n^{N_4-1}( n|\hat{U}_4| n ) &#10;\end{align*}&lt;/body&gt;&#10;  &lt;fcolor&gt;FF000000&lt;/fcolor&gt;&#10;  &lt;bcolor&gt;FFFFFFFF&lt;/bcolor&gt;&#10;  &lt;transparent&gt;True&lt;/transparent&gt;&#10;  &lt;resolution&gt;1800&lt;/resolution&gt;&#10;  &lt;imageh&gt;299&lt;/imageh&gt;&#10;  &lt;imagew&gt;1841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2562" y="4332491"/>
            <a:ext cx="1618575" cy="26287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4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8529" y="1939852"/>
            <a:ext cx="1032161" cy="26199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2" name="テキスト ボックス 71"/>
          <p:cNvSpPr txBox="1"/>
          <p:nvPr/>
        </p:nvSpPr>
        <p:spPr>
          <a:xfrm>
            <a:off x="305533" y="5780130"/>
            <a:ext cx="32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</a:t>
            </a:r>
            <a:r>
              <a:rPr lang="en-US" altLang="ja-JP" dirty="0" smtClean="0"/>
              <a:t>low-lying Dirac modes</a:t>
            </a:r>
            <a:r>
              <a:rPr kumimoji="1" lang="en-US" altLang="ja-JP" dirty="0" smtClean="0"/>
              <a:t> region, 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305533" y="5806009"/>
            <a:ext cx="8500239" cy="909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( n|\hat{U}_4| n ) &#10;\end{align*}&lt;/body&gt;&#10;  &lt;fcolor&gt;FF000000&lt;/fcolor&gt;&#10;  &lt;bcolor&gt;FFFFFFFF&lt;/bcolor&gt;&#10;  &lt;transparent&gt;True&lt;/transparent&gt;&#10;  &lt;resolution&gt;1800&lt;/resolution&gt;&#10;  &lt;imageh&gt;298&lt;/imageh&gt;&#10;  &lt;imagew&gt;1174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5786" y="5841395"/>
            <a:ext cx="1032161" cy="26199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テキスト ボックス 9"/>
          <p:cNvSpPr txBox="1"/>
          <p:nvPr/>
        </p:nvSpPr>
        <p:spPr>
          <a:xfrm>
            <a:off x="4415645" y="5809720"/>
            <a:ext cx="213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has a large value,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01840" y="6069147"/>
            <a:ext cx="7245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but contribution of low-lying (IR) Dirac modes to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 is very small</a:t>
            </a:r>
          </a:p>
          <a:p>
            <a:r>
              <a:rPr lang="en-US" altLang="ja-JP" dirty="0" smtClean="0"/>
              <a:t>because of dumping factor    </a:t>
            </a:r>
            <a:endParaRPr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20240" y="4348117"/>
            <a:ext cx="1386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deconfined</a:t>
            </a:r>
            <a:r>
              <a:rPr kumimoji="1" lang="en-US" altLang="ja-JP" sz="1200" dirty="0" smtClean="0"/>
              <a:t> phase)</a:t>
            </a:r>
            <a:endParaRPr kumimoji="1" lang="ja-JP" altLang="en-US" sz="1200" dirty="0"/>
          </a:p>
        </p:txBody>
      </p:sp>
      <p:sp>
        <p:nvSpPr>
          <p:cNvPr id="39" name="正方形/長方形 38"/>
          <p:cNvSpPr/>
          <p:nvPr/>
        </p:nvSpPr>
        <p:spPr>
          <a:xfrm>
            <a:off x="574733" y="4124677"/>
            <a:ext cx="1245437" cy="500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|n\rangle =i\lambda_n|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57" y="4760990"/>
            <a:ext cx="1199712" cy="198490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348635" y="4964017"/>
            <a:ext cx="1433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Dirac </a:t>
            </a:r>
            <a:r>
              <a:rPr lang="en-US" altLang="ja-JP" sz="1400" dirty="0" err="1" smtClean="0"/>
              <a:t>eigenvalue</a:t>
            </a:r>
            <a:r>
              <a:rPr lang="en-US" altLang="ja-JP" sz="1400" dirty="0" smtClean="0"/>
              <a:t>:</a:t>
            </a:r>
            <a:endParaRPr kumimoji="1" lang="ja-JP" altLang="en-US" sz="1400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33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20700" y="5071854"/>
            <a:ext cx="270292" cy="16903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316624" y="1742233"/>
            <a:ext cx="107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lattice size : </a:t>
            </a:r>
            <a:endParaRPr kumimoji="1" lang="ja-JP" altLang="en-US" sz="1400" dirty="0"/>
          </a:p>
        </p:txBody>
      </p:sp>
      <p:sp>
        <p:nvSpPr>
          <p:cNvPr id="52" name="正方形/長方形 51"/>
          <p:cNvSpPr/>
          <p:nvPr/>
        </p:nvSpPr>
        <p:spPr>
          <a:xfrm>
            <a:off x="316624" y="1481677"/>
            <a:ext cx="1723842" cy="584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sim \lambda_n^{N_4-1}=\lambda_n^4&#10;\end{align*}&lt;/body&gt;&#10;  &lt;fcolor&gt;FF000000&lt;/fcolor&gt;&#10;  &lt;bcolor&gt;FFFFFFFF&lt;/bcolor&gt;&#10;  &lt;transparent&gt;True&lt;/transparent&gt;&#10;  &lt;resolution&gt;1800&lt;/resolution&gt;&#10;  &lt;imageh&gt;285&lt;/imageh&gt;&#10;  &lt;imagew&gt;150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78" y="1670433"/>
            <a:ext cx="883771" cy="16691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10^3\times 5&#10;\end{align*}&lt;/body&gt;&#10;  &lt;fcolor&gt;FF000000&lt;/fcolor&gt;&#10;  &lt;bcolor&gt;FFFFFFFF&lt;/bcolor&gt;&#10;  &lt;transparent&gt;True&lt;/transparent&gt;&#10;  &lt;resolution&gt;1800&lt;/resolution&gt;&#10;  &lt;imageh&gt;225&lt;/imageh&gt;&#10;  &lt;imagew&gt;75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7" y="1801522"/>
            <a:ext cx="605642" cy="18048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beta=6.0&#10;\end{align*}&lt;/body&gt;&#10;  &lt;fcolor&gt;FF000000&lt;/fcolor&gt;&#10;  &lt;bcolor&gt;FFFFFFFF&lt;/bcolor&gt;&#10;  &lt;transparent&gt;True&lt;/transparent&gt;&#10;  &lt;resolution&gt;1800&lt;/resolution&gt;&#10;  &lt;imageh&gt;223&lt;/imageh&gt;&#10;  &lt;imagew&gt;7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" y="1557122"/>
            <a:ext cx="745938" cy="21109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87" y="2034387"/>
            <a:ext cx="2916626" cy="2041639"/>
          </a:xfrm>
          <a:prstGeom prst="rect">
            <a:avLst/>
          </a:prstGeom>
        </p:spPr>
      </p:pic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 L_P&#10;=\frac{(2i)^{N_4-1}}{3V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3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" y="814778"/>
            <a:ext cx="3282295" cy="599155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_P\rangle&#10;\neq 0&#10;\end{align*}&lt;/body&gt;&#10;  &lt;fcolor&gt;FF000000&lt;/fcolor&gt;&#10;  &lt;bcolor&gt;FFFFFFFF&lt;/bcolor&gt;&#10;  &lt;transparent&gt;True&lt;/transparent&gt;&#10;  &lt;resolution&gt;1800&lt;/resolution&gt;&#10;  &lt;imageh&gt;249&lt;/imageh&gt;&#10;  &lt;imagew&gt;947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1" y="4178063"/>
            <a:ext cx="622773" cy="1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2" y="-197922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Polyakov loop fluctuations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79509" y="1854202"/>
            <a:ext cx="354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Scattered plot of </a:t>
            </a:r>
            <a:r>
              <a:rPr kumimoji="1" lang="en-US" altLang="ja-JP" dirty="0" smtClean="0"/>
              <a:t>the Polyakov loop</a:t>
            </a:r>
            <a:r>
              <a:rPr lang="en-US" altLang="ja-JP" dirty="0" smtClean="0"/>
              <a:t>s</a:t>
            </a:r>
            <a:endParaRPr kumimoji="1"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39" y="2252182"/>
            <a:ext cx="3269650" cy="33465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341643" y="36154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L &#10;\end{align*}&lt;/body&gt;&#10;  &lt;fcolor&gt;FF000000&lt;/fcolor&gt;&#10;  &lt;bcolor&gt;FFFFFFFF&lt;/bcolor&gt;&#10;  &lt;transparent&gt;True&lt;/transparent&gt;&#10;  &lt;resolution&gt;1800&lt;/resolution&gt;&#10;  &lt;imageh&gt;176&lt;/imageh&gt;&#10;  &lt;imagew&gt;44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86" y="5689841"/>
            <a:ext cx="391237" cy="15473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 }L &#10;\end{align*}&lt;/body&gt;&#10;  &lt;fcolor&gt;FF000000&lt;/fcolor&gt;&#10;  &lt;bcolor&gt;FFFFFFFF&lt;/bcolor&gt;&#10;  &lt;transparent&gt;True&lt;/transparent&gt;&#10;  &lt;resolution&gt;1800&lt;/resolution&gt;&#10;  &lt;imageh&gt;170&lt;/imageh&gt;&#10;  &lt;imagew&gt;451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02" y="3703761"/>
            <a:ext cx="396512" cy="14946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7" name="正方形/長方形 26"/>
          <p:cNvSpPr/>
          <p:nvPr/>
        </p:nvSpPr>
        <p:spPr>
          <a:xfrm>
            <a:off x="5111770" y="6889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P.M. Lo, B. </a:t>
            </a:r>
            <a:r>
              <a:rPr lang="en-US" altLang="ja-JP" sz="1200" dirty="0" err="1"/>
              <a:t>Friman</a:t>
            </a:r>
            <a:r>
              <a:rPr lang="en-US" altLang="ja-JP" sz="1200" dirty="0"/>
              <a:t>, O. </a:t>
            </a:r>
            <a:r>
              <a:rPr lang="en-US" altLang="ja-JP" sz="1200" dirty="0" err="1"/>
              <a:t>Kaczmarek</a:t>
            </a:r>
            <a:r>
              <a:rPr lang="en-US" altLang="ja-JP" sz="1200" dirty="0"/>
              <a:t>, K. Redlich and </a:t>
            </a:r>
            <a:r>
              <a:rPr lang="en-US" altLang="ja-JP" sz="1200" dirty="0" smtClean="0"/>
              <a:t>C. Sasaki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 smtClean="0"/>
              <a:t>Phys</a:t>
            </a:r>
            <a:r>
              <a:rPr lang="en-US" altLang="ja-JP" sz="1200" dirty="0"/>
              <a:t>. Rev. D88, 014506 (2013); Phys. Rev. D88, 074502 (2013)</a:t>
            </a:r>
            <a:endParaRPr lang="ja-JP" altLang="en-US" sz="1200" dirty="0"/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4597883" y="1292783"/>
            <a:ext cx="31767" cy="499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8" y="1256740"/>
            <a:ext cx="2634356" cy="52031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2219" y="1338060"/>
            <a:ext cx="1492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loop:</a:t>
            </a:r>
            <a:endParaRPr kumimoji="1" lang="ja-JP" altLang="en-US" sz="16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8" y="1979791"/>
            <a:ext cx="1213570" cy="21144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2219" y="1926317"/>
            <a:ext cx="2402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Z3 rotated Polyakov loop: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2219" y="2262877"/>
            <a:ext cx="2526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longitudinal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316351"/>
            <a:ext cx="1130948" cy="259416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12219" y="2576550"/>
            <a:ext cx="242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Transverse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630024"/>
            <a:ext cx="1141609" cy="259416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2219" y="3073066"/>
            <a:ext cx="276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3463100"/>
            <a:ext cx="2551752" cy="1579469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111712" y="5063271"/>
            <a:ext cx="353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Ratios of 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5579429"/>
            <a:ext cx="2360916" cy="468428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227021"/>
            <a:ext cx="162147" cy="162147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04501" y="6154207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temperature</a:t>
            </a:r>
            <a:endParaRPr kumimoji="1" lang="ja-JP" altLang="en-US" sz="1400" dirty="0"/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N_{\rm \sigma}, \ N_\tau&#10;\end{align*}&lt;/body&gt;&#10;  &lt;fcolor&gt;FF000000&lt;/fcolor&gt;&#10;  &lt;bcolor&gt;FFFFFFFF&lt;/bcolor&gt;&#10;  &lt;transparent&gt;True&lt;/transparent&gt;&#10;  &lt;resolution&gt;1800&lt;/resolution&gt;&#10;  &lt;imageh&gt;218&lt;/imageh&gt;&#10;  &lt;imagew&gt;8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570670"/>
            <a:ext cx="732008" cy="194845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1112502" y="6487646"/>
            <a:ext cx="257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spatial and temporal lattice size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909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683" y="107627"/>
            <a:ext cx="8402128" cy="6872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Polyakov loop and overlap-Dirac modes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4285" y="2092285"/>
            <a:ext cx="826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② </a:t>
            </a:r>
            <a:r>
              <a:rPr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>
                <a:solidFill>
                  <a:srgbClr val="FF0000"/>
                </a:solidFill>
              </a:rPr>
              <a:t>low-lying eigenmodes of Wilson-Dirac and overlap-Dirac operators correspond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{\rm ov}=\frac{1}{a}&#10;\left[&#10;1+&#10;\frac{D_{\rm W}(-M_0)}{\sqrt{D_{\rm W}(-M_0)^\dagger D_{\rm W}(-M_0)}}&#10;\right]&#10;\end{align*}&lt;/body&gt;&#10;  &lt;fcolor&gt;FF000000&lt;/fcolor&gt;&#10;  &lt;bcolor&gt;FFFFFFFF&lt;/bcolor&gt;&#10;  &lt;transparent&gt;True&lt;/transparent&gt;&#10;  &lt;resolution&gt;1800&lt;/resolution&gt;&#10;  &lt;imageh&gt;747&lt;/imageh&gt;&#10;  &lt;imagew&gt;4364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66" y="2681657"/>
            <a:ext cx="3101545" cy="530901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212686" y="2522033"/>
            <a:ext cx="2075306" cy="8209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D_{\rm ov}|n\rangle&#10;=&#10;\Lambda_n^{\rm ov}&#10;|n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1732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2" y="2549895"/>
            <a:ext cx="1833033" cy="26458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D_{\rm W}|n\rangle&#10;=&#10;\Lambda_n^{\rm W}&#10;|n\rangle&#10;\end{align*}&lt;/body&gt;&#10;  &lt;fcolor&gt;FF000000&lt;/fcolor&gt;&#10;  &lt;bcolor&gt;FFFFFFFF&lt;/bcolor&gt;&#10;  &lt;transparent&gt;True&lt;/transparent&gt;&#10;  &lt;resolution&gt;1800&lt;/resolution&gt;&#10;  &lt;imageh&gt;285&lt;/imageh&gt;&#10;  &lt;imagew&gt;173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" y="2979423"/>
            <a:ext cx="1837266" cy="30162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mbda_n^{\rm ov}&#10;=&#10;1+&#10;\frac{\Lambda_n^{\rm W}}&#10;{|\Lambda_n^{\rm W}|}&#10;\end{align*}&lt;/body&gt;&#10;  &lt;fcolor&gt;FF000000&lt;/fcolor&gt;&#10;  &lt;bcolor&gt;FFFFFFFF&lt;/bcolor&gt;&#10;  &lt;transparent&gt;True&lt;/transparent&gt;&#10;  &lt;resolution&gt;1800&lt;/resolution&gt;&#10;  &lt;imageh&gt;611&lt;/imageh&gt;&#10;  &lt;imagew&gt;1697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5" y="2599783"/>
            <a:ext cx="1795992" cy="6466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3" y="3521560"/>
            <a:ext cx="3424661" cy="287097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599197" y="3466465"/>
            <a:ext cx="4494362" cy="3288518"/>
            <a:chOff x="4649638" y="3507938"/>
            <a:chExt cx="4494362" cy="3288518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731" y="3563033"/>
              <a:ext cx="4407269" cy="3085089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4649638" y="3507938"/>
              <a:ext cx="405441" cy="2979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842064" y="6467312"/>
              <a:ext cx="2725947" cy="329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2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54" y="6490066"/>
            <a:ext cx="700617" cy="30162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W}&#10;\end{align*}&lt;/body&gt;&#10;  &lt;fcolor&gt;FF000000&lt;/fcolor&gt;&#10;  &lt;bcolor&gt;FFFFFFFF&lt;/bcolor&gt;&#10;  &lt;transparent&gt;True&lt;/transparent&gt;&#10;  &lt;resolution&gt;1800&lt;/resolution&gt;&#10;  &lt;imageh&gt;285&lt;/imageh&gt;&#10;  &lt;imagew&gt;66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16" y="4762479"/>
            <a:ext cx="706967" cy="30162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{\rm Re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6" y="6453358"/>
            <a:ext cx="688975" cy="258233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{\rm Im}\Lambda_n^{\rm ov}&#10;\end{align*}&lt;/body&gt;&#10;  &lt;fcolor&gt;FF000000&lt;/fcolor&gt;&#10;  &lt;bcolor&gt;FFFFFFFF&lt;/bcolor&gt;&#10;  &lt;transparent&gt;True&lt;/transparent&gt;&#10;  &lt;resolution&gt;1800&lt;/resolution&gt;&#10;  &lt;imageh&gt;244&lt;/imageh&gt;&#10;  &lt;imagew&gt;65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4676732"/>
            <a:ext cx="694267" cy="25823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2" name="テキスト ボックス 21"/>
          <p:cNvSpPr txBox="1"/>
          <p:nvPr/>
        </p:nvSpPr>
        <p:spPr>
          <a:xfrm>
            <a:off x="236999" y="956463"/>
            <a:ext cx="842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/>
              <a:t>The low-lying overlap-Dirac modes are essential modes for chiral symmetry breaking.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② </a:t>
            </a:r>
            <a:r>
              <a:rPr lang="en-US" altLang="ja-JP" dirty="0">
                <a:solidFill>
                  <a:srgbClr val="FF0000"/>
                </a:solidFill>
              </a:rPr>
              <a:t>The low-lying eigenmodes of Wilson-Dirac and overlap-Dirac operators correspond.</a:t>
            </a:r>
          </a:p>
          <a:p>
            <a:r>
              <a:rPr lang="ja-JP" altLang="en-US" dirty="0" smtClean="0"/>
              <a:t>③ </a:t>
            </a:r>
            <a:r>
              <a:rPr lang="en-US" altLang="ja-JP" dirty="0"/>
              <a:t>The low-lying Wilson-Dirac modes have negligible contribution to the Polyakov loop.</a:t>
            </a:r>
            <a:endParaRPr lang="en-US" altLang="ja-JP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146649" y="877346"/>
            <a:ext cx="8609162" cy="10426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40916" y="4329675"/>
            <a:ext cx="399351" cy="116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5510018" y="4351349"/>
            <a:ext cx="399351" cy="116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1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13" y="2255851"/>
            <a:ext cx="3269650" cy="3346584"/>
          </a:xfrm>
          <a:prstGeom prst="rect">
            <a:avLst/>
          </a:prstGeom>
        </p:spPr>
      </p:pic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2" y="-197922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Polyakov loop fluctuations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46517" y="36191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L &#10;\end{align*}&lt;/body&gt;&#10;  &lt;fcolor&gt;FF000000&lt;/fcolor&gt;&#10;  &lt;bcolor&gt;FFFFFFFF&lt;/bcolor&gt;&#10;  &lt;transparent&gt;True&lt;/transparent&gt;&#10;  &lt;resolution&gt;1800&lt;/resolution&gt;&#10;  &lt;imageh&gt;176&lt;/imageh&gt;&#10;  &lt;imagew&gt;44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60" y="5693510"/>
            <a:ext cx="391237" cy="15473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 }L &#10;\end{align*}&lt;/body&gt;&#10;  &lt;fcolor&gt;FF000000&lt;/fcolor&gt;&#10;  &lt;bcolor&gt;FFFFFFFF&lt;/bcolor&gt;&#10;  &lt;transparent&gt;True&lt;/transparent&gt;&#10;  &lt;resolution&gt;1800&lt;/resolution&gt;&#10;  &lt;imageh&gt;170&lt;/imageh&gt;&#10;  &lt;imagew&gt;451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76" y="3707430"/>
            <a:ext cx="396512" cy="14946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7" name="円/楕円 26"/>
          <p:cNvSpPr/>
          <p:nvPr/>
        </p:nvSpPr>
        <p:spPr>
          <a:xfrm rot="19963853">
            <a:off x="5825817" y="2331901"/>
            <a:ext cx="568364" cy="1272709"/>
          </a:xfrm>
          <a:prstGeom prst="ellipse">
            <a:avLst/>
          </a:prstGeom>
          <a:solidFill>
            <a:srgbClr val="00B050">
              <a:alpha val="26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13253464">
            <a:off x="5751591" y="4075156"/>
            <a:ext cx="558689" cy="1237017"/>
          </a:xfrm>
          <a:prstGeom prst="ellipse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5400000">
            <a:off x="7271192" y="3149060"/>
            <a:ext cx="538500" cy="1271572"/>
          </a:xfrm>
          <a:prstGeom prst="ellipse">
            <a:avLst/>
          </a:prstGeom>
          <a:solidFill>
            <a:srgbClr val="FFFF00">
              <a:alpha val="26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>
            <a:off x="5887890" y="2801858"/>
            <a:ext cx="1345721" cy="1223008"/>
          </a:xfrm>
          <a:prstGeom prst="arc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63323" y="254016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k=-1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69557" y="464950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k=1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3" name="円弧 32"/>
          <p:cNvSpPr/>
          <p:nvPr/>
        </p:nvSpPr>
        <p:spPr>
          <a:xfrm rot="6175401">
            <a:off x="6002930" y="3448535"/>
            <a:ext cx="1345721" cy="1223008"/>
          </a:xfrm>
          <a:prstGeom prst="arc">
            <a:avLst/>
          </a:prstGeom>
          <a:ln>
            <a:solidFill>
              <a:srgbClr val="00539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94828" y="39824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k=0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111770" y="6889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P.M. Lo, B. </a:t>
            </a:r>
            <a:r>
              <a:rPr lang="en-US" altLang="ja-JP" sz="1200" dirty="0" err="1"/>
              <a:t>Friman</a:t>
            </a:r>
            <a:r>
              <a:rPr lang="en-US" altLang="ja-JP" sz="1200" dirty="0"/>
              <a:t>, O. </a:t>
            </a:r>
            <a:r>
              <a:rPr lang="en-US" altLang="ja-JP" sz="1200" dirty="0" err="1"/>
              <a:t>Kaczmarek</a:t>
            </a:r>
            <a:r>
              <a:rPr lang="en-US" altLang="ja-JP" sz="1200" dirty="0"/>
              <a:t>, K. Redlich and </a:t>
            </a:r>
            <a:r>
              <a:rPr lang="en-US" altLang="ja-JP" sz="1200" dirty="0" smtClean="0"/>
              <a:t>C. Sasaki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 smtClean="0"/>
              <a:t>Phys</a:t>
            </a:r>
            <a:r>
              <a:rPr lang="en-US" altLang="ja-JP" sz="1200" dirty="0"/>
              <a:t>. Rev. D88, 014506 (2013); Phys. Rev. D88, 074502 (2013)</a:t>
            </a:r>
            <a:endParaRPr lang="ja-JP" altLang="en-US" sz="1200" dirty="0"/>
          </a:p>
        </p:txBody>
      </p:sp>
      <p:cxnSp>
        <p:nvCxnSpPr>
          <p:cNvPr id="41" name="直線コネクタ 40"/>
          <p:cNvCxnSpPr/>
          <p:nvPr/>
        </p:nvCxnSpPr>
        <p:spPr>
          <a:xfrm flipH="1">
            <a:off x="4597883" y="1292783"/>
            <a:ext cx="31767" cy="499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8" y="1256740"/>
            <a:ext cx="2634356" cy="520314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12219" y="1338060"/>
            <a:ext cx="1492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loop:</a:t>
            </a:r>
            <a:endParaRPr kumimoji="1" lang="ja-JP" altLang="en-US" sz="16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8" y="1979791"/>
            <a:ext cx="1213570" cy="211442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2219" y="1926317"/>
            <a:ext cx="2402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Z3 rotated Polyakov loop: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219" y="2262877"/>
            <a:ext cx="2526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longitudinal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316351"/>
            <a:ext cx="1130948" cy="259416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12219" y="2576550"/>
            <a:ext cx="242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Transverse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630024"/>
            <a:ext cx="1141609" cy="259416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2219" y="3073066"/>
            <a:ext cx="276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3463100"/>
            <a:ext cx="2551752" cy="1579469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111712" y="5063271"/>
            <a:ext cx="353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Ratios of 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5579429"/>
            <a:ext cx="2360916" cy="468428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227021"/>
            <a:ext cx="162147" cy="162147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504501" y="6154207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temperature</a:t>
            </a:r>
            <a:endParaRPr kumimoji="1" lang="ja-JP" altLang="en-US" sz="1400" dirty="0"/>
          </a:p>
        </p:txBody>
      </p:sp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_{\rm \sigma}, \ N_\tau&#10;\end{align*}&lt;/body&gt;&#10;  &lt;fcolor&gt;FF000000&lt;/fcolor&gt;&#10;  &lt;bcolor&gt;FFFFFFFF&lt;/bcolor&gt;&#10;  &lt;transparent&gt;True&lt;/transparent&gt;&#10;  &lt;resolution&gt;1800&lt;/resolution&gt;&#10;  &lt;imageh&gt;218&lt;/imageh&gt;&#10;  &lt;imagew&gt;8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570670"/>
            <a:ext cx="732008" cy="194845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1112502" y="6487646"/>
            <a:ext cx="257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spatial and temporal lattice size</a:t>
            </a:r>
            <a:endParaRPr kumimoji="1" lang="ja-JP" altLang="en-US" sz="14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179509" y="1854202"/>
            <a:ext cx="354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Scattered plot of </a:t>
            </a:r>
            <a:r>
              <a:rPr kumimoji="1" lang="en-US" altLang="ja-JP" dirty="0" smtClean="0"/>
              <a:t>the Polyakov loop</a:t>
            </a:r>
            <a:r>
              <a:rPr lang="en-US" altLang="ja-JP" dirty="0" smtClean="0"/>
              <a:t>s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164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2" y="-197922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Polyakov loop fluctuations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37" y="2252046"/>
            <a:ext cx="3269650" cy="33465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347741" y="36153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Re }L &#10;\end{align*}&lt;/body&gt;&#10;  &lt;fcolor&gt;FF000000&lt;/fcolor&gt;&#10;  &lt;bcolor&gt;FFFFFFFF&lt;/bcolor&gt;&#10;  &lt;transparent&gt;True&lt;/transparent&gt;&#10;  &lt;resolution&gt;1800&lt;/resolution&gt;&#10;  &lt;imageh&gt;176&lt;/imageh&gt;&#10;  &lt;imagew&gt;44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84" y="5689705"/>
            <a:ext cx="391237" cy="15473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{\rm Im }L &#10;\end{align*}&lt;/body&gt;&#10;  &lt;fcolor&gt;FF000000&lt;/fcolor&gt;&#10;  &lt;bcolor&gt;FFFFFFFF&lt;/bcolor&gt;&#10;  &lt;transparent&gt;True&lt;/transparent&gt;&#10;  &lt;resolution&gt;1800&lt;/resolution&gt;&#10;  &lt;imageh&gt;170&lt;/imageh&gt;&#10;  &lt;imagew&gt;451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00" y="3703625"/>
            <a:ext cx="396512" cy="14946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27" name="直線矢印コネクタ 26"/>
          <p:cNvCxnSpPr/>
          <p:nvPr/>
        </p:nvCxnSpPr>
        <p:spPr>
          <a:xfrm>
            <a:off x="8131268" y="3554327"/>
            <a:ext cx="0" cy="4912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420579" y="3312962"/>
            <a:ext cx="94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/>
                </a:solidFill>
              </a:rPr>
              <a:t>transverse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7095907" y="4016164"/>
            <a:ext cx="918200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835354" y="4165254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longitudinal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6627373" y="3293716"/>
            <a:ext cx="669902" cy="476113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839496" y="2968240"/>
            <a:ext cx="1246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</a:rPr>
              <a:t>absolute value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111770" y="6889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P.M. Lo, B. </a:t>
            </a:r>
            <a:r>
              <a:rPr lang="en-US" altLang="ja-JP" sz="1200" dirty="0" err="1"/>
              <a:t>Friman</a:t>
            </a:r>
            <a:r>
              <a:rPr lang="en-US" altLang="ja-JP" sz="1200" dirty="0"/>
              <a:t>, O. </a:t>
            </a:r>
            <a:r>
              <a:rPr lang="en-US" altLang="ja-JP" sz="1200" dirty="0" err="1"/>
              <a:t>Kaczmarek</a:t>
            </a:r>
            <a:r>
              <a:rPr lang="en-US" altLang="ja-JP" sz="1200" dirty="0"/>
              <a:t>, K. Redlich and </a:t>
            </a:r>
            <a:r>
              <a:rPr lang="en-US" altLang="ja-JP" sz="1200" dirty="0" smtClean="0"/>
              <a:t>C. Sasaki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 smtClean="0"/>
              <a:t>Phys</a:t>
            </a:r>
            <a:r>
              <a:rPr lang="en-US" altLang="ja-JP" sz="1200" dirty="0"/>
              <a:t>. Rev. D88, 014506 (2013); Phys. Rev. D88, 074502 (2013)</a:t>
            </a:r>
            <a:endParaRPr lang="ja-JP" altLang="en-US" sz="1200" dirty="0"/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4597883" y="1292783"/>
            <a:ext cx="31767" cy="499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8" y="1256740"/>
            <a:ext cx="2634356" cy="520314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2219" y="1338060"/>
            <a:ext cx="1492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loop:</a:t>
            </a:r>
            <a:endParaRPr kumimoji="1" lang="ja-JP" altLang="en-US" sz="1600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8" y="1979791"/>
            <a:ext cx="1213570" cy="21144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12219" y="1926317"/>
            <a:ext cx="2402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Z3 rotated Polyakov loop: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219" y="2262877"/>
            <a:ext cx="2526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longitudinal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316351"/>
            <a:ext cx="1130948" cy="259416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2219" y="2576550"/>
            <a:ext cx="242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Transverse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630024"/>
            <a:ext cx="1141609" cy="259416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12219" y="3073066"/>
            <a:ext cx="276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3463100"/>
            <a:ext cx="2551752" cy="1579469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111712" y="5063271"/>
            <a:ext cx="353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Ratios of 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5579429"/>
            <a:ext cx="2360916" cy="468428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227021"/>
            <a:ext cx="162147" cy="162147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504501" y="6154207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temperature</a:t>
            </a:r>
            <a:endParaRPr kumimoji="1" lang="ja-JP" altLang="en-US" sz="1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_{\rm \sigma}, \ N_\tau&#10;\end{align*}&lt;/body&gt;&#10;  &lt;fcolor&gt;FF000000&lt;/fcolor&gt;&#10;  &lt;bcolor&gt;FFFFFFFF&lt;/bcolor&gt;&#10;  &lt;transparent&gt;True&lt;/transparent&gt;&#10;  &lt;resolution&gt;1800&lt;/resolution&gt;&#10;  &lt;imageh&gt;218&lt;/imageh&gt;&#10;  &lt;imagew&gt;8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570670"/>
            <a:ext cx="732008" cy="194845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1112502" y="6487646"/>
            <a:ext cx="257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spatial and temporal lattice size</a:t>
            </a:r>
            <a:endParaRPr kumimoji="1" lang="ja-JP" altLang="en-US" sz="1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179509" y="1854202"/>
            <a:ext cx="354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Scattered plot of </a:t>
            </a:r>
            <a:r>
              <a:rPr kumimoji="1" lang="en-US" altLang="ja-JP" dirty="0" smtClean="0"/>
              <a:t>the Polyakov loop</a:t>
            </a:r>
            <a:r>
              <a:rPr lang="en-US" altLang="ja-JP" dirty="0" smtClean="0"/>
              <a:t>s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279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2" y="-197922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Polyakov loop fluctuations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111770" y="6889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P.M. Lo, B. </a:t>
            </a:r>
            <a:r>
              <a:rPr lang="en-US" altLang="ja-JP" sz="1200" dirty="0" err="1"/>
              <a:t>Friman</a:t>
            </a:r>
            <a:r>
              <a:rPr lang="en-US" altLang="ja-JP" sz="1200" dirty="0"/>
              <a:t>, O. </a:t>
            </a:r>
            <a:r>
              <a:rPr lang="en-US" altLang="ja-JP" sz="1200" dirty="0" err="1"/>
              <a:t>Kaczmarek</a:t>
            </a:r>
            <a:r>
              <a:rPr lang="en-US" altLang="ja-JP" sz="1200" dirty="0"/>
              <a:t>, K. Redlich and </a:t>
            </a:r>
            <a:r>
              <a:rPr lang="en-US" altLang="ja-JP" sz="1200" dirty="0" smtClean="0"/>
              <a:t>C. Sasaki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 smtClean="0"/>
              <a:t>Phys</a:t>
            </a:r>
            <a:r>
              <a:rPr lang="en-US" altLang="ja-JP" sz="1200" dirty="0"/>
              <a:t>. Rev. D88, 014506 (2013); Phys. Rev. D88, 074502 (2013)</a:t>
            </a:r>
            <a:endParaRPr lang="ja-JP" altLang="en-US" sz="12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L \equiv&#10;\frac{1}{N_{\rm c}V} \sum_s {\rm tr}_c&#10;\{\prod_{i=0}^{N_\tau-1}U_4(s+i\hat{4})\}&#10;\end{align*}&lt;/body&gt;&#10;  &lt;fcolor&gt;FF000000&lt;/fcolor&gt;&#10;  &lt;bcolor&gt;FFFFFFFF&lt;/bcolor&gt;&#10;  &lt;transparent&gt;True&lt;/transparent&gt;&#10;  &lt;resolution&gt;1800&lt;/resolution&gt;&#10;  &lt;imageh&gt;730&lt;/imageh&gt;&#10;  &lt;imagew&gt;3696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8" y="1256740"/>
            <a:ext cx="2634356" cy="52031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2219" y="1338060"/>
            <a:ext cx="1492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loop:</a:t>
            </a:r>
            <a:endParaRPr kumimoji="1" lang="ja-JP" altLang="en-US" sz="16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L}&#10;=&#10;L \mathrm{e}^{2\pi k i/3}&#10;\end{align*}&lt;/body&gt;&#10;  &lt;fcolor&gt;FF000000&lt;/fcolor&gt;&#10;  &lt;bcolor&gt;FFFFFFFF&lt;/bcolor&gt;&#10;  &lt;transparent&gt;True&lt;/transparent&gt;&#10;  &lt;resolution&gt;1800&lt;/resolution&gt;&#10;  &lt;imageh&gt;238&lt;/imageh&gt;&#10;  &lt;imagew&gt;136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8" y="1979791"/>
            <a:ext cx="1213570" cy="211442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12219" y="1926317"/>
            <a:ext cx="2402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Z3 rotated Polyakov loop:</a:t>
            </a:r>
            <a:endParaRPr kumimoji="1" lang="ja-JP" altLang="en-US" sz="1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219" y="2262877"/>
            <a:ext cx="2526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longitudinal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L_L \equiv {\rm Re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7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316351"/>
            <a:ext cx="1130948" cy="259416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12219" y="2576550"/>
            <a:ext cx="242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Transverse</a:t>
            </a:r>
            <a:r>
              <a:rPr kumimoji="1" lang="en-US" altLang="ja-JP" sz="1600" dirty="0" smtClean="0"/>
              <a:t> Polyakov loop:</a:t>
            </a:r>
            <a:endParaRPr kumimoji="1" lang="ja-JP" altLang="en-US" sz="1600" dirty="0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L_T \equiv {\rm Im}(\tilde{L})\end{align*}&lt;/body&gt;&#10;  &lt;fcolor&gt;FF000000&lt;/fcolor&gt;&#10;  &lt;bcolor&gt;FFFFFFFF&lt;/bcolor&gt;&#10;  &lt;transparent&gt;True&lt;/transparent&gt;&#10;  &lt;resolution&gt;1800&lt;/resolution&gt;&#10;  &lt;imageh&gt;292&lt;/imageh&gt;&#10;  &lt;imagew&gt;128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3" y="2630024"/>
            <a:ext cx="1141609" cy="25941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2219" y="3073066"/>
            <a:ext cx="276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&amp;amp;T^3\chi_A=\frac{N_\sigma^3}{N_\tau^3}[\langle |L|^2 \rangle-\langle |L| \rangle^2], \\&#10;&amp;amp;T^3\chi_L=\frac{N_\sigma^3}{N_\tau^3}[\langle (L_L)^2 \rangle-\langle L_L \rangle^2], \\&#10;&amp;amp;T^3\chi_T=\frac{N_\sigma^3}{N_\tau^3}[\langle (L_T)^2 \rangle-\langle L_T \rangle^2]&#10;\end{align*}&lt;/body&gt;&#10;  &lt;fcolor&gt;FF000000&lt;/fcolor&gt;&#10;  &lt;bcolor&gt;FFFFFFFF&lt;/bcolor&gt;&#10;  &lt;transparent&gt;True&lt;/transparent&gt;&#10;  &lt;resolution&gt;1800&lt;/resolution&gt;&#10;  &lt;imageh&gt;2016&lt;/imageh&gt;&#10;  &lt;imagew&gt;3257&lt;/imagew&gt;&#10;  &lt;scale&gt;50&lt;/scale&gt;&#10;  &lt;cursor&gt;19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3463100"/>
            <a:ext cx="2551752" cy="157946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111712" y="5063271"/>
            <a:ext cx="353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Ratios of </a:t>
            </a:r>
            <a:r>
              <a:rPr kumimoji="1" lang="en-US" altLang="ja-JP" sz="1600" dirty="0" smtClean="0"/>
              <a:t>Polyakov loop susceptibilities:</a:t>
            </a:r>
            <a:endParaRPr kumimoji="1" lang="ja-JP" altLang="en-US" sz="1600" dirty="0"/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R_A \equiv \frac{\chi_A}{\chi_L}, \ \ \ \ R_T \equiv \frac{\chi_T}{\chi_L}&#10;\end{align*}&lt;/body&gt;&#10;  &lt;fcolor&gt;FF000000&lt;/fcolor&gt;&#10;  &lt;bcolor&gt;FFFFFFFF&lt;/bcolor&gt;&#10;  &lt;transparent&gt;True&lt;/transparent&gt;&#10;  &lt;resolution&gt;1800&lt;/resolution&gt;&#10;  &lt;imageh&gt;499&lt;/imageh&gt;&#10;  &lt;imagew&gt;251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6" y="5579429"/>
            <a:ext cx="2360916" cy="468428"/>
          </a:xfrm>
          <a:prstGeom prst="rect">
            <a:avLst/>
          </a:prstGeom>
        </p:spPr>
      </p:pic>
      <p:cxnSp>
        <p:nvCxnSpPr>
          <p:cNvPr id="64" name="直線コネクタ 63"/>
          <p:cNvCxnSpPr/>
          <p:nvPr/>
        </p:nvCxnSpPr>
        <p:spPr>
          <a:xfrm flipH="1">
            <a:off x="4597883" y="1292783"/>
            <a:ext cx="31767" cy="499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227021"/>
            <a:ext cx="162147" cy="162147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504501" y="6154207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temperature</a:t>
            </a:r>
            <a:endParaRPr kumimoji="1" lang="ja-JP" altLang="en-US" sz="1400" dirty="0"/>
          </a:p>
        </p:txBody>
      </p:sp>
      <p:pic>
        <p:nvPicPr>
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N_{\rm \sigma}, \ N_\tau&#10;\end{align*}&lt;/body&gt;&#10;  &lt;fcolor&gt;FF000000&lt;/fcolor&gt;&#10;  &lt;bcolor&gt;FFFFFFFF&lt;/bcolor&gt;&#10;  &lt;transparent&gt;True&lt;/transparent&gt;&#10;  &lt;resolution&gt;1800&lt;/resolution&gt;&#10;  &lt;imageh&gt;218&lt;/imageh&gt;&#10;  &lt;imagew&gt;8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6570670"/>
            <a:ext cx="732008" cy="194845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1112502" y="6487646"/>
            <a:ext cx="257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spatial and temporal lattice size</a:t>
            </a:r>
            <a:endParaRPr kumimoji="1" lang="ja-JP" altLang="en-US" sz="14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2993"/>
            <a:ext cx="4572000" cy="32004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5037309" y="1292783"/>
            <a:ext cx="33820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In particular, </a:t>
            </a: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   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is a sensitive probe 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for deconfinement transition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96501" y="5718204"/>
            <a:ext cx="3141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en-US" altLang="ja-JP" dirty="0" err="1" smtClean="0"/>
              <a:t>nf</a:t>
            </a:r>
            <a:r>
              <a:rPr kumimoji="1" lang="en-US" altLang="ja-JP" dirty="0" smtClean="0"/>
              <a:t>=0: quenched level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b="1" dirty="0" err="1" smtClean="0">
                <a:solidFill>
                  <a:srgbClr val="A62A97"/>
                </a:solidFill>
              </a:rPr>
              <a:t>nf</a:t>
            </a:r>
            <a:r>
              <a:rPr lang="en-US" altLang="ja-JP" b="1" dirty="0" smtClean="0">
                <a:solidFill>
                  <a:srgbClr val="A62A97"/>
                </a:solidFill>
              </a:rPr>
              <a:t>=2+1: (2+1)flavor full QCD</a:t>
            </a:r>
          </a:p>
          <a:p>
            <a:r>
              <a:rPr lang="en-US" altLang="ja-JP" b="1" dirty="0">
                <a:solidFill>
                  <a:srgbClr val="A62A97"/>
                </a:solidFill>
              </a:rPr>
              <a:t> </a:t>
            </a:r>
            <a:r>
              <a:rPr lang="en-US" altLang="ja-JP" b="1" dirty="0" smtClean="0">
                <a:solidFill>
                  <a:srgbClr val="A62A97"/>
                </a:solidFill>
              </a:rPr>
              <a:t>                  (near physical point)</a:t>
            </a:r>
            <a:endParaRPr kumimoji="1" lang="ja-JP" altLang="en-US" b="1" dirty="0">
              <a:solidFill>
                <a:srgbClr val="A62A97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 &#10;\textcolor{red}{R_A}&#10;\end{align*}&lt;/body&gt;&#10;  &lt;fcolor&gt;FF000000&lt;/fcolor&gt;&#10;  &lt;bcolor&gt;FFFFFFFF&lt;/bcolor&gt;&#10;  &lt;transparent&gt;True&lt;/transparent&gt;&#10;  &lt;resolution&gt;1800&lt;/resolution&gt;&#10;  &lt;imageh&gt;208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8" y="1666792"/>
            <a:ext cx="300395" cy="1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 L = 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 1 8 < / c u r s o r >  
 < / T e X T e X > 
</file>

<file path=customXml/itemProps1.xml><?xml version="1.0" encoding="utf-8"?>
<ds:datastoreItem xmlns:ds="http://schemas.openxmlformats.org/officeDocument/2006/customXml" ds:itemID="{2ECE7BC5-B318-4DF1-B0A7-441EED2D33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18189</TotalTime>
  <Words>4817</Words>
  <Application>Microsoft Office PowerPoint</Application>
  <PresentationFormat>画面に合わせる (4:3)</PresentationFormat>
  <Paragraphs>719</Paragraphs>
  <Slides>60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9" baseType="lpstr">
      <vt:lpstr>Dotum</vt:lpstr>
      <vt:lpstr>ＭＳ Ｐゴシック</vt:lpstr>
      <vt:lpstr>ＭＳ Ｐゴシック</vt:lpstr>
      <vt:lpstr>Arial</vt:lpstr>
      <vt:lpstr>Book Antiqua</vt:lpstr>
      <vt:lpstr>Calibri</vt:lpstr>
      <vt:lpstr>Calibri Light</vt:lpstr>
      <vt:lpstr>Times New Roman</vt:lpstr>
      <vt:lpstr>Office テーマ</vt:lpstr>
      <vt:lpstr>Lattice QCD study for relation  between confinement and chiral symmetry breaking</vt:lpstr>
      <vt:lpstr>PowerPoint プレゼンテーション</vt:lpstr>
      <vt:lpstr>Contents</vt:lpstr>
      <vt:lpstr>Contents</vt:lpstr>
      <vt:lpstr>Introduction – Quark confinement</vt:lpstr>
      <vt:lpstr>Polyakov loop fluctuations</vt:lpstr>
      <vt:lpstr>Polyakov loop fluctuations</vt:lpstr>
      <vt:lpstr>Polyakov loop fluctuations</vt:lpstr>
      <vt:lpstr>Polyakov loop fluctuations</vt:lpstr>
      <vt:lpstr>Polyakov loop fluctuations</vt:lpstr>
      <vt:lpstr>Introduction – Chiral Symmetry Breaking</vt:lpstr>
      <vt:lpstr>QCD phase transition at finite temperature</vt:lpstr>
      <vt:lpstr>QCD phase transition at finite temperature</vt:lpstr>
      <vt:lpstr>Contents</vt:lpstr>
      <vt:lpstr>Our strategy</vt:lpstr>
      <vt:lpstr>Our strategy</vt:lpstr>
      <vt:lpstr>Our strategy</vt:lpstr>
      <vt:lpstr>Our strategy</vt:lpstr>
      <vt:lpstr>Our strategy</vt:lpstr>
      <vt:lpstr>An analytical relation between Polyakov loop and Dirac mode  on temporally odd-number lattice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</vt:lpstr>
      <vt:lpstr>PowerPoint プレゼンテーション</vt:lpstr>
      <vt:lpstr>PowerPoint プレゼンテーション</vt:lpstr>
      <vt:lpstr>PowerPoint プレゼンテーション</vt:lpstr>
      <vt:lpstr>Contents</vt:lpstr>
      <vt:lpstr>Fermion-doubling problem and chiral symmetry  on the lattice</vt:lpstr>
      <vt:lpstr>Recent progress: Overlap-Dirac operator</vt:lpstr>
      <vt:lpstr>Polyakov loop and overlap-Dirac modes</vt:lpstr>
      <vt:lpstr>Polyakov loop and overlap-Dirac modes</vt:lpstr>
      <vt:lpstr>Polyakov loop and overlap-Dirac modes</vt:lpstr>
      <vt:lpstr>Polyakov loop and overlap-Dirac modes</vt:lpstr>
      <vt:lpstr>Polyakov loop and overlap-Dirac modes</vt:lpstr>
      <vt:lpstr>Polyakov loop and overlap-Dirac modes</vt:lpstr>
      <vt:lpstr>Summary</vt:lpstr>
      <vt:lpstr>Appendix</vt:lpstr>
      <vt:lpstr>An analytical relation between Polyakov loop and Dirac mode  on temporally odd-number lattice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Analytical relation between Polyakov loop and Dirac modes with twisted boundary condition</vt:lpstr>
      <vt:lpstr>Why Polyakov loop fluctuations?</vt:lpstr>
      <vt:lpstr>v.s.             ,</vt:lpstr>
      <vt:lpstr>v.s.             ,</vt:lpstr>
      <vt:lpstr>v.s.             ,</vt:lpstr>
      <vt:lpstr>v.s.             ,</vt:lpstr>
      <vt:lpstr>Polyakov loop and overlap-Dirac modes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Polyakov loop fluctuations in terms of Dirac eigenmodes</dc:title>
  <dc:creator>mogu</dc:creator>
  <cp:lastModifiedBy>mogu</cp:lastModifiedBy>
  <cp:revision>535</cp:revision>
  <cp:lastPrinted>2015-03-19T04:04:57Z</cp:lastPrinted>
  <dcterms:created xsi:type="dcterms:W3CDTF">2013-05-20T07:53:07Z</dcterms:created>
  <dcterms:modified xsi:type="dcterms:W3CDTF">2016-08-02T03:34:11Z</dcterms:modified>
</cp:coreProperties>
</file>