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71" r:id="rId3"/>
    <p:sldId id="546" r:id="rId4"/>
    <p:sldId id="377" r:id="rId5"/>
    <p:sldId id="378" r:id="rId6"/>
    <p:sldId id="438" r:id="rId7"/>
    <p:sldId id="415" r:id="rId8"/>
    <p:sldId id="421" r:id="rId9"/>
    <p:sldId id="524" r:id="rId10"/>
    <p:sldId id="457" r:id="rId11"/>
    <p:sldId id="507" r:id="rId12"/>
    <p:sldId id="544" r:id="rId13"/>
    <p:sldId id="423" r:id="rId14"/>
    <p:sldId id="426" r:id="rId15"/>
    <p:sldId id="427" r:id="rId16"/>
    <p:sldId id="595" r:id="rId17"/>
    <p:sldId id="567" r:id="rId18"/>
    <p:sldId id="574" r:id="rId19"/>
    <p:sldId id="591" r:id="rId20"/>
    <p:sldId id="571" r:id="rId21"/>
    <p:sldId id="560" r:id="rId22"/>
    <p:sldId id="586" r:id="rId23"/>
  </p:sldIdLst>
  <p:sldSz cx="9144000" cy="6858000" type="screen4x3"/>
  <p:notesSz cx="6794500" cy="99314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793" autoAdjust="0"/>
    <p:restoredTop sz="82754" autoAdjust="0"/>
  </p:normalViewPr>
  <p:slideViewPr>
    <p:cSldViewPr>
      <p:cViewPr varScale="1">
        <p:scale>
          <a:sx n="64" d="100"/>
          <a:sy n="64" d="100"/>
        </p:scale>
        <p:origin x="73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4C812-5117-4B75-BC65-AA04CBE82EA6}" type="datetimeFigureOut">
              <a:rPr kumimoji="1" lang="ja-JP" altLang="en-US" smtClean="0"/>
              <a:t>2016/7/31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657C2-581B-4423-850E-A5A7764BDA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296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6275F-906B-4CD6-BF2A-4CA14C8A71A0}" type="datetimeFigureOut">
              <a:rPr kumimoji="1" lang="ja-JP" altLang="en-US" smtClean="0"/>
              <a:pPr/>
              <a:t>2016/7/31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A809C-F7FB-4368-AFDB-6CFCD3B42F6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47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A809C-F7FB-4368-AFDB-6CFCD3B42F6C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9756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A809C-F7FB-4368-AFDB-6CFCD3B42F6C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060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F4A3D-0F23-4B4E-9C82-6293CFDB6B29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9778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F4A3D-0F23-4B4E-9C82-6293CFDB6B29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5686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F4A3D-0F23-4B4E-9C82-6293CFDB6B29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9896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A809C-F7FB-4368-AFDB-6CFCD3B42F6C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5841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1D4361-9393-4EBB-932D-45A8F8E66BFB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33139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CF183-F8CF-4370-842B-4BEA4B3BE754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65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CF183-F8CF-4370-842B-4BEA4B3BE754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0134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A809C-F7FB-4368-AFDB-6CFCD3B42F6C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9754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A809C-F7FB-4368-AFDB-6CFCD3B42F6C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2965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J-PARC: Japan Proton Accelerator Research Complex.</a:t>
            </a:r>
          </a:p>
          <a:p>
            <a:r>
              <a:rPr kumimoji="1" lang="en-US" altLang="ja-JP" dirty="0" smtClean="0"/>
              <a:t>JAEA:</a:t>
            </a:r>
            <a:r>
              <a:rPr kumimoji="1" lang="en-US" altLang="ja-JP" baseline="0" dirty="0" smtClean="0"/>
              <a:t> </a:t>
            </a:r>
            <a:r>
              <a:rPr kumimoji="1" lang="en-US" altLang="ja-JP" dirty="0" smtClean="0"/>
              <a:t>Japan Atomic Energy Agency.</a:t>
            </a:r>
          </a:p>
          <a:p>
            <a:r>
              <a:rPr kumimoji="1" lang="en-US" altLang="ja-JP" dirty="0" smtClean="0"/>
              <a:t>RCS: Rapid Cycling Synchrotron. 3GeV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A809C-F7FB-4368-AFDB-6CFCD3B42F6C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870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5AFAA-0F3B-4FA0-A6E6-2ACCD6FFA6BA}" type="slidenum">
              <a:rPr lang="en-US" altLang="ja-JP" smtClean="0"/>
              <a:pPr/>
              <a:t>11</a:t>
            </a:fld>
            <a:endParaRPr lang="en-US" altLang="ja-JP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786428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9057-C82F-4558-9632-38B44D198D94}" type="datetime1">
              <a:rPr kumimoji="1" lang="ja-JP" altLang="en-US" smtClean="0"/>
              <a:t>2016/7/31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A0855-6767-43BE-95E3-A2C90A24FD56}" type="datetime1">
              <a:rPr kumimoji="1" lang="ja-JP" altLang="en-US" smtClean="0"/>
              <a:t>2016/7/31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37C7E-AA03-4BBC-9371-354B012C207C}" type="datetime1">
              <a:rPr kumimoji="1" lang="ja-JP" altLang="en-US" smtClean="0"/>
              <a:t>2016/7/31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6BA2552-C18D-45E6-B94F-347F46744A2B}" type="datetime1">
              <a:rPr lang="ja-JP" altLang="en-US" smtClean="0"/>
              <a:t>2016/7/31</a:t>
            </a:fld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45B55C6-B814-47B4-B911-F9DE7C22559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3EBA-057F-4334-9F99-070711FC65F0}" type="datetime1">
              <a:rPr kumimoji="1" lang="ja-JP" altLang="en-US" smtClean="0"/>
              <a:t>2016/7/31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76C6-9241-4AD1-B014-85E0D7946D1D}" type="datetime1">
              <a:rPr kumimoji="1" lang="ja-JP" altLang="en-US" smtClean="0"/>
              <a:t>2016/7/31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91CB-D2F2-4EBA-B6F9-421689A4264A}" type="datetime1">
              <a:rPr kumimoji="1" lang="ja-JP" altLang="en-US" smtClean="0"/>
              <a:t>2016/7/31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776D1-E792-4BC1-844D-5049A49D52D9}" type="datetime1">
              <a:rPr kumimoji="1" lang="ja-JP" altLang="en-US" smtClean="0"/>
              <a:t>2016/7/31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9E43-7251-4BA6-8FAA-B98E86998B56}" type="datetime1">
              <a:rPr kumimoji="1" lang="ja-JP" altLang="en-US" smtClean="0"/>
              <a:t>2016/7/31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B2EA-6B73-403D-85C3-5B3C8EDBD186}" type="datetime1">
              <a:rPr kumimoji="1" lang="ja-JP" altLang="en-US" smtClean="0"/>
              <a:t>2016/7/31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F02EE-D15E-4DE6-B42F-77DAE2342C2E}" type="datetime1">
              <a:rPr kumimoji="1" lang="ja-JP" altLang="en-US" smtClean="0"/>
              <a:t>2016/7/31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3687-523D-4CE7-92C8-DEE2EF9C930F}" type="datetime1">
              <a:rPr kumimoji="1" lang="ja-JP" altLang="en-US" smtClean="0"/>
              <a:t>2016/7/31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01B9A-4983-409A-AC3E-8F5F75458F03}" type="datetime1">
              <a:rPr kumimoji="1" lang="ja-JP" altLang="en-US" smtClean="0"/>
              <a:t>2016/7/31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12" Type="http://schemas.openxmlformats.org/officeDocument/2006/relationships/image" Target="../media/image49.emf"/><Relationship Id="rId2" Type="http://schemas.openxmlformats.org/officeDocument/2006/relationships/image" Target="../media/image27.png"/><Relationship Id="rId16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5" Type="http://schemas.openxmlformats.org/officeDocument/2006/relationships/image" Target="../media/image52.emf"/><Relationship Id="rId10" Type="http://schemas.openxmlformats.org/officeDocument/2006/relationships/image" Target="../media/image47.emf"/><Relationship Id="rId4" Type="http://schemas.openxmlformats.org/officeDocument/2006/relationships/image" Target="../media/image43.png"/><Relationship Id="rId9" Type="http://schemas.microsoft.com/office/2007/relationships/hdphoto" Target="../media/hdphoto3.wdp"/><Relationship Id="rId14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-828600" y="-2907704"/>
            <a:ext cx="4163319" cy="9248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9500" b="1" i="1" dirty="0" smtClean="0">
                <a:solidFill>
                  <a:schemeClr val="bg1">
                    <a:lumMod val="85000"/>
                  </a:schemeClr>
                </a:solidFill>
                <a:latin typeface="Symbol" pitchFamily="18" charset="2"/>
              </a:rPr>
              <a:t>f</a:t>
            </a:r>
            <a:endParaRPr kumimoji="1" lang="ja-JP" altLang="en-US" sz="59500" b="1" i="1" dirty="0">
              <a:solidFill>
                <a:schemeClr val="bg1">
                  <a:lumMod val="85000"/>
                </a:schemeClr>
              </a:solidFill>
              <a:latin typeface="Symbol" pitchFamily="18" charset="2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Experimental study of </a:t>
            </a:r>
            <a:r>
              <a:rPr lang="en-US" altLang="ja-JP" dirty="0" smtClean="0"/>
              <a:t>in-medium spectral change of vector mesons</a:t>
            </a:r>
            <a:br>
              <a:rPr lang="en-US" altLang="ja-JP" dirty="0" smtClean="0"/>
            </a:br>
            <a:r>
              <a:rPr lang="en-US" altLang="ja-JP" dirty="0" smtClean="0"/>
              <a:t>at </a:t>
            </a:r>
            <a:r>
              <a:rPr lang="en-US" altLang="ja-JP" dirty="0"/>
              <a:t>J-PARC</a:t>
            </a:r>
            <a:endParaRPr kumimoji="1" lang="ja-JP" alt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16824" cy="220709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K. Aoki</a:t>
            </a:r>
          </a:p>
          <a:p>
            <a:r>
              <a:rPr lang="en-US" altLang="ja-JP" dirty="0" smtClean="0"/>
              <a:t>KEK / J-PARC</a:t>
            </a:r>
          </a:p>
          <a:p>
            <a:r>
              <a:rPr kumimoji="1" lang="en-US" altLang="ja-JP" dirty="0" smtClean="0"/>
              <a:t>Meson In Nucleus 2016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04606"/>
            <a:ext cx="8079500" cy="611686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609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en-US" altLang="ja-JP" dirty="0" smtClean="0"/>
              <a:t>J-PARC  </a:t>
            </a:r>
            <a:r>
              <a:rPr kumimoji="1" lang="en-US" altLang="ja-JP" sz="3100" dirty="0" smtClean="0"/>
              <a:t>(Proton Accelerator Research Complex)</a:t>
            </a:r>
            <a:endParaRPr kumimoji="1" lang="ja-JP" altLang="en-US" sz="31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35180" y="6551736"/>
            <a:ext cx="364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Borrowed from Tadashi </a:t>
            </a:r>
            <a:r>
              <a:rPr kumimoji="1" lang="en-US" altLang="ja-JP" dirty="0" err="1" smtClean="0"/>
              <a:t>Koseki’s</a:t>
            </a:r>
            <a:r>
              <a:rPr kumimoji="1" lang="en-US" altLang="ja-JP" dirty="0" smtClean="0"/>
              <a:t> slide</a:t>
            </a:r>
            <a:endParaRPr kumimoji="1" lang="ja-JP" altLang="en-US" dirty="0"/>
          </a:p>
        </p:txBody>
      </p:sp>
      <p:sp>
        <p:nvSpPr>
          <p:cNvPr id="6" name="平行四辺形 5"/>
          <p:cNvSpPr/>
          <p:nvPr/>
        </p:nvSpPr>
        <p:spPr>
          <a:xfrm rot="1231849">
            <a:off x="5282130" y="5340391"/>
            <a:ext cx="1446820" cy="695571"/>
          </a:xfrm>
          <a:prstGeom prst="parallelogram">
            <a:avLst>
              <a:gd name="adj" fmla="val 45904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3938937" y="4847739"/>
            <a:ext cx="511252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4173259" y="5099767"/>
            <a:ext cx="1832281" cy="5361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 rot="1227660">
            <a:off x="4426594" y="4724513"/>
            <a:ext cx="12606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Switch Yard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 rot="1257984">
            <a:off x="5963783" y="5090000"/>
            <a:ext cx="12950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Hadron Hall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75656" y="998884"/>
            <a:ext cx="237626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 smtClean="0"/>
              <a:t>Linac</a:t>
            </a:r>
            <a:r>
              <a:rPr kumimoji="1" lang="en-US" altLang="ja-JP" dirty="0" smtClean="0"/>
              <a:t>   400MeV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95794" y="2266352"/>
            <a:ext cx="10995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RCS 3GeV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 rot="1249740">
            <a:off x="1828987" y="4779439"/>
            <a:ext cx="1667206" cy="381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MR 30 </a:t>
            </a:r>
            <a:r>
              <a:rPr kumimoji="1" lang="en-US" altLang="ja-JP" dirty="0" err="1" smtClean="0"/>
              <a:t>GeV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 rot="1054189">
            <a:off x="3001529" y="5224015"/>
            <a:ext cx="162858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30GeV proton</a:t>
            </a:r>
          </a:p>
          <a:p>
            <a:r>
              <a:rPr lang="en-US" altLang="ja-JP" dirty="0" smtClean="0"/>
              <a:t>Slow extraction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27584" y="2349774"/>
            <a:ext cx="237972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Neutrino beams</a:t>
            </a:r>
          </a:p>
          <a:p>
            <a:r>
              <a:rPr kumimoji="1" lang="en-US" altLang="ja-JP" dirty="0" smtClean="0"/>
              <a:t>to Super K </a:t>
            </a:r>
            <a:r>
              <a:rPr lang="en-US" altLang="ja-JP" dirty="0" smtClean="0"/>
              <a:t>(T2K)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807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  <p:bldP spid="17" grpId="0" animBg="1"/>
      <p:bldP spid="11" grpId="0" animBg="1"/>
      <p:bldP spid="14" grpId="0" animBg="1"/>
      <p:bldP spid="16" grpId="0" animBg="1"/>
      <p:bldP spid="5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" y="2363756"/>
            <a:ext cx="9046414" cy="352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00"/>
            <a:ext cx="8229600" cy="74590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ja-JP" dirty="0" smtClean="0"/>
              <a:t>Beam Line at J-PARC Hadron Hall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874958"/>
            <a:ext cx="8229600" cy="96986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2800" dirty="0" smtClean="0"/>
              <a:t>30GeV proton   --- 40 kW (5x10</a:t>
            </a:r>
            <a:r>
              <a:rPr lang="en-US" altLang="ja-JP" sz="2800" baseline="30000" dirty="0" smtClean="0"/>
              <a:t>13</a:t>
            </a:r>
            <a:r>
              <a:rPr lang="en-US" altLang="ja-JP" sz="2800" dirty="0" smtClean="0"/>
              <a:t>ppp) as of 2016.</a:t>
            </a:r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>
          <a:xfrm>
            <a:off x="6642997" y="6317822"/>
            <a:ext cx="2133600" cy="365125"/>
          </a:xfrm>
        </p:spPr>
        <p:txBody>
          <a:bodyPr/>
          <a:lstStyle/>
          <a:p>
            <a:pPr>
              <a:defRPr/>
            </a:pPr>
            <a:fld id="{431F7495-D45D-45A0-A27E-05FECA0391E1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4227232" y="1943163"/>
            <a:ext cx="3935144" cy="1340994"/>
            <a:chOff x="4239492" y="2898856"/>
            <a:chExt cx="3935144" cy="1340994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5949759" y="2898856"/>
              <a:ext cx="2224877" cy="1340994"/>
              <a:chOff x="5949759" y="2898856"/>
              <a:chExt cx="2224877" cy="1340994"/>
            </a:xfrm>
          </p:grpSpPr>
          <p:sp>
            <p:nvSpPr>
              <p:cNvPr id="11" name="テキスト ボックス 10"/>
              <p:cNvSpPr txBox="1"/>
              <p:nvPr/>
            </p:nvSpPr>
            <p:spPr>
              <a:xfrm>
                <a:off x="7289903" y="2907846"/>
                <a:ext cx="641522" cy="40011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/>
                  <a:t>K1.8</a:t>
                </a:r>
                <a:endParaRPr kumimoji="1" lang="ja-JP" altLang="en-US" sz="2000" dirty="0"/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5949759" y="2898856"/>
                <a:ext cx="920445" cy="40011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/>
                  <a:t>K1.8BR</a:t>
                </a:r>
                <a:endParaRPr kumimoji="1" lang="ja-JP" altLang="en-US" sz="2000" dirty="0"/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7784786" y="3839740"/>
                <a:ext cx="389850" cy="40011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/>
                  <a:t>K</a:t>
                </a:r>
                <a:r>
                  <a:rPr kumimoji="1" lang="en-US" altLang="ja-JP" sz="2000" baseline="-25000" dirty="0" smtClean="0"/>
                  <a:t>L</a:t>
                </a:r>
                <a:endParaRPr kumimoji="1" lang="ja-JP" altLang="en-US" sz="2000" baseline="-25000" dirty="0"/>
              </a:p>
            </p:txBody>
          </p:sp>
        </p:grpSp>
        <p:cxnSp>
          <p:nvCxnSpPr>
            <p:cNvPr id="7" name="直線矢印コネクタ 6"/>
            <p:cNvCxnSpPr>
              <a:stCxn id="9" idx="3"/>
            </p:cNvCxnSpPr>
            <p:nvPr/>
          </p:nvCxnSpPr>
          <p:spPr>
            <a:xfrm>
              <a:off x="5266248" y="3335361"/>
              <a:ext cx="995763" cy="56258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4239492" y="3150695"/>
              <a:ext cx="102675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T1 target</a:t>
              </a:r>
              <a:endParaRPr kumimoji="1" lang="ja-JP" altLang="en-US" dirty="0"/>
            </a:p>
          </p:txBody>
        </p:sp>
      </p:grpSp>
      <p:cxnSp>
        <p:nvCxnSpPr>
          <p:cNvPr id="6" name="直線矢印コネクタ 5"/>
          <p:cNvCxnSpPr/>
          <p:nvPr/>
        </p:nvCxnSpPr>
        <p:spPr>
          <a:xfrm>
            <a:off x="559651" y="2804667"/>
            <a:ext cx="526458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823546" y="2287924"/>
            <a:ext cx="324265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Proton beam (30GeV)  LINE-A</a:t>
            </a:r>
            <a:endParaRPr kumimoji="1" lang="ja-JP" altLang="en-US" sz="2000" dirty="0"/>
          </a:p>
        </p:txBody>
      </p:sp>
      <p:sp>
        <p:nvSpPr>
          <p:cNvPr id="3" name="円/楕円 2"/>
          <p:cNvSpPr/>
          <p:nvPr/>
        </p:nvSpPr>
        <p:spPr>
          <a:xfrm>
            <a:off x="295755" y="2660958"/>
            <a:ext cx="648015" cy="5300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矢印コネクタ 18"/>
          <p:cNvCxnSpPr/>
          <p:nvPr/>
        </p:nvCxnSpPr>
        <p:spPr>
          <a:xfrm flipH="1" flipV="1">
            <a:off x="559652" y="3045001"/>
            <a:ext cx="263894" cy="11444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1920704" y="1324656"/>
            <a:ext cx="166943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Switch Yard (SY)</a:t>
            </a:r>
            <a:endParaRPr kumimoji="1" lang="ja-JP" altLang="en-US" dirty="0"/>
          </a:p>
        </p:txBody>
      </p:sp>
      <p:cxnSp>
        <p:nvCxnSpPr>
          <p:cNvPr id="22" name="直線矢印コネクタ 21"/>
          <p:cNvCxnSpPr/>
          <p:nvPr/>
        </p:nvCxnSpPr>
        <p:spPr>
          <a:xfrm flipV="1">
            <a:off x="-25016" y="1555154"/>
            <a:ext cx="1926084" cy="19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3570499" y="1541164"/>
            <a:ext cx="2957685" cy="8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6547820" y="1332750"/>
            <a:ext cx="12950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Hadron Hall</a:t>
            </a:r>
            <a:endParaRPr kumimoji="1" lang="ja-JP" altLang="en-US" dirty="0"/>
          </a:p>
        </p:txBody>
      </p:sp>
      <p:sp>
        <p:nvSpPr>
          <p:cNvPr id="32" name="右中かっこ 31"/>
          <p:cNvSpPr/>
          <p:nvPr/>
        </p:nvSpPr>
        <p:spPr>
          <a:xfrm rot="16200000">
            <a:off x="2747998" y="-928856"/>
            <a:ext cx="388143" cy="5521814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右中かっこ 35"/>
          <p:cNvSpPr/>
          <p:nvPr/>
        </p:nvSpPr>
        <p:spPr>
          <a:xfrm rot="16200000">
            <a:off x="7016299" y="431413"/>
            <a:ext cx="295516" cy="2824374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8" name="直線矢印コネクタ 37"/>
          <p:cNvCxnSpPr/>
          <p:nvPr/>
        </p:nvCxnSpPr>
        <p:spPr>
          <a:xfrm>
            <a:off x="571179" y="3045001"/>
            <a:ext cx="5366320" cy="662776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円/楕円 36"/>
          <p:cNvSpPr/>
          <p:nvPr/>
        </p:nvSpPr>
        <p:spPr>
          <a:xfrm>
            <a:off x="7624437" y="3768951"/>
            <a:ext cx="803718" cy="7200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048481" y="3412234"/>
            <a:ext cx="185236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E16 spectrometer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 rot="519869">
            <a:off x="1738007" y="3377127"/>
            <a:ext cx="16113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High-p (LINE-B)</a:t>
            </a:r>
            <a:endParaRPr kumimoji="1" lang="ja-JP" altLang="en-US" dirty="0"/>
          </a:p>
        </p:txBody>
      </p:sp>
      <p:grpSp>
        <p:nvGrpSpPr>
          <p:cNvPr id="48" name="グループ化 47"/>
          <p:cNvGrpSpPr/>
          <p:nvPr/>
        </p:nvGrpSpPr>
        <p:grpSpPr>
          <a:xfrm>
            <a:off x="27932" y="4257592"/>
            <a:ext cx="8290483" cy="1727553"/>
            <a:chOff x="25933" y="4737057"/>
            <a:chExt cx="8290483" cy="1727553"/>
          </a:xfrm>
        </p:grpSpPr>
        <p:pic>
          <p:nvPicPr>
            <p:cNvPr id="35" name="図 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28"/>
            <a:stretch/>
          </p:blipFill>
          <p:spPr>
            <a:xfrm>
              <a:off x="25933" y="4737057"/>
              <a:ext cx="7186455" cy="1727553"/>
            </a:xfrm>
            <a:prstGeom prst="rect">
              <a:avLst/>
            </a:prstGeom>
          </p:spPr>
        </p:pic>
        <p:sp>
          <p:nvSpPr>
            <p:cNvPr id="47" name="正方形/長方形 46"/>
            <p:cNvSpPr/>
            <p:nvPr/>
          </p:nvSpPr>
          <p:spPr>
            <a:xfrm>
              <a:off x="7109931" y="5024755"/>
              <a:ext cx="1206485" cy="143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7091400" y="5428897"/>
              <a:ext cx="107144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To LINE-A</a:t>
              </a:r>
              <a:endParaRPr kumimoji="1" lang="ja-JP" altLang="en-US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6952850" y="5867529"/>
              <a:ext cx="1063433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To LINE-B</a:t>
              </a:r>
              <a:endParaRPr kumimoji="1" lang="ja-JP" altLang="en-US" dirty="0"/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323574" y="3977271"/>
            <a:ext cx="32151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~10</a:t>
            </a:r>
            <a:r>
              <a:rPr kumimoji="1" lang="en-US" altLang="ja-JP" baseline="30000" dirty="0" smtClean="0"/>
              <a:t>10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ppp</a:t>
            </a:r>
            <a:r>
              <a:rPr kumimoji="1" lang="en-US" altLang="ja-JP" dirty="0" smtClean="0"/>
              <a:t> is </a:t>
            </a:r>
            <a:r>
              <a:rPr kumimoji="1" lang="en-US" altLang="ja-JP" dirty="0" err="1" smtClean="0"/>
              <a:t>stealed</a:t>
            </a:r>
            <a:r>
              <a:rPr kumimoji="1" lang="en-US" altLang="ja-JP" dirty="0" smtClean="0"/>
              <a:t> from LINE-A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215" y="5983114"/>
            <a:ext cx="9082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LINE-B magnets at SY are placed except for LAMBERTSON/SEPTUMs.</a:t>
            </a:r>
          </a:p>
          <a:p>
            <a:r>
              <a:rPr lang="en-US" altLang="ja-JP" dirty="0" smtClean="0"/>
              <a:t>They will be installed during 2017 summer shutdown.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42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2" grpId="0" animBg="1"/>
      <p:bldP spid="14" grpId="0" animBg="1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-HD-COMET-140513r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3" r="22714" b="23171"/>
          <a:stretch/>
        </p:blipFill>
        <p:spPr>
          <a:xfrm>
            <a:off x="-252536" y="620688"/>
            <a:ext cx="8671925" cy="364622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1484784"/>
            <a:ext cx="6120680" cy="310981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グループ化 8"/>
          <p:cNvGrpSpPr/>
          <p:nvPr/>
        </p:nvGrpSpPr>
        <p:grpSpPr>
          <a:xfrm rot="3795454" flipH="1">
            <a:off x="2681054" y="3021843"/>
            <a:ext cx="546989" cy="561616"/>
            <a:chOff x="1223629" y="5124467"/>
            <a:chExt cx="936104" cy="955656"/>
          </a:xfrm>
        </p:grpSpPr>
        <p:sp>
          <p:nvSpPr>
            <p:cNvPr id="11" name="パイ 10"/>
            <p:cNvSpPr/>
            <p:nvPr/>
          </p:nvSpPr>
          <p:spPr>
            <a:xfrm rot="948364">
              <a:off x="1223629" y="5124467"/>
              <a:ext cx="936104" cy="955656"/>
            </a:xfrm>
            <a:prstGeom prst="pie">
              <a:avLst>
                <a:gd name="adj1" fmla="val 20040369"/>
                <a:gd name="adj2" fmla="val 1757260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1547664" y="5165223"/>
              <a:ext cx="288032" cy="31416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1655168" y="5199862"/>
              <a:ext cx="180528" cy="17653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5" name="グループ化 14"/>
          <p:cNvGrpSpPr/>
          <p:nvPr/>
        </p:nvGrpSpPr>
        <p:grpSpPr>
          <a:xfrm rot="20887653" flipH="1">
            <a:off x="3690057" y="2608662"/>
            <a:ext cx="546989" cy="561616"/>
            <a:chOff x="1223629" y="5124467"/>
            <a:chExt cx="936104" cy="955656"/>
          </a:xfrm>
        </p:grpSpPr>
        <p:sp>
          <p:nvSpPr>
            <p:cNvPr id="16" name="パイ 15"/>
            <p:cNvSpPr/>
            <p:nvPr/>
          </p:nvSpPr>
          <p:spPr>
            <a:xfrm rot="948364">
              <a:off x="1223629" y="5124467"/>
              <a:ext cx="936104" cy="955656"/>
            </a:xfrm>
            <a:prstGeom prst="pie">
              <a:avLst>
                <a:gd name="adj1" fmla="val 20040369"/>
                <a:gd name="adj2" fmla="val 1757260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1547664" y="5165223"/>
              <a:ext cx="288032" cy="31416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1655168" y="5199862"/>
              <a:ext cx="180528" cy="17653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3843216"/>
            <a:ext cx="3310499" cy="3014784"/>
          </a:xfrm>
          <a:prstGeom prst="rect">
            <a:avLst/>
          </a:prstGeom>
        </p:spPr>
      </p:pic>
      <p:pic>
        <p:nvPicPr>
          <p:cNvPr id="20" name="コンテンツ プレースホルダー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5216" y="3495745"/>
            <a:ext cx="3240360" cy="336448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271460" y="2002229"/>
            <a:ext cx="66075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6.5m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234759" y="2712021"/>
            <a:ext cx="65594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 m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184381" y="6440680"/>
            <a:ext cx="11304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2016/Mar</a:t>
            </a:r>
            <a:endParaRPr kumimoji="1" lang="ja-JP" altLang="en-US" dirty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35236" y="-140012"/>
            <a:ext cx="2780006" cy="2085005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84696" y="636047"/>
            <a:ext cx="4953837" cy="351239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613112" y="4787613"/>
            <a:ext cx="131061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2016/Jul/19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83842" y="3140908"/>
            <a:ext cx="1748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GOAL of FY 2016</a:t>
            </a:r>
            <a:endParaRPr kumimoji="1" lang="ja-JP" altLang="en-US" dirty="0"/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0" y="0"/>
            <a:ext cx="3035236" cy="7857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dirty="0" smtClean="0"/>
              <a:t>Beam line in Hadron hall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167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dirty="0" smtClean="0"/>
              <a:t>To achieve 100 times in statistics.</a:t>
            </a:r>
            <a:endParaRPr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07" y="3544958"/>
            <a:ext cx="4504894" cy="3253534"/>
          </a:xfrm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01BEC-7B2D-4349-B263-4E0B9CFDCB22}" type="slidenum">
              <a:rPr lang="ja-JP" altLang="en-US"/>
              <a:pPr>
                <a:defRPr/>
              </a:pPr>
              <a:t>13</a:t>
            </a:fld>
            <a:endParaRPr lang="ja-JP" altLang="en-US"/>
          </a:p>
        </p:txBody>
      </p:sp>
      <p:pic>
        <p:nvPicPr>
          <p:cNvPr id="23559" name="Picture 14" descr="Image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671" y="3728958"/>
            <a:ext cx="4127329" cy="291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5"/>
          <p:cNvSpPr>
            <a:spLocks noChangeShapeType="1"/>
          </p:cNvSpPr>
          <p:nvPr/>
        </p:nvSpPr>
        <p:spPr bwMode="auto">
          <a:xfrm flipH="1" flipV="1">
            <a:off x="1665289" y="4948792"/>
            <a:ext cx="525463" cy="65246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" name="Line 16"/>
          <p:cNvSpPr>
            <a:spLocks noChangeShapeType="1"/>
          </p:cNvSpPr>
          <p:nvPr/>
        </p:nvSpPr>
        <p:spPr bwMode="auto">
          <a:xfrm flipV="1">
            <a:off x="2206111" y="5000636"/>
            <a:ext cx="443984" cy="600619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163325"/>
              </p:ext>
            </p:extLst>
          </p:nvPr>
        </p:nvGraphicFramePr>
        <p:xfrm>
          <a:off x="107504" y="836712"/>
          <a:ext cx="779659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221"/>
                <a:gridCol w="3225517"/>
                <a:gridCol w="2675856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KEK-</a:t>
                      </a:r>
                      <a:r>
                        <a:rPr kumimoji="1" lang="en-US" altLang="ja-JP" sz="2400" baseline="0" dirty="0" smtClean="0"/>
                        <a:t> E325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J-</a:t>
                      </a:r>
                      <a:r>
                        <a:rPr kumimoji="1" lang="en-US" altLang="ja-JP" sz="2400" dirty="0" err="1" smtClean="0"/>
                        <a:t>Parc</a:t>
                      </a:r>
                      <a:r>
                        <a:rPr kumimoji="1" lang="en-US" altLang="ja-JP" sz="2400" dirty="0" smtClean="0"/>
                        <a:t> E16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Proton</a:t>
                      </a:r>
                      <a:r>
                        <a:rPr kumimoji="1" lang="en-US" altLang="ja-JP" sz="2400" baseline="0" dirty="0" smtClean="0"/>
                        <a:t> beam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10</a:t>
                      </a:r>
                      <a:r>
                        <a:rPr kumimoji="1" lang="en-US" altLang="ja-JP" sz="2400" baseline="30000" dirty="0" smtClean="0"/>
                        <a:t>9</a:t>
                      </a:r>
                      <a:r>
                        <a:rPr kumimoji="1" lang="en-US" altLang="ja-JP" sz="2400" baseline="0" dirty="0" smtClean="0"/>
                        <a:t> / spill</a:t>
                      </a:r>
                    </a:p>
                    <a:p>
                      <a:r>
                        <a:rPr kumimoji="1" lang="en-US" altLang="ja-JP" sz="2400" baseline="0" dirty="0" smtClean="0"/>
                        <a:t>12GeV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kumimoji="1" lang="en-US" altLang="ja-JP" sz="2400" baseline="30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kumimoji="1" lang="en-US" altLang="ja-JP" sz="2400" dirty="0" smtClean="0"/>
                        <a:t> / spill</a:t>
                      </a:r>
                    </a:p>
                    <a:p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</a:rPr>
                        <a:t>30 </a:t>
                      </a:r>
                      <a:r>
                        <a:rPr kumimoji="1" lang="en-US" altLang="ja-JP" sz="2400" baseline="0" dirty="0" smtClean="0">
                          <a:solidFill>
                            <a:srgbClr val="FF0000"/>
                          </a:solidFill>
                        </a:rPr>
                        <a:t>GeV</a:t>
                      </a:r>
                      <a:endParaRPr kumimoji="1" lang="en-US" altLang="ja-JP" sz="24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Acceptance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(defined as) 1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Symbol"/>
                        <a:buChar char="f"/>
                      </a:pPr>
                      <a:r>
                        <a:rPr kumimoji="1" lang="en-US" altLang="ja-JP" sz="2400" baseline="0" dirty="0" smtClean="0"/>
                        <a:t>Yield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~2000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rgbClr val="FF0000"/>
                          </a:solidFill>
                        </a:rPr>
                        <a:t>~ 2 x 10</a:t>
                      </a:r>
                      <a:r>
                        <a:rPr kumimoji="1" lang="en-US" altLang="ja-JP" sz="2400" baseline="300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右矢印 10"/>
          <p:cNvSpPr/>
          <p:nvPr/>
        </p:nvSpPr>
        <p:spPr>
          <a:xfrm>
            <a:off x="4286248" y="5000636"/>
            <a:ext cx="714380" cy="71438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2" name="右矢印 11"/>
          <p:cNvSpPr/>
          <p:nvPr/>
        </p:nvSpPr>
        <p:spPr>
          <a:xfrm>
            <a:off x="3282696" y="1070976"/>
            <a:ext cx="2000264" cy="85725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 smtClean="0">
                <a:solidFill>
                  <a:schemeClr val="tx1"/>
                </a:solidFill>
              </a:rPr>
              <a:t>X </a:t>
            </a:r>
            <a:r>
              <a:rPr lang="ja-JP" altLang="en-US" sz="2000" dirty="0" smtClean="0">
                <a:solidFill>
                  <a:schemeClr val="tx1"/>
                </a:solidFill>
              </a:rPr>
              <a:t>１０</a:t>
            </a:r>
            <a:endParaRPr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3282696" y="1713918"/>
            <a:ext cx="1928826" cy="35719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 smtClean="0">
                <a:solidFill>
                  <a:schemeClr val="tx1"/>
                </a:solidFill>
              </a:rPr>
              <a:t>X </a:t>
            </a:r>
            <a:r>
              <a:rPr lang="ja-JP" altLang="en-US" sz="2000" dirty="0" smtClean="0">
                <a:solidFill>
                  <a:schemeClr val="tx1"/>
                </a:solidFill>
              </a:rPr>
              <a:t>２（</a:t>
            </a:r>
            <a:r>
              <a:rPr lang="en-US" altLang="ja-JP" sz="2000" dirty="0" smtClean="0">
                <a:solidFill>
                  <a:schemeClr val="tx1"/>
                </a:solidFill>
              </a:rPr>
              <a:t>x-sec</a:t>
            </a:r>
            <a:r>
              <a:rPr lang="ja-JP" altLang="en-US" sz="2000" dirty="0" smtClean="0">
                <a:solidFill>
                  <a:schemeClr val="tx1"/>
                </a:solidFill>
              </a:rPr>
              <a:t>）</a:t>
            </a:r>
            <a:endParaRPr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3997076" y="2142546"/>
            <a:ext cx="1214446" cy="57150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 smtClean="0">
                <a:solidFill>
                  <a:schemeClr val="tx1"/>
                </a:solidFill>
              </a:rPr>
              <a:t>X </a:t>
            </a:r>
            <a:r>
              <a:rPr lang="ja-JP" altLang="en-US" sz="2000" dirty="0" smtClean="0">
                <a:solidFill>
                  <a:schemeClr val="tx1"/>
                </a:solidFill>
              </a:rPr>
              <a:t>５</a:t>
            </a:r>
            <a:endParaRPr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5" name="右矢印 14"/>
          <p:cNvSpPr/>
          <p:nvPr/>
        </p:nvSpPr>
        <p:spPr>
          <a:xfrm>
            <a:off x="3211258" y="2471405"/>
            <a:ext cx="2000264" cy="92869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 smtClean="0">
                <a:solidFill>
                  <a:schemeClr val="bg1"/>
                </a:solidFill>
              </a:rPr>
              <a:t>yield</a:t>
            </a:r>
            <a:r>
              <a:rPr lang="ja-JP" altLang="en-US" sz="2000" dirty="0">
                <a:solidFill>
                  <a:schemeClr val="bg1"/>
                </a:solidFill>
              </a:rPr>
              <a:t>　</a:t>
            </a:r>
            <a:r>
              <a:rPr lang="en-US" altLang="ja-JP" sz="2000" dirty="0" smtClean="0">
                <a:solidFill>
                  <a:schemeClr val="bg1"/>
                </a:solidFill>
              </a:rPr>
              <a:t>x </a:t>
            </a:r>
            <a:r>
              <a:rPr lang="ja-JP" altLang="en-US" sz="2000" dirty="0" smtClean="0">
                <a:solidFill>
                  <a:schemeClr val="bg1"/>
                </a:solidFill>
              </a:rPr>
              <a:t>１００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51210" y="1340768"/>
            <a:ext cx="199279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High rate capability</a:t>
            </a:r>
          </a:p>
          <a:p>
            <a:r>
              <a:rPr lang="en-US" altLang="ja-JP" dirty="0" smtClean="0"/>
              <a:t>~5kHz/mm</a:t>
            </a:r>
            <a:r>
              <a:rPr lang="en-US" altLang="ja-JP" baseline="30000" dirty="0" smtClean="0"/>
              <a:t>2</a:t>
            </a:r>
            <a:endParaRPr kumimoji="1" lang="ja-JP" altLang="en-US" baseline="30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092280" y="2060848"/>
            <a:ext cx="1807611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Large acceptance</a:t>
            </a:r>
          </a:p>
          <a:p>
            <a:r>
              <a:rPr lang="en-US" altLang="ja-JP" dirty="0" smtClean="0"/>
              <a:t>spectrometer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7504" y="3287639"/>
            <a:ext cx="105349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KEK E325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055150" y="3302313"/>
            <a:ext cx="12091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J-PARC E16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577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コンテンツ プレースホルダ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1" y="1398694"/>
            <a:ext cx="5099908" cy="36832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6" name="コンテンツ プレースホルダ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5396" y="649273"/>
            <a:ext cx="3794734" cy="312043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6470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kumimoji="1" lang="en-US" altLang="ja-JP" dirty="0" smtClean="0"/>
              <a:t>The </a:t>
            </a:r>
            <a:r>
              <a:rPr lang="en-US" altLang="ja-JP" dirty="0" smtClean="0"/>
              <a:t>J-PARC E16 </a:t>
            </a:r>
            <a:r>
              <a:rPr kumimoji="1" lang="en-US" altLang="ja-JP" dirty="0" smtClean="0"/>
              <a:t>spectrometer</a:t>
            </a:r>
            <a:endParaRPr kumimoji="1" lang="ja-JP" altLang="en-US" dirty="0"/>
          </a:p>
        </p:txBody>
      </p:sp>
      <p:pic>
        <p:nvPicPr>
          <p:cNvPr id="12" name="コンテンツ プレースホルダー 1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451" y="4325009"/>
            <a:ext cx="3854648" cy="2609984"/>
          </a:xfrm>
        </p:spPr>
      </p:pic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pic>
        <p:nvPicPr>
          <p:cNvPr id="51202" name="Picture 2" descr="D:\Users\aoki\Desktop\spectrometer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9396536" y="961477"/>
            <a:ext cx="3940978" cy="3169917"/>
          </a:xfrm>
          <a:prstGeom prst="rect">
            <a:avLst/>
          </a:prstGeom>
          <a:noFill/>
        </p:spPr>
      </p:pic>
      <p:cxnSp>
        <p:nvCxnSpPr>
          <p:cNvPr id="8" name="直線コネクタ 7"/>
          <p:cNvCxnSpPr/>
          <p:nvPr/>
        </p:nvCxnSpPr>
        <p:spPr>
          <a:xfrm>
            <a:off x="6699194" y="2145389"/>
            <a:ext cx="1494447" cy="616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7872539" y="5488761"/>
            <a:ext cx="90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X 26</a:t>
            </a:r>
            <a:endParaRPr kumimoji="1" lang="ja-JP" altLang="en-US" sz="3200" dirty="0"/>
          </a:p>
        </p:txBody>
      </p:sp>
      <p:sp>
        <p:nvSpPr>
          <p:cNvPr id="22" name="円/楕円 21"/>
          <p:cNvSpPr/>
          <p:nvPr/>
        </p:nvSpPr>
        <p:spPr>
          <a:xfrm>
            <a:off x="2501781" y="3122691"/>
            <a:ext cx="1998211" cy="9306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4133583" y="4407324"/>
            <a:ext cx="3621641" cy="22861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44404" y="708747"/>
            <a:ext cx="2852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Magnet  (used for KEK E325)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8756214" y="2546435"/>
            <a:ext cx="171723" cy="1029072"/>
            <a:chOff x="5120357" y="2780928"/>
            <a:chExt cx="171723" cy="1029072"/>
          </a:xfrm>
        </p:grpSpPr>
        <p:sp>
          <p:nvSpPr>
            <p:cNvPr id="4" name="円/楕円 3"/>
            <p:cNvSpPr/>
            <p:nvPr/>
          </p:nvSpPr>
          <p:spPr>
            <a:xfrm>
              <a:off x="5120357" y="2780928"/>
              <a:ext cx="171723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5120357" y="2996952"/>
              <a:ext cx="171723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 8"/>
            <p:cNvSpPr/>
            <p:nvPr/>
          </p:nvSpPr>
          <p:spPr>
            <a:xfrm>
              <a:off x="5127326" y="3423920"/>
              <a:ext cx="33954" cy="386080"/>
            </a:xfrm>
            <a:custGeom>
              <a:avLst/>
              <a:gdLst>
                <a:gd name="connsiteX0" fmla="*/ 33954 w 33954"/>
                <a:gd name="connsiteY0" fmla="*/ 0 h 386080"/>
                <a:gd name="connsiteX1" fmla="*/ 13634 w 33954"/>
                <a:gd name="connsiteY1" fmla="*/ 386080 h 38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54" h="386080">
                  <a:moveTo>
                    <a:pt x="33954" y="0"/>
                  </a:moveTo>
                  <a:cubicBezTo>
                    <a:pt x="-27873" y="154567"/>
                    <a:pt x="13634" y="32562"/>
                    <a:pt x="13634" y="38608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 9"/>
            <p:cNvSpPr/>
            <p:nvPr/>
          </p:nvSpPr>
          <p:spPr>
            <a:xfrm>
              <a:off x="5231225" y="3413760"/>
              <a:ext cx="11802" cy="386080"/>
            </a:xfrm>
            <a:custGeom>
              <a:avLst/>
              <a:gdLst>
                <a:gd name="connsiteX0" fmla="*/ 1175 w 11802"/>
                <a:gd name="connsiteY0" fmla="*/ 0 h 386080"/>
                <a:gd name="connsiteX1" fmla="*/ 1175 w 11802"/>
                <a:gd name="connsiteY1" fmla="*/ 132080 h 386080"/>
                <a:gd name="connsiteX2" fmla="*/ 1175 w 11802"/>
                <a:gd name="connsiteY2" fmla="*/ 386080 h 38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02" h="386080">
                  <a:moveTo>
                    <a:pt x="1175" y="0"/>
                  </a:moveTo>
                  <a:cubicBezTo>
                    <a:pt x="22671" y="128974"/>
                    <a:pt x="5647" y="-11038"/>
                    <a:pt x="1175" y="132080"/>
                  </a:cubicBezTo>
                  <a:cubicBezTo>
                    <a:pt x="-1470" y="216705"/>
                    <a:pt x="1175" y="301413"/>
                    <a:pt x="1175" y="38608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6" name="直線コネクタ 15"/>
          <p:cNvCxnSpPr/>
          <p:nvPr/>
        </p:nvCxnSpPr>
        <p:spPr>
          <a:xfrm flipH="1">
            <a:off x="5163096" y="2214447"/>
            <a:ext cx="2920987" cy="2802399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5120357" y="1362140"/>
            <a:ext cx="1578837" cy="782430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直線コネクタ 24"/>
          <p:cNvCxnSpPr>
            <a:stCxn id="22" idx="7"/>
          </p:cNvCxnSpPr>
          <p:nvPr/>
        </p:nvCxnSpPr>
        <p:spPr>
          <a:xfrm>
            <a:off x="4207361" y="3258987"/>
            <a:ext cx="2901720" cy="1406910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22" idx="3"/>
          </p:cNvCxnSpPr>
          <p:nvPr/>
        </p:nvCxnSpPr>
        <p:spPr>
          <a:xfrm>
            <a:off x="2794412" y="3917079"/>
            <a:ext cx="1518983" cy="1798871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7673212" y="4612691"/>
            <a:ext cx="138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 module</a:t>
            </a:r>
            <a:endParaRPr kumimoji="1" lang="ja-JP" altLang="en-US" sz="2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71741" y="5855752"/>
            <a:ext cx="254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26 module in total.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20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3" grpId="0" animBg="1"/>
      <p:bldP spid="1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コンテンツ プレースホルダー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88" y="5057697"/>
            <a:ext cx="3854648" cy="2609984"/>
          </a:xfr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42" r="16175" b="15558"/>
          <a:stretch/>
        </p:blipFill>
        <p:spPr>
          <a:xfrm>
            <a:off x="894377" y="1377975"/>
            <a:ext cx="2394350" cy="219504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1"/>
          <a:stretch/>
        </p:blipFill>
        <p:spPr>
          <a:xfrm>
            <a:off x="3220464" y="784590"/>
            <a:ext cx="3059600" cy="2852779"/>
          </a:xfrm>
          <a:prstGeom prst="rect">
            <a:avLst/>
          </a:prstGeom>
        </p:spPr>
      </p:pic>
      <p:sp>
        <p:nvSpPr>
          <p:cNvPr id="31" name="スライド番号プレースホルダ 30"/>
          <p:cNvSpPr>
            <a:spLocks noGrp="1"/>
          </p:cNvSpPr>
          <p:nvPr>
            <p:ph type="sldNum" sz="quarter" idx="12"/>
          </p:nvPr>
        </p:nvSpPr>
        <p:spPr>
          <a:xfrm>
            <a:off x="6227223" y="6362689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16" name="右中かっこ 15"/>
          <p:cNvSpPr/>
          <p:nvPr/>
        </p:nvSpPr>
        <p:spPr>
          <a:xfrm rot="16200000">
            <a:off x="3265471" y="5030618"/>
            <a:ext cx="457319" cy="1091971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/>
          <p:cNvCxnSpPr>
            <a:stCxn id="21" idx="0"/>
          </p:cNvCxnSpPr>
          <p:nvPr/>
        </p:nvCxnSpPr>
        <p:spPr>
          <a:xfrm flipH="1" flipV="1">
            <a:off x="2353345" y="3373522"/>
            <a:ext cx="458692" cy="9698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右中かっこ 19"/>
          <p:cNvSpPr/>
          <p:nvPr/>
        </p:nvSpPr>
        <p:spPr>
          <a:xfrm rot="16200000">
            <a:off x="4366113" y="4531380"/>
            <a:ext cx="539335" cy="1024571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矢印コネクタ 21"/>
          <p:cNvCxnSpPr/>
          <p:nvPr/>
        </p:nvCxnSpPr>
        <p:spPr>
          <a:xfrm flipH="1" flipV="1">
            <a:off x="4504338" y="3138065"/>
            <a:ext cx="50748" cy="7564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197568" y="267055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i="1" dirty="0" smtClean="0"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e</a:t>
            </a:r>
            <a:r>
              <a:rPr lang="en-US" altLang="ja-JP" sz="3200" b="1" i="1" baseline="30000" dirty="0" smtClean="0"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-</a:t>
            </a:r>
            <a:endParaRPr kumimoji="1" lang="ja-JP" altLang="en-US" sz="3200" b="1" i="1" baseline="30000" dirty="0">
              <a:latin typeface="Times New Roman" pitchFamily="18" charset="0"/>
              <a:ea typeface="Arial Unicode MS" pitchFamily="50" charset="-128"/>
              <a:cs typeface="Times New Roman" pitchFamily="18" charset="0"/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 flipV="1">
            <a:off x="229127" y="2998540"/>
            <a:ext cx="1349630" cy="34933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V="1">
            <a:off x="1691848" y="2819287"/>
            <a:ext cx="722098" cy="1546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 flipV="1">
            <a:off x="2519735" y="2695381"/>
            <a:ext cx="428410" cy="10235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 flipV="1">
            <a:off x="3013484" y="2318557"/>
            <a:ext cx="1040301" cy="329576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429318" y="4343414"/>
            <a:ext cx="27654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GTR (trackers)</a:t>
            </a:r>
          </a:p>
          <a:p>
            <a:r>
              <a:rPr lang="ja-JP" altLang="en-US" sz="1600" dirty="0"/>
              <a:t>・</a:t>
            </a:r>
            <a:r>
              <a:rPr lang="ja-JP" altLang="en-US" sz="2400" dirty="0"/>
              <a:t> </a:t>
            </a:r>
            <a:r>
              <a:rPr lang="en-US" altLang="ja-JP" dirty="0"/>
              <a:t>100 </a:t>
            </a:r>
            <a:r>
              <a:rPr lang="en-US" altLang="ja-JP" dirty="0">
                <a:latin typeface="Symbol" pitchFamily="18" charset="2"/>
              </a:rPr>
              <a:t>m</a:t>
            </a:r>
            <a:r>
              <a:rPr lang="en-US" altLang="ja-JP" dirty="0"/>
              <a:t>m resolution</a:t>
            </a:r>
          </a:p>
          <a:p>
            <a:r>
              <a:rPr lang="ja-JP" altLang="en-US" dirty="0"/>
              <a:t>・ </a:t>
            </a:r>
            <a:r>
              <a:rPr lang="en-US" altLang="ja-JP" dirty="0"/>
              <a:t>5kHz/mm2 rate </a:t>
            </a:r>
            <a:r>
              <a:rPr lang="en-US" altLang="ja-JP" dirty="0" smtClean="0"/>
              <a:t>capability</a:t>
            </a:r>
            <a:endParaRPr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504330" y="3795203"/>
            <a:ext cx="25143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Hadron Blind Detector</a:t>
            </a:r>
          </a:p>
          <a:p>
            <a:r>
              <a:rPr lang="en-US" altLang="ja-JP" sz="2000" dirty="0" smtClean="0"/>
              <a:t>(Cherenkov Detector.)</a:t>
            </a:r>
          </a:p>
          <a:p>
            <a:r>
              <a:rPr lang="en-US" altLang="ja-JP" sz="2000" dirty="0" smtClean="0"/>
              <a:t>Pion rejection ~ 100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 rot="16200000">
            <a:off x="154103" y="1582903"/>
            <a:ext cx="1189749" cy="67710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100 x 100</a:t>
            </a:r>
          </a:p>
          <a:p>
            <a:r>
              <a:rPr kumimoji="1" lang="en-US" altLang="ja-JP" dirty="0" smtClean="0"/>
              <a:t> [mm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]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 rot="16200000">
            <a:off x="962397" y="1152332"/>
            <a:ext cx="1189749" cy="67710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200 x 200</a:t>
            </a:r>
          </a:p>
          <a:p>
            <a:r>
              <a:rPr kumimoji="1" lang="en-US" altLang="ja-JP" dirty="0" smtClean="0"/>
              <a:t>[mm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]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 rot="16200000">
            <a:off x="1901763" y="898603"/>
            <a:ext cx="1189749" cy="67710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300 x 300</a:t>
            </a:r>
          </a:p>
          <a:p>
            <a:r>
              <a:rPr lang="en-US" altLang="ja-JP" dirty="0" smtClean="0"/>
              <a:t>[</a:t>
            </a:r>
            <a:r>
              <a:rPr kumimoji="1" lang="en-US" altLang="ja-JP" dirty="0" smtClean="0"/>
              <a:t>mm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]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 rot="16200000">
            <a:off x="5828026" y="1020688"/>
            <a:ext cx="1189749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600 x 600</a:t>
            </a:r>
          </a:p>
          <a:p>
            <a:r>
              <a:rPr kumimoji="1" lang="en-US" altLang="ja-JP" sz="1600" dirty="0" smtClean="0"/>
              <a:t>[mm</a:t>
            </a:r>
            <a:r>
              <a:rPr kumimoji="1" lang="en-US" altLang="ja-JP" sz="1600" baseline="30000" dirty="0" smtClean="0"/>
              <a:t>2</a:t>
            </a:r>
            <a:r>
              <a:rPr kumimoji="1" lang="en-US" altLang="ja-JP" sz="1600" dirty="0" smtClean="0"/>
              <a:t>]</a:t>
            </a:r>
            <a:endParaRPr kumimoji="1" lang="ja-JP" altLang="en-US" sz="16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323436" y="6063358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HBD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389023" y="4456923"/>
            <a:ext cx="2077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PbGl</a:t>
            </a:r>
            <a:r>
              <a:rPr kumimoji="1" lang="en-US" altLang="ja-JP" sz="2000" dirty="0" smtClean="0"/>
              <a:t> Calorimeter</a:t>
            </a:r>
          </a:p>
          <a:p>
            <a:r>
              <a:rPr lang="en-US" altLang="ja-JP" sz="2000" dirty="0" smtClean="0"/>
              <a:t>Pion rejection ~25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 rot="20935684">
            <a:off x="760452" y="3539583"/>
            <a:ext cx="154407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GEM tracker</a:t>
            </a:r>
          </a:p>
          <a:p>
            <a:r>
              <a:rPr lang="en-US" altLang="ja-JP" dirty="0" smtClean="0"/>
              <a:t>Support frame</a:t>
            </a:r>
            <a:endParaRPr kumimoji="1" lang="en-US" altLang="ja-JP" dirty="0" smtClean="0"/>
          </a:p>
        </p:txBody>
      </p:sp>
      <p:sp>
        <p:nvSpPr>
          <p:cNvPr id="51" name="右中かっこ 50"/>
          <p:cNvSpPr/>
          <p:nvPr/>
        </p:nvSpPr>
        <p:spPr>
          <a:xfrm rot="16200000">
            <a:off x="5620932" y="4696778"/>
            <a:ext cx="269667" cy="1048596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5" name="直線矢印コネクタ 54"/>
          <p:cNvCxnSpPr>
            <a:endCxn id="34" idx="1"/>
          </p:cNvCxnSpPr>
          <p:nvPr/>
        </p:nvCxnSpPr>
        <p:spPr>
          <a:xfrm flipV="1">
            <a:off x="5746134" y="4810866"/>
            <a:ext cx="642889" cy="2909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7" t="56229" r="44556"/>
          <a:stretch/>
        </p:blipFill>
        <p:spPr>
          <a:xfrm>
            <a:off x="7133811" y="296645"/>
            <a:ext cx="997971" cy="275146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341848" y="3104610"/>
            <a:ext cx="277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Reuse from TRISTAN/TOPAZ</a:t>
            </a:r>
            <a:endParaRPr kumimoji="1" lang="ja-JP" altLang="en-US" dirty="0"/>
          </a:p>
        </p:txBody>
      </p:sp>
      <p:cxnSp>
        <p:nvCxnSpPr>
          <p:cNvPr id="37" name="直線コネクタ 36"/>
          <p:cNvCxnSpPr/>
          <p:nvPr/>
        </p:nvCxnSpPr>
        <p:spPr>
          <a:xfrm flipV="1">
            <a:off x="6018673" y="1794428"/>
            <a:ext cx="1409160" cy="13327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" y="0"/>
            <a:ext cx="6948265" cy="656425"/>
          </a:xfr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kumimoji="1" lang="en-US" altLang="ja-JP" sz="3600" dirty="0" smtClean="0">
                <a:solidFill>
                  <a:schemeClr val="tx1"/>
                </a:solidFill>
              </a:rPr>
              <a:t>A </a:t>
            </a:r>
            <a:r>
              <a:rPr kumimoji="1" lang="en-US" altLang="ja-JP" sz="3600" b="1" dirty="0" smtClean="0">
                <a:solidFill>
                  <a:schemeClr val="tx1"/>
                </a:solidFill>
              </a:rPr>
              <a:t>module</a:t>
            </a:r>
            <a:r>
              <a:rPr kumimoji="1" lang="en-US" altLang="ja-JP" sz="3600" dirty="0" smtClean="0">
                <a:solidFill>
                  <a:schemeClr val="tx1"/>
                </a:solidFill>
              </a:rPr>
              <a:t> of the spectrometer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32" name="コンテンツ プレースホルダー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52" y="4285577"/>
            <a:ext cx="1194854" cy="879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円弧 6"/>
          <p:cNvSpPr/>
          <p:nvPr/>
        </p:nvSpPr>
        <p:spPr>
          <a:xfrm rot="14767074">
            <a:off x="836157" y="2406770"/>
            <a:ext cx="2208500" cy="3570802"/>
          </a:xfrm>
          <a:prstGeom prst="arc">
            <a:avLst>
              <a:gd name="adj1" fmla="val 17484580"/>
              <a:gd name="adj2" fmla="val 0"/>
            </a:avLst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822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80098" y="66923"/>
            <a:ext cx="7886700" cy="67752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New subsystem : SSD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548680"/>
            <a:ext cx="8418143" cy="3424839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As explained later, the original design suffer from high rate environment.</a:t>
            </a:r>
          </a:p>
          <a:p>
            <a:r>
              <a:rPr lang="en-US" altLang="ja-JP" dirty="0" smtClean="0"/>
              <a:t>We’ve decided to add new subsystem SSD.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Fine segmented (80um) and fast detector adds robustness for high rate environment and reduces fake tracks.</a:t>
            </a:r>
          </a:p>
          <a:p>
            <a:pPr lvl="1"/>
            <a:r>
              <a:rPr lang="en-US" altLang="ja-JP" dirty="0" smtClean="0"/>
              <a:t>Adds redundancy for tracking. ( Four layers in total.)</a:t>
            </a:r>
          </a:p>
          <a:p>
            <a:r>
              <a:rPr lang="en-US" altLang="ja-JP" dirty="0" smtClean="0"/>
              <a:t>The decision has been made very recently, so some simulation results are still GTR only configuration. Efforts on going.</a:t>
            </a:r>
          </a:p>
          <a:p>
            <a:endParaRPr lang="en-US" altLang="ja-JP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/>
          <a:stretch/>
        </p:blipFill>
        <p:spPr>
          <a:xfrm>
            <a:off x="2051720" y="3907868"/>
            <a:ext cx="5089890" cy="2950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テキスト ボックス 5"/>
          <p:cNvSpPr txBox="1"/>
          <p:nvPr/>
        </p:nvSpPr>
        <p:spPr>
          <a:xfrm>
            <a:off x="4126815" y="6160016"/>
            <a:ext cx="68364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GTR1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90424" y="6468328"/>
            <a:ext cx="68364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GTR2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76381" y="6488668"/>
            <a:ext cx="68364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GTR3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66227" y="6488668"/>
            <a:ext cx="73770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(HBD)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74073" y="5851704"/>
            <a:ext cx="5389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SSD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1168-2367-423D-85C7-B0394E48EBD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126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6948264" cy="63408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Strategy towards the final goal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3116" y="634082"/>
            <a:ext cx="8229600" cy="6223918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Configuration for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physics run (2019?)</a:t>
            </a:r>
          </a:p>
          <a:p>
            <a:pPr lvl="1"/>
            <a:r>
              <a:rPr lang="en-US" altLang="ja-JP" dirty="0" smtClean="0"/>
              <a:t>Depending on the budget condition,</a:t>
            </a:r>
            <a:br>
              <a:rPr lang="en-US" altLang="ja-JP" dirty="0" smtClean="0"/>
            </a:br>
            <a:r>
              <a:rPr kumimoji="1" lang="en-US" altLang="ja-JP" dirty="0" smtClean="0"/>
              <a:t>We may start with a limited acceptance</a:t>
            </a:r>
          </a:p>
          <a:p>
            <a:pPr lvl="2"/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(SSD) + 6 (GTR) + 2 (HBD) + 2 (LG)  </a:t>
            </a:r>
            <a:r>
              <a:rPr lang="en-US" altLang="ja-JP" dirty="0" smtClean="0"/>
              <a:t>(minimum setup) or</a:t>
            </a:r>
          </a:p>
          <a:p>
            <a:pPr lvl="2"/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(SSD) + 8 (GTR) + 8 (HBD) + 8 (LG)  </a:t>
            </a:r>
            <a:r>
              <a:rPr lang="en-US" altLang="ja-JP" dirty="0" smtClean="0"/>
              <a:t>with additional budget. </a:t>
            </a:r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r>
              <a:rPr kumimoji="1" lang="en-US" altLang="ja-JP" dirty="0" smtClean="0"/>
              <a:t>Finally, we build 26 modules to obtain physics results which we’ve been advertising fo</a:t>
            </a:r>
            <a:r>
              <a:rPr lang="en-US" altLang="ja-JP" dirty="0" smtClean="0"/>
              <a:t>r long time!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4" t="9614" r="10674"/>
          <a:stretch/>
        </p:blipFill>
        <p:spPr>
          <a:xfrm>
            <a:off x="6405552" y="3104833"/>
            <a:ext cx="2594547" cy="184718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372200" y="2924944"/>
            <a:ext cx="262789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Full setup (26 modules)</a:t>
            </a:r>
            <a:endParaRPr kumimoji="1" lang="ja-JP" altLang="en-US" sz="20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6" t="17188" r="12434"/>
          <a:stretch/>
        </p:blipFill>
        <p:spPr>
          <a:xfrm>
            <a:off x="3281339" y="3242095"/>
            <a:ext cx="2356589" cy="159999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834091" y="2924944"/>
            <a:ext cx="126989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8 </a:t>
            </a:r>
            <a:r>
              <a:rPr kumimoji="1" lang="en-US" altLang="ja-JP" sz="2000" dirty="0" smtClean="0"/>
              <a:t>modules</a:t>
            </a:r>
            <a:endParaRPr kumimoji="1" lang="ja-JP" altLang="en-US" sz="20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" t="14167" r="11590" b="10944"/>
          <a:stretch/>
        </p:blipFill>
        <p:spPr>
          <a:xfrm>
            <a:off x="105360" y="3042746"/>
            <a:ext cx="2539293" cy="1932167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97683" y="2796778"/>
            <a:ext cx="167744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Minimum setup</a:t>
            </a:r>
          </a:p>
        </p:txBody>
      </p:sp>
      <p:sp>
        <p:nvSpPr>
          <p:cNvPr id="14" name="右矢印 13"/>
          <p:cNvSpPr/>
          <p:nvPr/>
        </p:nvSpPr>
        <p:spPr>
          <a:xfrm>
            <a:off x="2707992" y="3752905"/>
            <a:ext cx="52920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/>
          <p:cNvSpPr/>
          <p:nvPr/>
        </p:nvSpPr>
        <p:spPr>
          <a:xfrm>
            <a:off x="5772355" y="3826067"/>
            <a:ext cx="52920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02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22136"/>
          </a:xfrm>
        </p:spPr>
        <p:txBody>
          <a:bodyPr/>
          <a:lstStyle/>
          <a:p>
            <a:r>
              <a:rPr kumimoji="1" lang="en-US" altLang="ja-JP" dirty="0" smtClean="0"/>
              <a:t>Simulation w/ realistic BG.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1021" y="1287263"/>
            <a:ext cx="7299109" cy="3671425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sz="4000" dirty="0" smtClean="0"/>
              <a:t>Simulation with realistic BG </a:t>
            </a:r>
            <a:r>
              <a:rPr lang="en-US" altLang="ja-JP" sz="4000" dirty="0" smtClean="0"/>
              <a:t>has been performed.</a:t>
            </a:r>
            <a:endParaRPr kumimoji="1" lang="en-US" altLang="ja-JP" sz="4000" dirty="0" smtClean="0"/>
          </a:p>
          <a:p>
            <a:pPr lvl="1"/>
            <a:r>
              <a:rPr kumimoji="1" lang="en-US" altLang="ja-JP" sz="3600" dirty="0" smtClean="0"/>
              <a:t>Includes random hit BG. (5kHz/mm2)</a:t>
            </a:r>
          </a:p>
          <a:p>
            <a:pPr lvl="2"/>
            <a:r>
              <a:rPr lang="en-US" altLang="ja-JP" sz="3200" dirty="0" smtClean="0"/>
              <a:t>Shown at first.</a:t>
            </a:r>
          </a:p>
          <a:p>
            <a:pPr lvl="1"/>
            <a:r>
              <a:rPr lang="en-US" altLang="ja-JP" sz="3600" dirty="0" smtClean="0"/>
              <a:t>Includes Combinatorial BG. </a:t>
            </a:r>
          </a:p>
          <a:p>
            <a:pPr lvl="2"/>
            <a:r>
              <a:rPr lang="en-US" altLang="ja-JP" sz="3200" dirty="0" smtClean="0"/>
              <a:t>major BG</a:t>
            </a:r>
          </a:p>
          <a:p>
            <a:pPr lvl="2"/>
            <a:r>
              <a:rPr lang="en-US" altLang="ja-JP" sz="3200" dirty="0" smtClean="0"/>
              <a:t>Shown later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5" t="14107" r="19028" b="37545"/>
          <a:stretch/>
        </p:blipFill>
        <p:spPr>
          <a:xfrm>
            <a:off x="5740493" y="3621819"/>
            <a:ext cx="3492283" cy="323618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925811" y="3160154"/>
            <a:ext cx="321818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Effects of random hit BG</a:t>
            </a:r>
            <a:endParaRPr kumimoji="1" lang="ja-JP" altLang="en-US" sz="24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1168-2367-423D-85C7-B0394E48EBD3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5459" y="4988305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Symbol" pitchFamily="18" charset="2"/>
              </a:rPr>
              <a:t>p</a:t>
            </a:r>
            <a:r>
              <a:rPr kumimoji="1" lang="en-US" altLang="ja-JP" sz="3200" baseline="30000" dirty="0" smtClean="0"/>
              <a:t>0</a:t>
            </a:r>
            <a:endParaRPr kumimoji="1" lang="ja-JP" altLang="en-US" sz="3200" baseline="30000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517507" y="4988305"/>
            <a:ext cx="1302303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V="1">
            <a:off x="517507" y="5300235"/>
            <a:ext cx="1365613" cy="1294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>
            <a:endCxn id="13" idx="1"/>
          </p:cNvCxnSpPr>
          <p:nvPr/>
        </p:nvCxnSpPr>
        <p:spPr>
          <a:xfrm>
            <a:off x="517507" y="5409469"/>
            <a:ext cx="1825627" cy="198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885558" y="4591352"/>
            <a:ext cx="332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pitchFamily="18" charset="2"/>
              </a:rPr>
              <a:t>g</a:t>
            </a:r>
            <a:endParaRPr kumimoji="1" lang="ja-JP" altLang="en-US" sz="2800" dirty="0">
              <a:latin typeface="Symbol" pitchFamily="18" charset="2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35032" y="5015001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1" lang="en-US" altLang="ja-JP" sz="2800" b="1" i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kumimoji="1" lang="ja-JP" altLang="en-US" sz="2800" b="1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343134" y="5345883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ja-JP" sz="2800" b="1" i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kumimoji="1" lang="ja-JP" altLang="en-US" sz="2800" b="1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直線矢印コネクタ 13"/>
          <p:cNvCxnSpPr>
            <a:endCxn id="17" idx="1"/>
          </p:cNvCxnSpPr>
          <p:nvPr/>
        </p:nvCxnSpPr>
        <p:spPr>
          <a:xfrm>
            <a:off x="348998" y="6504081"/>
            <a:ext cx="865239" cy="1219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348998" y="5974869"/>
            <a:ext cx="1991732" cy="5384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360534" y="6421133"/>
            <a:ext cx="1459276" cy="939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214237" y="6364420"/>
            <a:ext cx="332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pitchFamily="18" charset="2"/>
              </a:rPr>
              <a:t>g</a:t>
            </a:r>
            <a:endParaRPr kumimoji="1" lang="ja-JP" altLang="en-US" sz="2800" dirty="0">
              <a:latin typeface="Symbol" pitchFamily="18" charset="2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307875" y="5710339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1" lang="en-US" altLang="ja-JP" sz="2800" b="1" i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kumimoji="1" lang="ja-JP" altLang="en-US" sz="2800" b="1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762403" y="6133588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ja-JP" sz="2800" b="1" i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kumimoji="1" lang="ja-JP" altLang="en-US" sz="2800" b="1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2140089" y="5163551"/>
            <a:ext cx="1038333" cy="1280626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Picture 2" descr="http://free-pictograms.com/material/0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4" r="11577"/>
          <a:stretch/>
        </p:blipFill>
        <p:spPr bwMode="auto">
          <a:xfrm>
            <a:off x="3327065" y="5163551"/>
            <a:ext cx="1169741" cy="139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雲形吹き出し 21"/>
          <p:cNvSpPr/>
          <p:nvPr/>
        </p:nvSpPr>
        <p:spPr>
          <a:xfrm>
            <a:off x="3689335" y="4538119"/>
            <a:ext cx="1948619" cy="900372"/>
          </a:xfrm>
          <a:prstGeom prst="cloudCallout">
            <a:avLst>
              <a:gd name="adj1" fmla="val -37644"/>
              <a:gd name="adj2" fmla="val 5615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err="1" smtClean="0">
                <a:solidFill>
                  <a:schemeClr val="tx1"/>
                </a:solidFill>
              </a:rPr>
              <a:t>dilepton</a:t>
            </a:r>
            <a:r>
              <a:rPr kumimoji="1" lang="en-US" altLang="ja-JP" dirty="0" smtClean="0">
                <a:solidFill>
                  <a:schemeClr val="tx1"/>
                </a:solidFill>
              </a:rPr>
              <a:t>?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0" y="6151789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Symbol" pitchFamily="18" charset="2"/>
              </a:rPr>
              <a:t>p</a:t>
            </a:r>
            <a:r>
              <a:rPr kumimoji="1" lang="en-US" altLang="ja-JP" sz="3200" baseline="30000" dirty="0" smtClean="0"/>
              <a:t>0</a:t>
            </a:r>
            <a:endParaRPr kumimoji="1" lang="ja-JP" altLang="en-US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424226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488" y="2510716"/>
            <a:ext cx="4264182" cy="286911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"/>
          <a:stretch/>
        </p:blipFill>
        <p:spPr>
          <a:xfrm>
            <a:off x="4499354" y="2266122"/>
            <a:ext cx="4159615" cy="324638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0029" y="18546"/>
            <a:ext cx="7886700" cy="6055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Simulation includes random hit BG.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5" y="2445792"/>
            <a:ext cx="4264182" cy="286911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r="1656"/>
          <a:stretch/>
        </p:blipFill>
        <p:spPr>
          <a:xfrm>
            <a:off x="36209" y="2374172"/>
            <a:ext cx="4260039" cy="298744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68662" y="5328841"/>
            <a:ext cx="8949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Tails on both sides are due to BG hits very close to the true hit.</a:t>
            </a:r>
          </a:p>
          <a:p>
            <a:r>
              <a:rPr lang="ja-JP" altLang="en-US" sz="2400" dirty="0"/>
              <a:t> </a:t>
            </a:r>
            <a:r>
              <a:rPr lang="ja-JP" altLang="en-US" sz="2400" dirty="0" smtClean="0"/>
              <a:t>    </a:t>
            </a:r>
            <a:r>
              <a:rPr lang="en-US" altLang="ja-JP" sz="2400" dirty="0" smtClean="0"/>
              <a:t>case 1: Even with this configuration, we can do physics.</a:t>
            </a:r>
          </a:p>
          <a:p>
            <a:r>
              <a:rPr lang="en-US" altLang="ja-JP" sz="2400" dirty="0" smtClean="0"/>
              <a:t>     case 2: Tails greatly reduced. Better resolution.</a:t>
            </a:r>
          </a:p>
          <a:p>
            <a:r>
              <a:rPr lang="en-US" altLang="ja-JP" sz="2400" dirty="0"/>
              <a:t>	 </a:t>
            </a:r>
            <a:r>
              <a:rPr lang="en-US" altLang="ja-JP" sz="2400" dirty="0" smtClean="0"/>
              <a:t>   We decided to go case 2. Evaluation ongoing.</a:t>
            </a:r>
            <a:r>
              <a:rPr lang="en-US" altLang="ja-JP" sz="2400" dirty="0"/>
              <a:t>	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4145" y="2493947"/>
            <a:ext cx="1699504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b="1" i="1" dirty="0" smtClean="0">
                <a:latin typeface="Symbol" panose="05050102010706020507" pitchFamily="18" charset="2"/>
              </a:rPr>
              <a:t>f  </a:t>
            </a:r>
            <a:r>
              <a:rPr kumimoji="1" lang="en-US" altLang="ja-JP" sz="2400" dirty="0" smtClean="0">
                <a:latin typeface="Symbol" panose="05050102010706020507" pitchFamily="18" charset="2"/>
              </a:rPr>
              <a:t>(1020)</a:t>
            </a:r>
          </a:p>
          <a:p>
            <a:r>
              <a:rPr lang="en-US" altLang="ja-JP" sz="2400" dirty="0" smtClean="0">
                <a:latin typeface="+mj-lt"/>
              </a:rPr>
              <a:t>w/o BG</a:t>
            </a:r>
          </a:p>
          <a:p>
            <a:endParaRPr lang="en-US" altLang="ja-JP" sz="2400" dirty="0" smtClean="0">
              <a:latin typeface="Symbol" panose="05050102010706020507" pitchFamily="18" charset="2"/>
            </a:endParaRPr>
          </a:p>
          <a:p>
            <a:r>
              <a:rPr lang="en-US" altLang="ja-JP" sz="2400" dirty="0" smtClean="0">
                <a:latin typeface="Symbol" panose="05050102010706020507" pitchFamily="18" charset="2"/>
              </a:rPr>
              <a:t>s</a:t>
            </a:r>
            <a:r>
              <a:rPr lang="en-US" altLang="ja-JP" sz="2400" dirty="0" smtClean="0">
                <a:latin typeface="+mj-lt"/>
              </a:rPr>
              <a:t> = 8.0 MeV</a:t>
            </a:r>
          </a:p>
          <a:p>
            <a:r>
              <a:rPr lang="en-US" altLang="ja-JP" sz="2400" dirty="0" smtClean="0">
                <a:latin typeface="+mj-lt"/>
              </a:rPr>
              <a:t>for all </a:t>
            </a:r>
            <a:r>
              <a:rPr lang="en-US" altLang="ja-JP" sz="2400" b="1" i="1" dirty="0" err="1" smtClean="0">
                <a:latin typeface="Symbol" panose="05050102010706020507" pitchFamily="18" charset="2"/>
              </a:rPr>
              <a:t>bg</a:t>
            </a:r>
            <a:endParaRPr lang="en-US" altLang="ja-JP" sz="2400" b="1" i="1" dirty="0">
              <a:latin typeface="Symbol" panose="05050102010706020507" pitchFamily="18" charset="2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92831" y="2551423"/>
            <a:ext cx="1729961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b="1" i="1" dirty="0" smtClean="0">
                <a:latin typeface="Symbol" panose="05050102010706020507" pitchFamily="18" charset="2"/>
              </a:rPr>
              <a:t>f  </a:t>
            </a:r>
            <a:r>
              <a:rPr kumimoji="1" lang="en-US" altLang="ja-JP" sz="2400" dirty="0" smtClean="0">
                <a:latin typeface="Symbol" panose="05050102010706020507" pitchFamily="18" charset="2"/>
              </a:rPr>
              <a:t>(1020)</a:t>
            </a:r>
          </a:p>
          <a:p>
            <a:r>
              <a:rPr lang="en-US" altLang="ja-JP" sz="2400" dirty="0" smtClean="0">
                <a:latin typeface="+mj-lt"/>
              </a:rPr>
              <a:t>W/ “1/3” BG</a:t>
            </a:r>
          </a:p>
          <a:p>
            <a:endParaRPr lang="en-US" altLang="ja-JP" sz="2400" dirty="0" smtClean="0">
              <a:latin typeface="Symbol" panose="05050102010706020507" pitchFamily="18" charset="2"/>
            </a:endParaRPr>
          </a:p>
          <a:p>
            <a:r>
              <a:rPr lang="en-US" altLang="ja-JP" sz="2400" dirty="0" smtClean="0">
                <a:latin typeface="Symbol" panose="05050102010706020507" pitchFamily="18" charset="2"/>
              </a:rPr>
              <a:t>s</a:t>
            </a:r>
            <a:r>
              <a:rPr lang="en-US" altLang="ja-JP" sz="2400" dirty="0" smtClean="0">
                <a:latin typeface="+mj-lt"/>
              </a:rPr>
              <a:t> = 9.0 MeV</a:t>
            </a:r>
          </a:p>
          <a:p>
            <a:r>
              <a:rPr lang="en-US" altLang="ja-JP" sz="2400" dirty="0" smtClean="0">
                <a:latin typeface="+mj-lt"/>
              </a:rPr>
              <a:t>for all </a:t>
            </a:r>
            <a:r>
              <a:rPr lang="en-US" altLang="ja-JP" sz="2400" b="1" i="1" dirty="0" err="1" smtClean="0">
                <a:latin typeface="Symbol" panose="05050102010706020507" pitchFamily="18" charset="2"/>
              </a:rPr>
              <a:t>bg</a:t>
            </a:r>
            <a:endParaRPr lang="en-US" altLang="ja-JP" sz="2400" b="1" i="1" dirty="0">
              <a:latin typeface="Symbol" panose="05050102010706020507" pitchFamily="18" charset="2"/>
            </a:endParaRP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217370" y="673438"/>
            <a:ext cx="3985285" cy="1719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sym typeface="Wingdings" panose="05000000000000000000" pitchFamily="2" charset="2"/>
              </a:rPr>
              <a:t>Case 1: GTR only</a:t>
            </a:r>
          </a:p>
          <a:p>
            <a:pPr lvl="1"/>
            <a:r>
              <a:rPr lang="en-US" altLang="ja-JP" sz="2000" dirty="0" smtClean="0">
                <a:sym typeface="Wingdings" panose="05000000000000000000" pitchFamily="2" charset="2"/>
              </a:rPr>
              <a:t>10</a:t>
            </a:r>
            <a:r>
              <a:rPr lang="en-US" altLang="ja-JP" sz="2000" baseline="30000" dirty="0" smtClean="0">
                <a:sym typeface="Wingdings" panose="05000000000000000000" pitchFamily="2" charset="2"/>
              </a:rPr>
              <a:t>10</a:t>
            </a:r>
            <a:r>
              <a:rPr lang="en-US" altLang="ja-JP" sz="2000" dirty="0" smtClean="0">
                <a:sym typeface="Wingdings" panose="05000000000000000000" pitchFamily="2" charset="2"/>
              </a:rPr>
              <a:t> </a:t>
            </a:r>
            <a:r>
              <a:rPr lang="en-US" altLang="ja-JP" sz="2000" dirty="0">
                <a:sym typeface="Wingdings" panose="05000000000000000000" pitchFamily="2" charset="2"/>
              </a:rPr>
              <a:t>/spill was turned out to be too high.</a:t>
            </a:r>
          </a:p>
          <a:p>
            <a:pPr lvl="1"/>
            <a:r>
              <a:rPr lang="en-US" altLang="ja-JP" sz="2000" dirty="0">
                <a:sym typeface="Wingdings" panose="05000000000000000000" pitchFamily="2" charset="2"/>
              </a:rPr>
              <a:t>“</a:t>
            </a:r>
            <a:r>
              <a:rPr lang="en-US" altLang="ja-JP" sz="2000" dirty="0" smtClean="0">
                <a:sym typeface="Wingdings" panose="05000000000000000000" pitchFamily="2" charset="2"/>
              </a:rPr>
              <a:t>1 / </a:t>
            </a:r>
            <a:r>
              <a:rPr lang="en-US" altLang="ja-JP" sz="2000" dirty="0">
                <a:sym typeface="Wingdings" panose="05000000000000000000" pitchFamily="2" charset="2"/>
              </a:rPr>
              <a:t>3 </a:t>
            </a:r>
            <a:r>
              <a:rPr lang="en-US" altLang="ja-JP" sz="2000" dirty="0" smtClean="0">
                <a:sym typeface="Wingdings" panose="05000000000000000000" pitchFamily="2" charset="2"/>
              </a:rPr>
              <a:t>beam intensity”</a:t>
            </a:r>
          </a:p>
          <a:p>
            <a:pPr lvl="2"/>
            <a:r>
              <a:rPr lang="en-US" altLang="ja-JP" sz="1800" dirty="0">
                <a:sym typeface="Wingdings" panose="05000000000000000000" pitchFamily="2" charset="2"/>
              </a:rPr>
              <a:t>(</a:t>
            </a:r>
            <a:r>
              <a:rPr lang="en-US" altLang="ja-JP" sz="1800" dirty="0" smtClean="0">
                <a:sym typeface="Wingdings" panose="05000000000000000000" pitchFamily="2" charset="2"/>
              </a:rPr>
              <a:t>0.33 </a:t>
            </a:r>
            <a:r>
              <a:rPr lang="en-US" altLang="ja-JP" sz="1800" dirty="0">
                <a:sym typeface="Wingdings" panose="05000000000000000000" pitchFamily="2" charset="2"/>
              </a:rPr>
              <a:t>x </a:t>
            </a:r>
            <a:r>
              <a:rPr lang="en-US" altLang="ja-JP" sz="1800" dirty="0" smtClean="0">
                <a:sym typeface="Wingdings" panose="05000000000000000000" pitchFamily="2" charset="2"/>
              </a:rPr>
              <a:t>10</a:t>
            </a:r>
            <a:r>
              <a:rPr lang="en-US" altLang="ja-JP" sz="1800" baseline="30000" dirty="0" smtClean="0">
                <a:sym typeface="Wingdings" panose="05000000000000000000" pitchFamily="2" charset="2"/>
              </a:rPr>
              <a:t>10</a:t>
            </a:r>
            <a:r>
              <a:rPr lang="en-US" altLang="ja-JP" sz="1800" dirty="0" smtClean="0">
                <a:sym typeface="Wingdings" panose="05000000000000000000" pitchFamily="2" charset="2"/>
              </a:rPr>
              <a:t> </a:t>
            </a:r>
            <a:r>
              <a:rPr lang="en-US" altLang="ja-JP" sz="1800" dirty="0">
                <a:sym typeface="Wingdings" panose="05000000000000000000" pitchFamily="2" charset="2"/>
              </a:rPr>
              <a:t>/ spill. </a:t>
            </a:r>
            <a:r>
              <a:rPr lang="en-US" altLang="ja-JP" sz="1800" dirty="0" smtClean="0">
                <a:sym typeface="Wingdings" panose="05000000000000000000" pitchFamily="2" charset="2"/>
              </a:rPr>
              <a:t>)</a:t>
            </a:r>
            <a:endParaRPr lang="en-US" altLang="ja-JP" sz="1800" dirty="0"/>
          </a:p>
          <a:p>
            <a:endParaRPr lang="en-US" altLang="ja-JP" sz="2400" dirty="0" smtClean="0"/>
          </a:p>
        </p:txBody>
      </p:sp>
      <p:cxnSp>
        <p:nvCxnSpPr>
          <p:cNvPr id="9" name="直線コネクタ 8"/>
          <p:cNvCxnSpPr>
            <a:stCxn id="2" idx="2"/>
          </p:cNvCxnSpPr>
          <p:nvPr/>
        </p:nvCxnSpPr>
        <p:spPr>
          <a:xfrm>
            <a:off x="4413379" y="624046"/>
            <a:ext cx="0" cy="48557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6948957" y="2647202"/>
            <a:ext cx="1680268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b="1" i="1" dirty="0" smtClean="0">
                <a:latin typeface="Symbol" panose="05050102010706020507" pitchFamily="18" charset="2"/>
              </a:rPr>
              <a:t>f  </a:t>
            </a:r>
            <a:r>
              <a:rPr lang="en-US" altLang="ja-JP" sz="2400" dirty="0">
                <a:latin typeface="Symbol" panose="05050102010706020507" pitchFamily="18" charset="2"/>
              </a:rPr>
              <a:t>(1020)</a:t>
            </a:r>
          </a:p>
          <a:p>
            <a:r>
              <a:rPr lang="en-US" altLang="ja-JP" sz="2400" b="1" dirty="0" smtClean="0">
                <a:latin typeface="+mj-lt"/>
              </a:rPr>
              <a:t>SSD w/ BG</a:t>
            </a:r>
          </a:p>
          <a:p>
            <a:r>
              <a:rPr lang="en-US" altLang="ja-JP" sz="2400" b="1" dirty="0" smtClean="0">
                <a:latin typeface="Symbol" panose="05050102010706020507" pitchFamily="18" charset="2"/>
              </a:rPr>
              <a:t>s</a:t>
            </a:r>
            <a:r>
              <a:rPr lang="en-US" altLang="ja-JP" sz="2400" b="1" dirty="0" smtClean="0">
                <a:latin typeface="+mj-lt"/>
              </a:rPr>
              <a:t> = 8.7 MeV</a:t>
            </a:r>
          </a:p>
          <a:p>
            <a:r>
              <a:rPr lang="en-US" altLang="ja-JP" sz="2400" dirty="0"/>
              <a:t>for all </a:t>
            </a:r>
            <a:r>
              <a:rPr lang="en-US" altLang="ja-JP" sz="2400" b="1" i="1" dirty="0" err="1">
                <a:latin typeface="Symbol" panose="05050102010706020507" pitchFamily="18" charset="2"/>
              </a:rPr>
              <a:t>bg</a:t>
            </a:r>
            <a:endParaRPr kumimoji="1" lang="en-US" altLang="ja-JP" sz="2400" dirty="0" smtClean="0">
              <a:latin typeface="+mj-lt"/>
            </a:endParaRPr>
          </a:p>
        </p:txBody>
      </p:sp>
      <p:cxnSp>
        <p:nvCxnSpPr>
          <p:cNvPr id="23" name="直線矢印コネクタ 22"/>
          <p:cNvCxnSpPr>
            <a:stCxn id="22" idx="2"/>
          </p:cNvCxnSpPr>
          <p:nvPr/>
        </p:nvCxnSpPr>
        <p:spPr>
          <a:xfrm flipH="1">
            <a:off x="6337643" y="4216862"/>
            <a:ext cx="1451448" cy="5919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stCxn id="25" idx="2"/>
          </p:cNvCxnSpPr>
          <p:nvPr/>
        </p:nvCxnSpPr>
        <p:spPr>
          <a:xfrm>
            <a:off x="5476731" y="4586194"/>
            <a:ext cx="581194" cy="2440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742395" y="2647202"/>
            <a:ext cx="1468672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b="1" i="1" dirty="0" smtClean="0">
                <a:latin typeface="Symbol" panose="05050102010706020507" pitchFamily="18" charset="2"/>
              </a:rPr>
              <a:t>f  </a:t>
            </a:r>
            <a:r>
              <a:rPr kumimoji="1" lang="en-US" altLang="ja-JP" sz="2400" dirty="0" smtClean="0">
                <a:latin typeface="Symbol" panose="05050102010706020507" pitchFamily="18" charset="2"/>
              </a:rPr>
              <a:t>(1020)</a:t>
            </a:r>
          </a:p>
          <a:p>
            <a:r>
              <a:rPr lang="en-US" altLang="ja-JP" sz="2400" dirty="0" smtClean="0">
                <a:latin typeface="+mj-lt"/>
              </a:rPr>
              <a:t>w/o BG</a:t>
            </a:r>
          </a:p>
          <a:p>
            <a:endParaRPr lang="en-US" altLang="ja-JP" sz="2400" dirty="0" smtClean="0">
              <a:latin typeface="Symbol" panose="05050102010706020507" pitchFamily="18" charset="2"/>
            </a:endParaRPr>
          </a:p>
          <a:p>
            <a:r>
              <a:rPr lang="en-US" altLang="ja-JP" sz="2400" dirty="0" smtClean="0">
                <a:latin typeface="Symbol" panose="05050102010706020507" pitchFamily="18" charset="2"/>
              </a:rPr>
              <a:t>s</a:t>
            </a:r>
            <a:r>
              <a:rPr lang="en-US" altLang="ja-JP" sz="2400" dirty="0" smtClean="0">
                <a:latin typeface="+mj-lt"/>
              </a:rPr>
              <a:t> = 8 MeV</a:t>
            </a:r>
          </a:p>
          <a:p>
            <a:r>
              <a:rPr lang="en-US" altLang="ja-JP" sz="2400" dirty="0" smtClean="0">
                <a:latin typeface="+mj-lt"/>
              </a:rPr>
              <a:t>for all </a:t>
            </a:r>
            <a:r>
              <a:rPr lang="en-US" altLang="ja-JP" sz="2400" b="1" i="1" dirty="0" err="1" smtClean="0">
                <a:latin typeface="Symbol" panose="05050102010706020507" pitchFamily="18" charset="2"/>
              </a:rPr>
              <a:t>bg</a:t>
            </a:r>
            <a:endParaRPr lang="en-US" altLang="ja-JP" sz="2400" b="1" i="1" dirty="0">
              <a:latin typeface="Symbol" panose="05050102010706020507" pitchFamily="18" charset="2"/>
            </a:endParaRPr>
          </a:p>
        </p:txBody>
      </p:sp>
      <p:sp>
        <p:nvSpPr>
          <p:cNvPr id="26" name="コンテンツ プレースホルダー 2"/>
          <p:cNvSpPr txBox="1">
            <a:spLocks/>
          </p:cNvSpPr>
          <p:nvPr/>
        </p:nvSpPr>
        <p:spPr>
          <a:xfrm>
            <a:off x="4522207" y="679183"/>
            <a:ext cx="4303159" cy="1159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sym typeface="Wingdings" panose="05000000000000000000" pitchFamily="2" charset="2"/>
              </a:rPr>
              <a:t>Case 2: GTR + SSD</a:t>
            </a:r>
          </a:p>
          <a:p>
            <a:pPr lvl="1"/>
            <a:r>
              <a:rPr lang="en-US" altLang="ja-JP" sz="2000" dirty="0" smtClean="0">
                <a:sym typeface="Wingdings" panose="05000000000000000000" pitchFamily="2" charset="2"/>
              </a:rPr>
              <a:t>Full beam can be accepted.</a:t>
            </a:r>
          </a:p>
          <a:p>
            <a:pPr lvl="2"/>
            <a:r>
              <a:rPr lang="en-US" altLang="ja-JP" sz="1800" dirty="0" smtClean="0">
                <a:sym typeface="Wingdings" panose="05000000000000000000" pitchFamily="2" charset="2"/>
              </a:rPr>
              <a:t>(1 </a:t>
            </a:r>
            <a:r>
              <a:rPr lang="en-US" altLang="ja-JP" sz="1800" dirty="0">
                <a:sym typeface="Wingdings" panose="05000000000000000000" pitchFamily="2" charset="2"/>
              </a:rPr>
              <a:t>x </a:t>
            </a:r>
            <a:r>
              <a:rPr lang="en-US" altLang="ja-JP" sz="1800" dirty="0" smtClean="0">
                <a:sym typeface="Wingdings" panose="05000000000000000000" pitchFamily="2" charset="2"/>
              </a:rPr>
              <a:t>10</a:t>
            </a:r>
            <a:r>
              <a:rPr lang="en-US" altLang="ja-JP" sz="1800" baseline="30000" dirty="0" smtClean="0">
                <a:sym typeface="Wingdings" panose="05000000000000000000" pitchFamily="2" charset="2"/>
              </a:rPr>
              <a:t>10</a:t>
            </a:r>
            <a:r>
              <a:rPr lang="en-US" altLang="ja-JP" sz="1800" dirty="0" smtClean="0">
                <a:sym typeface="Wingdings" panose="05000000000000000000" pitchFamily="2" charset="2"/>
              </a:rPr>
              <a:t> </a:t>
            </a:r>
            <a:r>
              <a:rPr lang="en-US" altLang="ja-JP" sz="1800" dirty="0">
                <a:sym typeface="Wingdings" panose="05000000000000000000" pitchFamily="2" charset="2"/>
              </a:rPr>
              <a:t>/ spill. </a:t>
            </a:r>
            <a:r>
              <a:rPr lang="en-US" altLang="ja-JP" sz="1800" dirty="0" smtClean="0">
                <a:sym typeface="Wingdings" panose="05000000000000000000" pitchFamily="2" charset="2"/>
              </a:rPr>
              <a:t>)</a:t>
            </a:r>
            <a:endParaRPr lang="en-US" altLang="ja-JP" sz="1800" dirty="0"/>
          </a:p>
          <a:p>
            <a:endParaRPr lang="en-US" altLang="ja-JP" sz="2400" dirty="0" smtClean="0"/>
          </a:p>
        </p:txBody>
      </p:sp>
      <p:sp>
        <p:nvSpPr>
          <p:cNvPr id="3" name="下矢印 2"/>
          <p:cNvSpPr/>
          <p:nvPr/>
        </p:nvSpPr>
        <p:spPr>
          <a:xfrm rot="16200000">
            <a:off x="139772" y="6024064"/>
            <a:ext cx="425396" cy="6042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1168-2367-423D-85C7-B0394E48EBD3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5" t="14107" r="19028" b="37545"/>
          <a:stretch/>
        </p:blipFill>
        <p:spPr>
          <a:xfrm>
            <a:off x="7828663" y="64040"/>
            <a:ext cx="1365648" cy="12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1317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Motivation</a:t>
            </a:r>
          </a:p>
          <a:p>
            <a:r>
              <a:rPr lang="en-US" altLang="ja-JP" dirty="0" smtClean="0"/>
              <a:t>Probe: </a:t>
            </a:r>
            <a:r>
              <a:rPr kumimoji="1" lang="en-US" altLang="ja-JP" dirty="0" smtClean="0"/>
              <a:t>Vector meson </a:t>
            </a:r>
            <a:r>
              <a:rPr kumimoji="1" lang="en-US" altLang="ja-JP" dirty="0" smtClean="0">
                <a:sym typeface="Wingdings"/>
              </a:rPr>
              <a:t> </a:t>
            </a:r>
            <a:r>
              <a:rPr kumimoji="1" lang="en-US" altLang="ja-JP" i="1" dirty="0" err="1" smtClean="0">
                <a:sym typeface="Wingdings"/>
              </a:rPr>
              <a:t>e</a:t>
            </a:r>
            <a:r>
              <a:rPr kumimoji="1" lang="en-US" altLang="ja-JP" baseline="30000" dirty="0" err="1" smtClean="0">
                <a:sym typeface="Wingdings"/>
              </a:rPr>
              <a:t>+</a:t>
            </a:r>
            <a:r>
              <a:rPr kumimoji="1" lang="en-US" altLang="ja-JP" i="1" dirty="0" err="1" smtClean="0">
                <a:sym typeface="Wingdings"/>
              </a:rPr>
              <a:t>e</a:t>
            </a:r>
            <a:r>
              <a:rPr kumimoji="1" lang="en-US" altLang="ja-JP" baseline="30000" dirty="0" smtClean="0">
                <a:sym typeface="Wingdings"/>
              </a:rPr>
              <a:t>-</a:t>
            </a:r>
            <a:r>
              <a:rPr kumimoji="1" lang="en-US" altLang="ja-JP" dirty="0" smtClean="0">
                <a:sym typeface="Wingdings"/>
              </a:rPr>
              <a:t> decay</a:t>
            </a:r>
            <a:endParaRPr lang="en-US" altLang="ja-JP" dirty="0" smtClean="0">
              <a:sym typeface="Wingdings"/>
            </a:endParaRPr>
          </a:p>
          <a:p>
            <a:r>
              <a:rPr lang="en-US" altLang="ja-JP" dirty="0" smtClean="0">
                <a:sym typeface="Wingdings"/>
              </a:rPr>
              <a:t>Results of KEK E325 experiment</a:t>
            </a:r>
          </a:p>
          <a:p>
            <a:r>
              <a:rPr lang="en-US" altLang="ja-JP" dirty="0" smtClean="0">
                <a:sym typeface="Wingdings"/>
              </a:rPr>
              <a:t>J-PARC E16 experiment.</a:t>
            </a:r>
          </a:p>
          <a:p>
            <a:pPr lvl="1"/>
            <a:r>
              <a:rPr lang="en-US" altLang="ja-JP" dirty="0" smtClean="0">
                <a:sym typeface="Wingdings"/>
              </a:rPr>
              <a:t>Final goal</a:t>
            </a:r>
          </a:p>
          <a:p>
            <a:pPr lvl="1"/>
            <a:r>
              <a:rPr lang="en-US" altLang="ja-JP" dirty="0" smtClean="0">
                <a:sym typeface="Wingdings"/>
              </a:rPr>
              <a:t>The experimental setup</a:t>
            </a:r>
          </a:p>
          <a:p>
            <a:pPr lvl="1"/>
            <a:r>
              <a:rPr lang="en-US" altLang="ja-JP" dirty="0" smtClean="0">
                <a:sym typeface="Wingdings"/>
              </a:rPr>
              <a:t>Beam line status</a:t>
            </a:r>
          </a:p>
          <a:p>
            <a:pPr lvl="1"/>
            <a:r>
              <a:rPr lang="en-US" altLang="ja-JP" dirty="0" smtClean="0">
                <a:sym typeface="Wingdings"/>
              </a:rPr>
              <a:t>Simulation results w/ realistic background</a:t>
            </a:r>
          </a:p>
          <a:p>
            <a:pPr lvl="1"/>
            <a:r>
              <a:rPr lang="en-US" altLang="ja-JP" dirty="0" smtClean="0">
                <a:sym typeface="Wingdings"/>
              </a:rPr>
              <a:t>Status of detector construction.</a:t>
            </a:r>
          </a:p>
          <a:p>
            <a:pPr lvl="1"/>
            <a:endParaRPr lang="en-US" altLang="ja-JP" dirty="0" smtClean="0">
              <a:sym typeface="Wingding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33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82864"/>
            <a:ext cx="4896544" cy="819242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Expected from 1</a:t>
            </a:r>
            <a:r>
              <a:rPr kumimoji="1" lang="en-US" altLang="ja-JP" sz="3200" baseline="30000" dirty="0" smtClean="0"/>
              <a:t>st</a:t>
            </a:r>
            <a:r>
              <a:rPr kumimoji="1" lang="en-US" altLang="ja-JP" sz="3200" dirty="0" smtClean="0"/>
              <a:t> RUN</a:t>
            </a:r>
            <a:br>
              <a:rPr kumimoji="1" lang="en-US" altLang="ja-JP" sz="3200" dirty="0" smtClean="0"/>
            </a:br>
            <a:r>
              <a:rPr lang="en-US" altLang="ja-JP" sz="3200" dirty="0" smtClean="0"/>
              <a:t>case 1 (GTR only)</a:t>
            </a:r>
            <a:endParaRPr kumimoji="1" lang="ja-JP" altLang="en-US" sz="3200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r="80125"/>
          <a:stretch/>
        </p:blipFill>
        <p:spPr>
          <a:xfrm>
            <a:off x="231463" y="2698300"/>
            <a:ext cx="3056951" cy="3047121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49098" y="5673030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71600" y="2310825"/>
            <a:ext cx="130540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+mj-lt"/>
              </a:rPr>
              <a:t>8+8+8</a:t>
            </a:r>
          </a:p>
          <a:p>
            <a:r>
              <a:rPr lang="en-US" altLang="ja-JP" b="1" i="1" dirty="0" err="1" smtClean="0">
                <a:latin typeface="Symbol" panose="05050102010706020507" pitchFamily="18" charset="2"/>
              </a:rPr>
              <a:t>bg</a:t>
            </a:r>
            <a:r>
              <a:rPr lang="en-US" altLang="ja-JP" dirty="0" smtClean="0"/>
              <a:t> &lt; 1.25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2"/>
          <a:stretch/>
        </p:blipFill>
        <p:spPr>
          <a:xfrm>
            <a:off x="3317971" y="2576795"/>
            <a:ext cx="5798328" cy="357326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8"/>
          <a:stretch/>
        </p:blipFill>
        <p:spPr>
          <a:xfrm>
            <a:off x="3333937" y="2576795"/>
            <a:ext cx="5746852" cy="355023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 rot="16200000">
            <a:off x="2189662" y="3822897"/>
            <a:ext cx="239495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Fraction of excess</a:t>
            </a:r>
            <a:endParaRPr kumimoji="1" lang="ja-JP" altLang="en-US" sz="2400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"/>
          <a:stretch/>
        </p:blipFill>
        <p:spPr>
          <a:xfrm>
            <a:off x="5615103" y="46659"/>
            <a:ext cx="3469788" cy="253013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80118" y="961137"/>
            <a:ext cx="5196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</a:t>
            </a:r>
            <a:r>
              <a:rPr kumimoji="1" lang="en-US" altLang="ja-JP" sz="2400" baseline="30000" dirty="0" smtClean="0"/>
              <a:t>st</a:t>
            </a:r>
            <a:r>
              <a:rPr kumimoji="1" lang="en-US" altLang="ja-JP" sz="2400" dirty="0" smtClean="0"/>
              <a:t> physics RUN: </a:t>
            </a:r>
            <a:endParaRPr lang="en-US" altLang="ja-JP" sz="2400" dirty="0" smtClean="0"/>
          </a:p>
          <a:p>
            <a:r>
              <a:rPr kumimoji="1" lang="en-US" altLang="ja-JP" sz="2400" dirty="0"/>
              <a:t> </a:t>
            </a:r>
            <a:r>
              <a:rPr kumimoji="1" lang="en-US" altLang="ja-JP" sz="2400" dirty="0" smtClean="0"/>
              <a:t>  160 shifts (53 days)</a:t>
            </a:r>
          </a:p>
          <a:p>
            <a:r>
              <a:rPr lang="en-US" altLang="ja-JP" sz="2400" dirty="0"/>
              <a:t>  </a:t>
            </a:r>
            <a:r>
              <a:rPr lang="en-US" altLang="ja-JP" sz="2400" dirty="0" smtClean="0"/>
              <a:t> </a:t>
            </a:r>
            <a:r>
              <a:rPr kumimoji="1" lang="en-US" altLang="ja-JP" sz="2400" dirty="0" smtClean="0"/>
              <a:t>1/3 beam intensity (0.33 x 10^10/spill)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1463" y="5836083"/>
            <a:ext cx="71672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With the help of SSDs, we can accept full beam intensity,</a:t>
            </a:r>
          </a:p>
          <a:p>
            <a:r>
              <a:rPr kumimoji="1" lang="en-US" altLang="ja-JP" sz="2000" dirty="0" smtClean="0"/>
              <a:t>We can collect 2 times more statistics w/ slightly better resolution. </a:t>
            </a:r>
          </a:p>
          <a:p>
            <a:r>
              <a:rPr lang="en-US" altLang="ja-JP" sz="2000" dirty="0" smtClean="0"/>
              <a:t>Evaluation ongoing.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2241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コンテンツ プレースホルダー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7759" y="32373"/>
            <a:ext cx="796874" cy="586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コンテンツ プレースホルダ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0377" y="382864"/>
            <a:ext cx="890844" cy="933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コンテンツ プレースホルダー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1733" y="827035"/>
            <a:ext cx="871894" cy="831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22365"/>
            <a:ext cx="6792592" cy="149174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Preparation Status for 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RUN</a:t>
            </a:r>
            <a:br>
              <a:rPr kumimoji="1" lang="en-US" altLang="ja-JP" dirty="0" smtClean="0"/>
            </a:br>
            <a:r>
              <a:rPr lang="en-US" altLang="ja-JP" dirty="0" smtClean="0"/>
              <a:t>In a few words.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07949" y="1676401"/>
            <a:ext cx="7886700" cy="5181599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 smtClean="0"/>
              <a:t>Each detector components (GTR/HBD/LG/SSD)</a:t>
            </a:r>
          </a:p>
          <a:p>
            <a:pPr lvl="1"/>
            <a:r>
              <a:rPr kumimoji="1" lang="en-US" altLang="ja-JP" dirty="0" smtClean="0"/>
              <a:t>R &amp; D have finished.</a:t>
            </a:r>
          </a:p>
          <a:p>
            <a:pPr lvl="1"/>
            <a:r>
              <a:rPr lang="en-US" altLang="ja-JP" dirty="0" smtClean="0"/>
              <a:t>New subsystem SSD: K. Tanida’s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Majority of the components are already delivered.</a:t>
            </a:r>
          </a:p>
          <a:p>
            <a:r>
              <a:rPr lang="en-US" altLang="ja-JP" dirty="0" smtClean="0"/>
              <a:t>Readout electronics: almost finished.</a:t>
            </a:r>
          </a:p>
          <a:p>
            <a:pPr lvl="1"/>
            <a:r>
              <a:rPr lang="en-US" altLang="ja-JP" dirty="0" smtClean="0"/>
              <a:t>Preamp : R&amp;D done. Already purchased.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Trigger related electronics</a:t>
            </a:r>
          </a:p>
          <a:p>
            <a:pPr lvl="2"/>
            <a:r>
              <a:rPr lang="en-US" altLang="ja-JP" dirty="0" smtClean="0"/>
              <a:t>Under prototype test. If OK </a:t>
            </a:r>
            <a:r>
              <a:rPr lang="en-US" altLang="ja-JP" dirty="0" smtClean="0">
                <a:sym typeface="Wingdings" panose="05000000000000000000" pitchFamily="2" charset="2"/>
              </a:rPr>
              <a:t> mass production</a:t>
            </a:r>
            <a:endParaRPr lang="en-US" altLang="ja-JP" dirty="0"/>
          </a:p>
          <a:p>
            <a:r>
              <a:rPr lang="en-US" altLang="ja-JP" dirty="0" smtClean="0"/>
              <a:t>DAQ :</a:t>
            </a:r>
          </a:p>
          <a:p>
            <a:pPr lvl="1"/>
            <a:r>
              <a:rPr lang="en-US" altLang="ja-JP" dirty="0" smtClean="0"/>
              <a:t>Most modules already purchased.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Support structure : in progress.</a:t>
            </a:r>
          </a:p>
          <a:p>
            <a:pPr lvl="1"/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GTR</a:t>
            </a:r>
            <a:r>
              <a:rPr lang="en-US" altLang="ja-JP" dirty="0" smtClean="0"/>
              <a:t> : good.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SSD : will be started.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HBD : in progress.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LG : in progress.</a:t>
            </a:r>
          </a:p>
          <a:p>
            <a:pPr lvl="1"/>
            <a:endParaRPr lang="en-US" altLang="ja-JP" dirty="0" smtClean="0">
              <a:solidFill>
                <a:srgbClr val="FF0000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145" y="1180014"/>
            <a:ext cx="892770" cy="606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Shape 37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809" y="1660054"/>
            <a:ext cx="1292191" cy="969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コンテンツ プレースホルダー 10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739" y="2453121"/>
            <a:ext cx="1107141" cy="830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3519" y="2778634"/>
            <a:ext cx="1002169" cy="880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Shape 32"/>
          <p:cNvPicPr preferRelativeResize="0"/>
          <p:nvPr/>
        </p:nvPicPr>
        <p:blipFill rotWithShape="1">
          <a:blip r:embed="rId11">
            <a:alphaModFix/>
          </a:blip>
          <a:srcRect l="33213" r="17711" b="48595"/>
          <a:stretch/>
        </p:blipFill>
        <p:spPr>
          <a:xfrm rot="16200000">
            <a:off x="7165910" y="3711951"/>
            <a:ext cx="914591" cy="602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3" name="グループ化 22"/>
          <p:cNvGrpSpPr/>
          <p:nvPr/>
        </p:nvGrpSpPr>
        <p:grpSpPr>
          <a:xfrm>
            <a:off x="8283292" y="5084788"/>
            <a:ext cx="842396" cy="1310059"/>
            <a:chOff x="8194320" y="5547941"/>
            <a:chExt cx="842396" cy="1310059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94320" y="5547941"/>
              <a:ext cx="517908" cy="10967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8325880" y="6488668"/>
              <a:ext cx="710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FTSW</a:t>
              </a:r>
              <a:endParaRPr kumimoji="1" lang="ja-JP" altLang="en-US" dirty="0"/>
            </a:p>
          </p:txBody>
        </p:sp>
      </p:grp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807306" y="3580200"/>
            <a:ext cx="928046" cy="637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グループ化 21"/>
          <p:cNvGrpSpPr/>
          <p:nvPr/>
        </p:nvGrpSpPr>
        <p:grpSpPr>
          <a:xfrm>
            <a:off x="8187123" y="3936940"/>
            <a:ext cx="901115" cy="1150044"/>
            <a:chOff x="6177795" y="4444731"/>
            <a:chExt cx="901115" cy="1150044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14">
              <a:lum contrast="20000"/>
            </a:blip>
            <a:stretch>
              <a:fillRect/>
            </a:stretch>
          </p:blipFill>
          <p:spPr>
            <a:xfrm>
              <a:off x="6177795" y="4444731"/>
              <a:ext cx="901115" cy="9578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6336445" y="5225443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ADC</a:t>
              </a:r>
              <a:endParaRPr kumimoji="1" lang="ja-JP" altLang="en-US" dirty="0"/>
            </a:p>
          </p:txBody>
        </p:sp>
      </p:grpSp>
      <p:pic>
        <p:nvPicPr>
          <p:cNvPr id="19" name="図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79738" y="4392081"/>
            <a:ext cx="877992" cy="917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4" name="グループ化 23"/>
          <p:cNvGrpSpPr/>
          <p:nvPr/>
        </p:nvGrpSpPr>
        <p:grpSpPr>
          <a:xfrm>
            <a:off x="7421242" y="5418158"/>
            <a:ext cx="898969" cy="1214713"/>
            <a:chOff x="7336293" y="5190165"/>
            <a:chExt cx="898969" cy="1214713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16">
              <a:lum bright="20000" contrast="20000"/>
            </a:blip>
            <a:stretch>
              <a:fillRect/>
            </a:stretch>
          </p:blipFill>
          <p:spPr>
            <a:xfrm>
              <a:off x="7336293" y="5190165"/>
              <a:ext cx="770595" cy="10285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7673890" y="6035546"/>
              <a:ext cx="56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UT3</a:t>
              </a:r>
              <a:endParaRPr kumimoji="1" lang="ja-JP" altLang="en-US" dirty="0"/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1168-2367-423D-85C7-B0394E48EBD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833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287262"/>
            <a:ext cx="7886700" cy="5439541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 smtClean="0"/>
              <a:t>E16 use </a:t>
            </a:r>
            <a:r>
              <a:rPr kumimoji="1" lang="en-US" altLang="ja-JP" dirty="0" err="1" smtClean="0"/>
              <a:t>p+A</a:t>
            </a:r>
            <a:r>
              <a:rPr lang="en-US" altLang="ja-JP" dirty="0" err="1" smtClean="0">
                <a:sym typeface="Wingdings" panose="05000000000000000000" pitchFamily="2" charset="2"/>
              </a:rPr>
              <a:t></a:t>
            </a:r>
            <a:r>
              <a:rPr lang="en-US" altLang="ja-JP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rwf</a:t>
            </a:r>
            <a:r>
              <a:rPr lang="en-US" altLang="ja-JP" dirty="0" smtClean="0"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en-US" altLang="ja-JP" dirty="0" err="1" smtClean="0">
                <a:sym typeface="Wingdings" panose="05000000000000000000" pitchFamily="2" charset="2"/>
              </a:rPr>
              <a:t>e+e</a:t>
            </a:r>
            <a:r>
              <a:rPr lang="en-US" altLang="ja-JP" dirty="0" smtClean="0">
                <a:sym typeface="Wingdings" panose="05000000000000000000" pitchFamily="2" charset="2"/>
              </a:rPr>
              <a:t>- and measure the spectral change of vector meson in nuclear medium.</a:t>
            </a:r>
          </a:p>
          <a:p>
            <a:r>
              <a:rPr kumimoji="1" lang="en-US" altLang="ja-JP" dirty="0" smtClean="0"/>
              <a:t>Final goal of E16 experiment is shown.</a:t>
            </a:r>
          </a:p>
          <a:p>
            <a:r>
              <a:rPr lang="en-US" altLang="ja-JP" dirty="0" smtClean="0"/>
              <a:t>Beam line status is shown.</a:t>
            </a:r>
            <a:endParaRPr kumimoji="1" lang="en-US" altLang="ja-JP" dirty="0" smtClean="0"/>
          </a:p>
          <a:p>
            <a:r>
              <a:rPr kumimoji="1" lang="en-US" altLang="ja-JP" dirty="0" smtClean="0"/>
              <a:t>The detector configuration and its new subsystem SSD is introduced.</a:t>
            </a:r>
          </a:p>
          <a:p>
            <a:r>
              <a:rPr lang="en-US" altLang="ja-JP" dirty="0" smtClean="0"/>
              <a:t>Detailed </a:t>
            </a:r>
            <a:r>
              <a:rPr lang="en-US" altLang="ja-JP" dirty="0"/>
              <a:t>detector simulation with realistic background is shown.</a:t>
            </a:r>
          </a:p>
          <a:p>
            <a:pPr lvl="1"/>
            <a:r>
              <a:rPr lang="en-US" altLang="ja-JP" dirty="0" smtClean="0"/>
              <a:t>Expected results from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</a:t>
            </a:r>
            <a:r>
              <a:rPr lang="en-US" altLang="ja-JP" dirty="0"/>
              <a:t>physics </a:t>
            </a:r>
            <a:r>
              <a:rPr lang="en-US" altLang="ja-JP" dirty="0" smtClean="0"/>
              <a:t>run with GTR is shown.</a:t>
            </a:r>
          </a:p>
          <a:p>
            <a:pPr lvl="1"/>
            <a:r>
              <a:rPr kumimoji="1" lang="en-US" altLang="ja-JP" dirty="0" smtClean="0"/>
              <a:t>With the help of SSD, factor of 2 more statistics is expected compared to GTR only case.</a:t>
            </a:r>
          </a:p>
          <a:p>
            <a:r>
              <a:rPr lang="en-US" altLang="ja-JP" dirty="0" smtClean="0"/>
              <a:t>Evaluation of the new setup w/ SSD is ongoing.</a:t>
            </a:r>
          </a:p>
          <a:p>
            <a:r>
              <a:rPr lang="en-US" altLang="ja-JP" dirty="0" smtClean="0"/>
              <a:t>Preparation status.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1168-2367-423D-85C7-B0394E48EBD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212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5778" y="142524"/>
            <a:ext cx="8229600" cy="92211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kumimoji="1" lang="en-US" altLang="ja-JP" dirty="0" smtClean="0"/>
              <a:t>Physics motivation</a:t>
            </a:r>
            <a:endParaRPr kumimoji="1" lang="ja-JP" altLang="en-US" dirty="0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28DE72-46C6-473A-8B5C-C92DA3EFC5D1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sp>
        <p:nvSpPr>
          <p:cNvPr id="23" name="コンテンツ プレースホルダ 2"/>
          <p:cNvSpPr txBox="1">
            <a:spLocks/>
          </p:cNvSpPr>
          <p:nvPr/>
        </p:nvSpPr>
        <p:spPr>
          <a:xfrm>
            <a:off x="107818" y="1053469"/>
            <a:ext cx="8909386" cy="319220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2400" dirty="0" smtClean="0"/>
              <a:t>E16 has been proposed to measure the spectral change of vector mesons in nuclear medium.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2400" dirty="0" smtClean="0"/>
              <a:t>Spontaneously </a:t>
            </a:r>
            <a:r>
              <a:rPr lang="en-US" altLang="ja-JP" sz="2400" dirty="0"/>
              <a:t>broken chiral symmetry and its (partial) restoration.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2400" dirty="0"/>
              <a:t>Hadrons are excitations of QCD vacuum (ground state) and are affected by the vacuum property.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2400" dirty="0" smtClean="0"/>
              <a:t>Spectral change in nuclear medium provides information on the non-trivial structure of QCD vacuum at finite density.</a:t>
            </a:r>
            <a:endParaRPr lang="ja-JP" altLang="en-US" sz="2400" dirty="0" smtClean="0"/>
          </a:p>
        </p:txBody>
      </p:sp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0" y="6417784"/>
            <a:ext cx="9001156" cy="44021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4457136" y="4221088"/>
            <a:ext cx="4560068" cy="2656975"/>
            <a:chOff x="5378939" y="4111847"/>
            <a:chExt cx="3695849" cy="2152919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5462187" y="4180196"/>
              <a:ext cx="3612601" cy="1782540"/>
              <a:chOff x="-2407305" y="2672889"/>
              <a:chExt cx="3612601" cy="1782540"/>
            </a:xfrm>
          </p:grpSpPr>
          <p:pic>
            <p:nvPicPr>
              <p:cNvPr id="25" name="Picture 3" descr="Image1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-2006063" y="2672889"/>
                <a:ext cx="2664296" cy="1782540"/>
              </a:xfrm>
              <a:prstGeom prst="rect">
                <a:avLst/>
              </a:prstGeom>
              <a:noFill/>
            </p:spPr>
          </p:pic>
          <p:sp>
            <p:nvSpPr>
              <p:cNvPr id="26" name="テキスト ボックス 25"/>
              <p:cNvSpPr txBox="1"/>
              <p:nvPr/>
            </p:nvSpPr>
            <p:spPr>
              <a:xfrm>
                <a:off x="-468560" y="3002325"/>
                <a:ext cx="1673856" cy="6463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FF0000"/>
                    </a:solidFill>
                  </a:rPr>
                  <a:t>Normal</a:t>
                </a:r>
              </a:p>
              <a:p>
                <a:r>
                  <a:rPr kumimoji="1" lang="en-US" altLang="ja-JP" dirty="0" smtClean="0">
                    <a:solidFill>
                      <a:srgbClr val="FF0000"/>
                    </a:solidFill>
                  </a:rPr>
                  <a:t>nuclear density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174067" y="3710092"/>
                <a:ext cx="888385" cy="3693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Density</a:t>
                </a:r>
                <a:endParaRPr kumimoji="1" lang="ja-JP" altLang="en-US" dirty="0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 rot="19751618">
                <a:off x="-2407305" y="3123544"/>
                <a:ext cx="1388585" cy="3693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Temperature</a:t>
                </a:r>
                <a:endParaRPr kumimoji="1" lang="ja-JP" altLang="en-US" dirty="0"/>
              </a:p>
            </p:txBody>
          </p:sp>
        </p:grpSp>
        <p:sp>
          <p:nvSpPr>
            <p:cNvPr id="31" name="正方形/長方形 30"/>
            <p:cNvSpPr/>
            <p:nvPr/>
          </p:nvSpPr>
          <p:spPr>
            <a:xfrm>
              <a:off x="5378939" y="4111847"/>
              <a:ext cx="3663754" cy="20882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5" name="直線矢印コネクタ 4"/>
            <p:cNvCxnSpPr/>
            <p:nvPr/>
          </p:nvCxnSpPr>
          <p:spPr>
            <a:xfrm flipV="1">
              <a:off x="7018562" y="5517232"/>
              <a:ext cx="0" cy="44550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テキスト ボックス 6"/>
            <p:cNvSpPr txBox="1"/>
            <p:nvPr/>
          </p:nvSpPr>
          <p:spPr>
            <a:xfrm>
              <a:off x="6548721" y="5895434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Vacuum</a:t>
              </a:r>
              <a:endParaRPr kumimoji="1" lang="ja-JP" altLang="en-US" dirty="0"/>
            </a:p>
          </p:txBody>
        </p:sp>
        <p:cxnSp>
          <p:nvCxnSpPr>
            <p:cNvPr id="29" name="直線矢印コネクタ 28"/>
            <p:cNvCxnSpPr/>
            <p:nvPr/>
          </p:nvCxnSpPr>
          <p:spPr>
            <a:xfrm flipH="1">
              <a:off x="7314660" y="5071466"/>
              <a:ext cx="133327" cy="31733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732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9" name="Picture 55" descr="Image1"/>
          <p:cNvPicPr>
            <a:picLocks noChangeAspect="1" noChangeArrowheads="1"/>
          </p:cNvPicPr>
          <p:nvPr/>
        </p:nvPicPr>
        <p:blipFill>
          <a:blip r:embed="rId4" cstate="screen"/>
          <a:srcRect l="33766" r="36363"/>
          <a:stretch>
            <a:fillRect/>
          </a:stretch>
        </p:blipFill>
        <p:spPr bwMode="auto">
          <a:xfrm>
            <a:off x="5078413" y="2681295"/>
            <a:ext cx="1752600" cy="1709738"/>
          </a:xfrm>
          <a:prstGeom prst="rect">
            <a:avLst/>
          </a:prstGeom>
          <a:noFill/>
        </p:spPr>
      </p:pic>
      <p:pic>
        <p:nvPicPr>
          <p:cNvPr id="11320" name="Picture 56" descr="Image1"/>
          <p:cNvPicPr>
            <a:picLocks noChangeAspect="1" noChangeArrowheads="1"/>
          </p:cNvPicPr>
          <p:nvPr/>
        </p:nvPicPr>
        <p:blipFill>
          <a:blip r:embed="rId4" cstate="screen"/>
          <a:srcRect r="72728"/>
          <a:stretch>
            <a:fillRect/>
          </a:stretch>
        </p:blipFill>
        <p:spPr bwMode="auto">
          <a:xfrm>
            <a:off x="5200650" y="785820"/>
            <a:ext cx="1600200" cy="1709738"/>
          </a:xfrm>
          <a:prstGeom prst="rect">
            <a:avLst/>
          </a:prstGeom>
          <a:noFill/>
        </p:spPr>
      </p:pic>
      <p:sp>
        <p:nvSpPr>
          <p:cNvPr id="11321" name="Line 57"/>
          <p:cNvSpPr>
            <a:spLocks noChangeShapeType="1"/>
          </p:cNvSpPr>
          <p:nvPr/>
        </p:nvSpPr>
        <p:spPr bwMode="auto">
          <a:xfrm>
            <a:off x="6069013" y="928695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1322" name="Text Box 58"/>
          <p:cNvSpPr txBox="1">
            <a:spLocks noChangeArrowheads="1"/>
          </p:cNvSpPr>
          <p:nvPr/>
        </p:nvSpPr>
        <p:spPr bwMode="auto">
          <a:xfrm>
            <a:off x="5688013" y="2224095"/>
            <a:ext cx="590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3200" dirty="0"/>
              <a:t>＋</a:t>
            </a:r>
          </a:p>
        </p:txBody>
      </p:sp>
      <p:grpSp>
        <p:nvGrpSpPr>
          <p:cNvPr id="56" name="グループ化 55"/>
          <p:cNvGrpSpPr/>
          <p:nvPr/>
        </p:nvGrpSpPr>
        <p:grpSpPr>
          <a:xfrm>
            <a:off x="179512" y="1254806"/>
            <a:ext cx="4947699" cy="2255851"/>
            <a:chOff x="179512" y="1254806"/>
            <a:chExt cx="4947699" cy="2255851"/>
          </a:xfrm>
        </p:grpSpPr>
        <p:sp>
          <p:nvSpPr>
            <p:cNvPr id="11276" name="Oval 12"/>
            <p:cNvSpPr>
              <a:spLocks noChangeArrowheads="1"/>
            </p:cNvSpPr>
            <p:nvPr/>
          </p:nvSpPr>
          <p:spPr bwMode="auto">
            <a:xfrm>
              <a:off x="1474912" y="1583432"/>
              <a:ext cx="1447800" cy="14478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277" name="Line 13"/>
            <p:cNvSpPr>
              <a:spLocks noChangeShapeType="1"/>
            </p:cNvSpPr>
            <p:nvPr/>
          </p:nvSpPr>
          <p:spPr bwMode="auto">
            <a:xfrm>
              <a:off x="179512" y="2269232"/>
              <a:ext cx="14478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78" name="Text Box 14"/>
            <p:cNvSpPr txBox="1">
              <a:spLocks noChangeArrowheads="1"/>
            </p:cNvSpPr>
            <p:nvPr/>
          </p:nvSpPr>
          <p:spPr bwMode="auto">
            <a:xfrm>
              <a:off x="884336" y="1254806"/>
              <a:ext cx="118173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dirty="0" smtClean="0"/>
                <a:t>Nucleus</a:t>
              </a:r>
              <a:endParaRPr lang="en-US" altLang="ja-JP" sz="2400" dirty="0"/>
            </a:p>
          </p:txBody>
        </p:sp>
        <p:sp>
          <p:nvSpPr>
            <p:cNvPr id="11279" name="Text Box 15"/>
            <p:cNvSpPr txBox="1">
              <a:spLocks noChangeArrowheads="1"/>
            </p:cNvSpPr>
            <p:nvPr/>
          </p:nvSpPr>
          <p:spPr bwMode="auto">
            <a:xfrm>
              <a:off x="179512" y="2269232"/>
              <a:ext cx="89139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dirty="0" smtClean="0"/>
                <a:t>Proton</a:t>
              </a:r>
            </a:p>
            <a:p>
              <a:r>
                <a:rPr lang="en-US" altLang="ja-JP" sz="2000" dirty="0" smtClean="0"/>
                <a:t>beam</a:t>
              </a:r>
              <a:endParaRPr lang="ja-JP" altLang="en-US" sz="2000" dirty="0"/>
            </a:p>
          </p:txBody>
        </p:sp>
        <p:sp>
          <p:nvSpPr>
            <p:cNvPr id="11280" name="Line 16"/>
            <p:cNvSpPr>
              <a:spLocks noChangeShapeType="1"/>
            </p:cNvSpPr>
            <p:nvPr/>
          </p:nvSpPr>
          <p:spPr bwMode="auto">
            <a:xfrm flipV="1">
              <a:off x="1627312" y="1964432"/>
              <a:ext cx="1524000" cy="304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81" name="Line 17"/>
            <p:cNvSpPr>
              <a:spLocks noChangeShapeType="1"/>
            </p:cNvSpPr>
            <p:nvPr/>
          </p:nvSpPr>
          <p:spPr bwMode="auto">
            <a:xfrm>
              <a:off x="3151312" y="1964432"/>
              <a:ext cx="914400" cy="3048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82" name="Line 18"/>
            <p:cNvSpPr>
              <a:spLocks noChangeShapeType="1"/>
            </p:cNvSpPr>
            <p:nvPr/>
          </p:nvSpPr>
          <p:spPr bwMode="auto">
            <a:xfrm flipV="1">
              <a:off x="3151312" y="1659632"/>
              <a:ext cx="990600" cy="3048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305" name="Text Box 41"/>
            <p:cNvSpPr txBox="1">
              <a:spLocks noChangeArrowheads="1"/>
            </p:cNvSpPr>
            <p:nvPr/>
          </p:nvSpPr>
          <p:spPr bwMode="auto">
            <a:xfrm>
              <a:off x="4065712" y="1966020"/>
              <a:ext cx="4889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600" i="1">
                  <a:latin typeface="Times New Roman" pitchFamily="18" charset="0"/>
                </a:rPr>
                <a:t>e</a:t>
              </a:r>
              <a:r>
                <a:rPr lang="en-US" altLang="ja-JP" sz="3600" b="1" i="1" baseline="30000"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11306" name="Text Box 42"/>
            <p:cNvSpPr txBox="1">
              <a:spLocks noChangeArrowheads="1"/>
            </p:cNvSpPr>
            <p:nvPr/>
          </p:nvSpPr>
          <p:spPr bwMode="auto">
            <a:xfrm>
              <a:off x="4141912" y="1354832"/>
              <a:ext cx="560388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600" i="1" dirty="0">
                  <a:latin typeface="Times New Roman" pitchFamily="18" charset="0"/>
                </a:rPr>
                <a:t>e</a:t>
              </a:r>
              <a:r>
                <a:rPr lang="en-US" altLang="ja-JP" sz="3600" b="1" i="1" baseline="30000" dirty="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1309" name="Text Box 45"/>
            <p:cNvSpPr txBox="1">
              <a:spLocks noChangeArrowheads="1"/>
            </p:cNvSpPr>
            <p:nvPr/>
          </p:nvSpPr>
          <p:spPr bwMode="auto">
            <a:xfrm>
              <a:off x="1855912" y="2040632"/>
              <a:ext cx="39687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1" i="1">
                  <a:latin typeface="Symbol" pitchFamily="18" charset="2"/>
                </a:rPr>
                <a:t>f</a:t>
              </a:r>
            </a:p>
          </p:txBody>
        </p:sp>
        <p:sp>
          <p:nvSpPr>
            <p:cNvPr id="11313" name="Line 49"/>
            <p:cNvSpPr>
              <a:spLocks noChangeShapeType="1"/>
            </p:cNvSpPr>
            <p:nvPr/>
          </p:nvSpPr>
          <p:spPr bwMode="auto">
            <a:xfrm flipH="1" flipV="1">
              <a:off x="3151312" y="2116832"/>
              <a:ext cx="3048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314" name="Text Box 50"/>
            <p:cNvSpPr txBox="1">
              <a:spLocks noChangeArrowheads="1"/>
            </p:cNvSpPr>
            <p:nvPr/>
          </p:nvSpPr>
          <p:spPr bwMode="auto">
            <a:xfrm>
              <a:off x="2819400" y="2471745"/>
              <a:ext cx="230781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800" dirty="0" smtClean="0"/>
                <a:t>Decays in “vacuum”</a:t>
              </a:r>
              <a:endParaRPr lang="ja-JP" altLang="en-US" sz="1800" dirty="0"/>
            </a:p>
            <a:p>
              <a:r>
                <a:rPr lang="en-US" altLang="ja-JP" sz="1800" dirty="0" smtClean="0"/>
                <a:t>Without  modification.</a:t>
              </a:r>
              <a:endParaRPr lang="ja-JP" altLang="en-US" sz="1800" dirty="0"/>
            </a:p>
          </p:txBody>
        </p:sp>
        <p:sp>
          <p:nvSpPr>
            <p:cNvPr id="11324" name="Rectangle 60"/>
            <p:cNvSpPr>
              <a:spLocks noChangeArrowheads="1"/>
            </p:cNvSpPr>
            <p:nvPr/>
          </p:nvSpPr>
          <p:spPr bwMode="auto">
            <a:xfrm>
              <a:off x="179512" y="1300857"/>
              <a:ext cx="4572000" cy="2209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179512" y="3664645"/>
            <a:ext cx="4572000" cy="2414587"/>
            <a:chOff x="179512" y="3664645"/>
            <a:chExt cx="4572000" cy="2414587"/>
          </a:xfrm>
        </p:grpSpPr>
        <p:sp>
          <p:nvSpPr>
            <p:cNvPr id="11297" name="Oval 33"/>
            <p:cNvSpPr>
              <a:spLocks noChangeArrowheads="1"/>
            </p:cNvSpPr>
            <p:nvPr/>
          </p:nvSpPr>
          <p:spPr bwMode="auto">
            <a:xfrm>
              <a:off x="1474912" y="4098032"/>
              <a:ext cx="1447800" cy="14478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298" name="Line 34"/>
            <p:cNvSpPr>
              <a:spLocks noChangeShapeType="1"/>
            </p:cNvSpPr>
            <p:nvPr/>
          </p:nvSpPr>
          <p:spPr bwMode="auto">
            <a:xfrm>
              <a:off x="179512" y="4783832"/>
              <a:ext cx="14478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99" name="Text Box 35"/>
            <p:cNvSpPr txBox="1">
              <a:spLocks noChangeArrowheads="1"/>
            </p:cNvSpPr>
            <p:nvPr/>
          </p:nvSpPr>
          <p:spPr bwMode="auto">
            <a:xfrm>
              <a:off x="1246312" y="3664645"/>
              <a:ext cx="118173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dirty="0" smtClean="0"/>
                <a:t>Nucleus</a:t>
              </a:r>
              <a:endParaRPr lang="ja-JP" altLang="en-US" sz="2400" dirty="0"/>
            </a:p>
          </p:txBody>
        </p:sp>
        <p:sp>
          <p:nvSpPr>
            <p:cNvPr id="11300" name="Text Box 36"/>
            <p:cNvSpPr txBox="1">
              <a:spLocks noChangeArrowheads="1"/>
            </p:cNvSpPr>
            <p:nvPr/>
          </p:nvSpPr>
          <p:spPr bwMode="auto">
            <a:xfrm>
              <a:off x="179512" y="4783832"/>
              <a:ext cx="89139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dirty="0" smtClean="0"/>
                <a:t>Proton</a:t>
              </a:r>
            </a:p>
            <a:p>
              <a:r>
                <a:rPr lang="en-US" altLang="ja-JP" sz="2000" dirty="0" smtClean="0"/>
                <a:t> beam</a:t>
              </a:r>
              <a:endParaRPr lang="ja-JP" altLang="en-US" sz="2000" dirty="0"/>
            </a:p>
          </p:txBody>
        </p:sp>
        <p:sp>
          <p:nvSpPr>
            <p:cNvPr id="11301" name="Line 37"/>
            <p:cNvSpPr>
              <a:spLocks noChangeShapeType="1"/>
            </p:cNvSpPr>
            <p:nvPr/>
          </p:nvSpPr>
          <p:spPr bwMode="auto">
            <a:xfrm flipV="1">
              <a:off x="1627312" y="4631432"/>
              <a:ext cx="762000" cy="1524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302" name="Line 38"/>
            <p:cNvSpPr>
              <a:spLocks noChangeShapeType="1"/>
            </p:cNvSpPr>
            <p:nvPr/>
          </p:nvSpPr>
          <p:spPr bwMode="auto">
            <a:xfrm>
              <a:off x="2389312" y="4631432"/>
              <a:ext cx="914400" cy="3048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303" name="Line 39"/>
            <p:cNvSpPr>
              <a:spLocks noChangeShapeType="1"/>
            </p:cNvSpPr>
            <p:nvPr/>
          </p:nvSpPr>
          <p:spPr bwMode="auto">
            <a:xfrm flipV="1">
              <a:off x="2389312" y="4326632"/>
              <a:ext cx="990600" cy="3048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310" name="Text Box 46"/>
            <p:cNvSpPr txBox="1">
              <a:spLocks noChangeArrowheads="1"/>
            </p:cNvSpPr>
            <p:nvPr/>
          </p:nvSpPr>
          <p:spPr bwMode="auto">
            <a:xfrm>
              <a:off x="1627312" y="4631432"/>
              <a:ext cx="39687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1" i="1">
                  <a:latin typeface="Symbol" pitchFamily="18" charset="2"/>
                </a:rPr>
                <a:t>f</a:t>
              </a:r>
            </a:p>
          </p:txBody>
        </p:sp>
        <p:sp>
          <p:nvSpPr>
            <p:cNvPr id="11311" name="Text Box 47"/>
            <p:cNvSpPr txBox="1">
              <a:spLocks noChangeArrowheads="1"/>
            </p:cNvSpPr>
            <p:nvPr/>
          </p:nvSpPr>
          <p:spPr bwMode="auto">
            <a:xfrm>
              <a:off x="3303712" y="4633020"/>
              <a:ext cx="4889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600" i="1">
                  <a:latin typeface="Times New Roman" pitchFamily="18" charset="0"/>
                </a:rPr>
                <a:t>e</a:t>
              </a:r>
              <a:r>
                <a:rPr lang="en-US" altLang="ja-JP" sz="3600" b="1" i="1" baseline="30000"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11312" name="Text Box 48"/>
            <p:cNvSpPr txBox="1">
              <a:spLocks noChangeArrowheads="1"/>
            </p:cNvSpPr>
            <p:nvPr/>
          </p:nvSpPr>
          <p:spPr bwMode="auto">
            <a:xfrm>
              <a:off x="3379912" y="4021832"/>
              <a:ext cx="560388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600" i="1">
                  <a:latin typeface="Times New Roman" pitchFamily="18" charset="0"/>
                </a:rPr>
                <a:t>e</a:t>
              </a:r>
              <a:r>
                <a:rPr lang="en-US" altLang="ja-JP" sz="3600" b="1" i="1" baseline="3000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1315" name="Line 51"/>
            <p:cNvSpPr>
              <a:spLocks noChangeShapeType="1"/>
            </p:cNvSpPr>
            <p:nvPr/>
          </p:nvSpPr>
          <p:spPr bwMode="auto">
            <a:xfrm flipH="1" flipV="1">
              <a:off x="2389312" y="4707632"/>
              <a:ext cx="6096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316" name="Text Box 52"/>
            <p:cNvSpPr txBox="1">
              <a:spLocks noChangeArrowheads="1"/>
            </p:cNvSpPr>
            <p:nvPr/>
          </p:nvSpPr>
          <p:spPr bwMode="auto">
            <a:xfrm>
              <a:off x="2602037" y="5415657"/>
              <a:ext cx="212109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800" dirty="0" smtClean="0"/>
                <a:t>Decays in nucleus.</a:t>
              </a:r>
              <a:endParaRPr lang="ja-JP" altLang="en-US" sz="1800" dirty="0"/>
            </a:p>
            <a:p>
              <a:r>
                <a:rPr lang="en-US" altLang="ja-JP" sz="1800" dirty="0" smtClean="0"/>
                <a:t>With mass modified.</a:t>
              </a:r>
              <a:endParaRPr lang="ja-JP" altLang="en-US" sz="1800" dirty="0"/>
            </a:p>
          </p:txBody>
        </p:sp>
        <p:sp>
          <p:nvSpPr>
            <p:cNvPr id="11325" name="Rectangle 61"/>
            <p:cNvSpPr>
              <a:spLocks noChangeArrowheads="1"/>
            </p:cNvSpPr>
            <p:nvPr/>
          </p:nvSpPr>
          <p:spPr bwMode="auto">
            <a:xfrm>
              <a:off x="179512" y="3717032"/>
              <a:ext cx="4572000" cy="2362200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1326" name="Line 62"/>
          <p:cNvSpPr>
            <a:spLocks noChangeShapeType="1"/>
          </p:cNvSpPr>
          <p:nvPr/>
        </p:nvSpPr>
        <p:spPr bwMode="auto">
          <a:xfrm>
            <a:off x="4819650" y="1785945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1327" name="Line 63"/>
          <p:cNvSpPr>
            <a:spLocks noChangeShapeType="1"/>
          </p:cNvSpPr>
          <p:nvPr/>
        </p:nvSpPr>
        <p:spPr bwMode="auto">
          <a:xfrm>
            <a:off x="4788024" y="4077072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1338" name="Text Box 74"/>
          <p:cNvSpPr txBox="1">
            <a:spLocks noChangeArrowheads="1"/>
          </p:cNvSpPr>
          <p:nvPr/>
        </p:nvSpPr>
        <p:spPr bwMode="auto">
          <a:xfrm>
            <a:off x="6248400" y="2243145"/>
            <a:ext cx="6719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/>
              <a:t>Mass</a:t>
            </a:r>
            <a:endParaRPr lang="ja-JP" altLang="en-US" dirty="0"/>
          </a:p>
        </p:txBody>
      </p:sp>
      <p:sp>
        <p:nvSpPr>
          <p:cNvPr id="11339" name="Text Box 75"/>
          <p:cNvSpPr txBox="1">
            <a:spLocks noChangeArrowheads="1"/>
          </p:cNvSpPr>
          <p:nvPr/>
        </p:nvSpPr>
        <p:spPr bwMode="auto">
          <a:xfrm>
            <a:off x="6324600" y="4148145"/>
            <a:ext cx="6719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/>
              <a:t>Mass</a:t>
            </a:r>
            <a:endParaRPr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159161" y="1066795"/>
            <a:ext cx="17815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Well-known </a:t>
            </a:r>
          </a:p>
          <a:p>
            <a:r>
              <a:rPr lang="en-US" altLang="ja-JP" sz="2400" dirty="0" smtClean="0"/>
              <a:t>Inv. mass</a:t>
            </a:r>
          </a:p>
          <a:p>
            <a:r>
              <a:rPr lang="en-US" altLang="ja-JP" sz="2400" dirty="0" smtClean="0"/>
              <a:t>In “vacuum”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143768" y="2924183"/>
            <a:ext cx="2024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Modified mass</a:t>
            </a:r>
          </a:p>
          <a:p>
            <a:r>
              <a:rPr lang="en-US" altLang="ja-JP" sz="2400" dirty="0" smtClean="0"/>
              <a:t>In nuclei.</a:t>
            </a: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7643834" y="2281241"/>
            <a:ext cx="590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3200" dirty="0"/>
              <a:t>＋</a:t>
            </a:r>
          </a:p>
        </p:txBody>
      </p:sp>
      <p:grpSp>
        <p:nvGrpSpPr>
          <p:cNvPr id="57" name="グループ化 56"/>
          <p:cNvGrpSpPr/>
          <p:nvPr/>
        </p:nvGrpSpPr>
        <p:grpSpPr>
          <a:xfrm>
            <a:off x="5181600" y="4124333"/>
            <a:ext cx="3418922" cy="2157412"/>
            <a:chOff x="5181600" y="4124333"/>
            <a:chExt cx="3418922" cy="2157412"/>
          </a:xfrm>
        </p:grpSpPr>
        <p:pic>
          <p:nvPicPr>
            <p:cNvPr id="11317" name="Picture 53" descr="Image1"/>
            <p:cNvPicPr>
              <a:picLocks noChangeAspect="1" noChangeArrowheads="1"/>
            </p:cNvPicPr>
            <p:nvPr/>
          </p:nvPicPr>
          <p:blipFill>
            <a:blip r:embed="rId4" cstate="screen"/>
            <a:srcRect l="71428"/>
            <a:stretch>
              <a:fillRect/>
            </a:stretch>
          </p:blipFill>
          <p:spPr bwMode="auto">
            <a:xfrm>
              <a:off x="5181600" y="4572008"/>
              <a:ext cx="1676400" cy="1709737"/>
            </a:xfrm>
            <a:prstGeom prst="rect">
              <a:avLst/>
            </a:prstGeom>
            <a:noFill/>
          </p:spPr>
        </p:pic>
        <p:sp>
          <p:nvSpPr>
            <p:cNvPr id="11323" name="Text Box 59"/>
            <p:cNvSpPr txBox="1">
              <a:spLocks noChangeArrowheads="1"/>
            </p:cNvSpPr>
            <p:nvPr/>
          </p:nvSpPr>
          <p:spPr bwMode="auto">
            <a:xfrm rot="5400000">
              <a:off x="5687219" y="4129889"/>
              <a:ext cx="59055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 sz="3200" dirty="0"/>
                <a:t>＝</a:t>
              </a: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7215206" y="4710133"/>
              <a:ext cx="138531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Observed</a:t>
              </a:r>
            </a:p>
            <a:p>
              <a:r>
                <a:rPr lang="en-US" altLang="ja-JP" sz="2400" dirty="0" smtClean="0"/>
                <a:t>invariant</a:t>
              </a:r>
            </a:p>
            <a:p>
              <a:r>
                <a:rPr lang="en-US" altLang="ja-JP" sz="2400" dirty="0" smtClean="0"/>
                <a:t>mass.</a:t>
              </a:r>
            </a:p>
          </p:txBody>
        </p:sp>
        <p:sp>
          <p:nvSpPr>
            <p:cNvPr id="50" name="Text Box 59"/>
            <p:cNvSpPr txBox="1">
              <a:spLocks noChangeArrowheads="1"/>
            </p:cNvSpPr>
            <p:nvPr/>
          </p:nvSpPr>
          <p:spPr bwMode="auto">
            <a:xfrm rot="5400000">
              <a:off x="7638278" y="4144185"/>
              <a:ext cx="59055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 sz="3200" dirty="0"/>
                <a:t>＝</a:t>
              </a:r>
            </a:p>
          </p:txBody>
        </p:sp>
      </p:grp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64488" cy="692696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ja-JP" sz="3600" dirty="0" smtClean="0"/>
              <a:t>Probe: Vector </a:t>
            </a:r>
            <a:r>
              <a:rPr lang="en-US" altLang="ja-JP" sz="3600" dirty="0" err="1" smtClean="0"/>
              <a:t>meson</a:t>
            </a:r>
            <a:r>
              <a:rPr lang="en-US" altLang="ja-JP" sz="3600" dirty="0" err="1" smtClean="0">
                <a:sym typeface="Wingdings" pitchFamily="2" charset="2"/>
              </a:rPr>
              <a:t></a:t>
            </a:r>
            <a:r>
              <a:rPr lang="en-US" altLang="ja-JP" sz="3600" i="1" dirty="0" err="1" smtClean="0">
                <a:sym typeface="Wingdings" pitchFamily="2" charset="2"/>
              </a:rPr>
              <a:t>e</a:t>
            </a:r>
            <a:r>
              <a:rPr lang="en-US" altLang="ja-JP" sz="3600" i="1" baseline="30000" dirty="0" err="1" smtClean="0">
                <a:sym typeface="Wingdings" pitchFamily="2" charset="2"/>
              </a:rPr>
              <a:t>+</a:t>
            </a:r>
            <a:r>
              <a:rPr lang="en-US" altLang="ja-JP" sz="3600" i="1" dirty="0" err="1" smtClean="0">
                <a:sym typeface="Wingdings" pitchFamily="2" charset="2"/>
              </a:rPr>
              <a:t>e</a:t>
            </a:r>
            <a:r>
              <a:rPr lang="en-US" altLang="ja-JP" sz="3600" i="1" baseline="30000" dirty="0">
                <a:sym typeface="Wingdings" pitchFamily="2" charset="2"/>
              </a:rPr>
              <a:t>-</a:t>
            </a:r>
            <a:r>
              <a:rPr lang="en-US" altLang="ja-JP" sz="3600" dirty="0" smtClean="0"/>
              <a:t> invariant mass</a:t>
            </a:r>
            <a:endParaRPr lang="ja-JP" altLang="en-US" sz="3600" dirty="0"/>
          </a:p>
        </p:txBody>
      </p:sp>
      <p:sp>
        <p:nvSpPr>
          <p:cNvPr id="52" name="スライド番号プレースホルダ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55C6-B814-47B4-B911-F9DE7C225596}" type="slidenum">
              <a:rPr lang="en-US" altLang="ja-JP" smtClean="0"/>
              <a:pPr/>
              <a:t>4</a:t>
            </a:fld>
            <a:endParaRPr lang="en-US" altLang="ja-JP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929058" y="6150114"/>
            <a:ext cx="3789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Lepton pair in the final state.</a:t>
            </a:r>
          </a:p>
          <a:p>
            <a:r>
              <a:rPr lang="en-US" altLang="ja-JP" sz="2000" dirty="0" smtClean="0"/>
              <a:t>       </a:t>
            </a:r>
            <a:r>
              <a:rPr lang="en-US" altLang="ja-JP" sz="2000" dirty="0" smtClean="0">
                <a:sym typeface="Wingdings" pitchFamily="2" charset="2"/>
              </a:rPr>
              <a:t> </a:t>
            </a:r>
            <a:r>
              <a:rPr lang="en-US" altLang="ja-JP" sz="2000" dirty="0" smtClean="0"/>
              <a:t>small final state interaction.</a:t>
            </a:r>
            <a:endParaRPr kumimoji="1" lang="ja-JP" altLang="en-US" sz="2000" dirty="0"/>
          </a:p>
        </p:txBody>
      </p:sp>
      <p:sp>
        <p:nvSpPr>
          <p:cNvPr id="11340" name="Text Box 76"/>
          <p:cNvSpPr txBox="1">
            <a:spLocks noChangeArrowheads="1"/>
          </p:cNvSpPr>
          <p:nvPr/>
        </p:nvSpPr>
        <p:spPr bwMode="auto">
          <a:xfrm>
            <a:off x="6516216" y="5949280"/>
            <a:ext cx="6719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/>
              <a:t>Mass</a:t>
            </a:r>
            <a:endParaRPr lang="ja-JP" altLang="en-US" dirty="0"/>
          </a:p>
        </p:txBody>
      </p:sp>
      <p:sp>
        <p:nvSpPr>
          <p:cNvPr id="53" name="Rectangle 66"/>
          <p:cNvSpPr>
            <a:spLocks noChangeArrowheads="1"/>
          </p:cNvSpPr>
          <p:nvPr/>
        </p:nvSpPr>
        <p:spPr bwMode="auto">
          <a:xfrm>
            <a:off x="107504" y="692696"/>
            <a:ext cx="4968552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ja-JP" sz="3200" dirty="0" smtClean="0"/>
              <a:t>Example: p + A </a:t>
            </a:r>
            <a:r>
              <a:rPr lang="en-US" altLang="ja-JP" sz="3200" dirty="0">
                <a:sym typeface="Wingdings" pitchFamily="2" charset="2"/>
              </a:rPr>
              <a:t> </a:t>
            </a:r>
            <a:r>
              <a:rPr lang="en-US" altLang="ja-JP" sz="3200" b="1" i="1" dirty="0" smtClean="0">
                <a:latin typeface="Symbol" pitchFamily="18" charset="2"/>
                <a:sym typeface="Wingdings" pitchFamily="2" charset="2"/>
              </a:rPr>
              <a:t>f</a:t>
            </a:r>
            <a:r>
              <a:rPr lang="en-US" altLang="ja-JP" sz="3200" dirty="0" smtClean="0">
                <a:sym typeface="Wingdings" pitchFamily="2" charset="2"/>
              </a:rPr>
              <a:t>  + X</a:t>
            </a:r>
            <a:endParaRPr lang="en-US" altLang="ja-JP" sz="3200" b="1" i="1" baseline="30000" dirty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780996"/>
      </p:ext>
    </p:extLst>
  </p:cSld>
  <p:clrMapOvr>
    <a:masterClrMapping/>
  </p:clrMapOvr>
  <p:transition advTm="37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22" grpId="0"/>
      <p:bldP spid="11326" grpId="0" animBg="1"/>
      <p:bldP spid="11327" grpId="0" animBg="1"/>
      <p:bldP spid="11338" grpId="0"/>
      <p:bldP spid="11339" grpId="0"/>
      <p:bldP spid="46" grpId="0"/>
      <p:bldP spid="47" grpId="0"/>
      <p:bldP spid="49" grpId="0"/>
      <p:bldP spid="51" grpId="0"/>
      <p:bldP spid="113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/>
          <p:cNvSpPr txBox="1"/>
          <p:nvPr/>
        </p:nvSpPr>
        <p:spPr>
          <a:xfrm>
            <a:off x="6070402" y="4077072"/>
            <a:ext cx="30735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Blue line represents</a:t>
            </a:r>
          </a:p>
          <a:p>
            <a:r>
              <a:rPr lang="en-US" altLang="ja-JP" sz="2000" dirty="0" smtClean="0"/>
              <a:t>mass distribution</a:t>
            </a:r>
          </a:p>
          <a:p>
            <a:r>
              <a:rPr kumimoji="1" lang="en-US" altLang="ja-JP" sz="2000" dirty="0" smtClean="0"/>
              <a:t>without mass modification.</a:t>
            </a:r>
            <a:endParaRPr kumimoji="1" lang="ja-JP" altLang="en-US" sz="20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90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kumimoji="1" lang="en-US" altLang="ja-JP" dirty="0" smtClean="0"/>
              <a:t>KEK-E325 results of </a:t>
            </a:r>
            <a:r>
              <a:rPr kumimoji="1" lang="en-US" altLang="ja-JP" dirty="0" smtClean="0">
                <a:latin typeface="Symbol" pitchFamily="18" charset="2"/>
              </a:rPr>
              <a:t>f</a:t>
            </a:r>
            <a:r>
              <a:rPr kumimoji="1" lang="en-US" altLang="ja-JP" dirty="0" smtClean="0"/>
              <a:t> meson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857233"/>
            <a:ext cx="8715404" cy="62755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The world’s first results of </a:t>
            </a:r>
            <a:r>
              <a:rPr lang="en-US" altLang="ja-JP" i="1" dirty="0" smtClean="0">
                <a:latin typeface="Symbol" pitchFamily="18" charset="2"/>
              </a:rPr>
              <a:t>f </a:t>
            </a:r>
            <a:r>
              <a:rPr lang="en-US" altLang="ja-JP" dirty="0" smtClean="0">
                <a:latin typeface="+mj-lt"/>
              </a:rPr>
              <a:t>modification</a:t>
            </a:r>
            <a:r>
              <a:rPr lang="en-US" altLang="ja-JP" dirty="0" smtClean="0"/>
              <a:t>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3A5A2-7F78-43A9-B15F-2CAFFD2FFEBC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grpSp>
        <p:nvGrpSpPr>
          <p:cNvPr id="5" name="グループ化 12"/>
          <p:cNvGrpSpPr/>
          <p:nvPr/>
        </p:nvGrpSpPr>
        <p:grpSpPr>
          <a:xfrm>
            <a:off x="3147374" y="1666039"/>
            <a:ext cx="2500330" cy="2764715"/>
            <a:chOff x="4071934" y="2214554"/>
            <a:chExt cx="2071702" cy="2290764"/>
          </a:xfrm>
        </p:grpSpPr>
        <p:pic>
          <p:nvPicPr>
            <p:cNvPr id="11" name="Picture 4" descr="Image1"/>
            <p:cNvPicPr>
              <a:picLocks noChangeAspect="1" noChangeArrowheads="1"/>
            </p:cNvPicPr>
            <p:nvPr/>
          </p:nvPicPr>
          <p:blipFill>
            <a:blip r:embed="rId4" cstate="screen"/>
            <a:srcRect l="5269" t="49742" r="63599"/>
            <a:stretch>
              <a:fillRect/>
            </a:stretch>
          </p:blipFill>
          <p:spPr bwMode="auto">
            <a:xfrm>
              <a:off x="4071934" y="2357430"/>
              <a:ext cx="2071702" cy="2147888"/>
            </a:xfrm>
            <a:prstGeom prst="rect">
              <a:avLst/>
            </a:prstGeom>
            <a:noFill/>
          </p:spPr>
        </p:pic>
        <p:sp>
          <p:nvSpPr>
            <p:cNvPr id="12" name="正方形/長方形 11"/>
            <p:cNvSpPr/>
            <p:nvPr/>
          </p:nvSpPr>
          <p:spPr>
            <a:xfrm>
              <a:off x="4357686" y="2214554"/>
              <a:ext cx="1785950" cy="187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5929317" y="1484784"/>
            <a:ext cx="3214683" cy="3570977"/>
            <a:chOff x="2933" y="1248"/>
            <a:chExt cx="2400" cy="2666"/>
          </a:xfrm>
        </p:grpSpPr>
        <p:pic>
          <p:nvPicPr>
            <p:cNvPr id="15" name="Picture 18" descr="Image1"/>
            <p:cNvPicPr>
              <a:picLocks noChangeAspect="1" noChangeArrowheads="1"/>
            </p:cNvPicPr>
            <p:nvPr/>
          </p:nvPicPr>
          <p:blipFill>
            <a:blip r:embed="rId5" cstate="screen"/>
            <a:srcRect r="49913"/>
            <a:stretch>
              <a:fillRect/>
            </a:stretch>
          </p:blipFill>
          <p:spPr bwMode="auto">
            <a:xfrm>
              <a:off x="2933" y="1515"/>
              <a:ext cx="2400" cy="2399"/>
            </a:xfrm>
            <a:prstGeom prst="rect">
              <a:avLst/>
            </a:prstGeom>
            <a:noFill/>
          </p:spPr>
        </p:pic>
        <p:sp>
          <p:nvSpPr>
            <p:cNvPr id="16" name="Text Box 23"/>
            <p:cNvSpPr txBox="1">
              <a:spLocks noChangeArrowheads="1"/>
            </p:cNvSpPr>
            <p:nvPr/>
          </p:nvSpPr>
          <p:spPr bwMode="auto">
            <a:xfrm>
              <a:off x="3360" y="1248"/>
              <a:ext cx="1973" cy="34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ja-JP" sz="2400" dirty="0" smtClean="0"/>
                <a:t>KEK-E325 results</a:t>
              </a:r>
              <a:endParaRPr lang="ja-JP" altLang="en-US" sz="2400" dirty="0"/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3936438" y="1448613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err="1" smtClean="0">
                <a:latin typeface="Symbol" pitchFamily="18" charset="2"/>
              </a:rPr>
              <a:t>bg</a:t>
            </a:r>
            <a:r>
              <a:rPr kumimoji="1" lang="en-US" altLang="ja-JP" sz="2400" i="1" dirty="0" smtClean="0">
                <a:latin typeface="Symbol" pitchFamily="18" charset="2"/>
              </a:rPr>
              <a:t> </a:t>
            </a:r>
            <a:r>
              <a:rPr kumimoji="1" lang="en-US" altLang="ja-JP" sz="2400" dirty="0" smtClean="0"/>
              <a:t>&lt; 1.25</a:t>
            </a:r>
            <a:endParaRPr kumimoji="1" lang="ja-JP" altLang="en-US" sz="2400" dirty="0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4397539" y="2464321"/>
            <a:ext cx="2174725" cy="5129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 rot="21037465">
            <a:off x="4241447" y="2780927"/>
            <a:ext cx="2212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The fraction of Excess</a:t>
            </a: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H="1">
            <a:off x="1275860" y="2847229"/>
            <a:ext cx="571504" cy="4571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2275992" y="282151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600" i="1" dirty="0">
                <a:latin typeface="Times New Roman" pitchFamily="18" charset="0"/>
              </a:rPr>
              <a:t>e</a:t>
            </a:r>
            <a:r>
              <a:rPr lang="en-US" altLang="ja-JP" sz="3600" b="1" i="1" baseline="30000" dirty="0">
                <a:latin typeface="Times New Roman" pitchFamily="18" charset="0"/>
              </a:rPr>
              <a:t>-</a:t>
            </a: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2204554" y="1964254"/>
            <a:ext cx="560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600" i="1" dirty="0">
                <a:latin typeface="Times New Roman" pitchFamily="18" charset="0"/>
              </a:rPr>
              <a:t>e</a:t>
            </a:r>
            <a:r>
              <a:rPr lang="en-US" altLang="ja-JP" sz="3600" b="1" i="1" baseline="30000" dirty="0">
                <a:latin typeface="Times New Roman" pitchFamily="18" charset="0"/>
              </a:rPr>
              <a:t>+</a:t>
            </a: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1347298" y="2321444"/>
            <a:ext cx="396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b="1" i="1" dirty="0">
                <a:latin typeface="Symbol" pitchFamily="18" charset="2"/>
              </a:rPr>
              <a:t>f</a:t>
            </a:r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490042" y="2892948"/>
            <a:ext cx="78581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flipV="1">
            <a:off x="1847364" y="2464320"/>
            <a:ext cx="500066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stCxn id="22" idx="0"/>
          </p:cNvCxnSpPr>
          <p:nvPr/>
        </p:nvCxnSpPr>
        <p:spPr>
          <a:xfrm rot="16200000" flipH="1">
            <a:off x="1967381" y="2727212"/>
            <a:ext cx="260035" cy="500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918670" y="1607064"/>
            <a:ext cx="1969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Nuclear target</a:t>
            </a:r>
          </a:p>
          <a:p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C, Cu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19"/>
          <p:cNvSpPr>
            <a:spLocks noChangeArrowheads="1"/>
          </p:cNvSpPr>
          <p:nvPr/>
        </p:nvSpPr>
        <p:spPr bwMode="auto">
          <a:xfrm>
            <a:off x="990108" y="2392882"/>
            <a:ext cx="1045843" cy="104584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1446" y="3464452"/>
            <a:ext cx="203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12GeV  (10</a:t>
            </a:r>
            <a:r>
              <a:rPr kumimoji="1" lang="en-US" altLang="ja-JP" sz="2000" baseline="30000" dirty="0" smtClean="0"/>
              <a:t>9</a:t>
            </a:r>
            <a:r>
              <a:rPr kumimoji="1" lang="en-US" altLang="ja-JP" sz="2000" dirty="0" smtClean="0"/>
              <a:t>/spill)</a:t>
            </a:r>
          </a:p>
          <a:p>
            <a:r>
              <a:rPr lang="en-US" altLang="ja-JP" sz="2000" dirty="0" smtClean="0"/>
              <a:t>Proton beam</a:t>
            </a:r>
            <a:endParaRPr kumimoji="1" lang="ja-JP" altLang="en-US" sz="2000" dirty="0"/>
          </a:p>
        </p:txBody>
      </p:sp>
      <p:sp>
        <p:nvSpPr>
          <p:cNvPr id="37" name="コンテンツ プレースホルダ 2"/>
          <p:cNvSpPr txBox="1">
            <a:spLocks/>
          </p:cNvSpPr>
          <p:nvPr/>
        </p:nvSpPr>
        <p:spPr>
          <a:xfrm>
            <a:off x="61446" y="4260453"/>
            <a:ext cx="7030833" cy="2541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Conclusion:</a:t>
            </a:r>
            <a:r>
              <a:rPr kumimoji="1" lang="en-US" altLang="ja-JP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altLang="ja-JP" sz="2400" noProof="0" dirty="0" smtClean="0"/>
              <a:t>Mass decreases in nuclei!!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ja-JP" sz="2800" dirty="0" smtClean="0"/>
              <a:t>Under the assumption of linear dependence of mass and width on density.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Mass:   	- </a:t>
            </a:r>
            <a:r>
              <a:rPr lang="en-US" altLang="ja-JP" sz="2800" dirty="0" smtClean="0"/>
              <a:t>3.4 </a:t>
            </a:r>
            <a:r>
              <a:rPr lang="en-US" altLang="ja-JP" sz="2800" baseline="30000" dirty="0" smtClean="0"/>
              <a:t>+0.6</a:t>
            </a:r>
            <a:r>
              <a:rPr lang="en-US" altLang="ja-JP" sz="2800" baseline="-25000" dirty="0" smtClean="0"/>
              <a:t>-0.7</a:t>
            </a:r>
            <a:r>
              <a:rPr lang="en-US" altLang="ja-JP" sz="2800" dirty="0" smtClean="0"/>
              <a:t>% </a:t>
            </a:r>
            <a:r>
              <a:rPr lang="ja-JP" altLang="en-US" sz="2800" dirty="0" smtClean="0"/>
              <a:t>↓   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ja-JP" sz="2800" dirty="0" smtClean="0"/>
              <a:t>Width:  	x 3.6</a:t>
            </a:r>
            <a:r>
              <a:rPr lang="en-US" altLang="ja-JP" sz="2800" baseline="30000" dirty="0" smtClean="0"/>
              <a:t>+1.8</a:t>
            </a:r>
            <a:r>
              <a:rPr lang="en-US" altLang="ja-JP" sz="2800" baseline="-25000" dirty="0" smtClean="0"/>
              <a:t>-1.2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504564" y="188035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latin typeface="Symbol" pitchFamily="18" charset="2"/>
              </a:rPr>
              <a:t>f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meson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308304" y="2636844"/>
            <a:ext cx="1673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Red</a:t>
            </a:r>
            <a:r>
              <a:rPr kumimoji="1" lang="ja-JP" altLang="en-US" dirty="0" smtClean="0">
                <a:solidFill>
                  <a:srgbClr val="FF0000"/>
                </a:solidFill>
              </a:rPr>
              <a:t>：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64</a:t>
            </a:r>
            <a:r>
              <a:rPr kumimoji="1" lang="en-US" altLang="ja-JP" dirty="0" smtClean="0">
                <a:solidFill>
                  <a:srgbClr val="FF0000"/>
                </a:solidFill>
              </a:rPr>
              <a:t>Cu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target</a:t>
            </a:r>
          </a:p>
          <a:p>
            <a:r>
              <a:rPr kumimoji="1" lang="en-US" altLang="ja-JP" dirty="0" smtClean="0">
                <a:solidFill>
                  <a:schemeClr val="tx2"/>
                </a:solidFill>
              </a:rPr>
              <a:t>Blue: </a:t>
            </a:r>
            <a:r>
              <a:rPr kumimoji="1" lang="en-US" altLang="ja-JP" baseline="30000" dirty="0" smtClean="0">
                <a:solidFill>
                  <a:schemeClr val="tx2"/>
                </a:solidFill>
              </a:rPr>
              <a:t>12</a:t>
            </a:r>
            <a:r>
              <a:rPr kumimoji="1" lang="en-US" altLang="ja-JP" dirty="0" smtClean="0">
                <a:solidFill>
                  <a:schemeClr val="tx2"/>
                </a:solidFill>
              </a:rPr>
              <a:t>C target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92120" y="1931217"/>
            <a:ext cx="116891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 + </a:t>
            </a:r>
            <a:r>
              <a:rPr kumimoji="1" lang="en-US" altLang="ja-JP" sz="2400" baseline="30000" dirty="0" smtClean="0"/>
              <a:t>64</a:t>
            </a:r>
            <a:r>
              <a:rPr kumimoji="1" lang="en-US" altLang="ja-JP" sz="2400" dirty="0" smtClean="0"/>
              <a:t>Cu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72905" y="4794151"/>
            <a:ext cx="215796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err="1" smtClean="0">
                <a:latin typeface="Symbol" pitchFamily="18" charset="2"/>
              </a:rPr>
              <a:t>bg</a:t>
            </a:r>
            <a:r>
              <a:rPr kumimoji="1" lang="en-US" altLang="ja-JP" sz="2800" dirty="0" smtClean="0"/>
              <a:t> = p/M of </a:t>
            </a:r>
            <a:r>
              <a:rPr kumimoji="1" lang="en-US" altLang="ja-JP" sz="2800" b="1" i="1" dirty="0" smtClean="0">
                <a:latin typeface="Symbol" pitchFamily="18" charset="2"/>
              </a:rPr>
              <a:t>f</a:t>
            </a:r>
            <a:endParaRPr kumimoji="1" lang="ja-JP" altLang="en-US" sz="2800" b="1" i="1" dirty="0">
              <a:latin typeface="Symbol" pitchFamily="18" charset="2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49314" y="6079994"/>
            <a:ext cx="2602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At normal nuclear density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66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7" grpId="0"/>
      <p:bldP spid="34" grpId="0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165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</a:rPr>
              <a:t>J-PARC E16 </a:t>
            </a:r>
            <a:r>
              <a:rPr lang="en-US" altLang="ja-JP" sz="3200" dirty="0">
                <a:solidFill>
                  <a:schemeClr val="tx1"/>
                </a:solidFill>
              </a:rPr>
              <a:t>= </a:t>
            </a:r>
            <a:r>
              <a:rPr lang="en-US" altLang="ja-JP" dirty="0">
                <a:solidFill>
                  <a:schemeClr val="tx1"/>
                </a:solidFill>
              </a:rPr>
              <a:t>100</a:t>
            </a:r>
            <a:r>
              <a:rPr lang="en-US" altLang="ja-JP" sz="3200" dirty="0">
                <a:solidFill>
                  <a:schemeClr val="tx1"/>
                </a:solidFill>
              </a:rPr>
              <a:t> x KEK-E325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468663" y="1283977"/>
            <a:ext cx="8206673" cy="3337282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We </a:t>
            </a:r>
            <a:r>
              <a:rPr lang="en-US" altLang="ja-JP" sz="2800" dirty="0"/>
              <a:t>decided to pursue this problem </a:t>
            </a:r>
            <a:r>
              <a:rPr lang="en-US" altLang="ja-JP" sz="2800" dirty="0" smtClean="0"/>
              <a:t>using</a:t>
            </a:r>
          </a:p>
          <a:p>
            <a:pPr lvl="1"/>
            <a:r>
              <a:rPr lang="en-US" altLang="ja-JP" sz="2400" dirty="0" smtClean="0"/>
              <a:t>The same </a:t>
            </a:r>
            <a:r>
              <a:rPr lang="en-US" altLang="ja-JP" sz="2400" dirty="0"/>
              <a:t>reaction as </a:t>
            </a:r>
            <a:r>
              <a:rPr lang="en-US" altLang="ja-JP" sz="2400" dirty="0" smtClean="0"/>
              <a:t>KEK-E325  (</a:t>
            </a:r>
            <a:r>
              <a:rPr lang="en-US" altLang="ja-JP" sz="2400" dirty="0" err="1" smtClean="0"/>
              <a:t>p+A</a:t>
            </a:r>
            <a:r>
              <a:rPr lang="en-US" altLang="ja-JP" sz="2400" dirty="0" err="1" smtClean="0">
                <a:sym typeface="Wingdings" pitchFamily="2" charset="2"/>
              </a:rPr>
              <a:t></a:t>
            </a:r>
            <a:r>
              <a:rPr lang="en-US" altLang="ja-JP" sz="2400" dirty="0" err="1" smtClean="0">
                <a:latin typeface="Symbol" pitchFamily="18" charset="2"/>
                <a:sym typeface="Wingdings" pitchFamily="2" charset="2"/>
              </a:rPr>
              <a:t>f</a:t>
            </a:r>
            <a:r>
              <a:rPr lang="en-US" altLang="ja-JP" sz="2400" dirty="0" smtClean="0">
                <a:sym typeface="Wingdings" pitchFamily="2" charset="2"/>
              </a:rPr>
              <a:t> X</a:t>
            </a:r>
            <a:r>
              <a:rPr lang="en-US" altLang="ja-JP" sz="2400" dirty="0" smtClean="0"/>
              <a:t>)</a:t>
            </a:r>
            <a:br>
              <a:rPr lang="en-US" altLang="ja-JP" sz="2400" dirty="0" smtClean="0"/>
            </a:br>
            <a:r>
              <a:rPr lang="en-US" altLang="ja-JP" sz="2400" dirty="0" smtClean="0"/>
              <a:t>with </a:t>
            </a:r>
            <a:r>
              <a:rPr lang="en-US" altLang="ja-JP" sz="2400" dirty="0"/>
              <a:t>high </a:t>
            </a:r>
            <a:r>
              <a:rPr lang="en-US" altLang="ja-JP" sz="2400" dirty="0" smtClean="0"/>
              <a:t>stat</a:t>
            </a:r>
            <a:r>
              <a:rPr lang="ja-JP" altLang="en-US" sz="2400" dirty="0"/>
              <a:t> </a:t>
            </a:r>
            <a:r>
              <a:rPr lang="en-US" altLang="ja-JP" sz="3600" dirty="0" smtClean="0"/>
              <a:t>x 100</a:t>
            </a:r>
            <a:r>
              <a:rPr lang="en-US" altLang="ja-JP" sz="2400" dirty="0" smtClean="0"/>
              <a:t>.</a:t>
            </a:r>
            <a:br>
              <a:rPr lang="en-US" altLang="ja-JP" sz="2400" dirty="0" smtClean="0"/>
            </a:br>
            <a:r>
              <a:rPr lang="en-US" altLang="ja-JP" sz="2400" dirty="0" smtClean="0"/>
              <a:t>with </a:t>
            </a:r>
            <a:r>
              <a:rPr lang="en-US" altLang="ja-JP" sz="2400" dirty="0"/>
              <a:t>better resolution</a:t>
            </a:r>
            <a:r>
              <a:rPr lang="en-US" altLang="ja-JP" sz="2400" dirty="0" smtClean="0"/>
              <a:t>. </a:t>
            </a:r>
            <a:r>
              <a:rPr lang="en-US" altLang="ja-JP" sz="3200" dirty="0" smtClean="0">
                <a:latin typeface="Symbol" pitchFamily="18" charset="2"/>
              </a:rPr>
              <a:t>s</a:t>
            </a:r>
            <a:r>
              <a:rPr lang="en-US" altLang="ja-JP" sz="3200" dirty="0" smtClean="0"/>
              <a:t> &lt; 10 MeV</a:t>
            </a:r>
            <a:r>
              <a:rPr lang="en-US" altLang="ja-JP" sz="2400" dirty="0" smtClean="0"/>
              <a:t> for </a:t>
            </a:r>
            <a:r>
              <a:rPr lang="en-US" altLang="ja-JP" sz="2400" b="1" i="1" dirty="0" smtClean="0">
                <a:latin typeface="Symbol" pitchFamily="18" charset="2"/>
              </a:rPr>
              <a:t>f</a:t>
            </a:r>
            <a:r>
              <a:rPr lang="en-US" altLang="ja-JP" sz="2400" dirty="0" smtClean="0">
                <a:latin typeface="Symbol" pitchFamily="18" charset="2"/>
              </a:rPr>
              <a:t/>
            </a:r>
            <a:br>
              <a:rPr lang="en-US" altLang="ja-JP" sz="2400" dirty="0" smtClean="0">
                <a:latin typeface="Symbol" pitchFamily="18" charset="2"/>
              </a:rPr>
            </a:br>
            <a:endParaRPr lang="en-US" altLang="ja-JP" sz="2400" dirty="0" smtClean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55C6-B814-47B4-B911-F9DE7C225596}" type="slidenum">
              <a:rPr lang="en-US" altLang="ja-JP" smtClean="0"/>
              <a:pPr/>
              <a:t>6</a:t>
            </a:fld>
            <a:endParaRPr lang="en-US" altLang="ja-JP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699792" y="5013174"/>
            <a:ext cx="48445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ja-JP" altLang="en-US" sz="2400" dirty="0"/>
              <a:t> </a:t>
            </a:r>
            <a:r>
              <a:rPr lang="en-US" altLang="ja-JP" sz="4800" dirty="0"/>
              <a:t>J-PARC E16</a:t>
            </a:r>
          </a:p>
          <a:p>
            <a:pPr lvl="2"/>
            <a:r>
              <a:rPr lang="en-US" altLang="ja-JP" sz="2800" dirty="0"/>
              <a:t>p + A </a:t>
            </a:r>
            <a:r>
              <a:rPr lang="en-US" altLang="ja-JP" sz="2800" dirty="0">
                <a:sym typeface="Wingdings" pitchFamily="2" charset="2"/>
              </a:rPr>
              <a:t> </a:t>
            </a:r>
            <a:r>
              <a:rPr lang="en-US" altLang="ja-JP" sz="2800" i="1" dirty="0">
                <a:latin typeface="Symbol" pitchFamily="18" charset="2"/>
                <a:sym typeface="Wingdings" pitchFamily="2" charset="2"/>
              </a:rPr>
              <a:t>f</a:t>
            </a:r>
            <a:r>
              <a:rPr lang="en-US" altLang="ja-JP" sz="2800" dirty="0">
                <a:sym typeface="Wingdings" pitchFamily="2" charset="2"/>
              </a:rPr>
              <a:t> + X ,   </a:t>
            </a:r>
            <a:r>
              <a:rPr lang="en-US" altLang="ja-JP" sz="2800" i="1" dirty="0">
                <a:latin typeface="Symbol" pitchFamily="18" charset="2"/>
                <a:sym typeface="Wingdings" pitchFamily="2" charset="2"/>
              </a:rPr>
              <a:t>f</a:t>
            </a:r>
            <a:r>
              <a:rPr lang="en-US" altLang="ja-JP" sz="2800" dirty="0">
                <a:sym typeface="Wingdings" pitchFamily="2" charset="2"/>
              </a:rPr>
              <a:t>  </a:t>
            </a:r>
            <a:r>
              <a:rPr lang="en-US" altLang="ja-JP" sz="2800" dirty="0" err="1">
                <a:sym typeface="Wingdings" pitchFamily="2" charset="2"/>
              </a:rPr>
              <a:t>e+e</a:t>
            </a:r>
            <a:r>
              <a:rPr lang="en-US" altLang="ja-JP" sz="2800" dirty="0">
                <a:sym typeface="Wingdings" pitchFamily="2" charset="2"/>
              </a:rPr>
              <a:t>-</a:t>
            </a:r>
            <a:endParaRPr lang="en-US" altLang="ja-JP" sz="2800" dirty="0"/>
          </a:p>
          <a:p>
            <a:endParaRPr kumimoji="1" lang="ja-JP" altLang="en-US" sz="1400" dirty="0"/>
          </a:p>
        </p:txBody>
      </p:sp>
      <p:sp>
        <p:nvSpPr>
          <p:cNvPr id="3" name="右矢印 2"/>
          <p:cNvSpPr/>
          <p:nvPr/>
        </p:nvSpPr>
        <p:spPr>
          <a:xfrm>
            <a:off x="1835696" y="5391798"/>
            <a:ext cx="1224136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831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9077" y="116632"/>
            <a:ext cx="8507288" cy="92211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en-US" altLang="ja-JP" dirty="0" smtClean="0"/>
              <a:t>J-PARC E16 compared to other methods.</a:t>
            </a:r>
            <a:endParaRPr kumimoji="1" lang="ja-JP" altLang="en-US" dirty="0"/>
          </a:p>
        </p:txBody>
      </p:sp>
      <p:sp>
        <p:nvSpPr>
          <p:cNvPr id="38" name="コンテンツ プレースホルダー 37"/>
          <p:cNvSpPr>
            <a:spLocks noGrp="1"/>
          </p:cNvSpPr>
          <p:nvPr>
            <p:ph idx="1"/>
          </p:nvPr>
        </p:nvSpPr>
        <p:spPr>
          <a:xfrm>
            <a:off x="692285" y="1124743"/>
            <a:ext cx="3281220" cy="68641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J-PARC E16</a:t>
            </a:r>
          </a:p>
          <a:p>
            <a:pPr marL="800100" lvl="3" indent="-342900"/>
            <a:r>
              <a:rPr lang="en-US" altLang="ja-JP" dirty="0"/>
              <a:t>p + A </a:t>
            </a:r>
            <a:r>
              <a:rPr lang="en-US" altLang="ja-JP" dirty="0">
                <a:sym typeface="Wingdings" pitchFamily="2" charset="2"/>
              </a:rPr>
              <a:t> </a:t>
            </a:r>
            <a:r>
              <a:rPr lang="en-US" altLang="ja-JP" i="1" dirty="0">
                <a:latin typeface="Symbol" pitchFamily="18" charset="2"/>
                <a:sym typeface="Wingdings" pitchFamily="2" charset="2"/>
              </a:rPr>
              <a:t>f</a:t>
            </a:r>
            <a:r>
              <a:rPr lang="en-US" altLang="ja-JP" dirty="0">
                <a:sym typeface="Wingdings" pitchFamily="2" charset="2"/>
              </a:rPr>
              <a:t> + X ,   </a:t>
            </a:r>
            <a:r>
              <a:rPr lang="en-US" altLang="ja-JP" i="1" dirty="0">
                <a:latin typeface="Symbol" pitchFamily="18" charset="2"/>
                <a:sym typeface="Wingdings" pitchFamily="2" charset="2"/>
              </a:rPr>
              <a:t>f</a:t>
            </a:r>
            <a:r>
              <a:rPr lang="en-US" altLang="ja-JP" dirty="0">
                <a:sym typeface="Wingdings" pitchFamily="2" charset="2"/>
              </a:rPr>
              <a:t>  </a:t>
            </a:r>
            <a:r>
              <a:rPr lang="en-US" altLang="ja-JP" dirty="0" err="1">
                <a:sym typeface="Wingdings" pitchFamily="2" charset="2"/>
              </a:rPr>
              <a:t>e+e</a:t>
            </a:r>
            <a:r>
              <a:rPr lang="en-US" altLang="ja-JP" dirty="0">
                <a:sym typeface="Wingdings" pitchFamily="2" charset="2"/>
              </a:rPr>
              <a:t>-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82584" y="6332025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132733" y="1811162"/>
            <a:ext cx="4315718" cy="5009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 err="1" smtClean="0"/>
              <a:t>e+e</a:t>
            </a:r>
            <a:r>
              <a:rPr lang="en-US" altLang="ja-JP" sz="2800" dirty="0" smtClean="0"/>
              <a:t>- decay</a:t>
            </a:r>
          </a:p>
          <a:p>
            <a:pPr lvl="1"/>
            <a:r>
              <a:rPr lang="en-US" altLang="ja-JP" sz="2400" dirty="0" smtClean="0"/>
              <a:t>Small final state interactions</a:t>
            </a:r>
          </a:p>
          <a:p>
            <a:pPr lvl="1"/>
            <a:r>
              <a:rPr lang="en-US" altLang="ja-JP" sz="2400" dirty="0" smtClean="0"/>
              <a:t>Small branching ratio</a:t>
            </a:r>
          </a:p>
          <a:p>
            <a:endParaRPr lang="en-US" altLang="ja-JP" i="1" dirty="0">
              <a:latin typeface="Symbol" pitchFamily="18" charset="2"/>
            </a:endParaRPr>
          </a:p>
          <a:p>
            <a:r>
              <a:rPr lang="en-US" altLang="ja-JP" i="1" dirty="0" smtClean="0">
                <a:latin typeface="Symbol" pitchFamily="18" charset="2"/>
              </a:rPr>
              <a:t>f</a:t>
            </a:r>
            <a:r>
              <a:rPr lang="en-US" altLang="ja-JP" dirty="0" smtClean="0"/>
              <a:t> meson</a:t>
            </a:r>
          </a:p>
          <a:p>
            <a:pPr lvl="1"/>
            <a:r>
              <a:rPr lang="en-US" altLang="ja-JP" dirty="0" smtClean="0"/>
              <a:t>Separated peak.</a:t>
            </a:r>
          </a:p>
          <a:p>
            <a:pPr lvl="1"/>
            <a:r>
              <a:rPr lang="en-US" altLang="ja-JP" dirty="0" smtClean="0"/>
              <a:t>Narrow (3.4 MeV)</a:t>
            </a:r>
          </a:p>
          <a:p>
            <a:pPr lvl="1"/>
            <a:r>
              <a:rPr lang="en-US" altLang="ja-JP" dirty="0" smtClean="0"/>
              <a:t>Lower stat.</a:t>
            </a:r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  <a:p>
            <a:endParaRPr lang="en-US" altLang="ja-JP" dirty="0"/>
          </a:p>
        </p:txBody>
      </p:sp>
      <p:sp>
        <p:nvSpPr>
          <p:cNvPr id="23" name="左右矢印 22"/>
          <p:cNvSpPr/>
          <p:nvPr/>
        </p:nvSpPr>
        <p:spPr>
          <a:xfrm>
            <a:off x="2436990" y="2020115"/>
            <a:ext cx="1611816" cy="23083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左右矢印 30"/>
          <p:cNvSpPr/>
          <p:nvPr/>
        </p:nvSpPr>
        <p:spPr>
          <a:xfrm>
            <a:off x="2492302" y="4370331"/>
            <a:ext cx="1672879" cy="22034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コンテンツ プレースホルダー 2"/>
          <p:cNvSpPr txBox="1">
            <a:spLocks/>
          </p:cNvSpPr>
          <p:nvPr/>
        </p:nvSpPr>
        <p:spPr>
          <a:xfrm>
            <a:off x="4165181" y="1849845"/>
            <a:ext cx="4850610" cy="4970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 err="1" smtClean="0"/>
              <a:t>Hadronic</a:t>
            </a:r>
            <a:r>
              <a:rPr lang="en-US" altLang="ja-JP" sz="2800" dirty="0" smtClean="0"/>
              <a:t> decay (π+π-, π</a:t>
            </a:r>
            <a:r>
              <a:rPr lang="en-US" altLang="ja-JP" sz="2800" baseline="30000" dirty="0" smtClean="0"/>
              <a:t>0</a:t>
            </a:r>
            <a:r>
              <a:rPr lang="en-US" altLang="ja-JP" sz="2800" dirty="0" smtClean="0">
                <a:latin typeface="Symbol" pitchFamily="18" charset="2"/>
              </a:rPr>
              <a:t>g</a:t>
            </a:r>
            <a:r>
              <a:rPr lang="en-US" altLang="ja-JP" sz="2800" dirty="0" smtClean="0"/>
              <a:t> ,,)</a:t>
            </a:r>
          </a:p>
          <a:p>
            <a:pPr lvl="1"/>
            <a:r>
              <a:rPr lang="en-US" altLang="ja-JP" sz="2400" dirty="0" smtClean="0"/>
              <a:t>Suffer from final state interactions</a:t>
            </a:r>
          </a:p>
          <a:p>
            <a:pPr lvl="1"/>
            <a:r>
              <a:rPr lang="en-US" altLang="ja-JP" sz="2400" dirty="0" smtClean="0"/>
              <a:t>Large branching ratio.</a:t>
            </a:r>
          </a:p>
          <a:p>
            <a:endParaRPr lang="en-US" altLang="ja-JP" dirty="0" smtClean="0">
              <a:latin typeface="Symbol" pitchFamily="18" charset="2"/>
            </a:endParaRPr>
          </a:p>
          <a:p>
            <a:r>
              <a:rPr lang="en-US" altLang="ja-JP" dirty="0" smtClean="0">
                <a:latin typeface="Symbol" pitchFamily="18" charset="2"/>
              </a:rPr>
              <a:t>r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pitchFamily="18" charset="2"/>
              </a:rPr>
              <a:t>w</a:t>
            </a:r>
            <a:r>
              <a:rPr lang="en-US" altLang="ja-JP" dirty="0" smtClean="0"/>
              <a:t> </a:t>
            </a:r>
            <a:r>
              <a:rPr lang="en-US" altLang="ja-JP" dirty="0"/>
              <a:t>mesons</a:t>
            </a:r>
          </a:p>
          <a:p>
            <a:pPr lvl="1"/>
            <a:r>
              <a:rPr lang="en-US" altLang="ja-JP" dirty="0" smtClean="0"/>
              <a:t>Overlapping peaks.</a:t>
            </a:r>
          </a:p>
          <a:p>
            <a:pPr lvl="1"/>
            <a:r>
              <a:rPr lang="en-US" altLang="ja-JP" dirty="0" smtClean="0"/>
              <a:t>Wide (</a:t>
            </a:r>
            <a:r>
              <a:rPr lang="en-US" altLang="ja-JP" dirty="0" smtClean="0">
                <a:latin typeface="Symbol" pitchFamily="18" charset="2"/>
              </a:rPr>
              <a:t>r </a:t>
            </a:r>
            <a:r>
              <a:rPr lang="en-US" altLang="ja-JP" dirty="0" smtClean="0">
                <a:latin typeface="+mj-lt"/>
              </a:rPr>
              <a:t>150MeV</a:t>
            </a:r>
            <a:r>
              <a:rPr lang="en-US" altLang="ja-JP" dirty="0" smtClean="0"/>
              <a:t>) </a:t>
            </a:r>
          </a:p>
          <a:p>
            <a:pPr lvl="1"/>
            <a:r>
              <a:rPr lang="en-US" altLang="ja-JP" dirty="0" smtClean="0"/>
              <a:t>higher stat.</a:t>
            </a:r>
          </a:p>
          <a:p>
            <a:endParaRPr lang="en-US" altLang="ja-JP" dirty="0"/>
          </a:p>
        </p:txBody>
      </p:sp>
      <p:sp>
        <p:nvSpPr>
          <p:cNvPr id="34" name="スマイル 33"/>
          <p:cNvSpPr/>
          <p:nvPr/>
        </p:nvSpPr>
        <p:spPr>
          <a:xfrm>
            <a:off x="551263" y="4819937"/>
            <a:ext cx="360040" cy="329761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スマイル 39"/>
          <p:cNvSpPr/>
          <p:nvPr/>
        </p:nvSpPr>
        <p:spPr>
          <a:xfrm>
            <a:off x="531903" y="5349068"/>
            <a:ext cx="360040" cy="329761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スマイル 40"/>
          <p:cNvSpPr/>
          <p:nvPr/>
        </p:nvSpPr>
        <p:spPr>
          <a:xfrm>
            <a:off x="542523" y="5856100"/>
            <a:ext cx="360040" cy="329761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スマイル 44"/>
          <p:cNvSpPr/>
          <p:nvPr/>
        </p:nvSpPr>
        <p:spPr>
          <a:xfrm>
            <a:off x="561026" y="2452183"/>
            <a:ext cx="360040" cy="329761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スマイル 45"/>
          <p:cNvSpPr/>
          <p:nvPr/>
        </p:nvSpPr>
        <p:spPr>
          <a:xfrm>
            <a:off x="561026" y="3195041"/>
            <a:ext cx="360040" cy="329761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コンテンツ プレースホルダー 37"/>
          <p:cNvSpPr txBox="1">
            <a:spLocks/>
          </p:cNvSpPr>
          <p:nvPr/>
        </p:nvSpPr>
        <p:spPr>
          <a:xfrm>
            <a:off x="4655812" y="1124743"/>
            <a:ext cx="3732612" cy="68641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solidFill>
                  <a:schemeClr val="bg1"/>
                </a:solidFill>
              </a:rPr>
              <a:t>Other experiments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右矢印 4"/>
          <p:cNvSpPr/>
          <p:nvPr/>
        </p:nvSpPr>
        <p:spPr>
          <a:xfrm>
            <a:off x="3635896" y="3132154"/>
            <a:ext cx="794554" cy="523922"/>
          </a:xfrm>
          <a:prstGeom prst="rightArrow">
            <a:avLst>
              <a:gd name="adj1" fmla="val 50000"/>
              <a:gd name="adj2" fmla="val 8052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/>
          <p:cNvSpPr/>
          <p:nvPr/>
        </p:nvSpPr>
        <p:spPr>
          <a:xfrm rot="19337505">
            <a:off x="2477682" y="5139512"/>
            <a:ext cx="2208704" cy="578752"/>
          </a:xfrm>
          <a:prstGeom prst="rightArrow">
            <a:avLst>
              <a:gd name="adj1" fmla="val 50000"/>
              <a:gd name="adj2" fmla="val 75352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Picture 2" descr="D:\Users\aoki\Desktop\画像2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15385" y="4957768"/>
            <a:ext cx="1262904" cy="12184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テキスト ボックス 2"/>
          <p:cNvSpPr txBox="1"/>
          <p:nvPr/>
        </p:nvSpPr>
        <p:spPr>
          <a:xfrm>
            <a:off x="8170953" y="551765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r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24" name="スマイル 23"/>
          <p:cNvSpPr/>
          <p:nvPr/>
        </p:nvSpPr>
        <p:spPr>
          <a:xfrm>
            <a:off x="4609549" y="3229234"/>
            <a:ext cx="360040" cy="329761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686872" y="552241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w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30450" y="3327434"/>
            <a:ext cx="4695549" cy="138499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These disadvantages are</a:t>
            </a:r>
          </a:p>
          <a:p>
            <a:r>
              <a:rPr kumimoji="1" lang="en-US" altLang="ja-JP" sz="2800" dirty="0" smtClean="0"/>
              <a:t>overcome </a:t>
            </a:r>
            <a:r>
              <a:rPr lang="en-US" altLang="ja-JP" sz="2800" dirty="0"/>
              <a:t>b</a:t>
            </a:r>
            <a:r>
              <a:rPr lang="en-US" altLang="ja-JP" sz="2800" dirty="0" smtClean="0"/>
              <a:t>y collecting</a:t>
            </a:r>
          </a:p>
          <a:p>
            <a:r>
              <a:rPr lang="en-US" altLang="ja-JP" sz="2800" dirty="0" smtClean="0"/>
              <a:t>high statistics</a:t>
            </a:r>
            <a:endParaRPr kumimoji="1" lang="ja-JP" altLang="en-US" sz="2800" dirty="0"/>
          </a:p>
        </p:txBody>
      </p:sp>
      <p:sp>
        <p:nvSpPr>
          <p:cNvPr id="25" name="スマイル 24"/>
          <p:cNvSpPr/>
          <p:nvPr/>
        </p:nvSpPr>
        <p:spPr>
          <a:xfrm>
            <a:off x="4593474" y="2425768"/>
            <a:ext cx="360040" cy="329761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スマイル 25"/>
          <p:cNvSpPr/>
          <p:nvPr/>
        </p:nvSpPr>
        <p:spPr>
          <a:xfrm>
            <a:off x="4617696" y="4871703"/>
            <a:ext cx="360040" cy="329761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スマイル 26"/>
          <p:cNvSpPr/>
          <p:nvPr/>
        </p:nvSpPr>
        <p:spPr>
          <a:xfrm>
            <a:off x="4625209" y="5402092"/>
            <a:ext cx="360040" cy="329761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スマイル 27"/>
          <p:cNvSpPr/>
          <p:nvPr/>
        </p:nvSpPr>
        <p:spPr>
          <a:xfrm>
            <a:off x="4632721" y="5921010"/>
            <a:ext cx="360040" cy="329761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613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J-PARC E16 </a:t>
            </a:r>
            <a:r>
              <a:rPr lang="en-US" altLang="ja-JP" sz="3200" dirty="0" smtClean="0">
                <a:solidFill>
                  <a:schemeClr val="tx1"/>
                </a:solidFill>
              </a:rPr>
              <a:t>= </a:t>
            </a:r>
            <a:r>
              <a:rPr lang="en-US" altLang="ja-JP" dirty="0" smtClean="0">
                <a:solidFill>
                  <a:schemeClr val="tx1"/>
                </a:solidFill>
              </a:rPr>
              <a:t>100</a:t>
            </a:r>
            <a:r>
              <a:rPr lang="en-US" altLang="ja-JP" sz="3200" dirty="0" smtClean="0">
                <a:solidFill>
                  <a:schemeClr val="tx1"/>
                </a:solidFill>
              </a:rPr>
              <a:t> x KEK-E325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80728"/>
            <a:ext cx="4932040" cy="5877272"/>
          </a:xfrm>
        </p:spPr>
        <p:txBody>
          <a:bodyPr>
            <a:normAutofit/>
          </a:bodyPr>
          <a:lstStyle/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grpSp>
        <p:nvGrpSpPr>
          <p:cNvPr id="5" name="グループ化 12"/>
          <p:cNvGrpSpPr/>
          <p:nvPr/>
        </p:nvGrpSpPr>
        <p:grpSpPr>
          <a:xfrm>
            <a:off x="395536" y="1052736"/>
            <a:ext cx="4464496" cy="2520280"/>
            <a:chOff x="0" y="1000108"/>
            <a:chExt cx="5449317" cy="2786082"/>
          </a:xfrm>
        </p:grpSpPr>
        <p:pic>
          <p:nvPicPr>
            <p:cNvPr id="6" name="Picture 2" descr="Image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0" y="1357297"/>
              <a:ext cx="2393296" cy="2393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 descr="D:\Users\aoki\Desktop\名称未設定 1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000364" y="1428736"/>
              <a:ext cx="2448953" cy="2357454"/>
            </a:xfrm>
            <a:prstGeom prst="rect">
              <a:avLst/>
            </a:prstGeom>
            <a:noFill/>
          </p:spPr>
        </p:pic>
        <p:sp>
          <p:nvSpPr>
            <p:cNvPr id="8" name="右矢印 7"/>
            <p:cNvSpPr/>
            <p:nvPr/>
          </p:nvSpPr>
          <p:spPr>
            <a:xfrm>
              <a:off x="2357422" y="2500306"/>
              <a:ext cx="637150" cy="3185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071537" y="1000108"/>
              <a:ext cx="1067729" cy="615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/>
                <a:t>KEK</a:t>
              </a:r>
              <a:endParaRPr kumimoji="1" lang="ja-JP" altLang="en-US" sz="24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714745" y="1000108"/>
              <a:ext cx="1357322" cy="510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/>
                <a:t>J-PARC</a:t>
              </a:r>
              <a:endParaRPr kumimoji="1" lang="ja-JP" altLang="en-US" sz="2400" dirty="0"/>
            </a:p>
          </p:txBody>
        </p:sp>
      </p:grp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580112" y="1196752"/>
            <a:ext cx="2411760" cy="3310380"/>
          </a:xfrm>
          <a:prstGeom prst="rect">
            <a:avLst/>
          </a:prstGeom>
          <a:noFill/>
        </p:spPr>
      </p:pic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2082487" y="3662878"/>
            <a:ext cx="3096344" cy="1732291"/>
            <a:chOff x="1407" y="2449"/>
            <a:chExt cx="2298" cy="1162"/>
          </a:xfrm>
        </p:grpSpPr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6" cstate="screen"/>
            <a:srcRect t="13544" r="52130"/>
            <a:stretch>
              <a:fillRect/>
            </a:stretch>
          </p:blipFill>
          <p:spPr bwMode="auto">
            <a:xfrm>
              <a:off x="1407" y="2449"/>
              <a:ext cx="1125" cy="1162"/>
            </a:xfrm>
            <a:prstGeom prst="rect">
              <a:avLst/>
            </a:prstGeom>
            <a:noFill/>
          </p:spPr>
        </p:pic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6" cstate="screen"/>
            <a:srcRect l="53659" t="13544"/>
            <a:stretch>
              <a:fillRect/>
            </a:stretch>
          </p:blipFill>
          <p:spPr bwMode="auto">
            <a:xfrm>
              <a:off x="2616" y="2449"/>
              <a:ext cx="1089" cy="1162"/>
            </a:xfrm>
            <a:prstGeom prst="rect">
              <a:avLst/>
            </a:prstGeom>
            <a:noFill/>
          </p:spPr>
        </p:pic>
      </p:grpSp>
      <p:sp>
        <p:nvSpPr>
          <p:cNvPr id="18" name="正方形/長方形 17"/>
          <p:cNvSpPr/>
          <p:nvPr/>
        </p:nvSpPr>
        <p:spPr>
          <a:xfrm>
            <a:off x="251520" y="836712"/>
            <a:ext cx="8460432" cy="46805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67544" y="476672"/>
            <a:ext cx="45236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4000" b="1" i="1" dirty="0" smtClean="0">
                <a:latin typeface="Symbol" pitchFamily="18" charset="2"/>
              </a:rPr>
              <a:t>f</a:t>
            </a:r>
            <a:endParaRPr kumimoji="1" lang="ja-JP" altLang="en-US" sz="4000" b="1" i="1" dirty="0">
              <a:latin typeface="Symbol" pitchFamily="18" charset="2"/>
            </a:endParaRPr>
          </a:p>
        </p:txBody>
      </p:sp>
      <p:sp>
        <p:nvSpPr>
          <p:cNvPr id="21" name="右矢印 20"/>
          <p:cNvSpPr/>
          <p:nvPr/>
        </p:nvSpPr>
        <p:spPr>
          <a:xfrm>
            <a:off x="179512" y="5877272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71600" y="5544124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These three information can give further insights on this matter, thanks to High statistics in </a:t>
            </a:r>
            <a:r>
              <a:rPr kumimoji="1" lang="en-US" altLang="ja-JP" sz="2000" b="1" i="1" dirty="0" smtClean="0">
                <a:latin typeface="Symbol" pitchFamily="18" charset="2"/>
              </a:rPr>
              <a:t>f</a:t>
            </a:r>
            <a:r>
              <a:rPr lang="en-US" altLang="ja-JP" sz="2000" dirty="0" smtClean="0"/>
              <a:t>, </a:t>
            </a:r>
          </a:p>
          <a:p>
            <a:r>
              <a:rPr kumimoji="1" lang="en-US" altLang="ja-JP" sz="2000" dirty="0" smtClean="0"/>
              <a:t>    No peak near </a:t>
            </a:r>
            <a:r>
              <a:rPr kumimoji="1" lang="en-US" altLang="ja-JP" sz="2000" b="1" i="1" dirty="0" smtClean="0">
                <a:latin typeface="Symbol" pitchFamily="18" charset="2"/>
              </a:rPr>
              <a:t>f</a:t>
            </a:r>
            <a:r>
              <a:rPr kumimoji="1" lang="en-US" altLang="ja-JP" sz="2000" dirty="0" smtClean="0"/>
              <a:t>. W</a:t>
            </a:r>
            <a:r>
              <a:rPr lang="en-US" altLang="ja-JP" sz="2000" dirty="0" smtClean="0"/>
              <a:t>ithout complicated overlap.</a:t>
            </a:r>
          </a:p>
          <a:p>
            <a:r>
              <a:rPr kumimoji="1" lang="en-US" altLang="ja-JP" sz="2000" dirty="0" smtClean="0"/>
              <a:t>    </a:t>
            </a:r>
            <a:r>
              <a:rPr lang="en-US" altLang="ja-JP" sz="2000" dirty="0" smtClean="0"/>
              <a:t>Qualitatively </a:t>
            </a:r>
            <a:r>
              <a:rPr kumimoji="1" lang="en-US" altLang="ja-JP" sz="2000" dirty="0" smtClean="0"/>
              <a:t>new information can be obtained.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96136" y="4477396"/>
            <a:ext cx="2359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Calc</a:t>
            </a:r>
            <a:r>
              <a:rPr kumimoji="1" lang="en-US" altLang="ja-JP" dirty="0" smtClean="0"/>
              <a:t> by S.H. Lee was</a:t>
            </a:r>
          </a:p>
          <a:p>
            <a:r>
              <a:rPr lang="en-US" altLang="ja-JP" dirty="0"/>
              <a:t>e</a:t>
            </a:r>
            <a:r>
              <a:rPr lang="en-US" altLang="ja-JP" dirty="0" smtClean="0"/>
              <a:t>xtrapolated to 3GeV/c</a:t>
            </a:r>
            <a:endParaRPr kumimoji="1" lang="ja-JP" altLang="en-US" dirty="0"/>
          </a:p>
        </p:txBody>
      </p:sp>
      <p:pic>
        <p:nvPicPr>
          <p:cNvPr id="20" name="Picture 4" descr="Image1"/>
          <p:cNvPicPr>
            <a:picLocks noChangeAspect="1" noChangeArrowheads="1"/>
          </p:cNvPicPr>
          <p:nvPr/>
        </p:nvPicPr>
        <p:blipFill>
          <a:blip r:embed="rId7" cstate="screen"/>
          <a:srcRect l="5269" t="49742" r="63599" b="3343"/>
          <a:stretch>
            <a:fillRect/>
          </a:stretch>
        </p:blipFill>
        <p:spPr bwMode="auto">
          <a:xfrm>
            <a:off x="394062" y="4049679"/>
            <a:ext cx="1361934" cy="1318097"/>
          </a:xfrm>
          <a:prstGeom prst="rect">
            <a:avLst/>
          </a:prstGeom>
          <a:noFill/>
        </p:spPr>
      </p:pic>
      <p:sp>
        <p:nvSpPr>
          <p:cNvPr id="23" name="右矢印 22"/>
          <p:cNvSpPr/>
          <p:nvPr/>
        </p:nvSpPr>
        <p:spPr>
          <a:xfrm>
            <a:off x="1757376" y="4817263"/>
            <a:ext cx="323731" cy="2648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40477" y="3662878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KEK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113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kumimoji="1" lang="en-US" altLang="ja-JP" dirty="0" smtClean="0"/>
              <a:t>J-PARC E16 Collaboration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152" y="1046808"/>
            <a:ext cx="3898776" cy="5760640"/>
          </a:xfrm>
        </p:spPr>
        <p:txBody>
          <a:bodyPr>
            <a:noAutofit/>
          </a:bodyPr>
          <a:lstStyle/>
          <a:p>
            <a:r>
              <a:rPr kumimoji="1" lang="en-US" altLang="ja-JP" sz="2400" dirty="0" smtClean="0"/>
              <a:t>RIKEN</a:t>
            </a:r>
          </a:p>
          <a:p>
            <a:pPr lvl="1"/>
            <a:r>
              <a:rPr kumimoji="1" lang="en-US" altLang="ja-JP" sz="2000" u="sng" dirty="0" smtClean="0"/>
              <a:t>S. Yokkaichi (spokesperson)</a:t>
            </a:r>
            <a:endParaRPr kumimoji="1" lang="en-US" altLang="ja-JP" sz="2000" dirty="0" smtClean="0"/>
          </a:p>
          <a:p>
            <a:pPr lvl="1"/>
            <a:r>
              <a:rPr kumimoji="1" lang="en-US" altLang="ja-JP" sz="2000" dirty="0" smtClean="0"/>
              <a:t>H. </a:t>
            </a:r>
            <a:r>
              <a:rPr kumimoji="1" lang="en-US" altLang="ja-JP" sz="2000" dirty="0" err="1" smtClean="0"/>
              <a:t>En’yo</a:t>
            </a:r>
            <a:endParaRPr kumimoji="1" lang="en-US" altLang="ja-JP" sz="2000" dirty="0" smtClean="0"/>
          </a:p>
          <a:p>
            <a:pPr lvl="1"/>
            <a:r>
              <a:rPr lang="en-US" altLang="ja-JP" sz="2000" dirty="0"/>
              <a:t>Y. </a:t>
            </a:r>
            <a:r>
              <a:rPr lang="en-US" altLang="ja-JP" sz="2000" dirty="0" smtClean="0"/>
              <a:t>Komatsu</a:t>
            </a:r>
            <a:endParaRPr kumimoji="1" lang="en-US" altLang="ja-JP" sz="2000" dirty="0" smtClean="0"/>
          </a:p>
          <a:p>
            <a:pPr lvl="1"/>
            <a:r>
              <a:rPr kumimoji="1" lang="en-US" altLang="ja-JP" sz="2000" dirty="0" smtClean="0"/>
              <a:t>F. Sakuma</a:t>
            </a:r>
          </a:p>
          <a:p>
            <a:pPr lvl="1">
              <a:defRPr/>
            </a:pPr>
            <a:r>
              <a:rPr lang="en-US" altLang="ja-JP" sz="2000" dirty="0" smtClean="0"/>
              <a:t>M. Sekimoto</a:t>
            </a:r>
          </a:p>
          <a:p>
            <a:pPr lvl="0">
              <a:defRPr/>
            </a:pPr>
            <a:r>
              <a:rPr lang="en-US" altLang="ja-JP" sz="2400" dirty="0" smtClean="0"/>
              <a:t>KEK</a:t>
            </a:r>
            <a:endParaRPr lang="en-US" altLang="ja-JP" sz="2400" dirty="0"/>
          </a:p>
          <a:p>
            <a:pPr lvl="1"/>
            <a:r>
              <a:rPr kumimoji="1" lang="en-US" altLang="ja-JP" sz="2000" dirty="0" smtClean="0"/>
              <a:t>K. Aoki</a:t>
            </a:r>
          </a:p>
          <a:p>
            <a:pPr lvl="1">
              <a:defRPr/>
            </a:pPr>
            <a:r>
              <a:rPr lang="en-US" altLang="ja-JP" sz="2000" dirty="0" smtClean="0"/>
              <a:t>Y. </a:t>
            </a:r>
            <a:r>
              <a:rPr lang="en-US" altLang="ja-JP" sz="2000" dirty="0" err="1" smtClean="0"/>
              <a:t>Morino</a:t>
            </a:r>
            <a:endParaRPr lang="en-US" altLang="ja-JP" sz="2000" dirty="0" smtClean="0"/>
          </a:p>
          <a:p>
            <a:pPr lvl="1">
              <a:defRPr/>
            </a:pPr>
            <a:r>
              <a:rPr lang="en-US" altLang="ja-JP" sz="2000" dirty="0" smtClean="0"/>
              <a:t>R. Muto</a:t>
            </a:r>
          </a:p>
          <a:p>
            <a:pPr lvl="1">
              <a:defRPr/>
            </a:pPr>
            <a:r>
              <a:rPr lang="en-US" altLang="ja-JP" sz="2000" dirty="0" smtClean="0"/>
              <a:t>K</a:t>
            </a:r>
            <a:r>
              <a:rPr lang="en-US" altLang="ja-JP" sz="2000" dirty="0"/>
              <a:t>. </a:t>
            </a:r>
            <a:r>
              <a:rPr lang="en-US" altLang="ja-JP" sz="2000" dirty="0" smtClean="0"/>
              <a:t>Ozawa</a:t>
            </a:r>
          </a:p>
          <a:p>
            <a:pPr lvl="1">
              <a:defRPr/>
            </a:pPr>
            <a:r>
              <a:rPr lang="en-US" altLang="ja-JP" sz="2000" dirty="0" smtClean="0"/>
              <a:t>S</a:t>
            </a:r>
            <a:r>
              <a:rPr lang="en-US" altLang="ja-JP" sz="2000" dirty="0"/>
              <a:t>. Sawada</a:t>
            </a:r>
          </a:p>
          <a:p>
            <a:pPr marL="285750" indent="-285750">
              <a:defRPr/>
            </a:pPr>
            <a:r>
              <a:rPr lang="en-US" altLang="ja-JP" sz="2400" dirty="0" smtClean="0"/>
              <a:t>RCNP</a:t>
            </a:r>
          </a:p>
          <a:p>
            <a:pPr marL="685800" lvl="1">
              <a:defRPr/>
            </a:pPr>
            <a:r>
              <a:rPr lang="en-US" altLang="ja-JP" sz="2000" dirty="0" smtClean="0"/>
              <a:t>H. </a:t>
            </a:r>
            <a:r>
              <a:rPr lang="en-US" altLang="ja-JP" sz="2000" dirty="0" err="1" smtClean="0"/>
              <a:t>Noumi</a:t>
            </a:r>
            <a:endParaRPr lang="en-US" altLang="ja-JP" sz="2000" dirty="0" smtClean="0"/>
          </a:p>
          <a:p>
            <a:pPr marL="685800" lvl="1">
              <a:defRPr/>
            </a:pPr>
            <a:r>
              <a:rPr lang="en-US" altLang="ja-JP" sz="2000" dirty="0" smtClean="0"/>
              <a:t>T.N. Takahashi</a:t>
            </a:r>
            <a:endParaRPr lang="en-US" altLang="ja-JP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3382656" y="979167"/>
            <a:ext cx="3168352" cy="5861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2400" dirty="0" smtClean="0"/>
              <a:t>Univ</a:t>
            </a:r>
            <a:r>
              <a:rPr lang="en-US" altLang="ja-JP" sz="2400" dirty="0"/>
              <a:t>. of </a:t>
            </a:r>
            <a:r>
              <a:rPr lang="en-US" altLang="ja-JP" sz="2400" dirty="0" smtClean="0"/>
              <a:t>Tokyo</a:t>
            </a:r>
            <a:endParaRPr lang="en-US" altLang="ja-JP" sz="2400" dirty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K. </a:t>
            </a:r>
            <a:r>
              <a:rPr lang="en-US" altLang="ja-JP" sz="2000" dirty="0" err="1" smtClean="0"/>
              <a:t>Kanno</a:t>
            </a:r>
            <a:endParaRPr lang="en-US" altLang="ja-JP" sz="2000" dirty="0" smtClean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S</a:t>
            </a:r>
            <a:r>
              <a:rPr lang="en-US" altLang="ja-JP" sz="2000" dirty="0"/>
              <a:t>. </a:t>
            </a:r>
            <a:r>
              <a:rPr lang="en-US" altLang="ja-JP" sz="2000" dirty="0" smtClean="0"/>
              <a:t>Miyata</a:t>
            </a:r>
            <a:endParaRPr lang="en-US" altLang="ja-JP" sz="2000" dirty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H. Murakami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W. </a:t>
            </a:r>
            <a:r>
              <a:rPr lang="en-US" altLang="ja-JP" sz="2000" dirty="0" err="1" smtClean="0"/>
              <a:t>Nakai</a:t>
            </a:r>
            <a:endParaRPr lang="en-US" altLang="ja-JP" sz="2000" dirty="0" smtClean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Y. </a:t>
            </a:r>
            <a:r>
              <a:rPr lang="en-US" altLang="ja-JP" sz="2000" dirty="0" err="1" smtClean="0"/>
              <a:t>Obara</a:t>
            </a:r>
            <a:endParaRPr lang="en-US" altLang="ja-JP" sz="2000" dirty="0" smtClean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T. </a:t>
            </a:r>
            <a:r>
              <a:rPr lang="en-US" altLang="ja-JP" sz="2000" dirty="0" err="1" smtClean="0"/>
              <a:t>Shibukawa</a:t>
            </a:r>
            <a:endParaRPr lang="en-US" altLang="ja-JP" sz="2000" dirty="0" smtClean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2400" dirty="0" smtClean="0"/>
              <a:t>Kyoto Univ.</a:t>
            </a:r>
            <a:endParaRPr lang="en-US" altLang="ja-JP" sz="2400" dirty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M. </a:t>
            </a:r>
            <a:r>
              <a:rPr lang="en-US" altLang="ja-JP" sz="2000" dirty="0" err="1" smtClean="0"/>
              <a:t>Naruki</a:t>
            </a:r>
            <a:endParaRPr lang="en-US" altLang="ja-JP" sz="2000" dirty="0" smtClean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2400" dirty="0"/>
              <a:t>CNS (Univ. of Tokyo)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Y.S</a:t>
            </a:r>
            <a:r>
              <a:rPr lang="en-US" altLang="ja-JP" sz="2000" dirty="0"/>
              <a:t>. </a:t>
            </a:r>
            <a:r>
              <a:rPr lang="en-US" altLang="ja-JP" sz="2000" dirty="0" smtClean="0"/>
              <a:t>Watanabe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altLang="ja-JP" sz="2400" dirty="0"/>
              <a:t>Hiroshima Univ</a:t>
            </a:r>
            <a:r>
              <a:rPr lang="en-US" altLang="ja-JP" sz="2400" dirty="0" smtClean="0"/>
              <a:t>.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K. </a:t>
            </a:r>
            <a:r>
              <a:rPr lang="en-US" altLang="ja-JP" sz="2000" dirty="0" err="1" smtClean="0"/>
              <a:t>Shigaki</a:t>
            </a:r>
            <a:endParaRPr lang="en-US" altLang="ja-JP" sz="2000" dirty="0"/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2400" dirty="0" err="1"/>
              <a:t>NiAS</a:t>
            </a:r>
            <a:endParaRPr lang="en-US" altLang="ja-JP" sz="2400" dirty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/>
              <a:t>H. </a:t>
            </a:r>
            <a:r>
              <a:rPr lang="en-US" altLang="ja-JP" sz="2000" dirty="0" err="1"/>
              <a:t>Hamagaki</a:t>
            </a:r>
            <a:endParaRPr lang="en-US" altLang="ja-JP" sz="2000" dirty="0"/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altLang="ja-JP" sz="2000" dirty="0" smtClean="0"/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altLang="ja-JP" sz="2000" dirty="0" smtClean="0"/>
          </a:p>
        </p:txBody>
      </p:sp>
      <p:sp>
        <p:nvSpPr>
          <p:cNvPr id="8" name="コンテンツ プレースホルダ 2"/>
          <p:cNvSpPr txBox="1">
            <a:spLocks/>
          </p:cNvSpPr>
          <p:nvPr/>
        </p:nvSpPr>
        <p:spPr>
          <a:xfrm>
            <a:off x="6551008" y="973456"/>
            <a:ext cx="2653168" cy="5833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2400" dirty="0" smtClean="0"/>
              <a:t>JASRI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en-US" altLang="ja-JP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 </a:t>
            </a:r>
            <a:r>
              <a:rPr kumimoji="1" lang="en-US" altLang="ja-JP" sz="20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Kiyomichi</a:t>
            </a:r>
            <a:endParaRPr lang="en-US" altLang="ja-JP" sz="2000" dirty="0"/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2400" dirty="0" smtClean="0"/>
              <a:t>Univ. Tsukuba</a:t>
            </a:r>
            <a:endParaRPr lang="en-US" altLang="ja-JP" sz="2400" dirty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T. </a:t>
            </a:r>
            <a:r>
              <a:rPr lang="en-US" altLang="ja-JP" sz="2000" dirty="0" err="1" smtClean="0"/>
              <a:t>Chujo</a:t>
            </a:r>
            <a:endParaRPr lang="en-US" altLang="ja-JP" sz="2000" dirty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S. </a:t>
            </a:r>
            <a:r>
              <a:rPr lang="en-US" altLang="ja-JP" sz="2000" dirty="0" err="1" smtClean="0"/>
              <a:t>Esumi</a:t>
            </a:r>
            <a:endParaRPr lang="en-US" altLang="ja-JP" sz="2000" dirty="0"/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2400" dirty="0" smtClean="0"/>
              <a:t>JAEA</a:t>
            </a:r>
            <a:endParaRPr lang="en-US" altLang="ja-JP" sz="2400" dirty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H. </a:t>
            </a:r>
            <a:r>
              <a:rPr lang="en-US" altLang="ja-JP" sz="2000" dirty="0" err="1" smtClean="0"/>
              <a:t>Sako</a:t>
            </a:r>
            <a:endParaRPr lang="en-US" altLang="ja-JP" sz="2000" dirty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/>
              <a:t>S. </a:t>
            </a:r>
            <a:r>
              <a:rPr lang="en-US" altLang="ja-JP" sz="2000" dirty="0" smtClean="0"/>
              <a:t>Sato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err="1" smtClean="0"/>
              <a:t>H.Sugimura</a:t>
            </a:r>
            <a:endParaRPr lang="en-US" altLang="ja-JP" sz="2000" dirty="0"/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2400" dirty="0" smtClean="0"/>
              <a:t>BNL</a:t>
            </a:r>
            <a:endParaRPr lang="en-US" altLang="ja-JP" sz="2400" dirty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/>
              <a:t>T. </a:t>
            </a:r>
            <a:r>
              <a:rPr lang="en-US" altLang="ja-JP" sz="2000" dirty="0" err="1" smtClean="0"/>
              <a:t>Sakaguchi</a:t>
            </a:r>
            <a:endParaRPr lang="en-US" altLang="ja-JP" sz="2000" dirty="0" smtClean="0"/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2400" dirty="0" smtClean="0"/>
              <a:t>Osaka Univ.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R. Honda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4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7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9.3|41.8|2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12.5|2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4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8.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43358</TotalTime>
  <Words>1499</Words>
  <Application>Microsoft Office PowerPoint</Application>
  <PresentationFormat>画面に合わせる (4:3)</PresentationFormat>
  <Paragraphs>405</Paragraphs>
  <Slides>22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0" baseType="lpstr">
      <vt:lpstr>Arial Unicode MS</vt:lpstr>
      <vt:lpstr>ＭＳ Ｐゴシック</vt:lpstr>
      <vt:lpstr>Arial</vt:lpstr>
      <vt:lpstr>Calibri</vt:lpstr>
      <vt:lpstr>Symbol</vt:lpstr>
      <vt:lpstr>Times New Roman</vt:lpstr>
      <vt:lpstr>Wingdings</vt:lpstr>
      <vt:lpstr>Office テーマ</vt:lpstr>
      <vt:lpstr>Experimental study of in-medium spectral change of vector mesons at J-PARC</vt:lpstr>
      <vt:lpstr>CONTENTS</vt:lpstr>
      <vt:lpstr>Physics motivation</vt:lpstr>
      <vt:lpstr>Probe: Vector mesone+e- invariant mass</vt:lpstr>
      <vt:lpstr>KEK-E325 results of f meson</vt:lpstr>
      <vt:lpstr>J-PARC E16 = 100 x KEK-E325</vt:lpstr>
      <vt:lpstr>J-PARC E16 compared to other methods.</vt:lpstr>
      <vt:lpstr>J-PARC E16 = 100 x KEK-E325</vt:lpstr>
      <vt:lpstr>J-PARC E16 Collaboration</vt:lpstr>
      <vt:lpstr>J-PARC  (Proton Accelerator Research Complex)</vt:lpstr>
      <vt:lpstr>Beam Line at J-PARC Hadron Hall</vt:lpstr>
      <vt:lpstr>PowerPoint プレゼンテーション</vt:lpstr>
      <vt:lpstr>To achieve 100 times in statistics.</vt:lpstr>
      <vt:lpstr>The J-PARC E16 spectrometer</vt:lpstr>
      <vt:lpstr>A module of the spectrometer</vt:lpstr>
      <vt:lpstr>New subsystem : SSD</vt:lpstr>
      <vt:lpstr>Strategy towards the final goal</vt:lpstr>
      <vt:lpstr>Simulation w/ realistic BG.</vt:lpstr>
      <vt:lpstr>Simulation includes random hit BG.</vt:lpstr>
      <vt:lpstr>Expected from 1st RUN case 1 (GTR only)</vt:lpstr>
      <vt:lpstr>Preparation Status for 1st RUN In a few words.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 E16 Experiment</dc:title>
  <dc:creator>aoki</dc:creator>
  <cp:lastModifiedBy>kazuya aoki</cp:lastModifiedBy>
  <cp:revision>1082</cp:revision>
  <cp:lastPrinted>2012-11-16T12:23:28Z</cp:lastPrinted>
  <dcterms:created xsi:type="dcterms:W3CDTF">2010-06-06T08:48:16Z</dcterms:created>
  <dcterms:modified xsi:type="dcterms:W3CDTF">2016-07-31T02:58:24Z</dcterms:modified>
</cp:coreProperties>
</file>