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1.xml" ContentType="application/vnd.openxmlformats-officedocument.presentationml.notesSlid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notesSlides/notesSlide2.xml" ContentType="application/vnd.openxmlformats-officedocument.presentationml.notesSlide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notesSlides/notesSlide3.xml" ContentType="application/vnd.openxmlformats-officedocument.presentationml.notesSlide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sldIdLst>
    <p:sldId id="256" r:id="rId2"/>
    <p:sldId id="257" r:id="rId3"/>
    <p:sldId id="258" r:id="rId4"/>
    <p:sldId id="261" r:id="rId5"/>
    <p:sldId id="298" r:id="rId6"/>
    <p:sldId id="326" r:id="rId7"/>
    <p:sldId id="264" r:id="rId8"/>
    <p:sldId id="273" r:id="rId9"/>
    <p:sldId id="329" r:id="rId10"/>
    <p:sldId id="322" r:id="rId11"/>
    <p:sldId id="325" r:id="rId12"/>
    <p:sldId id="270" r:id="rId13"/>
    <p:sldId id="324" r:id="rId14"/>
    <p:sldId id="316" r:id="rId15"/>
    <p:sldId id="312" r:id="rId16"/>
    <p:sldId id="317" r:id="rId17"/>
    <p:sldId id="318" r:id="rId18"/>
    <p:sldId id="319" r:id="rId19"/>
    <p:sldId id="320" r:id="rId20"/>
    <p:sldId id="321" r:id="rId21"/>
    <p:sldId id="274" r:id="rId22"/>
    <p:sldId id="313" r:id="rId23"/>
    <p:sldId id="314" r:id="rId24"/>
    <p:sldId id="275" r:id="rId25"/>
    <p:sldId id="310" r:id="rId26"/>
    <p:sldId id="311" r:id="rId27"/>
    <p:sldId id="309" r:id="rId28"/>
    <p:sldId id="299" r:id="rId29"/>
    <p:sldId id="300" r:id="rId30"/>
    <p:sldId id="301" r:id="rId31"/>
    <p:sldId id="302" r:id="rId32"/>
    <p:sldId id="303" r:id="rId33"/>
    <p:sldId id="304" r:id="rId34"/>
    <p:sldId id="305" r:id="rId35"/>
    <p:sldId id="306" r:id="rId36"/>
    <p:sldId id="307" r:id="rId37"/>
    <p:sldId id="308" r:id="rId38"/>
    <p:sldId id="327" r:id="rId39"/>
    <p:sldId id="328" r:id="rId40"/>
  </p:sldIdLst>
  <p:sldSz cx="9144000" cy="6858000" type="screen4x3"/>
  <p:notesSz cx="6797675" cy="99266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07E1"/>
    <a:srgbClr val="10FC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スタイル (中間)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10589F-32F4-42CA-9DBD-810CD6735007}" type="datetimeFigureOut">
              <a:rPr kumimoji="1" lang="ja-JP" altLang="en-US" smtClean="0"/>
              <a:t>2016/8/2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1A21C0-5492-4A2B-A355-318349DDB7E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63619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8BE471-F3B0-4098-9C26-5351E1C7D5AA}" type="slidenum">
              <a:rPr kumimoji="1" lang="ja-JP" altLang="en-US" smtClean="0"/>
              <a:pPr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117661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1A21C0-5492-4A2B-A355-318349DDB7E2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478650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1A21C0-5492-4A2B-A355-318349DDB7E2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478650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 サブタイトルの書式設定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2016/7/26</a:t>
            </a:r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2016/7/26</a:t>
            </a:r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2016/7/26</a:t>
            </a:r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2016/7/26</a:t>
            </a:r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2016/7/26</a:t>
            </a:r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2016/7/26</a:t>
            </a:r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2016/7/26</a:t>
            </a:r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2016/7/26</a:t>
            </a:r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2016/7/26</a:t>
            </a:r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2016/7/26</a:t>
            </a:r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2016/7/26</a:t>
            </a:r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kumimoji="1" lang="en-US" altLang="ja-JP" smtClean="0"/>
              <a:t>2016/7/26</a:t>
            </a:r>
            <a:endParaRPr kumimoji="1" lang="ja-JP" altLang="en-US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D8002D-B5B0-4BAC-B1F6-782DDCCE6D9C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/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57.xml"/><Relationship Id="rId13" Type="http://schemas.openxmlformats.org/officeDocument/2006/relationships/image" Target="../media/image41.png"/><Relationship Id="rId18" Type="http://schemas.openxmlformats.org/officeDocument/2006/relationships/image" Target="../media/image46.png"/><Relationship Id="rId3" Type="http://schemas.openxmlformats.org/officeDocument/2006/relationships/tags" Target="../tags/tag52.xml"/><Relationship Id="rId21" Type="http://schemas.openxmlformats.org/officeDocument/2006/relationships/image" Target="../media/image11.png"/><Relationship Id="rId7" Type="http://schemas.openxmlformats.org/officeDocument/2006/relationships/tags" Target="../tags/tag56.xml"/><Relationship Id="rId12" Type="http://schemas.openxmlformats.org/officeDocument/2006/relationships/slideLayout" Target="../slideLayouts/slideLayout2.xml"/><Relationship Id="rId17" Type="http://schemas.openxmlformats.org/officeDocument/2006/relationships/image" Target="../media/image45.png"/><Relationship Id="rId2" Type="http://schemas.openxmlformats.org/officeDocument/2006/relationships/tags" Target="../tags/tag51.xml"/><Relationship Id="rId16" Type="http://schemas.openxmlformats.org/officeDocument/2006/relationships/image" Target="../media/image44.png"/><Relationship Id="rId20" Type="http://schemas.openxmlformats.org/officeDocument/2006/relationships/image" Target="../media/image12.png"/><Relationship Id="rId1" Type="http://schemas.openxmlformats.org/officeDocument/2006/relationships/tags" Target="../tags/tag50.xml"/><Relationship Id="rId6" Type="http://schemas.openxmlformats.org/officeDocument/2006/relationships/tags" Target="../tags/tag55.xml"/><Relationship Id="rId11" Type="http://schemas.openxmlformats.org/officeDocument/2006/relationships/tags" Target="../tags/tag60.xml"/><Relationship Id="rId5" Type="http://schemas.openxmlformats.org/officeDocument/2006/relationships/tags" Target="../tags/tag54.xml"/><Relationship Id="rId15" Type="http://schemas.openxmlformats.org/officeDocument/2006/relationships/image" Target="../media/image43.png"/><Relationship Id="rId10" Type="http://schemas.openxmlformats.org/officeDocument/2006/relationships/tags" Target="../tags/tag59.xml"/><Relationship Id="rId19" Type="http://schemas.openxmlformats.org/officeDocument/2006/relationships/image" Target="../media/image47.png"/><Relationship Id="rId4" Type="http://schemas.openxmlformats.org/officeDocument/2006/relationships/tags" Target="../tags/tag53.xml"/><Relationship Id="rId9" Type="http://schemas.openxmlformats.org/officeDocument/2006/relationships/tags" Target="../tags/tag58.xml"/><Relationship Id="rId14" Type="http://schemas.openxmlformats.org/officeDocument/2006/relationships/image" Target="../media/image4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68.xml"/><Relationship Id="rId13" Type="http://schemas.openxmlformats.org/officeDocument/2006/relationships/tags" Target="../tags/tag73.xml"/><Relationship Id="rId18" Type="http://schemas.openxmlformats.org/officeDocument/2006/relationships/image" Target="../media/image44.png"/><Relationship Id="rId26" Type="http://schemas.openxmlformats.org/officeDocument/2006/relationships/image" Target="../media/image53.png"/><Relationship Id="rId3" Type="http://schemas.openxmlformats.org/officeDocument/2006/relationships/tags" Target="../tags/tag63.xml"/><Relationship Id="rId21" Type="http://schemas.openxmlformats.org/officeDocument/2006/relationships/image" Target="../media/image47.png"/><Relationship Id="rId7" Type="http://schemas.openxmlformats.org/officeDocument/2006/relationships/tags" Target="../tags/tag67.xml"/><Relationship Id="rId12" Type="http://schemas.openxmlformats.org/officeDocument/2006/relationships/tags" Target="../tags/tag72.xml"/><Relationship Id="rId17" Type="http://schemas.openxmlformats.org/officeDocument/2006/relationships/image" Target="../media/image43.png"/><Relationship Id="rId25" Type="http://schemas.openxmlformats.org/officeDocument/2006/relationships/image" Target="../media/image52.png"/><Relationship Id="rId2" Type="http://schemas.openxmlformats.org/officeDocument/2006/relationships/tags" Target="../tags/tag62.xml"/><Relationship Id="rId16" Type="http://schemas.openxmlformats.org/officeDocument/2006/relationships/image" Target="../media/image42.png"/><Relationship Id="rId20" Type="http://schemas.openxmlformats.org/officeDocument/2006/relationships/image" Target="../media/image46.png"/><Relationship Id="rId1" Type="http://schemas.openxmlformats.org/officeDocument/2006/relationships/tags" Target="../tags/tag61.xml"/><Relationship Id="rId6" Type="http://schemas.openxmlformats.org/officeDocument/2006/relationships/tags" Target="../tags/tag66.xml"/><Relationship Id="rId11" Type="http://schemas.openxmlformats.org/officeDocument/2006/relationships/tags" Target="../tags/tag71.xml"/><Relationship Id="rId24" Type="http://schemas.openxmlformats.org/officeDocument/2006/relationships/image" Target="../media/image51.png"/><Relationship Id="rId5" Type="http://schemas.openxmlformats.org/officeDocument/2006/relationships/tags" Target="../tags/tag65.xml"/><Relationship Id="rId15" Type="http://schemas.openxmlformats.org/officeDocument/2006/relationships/image" Target="../media/image48.png"/><Relationship Id="rId23" Type="http://schemas.openxmlformats.org/officeDocument/2006/relationships/image" Target="../media/image50.png"/><Relationship Id="rId28" Type="http://schemas.openxmlformats.org/officeDocument/2006/relationships/image" Target="../media/image55.png"/><Relationship Id="rId10" Type="http://schemas.openxmlformats.org/officeDocument/2006/relationships/tags" Target="../tags/tag70.xml"/><Relationship Id="rId19" Type="http://schemas.openxmlformats.org/officeDocument/2006/relationships/image" Target="../media/image45.png"/><Relationship Id="rId4" Type="http://schemas.openxmlformats.org/officeDocument/2006/relationships/tags" Target="../tags/tag64.xml"/><Relationship Id="rId9" Type="http://schemas.openxmlformats.org/officeDocument/2006/relationships/tags" Target="../tags/tag69.xml"/><Relationship Id="rId14" Type="http://schemas.openxmlformats.org/officeDocument/2006/relationships/slideLayout" Target="../slideLayouts/slideLayout2.xml"/><Relationship Id="rId22" Type="http://schemas.openxmlformats.org/officeDocument/2006/relationships/image" Target="../media/image49.png"/><Relationship Id="rId27" Type="http://schemas.openxmlformats.org/officeDocument/2006/relationships/image" Target="../media/image5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tags" Target="../tags/tag76.xml"/><Relationship Id="rId7" Type="http://schemas.openxmlformats.org/officeDocument/2006/relationships/image" Target="../media/image56.png"/><Relationship Id="rId2" Type="http://schemas.openxmlformats.org/officeDocument/2006/relationships/tags" Target="../tags/tag75.xml"/><Relationship Id="rId1" Type="http://schemas.openxmlformats.org/officeDocument/2006/relationships/tags" Target="../tags/tag74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58.png"/><Relationship Id="rId5" Type="http://schemas.openxmlformats.org/officeDocument/2006/relationships/tags" Target="../tags/tag78.xml"/><Relationship Id="rId10" Type="http://schemas.openxmlformats.org/officeDocument/2006/relationships/image" Target="../media/image54.png"/><Relationship Id="rId4" Type="http://schemas.openxmlformats.org/officeDocument/2006/relationships/tags" Target="../tags/tag77.xml"/><Relationship Id="rId9" Type="http://schemas.openxmlformats.org/officeDocument/2006/relationships/image" Target="../media/image5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tags" Target="../tags/tag81.xml"/><Relationship Id="rId7" Type="http://schemas.openxmlformats.org/officeDocument/2006/relationships/image" Target="../media/image12.png"/><Relationship Id="rId2" Type="http://schemas.openxmlformats.org/officeDocument/2006/relationships/tags" Target="../tags/tag80.xml"/><Relationship Id="rId1" Type="http://schemas.openxmlformats.org/officeDocument/2006/relationships/tags" Target="../tags/tag79.xml"/><Relationship Id="rId6" Type="http://schemas.openxmlformats.org/officeDocument/2006/relationships/image" Target="../media/image11.png"/><Relationship Id="rId5" Type="http://schemas.openxmlformats.org/officeDocument/2006/relationships/image" Target="../media/image68.png"/><Relationship Id="rId4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tags" Target="../tags/tag84.xml"/><Relationship Id="rId7" Type="http://schemas.openxmlformats.org/officeDocument/2006/relationships/image" Target="../media/image11.png"/><Relationship Id="rId2" Type="http://schemas.openxmlformats.org/officeDocument/2006/relationships/tags" Target="../tags/tag83.xml"/><Relationship Id="rId1" Type="http://schemas.openxmlformats.org/officeDocument/2006/relationships/tags" Target="../tags/tag82.xml"/><Relationship Id="rId6" Type="http://schemas.openxmlformats.org/officeDocument/2006/relationships/image" Target="../media/image69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8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tags" Target="../tags/tag3.xml"/><Relationship Id="rId7" Type="http://schemas.openxmlformats.org/officeDocument/2006/relationships/image" Target="../media/image1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5.png"/><Relationship Id="rId5" Type="http://schemas.openxmlformats.org/officeDocument/2006/relationships/tags" Target="../tags/tag5.xml"/><Relationship Id="rId10" Type="http://schemas.openxmlformats.org/officeDocument/2006/relationships/image" Target="../media/image4.png"/><Relationship Id="rId4" Type="http://schemas.openxmlformats.org/officeDocument/2006/relationships/tags" Target="../tags/tag4.xml"/><Relationship Id="rId9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4.png"/><Relationship Id="rId4" Type="http://schemas.openxmlformats.org/officeDocument/2006/relationships/image" Target="../media/image73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13" Type="http://schemas.openxmlformats.org/officeDocument/2006/relationships/image" Target="../media/image80.png"/><Relationship Id="rId3" Type="http://schemas.openxmlformats.org/officeDocument/2006/relationships/tags" Target="../tags/tag88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79.png"/><Relationship Id="rId2" Type="http://schemas.openxmlformats.org/officeDocument/2006/relationships/tags" Target="../tags/tag87.xml"/><Relationship Id="rId16" Type="http://schemas.openxmlformats.org/officeDocument/2006/relationships/image" Target="../media/image83.png"/><Relationship Id="rId1" Type="http://schemas.openxmlformats.org/officeDocument/2006/relationships/tags" Target="../tags/tag86.xml"/><Relationship Id="rId6" Type="http://schemas.openxmlformats.org/officeDocument/2006/relationships/tags" Target="../tags/tag91.xml"/><Relationship Id="rId11" Type="http://schemas.openxmlformats.org/officeDocument/2006/relationships/image" Target="../media/image78.png"/><Relationship Id="rId5" Type="http://schemas.openxmlformats.org/officeDocument/2006/relationships/tags" Target="../tags/tag90.xml"/><Relationship Id="rId15" Type="http://schemas.openxmlformats.org/officeDocument/2006/relationships/image" Target="../media/image82.png"/><Relationship Id="rId10" Type="http://schemas.openxmlformats.org/officeDocument/2006/relationships/image" Target="../media/image77.png"/><Relationship Id="rId4" Type="http://schemas.openxmlformats.org/officeDocument/2006/relationships/tags" Target="../tags/tag89.xml"/><Relationship Id="rId9" Type="http://schemas.openxmlformats.org/officeDocument/2006/relationships/image" Target="../media/image76.png"/><Relationship Id="rId14" Type="http://schemas.openxmlformats.org/officeDocument/2006/relationships/image" Target="../media/image8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7" Type="http://schemas.openxmlformats.org/officeDocument/2006/relationships/image" Target="../media/image89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8.png"/><Relationship Id="rId5" Type="http://schemas.openxmlformats.org/officeDocument/2006/relationships/image" Target="../media/image87.png"/><Relationship Id="rId4" Type="http://schemas.openxmlformats.org/officeDocument/2006/relationships/image" Target="../media/image8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4.png"/><Relationship Id="rId5" Type="http://schemas.openxmlformats.org/officeDocument/2006/relationships/image" Target="../media/image93.png"/><Relationship Id="rId4" Type="http://schemas.openxmlformats.org/officeDocument/2006/relationships/image" Target="../media/image92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40.png"/><Relationship Id="rId2" Type="http://schemas.openxmlformats.org/officeDocument/2006/relationships/tags" Target="../tags/tag93.xml"/><Relationship Id="rId1" Type="http://schemas.openxmlformats.org/officeDocument/2006/relationships/tags" Target="../tags/tag92.xml"/><Relationship Id="rId6" Type="http://schemas.openxmlformats.org/officeDocument/2006/relationships/image" Target="../media/image33.png"/><Relationship Id="rId5" Type="http://schemas.openxmlformats.org/officeDocument/2006/relationships/image" Target="../media/image320.png"/><Relationship Id="rId4" Type="http://schemas.openxmlformats.org/officeDocument/2006/relationships/image" Target="../media/image20.png"/><Relationship Id="rId9" Type="http://schemas.openxmlformats.org/officeDocument/2006/relationships/image" Target="../media/image22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40.png"/><Relationship Id="rId2" Type="http://schemas.openxmlformats.org/officeDocument/2006/relationships/tags" Target="../tags/tag95.xml"/><Relationship Id="rId1" Type="http://schemas.openxmlformats.org/officeDocument/2006/relationships/tags" Target="../tags/tag94.xml"/><Relationship Id="rId6" Type="http://schemas.openxmlformats.org/officeDocument/2006/relationships/image" Target="../media/image33.png"/><Relationship Id="rId5" Type="http://schemas.openxmlformats.org/officeDocument/2006/relationships/image" Target="../media/image320.png"/><Relationship Id="rId10" Type="http://schemas.openxmlformats.org/officeDocument/2006/relationships/image" Target="../media/image23.png"/><Relationship Id="rId4" Type="http://schemas.openxmlformats.org/officeDocument/2006/relationships/image" Target="../media/image20.png"/><Relationship Id="rId9" Type="http://schemas.openxmlformats.org/officeDocument/2006/relationships/image" Target="../media/image22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5.png"/><Relationship Id="rId3" Type="http://schemas.openxmlformats.org/officeDocument/2006/relationships/tags" Target="../tags/tag98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97.xml"/><Relationship Id="rId1" Type="http://schemas.openxmlformats.org/officeDocument/2006/relationships/tags" Target="../tags/tag96.xml"/><Relationship Id="rId6" Type="http://schemas.openxmlformats.org/officeDocument/2006/relationships/tags" Target="../tags/tag101.xml"/><Relationship Id="rId11" Type="http://schemas.openxmlformats.org/officeDocument/2006/relationships/image" Target="../media/image98.png"/><Relationship Id="rId5" Type="http://schemas.openxmlformats.org/officeDocument/2006/relationships/tags" Target="../tags/tag100.xml"/><Relationship Id="rId10" Type="http://schemas.openxmlformats.org/officeDocument/2006/relationships/image" Target="../media/image97.png"/><Relationship Id="rId4" Type="http://schemas.openxmlformats.org/officeDocument/2006/relationships/tags" Target="../tags/tag99.xml"/><Relationship Id="rId9" Type="http://schemas.openxmlformats.org/officeDocument/2006/relationships/image" Target="../media/image96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13.xml"/><Relationship Id="rId13" Type="http://schemas.openxmlformats.org/officeDocument/2006/relationships/image" Target="../media/image8.png"/><Relationship Id="rId3" Type="http://schemas.openxmlformats.org/officeDocument/2006/relationships/tags" Target="../tags/tag8.xml"/><Relationship Id="rId7" Type="http://schemas.openxmlformats.org/officeDocument/2006/relationships/tags" Target="../tags/tag12.xml"/><Relationship Id="rId12" Type="http://schemas.openxmlformats.org/officeDocument/2006/relationships/image" Target="../media/image7.png"/><Relationship Id="rId17" Type="http://schemas.openxmlformats.org/officeDocument/2006/relationships/image" Target="../media/image12.png"/><Relationship Id="rId2" Type="http://schemas.openxmlformats.org/officeDocument/2006/relationships/tags" Target="../tags/tag7.xml"/><Relationship Id="rId16" Type="http://schemas.openxmlformats.org/officeDocument/2006/relationships/image" Target="../media/image11.png"/><Relationship Id="rId1" Type="http://schemas.openxmlformats.org/officeDocument/2006/relationships/tags" Target="../tags/tag6.xml"/><Relationship Id="rId6" Type="http://schemas.openxmlformats.org/officeDocument/2006/relationships/tags" Target="../tags/tag11.xml"/><Relationship Id="rId11" Type="http://schemas.openxmlformats.org/officeDocument/2006/relationships/image" Target="../media/image6.png"/><Relationship Id="rId5" Type="http://schemas.openxmlformats.org/officeDocument/2006/relationships/tags" Target="../tags/tag10.xml"/><Relationship Id="rId15" Type="http://schemas.openxmlformats.org/officeDocument/2006/relationships/image" Target="../media/image10.png"/><Relationship Id="rId10" Type="http://schemas.openxmlformats.org/officeDocument/2006/relationships/notesSlide" Target="../notesSlides/notesSlide1.xml"/><Relationship Id="rId4" Type="http://schemas.openxmlformats.org/officeDocument/2006/relationships/tags" Target="../tags/tag9.xml"/><Relationship Id="rId9" Type="http://schemas.openxmlformats.org/officeDocument/2006/relationships/slideLayout" Target="../slideLayouts/slideLayout2.xml"/><Relationship Id="rId14" Type="http://schemas.openxmlformats.org/officeDocument/2006/relationships/image" Target="../media/image9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1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png"/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21.xml"/><Relationship Id="rId13" Type="http://schemas.openxmlformats.org/officeDocument/2006/relationships/slideLayout" Target="../slideLayouts/slideLayout2.xml"/><Relationship Id="rId18" Type="http://schemas.openxmlformats.org/officeDocument/2006/relationships/image" Target="../media/image17.png"/><Relationship Id="rId3" Type="http://schemas.openxmlformats.org/officeDocument/2006/relationships/tags" Target="../tags/tag16.xml"/><Relationship Id="rId21" Type="http://schemas.openxmlformats.org/officeDocument/2006/relationships/image" Target="../media/image18.png"/><Relationship Id="rId7" Type="http://schemas.openxmlformats.org/officeDocument/2006/relationships/tags" Target="../tags/tag20.xml"/><Relationship Id="rId12" Type="http://schemas.openxmlformats.org/officeDocument/2006/relationships/tags" Target="../tags/tag25.xml"/><Relationship Id="rId17" Type="http://schemas.openxmlformats.org/officeDocument/2006/relationships/image" Target="../media/image16.png"/><Relationship Id="rId2" Type="http://schemas.openxmlformats.org/officeDocument/2006/relationships/tags" Target="../tags/tag15.xml"/><Relationship Id="rId16" Type="http://schemas.openxmlformats.org/officeDocument/2006/relationships/image" Target="../media/image15.png"/><Relationship Id="rId20" Type="http://schemas.openxmlformats.org/officeDocument/2006/relationships/image" Target="../media/image11.png"/><Relationship Id="rId1" Type="http://schemas.openxmlformats.org/officeDocument/2006/relationships/tags" Target="../tags/tag14.xml"/><Relationship Id="rId6" Type="http://schemas.openxmlformats.org/officeDocument/2006/relationships/tags" Target="../tags/tag19.xml"/><Relationship Id="rId11" Type="http://schemas.openxmlformats.org/officeDocument/2006/relationships/tags" Target="../tags/tag24.xml"/><Relationship Id="rId5" Type="http://schemas.openxmlformats.org/officeDocument/2006/relationships/tags" Target="../tags/tag18.xml"/><Relationship Id="rId15" Type="http://schemas.openxmlformats.org/officeDocument/2006/relationships/image" Target="../media/image14.png"/><Relationship Id="rId10" Type="http://schemas.openxmlformats.org/officeDocument/2006/relationships/tags" Target="../tags/tag23.xml"/><Relationship Id="rId19" Type="http://schemas.openxmlformats.org/officeDocument/2006/relationships/image" Target="../media/image12.png"/><Relationship Id="rId4" Type="http://schemas.openxmlformats.org/officeDocument/2006/relationships/tags" Target="../tags/tag17.xml"/><Relationship Id="rId9" Type="http://schemas.openxmlformats.org/officeDocument/2006/relationships/tags" Target="../tags/tag22.xml"/><Relationship Id="rId14" Type="http://schemas.openxmlformats.org/officeDocument/2006/relationships/image" Target="../media/image13.png"/><Relationship Id="rId22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40.png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6" Type="http://schemas.openxmlformats.org/officeDocument/2006/relationships/image" Target="../media/image33.png"/><Relationship Id="rId5" Type="http://schemas.openxmlformats.org/officeDocument/2006/relationships/image" Target="../media/image320.png"/><Relationship Id="rId10" Type="http://schemas.openxmlformats.org/officeDocument/2006/relationships/image" Target="../media/image23.png"/><Relationship Id="rId4" Type="http://schemas.openxmlformats.org/officeDocument/2006/relationships/image" Target="../media/image20.png"/><Relationship Id="rId9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35.xml"/><Relationship Id="rId13" Type="http://schemas.openxmlformats.org/officeDocument/2006/relationships/image" Target="../media/image31.png"/><Relationship Id="rId3" Type="http://schemas.openxmlformats.org/officeDocument/2006/relationships/tags" Target="../tags/tag30.xml"/><Relationship Id="rId7" Type="http://schemas.openxmlformats.org/officeDocument/2006/relationships/tags" Target="../tags/tag34.xml"/><Relationship Id="rId12" Type="http://schemas.openxmlformats.org/officeDocument/2006/relationships/image" Target="../media/image12.png"/><Relationship Id="rId17" Type="http://schemas.openxmlformats.org/officeDocument/2006/relationships/image" Target="../media/image36.png"/><Relationship Id="rId2" Type="http://schemas.openxmlformats.org/officeDocument/2006/relationships/tags" Target="../tags/tag29.xml"/><Relationship Id="rId16" Type="http://schemas.openxmlformats.org/officeDocument/2006/relationships/image" Target="../media/image35.emf"/><Relationship Id="rId1" Type="http://schemas.openxmlformats.org/officeDocument/2006/relationships/tags" Target="../tags/tag28.xml"/><Relationship Id="rId6" Type="http://schemas.openxmlformats.org/officeDocument/2006/relationships/tags" Target="../tags/tag33.xml"/><Relationship Id="rId11" Type="http://schemas.openxmlformats.org/officeDocument/2006/relationships/image" Target="../media/image11.png"/><Relationship Id="rId5" Type="http://schemas.openxmlformats.org/officeDocument/2006/relationships/tags" Target="../tags/tag32.xml"/><Relationship Id="rId15" Type="http://schemas.openxmlformats.org/officeDocument/2006/relationships/image" Target="../media/image34.png"/><Relationship Id="rId10" Type="http://schemas.openxmlformats.org/officeDocument/2006/relationships/notesSlide" Target="../notesSlides/notesSlide2.xml"/><Relationship Id="rId4" Type="http://schemas.openxmlformats.org/officeDocument/2006/relationships/tags" Target="../tags/tag31.xml"/><Relationship Id="rId9" Type="http://schemas.openxmlformats.org/officeDocument/2006/relationships/slideLayout" Target="../slideLayouts/slideLayout2.xml"/><Relationship Id="rId14" Type="http://schemas.openxmlformats.org/officeDocument/2006/relationships/image" Target="../media/image3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43.xml"/><Relationship Id="rId13" Type="http://schemas.openxmlformats.org/officeDocument/2006/relationships/tags" Target="../tags/tag48.xml"/><Relationship Id="rId18" Type="http://schemas.openxmlformats.org/officeDocument/2006/relationships/image" Target="../media/image12.png"/><Relationship Id="rId3" Type="http://schemas.openxmlformats.org/officeDocument/2006/relationships/tags" Target="../tags/tag38.xml"/><Relationship Id="rId21" Type="http://schemas.openxmlformats.org/officeDocument/2006/relationships/image" Target="../media/image34.png"/><Relationship Id="rId7" Type="http://schemas.openxmlformats.org/officeDocument/2006/relationships/tags" Target="../tags/tag42.xml"/><Relationship Id="rId12" Type="http://schemas.openxmlformats.org/officeDocument/2006/relationships/tags" Target="../tags/tag47.xml"/><Relationship Id="rId17" Type="http://schemas.openxmlformats.org/officeDocument/2006/relationships/image" Target="../media/image11.png"/><Relationship Id="rId25" Type="http://schemas.openxmlformats.org/officeDocument/2006/relationships/image" Target="../media/image40.png"/><Relationship Id="rId2" Type="http://schemas.openxmlformats.org/officeDocument/2006/relationships/tags" Target="../tags/tag37.xml"/><Relationship Id="rId16" Type="http://schemas.openxmlformats.org/officeDocument/2006/relationships/notesSlide" Target="../notesSlides/notesSlide3.xml"/><Relationship Id="rId20" Type="http://schemas.openxmlformats.org/officeDocument/2006/relationships/image" Target="../media/image32.png"/><Relationship Id="rId1" Type="http://schemas.openxmlformats.org/officeDocument/2006/relationships/tags" Target="../tags/tag36.xml"/><Relationship Id="rId6" Type="http://schemas.openxmlformats.org/officeDocument/2006/relationships/tags" Target="../tags/tag41.xml"/><Relationship Id="rId11" Type="http://schemas.openxmlformats.org/officeDocument/2006/relationships/tags" Target="../tags/tag46.xml"/><Relationship Id="rId24" Type="http://schemas.openxmlformats.org/officeDocument/2006/relationships/image" Target="../media/image39.png"/><Relationship Id="rId5" Type="http://schemas.openxmlformats.org/officeDocument/2006/relationships/tags" Target="../tags/tag40.xml"/><Relationship Id="rId15" Type="http://schemas.openxmlformats.org/officeDocument/2006/relationships/slideLayout" Target="../slideLayouts/slideLayout2.xml"/><Relationship Id="rId23" Type="http://schemas.openxmlformats.org/officeDocument/2006/relationships/image" Target="../media/image38.png"/><Relationship Id="rId10" Type="http://schemas.openxmlformats.org/officeDocument/2006/relationships/tags" Target="../tags/tag45.xml"/><Relationship Id="rId19" Type="http://schemas.openxmlformats.org/officeDocument/2006/relationships/image" Target="../media/image31.png"/><Relationship Id="rId4" Type="http://schemas.openxmlformats.org/officeDocument/2006/relationships/tags" Target="../tags/tag39.xml"/><Relationship Id="rId9" Type="http://schemas.openxmlformats.org/officeDocument/2006/relationships/tags" Target="../tags/tag44.xml"/><Relationship Id="rId14" Type="http://schemas.openxmlformats.org/officeDocument/2006/relationships/tags" Target="../tags/tag49.xml"/><Relationship Id="rId22" Type="http://schemas.openxmlformats.org/officeDocument/2006/relationships/image" Target="../media/image3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3568" y="1988840"/>
            <a:ext cx="8134672" cy="1470025"/>
          </a:xfrm>
          <a:ln w="28575">
            <a:solidFill>
              <a:srgbClr val="FF0000"/>
            </a:solidFill>
          </a:ln>
        </p:spPr>
        <p:txBody>
          <a:bodyPr>
            <a:normAutofit/>
          </a:bodyPr>
          <a:lstStyle/>
          <a:p>
            <a:r>
              <a:rPr kumimoji="1" lang="en-US" altLang="ja-JP" sz="4000" dirty="0" smtClean="0"/>
              <a:t>Structure of light kaonic nuclei and kaon-nucleon interaction</a:t>
            </a:r>
            <a:endParaRPr kumimoji="1" lang="ja-JP" altLang="en-US" sz="4000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2567136"/>
          </a:xfrm>
        </p:spPr>
        <p:txBody>
          <a:bodyPr>
            <a:normAutofit fontScale="92500" lnSpcReduction="10000"/>
          </a:bodyPr>
          <a:lstStyle/>
          <a:p>
            <a:r>
              <a:rPr lang="en-US" altLang="ja-JP" dirty="0" smtClean="0">
                <a:solidFill>
                  <a:schemeClr val="tx1"/>
                </a:solidFill>
              </a:rPr>
              <a:t>Shota Ohnishi (Hokkaido Univ.)</a:t>
            </a:r>
          </a:p>
          <a:p>
            <a:r>
              <a:rPr lang="en-US" altLang="ja-JP" sz="2200" dirty="0" smtClean="0">
                <a:solidFill>
                  <a:schemeClr val="tx1"/>
                </a:solidFill>
              </a:rPr>
              <a:t>In collaboration with</a:t>
            </a:r>
          </a:p>
          <a:p>
            <a:r>
              <a:rPr lang="en-US" altLang="ja-JP" sz="2600" dirty="0" err="1" smtClean="0">
                <a:solidFill>
                  <a:schemeClr val="tx1"/>
                </a:solidFill>
              </a:rPr>
              <a:t>Wataru</a:t>
            </a:r>
            <a:r>
              <a:rPr lang="en-US" altLang="ja-JP" sz="2600" dirty="0" smtClean="0">
                <a:solidFill>
                  <a:schemeClr val="tx1"/>
                </a:solidFill>
              </a:rPr>
              <a:t> </a:t>
            </a:r>
            <a:r>
              <a:rPr lang="en-US" altLang="ja-JP" sz="2600" dirty="0" err="1" smtClean="0">
                <a:solidFill>
                  <a:schemeClr val="tx1"/>
                </a:solidFill>
              </a:rPr>
              <a:t>Horiuchi</a:t>
            </a:r>
            <a:r>
              <a:rPr lang="en-US" altLang="ja-JP" sz="2600" dirty="0" smtClean="0">
                <a:solidFill>
                  <a:schemeClr val="tx1"/>
                </a:solidFill>
              </a:rPr>
              <a:t> (Hokkaido Univ.)</a:t>
            </a:r>
            <a:endParaRPr lang="en-US" altLang="ja-JP" sz="2600" dirty="0">
              <a:solidFill>
                <a:schemeClr val="tx1"/>
              </a:solidFill>
            </a:endParaRPr>
          </a:p>
          <a:p>
            <a:r>
              <a:rPr lang="en-US" altLang="ja-JP" sz="2600" dirty="0" err="1">
                <a:solidFill>
                  <a:schemeClr val="tx1"/>
                </a:solidFill>
              </a:rPr>
              <a:t>Tsubasa</a:t>
            </a:r>
            <a:r>
              <a:rPr lang="en-US" altLang="ja-JP" sz="2600" dirty="0">
                <a:solidFill>
                  <a:schemeClr val="tx1"/>
                </a:solidFill>
              </a:rPr>
              <a:t> Hoshino (Hokkaido Univ.)</a:t>
            </a:r>
          </a:p>
          <a:p>
            <a:r>
              <a:rPr lang="en-US" altLang="ja-JP" sz="2600" dirty="0" smtClean="0">
                <a:solidFill>
                  <a:schemeClr val="tx1"/>
                </a:solidFill>
              </a:rPr>
              <a:t>Kenta Miyahara (Kyoto Univ.)</a:t>
            </a:r>
            <a:endParaRPr lang="en-US" altLang="ja-JP" sz="2600" dirty="0">
              <a:solidFill>
                <a:schemeClr val="tx1"/>
              </a:solidFill>
            </a:endParaRPr>
          </a:p>
          <a:p>
            <a:r>
              <a:rPr lang="en-US" altLang="ja-JP" sz="2600" dirty="0" smtClean="0">
                <a:solidFill>
                  <a:schemeClr val="tx1"/>
                </a:solidFill>
              </a:rPr>
              <a:t>Tetsuo </a:t>
            </a:r>
            <a:r>
              <a:rPr lang="en-US" altLang="ja-JP" sz="2600" dirty="0" err="1" smtClean="0">
                <a:solidFill>
                  <a:schemeClr val="tx1"/>
                </a:solidFill>
              </a:rPr>
              <a:t>Hyodo</a:t>
            </a:r>
            <a:r>
              <a:rPr lang="ja-JP" altLang="en-US" sz="2600" dirty="0" smtClean="0">
                <a:solidFill>
                  <a:schemeClr val="tx1"/>
                </a:solidFill>
              </a:rPr>
              <a:t> </a:t>
            </a:r>
            <a:r>
              <a:rPr lang="en-US" altLang="ja-JP" sz="2600" dirty="0" smtClean="0">
                <a:solidFill>
                  <a:schemeClr val="tx1"/>
                </a:solidFill>
              </a:rPr>
              <a:t>(YITP, Kyoto Univ.)</a:t>
            </a:r>
            <a:endParaRPr lang="en-US" altLang="ja-JP" sz="2600" dirty="0">
              <a:solidFill>
                <a:schemeClr val="tx1"/>
              </a:solidFill>
            </a:endParaRP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2016/7/26</a:t>
            </a:r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12903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815"/>
          <a:stretch/>
        </p:blipFill>
        <p:spPr bwMode="auto">
          <a:xfrm>
            <a:off x="179513" y="1124743"/>
            <a:ext cx="5085949" cy="439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altLang="ja-JP" sz="4000" i="1" dirty="0" smtClean="0">
                <a:solidFill>
                  <a:srgbClr val="0070C0"/>
                </a:solidFill>
              </a:rPr>
              <a:t>N number dependence of B.E.</a:t>
            </a:r>
            <a:endParaRPr kumimoji="1" lang="ja-JP" altLang="en-US" sz="4000" i="1" dirty="0">
              <a:solidFill>
                <a:srgbClr val="0070C0"/>
              </a:solidFill>
            </a:endParaRPr>
          </a:p>
        </p:txBody>
      </p:sp>
      <p:pic>
        <p:nvPicPr>
          <p:cNvPr id="10" name="図 9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1360013"/>
            <a:ext cx="3478530" cy="285750"/>
          </a:xfrm>
          <a:prstGeom prst="rect">
            <a:avLst/>
          </a:prstGeom>
        </p:spPr>
      </p:pic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2016/7/26</a:t>
            </a:r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10</a:t>
            </a:fld>
            <a:endParaRPr kumimoji="1" lang="ja-JP" altLang="en-US"/>
          </a:p>
        </p:txBody>
      </p:sp>
      <p:pic>
        <p:nvPicPr>
          <p:cNvPr id="11" name="図 10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1798163"/>
            <a:ext cx="3289935" cy="289560"/>
          </a:xfrm>
          <a:prstGeom prst="rect">
            <a:avLst/>
          </a:prstGeom>
        </p:spPr>
      </p:pic>
      <p:pic>
        <p:nvPicPr>
          <p:cNvPr id="12" name="図 1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5978" y="2237335"/>
            <a:ext cx="3596640" cy="257175"/>
          </a:xfrm>
          <a:prstGeom prst="rect">
            <a:avLst/>
          </a:prstGeom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129" t="50000" r="2231" b="14725"/>
          <a:stretch/>
        </p:blipFill>
        <p:spPr bwMode="auto">
          <a:xfrm>
            <a:off x="1547663" y="1455092"/>
            <a:ext cx="1546175" cy="1543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図 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2526" y="3676849"/>
            <a:ext cx="590550" cy="285750"/>
          </a:xfrm>
          <a:prstGeom prst="rect">
            <a:avLst/>
          </a:prstGeom>
        </p:spPr>
      </p:pic>
      <p:cxnSp>
        <p:nvCxnSpPr>
          <p:cNvPr id="9" name="直線矢印コネクタ 8"/>
          <p:cNvCxnSpPr/>
          <p:nvPr/>
        </p:nvCxnSpPr>
        <p:spPr>
          <a:xfrm>
            <a:off x="3275856" y="3578336"/>
            <a:ext cx="0" cy="570744"/>
          </a:xfrm>
          <a:prstGeom prst="straightConnector1">
            <a:avLst/>
          </a:prstGeom>
          <a:ln w="28575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矢印コネクタ 15"/>
          <p:cNvCxnSpPr/>
          <p:nvPr/>
        </p:nvCxnSpPr>
        <p:spPr>
          <a:xfrm>
            <a:off x="3059832" y="3202420"/>
            <a:ext cx="0" cy="937488"/>
          </a:xfrm>
          <a:prstGeom prst="straightConnector1">
            <a:avLst/>
          </a:prstGeom>
          <a:ln w="28575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図 16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8363" y="3791120"/>
            <a:ext cx="501015" cy="289560"/>
          </a:xfrm>
          <a:prstGeom prst="rect">
            <a:avLst/>
          </a:prstGeom>
        </p:spPr>
      </p:pic>
      <p:cxnSp>
        <p:nvCxnSpPr>
          <p:cNvPr id="22" name="直線矢印コネクタ 21"/>
          <p:cNvCxnSpPr/>
          <p:nvPr/>
        </p:nvCxnSpPr>
        <p:spPr>
          <a:xfrm>
            <a:off x="3275856" y="3169645"/>
            <a:ext cx="0" cy="285372"/>
          </a:xfrm>
          <a:prstGeom prst="straightConnector1">
            <a:avLst/>
          </a:prstGeom>
          <a:ln w="28575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図 22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4908" y="3186196"/>
            <a:ext cx="565785" cy="220980"/>
          </a:xfrm>
          <a:prstGeom prst="rect">
            <a:avLst/>
          </a:prstGeom>
        </p:spPr>
      </p:pic>
      <p:sp>
        <p:nvSpPr>
          <p:cNvPr id="25" name="テキスト ボックス 24"/>
          <p:cNvSpPr txBox="1"/>
          <p:nvPr/>
        </p:nvSpPr>
        <p:spPr>
          <a:xfrm>
            <a:off x="7228689" y="2483604"/>
            <a:ext cx="17346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(averaged value)</a:t>
            </a:r>
            <a:endParaRPr kumimoji="1" lang="ja-JP" altLang="en-US" dirty="0"/>
          </a:p>
        </p:txBody>
      </p:sp>
      <p:cxnSp>
        <p:nvCxnSpPr>
          <p:cNvPr id="28" name="直線コネクタ 27"/>
          <p:cNvCxnSpPr>
            <a:stCxn id="34" idx="0"/>
            <a:endCxn id="36" idx="2"/>
          </p:cNvCxnSpPr>
          <p:nvPr/>
        </p:nvCxnSpPr>
        <p:spPr>
          <a:xfrm flipV="1">
            <a:off x="6176919" y="4401589"/>
            <a:ext cx="377393" cy="63612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コネクタ 28"/>
          <p:cNvCxnSpPr>
            <a:stCxn id="31" idx="4"/>
            <a:endCxn id="38" idx="2"/>
          </p:cNvCxnSpPr>
          <p:nvPr/>
        </p:nvCxnSpPr>
        <p:spPr>
          <a:xfrm>
            <a:off x="6554314" y="4491748"/>
            <a:ext cx="299863" cy="104466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コネクタ 29"/>
          <p:cNvCxnSpPr>
            <a:stCxn id="35" idx="0"/>
            <a:endCxn id="31" idx="5"/>
          </p:cNvCxnSpPr>
          <p:nvPr/>
        </p:nvCxnSpPr>
        <p:spPr>
          <a:xfrm flipH="1" flipV="1">
            <a:off x="6734748" y="4419045"/>
            <a:ext cx="824773" cy="74358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円/楕円 30"/>
          <p:cNvSpPr/>
          <p:nvPr/>
        </p:nvSpPr>
        <p:spPr>
          <a:xfrm>
            <a:off x="6299140" y="3995298"/>
            <a:ext cx="510346" cy="49645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円/楕円 31"/>
          <p:cNvSpPr>
            <a:spLocks noChangeAspect="1"/>
          </p:cNvSpPr>
          <p:nvPr/>
        </p:nvSpPr>
        <p:spPr>
          <a:xfrm>
            <a:off x="5925752" y="4916277"/>
            <a:ext cx="510346" cy="434903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円/楕円 32"/>
          <p:cNvSpPr>
            <a:spLocks noChangeAspect="1"/>
          </p:cNvSpPr>
          <p:nvPr/>
        </p:nvSpPr>
        <p:spPr>
          <a:xfrm>
            <a:off x="7294843" y="5019633"/>
            <a:ext cx="510346" cy="434903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4" name="図 33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4129" y="5037717"/>
            <a:ext cx="345579" cy="238047"/>
          </a:xfrm>
          <a:prstGeom prst="rect">
            <a:avLst/>
          </a:prstGeom>
        </p:spPr>
      </p:pic>
      <p:pic>
        <p:nvPicPr>
          <p:cNvPr id="35" name="図 34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6731" y="5162632"/>
            <a:ext cx="345579" cy="238047"/>
          </a:xfrm>
          <a:prstGeom prst="rect">
            <a:avLst/>
          </a:prstGeom>
        </p:spPr>
      </p:pic>
      <p:pic>
        <p:nvPicPr>
          <p:cNvPr id="36" name="図 35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1673" y="4057994"/>
            <a:ext cx="405280" cy="343595"/>
          </a:xfrm>
          <a:prstGeom prst="rect">
            <a:avLst/>
          </a:prstGeom>
        </p:spPr>
      </p:pic>
      <p:sp>
        <p:nvSpPr>
          <p:cNvPr id="37" name="円/楕円 36"/>
          <p:cNvSpPr>
            <a:spLocks noChangeAspect="1"/>
          </p:cNvSpPr>
          <p:nvPr/>
        </p:nvSpPr>
        <p:spPr>
          <a:xfrm>
            <a:off x="6641083" y="5226345"/>
            <a:ext cx="510346" cy="434903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8" name="図 37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1387" y="5298367"/>
            <a:ext cx="345579" cy="238047"/>
          </a:xfrm>
          <a:prstGeom prst="rect">
            <a:avLst/>
          </a:prstGeom>
        </p:spPr>
      </p:pic>
      <p:grpSp>
        <p:nvGrpSpPr>
          <p:cNvPr id="58" name="グループ化 57"/>
          <p:cNvGrpSpPr/>
          <p:nvPr/>
        </p:nvGrpSpPr>
        <p:grpSpPr>
          <a:xfrm>
            <a:off x="6436098" y="3952449"/>
            <a:ext cx="1177512" cy="1308311"/>
            <a:chOff x="6156097" y="4265925"/>
            <a:chExt cx="1177512" cy="1308311"/>
          </a:xfrm>
        </p:grpSpPr>
        <p:sp>
          <p:nvSpPr>
            <p:cNvPr id="46" name="円/楕円 45"/>
            <p:cNvSpPr/>
            <p:nvPr/>
          </p:nvSpPr>
          <p:spPr>
            <a:xfrm>
              <a:off x="6823263" y="4265925"/>
              <a:ext cx="510346" cy="496450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47" name="図 46"/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75796" y="4328621"/>
              <a:ext cx="405280" cy="343595"/>
            </a:xfrm>
            <a:prstGeom prst="rect">
              <a:avLst/>
            </a:prstGeom>
          </p:spPr>
        </p:pic>
        <p:cxnSp>
          <p:nvCxnSpPr>
            <p:cNvPr id="48" name="直線コネクタ 47"/>
            <p:cNvCxnSpPr>
              <a:stCxn id="32" idx="6"/>
              <a:endCxn id="46" idx="4"/>
            </p:cNvCxnSpPr>
            <p:nvPr/>
          </p:nvCxnSpPr>
          <p:spPr>
            <a:xfrm flipV="1">
              <a:off x="6156097" y="4762375"/>
              <a:ext cx="922339" cy="719245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直線コネクタ 49"/>
            <p:cNvCxnSpPr>
              <a:stCxn id="46" idx="4"/>
              <a:endCxn id="37" idx="0"/>
            </p:cNvCxnSpPr>
            <p:nvPr/>
          </p:nvCxnSpPr>
          <p:spPr>
            <a:xfrm flipH="1">
              <a:off x="6616255" y="4762375"/>
              <a:ext cx="462181" cy="811861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直線コネクタ 51"/>
            <p:cNvCxnSpPr>
              <a:stCxn id="33" idx="0"/>
              <a:endCxn id="46" idx="4"/>
            </p:cNvCxnSpPr>
            <p:nvPr/>
          </p:nvCxnSpPr>
          <p:spPr>
            <a:xfrm flipH="1" flipV="1">
              <a:off x="7078436" y="4762375"/>
              <a:ext cx="191579" cy="605149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7" name="テキスト ボックス 56"/>
          <p:cNvSpPr txBox="1"/>
          <p:nvPr/>
        </p:nvSpPr>
        <p:spPr>
          <a:xfrm>
            <a:off x="5494276" y="3319399"/>
            <a:ext cx="21154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# KN pare = # N</a:t>
            </a:r>
            <a:endParaRPr kumimoji="1" lang="ja-JP" altLang="en-US" sz="2400" dirty="0">
              <a:solidFill>
                <a:srgbClr val="FF0000"/>
              </a:solidFill>
            </a:endParaRPr>
          </a:p>
        </p:txBody>
      </p:sp>
      <p:sp>
        <p:nvSpPr>
          <p:cNvPr id="59" name="正方形/長方形 58"/>
          <p:cNvSpPr/>
          <p:nvPr/>
        </p:nvSpPr>
        <p:spPr>
          <a:xfrm>
            <a:off x="7515943" y="3320448"/>
            <a:ext cx="94448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b="1" dirty="0">
                <a:solidFill>
                  <a:srgbClr val="FF0000"/>
                </a:solidFill>
              </a:rPr>
              <a:t>×</a:t>
            </a:r>
            <a:r>
              <a:rPr lang="en-US" altLang="ja-JP" sz="2400" dirty="0">
                <a:solidFill>
                  <a:srgbClr val="FF0000"/>
                </a:solidFill>
              </a:rPr>
              <a:t> # K</a:t>
            </a:r>
            <a:endParaRPr lang="ja-JP" altLang="en-US" sz="2400" dirty="0">
              <a:solidFill>
                <a:srgbClr val="FF0000"/>
              </a:solidFill>
            </a:endParaRPr>
          </a:p>
        </p:txBody>
      </p:sp>
      <p:sp>
        <p:nvSpPr>
          <p:cNvPr id="60" name="正方形/長方形 59"/>
          <p:cNvSpPr/>
          <p:nvPr/>
        </p:nvSpPr>
        <p:spPr>
          <a:xfrm>
            <a:off x="5076056" y="1268760"/>
            <a:ext cx="3887275" cy="158417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" name="テキスト ボックス 60"/>
          <p:cNvSpPr txBox="1"/>
          <p:nvPr/>
        </p:nvSpPr>
        <p:spPr>
          <a:xfrm>
            <a:off x="5529101" y="5661248"/>
            <a:ext cx="32015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FF0000"/>
                </a:solidFill>
              </a:rPr>
              <a:t>How depends on Kaon number?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4182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  <p:bldP spid="6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5"/>
          <p:cNvPicPr>
            <a:picLocks noChangeAspect="1" noChangeArrowheads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911"/>
          <a:stretch/>
        </p:blipFill>
        <p:spPr bwMode="auto">
          <a:xfrm>
            <a:off x="179513" y="1125232"/>
            <a:ext cx="4942266" cy="439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altLang="ja-JP" sz="4000" i="1" dirty="0" smtClean="0">
                <a:solidFill>
                  <a:srgbClr val="0070C0"/>
                </a:solidFill>
              </a:rPr>
              <a:t>N and K number dependence of B.E.</a:t>
            </a:r>
            <a:endParaRPr kumimoji="1" lang="ja-JP" altLang="en-US" sz="4000" i="1" dirty="0">
              <a:solidFill>
                <a:srgbClr val="0070C0"/>
              </a:solidFill>
            </a:endParaRPr>
          </a:p>
        </p:txBody>
      </p:sp>
      <p:pic>
        <p:nvPicPr>
          <p:cNvPr id="10" name="図 9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1386344"/>
            <a:ext cx="3478530" cy="285750"/>
          </a:xfrm>
          <a:prstGeom prst="rect">
            <a:avLst/>
          </a:prstGeom>
        </p:spPr>
      </p:pic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2016/7/26</a:t>
            </a:r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11</a:t>
            </a:fld>
            <a:endParaRPr kumimoji="1" lang="ja-JP" altLang="en-US"/>
          </a:p>
        </p:txBody>
      </p:sp>
      <p:pic>
        <p:nvPicPr>
          <p:cNvPr id="11" name="図 10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1824494"/>
            <a:ext cx="3289935" cy="289560"/>
          </a:xfrm>
          <a:prstGeom prst="rect">
            <a:avLst/>
          </a:prstGeom>
        </p:spPr>
      </p:pic>
      <p:pic>
        <p:nvPicPr>
          <p:cNvPr id="12" name="図 1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5978" y="2263666"/>
            <a:ext cx="3596640" cy="257175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2526" y="3676849"/>
            <a:ext cx="590550" cy="285750"/>
          </a:xfrm>
          <a:prstGeom prst="rect">
            <a:avLst/>
          </a:prstGeom>
        </p:spPr>
      </p:pic>
      <p:cxnSp>
        <p:nvCxnSpPr>
          <p:cNvPr id="9" name="直線矢印コネクタ 8"/>
          <p:cNvCxnSpPr/>
          <p:nvPr/>
        </p:nvCxnSpPr>
        <p:spPr>
          <a:xfrm>
            <a:off x="3275856" y="3578336"/>
            <a:ext cx="0" cy="570744"/>
          </a:xfrm>
          <a:prstGeom prst="straightConnector1">
            <a:avLst/>
          </a:prstGeom>
          <a:ln w="28575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矢印コネクタ 15"/>
          <p:cNvCxnSpPr/>
          <p:nvPr/>
        </p:nvCxnSpPr>
        <p:spPr>
          <a:xfrm>
            <a:off x="3059832" y="3202420"/>
            <a:ext cx="0" cy="937488"/>
          </a:xfrm>
          <a:prstGeom prst="straightConnector1">
            <a:avLst/>
          </a:prstGeom>
          <a:ln w="28575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図 16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8363" y="3791120"/>
            <a:ext cx="501015" cy="289560"/>
          </a:xfrm>
          <a:prstGeom prst="rect">
            <a:avLst/>
          </a:prstGeom>
        </p:spPr>
      </p:pic>
      <p:cxnSp>
        <p:nvCxnSpPr>
          <p:cNvPr id="22" name="直線矢印コネクタ 21"/>
          <p:cNvCxnSpPr/>
          <p:nvPr/>
        </p:nvCxnSpPr>
        <p:spPr>
          <a:xfrm>
            <a:off x="3275856" y="3169645"/>
            <a:ext cx="0" cy="285372"/>
          </a:xfrm>
          <a:prstGeom prst="straightConnector1">
            <a:avLst/>
          </a:prstGeom>
          <a:ln w="28575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図 22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4908" y="3186196"/>
            <a:ext cx="565785" cy="220980"/>
          </a:xfrm>
          <a:prstGeom prst="rect">
            <a:avLst/>
          </a:prstGeom>
        </p:spPr>
      </p:pic>
      <p:sp>
        <p:nvSpPr>
          <p:cNvPr id="25" name="テキスト ボックス 24"/>
          <p:cNvSpPr txBox="1"/>
          <p:nvPr/>
        </p:nvSpPr>
        <p:spPr>
          <a:xfrm>
            <a:off x="7228689" y="2509935"/>
            <a:ext cx="17346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(averaged value)</a:t>
            </a:r>
            <a:endParaRPr kumimoji="1" lang="ja-JP" altLang="en-US" dirty="0"/>
          </a:p>
        </p:txBody>
      </p:sp>
      <p:pic>
        <p:nvPicPr>
          <p:cNvPr id="19" name="Picture 5"/>
          <p:cNvPicPr>
            <a:picLocks noChangeAspect="1" noChangeArrowheads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477" t="15289" b="28384"/>
          <a:stretch/>
        </p:blipFill>
        <p:spPr bwMode="auto">
          <a:xfrm>
            <a:off x="179513" y="4868788"/>
            <a:ext cx="1404156" cy="1985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図 2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2810" y="2999234"/>
            <a:ext cx="1821180" cy="285750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2811" y="3359284"/>
            <a:ext cx="1853565" cy="289560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4701" y="3798456"/>
            <a:ext cx="1891665" cy="220980"/>
          </a:xfrm>
          <a:prstGeom prst="rect">
            <a:avLst/>
          </a:prstGeom>
        </p:spPr>
      </p:pic>
      <p:pic>
        <p:nvPicPr>
          <p:cNvPr id="14" name="図 13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8261" y="4271104"/>
            <a:ext cx="1821180" cy="289560"/>
          </a:xfrm>
          <a:prstGeom prst="rect">
            <a:avLst/>
          </a:prstGeom>
        </p:spPr>
      </p:pic>
      <p:pic>
        <p:nvPicPr>
          <p:cNvPr id="30" name="図 29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8264" y="4709254"/>
            <a:ext cx="1853565" cy="293370"/>
          </a:xfrm>
          <a:prstGeom prst="rect">
            <a:avLst/>
          </a:prstGeom>
        </p:spPr>
      </p:pic>
      <p:pic>
        <p:nvPicPr>
          <p:cNvPr id="31" name="図 30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3223" y="5148426"/>
            <a:ext cx="1891665" cy="224790"/>
          </a:xfrm>
          <a:prstGeom prst="rect">
            <a:avLst/>
          </a:prstGeom>
        </p:spPr>
      </p:pic>
      <p:sp>
        <p:nvSpPr>
          <p:cNvPr id="33" name="正方形/長方形 32"/>
          <p:cNvSpPr/>
          <p:nvPr/>
        </p:nvSpPr>
        <p:spPr>
          <a:xfrm>
            <a:off x="5076056" y="1268760"/>
            <a:ext cx="3887275" cy="158417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正方形/長方形 33"/>
          <p:cNvSpPr/>
          <p:nvPr/>
        </p:nvSpPr>
        <p:spPr>
          <a:xfrm>
            <a:off x="5724129" y="2924944"/>
            <a:ext cx="2371881" cy="114984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正方形/長方形 34"/>
          <p:cNvSpPr/>
          <p:nvPr/>
        </p:nvSpPr>
        <p:spPr>
          <a:xfrm>
            <a:off x="5724128" y="4221088"/>
            <a:ext cx="2371882" cy="129614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正方形/長方形 31"/>
          <p:cNvSpPr/>
          <p:nvPr/>
        </p:nvSpPr>
        <p:spPr>
          <a:xfrm rot="1473047">
            <a:off x="1326741" y="2545810"/>
            <a:ext cx="357508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5400" b="1" cap="none" spc="50" dirty="0" smtClean="0">
                <a:ln w="9525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noFill/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Preliminary</a:t>
            </a:r>
            <a:endParaRPr lang="ja-JP" altLang="en-US" sz="5400" b="1" cap="none" spc="50" dirty="0">
              <a:ln w="9525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noFill/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cxnSp>
        <p:nvCxnSpPr>
          <p:cNvPr id="37" name="直線コネクタ 36"/>
          <p:cNvCxnSpPr/>
          <p:nvPr/>
        </p:nvCxnSpPr>
        <p:spPr>
          <a:xfrm>
            <a:off x="1368532" y="2879267"/>
            <a:ext cx="3635516" cy="0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図 37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324" y="2749684"/>
            <a:ext cx="318135" cy="175260"/>
          </a:xfrm>
          <a:prstGeom prst="rect">
            <a:avLst/>
          </a:prstGeom>
        </p:spPr>
      </p:pic>
      <p:sp>
        <p:nvSpPr>
          <p:cNvPr id="39" name="テキスト ボックス 38"/>
          <p:cNvSpPr txBox="1"/>
          <p:nvPr/>
        </p:nvSpPr>
        <p:spPr>
          <a:xfrm>
            <a:off x="1617736" y="5599792"/>
            <a:ext cx="509652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>
                <a:solidFill>
                  <a:srgbClr val="FF0000"/>
                </a:solidFill>
              </a:rPr>
              <a:t>Difference of KN interaction </a:t>
            </a:r>
            <a:br>
              <a:rPr kumimoji="1" lang="en-US" altLang="ja-JP" sz="2800" dirty="0" smtClean="0">
                <a:solidFill>
                  <a:srgbClr val="FF0000"/>
                </a:solidFill>
              </a:rPr>
            </a:br>
            <a:r>
              <a:rPr kumimoji="1" lang="en-US" altLang="ja-JP" sz="2800" dirty="0" smtClean="0">
                <a:solidFill>
                  <a:srgbClr val="FF0000"/>
                </a:solidFill>
              </a:rPr>
              <a:t>is enhanced in multi kaonic nucle</a:t>
            </a:r>
            <a:r>
              <a:rPr lang="en-US" altLang="ja-JP" sz="2800" dirty="0">
                <a:solidFill>
                  <a:srgbClr val="FF0000"/>
                </a:solidFill>
              </a:rPr>
              <a:t>i</a:t>
            </a:r>
            <a:endParaRPr kumimoji="1" lang="ja-JP" alt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8624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36104"/>
          </a:xfrm>
        </p:spPr>
        <p:txBody>
          <a:bodyPr>
            <a:normAutofit/>
          </a:bodyPr>
          <a:lstStyle/>
          <a:p>
            <a:pPr algn="l"/>
            <a:r>
              <a:rPr kumimoji="1" lang="en-US" altLang="ja-JP" sz="3600" i="1" dirty="0" smtClean="0">
                <a:solidFill>
                  <a:srgbClr val="0070C0"/>
                </a:solidFill>
              </a:rPr>
              <a:t>Summary</a:t>
            </a:r>
            <a:endParaRPr kumimoji="1" lang="ja-JP" altLang="en-US" sz="3600" i="1" dirty="0">
              <a:solidFill>
                <a:srgbClr val="0070C0"/>
              </a:solidFill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07503" y="764704"/>
            <a:ext cx="9289033" cy="4680520"/>
          </a:xfrm>
        </p:spPr>
        <p:txBody>
          <a:bodyPr>
            <a:normAutofit/>
          </a:bodyPr>
          <a:lstStyle/>
          <a:p>
            <a:r>
              <a:rPr kumimoji="1" lang="en-US" altLang="ja-JP" sz="2400" dirty="0" smtClean="0"/>
              <a:t>We have investigated the structure of light kaonic nuclei, </a:t>
            </a:r>
            <a:r>
              <a:rPr kumimoji="1" lang="en-US" altLang="ja-JP" sz="2400" i="1" dirty="0" err="1" smtClean="0"/>
              <a:t>K</a:t>
            </a:r>
            <a:r>
              <a:rPr kumimoji="1" lang="en-US" altLang="ja-JP" sz="2400" i="1" baseline="30000" dirty="0" err="1" smtClean="0"/>
              <a:t>bar</a:t>
            </a:r>
            <a:r>
              <a:rPr kumimoji="1" lang="en-US" altLang="ja-JP" sz="2400" i="1" dirty="0" err="1" smtClean="0"/>
              <a:t>NN</a:t>
            </a:r>
            <a:r>
              <a:rPr kumimoji="1" lang="en-US" altLang="ja-JP" sz="2400" i="1" dirty="0" smtClean="0"/>
              <a:t>, </a:t>
            </a:r>
            <a:r>
              <a:rPr kumimoji="1" lang="en-US" altLang="ja-JP" sz="2400" i="1" dirty="0" err="1" smtClean="0"/>
              <a:t>K</a:t>
            </a:r>
            <a:r>
              <a:rPr kumimoji="1" lang="en-US" altLang="ja-JP" sz="2400" i="1" baseline="30000" dirty="0" err="1" smtClean="0"/>
              <a:t>bar</a:t>
            </a:r>
            <a:r>
              <a:rPr lang="en-US" altLang="ja-JP" sz="2400" i="1" dirty="0" err="1" smtClean="0"/>
              <a:t>NNN</a:t>
            </a:r>
            <a:r>
              <a:rPr lang="en-US" altLang="ja-JP" sz="2400" i="1" dirty="0" smtClean="0"/>
              <a:t>, </a:t>
            </a:r>
            <a:r>
              <a:rPr lang="en-US" altLang="ja-JP" sz="2400" i="1" dirty="0" err="1" smtClean="0"/>
              <a:t>K</a:t>
            </a:r>
            <a:r>
              <a:rPr lang="en-US" altLang="ja-JP" sz="2400" i="1" baseline="30000" dirty="0" err="1" smtClean="0"/>
              <a:t>bar</a:t>
            </a:r>
            <a:r>
              <a:rPr lang="en-US" altLang="ja-JP" sz="2400" i="1" dirty="0" err="1" smtClean="0"/>
              <a:t>NNNN</a:t>
            </a:r>
            <a:r>
              <a:rPr lang="en-US" altLang="ja-JP" sz="2400" i="1" dirty="0" smtClean="0"/>
              <a:t> and </a:t>
            </a:r>
            <a:r>
              <a:rPr lang="en-US" altLang="ja-JP" sz="2400" i="1" dirty="0" err="1" smtClean="0"/>
              <a:t>K</a:t>
            </a:r>
            <a:r>
              <a:rPr lang="en-US" altLang="ja-JP" sz="2400" i="1" baseline="30000" dirty="0" err="1" smtClean="0"/>
              <a:t>bar</a:t>
            </a:r>
            <a:r>
              <a:rPr lang="en-US" altLang="ja-JP" sz="2400" i="1" dirty="0" err="1" smtClean="0"/>
              <a:t>NNNNNN</a:t>
            </a:r>
            <a:endParaRPr lang="en-US" altLang="ja-JP" sz="2400" i="1" dirty="0" smtClean="0"/>
          </a:p>
          <a:p>
            <a:endParaRPr lang="en-US" altLang="ja-JP" sz="2400" dirty="0" smtClean="0"/>
          </a:p>
          <a:p>
            <a:endParaRPr lang="en-US" altLang="ja-JP" sz="2400" dirty="0" smtClean="0"/>
          </a:p>
          <a:p>
            <a:endParaRPr lang="en-US" altLang="ja-JP" sz="2400" dirty="0" smtClean="0"/>
          </a:p>
          <a:p>
            <a:endParaRPr lang="en-US" altLang="ja-JP" sz="2400" dirty="0" smtClean="0"/>
          </a:p>
          <a:p>
            <a:r>
              <a:rPr lang="en-US" altLang="ja-JP" sz="2400" dirty="0" smtClean="0"/>
              <a:t>In the seven-body systems, </a:t>
            </a:r>
            <a:r>
              <a:rPr lang="en-US" altLang="ja-JP" sz="2400" i="1" dirty="0" err="1" smtClean="0"/>
              <a:t>J</a:t>
            </a:r>
            <a:r>
              <a:rPr lang="en-US" altLang="ja-JP" sz="2400" i="1" baseline="30000" dirty="0" err="1" smtClean="0">
                <a:latin typeface="Symbol" panose="05050102010706020507" pitchFamily="18" charset="2"/>
              </a:rPr>
              <a:t>p</a:t>
            </a:r>
            <a:r>
              <a:rPr lang="en-US" altLang="ja-JP" sz="2400" i="1" dirty="0" smtClean="0"/>
              <a:t>=1</a:t>
            </a:r>
            <a:r>
              <a:rPr lang="en-US" altLang="ja-JP" sz="2400" i="1" baseline="30000" dirty="0" smtClean="0"/>
              <a:t>- </a:t>
            </a:r>
            <a:r>
              <a:rPr lang="en-US" altLang="ja-JP" sz="2400" dirty="0" smtClean="0"/>
              <a:t>and </a:t>
            </a:r>
            <a:r>
              <a:rPr lang="en-US" altLang="ja-JP" sz="2400" dirty="0"/>
              <a:t>0</a:t>
            </a:r>
            <a:r>
              <a:rPr lang="en-US" altLang="ja-JP" sz="2400" baseline="30000" dirty="0"/>
              <a:t>- </a:t>
            </a:r>
            <a:r>
              <a:rPr lang="en-US" altLang="ja-JP" sz="2400" baseline="30000" dirty="0" smtClean="0"/>
              <a:t> </a:t>
            </a:r>
            <a:r>
              <a:rPr lang="en-US" altLang="ja-JP" sz="2400" dirty="0" smtClean="0"/>
              <a:t>states are degenerate for </a:t>
            </a:r>
            <a:r>
              <a:rPr lang="en-US" altLang="ja-JP" sz="2400" dirty="0"/>
              <a:t>SIDDHARTA potential</a:t>
            </a:r>
            <a:r>
              <a:rPr lang="en-US" altLang="ja-JP" sz="2400" dirty="0" smtClean="0"/>
              <a:t>, but 0</a:t>
            </a:r>
            <a:r>
              <a:rPr lang="en-US" altLang="ja-JP" sz="2400" baseline="30000" dirty="0" smtClean="0"/>
              <a:t>-</a:t>
            </a:r>
            <a:r>
              <a:rPr lang="en-US" altLang="ja-JP" sz="2400" dirty="0" smtClean="0"/>
              <a:t> state is ground state for AY potential</a:t>
            </a:r>
          </a:p>
          <a:p>
            <a:r>
              <a:rPr lang="en-US" altLang="ja-JP" sz="2400" dirty="0" smtClean="0"/>
              <a:t>Difference between B.E. for SIDDHARTA and AY is			 ,</a:t>
            </a:r>
            <a:r>
              <a:rPr lang="en-US" altLang="ja-JP" sz="2400" dirty="0"/>
              <a:t/>
            </a:r>
            <a:br>
              <a:rPr lang="en-US" altLang="ja-JP" sz="2400" dirty="0"/>
            </a:br>
            <a:r>
              <a:rPr lang="en-US" altLang="ja-JP" sz="2400" dirty="0" smtClean="0"/>
              <a:t>		      ,                               .</a:t>
            </a:r>
          </a:p>
        </p:txBody>
      </p:sp>
      <p:sp>
        <p:nvSpPr>
          <p:cNvPr id="4" name="タイトル 1"/>
          <p:cNvSpPr txBox="1">
            <a:spLocks/>
          </p:cNvSpPr>
          <p:nvPr/>
        </p:nvSpPr>
        <p:spPr>
          <a:xfrm>
            <a:off x="350929" y="5013176"/>
            <a:ext cx="8229600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ja-JP" sz="3600" i="1" dirty="0" smtClean="0">
                <a:solidFill>
                  <a:srgbClr val="0070C0"/>
                </a:solidFill>
              </a:rPr>
              <a:t>Future plan</a:t>
            </a:r>
            <a:endParaRPr lang="ja-JP" altLang="en-US" sz="3600" i="1" dirty="0">
              <a:solidFill>
                <a:srgbClr val="0070C0"/>
              </a:solidFill>
            </a:endParaRPr>
          </a:p>
        </p:txBody>
      </p:sp>
      <p:sp>
        <p:nvSpPr>
          <p:cNvPr id="5" name="コンテンツ プレースホルダー 2"/>
          <p:cNvSpPr txBox="1">
            <a:spLocks/>
          </p:cNvSpPr>
          <p:nvPr/>
        </p:nvSpPr>
        <p:spPr>
          <a:xfrm>
            <a:off x="275605" y="5428844"/>
            <a:ext cx="8229600" cy="1224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2400" dirty="0" smtClean="0"/>
              <a:t>Channel-coupling between </a:t>
            </a:r>
            <a:r>
              <a:rPr lang="en-US" altLang="ja-JP" sz="2400" dirty="0" err="1" smtClean="0"/>
              <a:t>K</a:t>
            </a:r>
            <a:r>
              <a:rPr lang="en-US" altLang="ja-JP" sz="2400" baseline="30000" dirty="0" err="1" smtClean="0"/>
              <a:t>bar</a:t>
            </a:r>
            <a:r>
              <a:rPr lang="en-US" altLang="ja-JP" sz="2400" dirty="0" err="1" smtClean="0"/>
              <a:t>N</a:t>
            </a:r>
            <a:r>
              <a:rPr lang="en-US" altLang="ja-JP" sz="2400" dirty="0" smtClean="0"/>
              <a:t>-</a:t>
            </a:r>
            <a:r>
              <a:rPr lang="en-US" altLang="ja-JP" sz="2400" dirty="0" smtClean="0">
                <a:latin typeface="Symbol" panose="05050102010706020507" pitchFamily="18" charset="2"/>
              </a:rPr>
              <a:t> </a:t>
            </a:r>
            <a:r>
              <a:rPr lang="en-US" altLang="ja-JP" sz="2400" dirty="0" err="1">
                <a:latin typeface="Symbol" panose="05050102010706020507" pitchFamily="18" charset="2"/>
              </a:rPr>
              <a:t>pS</a:t>
            </a:r>
            <a:endParaRPr lang="en-US" altLang="ja-JP" sz="2400" dirty="0" smtClean="0"/>
          </a:p>
          <a:p>
            <a:r>
              <a:rPr lang="en-US" altLang="ja-JP" sz="2400" dirty="0" smtClean="0"/>
              <a:t>Kaonic atom (T. Hoshino, S.O, W. </a:t>
            </a:r>
            <a:r>
              <a:rPr lang="en-US" altLang="ja-JP" sz="2400" dirty="0" err="1" smtClean="0"/>
              <a:t>Horiuchi</a:t>
            </a:r>
            <a:r>
              <a:rPr lang="en-US" altLang="ja-JP" sz="2400" dirty="0" smtClean="0"/>
              <a:t>)</a:t>
            </a:r>
          </a:p>
        </p:txBody>
      </p:sp>
      <p:sp>
        <p:nvSpPr>
          <p:cNvPr id="9" name="日付プレースホルダー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2016/7/26</a:t>
            </a:r>
            <a:endParaRPr kumimoji="1" lang="ja-JP" altLang="en-US" dirty="0"/>
          </a:p>
        </p:txBody>
      </p:sp>
      <p:sp>
        <p:nvSpPr>
          <p:cNvPr id="10" name="スライド番号プレースホルダー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12</a:t>
            </a:fld>
            <a:endParaRPr kumimoji="1" lang="ja-JP" altLang="en-US"/>
          </a:p>
        </p:txBody>
      </p:sp>
      <p:pic>
        <p:nvPicPr>
          <p:cNvPr id="15" name="図 1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904" y="2045637"/>
            <a:ext cx="8530576" cy="868568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4505" y="4238900"/>
            <a:ext cx="1790700" cy="220980"/>
          </a:xfrm>
          <a:prstGeom prst="rect">
            <a:avLst/>
          </a:prstGeom>
        </p:spPr>
      </p:pic>
      <p:pic>
        <p:nvPicPr>
          <p:cNvPr id="12" name="図 1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614800"/>
            <a:ext cx="1891665" cy="220980"/>
          </a:xfrm>
          <a:prstGeom prst="rect">
            <a:avLst/>
          </a:prstGeom>
        </p:spPr>
      </p:pic>
      <p:pic>
        <p:nvPicPr>
          <p:cNvPr id="13" name="図 1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5843" y="4614800"/>
            <a:ext cx="1891665" cy="224790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633713"/>
            <a:ext cx="1261110" cy="255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6420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kumimoji="1" lang="en-US" altLang="ja-JP" i="1" dirty="0" smtClean="0"/>
              <a:t>NN interaction</a:t>
            </a:r>
            <a:endParaRPr kumimoji="1" lang="ja-JP" altLang="en-US" i="1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48399" y="1340768"/>
            <a:ext cx="8229600" cy="4525963"/>
          </a:xfrm>
        </p:spPr>
        <p:txBody>
          <a:bodyPr/>
          <a:lstStyle/>
          <a:p>
            <a:r>
              <a:rPr kumimoji="1" lang="en-US" altLang="ja-JP" dirty="0" smtClean="0"/>
              <a:t>AV4’ potential: {1, </a:t>
            </a:r>
            <a:r>
              <a:rPr kumimoji="1" lang="en-US" altLang="ja-JP" dirty="0" err="1" smtClean="0">
                <a:latin typeface="Symbol" panose="05050102010706020507" pitchFamily="18" charset="2"/>
              </a:rPr>
              <a:t>s.s</a:t>
            </a:r>
            <a:r>
              <a:rPr kumimoji="1" lang="en-US" altLang="ja-JP" dirty="0" smtClean="0">
                <a:latin typeface="Symbol" panose="05050102010706020507" pitchFamily="18" charset="2"/>
              </a:rPr>
              <a:t>, t.t, s.st.t}</a:t>
            </a:r>
            <a:endParaRPr kumimoji="1" lang="ja-JP" altLang="en-US" dirty="0">
              <a:latin typeface="Symbol" panose="05050102010706020507" pitchFamily="18" charset="2"/>
            </a:endParaRP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2016/7/26</a:t>
            </a:r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13</a:t>
            </a:fld>
            <a:endParaRPr kumimoji="1" lang="ja-JP" altLang="en-US"/>
          </a:p>
        </p:txBody>
      </p:sp>
      <p:grpSp>
        <p:nvGrpSpPr>
          <p:cNvPr id="10" name="グループ化 9"/>
          <p:cNvGrpSpPr/>
          <p:nvPr/>
        </p:nvGrpSpPr>
        <p:grpSpPr>
          <a:xfrm>
            <a:off x="1117571" y="2167602"/>
            <a:ext cx="6981409" cy="3925694"/>
            <a:chOff x="872239" y="2335626"/>
            <a:chExt cx="7382513" cy="3905631"/>
          </a:xfrm>
        </p:grpSpPr>
        <p:pic>
          <p:nvPicPr>
            <p:cNvPr id="11" name="図 1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71600" y="2335626"/>
              <a:ext cx="7283152" cy="3905631"/>
            </a:xfrm>
            <a:prstGeom prst="rect">
              <a:avLst/>
            </a:prstGeom>
          </p:spPr>
        </p:pic>
        <p:pic>
          <p:nvPicPr>
            <p:cNvPr id="12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2239" y="2987799"/>
              <a:ext cx="7156145" cy="31054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" name="正方形/長方形 8"/>
          <p:cNvSpPr/>
          <p:nvPr/>
        </p:nvSpPr>
        <p:spPr>
          <a:xfrm>
            <a:off x="4788024" y="1852165"/>
            <a:ext cx="414681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400" i="1" dirty="0" err="1" smtClean="0"/>
              <a:t>R.B.Wiringa</a:t>
            </a:r>
            <a:r>
              <a:rPr lang="en-US" altLang="ja-JP" sz="1400" i="1" dirty="0" smtClean="0"/>
              <a:t>, </a:t>
            </a:r>
            <a:r>
              <a:rPr lang="en-US" altLang="ja-JP" sz="1400" i="1" dirty="0" err="1" smtClean="0"/>
              <a:t>S.C.Pieper</a:t>
            </a:r>
            <a:r>
              <a:rPr lang="en-US" altLang="ja-JP" sz="1400" i="1" dirty="0" smtClean="0"/>
              <a:t>, PRL89,182501 (2002).</a:t>
            </a:r>
            <a:endParaRPr lang="en-US" altLang="ja-JP" sz="1400" i="1" dirty="0"/>
          </a:p>
        </p:txBody>
      </p:sp>
    </p:spTree>
    <p:extLst>
      <p:ext uri="{BB962C8B-B14F-4D97-AF65-F5344CB8AC3E}">
        <p14:creationId xmlns:p14="http://schemas.microsoft.com/office/powerpoint/2010/main" val="2827739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588610"/>
            <a:ext cx="4464496" cy="3149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07505" y="20074"/>
            <a:ext cx="9048672" cy="1143000"/>
          </a:xfrm>
        </p:spPr>
        <p:txBody>
          <a:bodyPr>
            <a:normAutofit/>
          </a:bodyPr>
          <a:lstStyle/>
          <a:p>
            <a:pPr algn="l"/>
            <a:r>
              <a:rPr kumimoji="1" lang="en-US" altLang="ja-JP" sz="2800" i="1" dirty="0" smtClean="0">
                <a:solidFill>
                  <a:schemeClr val="tx2"/>
                </a:solidFill>
              </a:rPr>
              <a:t>Pole position of </a:t>
            </a:r>
            <a:r>
              <a:rPr kumimoji="1" lang="en-US" altLang="ja-JP" sz="2800" i="1" dirty="0" smtClean="0">
                <a:solidFill>
                  <a:schemeClr val="tx2"/>
                </a:solidFill>
                <a:latin typeface="Symbol" panose="05050102010706020507" pitchFamily="18" charset="2"/>
              </a:rPr>
              <a:t>L</a:t>
            </a:r>
            <a:r>
              <a:rPr kumimoji="1" lang="en-US" altLang="ja-JP" sz="2800" i="1" dirty="0" smtClean="0">
                <a:solidFill>
                  <a:schemeClr val="tx2"/>
                </a:solidFill>
              </a:rPr>
              <a:t>(1405) and energy dependence of potential</a:t>
            </a:r>
            <a:endParaRPr kumimoji="1" lang="ja-JP" altLang="en-US" sz="2800" i="1" dirty="0">
              <a:solidFill>
                <a:schemeClr val="tx2"/>
              </a:solidFill>
            </a:endParaRPr>
          </a:p>
        </p:txBody>
      </p:sp>
      <p:sp>
        <p:nvSpPr>
          <p:cNvPr id="8" name="日付プレースホルダー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2016/7/26</a:t>
            </a:r>
            <a:endParaRPr kumimoji="1" lang="ja-JP" altLang="en-US"/>
          </a:p>
        </p:txBody>
      </p:sp>
      <p:sp>
        <p:nvSpPr>
          <p:cNvPr id="10" name="スライド番号プレースホルダー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14</a:t>
            </a:fld>
            <a:endParaRPr kumimoji="1" lang="ja-JP" altLang="en-US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339989" y="3501008"/>
            <a:ext cx="4274582" cy="5232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sz="2800" dirty="0" smtClean="0"/>
              <a:t>Phenomenological potential</a:t>
            </a:r>
            <a:endParaRPr kumimoji="1" lang="ja-JP" altLang="en-US" sz="2800" dirty="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5462535" y="3510374"/>
            <a:ext cx="3448551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sz="2800" dirty="0" smtClean="0"/>
              <a:t>Chiral SU(3) dynamics</a:t>
            </a:r>
            <a:endParaRPr kumimoji="1" lang="ja-JP" altLang="en-US" sz="2800" dirty="0"/>
          </a:p>
        </p:txBody>
      </p:sp>
      <p:sp>
        <p:nvSpPr>
          <p:cNvPr id="15" name="正方形/長方形 14"/>
          <p:cNvSpPr/>
          <p:nvPr/>
        </p:nvSpPr>
        <p:spPr>
          <a:xfrm>
            <a:off x="932556" y="4563125"/>
            <a:ext cx="3125920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800" i="1" dirty="0" smtClean="0">
                <a:latin typeface="Symbol" panose="05050102010706020507" pitchFamily="18" charset="2"/>
              </a:rPr>
              <a:t>L</a:t>
            </a:r>
            <a:r>
              <a:rPr lang="en-US" altLang="ja-JP" sz="2800" dirty="0" smtClean="0"/>
              <a:t>(1405), one pole</a:t>
            </a:r>
          </a:p>
          <a:p>
            <a:r>
              <a:rPr lang="en-US" altLang="ja-JP" sz="2800" dirty="0" smtClean="0"/>
              <a:t>Energy independent</a:t>
            </a:r>
            <a:endParaRPr lang="ja-JP" altLang="en-US" sz="2800" dirty="0"/>
          </a:p>
        </p:txBody>
      </p:sp>
      <p:sp>
        <p:nvSpPr>
          <p:cNvPr id="20" name="正方形/長方形 19"/>
          <p:cNvSpPr/>
          <p:nvPr/>
        </p:nvSpPr>
        <p:spPr>
          <a:xfrm>
            <a:off x="5692847" y="4707141"/>
            <a:ext cx="2855012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800" i="1" dirty="0" smtClean="0">
                <a:latin typeface="Symbol" panose="05050102010706020507" pitchFamily="18" charset="2"/>
              </a:rPr>
              <a:t>L</a:t>
            </a:r>
            <a:r>
              <a:rPr lang="en-US" altLang="ja-JP" sz="2800" dirty="0" smtClean="0"/>
              <a:t>(1420), two pole</a:t>
            </a:r>
          </a:p>
          <a:p>
            <a:r>
              <a:rPr lang="en-US" altLang="ja-JP" sz="2800" dirty="0" smtClean="0"/>
              <a:t>Energy dependent</a:t>
            </a:r>
            <a:endParaRPr lang="ja-JP" altLang="en-US" sz="2800" dirty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1293549" y="5517232"/>
            <a:ext cx="728822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dirty="0" smtClean="0">
                <a:solidFill>
                  <a:srgbClr val="FF0000"/>
                </a:solidFill>
              </a:rPr>
              <a:t>This difference </a:t>
            </a:r>
            <a:r>
              <a:rPr lang="en-US" altLang="ja-JP" sz="3200" dirty="0" smtClean="0">
                <a:solidFill>
                  <a:srgbClr val="FF0000"/>
                </a:solidFill>
              </a:rPr>
              <a:t>is</a:t>
            </a:r>
            <a:r>
              <a:rPr kumimoji="1" lang="en-US" altLang="ja-JP" sz="3200" dirty="0" smtClean="0">
                <a:solidFill>
                  <a:srgbClr val="FF0000"/>
                </a:solidFill>
              </a:rPr>
              <a:t> enhanced in </a:t>
            </a:r>
          </a:p>
          <a:p>
            <a:r>
              <a:rPr kumimoji="1" lang="en-US" altLang="ja-JP" sz="3200" dirty="0" smtClean="0">
                <a:solidFill>
                  <a:srgbClr val="FF0000"/>
                </a:solidFill>
              </a:rPr>
              <a:t>kaon-nucleus quasi-bound states</a:t>
            </a:r>
            <a:endParaRPr kumimoji="1" lang="ja-JP" altLang="en-US" sz="3200" dirty="0">
              <a:solidFill>
                <a:srgbClr val="FF0000"/>
              </a:solidFill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1835696" y="4024228"/>
            <a:ext cx="32047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 smtClean="0"/>
              <a:t>Akaishi, Yamazaki, PRC65, 04400(2002).</a:t>
            </a:r>
          </a:p>
          <a:p>
            <a:r>
              <a:rPr lang="en-US" altLang="ja-JP" sz="1400" dirty="0" smtClean="0"/>
              <a:t>Shevchenko, PRC85, 034001(2012).</a:t>
            </a:r>
            <a:endParaRPr kumimoji="1" lang="ja-JP" altLang="en-US" sz="1400" dirty="0"/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5692847" y="4075832"/>
            <a:ext cx="346333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dirty="0" smtClean="0"/>
              <a:t>Kaiser, Siegel, Weise, NPA594, 325(1995).</a:t>
            </a:r>
            <a:endParaRPr kumimoji="1" lang="en-US" altLang="ja-JP" sz="1400" dirty="0" smtClean="0"/>
          </a:p>
          <a:p>
            <a:r>
              <a:rPr lang="en-US" altLang="ja-JP" sz="1400" dirty="0" err="1" smtClean="0"/>
              <a:t>Oset</a:t>
            </a:r>
            <a:r>
              <a:rPr lang="en-US" altLang="ja-JP" sz="1400" dirty="0" smtClean="0"/>
              <a:t>, Ramos, NPA635, 99(1998).</a:t>
            </a:r>
          </a:p>
          <a:p>
            <a:r>
              <a:rPr kumimoji="1" lang="en-US" altLang="ja-JP" sz="1400" dirty="0" err="1" smtClean="0"/>
              <a:t>Hyodo</a:t>
            </a:r>
            <a:r>
              <a:rPr kumimoji="1" lang="en-US" altLang="ja-JP" sz="1400" dirty="0" smtClean="0"/>
              <a:t>, </a:t>
            </a:r>
            <a:r>
              <a:rPr kumimoji="1" lang="en-US" altLang="ja-JP" sz="1400" dirty="0" err="1" smtClean="0"/>
              <a:t>Jido</a:t>
            </a:r>
            <a:r>
              <a:rPr kumimoji="1" lang="en-US" altLang="ja-JP" sz="1400" dirty="0" smtClean="0"/>
              <a:t>, PPNP67, 55(2012).</a:t>
            </a:r>
            <a:endParaRPr kumimoji="1" lang="ja-JP" altLang="en-US" sz="1400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5706697" y="2806189"/>
            <a:ext cx="332392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 err="1" smtClean="0"/>
              <a:t>Hyodo</a:t>
            </a:r>
            <a:r>
              <a:rPr kumimoji="1" lang="en-US" altLang="ja-JP" sz="1600" dirty="0" smtClean="0"/>
              <a:t>, Weise, PRC77, 035204 (2008).</a:t>
            </a:r>
            <a:endParaRPr kumimoji="1" lang="ja-JP" altLang="en-US" sz="1600" dirty="0"/>
          </a:p>
        </p:txBody>
      </p:sp>
    </p:spTree>
    <p:extLst>
      <p:ext uri="{BB962C8B-B14F-4D97-AF65-F5344CB8AC3E}">
        <p14:creationId xmlns:p14="http://schemas.microsoft.com/office/powerpoint/2010/main" val="281722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i="1" dirty="0" smtClean="0"/>
              <a:t>N and K distribution</a:t>
            </a:r>
            <a:endParaRPr kumimoji="1" lang="ja-JP" altLang="en-US" i="1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2016/7/26</a:t>
            </a:r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15</a:t>
            </a:fld>
            <a:endParaRPr kumimoji="1" lang="ja-JP" alt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016" y="2060848"/>
            <a:ext cx="45720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060848"/>
            <a:ext cx="45720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5706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kumimoji="1" lang="en-US" altLang="ja-JP" i="1" dirty="0" smtClean="0">
                <a:solidFill>
                  <a:srgbClr val="0070C0"/>
                </a:solidFill>
              </a:rPr>
              <a:t>Dependence on NN </a:t>
            </a:r>
            <a:r>
              <a:rPr lang="en-US" altLang="ja-JP" i="1" dirty="0" smtClean="0">
                <a:solidFill>
                  <a:srgbClr val="0070C0"/>
                </a:solidFill>
              </a:rPr>
              <a:t>interaction</a:t>
            </a:r>
            <a:endParaRPr kumimoji="1" lang="ja-JP" altLang="en-US" i="1" dirty="0">
              <a:solidFill>
                <a:srgbClr val="0070C0"/>
              </a:solidFill>
            </a:endParaRP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2016/7/26</a:t>
            </a:r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16</a:t>
            </a:fld>
            <a:endParaRPr kumimoji="1" lang="ja-JP" altLang="en-US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6461" y="1369931"/>
            <a:ext cx="38100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856" y="1340768"/>
            <a:ext cx="38100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テキスト ボックス 5"/>
          <p:cNvSpPr txBox="1"/>
          <p:nvPr/>
        </p:nvSpPr>
        <p:spPr>
          <a:xfrm>
            <a:off x="3557131" y="2974704"/>
            <a:ext cx="3754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aseline="30000" dirty="0" smtClean="0"/>
              <a:t>3</a:t>
            </a:r>
            <a:r>
              <a:rPr kumimoji="1" lang="en-US" altLang="ja-JP" dirty="0" smtClean="0"/>
              <a:t>E</a:t>
            </a:r>
            <a:endParaRPr kumimoji="1" lang="ja-JP" altLang="en-US" baseline="30000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7598910" y="2980893"/>
            <a:ext cx="3754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baseline="30000" dirty="0"/>
              <a:t>1</a:t>
            </a:r>
            <a:r>
              <a:rPr kumimoji="1" lang="en-US" altLang="ja-JP" dirty="0" smtClean="0"/>
              <a:t>E</a:t>
            </a:r>
            <a:endParaRPr kumimoji="1" lang="ja-JP" altLang="en-US" baseline="300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818442" y="4581128"/>
            <a:ext cx="728770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We investigate the </a:t>
            </a:r>
            <a:r>
              <a:rPr kumimoji="1" lang="en-US" altLang="ja-JP" sz="2400" i="1" dirty="0" smtClean="0"/>
              <a:t>NN</a:t>
            </a:r>
            <a:r>
              <a:rPr kumimoji="1" lang="en-US" altLang="ja-JP" sz="2400" dirty="0" smtClean="0"/>
              <a:t> interaction dependence by using </a:t>
            </a:r>
            <a:br>
              <a:rPr kumimoji="1" lang="en-US" altLang="ja-JP" sz="2400" dirty="0" smtClean="0"/>
            </a:br>
            <a:r>
              <a:rPr lang="en-US" altLang="ja-JP" sz="2400" dirty="0" smtClean="0"/>
              <a:t>AV4’, ATS3, and Minnesota potential model, </a:t>
            </a:r>
            <a:br>
              <a:rPr lang="en-US" altLang="ja-JP" sz="2400" dirty="0" smtClean="0"/>
            </a:br>
            <a:r>
              <a:rPr kumimoji="1" lang="en-US" altLang="ja-JP" sz="2400" dirty="0" smtClean="0"/>
              <a:t>which well reproduce the binding energy of </a:t>
            </a:r>
            <a:r>
              <a:rPr kumimoji="1" lang="en-US" altLang="ja-JP" sz="2400" i="1" dirty="0" smtClean="0"/>
              <a:t>s-</a:t>
            </a:r>
            <a:r>
              <a:rPr kumimoji="1" lang="en-US" altLang="ja-JP" sz="2400" dirty="0" smtClean="0"/>
              <a:t>shell nuclei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060025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グループ化 10"/>
          <p:cNvGrpSpPr/>
          <p:nvPr/>
        </p:nvGrpSpPr>
        <p:grpSpPr>
          <a:xfrm>
            <a:off x="510996" y="3901509"/>
            <a:ext cx="8424936" cy="1831747"/>
            <a:chOff x="-1389856" y="2204428"/>
            <a:chExt cx="13068944" cy="3200400"/>
          </a:xfrm>
        </p:grpSpPr>
        <p:pic>
          <p:nvPicPr>
            <p:cNvPr id="17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389856" y="2204428"/>
              <a:ext cx="4572000" cy="3200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14320" y="2204428"/>
              <a:ext cx="4572000" cy="3200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07088" y="2204428"/>
              <a:ext cx="4572000" cy="3200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14120" y="75583"/>
            <a:ext cx="8229600" cy="1143000"/>
          </a:xfrm>
        </p:spPr>
        <p:txBody>
          <a:bodyPr/>
          <a:lstStyle/>
          <a:p>
            <a:pPr algn="l"/>
            <a:r>
              <a:rPr lang="en-US" altLang="ja-JP" i="1" dirty="0">
                <a:solidFill>
                  <a:srgbClr val="0070C0"/>
                </a:solidFill>
              </a:rPr>
              <a:t>Dependence on NN interaction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2016/7/26</a:t>
            </a:r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17</a:t>
            </a:fld>
            <a:endParaRPr kumimoji="1" lang="ja-JP" altLang="en-US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6753217" y="1628800"/>
            <a:ext cx="239078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kumimoji="1" lang="en-US" altLang="ja-JP" dirty="0" smtClean="0"/>
              <a:t>Bindin</a:t>
            </a:r>
            <a:r>
              <a:rPr lang="en-US" altLang="ja-JP" dirty="0" smtClean="0"/>
              <a:t>g energy and </a:t>
            </a:r>
            <a:br>
              <a:rPr lang="en-US" altLang="ja-JP" dirty="0" smtClean="0"/>
            </a:br>
            <a:r>
              <a:rPr lang="en-US" altLang="ja-JP" dirty="0" smtClean="0"/>
              <a:t>decay width are not </a:t>
            </a:r>
            <a:br>
              <a:rPr lang="en-US" altLang="ja-JP" dirty="0" smtClean="0"/>
            </a:br>
            <a:r>
              <a:rPr lang="en-US" altLang="ja-JP" dirty="0" smtClean="0"/>
              <a:t>sensitive to NN </a:t>
            </a:r>
            <a:br>
              <a:rPr lang="en-US" altLang="ja-JP" dirty="0" smtClean="0"/>
            </a:br>
            <a:r>
              <a:rPr lang="en-US" altLang="ja-JP" dirty="0" smtClean="0"/>
              <a:t>interaction model</a:t>
            </a:r>
            <a:endParaRPr kumimoji="1" lang="ja-JP" altLang="en-US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85648" y="5733256"/>
            <a:ext cx="86865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ja-JP" dirty="0" smtClean="0">
                <a:solidFill>
                  <a:srgbClr val="FF0000"/>
                </a:solidFill>
              </a:rPr>
              <a:t>AV4’ and ATS3 potential with strong repulsive core produce similar density distribution, </a:t>
            </a:r>
            <a:br>
              <a:rPr lang="en-US" altLang="ja-JP" dirty="0" smtClean="0">
                <a:solidFill>
                  <a:srgbClr val="FF0000"/>
                </a:solidFill>
              </a:rPr>
            </a:br>
            <a:r>
              <a:rPr lang="en-US" altLang="ja-JP" dirty="0" smtClean="0">
                <a:solidFill>
                  <a:srgbClr val="FF0000"/>
                </a:solidFill>
              </a:rPr>
              <a:t>but the central density for Minnesota potential with soft core become high.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193451" y="3542645"/>
            <a:ext cx="2107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/>
              <a:t>N</a:t>
            </a:r>
            <a:r>
              <a:rPr kumimoji="1" lang="en-US" altLang="ja-JP" dirty="0" smtClean="0"/>
              <a:t>ucleon distribution</a:t>
            </a:r>
            <a:endParaRPr kumimoji="1" lang="ja-JP" altLang="en-US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345851" y="942238"/>
            <a:ext cx="31809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Binding energy and decay width</a:t>
            </a:r>
            <a:endParaRPr kumimoji="1" lang="ja-JP" alt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708" y="1311570"/>
            <a:ext cx="6372200" cy="2230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14406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015" y="1340768"/>
            <a:ext cx="5764567" cy="4035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8522" y="-12480"/>
            <a:ext cx="8229600" cy="981274"/>
          </a:xfrm>
        </p:spPr>
        <p:txBody>
          <a:bodyPr>
            <a:normAutofit/>
          </a:bodyPr>
          <a:lstStyle/>
          <a:p>
            <a:pPr algn="l"/>
            <a:r>
              <a:rPr kumimoji="1" lang="en-US" altLang="ja-JP" i="1" dirty="0" smtClean="0">
                <a:solidFill>
                  <a:srgbClr val="0070C0"/>
                </a:solidFill>
              </a:rPr>
              <a:t>Density distribution of K</a:t>
            </a:r>
            <a:r>
              <a:rPr kumimoji="1" lang="en-US" altLang="ja-JP" i="1" baseline="30000" dirty="0" smtClean="0">
                <a:solidFill>
                  <a:srgbClr val="0070C0"/>
                </a:solidFill>
              </a:rPr>
              <a:t>-</a:t>
            </a:r>
            <a:r>
              <a:rPr kumimoji="1" lang="en-US" altLang="ja-JP" i="1" dirty="0" smtClean="0">
                <a:solidFill>
                  <a:srgbClr val="0070C0"/>
                </a:solidFill>
              </a:rPr>
              <a:t>pp</a:t>
            </a:r>
            <a:r>
              <a:rPr lang="en-US" altLang="ja-JP" i="1" dirty="0" smtClean="0">
                <a:solidFill>
                  <a:srgbClr val="0070C0"/>
                </a:solidFill>
              </a:rPr>
              <a:t>-K</a:t>
            </a:r>
            <a:r>
              <a:rPr lang="en-US" altLang="ja-JP" i="1" baseline="30000" dirty="0" smtClean="0">
                <a:solidFill>
                  <a:srgbClr val="0070C0"/>
                </a:solidFill>
              </a:rPr>
              <a:t>0bar</a:t>
            </a:r>
            <a:r>
              <a:rPr lang="en-US" altLang="ja-JP" i="1" dirty="0" smtClean="0">
                <a:solidFill>
                  <a:srgbClr val="0070C0"/>
                </a:solidFill>
              </a:rPr>
              <a:t>pn</a:t>
            </a:r>
            <a:endParaRPr kumimoji="1" lang="ja-JP" altLang="en-US" i="1" dirty="0">
              <a:solidFill>
                <a:srgbClr val="0070C0"/>
              </a:solidFill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2317259" y="980728"/>
            <a:ext cx="36985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/>
              <a:t>N</a:t>
            </a:r>
            <a:r>
              <a:rPr kumimoji="1" lang="en-US" altLang="ja-JP" dirty="0" smtClean="0"/>
              <a:t>ucleon distribution from C.M. of NN</a:t>
            </a:r>
            <a:endParaRPr kumimoji="1"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043608" y="494116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 dirty="0"/>
          </a:p>
        </p:txBody>
      </p:sp>
      <p:sp>
        <p:nvSpPr>
          <p:cNvPr id="19" name="円/楕円 18"/>
          <p:cNvSpPr/>
          <p:nvPr/>
        </p:nvSpPr>
        <p:spPr>
          <a:xfrm>
            <a:off x="7236296" y="3261837"/>
            <a:ext cx="1192408" cy="527476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292628" y="5352209"/>
            <a:ext cx="86587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 smtClean="0"/>
              <a:t>Central density for </a:t>
            </a:r>
            <a:r>
              <a:rPr lang="en-US" altLang="ja-JP" sz="2400" dirty="0"/>
              <a:t>SIDDHARTA </a:t>
            </a:r>
            <a:r>
              <a:rPr lang="en-US" altLang="ja-JP" sz="2400" dirty="0" smtClean="0"/>
              <a:t>potential is slightly smaller than density for AY-potential</a:t>
            </a:r>
            <a:endParaRPr kumimoji="1" lang="ja-JP" altLang="en-US" sz="2400" dirty="0"/>
          </a:p>
        </p:txBody>
      </p:sp>
      <p:sp>
        <p:nvSpPr>
          <p:cNvPr id="13" name="円/楕円 12"/>
          <p:cNvSpPr>
            <a:spLocks noChangeAspect="1"/>
          </p:cNvSpPr>
          <p:nvPr/>
        </p:nvSpPr>
        <p:spPr>
          <a:xfrm>
            <a:off x="7334181" y="3383527"/>
            <a:ext cx="302435" cy="310358"/>
          </a:xfrm>
          <a:prstGeom prst="ellipse">
            <a:avLst/>
          </a:prstGeom>
          <a:gradFill flip="none" rotWithShape="1">
            <a:gsLst>
              <a:gs pos="0">
                <a:srgbClr val="FFC000">
                  <a:lumMod val="20000"/>
                  <a:lumOff val="80000"/>
                </a:srgbClr>
              </a:gs>
              <a:gs pos="50000">
                <a:srgbClr val="FFC000"/>
              </a:gs>
              <a:gs pos="100000">
                <a:srgbClr val="FFC000">
                  <a:lumMod val="43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円/楕円 13"/>
          <p:cNvSpPr>
            <a:spLocks noChangeAspect="1"/>
          </p:cNvSpPr>
          <p:nvPr/>
        </p:nvSpPr>
        <p:spPr>
          <a:xfrm>
            <a:off x="7636616" y="2829789"/>
            <a:ext cx="316220" cy="324524"/>
          </a:xfrm>
          <a:prstGeom prst="ellipse">
            <a:avLst/>
          </a:prstGeom>
          <a:gradFill>
            <a:gsLst>
              <a:gs pos="0">
                <a:srgbClr val="FF0000">
                  <a:lumMod val="29000"/>
                  <a:lumOff val="71000"/>
                </a:srgbClr>
              </a:gs>
              <a:gs pos="50000">
                <a:srgbClr val="FF0000"/>
              </a:gs>
              <a:gs pos="100000">
                <a:srgbClr val="FF0000">
                  <a:lumMod val="6900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5" name="図 1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7489" y="2872361"/>
            <a:ext cx="234475" cy="239382"/>
          </a:xfrm>
          <a:prstGeom prst="rect">
            <a:avLst/>
          </a:prstGeom>
        </p:spPr>
      </p:pic>
      <p:pic>
        <p:nvPicPr>
          <p:cNvPr id="16" name="図 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5592" y="3455782"/>
            <a:ext cx="199935" cy="165847"/>
          </a:xfrm>
          <a:prstGeom prst="rect">
            <a:avLst/>
          </a:prstGeom>
        </p:spPr>
      </p:pic>
      <p:sp>
        <p:nvSpPr>
          <p:cNvPr id="17" name="円/楕円 16"/>
          <p:cNvSpPr>
            <a:spLocks noChangeAspect="1"/>
          </p:cNvSpPr>
          <p:nvPr/>
        </p:nvSpPr>
        <p:spPr>
          <a:xfrm>
            <a:off x="7982253" y="3383527"/>
            <a:ext cx="302435" cy="310358"/>
          </a:xfrm>
          <a:prstGeom prst="ellipse">
            <a:avLst/>
          </a:prstGeom>
          <a:gradFill flip="none" rotWithShape="1">
            <a:gsLst>
              <a:gs pos="0">
                <a:srgbClr val="FFC000">
                  <a:lumMod val="20000"/>
                  <a:lumOff val="80000"/>
                </a:srgbClr>
              </a:gs>
              <a:gs pos="50000">
                <a:srgbClr val="FFC000"/>
              </a:gs>
              <a:gs pos="100000">
                <a:srgbClr val="FFC000">
                  <a:lumMod val="43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8" name="図 1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0324" y="3455782"/>
            <a:ext cx="199935" cy="165847"/>
          </a:xfrm>
          <a:prstGeom prst="rect">
            <a:avLst/>
          </a:prstGeom>
        </p:spPr>
      </p:pic>
      <p:cxnSp>
        <p:nvCxnSpPr>
          <p:cNvPr id="10" name="直線矢印コネクタ 9"/>
          <p:cNvCxnSpPr>
            <a:endCxn id="18" idx="1"/>
          </p:cNvCxnSpPr>
          <p:nvPr/>
        </p:nvCxnSpPr>
        <p:spPr>
          <a:xfrm>
            <a:off x="7794726" y="3538705"/>
            <a:ext cx="245598" cy="1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日付プレースホルダー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2016/7/26</a:t>
            </a:r>
            <a:endParaRPr kumimoji="1" lang="ja-JP" altLang="en-US"/>
          </a:p>
        </p:txBody>
      </p:sp>
      <p:sp>
        <p:nvSpPr>
          <p:cNvPr id="31" name="スライド番号プレースホルダー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18</a:t>
            </a:fld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228954" y="2869719"/>
            <a:ext cx="15737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 smtClean="0">
                <a:solidFill>
                  <a:srgbClr val="FF0000"/>
                </a:solidFill>
              </a:rPr>
              <a:t>(deuteron is J=1)</a:t>
            </a:r>
            <a:endParaRPr kumimoji="1" lang="ja-JP" altLang="en-US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7041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2248" y="1206511"/>
            <a:ext cx="45720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34871"/>
          </a:xfrm>
        </p:spPr>
        <p:txBody>
          <a:bodyPr>
            <a:normAutofit/>
          </a:bodyPr>
          <a:lstStyle/>
          <a:p>
            <a:pPr algn="l"/>
            <a:r>
              <a:rPr kumimoji="1" lang="en-US" altLang="ja-JP" sz="4000" i="1" dirty="0" smtClean="0">
                <a:solidFill>
                  <a:srgbClr val="0070C0"/>
                </a:solidFill>
              </a:rPr>
              <a:t>Density distribution of K</a:t>
            </a:r>
            <a:r>
              <a:rPr kumimoji="1" lang="en-US" altLang="ja-JP" sz="4000" i="1" baseline="30000" dirty="0" smtClean="0">
                <a:solidFill>
                  <a:srgbClr val="0070C0"/>
                </a:solidFill>
              </a:rPr>
              <a:t>-</a:t>
            </a:r>
            <a:r>
              <a:rPr kumimoji="1" lang="en-US" altLang="ja-JP" sz="4000" i="1" dirty="0" smtClean="0">
                <a:solidFill>
                  <a:srgbClr val="0070C0"/>
                </a:solidFill>
              </a:rPr>
              <a:t>ppn-K</a:t>
            </a:r>
            <a:r>
              <a:rPr kumimoji="1" lang="en-US" altLang="ja-JP" sz="4000" i="1" baseline="30000" dirty="0" smtClean="0">
                <a:solidFill>
                  <a:srgbClr val="0070C0"/>
                </a:solidFill>
              </a:rPr>
              <a:t>0bar</a:t>
            </a:r>
            <a:r>
              <a:rPr kumimoji="1" lang="en-US" altLang="ja-JP" sz="4000" i="1" dirty="0" smtClean="0">
                <a:solidFill>
                  <a:srgbClr val="0070C0"/>
                </a:solidFill>
              </a:rPr>
              <a:t>pnn</a:t>
            </a:r>
            <a:endParaRPr kumimoji="1" lang="ja-JP" altLang="en-US" sz="4000" i="1" dirty="0">
              <a:solidFill>
                <a:srgbClr val="0070C0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394648" y="1043444"/>
            <a:ext cx="38204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Nucleon distribution from C.M. of NNN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41912" y="4653136"/>
            <a:ext cx="81108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kumimoji="1" lang="en-US" altLang="ja-JP" sz="2400" dirty="0" smtClean="0"/>
              <a:t>Central nucleon density </a:t>
            </a:r>
            <a:r>
              <a:rPr lang="en-US" altLang="ja-JP" sz="2400" dirty="0" smtClean="0">
                <a:latin typeface="Symbol" panose="05050102010706020507" pitchFamily="18" charset="2"/>
              </a:rPr>
              <a:t>r</a:t>
            </a:r>
            <a:r>
              <a:rPr lang="en-US" altLang="ja-JP" sz="2400" dirty="0" smtClean="0"/>
              <a:t>(0)~0.6fm</a:t>
            </a:r>
            <a:r>
              <a:rPr lang="en-US" altLang="ja-JP" sz="2400" baseline="30000" dirty="0" smtClean="0"/>
              <a:t>-3</a:t>
            </a:r>
            <a:r>
              <a:rPr kumimoji="1" lang="en-US" altLang="ja-JP" sz="2400" dirty="0" smtClean="0"/>
              <a:t> is two times larger than </a:t>
            </a:r>
            <a:r>
              <a:rPr kumimoji="1" lang="en-US" altLang="ja-JP" sz="2400" baseline="30000" dirty="0" smtClean="0"/>
              <a:t>3</a:t>
            </a:r>
            <a:r>
              <a:rPr kumimoji="1" lang="en-US" altLang="ja-JP" sz="2400" dirty="0" smtClean="0"/>
              <a:t>He</a:t>
            </a:r>
            <a:r>
              <a:rPr lang="en-US" altLang="ja-JP" sz="2400" dirty="0" smtClean="0"/>
              <a:t>, but smaller than the density </a:t>
            </a:r>
            <a:r>
              <a:rPr lang="en-US" altLang="ja-JP" sz="2400" dirty="0">
                <a:latin typeface="Symbol" panose="05050102010706020507" pitchFamily="18" charset="2"/>
              </a:rPr>
              <a:t>r</a:t>
            </a:r>
            <a:r>
              <a:rPr lang="en-US" altLang="ja-JP" sz="2400" dirty="0"/>
              <a:t>(0</a:t>
            </a:r>
            <a:r>
              <a:rPr lang="en-US" altLang="ja-JP" sz="2400" dirty="0" smtClean="0"/>
              <a:t>)=1.4 fm</a:t>
            </a:r>
            <a:r>
              <a:rPr lang="en-US" altLang="ja-JP" sz="2400" baseline="30000" dirty="0" smtClean="0"/>
              <a:t>-3</a:t>
            </a:r>
            <a:r>
              <a:rPr lang="en-US" altLang="ja-JP" sz="2400" dirty="0" smtClean="0"/>
              <a:t> predicted by g-matrix effective KN and NN interactions</a:t>
            </a:r>
          </a:p>
        </p:txBody>
      </p:sp>
      <p:sp>
        <p:nvSpPr>
          <p:cNvPr id="9" name="正方形/長方形 8"/>
          <p:cNvSpPr/>
          <p:nvPr/>
        </p:nvSpPr>
        <p:spPr>
          <a:xfrm>
            <a:off x="5236513" y="5836607"/>
            <a:ext cx="32162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i="1" dirty="0" smtClean="0"/>
              <a:t>Dote, et. al., PLB590, 51(2004).</a:t>
            </a:r>
            <a:endParaRPr lang="ja-JP" altLang="en-US" i="1" dirty="0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2016/7/26</a:t>
            </a:r>
            <a:endParaRPr kumimoji="1" lang="ja-JP" altLang="en-US"/>
          </a:p>
        </p:txBody>
      </p:sp>
      <p:sp>
        <p:nvSpPr>
          <p:cNvPr id="8" name="スライド番号プレースホルダー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19</a:t>
            </a:fld>
            <a:endParaRPr kumimoji="1" lang="ja-JP" altLang="en-US"/>
          </a:p>
        </p:txBody>
      </p:sp>
      <p:sp>
        <p:nvSpPr>
          <p:cNvPr id="11" name="円/楕円 10"/>
          <p:cNvSpPr/>
          <p:nvPr/>
        </p:nvSpPr>
        <p:spPr>
          <a:xfrm>
            <a:off x="7236296" y="2806711"/>
            <a:ext cx="1192408" cy="982602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円/楕円 11"/>
          <p:cNvSpPr>
            <a:spLocks noChangeAspect="1"/>
          </p:cNvSpPr>
          <p:nvPr/>
        </p:nvSpPr>
        <p:spPr>
          <a:xfrm>
            <a:off x="7334181" y="3383527"/>
            <a:ext cx="302435" cy="310358"/>
          </a:xfrm>
          <a:prstGeom prst="ellipse">
            <a:avLst/>
          </a:prstGeom>
          <a:gradFill flip="none" rotWithShape="1">
            <a:gsLst>
              <a:gs pos="0">
                <a:srgbClr val="FFC000">
                  <a:lumMod val="20000"/>
                  <a:lumOff val="80000"/>
                </a:srgbClr>
              </a:gs>
              <a:gs pos="50000">
                <a:srgbClr val="FFC000"/>
              </a:gs>
              <a:gs pos="100000">
                <a:srgbClr val="FFC000">
                  <a:lumMod val="43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円/楕円 12"/>
          <p:cNvSpPr>
            <a:spLocks noChangeAspect="1"/>
          </p:cNvSpPr>
          <p:nvPr/>
        </p:nvSpPr>
        <p:spPr>
          <a:xfrm>
            <a:off x="8288228" y="2744436"/>
            <a:ext cx="316220" cy="324524"/>
          </a:xfrm>
          <a:prstGeom prst="ellipse">
            <a:avLst/>
          </a:prstGeom>
          <a:gradFill>
            <a:gsLst>
              <a:gs pos="0">
                <a:srgbClr val="FF0000">
                  <a:lumMod val="29000"/>
                  <a:lumOff val="71000"/>
                </a:srgbClr>
              </a:gs>
              <a:gs pos="50000">
                <a:srgbClr val="FF0000"/>
              </a:gs>
              <a:gs pos="100000">
                <a:srgbClr val="FF0000">
                  <a:lumMod val="6900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4" name="図 1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9101" y="2787008"/>
            <a:ext cx="234475" cy="239382"/>
          </a:xfrm>
          <a:prstGeom prst="rect">
            <a:avLst/>
          </a:prstGeom>
        </p:spPr>
      </p:pic>
      <p:pic>
        <p:nvPicPr>
          <p:cNvPr id="15" name="図 1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5592" y="3455782"/>
            <a:ext cx="199935" cy="165847"/>
          </a:xfrm>
          <a:prstGeom prst="rect">
            <a:avLst/>
          </a:prstGeom>
        </p:spPr>
      </p:pic>
      <p:sp>
        <p:nvSpPr>
          <p:cNvPr id="16" name="円/楕円 15"/>
          <p:cNvSpPr>
            <a:spLocks noChangeAspect="1"/>
          </p:cNvSpPr>
          <p:nvPr/>
        </p:nvSpPr>
        <p:spPr>
          <a:xfrm>
            <a:off x="7982253" y="3383527"/>
            <a:ext cx="302435" cy="310358"/>
          </a:xfrm>
          <a:prstGeom prst="ellipse">
            <a:avLst/>
          </a:prstGeom>
          <a:gradFill flip="none" rotWithShape="1">
            <a:gsLst>
              <a:gs pos="0">
                <a:srgbClr val="FFC000">
                  <a:lumMod val="20000"/>
                  <a:lumOff val="80000"/>
                </a:srgbClr>
              </a:gs>
              <a:gs pos="50000">
                <a:srgbClr val="FFC000"/>
              </a:gs>
              <a:gs pos="100000">
                <a:srgbClr val="FFC000">
                  <a:lumMod val="43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7" name="図 1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0324" y="3455782"/>
            <a:ext cx="199935" cy="165847"/>
          </a:xfrm>
          <a:prstGeom prst="rect">
            <a:avLst/>
          </a:prstGeom>
        </p:spPr>
      </p:pic>
      <p:cxnSp>
        <p:nvCxnSpPr>
          <p:cNvPr id="18" name="直線矢印コネクタ 17"/>
          <p:cNvCxnSpPr>
            <a:endCxn id="17" idx="1"/>
          </p:cNvCxnSpPr>
          <p:nvPr/>
        </p:nvCxnSpPr>
        <p:spPr>
          <a:xfrm>
            <a:off x="7832500" y="3383527"/>
            <a:ext cx="207824" cy="155179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円/楕円 18"/>
          <p:cNvSpPr>
            <a:spLocks noChangeAspect="1"/>
          </p:cNvSpPr>
          <p:nvPr/>
        </p:nvSpPr>
        <p:spPr>
          <a:xfrm>
            <a:off x="7668344" y="2830610"/>
            <a:ext cx="302435" cy="310358"/>
          </a:xfrm>
          <a:prstGeom prst="ellipse">
            <a:avLst/>
          </a:prstGeom>
          <a:gradFill flip="none" rotWithShape="1">
            <a:gsLst>
              <a:gs pos="0">
                <a:srgbClr val="FFC000">
                  <a:lumMod val="20000"/>
                  <a:lumOff val="80000"/>
                </a:srgbClr>
              </a:gs>
              <a:gs pos="50000">
                <a:srgbClr val="FFC000"/>
              </a:gs>
              <a:gs pos="100000">
                <a:srgbClr val="FFC000">
                  <a:lumMod val="43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0" name="図 19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2747" y="2902865"/>
            <a:ext cx="199935" cy="165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0750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43496" y="2100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altLang="ja-JP" sz="4000" i="1" dirty="0" err="1" smtClean="0">
                <a:solidFill>
                  <a:srgbClr val="0000FF"/>
                </a:solidFill>
              </a:rPr>
              <a:t>Kaonic</a:t>
            </a:r>
            <a:r>
              <a:rPr lang="en-US" altLang="ja-JP" sz="4000" i="1" dirty="0" smtClean="0">
                <a:solidFill>
                  <a:srgbClr val="0000FF"/>
                </a:solidFill>
              </a:rPr>
              <a:t> nuclei</a:t>
            </a:r>
            <a:endParaRPr kumimoji="1" lang="ja-JP" altLang="en-US" sz="4000" i="1" dirty="0">
              <a:solidFill>
                <a:srgbClr val="0000FF"/>
              </a:solidFill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15810" y="805978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altLang="ja-JP" sz="2800" dirty="0" smtClean="0">
                <a:latin typeface="Symbol" pitchFamily="18" charset="2"/>
              </a:rPr>
              <a:t>L</a:t>
            </a:r>
            <a:r>
              <a:rPr lang="en-US" altLang="ja-JP" sz="2800" dirty="0" smtClean="0"/>
              <a:t>(1405); </a:t>
            </a:r>
            <a:r>
              <a:rPr lang="en-US" altLang="ja-JP" sz="2800" dirty="0" err="1" smtClean="0"/>
              <a:t>J</a:t>
            </a:r>
            <a:r>
              <a:rPr lang="en-US" altLang="ja-JP" sz="2800" baseline="30000" dirty="0" err="1" smtClean="0">
                <a:latin typeface="Symbol" pitchFamily="18" charset="2"/>
              </a:rPr>
              <a:t>p</a:t>
            </a:r>
            <a:r>
              <a:rPr lang="en-US" altLang="ja-JP" sz="2800" dirty="0" smtClean="0"/>
              <a:t>=1/2</a:t>
            </a:r>
            <a:r>
              <a:rPr lang="en-US" altLang="ja-JP" sz="2800" baseline="30000" dirty="0" smtClean="0"/>
              <a:t>-</a:t>
            </a:r>
            <a:r>
              <a:rPr lang="en-US" altLang="ja-JP" sz="2800" dirty="0" smtClean="0"/>
              <a:t>, S= -1</a:t>
            </a:r>
          </a:p>
          <a:p>
            <a:pPr lvl="1"/>
            <a:r>
              <a:rPr lang="en-US" altLang="ja-JP" sz="2400" dirty="0"/>
              <a:t>q^3(</a:t>
            </a:r>
            <a:r>
              <a:rPr lang="en-US" altLang="ja-JP" sz="2400" dirty="0" err="1"/>
              <a:t>uds</a:t>
            </a:r>
            <a:r>
              <a:rPr lang="en-US" altLang="ja-JP" sz="2400" dirty="0"/>
              <a:t>): P-wave excited </a:t>
            </a:r>
            <a:r>
              <a:rPr lang="en-US" altLang="ja-JP" sz="2400" dirty="0" smtClean="0"/>
              <a:t>state</a:t>
            </a:r>
          </a:p>
          <a:p>
            <a:pPr marL="914400" lvl="2" indent="0">
              <a:buNone/>
            </a:pPr>
            <a:r>
              <a:rPr lang="en-US" altLang="ja-JP" sz="2000" dirty="0"/>
              <a:t>(much higher mass expected than experimental observation</a:t>
            </a:r>
            <a:r>
              <a:rPr lang="en-US" altLang="ja-JP" sz="2000" dirty="0" smtClean="0"/>
              <a:t>)</a:t>
            </a:r>
            <a:endParaRPr lang="en-US" altLang="ja-JP" sz="900" dirty="0"/>
          </a:p>
          <a:p>
            <a:pPr lvl="1"/>
            <a:r>
              <a:rPr kumimoji="1" lang="en-US" altLang="ja-JP" sz="2400" dirty="0" smtClean="0"/>
              <a:t>       unstable bound state</a:t>
            </a:r>
            <a:endParaRPr kumimoji="1" lang="ja-JP" altLang="en-US" sz="2400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>
          <a:xfrm>
            <a:off x="213106" y="6398799"/>
            <a:ext cx="2133600" cy="365125"/>
          </a:xfrm>
        </p:spPr>
        <p:txBody>
          <a:bodyPr/>
          <a:lstStyle/>
          <a:p>
            <a:r>
              <a:rPr kumimoji="1" lang="en-US" altLang="ja-JP" smtClean="0"/>
              <a:t>2016/7/26</a:t>
            </a:r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lang="ja-JP" altLang="en-US" smtClean="0"/>
              <a:pPr/>
              <a:t>2</a:t>
            </a:fld>
            <a:endParaRPr lang="ja-JP" altLang="en-US" dirty="0"/>
          </a:p>
        </p:txBody>
      </p:sp>
      <p:pic>
        <p:nvPicPr>
          <p:cNvPr id="7" name="図 6" descr="txp_fig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</a:blip>
          <a:stretch>
            <a:fillRect/>
          </a:stretch>
        </p:blipFill>
        <p:spPr>
          <a:xfrm>
            <a:off x="1259632" y="2241852"/>
            <a:ext cx="409427" cy="204714"/>
          </a:xfrm>
          <a:prstGeom prst="rect">
            <a:avLst/>
          </a:prstGeom>
          <a:noFill/>
        </p:spPr>
      </p:pic>
      <p:grpSp>
        <p:nvGrpSpPr>
          <p:cNvPr id="8" name="グループ化 7"/>
          <p:cNvGrpSpPr/>
          <p:nvPr/>
        </p:nvGrpSpPr>
        <p:grpSpPr>
          <a:xfrm>
            <a:off x="5594514" y="1088740"/>
            <a:ext cx="648072" cy="585356"/>
            <a:chOff x="6876256" y="2060848"/>
            <a:chExt cx="648072" cy="585356"/>
          </a:xfrm>
        </p:grpSpPr>
        <p:grpSp>
          <p:nvGrpSpPr>
            <p:cNvPr id="9" name="グループ化 8"/>
            <p:cNvGrpSpPr/>
            <p:nvPr/>
          </p:nvGrpSpPr>
          <p:grpSpPr>
            <a:xfrm>
              <a:off x="6876256" y="2060848"/>
              <a:ext cx="576064" cy="576064"/>
              <a:chOff x="5868145" y="1772817"/>
              <a:chExt cx="741784" cy="720081"/>
            </a:xfrm>
          </p:grpSpPr>
          <p:sp>
            <p:nvSpPr>
              <p:cNvPr id="13" name="円/楕円 12"/>
              <p:cNvSpPr/>
              <p:nvPr/>
            </p:nvSpPr>
            <p:spPr>
              <a:xfrm>
                <a:off x="5868145" y="1772817"/>
                <a:ext cx="741784" cy="720081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70000"/>
                    </a:schemeClr>
                  </a:gs>
                  <a:gs pos="40000">
                    <a:schemeClr val="bg1">
                      <a:lumMod val="80000"/>
                    </a:schemeClr>
                  </a:gs>
                  <a:gs pos="70000">
                    <a:schemeClr val="bg1">
                      <a:lumMod val="90000"/>
                    </a:schemeClr>
                  </a:gs>
                  <a:gs pos="100000">
                    <a:schemeClr val="bg1">
                      <a:lumMod val="95000"/>
                    </a:schemeClr>
                  </a:gs>
                </a:gsLst>
                <a:lin ang="13500000" scaled="1"/>
                <a:tileRect/>
              </a:gra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" name="円/楕円 13"/>
              <p:cNvSpPr/>
              <p:nvPr/>
            </p:nvSpPr>
            <p:spPr>
              <a:xfrm>
                <a:off x="5961856" y="1885581"/>
                <a:ext cx="288032" cy="288032"/>
              </a:xfrm>
              <a:prstGeom prst="ellipse">
                <a:avLst/>
              </a:prstGeom>
              <a:gradFill flip="none" rotWithShape="1">
                <a:gsLst>
                  <a:gs pos="0">
                    <a:srgbClr val="FF0000">
                      <a:shade val="30000"/>
                      <a:satMod val="115000"/>
                    </a:srgbClr>
                  </a:gs>
                  <a:gs pos="50000">
                    <a:srgbClr val="FF0000">
                      <a:shade val="67500"/>
                      <a:satMod val="115000"/>
                    </a:srgbClr>
                  </a:gs>
                  <a:gs pos="100000">
                    <a:srgbClr val="FF0000">
                      <a:shade val="100000"/>
                      <a:satMod val="115000"/>
                    </a:srgbClr>
                  </a:gs>
                </a:gsLst>
                <a:lin ang="13500000" scaled="1"/>
                <a:tileRect/>
              </a:gra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5" name="円/楕円 14"/>
              <p:cNvSpPr/>
              <p:nvPr/>
            </p:nvSpPr>
            <p:spPr>
              <a:xfrm>
                <a:off x="6249888" y="1885581"/>
                <a:ext cx="288032" cy="288032"/>
              </a:xfrm>
              <a:prstGeom prst="ellipse">
                <a:avLst/>
              </a:prstGeom>
              <a:gradFill flip="none" rotWithShape="1">
                <a:gsLst>
                  <a:gs pos="0">
                    <a:srgbClr val="00B050">
                      <a:shade val="30000"/>
                      <a:satMod val="115000"/>
                    </a:srgbClr>
                  </a:gs>
                  <a:gs pos="50000">
                    <a:srgbClr val="00B050">
                      <a:shade val="67500"/>
                      <a:satMod val="115000"/>
                    </a:srgbClr>
                  </a:gs>
                  <a:gs pos="100000">
                    <a:srgbClr val="00B050">
                      <a:shade val="100000"/>
                      <a:satMod val="115000"/>
                    </a:srgbClr>
                  </a:gs>
                </a:gsLst>
                <a:lin ang="13500000" scaled="1"/>
                <a:tileRect/>
              </a:gra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6" name="円/楕円 15"/>
              <p:cNvSpPr/>
              <p:nvPr/>
            </p:nvSpPr>
            <p:spPr>
              <a:xfrm>
                <a:off x="6105872" y="2132856"/>
                <a:ext cx="288033" cy="288031"/>
              </a:xfrm>
              <a:prstGeom prst="ellipse">
                <a:avLst/>
              </a:prstGeom>
              <a:gradFill flip="none" rotWithShape="1">
                <a:gsLst>
                  <a:gs pos="0">
                    <a:srgbClr val="0070C0">
                      <a:shade val="30000"/>
                      <a:satMod val="115000"/>
                    </a:srgbClr>
                  </a:gs>
                  <a:gs pos="50000">
                    <a:srgbClr val="0070C0">
                      <a:shade val="67500"/>
                      <a:satMod val="115000"/>
                    </a:srgbClr>
                  </a:gs>
                  <a:gs pos="100000">
                    <a:srgbClr val="0070C0">
                      <a:shade val="100000"/>
                      <a:satMod val="115000"/>
                    </a:srgbClr>
                  </a:gs>
                </a:gsLst>
                <a:lin ang="13500000" scaled="1"/>
                <a:tileRect/>
              </a:gra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10" name="テキスト ボックス 9"/>
            <p:cNvSpPr txBox="1"/>
            <p:nvPr/>
          </p:nvSpPr>
          <p:spPr>
            <a:xfrm>
              <a:off x="6876256" y="2060848"/>
              <a:ext cx="3600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 smtClean="0"/>
                <a:t>u</a:t>
              </a:r>
              <a:endParaRPr kumimoji="1" lang="ja-JP" altLang="en-US" dirty="0"/>
            </a:p>
          </p:txBody>
        </p:sp>
        <p:sp>
          <p:nvSpPr>
            <p:cNvPr id="11" name="テキスト ボックス 10"/>
            <p:cNvSpPr txBox="1"/>
            <p:nvPr/>
          </p:nvSpPr>
          <p:spPr>
            <a:xfrm>
              <a:off x="7020272" y="2276872"/>
              <a:ext cx="3600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dirty="0" smtClean="0"/>
                <a:t>d</a:t>
              </a:r>
              <a:endParaRPr kumimoji="1" lang="ja-JP" altLang="en-US" dirty="0"/>
            </a:p>
          </p:txBody>
        </p:sp>
        <p:sp>
          <p:nvSpPr>
            <p:cNvPr id="12" name="テキスト ボックス 11"/>
            <p:cNvSpPr txBox="1"/>
            <p:nvPr/>
          </p:nvSpPr>
          <p:spPr>
            <a:xfrm>
              <a:off x="7164288" y="2060848"/>
              <a:ext cx="3600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dirty="0" smtClean="0"/>
                <a:t>s</a:t>
              </a:r>
              <a:endParaRPr kumimoji="1" lang="ja-JP" altLang="en-US" dirty="0"/>
            </a:p>
          </p:txBody>
        </p:sp>
      </p:grpSp>
      <p:grpSp>
        <p:nvGrpSpPr>
          <p:cNvPr id="17" name="グループ化 12"/>
          <p:cNvGrpSpPr/>
          <p:nvPr/>
        </p:nvGrpSpPr>
        <p:grpSpPr>
          <a:xfrm>
            <a:off x="5364088" y="2133990"/>
            <a:ext cx="504056" cy="504056"/>
            <a:chOff x="1691680" y="1738133"/>
            <a:chExt cx="720080" cy="720080"/>
          </a:xfrm>
        </p:grpSpPr>
        <p:sp>
          <p:nvSpPr>
            <p:cNvPr id="18" name="円/楕円 17"/>
            <p:cNvSpPr/>
            <p:nvPr/>
          </p:nvSpPr>
          <p:spPr>
            <a:xfrm>
              <a:off x="1691680" y="1738133"/>
              <a:ext cx="720080" cy="720080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70000"/>
                  </a:schemeClr>
                </a:gs>
                <a:gs pos="40000">
                  <a:schemeClr val="bg1">
                    <a:lumMod val="80000"/>
                  </a:schemeClr>
                </a:gs>
                <a:gs pos="70000">
                  <a:schemeClr val="bg1">
                    <a:lumMod val="90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13500000" scaled="1"/>
              <a:tileRect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" name="円/楕円 18"/>
            <p:cNvSpPr/>
            <p:nvPr/>
          </p:nvSpPr>
          <p:spPr>
            <a:xfrm>
              <a:off x="1763688" y="1978890"/>
              <a:ext cx="288032" cy="288032"/>
            </a:xfrm>
            <a:prstGeom prst="ellipse">
              <a:avLst/>
            </a:prstGeom>
            <a:gradFill flip="none" rotWithShape="1">
              <a:gsLst>
                <a:gs pos="0">
                  <a:srgbClr val="FFFF00">
                    <a:shade val="30000"/>
                    <a:satMod val="115000"/>
                  </a:srgbClr>
                </a:gs>
                <a:gs pos="50000">
                  <a:srgbClr val="FFFF00">
                    <a:shade val="67500"/>
                    <a:satMod val="115000"/>
                  </a:srgbClr>
                </a:gs>
                <a:gs pos="100000">
                  <a:srgbClr val="FFFF00">
                    <a:shade val="100000"/>
                    <a:satMod val="115000"/>
                  </a:srgbClr>
                </a:gs>
              </a:gsLst>
              <a:lin ang="13500000" scaled="1"/>
              <a:tileRect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" name="円/楕円 19"/>
            <p:cNvSpPr/>
            <p:nvPr/>
          </p:nvSpPr>
          <p:spPr>
            <a:xfrm>
              <a:off x="2051720" y="1970506"/>
              <a:ext cx="288032" cy="288032"/>
            </a:xfrm>
            <a:prstGeom prst="ellipse">
              <a:avLst/>
            </a:prstGeom>
            <a:gradFill flip="none" rotWithShape="1">
              <a:gsLst>
                <a:gs pos="0">
                  <a:srgbClr val="0070C0">
                    <a:shade val="30000"/>
                    <a:satMod val="115000"/>
                  </a:srgbClr>
                </a:gs>
                <a:gs pos="50000">
                  <a:srgbClr val="0070C0">
                    <a:shade val="67500"/>
                    <a:satMod val="115000"/>
                  </a:srgbClr>
                </a:gs>
                <a:gs pos="100000">
                  <a:srgbClr val="0070C0">
                    <a:shade val="100000"/>
                    <a:satMod val="115000"/>
                  </a:srgbClr>
                </a:gs>
              </a:gsLst>
              <a:lin ang="13500000" scaled="1"/>
              <a:tileRect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cxnSp>
        <p:nvCxnSpPr>
          <p:cNvPr id="21" name="直線コネクタ 20"/>
          <p:cNvCxnSpPr/>
          <p:nvPr/>
        </p:nvCxnSpPr>
        <p:spPr>
          <a:xfrm flipV="1">
            <a:off x="5917722" y="2422022"/>
            <a:ext cx="670502" cy="16893"/>
          </a:xfrm>
          <a:prstGeom prst="line">
            <a:avLst/>
          </a:prstGeom>
          <a:ln w="158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グループ化 16"/>
          <p:cNvGrpSpPr/>
          <p:nvPr/>
        </p:nvGrpSpPr>
        <p:grpSpPr>
          <a:xfrm>
            <a:off x="6588224" y="2133990"/>
            <a:ext cx="576064" cy="576064"/>
            <a:chOff x="5868145" y="1772817"/>
            <a:chExt cx="741784" cy="720081"/>
          </a:xfrm>
        </p:grpSpPr>
        <p:sp>
          <p:nvSpPr>
            <p:cNvPr id="23" name="円/楕円 22"/>
            <p:cNvSpPr/>
            <p:nvPr/>
          </p:nvSpPr>
          <p:spPr>
            <a:xfrm>
              <a:off x="5868145" y="1772817"/>
              <a:ext cx="741784" cy="720081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70000"/>
                  </a:schemeClr>
                </a:gs>
                <a:gs pos="40000">
                  <a:schemeClr val="bg1">
                    <a:lumMod val="80000"/>
                  </a:schemeClr>
                </a:gs>
                <a:gs pos="70000">
                  <a:schemeClr val="bg1">
                    <a:lumMod val="90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13500000" scaled="1"/>
              <a:tileRect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" name="円/楕円 23"/>
            <p:cNvSpPr/>
            <p:nvPr/>
          </p:nvSpPr>
          <p:spPr>
            <a:xfrm>
              <a:off x="5961856" y="1885581"/>
              <a:ext cx="288032" cy="288032"/>
            </a:xfrm>
            <a:prstGeom prst="ellipse">
              <a:avLst/>
            </a:prstGeom>
            <a:gradFill flip="none" rotWithShape="1">
              <a:gsLst>
                <a:gs pos="0">
                  <a:srgbClr val="FF0000">
                    <a:shade val="30000"/>
                    <a:satMod val="115000"/>
                  </a:srgbClr>
                </a:gs>
                <a:gs pos="50000">
                  <a:srgbClr val="FF0000">
                    <a:shade val="67500"/>
                    <a:satMod val="115000"/>
                  </a:srgbClr>
                </a:gs>
                <a:gs pos="100000">
                  <a:srgbClr val="FF0000">
                    <a:shade val="100000"/>
                    <a:satMod val="115000"/>
                  </a:srgbClr>
                </a:gs>
              </a:gsLst>
              <a:lin ang="13500000" scaled="1"/>
              <a:tileRect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" name="円/楕円 24"/>
            <p:cNvSpPr/>
            <p:nvPr/>
          </p:nvSpPr>
          <p:spPr>
            <a:xfrm>
              <a:off x="6249888" y="1885581"/>
              <a:ext cx="288032" cy="288032"/>
            </a:xfrm>
            <a:prstGeom prst="ellipse">
              <a:avLst/>
            </a:prstGeom>
            <a:gradFill flip="none" rotWithShape="1">
              <a:gsLst>
                <a:gs pos="0">
                  <a:srgbClr val="00B050">
                    <a:shade val="30000"/>
                    <a:satMod val="115000"/>
                  </a:srgbClr>
                </a:gs>
                <a:gs pos="50000">
                  <a:srgbClr val="00B050">
                    <a:shade val="67500"/>
                    <a:satMod val="115000"/>
                  </a:srgbClr>
                </a:gs>
                <a:gs pos="100000">
                  <a:srgbClr val="00B050">
                    <a:shade val="100000"/>
                    <a:satMod val="115000"/>
                  </a:srgbClr>
                </a:gs>
              </a:gsLst>
              <a:lin ang="13500000" scaled="1"/>
              <a:tileRect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" name="円/楕円 25"/>
            <p:cNvSpPr/>
            <p:nvPr/>
          </p:nvSpPr>
          <p:spPr>
            <a:xfrm>
              <a:off x="6105872" y="2132856"/>
              <a:ext cx="288033" cy="288031"/>
            </a:xfrm>
            <a:prstGeom prst="ellipse">
              <a:avLst/>
            </a:prstGeom>
            <a:gradFill flip="none" rotWithShape="1">
              <a:gsLst>
                <a:gs pos="0">
                  <a:srgbClr val="0070C0">
                    <a:shade val="30000"/>
                    <a:satMod val="115000"/>
                  </a:srgbClr>
                </a:gs>
                <a:gs pos="50000">
                  <a:srgbClr val="0070C0">
                    <a:shade val="67500"/>
                    <a:satMod val="115000"/>
                  </a:srgbClr>
                </a:gs>
                <a:gs pos="100000">
                  <a:srgbClr val="0070C0">
                    <a:shade val="100000"/>
                    <a:satMod val="115000"/>
                  </a:srgbClr>
                </a:gs>
              </a:gsLst>
              <a:lin ang="13500000" scaled="1"/>
              <a:tileRect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pic>
        <p:nvPicPr>
          <p:cNvPr id="27" name="図 26" descr="txp_fig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</a:blip>
          <a:stretch>
            <a:fillRect/>
          </a:stretch>
        </p:blipFill>
        <p:spPr>
          <a:xfrm>
            <a:off x="5875678" y="2516097"/>
            <a:ext cx="216024" cy="243898"/>
          </a:xfrm>
          <a:prstGeom prst="rect">
            <a:avLst/>
          </a:prstGeom>
          <a:noFill/>
        </p:spPr>
      </p:pic>
      <p:pic>
        <p:nvPicPr>
          <p:cNvPr id="28" name="図 27" descr="txp_fig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</a:blip>
          <a:stretch>
            <a:fillRect/>
          </a:stretch>
        </p:blipFill>
        <p:spPr>
          <a:xfrm>
            <a:off x="7164288" y="2550444"/>
            <a:ext cx="238455" cy="209551"/>
          </a:xfrm>
          <a:prstGeom prst="rect">
            <a:avLst/>
          </a:prstGeom>
          <a:noFill/>
        </p:spPr>
      </p:pic>
      <p:sp>
        <p:nvSpPr>
          <p:cNvPr id="29" name="正方形/長方形 28"/>
          <p:cNvSpPr/>
          <p:nvPr/>
        </p:nvSpPr>
        <p:spPr>
          <a:xfrm>
            <a:off x="6459561" y="1473887"/>
            <a:ext cx="248189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400" i="1" dirty="0" err="1"/>
              <a:t>Isgur</a:t>
            </a:r>
            <a:r>
              <a:rPr lang="en-US" altLang="ja-JP" sz="1400" i="1" dirty="0"/>
              <a:t>, Karl, PRD 18, 4187(1978</a:t>
            </a:r>
            <a:r>
              <a:rPr lang="en-US" altLang="ja-JP" sz="1400" i="1" dirty="0" smtClean="0"/>
              <a:t>).</a:t>
            </a:r>
            <a:endParaRPr lang="en-US" altLang="ja-JP" sz="1400" i="1" dirty="0"/>
          </a:p>
        </p:txBody>
      </p:sp>
      <p:sp>
        <p:nvSpPr>
          <p:cNvPr id="34" name="正方形/長方形 33"/>
          <p:cNvSpPr/>
          <p:nvPr/>
        </p:nvSpPr>
        <p:spPr>
          <a:xfrm>
            <a:off x="915578" y="2726050"/>
            <a:ext cx="6473161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ja-JP" sz="2400" dirty="0">
                <a:solidFill>
                  <a:prstClr val="black"/>
                </a:solidFill>
              </a:rPr>
              <a:t>strongly attractive        </a:t>
            </a:r>
            <a:r>
              <a:rPr lang="en-US" altLang="ja-JP" sz="2400" dirty="0" smtClean="0">
                <a:solidFill>
                  <a:prstClr val="black"/>
                </a:solidFill>
              </a:rPr>
              <a:t> interaction </a:t>
            </a:r>
            <a:r>
              <a:rPr lang="en-US" altLang="ja-JP" sz="2400" dirty="0">
                <a:solidFill>
                  <a:prstClr val="black"/>
                </a:solidFill>
              </a:rPr>
              <a:t>in </a:t>
            </a:r>
            <a:r>
              <a:rPr lang="en-US" altLang="ja-JP" sz="2400" i="1" dirty="0">
                <a:solidFill>
                  <a:prstClr val="black"/>
                </a:solidFill>
              </a:rPr>
              <a:t>I=0, L=0</a:t>
            </a:r>
          </a:p>
          <a:p>
            <a:pPr lvl="0"/>
            <a:endParaRPr lang="en-US" altLang="ja-JP" sz="1100" i="1" dirty="0">
              <a:solidFill>
                <a:prstClr val="black"/>
              </a:solidFill>
            </a:endParaRPr>
          </a:p>
        </p:txBody>
      </p:sp>
      <p:pic>
        <p:nvPicPr>
          <p:cNvPr id="35" name="図 34" descr="txp_fig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</a:blip>
          <a:stretch>
            <a:fillRect/>
          </a:stretch>
        </p:blipFill>
        <p:spPr>
          <a:xfrm>
            <a:off x="3352294" y="2847739"/>
            <a:ext cx="441677" cy="220839"/>
          </a:xfrm>
          <a:prstGeom prst="rect">
            <a:avLst/>
          </a:prstGeom>
          <a:noFill/>
        </p:spPr>
      </p:pic>
      <p:sp>
        <p:nvSpPr>
          <p:cNvPr id="36" name="右矢印 35"/>
          <p:cNvSpPr/>
          <p:nvPr/>
        </p:nvSpPr>
        <p:spPr>
          <a:xfrm>
            <a:off x="415810" y="2875469"/>
            <a:ext cx="339766" cy="216024"/>
          </a:xfrm>
          <a:prstGeom prst="righ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正方形/長方形 37"/>
          <p:cNvSpPr/>
          <p:nvPr/>
        </p:nvSpPr>
        <p:spPr>
          <a:xfrm>
            <a:off x="915578" y="3068960"/>
            <a:ext cx="797690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ja-JP" sz="2400" dirty="0">
                <a:solidFill>
                  <a:prstClr val="black"/>
                </a:solidFill>
              </a:rPr>
              <a:t>deeply bound </a:t>
            </a:r>
            <a:r>
              <a:rPr lang="en-US" altLang="ja-JP" sz="2400" dirty="0" smtClean="0">
                <a:solidFill>
                  <a:prstClr val="black"/>
                </a:solidFill>
              </a:rPr>
              <a:t>and high density systems are proposed</a:t>
            </a:r>
          </a:p>
          <a:p>
            <a:pPr lvl="0"/>
            <a:r>
              <a:rPr lang="en-US" altLang="ja-JP" sz="2000" dirty="0" smtClean="0">
                <a:solidFill>
                  <a:prstClr val="black"/>
                </a:solidFill>
              </a:rPr>
              <a:t>- phenomenological          potential and optical potential/ g-matrix approach</a:t>
            </a:r>
            <a:endParaRPr lang="ja-JP" altLang="en-US" sz="2000" dirty="0">
              <a:solidFill>
                <a:prstClr val="black"/>
              </a:solidFill>
            </a:endParaRPr>
          </a:p>
        </p:txBody>
      </p:sp>
      <p:sp>
        <p:nvSpPr>
          <p:cNvPr id="39" name="右矢印 38"/>
          <p:cNvSpPr/>
          <p:nvPr/>
        </p:nvSpPr>
        <p:spPr>
          <a:xfrm>
            <a:off x="406074" y="3212976"/>
            <a:ext cx="349502" cy="216024"/>
          </a:xfrm>
          <a:prstGeom prst="righ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正方形/長方形 39"/>
          <p:cNvSpPr/>
          <p:nvPr/>
        </p:nvSpPr>
        <p:spPr>
          <a:xfrm>
            <a:off x="1075750" y="6257326"/>
            <a:ext cx="423607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600" i="1" dirty="0" smtClean="0"/>
              <a:t>Y. Akaishi, T. Yamazaki, PRC 65, 044005 (2002).</a:t>
            </a:r>
            <a:endParaRPr lang="ja-JP" altLang="en-US" sz="1600" i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811" y="3790928"/>
            <a:ext cx="4488218" cy="2525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図 41" descr="txp_fig.pn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</a:blip>
          <a:stretch>
            <a:fillRect/>
          </a:stretch>
        </p:blipFill>
        <p:spPr>
          <a:xfrm>
            <a:off x="3131455" y="3524581"/>
            <a:ext cx="441677" cy="220839"/>
          </a:xfrm>
          <a:prstGeom prst="rect">
            <a:avLst/>
          </a:prstGeom>
          <a:noFill/>
        </p:spPr>
      </p:pic>
      <p:pic>
        <p:nvPicPr>
          <p:cNvPr id="43" name="Picture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6524" y="4143877"/>
            <a:ext cx="2932633" cy="1566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正方形/長方形 43"/>
          <p:cNvSpPr/>
          <p:nvPr/>
        </p:nvSpPr>
        <p:spPr>
          <a:xfrm>
            <a:off x="5414494" y="5845342"/>
            <a:ext cx="32162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i="1" dirty="0" smtClean="0"/>
              <a:t>Dote, et. al., PLB590, 51(2004).</a:t>
            </a:r>
            <a:endParaRPr lang="ja-JP" altLang="en-US" i="1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763688" y="2492896"/>
            <a:ext cx="35818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altLang="ja-JP" sz="1400" i="1" dirty="0" err="1">
                <a:solidFill>
                  <a:prstClr val="black"/>
                </a:solidFill>
              </a:rPr>
              <a:t>Dalitz</a:t>
            </a:r>
            <a:r>
              <a:rPr lang="en-US" altLang="ja-JP" sz="1400" i="1" dirty="0">
                <a:solidFill>
                  <a:prstClr val="black"/>
                </a:solidFill>
              </a:rPr>
              <a:t>, Wong, </a:t>
            </a:r>
            <a:r>
              <a:rPr lang="en-US" altLang="ja-JP" sz="1400" i="1" dirty="0" err="1">
                <a:solidFill>
                  <a:prstClr val="black"/>
                </a:solidFill>
              </a:rPr>
              <a:t>Tajasekaran</a:t>
            </a:r>
            <a:r>
              <a:rPr lang="en-US" altLang="ja-JP" sz="1400" i="1" dirty="0">
                <a:solidFill>
                  <a:prstClr val="black"/>
                </a:solidFill>
              </a:rPr>
              <a:t>, PR 153(1967)1617</a:t>
            </a:r>
            <a:r>
              <a:rPr lang="en-US" altLang="ja-JP" sz="1400" i="1" dirty="0" smtClean="0">
                <a:solidFill>
                  <a:prstClr val="black"/>
                </a:solidFill>
              </a:rPr>
              <a:t>.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167822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34871"/>
          </a:xfrm>
        </p:spPr>
        <p:txBody>
          <a:bodyPr>
            <a:normAutofit/>
          </a:bodyPr>
          <a:lstStyle/>
          <a:p>
            <a:pPr algn="l"/>
            <a:r>
              <a:rPr kumimoji="1" lang="en-US" altLang="ja-JP" sz="3600" i="1" dirty="0" smtClean="0">
                <a:solidFill>
                  <a:srgbClr val="0070C0"/>
                </a:solidFill>
              </a:rPr>
              <a:t>Density distribution of K</a:t>
            </a:r>
            <a:r>
              <a:rPr kumimoji="1" lang="en-US" altLang="ja-JP" sz="3600" i="1" baseline="30000" dirty="0" smtClean="0">
                <a:solidFill>
                  <a:srgbClr val="0070C0"/>
                </a:solidFill>
              </a:rPr>
              <a:t>-</a:t>
            </a:r>
            <a:r>
              <a:rPr kumimoji="1" lang="en-US" altLang="ja-JP" sz="3600" i="1" dirty="0" smtClean="0">
                <a:solidFill>
                  <a:srgbClr val="0070C0"/>
                </a:solidFill>
              </a:rPr>
              <a:t>ppnn-K</a:t>
            </a:r>
            <a:r>
              <a:rPr kumimoji="1" lang="en-US" altLang="ja-JP" sz="3600" i="1" baseline="30000" dirty="0" smtClean="0">
                <a:solidFill>
                  <a:srgbClr val="0070C0"/>
                </a:solidFill>
              </a:rPr>
              <a:t>0bar</a:t>
            </a:r>
            <a:r>
              <a:rPr kumimoji="1" lang="en-US" altLang="ja-JP" sz="3600" i="1" dirty="0" smtClean="0">
                <a:solidFill>
                  <a:srgbClr val="0070C0"/>
                </a:solidFill>
              </a:rPr>
              <a:t>pnnn</a:t>
            </a:r>
            <a:endParaRPr kumimoji="1" lang="ja-JP" altLang="en-US" sz="3600" i="1" dirty="0">
              <a:solidFill>
                <a:srgbClr val="0070C0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447872" y="1246129"/>
            <a:ext cx="39967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/>
              <a:t>N</a:t>
            </a:r>
            <a:r>
              <a:rPr kumimoji="1" lang="en-US" altLang="ja-JP" dirty="0" smtClean="0"/>
              <a:t>ucleon distribution from C.M. of NNNN</a:t>
            </a:r>
            <a:endParaRPr kumimoji="1" lang="ja-JP" altLang="en-US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41912" y="4941168"/>
            <a:ext cx="84065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kumimoji="1" lang="en-US" altLang="ja-JP" sz="2400" dirty="0" smtClean="0"/>
              <a:t>Central nucleon density </a:t>
            </a:r>
            <a:r>
              <a:rPr lang="en-US" altLang="ja-JP" sz="2400" dirty="0" smtClean="0">
                <a:latin typeface="Symbol" panose="05050102010706020507" pitchFamily="18" charset="2"/>
              </a:rPr>
              <a:t>r</a:t>
            </a:r>
            <a:r>
              <a:rPr lang="en-US" altLang="ja-JP" sz="2400" dirty="0" smtClean="0"/>
              <a:t>(0)~0.7fm</a:t>
            </a:r>
            <a:r>
              <a:rPr lang="en-US" altLang="ja-JP" sz="2400" baseline="30000" dirty="0" smtClean="0"/>
              <a:t>-3</a:t>
            </a:r>
            <a:r>
              <a:rPr kumimoji="1" lang="en-US" altLang="ja-JP" sz="2400" dirty="0" smtClean="0"/>
              <a:t> is 1.5 times larger than </a:t>
            </a:r>
            <a:r>
              <a:rPr kumimoji="1" lang="en-US" altLang="ja-JP" sz="2400" baseline="30000" dirty="0" smtClean="0"/>
              <a:t>4</a:t>
            </a:r>
            <a:r>
              <a:rPr kumimoji="1" lang="en-US" altLang="ja-JP" sz="2400" dirty="0" smtClean="0"/>
              <a:t>He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2016/7/26</a:t>
            </a:r>
            <a:endParaRPr kumimoji="1" lang="ja-JP" altLang="en-US"/>
          </a:p>
        </p:txBody>
      </p:sp>
      <p:sp>
        <p:nvSpPr>
          <p:cNvPr id="8" name="スライド番号プレースホルダー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20</a:t>
            </a:fld>
            <a:endParaRPr kumimoji="1" lang="ja-JP" alt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240" y="1615461"/>
            <a:ext cx="45720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9778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2016/7/26</a:t>
            </a:r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21</a:t>
            </a:fld>
            <a:endParaRPr kumimoji="1" lang="ja-JP" altLang="en-US"/>
          </a:p>
        </p:txBody>
      </p:sp>
      <p:sp>
        <p:nvSpPr>
          <p:cNvPr id="16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34871"/>
          </a:xfrm>
        </p:spPr>
        <p:txBody>
          <a:bodyPr>
            <a:normAutofit fontScale="90000"/>
          </a:bodyPr>
          <a:lstStyle/>
          <a:p>
            <a:pPr algn="l"/>
            <a:r>
              <a:rPr kumimoji="1" lang="en-US" altLang="ja-JP" sz="3600" i="1" dirty="0" smtClean="0">
                <a:solidFill>
                  <a:srgbClr val="0070C0"/>
                </a:solidFill>
              </a:rPr>
              <a:t>Density distribution of K</a:t>
            </a:r>
            <a:r>
              <a:rPr kumimoji="1" lang="en-US" altLang="ja-JP" sz="3600" i="1" baseline="30000" dirty="0" smtClean="0">
                <a:solidFill>
                  <a:srgbClr val="0070C0"/>
                </a:solidFill>
              </a:rPr>
              <a:t>-</a:t>
            </a:r>
            <a:r>
              <a:rPr kumimoji="1" lang="en-US" altLang="ja-JP" sz="3600" i="1" dirty="0" smtClean="0">
                <a:solidFill>
                  <a:srgbClr val="0070C0"/>
                </a:solidFill>
              </a:rPr>
              <a:t>pppnnn-K</a:t>
            </a:r>
            <a:r>
              <a:rPr kumimoji="1" lang="en-US" altLang="ja-JP" sz="3600" i="1" baseline="30000" dirty="0" smtClean="0">
                <a:solidFill>
                  <a:srgbClr val="0070C0"/>
                </a:solidFill>
              </a:rPr>
              <a:t>0bar</a:t>
            </a:r>
            <a:r>
              <a:rPr kumimoji="1" lang="en-US" altLang="ja-JP" sz="3600" i="1" dirty="0" smtClean="0">
                <a:solidFill>
                  <a:srgbClr val="0070C0"/>
                </a:solidFill>
              </a:rPr>
              <a:t>ppnnnn</a:t>
            </a:r>
            <a:endParaRPr kumimoji="1" lang="ja-JP" altLang="en-US" sz="3600" i="1" dirty="0">
              <a:solidFill>
                <a:srgbClr val="0070C0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89500" y="1037927"/>
            <a:ext cx="7986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err="1" smtClean="0"/>
              <a:t>J</a:t>
            </a:r>
            <a:r>
              <a:rPr kumimoji="1" lang="en-US" altLang="ja-JP" sz="2400" baseline="30000" dirty="0" err="1" smtClean="0">
                <a:latin typeface="Symbol" panose="05050102010706020507" pitchFamily="18" charset="2"/>
              </a:rPr>
              <a:t>p</a:t>
            </a:r>
            <a:r>
              <a:rPr kumimoji="1" lang="en-US" altLang="ja-JP" sz="2400" dirty="0" smtClean="0"/>
              <a:t>=0-</a:t>
            </a:r>
            <a:endParaRPr kumimoji="1" lang="ja-JP" altLang="en-US" sz="2400" dirty="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189499" y="3777014"/>
            <a:ext cx="7986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err="1" smtClean="0"/>
              <a:t>J</a:t>
            </a:r>
            <a:r>
              <a:rPr kumimoji="1" lang="en-US" altLang="ja-JP" sz="2400" baseline="30000" dirty="0" err="1" smtClean="0">
                <a:latin typeface="Symbol" panose="05050102010706020507" pitchFamily="18" charset="2"/>
              </a:rPr>
              <a:t>p</a:t>
            </a:r>
            <a:r>
              <a:rPr kumimoji="1" lang="en-US" altLang="ja-JP" sz="2400" dirty="0" smtClean="0"/>
              <a:t>=1-</a:t>
            </a:r>
            <a:endParaRPr kumimoji="1" lang="ja-JP" altLang="en-US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635" y="905491"/>
            <a:ext cx="3913619" cy="2739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7849" y="905491"/>
            <a:ext cx="3913619" cy="2739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777014"/>
            <a:ext cx="3806137" cy="2664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5247" y="3777014"/>
            <a:ext cx="3859309" cy="2701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2722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95536" y="29144"/>
            <a:ext cx="8229600" cy="1143000"/>
          </a:xfrm>
        </p:spPr>
        <p:txBody>
          <a:bodyPr/>
          <a:lstStyle/>
          <a:p>
            <a:pPr algn="l"/>
            <a:r>
              <a:rPr kumimoji="1" lang="en-US" altLang="ja-JP" i="1" dirty="0" smtClean="0">
                <a:solidFill>
                  <a:srgbClr val="0070C0"/>
                </a:solidFill>
              </a:rPr>
              <a:t>Structure of </a:t>
            </a:r>
            <a:r>
              <a:rPr kumimoji="1" lang="en-US" altLang="ja-JP" i="1" dirty="0" err="1" smtClean="0">
                <a:solidFill>
                  <a:srgbClr val="0070C0"/>
                </a:solidFill>
              </a:rPr>
              <a:t>K</a:t>
            </a:r>
            <a:r>
              <a:rPr kumimoji="1" lang="en-US" altLang="ja-JP" i="1" baseline="30000" dirty="0" err="1" smtClean="0">
                <a:solidFill>
                  <a:srgbClr val="0070C0"/>
                </a:solidFill>
              </a:rPr>
              <a:t>bar</a:t>
            </a:r>
            <a:r>
              <a:rPr kumimoji="1" lang="en-US" altLang="ja-JP" i="1" dirty="0" err="1" smtClean="0">
                <a:solidFill>
                  <a:srgbClr val="0070C0"/>
                </a:solidFill>
              </a:rPr>
              <a:t>NN</a:t>
            </a:r>
            <a:r>
              <a:rPr kumimoji="1" lang="en-US" altLang="ja-JP" i="1" dirty="0" smtClean="0">
                <a:solidFill>
                  <a:srgbClr val="0070C0"/>
                </a:solidFill>
              </a:rPr>
              <a:t> with </a:t>
            </a:r>
            <a:r>
              <a:rPr kumimoji="1" lang="en-US" altLang="ja-JP" i="1" dirty="0" err="1" smtClean="0">
                <a:solidFill>
                  <a:srgbClr val="0070C0"/>
                </a:solidFill>
              </a:rPr>
              <a:t>J</a:t>
            </a:r>
            <a:r>
              <a:rPr kumimoji="1" lang="en-US" altLang="ja-JP" i="1" baseline="30000" dirty="0" err="1" smtClean="0">
                <a:solidFill>
                  <a:srgbClr val="0070C0"/>
                </a:solidFill>
                <a:latin typeface="Symbol" panose="05050102010706020507" pitchFamily="18" charset="2"/>
              </a:rPr>
              <a:t>p</a:t>
            </a:r>
            <a:r>
              <a:rPr kumimoji="1" lang="en-US" altLang="ja-JP" i="1" dirty="0" smtClean="0">
                <a:solidFill>
                  <a:srgbClr val="0070C0"/>
                </a:solidFill>
              </a:rPr>
              <a:t>=0</a:t>
            </a:r>
            <a:r>
              <a:rPr kumimoji="1" lang="en-US" altLang="ja-JP" i="1" baseline="30000" dirty="0" smtClean="0">
                <a:solidFill>
                  <a:srgbClr val="0070C0"/>
                </a:solidFill>
              </a:rPr>
              <a:t>-</a:t>
            </a:r>
            <a:endParaRPr kumimoji="1" lang="ja-JP" altLang="en-US" i="1" dirty="0">
              <a:solidFill>
                <a:srgbClr val="0070C0"/>
              </a:solidFill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6307504" y="1373208"/>
            <a:ext cx="2836495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kumimoji="1" lang="en-US" altLang="ja-JP" sz="2000" dirty="0" smtClean="0"/>
              <a:t>Coulomb splitting is small (~0.5MeV)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kumimoji="1" lang="en-US" altLang="ja-JP" sz="2000" dirty="0" smtClean="0"/>
              <a:t>Binding energies are almost same between </a:t>
            </a:r>
            <a:br>
              <a:rPr kumimoji="1" lang="en-US" altLang="ja-JP" sz="2000" dirty="0" smtClean="0"/>
            </a:br>
            <a:r>
              <a:rPr kumimoji="1" lang="en-US" altLang="ja-JP" sz="2000" dirty="0" smtClean="0"/>
              <a:t>Type I, II, and III, but width of Type II is two times larger than Type I and III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ja-JP" sz="2000" dirty="0" smtClean="0"/>
              <a:t>Binding energy for AY-potential is 48 MeV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ja-JP" sz="2000" dirty="0" smtClean="0"/>
              <a:t>The radii for AY-potential become smaller than </a:t>
            </a:r>
            <a:r>
              <a:rPr lang="en-US" altLang="ja-JP" sz="2000" dirty="0"/>
              <a:t>SIDDHARTA </a:t>
            </a:r>
            <a:r>
              <a:rPr lang="en-US" altLang="ja-JP" sz="2000" dirty="0" smtClean="0"/>
              <a:t> potential</a:t>
            </a:r>
          </a:p>
        </p:txBody>
      </p:sp>
      <p:sp>
        <p:nvSpPr>
          <p:cNvPr id="11" name="日付プレースホルダー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2016/7/26</a:t>
            </a:r>
            <a:endParaRPr kumimoji="1" lang="ja-JP" altLang="en-US"/>
          </a:p>
        </p:txBody>
      </p:sp>
      <p:sp>
        <p:nvSpPr>
          <p:cNvPr id="12" name="スライド番号プレースホルダー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22</a:t>
            </a:fld>
            <a:endParaRPr kumimoji="1" lang="ja-JP" altLang="en-US"/>
          </a:p>
        </p:txBody>
      </p:sp>
      <p:grpSp>
        <p:nvGrpSpPr>
          <p:cNvPr id="13" name="グループ化 12"/>
          <p:cNvGrpSpPr/>
          <p:nvPr/>
        </p:nvGrpSpPr>
        <p:grpSpPr>
          <a:xfrm>
            <a:off x="107504" y="836712"/>
            <a:ext cx="6408712" cy="5544616"/>
            <a:chOff x="352191" y="1052736"/>
            <a:chExt cx="5962650" cy="4502244"/>
          </a:xfrm>
        </p:grpSpPr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0291" y="1052736"/>
              <a:ext cx="5886450" cy="1133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099" name="Picture 3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2191" y="2224897"/>
              <a:ext cx="5962650" cy="180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00" name="Picture 4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9841" y="2378270"/>
              <a:ext cx="5676900" cy="885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01" name="Picture 5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7945" y="3383280"/>
              <a:ext cx="5886450" cy="1114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02" name="Picture 6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5810" y="4497705"/>
              <a:ext cx="5705475" cy="190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03" name="Picture 7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8416" y="4688205"/>
              <a:ext cx="5648325" cy="866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6" name="グループ化 25"/>
          <p:cNvGrpSpPr/>
          <p:nvPr/>
        </p:nvGrpSpPr>
        <p:grpSpPr>
          <a:xfrm>
            <a:off x="1547663" y="2391692"/>
            <a:ext cx="1750928" cy="3144534"/>
            <a:chOff x="1547663" y="2391692"/>
            <a:chExt cx="1750928" cy="3144534"/>
          </a:xfrm>
        </p:grpSpPr>
        <p:sp>
          <p:nvSpPr>
            <p:cNvPr id="3" name="正方形/長方形 2"/>
            <p:cNvSpPr/>
            <p:nvPr/>
          </p:nvSpPr>
          <p:spPr>
            <a:xfrm>
              <a:off x="1547664" y="2391692"/>
              <a:ext cx="1750927" cy="1315138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" name="円/楕円 13"/>
            <p:cNvSpPr>
              <a:spLocks noChangeAspect="1"/>
            </p:cNvSpPr>
            <p:nvPr/>
          </p:nvSpPr>
          <p:spPr>
            <a:xfrm>
              <a:off x="1744103" y="3147777"/>
              <a:ext cx="474412" cy="486840"/>
            </a:xfrm>
            <a:prstGeom prst="ellipse">
              <a:avLst/>
            </a:prstGeom>
            <a:gradFill flip="none" rotWithShape="1">
              <a:gsLst>
                <a:gs pos="0">
                  <a:srgbClr val="FFC000">
                    <a:lumMod val="20000"/>
                    <a:lumOff val="80000"/>
                  </a:srgbClr>
                </a:gs>
                <a:gs pos="50000">
                  <a:srgbClr val="FFC000"/>
                </a:gs>
                <a:gs pos="100000">
                  <a:srgbClr val="FFC000">
                    <a:lumMod val="43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" name="円/楕円 14"/>
            <p:cNvSpPr>
              <a:spLocks noChangeAspect="1"/>
            </p:cNvSpPr>
            <p:nvPr/>
          </p:nvSpPr>
          <p:spPr>
            <a:xfrm>
              <a:off x="2174700" y="2420888"/>
              <a:ext cx="496854" cy="509901"/>
            </a:xfrm>
            <a:prstGeom prst="ellipse">
              <a:avLst/>
            </a:prstGeom>
            <a:gradFill>
              <a:gsLst>
                <a:gs pos="0">
                  <a:srgbClr val="FF0000">
                    <a:lumMod val="29000"/>
                    <a:lumOff val="71000"/>
                  </a:srgbClr>
                </a:gs>
                <a:gs pos="50000">
                  <a:srgbClr val="FF0000"/>
                </a:gs>
                <a:gs pos="100000">
                  <a:srgbClr val="FF0000">
                    <a:lumMod val="69000"/>
                  </a:srgb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" name="円/楕円 15"/>
            <p:cNvSpPr>
              <a:spLocks noChangeAspect="1"/>
            </p:cNvSpPr>
            <p:nvPr/>
          </p:nvSpPr>
          <p:spPr>
            <a:xfrm>
              <a:off x="2650365" y="3146421"/>
              <a:ext cx="454477" cy="466383"/>
            </a:xfrm>
            <a:prstGeom prst="ellipse">
              <a:avLst/>
            </a:prstGeom>
            <a:gradFill flip="none" rotWithShape="1">
              <a:gsLst>
                <a:gs pos="0">
                  <a:srgbClr val="FFC000">
                    <a:lumMod val="20000"/>
                    <a:lumOff val="80000"/>
                  </a:srgbClr>
                </a:gs>
                <a:gs pos="50000">
                  <a:srgbClr val="FFC000"/>
                </a:gs>
                <a:gs pos="100000">
                  <a:srgbClr val="FFC000">
                    <a:lumMod val="43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5" name="図 4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18515" y="2564904"/>
              <a:ext cx="471837" cy="224802"/>
            </a:xfrm>
            <a:prstGeom prst="rect">
              <a:avLst/>
            </a:prstGeom>
          </p:spPr>
        </p:pic>
        <p:pic>
          <p:nvPicPr>
            <p:cNvPr id="6" name="図 5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39791" y="3222531"/>
              <a:ext cx="283035" cy="338845"/>
            </a:xfrm>
            <a:prstGeom prst="rect">
              <a:avLst/>
            </a:prstGeom>
          </p:spPr>
        </p:pic>
        <p:pic>
          <p:nvPicPr>
            <p:cNvPr id="21" name="図 20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36085" y="3221206"/>
              <a:ext cx="283035" cy="338845"/>
            </a:xfrm>
            <a:prstGeom prst="rect">
              <a:avLst/>
            </a:prstGeom>
          </p:spPr>
        </p:pic>
        <p:cxnSp>
          <p:nvCxnSpPr>
            <p:cNvPr id="8" name="直線矢印コネクタ 7"/>
            <p:cNvCxnSpPr>
              <a:endCxn id="16" idx="2"/>
            </p:cNvCxnSpPr>
            <p:nvPr/>
          </p:nvCxnSpPr>
          <p:spPr>
            <a:xfrm>
              <a:off x="2218515" y="3379612"/>
              <a:ext cx="431850" cy="1"/>
            </a:xfrm>
            <a:prstGeom prst="straightConnector1">
              <a:avLst/>
            </a:prstGeom>
            <a:ln w="38100"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線矢印コネクタ 23"/>
            <p:cNvCxnSpPr>
              <a:stCxn id="14" idx="0"/>
              <a:endCxn id="15" idx="3"/>
            </p:cNvCxnSpPr>
            <p:nvPr/>
          </p:nvCxnSpPr>
          <p:spPr>
            <a:xfrm flipV="1">
              <a:off x="1981309" y="2856116"/>
              <a:ext cx="266154" cy="291661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線矢印コネクタ 27"/>
            <p:cNvCxnSpPr>
              <a:stCxn id="16" idx="0"/>
              <a:endCxn id="15" idx="5"/>
            </p:cNvCxnSpPr>
            <p:nvPr/>
          </p:nvCxnSpPr>
          <p:spPr>
            <a:xfrm flipH="1" flipV="1">
              <a:off x="2598791" y="2856116"/>
              <a:ext cx="278813" cy="290305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正方形/長方形 31"/>
            <p:cNvSpPr/>
            <p:nvPr/>
          </p:nvSpPr>
          <p:spPr>
            <a:xfrm>
              <a:off x="1547663" y="4221088"/>
              <a:ext cx="1750927" cy="1315138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" name="円/楕円 32"/>
            <p:cNvSpPr>
              <a:spLocks noChangeAspect="1"/>
            </p:cNvSpPr>
            <p:nvPr/>
          </p:nvSpPr>
          <p:spPr>
            <a:xfrm>
              <a:off x="1744102" y="4977173"/>
              <a:ext cx="474412" cy="486840"/>
            </a:xfrm>
            <a:prstGeom prst="ellipse">
              <a:avLst/>
            </a:prstGeom>
            <a:gradFill flip="none" rotWithShape="1">
              <a:gsLst>
                <a:gs pos="0">
                  <a:srgbClr val="FFC000">
                    <a:lumMod val="20000"/>
                    <a:lumOff val="80000"/>
                  </a:srgbClr>
                </a:gs>
                <a:gs pos="50000">
                  <a:srgbClr val="FFC000"/>
                </a:gs>
                <a:gs pos="100000">
                  <a:srgbClr val="FFC000">
                    <a:lumMod val="43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4" name="円/楕円 33"/>
            <p:cNvSpPr>
              <a:spLocks noChangeAspect="1"/>
            </p:cNvSpPr>
            <p:nvPr/>
          </p:nvSpPr>
          <p:spPr>
            <a:xfrm>
              <a:off x="2174699" y="4250284"/>
              <a:ext cx="496854" cy="509901"/>
            </a:xfrm>
            <a:prstGeom prst="ellipse">
              <a:avLst/>
            </a:prstGeom>
            <a:gradFill>
              <a:gsLst>
                <a:gs pos="0">
                  <a:srgbClr val="FF0000">
                    <a:lumMod val="29000"/>
                    <a:lumOff val="71000"/>
                  </a:srgbClr>
                </a:gs>
                <a:gs pos="50000">
                  <a:srgbClr val="FF0000"/>
                </a:gs>
                <a:gs pos="100000">
                  <a:srgbClr val="FF0000">
                    <a:lumMod val="69000"/>
                  </a:srgb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5" name="円/楕円 34"/>
            <p:cNvSpPr>
              <a:spLocks noChangeAspect="1"/>
            </p:cNvSpPr>
            <p:nvPr/>
          </p:nvSpPr>
          <p:spPr>
            <a:xfrm>
              <a:off x="2650364" y="4975817"/>
              <a:ext cx="454477" cy="466383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36" name="図 35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18514" y="4394300"/>
              <a:ext cx="471837" cy="224802"/>
            </a:xfrm>
            <a:prstGeom prst="rect">
              <a:avLst/>
            </a:prstGeom>
          </p:spPr>
        </p:pic>
        <p:pic>
          <p:nvPicPr>
            <p:cNvPr id="37" name="図 36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39790" y="5051927"/>
              <a:ext cx="283035" cy="338845"/>
            </a:xfrm>
            <a:prstGeom prst="rect">
              <a:avLst/>
            </a:prstGeom>
          </p:spPr>
        </p:pic>
        <p:pic>
          <p:nvPicPr>
            <p:cNvPr id="25" name="図 24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59262" y="5092692"/>
              <a:ext cx="283036" cy="232632"/>
            </a:xfrm>
            <a:prstGeom prst="rect">
              <a:avLst/>
            </a:prstGeom>
          </p:spPr>
        </p:pic>
        <p:cxnSp>
          <p:nvCxnSpPr>
            <p:cNvPr id="40" name="直線矢印コネクタ 39"/>
            <p:cNvCxnSpPr>
              <a:stCxn id="33" idx="0"/>
              <a:endCxn id="34" idx="3"/>
            </p:cNvCxnSpPr>
            <p:nvPr/>
          </p:nvCxnSpPr>
          <p:spPr>
            <a:xfrm flipV="1">
              <a:off x="1981308" y="4685512"/>
              <a:ext cx="266154" cy="291661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613873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95536" y="-171400"/>
            <a:ext cx="8229600" cy="1143000"/>
          </a:xfrm>
        </p:spPr>
        <p:txBody>
          <a:bodyPr/>
          <a:lstStyle/>
          <a:p>
            <a:pPr algn="l"/>
            <a:r>
              <a:rPr kumimoji="1" lang="en-US" altLang="ja-JP" i="1" dirty="0" smtClean="0">
                <a:solidFill>
                  <a:srgbClr val="0070C0"/>
                </a:solidFill>
              </a:rPr>
              <a:t>Structure of </a:t>
            </a:r>
            <a:r>
              <a:rPr kumimoji="1" lang="en-US" altLang="ja-JP" i="1" dirty="0" err="1" smtClean="0">
                <a:solidFill>
                  <a:srgbClr val="0070C0"/>
                </a:solidFill>
              </a:rPr>
              <a:t>K</a:t>
            </a:r>
            <a:r>
              <a:rPr kumimoji="1" lang="en-US" altLang="ja-JP" i="1" baseline="30000" dirty="0" err="1" smtClean="0">
                <a:solidFill>
                  <a:srgbClr val="0070C0"/>
                </a:solidFill>
              </a:rPr>
              <a:t>bar</a:t>
            </a:r>
            <a:r>
              <a:rPr kumimoji="1" lang="en-US" altLang="ja-JP" i="1" dirty="0" err="1" smtClean="0">
                <a:solidFill>
                  <a:srgbClr val="0070C0"/>
                </a:solidFill>
              </a:rPr>
              <a:t>NNNN</a:t>
            </a:r>
            <a:r>
              <a:rPr kumimoji="1" lang="en-US" altLang="ja-JP" i="1" dirty="0" smtClean="0">
                <a:solidFill>
                  <a:srgbClr val="0070C0"/>
                </a:solidFill>
              </a:rPr>
              <a:t> with </a:t>
            </a:r>
            <a:r>
              <a:rPr kumimoji="1" lang="en-US" altLang="ja-JP" i="1" dirty="0" err="1" smtClean="0">
                <a:solidFill>
                  <a:srgbClr val="0070C0"/>
                </a:solidFill>
              </a:rPr>
              <a:t>J</a:t>
            </a:r>
            <a:r>
              <a:rPr kumimoji="1" lang="en-US" altLang="ja-JP" i="1" baseline="30000" dirty="0" err="1" smtClean="0">
                <a:solidFill>
                  <a:srgbClr val="0070C0"/>
                </a:solidFill>
                <a:latin typeface="Symbol" panose="05050102010706020507" pitchFamily="18" charset="2"/>
              </a:rPr>
              <a:t>p</a:t>
            </a:r>
            <a:r>
              <a:rPr kumimoji="1" lang="en-US" altLang="ja-JP" i="1" dirty="0" smtClean="0">
                <a:solidFill>
                  <a:srgbClr val="0070C0"/>
                </a:solidFill>
              </a:rPr>
              <a:t>=0</a:t>
            </a:r>
            <a:r>
              <a:rPr kumimoji="1" lang="en-US" altLang="ja-JP" i="1" baseline="30000" dirty="0" smtClean="0">
                <a:solidFill>
                  <a:srgbClr val="0070C0"/>
                </a:solidFill>
              </a:rPr>
              <a:t>-</a:t>
            </a:r>
            <a:endParaRPr kumimoji="1" lang="ja-JP" altLang="en-US" i="1" dirty="0">
              <a:solidFill>
                <a:srgbClr val="0070C0"/>
              </a:solidFill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6300192" y="1198999"/>
            <a:ext cx="2686769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kumimoji="1" lang="en-US" altLang="ja-JP" sz="2000" dirty="0" smtClean="0"/>
              <a:t>Coulomb splitting is large (~2 MeV), since Coulomb effect is repulsive for </a:t>
            </a:r>
            <a:r>
              <a:rPr lang="en-US" altLang="ja-JP" sz="2000" baseline="30000" dirty="0" smtClean="0"/>
              <a:t>4</a:t>
            </a:r>
            <a:r>
              <a:rPr lang="en-US" altLang="ja-JP" sz="2000" dirty="0" smtClean="0"/>
              <a:t>He</a:t>
            </a:r>
            <a:r>
              <a:rPr kumimoji="1" lang="en-US" altLang="ja-JP" sz="2000" dirty="0" smtClean="0"/>
              <a:t>K</a:t>
            </a:r>
            <a:r>
              <a:rPr kumimoji="1" lang="en-US" altLang="ja-JP" sz="2000" baseline="30000" dirty="0" smtClean="0"/>
              <a:t>0</a:t>
            </a:r>
            <a:r>
              <a:rPr kumimoji="1" lang="en-US" altLang="ja-JP" sz="2000" dirty="0" smtClean="0"/>
              <a:t>, but attractive for </a:t>
            </a:r>
            <a:r>
              <a:rPr kumimoji="1" lang="en-US" altLang="ja-JP" sz="2000" baseline="30000" dirty="0" smtClean="0"/>
              <a:t>4</a:t>
            </a:r>
            <a:r>
              <a:rPr kumimoji="1" lang="en-US" altLang="ja-JP" sz="2000" dirty="0" smtClean="0"/>
              <a:t>HeK</a:t>
            </a:r>
            <a:r>
              <a:rPr kumimoji="1" lang="en-US" altLang="ja-JP" sz="2000" baseline="30000" dirty="0" smtClean="0"/>
              <a:t>-</a:t>
            </a:r>
            <a:endParaRPr kumimoji="1" lang="en-US" altLang="ja-JP" sz="200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kumimoji="1" lang="en-US" altLang="ja-JP" sz="2000" dirty="0" smtClean="0"/>
              <a:t>Binding energy is </a:t>
            </a:r>
            <a:r>
              <a:rPr lang="en-US" altLang="ja-JP" sz="2000" dirty="0" smtClean="0"/>
              <a:t>about 6</a:t>
            </a:r>
            <a:r>
              <a:rPr kumimoji="1" lang="en-US" altLang="ja-JP" sz="2000" dirty="0" smtClean="0"/>
              <a:t>0-75 MeV for </a:t>
            </a:r>
            <a:r>
              <a:rPr lang="en-US" altLang="ja-JP" sz="2000" dirty="0"/>
              <a:t>SIDDHARTA </a:t>
            </a:r>
            <a:r>
              <a:rPr kumimoji="1" lang="en-US" altLang="ja-JP" sz="2000" dirty="0" smtClean="0"/>
              <a:t>potential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kumimoji="1" lang="en-US" altLang="ja-JP" sz="2000" dirty="0" smtClean="0"/>
              <a:t>width of Type II is </a:t>
            </a:r>
            <a:r>
              <a:rPr lang="en-US" altLang="ja-JP" sz="2000" dirty="0" smtClean="0"/>
              <a:t>three</a:t>
            </a:r>
            <a:r>
              <a:rPr kumimoji="1" lang="en-US" altLang="ja-JP" sz="2000" dirty="0" smtClean="0"/>
              <a:t> times larger than Type I and III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ja-JP" sz="2000" dirty="0" smtClean="0"/>
              <a:t>Binding energy for AY-potential is about 86 MeV</a:t>
            </a:r>
          </a:p>
        </p:txBody>
      </p:sp>
      <p:sp>
        <p:nvSpPr>
          <p:cNvPr id="10" name="日付プレースホルダー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2016/7/26</a:t>
            </a:r>
            <a:endParaRPr kumimoji="1" lang="ja-JP" altLang="en-US"/>
          </a:p>
        </p:txBody>
      </p:sp>
      <p:sp>
        <p:nvSpPr>
          <p:cNvPr id="11" name="スライド番号プレースホルダー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23</a:t>
            </a:fld>
            <a:endParaRPr kumimoji="1" lang="ja-JP" altLang="en-US"/>
          </a:p>
        </p:txBody>
      </p:sp>
      <p:grpSp>
        <p:nvGrpSpPr>
          <p:cNvPr id="9" name="グループ化 8"/>
          <p:cNvGrpSpPr/>
          <p:nvPr/>
        </p:nvGrpSpPr>
        <p:grpSpPr>
          <a:xfrm>
            <a:off x="0" y="908720"/>
            <a:ext cx="6300192" cy="5553258"/>
            <a:chOff x="0" y="908720"/>
            <a:chExt cx="5991717" cy="4384018"/>
          </a:xfrm>
        </p:grpSpPr>
        <p:pic>
          <p:nvPicPr>
            <p:cNvPr id="614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908720"/>
              <a:ext cx="5953125" cy="1114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47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4312" y="2023145"/>
              <a:ext cx="5524500" cy="190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48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3406" y="2213645"/>
              <a:ext cx="5629275" cy="895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49" name="Picture 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17" y="3110487"/>
              <a:ext cx="5981700" cy="1076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50" name="Picture 6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7654" y="4197363"/>
              <a:ext cx="5686425" cy="200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51" name="Picture 7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128" y="4397388"/>
              <a:ext cx="5705475" cy="895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236322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Gamow vector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2016/7/26</a:t>
            </a:r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24</a:t>
            </a:fld>
            <a:endParaRPr kumimoji="1" lang="ja-JP" alt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557573"/>
            <a:ext cx="4325640" cy="14952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2508" y="3084153"/>
            <a:ext cx="2831620" cy="684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3774510"/>
            <a:ext cx="2664297" cy="6519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0677" y="4541663"/>
            <a:ext cx="3415281" cy="4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5157192"/>
            <a:ext cx="4419595" cy="521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0492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6833" y="4194859"/>
            <a:ext cx="3510479" cy="2457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23528" y="168514"/>
            <a:ext cx="8229600" cy="579485"/>
          </a:xfrm>
        </p:spPr>
        <p:txBody>
          <a:bodyPr>
            <a:normAutofit/>
          </a:bodyPr>
          <a:lstStyle/>
          <a:p>
            <a:pPr algn="l"/>
            <a:r>
              <a:rPr kumimoji="1" lang="en-US" altLang="ja-JP" sz="3200" i="1" dirty="0" smtClean="0">
                <a:solidFill>
                  <a:srgbClr val="0070C0"/>
                </a:solidFill>
              </a:rPr>
              <a:t>Correlated Gaussian basis</a:t>
            </a:r>
            <a:endParaRPr kumimoji="1" lang="ja-JP" altLang="en-US" sz="3200" i="1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正方形/長方形 3"/>
              <p:cNvSpPr/>
              <p:nvPr/>
            </p:nvSpPr>
            <p:spPr>
              <a:xfrm>
                <a:off x="1540569" y="608767"/>
                <a:ext cx="4752528" cy="11482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>
                <a:defPPr>
                  <a:defRPr lang="ja-JP"/>
                </a:defPPr>
                <a:lvl1pPr marL="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ja-JP" smtClean="0">
                          <a:latin typeface="Cambria Math"/>
                        </a:rPr>
                        <m:t>Ψ</m:t>
                      </m:r>
                      <m:r>
                        <a:rPr lang="en-US" altLang="ja-JP" i="1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altLang="ja-JP" i="1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altLang="ja-JP" b="0" i="1" smtClean="0">
                              <a:latin typeface="Cambria Math"/>
                            </a:rPr>
                            <m:t>𝑖</m:t>
                          </m:r>
                          <m:r>
                            <a:rPr lang="en-US" altLang="ja-JP" i="1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altLang="ja-JP" b="0" i="1" smtClean="0">
                              <a:latin typeface="Cambria Math"/>
                            </a:rPr>
                            <m:t>𝐾</m:t>
                          </m:r>
                        </m:sup>
                        <m:e>
                          <m:sSub>
                            <m:sSubPr>
                              <m:ctrlPr>
                                <a:rPr lang="en-US" altLang="ja-JP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ja-JP" i="1">
                                  <a:latin typeface="Cambria Math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altLang="ja-JP" b="0" i="1" smtClean="0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ja-JP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ja-JP" i="1">
                                  <a:latin typeface="Cambria Math"/>
                                </a:rPr>
                                <m:t>𝜙</m:t>
                              </m:r>
                            </m:e>
                            <m:sub>
                              <m:r>
                                <a:rPr lang="en-US" altLang="ja-JP" b="0" i="1" smtClean="0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  <m:r>
                        <a:rPr lang="en-US" altLang="ja-JP" b="0" i="1" smtClean="0">
                          <a:latin typeface="Cambria Math"/>
                        </a:rPr>
                        <m:t>,  </m:t>
                      </m:r>
                      <m:sSub>
                        <m:sSubPr>
                          <m:ctrlPr>
                            <a:rPr lang="en-US" altLang="ja-JP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ja-JP" i="1">
                              <a:latin typeface="Cambria Math"/>
                            </a:rPr>
                            <m:t>𝜙</m:t>
                          </m:r>
                        </m:e>
                        <m:sub>
                          <m:r>
                            <a:rPr lang="en-US" altLang="ja-JP" i="1"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en-US" altLang="ja-JP" i="1">
                          <a:latin typeface="Cambria Math"/>
                        </a:rPr>
                        <m:t>=</m:t>
                      </m:r>
                      <m:r>
                        <a:rPr lang="en-US" altLang="ja-JP" i="1">
                          <a:latin typeface="Cambria Math"/>
                          <a:ea typeface="Cambria Math"/>
                        </a:rPr>
                        <m:t>𝒜</m:t>
                      </m:r>
                      <m:r>
                        <a:rPr lang="en-US" altLang="ja-JP" b="0" i="1" smtClean="0">
                          <a:latin typeface="Cambria Math"/>
                        </a:rPr>
                        <m:t> {</m:t>
                      </m:r>
                      <m:sSup>
                        <m:sSupPr>
                          <m:ctrlPr>
                            <a:rPr lang="en-US" altLang="ja-JP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ja-JP" i="1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altLang="ja-JP" i="1"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en-US" altLang="ja-JP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altLang="ja-JP" i="1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altLang="ja-JP" i="1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  <m:acc>
                            <m:accPr>
                              <m:chr m:val="̃"/>
                              <m:ctrlPr>
                                <a:rPr lang="en-US" altLang="ja-JP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altLang="ja-JP" b="1" i="1">
                                  <a:latin typeface="Cambria Math"/>
                                </a:rPr>
                                <m:t>𝒙</m:t>
                              </m:r>
                            </m:e>
                          </m:acc>
                          <m:sSub>
                            <m:sSubPr>
                              <m:ctrlPr>
                                <a:rPr lang="en-US" altLang="ja-JP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ja-JP" i="1">
                                  <a:latin typeface="Cambria Math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altLang="ja-JP" i="1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altLang="ja-JP" b="1" i="1">
                              <a:latin typeface="Cambria Math"/>
                            </a:rPr>
                            <m:t>𝒙</m:t>
                          </m:r>
                        </m:sup>
                      </m:sSup>
                      <m:sSub>
                        <m:sSubPr>
                          <m:ctrlPr>
                            <a:rPr lang="en-US" altLang="ja-JP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ja-JP" i="1">
                              <a:latin typeface="Cambria Math"/>
                            </a:rPr>
                            <m:t>𝜒</m:t>
                          </m:r>
                        </m:e>
                        <m:sub>
                          <m:r>
                            <a:rPr lang="en-US" altLang="ja-JP" i="1">
                              <a:latin typeface="Cambria Math"/>
                            </a:rPr>
                            <m:t>𝑖𝐽𝑀</m:t>
                          </m:r>
                        </m:sub>
                      </m:sSub>
                      <m:sSub>
                        <m:sSubPr>
                          <m:ctrlPr>
                            <a:rPr lang="en-US" altLang="ja-JP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ja-JP" i="1">
                              <a:latin typeface="Cambria Math"/>
                            </a:rPr>
                            <m:t>𝜂</m:t>
                          </m:r>
                        </m:e>
                        <m:sub>
                          <m:r>
                            <a:rPr lang="en-US" altLang="ja-JP" i="1">
                              <a:latin typeface="Cambria Math"/>
                            </a:rPr>
                            <m:t>𝑖𝑇</m:t>
                          </m:r>
                          <m:sSub>
                            <m:sSubPr>
                              <m:ctrlPr>
                                <a:rPr lang="en-US" altLang="ja-JP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ja-JP" i="1">
                                  <a:latin typeface="Cambria Math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n-US" altLang="ja-JP" i="1">
                                  <a:latin typeface="Cambria Math"/>
                                </a:rPr>
                                <m:t>𝑡</m:t>
                              </m:r>
                            </m:sub>
                          </m:sSub>
                        </m:sub>
                      </m:sSub>
                      <m:r>
                        <a:rPr lang="en-US" altLang="ja-JP" i="1">
                          <a:latin typeface="Cambria Math"/>
                        </a:rPr>
                        <m:t>}</m:t>
                      </m:r>
                    </m:oMath>
                  </m:oMathPara>
                </a14:m>
                <a:endParaRPr lang="en-US" altLang="ja-JP" sz="1600" dirty="0"/>
              </a:p>
              <a:p>
                <a:endParaRPr lang="ja-JP" altLang="en-US" dirty="0"/>
              </a:p>
            </p:txBody>
          </p:sp>
        </mc:Choice>
        <mc:Fallback xmlns="">
          <p:sp>
            <p:nvSpPr>
              <p:cNvPr id="4" name="正方形/長方形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0569" y="608767"/>
                <a:ext cx="4752528" cy="1148264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テキスト ボックス 2"/>
              <p:cNvSpPr txBox="1"/>
              <p:nvPr/>
            </p:nvSpPr>
            <p:spPr>
              <a:xfrm>
                <a:off x="736128" y="1412776"/>
                <a:ext cx="626469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ja-JP"/>
                </a:defPPr>
                <a:lvl1pPr marL="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kumimoji="1" lang="en-US" altLang="ja-JP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kumimoji="1" lang="en-US" altLang="ja-JP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kumimoji="1" lang="en-US" altLang="ja-JP" b="0" i="1" smtClean="0">
                        <a:solidFill>
                          <a:schemeClr val="tx1"/>
                        </a:solidFill>
                        <a:latin typeface="Cambria Math"/>
                      </a:rPr>
                      <m:t>:</m:t>
                    </m:r>
                    <m:d>
                      <m:dPr>
                        <m:ctrlPr>
                          <a:rPr kumimoji="1" lang="en-US" altLang="ja-JP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kumimoji="1" lang="en-US" altLang="ja-JP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𝑁</m:t>
                        </m:r>
                        <m:r>
                          <a:rPr kumimoji="1" lang="en-US" altLang="ja-JP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−1</m:t>
                        </m:r>
                      </m:e>
                    </m:d>
                    <m:r>
                      <a:rPr kumimoji="1" lang="en-US" altLang="ja-JP" b="0" i="1" smtClean="0">
                        <a:solidFill>
                          <a:schemeClr val="tx1"/>
                        </a:solidFill>
                        <a:latin typeface="Cambria Math"/>
                      </a:rPr>
                      <m:t>×</m:t>
                    </m:r>
                    <m:d>
                      <m:dPr>
                        <m:ctrlPr>
                          <a:rPr kumimoji="1" lang="en-US" altLang="ja-JP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kumimoji="1" lang="en-US" altLang="ja-JP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𝑁</m:t>
                        </m:r>
                        <m:r>
                          <a:rPr kumimoji="1" lang="en-US" altLang="ja-JP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−1</m:t>
                        </m:r>
                      </m:e>
                    </m:d>
                    <m:r>
                      <a:rPr kumimoji="1" lang="en-US" altLang="ja-JP" b="0" i="1" smtClean="0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kumimoji="1" lang="en-US" altLang="ja-JP" b="0" i="0" smtClean="0">
                        <a:solidFill>
                          <a:schemeClr val="tx1"/>
                        </a:solidFill>
                        <a:latin typeface="Cambria Math"/>
                      </a:rPr>
                      <m:t>matrix</m:t>
                    </m:r>
                    <m:r>
                      <a:rPr kumimoji="1" lang="en-US" altLang="ja-JP" b="0" i="0" smtClean="0">
                        <a:solidFill>
                          <a:schemeClr val="tx1"/>
                        </a:solidFill>
                        <a:latin typeface="Cambria Math"/>
                      </a:rPr>
                      <m:t> (</m:t>
                    </m:r>
                    <m:r>
                      <m:rPr>
                        <m:sty m:val="p"/>
                      </m:rPr>
                      <a:rPr kumimoji="1" lang="en-US" altLang="ja-JP" b="0" i="0" smtClean="0">
                        <a:solidFill>
                          <a:schemeClr val="tx1"/>
                        </a:solidFill>
                        <a:latin typeface="Cambria Math"/>
                      </a:rPr>
                      <m:t>paramaters</m:t>
                    </m:r>
                    <m:r>
                      <a:rPr kumimoji="1" lang="en-US" altLang="ja-JP" b="0" i="0" smtClean="0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kumimoji="1" lang="en-US" altLang="ja-JP" b="0" i="0" smtClean="0">
                        <a:solidFill>
                          <a:schemeClr val="tx1"/>
                        </a:solidFill>
                        <a:latin typeface="Cambria Math"/>
                      </a:rPr>
                      <m:t>of</m:t>
                    </m:r>
                    <m:r>
                      <a:rPr kumimoji="1" lang="en-US" altLang="ja-JP" b="0" i="0" smtClean="0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kumimoji="1" lang="en-US" altLang="ja-JP" b="0" i="0" smtClean="0">
                        <a:solidFill>
                          <a:schemeClr val="tx1"/>
                        </a:solidFill>
                        <a:latin typeface="Cambria Math"/>
                      </a:rPr>
                      <m:t>coordinates</m:t>
                    </m:r>
                    <m:r>
                      <a:rPr kumimoji="1" lang="en-US" altLang="ja-JP" b="0" i="0" smtClean="0">
                        <a:solidFill>
                          <a:schemeClr val="tx1"/>
                        </a:solidFill>
                        <a:latin typeface="Cambria Math"/>
                      </a:rPr>
                      <m:t> )</m:t>
                    </m:r>
                  </m:oMath>
                </a14:m>
                <a:r>
                  <a:rPr kumimoji="1" lang="ja-JP" altLang="en-US" dirty="0" smtClean="0">
                    <a:solidFill>
                      <a:schemeClr val="tx1"/>
                    </a:solidFill>
                  </a:rPr>
                  <a:t> </a:t>
                </a:r>
                <a:endParaRPr kumimoji="1" lang="ja-JP" alt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テキスト ボックス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6128" y="1412776"/>
                <a:ext cx="6264696" cy="369332"/>
              </a:xfrm>
              <a:prstGeom prst="rect">
                <a:avLst/>
              </a:prstGeom>
              <a:blipFill rotWithShape="1">
                <a:blip r:embed="rId6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正方形/長方形 6"/>
              <p:cNvSpPr/>
              <p:nvPr/>
            </p:nvSpPr>
            <p:spPr>
              <a:xfrm>
                <a:off x="736128" y="1675608"/>
                <a:ext cx="7724304" cy="3945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600"/>
                  </a:spcBef>
                  <a:buClr>
                    <a:srgbClr val="727CA3"/>
                  </a:buClr>
                  <a:buSzPct val="76000"/>
                </a:pPr>
                <a14:m>
                  <m:oMath xmlns:m="http://schemas.openxmlformats.org/officeDocument/2006/math">
                    <m:r>
                      <a:rPr lang="en-US" altLang="ja-JP" b="1" i="1" smtClean="0">
                        <a:solidFill>
                          <a:prstClr val="black"/>
                        </a:solidFill>
                        <a:latin typeface="Cambria Math"/>
                      </a:rPr>
                      <m:t>𝒙</m:t>
                    </m:r>
                    <m:r>
                      <a:rPr lang="en-US" altLang="ja-JP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altLang="ja-JP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ja-JP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ja-JP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𝒙</m:t>
                            </m:r>
                          </m:e>
                          <m:sub>
                            <m:r>
                              <a:rPr lang="en-US" altLang="ja-JP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altLang="ja-JP" i="1">
                            <a:solidFill>
                              <a:prstClr val="black"/>
                            </a:solidFill>
                            <a:latin typeface="Cambria Math"/>
                          </a:rPr>
                          <m:t>, </m:t>
                        </m:r>
                        <m:sSub>
                          <m:sSubPr>
                            <m:ctrlPr>
                              <a:rPr lang="en-US" altLang="ja-JP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ja-JP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𝒙</m:t>
                            </m:r>
                          </m:e>
                          <m:sub>
                            <m:r>
                              <a:rPr lang="en-US" altLang="ja-JP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n-US" altLang="ja-JP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,…</m:t>
                        </m:r>
                        <m:r>
                          <a:rPr lang="en-US" altLang="ja-JP" i="1">
                            <a:solidFill>
                              <a:prstClr val="black"/>
                            </a:solidFill>
                            <a:latin typeface="Cambria Math"/>
                          </a:rPr>
                          <m:t>, </m:t>
                        </m:r>
                        <m:sSub>
                          <m:sSubPr>
                            <m:ctrlPr>
                              <a:rPr lang="en-US" altLang="ja-JP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ja-JP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𝒙</m:t>
                            </m:r>
                          </m:e>
                          <m:sub>
                            <m:r>
                              <a:rPr lang="en-US" altLang="ja-JP" b="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𝑁</m:t>
                            </m:r>
                            <m:r>
                              <a:rPr lang="en-US" altLang="ja-JP" b="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−1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ja-JP" i="1" dirty="0">
                    <a:solidFill>
                      <a:prstClr val="black"/>
                    </a:solidFill>
                    <a:latin typeface="Cambria Math"/>
                  </a:rPr>
                  <a:t>,</a:t>
                </a:r>
                <a:r>
                  <a:rPr lang="en-US" altLang="ja-JP" dirty="0">
                    <a:solidFill>
                      <a:prstClr val="black"/>
                    </a:solidFill>
                  </a:rPr>
                  <a:t> </a:t>
                </a:r>
                <a:r>
                  <a:rPr lang="ja-JP" altLang="en-US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ja-JP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𝜒</m:t>
                        </m:r>
                      </m:e>
                      <m:sub>
                        <m:r>
                          <a:rPr lang="en-US" altLang="ja-JP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𝑖𝐽𝑀</m:t>
                        </m:r>
                      </m:sub>
                    </m:sSub>
                    <m:r>
                      <a:rPr lang="en-US" altLang="ja-JP" i="1">
                        <a:solidFill>
                          <a:prstClr val="black"/>
                        </a:solidFill>
                        <a:latin typeface="Cambria Math"/>
                      </a:rPr>
                      <m:t>:</m:t>
                    </m:r>
                    <m:r>
                      <m:rPr>
                        <m:sty m:val="p"/>
                      </m:rPr>
                      <a:rPr lang="en-US" altLang="ja-JP" i="0">
                        <a:solidFill>
                          <a:prstClr val="black"/>
                        </a:solidFill>
                        <a:latin typeface="Cambria Math"/>
                      </a:rPr>
                      <m:t>spin</m:t>
                    </m:r>
                    <m:r>
                      <a:rPr lang="en-US" altLang="ja-JP" i="0">
                        <a:solidFill>
                          <a:prstClr val="black"/>
                        </a:solidFill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altLang="ja-JP" i="0">
                        <a:solidFill>
                          <a:prstClr val="black"/>
                        </a:solidFill>
                        <a:latin typeface="Cambria Math"/>
                      </a:rPr>
                      <m:t>function</m:t>
                    </m:r>
                  </m:oMath>
                </a14:m>
                <a:r>
                  <a:rPr lang="en-US" altLang="ja-JP" i="1" dirty="0">
                    <a:solidFill>
                      <a:prstClr val="black"/>
                    </a:solidFill>
                    <a:latin typeface="Cambria Math"/>
                  </a:rPr>
                  <a:t>,</a:t>
                </a:r>
                <a:r>
                  <a:rPr lang="en-US" altLang="ja-JP" dirty="0">
                    <a:solidFill>
                      <a:prstClr val="black"/>
                    </a:solidFill>
                  </a:rPr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ja-JP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𝜂</m:t>
                        </m:r>
                      </m:e>
                      <m:sub>
                        <m:r>
                          <a:rPr lang="en-US" altLang="ja-JP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𝑖𝑇</m:t>
                        </m:r>
                        <m:sSub>
                          <m:sSubPr>
                            <m:ctrlPr>
                              <a:rPr lang="en-US" altLang="ja-JP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ja-JP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𝑀</m:t>
                            </m:r>
                          </m:e>
                          <m:sub>
                            <m:r>
                              <a:rPr lang="en-US" altLang="ja-JP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𝑡</m:t>
                            </m:r>
                          </m:sub>
                        </m:sSub>
                      </m:sub>
                    </m:sSub>
                    <m:r>
                      <a:rPr lang="en-US" altLang="ja-JP" i="1">
                        <a:solidFill>
                          <a:prstClr val="black"/>
                        </a:solidFill>
                        <a:latin typeface="Cambria Math"/>
                      </a:rPr>
                      <m:t>:</m:t>
                    </m:r>
                    <m:r>
                      <m:rPr>
                        <m:sty m:val="p"/>
                      </m:rPr>
                      <a:rPr lang="en-US" altLang="ja-JP" i="0">
                        <a:solidFill>
                          <a:prstClr val="black"/>
                        </a:solidFill>
                        <a:latin typeface="Cambria Math"/>
                      </a:rPr>
                      <m:t>isospin</m:t>
                    </m:r>
                    <m:r>
                      <a:rPr lang="en-US" altLang="ja-JP" i="1">
                        <a:solidFill>
                          <a:prstClr val="black"/>
                        </a:solidFill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altLang="ja-JP" i="0">
                        <a:solidFill>
                          <a:prstClr val="black"/>
                        </a:solidFill>
                        <a:latin typeface="Cambria Math"/>
                      </a:rPr>
                      <m:t>function</m:t>
                    </m:r>
                  </m:oMath>
                </a14:m>
                <a:endParaRPr lang="en-US" altLang="ja-JP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7" name="正方形/長方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6128" y="1675608"/>
                <a:ext cx="7724304" cy="394532"/>
              </a:xfrm>
              <a:prstGeom prst="rect">
                <a:avLst/>
              </a:prstGeom>
              <a:blipFill rotWithShape="1">
                <a:blip r:embed="rId7"/>
                <a:stretch>
                  <a:fillRect t="-9231" b="-1538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テキスト ボックス 7"/>
          <p:cNvSpPr txBox="1"/>
          <p:nvPr/>
        </p:nvSpPr>
        <p:spPr>
          <a:xfrm>
            <a:off x="323528" y="1959218"/>
            <a:ext cx="8045857" cy="45550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ja-JP" dirty="0" smtClean="0"/>
              <a:t>Correlated </a:t>
            </a:r>
            <a:r>
              <a:rPr lang="en-US" altLang="ja-JP" dirty="0" smtClean="0"/>
              <a:t>Gaussian basis represent the t</a:t>
            </a:r>
            <a:r>
              <a:rPr kumimoji="1" lang="en-US" altLang="ja-JP" dirty="0" smtClean="0"/>
              <a:t>otal angular momentum </a:t>
            </a:r>
            <a:r>
              <a:rPr kumimoji="1" lang="en-US" altLang="ja-JP" i="1" dirty="0" smtClean="0"/>
              <a:t>L=0,</a:t>
            </a:r>
            <a:r>
              <a:rPr kumimoji="1" lang="en-US" altLang="ja-JP" dirty="0" smtClean="0"/>
              <a:t> </a:t>
            </a:r>
            <a:br>
              <a:rPr kumimoji="1" lang="en-US" altLang="ja-JP" dirty="0" smtClean="0"/>
            </a:br>
            <a:r>
              <a:rPr kumimoji="1" lang="en-US" altLang="ja-JP" dirty="0" smtClean="0"/>
              <a:t>but higher partial wave for each </a:t>
            </a:r>
            <a:r>
              <a:rPr kumimoji="1" lang="en-US" altLang="ja-JP" b="1" i="1" dirty="0" smtClean="0"/>
              <a:t>x</a:t>
            </a:r>
            <a:r>
              <a:rPr kumimoji="1" lang="en-US" altLang="ja-JP" i="1" baseline="-25000" dirty="0" smtClean="0"/>
              <a:t>i</a:t>
            </a:r>
            <a:r>
              <a:rPr kumimoji="1" lang="en-US" altLang="ja-JP" i="1" dirty="0" smtClean="0"/>
              <a:t> </a:t>
            </a:r>
            <a:r>
              <a:rPr kumimoji="1" lang="en-US" altLang="ja-JP" dirty="0" smtClean="0"/>
              <a:t> are included by off-diagonal component of </a:t>
            </a:r>
            <a:r>
              <a:rPr lang="en-US" altLang="ja-JP" i="1" dirty="0" smtClean="0"/>
              <a:t>A</a:t>
            </a:r>
            <a:r>
              <a:rPr lang="en-US" altLang="ja-JP" i="1" baseline="-25000" dirty="0" smtClean="0"/>
              <a:t>i</a:t>
            </a:r>
            <a:r>
              <a:rPr lang="en-US" altLang="ja-JP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ja-JP" dirty="0" smtClean="0"/>
              <a:t>Matrix elements are analytically calculable for </a:t>
            </a:r>
            <a:r>
              <a:rPr kumimoji="1" lang="en-US" altLang="ja-JP" i="1" dirty="0" smtClean="0"/>
              <a:t>N-</a:t>
            </a:r>
            <a:r>
              <a:rPr kumimoji="1" lang="en-US" altLang="ja-JP" dirty="0" smtClean="0"/>
              <a:t>body systems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dirty="0" smtClean="0"/>
              <a:t>Functional form of the correlated Gaussian remains unchanged </a:t>
            </a:r>
            <a:br>
              <a:rPr lang="en-US" altLang="ja-JP" dirty="0" smtClean="0"/>
            </a:br>
            <a:r>
              <a:rPr lang="en-US" altLang="ja-JP" dirty="0" smtClean="0"/>
              <a:t>under the coordinate transformation</a:t>
            </a:r>
          </a:p>
          <a:p>
            <a:endParaRPr kumimoji="1" lang="en-US" altLang="ja-JP" dirty="0"/>
          </a:p>
          <a:p>
            <a:r>
              <a:rPr lang="en-US" altLang="ja-JP" sz="2000" i="1" dirty="0" smtClean="0">
                <a:solidFill>
                  <a:srgbClr val="0070C0"/>
                </a:solidFill>
              </a:rPr>
              <a:t>Stochastic </a:t>
            </a:r>
            <a:r>
              <a:rPr lang="en-US" altLang="ja-JP" sz="2000" i="1" dirty="0" err="1" smtClean="0">
                <a:solidFill>
                  <a:srgbClr val="0070C0"/>
                </a:solidFill>
              </a:rPr>
              <a:t>variational</a:t>
            </a:r>
            <a:r>
              <a:rPr lang="en-US" altLang="ja-JP" sz="2000" i="1" dirty="0" smtClean="0">
                <a:solidFill>
                  <a:srgbClr val="0070C0"/>
                </a:solidFill>
              </a:rPr>
              <a:t> method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ja-JP" dirty="0" smtClean="0"/>
              <a:t>To obtain the well </a:t>
            </a:r>
            <a:r>
              <a:rPr kumimoji="1" lang="en-US" altLang="ja-JP" dirty="0" err="1" smtClean="0"/>
              <a:t>variational</a:t>
            </a:r>
            <a:r>
              <a:rPr kumimoji="1" lang="en-US" altLang="ja-JP" dirty="0" smtClean="0"/>
              <a:t> </a:t>
            </a:r>
            <a:br>
              <a:rPr kumimoji="1" lang="en-US" altLang="ja-JP" dirty="0" smtClean="0"/>
            </a:br>
            <a:r>
              <a:rPr kumimoji="1" lang="en-US" altLang="ja-JP" dirty="0" smtClean="0"/>
              <a:t>basis, we increase the basis </a:t>
            </a:r>
            <a:br>
              <a:rPr kumimoji="1" lang="en-US" altLang="ja-JP" dirty="0" smtClean="0"/>
            </a:br>
            <a:r>
              <a:rPr kumimoji="1" lang="en-US" altLang="ja-JP" dirty="0" smtClean="0"/>
              <a:t>size one-by-one by searching </a:t>
            </a:r>
            <a:br>
              <a:rPr kumimoji="1" lang="en-US" altLang="ja-JP" dirty="0" smtClean="0"/>
            </a:br>
            <a:r>
              <a:rPr kumimoji="1" lang="en-US" altLang="ja-JP" dirty="0" smtClean="0"/>
              <a:t>for the best </a:t>
            </a:r>
            <a:r>
              <a:rPr kumimoji="1" lang="en-US" altLang="ja-JP" dirty="0" err="1" smtClean="0"/>
              <a:t>variational</a:t>
            </a:r>
            <a:r>
              <a:rPr kumimoji="1" lang="en-US" altLang="ja-JP" dirty="0" smtClean="0"/>
              <a:t> </a:t>
            </a:r>
            <a:br>
              <a:rPr kumimoji="1" lang="en-US" altLang="ja-JP" dirty="0" smtClean="0"/>
            </a:br>
            <a:r>
              <a:rPr kumimoji="1" lang="en-US" altLang="ja-JP" dirty="0" smtClean="0"/>
              <a:t>parameter </a:t>
            </a:r>
            <a:r>
              <a:rPr kumimoji="1" lang="en-US" altLang="ja-JP" i="1" dirty="0" smtClean="0"/>
              <a:t>A</a:t>
            </a:r>
            <a:r>
              <a:rPr lang="en-US" altLang="ja-JP" i="1" baseline="-25000" dirty="0" smtClean="0"/>
              <a:t>i</a:t>
            </a:r>
            <a:r>
              <a:rPr lang="en-US" altLang="ja-JP" i="1" dirty="0" smtClean="0"/>
              <a:t> </a:t>
            </a:r>
            <a:r>
              <a:rPr lang="en-US" altLang="ja-JP" dirty="0" smtClean="0"/>
              <a:t>among many </a:t>
            </a:r>
            <a:br>
              <a:rPr lang="en-US" altLang="ja-JP" dirty="0" smtClean="0"/>
            </a:br>
            <a:r>
              <a:rPr lang="en-US" altLang="ja-JP" dirty="0" smtClean="0"/>
              <a:t>random trials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dirty="0" err="1"/>
              <a:t>Diagonalize</a:t>
            </a:r>
            <a:r>
              <a:rPr lang="en-US" altLang="ja-JP" dirty="0"/>
              <a:t> full complex Hamiltonian</a:t>
            </a:r>
            <a:br>
              <a:rPr lang="en-US" altLang="ja-JP" dirty="0"/>
            </a:br>
            <a:r>
              <a:rPr lang="en-US" altLang="ja-JP" dirty="0"/>
              <a:t>by using basis optimized for the </a:t>
            </a:r>
            <a:br>
              <a:rPr lang="en-US" altLang="ja-JP" dirty="0"/>
            </a:br>
            <a:r>
              <a:rPr lang="en-US" altLang="ja-JP" dirty="0"/>
              <a:t>real part of the </a:t>
            </a:r>
            <a:r>
              <a:rPr lang="en-US" altLang="ja-JP" dirty="0" smtClean="0"/>
              <a:t>Hamiltonian</a:t>
            </a:r>
            <a:endParaRPr lang="en-US" altLang="ja-JP" dirty="0"/>
          </a:p>
        </p:txBody>
      </p:sp>
      <p:pic>
        <p:nvPicPr>
          <p:cNvPr id="9" name="図 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3412162"/>
            <a:ext cx="775532" cy="232862"/>
          </a:xfrm>
          <a:prstGeom prst="rect">
            <a:avLst/>
          </a:prstGeom>
        </p:spPr>
      </p:pic>
      <p:pic>
        <p:nvPicPr>
          <p:cNvPr id="14" name="図 1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4361" y="3376056"/>
            <a:ext cx="1464945" cy="262890"/>
          </a:xfrm>
          <a:prstGeom prst="rect">
            <a:avLst/>
          </a:prstGeom>
        </p:spPr>
      </p:pic>
      <p:sp>
        <p:nvSpPr>
          <p:cNvPr id="19" name="右矢印 18"/>
          <p:cNvSpPr/>
          <p:nvPr/>
        </p:nvSpPr>
        <p:spPr>
          <a:xfrm>
            <a:off x="2771800" y="3441778"/>
            <a:ext cx="216024" cy="13144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円/楕円 19"/>
          <p:cNvSpPr/>
          <p:nvPr/>
        </p:nvSpPr>
        <p:spPr>
          <a:xfrm>
            <a:off x="5562096" y="3234196"/>
            <a:ext cx="252000" cy="252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円/楕円 21"/>
          <p:cNvSpPr/>
          <p:nvPr/>
        </p:nvSpPr>
        <p:spPr>
          <a:xfrm>
            <a:off x="5562096" y="3762540"/>
            <a:ext cx="252000" cy="252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円/楕円 22"/>
          <p:cNvSpPr/>
          <p:nvPr/>
        </p:nvSpPr>
        <p:spPr>
          <a:xfrm>
            <a:off x="6156176" y="3234196"/>
            <a:ext cx="252000" cy="252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円/楕円 23"/>
          <p:cNvSpPr/>
          <p:nvPr/>
        </p:nvSpPr>
        <p:spPr>
          <a:xfrm>
            <a:off x="6156176" y="3750711"/>
            <a:ext cx="252000" cy="252000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6" name="直線矢印コネクタ 25"/>
          <p:cNvCxnSpPr/>
          <p:nvPr/>
        </p:nvCxnSpPr>
        <p:spPr>
          <a:xfrm flipV="1">
            <a:off x="5688096" y="3360196"/>
            <a:ext cx="0" cy="52834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矢印コネクタ 26"/>
          <p:cNvCxnSpPr/>
          <p:nvPr/>
        </p:nvCxnSpPr>
        <p:spPr>
          <a:xfrm flipV="1">
            <a:off x="5688096" y="3360196"/>
            <a:ext cx="594080" cy="29582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線矢印コネクタ 30"/>
          <p:cNvCxnSpPr/>
          <p:nvPr/>
        </p:nvCxnSpPr>
        <p:spPr>
          <a:xfrm>
            <a:off x="5940152" y="3551919"/>
            <a:ext cx="342024" cy="32479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円/楕円 33"/>
          <p:cNvSpPr/>
          <p:nvPr/>
        </p:nvSpPr>
        <p:spPr>
          <a:xfrm>
            <a:off x="7074264" y="3272425"/>
            <a:ext cx="252000" cy="252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円/楕円 34"/>
          <p:cNvSpPr/>
          <p:nvPr/>
        </p:nvSpPr>
        <p:spPr>
          <a:xfrm>
            <a:off x="7074264" y="3800769"/>
            <a:ext cx="252000" cy="252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円/楕円 35"/>
          <p:cNvSpPr/>
          <p:nvPr/>
        </p:nvSpPr>
        <p:spPr>
          <a:xfrm>
            <a:off x="7668344" y="3272425"/>
            <a:ext cx="252000" cy="252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円/楕円 36"/>
          <p:cNvSpPr/>
          <p:nvPr/>
        </p:nvSpPr>
        <p:spPr>
          <a:xfrm>
            <a:off x="7668344" y="3788940"/>
            <a:ext cx="252000" cy="252000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38" name="直線矢印コネクタ 37"/>
          <p:cNvCxnSpPr/>
          <p:nvPr/>
        </p:nvCxnSpPr>
        <p:spPr>
          <a:xfrm flipV="1">
            <a:off x="7200264" y="3398425"/>
            <a:ext cx="0" cy="52834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線矢印コネクタ 38"/>
          <p:cNvCxnSpPr/>
          <p:nvPr/>
        </p:nvCxnSpPr>
        <p:spPr>
          <a:xfrm flipV="1">
            <a:off x="7200264" y="3656021"/>
            <a:ext cx="594080" cy="3823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線矢印コネクタ 39"/>
          <p:cNvCxnSpPr/>
          <p:nvPr/>
        </p:nvCxnSpPr>
        <p:spPr>
          <a:xfrm flipV="1">
            <a:off x="7794344" y="3398425"/>
            <a:ext cx="1" cy="51651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テキスト ボックス 44"/>
          <p:cNvSpPr txBox="1"/>
          <p:nvPr/>
        </p:nvSpPr>
        <p:spPr>
          <a:xfrm>
            <a:off x="5371178" y="3402678"/>
            <a:ext cx="381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i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x</a:t>
            </a:r>
            <a:r>
              <a:rPr kumimoji="1" lang="en-US" altLang="ja-JP" baseline="-25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1</a:t>
            </a:r>
            <a:endParaRPr kumimoji="1" lang="ja-JP" altLang="en-US" dirty="0">
              <a:latin typeface="Cambria Math" panose="02040503050406030204" pitchFamily="18" charset="0"/>
            </a:endParaRPr>
          </a:p>
        </p:txBody>
      </p:sp>
      <p:sp>
        <p:nvSpPr>
          <p:cNvPr id="46" name="テキスト ボックス 45"/>
          <p:cNvSpPr txBox="1"/>
          <p:nvPr/>
        </p:nvSpPr>
        <p:spPr>
          <a:xfrm>
            <a:off x="5783807" y="3142475"/>
            <a:ext cx="381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i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x</a:t>
            </a:r>
            <a:r>
              <a:rPr lang="en-US" altLang="ja-JP" baseline="-25000" dirty="0">
                <a:latin typeface="Cambria Math" panose="02040503050406030204" pitchFamily="18" charset="0"/>
                <a:ea typeface="Cambria Math" panose="02040503050406030204" pitchFamily="18" charset="0"/>
              </a:rPr>
              <a:t>2</a:t>
            </a:r>
            <a:endParaRPr kumimoji="1" lang="ja-JP" altLang="en-US" dirty="0">
              <a:latin typeface="Cambria Math" panose="02040503050406030204" pitchFamily="18" charset="0"/>
            </a:endParaRPr>
          </a:p>
        </p:txBody>
      </p:sp>
      <p:sp>
        <p:nvSpPr>
          <p:cNvPr id="47" name="テキスト ボックス 46"/>
          <p:cNvSpPr txBox="1"/>
          <p:nvPr/>
        </p:nvSpPr>
        <p:spPr>
          <a:xfrm>
            <a:off x="5840558" y="3557437"/>
            <a:ext cx="381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i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x</a:t>
            </a:r>
            <a:r>
              <a:rPr lang="en-US" altLang="ja-JP" baseline="-25000" dirty="0">
                <a:latin typeface="Cambria Math" panose="02040503050406030204" pitchFamily="18" charset="0"/>
                <a:ea typeface="Cambria Math" panose="02040503050406030204" pitchFamily="18" charset="0"/>
              </a:rPr>
              <a:t>3</a:t>
            </a:r>
            <a:endParaRPr kumimoji="1" lang="ja-JP" altLang="en-US" dirty="0">
              <a:latin typeface="Cambria Math" panose="02040503050406030204" pitchFamily="18" charset="0"/>
            </a:endParaRPr>
          </a:p>
        </p:txBody>
      </p:sp>
      <p:sp>
        <p:nvSpPr>
          <p:cNvPr id="48" name="テキスト ボックス 47"/>
          <p:cNvSpPr txBox="1"/>
          <p:nvPr/>
        </p:nvSpPr>
        <p:spPr>
          <a:xfrm>
            <a:off x="6883346" y="3471355"/>
            <a:ext cx="386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i="1" dirty="0">
                <a:latin typeface="Cambria Math" panose="02040503050406030204" pitchFamily="18" charset="0"/>
                <a:ea typeface="Cambria Math" panose="02040503050406030204" pitchFamily="18" charset="0"/>
              </a:rPr>
              <a:t>y</a:t>
            </a:r>
            <a:r>
              <a:rPr kumimoji="1" lang="en-US" altLang="ja-JP" baseline="-25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1</a:t>
            </a:r>
            <a:endParaRPr kumimoji="1" lang="ja-JP" altLang="en-US" dirty="0">
              <a:latin typeface="Cambria Math" panose="02040503050406030204" pitchFamily="18" charset="0"/>
            </a:endParaRPr>
          </a:p>
        </p:txBody>
      </p:sp>
      <p:sp>
        <p:nvSpPr>
          <p:cNvPr id="49" name="テキスト ボックス 48"/>
          <p:cNvSpPr txBox="1"/>
          <p:nvPr/>
        </p:nvSpPr>
        <p:spPr>
          <a:xfrm>
            <a:off x="7794345" y="3431437"/>
            <a:ext cx="386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i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y</a:t>
            </a:r>
            <a:r>
              <a:rPr lang="en-US" altLang="ja-JP" baseline="-25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2</a:t>
            </a:r>
            <a:endParaRPr kumimoji="1" lang="ja-JP" altLang="en-US" dirty="0">
              <a:latin typeface="Cambria Math" panose="02040503050406030204" pitchFamily="18" charset="0"/>
            </a:endParaRPr>
          </a:p>
        </p:txBody>
      </p:sp>
      <p:sp>
        <p:nvSpPr>
          <p:cNvPr id="50" name="テキスト ボックス 49"/>
          <p:cNvSpPr txBox="1"/>
          <p:nvPr/>
        </p:nvSpPr>
        <p:spPr>
          <a:xfrm>
            <a:off x="7303145" y="3327141"/>
            <a:ext cx="386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i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y</a:t>
            </a:r>
            <a:r>
              <a:rPr lang="en-US" altLang="ja-JP" baseline="-25000" dirty="0">
                <a:latin typeface="Cambria Math" panose="02040503050406030204" pitchFamily="18" charset="0"/>
                <a:ea typeface="Cambria Math" panose="02040503050406030204" pitchFamily="18" charset="0"/>
              </a:rPr>
              <a:t>3</a:t>
            </a:r>
            <a:endParaRPr kumimoji="1" lang="ja-JP" altLang="en-US" dirty="0">
              <a:latin typeface="Cambria Math" panose="02040503050406030204" pitchFamily="18" charset="0"/>
            </a:endParaRPr>
          </a:p>
        </p:txBody>
      </p:sp>
      <p:sp>
        <p:nvSpPr>
          <p:cNvPr id="11" name="日付プレースホルダー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dirty="0" smtClean="0"/>
              <a:t>2016/7/26</a:t>
            </a:r>
            <a:endParaRPr kumimoji="1" lang="ja-JP" altLang="en-US" dirty="0"/>
          </a:p>
        </p:txBody>
      </p:sp>
      <p:sp>
        <p:nvSpPr>
          <p:cNvPr id="12" name="スライド番号プレースホルダー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25</a:t>
            </a:fld>
            <a:endParaRPr kumimoji="1" lang="ja-JP" altLang="en-US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7177432" y="5405456"/>
            <a:ext cx="2565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Energy convergence curve for </a:t>
            </a:r>
            <a:r>
              <a:rPr lang="en-US" altLang="ja-JP" dirty="0" smtClean="0"/>
              <a:t>KNN</a:t>
            </a:r>
            <a:endParaRPr kumimoji="1" lang="ja-JP" altLang="en-US" dirty="0"/>
          </a:p>
        </p:txBody>
      </p:sp>
      <p:sp>
        <p:nvSpPr>
          <p:cNvPr id="41" name="テキスト ボックス 40"/>
          <p:cNvSpPr txBox="1"/>
          <p:nvPr/>
        </p:nvSpPr>
        <p:spPr>
          <a:xfrm>
            <a:off x="4915663" y="316380"/>
            <a:ext cx="422833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dirty="0" err="1"/>
              <a:t>Varga</a:t>
            </a:r>
            <a:r>
              <a:rPr lang="en-US" altLang="ja-JP" sz="1600" dirty="0"/>
              <a:t>, Suzuki, </a:t>
            </a:r>
            <a:r>
              <a:rPr lang="en-US" altLang="ja-JP" sz="1600" dirty="0" smtClean="0"/>
              <a:t>Phys. Rev C52 </a:t>
            </a:r>
            <a:r>
              <a:rPr lang="en-US" altLang="ja-JP" sz="1600" dirty="0"/>
              <a:t>(</a:t>
            </a:r>
            <a:r>
              <a:rPr lang="en-US" altLang="ja-JP" sz="1600" dirty="0" smtClean="0"/>
              <a:t>1995) 2885.</a:t>
            </a:r>
          </a:p>
          <a:p>
            <a:r>
              <a:rPr lang="en-US" altLang="ja-JP" sz="1600" dirty="0" err="1" smtClean="0"/>
              <a:t>Varga</a:t>
            </a:r>
            <a:r>
              <a:rPr lang="en-US" altLang="ja-JP" sz="1600" dirty="0" smtClean="0"/>
              <a:t>, Suzuki, Comp. </a:t>
            </a:r>
            <a:r>
              <a:rPr lang="en-US" altLang="ja-JP" sz="1600" dirty="0" err="1" smtClean="0"/>
              <a:t>Pnys</a:t>
            </a:r>
            <a:r>
              <a:rPr lang="en-US" altLang="ja-JP" sz="1600" dirty="0" smtClean="0"/>
              <a:t>. Com. 106 (1997) 157.</a:t>
            </a:r>
            <a:endParaRPr lang="ja-JP" alt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2442163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6833" y="4194859"/>
            <a:ext cx="3510479" cy="2457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23528" y="168514"/>
            <a:ext cx="8229600" cy="579485"/>
          </a:xfrm>
        </p:spPr>
        <p:txBody>
          <a:bodyPr>
            <a:normAutofit/>
          </a:bodyPr>
          <a:lstStyle/>
          <a:p>
            <a:pPr algn="l"/>
            <a:r>
              <a:rPr kumimoji="1" lang="en-US" altLang="ja-JP" sz="3200" i="1" dirty="0" smtClean="0">
                <a:solidFill>
                  <a:srgbClr val="0070C0"/>
                </a:solidFill>
              </a:rPr>
              <a:t>Correlated Gaussian basis</a:t>
            </a:r>
            <a:endParaRPr kumimoji="1" lang="ja-JP" altLang="en-US" sz="3200" i="1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正方形/長方形 3"/>
              <p:cNvSpPr/>
              <p:nvPr/>
            </p:nvSpPr>
            <p:spPr>
              <a:xfrm>
                <a:off x="1540569" y="608767"/>
                <a:ext cx="4752528" cy="11482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>
                <a:defPPr>
                  <a:defRPr lang="ja-JP"/>
                </a:defPPr>
                <a:lvl1pPr marL="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ja-JP" smtClean="0">
                          <a:latin typeface="Cambria Math"/>
                        </a:rPr>
                        <m:t>Ψ</m:t>
                      </m:r>
                      <m:r>
                        <a:rPr lang="en-US" altLang="ja-JP" i="1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altLang="ja-JP" i="1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altLang="ja-JP" b="0" i="1" smtClean="0">
                              <a:latin typeface="Cambria Math"/>
                            </a:rPr>
                            <m:t>𝑖</m:t>
                          </m:r>
                          <m:r>
                            <a:rPr lang="en-US" altLang="ja-JP" i="1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altLang="ja-JP" b="0" i="1" smtClean="0">
                              <a:latin typeface="Cambria Math"/>
                            </a:rPr>
                            <m:t>𝐾</m:t>
                          </m:r>
                        </m:sup>
                        <m:e>
                          <m:sSub>
                            <m:sSubPr>
                              <m:ctrlPr>
                                <a:rPr lang="en-US" altLang="ja-JP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ja-JP" i="1">
                                  <a:latin typeface="Cambria Math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altLang="ja-JP" b="0" i="1" smtClean="0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ja-JP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ja-JP" i="1">
                                  <a:latin typeface="Cambria Math"/>
                                </a:rPr>
                                <m:t>𝜙</m:t>
                              </m:r>
                            </m:e>
                            <m:sub>
                              <m:r>
                                <a:rPr lang="en-US" altLang="ja-JP" b="0" i="1" smtClean="0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  <m:r>
                        <a:rPr lang="en-US" altLang="ja-JP" b="0" i="1" smtClean="0">
                          <a:latin typeface="Cambria Math"/>
                        </a:rPr>
                        <m:t>,  </m:t>
                      </m:r>
                      <m:sSub>
                        <m:sSubPr>
                          <m:ctrlPr>
                            <a:rPr lang="en-US" altLang="ja-JP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ja-JP" i="1">
                              <a:latin typeface="Cambria Math"/>
                            </a:rPr>
                            <m:t>𝜙</m:t>
                          </m:r>
                        </m:e>
                        <m:sub>
                          <m:r>
                            <a:rPr lang="en-US" altLang="ja-JP" i="1"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en-US" altLang="ja-JP" i="1">
                          <a:latin typeface="Cambria Math"/>
                        </a:rPr>
                        <m:t>=</m:t>
                      </m:r>
                      <m:r>
                        <a:rPr lang="en-US" altLang="ja-JP" i="1">
                          <a:latin typeface="Cambria Math"/>
                          <a:ea typeface="Cambria Math"/>
                        </a:rPr>
                        <m:t>𝒜</m:t>
                      </m:r>
                      <m:r>
                        <a:rPr lang="en-US" altLang="ja-JP" b="0" i="1" smtClean="0">
                          <a:latin typeface="Cambria Math"/>
                        </a:rPr>
                        <m:t> {</m:t>
                      </m:r>
                      <m:sSup>
                        <m:sSupPr>
                          <m:ctrlPr>
                            <a:rPr lang="en-US" altLang="ja-JP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ja-JP" i="1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altLang="ja-JP" i="1"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en-US" altLang="ja-JP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altLang="ja-JP" i="1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altLang="ja-JP" i="1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  <m:acc>
                            <m:accPr>
                              <m:chr m:val="̃"/>
                              <m:ctrlPr>
                                <a:rPr lang="en-US" altLang="ja-JP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altLang="ja-JP" b="1" i="1">
                                  <a:latin typeface="Cambria Math"/>
                                </a:rPr>
                                <m:t>𝒙</m:t>
                              </m:r>
                            </m:e>
                          </m:acc>
                          <m:sSub>
                            <m:sSubPr>
                              <m:ctrlPr>
                                <a:rPr lang="en-US" altLang="ja-JP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ja-JP" i="1">
                                  <a:latin typeface="Cambria Math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altLang="ja-JP" i="1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altLang="ja-JP" b="1" i="1">
                              <a:latin typeface="Cambria Math"/>
                            </a:rPr>
                            <m:t>𝒙</m:t>
                          </m:r>
                        </m:sup>
                      </m:sSup>
                      <m:sSub>
                        <m:sSubPr>
                          <m:ctrlPr>
                            <a:rPr lang="en-US" altLang="ja-JP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ja-JP" i="1">
                              <a:latin typeface="Cambria Math"/>
                            </a:rPr>
                            <m:t>𝜒</m:t>
                          </m:r>
                        </m:e>
                        <m:sub>
                          <m:r>
                            <a:rPr lang="en-US" altLang="ja-JP" i="1">
                              <a:latin typeface="Cambria Math"/>
                            </a:rPr>
                            <m:t>𝑖𝐽𝑀</m:t>
                          </m:r>
                        </m:sub>
                      </m:sSub>
                      <m:sSub>
                        <m:sSubPr>
                          <m:ctrlPr>
                            <a:rPr lang="en-US" altLang="ja-JP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ja-JP" i="1">
                              <a:latin typeface="Cambria Math"/>
                            </a:rPr>
                            <m:t>𝜂</m:t>
                          </m:r>
                        </m:e>
                        <m:sub>
                          <m:r>
                            <a:rPr lang="en-US" altLang="ja-JP" i="1">
                              <a:latin typeface="Cambria Math"/>
                            </a:rPr>
                            <m:t>𝑖𝑇</m:t>
                          </m:r>
                          <m:sSub>
                            <m:sSubPr>
                              <m:ctrlPr>
                                <a:rPr lang="en-US" altLang="ja-JP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ja-JP" i="1">
                                  <a:latin typeface="Cambria Math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n-US" altLang="ja-JP" i="1">
                                  <a:latin typeface="Cambria Math"/>
                                </a:rPr>
                                <m:t>𝑡</m:t>
                              </m:r>
                            </m:sub>
                          </m:sSub>
                        </m:sub>
                      </m:sSub>
                      <m:r>
                        <a:rPr lang="en-US" altLang="ja-JP" i="1">
                          <a:latin typeface="Cambria Math"/>
                        </a:rPr>
                        <m:t>}</m:t>
                      </m:r>
                    </m:oMath>
                  </m:oMathPara>
                </a14:m>
                <a:endParaRPr lang="en-US" altLang="ja-JP" sz="1600" dirty="0"/>
              </a:p>
              <a:p>
                <a:endParaRPr lang="ja-JP" altLang="en-US" dirty="0"/>
              </a:p>
            </p:txBody>
          </p:sp>
        </mc:Choice>
        <mc:Fallback xmlns="">
          <p:sp>
            <p:nvSpPr>
              <p:cNvPr id="4" name="正方形/長方形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0569" y="608767"/>
                <a:ext cx="4752528" cy="1148264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テキスト ボックス 2"/>
              <p:cNvSpPr txBox="1"/>
              <p:nvPr/>
            </p:nvSpPr>
            <p:spPr>
              <a:xfrm>
                <a:off x="736128" y="1412776"/>
                <a:ext cx="626469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ja-JP"/>
                </a:defPPr>
                <a:lvl1pPr marL="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kumimoji="1" lang="en-US" altLang="ja-JP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kumimoji="1" lang="en-US" altLang="ja-JP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kumimoji="1" lang="en-US" altLang="ja-JP" b="0" i="1" smtClean="0">
                        <a:solidFill>
                          <a:schemeClr val="tx1"/>
                        </a:solidFill>
                        <a:latin typeface="Cambria Math"/>
                      </a:rPr>
                      <m:t>:</m:t>
                    </m:r>
                    <m:d>
                      <m:dPr>
                        <m:ctrlPr>
                          <a:rPr kumimoji="1" lang="en-US" altLang="ja-JP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kumimoji="1" lang="en-US" altLang="ja-JP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𝑁</m:t>
                        </m:r>
                        <m:r>
                          <a:rPr kumimoji="1" lang="en-US" altLang="ja-JP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−1</m:t>
                        </m:r>
                      </m:e>
                    </m:d>
                    <m:r>
                      <a:rPr kumimoji="1" lang="en-US" altLang="ja-JP" b="0" i="1" smtClean="0">
                        <a:solidFill>
                          <a:schemeClr val="tx1"/>
                        </a:solidFill>
                        <a:latin typeface="Cambria Math"/>
                      </a:rPr>
                      <m:t>×</m:t>
                    </m:r>
                    <m:d>
                      <m:dPr>
                        <m:ctrlPr>
                          <a:rPr kumimoji="1" lang="en-US" altLang="ja-JP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kumimoji="1" lang="en-US" altLang="ja-JP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𝑁</m:t>
                        </m:r>
                        <m:r>
                          <a:rPr kumimoji="1" lang="en-US" altLang="ja-JP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−1</m:t>
                        </m:r>
                      </m:e>
                    </m:d>
                    <m:r>
                      <a:rPr kumimoji="1" lang="en-US" altLang="ja-JP" b="0" i="1" smtClean="0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kumimoji="1" lang="en-US" altLang="ja-JP" b="0" i="0" smtClean="0">
                        <a:solidFill>
                          <a:schemeClr val="tx1"/>
                        </a:solidFill>
                        <a:latin typeface="Cambria Math"/>
                      </a:rPr>
                      <m:t>matrix</m:t>
                    </m:r>
                    <m:r>
                      <a:rPr kumimoji="1" lang="en-US" altLang="ja-JP" b="0" i="0" smtClean="0">
                        <a:solidFill>
                          <a:schemeClr val="tx1"/>
                        </a:solidFill>
                        <a:latin typeface="Cambria Math"/>
                      </a:rPr>
                      <m:t> (</m:t>
                    </m:r>
                    <m:r>
                      <m:rPr>
                        <m:sty m:val="p"/>
                      </m:rPr>
                      <a:rPr kumimoji="1" lang="en-US" altLang="ja-JP" b="0" i="0" smtClean="0">
                        <a:solidFill>
                          <a:schemeClr val="tx1"/>
                        </a:solidFill>
                        <a:latin typeface="Cambria Math"/>
                      </a:rPr>
                      <m:t>paramaters</m:t>
                    </m:r>
                    <m:r>
                      <a:rPr kumimoji="1" lang="en-US" altLang="ja-JP" b="0" i="0" smtClean="0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kumimoji="1" lang="en-US" altLang="ja-JP" b="0" i="0" smtClean="0">
                        <a:solidFill>
                          <a:schemeClr val="tx1"/>
                        </a:solidFill>
                        <a:latin typeface="Cambria Math"/>
                      </a:rPr>
                      <m:t>of</m:t>
                    </m:r>
                    <m:r>
                      <a:rPr kumimoji="1" lang="en-US" altLang="ja-JP" b="0" i="0" smtClean="0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kumimoji="1" lang="en-US" altLang="ja-JP" b="0" i="0" smtClean="0">
                        <a:solidFill>
                          <a:schemeClr val="tx1"/>
                        </a:solidFill>
                        <a:latin typeface="Cambria Math"/>
                      </a:rPr>
                      <m:t>coordinates</m:t>
                    </m:r>
                    <m:r>
                      <a:rPr kumimoji="1" lang="en-US" altLang="ja-JP" b="0" i="0" smtClean="0">
                        <a:solidFill>
                          <a:schemeClr val="tx1"/>
                        </a:solidFill>
                        <a:latin typeface="Cambria Math"/>
                      </a:rPr>
                      <m:t> )</m:t>
                    </m:r>
                  </m:oMath>
                </a14:m>
                <a:r>
                  <a:rPr kumimoji="1" lang="ja-JP" altLang="en-US" dirty="0" smtClean="0">
                    <a:solidFill>
                      <a:schemeClr val="tx1"/>
                    </a:solidFill>
                  </a:rPr>
                  <a:t> </a:t>
                </a:r>
                <a:endParaRPr kumimoji="1" lang="ja-JP" alt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テキスト ボックス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6128" y="1412776"/>
                <a:ext cx="6264696" cy="369332"/>
              </a:xfrm>
              <a:prstGeom prst="rect">
                <a:avLst/>
              </a:prstGeom>
              <a:blipFill rotWithShape="1">
                <a:blip r:embed="rId6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正方形/長方形 6"/>
              <p:cNvSpPr/>
              <p:nvPr/>
            </p:nvSpPr>
            <p:spPr>
              <a:xfrm>
                <a:off x="736128" y="1675608"/>
                <a:ext cx="7724304" cy="3945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600"/>
                  </a:spcBef>
                  <a:buClr>
                    <a:srgbClr val="727CA3"/>
                  </a:buClr>
                  <a:buSzPct val="76000"/>
                </a:pPr>
                <a14:m>
                  <m:oMath xmlns:m="http://schemas.openxmlformats.org/officeDocument/2006/math">
                    <m:r>
                      <a:rPr lang="en-US" altLang="ja-JP" b="1" i="1" smtClean="0">
                        <a:solidFill>
                          <a:prstClr val="black"/>
                        </a:solidFill>
                        <a:latin typeface="Cambria Math"/>
                      </a:rPr>
                      <m:t>𝒙</m:t>
                    </m:r>
                    <m:r>
                      <a:rPr lang="en-US" altLang="ja-JP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altLang="ja-JP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ja-JP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ja-JP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𝒙</m:t>
                            </m:r>
                          </m:e>
                          <m:sub>
                            <m:r>
                              <a:rPr lang="en-US" altLang="ja-JP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altLang="ja-JP" i="1">
                            <a:solidFill>
                              <a:prstClr val="black"/>
                            </a:solidFill>
                            <a:latin typeface="Cambria Math"/>
                          </a:rPr>
                          <m:t>, </m:t>
                        </m:r>
                        <m:sSub>
                          <m:sSubPr>
                            <m:ctrlPr>
                              <a:rPr lang="en-US" altLang="ja-JP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ja-JP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𝒙</m:t>
                            </m:r>
                          </m:e>
                          <m:sub>
                            <m:r>
                              <a:rPr lang="en-US" altLang="ja-JP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n-US" altLang="ja-JP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,…</m:t>
                        </m:r>
                        <m:r>
                          <a:rPr lang="en-US" altLang="ja-JP" i="1">
                            <a:solidFill>
                              <a:prstClr val="black"/>
                            </a:solidFill>
                            <a:latin typeface="Cambria Math"/>
                          </a:rPr>
                          <m:t>, </m:t>
                        </m:r>
                        <m:sSub>
                          <m:sSubPr>
                            <m:ctrlPr>
                              <a:rPr lang="en-US" altLang="ja-JP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ja-JP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𝒙</m:t>
                            </m:r>
                          </m:e>
                          <m:sub>
                            <m:r>
                              <a:rPr lang="en-US" altLang="ja-JP" b="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𝑁</m:t>
                            </m:r>
                            <m:r>
                              <a:rPr lang="en-US" altLang="ja-JP" b="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−1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ja-JP" i="1" dirty="0">
                    <a:solidFill>
                      <a:prstClr val="black"/>
                    </a:solidFill>
                    <a:latin typeface="Cambria Math"/>
                  </a:rPr>
                  <a:t>,</a:t>
                </a:r>
                <a:r>
                  <a:rPr lang="en-US" altLang="ja-JP" dirty="0">
                    <a:solidFill>
                      <a:prstClr val="black"/>
                    </a:solidFill>
                  </a:rPr>
                  <a:t> </a:t>
                </a:r>
                <a:r>
                  <a:rPr lang="ja-JP" altLang="en-US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ja-JP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𝜒</m:t>
                        </m:r>
                      </m:e>
                      <m:sub>
                        <m:r>
                          <a:rPr lang="en-US" altLang="ja-JP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𝑖𝐽𝑀</m:t>
                        </m:r>
                      </m:sub>
                    </m:sSub>
                    <m:r>
                      <a:rPr lang="en-US" altLang="ja-JP" i="1">
                        <a:solidFill>
                          <a:prstClr val="black"/>
                        </a:solidFill>
                        <a:latin typeface="Cambria Math"/>
                      </a:rPr>
                      <m:t>:</m:t>
                    </m:r>
                    <m:r>
                      <m:rPr>
                        <m:sty m:val="p"/>
                      </m:rPr>
                      <a:rPr lang="en-US" altLang="ja-JP" i="0">
                        <a:solidFill>
                          <a:prstClr val="black"/>
                        </a:solidFill>
                        <a:latin typeface="Cambria Math"/>
                      </a:rPr>
                      <m:t>spin</m:t>
                    </m:r>
                    <m:r>
                      <a:rPr lang="en-US" altLang="ja-JP" i="0">
                        <a:solidFill>
                          <a:prstClr val="black"/>
                        </a:solidFill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altLang="ja-JP" i="0">
                        <a:solidFill>
                          <a:prstClr val="black"/>
                        </a:solidFill>
                        <a:latin typeface="Cambria Math"/>
                      </a:rPr>
                      <m:t>function</m:t>
                    </m:r>
                  </m:oMath>
                </a14:m>
                <a:r>
                  <a:rPr lang="en-US" altLang="ja-JP" i="1" dirty="0">
                    <a:solidFill>
                      <a:prstClr val="black"/>
                    </a:solidFill>
                    <a:latin typeface="Cambria Math"/>
                  </a:rPr>
                  <a:t>,</a:t>
                </a:r>
                <a:r>
                  <a:rPr lang="en-US" altLang="ja-JP" dirty="0">
                    <a:solidFill>
                      <a:prstClr val="black"/>
                    </a:solidFill>
                  </a:rPr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ja-JP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𝜂</m:t>
                        </m:r>
                      </m:e>
                      <m:sub>
                        <m:r>
                          <a:rPr lang="en-US" altLang="ja-JP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𝑖𝑇</m:t>
                        </m:r>
                        <m:sSub>
                          <m:sSubPr>
                            <m:ctrlPr>
                              <a:rPr lang="en-US" altLang="ja-JP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ja-JP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𝑀</m:t>
                            </m:r>
                          </m:e>
                          <m:sub>
                            <m:r>
                              <a:rPr lang="en-US" altLang="ja-JP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𝑡</m:t>
                            </m:r>
                          </m:sub>
                        </m:sSub>
                      </m:sub>
                    </m:sSub>
                    <m:r>
                      <a:rPr lang="en-US" altLang="ja-JP" i="1">
                        <a:solidFill>
                          <a:prstClr val="black"/>
                        </a:solidFill>
                        <a:latin typeface="Cambria Math"/>
                      </a:rPr>
                      <m:t>:</m:t>
                    </m:r>
                    <m:r>
                      <m:rPr>
                        <m:sty m:val="p"/>
                      </m:rPr>
                      <a:rPr lang="en-US" altLang="ja-JP" i="0">
                        <a:solidFill>
                          <a:prstClr val="black"/>
                        </a:solidFill>
                        <a:latin typeface="Cambria Math"/>
                      </a:rPr>
                      <m:t>isospin</m:t>
                    </m:r>
                    <m:r>
                      <a:rPr lang="en-US" altLang="ja-JP" i="1">
                        <a:solidFill>
                          <a:prstClr val="black"/>
                        </a:solidFill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altLang="ja-JP" i="0">
                        <a:solidFill>
                          <a:prstClr val="black"/>
                        </a:solidFill>
                        <a:latin typeface="Cambria Math"/>
                      </a:rPr>
                      <m:t>function</m:t>
                    </m:r>
                  </m:oMath>
                </a14:m>
                <a:endParaRPr lang="en-US" altLang="ja-JP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7" name="正方形/長方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6128" y="1675608"/>
                <a:ext cx="7724304" cy="394532"/>
              </a:xfrm>
              <a:prstGeom prst="rect">
                <a:avLst/>
              </a:prstGeom>
              <a:blipFill rotWithShape="1">
                <a:blip r:embed="rId7"/>
                <a:stretch>
                  <a:fillRect t="-9231" b="-1538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テキスト ボックス 7"/>
          <p:cNvSpPr txBox="1"/>
          <p:nvPr/>
        </p:nvSpPr>
        <p:spPr>
          <a:xfrm>
            <a:off x="323528" y="1959218"/>
            <a:ext cx="8045857" cy="48320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ja-JP" dirty="0" smtClean="0"/>
              <a:t>Correlated </a:t>
            </a:r>
            <a:r>
              <a:rPr lang="en-US" altLang="ja-JP" dirty="0" smtClean="0"/>
              <a:t>Gaussian basis represent the t</a:t>
            </a:r>
            <a:r>
              <a:rPr kumimoji="1" lang="en-US" altLang="ja-JP" dirty="0" smtClean="0"/>
              <a:t>otal angular momentum </a:t>
            </a:r>
            <a:r>
              <a:rPr kumimoji="1" lang="en-US" altLang="ja-JP" i="1" dirty="0" smtClean="0"/>
              <a:t>L=0,</a:t>
            </a:r>
            <a:r>
              <a:rPr kumimoji="1" lang="en-US" altLang="ja-JP" dirty="0" smtClean="0"/>
              <a:t> </a:t>
            </a:r>
            <a:br>
              <a:rPr kumimoji="1" lang="en-US" altLang="ja-JP" dirty="0" smtClean="0"/>
            </a:br>
            <a:r>
              <a:rPr kumimoji="1" lang="en-US" altLang="ja-JP" dirty="0" smtClean="0"/>
              <a:t>but higher partial wave for each </a:t>
            </a:r>
            <a:r>
              <a:rPr kumimoji="1" lang="en-US" altLang="ja-JP" b="1" i="1" dirty="0" smtClean="0"/>
              <a:t>x</a:t>
            </a:r>
            <a:r>
              <a:rPr kumimoji="1" lang="en-US" altLang="ja-JP" i="1" baseline="-25000" dirty="0" smtClean="0"/>
              <a:t>i</a:t>
            </a:r>
            <a:r>
              <a:rPr kumimoji="1" lang="en-US" altLang="ja-JP" i="1" dirty="0" smtClean="0"/>
              <a:t> </a:t>
            </a:r>
            <a:r>
              <a:rPr kumimoji="1" lang="en-US" altLang="ja-JP" dirty="0" smtClean="0"/>
              <a:t> are included by off-diagonal component of </a:t>
            </a:r>
            <a:r>
              <a:rPr lang="en-US" altLang="ja-JP" i="1" dirty="0" smtClean="0"/>
              <a:t>A</a:t>
            </a:r>
            <a:r>
              <a:rPr lang="en-US" altLang="ja-JP" i="1" baseline="-25000" dirty="0" smtClean="0"/>
              <a:t>i</a:t>
            </a:r>
            <a:r>
              <a:rPr lang="en-US" altLang="ja-JP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ja-JP" dirty="0" smtClean="0"/>
              <a:t>Matrix elements are analytically calculable for </a:t>
            </a:r>
            <a:r>
              <a:rPr kumimoji="1" lang="en-US" altLang="ja-JP" i="1" dirty="0" smtClean="0"/>
              <a:t>N-</a:t>
            </a:r>
            <a:r>
              <a:rPr kumimoji="1" lang="en-US" altLang="ja-JP" dirty="0" smtClean="0"/>
              <a:t>body systems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dirty="0" smtClean="0"/>
              <a:t>Functional form of the correlated Gaussian remains unchanged </a:t>
            </a:r>
            <a:br>
              <a:rPr lang="en-US" altLang="ja-JP" dirty="0" smtClean="0"/>
            </a:br>
            <a:r>
              <a:rPr lang="en-US" altLang="ja-JP" dirty="0" smtClean="0"/>
              <a:t>under the coordinate transformation</a:t>
            </a:r>
          </a:p>
          <a:p>
            <a:endParaRPr kumimoji="1" lang="en-US" altLang="ja-JP" dirty="0"/>
          </a:p>
          <a:p>
            <a:r>
              <a:rPr lang="en-US" altLang="ja-JP" sz="2000" i="1" dirty="0" smtClean="0">
                <a:solidFill>
                  <a:srgbClr val="0070C0"/>
                </a:solidFill>
              </a:rPr>
              <a:t>Stochastic </a:t>
            </a:r>
            <a:r>
              <a:rPr lang="en-US" altLang="ja-JP" sz="2000" i="1" dirty="0" err="1" smtClean="0">
                <a:solidFill>
                  <a:srgbClr val="0070C0"/>
                </a:solidFill>
              </a:rPr>
              <a:t>variational</a:t>
            </a:r>
            <a:r>
              <a:rPr lang="en-US" altLang="ja-JP" sz="2000" i="1" dirty="0" smtClean="0">
                <a:solidFill>
                  <a:srgbClr val="0070C0"/>
                </a:solidFill>
              </a:rPr>
              <a:t> method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ja-JP" dirty="0" smtClean="0"/>
              <a:t>To obtain the well </a:t>
            </a:r>
            <a:r>
              <a:rPr kumimoji="1" lang="en-US" altLang="ja-JP" dirty="0" err="1" smtClean="0"/>
              <a:t>variational</a:t>
            </a:r>
            <a:r>
              <a:rPr kumimoji="1" lang="en-US" altLang="ja-JP" dirty="0" smtClean="0"/>
              <a:t> </a:t>
            </a:r>
            <a:br>
              <a:rPr kumimoji="1" lang="en-US" altLang="ja-JP" dirty="0" smtClean="0"/>
            </a:br>
            <a:r>
              <a:rPr kumimoji="1" lang="en-US" altLang="ja-JP" dirty="0" smtClean="0"/>
              <a:t>basis, we increase the basis </a:t>
            </a:r>
            <a:br>
              <a:rPr kumimoji="1" lang="en-US" altLang="ja-JP" dirty="0" smtClean="0"/>
            </a:br>
            <a:r>
              <a:rPr kumimoji="1" lang="en-US" altLang="ja-JP" dirty="0" smtClean="0"/>
              <a:t>size one-by-one by searching </a:t>
            </a:r>
            <a:br>
              <a:rPr kumimoji="1" lang="en-US" altLang="ja-JP" dirty="0" smtClean="0"/>
            </a:br>
            <a:r>
              <a:rPr kumimoji="1" lang="en-US" altLang="ja-JP" dirty="0" smtClean="0"/>
              <a:t>for the best </a:t>
            </a:r>
            <a:r>
              <a:rPr kumimoji="1" lang="en-US" altLang="ja-JP" dirty="0" err="1" smtClean="0"/>
              <a:t>variational</a:t>
            </a:r>
            <a:r>
              <a:rPr kumimoji="1" lang="en-US" altLang="ja-JP" dirty="0" smtClean="0"/>
              <a:t> </a:t>
            </a:r>
            <a:br>
              <a:rPr kumimoji="1" lang="en-US" altLang="ja-JP" dirty="0" smtClean="0"/>
            </a:br>
            <a:r>
              <a:rPr kumimoji="1" lang="en-US" altLang="ja-JP" dirty="0" smtClean="0"/>
              <a:t>parameter </a:t>
            </a:r>
            <a:r>
              <a:rPr kumimoji="1" lang="en-US" altLang="ja-JP" i="1" dirty="0" smtClean="0"/>
              <a:t>A</a:t>
            </a:r>
            <a:r>
              <a:rPr lang="en-US" altLang="ja-JP" i="1" baseline="-25000" dirty="0" smtClean="0"/>
              <a:t>i</a:t>
            </a:r>
            <a:r>
              <a:rPr lang="en-US" altLang="ja-JP" i="1" dirty="0" smtClean="0"/>
              <a:t> </a:t>
            </a:r>
            <a:r>
              <a:rPr lang="en-US" altLang="ja-JP" dirty="0" smtClean="0"/>
              <a:t>among many </a:t>
            </a:r>
            <a:br>
              <a:rPr lang="en-US" altLang="ja-JP" dirty="0" smtClean="0"/>
            </a:br>
            <a:r>
              <a:rPr lang="en-US" altLang="ja-JP" dirty="0" smtClean="0"/>
              <a:t>random trials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dirty="0" err="1" smtClean="0"/>
              <a:t>Diagonalize</a:t>
            </a:r>
            <a:r>
              <a:rPr lang="en-US" altLang="ja-JP" dirty="0" smtClean="0"/>
              <a:t> full complex Hamiltonian</a:t>
            </a:r>
            <a:br>
              <a:rPr lang="en-US" altLang="ja-JP" dirty="0" smtClean="0"/>
            </a:br>
            <a:r>
              <a:rPr lang="en-US" altLang="ja-JP" dirty="0" smtClean="0"/>
              <a:t>by using basis optimized for the </a:t>
            </a:r>
            <a:br>
              <a:rPr lang="en-US" altLang="ja-JP" dirty="0" smtClean="0"/>
            </a:br>
            <a:r>
              <a:rPr lang="en-US" altLang="ja-JP" dirty="0" smtClean="0"/>
              <a:t>real part of the Hamiltonian</a:t>
            </a:r>
            <a:endParaRPr kumimoji="1" lang="en-US" altLang="ja-JP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kumimoji="1" lang="ja-JP" altLang="en-US" dirty="0"/>
          </a:p>
        </p:txBody>
      </p:sp>
      <p:pic>
        <p:nvPicPr>
          <p:cNvPr id="9" name="図 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3412162"/>
            <a:ext cx="775532" cy="232862"/>
          </a:xfrm>
          <a:prstGeom prst="rect">
            <a:avLst/>
          </a:prstGeom>
        </p:spPr>
      </p:pic>
      <p:pic>
        <p:nvPicPr>
          <p:cNvPr id="14" name="図 1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4361" y="3376056"/>
            <a:ext cx="1464945" cy="262890"/>
          </a:xfrm>
          <a:prstGeom prst="rect">
            <a:avLst/>
          </a:prstGeom>
        </p:spPr>
      </p:pic>
      <p:sp>
        <p:nvSpPr>
          <p:cNvPr id="19" name="右矢印 18"/>
          <p:cNvSpPr/>
          <p:nvPr/>
        </p:nvSpPr>
        <p:spPr>
          <a:xfrm>
            <a:off x="2771800" y="3441778"/>
            <a:ext cx="216024" cy="13144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円/楕円 19"/>
          <p:cNvSpPr/>
          <p:nvPr/>
        </p:nvSpPr>
        <p:spPr>
          <a:xfrm>
            <a:off x="5562096" y="3234196"/>
            <a:ext cx="252000" cy="252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円/楕円 21"/>
          <p:cNvSpPr/>
          <p:nvPr/>
        </p:nvSpPr>
        <p:spPr>
          <a:xfrm>
            <a:off x="5562096" y="3762540"/>
            <a:ext cx="252000" cy="252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円/楕円 22"/>
          <p:cNvSpPr/>
          <p:nvPr/>
        </p:nvSpPr>
        <p:spPr>
          <a:xfrm>
            <a:off x="6156176" y="3234196"/>
            <a:ext cx="252000" cy="252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円/楕円 23"/>
          <p:cNvSpPr/>
          <p:nvPr/>
        </p:nvSpPr>
        <p:spPr>
          <a:xfrm>
            <a:off x="6156176" y="3750711"/>
            <a:ext cx="252000" cy="252000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6" name="直線矢印コネクタ 25"/>
          <p:cNvCxnSpPr/>
          <p:nvPr/>
        </p:nvCxnSpPr>
        <p:spPr>
          <a:xfrm flipV="1">
            <a:off x="5688096" y="3360196"/>
            <a:ext cx="0" cy="52834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矢印コネクタ 26"/>
          <p:cNvCxnSpPr/>
          <p:nvPr/>
        </p:nvCxnSpPr>
        <p:spPr>
          <a:xfrm flipV="1">
            <a:off x="5688096" y="3360196"/>
            <a:ext cx="594080" cy="29582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線矢印コネクタ 30"/>
          <p:cNvCxnSpPr/>
          <p:nvPr/>
        </p:nvCxnSpPr>
        <p:spPr>
          <a:xfrm>
            <a:off x="5940152" y="3551919"/>
            <a:ext cx="342024" cy="32479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円/楕円 33"/>
          <p:cNvSpPr/>
          <p:nvPr/>
        </p:nvSpPr>
        <p:spPr>
          <a:xfrm>
            <a:off x="7074264" y="3272425"/>
            <a:ext cx="252000" cy="252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円/楕円 34"/>
          <p:cNvSpPr/>
          <p:nvPr/>
        </p:nvSpPr>
        <p:spPr>
          <a:xfrm>
            <a:off x="7074264" y="3800769"/>
            <a:ext cx="252000" cy="252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円/楕円 35"/>
          <p:cNvSpPr/>
          <p:nvPr/>
        </p:nvSpPr>
        <p:spPr>
          <a:xfrm>
            <a:off x="7668344" y="3272425"/>
            <a:ext cx="252000" cy="252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円/楕円 36"/>
          <p:cNvSpPr/>
          <p:nvPr/>
        </p:nvSpPr>
        <p:spPr>
          <a:xfrm>
            <a:off x="7668344" y="3788940"/>
            <a:ext cx="252000" cy="252000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38" name="直線矢印コネクタ 37"/>
          <p:cNvCxnSpPr/>
          <p:nvPr/>
        </p:nvCxnSpPr>
        <p:spPr>
          <a:xfrm flipV="1">
            <a:off x="7200264" y="3398425"/>
            <a:ext cx="0" cy="52834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線矢印コネクタ 38"/>
          <p:cNvCxnSpPr/>
          <p:nvPr/>
        </p:nvCxnSpPr>
        <p:spPr>
          <a:xfrm flipV="1">
            <a:off x="7200264" y="3656021"/>
            <a:ext cx="594080" cy="3823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線矢印コネクタ 39"/>
          <p:cNvCxnSpPr/>
          <p:nvPr/>
        </p:nvCxnSpPr>
        <p:spPr>
          <a:xfrm flipV="1">
            <a:off x="7794344" y="3398425"/>
            <a:ext cx="1" cy="51651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テキスト ボックス 44"/>
          <p:cNvSpPr txBox="1"/>
          <p:nvPr/>
        </p:nvSpPr>
        <p:spPr>
          <a:xfrm>
            <a:off x="5371178" y="3402678"/>
            <a:ext cx="381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i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x</a:t>
            </a:r>
            <a:r>
              <a:rPr kumimoji="1" lang="en-US" altLang="ja-JP" baseline="-25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1</a:t>
            </a:r>
            <a:endParaRPr kumimoji="1" lang="ja-JP" altLang="en-US" dirty="0">
              <a:latin typeface="Cambria Math" panose="02040503050406030204" pitchFamily="18" charset="0"/>
            </a:endParaRPr>
          </a:p>
        </p:txBody>
      </p:sp>
      <p:sp>
        <p:nvSpPr>
          <p:cNvPr id="46" name="テキスト ボックス 45"/>
          <p:cNvSpPr txBox="1"/>
          <p:nvPr/>
        </p:nvSpPr>
        <p:spPr>
          <a:xfrm>
            <a:off x="5783807" y="3142475"/>
            <a:ext cx="381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i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x</a:t>
            </a:r>
            <a:r>
              <a:rPr lang="en-US" altLang="ja-JP" baseline="-25000" dirty="0">
                <a:latin typeface="Cambria Math" panose="02040503050406030204" pitchFamily="18" charset="0"/>
                <a:ea typeface="Cambria Math" panose="02040503050406030204" pitchFamily="18" charset="0"/>
              </a:rPr>
              <a:t>2</a:t>
            </a:r>
            <a:endParaRPr kumimoji="1" lang="ja-JP" altLang="en-US" dirty="0">
              <a:latin typeface="Cambria Math" panose="02040503050406030204" pitchFamily="18" charset="0"/>
            </a:endParaRPr>
          </a:p>
        </p:txBody>
      </p:sp>
      <p:sp>
        <p:nvSpPr>
          <p:cNvPr id="47" name="テキスト ボックス 46"/>
          <p:cNvSpPr txBox="1"/>
          <p:nvPr/>
        </p:nvSpPr>
        <p:spPr>
          <a:xfrm>
            <a:off x="5840558" y="3557437"/>
            <a:ext cx="381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i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x</a:t>
            </a:r>
            <a:r>
              <a:rPr lang="en-US" altLang="ja-JP" baseline="-25000" dirty="0">
                <a:latin typeface="Cambria Math" panose="02040503050406030204" pitchFamily="18" charset="0"/>
                <a:ea typeface="Cambria Math" panose="02040503050406030204" pitchFamily="18" charset="0"/>
              </a:rPr>
              <a:t>3</a:t>
            </a:r>
            <a:endParaRPr kumimoji="1" lang="ja-JP" altLang="en-US" dirty="0">
              <a:latin typeface="Cambria Math" panose="02040503050406030204" pitchFamily="18" charset="0"/>
            </a:endParaRPr>
          </a:p>
        </p:txBody>
      </p:sp>
      <p:sp>
        <p:nvSpPr>
          <p:cNvPr id="48" name="テキスト ボックス 47"/>
          <p:cNvSpPr txBox="1"/>
          <p:nvPr/>
        </p:nvSpPr>
        <p:spPr>
          <a:xfrm>
            <a:off x="6883346" y="3471355"/>
            <a:ext cx="386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i="1" dirty="0">
                <a:latin typeface="Cambria Math" panose="02040503050406030204" pitchFamily="18" charset="0"/>
                <a:ea typeface="Cambria Math" panose="02040503050406030204" pitchFamily="18" charset="0"/>
              </a:rPr>
              <a:t>y</a:t>
            </a:r>
            <a:r>
              <a:rPr kumimoji="1" lang="en-US" altLang="ja-JP" baseline="-25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1</a:t>
            </a:r>
            <a:endParaRPr kumimoji="1" lang="ja-JP" altLang="en-US" dirty="0">
              <a:latin typeface="Cambria Math" panose="02040503050406030204" pitchFamily="18" charset="0"/>
            </a:endParaRPr>
          </a:p>
        </p:txBody>
      </p:sp>
      <p:sp>
        <p:nvSpPr>
          <p:cNvPr id="49" name="テキスト ボックス 48"/>
          <p:cNvSpPr txBox="1"/>
          <p:nvPr/>
        </p:nvSpPr>
        <p:spPr>
          <a:xfrm>
            <a:off x="7794345" y="3431437"/>
            <a:ext cx="386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i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y</a:t>
            </a:r>
            <a:r>
              <a:rPr lang="en-US" altLang="ja-JP" baseline="-25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2</a:t>
            </a:r>
            <a:endParaRPr kumimoji="1" lang="ja-JP" altLang="en-US" dirty="0">
              <a:latin typeface="Cambria Math" panose="02040503050406030204" pitchFamily="18" charset="0"/>
            </a:endParaRPr>
          </a:p>
        </p:txBody>
      </p:sp>
      <p:sp>
        <p:nvSpPr>
          <p:cNvPr id="50" name="テキスト ボックス 49"/>
          <p:cNvSpPr txBox="1"/>
          <p:nvPr/>
        </p:nvSpPr>
        <p:spPr>
          <a:xfrm>
            <a:off x="7303145" y="3327141"/>
            <a:ext cx="386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i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y</a:t>
            </a:r>
            <a:r>
              <a:rPr lang="en-US" altLang="ja-JP" baseline="-25000" dirty="0">
                <a:latin typeface="Cambria Math" panose="02040503050406030204" pitchFamily="18" charset="0"/>
                <a:ea typeface="Cambria Math" panose="02040503050406030204" pitchFamily="18" charset="0"/>
              </a:rPr>
              <a:t>3</a:t>
            </a:r>
            <a:endParaRPr kumimoji="1" lang="ja-JP" altLang="en-US" dirty="0">
              <a:latin typeface="Cambria Math" panose="02040503050406030204" pitchFamily="18" charset="0"/>
            </a:endParaRPr>
          </a:p>
        </p:txBody>
      </p:sp>
      <p:sp>
        <p:nvSpPr>
          <p:cNvPr id="11" name="日付プレースホルダー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2016/7/26</a:t>
            </a:r>
            <a:endParaRPr kumimoji="1" lang="ja-JP" altLang="en-US"/>
          </a:p>
        </p:txBody>
      </p:sp>
      <p:sp>
        <p:nvSpPr>
          <p:cNvPr id="12" name="スライド番号プレースホルダー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26</a:t>
            </a:fld>
            <a:endParaRPr kumimoji="1" lang="ja-JP" altLang="en-US" dirty="0"/>
          </a:p>
        </p:txBody>
      </p:sp>
      <p:sp>
        <p:nvSpPr>
          <p:cNvPr id="41" name="テキスト ボックス 40"/>
          <p:cNvSpPr txBox="1"/>
          <p:nvPr/>
        </p:nvSpPr>
        <p:spPr>
          <a:xfrm>
            <a:off x="4915663" y="316380"/>
            <a:ext cx="422833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dirty="0" err="1"/>
              <a:t>Varga</a:t>
            </a:r>
            <a:r>
              <a:rPr lang="en-US" altLang="ja-JP" sz="1600" dirty="0"/>
              <a:t>, Suzuki, </a:t>
            </a:r>
            <a:r>
              <a:rPr lang="en-US" altLang="ja-JP" sz="1600" dirty="0" smtClean="0"/>
              <a:t>Phys. Rev C52 </a:t>
            </a:r>
            <a:r>
              <a:rPr lang="en-US" altLang="ja-JP" sz="1600" dirty="0"/>
              <a:t>(</a:t>
            </a:r>
            <a:r>
              <a:rPr lang="en-US" altLang="ja-JP" sz="1600" dirty="0" smtClean="0"/>
              <a:t>1995) 2885.</a:t>
            </a:r>
          </a:p>
          <a:p>
            <a:r>
              <a:rPr lang="en-US" altLang="ja-JP" sz="1600" dirty="0" err="1" smtClean="0"/>
              <a:t>Varga</a:t>
            </a:r>
            <a:r>
              <a:rPr lang="en-US" altLang="ja-JP" sz="1600" dirty="0" smtClean="0"/>
              <a:t>, Suzuki, Comp. </a:t>
            </a:r>
            <a:r>
              <a:rPr lang="en-US" altLang="ja-JP" sz="1600" dirty="0" err="1" smtClean="0"/>
              <a:t>Pnys</a:t>
            </a:r>
            <a:r>
              <a:rPr lang="en-US" altLang="ja-JP" sz="1600" dirty="0" smtClean="0"/>
              <a:t>. Com. 106 (1997) 157.</a:t>
            </a:r>
            <a:endParaRPr lang="ja-JP" altLang="en-US" sz="1600" dirty="0" smtClean="0"/>
          </a:p>
        </p:txBody>
      </p:sp>
      <p:pic>
        <p:nvPicPr>
          <p:cNvPr id="42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6838" y="4209443"/>
            <a:ext cx="3422516" cy="2442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テキスト ボックス 12"/>
          <p:cNvSpPr txBox="1"/>
          <p:nvPr/>
        </p:nvSpPr>
        <p:spPr>
          <a:xfrm>
            <a:off x="7177432" y="5405456"/>
            <a:ext cx="2565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Energy convergence curve for </a:t>
            </a:r>
            <a:r>
              <a:rPr lang="en-US" altLang="ja-JP" dirty="0" smtClean="0"/>
              <a:t>KNN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055441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角丸四角形 3"/>
          <p:cNvSpPr/>
          <p:nvPr/>
        </p:nvSpPr>
        <p:spPr>
          <a:xfrm>
            <a:off x="323527" y="2522513"/>
            <a:ext cx="8424937" cy="370213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8111" y="-99392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altLang="ja-JP" sz="3600" i="1" dirty="0" err="1" smtClean="0">
                <a:solidFill>
                  <a:srgbClr val="0070C0"/>
                </a:solidFill>
              </a:rPr>
              <a:t>K</a:t>
            </a:r>
            <a:r>
              <a:rPr lang="en-US" altLang="ja-JP" sz="3600" i="1" baseline="30000" dirty="0" err="1" smtClean="0">
                <a:solidFill>
                  <a:srgbClr val="0070C0"/>
                </a:solidFill>
              </a:rPr>
              <a:t>bar</a:t>
            </a:r>
            <a:r>
              <a:rPr lang="en-US" altLang="ja-JP" sz="3600" i="1" dirty="0" err="1" smtClean="0">
                <a:solidFill>
                  <a:srgbClr val="0070C0"/>
                </a:solidFill>
              </a:rPr>
              <a:t>N</a:t>
            </a:r>
            <a:r>
              <a:rPr kumimoji="1" lang="en-US" altLang="ja-JP" sz="3600" i="1" dirty="0" smtClean="0">
                <a:solidFill>
                  <a:srgbClr val="0070C0"/>
                </a:solidFill>
              </a:rPr>
              <a:t> interactions</a:t>
            </a:r>
            <a:endParaRPr kumimoji="1" lang="ja-JP" altLang="en-US" sz="3600" i="1" dirty="0">
              <a:solidFill>
                <a:srgbClr val="0070C0"/>
              </a:solidFill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323527" y="793830"/>
            <a:ext cx="8253798" cy="121571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1">
              <a:spcBef>
                <a:spcPts val="600"/>
              </a:spcBef>
              <a:buClr>
                <a:srgbClr val="727CA3"/>
              </a:buClr>
              <a:buSzPct val="76000"/>
            </a:pPr>
            <a:r>
              <a:rPr lang="en-US" altLang="ja-JP" sz="2800" dirty="0" smtClean="0"/>
              <a:t>SIDDHARTA potential</a:t>
            </a:r>
          </a:p>
          <a:p>
            <a:pPr marL="285750" lvl="1" indent="-285750">
              <a:spcBef>
                <a:spcPts val="600"/>
              </a:spcBef>
              <a:buClr>
                <a:srgbClr val="727CA3"/>
              </a:buClr>
              <a:buSzPct val="76000"/>
              <a:buFont typeface="Wingdings" panose="05000000000000000000" pitchFamily="2" charset="2"/>
              <a:buChar char="Ø"/>
            </a:pPr>
            <a:r>
              <a:rPr lang="en-US" altLang="ja-JP" sz="2000" dirty="0" smtClean="0"/>
              <a:t>Reproduce </a:t>
            </a:r>
            <a:r>
              <a:rPr lang="en-US" altLang="ja-JP" sz="2000" dirty="0"/>
              <a:t>the scattering amplitude by </a:t>
            </a:r>
            <a:r>
              <a:rPr lang="en-US" altLang="ja-JP" sz="2000" dirty="0" smtClean="0"/>
              <a:t>chiral </a:t>
            </a:r>
            <a:r>
              <a:rPr lang="en-US" altLang="ja-JP" sz="2000" dirty="0"/>
              <a:t>SU(3) dynamics using driving </a:t>
            </a:r>
            <a:r>
              <a:rPr lang="en-US" altLang="ja-JP" sz="2000" dirty="0" smtClean="0"/>
              <a:t/>
            </a:r>
            <a:br>
              <a:rPr lang="en-US" altLang="ja-JP" sz="2000" dirty="0" smtClean="0"/>
            </a:br>
            <a:r>
              <a:rPr lang="en-US" altLang="ja-JP" sz="2000" dirty="0" smtClean="0"/>
              <a:t>interaction </a:t>
            </a:r>
            <a:r>
              <a:rPr lang="en-US" altLang="ja-JP" sz="2000" dirty="0"/>
              <a:t>at NLO </a:t>
            </a:r>
            <a:endParaRPr lang="en-US" altLang="ja-JP" sz="2000" dirty="0" smtClean="0"/>
          </a:p>
        </p:txBody>
      </p:sp>
      <p:sp>
        <p:nvSpPr>
          <p:cNvPr id="13" name="正方形/長方形 12"/>
          <p:cNvSpPr/>
          <p:nvPr/>
        </p:nvSpPr>
        <p:spPr>
          <a:xfrm>
            <a:off x="4741318" y="1640745"/>
            <a:ext cx="414681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600" i="1" dirty="0" err="1" smtClean="0"/>
              <a:t>Y.Ikeda</a:t>
            </a:r>
            <a:r>
              <a:rPr lang="en-US" altLang="ja-JP" sz="1600" i="1" dirty="0"/>
              <a:t>, </a:t>
            </a:r>
            <a:r>
              <a:rPr lang="en-US" altLang="ja-JP" sz="1600" i="1" dirty="0" err="1"/>
              <a:t>T.Hyodo</a:t>
            </a:r>
            <a:r>
              <a:rPr lang="en-US" altLang="ja-JP" sz="1600" i="1" dirty="0"/>
              <a:t>, </a:t>
            </a:r>
            <a:r>
              <a:rPr lang="en-US" altLang="ja-JP" sz="1600" i="1" dirty="0" err="1"/>
              <a:t>W.Weise</a:t>
            </a:r>
            <a:r>
              <a:rPr lang="en-US" altLang="ja-JP" sz="1600" i="1" dirty="0"/>
              <a:t>, NPA881 (2012</a:t>
            </a:r>
            <a:r>
              <a:rPr lang="en-US" altLang="ja-JP" sz="1600" i="1" dirty="0" smtClean="0"/>
              <a:t>) 98 .</a:t>
            </a:r>
            <a:endParaRPr lang="en-US" altLang="ja-JP" sz="1600" i="1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2016/7/26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27</a:t>
            </a:fld>
            <a:endParaRPr kumimoji="1" lang="ja-JP" altLang="en-US"/>
          </a:p>
        </p:txBody>
      </p:sp>
      <p:sp>
        <p:nvSpPr>
          <p:cNvPr id="8" name="正方形/長方形 7"/>
          <p:cNvSpPr/>
          <p:nvPr/>
        </p:nvSpPr>
        <p:spPr>
          <a:xfrm>
            <a:off x="4055153" y="835848"/>
            <a:ext cx="483732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i="1" dirty="0" err="1" smtClean="0"/>
              <a:t>K.Miyahara</a:t>
            </a:r>
            <a:r>
              <a:rPr lang="en-US" altLang="ja-JP" i="1" dirty="0"/>
              <a:t>, </a:t>
            </a:r>
            <a:r>
              <a:rPr lang="en-US" altLang="ja-JP" i="1" dirty="0" err="1"/>
              <a:t>T.Hyodo</a:t>
            </a:r>
            <a:r>
              <a:rPr lang="en-US" altLang="ja-JP" i="1" dirty="0"/>
              <a:t>, PRC 93 (2016) 1, 015201.</a:t>
            </a:r>
          </a:p>
        </p:txBody>
      </p:sp>
      <p:sp>
        <p:nvSpPr>
          <p:cNvPr id="17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26518" y="2505441"/>
            <a:ext cx="8229600" cy="3012391"/>
          </a:xfrm>
        </p:spPr>
        <p:txBody>
          <a:bodyPr/>
          <a:lstStyle/>
          <a:p>
            <a:pPr marL="0" indent="0">
              <a:buNone/>
            </a:pPr>
            <a:r>
              <a:rPr kumimoji="1" lang="en-US" altLang="ja-JP" dirty="0" smtClean="0"/>
              <a:t>Description of </a:t>
            </a:r>
            <a:r>
              <a:rPr kumimoji="1" lang="en-US" altLang="ja-JP" i="1" dirty="0" smtClean="0"/>
              <a:t>S=-1</a:t>
            </a:r>
            <a:r>
              <a:rPr kumimoji="1" lang="en-US" altLang="ja-JP" dirty="0" smtClean="0"/>
              <a:t>,</a:t>
            </a:r>
            <a:r>
              <a:rPr kumimoji="1" lang="en-US" altLang="ja-JP" i="1" dirty="0" smtClean="0"/>
              <a:t> </a:t>
            </a:r>
            <a:r>
              <a:rPr kumimoji="1" lang="en-US" altLang="ja-JP" i="1" dirty="0" err="1" smtClean="0"/>
              <a:t>K</a:t>
            </a:r>
            <a:r>
              <a:rPr kumimoji="1" lang="en-US" altLang="ja-JP" i="1" baseline="30000" dirty="0" err="1" smtClean="0"/>
              <a:t>bar</a:t>
            </a:r>
            <a:r>
              <a:rPr kumimoji="1" lang="en-US" altLang="ja-JP" i="1" dirty="0" err="1" smtClean="0"/>
              <a:t>N</a:t>
            </a:r>
            <a:r>
              <a:rPr kumimoji="1" lang="en-US" altLang="ja-JP" i="1" dirty="0" smtClean="0"/>
              <a:t> s-wave </a:t>
            </a:r>
            <a:r>
              <a:rPr kumimoji="1" lang="en-US" altLang="ja-JP" dirty="0" smtClean="0"/>
              <a:t>scattering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kumimoji="1" lang="en-US" altLang="ja-JP" dirty="0" smtClean="0"/>
              <a:t>Interaction </a:t>
            </a:r>
            <a:r>
              <a:rPr kumimoji="1" lang="en-US" altLang="ja-JP" dirty="0" smtClean="0">
                <a:sym typeface="Wingdings" panose="05000000000000000000" pitchFamily="2" charset="2"/>
              </a:rPr>
              <a:t> chiral symmetry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altLang="ja-JP" dirty="0" smtClean="0">
                <a:sym typeface="Wingdings" panose="05000000000000000000" pitchFamily="2" charset="2"/>
              </a:rPr>
              <a:t>Amplitude  </a:t>
            </a:r>
            <a:r>
              <a:rPr lang="en-US" altLang="ja-JP" dirty="0" err="1" smtClean="0">
                <a:sym typeface="Wingdings" panose="05000000000000000000" pitchFamily="2" charset="2"/>
              </a:rPr>
              <a:t>unitarity</a:t>
            </a:r>
            <a:r>
              <a:rPr lang="en-US" altLang="ja-JP" dirty="0" smtClean="0">
                <a:sym typeface="Wingdings" panose="05000000000000000000" pitchFamily="2" charset="2"/>
              </a:rPr>
              <a:t> in coupled channel</a:t>
            </a:r>
            <a:endParaRPr kumimoji="1" lang="ja-JP" altLang="en-US" dirty="0"/>
          </a:p>
        </p:txBody>
      </p:sp>
      <p:grpSp>
        <p:nvGrpSpPr>
          <p:cNvPr id="18" name="グループ化 17"/>
          <p:cNvGrpSpPr/>
          <p:nvPr/>
        </p:nvGrpSpPr>
        <p:grpSpPr>
          <a:xfrm>
            <a:off x="857360" y="4600518"/>
            <a:ext cx="7416824" cy="914400"/>
            <a:chOff x="971600" y="5034880"/>
            <a:chExt cx="7416824" cy="914400"/>
          </a:xfrm>
        </p:grpSpPr>
        <p:sp>
          <p:nvSpPr>
            <p:cNvPr id="19" name="円弧 18"/>
            <p:cNvSpPr/>
            <p:nvPr/>
          </p:nvSpPr>
          <p:spPr>
            <a:xfrm>
              <a:off x="6448491" y="5034880"/>
              <a:ext cx="914400" cy="914400"/>
            </a:xfrm>
            <a:prstGeom prst="arc">
              <a:avLst>
                <a:gd name="adj1" fmla="val 10672290"/>
                <a:gd name="adj2" fmla="val 0"/>
              </a:avLst>
            </a:prstGeom>
            <a:ln w="381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20" name="直線矢印コネクタ 19"/>
            <p:cNvCxnSpPr/>
            <p:nvPr/>
          </p:nvCxnSpPr>
          <p:spPr>
            <a:xfrm>
              <a:off x="971600" y="5517232"/>
              <a:ext cx="432048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線矢印コネクタ 20"/>
            <p:cNvCxnSpPr/>
            <p:nvPr/>
          </p:nvCxnSpPr>
          <p:spPr>
            <a:xfrm>
              <a:off x="1268198" y="5518295"/>
              <a:ext cx="1143562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線矢印コネクタ 21"/>
            <p:cNvCxnSpPr/>
            <p:nvPr/>
          </p:nvCxnSpPr>
          <p:spPr>
            <a:xfrm>
              <a:off x="1488505" y="5518295"/>
              <a:ext cx="1143562" cy="0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線矢印コネクタ 24"/>
            <p:cNvCxnSpPr/>
            <p:nvPr/>
          </p:nvCxnSpPr>
          <p:spPr>
            <a:xfrm>
              <a:off x="971600" y="5117115"/>
              <a:ext cx="800654" cy="328109"/>
            </a:xfrm>
            <a:prstGeom prst="straightConnector1">
              <a:avLst/>
            </a:prstGeom>
            <a:ln w="38100">
              <a:solidFill>
                <a:schemeClr val="tx1"/>
              </a:solidFill>
              <a:prstDash val="dash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線矢印コネクタ 25"/>
            <p:cNvCxnSpPr/>
            <p:nvPr/>
          </p:nvCxnSpPr>
          <p:spPr>
            <a:xfrm flipV="1">
              <a:off x="1755516" y="5117115"/>
              <a:ext cx="876551" cy="400119"/>
            </a:xfrm>
            <a:prstGeom prst="straightConnector1">
              <a:avLst/>
            </a:prstGeom>
            <a:ln w="38100">
              <a:solidFill>
                <a:schemeClr val="tx1"/>
              </a:solidFill>
              <a:prstDash val="dash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円/楕円 26"/>
            <p:cNvSpPr/>
            <p:nvPr/>
          </p:nvSpPr>
          <p:spPr>
            <a:xfrm>
              <a:off x="1484222" y="5157192"/>
              <a:ext cx="576064" cy="576064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28" name="図 27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30575" y="5317174"/>
              <a:ext cx="283357" cy="283357"/>
            </a:xfrm>
            <a:prstGeom prst="rect">
              <a:avLst/>
            </a:prstGeom>
          </p:spPr>
        </p:pic>
        <p:cxnSp>
          <p:nvCxnSpPr>
            <p:cNvPr id="29" name="直線矢印コネクタ 28"/>
            <p:cNvCxnSpPr/>
            <p:nvPr/>
          </p:nvCxnSpPr>
          <p:spPr>
            <a:xfrm>
              <a:off x="3343581" y="5517232"/>
              <a:ext cx="432048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線矢印コネクタ 29"/>
            <p:cNvCxnSpPr/>
            <p:nvPr/>
          </p:nvCxnSpPr>
          <p:spPr>
            <a:xfrm>
              <a:off x="3640179" y="5518295"/>
              <a:ext cx="1143562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線矢印コネクタ 30"/>
            <p:cNvCxnSpPr/>
            <p:nvPr/>
          </p:nvCxnSpPr>
          <p:spPr>
            <a:xfrm>
              <a:off x="3860486" y="5518295"/>
              <a:ext cx="1143562" cy="0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線矢印コネクタ 31"/>
            <p:cNvCxnSpPr/>
            <p:nvPr/>
          </p:nvCxnSpPr>
          <p:spPr>
            <a:xfrm>
              <a:off x="3343581" y="5117115"/>
              <a:ext cx="800654" cy="328109"/>
            </a:xfrm>
            <a:prstGeom prst="straightConnector1">
              <a:avLst/>
            </a:prstGeom>
            <a:ln w="38100">
              <a:solidFill>
                <a:schemeClr val="tx1"/>
              </a:solidFill>
              <a:prstDash val="dash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線矢印コネクタ 32"/>
            <p:cNvCxnSpPr/>
            <p:nvPr/>
          </p:nvCxnSpPr>
          <p:spPr>
            <a:xfrm flipV="1">
              <a:off x="4127497" y="5117115"/>
              <a:ext cx="876551" cy="400119"/>
            </a:xfrm>
            <a:prstGeom prst="straightConnector1">
              <a:avLst/>
            </a:prstGeom>
            <a:ln w="38100">
              <a:solidFill>
                <a:schemeClr val="tx1"/>
              </a:solidFill>
              <a:prstDash val="dash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円/楕円 33"/>
            <p:cNvSpPr/>
            <p:nvPr/>
          </p:nvSpPr>
          <p:spPr>
            <a:xfrm>
              <a:off x="3856203" y="5157192"/>
              <a:ext cx="576064" cy="576064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35" name="図 34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02556" y="5317174"/>
              <a:ext cx="286340" cy="283357"/>
            </a:xfrm>
            <a:prstGeom prst="rect">
              <a:avLst/>
            </a:prstGeom>
          </p:spPr>
        </p:pic>
        <p:cxnSp>
          <p:nvCxnSpPr>
            <p:cNvPr id="36" name="直線矢印コネクタ 35"/>
            <p:cNvCxnSpPr/>
            <p:nvPr/>
          </p:nvCxnSpPr>
          <p:spPr>
            <a:xfrm>
              <a:off x="5580112" y="5517232"/>
              <a:ext cx="432048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直線矢印コネクタ 36"/>
            <p:cNvCxnSpPr/>
            <p:nvPr/>
          </p:nvCxnSpPr>
          <p:spPr>
            <a:xfrm>
              <a:off x="5876710" y="5518295"/>
              <a:ext cx="1143562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線矢印コネクタ 37"/>
            <p:cNvCxnSpPr/>
            <p:nvPr/>
          </p:nvCxnSpPr>
          <p:spPr>
            <a:xfrm flipV="1">
              <a:off x="6097017" y="5517232"/>
              <a:ext cx="2291407" cy="1063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直線矢印コネクタ 38"/>
            <p:cNvCxnSpPr/>
            <p:nvPr/>
          </p:nvCxnSpPr>
          <p:spPr>
            <a:xfrm>
              <a:off x="5580112" y="5117115"/>
              <a:ext cx="800654" cy="328109"/>
            </a:xfrm>
            <a:prstGeom prst="straightConnector1">
              <a:avLst/>
            </a:prstGeom>
            <a:ln w="38100">
              <a:solidFill>
                <a:schemeClr val="tx1"/>
              </a:solidFill>
              <a:prstDash val="dash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円/楕円 39"/>
            <p:cNvSpPr/>
            <p:nvPr/>
          </p:nvSpPr>
          <p:spPr>
            <a:xfrm>
              <a:off x="6092734" y="5157192"/>
              <a:ext cx="576064" cy="576064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41" name="図 40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39087" y="5317174"/>
              <a:ext cx="286340" cy="283357"/>
            </a:xfrm>
            <a:prstGeom prst="rect">
              <a:avLst/>
            </a:prstGeom>
          </p:spPr>
        </p:pic>
        <p:cxnSp>
          <p:nvCxnSpPr>
            <p:cNvPr id="42" name="直線矢印コネクタ 41"/>
            <p:cNvCxnSpPr/>
            <p:nvPr/>
          </p:nvCxnSpPr>
          <p:spPr>
            <a:xfrm flipV="1">
              <a:off x="7511873" y="5085184"/>
              <a:ext cx="876551" cy="400119"/>
            </a:xfrm>
            <a:prstGeom prst="straightConnector1">
              <a:avLst/>
            </a:prstGeom>
            <a:ln w="38100">
              <a:solidFill>
                <a:schemeClr val="tx1"/>
              </a:solidFill>
              <a:prstDash val="dash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円/楕円 42"/>
            <p:cNvSpPr/>
            <p:nvPr/>
          </p:nvSpPr>
          <p:spPr>
            <a:xfrm>
              <a:off x="7240579" y="5125261"/>
              <a:ext cx="576064" cy="576064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44" name="図 43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86932" y="5285243"/>
              <a:ext cx="283357" cy="283357"/>
            </a:xfrm>
            <a:prstGeom prst="rect">
              <a:avLst/>
            </a:prstGeom>
          </p:spPr>
        </p:pic>
        <p:pic>
          <p:nvPicPr>
            <p:cNvPr id="45" name="図 44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32835" y="5317173"/>
              <a:ext cx="394048" cy="141680"/>
            </a:xfrm>
            <a:prstGeom prst="rect">
              <a:avLst/>
            </a:prstGeom>
          </p:spPr>
        </p:pic>
        <p:pic>
          <p:nvPicPr>
            <p:cNvPr id="46" name="図 45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97167" y="5157489"/>
              <a:ext cx="357302" cy="361317"/>
            </a:xfrm>
            <a:prstGeom prst="rect">
              <a:avLst/>
            </a:prstGeom>
          </p:spPr>
        </p:pic>
      </p:grpSp>
      <p:sp>
        <p:nvSpPr>
          <p:cNvPr id="47" name="テキスト ボックス 46"/>
          <p:cNvSpPr txBox="1"/>
          <p:nvPr/>
        </p:nvSpPr>
        <p:spPr>
          <a:xfrm>
            <a:off x="3449408" y="5301315"/>
            <a:ext cx="43661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Kaiser, Siegel, Weise, NPA594, 325(1995).</a:t>
            </a:r>
            <a:endParaRPr kumimoji="1" lang="en-US" altLang="ja-JP" dirty="0" smtClean="0"/>
          </a:p>
          <a:p>
            <a:r>
              <a:rPr lang="en-US" altLang="ja-JP" dirty="0" err="1" smtClean="0"/>
              <a:t>Oset</a:t>
            </a:r>
            <a:r>
              <a:rPr lang="en-US" altLang="ja-JP" dirty="0" smtClean="0"/>
              <a:t>, Ramos, NPA635, 99(1998).</a:t>
            </a:r>
          </a:p>
          <a:p>
            <a:r>
              <a:rPr kumimoji="1" lang="en-US" altLang="ja-JP" dirty="0" err="1" smtClean="0"/>
              <a:t>Hyodo</a:t>
            </a:r>
            <a:r>
              <a:rPr kumimoji="1" lang="en-US" altLang="ja-JP" dirty="0" smtClean="0"/>
              <a:t>, </a:t>
            </a:r>
            <a:r>
              <a:rPr kumimoji="1" lang="en-US" altLang="ja-JP" dirty="0" err="1" smtClean="0"/>
              <a:t>Jido</a:t>
            </a:r>
            <a:r>
              <a:rPr kumimoji="1" lang="en-US" altLang="ja-JP" dirty="0" smtClean="0"/>
              <a:t>, PPNP67, 55(2012).</a:t>
            </a:r>
            <a:endParaRPr kumimoji="1" lang="ja-JP" altLang="en-US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539552" y="2132856"/>
            <a:ext cx="2893869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Chiral SU(3) dynamics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4022829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2016/7/26</a:t>
            </a:r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28</a:t>
            </a:fld>
            <a:endParaRPr kumimoji="1" lang="ja-JP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836712"/>
            <a:ext cx="7704856" cy="5238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249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2016/7/26</a:t>
            </a:r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29</a:t>
            </a:fld>
            <a:endParaRPr kumimoji="1" lang="ja-JP" alt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238" y="338138"/>
            <a:ext cx="7629525" cy="618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5091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コンテンツ プレースホルダ 8"/>
          <p:cNvSpPr>
            <a:spLocks noGrp="1"/>
          </p:cNvSpPr>
          <p:nvPr>
            <p:ph idx="1"/>
          </p:nvPr>
        </p:nvSpPr>
        <p:spPr>
          <a:xfrm>
            <a:off x="257486" y="1556792"/>
            <a:ext cx="4530538" cy="38864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ja-JP" sz="2000" u="sng" dirty="0" smtClean="0"/>
              <a:t>theoretical investigations:</a:t>
            </a:r>
          </a:p>
          <a:p>
            <a:pPr marL="0" indent="0">
              <a:buNone/>
            </a:pPr>
            <a:endParaRPr lang="en-US" altLang="ja-JP" sz="2000" dirty="0" smtClean="0"/>
          </a:p>
          <a:p>
            <a:pPr marL="0" indent="0">
              <a:buNone/>
            </a:pPr>
            <a:endParaRPr lang="en-US" altLang="ja-JP" sz="2000" dirty="0" smtClean="0"/>
          </a:p>
          <a:p>
            <a:pPr marL="0" indent="0">
              <a:buNone/>
            </a:pPr>
            <a:endParaRPr lang="en-US" altLang="ja-JP" sz="2000" dirty="0" smtClean="0"/>
          </a:p>
          <a:p>
            <a:pPr lvl="1">
              <a:buNone/>
            </a:pPr>
            <a:r>
              <a:rPr lang="en-US" altLang="ja-JP" sz="2000" dirty="0" smtClean="0"/>
              <a:t>           </a:t>
            </a:r>
            <a:endParaRPr lang="en-US" altLang="ja-JP" sz="1800" dirty="0" smtClean="0"/>
          </a:p>
        </p:txBody>
      </p:sp>
      <p:sp>
        <p:nvSpPr>
          <p:cNvPr id="16" name="タイトル 1"/>
          <p:cNvSpPr>
            <a:spLocks noGrp="1"/>
          </p:cNvSpPr>
          <p:nvPr>
            <p:ph type="title"/>
          </p:nvPr>
        </p:nvSpPr>
        <p:spPr>
          <a:xfrm>
            <a:off x="457200" y="44624"/>
            <a:ext cx="3754760" cy="706090"/>
          </a:xfrm>
        </p:spPr>
        <p:txBody>
          <a:bodyPr>
            <a:normAutofit/>
          </a:bodyPr>
          <a:lstStyle/>
          <a:p>
            <a:pPr algn="l"/>
            <a:r>
              <a:rPr lang="en-US" altLang="ja-JP" sz="3600" i="1" dirty="0" smtClean="0">
                <a:solidFill>
                  <a:srgbClr val="0000FF"/>
                </a:solidFill>
              </a:rPr>
              <a:t>strange </a:t>
            </a:r>
            <a:r>
              <a:rPr lang="en-US" altLang="ja-JP" sz="3600" i="1" dirty="0" err="1" smtClean="0">
                <a:solidFill>
                  <a:srgbClr val="0000FF"/>
                </a:solidFill>
              </a:rPr>
              <a:t>dibaryon</a:t>
            </a:r>
            <a:r>
              <a:rPr lang="en-US" altLang="ja-JP" sz="3600" i="1" dirty="0" smtClean="0">
                <a:solidFill>
                  <a:srgbClr val="0000FF"/>
                </a:solidFill>
              </a:rPr>
              <a:t> </a:t>
            </a:r>
            <a:endParaRPr kumimoji="1" lang="ja-JP" altLang="en-US" sz="3600" i="1" dirty="0">
              <a:solidFill>
                <a:srgbClr val="0000FF"/>
              </a:solidFill>
            </a:endParaRPr>
          </a:p>
        </p:txBody>
      </p:sp>
      <p:pic>
        <p:nvPicPr>
          <p:cNvPr id="3" name="図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3355" y="257265"/>
            <a:ext cx="2513434" cy="346471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344593"/>
            <a:ext cx="1376526" cy="302881"/>
          </a:xfrm>
          <a:prstGeom prst="rect">
            <a:avLst/>
          </a:prstGeom>
        </p:spPr>
      </p:pic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2016/7/26</a:t>
            </a:r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lang="ja-JP" altLang="en-US" smtClean="0"/>
              <a:pPr/>
              <a:t>3</a:t>
            </a:fld>
            <a:endParaRPr lang="ja-JP" altLang="en-US" dirty="0"/>
          </a:p>
        </p:txBody>
      </p:sp>
      <p:graphicFrame>
        <p:nvGraphicFramePr>
          <p:cNvPr id="10" name="表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5344354"/>
              </p:ext>
            </p:extLst>
          </p:nvPr>
        </p:nvGraphicFramePr>
        <p:xfrm>
          <a:off x="200431" y="1916832"/>
          <a:ext cx="8640960" cy="1920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70230"/>
                <a:gridCol w="3690410"/>
                <a:gridCol w="2880320"/>
              </a:tblGrid>
              <a:tr h="277065">
                <a:tc>
                  <a:txBody>
                    <a:bodyPr/>
                    <a:lstStyle/>
                    <a:p>
                      <a:r>
                        <a:rPr kumimoji="1" lang="ja-JP" altLang="en-US" dirty="0" smtClean="0"/>
                        <a:t>　　</a:t>
                      </a:r>
                      <a:r>
                        <a:rPr kumimoji="1" lang="en-US" altLang="ja-JP" dirty="0" smtClean="0"/>
                        <a:t> interactions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Phenomenological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Chiral</a:t>
                      </a:r>
                      <a:r>
                        <a:rPr kumimoji="1" lang="en-US" altLang="ja-JP" baseline="0" dirty="0" smtClean="0"/>
                        <a:t> SU(3)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69266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dirty="0" err="1" smtClean="0"/>
                        <a:t>Variational</a:t>
                      </a:r>
                      <a:r>
                        <a:rPr kumimoji="1" lang="en-US" altLang="ja-JP" baseline="0" dirty="0" smtClean="0"/>
                        <a:t> </a:t>
                      </a:r>
                      <a:endParaRPr kumimoji="1" lang="ja-JP" alt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800" i="1" dirty="0" smtClean="0">
                          <a:solidFill>
                            <a:prstClr val="black"/>
                          </a:solidFill>
                          <a:ea typeface="+mn-ea"/>
                        </a:rPr>
                        <a:t>Akaishi, Yamazaki[1]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800" i="1" dirty="0" err="1" smtClean="0">
                          <a:solidFill>
                            <a:prstClr val="black"/>
                          </a:solidFill>
                          <a:ea typeface="+mn-ea"/>
                        </a:rPr>
                        <a:t>Wycech</a:t>
                      </a:r>
                      <a:r>
                        <a:rPr lang="en-US" altLang="ja-JP" sz="1800" i="1" dirty="0" smtClean="0">
                          <a:solidFill>
                            <a:prstClr val="black"/>
                          </a:solidFill>
                          <a:ea typeface="+mn-ea"/>
                        </a:rPr>
                        <a:t>, Green[5]</a:t>
                      </a:r>
                      <a:endParaRPr kumimoji="1" lang="ja-JP" alt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ja-JP" sz="1800" i="1" dirty="0" err="1" smtClean="0">
                          <a:solidFill>
                            <a:srgbClr val="0000FF"/>
                          </a:solidFill>
                          <a:ea typeface="+mn-ea"/>
                        </a:rPr>
                        <a:t>Doté</a:t>
                      </a:r>
                      <a:r>
                        <a:rPr lang="en-US" altLang="ja-JP" sz="1800" i="1" dirty="0" smtClean="0">
                          <a:solidFill>
                            <a:srgbClr val="0000FF"/>
                          </a:solidFill>
                          <a:ea typeface="+mn-ea"/>
                        </a:rPr>
                        <a:t>, </a:t>
                      </a:r>
                      <a:r>
                        <a:rPr lang="en-US" altLang="ja-JP" sz="1800" i="1" dirty="0" err="1" smtClean="0">
                          <a:solidFill>
                            <a:srgbClr val="0000FF"/>
                          </a:solidFill>
                          <a:ea typeface="+mn-ea"/>
                        </a:rPr>
                        <a:t>Hyodo</a:t>
                      </a:r>
                      <a:r>
                        <a:rPr lang="en-US" altLang="ja-JP" sz="1800" i="1" dirty="0" smtClean="0">
                          <a:solidFill>
                            <a:srgbClr val="0000FF"/>
                          </a:solidFill>
                          <a:ea typeface="+mn-ea"/>
                        </a:rPr>
                        <a:t>, Weise[4]</a:t>
                      </a:r>
                      <a:r>
                        <a:rPr lang="en-US" altLang="ja-JP" sz="1800" i="1" dirty="0" smtClean="0">
                          <a:solidFill>
                            <a:prstClr val="black"/>
                          </a:solidFill>
                          <a:ea typeface="+mn-ea"/>
                        </a:rPr>
                        <a:t> </a:t>
                      </a:r>
                    </a:p>
                    <a:p>
                      <a:r>
                        <a:rPr kumimoji="1" lang="en-US" altLang="ja-JP" i="1" dirty="0" err="1" smtClean="0">
                          <a:solidFill>
                            <a:srgbClr val="0000FF"/>
                          </a:solidFill>
                        </a:rPr>
                        <a:t>Barnea</a:t>
                      </a:r>
                      <a:r>
                        <a:rPr kumimoji="1" lang="en-US" altLang="ja-JP" i="1" dirty="0" smtClean="0">
                          <a:solidFill>
                            <a:srgbClr val="0000FF"/>
                          </a:solidFill>
                        </a:rPr>
                        <a:t>,</a:t>
                      </a:r>
                      <a:r>
                        <a:rPr kumimoji="1" lang="ja-JP" altLang="en-US" i="1" baseline="0" dirty="0" smtClean="0">
                          <a:solidFill>
                            <a:srgbClr val="0000FF"/>
                          </a:solidFill>
                        </a:rPr>
                        <a:t> </a:t>
                      </a:r>
                      <a:r>
                        <a:rPr kumimoji="1" lang="en-US" altLang="ja-JP" i="1" baseline="0" dirty="0" smtClean="0">
                          <a:solidFill>
                            <a:srgbClr val="0000FF"/>
                          </a:solidFill>
                        </a:rPr>
                        <a:t>Gal, </a:t>
                      </a:r>
                      <a:r>
                        <a:rPr kumimoji="1" lang="en-US" altLang="ja-JP" i="1" baseline="0" dirty="0" err="1" smtClean="0">
                          <a:solidFill>
                            <a:srgbClr val="0000FF"/>
                          </a:solidFill>
                        </a:rPr>
                        <a:t>Liverts</a:t>
                      </a:r>
                      <a:r>
                        <a:rPr kumimoji="1" lang="en-US" altLang="ja-JP" i="1" baseline="0" dirty="0" smtClean="0">
                          <a:solidFill>
                            <a:srgbClr val="0000FF"/>
                          </a:solidFill>
                        </a:rPr>
                        <a:t>[7]</a:t>
                      </a:r>
                    </a:p>
                    <a:p>
                      <a:r>
                        <a:rPr kumimoji="1" lang="en-US" altLang="ja-JP" i="1" baseline="0" dirty="0" smtClean="0">
                          <a:solidFill>
                            <a:srgbClr val="0000FF"/>
                          </a:solidFill>
                        </a:rPr>
                        <a:t>Dote, Inoue, </a:t>
                      </a:r>
                      <a:r>
                        <a:rPr kumimoji="1" lang="en-US" altLang="ja-JP" i="1" baseline="0" dirty="0" err="1" smtClean="0">
                          <a:solidFill>
                            <a:srgbClr val="0000FF"/>
                          </a:solidFill>
                        </a:rPr>
                        <a:t>Myo</a:t>
                      </a:r>
                      <a:r>
                        <a:rPr kumimoji="1" lang="en-US" altLang="ja-JP" i="1" baseline="0" dirty="0" smtClean="0">
                          <a:solidFill>
                            <a:srgbClr val="0000FF"/>
                          </a:solidFill>
                        </a:rPr>
                        <a:t>[8]</a:t>
                      </a:r>
                      <a:endParaRPr kumimoji="1" lang="ja-JP" altLang="en-US" i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</a:tr>
              <a:tr h="48486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dirty="0" err="1" smtClean="0"/>
                        <a:t>Faddeev</a:t>
                      </a:r>
                      <a:r>
                        <a:rPr kumimoji="1" lang="ja-JP" altLang="en-US" baseline="0" dirty="0" smtClean="0"/>
                        <a:t> </a:t>
                      </a:r>
                      <a:r>
                        <a:rPr kumimoji="1" lang="en-US" altLang="ja-JP" baseline="0" dirty="0" err="1" smtClean="0"/>
                        <a:t>eqs</a:t>
                      </a:r>
                      <a:r>
                        <a:rPr kumimoji="1" lang="en-US" altLang="ja-JP" baseline="0" dirty="0" smtClean="0"/>
                        <a:t>.</a:t>
                      </a:r>
                      <a:endParaRPr kumimoji="1" lang="ja-JP" altLang="en-US" dirty="0" smtClean="0"/>
                    </a:p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800" i="1" dirty="0" smtClean="0">
                          <a:solidFill>
                            <a:prstClr val="black"/>
                          </a:solidFill>
                          <a:ea typeface="+mn-ea"/>
                        </a:rPr>
                        <a:t>Shevchenko, Gal , Mares[2]</a:t>
                      </a:r>
                      <a:endParaRPr kumimoji="1" lang="ja-JP" alt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ja-JP" sz="1800" i="1" dirty="0" smtClean="0">
                          <a:solidFill>
                            <a:prstClr val="black"/>
                          </a:solidFill>
                          <a:ea typeface="+mn-ea"/>
                        </a:rPr>
                        <a:t>Ikeda, Sato[3]</a:t>
                      </a:r>
                    </a:p>
                    <a:p>
                      <a:r>
                        <a:rPr kumimoji="1" lang="en-US" altLang="ja-JP" sz="1800" i="1" dirty="0" smtClean="0">
                          <a:solidFill>
                            <a:srgbClr val="0000FF"/>
                          </a:solidFill>
                          <a:ea typeface="+mn-ea"/>
                        </a:rPr>
                        <a:t>Ikeda, </a:t>
                      </a:r>
                      <a:r>
                        <a:rPr kumimoji="1" lang="en-US" altLang="ja-JP" sz="1800" i="1" dirty="0" err="1" smtClean="0">
                          <a:solidFill>
                            <a:srgbClr val="0000FF"/>
                          </a:solidFill>
                          <a:ea typeface="+mn-ea"/>
                        </a:rPr>
                        <a:t>Kamano</a:t>
                      </a:r>
                      <a:r>
                        <a:rPr kumimoji="1" lang="en-US" altLang="ja-JP" sz="1800" i="1" dirty="0" smtClean="0">
                          <a:solidFill>
                            <a:srgbClr val="0000FF"/>
                          </a:solidFill>
                          <a:ea typeface="+mn-ea"/>
                        </a:rPr>
                        <a:t>, Sato[6]</a:t>
                      </a:r>
                      <a:endParaRPr kumimoji="1" lang="ja-JP" altLang="en-US" dirty="0" smtClean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3" name="テキスト ボックス 12"/>
          <p:cNvSpPr txBox="1"/>
          <p:nvPr/>
        </p:nvSpPr>
        <p:spPr>
          <a:xfrm>
            <a:off x="7570786" y="3977735"/>
            <a:ext cx="17944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B</a:t>
            </a:r>
            <a:r>
              <a:rPr lang="en-US" altLang="ja-JP" dirty="0" smtClean="0"/>
              <a:t>lack</a:t>
            </a:r>
            <a:r>
              <a:rPr lang="ja-JP" altLang="en-US" dirty="0" smtClean="0"/>
              <a:t>；</a:t>
            </a:r>
            <a:r>
              <a:rPr lang="en-US" altLang="ja-JP" dirty="0" smtClean="0"/>
              <a:t>E-</a:t>
            </a:r>
            <a:r>
              <a:rPr lang="en-US" altLang="ja-JP" dirty="0" err="1" smtClean="0"/>
              <a:t>indep</a:t>
            </a:r>
            <a:r>
              <a:rPr lang="en-US" altLang="ja-JP" dirty="0" smtClean="0"/>
              <a:t>.</a:t>
            </a:r>
          </a:p>
          <a:p>
            <a:r>
              <a:rPr lang="en-US" altLang="ja-JP" dirty="0" smtClean="0">
                <a:solidFill>
                  <a:srgbClr val="0000FF"/>
                </a:solidFill>
              </a:rPr>
              <a:t>Blue</a:t>
            </a:r>
            <a:r>
              <a:rPr lang="ja-JP" altLang="en-US" dirty="0" smtClean="0">
                <a:solidFill>
                  <a:srgbClr val="0000FF"/>
                </a:solidFill>
              </a:rPr>
              <a:t>；</a:t>
            </a:r>
            <a:r>
              <a:rPr lang="en-US" altLang="ja-JP" dirty="0" smtClean="0">
                <a:solidFill>
                  <a:srgbClr val="0000FF"/>
                </a:solidFill>
              </a:rPr>
              <a:t>E-dep.</a:t>
            </a:r>
            <a:endParaRPr kumimoji="1" lang="ja-JP" altLang="en-US" dirty="0">
              <a:solidFill>
                <a:srgbClr val="0000FF"/>
              </a:solidFill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238875" y="4725144"/>
            <a:ext cx="49685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 smtClean="0"/>
              <a:t>[1]</a:t>
            </a:r>
            <a:r>
              <a:rPr lang="en-US" altLang="ja-JP" sz="1400" dirty="0"/>
              <a:t> </a:t>
            </a:r>
            <a:r>
              <a:rPr lang="en-US" altLang="ja-JP" sz="1400" dirty="0" smtClean="0"/>
              <a:t>Akaishi, Yamazaki</a:t>
            </a:r>
            <a:r>
              <a:rPr lang="en-US" altLang="ja-JP" sz="1400" dirty="0"/>
              <a:t>, </a:t>
            </a:r>
            <a:r>
              <a:rPr lang="en-US" altLang="ja-JP" sz="1400" dirty="0" smtClean="0"/>
              <a:t>PRC </a:t>
            </a:r>
            <a:r>
              <a:rPr lang="en-US" altLang="ja-JP" sz="1400" b="1" dirty="0"/>
              <a:t>65</a:t>
            </a:r>
            <a:r>
              <a:rPr lang="en-US" altLang="ja-JP" sz="1400" dirty="0"/>
              <a:t>, 044005 (2002</a:t>
            </a:r>
            <a:r>
              <a:rPr lang="en-US" altLang="ja-JP" sz="1400" dirty="0" smtClean="0"/>
              <a:t>).</a:t>
            </a:r>
            <a:endParaRPr kumimoji="1" lang="en-US" altLang="ja-JP" sz="1400" dirty="0" smtClean="0"/>
          </a:p>
          <a:p>
            <a:r>
              <a:rPr kumimoji="1" lang="en-US" altLang="ja-JP" sz="1400" dirty="0" smtClean="0"/>
              <a:t>[2]</a:t>
            </a:r>
            <a:r>
              <a:rPr lang="en-US" altLang="ja-JP" sz="1400" dirty="0" smtClean="0"/>
              <a:t> Shevchenko</a:t>
            </a:r>
            <a:r>
              <a:rPr lang="en-US" altLang="ja-JP" sz="1400" dirty="0"/>
              <a:t>, </a:t>
            </a:r>
            <a:r>
              <a:rPr lang="en-US" altLang="ja-JP" sz="1400" dirty="0" smtClean="0"/>
              <a:t>Gal,  </a:t>
            </a:r>
            <a:r>
              <a:rPr lang="en-US" altLang="ja-JP" sz="1400" dirty="0"/>
              <a:t>Mares, </a:t>
            </a:r>
            <a:r>
              <a:rPr lang="en-US" altLang="ja-JP" sz="1400" dirty="0" smtClean="0"/>
              <a:t>PRL. </a:t>
            </a:r>
            <a:r>
              <a:rPr lang="en-US" altLang="ja-JP" sz="1400" b="1" dirty="0"/>
              <a:t>98</a:t>
            </a:r>
            <a:r>
              <a:rPr lang="en-US" altLang="ja-JP" sz="1400" dirty="0"/>
              <a:t>, 082301 (2007</a:t>
            </a:r>
            <a:r>
              <a:rPr lang="en-US" altLang="ja-JP" sz="1400" dirty="0" smtClean="0"/>
              <a:t>).</a:t>
            </a:r>
          </a:p>
          <a:p>
            <a:r>
              <a:rPr kumimoji="1" lang="en-US" altLang="ja-JP" sz="1400" dirty="0" smtClean="0"/>
              <a:t>[3]</a:t>
            </a:r>
            <a:r>
              <a:rPr lang="en-US" altLang="ja-JP" sz="1400" dirty="0"/>
              <a:t> </a:t>
            </a:r>
            <a:r>
              <a:rPr lang="en-US" altLang="ja-JP" sz="1400" dirty="0" smtClean="0"/>
              <a:t>Ikeda, Sato</a:t>
            </a:r>
            <a:r>
              <a:rPr lang="en-US" altLang="ja-JP" sz="1400" dirty="0"/>
              <a:t>, </a:t>
            </a:r>
            <a:r>
              <a:rPr lang="en-US" altLang="ja-JP" sz="1400" dirty="0" smtClean="0"/>
              <a:t>PRC </a:t>
            </a:r>
            <a:r>
              <a:rPr lang="en-US" altLang="ja-JP" sz="1400" b="1" dirty="0"/>
              <a:t>76</a:t>
            </a:r>
            <a:r>
              <a:rPr lang="en-US" altLang="ja-JP" sz="1400" dirty="0"/>
              <a:t>, 035203 (2007</a:t>
            </a:r>
            <a:r>
              <a:rPr lang="en-US" altLang="ja-JP" sz="1400" dirty="0" smtClean="0"/>
              <a:t>).</a:t>
            </a:r>
          </a:p>
          <a:p>
            <a:r>
              <a:rPr lang="en-US" altLang="ja-JP" sz="1400" dirty="0"/>
              <a:t>[4] Dote, </a:t>
            </a:r>
            <a:r>
              <a:rPr lang="en-US" altLang="ja-JP" sz="1400" dirty="0" err="1"/>
              <a:t>Hyodo</a:t>
            </a:r>
            <a:r>
              <a:rPr lang="en-US" altLang="ja-JP" sz="1400" dirty="0"/>
              <a:t> and Weise, NPA </a:t>
            </a:r>
            <a:r>
              <a:rPr lang="en-US" altLang="ja-JP" sz="1400" b="1" dirty="0"/>
              <a:t>804</a:t>
            </a:r>
            <a:r>
              <a:rPr lang="en-US" altLang="ja-JP" sz="1400" dirty="0"/>
              <a:t>, 197 (2008</a:t>
            </a:r>
            <a:r>
              <a:rPr lang="en-US" altLang="ja-JP" sz="1400" dirty="0" smtClean="0"/>
              <a:t>).</a:t>
            </a:r>
            <a:endParaRPr lang="en-US" altLang="ja-JP" sz="1400" dirty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4638041" y="4779149"/>
            <a:ext cx="49685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 smtClean="0"/>
              <a:t>[5]</a:t>
            </a:r>
            <a:r>
              <a:rPr lang="en-US" altLang="ja-JP" sz="1400" dirty="0" smtClean="0"/>
              <a:t> </a:t>
            </a:r>
            <a:r>
              <a:rPr lang="en-US" altLang="ja-JP" sz="1400" dirty="0" err="1"/>
              <a:t>Wycech</a:t>
            </a:r>
            <a:r>
              <a:rPr lang="en-US" altLang="ja-JP" sz="1400" dirty="0"/>
              <a:t> and A. M. Green, </a:t>
            </a:r>
            <a:r>
              <a:rPr lang="en-US" altLang="ja-JP" sz="1400" dirty="0" smtClean="0"/>
              <a:t>PRC </a:t>
            </a:r>
            <a:r>
              <a:rPr lang="en-US" altLang="ja-JP" sz="1400" b="1" dirty="0"/>
              <a:t>79</a:t>
            </a:r>
            <a:r>
              <a:rPr lang="en-US" altLang="ja-JP" sz="1400" dirty="0"/>
              <a:t>, 014001 (2009</a:t>
            </a:r>
            <a:r>
              <a:rPr lang="en-US" altLang="ja-JP" sz="1400" dirty="0" smtClean="0"/>
              <a:t>).</a:t>
            </a:r>
          </a:p>
          <a:p>
            <a:r>
              <a:rPr kumimoji="1" lang="en-US" altLang="ja-JP" sz="1400" dirty="0" smtClean="0"/>
              <a:t>[6]</a:t>
            </a:r>
            <a:r>
              <a:rPr lang="en-US" altLang="ja-JP" sz="1400" dirty="0" smtClean="0"/>
              <a:t> Ikeda</a:t>
            </a:r>
            <a:r>
              <a:rPr lang="en-US" altLang="ja-JP" sz="1400" dirty="0"/>
              <a:t>, </a:t>
            </a:r>
            <a:r>
              <a:rPr lang="en-US" altLang="ja-JP" sz="1400" dirty="0" err="1" smtClean="0"/>
              <a:t>Kamano</a:t>
            </a:r>
            <a:r>
              <a:rPr lang="en-US" altLang="ja-JP" sz="1400" dirty="0" smtClean="0"/>
              <a:t>, Sato</a:t>
            </a:r>
            <a:r>
              <a:rPr lang="en-US" altLang="ja-JP" sz="1400" dirty="0"/>
              <a:t>, </a:t>
            </a:r>
            <a:r>
              <a:rPr lang="en-US" altLang="ja-JP" sz="1400" dirty="0" smtClean="0"/>
              <a:t>PTP </a:t>
            </a:r>
            <a:r>
              <a:rPr lang="en-US" altLang="ja-JP" sz="1400" b="1" dirty="0"/>
              <a:t>124</a:t>
            </a:r>
            <a:r>
              <a:rPr lang="en-US" altLang="ja-JP" sz="1400" dirty="0"/>
              <a:t>, 533 (2010</a:t>
            </a:r>
            <a:r>
              <a:rPr lang="en-US" altLang="ja-JP" sz="1400" dirty="0" smtClean="0"/>
              <a:t>).</a:t>
            </a:r>
          </a:p>
          <a:p>
            <a:r>
              <a:rPr kumimoji="1" lang="en-US" altLang="ja-JP" sz="1400" dirty="0" smtClean="0"/>
              <a:t>[7] </a:t>
            </a:r>
            <a:r>
              <a:rPr kumimoji="1" lang="en-US" altLang="ja-JP" sz="1400" dirty="0" err="1" smtClean="0"/>
              <a:t>Barnea</a:t>
            </a:r>
            <a:r>
              <a:rPr lang="en-US" altLang="ja-JP" sz="1400" dirty="0" smtClean="0"/>
              <a:t>, Gal, </a:t>
            </a:r>
            <a:r>
              <a:rPr lang="en-US" altLang="ja-JP" sz="1400" dirty="0" err="1" smtClean="0"/>
              <a:t>Liverts</a:t>
            </a:r>
            <a:r>
              <a:rPr lang="en-US" altLang="ja-JP" sz="1400" dirty="0" smtClean="0"/>
              <a:t>, PLB </a:t>
            </a:r>
            <a:r>
              <a:rPr lang="en-US" altLang="ja-JP" sz="1400" b="1" dirty="0" smtClean="0"/>
              <a:t>712</a:t>
            </a:r>
            <a:r>
              <a:rPr lang="en-US" altLang="ja-JP" sz="1400" dirty="0" smtClean="0"/>
              <a:t>, 132(2012).</a:t>
            </a:r>
          </a:p>
          <a:p>
            <a:r>
              <a:rPr kumimoji="1" lang="en-US" altLang="ja-JP" sz="1400" dirty="0" smtClean="0"/>
              <a:t>[8] Dote, Inoue, </a:t>
            </a:r>
            <a:r>
              <a:rPr kumimoji="1" lang="en-US" altLang="ja-JP" sz="1400" dirty="0" err="1" smtClean="0"/>
              <a:t>Myo</a:t>
            </a:r>
            <a:r>
              <a:rPr lang="en-US" altLang="ja-JP" sz="1400" dirty="0" smtClean="0"/>
              <a:t>, PTEP 2015, 043D02(2015).</a:t>
            </a:r>
            <a:endParaRPr kumimoji="1" lang="ja-JP" altLang="en-US" sz="1400" dirty="0"/>
          </a:p>
        </p:txBody>
      </p:sp>
      <p:pic>
        <p:nvPicPr>
          <p:cNvPr id="6" name="図 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3" y="3861048"/>
            <a:ext cx="7391273" cy="920969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031738"/>
            <a:ext cx="360040" cy="173126"/>
          </a:xfrm>
          <a:prstGeom prst="rect">
            <a:avLst/>
          </a:prstGeom>
        </p:spPr>
      </p:pic>
      <p:sp>
        <p:nvSpPr>
          <p:cNvPr id="18" name="正方形/長方形 17"/>
          <p:cNvSpPr/>
          <p:nvPr/>
        </p:nvSpPr>
        <p:spPr>
          <a:xfrm>
            <a:off x="540469" y="620688"/>
            <a:ext cx="8195145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altLang="ja-JP" sz="2000" dirty="0">
                <a:solidFill>
                  <a:prstClr val="black"/>
                </a:solidFill>
              </a:rPr>
              <a:t>Deeply binding and compressed systems?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altLang="ja-JP" sz="2000" dirty="0">
                <a:solidFill>
                  <a:prstClr val="black"/>
                </a:solidFill>
              </a:rPr>
              <a:t>A test ground: three-body 	</a:t>
            </a:r>
            <a:r>
              <a:rPr lang="en-US" altLang="ja-JP" sz="2000" dirty="0" smtClean="0">
                <a:solidFill>
                  <a:prstClr val="black"/>
                </a:solidFill>
              </a:rPr>
              <a:t>	</a:t>
            </a:r>
            <a:r>
              <a:rPr lang="ja-JP" altLang="en-US" sz="2000" dirty="0" smtClean="0">
                <a:solidFill>
                  <a:prstClr val="black"/>
                </a:solidFill>
              </a:rPr>
              <a:t>　</a:t>
            </a:r>
            <a:r>
              <a:rPr lang="en-US" altLang="ja-JP" sz="2000" dirty="0" smtClean="0">
                <a:solidFill>
                  <a:prstClr val="black"/>
                </a:solidFill>
              </a:rPr>
              <a:t> </a:t>
            </a:r>
            <a:r>
              <a:rPr lang="en-US" altLang="ja-JP" sz="2000" dirty="0">
                <a:solidFill>
                  <a:prstClr val="black"/>
                </a:solidFill>
              </a:rPr>
              <a:t>system (strange-</a:t>
            </a:r>
            <a:r>
              <a:rPr lang="en-US" altLang="ja-JP" sz="2000" dirty="0" err="1">
                <a:solidFill>
                  <a:prstClr val="black"/>
                </a:solidFill>
              </a:rPr>
              <a:t>dibaryon</a:t>
            </a:r>
            <a:r>
              <a:rPr lang="en-US" altLang="ja-JP" sz="2000" dirty="0">
                <a:solidFill>
                  <a:prstClr val="black"/>
                </a:solidFill>
              </a:rPr>
              <a:t>)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altLang="ja-JP" sz="2000" dirty="0">
                <a:solidFill>
                  <a:prstClr val="black"/>
                </a:solidFill>
              </a:rPr>
              <a:t>many particle dynamics can be examined accurately</a:t>
            </a:r>
            <a:endParaRPr lang="en-US" altLang="ja-JP" sz="3200" dirty="0">
              <a:solidFill>
                <a:prstClr val="black"/>
              </a:solidFill>
            </a:endParaRPr>
          </a:p>
        </p:txBody>
      </p:sp>
      <p:pic>
        <p:nvPicPr>
          <p:cNvPr id="19" name="図 18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1052736"/>
            <a:ext cx="1575435" cy="217170"/>
          </a:xfrm>
          <a:prstGeom prst="rect">
            <a:avLst/>
          </a:prstGeom>
        </p:spPr>
      </p:pic>
      <p:grpSp>
        <p:nvGrpSpPr>
          <p:cNvPr id="20" name="グループ化 19"/>
          <p:cNvGrpSpPr/>
          <p:nvPr/>
        </p:nvGrpSpPr>
        <p:grpSpPr>
          <a:xfrm>
            <a:off x="8126145" y="980728"/>
            <a:ext cx="766335" cy="782372"/>
            <a:chOff x="7668344" y="3429000"/>
            <a:chExt cx="1080120" cy="1080120"/>
          </a:xfrm>
        </p:grpSpPr>
        <p:sp>
          <p:nvSpPr>
            <p:cNvPr id="21" name="円/楕円 20"/>
            <p:cNvSpPr>
              <a:spLocks noChangeAspect="1"/>
            </p:cNvSpPr>
            <p:nvPr/>
          </p:nvSpPr>
          <p:spPr>
            <a:xfrm>
              <a:off x="7668344" y="3429000"/>
              <a:ext cx="1080120" cy="1080120"/>
            </a:xfrm>
            <a:prstGeom prst="ellipse">
              <a:avLst/>
            </a:prstGeom>
            <a:gradFill flip="none" rotWithShape="1">
              <a:gsLst>
                <a:gs pos="0">
                  <a:srgbClr val="FFFF00">
                    <a:lumMod val="0"/>
                    <a:lumOff val="100000"/>
                  </a:srgbClr>
                </a:gs>
                <a:gs pos="50000">
                  <a:schemeClr val="bg1">
                    <a:lumMod val="90000"/>
                  </a:schemeClr>
                </a:gs>
                <a:gs pos="100000">
                  <a:srgbClr val="FFFF00">
                    <a:lumMod val="0"/>
                  </a:srgbClr>
                </a:gs>
                <a:gs pos="100000">
                  <a:srgbClr val="00B0F0">
                    <a:lumMod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22" name="円/楕円 21"/>
            <p:cNvSpPr>
              <a:spLocks noChangeAspect="1"/>
            </p:cNvSpPr>
            <p:nvPr/>
          </p:nvSpPr>
          <p:spPr>
            <a:xfrm>
              <a:off x="7746130" y="3933056"/>
              <a:ext cx="426270" cy="428471"/>
            </a:xfrm>
            <a:prstGeom prst="ellipse">
              <a:avLst/>
            </a:prstGeom>
            <a:gradFill flip="none" rotWithShape="1">
              <a:gsLst>
                <a:gs pos="0">
                  <a:srgbClr val="FFC000">
                    <a:lumMod val="20000"/>
                    <a:lumOff val="80000"/>
                  </a:srgbClr>
                </a:gs>
                <a:gs pos="50000">
                  <a:srgbClr val="FFC000"/>
                </a:gs>
                <a:gs pos="100000">
                  <a:srgbClr val="FFC000">
                    <a:lumMod val="43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" name="円/楕円 22"/>
            <p:cNvSpPr>
              <a:spLocks noChangeAspect="1"/>
            </p:cNvSpPr>
            <p:nvPr/>
          </p:nvSpPr>
          <p:spPr>
            <a:xfrm>
              <a:off x="7956376" y="3485028"/>
              <a:ext cx="445700" cy="448028"/>
            </a:xfrm>
            <a:prstGeom prst="ellipse">
              <a:avLst/>
            </a:prstGeom>
            <a:gradFill>
              <a:gsLst>
                <a:gs pos="0">
                  <a:srgbClr val="FF0000">
                    <a:lumMod val="29000"/>
                    <a:lumOff val="71000"/>
                  </a:srgbClr>
                </a:gs>
                <a:gs pos="50000">
                  <a:srgbClr val="FF0000"/>
                </a:gs>
                <a:gs pos="100000">
                  <a:srgbClr val="FF0000">
                    <a:lumMod val="69000"/>
                  </a:srgb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24" name="図 23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13985" y="3543801"/>
              <a:ext cx="330483" cy="330483"/>
            </a:xfrm>
            <a:prstGeom prst="rect">
              <a:avLst/>
            </a:prstGeom>
          </p:spPr>
        </p:pic>
        <p:pic>
          <p:nvPicPr>
            <p:cNvPr id="25" name="図 24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18592" y="4032809"/>
              <a:ext cx="281800" cy="228963"/>
            </a:xfrm>
            <a:prstGeom prst="rect">
              <a:avLst/>
            </a:prstGeom>
          </p:spPr>
        </p:pic>
        <p:sp>
          <p:nvSpPr>
            <p:cNvPr id="26" name="円/楕円 25"/>
            <p:cNvSpPr>
              <a:spLocks noChangeAspect="1"/>
            </p:cNvSpPr>
            <p:nvPr/>
          </p:nvSpPr>
          <p:spPr>
            <a:xfrm>
              <a:off x="8250186" y="3933056"/>
              <a:ext cx="426270" cy="428471"/>
            </a:xfrm>
            <a:prstGeom prst="ellipse">
              <a:avLst/>
            </a:prstGeom>
            <a:gradFill flip="none" rotWithShape="1">
              <a:gsLst>
                <a:gs pos="0">
                  <a:srgbClr val="FFC000">
                    <a:lumMod val="20000"/>
                    <a:lumOff val="80000"/>
                  </a:srgbClr>
                </a:gs>
                <a:gs pos="50000">
                  <a:srgbClr val="FFC000"/>
                </a:gs>
                <a:gs pos="100000">
                  <a:srgbClr val="FFC000">
                    <a:lumMod val="43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27" name="図 26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32035" y="4032809"/>
              <a:ext cx="281800" cy="228963"/>
            </a:xfrm>
            <a:prstGeom prst="rect">
              <a:avLst/>
            </a:prstGeom>
          </p:spPr>
        </p:pic>
      </p:grpSp>
      <p:sp>
        <p:nvSpPr>
          <p:cNvPr id="28" name="テキスト ボックス 27"/>
          <p:cNvSpPr txBox="1"/>
          <p:nvPr/>
        </p:nvSpPr>
        <p:spPr>
          <a:xfrm>
            <a:off x="871965" y="5738232"/>
            <a:ext cx="77852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dirty="0" smtClean="0">
                <a:solidFill>
                  <a:srgbClr val="FF0000"/>
                </a:solidFill>
              </a:rPr>
              <a:t>This difference </a:t>
            </a:r>
            <a:r>
              <a:rPr lang="en-US" altLang="ja-JP" sz="3200" dirty="0" smtClean="0">
                <a:solidFill>
                  <a:srgbClr val="FF0000"/>
                </a:solidFill>
              </a:rPr>
              <a:t>is</a:t>
            </a:r>
            <a:r>
              <a:rPr kumimoji="1" lang="en-US" altLang="ja-JP" sz="3200" dirty="0" smtClean="0">
                <a:solidFill>
                  <a:srgbClr val="FF0000"/>
                </a:solidFill>
              </a:rPr>
              <a:t> enhanced in kaonic nuclei</a:t>
            </a:r>
            <a:endParaRPr kumimoji="1" lang="ja-JP" alt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1305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6228"/>
    </mc:Choice>
    <mc:Fallback xmlns="">
      <p:transition spd="slow" advTm="56228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2016/7/26</a:t>
            </a:r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30</a:t>
            </a:fld>
            <a:endParaRPr kumimoji="1" lang="ja-JP" alt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28613"/>
            <a:ext cx="7620000" cy="620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0204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2016/7/26</a:t>
            </a:r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31</a:t>
            </a:fld>
            <a:endParaRPr kumimoji="1" lang="ja-JP" alt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663" y="309563"/>
            <a:ext cx="7686675" cy="623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6764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2016/7/26</a:t>
            </a:r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32</a:t>
            </a:fld>
            <a:endParaRPr kumimoji="1" lang="ja-JP" alt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" y="333375"/>
            <a:ext cx="7696200" cy="619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8393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2016/7/26</a:t>
            </a:r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33</a:t>
            </a:fld>
            <a:endParaRPr kumimoji="1" lang="ja-JP" alt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663" y="352425"/>
            <a:ext cx="7686675" cy="615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3979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2016/7/26</a:t>
            </a:r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34</a:t>
            </a:fld>
            <a:endParaRPr kumimoji="1" lang="ja-JP" alt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" y="328613"/>
            <a:ext cx="7848600" cy="620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7180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2016/7/26</a:t>
            </a:r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35</a:t>
            </a:fld>
            <a:endParaRPr kumimoji="1" lang="ja-JP" alt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563" y="338138"/>
            <a:ext cx="7762875" cy="618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4344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2016/7/26</a:t>
            </a:r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36</a:t>
            </a:fld>
            <a:endParaRPr kumimoji="1" lang="ja-JP" alt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713" y="338138"/>
            <a:ext cx="7648575" cy="618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9076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2016/7/26</a:t>
            </a:r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37</a:t>
            </a:fld>
            <a:endParaRPr kumimoji="1" lang="ja-JP" alt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088" y="372194"/>
            <a:ext cx="7743825" cy="615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7558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2016/7/26</a:t>
            </a:r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38</a:t>
            </a:fld>
            <a:endParaRPr kumimoji="1" lang="ja-JP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187" y="620688"/>
            <a:ext cx="3857625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620688"/>
            <a:ext cx="380047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3460297"/>
            <a:ext cx="3848100" cy="218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45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2016/7/26</a:t>
            </a:r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39</a:t>
            </a:fld>
            <a:endParaRPr kumimoji="1" lang="ja-JP" alt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26228"/>
            <a:ext cx="3810000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9552" y="450028"/>
            <a:ext cx="4638675" cy="232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3573016"/>
            <a:ext cx="4600575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7459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85192" y="-92140"/>
            <a:ext cx="8229600" cy="1143000"/>
          </a:xfrm>
        </p:spPr>
        <p:txBody>
          <a:bodyPr/>
          <a:lstStyle/>
          <a:p>
            <a:pPr algn="l"/>
            <a:r>
              <a:rPr lang="en-US" altLang="ja-JP" i="1" dirty="0" smtClean="0">
                <a:solidFill>
                  <a:srgbClr val="0070C0"/>
                </a:solidFill>
              </a:rPr>
              <a:t>Strategy of this work</a:t>
            </a:r>
            <a:endParaRPr kumimoji="1" lang="ja-JP" altLang="en-US" i="1" dirty="0">
              <a:solidFill>
                <a:srgbClr val="0070C0"/>
              </a:solidFill>
            </a:endParaRP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2016/7/26</a:t>
            </a:r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4</a:t>
            </a:fld>
            <a:endParaRPr kumimoji="1" lang="ja-JP" altLang="en-US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467544" y="1726863"/>
            <a:ext cx="2370714" cy="107721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/>
              <a:t>AY-potential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dirty="0" smtClean="0"/>
              <a:t>Phenomenological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dirty="0" smtClean="0"/>
              <a:t>Energy independent</a:t>
            </a:r>
            <a:endParaRPr kumimoji="1" lang="ja-JP" altLang="en-US" dirty="0"/>
          </a:p>
        </p:txBody>
      </p:sp>
      <p:sp>
        <p:nvSpPr>
          <p:cNvPr id="9" name="右矢印 8"/>
          <p:cNvSpPr/>
          <p:nvPr/>
        </p:nvSpPr>
        <p:spPr>
          <a:xfrm>
            <a:off x="2951820" y="1996742"/>
            <a:ext cx="252028" cy="53860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3395150" y="1505461"/>
            <a:ext cx="2364493" cy="150810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/>
              <a:t>Many-body </a:t>
            </a:r>
            <a:br>
              <a:rPr kumimoji="1" lang="en-US" altLang="ja-JP" sz="2800" dirty="0" smtClean="0"/>
            </a:br>
            <a:r>
              <a:rPr kumimoji="1" lang="en-US" altLang="ja-JP" sz="2800" dirty="0" smtClean="0"/>
              <a:t>approximation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dirty="0" smtClean="0"/>
              <a:t>Optical potential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dirty="0" smtClean="0"/>
              <a:t>g-matrix interaction</a:t>
            </a:r>
            <a:endParaRPr kumimoji="1" lang="ja-JP" altLang="en-US" dirty="0"/>
          </a:p>
        </p:txBody>
      </p:sp>
      <p:sp>
        <p:nvSpPr>
          <p:cNvPr id="12" name="右矢印 11"/>
          <p:cNvSpPr/>
          <p:nvPr/>
        </p:nvSpPr>
        <p:spPr>
          <a:xfrm>
            <a:off x="5865531" y="1996742"/>
            <a:ext cx="252028" cy="53860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6228184" y="1844016"/>
            <a:ext cx="2752041" cy="83099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sz="2400" dirty="0">
                <a:solidFill>
                  <a:prstClr val="black"/>
                </a:solidFill>
              </a:rPr>
              <a:t>Deeply binding and compressed systems</a:t>
            </a:r>
            <a:endParaRPr kumimoji="1" lang="ja-JP" altLang="en-US" sz="2400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254612" y="4221088"/>
            <a:ext cx="2583646" cy="107721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sz="2800" dirty="0"/>
              <a:t>SIDDHARTA </a:t>
            </a:r>
            <a:r>
              <a:rPr kumimoji="1" lang="en-US" altLang="ja-JP" sz="2800" dirty="0" smtClean="0"/>
              <a:t>pot.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dirty="0" smtClean="0"/>
              <a:t>Chiral SU(3) dynamics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dirty="0" smtClean="0"/>
              <a:t>Energy dependent</a:t>
            </a:r>
            <a:endParaRPr kumimoji="1" lang="ja-JP" altLang="en-US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178145" y="3693195"/>
            <a:ext cx="14997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>
                <a:solidFill>
                  <a:srgbClr val="FF0000"/>
                </a:solidFill>
              </a:rPr>
              <a:t>T</a:t>
            </a:r>
            <a:r>
              <a:rPr lang="en-US" altLang="ja-JP" sz="2400" dirty="0" smtClean="0">
                <a:solidFill>
                  <a:srgbClr val="FF0000"/>
                </a:solidFill>
              </a:rPr>
              <a:t>his</a:t>
            </a:r>
            <a:r>
              <a:rPr kumimoji="1" lang="en-US" altLang="ja-JP" sz="2400" dirty="0" smtClean="0">
                <a:solidFill>
                  <a:srgbClr val="FF0000"/>
                </a:solidFill>
              </a:rPr>
              <a:t> works</a:t>
            </a:r>
            <a:endParaRPr kumimoji="1" lang="ja-JP" altLang="en-US" sz="2400" dirty="0">
              <a:solidFill>
                <a:srgbClr val="FF0000"/>
              </a:solidFill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405978" y="5298306"/>
            <a:ext cx="25998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i="1" dirty="0" smtClean="0"/>
              <a:t>Miyahara</a:t>
            </a:r>
            <a:r>
              <a:rPr lang="en-US" altLang="ja-JP" i="1" dirty="0"/>
              <a:t>, </a:t>
            </a:r>
            <a:r>
              <a:rPr lang="en-US" altLang="ja-JP" i="1" dirty="0" err="1" smtClean="0"/>
              <a:t>Hyodo</a:t>
            </a:r>
            <a:r>
              <a:rPr lang="en-US" altLang="ja-JP" i="1" dirty="0"/>
              <a:t>, </a:t>
            </a:r>
            <a:r>
              <a:rPr lang="en-US" altLang="ja-JP" i="1" dirty="0" smtClean="0"/>
              <a:t/>
            </a:r>
            <a:br>
              <a:rPr lang="en-US" altLang="ja-JP" i="1" dirty="0" smtClean="0"/>
            </a:br>
            <a:r>
              <a:rPr lang="en-US" altLang="ja-JP" i="1" dirty="0" smtClean="0"/>
              <a:t>PRC </a:t>
            </a:r>
            <a:r>
              <a:rPr lang="en-US" altLang="ja-JP" i="1" dirty="0"/>
              <a:t>93 (2016) 1, 015201.</a:t>
            </a:r>
          </a:p>
        </p:txBody>
      </p:sp>
      <p:sp>
        <p:nvSpPr>
          <p:cNvPr id="17" name="右矢印 16"/>
          <p:cNvSpPr/>
          <p:nvPr/>
        </p:nvSpPr>
        <p:spPr>
          <a:xfrm rot="173875">
            <a:off x="2853358" y="4564272"/>
            <a:ext cx="224519" cy="383475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3136258" y="4141753"/>
            <a:ext cx="3307950" cy="135421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sz="2800" dirty="0" smtClean="0"/>
              <a:t>Few</a:t>
            </a:r>
            <a:r>
              <a:rPr kumimoji="1" lang="en-US" altLang="ja-JP" sz="2800" dirty="0" smtClean="0"/>
              <a:t>-body approach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dirty="0" smtClean="0"/>
              <a:t>Correlated </a:t>
            </a:r>
            <a:r>
              <a:rPr lang="en-US" altLang="ja-JP" dirty="0"/>
              <a:t>Gaussian basis </a:t>
            </a:r>
            <a:endParaRPr lang="en-US" altLang="ja-JP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dirty="0" smtClean="0"/>
              <a:t>Stochastic </a:t>
            </a:r>
            <a:r>
              <a:rPr lang="en-US" altLang="ja-JP" dirty="0" err="1"/>
              <a:t>variational</a:t>
            </a:r>
            <a:r>
              <a:rPr lang="en-US" altLang="ja-JP" dirty="0"/>
              <a:t> </a:t>
            </a:r>
            <a:r>
              <a:rPr lang="en-US" altLang="ja-JP" dirty="0" smtClean="0"/>
              <a:t>method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dirty="0" smtClean="0"/>
              <a:t>Three- to seven-body calc.</a:t>
            </a:r>
            <a:endParaRPr kumimoji="1" lang="ja-JP" altLang="en-US" dirty="0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3491625" y="5495970"/>
            <a:ext cx="27138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i="1" dirty="0" err="1"/>
              <a:t>Varga</a:t>
            </a:r>
            <a:r>
              <a:rPr lang="en-US" altLang="ja-JP" i="1" dirty="0"/>
              <a:t>, Suzuki, </a:t>
            </a:r>
            <a:r>
              <a:rPr lang="en-US" altLang="ja-JP" i="1" dirty="0" smtClean="0"/>
              <a:t/>
            </a:r>
            <a:br>
              <a:rPr lang="en-US" altLang="ja-JP" i="1" dirty="0" smtClean="0"/>
            </a:br>
            <a:r>
              <a:rPr lang="en-US" altLang="ja-JP" i="1" dirty="0" smtClean="0"/>
              <a:t>Phys</a:t>
            </a:r>
            <a:r>
              <a:rPr lang="en-US" altLang="ja-JP" i="1" dirty="0"/>
              <a:t>. Rev C52 (1995) 2885</a:t>
            </a:r>
            <a:r>
              <a:rPr lang="en-US" altLang="ja-JP" i="1" dirty="0" smtClean="0"/>
              <a:t>.</a:t>
            </a:r>
            <a:endParaRPr lang="en-US" altLang="ja-JP" i="1" dirty="0"/>
          </a:p>
        </p:txBody>
      </p:sp>
      <p:sp>
        <p:nvSpPr>
          <p:cNvPr id="21" name="右矢印 20"/>
          <p:cNvSpPr/>
          <p:nvPr/>
        </p:nvSpPr>
        <p:spPr>
          <a:xfrm rot="3046537">
            <a:off x="2142470" y="3273048"/>
            <a:ext cx="1472327" cy="380730"/>
          </a:xfrm>
          <a:prstGeom prst="rightArrow">
            <a:avLst/>
          </a:prstGeom>
          <a:solidFill>
            <a:srgbClr val="00B05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右矢印 21"/>
          <p:cNvSpPr/>
          <p:nvPr/>
        </p:nvSpPr>
        <p:spPr>
          <a:xfrm rot="18710421">
            <a:off x="6285826" y="3206574"/>
            <a:ext cx="1565402" cy="431235"/>
          </a:xfrm>
          <a:prstGeom prst="rightArrow">
            <a:avLst/>
          </a:prstGeom>
          <a:solidFill>
            <a:srgbClr val="00B05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右矢印 22"/>
          <p:cNvSpPr/>
          <p:nvPr/>
        </p:nvSpPr>
        <p:spPr>
          <a:xfrm>
            <a:off x="6490627" y="4630216"/>
            <a:ext cx="227254" cy="383475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6526309" y="2675013"/>
            <a:ext cx="54053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6000" dirty="0" smtClean="0">
                <a:solidFill>
                  <a:srgbClr val="00B050"/>
                </a:solidFill>
              </a:rPr>
              <a:t>?</a:t>
            </a:r>
            <a:endParaRPr kumimoji="1" lang="ja-JP" altLang="en-US" dirty="0">
              <a:solidFill>
                <a:srgbClr val="00B050"/>
              </a:solidFill>
            </a:endParaRP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6732240" y="3990255"/>
            <a:ext cx="2347425" cy="181588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sz="2800" dirty="0" smtClean="0"/>
              <a:t>How structure of light nuclei is changed by injected kaon?</a:t>
            </a:r>
            <a:endParaRPr kumimoji="1" lang="ja-JP" altLang="en-US" dirty="0"/>
          </a:p>
        </p:txBody>
      </p:sp>
      <p:sp>
        <p:nvSpPr>
          <p:cNvPr id="26" name="正方形/長方形 25"/>
          <p:cNvSpPr/>
          <p:nvPr/>
        </p:nvSpPr>
        <p:spPr>
          <a:xfrm>
            <a:off x="263914" y="1052736"/>
            <a:ext cx="423607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600" i="1" dirty="0" smtClean="0"/>
              <a:t>Y. Akaishi, T. Yamazaki, PRC 65, 044005 (2002).</a:t>
            </a:r>
            <a:endParaRPr lang="ja-JP" altLang="en-US" sz="1600" i="1" dirty="0"/>
          </a:p>
        </p:txBody>
      </p:sp>
      <p:sp>
        <p:nvSpPr>
          <p:cNvPr id="27" name="正方形/長方形 26"/>
          <p:cNvSpPr/>
          <p:nvPr/>
        </p:nvSpPr>
        <p:spPr>
          <a:xfrm>
            <a:off x="251520" y="1252791"/>
            <a:ext cx="32162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i="1" dirty="0" smtClean="0"/>
              <a:t>Dote, et. al., PLB590, 51(2004).</a:t>
            </a:r>
            <a:endParaRPr lang="ja-JP" altLang="en-US" i="1" dirty="0"/>
          </a:p>
        </p:txBody>
      </p:sp>
    </p:spTree>
    <p:extLst>
      <p:ext uri="{BB962C8B-B14F-4D97-AF65-F5344CB8AC3E}">
        <p14:creationId xmlns:p14="http://schemas.microsoft.com/office/powerpoint/2010/main" val="4024406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8111" y="-99392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altLang="ja-JP" sz="3600" i="1" dirty="0" err="1" smtClean="0">
                <a:solidFill>
                  <a:srgbClr val="0070C0"/>
                </a:solidFill>
              </a:rPr>
              <a:t>K</a:t>
            </a:r>
            <a:r>
              <a:rPr lang="en-US" altLang="ja-JP" sz="3600" i="1" baseline="30000" dirty="0" err="1" smtClean="0">
                <a:solidFill>
                  <a:srgbClr val="0070C0"/>
                </a:solidFill>
              </a:rPr>
              <a:t>bar</a:t>
            </a:r>
            <a:r>
              <a:rPr lang="en-US" altLang="ja-JP" sz="3600" i="1" dirty="0" err="1" smtClean="0">
                <a:solidFill>
                  <a:srgbClr val="0070C0"/>
                </a:solidFill>
              </a:rPr>
              <a:t>N</a:t>
            </a:r>
            <a:r>
              <a:rPr kumimoji="1" lang="en-US" altLang="ja-JP" sz="3600" i="1" dirty="0" smtClean="0">
                <a:solidFill>
                  <a:srgbClr val="0070C0"/>
                </a:solidFill>
              </a:rPr>
              <a:t> interactions</a:t>
            </a:r>
            <a:endParaRPr kumimoji="1" lang="ja-JP" altLang="en-US" sz="3600" i="1" dirty="0">
              <a:solidFill>
                <a:srgbClr val="0070C0"/>
              </a:solidFill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323527" y="793830"/>
            <a:ext cx="8253798" cy="563231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1">
              <a:spcBef>
                <a:spcPts val="600"/>
              </a:spcBef>
              <a:buClr>
                <a:srgbClr val="727CA3"/>
              </a:buClr>
              <a:buSzPct val="76000"/>
            </a:pPr>
            <a:r>
              <a:rPr lang="en-US" altLang="ja-JP" sz="2800" dirty="0" smtClean="0"/>
              <a:t>SIDDHARTA potential</a:t>
            </a:r>
          </a:p>
          <a:p>
            <a:pPr marL="285750" lvl="1" indent="-285750">
              <a:spcBef>
                <a:spcPts val="600"/>
              </a:spcBef>
              <a:buClr>
                <a:srgbClr val="727CA3"/>
              </a:buClr>
              <a:buSzPct val="76000"/>
              <a:buFont typeface="Wingdings" panose="05000000000000000000" pitchFamily="2" charset="2"/>
              <a:buChar char="Ø"/>
            </a:pPr>
            <a:r>
              <a:rPr lang="en-US" altLang="ja-JP" sz="2000" dirty="0"/>
              <a:t>Energy-dependent </a:t>
            </a:r>
            <a:r>
              <a:rPr lang="en-US" altLang="ja-JP" sz="2000" dirty="0" err="1"/>
              <a:t>K</a:t>
            </a:r>
            <a:r>
              <a:rPr lang="en-US" altLang="ja-JP" sz="2000" baseline="30000" dirty="0" err="1"/>
              <a:t>bar</a:t>
            </a:r>
            <a:r>
              <a:rPr lang="en-US" altLang="ja-JP" sz="2000" dirty="0" err="1"/>
              <a:t>N</a:t>
            </a:r>
            <a:r>
              <a:rPr lang="en-US" altLang="ja-JP" sz="2000" dirty="0"/>
              <a:t> single-channel potential</a:t>
            </a:r>
          </a:p>
          <a:p>
            <a:pPr marL="285750" lvl="1" indent="-285750">
              <a:spcBef>
                <a:spcPts val="600"/>
              </a:spcBef>
              <a:buClr>
                <a:srgbClr val="727CA3"/>
              </a:buClr>
              <a:buSzPct val="76000"/>
              <a:buFont typeface="Wingdings" panose="05000000000000000000" pitchFamily="2" charset="2"/>
              <a:buChar char="Ø"/>
            </a:pPr>
            <a:r>
              <a:rPr lang="en-US" altLang="ja-JP" sz="2000" dirty="0" smtClean="0"/>
              <a:t>Reproduce </a:t>
            </a:r>
            <a:r>
              <a:rPr lang="en-US" altLang="ja-JP" sz="2000" dirty="0"/>
              <a:t>the scattering amplitude by </a:t>
            </a:r>
            <a:r>
              <a:rPr lang="en-US" altLang="ja-JP" sz="2000" dirty="0" smtClean="0"/>
              <a:t>chiral </a:t>
            </a:r>
            <a:r>
              <a:rPr lang="en-US" altLang="ja-JP" sz="2000" dirty="0"/>
              <a:t>SU(3) dynamics using driving </a:t>
            </a:r>
            <a:r>
              <a:rPr lang="en-US" altLang="ja-JP" sz="2000" dirty="0" smtClean="0"/>
              <a:t/>
            </a:r>
            <a:br>
              <a:rPr lang="en-US" altLang="ja-JP" sz="2000" dirty="0" smtClean="0"/>
            </a:br>
            <a:r>
              <a:rPr lang="en-US" altLang="ja-JP" sz="2000" dirty="0" smtClean="0"/>
              <a:t>interaction </a:t>
            </a:r>
            <a:r>
              <a:rPr lang="en-US" altLang="ja-JP" sz="2000" dirty="0"/>
              <a:t>at NLO </a:t>
            </a:r>
            <a:endParaRPr lang="en-US" altLang="ja-JP" sz="2000" dirty="0" smtClean="0"/>
          </a:p>
          <a:p>
            <a:pPr marL="285750" lvl="1" indent="-285750">
              <a:spcBef>
                <a:spcPts val="600"/>
              </a:spcBef>
              <a:buClr>
                <a:srgbClr val="727CA3"/>
              </a:buClr>
              <a:buSzPct val="76000"/>
              <a:buFont typeface="Wingdings" panose="05000000000000000000" pitchFamily="2" charset="2"/>
              <a:buChar char="Ø"/>
            </a:pPr>
            <a:r>
              <a:rPr lang="en-US" altLang="ja-JP" sz="2000" dirty="0" smtClean="0"/>
              <a:t>Pole energy: 1424 - 26i and 1381 – 81i MeV</a:t>
            </a:r>
          </a:p>
          <a:p>
            <a:pPr marL="285750" lvl="1" indent="-285750">
              <a:spcBef>
                <a:spcPts val="600"/>
              </a:spcBef>
              <a:buClr>
                <a:srgbClr val="727CA3"/>
              </a:buClr>
              <a:buSzPct val="76000"/>
              <a:buFont typeface="Wingdings" panose="05000000000000000000" pitchFamily="2" charset="2"/>
              <a:buChar char="Ø"/>
            </a:pPr>
            <a:r>
              <a:rPr lang="en-US" altLang="ja-JP" sz="2000" i="1" dirty="0" err="1" smtClean="0"/>
              <a:t>K</a:t>
            </a:r>
            <a:r>
              <a:rPr lang="en-US" altLang="ja-JP" sz="2000" i="1" baseline="30000" dirty="0" err="1" smtClean="0"/>
              <a:t>bar</a:t>
            </a:r>
            <a:r>
              <a:rPr lang="en-US" altLang="ja-JP" sz="2000" i="1" dirty="0" err="1" smtClean="0"/>
              <a:t>N</a:t>
            </a:r>
            <a:r>
              <a:rPr lang="en-US" altLang="ja-JP" sz="2000" i="1" baseline="30000" dirty="0" smtClean="0"/>
              <a:t> </a:t>
            </a:r>
            <a:r>
              <a:rPr lang="en-US" altLang="ja-JP" sz="2000" i="1" dirty="0" smtClean="0"/>
              <a:t> </a:t>
            </a:r>
            <a:r>
              <a:rPr lang="en-US" altLang="ja-JP" sz="2000" dirty="0" smtClean="0"/>
              <a:t>two-body energy in N-body systems are determined as:</a:t>
            </a:r>
          </a:p>
          <a:p>
            <a:pPr marL="285750" lvl="1" indent="-285750">
              <a:spcBef>
                <a:spcPts val="600"/>
              </a:spcBef>
              <a:buClr>
                <a:srgbClr val="727CA3"/>
              </a:buClr>
              <a:buSzPct val="76000"/>
              <a:buFont typeface="Wingdings" panose="05000000000000000000" pitchFamily="2" charset="2"/>
              <a:buChar char="Ø"/>
            </a:pPr>
            <a:endParaRPr lang="en-US" altLang="ja-JP" sz="2000" i="1" dirty="0"/>
          </a:p>
          <a:p>
            <a:pPr marL="285750" lvl="1" indent="-285750">
              <a:spcBef>
                <a:spcPts val="600"/>
              </a:spcBef>
              <a:buClr>
                <a:srgbClr val="727CA3"/>
              </a:buClr>
              <a:buSzPct val="76000"/>
              <a:buFont typeface="Wingdings" panose="05000000000000000000" pitchFamily="2" charset="2"/>
              <a:buChar char="Ø"/>
            </a:pPr>
            <a:endParaRPr lang="en-US" altLang="ja-JP" sz="2000" i="1" dirty="0" smtClean="0"/>
          </a:p>
          <a:p>
            <a:pPr marL="285750" lvl="1" indent="-285750">
              <a:spcBef>
                <a:spcPts val="600"/>
              </a:spcBef>
              <a:buClr>
                <a:srgbClr val="727CA3"/>
              </a:buClr>
              <a:buSzPct val="76000"/>
              <a:buFont typeface="Wingdings" panose="05000000000000000000" pitchFamily="2" charset="2"/>
              <a:buChar char="Ø"/>
            </a:pPr>
            <a:endParaRPr lang="en-US" altLang="ja-JP" sz="2000" i="1" dirty="0"/>
          </a:p>
          <a:p>
            <a:pPr marL="285750" lvl="1" indent="-285750">
              <a:spcBef>
                <a:spcPts val="600"/>
              </a:spcBef>
              <a:buClr>
                <a:srgbClr val="727CA3"/>
              </a:buClr>
              <a:buSzPct val="76000"/>
              <a:buFont typeface="Wingdings" panose="05000000000000000000" pitchFamily="2" charset="2"/>
              <a:buChar char="Ø"/>
            </a:pPr>
            <a:endParaRPr lang="en-US" altLang="ja-JP" sz="2000" i="1" dirty="0" smtClean="0"/>
          </a:p>
          <a:p>
            <a:pPr marL="0" lvl="1">
              <a:spcBef>
                <a:spcPts val="600"/>
              </a:spcBef>
              <a:buClr>
                <a:srgbClr val="727CA3"/>
              </a:buClr>
              <a:buSzPct val="76000"/>
            </a:pPr>
            <a:endParaRPr lang="en-US" altLang="ja-JP" sz="2000" i="1" dirty="0"/>
          </a:p>
          <a:p>
            <a:pPr marL="0" lvl="1">
              <a:spcBef>
                <a:spcPts val="600"/>
              </a:spcBef>
              <a:buClr>
                <a:srgbClr val="727CA3"/>
              </a:buClr>
              <a:buSzPct val="76000"/>
            </a:pPr>
            <a:endParaRPr lang="en-US" altLang="ja-JP" sz="1100" i="1" dirty="0" smtClean="0"/>
          </a:p>
          <a:p>
            <a:pPr marL="0" lvl="1">
              <a:spcBef>
                <a:spcPts val="600"/>
              </a:spcBef>
              <a:buClr>
                <a:srgbClr val="727CA3"/>
              </a:buClr>
              <a:buSzPct val="76000"/>
            </a:pPr>
            <a:endParaRPr lang="en-US" altLang="ja-JP" sz="1100" i="1" dirty="0"/>
          </a:p>
          <a:p>
            <a:pPr marL="285750" lvl="1" indent="-285750">
              <a:spcBef>
                <a:spcPts val="600"/>
              </a:spcBef>
              <a:buClr>
                <a:srgbClr val="727CA3"/>
              </a:buClr>
              <a:buSzPct val="76000"/>
              <a:buFont typeface="Wingdings" panose="05000000000000000000" pitchFamily="2" charset="2"/>
              <a:buChar char="Ø"/>
            </a:pPr>
            <a:r>
              <a:rPr lang="en-US" altLang="ja-JP" sz="2000" dirty="0" smtClean="0"/>
              <a:t>We also use Akaishi-Yamazaki (AY) potential to investigate KN potential </a:t>
            </a:r>
            <a:br>
              <a:rPr lang="en-US" altLang="ja-JP" sz="2000" dirty="0" smtClean="0"/>
            </a:br>
            <a:r>
              <a:rPr lang="en-US" altLang="ja-JP" sz="2000" dirty="0" smtClean="0"/>
              <a:t>dependence</a:t>
            </a:r>
          </a:p>
          <a:p>
            <a:pPr marL="0" lvl="1">
              <a:spcBef>
                <a:spcPts val="600"/>
              </a:spcBef>
              <a:buClr>
                <a:srgbClr val="727CA3"/>
              </a:buClr>
              <a:buSzPct val="76000"/>
            </a:pPr>
            <a:endParaRPr lang="en-US" altLang="ja-JP" sz="500" i="1" dirty="0" smtClean="0"/>
          </a:p>
        </p:txBody>
      </p:sp>
      <p:sp>
        <p:nvSpPr>
          <p:cNvPr id="13" name="正方形/長方形 12"/>
          <p:cNvSpPr/>
          <p:nvPr/>
        </p:nvSpPr>
        <p:spPr>
          <a:xfrm>
            <a:off x="4741318" y="2010326"/>
            <a:ext cx="414681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600" i="1" dirty="0" err="1" smtClean="0"/>
              <a:t>Y.Ikeda</a:t>
            </a:r>
            <a:r>
              <a:rPr lang="en-US" altLang="ja-JP" sz="1600" i="1" dirty="0"/>
              <a:t>, </a:t>
            </a:r>
            <a:r>
              <a:rPr lang="en-US" altLang="ja-JP" sz="1600" i="1" dirty="0" err="1"/>
              <a:t>T.Hyodo</a:t>
            </a:r>
            <a:r>
              <a:rPr lang="en-US" altLang="ja-JP" sz="1600" i="1" dirty="0"/>
              <a:t>, </a:t>
            </a:r>
            <a:r>
              <a:rPr lang="en-US" altLang="ja-JP" sz="1600" i="1" dirty="0" err="1"/>
              <a:t>W.Weise</a:t>
            </a:r>
            <a:r>
              <a:rPr lang="en-US" altLang="ja-JP" sz="1600" i="1" dirty="0"/>
              <a:t>, NPA881 (2012</a:t>
            </a:r>
            <a:r>
              <a:rPr lang="en-US" altLang="ja-JP" sz="1600" i="1" dirty="0" smtClean="0"/>
              <a:t>) 98 .</a:t>
            </a:r>
            <a:endParaRPr lang="en-US" altLang="ja-JP" sz="1600" i="1" dirty="0"/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333"/>
          <a:stretch/>
        </p:blipFill>
        <p:spPr bwMode="auto">
          <a:xfrm>
            <a:off x="782311" y="3068960"/>
            <a:ext cx="3669253" cy="666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9" name="グループ化 58"/>
          <p:cNvGrpSpPr/>
          <p:nvPr/>
        </p:nvGrpSpPr>
        <p:grpSpPr>
          <a:xfrm>
            <a:off x="611560" y="4727348"/>
            <a:ext cx="7036915" cy="573860"/>
            <a:chOff x="611560" y="4401485"/>
            <a:chExt cx="7036915" cy="573860"/>
          </a:xfrm>
        </p:grpSpPr>
        <p:pic>
          <p:nvPicPr>
            <p:cNvPr id="1034" name="Picture 10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1560" y="4445143"/>
              <a:ext cx="4930003" cy="4865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5" name="Picture 11"/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08788" y="4401485"/>
              <a:ext cx="2139687" cy="5738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7749" y="5212979"/>
            <a:ext cx="2931254" cy="315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866" y="3092937"/>
            <a:ext cx="2471398" cy="264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正方形/長方形 22"/>
          <p:cNvSpPr/>
          <p:nvPr/>
        </p:nvSpPr>
        <p:spPr>
          <a:xfrm>
            <a:off x="4639115" y="5254065"/>
            <a:ext cx="414681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400" i="1" dirty="0" smtClean="0"/>
              <a:t>N. </a:t>
            </a:r>
            <a:r>
              <a:rPr lang="en-US" altLang="ja-JP" sz="1400" i="1" dirty="0" err="1" smtClean="0"/>
              <a:t>Barnea</a:t>
            </a:r>
            <a:r>
              <a:rPr lang="en-US" altLang="ja-JP" sz="1400" i="1" dirty="0" smtClean="0"/>
              <a:t>, A. Gal, E. </a:t>
            </a:r>
            <a:r>
              <a:rPr lang="en-US" altLang="ja-JP" sz="1400" i="1" dirty="0" err="1" smtClean="0"/>
              <a:t>Liverts</a:t>
            </a:r>
            <a:r>
              <a:rPr lang="en-US" altLang="ja-JP" sz="1400" i="1" dirty="0" smtClean="0"/>
              <a:t>, PLB712, 132 (2012).</a:t>
            </a:r>
            <a:endParaRPr lang="en-US" altLang="ja-JP" sz="1400" i="1" dirty="0"/>
          </a:p>
        </p:txBody>
      </p:sp>
      <p:sp>
        <p:nvSpPr>
          <p:cNvPr id="24" name="正方形/長方形 23"/>
          <p:cNvSpPr/>
          <p:nvPr/>
        </p:nvSpPr>
        <p:spPr>
          <a:xfrm>
            <a:off x="5452186" y="4502694"/>
            <a:ext cx="414681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400" i="1" dirty="0" smtClean="0"/>
              <a:t>A. Dote, T. </a:t>
            </a:r>
            <a:r>
              <a:rPr lang="en-US" altLang="ja-JP" sz="1400" i="1" dirty="0" err="1" smtClean="0"/>
              <a:t>Hyodo</a:t>
            </a:r>
            <a:r>
              <a:rPr lang="en-US" altLang="ja-JP" sz="1400" i="1" dirty="0" smtClean="0"/>
              <a:t>, W. Weise, NPA804, 197 (2008).</a:t>
            </a:r>
            <a:endParaRPr lang="en-US" altLang="ja-JP" sz="1400" i="1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2016/7/26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5</a:t>
            </a:fld>
            <a:endParaRPr kumimoji="1" lang="ja-JP" altLang="en-US"/>
          </a:p>
        </p:txBody>
      </p:sp>
      <p:sp>
        <p:nvSpPr>
          <p:cNvPr id="7" name="正方形/長方形 6"/>
          <p:cNvSpPr/>
          <p:nvPr/>
        </p:nvSpPr>
        <p:spPr>
          <a:xfrm>
            <a:off x="4627646" y="5923126"/>
            <a:ext cx="347274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600" dirty="0"/>
              <a:t>Akaishi, Yamazaki, PRC65, 04400(2002).</a:t>
            </a:r>
          </a:p>
        </p:txBody>
      </p:sp>
      <p:sp>
        <p:nvSpPr>
          <p:cNvPr id="8" name="正方形/長方形 7"/>
          <p:cNvSpPr/>
          <p:nvPr/>
        </p:nvSpPr>
        <p:spPr>
          <a:xfrm>
            <a:off x="4055153" y="835848"/>
            <a:ext cx="483732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i="1" dirty="0" err="1" smtClean="0"/>
              <a:t>K.Miyahara</a:t>
            </a:r>
            <a:r>
              <a:rPr lang="en-US" altLang="ja-JP" i="1" dirty="0"/>
              <a:t>, </a:t>
            </a:r>
            <a:r>
              <a:rPr lang="en-US" altLang="ja-JP" i="1" dirty="0" err="1"/>
              <a:t>T.Hyodo</a:t>
            </a:r>
            <a:r>
              <a:rPr lang="en-US" altLang="ja-JP" i="1" dirty="0"/>
              <a:t>, PRC 93 (2016) 1, 015201.</a:t>
            </a:r>
          </a:p>
        </p:txBody>
      </p:sp>
      <p:grpSp>
        <p:nvGrpSpPr>
          <p:cNvPr id="57" name="グループ化 56"/>
          <p:cNvGrpSpPr/>
          <p:nvPr/>
        </p:nvGrpSpPr>
        <p:grpSpPr>
          <a:xfrm>
            <a:off x="1851695" y="3754182"/>
            <a:ext cx="1323848" cy="952442"/>
            <a:chOff x="4879639" y="3486875"/>
            <a:chExt cx="1323848" cy="952442"/>
          </a:xfrm>
        </p:grpSpPr>
        <p:sp>
          <p:nvSpPr>
            <p:cNvPr id="4" name="円/楕円 3"/>
            <p:cNvSpPr/>
            <p:nvPr/>
          </p:nvSpPr>
          <p:spPr>
            <a:xfrm>
              <a:off x="4879639" y="3486875"/>
              <a:ext cx="1323848" cy="952442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" name="円/楕円 19"/>
            <p:cNvSpPr>
              <a:spLocks noChangeAspect="1"/>
            </p:cNvSpPr>
            <p:nvPr/>
          </p:nvSpPr>
          <p:spPr>
            <a:xfrm>
              <a:off x="5101843" y="3630060"/>
              <a:ext cx="295261" cy="302996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" name="円/楕円 20"/>
            <p:cNvSpPr>
              <a:spLocks noChangeAspect="1"/>
            </p:cNvSpPr>
            <p:nvPr/>
          </p:nvSpPr>
          <p:spPr>
            <a:xfrm>
              <a:off x="5724128" y="3630060"/>
              <a:ext cx="295261" cy="302996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25" name="図 24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64153" y="3729687"/>
              <a:ext cx="199935" cy="165847"/>
            </a:xfrm>
            <a:prstGeom prst="rect">
              <a:avLst/>
            </a:prstGeom>
          </p:spPr>
        </p:pic>
        <p:pic>
          <p:nvPicPr>
            <p:cNvPr id="26" name="図 25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77290" y="3729687"/>
              <a:ext cx="199935" cy="165847"/>
            </a:xfrm>
            <a:prstGeom prst="rect">
              <a:avLst/>
            </a:prstGeom>
          </p:spPr>
        </p:pic>
        <p:pic>
          <p:nvPicPr>
            <p:cNvPr id="27" name="図 26"/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45352" y="3549658"/>
              <a:ext cx="234475" cy="239382"/>
            </a:xfrm>
            <a:prstGeom prst="rect">
              <a:avLst/>
            </a:prstGeom>
          </p:spPr>
        </p:pic>
        <p:sp>
          <p:nvSpPr>
            <p:cNvPr id="28" name="円/楕円 27"/>
            <p:cNvSpPr>
              <a:spLocks noChangeAspect="1"/>
            </p:cNvSpPr>
            <p:nvPr/>
          </p:nvSpPr>
          <p:spPr>
            <a:xfrm>
              <a:off x="5428867" y="4134116"/>
              <a:ext cx="295261" cy="302996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29" name="図 28"/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52185" y="4184293"/>
              <a:ext cx="199935" cy="165847"/>
            </a:xfrm>
            <a:prstGeom prst="rect">
              <a:avLst/>
            </a:prstGeom>
          </p:spPr>
        </p:pic>
        <p:pic>
          <p:nvPicPr>
            <p:cNvPr id="10" name="図 9"/>
            <p:cNvPicPr>
              <a:picLocks noChangeAspect="1"/>
            </p:cNvPicPr>
            <p:nvPr>
              <p:custDataLst>
                <p:tags r:id="rId12"/>
              </p:custDataLst>
            </p:nvPr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58724" y="3881773"/>
              <a:ext cx="541020" cy="213360"/>
            </a:xfrm>
            <a:prstGeom prst="rect">
              <a:avLst/>
            </a:prstGeom>
          </p:spPr>
        </p:pic>
      </p:grpSp>
      <p:pic>
        <p:nvPicPr>
          <p:cNvPr id="67" name="Picture 9"/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965"/>
          <a:stretch/>
        </p:blipFill>
        <p:spPr bwMode="auto">
          <a:xfrm>
            <a:off x="3419872" y="3356992"/>
            <a:ext cx="3669253" cy="354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5" name="グループ化 54"/>
          <p:cNvGrpSpPr/>
          <p:nvPr/>
        </p:nvGrpSpPr>
        <p:grpSpPr>
          <a:xfrm>
            <a:off x="4138695" y="3690022"/>
            <a:ext cx="1973788" cy="1013851"/>
            <a:chOff x="6563387" y="3437394"/>
            <a:chExt cx="1973788" cy="1013851"/>
          </a:xfrm>
        </p:grpSpPr>
        <p:cxnSp>
          <p:nvCxnSpPr>
            <p:cNvPr id="14" name="直線コネクタ 13"/>
            <p:cNvCxnSpPr>
              <a:stCxn id="45" idx="0"/>
              <a:endCxn id="47" idx="1"/>
            </p:cNvCxnSpPr>
            <p:nvPr/>
          </p:nvCxnSpPr>
          <p:spPr>
            <a:xfrm>
              <a:off x="7038534" y="3537021"/>
              <a:ext cx="317630" cy="28553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直線コネクタ 55"/>
            <p:cNvCxnSpPr>
              <a:endCxn id="49" idx="2"/>
            </p:cNvCxnSpPr>
            <p:nvPr/>
          </p:nvCxnSpPr>
          <p:spPr>
            <a:xfrm flipH="1">
              <a:off x="7449058" y="3812610"/>
              <a:ext cx="41256" cy="551663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直線コネクタ 57"/>
            <p:cNvCxnSpPr>
              <a:stCxn id="46" idx="0"/>
            </p:cNvCxnSpPr>
            <p:nvPr/>
          </p:nvCxnSpPr>
          <p:spPr>
            <a:xfrm flipH="1">
              <a:off x="7473402" y="3537021"/>
              <a:ext cx="484859" cy="256264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円/楕円 41"/>
            <p:cNvSpPr/>
            <p:nvPr/>
          </p:nvSpPr>
          <p:spPr>
            <a:xfrm>
              <a:off x="7325771" y="3659188"/>
              <a:ext cx="295261" cy="345876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3" name="円/楕円 42"/>
            <p:cNvSpPr>
              <a:spLocks noChangeAspect="1"/>
            </p:cNvSpPr>
            <p:nvPr/>
          </p:nvSpPr>
          <p:spPr>
            <a:xfrm>
              <a:off x="6876256" y="3437394"/>
              <a:ext cx="295261" cy="302996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4" name="円/楕円 43"/>
            <p:cNvSpPr>
              <a:spLocks noChangeAspect="1"/>
            </p:cNvSpPr>
            <p:nvPr/>
          </p:nvSpPr>
          <p:spPr>
            <a:xfrm>
              <a:off x="7805131" y="3437394"/>
              <a:ext cx="295261" cy="302996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45" name="図 44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38566" y="3537021"/>
              <a:ext cx="199935" cy="165847"/>
            </a:xfrm>
            <a:prstGeom prst="rect">
              <a:avLst/>
            </a:prstGeom>
          </p:spPr>
        </p:pic>
        <p:pic>
          <p:nvPicPr>
            <p:cNvPr id="46" name="図 45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58293" y="3537021"/>
              <a:ext cx="199935" cy="165847"/>
            </a:xfrm>
            <a:prstGeom prst="rect">
              <a:avLst/>
            </a:prstGeom>
          </p:spPr>
        </p:pic>
        <p:pic>
          <p:nvPicPr>
            <p:cNvPr id="47" name="図 46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56164" y="3702868"/>
              <a:ext cx="234475" cy="239382"/>
            </a:xfrm>
            <a:prstGeom prst="rect">
              <a:avLst/>
            </a:prstGeom>
          </p:spPr>
        </p:pic>
        <p:sp>
          <p:nvSpPr>
            <p:cNvPr id="48" name="円/楕円 47"/>
            <p:cNvSpPr>
              <a:spLocks noChangeAspect="1"/>
            </p:cNvSpPr>
            <p:nvPr/>
          </p:nvSpPr>
          <p:spPr>
            <a:xfrm>
              <a:off x="7325772" y="4148249"/>
              <a:ext cx="295261" cy="302996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49" name="図 48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49090" y="4198426"/>
              <a:ext cx="199935" cy="165847"/>
            </a:xfrm>
            <a:prstGeom prst="rect">
              <a:avLst/>
            </a:prstGeom>
          </p:spPr>
        </p:pic>
        <p:pic>
          <p:nvPicPr>
            <p:cNvPr id="54" name="図 53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63387" y="3789040"/>
              <a:ext cx="732044" cy="231900"/>
            </a:xfrm>
            <a:prstGeom prst="rect">
              <a:avLst/>
            </a:prstGeom>
          </p:spPr>
        </p:pic>
        <p:pic>
          <p:nvPicPr>
            <p:cNvPr id="62" name="図 61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05131" y="3735091"/>
              <a:ext cx="732044" cy="231900"/>
            </a:xfrm>
            <a:prstGeom prst="rect">
              <a:avLst/>
            </a:prstGeom>
          </p:spPr>
        </p:pic>
        <p:pic>
          <p:nvPicPr>
            <p:cNvPr id="63" name="図 62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00294" y="4018166"/>
              <a:ext cx="732044" cy="231900"/>
            </a:xfrm>
            <a:prstGeom prst="rect">
              <a:avLst/>
            </a:prstGeom>
          </p:spPr>
        </p:pic>
      </p:grpSp>
      <p:sp>
        <p:nvSpPr>
          <p:cNvPr id="60" name="テキスト ボックス 59"/>
          <p:cNvSpPr txBox="1"/>
          <p:nvPr/>
        </p:nvSpPr>
        <p:spPr>
          <a:xfrm>
            <a:off x="6800159" y="3318798"/>
            <a:ext cx="1450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for </a:t>
            </a:r>
            <a:r>
              <a:rPr lang="en-US" altLang="ja-JP" i="1" dirty="0" smtClean="0"/>
              <a:t>N-body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617622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6833" y="4194859"/>
            <a:ext cx="3510479" cy="2457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23528" y="168514"/>
            <a:ext cx="8229600" cy="579485"/>
          </a:xfrm>
        </p:spPr>
        <p:txBody>
          <a:bodyPr>
            <a:normAutofit/>
          </a:bodyPr>
          <a:lstStyle/>
          <a:p>
            <a:pPr algn="l"/>
            <a:r>
              <a:rPr kumimoji="1" lang="en-US" altLang="ja-JP" sz="3200" i="1" dirty="0" smtClean="0">
                <a:solidFill>
                  <a:srgbClr val="0070C0"/>
                </a:solidFill>
              </a:rPr>
              <a:t>Correlated Gaussian basis</a:t>
            </a:r>
            <a:endParaRPr kumimoji="1" lang="ja-JP" altLang="en-US" sz="3200" i="1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正方形/長方形 3"/>
              <p:cNvSpPr/>
              <p:nvPr/>
            </p:nvSpPr>
            <p:spPr>
              <a:xfrm>
                <a:off x="1540569" y="608767"/>
                <a:ext cx="4752528" cy="11482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>
                <a:defPPr>
                  <a:defRPr lang="ja-JP"/>
                </a:defPPr>
                <a:lvl1pPr marL="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ja-JP" smtClean="0">
                          <a:latin typeface="Cambria Math"/>
                        </a:rPr>
                        <m:t>Ψ</m:t>
                      </m:r>
                      <m:r>
                        <a:rPr lang="en-US" altLang="ja-JP" i="1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altLang="ja-JP" i="1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altLang="ja-JP" b="0" i="1" smtClean="0">
                              <a:latin typeface="Cambria Math"/>
                            </a:rPr>
                            <m:t>𝑖</m:t>
                          </m:r>
                          <m:r>
                            <a:rPr lang="en-US" altLang="ja-JP" i="1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altLang="ja-JP" b="0" i="1" smtClean="0">
                              <a:latin typeface="Cambria Math"/>
                            </a:rPr>
                            <m:t>𝐾</m:t>
                          </m:r>
                        </m:sup>
                        <m:e>
                          <m:sSub>
                            <m:sSubPr>
                              <m:ctrlPr>
                                <a:rPr lang="en-US" altLang="ja-JP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ja-JP" i="1">
                                  <a:latin typeface="Cambria Math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altLang="ja-JP" b="0" i="1" smtClean="0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ja-JP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ja-JP" i="1">
                                  <a:latin typeface="Cambria Math"/>
                                </a:rPr>
                                <m:t>𝜙</m:t>
                              </m:r>
                            </m:e>
                            <m:sub>
                              <m:r>
                                <a:rPr lang="en-US" altLang="ja-JP" b="0" i="1" smtClean="0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  <m:r>
                        <a:rPr lang="en-US" altLang="ja-JP" b="0" i="1" smtClean="0">
                          <a:latin typeface="Cambria Math"/>
                        </a:rPr>
                        <m:t>,  </m:t>
                      </m:r>
                      <m:sSub>
                        <m:sSubPr>
                          <m:ctrlPr>
                            <a:rPr lang="en-US" altLang="ja-JP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ja-JP" i="1">
                              <a:latin typeface="Cambria Math"/>
                            </a:rPr>
                            <m:t>𝜙</m:t>
                          </m:r>
                        </m:e>
                        <m:sub>
                          <m:r>
                            <a:rPr lang="en-US" altLang="ja-JP" i="1"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en-US" altLang="ja-JP" i="1">
                          <a:latin typeface="Cambria Math"/>
                        </a:rPr>
                        <m:t>=</m:t>
                      </m:r>
                      <m:r>
                        <a:rPr lang="en-US" altLang="ja-JP" i="1">
                          <a:latin typeface="Cambria Math"/>
                          <a:ea typeface="Cambria Math"/>
                        </a:rPr>
                        <m:t>𝒜</m:t>
                      </m:r>
                      <m:r>
                        <a:rPr lang="en-US" altLang="ja-JP" b="0" i="1" smtClean="0">
                          <a:latin typeface="Cambria Math"/>
                        </a:rPr>
                        <m:t> {</m:t>
                      </m:r>
                      <m:sSup>
                        <m:sSupPr>
                          <m:ctrlPr>
                            <a:rPr lang="en-US" altLang="ja-JP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ja-JP" i="1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altLang="ja-JP" i="1"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en-US" altLang="ja-JP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altLang="ja-JP" i="1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altLang="ja-JP" i="1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  <m:acc>
                            <m:accPr>
                              <m:chr m:val="̃"/>
                              <m:ctrlPr>
                                <a:rPr lang="en-US" altLang="ja-JP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altLang="ja-JP" b="1" i="1">
                                  <a:latin typeface="Cambria Math"/>
                                </a:rPr>
                                <m:t>𝒙</m:t>
                              </m:r>
                            </m:e>
                          </m:acc>
                          <m:sSub>
                            <m:sSubPr>
                              <m:ctrlPr>
                                <a:rPr lang="en-US" altLang="ja-JP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ja-JP" i="1">
                                  <a:latin typeface="Cambria Math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altLang="ja-JP" i="1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altLang="ja-JP" b="1" i="1">
                              <a:latin typeface="Cambria Math"/>
                            </a:rPr>
                            <m:t>𝒙</m:t>
                          </m:r>
                        </m:sup>
                      </m:sSup>
                      <m:sSub>
                        <m:sSubPr>
                          <m:ctrlPr>
                            <a:rPr lang="en-US" altLang="ja-JP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ja-JP" i="1">
                              <a:latin typeface="Cambria Math"/>
                            </a:rPr>
                            <m:t>𝜒</m:t>
                          </m:r>
                        </m:e>
                        <m:sub>
                          <m:r>
                            <a:rPr lang="en-US" altLang="ja-JP" i="1">
                              <a:latin typeface="Cambria Math"/>
                            </a:rPr>
                            <m:t>𝑖𝐽𝑀</m:t>
                          </m:r>
                        </m:sub>
                      </m:sSub>
                      <m:sSub>
                        <m:sSubPr>
                          <m:ctrlPr>
                            <a:rPr lang="en-US" altLang="ja-JP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ja-JP" i="1">
                              <a:latin typeface="Cambria Math"/>
                            </a:rPr>
                            <m:t>𝜂</m:t>
                          </m:r>
                        </m:e>
                        <m:sub>
                          <m:r>
                            <a:rPr lang="en-US" altLang="ja-JP" i="1">
                              <a:latin typeface="Cambria Math"/>
                            </a:rPr>
                            <m:t>𝑖𝑇</m:t>
                          </m:r>
                          <m:sSub>
                            <m:sSubPr>
                              <m:ctrlPr>
                                <a:rPr lang="en-US" altLang="ja-JP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ja-JP" i="1">
                                  <a:latin typeface="Cambria Math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n-US" altLang="ja-JP" i="1">
                                  <a:latin typeface="Cambria Math"/>
                                </a:rPr>
                                <m:t>𝑡</m:t>
                              </m:r>
                            </m:sub>
                          </m:sSub>
                        </m:sub>
                      </m:sSub>
                      <m:r>
                        <a:rPr lang="en-US" altLang="ja-JP" i="1">
                          <a:latin typeface="Cambria Math"/>
                        </a:rPr>
                        <m:t>}</m:t>
                      </m:r>
                    </m:oMath>
                  </m:oMathPara>
                </a14:m>
                <a:endParaRPr lang="en-US" altLang="ja-JP" sz="1600" dirty="0"/>
              </a:p>
              <a:p>
                <a:endParaRPr lang="ja-JP" altLang="en-US" dirty="0"/>
              </a:p>
            </p:txBody>
          </p:sp>
        </mc:Choice>
        <mc:Fallback xmlns="">
          <p:sp>
            <p:nvSpPr>
              <p:cNvPr id="4" name="正方形/長方形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0569" y="608767"/>
                <a:ext cx="4752528" cy="1148264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テキスト ボックス 2"/>
              <p:cNvSpPr txBox="1"/>
              <p:nvPr/>
            </p:nvSpPr>
            <p:spPr>
              <a:xfrm>
                <a:off x="736128" y="1412776"/>
                <a:ext cx="626469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ja-JP"/>
                </a:defPPr>
                <a:lvl1pPr marL="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kumimoji="1" lang="en-US" altLang="ja-JP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kumimoji="1" lang="en-US" altLang="ja-JP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kumimoji="1" lang="en-US" altLang="ja-JP" b="0" i="1" smtClean="0">
                        <a:solidFill>
                          <a:schemeClr val="tx1"/>
                        </a:solidFill>
                        <a:latin typeface="Cambria Math"/>
                      </a:rPr>
                      <m:t>:</m:t>
                    </m:r>
                    <m:d>
                      <m:dPr>
                        <m:ctrlPr>
                          <a:rPr kumimoji="1" lang="en-US" altLang="ja-JP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kumimoji="1" lang="en-US" altLang="ja-JP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𝑁</m:t>
                        </m:r>
                        <m:r>
                          <a:rPr kumimoji="1" lang="en-US" altLang="ja-JP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−1</m:t>
                        </m:r>
                      </m:e>
                    </m:d>
                    <m:r>
                      <a:rPr kumimoji="1" lang="en-US" altLang="ja-JP" b="0" i="1" smtClean="0">
                        <a:solidFill>
                          <a:schemeClr val="tx1"/>
                        </a:solidFill>
                        <a:latin typeface="Cambria Math"/>
                      </a:rPr>
                      <m:t>×</m:t>
                    </m:r>
                    <m:d>
                      <m:dPr>
                        <m:ctrlPr>
                          <a:rPr kumimoji="1" lang="en-US" altLang="ja-JP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kumimoji="1" lang="en-US" altLang="ja-JP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𝑁</m:t>
                        </m:r>
                        <m:r>
                          <a:rPr kumimoji="1" lang="en-US" altLang="ja-JP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−1</m:t>
                        </m:r>
                      </m:e>
                    </m:d>
                    <m:r>
                      <a:rPr kumimoji="1" lang="en-US" altLang="ja-JP" b="0" i="1" smtClean="0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kumimoji="1" lang="en-US" altLang="ja-JP" b="0" i="0" smtClean="0">
                        <a:solidFill>
                          <a:schemeClr val="tx1"/>
                        </a:solidFill>
                        <a:latin typeface="Cambria Math"/>
                      </a:rPr>
                      <m:t>matrix</m:t>
                    </m:r>
                    <m:r>
                      <a:rPr kumimoji="1" lang="en-US" altLang="ja-JP" b="0" i="0" smtClean="0">
                        <a:solidFill>
                          <a:schemeClr val="tx1"/>
                        </a:solidFill>
                        <a:latin typeface="Cambria Math"/>
                      </a:rPr>
                      <m:t> (</m:t>
                    </m:r>
                    <m:r>
                      <m:rPr>
                        <m:sty m:val="p"/>
                      </m:rPr>
                      <a:rPr kumimoji="1" lang="en-US" altLang="ja-JP" b="0" i="0" smtClean="0">
                        <a:solidFill>
                          <a:schemeClr val="tx1"/>
                        </a:solidFill>
                        <a:latin typeface="Cambria Math"/>
                      </a:rPr>
                      <m:t>paramaters</m:t>
                    </m:r>
                    <m:r>
                      <a:rPr kumimoji="1" lang="en-US" altLang="ja-JP" b="0" i="0" smtClean="0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kumimoji="1" lang="en-US" altLang="ja-JP" b="0" i="0" smtClean="0">
                        <a:solidFill>
                          <a:schemeClr val="tx1"/>
                        </a:solidFill>
                        <a:latin typeface="Cambria Math"/>
                      </a:rPr>
                      <m:t>of</m:t>
                    </m:r>
                    <m:r>
                      <a:rPr kumimoji="1" lang="en-US" altLang="ja-JP" b="0" i="0" smtClean="0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kumimoji="1" lang="en-US" altLang="ja-JP" b="0" i="0" smtClean="0">
                        <a:solidFill>
                          <a:schemeClr val="tx1"/>
                        </a:solidFill>
                        <a:latin typeface="Cambria Math"/>
                      </a:rPr>
                      <m:t>coordinates</m:t>
                    </m:r>
                    <m:r>
                      <a:rPr kumimoji="1" lang="en-US" altLang="ja-JP" b="0" i="0" smtClean="0">
                        <a:solidFill>
                          <a:schemeClr val="tx1"/>
                        </a:solidFill>
                        <a:latin typeface="Cambria Math"/>
                      </a:rPr>
                      <m:t> )</m:t>
                    </m:r>
                  </m:oMath>
                </a14:m>
                <a:r>
                  <a:rPr kumimoji="1" lang="ja-JP" altLang="en-US" dirty="0" smtClean="0">
                    <a:solidFill>
                      <a:schemeClr val="tx1"/>
                    </a:solidFill>
                  </a:rPr>
                  <a:t> </a:t>
                </a:r>
                <a:endParaRPr kumimoji="1" lang="ja-JP" alt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テキスト ボックス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6128" y="1412776"/>
                <a:ext cx="6264696" cy="369332"/>
              </a:xfrm>
              <a:prstGeom prst="rect">
                <a:avLst/>
              </a:prstGeom>
              <a:blipFill rotWithShape="1">
                <a:blip r:embed="rId6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正方形/長方形 6"/>
              <p:cNvSpPr/>
              <p:nvPr/>
            </p:nvSpPr>
            <p:spPr>
              <a:xfrm>
                <a:off x="736128" y="1675608"/>
                <a:ext cx="7724304" cy="3945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600"/>
                  </a:spcBef>
                  <a:buClr>
                    <a:srgbClr val="727CA3"/>
                  </a:buClr>
                  <a:buSzPct val="76000"/>
                </a:pPr>
                <a14:m>
                  <m:oMath xmlns:m="http://schemas.openxmlformats.org/officeDocument/2006/math">
                    <m:r>
                      <a:rPr lang="en-US" altLang="ja-JP" b="1" i="1" smtClean="0">
                        <a:solidFill>
                          <a:prstClr val="black"/>
                        </a:solidFill>
                        <a:latin typeface="Cambria Math"/>
                      </a:rPr>
                      <m:t>𝒙</m:t>
                    </m:r>
                    <m:r>
                      <a:rPr lang="en-US" altLang="ja-JP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altLang="ja-JP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ja-JP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ja-JP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𝒙</m:t>
                            </m:r>
                          </m:e>
                          <m:sub>
                            <m:r>
                              <a:rPr lang="en-US" altLang="ja-JP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altLang="ja-JP" i="1">
                            <a:solidFill>
                              <a:prstClr val="black"/>
                            </a:solidFill>
                            <a:latin typeface="Cambria Math"/>
                          </a:rPr>
                          <m:t>, </m:t>
                        </m:r>
                        <m:sSub>
                          <m:sSubPr>
                            <m:ctrlPr>
                              <a:rPr lang="en-US" altLang="ja-JP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ja-JP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𝒙</m:t>
                            </m:r>
                          </m:e>
                          <m:sub>
                            <m:r>
                              <a:rPr lang="en-US" altLang="ja-JP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n-US" altLang="ja-JP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,…</m:t>
                        </m:r>
                        <m:r>
                          <a:rPr lang="en-US" altLang="ja-JP" i="1">
                            <a:solidFill>
                              <a:prstClr val="black"/>
                            </a:solidFill>
                            <a:latin typeface="Cambria Math"/>
                          </a:rPr>
                          <m:t>, </m:t>
                        </m:r>
                        <m:sSub>
                          <m:sSubPr>
                            <m:ctrlPr>
                              <a:rPr lang="en-US" altLang="ja-JP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ja-JP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𝒙</m:t>
                            </m:r>
                          </m:e>
                          <m:sub>
                            <m:r>
                              <a:rPr lang="en-US" altLang="ja-JP" b="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𝑁</m:t>
                            </m:r>
                            <m:r>
                              <a:rPr lang="en-US" altLang="ja-JP" b="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−1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ja-JP" i="1" dirty="0">
                    <a:solidFill>
                      <a:prstClr val="black"/>
                    </a:solidFill>
                    <a:latin typeface="Cambria Math"/>
                  </a:rPr>
                  <a:t>,</a:t>
                </a:r>
                <a:r>
                  <a:rPr lang="en-US" altLang="ja-JP" dirty="0">
                    <a:solidFill>
                      <a:prstClr val="black"/>
                    </a:solidFill>
                  </a:rPr>
                  <a:t> </a:t>
                </a:r>
                <a:r>
                  <a:rPr lang="ja-JP" altLang="en-US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ja-JP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𝜒</m:t>
                        </m:r>
                      </m:e>
                      <m:sub>
                        <m:r>
                          <a:rPr lang="en-US" altLang="ja-JP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𝑖𝐽𝑀</m:t>
                        </m:r>
                      </m:sub>
                    </m:sSub>
                    <m:r>
                      <a:rPr lang="en-US" altLang="ja-JP" i="1">
                        <a:solidFill>
                          <a:prstClr val="black"/>
                        </a:solidFill>
                        <a:latin typeface="Cambria Math"/>
                      </a:rPr>
                      <m:t>:</m:t>
                    </m:r>
                    <m:r>
                      <m:rPr>
                        <m:sty m:val="p"/>
                      </m:rPr>
                      <a:rPr lang="en-US" altLang="ja-JP" i="0">
                        <a:solidFill>
                          <a:prstClr val="black"/>
                        </a:solidFill>
                        <a:latin typeface="Cambria Math"/>
                      </a:rPr>
                      <m:t>spin</m:t>
                    </m:r>
                    <m:r>
                      <a:rPr lang="en-US" altLang="ja-JP" i="0">
                        <a:solidFill>
                          <a:prstClr val="black"/>
                        </a:solidFill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altLang="ja-JP" i="0">
                        <a:solidFill>
                          <a:prstClr val="black"/>
                        </a:solidFill>
                        <a:latin typeface="Cambria Math"/>
                      </a:rPr>
                      <m:t>function</m:t>
                    </m:r>
                  </m:oMath>
                </a14:m>
                <a:r>
                  <a:rPr lang="en-US" altLang="ja-JP" i="1" dirty="0">
                    <a:solidFill>
                      <a:prstClr val="black"/>
                    </a:solidFill>
                    <a:latin typeface="Cambria Math"/>
                  </a:rPr>
                  <a:t>,</a:t>
                </a:r>
                <a:r>
                  <a:rPr lang="en-US" altLang="ja-JP" dirty="0">
                    <a:solidFill>
                      <a:prstClr val="black"/>
                    </a:solidFill>
                  </a:rPr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ja-JP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𝜂</m:t>
                        </m:r>
                      </m:e>
                      <m:sub>
                        <m:r>
                          <a:rPr lang="en-US" altLang="ja-JP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𝑖𝑇</m:t>
                        </m:r>
                        <m:sSub>
                          <m:sSubPr>
                            <m:ctrlPr>
                              <a:rPr lang="en-US" altLang="ja-JP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ja-JP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𝑀</m:t>
                            </m:r>
                          </m:e>
                          <m:sub>
                            <m:r>
                              <a:rPr lang="en-US" altLang="ja-JP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𝑡</m:t>
                            </m:r>
                          </m:sub>
                        </m:sSub>
                      </m:sub>
                    </m:sSub>
                    <m:r>
                      <a:rPr lang="en-US" altLang="ja-JP" i="1">
                        <a:solidFill>
                          <a:prstClr val="black"/>
                        </a:solidFill>
                        <a:latin typeface="Cambria Math"/>
                      </a:rPr>
                      <m:t>:</m:t>
                    </m:r>
                    <m:r>
                      <m:rPr>
                        <m:sty m:val="p"/>
                      </m:rPr>
                      <a:rPr lang="en-US" altLang="ja-JP" i="0">
                        <a:solidFill>
                          <a:prstClr val="black"/>
                        </a:solidFill>
                        <a:latin typeface="Cambria Math"/>
                      </a:rPr>
                      <m:t>isospin</m:t>
                    </m:r>
                    <m:r>
                      <a:rPr lang="en-US" altLang="ja-JP" i="1">
                        <a:solidFill>
                          <a:prstClr val="black"/>
                        </a:solidFill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altLang="ja-JP" i="0">
                        <a:solidFill>
                          <a:prstClr val="black"/>
                        </a:solidFill>
                        <a:latin typeface="Cambria Math"/>
                      </a:rPr>
                      <m:t>function</m:t>
                    </m:r>
                  </m:oMath>
                </a14:m>
                <a:endParaRPr lang="en-US" altLang="ja-JP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7" name="正方形/長方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6128" y="1675608"/>
                <a:ext cx="7724304" cy="394532"/>
              </a:xfrm>
              <a:prstGeom prst="rect">
                <a:avLst/>
              </a:prstGeom>
              <a:blipFill rotWithShape="1">
                <a:blip r:embed="rId7"/>
                <a:stretch>
                  <a:fillRect t="-9231" b="-1538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テキスト ボックス 7"/>
          <p:cNvSpPr txBox="1"/>
          <p:nvPr/>
        </p:nvSpPr>
        <p:spPr>
          <a:xfrm>
            <a:off x="323528" y="1959218"/>
            <a:ext cx="7672357" cy="45550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ja-JP" dirty="0" smtClean="0"/>
              <a:t>Higher partial wave for each </a:t>
            </a:r>
            <a:r>
              <a:rPr kumimoji="1" lang="en-US" altLang="ja-JP" b="1" i="1" dirty="0" smtClean="0"/>
              <a:t>x</a:t>
            </a:r>
            <a:r>
              <a:rPr kumimoji="1" lang="en-US" altLang="ja-JP" i="1" baseline="-25000" dirty="0" smtClean="0"/>
              <a:t>i</a:t>
            </a:r>
            <a:r>
              <a:rPr kumimoji="1" lang="en-US" altLang="ja-JP" i="1" dirty="0" smtClean="0"/>
              <a:t> </a:t>
            </a:r>
            <a:r>
              <a:rPr kumimoji="1" lang="en-US" altLang="ja-JP" dirty="0" smtClean="0"/>
              <a:t> are included by off-diagonal component of </a:t>
            </a:r>
            <a:r>
              <a:rPr lang="en-US" altLang="ja-JP" i="1" dirty="0" smtClean="0"/>
              <a:t>A</a:t>
            </a:r>
            <a:r>
              <a:rPr lang="en-US" altLang="ja-JP" i="1" baseline="-25000" dirty="0" smtClean="0"/>
              <a:t>i</a:t>
            </a:r>
            <a:r>
              <a:rPr lang="en-US" altLang="ja-JP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ja-JP" dirty="0" smtClean="0"/>
              <a:t>Matrix elements are analytically calculable for </a:t>
            </a:r>
            <a:r>
              <a:rPr kumimoji="1" lang="en-US" altLang="ja-JP" i="1" dirty="0" smtClean="0"/>
              <a:t>N-</a:t>
            </a:r>
            <a:r>
              <a:rPr kumimoji="1" lang="en-US" altLang="ja-JP" dirty="0" smtClean="0"/>
              <a:t>body systems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dirty="0" smtClean="0"/>
              <a:t>Functional form of the correlated Gaussian remains unchanged </a:t>
            </a:r>
            <a:br>
              <a:rPr lang="en-US" altLang="ja-JP" dirty="0" smtClean="0"/>
            </a:br>
            <a:r>
              <a:rPr lang="en-US" altLang="ja-JP" dirty="0" smtClean="0"/>
              <a:t>under the coordinate transformation</a:t>
            </a:r>
          </a:p>
          <a:p>
            <a:endParaRPr kumimoji="1" lang="en-US" altLang="ja-JP" dirty="0"/>
          </a:p>
          <a:p>
            <a:r>
              <a:rPr lang="en-US" altLang="ja-JP" sz="2000" i="1" dirty="0" smtClean="0">
                <a:solidFill>
                  <a:srgbClr val="0070C0"/>
                </a:solidFill>
              </a:rPr>
              <a:t>Stochastic </a:t>
            </a:r>
            <a:r>
              <a:rPr lang="en-US" altLang="ja-JP" sz="2000" i="1" dirty="0" err="1" smtClean="0">
                <a:solidFill>
                  <a:srgbClr val="0070C0"/>
                </a:solidFill>
              </a:rPr>
              <a:t>variational</a:t>
            </a:r>
            <a:r>
              <a:rPr lang="en-US" altLang="ja-JP" sz="2000" i="1" dirty="0" smtClean="0">
                <a:solidFill>
                  <a:srgbClr val="0070C0"/>
                </a:solidFill>
              </a:rPr>
              <a:t> method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ja-JP" dirty="0" smtClean="0"/>
              <a:t>To obtain the well </a:t>
            </a:r>
            <a:r>
              <a:rPr kumimoji="1" lang="en-US" altLang="ja-JP" dirty="0" err="1" smtClean="0"/>
              <a:t>variational</a:t>
            </a:r>
            <a:r>
              <a:rPr kumimoji="1" lang="en-US" altLang="ja-JP" dirty="0" smtClean="0"/>
              <a:t> </a:t>
            </a:r>
            <a:br>
              <a:rPr kumimoji="1" lang="en-US" altLang="ja-JP" dirty="0" smtClean="0"/>
            </a:br>
            <a:r>
              <a:rPr kumimoji="1" lang="en-US" altLang="ja-JP" dirty="0" smtClean="0"/>
              <a:t>basis, we increase the basis </a:t>
            </a:r>
            <a:br>
              <a:rPr kumimoji="1" lang="en-US" altLang="ja-JP" dirty="0" smtClean="0"/>
            </a:br>
            <a:r>
              <a:rPr kumimoji="1" lang="en-US" altLang="ja-JP" dirty="0" smtClean="0"/>
              <a:t>size one-by-one by searching </a:t>
            </a:r>
            <a:br>
              <a:rPr kumimoji="1" lang="en-US" altLang="ja-JP" dirty="0" smtClean="0"/>
            </a:br>
            <a:r>
              <a:rPr kumimoji="1" lang="en-US" altLang="ja-JP" dirty="0" smtClean="0"/>
              <a:t>for the best </a:t>
            </a:r>
            <a:r>
              <a:rPr kumimoji="1" lang="en-US" altLang="ja-JP" dirty="0" err="1" smtClean="0"/>
              <a:t>variational</a:t>
            </a:r>
            <a:r>
              <a:rPr kumimoji="1" lang="en-US" altLang="ja-JP" dirty="0" smtClean="0"/>
              <a:t> </a:t>
            </a:r>
            <a:br>
              <a:rPr kumimoji="1" lang="en-US" altLang="ja-JP" dirty="0" smtClean="0"/>
            </a:br>
            <a:r>
              <a:rPr kumimoji="1" lang="en-US" altLang="ja-JP" dirty="0" smtClean="0"/>
              <a:t>parameter </a:t>
            </a:r>
            <a:r>
              <a:rPr kumimoji="1" lang="en-US" altLang="ja-JP" i="1" dirty="0" smtClean="0"/>
              <a:t>A</a:t>
            </a:r>
            <a:r>
              <a:rPr lang="en-US" altLang="ja-JP" i="1" baseline="-25000" dirty="0" smtClean="0"/>
              <a:t>i</a:t>
            </a:r>
            <a:r>
              <a:rPr lang="en-US" altLang="ja-JP" i="1" dirty="0" smtClean="0"/>
              <a:t> </a:t>
            </a:r>
            <a:r>
              <a:rPr lang="en-US" altLang="ja-JP" dirty="0" smtClean="0"/>
              <a:t>among many </a:t>
            </a:r>
            <a:br>
              <a:rPr lang="en-US" altLang="ja-JP" dirty="0" smtClean="0"/>
            </a:br>
            <a:r>
              <a:rPr lang="en-US" altLang="ja-JP" dirty="0" smtClean="0"/>
              <a:t>random trials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dirty="0" err="1" smtClean="0"/>
              <a:t>Diagonalize</a:t>
            </a:r>
            <a:r>
              <a:rPr lang="en-US" altLang="ja-JP" dirty="0" smtClean="0"/>
              <a:t> full complex Hamiltonian</a:t>
            </a:r>
            <a:br>
              <a:rPr lang="en-US" altLang="ja-JP" dirty="0" smtClean="0"/>
            </a:br>
            <a:r>
              <a:rPr lang="en-US" altLang="ja-JP" dirty="0" smtClean="0"/>
              <a:t>by using basis optimized for the </a:t>
            </a:r>
            <a:br>
              <a:rPr lang="en-US" altLang="ja-JP" dirty="0" smtClean="0"/>
            </a:br>
            <a:r>
              <a:rPr lang="en-US" altLang="ja-JP" dirty="0" smtClean="0"/>
              <a:t>real part of the Hamiltonian</a:t>
            </a:r>
            <a:endParaRPr kumimoji="1" lang="en-US" altLang="ja-JP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kumimoji="1" lang="ja-JP" altLang="en-US" dirty="0"/>
          </a:p>
        </p:txBody>
      </p:sp>
      <p:pic>
        <p:nvPicPr>
          <p:cNvPr id="9" name="図 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3140968"/>
            <a:ext cx="775532" cy="232862"/>
          </a:xfrm>
          <a:prstGeom prst="rect">
            <a:avLst/>
          </a:prstGeom>
        </p:spPr>
      </p:pic>
      <p:pic>
        <p:nvPicPr>
          <p:cNvPr id="14" name="図 1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4361" y="3140968"/>
            <a:ext cx="1464945" cy="262890"/>
          </a:xfrm>
          <a:prstGeom prst="rect">
            <a:avLst/>
          </a:prstGeom>
        </p:spPr>
      </p:pic>
      <p:sp>
        <p:nvSpPr>
          <p:cNvPr id="19" name="右矢印 18"/>
          <p:cNvSpPr/>
          <p:nvPr/>
        </p:nvSpPr>
        <p:spPr>
          <a:xfrm>
            <a:off x="2771800" y="3206690"/>
            <a:ext cx="216024" cy="13144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円/楕円 19"/>
          <p:cNvSpPr/>
          <p:nvPr/>
        </p:nvSpPr>
        <p:spPr>
          <a:xfrm>
            <a:off x="5562096" y="3016665"/>
            <a:ext cx="252000" cy="252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円/楕円 21"/>
          <p:cNvSpPr/>
          <p:nvPr/>
        </p:nvSpPr>
        <p:spPr>
          <a:xfrm>
            <a:off x="5562096" y="3545009"/>
            <a:ext cx="252000" cy="252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円/楕円 22"/>
          <p:cNvSpPr/>
          <p:nvPr/>
        </p:nvSpPr>
        <p:spPr>
          <a:xfrm>
            <a:off x="6156176" y="3016665"/>
            <a:ext cx="252000" cy="252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円/楕円 23"/>
          <p:cNvSpPr/>
          <p:nvPr/>
        </p:nvSpPr>
        <p:spPr>
          <a:xfrm>
            <a:off x="6156176" y="3533180"/>
            <a:ext cx="252000" cy="252000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6" name="直線矢印コネクタ 25"/>
          <p:cNvCxnSpPr/>
          <p:nvPr/>
        </p:nvCxnSpPr>
        <p:spPr>
          <a:xfrm flipV="1">
            <a:off x="5688096" y="3142665"/>
            <a:ext cx="0" cy="52834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矢印コネクタ 26"/>
          <p:cNvCxnSpPr/>
          <p:nvPr/>
        </p:nvCxnSpPr>
        <p:spPr>
          <a:xfrm flipV="1">
            <a:off x="5688096" y="3142665"/>
            <a:ext cx="594080" cy="29582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線矢印コネクタ 30"/>
          <p:cNvCxnSpPr/>
          <p:nvPr/>
        </p:nvCxnSpPr>
        <p:spPr>
          <a:xfrm>
            <a:off x="5940152" y="3334388"/>
            <a:ext cx="342024" cy="32479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円/楕円 33"/>
          <p:cNvSpPr/>
          <p:nvPr/>
        </p:nvSpPr>
        <p:spPr>
          <a:xfrm>
            <a:off x="7074264" y="3054894"/>
            <a:ext cx="252000" cy="252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円/楕円 34"/>
          <p:cNvSpPr/>
          <p:nvPr/>
        </p:nvSpPr>
        <p:spPr>
          <a:xfrm>
            <a:off x="7074264" y="3583238"/>
            <a:ext cx="252000" cy="252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円/楕円 35"/>
          <p:cNvSpPr/>
          <p:nvPr/>
        </p:nvSpPr>
        <p:spPr>
          <a:xfrm>
            <a:off x="7668344" y="3054894"/>
            <a:ext cx="252000" cy="252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円/楕円 36"/>
          <p:cNvSpPr/>
          <p:nvPr/>
        </p:nvSpPr>
        <p:spPr>
          <a:xfrm>
            <a:off x="7668344" y="3571409"/>
            <a:ext cx="252000" cy="252000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38" name="直線矢印コネクタ 37"/>
          <p:cNvCxnSpPr/>
          <p:nvPr/>
        </p:nvCxnSpPr>
        <p:spPr>
          <a:xfrm flipV="1">
            <a:off x="7200264" y="3180894"/>
            <a:ext cx="0" cy="52834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線矢印コネクタ 38"/>
          <p:cNvCxnSpPr/>
          <p:nvPr/>
        </p:nvCxnSpPr>
        <p:spPr>
          <a:xfrm flipV="1">
            <a:off x="7200264" y="3438490"/>
            <a:ext cx="594080" cy="3823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線矢印コネクタ 39"/>
          <p:cNvCxnSpPr/>
          <p:nvPr/>
        </p:nvCxnSpPr>
        <p:spPr>
          <a:xfrm flipV="1">
            <a:off x="7794344" y="3180894"/>
            <a:ext cx="1" cy="51651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テキスト ボックス 44"/>
          <p:cNvSpPr txBox="1"/>
          <p:nvPr/>
        </p:nvSpPr>
        <p:spPr>
          <a:xfrm>
            <a:off x="5371178" y="3185147"/>
            <a:ext cx="381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i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x</a:t>
            </a:r>
            <a:r>
              <a:rPr kumimoji="1" lang="en-US" altLang="ja-JP" baseline="-25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1</a:t>
            </a:r>
            <a:endParaRPr kumimoji="1" lang="ja-JP" altLang="en-US" dirty="0">
              <a:latin typeface="Cambria Math" panose="02040503050406030204" pitchFamily="18" charset="0"/>
            </a:endParaRPr>
          </a:p>
        </p:txBody>
      </p:sp>
      <p:sp>
        <p:nvSpPr>
          <p:cNvPr id="46" name="テキスト ボックス 45"/>
          <p:cNvSpPr txBox="1"/>
          <p:nvPr/>
        </p:nvSpPr>
        <p:spPr>
          <a:xfrm>
            <a:off x="5783807" y="2924944"/>
            <a:ext cx="381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i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x</a:t>
            </a:r>
            <a:r>
              <a:rPr lang="en-US" altLang="ja-JP" baseline="-25000" dirty="0">
                <a:latin typeface="Cambria Math" panose="02040503050406030204" pitchFamily="18" charset="0"/>
                <a:ea typeface="Cambria Math" panose="02040503050406030204" pitchFamily="18" charset="0"/>
              </a:rPr>
              <a:t>2</a:t>
            </a:r>
            <a:endParaRPr kumimoji="1" lang="ja-JP" altLang="en-US" dirty="0">
              <a:latin typeface="Cambria Math" panose="02040503050406030204" pitchFamily="18" charset="0"/>
            </a:endParaRPr>
          </a:p>
        </p:txBody>
      </p:sp>
      <p:sp>
        <p:nvSpPr>
          <p:cNvPr id="47" name="テキスト ボックス 46"/>
          <p:cNvSpPr txBox="1"/>
          <p:nvPr/>
        </p:nvSpPr>
        <p:spPr>
          <a:xfrm>
            <a:off x="5840558" y="3339906"/>
            <a:ext cx="381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i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x</a:t>
            </a:r>
            <a:r>
              <a:rPr lang="en-US" altLang="ja-JP" baseline="-25000" dirty="0">
                <a:latin typeface="Cambria Math" panose="02040503050406030204" pitchFamily="18" charset="0"/>
                <a:ea typeface="Cambria Math" panose="02040503050406030204" pitchFamily="18" charset="0"/>
              </a:rPr>
              <a:t>3</a:t>
            </a:r>
            <a:endParaRPr kumimoji="1" lang="ja-JP" altLang="en-US" dirty="0">
              <a:latin typeface="Cambria Math" panose="02040503050406030204" pitchFamily="18" charset="0"/>
            </a:endParaRPr>
          </a:p>
        </p:txBody>
      </p:sp>
      <p:sp>
        <p:nvSpPr>
          <p:cNvPr id="48" name="テキスト ボックス 47"/>
          <p:cNvSpPr txBox="1"/>
          <p:nvPr/>
        </p:nvSpPr>
        <p:spPr>
          <a:xfrm>
            <a:off x="6883346" y="3253824"/>
            <a:ext cx="386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i="1" dirty="0">
                <a:latin typeface="Cambria Math" panose="02040503050406030204" pitchFamily="18" charset="0"/>
                <a:ea typeface="Cambria Math" panose="02040503050406030204" pitchFamily="18" charset="0"/>
              </a:rPr>
              <a:t>y</a:t>
            </a:r>
            <a:r>
              <a:rPr kumimoji="1" lang="en-US" altLang="ja-JP" baseline="-25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1</a:t>
            </a:r>
            <a:endParaRPr kumimoji="1" lang="ja-JP" altLang="en-US" dirty="0">
              <a:latin typeface="Cambria Math" panose="02040503050406030204" pitchFamily="18" charset="0"/>
            </a:endParaRPr>
          </a:p>
        </p:txBody>
      </p:sp>
      <p:sp>
        <p:nvSpPr>
          <p:cNvPr id="49" name="テキスト ボックス 48"/>
          <p:cNvSpPr txBox="1"/>
          <p:nvPr/>
        </p:nvSpPr>
        <p:spPr>
          <a:xfrm>
            <a:off x="7794345" y="3213906"/>
            <a:ext cx="386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i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y</a:t>
            </a:r>
            <a:r>
              <a:rPr lang="en-US" altLang="ja-JP" baseline="-25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2</a:t>
            </a:r>
            <a:endParaRPr kumimoji="1" lang="ja-JP" altLang="en-US" dirty="0">
              <a:latin typeface="Cambria Math" panose="02040503050406030204" pitchFamily="18" charset="0"/>
            </a:endParaRPr>
          </a:p>
        </p:txBody>
      </p:sp>
      <p:sp>
        <p:nvSpPr>
          <p:cNvPr id="50" name="テキスト ボックス 49"/>
          <p:cNvSpPr txBox="1"/>
          <p:nvPr/>
        </p:nvSpPr>
        <p:spPr>
          <a:xfrm>
            <a:off x="7303145" y="3109610"/>
            <a:ext cx="386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i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y</a:t>
            </a:r>
            <a:r>
              <a:rPr lang="en-US" altLang="ja-JP" baseline="-25000" dirty="0">
                <a:latin typeface="Cambria Math" panose="02040503050406030204" pitchFamily="18" charset="0"/>
                <a:ea typeface="Cambria Math" panose="02040503050406030204" pitchFamily="18" charset="0"/>
              </a:rPr>
              <a:t>3</a:t>
            </a:r>
            <a:endParaRPr kumimoji="1" lang="ja-JP" altLang="en-US" dirty="0">
              <a:latin typeface="Cambria Math" panose="02040503050406030204" pitchFamily="18" charset="0"/>
            </a:endParaRPr>
          </a:p>
        </p:txBody>
      </p:sp>
      <p:sp>
        <p:nvSpPr>
          <p:cNvPr id="11" name="日付プレースホルダー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2016/7/26</a:t>
            </a:r>
            <a:endParaRPr kumimoji="1" lang="ja-JP" altLang="en-US"/>
          </a:p>
        </p:txBody>
      </p:sp>
      <p:sp>
        <p:nvSpPr>
          <p:cNvPr id="12" name="スライド番号プレースホルダー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6</a:t>
            </a:fld>
            <a:endParaRPr kumimoji="1" lang="ja-JP" altLang="en-US" dirty="0"/>
          </a:p>
        </p:txBody>
      </p:sp>
      <p:sp>
        <p:nvSpPr>
          <p:cNvPr id="41" name="テキスト ボックス 40"/>
          <p:cNvSpPr txBox="1"/>
          <p:nvPr/>
        </p:nvSpPr>
        <p:spPr>
          <a:xfrm>
            <a:off x="4915663" y="316380"/>
            <a:ext cx="422833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dirty="0" err="1"/>
              <a:t>Varga</a:t>
            </a:r>
            <a:r>
              <a:rPr lang="en-US" altLang="ja-JP" sz="1600" dirty="0"/>
              <a:t>, Suzuki, </a:t>
            </a:r>
            <a:r>
              <a:rPr lang="en-US" altLang="ja-JP" sz="1600" dirty="0" smtClean="0"/>
              <a:t>Phys. Rev C52 </a:t>
            </a:r>
            <a:r>
              <a:rPr lang="en-US" altLang="ja-JP" sz="1600" dirty="0"/>
              <a:t>(</a:t>
            </a:r>
            <a:r>
              <a:rPr lang="en-US" altLang="ja-JP" sz="1600" dirty="0" smtClean="0"/>
              <a:t>1995) 2885.</a:t>
            </a:r>
          </a:p>
          <a:p>
            <a:r>
              <a:rPr lang="en-US" altLang="ja-JP" sz="1600" dirty="0" err="1" smtClean="0"/>
              <a:t>Varga</a:t>
            </a:r>
            <a:r>
              <a:rPr lang="en-US" altLang="ja-JP" sz="1600" dirty="0" smtClean="0"/>
              <a:t>, Suzuki, Comp. </a:t>
            </a:r>
            <a:r>
              <a:rPr lang="en-US" altLang="ja-JP" sz="1600" dirty="0" err="1" smtClean="0"/>
              <a:t>Pnys</a:t>
            </a:r>
            <a:r>
              <a:rPr lang="en-US" altLang="ja-JP" sz="1600" dirty="0" smtClean="0"/>
              <a:t>. Com. 106 (1997) 157.</a:t>
            </a:r>
            <a:endParaRPr lang="ja-JP" altLang="en-US" sz="1600" dirty="0" smtClean="0"/>
          </a:p>
        </p:txBody>
      </p:sp>
      <p:pic>
        <p:nvPicPr>
          <p:cNvPr id="42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6838" y="4209443"/>
            <a:ext cx="3422516" cy="2442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テキスト ボックス 12"/>
          <p:cNvSpPr txBox="1"/>
          <p:nvPr/>
        </p:nvSpPr>
        <p:spPr>
          <a:xfrm>
            <a:off x="7177432" y="5405456"/>
            <a:ext cx="2565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Energy convergence curve for </a:t>
            </a:r>
            <a:r>
              <a:rPr lang="en-US" altLang="ja-JP" dirty="0" smtClean="0"/>
              <a:t>KNN</a:t>
            </a:r>
            <a:endParaRPr kumimoji="1" lang="ja-JP" altLang="en-US" dirty="0"/>
          </a:p>
        </p:txBody>
      </p:sp>
      <p:sp>
        <p:nvSpPr>
          <p:cNvPr id="43" name="テキスト ボックス 42"/>
          <p:cNvSpPr txBox="1"/>
          <p:nvPr/>
        </p:nvSpPr>
        <p:spPr>
          <a:xfrm>
            <a:off x="7205087" y="1412776"/>
            <a:ext cx="1450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for </a:t>
            </a:r>
            <a:r>
              <a:rPr lang="en-US" altLang="ja-JP" i="1" dirty="0" smtClean="0"/>
              <a:t>N-body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733235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95536" y="29144"/>
            <a:ext cx="8229600" cy="1143000"/>
          </a:xfrm>
        </p:spPr>
        <p:txBody>
          <a:bodyPr/>
          <a:lstStyle/>
          <a:p>
            <a:pPr algn="l"/>
            <a:r>
              <a:rPr kumimoji="1" lang="en-US" altLang="ja-JP" i="1" dirty="0" smtClean="0">
                <a:solidFill>
                  <a:srgbClr val="0070C0"/>
                </a:solidFill>
              </a:rPr>
              <a:t>Structure of </a:t>
            </a:r>
            <a:r>
              <a:rPr lang="en-US" altLang="ja-JP" i="1" dirty="0" smtClean="0">
                <a:solidFill>
                  <a:srgbClr val="0070C0"/>
                </a:solidFill>
              </a:rPr>
              <a:t>kaonic nuclei (N=3-5)</a:t>
            </a:r>
            <a:endParaRPr kumimoji="1" lang="ja-JP" altLang="en-US" i="1" dirty="0">
              <a:solidFill>
                <a:srgbClr val="0070C0"/>
              </a:solidFill>
            </a:endParaRPr>
          </a:p>
        </p:txBody>
      </p:sp>
      <p:sp>
        <p:nvSpPr>
          <p:cNvPr id="11" name="日付プレースホルダー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2016/7/26</a:t>
            </a:r>
            <a:endParaRPr kumimoji="1" lang="ja-JP" altLang="en-US"/>
          </a:p>
        </p:txBody>
      </p:sp>
      <p:sp>
        <p:nvSpPr>
          <p:cNvPr id="12" name="スライド番号プレースホルダー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7</a:t>
            </a:fld>
            <a:endParaRPr kumimoji="1" lang="ja-JP" altLang="en-US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392966" y="4621729"/>
            <a:ext cx="8355498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kumimoji="1" lang="en-US" altLang="ja-JP" sz="2400" dirty="0" smtClean="0"/>
              <a:t>Binding energies are </a:t>
            </a:r>
            <a:r>
              <a:rPr lang="en-US" altLang="ja-JP" sz="2400" dirty="0" smtClean="0"/>
              <a:t>similar</a:t>
            </a:r>
            <a:r>
              <a:rPr kumimoji="1" lang="en-US" altLang="ja-JP" sz="2400" dirty="0" smtClean="0"/>
              <a:t> values for Type I, II, and III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kumimoji="1" lang="en-US" altLang="ja-JP" sz="2400" dirty="0" smtClean="0"/>
              <a:t>Width of Type II is </a:t>
            </a:r>
            <a:r>
              <a:rPr lang="en-US" altLang="ja-JP" sz="2400" dirty="0" smtClean="0"/>
              <a:t>2-3</a:t>
            </a:r>
            <a:r>
              <a:rPr kumimoji="1" lang="en-US" altLang="ja-JP" sz="2400" dirty="0" smtClean="0"/>
              <a:t> times larger than Type I and III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ja-JP" sz="2400" dirty="0" smtClean="0"/>
              <a:t>Binding energy for AY-potential is less than 100 MeV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897" y="980728"/>
            <a:ext cx="8006917" cy="593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719" y="1574322"/>
            <a:ext cx="2504901" cy="285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88221"/>
            <a:ext cx="7918023" cy="532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719" y="2539757"/>
            <a:ext cx="3218776" cy="313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891050"/>
            <a:ext cx="7488832" cy="53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157" y="3537140"/>
            <a:ext cx="2467643" cy="26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479" y="3855358"/>
            <a:ext cx="7532913" cy="509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4649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kumimoji="1" lang="en-US" altLang="ja-JP" sz="3600" i="1" dirty="0" smtClean="0">
                <a:solidFill>
                  <a:srgbClr val="0070C0"/>
                </a:solidFill>
              </a:rPr>
              <a:t>Structure of </a:t>
            </a:r>
            <a:r>
              <a:rPr kumimoji="1" lang="en-US" altLang="ja-JP" sz="3600" i="1" dirty="0" err="1" smtClean="0">
                <a:solidFill>
                  <a:srgbClr val="0070C0"/>
                </a:solidFill>
              </a:rPr>
              <a:t>K</a:t>
            </a:r>
            <a:r>
              <a:rPr kumimoji="1" lang="en-US" altLang="ja-JP" sz="3600" i="1" baseline="30000" dirty="0" err="1" smtClean="0">
                <a:solidFill>
                  <a:srgbClr val="0070C0"/>
                </a:solidFill>
              </a:rPr>
              <a:t>bar</a:t>
            </a:r>
            <a:r>
              <a:rPr kumimoji="1" lang="en-US" altLang="ja-JP" sz="3600" i="1" dirty="0" err="1" smtClean="0">
                <a:solidFill>
                  <a:srgbClr val="0070C0"/>
                </a:solidFill>
              </a:rPr>
              <a:t>NNNNNN</a:t>
            </a:r>
            <a:r>
              <a:rPr kumimoji="1" lang="en-US" altLang="ja-JP" sz="3600" i="1" dirty="0" smtClean="0">
                <a:solidFill>
                  <a:srgbClr val="0070C0"/>
                </a:solidFill>
              </a:rPr>
              <a:t> with </a:t>
            </a:r>
            <a:r>
              <a:rPr kumimoji="1" lang="en-US" altLang="ja-JP" sz="3600" i="1" dirty="0" err="1" smtClean="0">
                <a:solidFill>
                  <a:srgbClr val="0070C0"/>
                </a:solidFill>
              </a:rPr>
              <a:t>J</a:t>
            </a:r>
            <a:r>
              <a:rPr kumimoji="1" lang="en-US" altLang="ja-JP" sz="3600" i="1" baseline="30000" dirty="0" err="1" smtClean="0">
                <a:solidFill>
                  <a:srgbClr val="0070C0"/>
                </a:solidFill>
                <a:latin typeface="Symbol" panose="05050102010706020507" pitchFamily="18" charset="2"/>
              </a:rPr>
              <a:t>p</a:t>
            </a:r>
            <a:r>
              <a:rPr kumimoji="1" lang="en-US" altLang="ja-JP" sz="3600" i="1" dirty="0" smtClean="0">
                <a:solidFill>
                  <a:srgbClr val="0070C0"/>
                </a:solidFill>
              </a:rPr>
              <a:t>=0</a:t>
            </a:r>
            <a:r>
              <a:rPr kumimoji="1" lang="en-US" altLang="ja-JP" sz="3600" i="1" baseline="30000" dirty="0" smtClean="0">
                <a:solidFill>
                  <a:srgbClr val="0070C0"/>
                </a:solidFill>
              </a:rPr>
              <a:t>- </a:t>
            </a:r>
            <a:r>
              <a:rPr kumimoji="1" lang="en-US" altLang="ja-JP" sz="3600" i="1" dirty="0" smtClean="0">
                <a:solidFill>
                  <a:srgbClr val="0070C0"/>
                </a:solidFill>
              </a:rPr>
              <a:t>and 1</a:t>
            </a:r>
            <a:r>
              <a:rPr kumimoji="1" lang="en-US" altLang="ja-JP" sz="3600" i="1" baseline="30000" dirty="0" smtClean="0">
                <a:solidFill>
                  <a:srgbClr val="0070C0"/>
                </a:solidFill>
              </a:rPr>
              <a:t>-</a:t>
            </a:r>
            <a:endParaRPr kumimoji="1" lang="ja-JP" altLang="en-US" sz="3600" i="1" dirty="0">
              <a:solidFill>
                <a:srgbClr val="0070C0"/>
              </a:solidFill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173490" y="4437112"/>
            <a:ext cx="867899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kumimoji="1" lang="en-US" altLang="ja-JP" dirty="0" smtClean="0"/>
              <a:t>Binding energy for </a:t>
            </a:r>
            <a:r>
              <a:rPr lang="en-US" altLang="ja-JP" dirty="0"/>
              <a:t>SIDDHARTA </a:t>
            </a:r>
            <a:r>
              <a:rPr lang="en-US" altLang="ja-JP" dirty="0" smtClean="0"/>
              <a:t> </a:t>
            </a:r>
            <a:r>
              <a:rPr kumimoji="1" lang="en-US" altLang="ja-JP" dirty="0" smtClean="0"/>
              <a:t>potential is 63-77 MeV for 0</a:t>
            </a:r>
            <a:r>
              <a:rPr lang="en-US" altLang="ja-JP" baseline="30000" dirty="0" smtClean="0"/>
              <a:t>-</a:t>
            </a:r>
            <a:r>
              <a:rPr lang="en-US" altLang="ja-JP" dirty="0" smtClean="0"/>
              <a:t> and 66-79 MeV for 1</a:t>
            </a:r>
            <a:r>
              <a:rPr lang="en-US" altLang="ja-JP" baseline="30000" dirty="0" smtClean="0"/>
              <a:t>-</a:t>
            </a:r>
            <a:endParaRPr kumimoji="1" lang="en-US" altLang="ja-JP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ja-JP" dirty="0" smtClean="0"/>
              <a:t>Binding energy for AY-potential is about 102 MeV (0</a:t>
            </a:r>
            <a:r>
              <a:rPr lang="en-US" altLang="ja-JP" baseline="30000" dirty="0" smtClean="0"/>
              <a:t>-</a:t>
            </a:r>
            <a:r>
              <a:rPr lang="en-US" altLang="ja-JP" dirty="0" smtClean="0"/>
              <a:t>) and 94 MeV (1</a:t>
            </a:r>
            <a:r>
              <a:rPr lang="en-US" altLang="ja-JP" baseline="30000" dirty="0" smtClean="0"/>
              <a:t>-</a:t>
            </a:r>
            <a:r>
              <a:rPr lang="en-US" altLang="ja-JP" dirty="0" smtClean="0"/>
              <a:t>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ja-JP" dirty="0" smtClean="0"/>
              <a:t>0</a:t>
            </a:r>
            <a:r>
              <a:rPr lang="en-US" altLang="ja-JP" baseline="30000" dirty="0" smtClean="0"/>
              <a:t>-</a:t>
            </a:r>
            <a:r>
              <a:rPr lang="en-US" altLang="ja-JP" dirty="0" smtClean="0"/>
              <a:t> and 1</a:t>
            </a:r>
            <a:r>
              <a:rPr lang="en-US" altLang="ja-JP" baseline="30000" dirty="0" smtClean="0"/>
              <a:t>-</a:t>
            </a:r>
            <a:r>
              <a:rPr lang="en-US" altLang="ja-JP" dirty="0" smtClean="0"/>
              <a:t> state are almost degenerate for </a:t>
            </a:r>
            <a:r>
              <a:rPr lang="en-US" altLang="ja-JP" dirty="0"/>
              <a:t>SIDDHARTA </a:t>
            </a:r>
            <a:r>
              <a:rPr lang="en-US" altLang="ja-JP" dirty="0" smtClean="0"/>
              <a:t>potential, but the binding energy of 1</a:t>
            </a:r>
            <a:r>
              <a:rPr lang="en-US" altLang="ja-JP" baseline="30000" dirty="0" smtClean="0"/>
              <a:t>-</a:t>
            </a:r>
            <a:r>
              <a:rPr lang="en-US" altLang="ja-JP" dirty="0" smtClean="0"/>
              <a:t> state is smaller than 0</a:t>
            </a:r>
            <a:r>
              <a:rPr lang="en-US" altLang="ja-JP" baseline="30000" dirty="0" smtClean="0"/>
              <a:t>-</a:t>
            </a:r>
            <a:r>
              <a:rPr lang="en-US" altLang="ja-JP" dirty="0" smtClean="0"/>
              <a:t> state for AY potential</a:t>
            </a:r>
            <a:endParaRPr lang="en-US" altLang="ja-JP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ja-JP" dirty="0" smtClean="0"/>
              <a:t>From the energy spectra of seven-body system, we may extract the information of KN interaction</a:t>
            </a:r>
          </a:p>
        </p:txBody>
      </p:sp>
      <p:sp>
        <p:nvSpPr>
          <p:cNvPr id="10" name="日付プレースホルダー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2016/7/26</a:t>
            </a:r>
            <a:endParaRPr kumimoji="1" lang="ja-JP" altLang="en-US"/>
          </a:p>
        </p:txBody>
      </p:sp>
      <p:sp>
        <p:nvSpPr>
          <p:cNvPr id="11" name="スライド番号プレースホルダー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8</a:t>
            </a:fld>
            <a:endParaRPr kumimoji="1" lang="ja-JP" altLang="en-US" dirty="0"/>
          </a:p>
        </p:txBody>
      </p:sp>
      <p:grpSp>
        <p:nvGrpSpPr>
          <p:cNvPr id="3" name="グループ化 2"/>
          <p:cNvGrpSpPr/>
          <p:nvPr/>
        </p:nvGrpSpPr>
        <p:grpSpPr>
          <a:xfrm>
            <a:off x="7411653" y="1052736"/>
            <a:ext cx="1624843" cy="1124784"/>
            <a:chOff x="6174627" y="5494894"/>
            <a:chExt cx="1624843" cy="1124784"/>
          </a:xfrm>
        </p:grpSpPr>
        <p:sp>
          <p:nvSpPr>
            <p:cNvPr id="48" name="円/楕円 47"/>
            <p:cNvSpPr/>
            <p:nvPr/>
          </p:nvSpPr>
          <p:spPr>
            <a:xfrm rot="2287199">
              <a:off x="6618935" y="5599696"/>
              <a:ext cx="636063" cy="392462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7" name="円/楕円 46"/>
            <p:cNvSpPr/>
            <p:nvPr/>
          </p:nvSpPr>
          <p:spPr>
            <a:xfrm>
              <a:off x="6195645" y="5960415"/>
              <a:ext cx="639774" cy="659263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12" name="グループ化 11"/>
            <p:cNvGrpSpPr/>
            <p:nvPr/>
          </p:nvGrpSpPr>
          <p:grpSpPr>
            <a:xfrm>
              <a:off x="6994157" y="6268799"/>
              <a:ext cx="316220" cy="324524"/>
              <a:chOff x="5899279" y="5742568"/>
              <a:chExt cx="316220" cy="324524"/>
            </a:xfrm>
          </p:grpSpPr>
          <p:sp>
            <p:nvSpPr>
              <p:cNvPr id="26" name="円/楕円 25"/>
              <p:cNvSpPr>
                <a:spLocks noChangeAspect="1"/>
              </p:cNvSpPr>
              <p:nvPr/>
            </p:nvSpPr>
            <p:spPr>
              <a:xfrm>
                <a:off x="5899279" y="5742568"/>
                <a:ext cx="316220" cy="324524"/>
              </a:xfrm>
              <a:prstGeom prst="ellipse">
                <a:avLst/>
              </a:prstGeom>
              <a:gradFill>
                <a:gsLst>
                  <a:gs pos="0">
                    <a:srgbClr val="FF0000">
                      <a:lumMod val="29000"/>
                      <a:lumOff val="71000"/>
                    </a:srgbClr>
                  </a:gs>
                  <a:gs pos="50000">
                    <a:srgbClr val="FF0000"/>
                  </a:gs>
                  <a:gs pos="100000">
                    <a:srgbClr val="FF0000">
                      <a:lumMod val="69000"/>
                    </a:srgbClr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pic>
            <p:nvPicPr>
              <p:cNvPr id="27" name="図 26"/>
              <p:cNvPicPr>
                <a:picLocks noChangeAspect="1"/>
              </p:cNvPicPr>
              <p:nvPr>
                <p:custDataLst>
                  <p:tags r:id="rId8"/>
                </p:custDataLst>
              </p:nvPr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940152" y="5785140"/>
                <a:ext cx="234475" cy="239382"/>
              </a:xfrm>
              <a:prstGeom prst="rect">
                <a:avLst/>
              </a:prstGeom>
            </p:spPr>
          </p:pic>
        </p:grpSp>
        <p:grpSp>
          <p:nvGrpSpPr>
            <p:cNvPr id="9" name="グループ化 8"/>
            <p:cNvGrpSpPr/>
            <p:nvPr/>
          </p:nvGrpSpPr>
          <p:grpSpPr>
            <a:xfrm>
              <a:off x="6174627" y="6154141"/>
              <a:ext cx="302435" cy="310358"/>
              <a:chOff x="6174627" y="6154141"/>
              <a:chExt cx="302435" cy="310358"/>
            </a:xfrm>
          </p:grpSpPr>
          <p:sp>
            <p:nvSpPr>
              <p:cNvPr id="28" name="円/楕円 27"/>
              <p:cNvSpPr>
                <a:spLocks noChangeAspect="1"/>
              </p:cNvSpPr>
              <p:nvPr/>
            </p:nvSpPr>
            <p:spPr>
              <a:xfrm>
                <a:off x="6174627" y="6154141"/>
                <a:ext cx="302435" cy="310358"/>
              </a:xfrm>
              <a:prstGeom prst="ellipse">
                <a:avLst/>
              </a:prstGeom>
              <a:gradFill flip="none" rotWithShape="1">
                <a:gsLst>
                  <a:gs pos="0">
                    <a:srgbClr val="FFC000">
                      <a:lumMod val="20000"/>
                      <a:lumOff val="80000"/>
                    </a:srgbClr>
                  </a:gs>
                  <a:gs pos="50000">
                    <a:srgbClr val="FFC000"/>
                  </a:gs>
                  <a:gs pos="100000">
                    <a:srgbClr val="FFC000">
                      <a:lumMod val="43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pic>
            <p:nvPicPr>
              <p:cNvPr id="29" name="図 28"/>
              <p:cNvPicPr>
                <a:picLocks noChangeAspect="1"/>
              </p:cNvPicPr>
              <p:nvPr>
                <p:custDataLst>
                  <p:tags r:id="rId7"/>
                </p:custDataLst>
              </p:nvPr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28184" y="6226396"/>
                <a:ext cx="199935" cy="165847"/>
              </a:xfrm>
              <a:prstGeom prst="rect">
                <a:avLst/>
              </a:prstGeom>
            </p:spPr>
          </p:pic>
        </p:grpSp>
        <p:grpSp>
          <p:nvGrpSpPr>
            <p:cNvPr id="32" name="グループ化 31"/>
            <p:cNvGrpSpPr/>
            <p:nvPr/>
          </p:nvGrpSpPr>
          <p:grpSpPr>
            <a:xfrm>
              <a:off x="6384073" y="6309320"/>
              <a:ext cx="302435" cy="310358"/>
              <a:chOff x="6174627" y="6154141"/>
              <a:chExt cx="302435" cy="310358"/>
            </a:xfrm>
          </p:grpSpPr>
          <p:sp>
            <p:nvSpPr>
              <p:cNvPr id="33" name="円/楕円 32"/>
              <p:cNvSpPr>
                <a:spLocks noChangeAspect="1"/>
              </p:cNvSpPr>
              <p:nvPr/>
            </p:nvSpPr>
            <p:spPr>
              <a:xfrm>
                <a:off x="6174627" y="6154141"/>
                <a:ext cx="302435" cy="310358"/>
              </a:xfrm>
              <a:prstGeom prst="ellipse">
                <a:avLst/>
              </a:prstGeom>
              <a:gradFill flip="none" rotWithShape="1">
                <a:gsLst>
                  <a:gs pos="0">
                    <a:srgbClr val="FFC000">
                      <a:lumMod val="20000"/>
                      <a:lumOff val="80000"/>
                    </a:srgbClr>
                  </a:gs>
                  <a:gs pos="50000">
                    <a:srgbClr val="FFC000"/>
                  </a:gs>
                  <a:gs pos="100000">
                    <a:srgbClr val="FFC000">
                      <a:lumMod val="43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pic>
            <p:nvPicPr>
              <p:cNvPr id="34" name="図 33"/>
              <p:cNvPicPr>
                <a:picLocks noChangeAspect="1"/>
              </p:cNvPicPr>
              <p:nvPr>
                <p:custDataLst>
                  <p:tags r:id="rId6"/>
                </p:custDataLst>
              </p:nvPr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28184" y="6226396"/>
                <a:ext cx="199935" cy="165847"/>
              </a:xfrm>
              <a:prstGeom prst="rect">
                <a:avLst/>
              </a:prstGeom>
            </p:spPr>
          </p:pic>
        </p:grpSp>
        <p:grpSp>
          <p:nvGrpSpPr>
            <p:cNvPr id="35" name="グループ化 34"/>
            <p:cNvGrpSpPr/>
            <p:nvPr/>
          </p:nvGrpSpPr>
          <p:grpSpPr>
            <a:xfrm>
              <a:off x="6532984" y="6120703"/>
              <a:ext cx="302435" cy="310358"/>
              <a:chOff x="6174627" y="6154141"/>
              <a:chExt cx="302435" cy="310358"/>
            </a:xfrm>
          </p:grpSpPr>
          <p:sp>
            <p:nvSpPr>
              <p:cNvPr id="36" name="円/楕円 35"/>
              <p:cNvSpPr>
                <a:spLocks noChangeAspect="1"/>
              </p:cNvSpPr>
              <p:nvPr/>
            </p:nvSpPr>
            <p:spPr>
              <a:xfrm>
                <a:off x="6174627" y="6154141"/>
                <a:ext cx="302435" cy="310358"/>
              </a:xfrm>
              <a:prstGeom prst="ellipse">
                <a:avLst/>
              </a:prstGeom>
              <a:gradFill flip="none" rotWithShape="1">
                <a:gsLst>
                  <a:gs pos="0">
                    <a:srgbClr val="FFC000">
                      <a:lumMod val="20000"/>
                      <a:lumOff val="80000"/>
                    </a:srgbClr>
                  </a:gs>
                  <a:gs pos="50000">
                    <a:srgbClr val="FFC000"/>
                  </a:gs>
                  <a:gs pos="100000">
                    <a:srgbClr val="FFC000">
                      <a:lumMod val="43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pic>
            <p:nvPicPr>
              <p:cNvPr id="37" name="図 36"/>
              <p:cNvPicPr>
                <a:picLocks noChangeAspect="1"/>
              </p:cNvPicPr>
              <p:nvPr>
                <p:custDataLst>
                  <p:tags r:id="rId5"/>
                </p:custDataLst>
              </p:nvPr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28184" y="6226396"/>
                <a:ext cx="199935" cy="165847"/>
              </a:xfrm>
              <a:prstGeom prst="rect">
                <a:avLst/>
              </a:prstGeom>
            </p:spPr>
          </p:pic>
        </p:grpSp>
        <p:grpSp>
          <p:nvGrpSpPr>
            <p:cNvPr id="38" name="グループ化 37"/>
            <p:cNvGrpSpPr/>
            <p:nvPr/>
          </p:nvGrpSpPr>
          <p:grpSpPr>
            <a:xfrm>
              <a:off x="6340223" y="5919955"/>
              <a:ext cx="302435" cy="310358"/>
              <a:chOff x="6174627" y="6154141"/>
              <a:chExt cx="302435" cy="310358"/>
            </a:xfrm>
          </p:grpSpPr>
          <p:sp>
            <p:nvSpPr>
              <p:cNvPr id="39" name="円/楕円 38"/>
              <p:cNvSpPr>
                <a:spLocks noChangeAspect="1"/>
              </p:cNvSpPr>
              <p:nvPr/>
            </p:nvSpPr>
            <p:spPr>
              <a:xfrm>
                <a:off x="6174627" y="6154141"/>
                <a:ext cx="302435" cy="310358"/>
              </a:xfrm>
              <a:prstGeom prst="ellipse">
                <a:avLst/>
              </a:prstGeom>
              <a:gradFill flip="none" rotWithShape="1">
                <a:gsLst>
                  <a:gs pos="0">
                    <a:srgbClr val="FFC000">
                      <a:lumMod val="20000"/>
                      <a:lumOff val="80000"/>
                    </a:srgbClr>
                  </a:gs>
                  <a:gs pos="50000">
                    <a:srgbClr val="FFC000"/>
                  </a:gs>
                  <a:gs pos="100000">
                    <a:srgbClr val="FFC000">
                      <a:lumMod val="43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pic>
            <p:nvPicPr>
              <p:cNvPr id="40" name="図 39"/>
              <p:cNvPicPr>
                <a:picLocks noChangeAspect="1"/>
              </p:cNvPicPr>
              <p:nvPr>
                <p:custDataLst>
                  <p:tags r:id="rId4"/>
                </p:custDataLst>
              </p:nvPr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28184" y="6226396"/>
                <a:ext cx="199935" cy="165847"/>
              </a:xfrm>
              <a:prstGeom prst="rect">
                <a:avLst/>
              </a:prstGeom>
            </p:spPr>
          </p:pic>
        </p:grpSp>
        <p:grpSp>
          <p:nvGrpSpPr>
            <p:cNvPr id="41" name="グループ化 40"/>
            <p:cNvGrpSpPr/>
            <p:nvPr/>
          </p:nvGrpSpPr>
          <p:grpSpPr>
            <a:xfrm>
              <a:off x="6876962" y="5717980"/>
              <a:ext cx="302435" cy="310358"/>
              <a:chOff x="6174627" y="6154141"/>
              <a:chExt cx="302435" cy="310358"/>
            </a:xfrm>
          </p:grpSpPr>
          <p:sp>
            <p:nvSpPr>
              <p:cNvPr id="42" name="円/楕円 41"/>
              <p:cNvSpPr>
                <a:spLocks noChangeAspect="1"/>
              </p:cNvSpPr>
              <p:nvPr/>
            </p:nvSpPr>
            <p:spPr>
              <a:xfrm>
                <a:off x="6174627" y="6154141"/>
                <a:ext cx="302435" cy="310358"/>
              </a:xfrm>
              <a:prstGeom prst="ellipse">
                <a:avLst/>
              </a:prstGeom>
              <a:gradFill flip="none" rotWithShape="1">
                <a:gsLst>
                  <a:gs pos="0">
                    <a:srgbClr val="FFC000">
                      <a:lumMod val="20000"/>
                      <a:lumOff val="80000"/>
                    </a:srgbClr>
                  </a:gs>
                  <a:gs pos="50000">
                    <a:srgbClr val="FFC000"/>
                  </a:gs>
                  <a:gs pos="100000">
                    <a:srgbClr val="FFC000">
                      <a:lumMod val="43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pic>
            <p:nvPicPr>
              <p:cNvPr id="43" name="図 42"/>
              <p:cNvPicPr>
                <a:picLocks noChangeAspect="1"/>
              </p:cNvPicPr>
              <p:nvPr>
                <p:custDataLst>
                  <p:tags r:id="rId3"/>
                </p:custDataLst>
              </p:nvPr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28184" y="6226396"/>
                <a:ext cx="199935" cy="165847"/>
              </a:xfrm>
              <a:prstGeom prst="rect">
                <a:avLst/>
              </a:prstGeom>
            </p:spPr>
          </p:pic>
        </p:grpSp>
        <p:grpSp>
          <p:nvGrpSpPr>
            <p:cNvPr id="44" name="グループ化 43"/>
            <p:cNvGrpSpPr/>
            <p:nvPr/>
          </p:nvGrpSpPr>
          <p:grpSpPr>
            <a:xfrm>
              <a:off x="6684201" y="5517232"/>
              <a:ext cx="302435" cy="310358"/>
              <a:chOff x="6174627" y="6154141"/>
              <a:chExt cx="302435" cy="310358"/>
            </a:xfrm>
          </p:grpSpPr>
          <p:sp>
            <p:nvSpPr>
              <p:cNvPr id="45" name="円/楕円 44"/>
              <p:cNvSpPr>
                <a:spLocks noChangeAspect="1"/>
              </p:cNvSpPr>
              <p:nvPr/>
            </p:nvSpPr>
            <p:spPr>
              <a:xfrm>
                <a:off x="6174627" y="6154141"/>
                <a:ext cx="302435" cy="310358"/>
              </a:xfrm>
              <a:prstGeom prst="ellipse">
                <a:avLst/>
              </a:prstGeom>
              <a:gradFill flip="none" rotWithShape="1">
                <a:gsLst>
                  <a:gs pos="0">
                    <a:srgbClr val="FFC000">
                      <a:lumMod val="20000"/>
                      <a:lumOff val="80000"/>
                    </a:srgbClr>
                  </a:gs>
                  <a:gs pos="50000">
                    <a:srgbClr val="FFC000"/>
                  </a:gs>
                  <a:gs pos="100000">
                    <a:srgbClr val="FFC000">
                      <a:lumMod val="43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pic>
            <p:nvPicPr>
              <p:cNvPr id="46" name="図 45"/>
              <p:cNvPicPr>
                <a:picLocks noChangeAspect="1"/>
              </p:cNvPicPr>
              <p:nvPr>
                <p:custDataLst>
                  <p:tags r:id="rId2"/>
                </p:custDataLst>
              </p:nvPr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28184" y="6226396"/>
                <a:ext cx="199935" cy="165847"/>
              </a:xfrm>
              <a:prstGeom prst="rect">
                <a:avLst/>
              </a:prstGeom>
            </p:spPr>
          </p:pic>
        </p:grpSp>
        <p:pic>
          <p:nvPicPr>
            <p:cNvPr id="14" name="図 13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67956" y="5494894"/>
              <a:ext cx="731514" cy="189185"/>
            </a:xfrm>
            <a:prstGeom prst="rect">
              <a:avLst/>
            </a:prstGeom>
          </p:spPr>
        </p:pic>
      </p:grpSp>
      <p:grpSp>
        <p:nvGrpSpPr>
          <p:cNvPr id="4" name="グループ化 3"/>
          <p:cNvGrpSpPr/>
          <p:nvPr/>
        </p:nvGrpSpPr>
        <p:grpSpPr>
          <a:xfrm>
            <a:off x="186352" y="843974"/>
            <a:ext cx="6977935" cy="3449122"/>
            <a:chOff x="-2111810" y="843974"/>
            <a:chExt cx="7662831" cy="2914606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088029" y="843974"/>
              <a:ext cx="7639050" cy="1400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7" name="Picture 5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111810" y="2348880"/>
              <a:ext cx="7610474" cy="1409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" name="グループ化 4"/>
          <p:cNvGrpSpPr/>
          <p:nvPr/>
        </p:nvGrpSpPr>
        <p:grpSpPr>
          <a:xfrm>
            <a:off x="6928776" y="2470767"/>
            <a:ext cx="1866491" cy="1311278"/>
            <a:chOff x="3991022" y="5157192"/>
            <a:chExt cx="2845876" cy="1412421"/>
          </a:xfrm>
        </p:grpSpPr>
        <p:pic>
          <p:nvPicPr>
            <p:cNvPr id="53" name="図 52"/>
            <p:cNvPicPr>
              <a:picLocks noChangeAspect="1"/>
            </p:cNvPicPr>
            <p:nvPr/>
          </p:nvPicPr>
          <p:blipFill rotWithShape="1">
            <a:blip r:embed="rId16"/>
            <a:srcRect l="-504" t="17047" r="59361" b="68520"/>
            <a:stretch/>
          </p:blipFill>
          <p:spPr>
            <a:xfrm>
              <a:off x="3991022" y="5157192"/>
              <a:ext cx="2833725" cy="550846"/>
            </a:xfrm>
            <a:prstGeom prst="rect">
              <a:avLst/>
            </a:prstGeom>
          </p:spPr>
        </p:pic>
        <p:pic>
          <p:nvPicPr>
            <p:cNvPr id="54" name="Picture 3"/>
            <p:cNvPicPr>
              <a:picLocks noChangeAspect="1" noChangeArrowheads="1"/>
            </p:cNvPicPr>
            <p:nvPr/>
          </p:nvPicPr>
          <p:blipFill rotWithShape="1"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2626" r="59284" b="8632"/>
            <a:stretch/>
          </p:blipFill>
          <p:spPr bwMode="auto">
            <a:xfrm>
              <a:off x="4081540" y="5697415"/>
              <a:ext cx="2755358" cy="8721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" name="テキスト ボックス 5"/>
          <p:cNvSpPr txBox="1"/>
          <p:nvPr/>
        </p:nvSpPr>
        <p:spPr>
          <a:xfrm>
            <a:off x="7606009" y="3027834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(0)</a:t>
            </a:r>
            <a:endParaRPr kumimoji="1" lang="ja-JP" altLang="en-US" dirty="0"/>
          </a:p>
        </p:txBody>
      </p:sp>
      <p:sp>
        <p:nvSpPr>
          <p:cNvPr id="55" name="テキスト ボックス 54"/>
          <p:cNvSpPr txBox="1"/>
          <p:nvPr/>
        </p:nvSpPr>
        <p:spPr>
          <a:xfrm>
            <a:off x="7609932" y="3458982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(1)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356881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kumimoji="1" lang="en-US" altLang="ja-JP" sz="3600" i="1" dirty="0" smtClean="0">
                <a:solidFill>
                  <a:srgbClr val="0070C0"/>
                </a:solidFill>
              </a:rPr>
              <a:t>Structure of </a:t>
            </a:r>
            <a:r>
              <a:rPr kumimoji="1" lang="en-US" altLang="ja-JP" sz="3600" i="1" dirty="0" err="1" smtClean="0">
                <a:solidFill>
                  <a:srgbClr val="0070C0"/>
                </a:solidFill>
              </a:rPr>
              <a:t>K</a:t>
            </a:r>
            <a:r>
              <a:rPr kumimoji="1" lang="en-US" altLang="ja-JP" sz="3600" i="1" baseline="30000" dirty="0" err="1" smtClean="0">
                <a:solidFill>
                  <a:srgbClr val="0070C0"/>
                </a:solidFill>
              </a:rPr>
              <a:t>bar</a:t>
            </a:r>
            <a:r>
              <a:rPr kumimoji="1" lang="en-US" altLang="ja-JP" sz="3600" i="1" dirty="0" err="1" smtClean="0">
                <a:solidFill>
                  <a:srgbClr val="0070C0"/>
                </a:solidFill>
              </a:rPr>
              <a:t>NNNNNN</a:t>
            </a:r>
            <a:r>
              <a:rPr kumimoji="1" lang="en-US" altLang="ja-JP" sz="3600" i="1" dirty="0" smtClean="0">
                <a:solidFill>
                  <a:srgbClr val="0070C0"/>
                </a:solidFill>
              </a:rPr>
              <a:t> with </a:t>
            </a:r>
            <a:r>
              <a:rPr kumimoji="1" lang="en-US" altLang="ja-JP" sz="3600" i="1" dirty="0" err="1" smtClean="0">
                <a:solidFill>
                  <a:srgbClr val="0070C0"/>
                </a:solidFill>
              </a:rPr>
              <a:t>J</a:t>
            </a:r>
            <a:r>
              <a:rPr kumimoji="1" lang="en-US" altLang="ja-JP" sz="3600" i="1" baseline="30000" dirty="0" err="1" smtClean="0">
                <a:solidFill>
                  <a:srgbClr val="0070C0"/>
                </a:solidFill>
                <a:latin typeface="Symbol" panose="05050102010706020507" pitchFamily="18" charset="2"/>
              </a:rPr>
              <a:t>p</a:t>
            </a:r>
            <a:r>
              <a:rPr kumimoji="1" lang="en-US" altLang="ja-JP" sz="3600" i="1" dirty="0" smtClean="0">
                <a:solidFill>
                  <a:srgbClr val="0070C0"/>
                </a:solidFill>
              </a:rPr>
              <a:t>=0</a:t>
            </a:r>
            <a:r>
              <a:rPr kumimoji="1" lang="en-US" altLang="ja-JP" sz="3600" i="1" baseline="30000" dirty="0" smtClean="0">
                <a:solidFill>
                  <a:srgbClr val="0070C0"/>
                </a:solidFill>
              </a:rPr>
              <a:t>- </a:t>
            </a:r>
            <a:r>
              <a:rPr kumimoji="1" lang="en-US" altLang="ja-JP" sz="3600" i="1" dirty="0" smtClean="0">
                <a:solidFill>
                  <a:srgbClr val="0070C0"/>
                </a:solidFill>
              </a:rPr>
              <a:t>and 1</a:t>
            </a:r>
            <a:r>
              <a:rPr kumimoji="1" lang="en-US" altLang="ja-JP" sz="3600" i="1" baseline="30000" dirty="0" smtClean="0">
                <a:solidFill>
                  <a:srgbClr val="0070C0"/>
                </a:solidFill>
              </a:rPr>
              <a:t>-</a:t>
            </a:r>
            <a:endParaRPr kumimoji="1" lang="ja-JP" altLang="en-US" sz="3600" i="1" dirty="0">
              <a:solidFill>
                <a:srgbClr val="0070C0"/>
              </a:solidFill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173490" y="4437112"/>
            <a:ext cx="867899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kumimoji="1" lang="en-US" altLang="ja-JP" dirty="0" smtClean="0"/>
              <a:t>Binding energy for </a:t>
            </a:r>
            <a:r>
              <a:rPr lang="en-US" altLang="ja-JP" dirty="0"/>
              <a:t>SIDDHARTA </a:t>
            </a:r>
            <a:r>
              <a:rPr lang="en-US" altLang="ja-JP" dirty="0" smtClean="0"/>
              <a:t> </a:t>
            </a:r>
            <a:r>
              <a:rPr kumimoji="1" lang="en-US" altLang="ja-JP" dirty="0" smtClean="0"/>
              <a:t>potential is 63-77 MeV for 0</a:t>
            </a:r>
            <a:r>
              <a:rPr lang="en-US" altLang="ja-JP" baseline="30000" dirty="0" smtClean="0"/>
              <a:t>-</a:t>
            </a:r>
            <a:r>
              <a:rPr lang="en-US" altLang="ja-JP" dirty="0" smtClean="0"/>
              <a:t> and 66-79 MeV for 1</a:t>
            </a:r>
            <a:r>
              <a:rPr lang="en-US" altLang="ja-JP" baseline="30000" dirty="0" smtClean="0"/>
              <a:t>-</a:t>
            </a:r>
            <a:endParaRPr kumimoji="1" lang="en-US" altLang="ja-JP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ja-JP" dirty="0" smtClean="0"/>
              <a:t>Binding energy for AY-potential is about 102 MeV (0</a:t>
            </a:r>
            <a:r>
              <a:rPr lang="en-US" altLang="ja-JP" baseline="30000" dirty="0" smtClean="0"/>
              <a:t>-</a:t>
            </a:r>
            <a:r>
              <a:rPr lang="en-US" altLang="ja-JP" dirty="0" smtClean="0"/>
              <a:t>) and 94 MeV (1</a:t>
            </a:r>
            <a:r>
              <a:rPr lang="en-US" altLang="ja-JP" baseline="30000" dirty="0" smtClean="0"/>
              <a:t>-</a:t>
            </a:r>
            <a:r>
              <a:rPr lang="en-US" altLang="ja-JP" dirty="0" smtClean="0"/>
              <a:t>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ja-JP" dirty="0" smtClean="0"/>
              <a:t>0</a:t>
            </a:r>
            <a:r>
              <a:rPr lang="en-US" altLang="ja-JP" baseline="30000" dirty="0" smtClean="0"/>
              <a:t>-</a:t>
            </a:r>
            <a:r>
              <a:rPr lang="en-US" altLang="ja-JP" dirty="0" smtClean="0"/>
              <a:t> and 1</a:t>
            </a:r>
            <a:r>
              <a:rPr lang="en-US" altLang="ja-JP" baseline="30000" dirty="0" smtClean="0"/>
              <a:t>-</a:t>
            </a:r>
            <a:r>
              <a:rPr lang="en-US" altLang="ja-JP" dirty="0" smtClean="0"/>
              <a:t> state are almost degenerate for </a:t>
            </a:r>
            <a:r>
              <a:rPr lang="en-US" altLang="ja-JP" dirty="0"/>
              <a:t>SIDDHARTA </a:t>
            </a:r>
            <a:r>
              <a:rPr lang="en-US" altLang="ja-JP" dirty="0" smtClean="0"/>
              <a:t>potential, but the binding energy of 1</a:t>
            </a:r>
            <a:r>
              <a:rPr lang="en-US" altLang="ja-JP" baseline="30000" dirty="0" smtClean="0"/>
              <a:t>-</a:t>
            </a:r>
            <a:r>
              <a:rPr lang="en-US" altLang="ja-JP" dirty="0" smtClean="0"/>
              <a:t> state is smaller than 0</a:t>
            </a:r>
            <a:r>
              <a:rPr lang="en-US" altLang="ja-JP" baseline="30000" dirty="0" smtClean="0"/>
              <a:t>-</a:t>
            </a:r>
            <a:r>
              <a:rPr lang="en-US" altLang="ja-JP" dirty="0" smtClean="0"/>
              <a:t> state for AY potential</a:t>
            </a:r>
            <a:endParaRPr lang="en-US" altLang="ja-JP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ja-JP" dirty="0" smtClean="0"/>
              <a:t>From the energy spectra of seven-body system, we may extract the information of KN interaction</a:t>
            </a:r>
          </a:p>
        </p:txBody>
      </p:sp>
      <p:sp>
        <p:nvSpPr>
          <p:cNvPr id="10" name="日付プレースホルダー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2016/7/26</a:t>
            </a:r>
            <a:endParaRPr kumimoji="1" lang="ja-JP" altLang="en-US"/>
          </a:p>
        </p:txBody>
      </p:sp>
      <p:sp>
        <p:nvSpPr>
          <p:cNvPr id="11" name="スライド番号プレースホルダー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9</a:t>
            </a:fld>
            <a:endParaRPr kumimoji="1" lang="ja-JP" altLang="en-US" dirty="0"/>
          </a:p>
        </p:txBody>
      </p:sp>
      <p:grpSp>
        <p:nvGrpSpPr>
          <p:cNvPr id="3" name="グループ化 2"/>
          <p:cNvGrpSpPr/>
          <p:nvPr/>
        </p:nvGrpSpPr>
        <p:grpSpPr>
          <a:xfrm>
            <a:off x="7411653" y="1052736"/>
            <a:ext cx="1624843" cy="1124784"/>
            <a:chOff x="6174627" y="5494894"/>
            <a:chExt cx="1624843" cy="1124784"/>
          </a:xfrm>
        </p:grpSpPr>
        <p:sp>
          <p:nvSpPr>
            <p:cNvPr id="48" name="円/楕円 47"/>
            <p:cNvSpPr/>
            <p:nvPr/>
          </p:nvSpPr>
          <p:spPr>
            <a:xfrm rot="2287199">
              <a:off x="6618935" y="5599696"/>
              <a:ext cx="636063" cy="392462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7" name="円/楕円 46"/>
            <p:cNvSpPr/>
            <p:nvPr/>
          </p:nvSpPr>
          <p:spPr>
            <a:xfrm>
              <a:off x="6195645" y="5960415"/>
              <a:ext cx="639774" cy="659263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12" name="グループ化 11"/>
            <p:cNvGrpSpPr/>
            <p:nvPr/>
          </p:nvGrpSpPr>
          <p:grpSpPr>
            <a:xfrm>
              <a:off x="6994157" y="6268799"/>
              <a:ext cx="316220" cy="324524"/>
              <a:chOff x="5899279" y="5742568"/>
              <a:chExt cx="316220" cy="324524"/>
            </a:xfrm>
          </p:grpSpPr>
          <p:sp>
            <p:nvSpPr>
              <p:cNvPr id="26" name="円/楕円 25"/>
              <p:cNvSpPr>
                <a:spLocks noChangeAspect="1"/>
              </p:cNvSpPr>
              <p:nvPr/>
            </p:nvSpPr>
            <p:spPr>
              <a:xfrm>
                <a:off x="5899279" y="5742568"/>
                <a:ext cx="316220" cy="324524"/>
              </a:xfrm>
              <a:prstGeom prst="ellipse">
                <a:avLst/>
              </a:prstGeom>
              <a:gradFill>
                <a:gsLst>
                  <a:gs pos="0">
                    <a:srgbClr val="FF0000">
                      <a:lumMod val="29000"/>
                      <a:lumOff val="71000"/>
                    </a:srgbClr>
                  </a:gs>
                  <a:gs pos="50000">
                    <a:srgbClr val="FF0000"/>
                  </a:gs>
                  <a:gs pos="100000">
                    <a:srgbClr val="FF0000">
                      <a:lumMod val="69000"/>
                    </a:srgbClr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pic>
            <p:nvPicPr>
              <p:cNvPr id="27" name="図 26"/>
              <p:cNvPicPr>
                <a:picLocks noChangeAspect="1"/>
              </p:cNvPicPr>
              <p:nvPr>
                <p:custDataLst>
                  <p:tags r:id="rId14"/>
                </p:custDataLst>
              </p:nvPr>
            </p:nvPicPr>
            <p:blipFill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940152" y="5785140"/>
                <a:ext cx="234475" cy="239382"/>
              </a:xfrm>
              <a:prstGeom prst="rect">
                <a:avLst/>
              </a:prstGeom>
            </p:spPr>
          </p:pic>
        </p:grpSp>
        <p:grpSp>
          <p:nvGrpSpPr>
            <p:cNvPr id="9" name="グループ化 8"/>
            <p:cNvGrpSpPr/>
            <p:nvPr/>
          </p:nvGrpSpPr>
          <p:grpSpPr>
            <a:xfrm>
              <a:off x="6174627" y="6154141"/>
              <a:ext cx="302435" cy="310358"/>
              <a:chOff x="6174627" y="6154141"/>
              <a:chExt cx="302435" cy="310358"/>
            </a:xfrm>
          </p:grpSpPr>
          <p:sp>
            <p:nvSpPr>
              <p:cNvPr id="28" name="円/楕円 27"/>
              <p:cNvSpPr>
                <a:spLocks noChangeAspect="1"/>
              </p:cNvSpPr>
              <p:nvPr/>
            </p:nvSpPr>
            <p:spPr>
              <a:xfrm>
                <a:off x="6174627" y="6154141"/>
                <a:ext cx="302435" cy="310358"/>
              </a:xfrm>
              <a:prstGeom prst="ellipse">
                <a:avLst/>
              </a:prstGeom>
              <a:gradFill flip="none" rotWithShape="1">
                <a:gsLst>
                  <a:gs pos="0">
                    <a:srgbClr val="FFC000">
                      <a:lumMod val="20000"/>
                      <a:lumOff val="80000"/>
                    </a:srgbClr>
                  </a:gs>
                  <a:gs pos="50000">
                    <a:srgbClr val="FFC000"/>
                  </a:gs>
                  <a:gs pos="100000">
                    <a:srgbClr val="FFC000">
                      <a:lumMod val="43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pic>
            <p:nvPicPr>
              <p:cNvPr id="29" name="図 28"/>
              <p:cNvPicPr>
                <a:picLocks noChangeAspect="1"/>
              </p:cNvPicPr>
              <p:nvPr>
                <p:custDataLst>
                  <p:tags r:id="rId13"/>
                </p:custDataLst>
              </p:nvPr>
            </p:nvPicPr>
            <p:blipFill>
              <a:blip r:embed="rId1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28184" y="6226396"/>
                <a:ext cx="199935" cy="165847"/>
              </a:xfrm>
              <a:prstGeom prst="rect">
                <a:avLst/>
              </a:prstGeom>
            </p:spPr>
          </p:pic>
        </p:grpSp>
        <p:grpSp>
          <p:nvGrpSpPr>
            <p:cNvPr id="32" name="グループ化 31"/>
            <p:cNvGrpSpPr/>
            <p:nvPr/>
          </p:nvGrpSpPr>
          <p:grpSpPr>
            <a:xfrm>
              <a:off x="6384073" y="6309320"/>
              <a:ext cx="302435" cy="310358"/>
              <a:chOff x="6174627" y="6154141"/>
              <a:chExt cx="302435" cy="310358"/>
            </a:xfrm>
          </p:grpSpPr>
          <p:sp>
            <p:nvSpPr>
              <p:cNvPr id="33" name="円/楕円 32"/>
              <p:cNvSpPr>
                <a:spLocks noChangeAspect="1"/>
              </p:cNvSpPr>
              <p:nvPr/>
            </p:nvSpPr>
            <p:spPr>
              <a:xfrm>
                <a:off x="6174627" y="6154141"/>
                <a:ext cx="302435" cy="310358"/>
              </a:xfrm>
              <a:prstGeom prst="ellipse">
                <a:avLst/>
              </a:prstGeom>
              <a:gradFill flip="none" rotWithShape="1">
                <a:gsLst>
                  <a:gs pos="0">
                    <a:srgbClr val="FFC000">
                      <a:lumMod val="20000"/>
                      <a:lumOff val="80000"/>
                    </a:srgbClr>
                  </a:gs>
                  <a:gs pos="50000">
                    <a:srgbClr val="FFC000"/>
                  </a:gs>
                  <a:gs pos="100000">
                    <a:srgbClr val="FFC000">
                      <a:lumMod val="43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pic>
            <p:nvPicPr>
              <p:cNvPr id="34" name="図 33"/>
              <p:cNvPicPr>
                <a:picLocks noChangeAspect="1"/>
              </p:cNvPicPr>
              <p:nvPr>
                <p:custDataLst>
                  <p:tags r:id="rId12"/>
                </p:custDataLst>
              </p:nvPr>
            </p:nvPicPr>
            <p:blipFill>
              <a:blip r:embed="rId1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28184" y="6226396"/>
                <a:ext cx="199935" cy="165847"/>
              </a:xfrm>
              <a:prstGeom prst="rect">
                <a:avLst/>
              </a:prstGeom>
            </p:spPr>
          </p:pic>
        </p:grpSp>
        <p:grpSp>
          <p:nvGrpSpPr>
            <p:cNvPr id="35" name="グループ化 34"/>
            <p:cNvGrpSpPr/>
            <p:nvPr/>
          </p:nvGrpSpPr>
          <p:grpSpPr>
            <a:xfrm>
              <a:off x="6532984" y="6120703"/>
              <a:ext cx="302435" cy="310358"/>
              <a:chOff x="6174627" y="6154141"/>
              <a:chExt cx="302435" cy="310358"/>
            </a:xfrm>
          </p:grpSpPr>
          <p:sp>
            <p:nvSpPr>
              <p:cNvPr id="36" name="円/楕円 35"/>
              <p:cNvSpPr>
                <a:spLocks noChangeAspect="1"/>
              </p:cNvSpPr>
              <p:nvPr/>
            </p:nvSpPr>
            <p:spPr>
              <a:xfrm>
                <a:off x="6174627" y="6154141"/>
                <a:ext cx="302435" cy="310358"/>
              </a:xfrm>
              <a:prstGeom prst="ellipse">
                <a:avLst/>
              </a:prstGeom>
              <a:gradFill flip="none" rotWithShape="1">
                <a:gsLst>
                  <a:gs pos="0">
                    <a:srgbClr val="FFC000">
                      <a:lumMod val="20000"/>
                      <a:lumOff val="80000"/>
                    </a:srgbClr>
                  </a:gs>
                  <a:gs pos="50000">
                    <a:srgbClr val="FFC000"/>
                  </a:gs>
                  <a:gs pos="100000">
                    <a:srgbClr val="FFC000">
                      <a:lumMod val="43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pic>
            <p:nvPicPr>
              <p:cNvPr id="37" name="図 36"/>
              <p:cNvPicPr>
                <a:picLocks noChangeAspect="1"/>
              </p:cNvPicPr>
              <p:nvPr>
                <p:custDataLst>
                  <p:tags r:id="rId11"/>
                </p:custDataLst>
              </p:nvPr>
            </p:nvPicPr>
            <p:blipFill>
              <a:blip r:embed="rId1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28184" y="6226396"/>
                <a:ext cx="199935" cy="165847"/>
              </a:xfrm>
              <a:prstGeom prst="rect">
                <a:avLst/>
              </a:prstGeom>
            </p:spPr>
          </p:pic>
        </p:grpSp>
        <p:grpSp>
          <p:nvGrpSpPr>
            <p:cNvPr id="38" name="グループ化 37"/>
            <p:cNvGrpSpPr/>
            <p:nvPr/>
          </p:nvGrpSpPr>
          <p:grpSpPr>
            <a:xfrm>
              <a:off x="6340223" y="5919955"/>
              <a:ext cx="302435" cy="310358"/>
              <a:chOff x="6174627" y="6154141"/>
              <a:chExt cx="302435" cy="310358"/>
            </a:xfrm>
          </p:grpSpPr>
          <p:sp>
            <p:nvSpPr>
              <p:cNvPr id="39" name="円/楕円 38"/>
              <p:cNvSpPr>
                <a:spLocks noChangeAspect="1"/>
              </p:cNvSpPr>
              <p:nvPr/>
            </p:nvSpPr>
            <p:spPr>
              <a:xfrm>
                <a:off x="6174627" y="6154141"/>
                <a:ext cx="302435" cy="310358"/>
              </a:xfrm>
              <a:prstGeom prst="ellipse">
                <a:avLst/>
              </a:prstGeom>
              <a:gradFill flip="none" rotWithShape="1">
                <a:gsLst>
                  <a:gs pos="0">
                    <a:srgbClr val="FFC000">
                      <a:lumMod val="20000"/>
                      <a:lumOff val="80000"/>
                    </a:srgbClr>
                  </a:gs>
                  <a:gs pos="50000">
                    <a:srgbClr val="FFC000"/>
                  </a:gs>
                  <a:gs pos="100000">
                    <a:srgbClr val="FFC000">
                      <a:lumMod val="43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pic>
            <p:nvPicPr>
              <p:cNvPr id="40" name="図 39"/>
              <p:cNvPicPr>
                <a:picLocks noChangeAspect="1"/>
              </p:cNvPicPr>
              <p:nvPr>
                <p:custDataLst>
                  <p:tags r:id="rId10"/>
                </p:custDataLst>
              </p:nvPr>
            </p:nvPicPr>
            <p:blipFill>
              <a:blip r:embed="rId1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28184" y="6226396"/>
                <a:ext cx="199935" cy="165847"/>
              </a:xfrm>
              <a:prstGeom prst="rect">
                <a:avLst/>
              </a:prstGeom>
            </p:spPr>
          </p:pic>
        </p:grpSp>
        <p:grpSp>
          <p:nvGrpSpPr>
            <p:cNvPr id="41" name="グループ化 40"/>
            <p:cNvGrpSpPr/>
            <p:nvPr/>
          </p:nvGrpSpPr>
          <p:grpSpPr>
            <a:xfrm>
              <a:off x="6876962" y="5717980"/>
              <a:ext cx="302435" cy="310358"/>
              <a:chOff x="6174627" y="6154141"/>
              <a:chExt cx="302435" cy="310358"/>
            </a:xfrm>
          </p:grpSpPr>
          <p:sp>
            <p:nvSpPr>
              <p:cNvPr id="42" name="円/楕円 41"/>
              <p:cNvSpPr>
                <a:spLocks noChangeAspect="1"/>
              </p:cNvSpPr>
              <p:nvPr/>
            </p:nvSpPr>
            <p:spPr>
              <a:xfrm>
                <a:off x="6174627" y="6154141"/>
                <a:ext cx="302435" cy="310358"/>
              </a:xfrm>
              <a:prstGeom prst="ellipse">
                <a:avLst/>
              </a:prstGeom>
              <a:gradFill flip="none" rotWithShape="1">
                <a:gsLst>
                  <a:gs pos="0">
                    <a:srgbClr val="FFC000">
                      <a:lumMod val="20000"/>
                      <a:lumOff val="80000"/>
                    </a:srgbClr>
                  </a:gs>
                  <a:gs pos="50000">
                    <a:srgbClr val="FFC000"/>
                  </a:gs>
                  <a:gs pos="100000">
                    <a:srgbClr val="FFC000">
                      <a:lumMod val="43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pic>
            <p:nvPicPr>
              <p:cNvPr id="43" name="図 42"/>
              <p:cNvPicPr>
                <a:picLocks noChangeAspect="1"/>
              </p:cNvPicPr>
              <p:nvPr>
                <p:custDataLst>
                  <p:tags r:id="rId9"/>
                </p:custDataLst>
              </p:nvPr>
            </p:nvPicPr>
            <p:blipFill>
              <a:blip r:embed="rId1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28184" y="6226396"/>
                <a:ext cx="199935" cy="165847"/>
              </a:xfrm>
              <a:prstGeom prst="rect">
                <a:avLst/>
              </a:prstGeom>
            </p:spPr>
          </p:pic>
        </p:grpSp>
        <p:grpSp>
          <p:nvGrpSpPr>
            <p:cNvPr id="44" name="グループ化 43"/>
            <p:cNvGrpSpPr/>
            <p:nvPr/>
          </p:nvGrpSpPr>
          <p:grpSpPr>
            <a:xfrm>
              <a:off x="6684201" y="5517232"/>
              <a:ext cx="302435" cy="310358"/>
              <a:chOff x="6174627" y="6154141"/>
              <a:chExt cx="302435" cy="310358"/>
            </a:xfrm>
          </p:grpSpPr>
          <p:sp>
            <p:nvSpPr>
              <p:cNvPr id="45" name="円/楕円 44"/>
              <p:cNvSpPr>
                <a:spLocks noChangeAspect="1"/>
              </p:cNvSpPr>
              <p:nvPr/>
            </p:nvSpPr>
            <p:spPr>
              <a:xfrm>
                <a:off x="6174627" y="6154141"/>
                <a:ext cx="302435" cy="310358"/>
              </a:xfrm>
              <a:prstGeom prst="ellipse">
                <a:avLst/>
              </a:prstGeom>
              <a:gradFill flip="none" rotWithShape="1">
                <a:gsLst>
                  <a:gs pos="0">
                    <a:srgbClr val="FFC000">
                      <a:lumMod val="20000"/>
                      <a:lumOff val="80000"/>
                    </a:srgbClr>
                  </a:gs>
                  <a:gs pos="50000">
                    <a:srgbClr val="FFC000"/>
                  </a:gs>
                  <a:gs pos="100000">
                    <a:srgbClr val="FFC000">
                      <a:lumMod val="43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pic>
            <p:nvPicPr>
              <p:cNvPr id="46" name="図 45"/>
              <p:cNvPicPr>
                <a:picLocks noChangeAspect="1"/>
              </p:cNvPicPr>
              <p:nvPr>
                <p:custDataLst>
                  <p:tags r:id="rId8"/>
                </p:custDataLst>
              </p:nvPr>
            </p:nvPicPr>
            <p:blipFill>
              <a:blip r:embed="rId1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28184" y="6226396"/>
                <a:ext cx="199935" cy="165847"/>
              </a:xfrm>
              <a:prstGeom prst="rect">
                <a:avLst/>
              </a:prstGeom>
            </p:spPr>
          </p:pic>
        </p:grpSp>
        <p:pic>
          <p:nvPicPr>
            <p:cNvPr id="14" name="図 13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67956" y="5494894"/>
              <a:ext cx="731514" cy="189185"/>
            </a:xfrm>
            <a:prstGeom prst="rect">
              <a:avLst/>
            </a:prstGeom>
          </p:spPr>
        </p:pic>
      </p:grpSp>
      <p:grpSp>
        <p:nvGrpSpPr>
          <p:cNvPr id="4" name="グループ化 3"/>
          <p:cNvGrpSpPr/>
          <p:nvPr/>
        </p:nvGrpSpPr>
        <p:grpSpPr>
          <a:xfrm>
            <a:off x="186352" y="843974"/>
            <a:ext cx="6977935" cy="3449122"/>
            <a:chOff x="-2111810" y="843974"/>
            <a:chExt cx="7662831" cy="2914606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088029" y="843974"/>
              <a:ext cx="7639050" cy="1400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7" name="Picture 5"/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111810" y="2348880"/>
              <a:ext cx="7610474" cy="1409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0" name="正方形/長方形 49"/>
          <p:cNvSpPr/>
          <p:nvPr/>
        </p:nvSpPr>
        <p:spPr>
          <a:xfrm>
            <a:off x="208008" y="843975"/>
            <a:ext cx="8828488" cy="344912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grpSp>
        <p:nvGrpSpPr>
          <p:cNvPr id="51" name="グループ化 50"/>
          <p:cNvGrpSpPr/>
          <p:nvPr/>
        </p:nvGrpSpPr>
        <p:grpSpPr>
          <a:xfrm>
            <a:off x="4244837" y="1102617"/>
            <a:ext cx="3986346" cy="3190479"/>
            <a:chOff x="5511826" y="2035107"/>
            <a:chExt cx="3986346" cy="3190479"/>
          </a:xfrm>
        </p:grpSpPr>
        <p:cxnSp>
          <p:nvCxnSpPr>
            <p:cNvPr id="52" name="直線矢印コネクタ 51"/>
            <p:cNvCxnSpPr/>
            <p:nvPr/>
          </p:nvCxnSpPr>
          <p:spPr>
            <a:xfrm flipV="1">
              <a:off x="5511826" y="2035107"/>
              <a:ext cx="14177" cy="3045944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テキスト ボックス 52"/>
            <p:cNvSpPr txBox="1"/>
            <p:nvPr/>
          </p:nvSpPr>
          <p:spPr>
            <a:xfrm flipH="1">
              <a:off x="7089780" y="2320466"/>
              <a:ext cx="500086" cy="369332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ja-JP" baseline="30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6</a:t>
              </a:r>
              <a:r>
                <a:rPr lang="en-US" altLang="ja-JP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Li</a:t>
              </a:r>
              <a:endParaRPr kumimoji="1" lang="ja-JP" altLang="en-US" baseline="30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4" name="テキスト ボックス 53"/>
            <p:cNvSpPr txBox="1"/>
            <p:nvPr/>
          </p:nvSpPr>
          <p:spPr>
            <a:xfrm flipH="1">
              <a:off x="5866226" y="4021433"/>
              <a:ext cx="1197231" cy="369332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ja-JP" baseline="30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6</a:t>
              </a:r>
              <a:r>
                <a:rPr lang="en-US" altLang="ja-JP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Li </a:t>
              </a:r>
              <a:r>
                <a:rPr lang="en-US" altLang="ja-JP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K</a:t>
              </a:r>
              <a:r>
                <a:rPr lang="en-US" altLang="ja-JP" i="1" baseline="30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-</a:t>
              </a:r>
              <a:endParaRPr kumimoji="1" lang="ja-JP" altLang="en-US" i="1" baseline="30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55" name="直線コネクタ 54"/>
            <p:cNvCxnSpPr/>
            <p:nvPr/>
          </p:nvCxnSpPr>
          <p:spPr>
            <a:xfrm flipV="1">
              <a:off x="7011520" y="2775466"/>
              <a:ext cx="567069" cy="1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直線コネクタ 55"/>
            <p:cNvCxnSpPr/>
            <p:nvPr/>
          </p:nvCxnSpPr>
          <p:spPr>
            <a:xfrm flipV="1">
              <a:off x="7011520" y="3037367"/>
              <a:ext cx="567069" cy="1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テキスト ボックス 56"/>
            <p:cNvSpPr txBox="1"/>
            <p:nvPr/>
          </p:nvSpPr>
          <p:spPr>
            <a:xfrm>
              <a:off x="6632890" y="2869479"/>
              <a:ext cx="378630" cy="369332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/>
                <a:t>1</a:t>
              </a:r>
              <a:r>
                <a:rPr kumimoji="1" lang="en-US" altLang="ja-JP" baseline="30000" dirty="0" smtClean="0"/>
                <a:t>+</a:t>
              </a:r>
              <a:endParaRPr kumimoji="1" lang="ja-JP" altLang="en-US" dirty="0"/>
            </a:p>
          </p:txBody>
        </p:sp>
        <p:sp>
          <p:nvSpPr>
            <p:cNvPr id="58" name="テキスト ボックス 57"/>
            <p:cNvSpPr txBox="1"/>
            <p:nvPr/>
          </p:nvSpPr>
          <p:spPr>
            <a:xfrm>
              <a:off x="6632890" y="2561399"/>
              <a:ext cx="378630" cy="369332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altLang="ja-JP" dirty="0"/>
                <a:t>0</a:t>
              </a:r>
              <a:r>
                <a:rPr kumimoji="1" lang="en-US" altLang="ja-JP" baseline="30000" dirty="0" smtClean="0"/>
                <a:t>+</a:t>
              </a:r>
              <a:endParaRPr kumimoji="1" lang="ja-JP" altLang="en-US" dirty="0"/>
            </a:p>
          </p:txBody>
        </p:sp>
        <p:sp>
          <p:nvSpPr>
            <p:cNvPr id="59" name="テキスト ボックス 58"/>
            <p:cNvSpPr txBox="1"/>
            <p:nvPr/>
          </p:nvSpPr>
          <p:spPr>
            <a:xfrm>
              <a:off x="8592979" y="4825267"/>
              <a:ext cx="779721" cy="369332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 smtClean="0"/>
                <a:t>AY</a:t>
              </a:r>
              <a:endParaRPr kumimoji="1" lang="ja-JP" altLang="en-US" dirty="0"/>
            </a:p>
          </p:txBody>
        </p:sp>
        <p:sp>
          <p:nvSpPr>
            <p:cNvPr id="60" name="テキスト ボックス 59"/>
            <p:cNvSpPr txBox="1"/>
            <p:nvPr/>
          </p:nvSpPr>
          <p:spPr>
            <a:xfrm>
              <a:off x="5753756" y="4856254"/>
              <a:ext cx="1278295" cy="369332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ja-JP" dirty="0" smtClean="0"/>
                <a:t>SIDDHARTA</a:t>
              </a:r>
              <a:endParaRPr kumimoji="1" lang="ja-JP" altLang="en-US" dirty="0"/>
            </a:p>
          </p:txBody>
        </p:sp>
        <p:cxnSp>
          <p:nvCxnSpPr>
            <p:cNvPr id="61" name="直線コネクタ 60"/>
            <p:cNvCxnSpPr/>
            <p:nvPr/>
          </p:nvCxnSpPr>
          <p:spPr>
            <a:xfrm flipV="1">
              <a:off x="5897773" y="3876749"/>
              <a:ext cx="567069" cy="1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直線コネクタ 61"/>
            <p:cNvCxnSpPr/>
            <p:nvPr/>
          </p:nvCxnSpPr>
          <p:spPr>
            <a:xfrm flipV="1">
              <a:off x="5897772" y="3953664"/>
              <a:ext cx="567069" cy="1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直線コネクタ 62"/>
            <p:cNvCxnSpPr/>
            <p:nvPr/>
          </p:nvCxnSpPr>
          <p:spPr>
            <a:xfrm flipV="1">
              <a:off x="8584800" y="4596219"/>
              <a:ext cx="567069" cy="1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直線コネクタ 63"/>
            <p:cNvCxnSpPr/>
            <p:nvPr/>
          </p:nvCxnSpPr>
          <p:spPr>
            <a:xfrm flipV="1">
              <a:off x="8584800" y="4854944"/>
              <a:ext cx="567069" cy="1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テキスト ボックス 64"/>
            <p:cNvSpPr txBox="1"/>
            <p:nvPr/>
          </p:nvSpPr>
          <p:spPr>
            <a:xfrm>
              <a:off x="6807364" y="3877591"/>
              <a:ext cx="348172" cy="369332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/>
                <a:t>1</a:t>
              </a:r>
              <a:r>
                <a:rPr lang="en-US" altLang="ja-JP" baseline="30000" dirty="0"/>
                <a:t>-</a:t>
              </a:r>
              <a:endParaRPr kumimoji="1" lang="ja-JP" altLang="en-US" dirty="0"/>
            </a:p>
          </p:txBody>
        </p:sp>
        <p:sp>
          <p:nvSpPr>
            <p:cNvPr id="66" name="テキスト ボックス 65"/>
            <p:cNvSpPr txBox="1"/>
            <p:nvPr/>
          </p:nvSpPr>
          <p:spPr>
            <a:xfrm>
              <a:off x="9139907" y="4411553"/>
              <a:ext cx="348172" cy="369332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/>
                <a:t>1</a:t>
              </a:r>
              <a:r>
                <a:rPr lang="en-US" altLang="ja-JP" baseline="30000" dirty="0"/>
                <a:t>-</a:t>
              </a:r>
              <a:endParaRPr kumimoji="1" lang="ja-JP" altLang="en-US" dirty="0"/>
            </a:p>
          </p:txBody>
        </p:sp>
        <p:sp>
          <p:nvSpPr>
            <p:cNvPr id="67" name="テキスト ボックス 66"/>
            <p:cNvSpPr txBox="1"/>
            <p:nvPr/>
          </p:nvSpPr>
          <p:spPr>
            <a:xfrm>
              <a:off x="6807364" y="3663244"/>
              <a:ext cx="348172" cy="369332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altLang="ja-JP" dirty="0"/>
                <a:t>0</a:t>
              </a:r>
              <a:r>
                <a:rPr lang="en-US" altLang="ja-JP" baseline="30000" dirty="0" smtClean="0"/>
                <a:t>-</a:t>
              </a:r>
              <a:endParaRPr kumimoji="1" lang="ja-JP" altLang="en-US" dirty="0"/>
            </a:p>
          </p:txBody>
        </p:sp>
        <p:sp>
          <p:nvSpPr>
            <p:cNvPr id="68" name="テキスト ボックス 67"/>
            <p:cNvSpPr txBox="1"/>
            <p:nvPr/>
          </p:nvSpPr>
          <p:spPr>
            <a:xfrm>
              <a:off x="9150000" y="4688552"/>
              <a:ext cx="348172" cy="369332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altLang="ja-JP" dirty="0"/>
                <a:t>0</a:t>
              </a:r>
              <a:r>
                <a:rPr lang="en-US" altLang="ja-JP" baseline="30000" dirty="0" smtClean="0"/>
                <a:t>-</a:t>
              </a:r>
              <a:endParaRPr kumimoji="1" lang="ja-JP" altLang="en-US" dirty="0"/>
            </a:p>
          </p:txBody>
        </p:sp>
        <p:cxnSp>
          <p:nvCxnSpPr>
            <p:cNvPr id="69" name="直線コネクタ 68"/>
            <p:cNvCxnSpPr/>
            <p:nvPr/>
          </p:nvCxnSpPr>
          <p:spPr>
            <a:xfrm flipH="1">
              <a:off x="6464841" y="3037368"/>
              <a:ext cx="546679" cy="916297"/>
            </a:xfrm>
            <a:prstGeom prst="line">
              <a:avLst/>
            </a:prstGeom>
            <a:ln w="38100">
              <a:solidFill>
                <a:srgbClr val="FF07E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直線コネクタ 69"/>
            <p:cNvCxnSpPr/>
            <p:nvPr/>
          </p:nvCxnSpPr>
          <p:spPr>
            <a:xfrm flipH="1">
              <a:off x="6464842" y="2775467"/>
              <a:ext cx="546678" cy="1102124"/>
            </a:xfrm>
            <a:prstGeom prst="line">
              <a:avLst/>
            </a:prstGeom>
            <a:ln w="38100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直線コネクタ 70"/>
            <p:cNvCxnSpPr/>
            <p:nvPr/>
          </p:nvCxnSpPr>
          <p:spPr>
            <a:xfrm>
              <a:off x="7636959" y="2773809"/>
              <a:ext cx="947841" cy="2117072"/>
            </a:xfrm>
            <a:prstGeom prst="line">
              <a:avLst/>
            </a:prstGeom>
            <a:ln w="38100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直線コネクタ 71"/>
            <p:cNvCxnSpPr/>
            <p:nvPr/>
          </p:nvCxnSpPr>
          <p:spPr>
            <a:xfrm>
              <a:off x="7636959" y="3037368"/>
              <a:ext cx="936184" cy="1569842"/>
            </a:xfrm>
            <a:prstGeom prst="line">
              <a:avLst/>
            </a:prstGeom>
            <a:ln w="38100">
              <a:solidFill>
                <a:srgbClr val="FF07E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73" name="表 7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8752118"/>
              </p:ext>
            </p:extLst>
          </p:nvPr>
        </p:nvGraphicFramePr>
        <p:xfrm>
          <a:off x="320011" y="1326706"/>
          <a:ext cx="3165321" cy="111252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573031"/>
                <a:gridCol w="1152128"/>
                <a:gridCol w="1440162"/>
              </a:tblGrid>
              <a:tr h="370840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NN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KNN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J=0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unbound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bound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J=1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bound</a:t>
                      </a:r>
                      <a:r>
                        <a:rPr kumimoji="1" lang="en-US" altLang="ja-JP" baseline="0" dirty="0" smtClean="0"/>
                        <a:t> (d)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unbound</a:t>
                      </a:r>
                      <a:endParaRPr kumimoji="1" lang="ja-JP" alt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4" name="図 7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2568536"/>
            <a:ext cx="1595443" cy="229133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487" y="2959612"/>
            <a:ext cx="1775460" cy="255270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769" y="3308908"/>
            <a:ext cx="1775460" cy="255270"/>
          </a:xfrm>
          <a:prstGeom prst="rect">
            <a:avLst/>
          </a:prstGeom>
        </p:spPr>
      </p:pic>
      <p:pic>
        <p:nvPicPr>
          <p:cNvPr id="77" name="図 7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7837" y="1227767"/>
            <a:ext cx="1595443" cy="229133"/>
          </a:xfrm>
          <a:prstGeom prst="rect">
            <a:avLst/>
          </a:prstGeom>
        </p:spPr>
      </p:pic>
      <p:pic>
        <p:nvPicPr>
          <p:cNvPr id="78" name="図 77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6021" y="1645063"/>
            <a:ext cx="1775460" cy="255270"/>
          </a:xfrm>
          <a:prstGeom prst="rect">
            <a:avLst/>
          </a:prstGeom>
        </p:spPr>
      </p:pic>
      <p:pic>
        <p:nvPicPr>
          <p:cNvPr id="79" name="図 78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5837" y="1969762"/>
            <a:ext cx="1775460" cy="255270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702693" y="906490"/>
            <a:ext cx="550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A=2</a:t>
            </a:r>
            <a:endParaRPr kumimoji="1" lang="ja-JP" altLang="en-US" dirty="0"/>
          </a:p>
        </p:txBody>
      </p:sp>
      <p:sp>
        <p:nvSpPr>
          <p:cNvPr id="75" name="テキスト ボックス 74"/>
          <p:cNvSpPr txBox="1"/>
          <p:nvPr/>
        </p:nvSpPr>
        <p:spPr>
          <a:xfrm>
            <a:off x="4647702" y="890408"/>
            <a:ext cx="550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A=6</a:t>
            </a:r>
            <a:endParaRPr kumimoji="1" lang="ja-JP" altLang="en-US" dirty="0"/>
          </a:p>
        </p:txBody>
      </p:sp>
      <p:cxnSp>
        <p:nvCxnSpPr>
          <p:cNvPr id="13" name="直線コネクタ 12"/>
          <p:cNvCxnSpPr/>
          <p:nvPr/>
        </p:nvCxnSpPr>
        <p:spPr>
          <a:xfrm>
            <a:off x="3923928" y="843975"/>
            <a:ext cx="0" cy="344912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711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mathptmx,amsmath}&#10;\begin{document}&#10;\begin{eqnarray}&#10;\bar{K}N&#10;\nonumber&#10;\end{eqnarray}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(none)"/>
  <p:tag name="BOXWIDTH" val="478"/>
  <p:tag name="BOXHEIGHT" val="428"/>
  <p:tag name="BOXFONT" val="10"/>
  <p:tag name="BOXWRAP" val="False"/>
  <p:tag name="WORKAROUNDTRANSPARENCYBUG" val="False"/>
  <p:tag name="ALLOWFONTSUBSTITUTION" val="False"/>
  <p:tag name="BITMAPFORMAT" val="pngmono"/>
  <p:tag name="ORIGWIDTH" val="30.00008"/>
  <p:tag name="PICTUREFILESIZE" val="49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\begin{align}&#10;\bar{K}NN-\pi YN\nonumber&#10;\end{align}&#10;&#10;&#10;&#10;\end{document}"/>
  <p:tag name="IGUANATEXSIZE" val="20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\textcolor{black}{&#10;$=$}&#10;&#10;\end{document}"/>
  <p:tag name="IGUANATEXSIZE" val="20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\textcolor{black}{&#10;$+$}&#10;&#10;\end{document}"/>
  <p:tag name="IGUANATEXSIZE" val="2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\textcolor{black}{&#10;$\bar{K}$}&#10;&#10;\end{document}"/>
  <p:tag name="IGUANATEXSIZE" val="2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\textcolor{black}{&#10;$N$}&#10;&#10;\end{document}"/>
  <p:tag name="IGUANATEXSIZE" val="2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\textcolor{black}{&#10;$N$}&#10;&#10;\end{document}"/>
  <p:tag name="IGUANATEXSIZE" val="2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\textcolor{black}{&#10;$N$}&#10;&#10;\end{document}"/>
  <p:tag name="IGUANATEXSIZE" val="2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\textcolor{black}{&#10;$N$}&#10;&#10;\end{document}"/>
  <p:tag name="IGUANATEXSIZE" val="2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\textcolor{black}{&#10;$\bar{K}$}&#10;&#10;\end{document}"/>
  <p:tag name="IGUANATEXSIZE" val="2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\textcolor{black}{&#10;$N$}&#10;&#10;\end{document}"/>
  <p:tag name="IGUANATEXSIZE" val="2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\textcolor{black}{&#10;$-B_K/3$}&#10;&#10;\end{document}"/>
  <p:tag name="IGUANATEXSIZE" val="2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\textcolor{black}{&#10;$-B_K/3$}&#10;&#10;\end{document}"/>
  <p:tag name="IGUANATEXSIZE" val="2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mathptmx,amsmath}&#10;\begin{document}&#10;\begin{eqnarray}&#10;\bar{K}&#10;\nonumber&#10;\end{eqnarray}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(none)"/>
  <p:tag name="BOXWIDTH" val="478"/>
  <p:tag name="BOXHEIGHT" val="428"/>
  <p:tag name="BOXFONT" val="10"/>
  <p:tag name="BOXWRAP" val="False"/>
  <p:tag name="WORKAROUNDTRANSPARENCYBUG" val="False"/>
  <p:tag name="ALLOWFONTSUBSTITUTION" val="False"/>
  <p:tag name="BITMAPFORMAT" val="pngmono"/>
  <p:tag name="ORIGWIDTH" val="14.88"/>
  <p:tag name="PICTUREFILESIZE" val="314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\textcolor{black}{&#10;$-B_K/3$}&#10;&#10;\end{document}"/>
  <p:tag name="IGUANATEXSIZE" val="2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\textcolor{black}{&#10;$N$}&#10;&#10;\end{document}"/>
  <p:tag name="IGUANATEXSIZE" val="2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\textcolor{black}{&#10;$N$}&#10;&#10;\end{document}"/>
  <p:tag name="IGUANATEXSIZE" val="2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\textcolor{black}{&#10;$\bar{K}$}&#10;&#10;\end{document}"/>
  <p:tag name="IGUANATEXSIZE" val="2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\textcolor{black}{&#10;$N$}&#10;&#10;\end{document}"/>
  <p:tag name="IGUANATEXSIZE" val="2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\textcolor{black}{&#10;$-B_K$}&#10;&#10;\end{document}"/>
  <p:tag name="IGUANATEXSIZE" val="2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\pagestyle{empty}&#10;\usepackage{mathptmx}&#10;\usepackage{amsmath,amssymb,bm}&#10;\usepackage{mathrsfs}&#10;\begin{document}&#10;\begin{align}&#10;{\bf y}=T{\bf x}&#10;\nonumber&#10;\end{align}&#10;\end{document}"/>
  <p:tag name="IGUANATEXSIZE" val="2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\pagestyle{empty}&#10;\usepackage{mathptmx}&#10;\usepackage{amsmath,amssymb,bm}&#10;\usepackage{mathrsfs}&#10;\begin{document}&#10;\begin{align}&#10;\tilde {\bf{y}}B{\bf{y}}=\tilde {\bf{x}} \tilde T B T{\bf{x}}&#10;\nonumber&#10;\end{align}&#10;\end{document}"/>
  <p:tag name="IGUANATEXSIZE" val="20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\textcolor{black}{&#10;$S=0$, $1$}&#10;&#10;\end{document}"/>
  <p:tag name="IGUANATEXSIZE" val="20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\textcolor{black}{&#10;$N$}&#10;&#10;\end{document}"/>
  <p:tag name="IGUANATEXSIZE" val="2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mathptmx,amsmath}&#10;\begin{document}&#10;\begin{eqnarray}&#10;N&#10;\nonumber&#10;\end{eqnarray}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(none)"/>
  <p:tag name="BOXWIDTH" val="478"/>
  <p:tag name="BOXHEIGHT" val="428"/>
  <p:tag name="BOXFONT" val="10"/>
  <p:tag name="BOXWRAP" val="False"/>
  <p:tag name="WORKAROUNDTRANSPARENCYBUG" val="False"/>
  <p:tag name="ALLOWFONTSUBSTITUTION" val="False"/>
  <p:tag name="BITMAPFORMAT" val="pngmono"/>
  <p:tag name="ORIGWIDTH" val="15.84"/>
  <p:tag name="PICTUREFILESIZE" val="315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\textcolor{black}{&#10;$N$}&#10;&#10;\end{document}"/>
  <p:tag name="IGUANATEXSIZE" val="20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\textcolor{black}{&#10;$N$}&#10;&#10;\end{document}"/>
  <p:tag name="IGUANATEXSIZE" val="20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\textcolor{black}{&#10;$N$}&#10;&#10;\end{document}"/>
  <p:tag name="IGUANATEXSIZE" val="20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\textcolor{black}{&#10;$N$}&#10;&#10;\end{document}"/>
  <p:tag name="IGUANATEXSIZE" val="20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\textcolor{black}{&#10;$N$}&#10;&#10;\end{document}"/>
  <p:tag name="IGUANATEXSIZE" val="20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\textcolor{black}{&#10;$\bar{K}$}&#10;&#10;\end{document}"/>
  <p:tag name="IGUANATEXSIZE" val="20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\textcolor{black}{&#10;$\bar{K}N_{I=0}:\bar{K}N_{I=1}$}&#10;&#10;\end{document}"/>
  <p:tag name="IGUANATEXSIZE" val="20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\textcolor{black}{&#10;$\sim 3:1~(J=0^-)$}&#10;&#10;\end{document}"/>
  <p:tag name="IGUANATEXSIZE" val="20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\textcolor{black}{&#10;$\sim 1:3~(J=1^-)$}&#10;&#10;\end{document}"/>
  <p:tag name="IGUANATEXSIZE" val="20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\textcolor{black}{&#10;$\bar{K}N_{I=0}:\bar{K}N_{I=1}$}&#10;&#10;\end{document}"/>
  <p:tag name="IGUANATEXSIZE" val="2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mathptmx,amsmath}&#10;\begin{document}&#10;\begin{eqnarray}&#10;\bar{K}N&#10;\nonumber&#10;\end{eqnarray}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(none)"/>
  <p:tag name="BOXWIDTH" val="478"/>
  <p:tag name="BOXHEIGHT" val="428"/>
  <p:tag name="BOXFONT" val="10"/>
  <p:tag name="BOXWRAP" val="False"/>
  <p:tag name="WORKAROUNDTRANSPARENCYBUG" val="False"/>
  <p:tag name="ALLOWFONTSUBSTITUTION" val="False"/>
  <p:tag name="BITMAPFORMAT" val="pngmono"/>
  <p:tag name="ORIGWIDTH" val="30.00008"/>
  <p:tag name="PICTUREFILESIZE" val="490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\textcolor{black}{&#10;$\sim 2:3~(J=0^-)$}&#10;&#10;\end{document}"/>
  <p:tag name="IGUANATEXSIZE" val="20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\textcolor{black}{&#10;$\sim 1:3~(J=1^-)$}&#10;&#10;\end{document}"/>
  <p:tag name="IGUANATEXSIZE" val="20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\textcolor{black}{&#10;$S=0$, $1$}&#10;&#10;\end{document}"/>
  <p:tag name="IGUANATEXSIZE" val="20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\textcolor{black}{&#10;$N$}&#10;&#10;\end{document}"/>
  <p:tag name="IGUANATEXSIZE" val="20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\textcolor{black}{&#10;$N$}&#10;&#10;\end{document}"/>
  <p:tag name="IGUANATEXSIZE" val="20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\textcolor{black}{&#10;$N$}&#10;&#10;\end{document}"/>
  <p:tag name="IGUANATEXSIZE" val="20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\textcolor{black}{&#10;$N$}&#10;&#10;\end{document}"/>
  <p:tag name="IGUANATEXSIZE" val="20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\textcolor{black}{&#10;$N$}&#10;&#10;\end{document}"/>
  <p:tag name="IGUANATEXSIZE" val="20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\textcolor{black}{&#10;$N$}&#10;&#10;\end{document}"/>
  <p:tag name="IGUANATEXSIZE" val="20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\textcolor{black}{&#10;$\bar{K}$}&#10;&#10;\end{document}"/>
  <p:tag name="IGUANATEXSIZE" val="2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mathptmx,amsmath}&#10;\begin{document}&#10;\begin{eqnarray}&#10;\bar{K}N&#10;\nonumber&#10;\end{eqnarray}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(none)"/>
  <p:tag name="BOXWIDTH" val="478"/>
  <p:tag name="BOXHEIGHT" val="428"/>
  <p:tag name="BOXFONT" val="10"/>
  <p:tag name="BOXWRAP" val="False"/>
  <p:tag name="WORKAROUNDTRANSPARENCYBUG" val="False"/>
  <p:tag name="ALLOWFONTSUBSTITUTION" val="False"/>
  <p:tag name="BITMAPFORMAT" val="pngmono"/>
  <p:tag name="ORIGWIDTH" val="30.00008"/>
  <p:tag name="PICTUREFILESIZE" val="490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\textcolor{black}{&#10;$B^{SID}_K\equiv B^{SID}-B_N\sim 34$ MeV}&#10;&#10;\end{document}"/>
  <p:tag name="IGUANATEXSIZE" val="20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\textcolor{black}{&#10;$B^{AY}_K\equiv B^{AY}-B_N\sim 58$ MeV}&#10;&#10;\end{document}"/>
  <p:tag name="IGUANATEXSIZE" val="20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\textcolor{black}{&#10;$\Delta B_K\equiv B^{AY}-B^{SID}\sim 24$ MeV}&#10;&#10;\end{document}"/>
  <p:tag name="IGUANATEXSIZE" val="20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\textcolor{black}{&#10;$B^{SID}_K$}&#10;&#10;\end{document}"/>
  <p:tag name="IGUANATEXSIZE" val="20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\textcolor{black}{&#10;$B^{AY}_K$}&#10;&#10;\end{document}"/>
  <p:tag name="IGUANATEXSIZE" val="20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\textcolor{black}{&#10;$\Delta B_K$}&#10;&#10;\end{document}"/>
  <p:tag name="IGUANATEXSIZE" val="20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\textcolor{black}{&#10;$N$}&#10;&#10;\end{document}"/>
  <p:tag name="IGUANATEXSIZE" val="20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\textcolor{black}{&#10;$N$}&#10;&#10;\end{document}"/>
  <p:tag name="IGUANATEXSIZE" val="20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\textcolor{black}{&#10;$\bar{K}$}&#10;&#10;\end{document}"/>
  <p:tag name="IGUANATEXSIZE" val="20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\textcolor{black}{&#10;$N$}&#10;&#10;\end{document}"/>
  <p:tag name="IGUANATEXSIZE" val="2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\pagestyle{empty}&#10;\usepackage{amsmath,amssymb}&#10;\usepackage{mathrsfs}&#10;\usepackage[usenames]{color}&#10;\color{blue}&#10;\begin{document}&#10;\begin{align}&#10;\bar{K}NN-\pi Y N&#10;\nonumber&#10;\end{align}&#10;\end{document}"/>
  <p:tag name="IGUANATEXSIZE" val="20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\textcolor{black}{&#10;$\bar{K}$}&#10;&#10;\end{document}"/>
  <p:tag name="IGUANATEXSIZE" val="20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\textcolor{black}{&#10;$B^{SID}_K\equiv B^{SID}-B_N\sim 34$ MeV}&#10;&#10;\end{document}"/>
  <p:tag name="IGUANATEXSIZE" val="20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\textcolor{black}{&#10;$B^{AY}_K\equiv B^{AY}-B_N\sim 58$ MeV}&#10;&#10;\end{document}"/>
  <p:tag name="IGUANATEXSIZE" val="20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\textcolor{black}{&#10;$\Delta B_K\equiv B^{AY}-B^{SID}\sim 24$ MeV}&#10;&#10;\end{document}"/>
  <p:tag name="IGUANATEXSIZE" val="20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\textcolor{black}{&#10;$B^{SID}_K$}&#10;&#10;\end{document}"/>
  <p:tag name="IGUANATEXSIZE" val="20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\textcolor{black}{&#10;$B^{AY}_K$}&#10;&#10;\end{document}"/>
  <p:tag name="IGUANATEXSIZE" val="20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\textcolor{black}{&#10;$\Delta B_K$}&#10;&#10;\end{document}"/>
  <p:tag name="IGUANATEXSIZE" val="20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\textcolor{black}{&#10;$B^{SID}_{2K}\sim 64$ MeV}&#10;&#10;\end{document}"/>
  <p:tag name="IGUANATEXSIZE" val="20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\textcolor{black}{&#10;$B^{AY}_{2K}\sim 104$ MeV}&#10;&#10;\end{document}"/>
  <p:tag name="IGUANATEXSIZE" val="20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\textcolor{black}{&#10;$\Delta B_{2K}\sim 40$ MeV}&#10;&#10;\end{document}"/>
  <p:tag name="IGUANATEXSIZE" val="2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\pagestyle{empty}&#10;\usepackage{amsmath,amssymb}&#10;\usepackage{mathrsfs}&#10;\usepackage[usenames]{color}&#10;\color{blue}&#10;\begin{document}&#10;\begin{align}&#10;(Y=\Lambda, \Sigma)&#10;\nonumber&#10;\end{align}&#10;\end{document}"/>
  <p:tag name="IGUANATEXSIZE" val="20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\textcolor{black}{&#10;$B^{SID}_{3K}\sim 88$ MeV}&#10;&#10;\end{document}"/>
  <p:tag name="IGUANATEXSIZE" val="20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\textcolor{black}{&#10;$B^{AY}_{3K}\sim 137$ MeV}&#10;&#10;\end{document}"/>
  <p:tag name="IGUANATEXSIZE" val="20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\textcolor{black}{&#10;$\Delta B_{3K}\sim 49$ MeV}&#10;&#10;\end{document}"/>
  <p:tag name="IGUANATEXSIZE" val="20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\textcolor{black}{&#10;$\pi\Sigma$}&#10;&#10;\end{document}"/>
  <p:tag name="IGUANATEXSIZE" val="20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\pagestyle{empty}&#10;\usepackage{mathptmx}&#10;\usepackage{amsmath,amssymb,bm}&#10;\usepackage{mathrsfs}&#10;\usepackage{color}&#10;\begin{document}&#10;\begin{tabular}{c|c|c|c|c|c|c|c|c}&#10;\hline&#10;            &amp; $K^-pp$ &amp; $^3HeK^-$ &amp;$^4HeK^-$ &amp;$^6LiK^-(J=0^-)$ &amp;$^6LiK^-(J=1^-)$ \\ \hline \hline&#10;SID   &amp;(26-28,~31-59) &amp; (42-50,~22-69)  &amp;(63-76,~23-75)&amp;(63-77,~19-73) &amp;(66-79,~22-74)\\&#10;AY            &amp;(49,~62) &amp; (73,~79) &amp;(87,~87)&amp; (102,~86)&amp;(94,~87) \\&#10;\hline&#10;\end{tabular}&#10;\end{document}"/>
  <p:tag name="IGUANATEXSIZE" val="20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\textcolor{black}{&#10;$\Delta B_K\sim 24$ MeV}&#10;&#10;\end{document}"/>
  <p:tag name="IGUANATEXSIZE" val="20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\textcolor{black}{&#10;$\Delta B_{2K}\sim 40$ MeV}&#10;&#10;\end{document}"/>
  <p:tag name="IGUANATEXSIZE" val="20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\textcolor{black}{&#10;$\Delta B_{3K}\sim 49$ MeV}&#10;&#10;\end{document}"/>
  <p:tag name="IGUANATEXSIZE" val="20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\textcolor{black}{&#10;$(B,\Gamma)$ MeV}&#10;&#10;\end{document}"/>
  <p:tag name="IGUANATEXSIZE" val="20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\textcolor{black}{&#10;$\bar{K}$}&#10;&#10;\end{document}"/>
  <p:tag name="IGUANATEXSIZE" val="2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\pagestyle{empty}&#10;\usepackage{mathptmx}&#10;\usepackage{amsmath,amssymb,bm}&#10;\usepackage{mathrsfs}&#10;\usepackage{color}&#10;\begin{document}&#10;\begin{tabular}{c|c|c|c|c|c|c|c|c}&#10;\hline&#10;            &amp; [1] &amp; [2] &amp;[3] &amp;\textcolor{blue}{[4]} &amp;[5] &amp;\textcolor{blue}{[6]}&amp;\textcolor{blue}{[7]}&amp;\textcolor{blue}{[8]}\\ \hline \hline&#10;B[MeV] &amp;48 &amp; \ \ 50-70  \ \ &amp; 45-80&amp;\textcolor{blue}{17-23} &amp;40-80&amp;\textcolor{blue}{9-16}&amp;\textcolor{blue}{16}&amp;\textcolor{blue}{21-32}\\&#10;$\Gamma$[MeV] &amp;61 &amp; 90-110 &amp; 45-75&amp;\textcolor{blue}{40-70}&amp;40-85&amp;\textcolor{blue}{34-46} &amp;\textcolor{blue}{41}&amp;\textcolor{blue}{9-32} \\&#10;\hline&#10;\end{tabular}&#10;\end{document}"/>
  <p:tag name="IGUANATEXSIZE" val="20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\textcolor{black}{&#10;$N$}&#10;&#10;\end{document}"/>
  <p:tag name="IGUANATEXSIZE" val="20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\textcolor{black}{&#10;$N$}&#10;&#10;\end{document}"/>
  <p:tag name="IGUANATEXSIZE" val="20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\textcolor{black}{&#10;$\bar{K}$}&#10;&#10;\end{document}"/>
  <p:tag name="IGUANATEXSIZE" val="20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\textcolor{black}{&#10;$N$}&#10;&#10;\end{document}"/>
  <p:tag name="IGUANATEXSIZE" val="20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\textcolor{black}{&#10;$N$}&#10;&#10;\end{document}"/>
  <p:tag name="IGUANATEXSIZE" val="20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\textcolor{black}{&#10;$N$}&#10;&#10;\end{document}"/>
  <p:tag name="IGUANATEXSIZE" val="20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\textcolor{black}{&#10;$K^-$}&#10;&#10;\end{document}"/>
  <p:tag name="IGUANATEXSIZE" val="20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\textcolor{black}{&#10;$p$}&#10;&#10;\end{document}"/>
  <p:tag name="IGUANATEXSIZE" val="20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\textcolor{black}{&#10;$p$}&#10;&#10;\end{document}"/>
  <p:tag name="IGUANATEXSIZE" val="20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\textcolor{black}{&#10;$K^-$}&#10;&#10;\end{document}"/>
  <p:tag name="IGUANATEXSIZE" val="2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\begin{align}&#10;\bar{K}N\nonumber&#10;\end{align}&#10;&#10;&#10;&#10;\end{document}"/>
  <p:tag name="IGUANATEXSIZE" val="20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\textcolor{black}{&#10;$p$}&#10;&#10;\end{document}"/>
  <p:tag name="IGUANATEXSIZE" val="20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\textcolor{black}{&#10;$n$}&#10;&#10;\end{document}"/>
  <p:tag name="IGUANATEXSIZE" val="20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\pagestyle{empty}&#10;\usepackage{mathptmx}&#10;\usepackage{amsmath,amssymb,bm}&#10;\usepackage{mathrsfs}&#10;\begin{document}&#10;\begin{align}&#10;{\bf y}=T{\bf x}&#10;\nonumber&#10;\end{align}&#10;\end{document}"/>
  <p:tag name="IGUANATEXSIZE" val="20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\pagestyle{empty}&#10;\usepackage{mathptmx}&#10;\usepackage{amsmath,amssymb,bm}&#10;\usepackage{mathrsfs}&#10;\begin{document}&#10;\begin{align}&#10;\tilde {\bf{y}}B{\bf{y}}=\tilde {\bf{x}} \tilde T B T{\bf{x}}&#10;\nonumber&#10;\end{align}&#10;\end{document}"/>
  <p:tag name="IGUANATEXSIZE" val="20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\pagestyle{empty}&#10;\usepackage{mathptmx}&#10;\usepackage{amsmath,amssymb,bm}&#10;\usepackage{mathrsfs}&#10;\begin{document}&#10;\begin{align}&#10;{\bf y}=T{\bf x}&#10;\nonumber&#10;\end{align}&#10;\end{document}"/>
  <p:tag name="IGUANATEXSIZE" val="20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\pagestyle{empty}&#10;\usepackage{mathptmx}&#10;\usepackage{amsmath,amssymb,bm}&#10;\usepackage{mathrsfs}&#10;\begin{document}&#10;\begin{align}&#10;\tilde {\bf{y}}B{\bf{y}}=\tilde {\bf{x}} \tilde T B T{\bf{x}}&#10;\nonumber&#10;\end{align}&#10;\end{document}"/>
  <p:tag name="IGUANATEXSIZE" val="20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\textcolor{black}{&#10;$T$}&#10;&#10;\end{document}"/>
  <p:tag name="IGUANATEXSIZE" val="20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\textcolor{black}{&#10;$V$}&#10;&#10;\end{document}"/>
  <p:tag name="IGUANATEXSIZE" val="20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\textcolor{black}{&#10;$V$}&#10;&#10;\end{document}"/>
  <p:tag name="IGUANATEXSIZE" val="20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\textcolor{black}{&#10;$T$}&#10;&#10;\end{document}"/>
  <p:tag name="IGUANATEXSIZE" val="20"/>
</p:tagLst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3897</TotalTime>
  <Words>1877</Words>
  <Application>Microsoft Office PowerPoint</Application>
  <PresentationFormat>画面に合わせる (4:3)</PresentationFormat>
  <Paragraphs>360</Paragraphs>
  <Slides>39</Slides>
  <Notes>3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39</vt:i4>
      </vt:variant>
    </vt:vector>
  </HeadingPairs>
  <TitlesOfParts>
    <vt:vector size="40" baseType="lpstr">
      <vt:lpstr>Office テーマ</vt:lpstr>
      <vt:lpstr>Structure of light kaonic nuclei and kaon-nucleon interaction</vt:lpstr>
      <vt:lpstr>Kaonic nuclei</vt:lpstr>
      <vt:lpstr>strange dibaryon </vt:lpstr>
      <vt:lpstr>Strategy of this work</vt:lpstr>
      <vt:lpstr>KbarN interactions</vt:lpstr>
      <vt:lpstr>Correlated Gaussian basis</vt:lpstr>
      <vt:lpstr>Structure of kaonic nuclei (N=3-5)</vt:lpstr>
      <vt:lpstr>Structure of KbarNNNNNN with Jp=0- and 1-</vt:lpstr>
      <vt:lpstr>Structure of KbarNNNNNN with Jp=0- and 1-</vt:lpstr>
      <vt:lpstr>N number dependence of B.E.</vt:lpstr>
      <vt:lpstr>N and K number dependence of B.E.</vt:lpstr>
      <vt:lpstr>Summary</vt:lpstr>
      <vt:lpstr>NN interaction</vt:lpstr>
      <vt:lpstr>Pole position of L(1405) and energy dependence of potential</vt:lpstr>
      <vt:lpstr>N and K distribution</vt:lpstr>
      <vt:lpstr>Dependence on NN interaction</vt:lpstr>
      <vt:lpstr>Dependence on NN interaction</vt:lpstr>
      <vt:lpstr>Density distribution of K-pp-K0barpn</vt:lpstr>
      <vt:lpstr>Density distribution of K-ppn-K0barpnn</vt:lpstr>
      <vt:lpstr>Density distribution of K-ppnn-K0barpnnn</vt:lpstr>
      <vt:lpstr>Density distribution of K-pppnnn-K0barppnnnn</vt:lpstr>
      <vt:lpstr>Structure of KbarNN with Jp=0-</vt:lpstr>
      <vt:lpstr>Structure of KbarNNNN with Jp=0-</vt:lpstr>
      <vt:lpstr>Gamow vector</vt:lpstr>
      <vt:lpstr>Correlated Gaussian basis</vt:lpstr>
      <vt:lpstr>Correlated Gaussian basis</vt:lpstr>
      <vt:lpstr>KbarN interactions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Few-body calculations of  anti-kaon nucleus quasi-bound states</dc:title>
  <dc:creator>Shota</dc:creator>
  <cp:lastModifiedBy>sonishi</cp:lastModifiedBy>
  <cp:revision>223</cp:revision>
  <cp:lastPrinted>2016-02-23T11:51:23Z</cp:lastPrinted>
  <dcterms:created xsi:type="dcterms:W3CDTF">2016-01-16T06:23:14Z</dcterms:created>
  <dcterms:modified xsi:type="dcterms:W3CDTF">2016-08-01T16:40:46Z</dcterms:modified>
</cp:coreProperties>
</file>