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256" r:id="rId4"/>
    <p:sldId id="331" r:id="rId5"/>
    <p:sldId id="433" r:id="rId6"/>
    <p:sldId id="434" r:id="rId7"/>
    <p:sldId id="438" r:id="rId8"/>
    <p:sldId id="265" r:id="rId9"/>
    <p:sldId id="396" r:id="rId10"/>
    <p:sldId id="413" r:id="rId11"/>
    <p:sldId id="412" r:id="rId12"/>
    <p:sldId id="400" r:id="rId13"/>
    <p:sldId id="401" r:id="rId14"/>
    <p:sldId id="417" r:id="rId15"/>
    <p:sldId id="446" r:id="rId16"/>
    <p:sldId id="418" r:id="rId17"/>
    <p:sldId id="419" r:id="rId18"/>
    <p:sldId id="420" r:id="rId19"/>
    <p:sldId id="422" r:id="rId20"/>
    <p:sldId id="423" r:id="rId21"/>
    <p:sldId id="424" r:id="rId22"/>
    <p:sldId id="429" r:id="rId23"/>
    <p:sldId id="344" r:id="rId24"/>
    <p:sldId id="432" r:id="rId25"/>
    <p:sldId id="284" r:id="rId26"/>
    <p:sldId id="439" r:id="rId27"/>
    <p:sldId id="443" r:id="rId28"/>
    <p:sldId id="444" r:id="rId29"/>
    <p:sldId id="440" r:id="rId30"/>
    <p:sldId id="442" r:id="rId31"/>
    <p:sldId id="441" r:id="rId32"/>
    <p:sldId id="445" r:id="rId33"/>
    <p:sldId id="415" r:id="rId34"/>
    <p:sldId id="402" r:id="rId35"/>
    <p:sldId id="301" r:id="rId36"/>
    <p:sldId id="307" r:id="rId37"/>
    <p:sldId id="308" r:id="rId38"/>
    <p:sldId id="353" r:id="rId39"/>
    <p:sldId id="321" r:id="rId40"/>
    <p:sldId id="390" r:id="rId41"/>
    <p:sldId id="41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F0"/>
    <a:srgbClr val="32739A"/>
    <a:srgbClr val="197A9A"/>
    <a:srgbClr val="1C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28" autoAdjust="0"/>
  </p:normalViewPr>
  <p:slideViewPr>
    <p:cSldViewPr snapToGrid="0" snapToObjects="1">
      <p:cViewPr varScale="1">
        <p:scale>
          <a:sx n="92" d="100"/>
          <a:sy n="92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02410-70EE-5349-9CD6-C1960C433125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86A7-4613-C145-9522-FB4FFCA21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24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35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92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34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51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96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360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45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5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9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08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06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63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613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87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874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89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128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79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447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38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6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8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8E48-1DB9-0742-B5FE-3EEB7D6D6941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0AC-72B4-E64D-9A1E-79315381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0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8E48-1DB9-0742-B5FE-3EEB7D6D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0AC-72B4-E64D-9A1E-79315381D4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w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5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38.png"/><Relationship Id="rId8" Type="http://schemas.openxmlformats.org/officeDocument/2006/relationships/image" Target="../media/image39.wmf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" y="1393809"/>
            <a:ext cx="9080500" cy="14700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4000" i="1" dirty="0">
                <a:solidFill>
                  <a:schemeClr val="bg1"/>
                </a:solidFill>
                <a:latin typeface="Times"/>
                <a:cs typeface="Times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Times"/>
              </a:rPr>
              <a:t>Extracting </a:t>
            </a:r>
            <a:r>
              <a:rPr lang="en-US" sz="40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en-US" sz="4000" dirty="0" smtClean="0">
                <a:solidFill>
                  <a:schemeClr val="bg1"/>
                </a:solidFill>
                <a:cs typeface="Times"/>
              </a:rPr>
              <a:t>-neutron interaction </a:t>
            </a:r>
            <a:br>
              <a:rPr lang="en-US" sz="4000" dirty="0" smtClean="0">
                <a:solidFill>
                  <a:schemeClr val="bg1"/>
                </a:solidFill>
                <a:cs typeface="Times"/>
              </a:rPr>
            </a:br>
            <a:r>
              <a:rPr lang="en-US" sz="4000" dirty="0" smtClean="0">
                <a:solidFill>
                  <a:schemeClr val="bg1"/>
                </a:solidFill>
                <a:cs typeface="Times"/>
              </a:rPr>
              <a:t>from  </a:t>
            </a:r>
            <a:r>
              <a:rPr lang="en-US" sz="40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sz="4000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  <a:latin typeface="Times"/>
                <a:cs typeface="Times"/>
              </a:rPr>
              <a:t>d</a:t>
            </a:r>
            <a:r>
              <a:rPr lang="en-US" sz="40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cs typeface="Symbol" charset="2"/>
                <a:sym typeface="Wingdings"/>
              </a:rPr>
              <a:t></a:t>
            </a:r>
            <a:r>
              <a:rPr lang="en-US" sz="40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h </a:t>
            </a:r>
            <a:r>
              <a:rPr lang="en-US" sz="4000" i="1" dirty="0" smtClean="0">
                <a:solidFill>
                  <a:schemeClr val="bg1"/>
                </a:solidFill>
                <a:latin typeface="Times"/>
                <a:cs typeface="Times"/>
              </a:rPr>
              <a:t>n p  </a:t>
            </a:r>
            <a:r>
              <a:rPr lang="en-US" sz="4000" dirty="0" smtClean="0">
                <a:solidFill>
                  <a:schemeClr val="bg1"/>
                </a:solidFill>
                <a:cs typeface="Times"/>
              </a:rPr>
              <a:t>data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899" y="3840356"/>
            <a:ext cx="7453279" cy="13462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90000"/>
                  </a:schemeClr>
                </a:solidFill>
              </a:rPr>
              <a:t>Satoshi Nakamura  (Osaka University)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898" y="5329005"/>
            <a:ext cx="766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Collaborators : H.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Kamano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(KEK),  T. Ishikawa (Tohoku Univ.)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8" y="2308082"/>
            <a:ext cx="8632261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DCC analysis of 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i="1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gN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, </a:t>
            </a:r>
            <a:r>
              <a:rPr lang="en-US" sz="3600" b="1" i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pN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  </a:t>
            </a:r>
            <a:r>
              <a:rPr lang="en-US" sz="3200" b="1" i="1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  </a:t>
            </a:r>
            <a:r>
              <a:rPr lang="en-US" sz="3600" b="1" i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pN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, </a:t>
            </a:r>
            <a:r>
              <a:rPr lang="en-US" sz="3600" b="1" i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hN</a:t>
            </a:r>
            <a:r>
              <a:rPr lang="en-US" sz="3600" b="1" i="1" dirty="0">
                <a:solidFill>
                  <a:srgbClr val="FFFFFF"/>
                </a:solidFill>
                <a:latin typeface="Symbol" charset="2"/>
                <a:cs typeface="Symbol" charset="2"/>
              </a:rPr>
              <a:t>, KL, KS </a:t>
            </a:r>
            <a:r>
              <a:rPr lang="en-US" sz="3600" b="1" dirty="0" smtClean="0">
                <a:solidFill>
                  <a:srgbClr val="FFFFFF"/>
                </a:solidFill>
              </a:rPr>
              <a:t> 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4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DCC analysis of meson production data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7" y="2219247"/>
            <a:ext cx="8435005" cy="1247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Fully combined </a:t>
            </a:r>
            <a:r>
              <a:rPr lang="en-US" sz="2400" dirty="0" smtClean="0"/>
              <a:t>analysis of 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gN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sz="2400" i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KL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, KS  </a:t>
            </a:r>
            <a:r>
              <a:rPr lang="en-US" sz="2400" dirty="0" smtClean="0">
                <a:solidFill>
                  <a:srgbClr val="000000"/>
                </a:solidFill>
                <a:cs typeface="Symbol" charset="2"/>
              </a:rPr>
              <a:t>data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and polarization observables         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88096" y="2835240"/>
            <a:ext cx="1629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 ≤ 2.1 </a:t>
            </a:r>
            <a:r>
              <a:rPr lang="en-US" sz="2000" dirty="0" err="1" smtClean="0"/>
              <a:t>GeV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3678" y="3547418"/>
            <a:ext cx="8318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3366FF"/>
                </a:solidFill>
              </a:rPr>
              <a:t>~ 23,000 </a:t>
            </a:r>
            <a:r>
              <a:rPr lang="en-US" sz="2400" dirty="0">
                <a:solidFill>
                  <a:srgbClr val="000000"/>
                </a:solidFill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</a:rPr>
              <a:t>points are fitted 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y adjusting parameters  (</a:t>
            </a:r>
            <a:r>
              <a:rPr lang="en-US" sz="2400" i="1" dirty="0" smtClean="0"/>
              <a:t>N* </a:t>
            </a:r>
            <a:r>
              <a:rPr lang="en-US" sz="2400" dirty="0" smtClean="0"/>
              <a:t>mass, </a:t>
            </a:r>
            <a:r>
              <a:rPr lang="en-US" sz="2400" i="1" dirty="0" smtClean="0"/>
              <a:t>N* </a:t>
            </a:r>
            <a:r>
              <a:rPr lang="en-US" sz="24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 smtClean="0"/>
              <a:t> MB  </a:t>
            </a:r>
            <a:r>
              <a:rPr lang="en-US" sz="2400" dirty="0" smtClean="0"/>
              <a:t>couplings, cutoffs)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7423" y="1382461"/>
            <a:ext cx="4472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Kamano</a:t>
            </a:r>
            <a:r>
              <a:rPr lang="en-US" dirty="0"/>
              <a:t>,  Nakamura, Lee, Sato, PRC 88 (2013)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67710"/>
              </p:ext>
            </p:extLst>
          </p:nvPr>
        </p:nvGraphicFramePr>
        <p:xfrm>
          <a:off x="987175" y="2868567"/>
          <a:ext cx="1034898" cy="34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3" imgW="533400" imgH="177800" progId="Equation.3">
                  <p:embed/>
                </p:oleObj>
              </mc:Choice>
              <mc:Fallback>
                <p:oleObj name="Equation" r:id="rId3" imgW="533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175" y="2868567"/>
                        <a:ext cx="1034898" cy="344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36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3" descr="etan-093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2" y="2034994"/>
            <a:ext cx="5924780" cy="40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Eta production reactions</a:t>
            </a:r>
          </a:p>
        </p:txBody>
      </p:sp>
      <p:pic>
        <p:nvPicPr>
          <p:cNvPr id="44041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37" y="1877674"/>
            <a:ext cx="15398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3" name="AutoShape 20"/>
          <p:cNvSpPr>
            <a:spLocks noChangeArrowheads="1"/>
          </p:cNvSpPr>
          <p:nvPr/>
        </p:nvSpPr>
        <p:spPr bwMode="auto">
          <a:xfrm>
            <a:off x="2913664" y="1143000"/>
            <a:ext cx="1439862" cy="43338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44044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26" y="1244599"/>
            <a:ext cx="11255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6158" y="4789073"/>
            <a:ext cx="31245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5664" y="1248080"/>
            <a:ext cx="3043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PRC 88 (2013)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1224" y="4778454"/>
            <a:ext cx="3439313" cy="79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cs typeface="Times"/>
              </a:rPr>
              <a:t>Relevant to </a:t>
            </a:r>
            <a:r>
              <a:rPr lang="en-US" i="1" dirty="0">
                <a:latin typeface="Symbol" charset="2"/>
                <a:cs typeface="Symbol" charset="2"/>
              </a:rPr>
              <a:t>p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 err="1" smtClean="0">
                <a:solidFill>
                  <a:srgbClr val="000000"/>
                </a:solidFill>
                <a:cs typeface="Times"/>
              </a:rPr>
              <a:t>rescattering</a:t>
            </a:r>
            <a:endParaRPr lang="en-US" dirty="0" smtClean="0">
              <a:solidFill>
                <a:srgbClr val="000000"/>
              </a:solidFill>
              <a:cs typeface="Times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cs typeface="Times"/>
              </a:rPr>
              <a:t>i</a:t>
            </a:r>
            <a:r>
              <a:rPr lang="en-US" dirty="0" smtClean="0">
                <a:solidFill>
                  <a:srgbClr val="000000"/>
                </a:solidFill>
                <a:cs typeface="Times"/>
              </a:rPr>
              <a:t>n 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p </a:t>
            </a:r>
            <a:r>
              <a:rPr lang="en-US" dirty="0">
                <a:solidFill>
                  <a:srgbClr val="000000"/>
                </a:solidFill>
              </a:rPr>
              <a:t> reaction </a:t>
            </a:r>
          </a:p>
        </p:txBody>
      </p:sp>
    </p:spTree>
    <p:extLst>
      <p:ext uri="{BB962C8B-B14F-4D97-AF65-F5344CB8AC3E}">
        <p14:creationId xmlns:p14="http://schemas.microsoft.com/office/powerpoint/2010/main" val="3419896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22300"/>
            <a:ext cx="25643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5800" y="216140"/>
            <a:ext cx="3043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PRC 88 (2013)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9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" y="617111"/>
            <a:ext cx="5157226" cy="6129868"/>
          </a:xfrm>
          <a:prstGeom prst="rect">
            <a:avLst/>
          </a:prstGeom>
        </p:spPr>
      </p:pic>
      <p:sp>
        <p:nvSpPr>
          <p:cNvPr id="10" name="テキスト ボックス 24"/>
          <p:cNvSpPr txBox="1"/>
          <p:nvPr/>
        </p:nvSpPr>
        <p:spPr>
          <a:xfrm>
            <a:off x="251520" y="97933"/>
            <a:ext cx="1210588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γp</a:t>
            </a:r>
            <a:r>
              <a:rPr lang="en-US" altLang="ja-JP" b="1" dirty="0" smtClean="0"/>
              <a:t> </a:t>
            </a:r>
            <a:r>
              <a:rPr lang="en-US" altLang="ja-JP" b="1" dirty="0" smtClean="0">
                <a:sym typeface="Wingdings" panose="05000000000000000000" pitchFamily="2" charset="2"/>
              </a:rPr>
              <a:t> π</a:t>
            </a:r>
            <a:r>
              <a:rPr lang="en-US" altLang="ja-JP" b="1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b="1" dirty="0" smtClean="0">
                <a:sym typeface="Wingdings" panose="05000000000000000000" pitchFamily="2" charset="2"/>
              </a:rPr>
              <a:t>p</a:t>
            </a:r>
            <a:endParaRPr kumimoji="1" lang="ja-JP" altLang="en-US" b="1" dirty="0"/>
          </a:p>
        </p:txBody>
      </p:sp>
      <p:sp>
        <p:nvSpPr>
          <p:cNvPr id="11" name="テキスト ボックス 25"/>
          <p:cNvSpPr txBox="1"/>
          <p:nvPr/>
        </p:nvSpPr>
        <p:spPr>
          <a:xfrm>
            <a:off x="1853548" y="175267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0000FF"/>
                </a:solidFill>
              </a:rPr>
              <a:t>dσ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dΩ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 for W &lt; 2.1 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3361" y="1246678"/>
            <a:ext cx="3762568" cy="1158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  <a:cs typeface="Times"/>
            </a:endParaRPr>
          </a:p>
          <a:p>
            <a:pPr marL="285750" indent="-285750">
              <a:lnSpc>
                <a:spcPct val="13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cs typeface="Times"/>
              </a:rPr>
              <a:t>Relevant to </a:t>
            </a:r>
            <a:r>
              <a:rPr lang="en-US" i="1" dirty="0">
                <a:latin typeface="Symbol" charset="2"/>
                <a:cs typeface="Symbol" charset="2"/>
              </a:rPr>
              <a:t>p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i="1" dirty="0" smtClean="0">
                <a:latin typeface="Times"/>
                <a:cs typeface="Time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"/>
              </a:rPr>
              <a:t>rescattering</a:t>
            </a:r>
            <a:endParaRPr lang="en-US" dirty="0" smtClean="0">
              <a:solidFill>
                <a:srgbClr val="000000"/>
              </a:solidFill>
              <a:cs typeface="Times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cs typeface="Times"/>
              </a:rPr>
              <a:t>     in 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p </a:t>
            </a:r>
            <a:r>
              <a:rPr lang="en-US" dirty="0">
                <a:solidFill>
                  <a:srgbClr val="000000"/>
                </a:solidFill>
              </a:rPr>
              <a:t> reaction </a:t>
            </a:r>
          </a:p>
        </p:txBody>
      </p:sp>
    </p:spTree>
    <p:extLst>
      <p:ext uri="{BB962C8B-B14F-4D97-AF65-F5344CB8AC3E}">
        <p14:creationId xmlns:p14="http://schemas.microsoft.com/office/powerpoint/2010/main" val="8078409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pep-D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2" y="372012"/>
            <a:ext cx="7344011" cy="6363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5800" y="216140"/>
            <a:ext cx="3043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PRC 88 (2013)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0088" y="37264"/>
            <a:ext cx="1377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p</a:t>
            </a:r>
            <a:r>
              <a:rPr lang="en-US" sz="24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cs typeface="Symbol" charset="2"/>
                <a:sym typeface="Wingdings"/>
              </a:rPr>
              <a:t></a:t>
            </a:r>
            <a:r>
              <a:rPr lang="en-US" sz="2400" i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400" i="1" dirty="0" smtClean="0">
                <a:solidFill>
                  <a:srgbClr val="0000FF"/>
                </a:solidFill>
                <a:latin typeface="Times"/>
                <a:cs typeface="Times"/>
              </a:rPr>
              <a:t> 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64" y="2850602"/>
            <a:ext cx="7701898" cy="11018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dirty="0" smtClean="0">
                <a:solidFill>
                  <a:srgbClr val="FF1EF0"/>
                </a:solidFill>
              </a:rPr>
              <a:t>Tested important </a:t>
            </a:r>
            <a:r>
              <a:rPr lang="en-US" sz="2400" dirty="0" smtClean="0">
                <a:solidFill>
                  <a:srgbClr val="FF1EF0"/>
                </a:solidFill>
              </a:rPr>
              <a:t>elementary amplitudes </a:t>
            </a:r>
            <a:r>
              <a:rPr lang="en-US" sz="2400" dirty="0" smtClean="0">
                <a:solidFill>
                  <a:srgbClr val="FF1EF0"/>
                </a:solidFill>
              </a:rPr>
              <a:t>for 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g</a:t>
            </a:r>
            <a:r>
              <a:rPr lang="en-US" sz="2400" baseline="30000" dirty="0">
                <a:solidFill>
                  <a:srgbClr val="FF1EF0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>
                <a:solidFill>
                  <a:srgbClr val="FF1EF0"/>
                </a:solidFill>
                <a:latin typeface="Times"/>
                <a:cs typeface="Times"/>
              </a:rPr>
              <a:t>d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FF1EF0"/>
                </a:solidFill>
                <a:cs typeface="Symbol" charset="2"/>
                <a:sym typeface="Wingdings"/>
              </a:rPr>
              <a:t>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 h </a:t>
            </a:r>
            <a:r>
              <a:rPr lang="en-US" sz="2400" i="1" dirty="0">
                <a:solidFill>
                  <a:srgbClr val="FF1EF0"/>
                </a:solidFill>
                <a:latin typeface="Times"/>
                <a:cs typeface="Times"/>
              </a:rPr>
              <a:t>n p </a:t>
            </a:r>
            <a:endParaRPr lang="en-US" sz="2400" dirty="0" smtClean="0">
              <a:solidFill>
                <a:srgbClr val="FF1EF0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en-US" sz="2400" dirty="0">
                <a:solidFill>
                  <a:srgbClr val="FF1EF0"/>
                </a:solidFill>
              </a:rPr>
              <a:t>r</a:t>
            </a:r>
            <a:r>
              <a:rPr lang="en-US" sz="2400" dirty="0" smtClean="0">
                <a:solidFill>
                  <a:srgbClr val="FF1EF0"/>
                </a:solidFill>
              </a:rPr>
              <a:t>elevant to impulse and </a:t>
            </a:r>
            <a:r>
              <a:rPr lang="en-US" sz="2400" i="1" dirty="0" smtClean="0">
                <a:solidFill>
                  <a:srgbClr val="FF1EF0"/>
                </a:solidFill>
                <a:latin typeface="Symbol" charset="2"/>
                <a:cs typeface="Symbol" charset="2"/>
              </a:rPr>
              <a:t>h </a:t>
            </a:r>
            <a:r>
              <a:rPr lang="en-US" sz="2400" i="1" dirty="0" smtClean="0">
                <a:solidFill>
                  <a:srgbClr val="FF1EF0"/>
                </a:solidFill>
                <a:latin typeface="Times"/>
                <a:cs typeface="Times"/>
              </a:rPr>
              <a:t>n </a:t>
            </a:r>
            <a:r>
              <a:rPr lang="en-US" sz="2400" dirty="0">
                <a:solidFill>
                  <a:srgbClr val="FF1EF0"/>
                </a:solidFill>
                <a:cs typeface="Symbol" charset="2"/>
                <a:sym typeface="Wingdings"/>
              </a:rPr>
              <a:t></a:t>
            </a:r>
            <a:r>
              <a:rPr lang="en-US" sz="2400" i="1" dirty="0">
                <a:solidFill>
                  <a:srgbClr val="FF1EF0"/>
                </a:solidFill>
                <a:latin typeface="Symbol" charset="2"/>
                <a:cs typeface="Symbol" charset="2"/>
              </a:rPr>
              <a:t> h </a:t>
            </a:r>
            <a:r>
              <a:rPr lang="en-US" sz="2400" i="1" dirty="0">
                <a:solidFill>
                  <a:srgbClr val="FF1EF0"/>
                </a:solidFill>
                <a:latin typeface="Times"/>
                <a:cs typeface="Times"/>
              </a:rPr>
              <a:t>n </a:t>
            </a:r>
            <a:r>
              <a:rPr lang="en-US" sz="2400" dirty="0" err="1" smtClean="0">
                <a:solidFill>
                  <a:srgbClr val="FF1EF0"/>
                </a:solidFill>
                <a:cs typeface="Times"/>
              </a:rPr>
              <a:t>rescattering</a:t>
            </a:r>
            <a:r>
              <a:rPr lang="en-US" sz="2400" dirty="0" smtClean="0">
                <a:solidFill>
                  <a:srgbClr val="FF1EF0"/>
                </a:solidFill>
                <a:cs typeface="Times"/>
              </a:rPr>
              <a:t> mechanisms </a:t>
            </a:r>
            <a:endParaRPr lang="en-US" sz="2400" dirty="0">
              <a:solidFill>
                <a:srgbClr val="FF1E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9528" y="33095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131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8" y="2308082"/>
            <a:ext cx="8632261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 smtClean="0">
                <a:solidFill>
                  <a:schemeClr val="bg1"/>
                </a:solidFill>
              </a:rPr>
              <a:t>Application of DCC model to  </a:t>
            </a:r>
            <a:r>
              <a:rPr lang="en-US" sz="3800" i="1" dirty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sz="3800" baseline="30000" dirty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3800" i="1" dirty="0">
                <a:solidFill>
                  <a:schemeClr val="bg1"/>
                </a:solidFill>
                <a:latin typeface="Times"/>
                <a:cs typeface="Times"/>
              </a:rPr>
              <a:t>d</a:t>
            </a:r>
            <a:r>
              <a:rPr lang="en-US" sz="3800" i="1" dirty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</a:rPr>
              <a:t>reactions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2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>
          <a:xfrm rot="18720000">
            <a:off x="1536616" y="3819788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15"/>
          <p:cNvCxnSpPr/>
          <p:nvPr/>
        </p:nvCxnSpPr>
        <p:spPr>
          <a:xfrm rot="16200000" flipV="1">
            <a:off x="1621768" y="2472349"/>
            <a:ext cx="701790" cy="40099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5"/>
          <p:cNvCxnSpPr/>
          <p:nvPr/>
        </p:nvCxnSpPr>
        <p:spPr>
          <a:xfrm flipV="1">
            <a:off x="2847103" y="2266422"/>
            <a:ext cx="0" cy="212905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5"/>
          <p:cNvCxnSpPr/>
          <p:nvPr/>
        </p:nvCxnSpPr>
        <p:spPr>
          <a:xfrm flipH="1" flipV="1">
            <a:off x="2173159" y="2266422"/>
            <a:ext cx="10021" cy="2137373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6200000">
            <a:off x="2342935" y="4068514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16200000">
            <a:off x="1851128" y="3282367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368675" y="4271744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71" name="Freeform 70"/>
          <p:cNvSpPr/>
          <p:nvPr/>
        </p:nvSpPr>
        <p:spPr>
          <a:xfrm rot="18720000">
            <a:off x="3597607" y="4015730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Arrow Connector 15"/>
          <p:cNvCxnSpPr/>
          <p:nvPr/>
        </p:nvCxnSpPr>
        <p:spPr>
          <a:xfrm rot="16200000" flipV="1">
            <a:off x="3682759" y="2668291"/>
            <a:ext cx="701790" cy="40099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5"/>
          <p:cNvCxnSpPr/>
          <p:nvPr/>
        </p:nvCxnSpPr>
        <p:spPr>
          <a:xfrm flipV="1">
            <a:off x="4908094" y="2295453"/>
            <a:ext cx="0" cy="212905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5"/>
          <p:cNvCxnSpPr/>
          <p:nvPr/>
        </p:nvCxnSpPr>
        <p:spPr>
          <a:xfrm flipH="1" flipV="1">
            <a:off x="4234150" y="2295453"/>
            <a:ext cx="10021" cy="2137373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 rot="16200000">
            <a:off x="4403926" y="4097545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 rot="16200000">
            <a:off x="3912119" y="3478309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429666" y="4300775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46" name="Oval 45"/>
          <p:cNvSpPr/>
          <p:nvPr/>
        </p:nvSpPr>
        <p:spPr>
          <a:xfrm rot="16200000">
            <a:off x="4411082" y="2296058"/>
            <a:ext cx="337782" cy="7920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 rot="18720000">
            <a:off x="5723908" y="4073786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15"/>
          <p:cNvCxnSpPr/>
          <p:nvPr/>
        </p:nvCxnSpPr>
        <p:spPr>
          <a:xfrm flipV="1">
            <a:off x="6367708" y="3270480"/>
            <a:ext cx="673944" cy="14515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5"/>
          <p:cNvCxnSpPr/>
          <p:nvPr/>
        </p:nvCxnSpPr>
        <p:spPr>
          <a:xfrm flipV="1">
            <a:off x="7034395" y="2280939"/>
            <a:ext cx="0" cy="2129052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5"/>
          <p:cNvCxnSpPr/>
          <p:nvPr/>
        </p:nvCxnSpPr>
        <p:spPr>
          <a:xfrm flipH="1" flipV="1">
            <a:off x="6360451" y="2280939"/>
            <a:ext cx="10021" cy="2137373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 rot="16200000">
            <a:off x="6530227" y="4083031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16200000">
            <a:off x="6038420" y="3536365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55967" y="4286261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cxnSp>
        <p:nvCxnSpPr>
          <p:cNvPr id="8" name="Straight Arrow Connector 15"/>
          <p:cNvCxnSpPr/>
          <p:nvPr/>
        </p:nvCxnSpPr>
        <p:spPr>
          <a:xfrm flipH="1">
            <a:off x="7067081" y="2262713"/>
            <a:ext cx="349719" cy="433867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 rot="16200000">
            <a:off x="6713259" y="2900820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335772" y="2479297"/>
            <a:ext cx="57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T</a:t>
            </a:r>
            <a:r>
              <a:rPr lang="en-US" i="1" baseline="-25000" dirty="0" smtClean="0">
                <a:latin typeface="Times"/>
                <a:cs typeface="Times"/>
              </a:rPr>
              <a:t>NN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97908" y="4059273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g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86686" y="1964689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h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17683" y="1871826"/>
            <a:ext cx="36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N</a:t>
            </a:r>
            <a:endParaRPr lang="en-US" sz="1600" i="1" baseline="30000" dirty="0">
              <a:latin typeface="Symbol" charset="2"/>
              <a:cs typeface="Symbol" charset="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92587" y="1871829"/>
            <a:ext cx="36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N</a:t>
            </a:r>
            <a:endParaRPr lang="en-US" sz="1600" i="1" baseline="30000" dirty="0">
              <a:latin typeface="Symbol" charset="2"/>
              <a:cs typeface="Symbol" charset="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31853" y="1381011"/>
            <a:ext cx="92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Impulse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61767" y="1385031"/>
            <a:ext cx="176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NN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dirty="0" err="1" smtClean="0">
                <a:solidFill>
                  <a:schemeClr val="accent6"/>
                </a:solidFill>
              </a:rPr>
              <a:t>rescattering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96884" y="1379516"/>
            <a:ext cx="234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pN</a:t>
            </a:r>
            <a:r>
              <a:rPr lang="en-US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 </a:t>
            </a: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&amp;</a:t>
            </a:r>
            <a:r>
              <a:rPr lang="en-US" i="1" dirty="0" smtClean="0">
                <a:solidFill>
                  <a:schemeClr val="accent6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chemeClr val="accent6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rescattering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74895" y="2932931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p, h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2419" y="5169611"/>
            <a:ext cx="7071067" cy="1110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N, </a:t>
            </a: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1600" baseline="30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  </a:t>
            </a:r>
            <a:r>
              <a:rPr lang="en-US" sz="1600" dirty="0" smtClean="0">
                <a:cs typeface="Times"/>
              </a:rPr>
              <a:t>amplitude          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sz="1600" dirty="0" smtClean="0">
                <a:cs typeface="Times"/>
                <a:sym typeface="Wingdings"/>
              </a:rPr>
              <a:t>DCC model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N, </a:t>
            </a:r>
            <a:r>
              <a:rPr lang="en-US" sz="1600" i="1" dirty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1600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>
                <a:solidFill>
                  <a:srgbClr val="008000"/>
                </a:solidFill>
                <a:latin typeface="Times"/>
                <a:cs typeface="Times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Times"/>
                <a:cs typeface="Times"/>
                <a:sym typeface="Wingdings"/>
              </a:rPr>
              <a:t>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h</a:t>
            </a:r>
            <a:r>
              <a:rPr lang="en-US" sz="1600" baseline="30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Times"/>
                <a:cs typeface="Times"/>
              </a:rPr>
              <a:t>N  </a:t>
            </a:r>
            <a:r>
              <a:rPr lang="en-US" sz="1600" dirty="0">
                <a:cs typeface="Times"/>
              </a:rPr>
              <a:t>amplitude </a:t>
            </a:r>
            <a:r>
              <a:rPr lang="en-US" sz="1600" dirty="0" smtClean="0">
                <a:cs typeface="Times"/>
              </a:rPr>
              <a:t>        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sz="1600" dirty="0">
                <a:cs typeface="Times"/>
                <a:sym typeface="Wingdings"/>
              </a:rPr>
              <a:t>DCC model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T</a:t>
            </a:r>
            <a:r>
              <a:rPr lang="en-US" sz="1600" i="1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NN</a:t>
            </a:r>
            <a:r>
              <a:rPr lang="en-US" sz="1600" dirty="0" smtClean="0">
                <a:solidFill>
                  <a:srgbClr val="008000"/>
                </a:solidFill>
                <a:cs typeface="Times"/>
              </a:rPr>
              <a:t> ,  deuteron w.f.</a:t>
            </a:r>
            <a:r>
              <a:rPr lang="en-US" sz="1600" dirty="0" smtClean="0">
                <a:cs typeface="Times"/>
              </a:rPr>
              <a:t>                      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dirty="0" smtClean="0">
                <a:latin typeface="Times"/>
                <a:cs typeface="Times"/>
                <a:sym typeface="Wingdings"/>
              </a:rPr>
              <a:t>  </a:t>
            </a:r>
            <a:r>
              <a:rPr lang="en-US" sz="1600" dirty="0" smtClean="0">
                <a:cs typeface="Times"/>
                <a:sym typeface="Wingdings"/>
              </a:rPr>
              <a:t>CD-Bonn potential   (</a:t>
            </a:r>
            <a:r>
              <a:rPr lang="en-US" sz="1600" dirty="0" smtClean="0"/>
              <a:t>PRC 63, 024001 </a:t>
            </a:r>
            <a:r>
              <a:rPr lang="en-US" sz="1600" dirty="0"/>
              <a:t>(2001) )</a:t>
            </a:r>
            <a:r>
              <a:rPr lang="en-US" sz="1600" dirty="0" smtClean="0">
                <a:cs typeface="Times"/>
              </a:rPr>
              <a:t> </a:t>
            </a:r>
            <a:endParaRPr lang="en-US" sz="1600" baseline="30000" dirty="0">
              <a:cs typeface="Symbol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060" y="472849"/>
            <a:ext cx="3988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</a:rPr>
              <a:t>Model for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 smtClean="0">
                <a:solidFill>
                  <a:srgbClr val="4F81BD"/>
                </a:solidFill>
                <a:latin typeface="Times"/>
                <a:cs typeface="Times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226" y="6407422"/>
            <a:ext cx="3417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Off-shell effects are taken into account 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6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8" y="2308082"/>
            <a:ext cx="8632261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Numerical results  for  </a:t>
            </a:r>
            <a:r>
              <a:rPr lang="en-US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chemeClr val="bg1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chemeClr val="bg1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chemeClr val="bg1"/>
                </a:solidFill>
                <a:latin typeface="Times"/>
                <a:cs typeface="Times"/>
              </a:rPr>
              <a:t>n p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46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6"/>
            <a:ext cx="8229600" cy="674611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4F81BD"/>
                </a:solidFill>
              </a:rPr>
              <a:t>at proposed ELPH experiment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1642" y="1230380"/>
            <a:ext cx="492514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Kinematics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: 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= 950 MeV,  proton at 0</a:t>
            </a:r>
            <a:r>
              <a:rPr lang="en-US" baseline="30000" dirty="0" smtClean="0">
                <a:solidFill>
                  <a:srgbClr val="000000"/>
                </a:solidFill>
                <a:cs typeface="Symbol" charset="2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detected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84573" y="2351404"/>
            <a:ext cx="4847577" cy="339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related to the proton momentum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Impulse current </a:t>
            </a:r>
            <a:r>
              <a:rPr lang="en-US" dirty="0" smtClean="0">
                <a:solidFill>
                  <a:srgbClr val="000000"/>
                </a:solidFill>
              </a:rPr>
              <a:t>dominates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>
                <a:solidFill>
                  <a:srgbClr val="008000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 smtClean="0">
                <a:solidFill>
                  <a:srgbClr val="008000"/>
                </a:solidFill>
                <a:latin typeface="Times"/>
                <a:cs typeface="Times"/>
              </a:rPr>
              <a:t>n </a:t>
            </a:r>
            <a:r>
              <a:rPr lang="en-US" dirty="0" err="1" smtClean="0">
                <a:solidFill>
                  <a:srgbClr val="008000"/>
                </a:solidFill>
              </a:rPr>
              <a:t>rescattering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(mostly s-wave)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gives visible contribution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NN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rescattering</a:t>
            </a:r>
            <a:r>
              <a:rPr lang="en-US" dirty="0" smtClean="0">
                <a:solidFill>
                  <a:srgbClr val="000000"/>
                </a:solidFill>
              </a:rPr>
              <a:t> are small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 production suppressed in intermediate </a:t>
            </a:r>
            <a:r>
              <a:rPr lang="en-US" i="1" dirty="0" err="1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ja-JP" altLang="en-US" i="1" baseline="-25000" dirty="0">
                <a:solidFill>
                  <a:srgbClr val="000000"/>
                </a:solidFill>
                <a:latin typeface="Times"/>
                <a:cs typeface="Times"/>
              </a:rPr>
              <a:t>　</a:t>
            </a:r>
            <a:r>
              <a:rPr lang="ja-JP" alt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　　</a:t>
            </a:r>
            <a:r>
              <a:rPr lang="ja-JP" altLang="en-US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</a:t>
            </a:r>
            <a:r>
              <a:rPr lang="en-US" altLang="ja-JP" dirty="0" smtClean="0">
                <a:solidFill>
                  <a:srgbClr val="000000"/>
                </a:solidFill>
                <a:latin typeface="Times"/>
                <a:cs typeface="Times"/>
                <a:sym typeface="Wingdings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cs typeface="Times"/>
                <a:sym typeface="Wingdings"/>
              </a:rPr>
              <a:t>deuteron </a:t>
            </a:r>
            <a:r>
              <a:rPr lang="en-US" altLang="ja-JP" dirty="0" smtClean="0">
                <a:solidFill>
                  <a:srgbClr val="000000"/>
                </a:solidFill>
                <a:cs typeface="Times"/>
                <a:sym typeface="Wingdings"/>
              </a:rPr>
              <a:t>wave function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 descr="eta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17941" r="10544" b="7505"/>
          <a:stretch/>
        </p:blipFill>
        <p:spPr>
          <a:xfrm>
            <a:off x="80114" y="2081293"/>
            <a:ext cx="3934263" cy="46628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9" name="Picture 28" descr="eta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17941" r="10180" b="12182"/>
          <a:stretch/>
        </p:blipFill>
        <p:spPr>
          <a:xfrm>
            <a:off x="1608335" y="2872472"/>
            <a:ext cx="2017337" cy="25633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6950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6"/>
            <a:ext cx="8229600" cy="674611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4F81BD"/>
                </a:solidFill>
              </a:rPr>
              <a:t>at proposed ELPH experiment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1642" y="1230380"/>
            <a:ext cx="492514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Kinematics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:  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= 950 MeV,  proton at 0</a:t>
            </a:r>
            <a:r>
              <a:rPr lang="en-US" baseline="30000" dirty="0" smtClean="0">
                <a:solidFill>
                  <a:srgbClr val="000000"/>
                </a:solidFill>
                <a:cs typeface="Symbol" charset="2"/>
              </a:rPr>
              <a:t>o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detected </a:t>
            </a:r>
          </a:p>
        </p:txBody>
      </p:sp>
      <p:sp>
        <p:nvSpPr>
          <p:cNvPr id="20" name="Freeform 19"/>
          <p:cNvSpPr/>
          <p:nvPr/>
        </p:nvSpPr>
        <p:spPr>
          <a:xfrm rot="16200000">
            <a:off x="804351" y="5004680"/>
            <a:ext cx="748915" cy="124279"/>
          </a:xfrm>
          <a:custGeom>
            <a:avLst/>
            <a:gdLst>
              <a:gd name="connsiteX0" fmla="*/ 0 w 2432421"/>
              <a:gd name="connsiteY0" fmla="*/ 315729 h 358794"/>
              <a:gd name="connsiteX1" fmla="*/ 229609 w 2432421"/>
              <a:gd name="connsiteY1" fmla="*/ 6 h 358794"/>
              <a:gd name="connsiteX2" fmla="*/ 430517 w 2432421"/>
              <a:gd name="connsiteY2" fmla="*/ 322905 h 358794"/>
              <a:gd name="connsiteX3" fmla="*/ 681652 w 2432421"/>
              <a:gd name="connsiteY3" fmla="*/ 21533 h 358794"/>
              <a:gd name="connsiteX4" fmla="*/ 896910 w 2432421"/>
              <a:gd name="connsiteY4" fmla="*/ 344431 h 358794"/>
              <a:gd name="connsiteX5" fmla="*/ 1104994 w 2432421"/>
              <a:gd name="connsiteY5" fmla="*/ 28708 h 358794"/>
              <a:gd name="connsiteX6" fmla="*/ 1327427 w 2432421"/>
              <a:gd name="connsiteY6" fmla="*/ 358782 h 358794"/>
              <a:gd name="connsiteX7" fmla="*/ 1528335 w 2432421"/>
              <a:gd name="connsiteY7" fmla="*/ 14357 h 358794"/>
              <a:gd name="connsiteX8" fmla="*/ 1714892 w 2432421"/>
              <a:gd name="connsiteY8" fmla="*/ 337256 h 358794"/>
              <a:gd name="connsiteX9" fmla="*/ 1966027 w 2432421"/>
              <a:gd name="connsiteY9" fmla="*/ 14357 h 358794"/>
              <a:gd name="connsiteX10" fmla="*/ 2209987 w 2432421"/>
              <a:gd name="connsiteY10" fmla="*/ 337256 h 358794"/>
              <a:gd name="connsiteX11" fmla="*/ 2382194 w 2432421"/>
              <a:gd name="connsiteY11" fmla="*/ 236798 h 358794"/>
              <a:gd name="connsiteX12" fmla="*/ 2382194 w 2432421"/>
              <a:gd name="connsiteY12" fmla="*/ 236798 h 358794"/>
              <a:gd name="connsiteX13" fmla="*/ 2432421 w 2432421"/>
              <a:gd name="connsiteY13" fmla="*/ 136341 h 358794"/>
              <a:gd name="connsiteX14" fmla="*/ 2432421 w 2432421"/>
              <a:gd name="connsiteY14" fmla="*/ 136341 h 3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2421" h="358794">
                <a:moveTo>
                  <a:pt x="0" y="315729"/>
                </a:moveTo>
                <a:cubicBezTo>
                  <a:pt x="78928" y="157269"/>
                  <a:pt x="157856" y="-1190"/>
                  <a:pt x="229609" y="6"/>
                </a:cubicBezTo>
                <a:cubicBezTo>
                  <a:pt x="301362" y="1202"/>
                  <a:pt x="355177" y="319317"/>
                  <a:pt x="430517" y="322905"/>
                </a:cubicBezTo>
                <a:cubicBezTo>
                  <a:pt x="505858" y="326493"/>
                  <a:pt x="603920" y="17945"/>
                  <a:pt x="681652" y="21533"/>
                </a:cubicBezTo>
                <a:cubicBezTo>
                  <a:pt x="759384" y="25121"/>
                  <a:pt x="826353" y="343235"/>
                  <a:pt x="896910" y="344431"/>
                </a:cubicBezTo>
                <a:cubicBezTo>
                  <a:pt x="967467" y="345627"/>
                  <a:pt x="1033241" y="26316"/>
                  <a:pt x="1104994" y="28708"/>
                </a:cubicBezTo>
                <a:cubicBezTo>
                  <a:pt x="1176747" y="31100"/>
                  <a:pt x="1256870" y="361174"/>
                  <a:pt x="1327427" y="358782"/>
                </a:cubicBezTo>
                <a:cubicBezTo>
                  <a:pt x="1397984" y="356390"/>
                  <a:pt x="1463758" y="17945"/>
                  <a:pt x="1528335" y="14357"/>
                </a:cubicBezTo>
                <a:cubicBezTo>
                  <a:pt x="1592912" y="10769"/>
                  <a:pt x="1641943" y="337256"/>
                  <a:pt x="1714892" y="337256"/>
                </a:cubicBezTo>
                <a:cubicBezTo>
                  <a:pt x="1787841" y="337256"/>
                  <a:pt x="1883511" y="14357"/>
                  <a:pt x="1966027" y="14357"/>
                </a:cubicBezTo>
                <a:cubicBezTo>
                  <a:pt x="2048543" y="14357"/>
                  <a:pt x="2140626" y="300183"/>
                  <a:pt x="2209987" y="337256"/>
                </a:cubicBezTo>
                <a:cubicBezTo>
                  <a:pt x="2279348" y="374329"/>
                  <a:pt x="2382194" y="236798"/>
                  <a:pt x="2382194" y="236798"/>
                </a:cubicBezTo>
                <a:lnTo>
                  <a:pt x="2382194" y="236798"/>
                </a:lnTo>
                <a:lnTo>
                  <a:pt x="2432421" y="136341"/>
                </a:lnTo>
                <a:lnTo>
                  <a:pt x="2432421" y="13634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15"/>
          <p:cNvCxnSpPr>
            <a:stCxn id="24" idx="7"/>
          </p:cNvCxnSpPr>
          <p:nvPr/>
        </p:nvCxnSpPr>
        <p:spPr>
          <a:xfrm flipV="1">
            <a:off x="1210918" y="3918852"/>
            <a:ext cx="621704" cy="569898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5"/>
          <p:cNvCxnSpPr/>
          <p:nvPr/>
        </p:nvCxnSpPr>
        <p:spPr>
          <a:xfrm flipV="1">
            <a:off x="1832622" y="2854154"/>
            <a:ext cx="0" cy="1665740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5"/>
          <p:cNvCxnSpPr/>
          <p:nvPr/>
        </p:nvCxnSpPr>
        <p:spPr>
          <a:xfrm flipV="1">
            <a:off x="1178848" y="2854154"/>
            <a:ext cx="0" cy="1653838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16200000">
            <a:off x="1322040" y="4212175"/>
            <a:ext cx="337783" cy="7919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7780" y="4415405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d</a:t>
            </a:r>
            <a:endParaRPr lang="en-US" i="1" dirty="0">
              <a:latin typeface="Times"/>
              <a:cs typeface="Times"/>
            </a:endParaRPr>
          </a:p>
        </p:txBody>
      </p:sp>
      <p:cxnSp>
        <p:nvCxnSpPr>
          <p:cNvPr id="27" name="Straight Arrow Connector 15"/>
          <p:cNvCxnSpPr/>
          <p:nvPr/>
        </p:nvCxnSpPr>
        <p:spPr>
          <a:xfrm flipH="1">
            <a:off x="1858894" y="2924219"/>
            <a:ext cx="349719" cy="433867"/>
          </a:xfrm>
          <a:prstGeom prst="straightConnector1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rot="16200000">
            <a:off x="1505072" y="3568740"/>
            <a:ext cx="664102" cy="146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09720" y="5438255"/>
            <a:ext cx="1303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g  </a:t>
            </a:r>
            <a:r>
              <a:rPr lang="en-US" sz="1600" dirty="0" smtClean="0">
                <a:cs typeface="Symbol" charset="2"/>
              </a:rPr>
              <a:t>(950 MeV)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1680" y="2555453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h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7780" y="3804938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Symbol" charset="2"/>
                <a:cs typeface="Symbol" charset="2"/>
              </a:rPr>
              <a:t>h</a:t>
            </a:r>
            <a:endParaRPr lang="en-US" sz="1600" baseline="30000" dirty="0">
              <a:latin typeface="Symbol" charset="2"/>
              <a:cs typeface="Symbol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3991" y="2418008"/>
            <a:ext cx="38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p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8753" y="2416472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n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09963" y="4045786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n</a:t>
            </a:r>
            <a:endParaRPr lang="en-US" i="1" dirty="0">
              <a:latin typeface="Times"/>
              <a:cs typeface="Times"/>
            </a:endParaRPr>
          </a:p>
        </p:txBody>
      </p:sp>
      <p:pic>
        <p:nvPicPr>
          <p:cNvPr id="52" name="Picture 51" descr="eta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17941" r="10544" b="7505"/>
          <a:stretch/>
        </p:blipFill>
        <p:spPr>
          <a:xfrm>
            <a:off x="80114" y="2081293"/>
            <a:ext cx="3934263" cy="46628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 descr="eta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17941" r="10180" b="12182"/>
          <a:stretch/>
        </p:blipFill>
        <p:spPr>
          <a:xfrm>
            <a:off x="1608335" y="2872472"/>
            <a:ext cx="2017337" cy="256334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eta-ratio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t="17941" r="8122" b="7599"/>
          <a:stretch/>
        </p:blipFill>
        <p:spPr>
          <a:xfrm>
            <a:off x="4496235" y="2099826"/>
            <a:ext cx="3783182" cy="4698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8483" y="5602494"/>
            <a:ext cx="418551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FF1EF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FF1EF0"/>
                </a:solidFill>
                <a:latin typeface="Times"/>
                <a:cs typeface="Times"/>
              </a:rPr>
              <a:t> </a:t>
            </a:r>
            <a:r>
              <a:rPr lang="en-US" i="1" dirty="0" smtClean="0">
                <a:solidFill>
                  <a:srgbClr val="FF1EF0"/>
                </a:solidFill>
                <a:latin typeface="Times"/>
                <a:cs typeface="Times"/>
                <a:sym typeface="Wingdings"/>
              </a:rPr>
              <a:t> </a:t>
            </a:r>
            <a:r>
              <a:rPr lang="en-US" i="1" dirty="0" err="1" smtClean="0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err="1" smtClean="0">
                <a:solidFill>
                  <a:srgbClr val="FF1EF0"/>
                </a:solidFill>
                <a:latin typeface="Times"/>
                <a:cs typeface="Times"/>
              </a:rPr>
              <a:t>n</a:t>
            </a:r>
            <a:r>
              <a:rPr lang="en-US" i="1" dirty="0" smtClean="0">
                <a:solidFill>
                  <a:srgbClr val="FF1EF0"/>
                </a:solidFill>
                <a:latin typeface="Times"/>
                <a:cs typeface="Times"/>
              </a:rPr>
              <a:t> </a:t>
            </a:r>
            <a:r>
              <a:rPr lang="en-US" dirty="0" err="1">
                <a:solidFill>
                  <a:srgbClr val="FF1EF0"/>
                </a:solidFill>
                <a:cs typeface="Symbol" charset="2"/>
              </a:rPr>
              <a:t>r</a:t>
            </a:r>
            <a:r>
              <a:rPr lang="en-US" dirty="0" err="1" smtClean="0">
                <a:solidFill>
                  <a:srgbClr val="FF1EF0"/>
                </a:solidFill>
                <a:cs typeface="Symbol" charset="2"/>
              </a:rPr>
              <a:t>escattering</a:t>
            </a:r>
            <a:r>
              <a:rPr lang="en-US" dirty="0" smtClean="0">
                <a:solidFill>
                  <a:srgbClr val="FF1EF0"/>
                </a:solidFill>
                <a:cs typeface="Symbol" charset="2"/>
              </a:rPr>
              <a:t> effect: </a:t>
            </a:r>
            <a:r>
              <a:rPr lang="en-US" dirty="0" smtClean="0">
                <a:solidFill>
                  <a:srgbClr val="FF1EF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FF1EF0"/>
                </a:solidFill>
              </a:rPr>
              <a:t>40% </a:t>
            </a:r>
            <a:r>
              <a:rPr lang="en-US" dirty="0" smtClean="0">
                <a:solidFill>
                  <a:srgbClr val="FF1EF0"/>
                </a:solidFill>
                <a:latin typeface="Symbol" charset="2"/>
                <a:cs typeface="Symbol" charset="2"/>
              </a:rPr>
              <a:t>~</a:t>
            </a:r>
            <a:r>
              <a:rPr lang="en-US" dirty="0" smtClean="0">
                <a:solidFill>
                  <a:srgbClr val="FF1EF0"/>
                </a:solidFill>
              </a:rPr>
              <a:t> +20% </a:t>
            </a:r>
            <a:endParaRPr lang="en-US" dirty="0">
              <a:solidFill>
                <a:srgbClr val="FF1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02133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</a:rPr>
              <a:t>Introduction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8" y="11664"/>
            <a:ext cx="8276302" cy="6104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F81BD"/>
                </a:solidFill>
              </a:rPr>
              <a:t>Re[</a:t>
            </a:r>
            <a:r>
              <a:rPr lang="en-US" sz="3200" i="1" dirty="0" err="1" smtClean="0">
                <a:solidFill>
                  <a:srgbClr val="4F81BD"/>
                </a:solidFill>
                <a:latin typeface="Times"/>
                <a:cs typeface="Times"/>
              </a:rPr>
              <a:t>a</a:t>
            </a:r>
            <a:r>
              <a:rPr lang="en-US" sz="3200" i="1" baseline="-25000" dirty="0" err="1">
                <a:solidFill>
                  <a:srgbClr val="4F81BD"/>
                </a:solidFill>
                <a:latin typeface="Symbol" charset="2"/>
                <a:cs typeface="Symbol" charset="2"/>
              </a:rPr>
              <a:t>h</a:t>
            </a:r>
            <a:r>
              <a:rPr lang="en-US" sz="3200" i="1" baseline="-25000" dirty="0" err="1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200" dirty="0" smtClean="0">
                <a:solidFill>
                  <a:srgbClr val="4F81BD"/>
                </a:solidFill>
              </a:rPr>
              <a:t>]</a:t>
            </a:r>
            <a:r>
              <a:rPr lang="en-US" sz="3200" dirty="0">
                <a:solidFill>
                  <a:srgbClr val="4F81BD"/>
                </a:solidFill>
              </a:rPr>
              <a:t>-dependence </a:t>
            </a:r>
            <a:r>
              <a:rPr lang="en-US" sz="3200" dirty="0" smtClean="0">
                <a:solidFill>
                  <a:srgbClr val="4F81BD"/>
                </a:solidFill>
              </a:rPr>
              <a:t>of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dirty="0">
                <a:solidFill>
                  <a:srgbClr val="4F81BD"/>
                </a:solidFill>
              </a:rPr>
              <a:t> </a:t>
            </a:r>
            <a:r>
              <a:rPr lang="en-US" sz="3200" dirty="0" smtClean="0">
                <a:solidFill>
                  <a:srgbClr val="4F81BD"/>
                </a:solidFill>
                <a:latin typeface="+mn-lt"/>
                <a:cs typeface="Times"/>
              </a:rPr>
              <a:t>at ELPH exp.</a:t>
            </a:r>
            <a:endParaRPr lang="en-US" sz="3200" dirty="0">
              <a:solidFill>
                <a:srgbClr val="4F81BD"/>
              </a:solidFill>
              <a:latin typeface="+mn-lt"/>
            </a:endParaRPr>
          </a:p>
        </p:txBody>
      </p:sp>
      <p:pic>
        <p:nvPicPr>
          <p:cNvPr id="5" name="Picture 4" descr="eta-a-dep2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18144" r="9211" b="7879"/>
          <a:stretch/>
        </p:blipFill>
        <p:spPr>
          <a:xfrm>
            <a:off x="248489" y="673438"/>
            <a:ext cx="4333272" cy="5073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7552" y="2855195"/>
            <a:ext cx="1664019" cy="681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1" dirty="0" smtClean="0">
                <a:latin typeface="Times"/>
                <a:cs typeface="Times"/>
              </a:rPr>
              <a:t>a </a:t>
            </a:r>
            <a:r>
              <a:rPr lang="en-US" sz="1400" dirty="0" smtClean="0">
                <a:latin typeface="Times"/>
                <a:cs typeface="Times"/>
              </a:rPr>
              <a:t>= – 0.7 – 0.3</a:t>
            </a:r>
            <a:r>
              <a:rPr lang="en-US" sz="1400" i="1" dirty="0" smtClean="0">
                <a:latin typeface="Times"/>
                <a:cs typeface="Times"/>
              </a:rPr>
              <a:t> </a:t>
            </a:r>
            <a:r>
              <a:rPr lang="en-US" sz="1400" i="1" dirty="0" err="1" smtClean="0">
                <a:latin typeface="Times"/>
                <a:cs typeface="Times"/>
              </a:rPr>
              <a:t>i</a:t>
            </a:r>
            <a:r>
              <a:rPr lang="en-US" sz="1400" i="1" dirty="0" smtClean="0">
                <a:latin typeface="Times"/>
                <a:cs typeface="Times"/>
              </a:rPr>
              <a:t>  </a:t>
            </a:r>
            <a:r>
              <a:rPr lang="en-US" sz="1400" dirty="0" err="1" smtClean="0">
                <a:latin typeface="Times"/>
                <a:cs typeface="Times"/>
              </a:rPr>
              <a:t>fm</a:t>
            </a:r>
            <a:r>
              <a:rPr lang="en-US" sz="1400" i="1" dirty="0" smtClean="0">
                <a:latin typeface="Times"/>
                <a:cs typeface="Times"/>
              </a:rPr>
              <a:t>  </a:t>
            </a:r>
            <a:endParaRPr lang="en-US" sz="1400" dirty="0" smtClean="0"/>
          </a:p>
          <a:p>
            <a:pPr>
              <a:lnSpc>
                <a:spcPct val="140000"/>
              </a:lnSpc>
            </a:pPr>
            <a:r>
              <a:rPr lang="en-US" sz="1400" i="1" dirty="0" smtClean="0">
                <a:latin typeface="Times"/>
                <a:cs typeface="Times"/>
              </a:rPr>
              <a:t>r </a:t>
            </a:r>
            <a:r>
              <a:rPr lang="en-US" sz="1400" dirty="0" smtClean="0"/>
              <a:t> </a:t>
            </a:r>
            <a:r>
              <a:rPr lang="en-US" sz="1400" dirty="0">
                <a:latin typeface="Times"/>
                <a:cs typeface="Times"/>
              </a:rPr>
              <a:t>= </a:t>
            </a:r>
            <a:r>
              <a:rPr lang="en-US" sz="1400" dirty="0" smtClean="0">
                <a:latin typeface="Times"/>
                <a:cs typeface="Times"/>
              </a:rPr>
              <a:t>–1.9 </a:t>
            </a:r>
            <a:r>
              <a:rPr lang="en-US" sz="1400" dirty="0">
                <a:latin typeface="Times"/>
                <a:cs typeface="Times"/>
              </a:rPr>
              <a:t>– </a:t>
            </a:r>
            <a:r>
              <a:rPr lang="en-US" sz="1400" dirty="0" smtClean="0">
                <a:latin typeface="Times"/>
                <a:cs typeface="Times"/>
              </a:rPr>
              <a:t>0.5</a:t>
            </a:r>
            <a:r>
              <a:rPr lang="en-US" sz="1400" i="1" dirty="0" smtClean="0">
                <a:latin typeface="Times"/>
                <a:cs typeface="Times"/>
              </a:rPr>
              <a:t> </a:t>
            </a:r>
            <a:r>
              <a:rPr lang="en-US" sz="1400" i="1" dirty="0" err="1">
                <a:latin typeface="Times"/>
                <a:cs typeface="Times"/>
              </a:rPr>
              <a:t>i</a:t>
            </a:r>
            <a:r>
              <a:rPr lang="en-US" sz="1400" i="1" dirty="0">
                <a:latin typeface="Times"/>
                <a:cs typeface="Times"/>
              </a:rPr>
              <a:t>  </a:t>
            </a:r>
            <a:r>
              <a:rPr lang="en-US" sz="1400" dirty="0" err="1">
                <a:latin typeface="Times"/>
                <a:cs typeface="Times"/>
              </a:rPr>
              <a:t>fm</a:t>
            </a:r>
            <a:r>
              <a:rPr lang="en-US" sz="1400" i="1" dirty="0">
                <a:latin typeface="Times"/>
                <a:cs typeface="Times"/>
              </a:rPr>
              <a:t>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02373" y="2633029"/>
            <a:ext cx="122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(DCC model)</a:t>
            </a: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9" name="Picture 8" descr="eta-ratio-a-dep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18144" r="12116" b="7879"/>
          <a:stretch/>
        </p:blipFill>
        <p:spPr>
          <a:xfrm>
            <a:off x="4587947" y="622143"/>
            <a:ext cx="4162705" cy="507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7214" y="5794189"/>
            <a:ext cx="685315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p</a:t>
            </a:r>
            <a:r>
              <a:rPr lang="en-US" b="1" dirty="0"/>
              <a:t> </a:t>
            </a:r>
            <a:r>
              <a:rPr lang="en-US" dirty="0"/>
              <a:t>at ELPH exp. kinematics has a good sensitivity to Re[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Well-tested elementary amplitude for 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p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p </a:t>
            </a:r>
            <a:r>
              <a:rPr lang="en-US" dirty="0" smtClean="0">
                <a:solidFill>
                  <a:srgbClr val="000000"/>
                </a:solidFill>
              </a:rPr>
              <a:t>is essential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48879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Conclusion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952" y="891522"/>
            <a:ext cx="8093194" cy="4639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Dynamical coupled-channels (DCC) model developed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 </a:t>
            </a:r>
            <a:r>
              <a:rPr lang="en-US" dirty="0" smtClean="0">
                <a:solidFill>
                  <a:srgbClr val="000000"/>
                </a:solidFill>
              </a:rPr>
              <a:t> analysis of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N, 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pN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, KL, KS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data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cs typeface="Symbol" charset="2"/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>
                <a:solidFill>
                  <a:srgbClr val="F79646"/>
                </a:solidFill>
                <a:cs typeface="Symbol" charset="2"/>
              </a:rPr>
              <a:t>DCC model applied to photo-reactions on the deuteron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   impulse, NN and meson-nucleon </a:t>
            </a:r>
            <a:r>
              <a:rPr lang="en-US" dirty="0" err="1" smtClean="0">
                <a:solidFill>
                  <a:srgbClr val="000000"/>
                </a:solidFill>
                <a:cs typeface="Symbol" charset="2"/>
              </a:rPr>
              <a:t>rescattering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mechanisms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cs typeface="Symbol" charset="2"/>
            </a:endParaRP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>
                <a:solidFill>
                  <a:srgbClr val="F79646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F79646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F79646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F79646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F79646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F79646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F79646"/>
                </a:solidFill>
                <a:latin typeface="Times"/>
                <a:cs typeface="Times"/>
              </a:rPr>
              <a:t>n p</a:t>
            </a:r>
            <a:r>
              <a:rPr lang="en-US" b="1" dirty="0">
                <a:solidFill>
                  <a:srgbClr val="F79646"/>
                </a:solidFill>
              </a:rPr>
              <a:t> </a:t>
            </a:r>
            <a:r>
              <a:rPr lang="en-US" b="1" dirty="0" smtClean="0">
                <a:solidFill>
                  <a:srgbClr val="F79646"/>
                </a:solidFill>
              </a:rPr>
              <a:t> </a:t>
            </a:r>
            <a:r>
              <a:rPr lang="en-US" dirty="0" smtClean="0">
                <a:solidFill>
                  <a:srgbClr val="F79646"/>
                </a:solidFill>
                <a:cs typeface="Symbol" charset="2"/>
              </a:rPr>
              <a:t>at ELPH exp. kinematics studied with the DCC model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          impulse dominates; </a:t>
            </a:r>
            <a:r>
              <a:rPr lang="en-US" dirty="0" smtClean="0">
                <a:solidFill>
                  <a:srgbClr val="000000"/>
                </a:solidFill>
                <a:cs typeface="Symbol" charset="2"/>
                <a:sym typeface="Wingding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p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elementary amplitude needs solid validation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Symbol" charset="0"/>
              <a:buChar char=" "/>
            </a:pP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      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err="1" smtClean="0">
                <a:solidFill>
                  <a:srgbClr val="000000"/>
                </a:solidFill>
                <a:cs typeface="Symbol" charset="2"/>
              </a:rPr>
              <a:t>rescattering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effect is visible  (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40%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~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+20%)  at low  </a:t>
            </a:r>
            <a:r>
              <a:rPr lang="en-US" i="1" dirty="0" err="1" smtClean="0">
                <a:solidFill>
                  <a:srgbClr val="000000"/>
                </a:solidFill>
                <a:latin typeface="Times"/>
                <a:cs typeface="Times"/>
              </a:rPr>
              <a:t>M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</a:p>
          <a:p>
            <a:pPr marL="285750" indent="-285750">
              <a:lnSpc>
                <a:spcPct val="150000"/>
              </a:lnSpc>
              <a:buFont typeface="Symbol" charset="0"/>
              <a:buChar char=" "/>
            </a:pPr>
            <a:r>
              <a:rPr lang="en-US" baseline="-25000" dirty="0" smtClean="0">
                <a:solidFill>
                  <a:srgbClr val="000000"/>
                </a:solidFill>
                <a:sym typeface="Zapf Dingbats"/>
              </a:rPr>
              <a:t>              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NN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Symbol" charset="2"/>
              </a:rPr>
              <a:t>rescattering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effects are small </a:t>
            </a:r>
          </a:p>
          <a:p>
            <a:pPr marL="285750" indent="-285750">
              <a:lnSpc>
                <a:spcPct val="150000"/>
              </a:lnSpc>
              <a:buFont typeface="Symbol" charset="0"/>
              <a:buChar char=" "/>
            </a:pP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       g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n p</a:t>
            </a:r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at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ELPH setup has a good sensitivity to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scattering length</a:t>
            </a:r>
            <a:endParaRPr lang="en-US" baseline="-25000" dirty="0">
              <a:solidFill>
                <a:srgbClr val="000000"/>
              </a:solidFill>
              <a:sym typeface="Zapf Dingbat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952" y="251495"/>
            <a:ext cx="180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Conclusion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BACKUP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0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2120900" cy="766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Contents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05" y="1116699"/>
            <a:ext cx="8216900" cy="47625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Zapf Dingbats" charset="0"/>
              <a:buChar char="★"/>
            </a:pPr>
            <a:r>
              <a:rPr lang="en-US" sz="2400" dirty="0" smtClean="0">
                <a:sym typeface="Zapf Dingbats"/>
              </a:rPr>
              <a:t> Introduction</a:t>
            </a:r>
            <a:endParaRPr lang="en-US" sz="2400" dirty="0">
              <a:solidFill>
                <a:schemeClr val="accent6"/>
              </a:solidFill>
              <a:sym typeface="Zapf Dingbats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Zapf Dingbats" charset="0"/>
              <a:buChar char="★"/>
            </a:pPr>
            <a:r>
              <a:rPr lang="en-US" sz="2400" dirty="0">
                <a:sym typeface="Zapf Dingbats"/>
              </a:rPr>
              <a:t> Dynamical coupled-channels (DCC) </a:t>
            </a:r>
            <a:r>
              <a:rPr lang="en-US" sz="2400" dirty="0" smtClean="0">
                <a:sym typeface="Zapf Dingbats"/>
              </a:rPr>
              <a:t>model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Symbol" charset="0"/>
              <a:buChar char=" "/>
            </a:pPr>
            <a:r>
              <a:rPr lang="en-US" sz="2400" dirty="0" smtClean="0">
                <a:cs typeface="Symbol" charset="2"/>
              </a:rPr>
              <a:t>          Analysis </a:t>
            </a:r>
            <a:r>
              <a:rPr lang="en-US" sz="2400" dirty="0">
                <a:cs typeface="Symbol" charset="2"/>
              </a:rPr>
              <a:t>of </a:t>
            </a:r>
            <a:r>
              <a:rPr lang="en-US" sz="2400" i="1" dirty="0">
                <a:latin typeface="Symbol" charset="2"/>
                <a:cs typeface="Symbol" charset="2"/>
              </a:rPr>
              <a:t>  </a:t>
            </a:r>
            <a:r>
              <a:rPr lang="en-US" sz="2400" i="1" dirty="0" smtClean="0">
                <a:latin typeface="Symbol" charset="2"/>
                <a:cs typeface="Symbol" charset="2"/>
              </a:rPr>
              <a:t>g</a:t>
            </a:r>
            <a:r>
              <a:rPr lang="en-US" sz="2400" baseline="30000" dirty="0"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latin typeface="Symbol" charset="2"/>
                <a:cs typeface="Symbol" charset="2"/>
              </a:rPr>
              <a:t>N</a:t>
            </a:r>
            <a:r>
              <a:rPr lang="en-US" sz="2400" i="1" dirty="0">
                <a:latin typeface="Symbol" charset="2"/>
                <a:cs typeface="Symbol" charset="2"/>
              </a:rPr>
              <a:t>,  </a:t>
            </a:r>
            <a:r>
              <a:rPr lang="en-US" sz="2400" i="1" dirty="0" err="1">
                <a:latin typeface="Symbol" charset="2"/>
                <a:cs typeface="Symbol" charset="2"/>
              </a:rPr>
              <a:t>pN</a:t>
            </a:r>
            <a:r>
              <a:rPr lang="en-US" sz="2400" i="1" dirty="0">
                <a:latin typeface="Symbol" charset="2"/>
                <a:cs typeface="Symbol" charset="2"/>
              </a:rPr>
              <a:t>  </a:t>
            </a:r>
            <a:r>
              <a:rPr lang="en-US" sz="24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latin typeface="Symbol" charset="2"/>
                <a:cs typeface="Symbol" charset="2"/>
              </a:rPr>
              <a:t> 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pN</a:t>
            </a:r>
            <a:r>
              <a:rPr lang="en-US" sz="2400" i="1" dirty="0" smtClean="0">
                <a:latin typeface="Symbol" charset="2"/>
                <a:cs typeface="Symbol" charset="2"/>
              </a:rPr>
              <a:t>, </a:t>
            </a:r>
            <a:r>
              <a:rPr lang="en-US" sz="2400" i="1" dirty="0" err="1">
                <a:latin typeface="Symbol" charset="2"/>
                <a:cs typeface="Symbol" charset="2"/>
              </a:rPr>
              <a:t>hN</a:t>
            </a:r>
            <a:r>
              <a:rPr lang="en-US" sz="2400" i="1" dirty="0">
                <a:latin typeface="Symbol" charset="2"/>
                <a:cs typeface="Symbol" charset="2"/>
              </a:rPr>
              <a:t>, KL, KS 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data</a:t>
            </a:r>
            <a:endParaRPr lang="en-US" sz="2400" dirty="0">
              <a:solidFill>
                <a:schemeClr val="accent6"/>
              </a:solidFill>
              <a:sym typeface="Zapf Dingbats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Zapf Dingbats" charset="0"/>
              <a:buChar char="★"/>
            </a:pPr>
            <a:r>
              <a:rPr lang="en-US" sz="2400" dirty="0">
                <a:sym typeface="Zapf Dingbats"/>
              </a:rPr>
              <a:t> </a:t>
            </a:r>
            <a:r>
              <a:rPr lang="en-US" sz="2400" dirty="0" smtClean="0">
                <a:sym typeface="Zapf Dingbats"/>
              </a:rPr>
              <a:t>DCC model applied to reactions on deuteron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Zapf Dingbats" charset="0"/>
              <a:buChar char="★"/>
            </a:pPr>
            <a:r>
              <a:rPr lang="en-US" sz="2400" dirty="0">
                <a:sym typeface="Zapf Dingbats"/>
              </a:rPr>
              <a:t> </a:t>
            </a:r>
            <a:r>
              <a:rPr lang="en-US" sz="2400" dirty="0" smtClean="0">
                <a:sym typeface="Zapf Dingbats"/>
              </a:rPr>
              <a:t>Numerical results for </a:t>
            </a:r>
            <a:r>
              <a:rPr lang="en-US" sz="2400" i="1" dirty="0">
                <a:latin typeface="Symbol" charset="2"/>
                <a:cs typeface="Symbol" charset="2"/>
              </a:rPr>
              <a:t>g</a:t>
            </a:r>
            <a:r>
              <a:rPr lang="en-US" sz="2400" baseline="30000" dirty="0">
                <a:latin typeface="Symbol" charset="2"/>
                <a:cs typeface="Symbol" charset="2"/>
              </a:rPr>
              <a:t> </a:t>
            </a:r>
            <a:r>
              <a:rPr lang="en-US" sz="2400" i="1" dirty="0">
                <a:latin typeface="Times"/>
                <a:cs typeface="Times"/>
              </a:rPr>
              <a:t>d</a:t>
            </a:r>
            <a:r>
              <a:rPr lang="en-US" sz="2400" i="1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cs typeface="Symbol" charset="2"/>
                <a:sym typeface="Wingdings"/>
              </a:rPr>
              <a:t></a:t>
            </a:r>
            <a:r>
              <a:rPr lang="en-US" sz="2400" i="1" dirty="0">
                <a:latin typeface="Symbol" charset="2"/>
                <a:cs typeface="Symbol" charset="2"/>
              </a:rPr>
              <a:t> h </a:t>
            </a:r>
            <a:r>
              <a:rPr lang="en-US" sz="2400" i="1" dirty="0">
                <a:latin typeface="Times"/>
                <a:cs typeface="Times"/>
              </a:rPr>
              <a:t>n p </a:t>
            </a:r>
            <a:r>
              <a:rPr lang="en-US" sz="2400" dirty="0" smtClean="0">
                <a:cs typeface="Times"/>
              </a:rPr>
              <a:t>reactions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400" dirty="0">
                <a:cs typeface="Times"/>
              </a:rPr>
              <a:t> </a:t>
            </a:r>
            <a:r>
              <a:rPr lang="en-US" sz="2400" dirty="0" smtClean="0">
                <a:cs typeface="Times"/>
              </a:rPr>
              <a:t>     at kinematics of the proposed ELPH experiment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400" dirty="0">
                <a:cs typeface="Times"/>
              </a:rPr>
              <a:t> </a:t>
            </a:r>
            <a:r>
              <a:rPr lang="en-US" sz="2400" dirty="0" smtClean="0">
                <a:cs typeface="Times"/>
              </a:rPr>
              <a:t>      </a:t>
            </a:r>
            <a:r>
              <a:rPr lang="en-US" sz="2400" dirty="0" smtClean="0">
                <a:cs typeface="Times"/>
                <a:sym typeface="Wingdings"/>
              </a:rPr>
              <a:t>  </a:t>
            </a:r>
            <a:r>
              <a:rPr lang="en-US" sz="2400" dirty="0" smtClean="0">
                <a:solidFill>
                  <a:srgbClr val="FF0000"/>
                </a:solidFill>
                <a:cs typeface="Times"/>
              </a:rPr>
              <a:t>feasibility study to extract </a:t>
            </a:r>
            <a:r>
              <a:rPr lang="en-US" sz="2400" i="1" dirty="0">
                <a:solidFill>
                  <a:srgbClr val="FF0000"/>
                </a:solidFill>
                <a:latin typeface="Symbol" charset="2"/>
                <a:cs typeface="Symbol" charset="2"/>
              </a:rPr>
              <a:t>h </a:t>
            </a:r>
            <a:r>
              <a:rPr lang="en-US" sz="2400" i="1" dirty="0" smtClean="0">
                <a:solidFill>
                  <a:srgbClr val="FF0000"/>
                </a:solidFill>
                <a:latin typeface="Times"/>
                <a:cs typeface="Times"/>
              </a:rPr>
              <a:t>n </a:t>
            </a:r>
            <a:r>
              <a:rPr lang="en-US" sz="2400" dirty="0" smtClean="0">
                <a:solidFill>
                  <a:srgbClr val="FF0000"/>
                </a:solidFill>
                <a:cs typeface="Times"/>
              </a:rPr>
              <a:t>scattering length</a:t>
            </a:r>
          </a:p>
        </p:txBody>
      </p:sp>
    </p:spTree>
    <p:extLst>
      <p:ext uri="{BB962C8B-B14F-4D97-AF65-F5344CB8AC3E}">
        <p14:creationId xmlns:p14="http://schemas.microsoft.com/office/powerpoint/2010/main" val="29774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" y="7620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図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33528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2610"/>
            <a:ext cx="9144000" cy="576262"/>
          </a:xfrm>
        </p:spPr>
        <p:txBody>
          <a:bodyPr lIns="91424" tIns="45711" rIns="91424" bIns="45711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Partial wave amplitudes of </a:t>
            </a:r>
            <a:r>
              <a:rPr lang="en-US" altLang="ja-JP" sz="3200" b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p</a:t>
            </a:r>
            <a:r>
              <a:rPr lang="en-US" altLang="ja-JP" sz="32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 N scattering</a:t>
            </a:r>
          </a:p>
        </p:txBody>
      </p:sp>
      <p:sp>
        <p:nvSpPr>
          <p:cNvPr id="489475" name="18 CuadroTexto"/>
          <p:cNvSpPr txBox="1">
            <a:spLocks noChangeArrowheads="1"/>
          </p:cNvSpPr>
          <p:nvPr/>
        </p:nvSpPr>
        <p:spPr bwMode="auto">
          <a:xfrm>
            <a:off x="838200" y="4602846"/>
            <a:ext cx="2581276" cy="5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ja-JP" sz="1200" b="1" dirty="0" err="1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Kamano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, Nakamura, Lee, Sato, 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</a:rPr>
              <a:t>PRC 88 (2013)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50" charset="-128"/>
              </a:rPr>
              <a:t> </a:t>
            </a:r>
            <a:endParaRPr lang="en-US" altLang="ja-JP" sz="1400" b="1" dirty="0" smtClean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  <p:sp>
        <p:nvSpPr>
          <p:cNvPr id="14342" name="19 CuadroTexto"/>
          <p:cNvSpPr txBox="1">
            <a:spLocks noChangeArrowheads="1"/>
          </p:cNvSpPr>
          <p:nvPr/>
        </p:nvSpPr>
        <p:spPr bwMode="auto">
          <a:xfrm>
            <a:off x="971551" y="5411688"/>
            <a:ext cx="2281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/>
              <a:t>Previous model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/>
              <a:t>(fitted to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</a:rPr>
              <a:t>N</a:t>
            </a:r>
            <a:r>
              <a:rPr lang="en-US" altLang="ja-JP" sz="1200" dirty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 data</a:t>
            </a:r>
            <a:r>
              <a:rPr lang="en-US" altLang="ja-JP" sz="1200" dirty="0">
                <a:sym typeface="Wingdings" pitchFamily="2" charset="2"/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only</a:t>
            </a:r>
            <a:r>
              <a:rPr lang="en-US" altLang="ja-JP" sz="1200" dirty="0">
                <a:sym typeface="Wingdings" pitchFamily="2" charset="2"/>
              </a:rPr>
              <a:t>)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/>
              <a:t>[PRC76 065201 (2007)]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238126" y="4797325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279400" y="5733950"/>
            <a:ext cx="5397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14345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4" y="1703388"/>
            <a:ext cx="8286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5939879" y="1066800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7149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5943600" y="6140152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33900"/>
                <a:gd name="adj2" fmla="val -1026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5205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Imaginary part</a:t>
              </a:r>
              <a:endParaRPr kumimoji="1" lang="ja-JP" alt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1247" y="6238468"/>
            <a:ext cx="258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SAID </a:t>
            </a:r>
            <a:r>
              <a:rPr lang="en-US" i="1" dirty="0" err="1" smtClean="0">
                <a:latin typeface="Symbol" charset="2"/>
                <a:cs typeface="Symbol" charset="2"/>
              </a:rPr>
              <a:t>pN</a:t>
            </a:r>
            <a:r>
              <a:rPr lang="en-US" dirty="0" smtClean="0"/>
              <a:t>  amplitude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22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-pmpp-29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48967" r="7607" b="7611"/>
          <a:stretch/>
        </p:blipFill>
        <p:spPr>
          <a:xfrm>
            <a:off x="4592184" y="1858462"/>
            <a:ext cx="4458541" cy="297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2833" y="4979803"/>
            <a:ext cx="6816703" cy="1625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/>
              <a:t>Model prediction is reasonably consistent with data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Large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NN</a:t>
            </a:r>
            <a:r>
              <a:rPr lang="en-US" dirty="0" smtClean="0"/>
              <a:t>  (small </a:t>
            </a:r>
            <a:r>
              <a:rPr lang="en-US" i="1" dirty="0" err="1" smtClean="0">
                <a:latin typeface="Symbol" charset="2"/>
                <a:cs typeface="Symbol" charset="2"/>
              </a:rPr>
              <a:t>pN</a:t>
            </a:r>
            <a:r>
              <a:rPr lang="en-US" dirty="0" smtClean="0"/>
              <a:t>) </a:t>
            </a:r>
            <a:r>
              <a:rPr lang="en-US" dirty="0" err="1" smtClean="0">
                <a:solidFill>
                  <a:srgbClr val="F79646"/>
                </a:solidFill>
              </a:rPr>
              <a:t>rescattering</a:t>
            </a:r>
            <a:r>
              <a:rPr lang="en-US" dirty="0" smtClean="0">
                <a:solidFill>
                  <a:srgbClr val="F79646"/>
                </a:solidFill>
              </a:rPr>
              <a:t> effect for </a:t>
            </a:r>
            <a:r>
              <a:rPr lang="en-US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0</a:t>
            </a:r>
            <a:r>
              <a:rPr lang="en-US" dirty="0" smtClean="0">
                <a:solidFill>
                  <a:srgbClr val="F79646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F79646"/>
                </a:solidFill>
                <a:cs typeface="Symbol" charset="2"/>
              </a:rPr>
              <a:t>production</a:t>
            </a:r>
          </a:p>
          <a:p>
            <a:pPr>
              <a:lnSpc>
                <a:spcPct val="140000"/>
              </a:lnSpc>
            </a:pPr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     </a:t>
            </a:r>
            <a:r>
              <a:rPr lang="en-US" dirty="0" err="1" smtClean="0">
                <a:cs typeface="Symbol" charset="2"/>
              </a:rPr>
              <a:t>orthogonality</a:t>
            </a:r>
            <a:r>
              <a:rPr lang="en-US" dirty="0" smtClean="0">
                <a:cs typeface="Symbol" charset="2"/>
              </a:rPr>
              <a:t> between deuteron and  </a:t>
            </a:r>
            <a:r>
              <a:rPr lang="en-US" i="1" dirty="0" err="1" smtClean="0">
                <a:latin typeface="Times"/>
                <a:cs typeface="Times"/>
              </a:rPr>
              <a:t>pn</a:t>
            </a:r>
            <a:r>
              <a:rPr lang="en-US" dirty="0" smtClean="0">
                <a:cs typeface="Symbol" charset="2"/>
              </a:rPr>
              <a:t>  scattering wave functions 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dirty="0" smtClean="0"/>
              <a:t>Small </a:t>
            </a:r>
            <a:r>
              <a:rPr lang="en-US" dirty="0" err="1" smtClean="0"/>
              <a:t>rescattering</a:t>
            </a:r>
            <a:r>
              <a:rPr lang="en-US" dirty="0" smtClean="0"/>
              <a:t> effect for 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production</a:t>
            </a:r>
            <a:endParaRPr lang="en-US" dirty="0"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866" y="2253110"/>
            <a:ext cx="15802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Data: EPJA 6, 309 (1999)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7172909" y="2233294"/>
            <a:ext cx="16240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Data: NPB 65, 158 (1973)</a:t>
            </a:r>
            <a:endParaRPr lang="en-US" sz="1100" dirty="0"/>
          </a:p>
        </p:txBody>
      </p:sp>
      <p:pic>
        <p:nvPicPr>
          <p:cNvPr id="9" name="Picture 8" descr="gd-p0pn-285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49280" r="10329" b="7926"/>
          <a:stretch/>
        </p:blipFill>
        <p:spPr>
          <a:xfrm>
            <a:off x="179382" y="1872814"/>
            <a:ext cx="4269294" cy="2934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990" y="267601"/>
            <a:ext cx="22685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p </a:t>
            </a:r>
            <a:r>
              <a:rPr lang="en-US" sz="3200" i="1" dirty="0" smtClean="0">
                <a:solidFill>
                  <a:srgbClr val="4F81BD"/>
                </a:solidFill>
                <a:latin typeface="Times"/>
                <a:cs typeface="Times"/>
              </a:rPr>
              <a:t>N N</a:t>
            </a:r>
            <a:r>
              <a:rPr lang="en-US" sz="3200" b="1" dirty="0" smtClean="0">
                <a:solidFill>
                  <a:srgbClr val="4F81BD"/>
                </a:solidFill>
              </a:rPr>
              <a:t> </a:t>
            </a:r>
            <a:endParaRPr lang="en-US" sz="3200" b="1" dirty="0">
              <a:solidFill>
                <a:srgbClr val="4F81B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368" y="1128835"/>
            <a:ext cx="414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Purpose : test the soundness of the model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8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78"/>
            <a:ext cx="8229600" cy="79346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4F81BD"/>
                </a:solidFill>
                <a:latin typeface="Times"/>
                <a:cs typeface="Times"/>
              </a:rPr>
              <a:t> </a:t>
            </a:r>
            <a:r>
              <a:rPr lang="en-US" sz="36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h </a:t>
            </a:r>
            <a:r>
              <a:rPr lang="en-US" sz="3600" i="1" dirty="0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6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6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6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600" i="1" dirty="0">
                <a:solidFill>
                  <a:srgbClr val="4F81BD"/>
                </a:solidFill>
                <a:latin typeface="Times"/>
                <a:cs typeface="Times"/>
              </a:rPr>
              <a:t>n </a:t>
            </a:r>
            <a:r>
              <a:rPr lang="en-US" sz="3600" dirty="0" smtClean="0">
                <a:solidFill>
                  <a:srgbClr val="4F81BD"/>
                </a:solidFill>
                <a:latin typeface="+mn-lt"/>
                <a:cs typeface="Times"/>
              </a:rPr>
              <a:t>s-wave amplitude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292061"/>
              </p:ext>
            </p:extLst>
          </p:nvPr>
        </p:nvGraphicFramePr>
        <p:xfrm>
          <a:off x="6449941" y="1239043"/>
          <a:ext cx="1441330" cy="30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3" imgW="1219200" imgH="254000" progId="Equation.3">
                  <p:embed/>
                </p:oleObj>
              </mc:Choice>
              <mc:Fallback>
                <p:oleObj name="Equation" r:id="rId3" imgW="1219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9941" y="1239043"/>
                        <a:ext cx="1441330" cy="300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309629"/>
              </p:ext>
            </p:extLst>
          </p:nvPr>
        </p:nvGraphicFramePr>
        <p:xfrm>
          <a:off x="5256908" y="2429836"/>
          <a:ext cx="1563826" cy="7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5" imgW="1270000" imgH="584200" progId="Equation.3">
                  <p:embed/>
                </p:oleObj>
              </mc:Choice>
              <mc:Fallback>
                <p:oleObj name="Equation" r:id="rId5" imgW="12700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6908" y="2429836"/>
                        <a:ext cx="1563826" cy="71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9913" y="1192974"/>
            <a:ext cx="1006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Definition 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0670" y="1899878"/>
            <a:ext cx="2802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Effective range expansion (ERE)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3328" y="2372110"/>
            <a:ext cx="1850612" cy="765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a </a:t>
            </a:r>
            <a:r>
              <a:rPr lang="en-US" sz="1600" dirty="0" smtClean="0"/>
              <a:t>: scattering length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r </a:t>
            </a:r>
            <a:r>
              <a:rPr lang="en-US" sz="1600" dirty="0" smtClean="0"/>
              <a:t>: effective range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01355" y="3390376"/>
            <a:ext cx="1664019" cy="681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1" dirty="0" smtClean="0">
                <a:latin typeface="Times"/>
                <a:cs typeface="Times"/>
              </a:rPr>
              <a:t>a </a:t>
            </a:r>
            <a:r>
              <a:rPr lang="en-US" sz="1400" dirty="0" smtClean="0">
                <a:latin typeface="Times"/>
                <a:cs typeface="Times"/>
              </a:rPr>
              <a:t>= – 0.7 – 0.3</a:t>
            </a:r>
            <a:r>
              <a:rPr lang="en-US" sz="1400" i="1" dirty="0" smtClean="0">
                <a:latin typeface="Times"/>
                <a:cs typeface="Times"/>
              </a:rPr>
              <a:t> </a:t>
            </a:r>
            <a:r>
              <a:rPr lang="en-US" sz="1400" i="1" dirty="0" err="1" smtClean="0">
                <a:latin typeface="Times"/>
                <a:cs typeface="Times"/>
              </a:rPr>
              <a:t>i</a:t>
            </a:r>
            <a:r>
              <a:rPr lang="en-US" sz="1400" i="1" dirty="0" smtClean="0">
                <a:latin typeface="Times"/>
                <a:cs typeface="Times"/>
              </a:rPr>
              <a:t>  </a:t>
            </a:r>
            <a:r>
              <a:rPr lang="en-US" sz="1400" dirty="0" err="1" smtClean="0">
                <a:latin typeface="Times"/>
                <a:cs typeface="Times"/>
              </a:rPr>
              <a:t>fm</a:t>
            </a:r>
            <a:r>
              <a:rPr lang="en-US" sz="1400" i="1" dirty="0" smtClean="0">
                <a:latin typeface="Times"/>
                <a:cs typeface="Times"/>
              </a:rPr>
              <a:t>  </a:t>
            </a:r>
            <a:endParaRPr lang="en-US" sz="1400" dirty="0" smtClean="0"/>
          </a:p>
          <a:p>
            <a:pPr>
              <a:lnSpc>
                <a:spcPct val="140000"/>
              </a:lnSpc>
            </a:pPr>
            <a:r>
              <a:rPr lang="en-US" sz="1400" i="1" dirty="0" smtClean="0">
                <a:latin typeface="Times"/>
                <a:cs typeface="Times"/>
              </a:rPr>
              <a:t>r </a:t>
            </a:r>
            <a:r>
              <a:rPr lang="en-US" sz="1400" dirty="0" smtClean="0"/>
              <a:t> </a:t>
            </a:r>
            <a:r>
              <a:rPr lang="en-US" sz="1400" dirty="0">
                <a:latin typeface="Times"/>
                <a:cs typeface="Times"/>
              </a:rPr>
              <a:t>= </a:t>
            </a:r>
            <a:r>
              <a:rPr lang="en-US" sz="1400" dirty="0" smtClean="0">
                <a:latin typeface="Times"/>
                <a:cs typeface="Times"/>
              </a:rPr>
              <a:t>–1.9 </a:t>
            </a:r>
            <a:r>
              <a:rPr lang="en-US" sz="1400" dirty="0">
                <a:latin typeface="Times"/>
                <a:cs typeface="Times"/>
              </a:rPr>
              <a:t>– </a:t>
            </a:r>
            <a:r>
              <a:rPr lang="en-US" sz="1400" dirty="0" smtClean="0">
                <a:latin typeface="Times"/>
                <a:cs typeface="Times"/>
              </a:rPr>
              <a:t>0.5</a:t>
            </a:r>
            <a:r>
              <a:rPr lang="en-US" sz="1400" i="1" dirty="0" smtClean="0">
                <a:latin typeface="Times"/>
                <a:cs typeface="Times"/>
              </a:rPr>
              <a:t> </a:t>
            </a:r>
            <a:r>
              <a:rPr lang="en-US" sz="1400" i="1" dirty="0" err="1">
                <a:latin typeface="Times"/>
                <a:cs typeface="Times"/>
              </a:rPr>
              <a:t>i</a:t>
            </a:r>
            <a:r>
              <a:rPr lang="en-US" sz="1400" i="1" dirty="0">
                <a:latin typeface="Times"/>
                <a:cs typeface="Times"/>
              </a:rPr>
              <a:t>  </a:t>
            </a:r>
            <a:r>
              <a:rPr lang="en-US" sz="1400" dirty="0" err="1">
                <a:latin typeface="Times"/>
                <a:cs typeface="Times"/>
              </a:rPr>
              <a:t>fm</a:t>
            </a:r>
            <a:r>
              <a:rPr lang="en-US" sz="1400" i="1" dirty="0">
                <a:latin typeface="Times"/>
                <a:cs typeface="Times"/>
              </a:rPr>
              <a:t> </a:t>
            </a:r>
            <a:endParaRPr lang="en-US" sz="1400" dirty="0"/>
          </a:p>
        </p:txBody>
      </p:sp>
      <p:pic>
        <p:nvPicPr>
          <p:cNvPr id="10" name="Picture 9" descr="amp-eta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2405" r="8321" b="7623"/>
          <a:stretch/>
        </p:blipFill>
        <p:spPr>
          <a:xfrm rot="5400000">
            <a:off x="715348" y="478799"/>
            <a:ext cx="3456794" cy="4849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23656" y="3623808"/>
            <a:ext cx="122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(DCC model)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332" y="5663443"/>
            <a:ext cx="5968301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ERE is valid for W &lt; 1550 MeV where </a:t>
            </a:r>
            <a:r>
              <a:rPr lang="en-US" sz="1600" i="1" dirty="0">
                <a:solidFill>
                  <a:srgbClr val="000000"/>
                </a:solidFill>
                <a:latin typeface="Symbol" charset="2"/>
                <a:cs typeface="Symbol" charset="2"/>
              </a:rPr>
              <a:t>h </a:t>
            </a:r>
            <a:r>
              <a:rPr lang="en-US" sz="1600" i="1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sz="1600" dirty="0" err="1" smtClean="0">
                <a:solidFill>
                  <a:srgbClr val="000000"/>
                </a:solidFill>
                <a:cs typeface="Times"/>
              </a:rPr>
              <a:t>rescattering</a:t>
            </a:r>
            <a:r>
              <a:rPr lang="en-US" sz="1600" dirty="0" smtClean="0">
                <a:solidFill>
                  <a:srgbClr val="000000"/>
                </a:solidFill>
                <a:cs typeface="Times"/>
              </a:rPr>
              <a:t> is important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3192" y="5881500"/>
            <a:ext cx="28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71543" y="3409618"/>
            <a:ext cx="42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2308" y="1545735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4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78"/>
            <a:ext cx="8229600" cy="79346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4F81BD"/>
                </a:solidFill>
                <a:latin typeface="Times"/>
                <a:cs typeface="Times"/>
              </a:rPr>
              <a:t> </a:t>
            </a:r>
            <a:r>
              <a:rPr lang="en-US" sz="36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h </a:t>
            </a:r>
            <a:r>
              <a:rPr lang="en-US" sz="3600" i="1" dirty="0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6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6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6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600" i="1" dirty="0">
                <a:solidFill>
                  <a:srgbClr val="4F81BD"/>
                </a:solidFill>
                <a:latin typeface="Times"/>
                <a:cs typeface="Times"/>
              </a:rPr>
              <a:t>n </a:t>
            </a:r>
            <a:r>
              <a:rPr lang="en-US" sz="3600" dirty="0" smtClean="0">
                <a:solidFill>
                  <a:srgbClr val="4F81BD"/>
                </a:solidFill>
                <a:latin typeface="+mn-lt"/>
                <a:cs typeface="Times"/>
              </a:rPr>
              <a:t>s-wave amplitude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86482"/>
              </p:ext>
            </p:extLst>
          </p:nvPr>
        </p:nvGraphicFramePr>
        <p:xfrm>
          <a:off x="6449941" y="1239043"/>
          <a:ext cx="1441330" cy="30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1219200" imgH="254000" progId="Equation.3">
                  <p:embed/>
                </p:oleObj>
              </mc:Choice>
              <mc:Fallback>
                <p:oleObj name="Equation" r:id="rId3" imgW="1219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9941" y="1239043"/>
                        <a:ext cx="1441330" cy="300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3985"/>
              </p:ext>
            </p:extLst>
          </p:nvPr>
        </p:nvGraphicFramePr>
        <p:xfrm>
          <a:off x="5256908" y="2429836"/>
          <a:ext cx="1563826" cy="7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270000" imgH="584200" progId="Equation.3">
                  <p:embed/>
                </p:oleObj>
              </mc:Choice>
              <mc:Fallback>
                <p:oleObj name="Equation" r:id="rId5" imgW="12700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6908" y="2429836"/>
                        <a:ext cx="1563826" cy="71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9913" y="1192974"/>
            <a:ext cx="1006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Definition 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0670" y="1899878"/>
            <a:ext cx="2802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Effective range expansion (ERE)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3328" y="2372110"/>
            <a:ext cx="1850612" cy="765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a </a:t>
            </a:r>
            <a:r>
              <a:rPr lang="en-US" sz="1600" dirty="0" smtClean="0"/>
              <a:t>: scattering length</a:t>
            </a:r>
          </a:p>
          <a:p>
            <a:pPr>
              <a:lnSpc>
                <a:spcPct val="140000"/>
              </a:lnSpc>
            </a:pPr>
            <a:r>
              <a:rPr lang="en-US" sz="1600" i="1" dirty="0" smtClean="0">
                <a:latin typeface="Times"/>
                <a:cs typeface="Times"/>
              </a:rPr>
              <a:t>r </a:t>
            </a:r>
            <a:r>
              <a:rPr lang="en-US" sz="1600" dirty="0" smtClean="0"/>
              <a:t>: effective range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01355" y="3390376"/>
            <a:ext cx="1664019" cy="681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i="1" dirty="0" smtClean="0">
                <a:latin typeface="Times"/>
                <a:cs typeface="Times"/>
              </a:rPr>
              <a:t>a </a:t>
            </a:r>
            <a:r>
              <a:rPr lang="en-US" sz="1400" dirty="0" smtClean="0">
                <a:latin typeface="Times"/>
                <a:cs typeface="Times"/>
              </a:rPr>
              <a:t>= – 0.7 – 0.3</a:t>
            </a:r>
            <a:r>
              <a:rPr lang="en-US" sz="1400" i="1" dirty="0" smtClean="0">
                <a:latin typeface="Times"/>
                <a:cs typeface="Times"/>
              </a:rPr>
              <a:t> </a:t>
            </a:r>
            <a:r>
              <a:rPr lang="en-US" sz="1400" i="1" dirty="0" err="1" smtClean="0">
                <a:latin typeface="Times"/>
                <a:cs typeface="Times"/>
              </a:rPr>
              <a:t>i</a:t>
            </a:r>
            <a:r>
              <a:rPr lang="en-US" sz="1400" i="1" dirty="0" smtClean="0">
                <a:latin typeface="Times"/>
                <a:cs typeface="Times"/>
              </a:rPr>
              <a:t>  </a:t>
            </a:r>
            <a:r>
              <a:rPr lang="en-US" sz="1400" dirty="0" err="1" smtClean="0">
                <a:latin typeface="Times"/>
                <a:cs typeface="Times"/>
              </a:rPr>
              <a:t>fm</a:t>
            </a:r>
            <a:r>
              <a:rPr lang="en-US" sz="1400" i="1" dirty="0" smtClean="0">
                <a:latin typeface="Times"/>
                <a:cs typeface="Times"/>
              </a:rPr>
              <a:t>  </a:t>
            </a:r>
            <a:endParaRPr lang="en-US" sz="1400" dirty="0" smtClean="0"/>
          </a:p>
          <a:p>
            <a:pPr>
              <a:lnSpc>
                <a:spcPct val="140000"/>
              </a:lnSpc>
            </a:pPr>
            <a:r>
              <a:rPr lang="en-US" sz="1400" i="1" dirty="0" smtClean="0">
                <a:latin typeface="Times"/>
                <a:cs typeface="Times"/>
              </a:rPr>
              <a:t>r </a:t>
            </a:r>
            <a:r>
              <a:rPr lang="en-US" sz="1400" dirty="0" smtClean="0"/>
              <a:t> </a:t>
            </a:r>
            <a:r>
              <a:rPr lang="en-US" sz="1400" dirty="0">
                <a:latin typeface="Times"/>
                <a:cs typeface="Times"/>
              </a:rPr>
              <a:t>= </a:t>
            </a:r>
            <a:r>
              <a:rPr lang="en-US" sz="1400" dirty="0" smtClean="0">
                <a:latin typeface="Times"/>
                <a:cs typeface="Times"/>
              </a:rPr>
              <a:t>–1.9 </a:t>
            </a:r>
            <a:r>
              <a:rPr lang="en-US" sz="1400" dirty="0">
                <a:latin typeface="Times"/>
                <a:cs typeface="Times"/>
              </a:rPr>
              <a:t>– </a:t>
            </a:r>
            <a:r>
              <a:rPr lang="en-US" sz="1400" dirty="0" smtClean="0">
                <a:latin typeface="Times"/>
                <a:cs typeface="Times"/>
              </a:rPr>
              <a:t>0.5</a:t>
            </a:r>
            <a:r>
              <a:rPr lang="en-US" sz="1400" i="1" dirty="0" smtClean="0">
                <a:latin typeface="Times"/>
                <a:cs typeface="Times"/>
              </a:rPr>
              <a:t> </a:t>
            </a:r>
            <a:r>
              <a:rPr lang="en-US" sz="1400" i="1" dirty="0" err="1">
                <a:latin typeface="Times"/>
                <a:cs typeface="Times"/>
              </a:rPr>
              <a:t>i</a:t>
            </a:r>
            <a:r>
              <a:rPr lang="en-US" sz="1400" i="1" dirty="0">
                <a:latin typeface="Times"/>
                <a:cs typeface="Times"/>
              </a:rPr>
              <a:t>  </a:t>
            </a:r>
            <a:r>
              <a:rPr lang="en-US" sz="1400" dirty="0" err="1">
                <a:latin typeface="Times"/>
                <a:cs typeface="Times"/>
              </a:rPr>
              <a:t>fm</a:t>
            </a:r>
            <a:r>
              <a:rPr lang="en-US" sz="1400" i="1" dirty="0">
                <a:latin typeface="Times"/>
                <a:cs typeface="Times"/>
              </a:rPr>
              <a:t>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3656" y="3623808"/>
            <a:ext cx="122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(DCC model)</a:t>
            </a: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17" name="Picture 16" descr="eta-ERE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891" r="11874" b="7693"/>
          <a:stretch/>
        </p:blipFill>
        <p:spPr>
          <a:xfrm>
            <a:off x="564435" y="986571"/>
            <a:ext cx="3797108" cy="45645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9842" y="1191729"/>
            <a:ext cx="9428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 descr="eta-ERE2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18984" r="9937" b="12837"/>
          <a:stretch/>
        </p:blipFill>
        <p:spPr>
          <a:xfrm>
            <a:off x="1956280" y="1250698"/>
            <a:ext cx="2224899" cy="27258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332" y="5663443"/>
            <a:ext cx="8302273" cy="765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ERE is valid for W &lt; 1550 MeV where </a:t>
            </a:r>
            <a:r>
              <a:rPr lang="en-US" sz="1600" i="1" dirty="0">
                <a:solidFill>
                  <a:srgbClr val="000000"/>
                </a:solidFill>
                <a:latin typeface="Symbol" charset="2"/>
                <a:cs typeface="Symbol" charset="2"/>
              </a:rPr>
              <a:t>h </a:t>
            </a:r>
            <a:r>
              <a:rPr lang="en-US" sz="1600" i="1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sz="1600" dirty="0" err="1" smtClean="0">
                <a:solidFill>
                  <a:srgbClr val="000000"/>
                </a:solidFill>
                <a:cs typeface="Times"/>
              </a:rPr>
              <a:t>rescattering</a:t>
            </a:r>
            <a:r>
              <a:rPr lang="en-US" sz="1600" dirty="0" smtClean="0">
                <a:solidFill>
                  <a:srgbClr val="000000"/>
                </a:solidFill>
                <a:cs typeface="Times"/>
              </a:rPr>
              <a:t> is important </a:t>
            </a:r>
          </a:p>
          <a:p>
            <a:pPr marL="285750" indent="-285750">
              <a:lnSpc>
                <a:spcPct val="140000"/>
              </a:lnSpc>
              <a:buFontTx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Symbol" charset="2"/>
                <a:cs typeface="Symbol" charset="2"/>
              </a:rPr>
              <a:t>h </a:t>
            </a:r>
            <a:r>
              <a:rPr lang="en-US" sz="1600" i="1" dirty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sz="1600" dirty="0" err="1">
                <a:solidFill>
                  <a:srgbClr val="000000"/>
                </a:solidFill>
                <a:cs typeface="Times"/>
              </a:rPr>
              <a:t>rescattering</a:t>
            </a:r>
            <a:r>
              <a:rPr lang="en-US" sz="1600" dirty="0">
                <a:solidFill>
                  <a:srgbClr val="000000"/>
                </a:solidFill>
                <a:cs typeface="Time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Times"/>
              </a:rPr>
              <a:t>is well approximated by ERE in </a:t>
            </a:r>
            <a:r>
              <a:rPr lang="en-US" sz="16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16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cs typeface="Symbol" charset="2"/>
                <a:sym typeface="Wingdings"/>
              </a:rPr>
              <a:t></a:t>
            </a:r>
            <a:r>
              <a:rPr lang="en-US" sz="16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h </a:t>
            </a:r>
            <a:r>
              <a:rPr lang="en-US" sz="1600" i="1" dirty="0">
                <a:solidFill>
                  <a:srgbClr val="000000"/>
                </a:solidFill>
                <a:latin typeface="Times"/>
                <a:cs typeface="Times"/>
              </a:rPr>
              <a:t>n p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for ELPH </a:t>
            </a:r>
            <a:r>
              <a:rPr lang="en-US" sz="1600" dirty="0">
                <a:solidFill>
                  <a:srgbClr val="000000"/>
                </a:solidFill>
              </a:rPr>
              <a:t>experiment</a:t>
            </a:r>
            <a:r>
              <a:rPr lang="en-US" sz="1600" dirty="0" smtClean="0">
                <a:solidFill>
                  <a:srgbClr val="000000"/>
                </a:solidFill>
                <a:cs typeface="Times"/>
              </a:rPr>
              <a:t> kinematics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3192" y="5881500"/>
            <a:ext cx="28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66765" y="1423879"/>
            <a:ext cx="103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Symbol" charset="2"/>
                <a:cs typeface="Symbol" charset="2"/>
              </a:rPr>
              <a:t>g</a:t>
            </a:r>
            <a:r>
              <a:rPr lang="en-US" sz="1400" baseline="30000" dirty="0">
                <a:latin typeface="Symbol" charset="2"/>
                <a:cs typeface="Symbol" charset="2"/>
              </a:rPr>
              <a:t> </a:t>
            </a:r>
            <a:r>
              <a:rPr lang="en-US" sz="1400" i="1" dirty="0">
                <a:latin typeface="Times"/>
                <a:cs typeface="Times"/>
              </a:rPr>
              <a:t>d</a:t>
            </a:r>
            <a:r>
              <a:rPr lang="en-US" sz="1400" i="1" dirty="0">
                <a:latin typeface="Symbol" charset="2"/>
                <a:cs typeface="Symbol" charset="2"/>
              </a:rPr>
              <a:t> </a:t>
            </a:r>
            <a:r>
              <a:rPr lang="en-US" sz="1400" dirty="0">
                <a:cs typeface="Symbol" charset="2"/>
                <a:sym typeface="Wingdings"/>
              </a:rPr>
              <a:t></a:t>
            </a:r>
            <a:r>
              <a:rPr lang="en-US" sz="1400" i="1" dirty="0">
                <a:latin typeface="Symbol" charset="2"/>
                <a:cs typeface="Symbol" charset="2"/>
              </a:rPr>
              <a:t> h </a:t>
            </a:r>
            <a:r>
              <a:rPr lang="en-US" sz="1400" i="1" dirty="0">
                <a:latin typeface="Times"/>
                <a:cs typeface="Times"/>
              </a:rPr>
              <a:t>n p</a:t>
            </a:r>
            <a:r>
              <a:rPr lang="en-US" sz="1400" b="1" dirty="0"/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27509" y="1546990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7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mp-eta-infty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209" r="8682" b="7912"/>
          <a:stretch/>
        </p:blipFill>
        <p:spPr>
          <a:xfrm rot="5400000">
            <a:off x="2432257" y="606303"/>
            <a:ext cx="4110239" cy="5791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378"/>
            <a:ext cx="8229600" cy="79346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4F81BD"/>
                </a:solidFill>
                <a:latin typeface="Times"/>
                <a:cs typeface="Times"/>
              </a:rPr>
              <a:t> </a:t>
            </a:r>
            <a:r>
              <a:rPr lang="en-US" sz="36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h </a:t>
            </a:r>
            <a:r>
              <a:rPr lang="en-US" sz="3600" i="1" dirty="0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600" i="1" dirty="0" smtClean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6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6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600" i="1" dirty="0">
                <a:solidFill>
                  <a:srgbClr val="4F81BD"/>
                </a:solidFill>
                <a:latin typeface="Times"/>
                <a:cs typeface="Times"/>
              </a:rPr>
              <a:t>n </a:t>
            </a:r>
            <a:r>
              <a:rPr lang="en-US" sz="3600" dirty="0" smtClean="0">
                <a:solidFill>
                  <a:srgbClr val="4F81BD"/>
                </a:solidFill>
                <a:latin typeface="+mn-lt"/>
                <a:cs typeface="Times"/>
              </a:rPr>
              <a:t>s-wave amplitude</a:t>
            </a:r>
            <a:endParaRPr lang="en-US" sz="3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194" y="4035772"/>
            <a:ext cx="42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01067" y="1742151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83374" y="113284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Re[</a:t>
            </a:r>
            <a:r>
              <a:rPr lang="en-US" i="1" dirty="0" smtClean="0">
                <a:solidFill>
                  <a:schemeClr val="accent6"/>
                </a:solidFill>
                <a:latin typeface="Times"/>
                <a:cs typeface="Times"/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]-dependence of </a:t>
            </a:r>
            <a:r>
              <a:rPr lang="en-US" i="1" dirty="0" err="1" smtClean="0">
                <a:solidFill>
                  <a:schemeClr val="accent6"/>
                </a:solidFill>
                <a:latin typeface="Times"/>
                <a:cs typeface="Times"/>
              </a:rPr>
              <a:t>F</a:t>
            </a:r>
            <a:r>
              <a:rPr lang="en-US" i="1" baseline="-25000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err="1" smtClean="0">
                <a:solidFill>
                  <a:schemeClr val="accent6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717" y="5913555"/>
            <a:ext cx="76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 : Can we discriminate </a:t>
            </a:r>
            <a:r>
              <a:rPr lang="en-US" i="1" dirty="0">
                <a:solidFill>
                  <a:schemeClr val="accent2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>
                <a:solidFill>
                  <a:schemeClr val="accent2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chemeClr val="accent2"/>
                </a:solidFill>
                <a:cs typeface="Times"/>
              </a:rPr>
              <a:t>scattering length with </a:t>
            </a:r>
            <a:r>
              <a:rPr lang="en-US" i="1" dirty="0">
                <a:solidFill>
                  <a:schemeClr val="accent2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chemeClr val="accent2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Times"/>
                <a:cs typeface="Times"/>
              </a:rPr>
              <a:t>d</a:t>
            </a:r>
            <a:r>
              <a:rPr lang="en-US" i="1" dirty="0">
                <a:solidFill>
                  <a:schemeClr val="accent2"/>
                </a:solidFill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chemeClr val="accent2"/>
                </a:solidFill>
                <a:cs typeface="Symbol" charset="2"/>
                <a:sym typeface="Wingdings"/>
              </a:rPr>
              <a:t></a:t>
            </a:r>
            <a:r>
              <a:rPr lang="en-US" i="1" dirty="0">
                <a:solidFill>
                  <a:schemeClr val="accent2"/>
                </a:solidFill>
                <a:latin typeface="Symbol" charset="2"/>
                <a:cs typeface="Symbol" charset="2"/>
              </a:rPr>
              <a:t> h </a:t>
            </a:r>
            <a:r>
              <a:rPr lang="en-US" i="1" dirty="0">
                <a:solidFill>
                  <a:schemeClr val="accent2"/>
                </a:solidFill>
                <a:latin typeface="Times"/>
                <a:cs typeface="Times"/>
              </a:rPr>
              <a:t>n p </a:t>
            </a:r>
            <a:r>
              <a:rPr lang="en-US" dirty="0" smtClean="0">
                <a:solidFill>
                  <a:schemeClr val="accent2"/>
                </a:solidFill>
              </a:rPr>
              <a:t>data from ELPH </a:t>
            </a:r>
            <a:r>
              <a:rPr lang="en-US" dirty="0" smtClean="0">
                <a:solidFill>
                  <a:schemeClr val="accent2"/>
                </a:solidFill>
                <a:cs typeface="Times"/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4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746987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 smtClean="0">
                <a:solidFill>
                  <a:schemeClr val="accent1"/>
                </a:solidFill>
                <a:latin typeface="Times"/>
                <a:cs typeface="Times"/>
              </a:rPr>
              <a:t>N </a:t>
            </a:r>
            <a:r>
              <a:rPr lang="en-US" dirty="0" smtClean="0">
                <a:solidFill>
                  <a:schemeClr val="accent1"/>
                </a:solidFill>
                <a:cs typeface="Times"/>
              </a:rPr>
              <a:t>scattering length (</a:t>
            </a:r>
            <a:r>
              <a:rPr lang="en-US" i="1" dirty="0" err="1">
                <a:solidFill>
                  <a:schemeClr val="accent1"/>
                </a:solidFill>
                <a:latin typeface="Times"/>
                <a:cs typeface="Times"/>
              </a:rPr>
              <a:t>a</a:t>
            </a:r>
            <a:r>
              <a:rPr lang="en-US" i="1" baseline="-25000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solidFill>
                  <a:schemeClr val="accent1"/>
                </a:solidFill>
                <a:latin typeface="Times"/>
                <a:cs typeface="Times"/>
              </a:rPr>
              <a:t>N</a:t>
            </a:r>
            <a:r>
              <a:rPr lang="en-US" dirty="0" smtClean="0">
                <a:solidFill>
                  <a:schemeClr val="accent1"/>
                </a:solidFill>
                <a:cs typeface="Times"/>
              </a:rPr>
              <a:t>)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053" y="1090642"/>
            <a:ext cx="5583580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•"/>
            </a:pPr>
            <a:r>
              <a:rPr lang="en-US" dirty="0" smtClean="0"/>
              <a:t>Fundamental quantity in hadron physics</a:t>
            </a:r>
          </a:p>
          <a:p>
            <a:pPr marL="285750" indent="-285750">
              <a:lnSpc>
                <a:spcPct val="130000"/>
              </a:lnSpc>
              <a:buFontTx/>
              <a:buChar char="•"/>
            </a:pPr>
            <a:r>
              <a:rPr lang="en-US" dirty="0" smtClean="0"/>
              <a:t>Important relevance to the existence of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-</a:t>
            </a:r>
            <a:r>
              <a:rPr lang="en-US" dirty="0" err="1" smtClean="0"/>
              <a:t>mesic</a:t>
            </a:r>
            <a:r>
              <a:rPr lang="en-US" dirty="0" smtClean="0"/>
              <a:t> nuclei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9379" y="2112278"/>
            <a:ext cx="202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not well-known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435" y="2719724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Current status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292" y="3175310"/>
            <a:ext cx="6519734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/>
              <a:t>Several combined analyses of </a:t>
            </a:r>
            <a:r>
              <a:rPr lang="en-US" i="1" dirty="0">
                <a:latin typeface="Symbol" charset="2"/>
                <a:cs typeface="Symbol" charset="2"/>
              </a:rPr>
              <a:t>p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  <a:sym typeface="Wingdings"/>
              </a:rPr>
              <a:t></a:t>
            </a:r>
            <a:r>
              <a:rPr lang="en-US" i="1" dirty="0" smtClean="0">
                <a:latin typeface="Times"/>
                <a:cs typeface="Times"/>
              </a:rPr>
              <a:t>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N  </a:t>
            </a:r>
            <a:r>
              <a:rPr lang="en-US" dirty="0" smtClean="0"/>
              <a:t>and</a:t>
            </a:r>
            <a:r>
              <a:rPr lang="en-US" i="1" dirty="0" smtClean="0">
                <a:latin typeface="Times"/>
                <a:cs typeface="Times"/>
              </a:rPr>
              <a:t>  </a:t>
            </a: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  <a:sym typeface="Wingdings"/>
              </a:rPr>
              <a:t></a:t>
            </a:r>
            <a:r>
              <a:rPr lang="en-US" i="1" dirty="0" smtClean="0">
                <a:latin typeface="Times"/>
                <a:cs typeface="Times"/>
              </a:rPr>
              <a:t>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Re</a:t>
            </a:r>
            <a:r>
              <a:rPr lang="en-US" dirty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 = </a:t>
            </a:r>
            <a:r>
              <a:rPr lang="en-US" dirty="0" smtClean="0">
                <a:latin typeface="Symbol" charset="2"/>
                <a:cs typeface="Symbol" charset="2"/>
              </a:rPr>
              <a:t>- 0.4 ~ - 1.1 </a:t>
            </a:r>
            <a:r>
              <a:rPr lang="en-US" dirty="0" err="1" smtClean="0"/>
              <a:t>fm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Im</a:t>
            </a:r>
            <a:r>
              <a:rPr lang="en-US" dirty="0" smtClean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 smtClean="0"/>
              <a:t>]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~ </a:t>
            </a:r>
            <a:r>
              <a:rPr lang="en-US" dirty="0" smtClean="0">
                <a:latin typeface="Symbol" charset="2"/>
                <a:cs typeface="Symbol" charset="2"/>
              </a:rPr>
              <a:t> - 0.26 </a:t>
            </a:r>
            <a:r>
              <a:rPr lang="en-US" dirty="0" err="1" smtClean="0"/>
              <a:t>fm</a:t>
            </a:r>
            <a:r>
              <a:rPr lang="en-US" dirty="0" smtClean="0"/>
              <a:t>    (optical theorem)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err="1" smtClean="0">
                <a:latin typeface="Times"/>
                <a:cs typeface="Times"/>
              </a:rPr>
              <a:t>pn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sz="2000" baseline="30000" dirty="0">
                <a:latin typeface="Symbol" charset="2"/>
                <a:cs typeface="Symbol" charset="2"/>
              </a:rPr>
              <a:t> 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data   </a:t>
            </a:r>
            <a:r>
              <a:rPr lang="en-US" sz="1600" dirty="0" smtClean="0"/>
              <a:t>(WASA/PROMICE@COSY)  Eur. Phys. J. A 38, 209 (2008)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     Re</a:t>
            </a:r>
            <a:r>
              <a:rPr lang="en-US" dirty="0"/>
              <a:t>[</a:t>
            </a:r>
            <a:r>
              <a:rPr lang="en-US" i="1" dirty="0" err="1">
                <a:latin typeface="Times"/>
                <a:cs typeface="Times"/>
              </a:rPr>
              <a:t>a</a:t>
            </a:r>
            <a:r>
              <a:rPr lang="en-US" i="1" baseline="-25000" dirty="0" err="1">
                <a:latin typeface="Symbol" charset="2"/>
                <a:cs typeface="Symbol" charset="2"/>
              </a:rPr>
              <a:t>h</a:t>
            </a:r>
            <a:r>
              <a:rPr lang="en-US" i="1" baseline="-25000" dirty="0" err="1">
                <a:latin typeface="Times"/>
                <a:cs typeface="Times"/>
              </a:rPr>
              <a:t>N</a:t>
            </a:r>
            <a:r>
              <a:rPr lang="en-US" dirty="0"/>
              <a:t>] = </a:t>
            </a:r>
            <a:r>
              <a:rPr lang="en-US" dirty="0">
                <a:latin typeface="Symbol" charset="2"/>
                <a:cs typeface="Symbol" charset="2"/>
              </a:rPr>
              <a:t>- 0.4 ~ - </a:t>
            </a:r>
            <a:r>
              <a:rPr lang="en-US" dirty="0" smtClean="0">
                <a:latin typeface="Symbol" charset="2"/>
                <a:cs typeface="Symbol" charset="2"/>
              </a:rPr>
              <a:t>0.6 </a:t>
            </a:r>
            <a:r>
              <a:rPr lang="en-US" dirty="0" err="1" smtClean="0"/>
              <a:t>fm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4726" y="5687964"/>
            <a:ext cx="63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1EF0"/>
                </a:solidFill>
                <a:latin typeface="Times"/>
                <a:cs typeface="Times"/>
              </a:rPr>
              <a:t>a</a:t>
            </a:r>
            <a:r>
              <a:rPr lang="en-US" i="1" baseline="-25000" dirty="0" err="1" smtClean="0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i="1" baseline="-25000" dirty="0" err="1" smtClean="0">
                <a:solidFill>
                  <a:srgbClr val="FF1EF0"/>
                </a:solidFill>
                <a:latin typeface="Times"/>
                <a:cs typeface="Times"/>
              </a:rPr>
              <a:t>N</a:t>
            </a:r>
            <a:r>
              <a:rPr lang="en-US" i="1" baseline="-25000" dirty="0" smtClean="0">
                <a:solidFill>
                  <a:srgbClr val="FF1EF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FF1EF0"/>
                </a:solidFill>
                <a:cs typeface="Times"/>
              </a:rPr>
              <a:t>determined with indirect information  </a:t>
            </a:r>
            <a:r>
              <a:rPr lang="en-US" dirty="0" smtClean="0">
                <a:solidFill>
                  <a:srgbClr val="FF1EF0"/>
                </a:solidFill>
                <a:cs typeface="Times"/>
                <a:sym typeface="Wingdings"/>
              </a:rPr>
              <a:t>  model dependence </a:t>
            </a:r>
            <a:endParaRPr lang="en-US" dirty="0">
              <a:solidFill>
                <a:srgbClr val="FF1E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275" y="6216010"/>
            <a:ext cx="875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process that sensitively probes </a:t>
            </a:r>
            <a:r>
              <a:rPr lang="en-US" i="1" dirty="0" smtClean="0">
                <a:latin typeface="Symbol" charset="2"/>
                <a:cs typeface="Symbol" charset="2"/>
              </a:rPr>
              <a:t>h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  <a:sym typeface="Wingdings"/>
              </a:rPr>
              <a:t></a:t>
            </a:r>
            <a:r>
              <a:rPr lang="en-US" i="1" dirty="0">
                <a:latin typeface="Times"/>
                <a:cs typeface="Times"/>
              </a:rPr>
              <a:t>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baseline="30000" dirty="0">
                <a:latin typeface="Symbol" charset="2"/>
                <a:cs typeface="Symbol" charset="2"/>
              </a:rPr>
              <a:t>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 smtClean="0"/>
              <a:t>scattering  but not contaminated by others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7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8" y="11664"/>
            <a:ext cx="8276302" cy="6104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F81BD"/>
                </a:solidFill>
              </a:rPr>
              <a:t>Re[</a:t>
            </a:r>
            <a:r>
              <a:rPr lang="en-US" sz="3200" i="1" dirty="0" err="1" smtClean="0">
                <a:solidFill>
                  <a:srgbClr val="4F81BD"/>
                </a:solidFill>
                <a:latin typeface="Times"/>
                <a:cs typeface="Times"/>
              </a:rPr>
              <a:t>a</a:t>
            </a:r>
            <a:r>
              <a:rPr lang="en-US" sz="3200" i="1" baseline="-25000" dirty="0" err="1">
                <a:solidFill>
                  <a:srgbClr val="4F81BD"/>
                </a:solidFill>
                <a:latin typeface="Symbol" charset="2"/>
                <a:cs typeface="Symbol" charset="2"/>
              </a:rPr>
              <a:t>h</a:t>
            </a:r>
            <a:r>
              <a:rPr lang="en-US" sz="3200" i="1" baseline="-25000" dirty="0" err="1">
                <a:solidFill>
                  <a:srgbClr val="4F81BD"/>
                </a:solidFill>
                <a:latin typeface="Times"/>
                <a:cs typeface="Times"/>
              </a:rPr>
              <a:t>N</a:t>
            </a:r>
            <a:r>
              <a:rPr lang="en-US" sz="3200" dirty="0" smtClean="0">
                <a:solidFill>
                  <a:srgbClr val="4F81BD"/>
                </a:solidFill>
              </a:rPr>
              <a:t>]</a:t>
            </a:r>
            <a:r>
              <a:rPr lang="en-US" sz="3200" dirty="0">
                <a:solidFill>
                  <a:srgbClr val="4F81BD"/>
                </a:solidFill>
              </a:rPr>
              <a:t>-dependence </a:t>
            </a:r>
            <a:r>
              <a:rPr lang="en-US" sz="3200" dirty="0" smtClean="0">
                <a:solidFill>
                  <a:srgbClr val="4F81BD"/>
                </a:solidFill>
              </a:rPr>
              <a:t>of 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g</a:t>
            </a:r>
            <a:r>
              <a:rPr lang="en-US" sz="3200" baseline="30000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d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</a:t>
            </a:r>
            <a:r>
              <a:rPr lang="en-US" sz="3200" dirty="0">
                <a:solidFill>
                  <a:srgbClr val="4F81BD"/>
                </a:solidFill>
                <a:cs typeface="Symbol" charset="2"/>
                <a:sym typeface="Wingdings"/>
              </a:rPr>
              <a:t></a:t>
            </a:r>
            <a:r>
              <a:rPr lang="en-US" sz="3200" i="1" dirty="0">
                <a:solidFill>
                  <a:srgbClr val="4F81BD"/>
                </a:solidFill>
                <a:latin typeface="Symbol" charset="2"/>
                <a:cs typeface="Symbol" charset="2"/>
              </a:rPr>
              <a:t> h </a:t>
            </a:r>
            <a:r>
              <a:rPr lang="en-US" sz="3200" i="1" dirty="0">
                <a:solidFill>
                  <a:srgbClr val="4F81BD"/>
                </a:solidFill>
                <a:latin typeface="Times"/>
                <a:cs typeface="Times"/>
              </a:rPr>
              <a:t>n p</a:t>
            </a:r>
            <a:r>
              <a:rPr lang="en-US" sz="3200" b="1" dirty="0">
                <a:solidFill>
                  <a:srgbClr val="4F81BD"/>
                </a:solidFill>
              </a:rPr>
              <a:t> </a:t>
            </a:r>
            <a:r>
              <a:rPr lang="en-US" sz="3200" dirty="0" smtClean="0">
                <a:solidFill>
                  <a:srgbClr val="4F81BD"/>
                </a:solidFill>
              </a:rPr>
              <a:t> </a:t>
            </a:r>
            <a:r>
              <a:rPr lang="en-US" sz="3200" i="1" dirty="0" smtClean="0">
                <a:solidFill>
                  <a:srgbClr val="4F81BD"/>
                </a:solidFill>
                <a:latin typeface="Times"/>
                <a:cs typeface="Times"/>
              </a:rPr>
              <a:t> </a:t>
            </a:r>
            <a:endParaRPr lang="en-US" sz="3200" dirty="0">
              <a:solidFill>
                <a:srgbClr val="4F81BD"/>
              </a:solidFill>
            </a:endParaRPr>
          </a:p>
        </p:txBody>
      </p:sp>
      <p:pic>
        <p:nvPicPr>
          <p:cNvPr id="4" name="Picture 3" descr="eta-a-de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18144" r="10919" b="7879"/>
          <a:stretch/>
        </p:blipFill>
        <p:spPr>
          <a:xfrm>
            <a:off x="365600" y="673439"/>
            <a:ext cx="4233259" cy="5073350"/>
          </a:xfrm>
          <a:prstGeom prst="rect">
            <a:avLst/>
          </a:prstGeom>
        </p:spPr>
      </p:pic>
      <p:pic>
        <p:nvPicPr>
          <p:cNvPr id="5" name="Picture 4" descr="eta-a-dep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18144" r="9211" b="7879"/>
          <a:stretch/>
        </p:blipFill>
        <p:spPr>
          <a:xfrm>
            <a:off x="4868244" y="673438"/>
            <a:ext cx="3848417" cy="5073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305" y="6034196"/>
            <a:ext cx="758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Symbol" charset="2"/>
                <a:cs typeface="Symbol" charset="2"/>
              </a:rPr>
              <a:t>g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 </a:t>
            </a:r>
            <a:r>
              <a:rPr lang="en-US" sz="2000" i="1" dirty="0">
                <a:latin typeface="Times"/>
                <a:cs typeface="Times"/>
              </a:rPr>
              <a:t>d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  <a:r>
              <a:rPr lang="en-US" sz="2000" dirty="0">
                <a:cs typeface="Symbol" charset="2"/>
                <a:sym typeface="Wingdings"/>
              </a:rPr>
              <a:t></a:t>
            </a:r>
            <a:r>
              <a:rPr lang="en-US" sz="2000" i="1" dirty="0">
                <a:latin typeface="Symbol" charset="2"/>
                <a:cs typeface="Symbol" charset="2"/>
              </a:rPr>
              <a:t> h </a:t>
            </a:r>
            <a:r>
              <a:rPr lang="en-US" sz="2000" i="1" dirty="0">
                <a:latin typeface="Times"/>
                <a:cs typeface="Times"/>
              </a:rPr>
              <a:t>n p</a:t>
            </a:r>
            <a:r>
              <a:rPr lang="en-US" sz="2000" b="1" dirty="0"/>
              <a:t> </a:t>
            </a:r>
            <a:r>
              <a:rPr lang="en-US" sz="2000" dirty="0" smtClean="0"/>
              <a:t>at FOREST exp. kinematics has a good sensitivity to Re</a:t>
            </a:r>
            <a:r>
              <a:rPr lang="en-US" sz="2000" dirty="0"/>
              <a:t>[</a:t>
            </a:r>
            <a:r>
              <a:rPr lang="en-US" sz="2000" i="1" dirty="0" err="1"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>
                <a:latin typeface="Times"/>
                <a:cs typeface="Times"/>
              </a:rPr>
              <a:t>N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879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85"/>
            <a:ext cx="8229600" cy="7464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Resonance region  </a:t>
            </a:r>
            <a:r>
              <a:rPr lang="en-US" sz="2800" dirty="0" smtClean="0">
                <a:solidFill>
                  <a:schemeClr val="accent1"/>
                </a:solidFill>
              </a:rPr>
              <a:t>(single nucleon)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88671" y="3746702"/>
            <a:ext cx="0" cy="32977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0566" y="3207091"/>
            <a:ext cx="0" cy="3109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26689" y="3227726"/>
            <a:ext cx="0" cy="33387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2886" y="4067893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D</a:t>
            </a:r>
            <a:endParaRPr lang="en-US" sz="1600" dirty="0">
              <a:solidFill>
                <a:schemeClr val="accent5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5621" y="2762965"/>
            <a:ext cx="50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ACC6"/>
                </a:solidFill>
              </a:rPr>
              <a:t>2nd</a:t>
            </a:r>
            <a:endParaRPr lang="en-US" sz="1600" dirty="0">
              <a:solidFill>
                <a:srgbClr val="4BACC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7496" y="2813076"/>
            <a:ext cx="467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ACC6"/>
                </a:solidFill>
              </a:rPr>
              <a:t>3rd</a:t>
            </a:r>
            <a:endParaRPr lang="en-US" sz="1600" dirty="0">
              <a:solidFill>
                <a:srgbClr val="4BACC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146" y="5556841"/>
            <a:ext cx="6684718" cy="12413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ea typeface="Wingdings"/>
                <a:cs typeface="Wingdings"/>
                <a:sym typeface="Wingdings"/>
              </a:rPr>
              <a:t>Multi-channel reaction</a:t>
            </a:r>
          </a:p>
          <a:p>
            <a:pPr>
              <a:lnSpc>
                <a:spcPct val="140000"/>
              </a:lnSpc>
            </a:pP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ym typeface="Wingdings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2</a:t>
            </a:r>
            <a:r>
              <a:rPr lang="en-US" sz="2000" i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production is comparable to 1</a:t>
            </a:r>
            <a:r>
              <a:rPr lang="en-US" sz="2000" i="1" dirty="0" smtClean="0">
                <a:latin typeface="Symbol" charset="2"/>
                <a:cs typeface="Symbol" charset="2"/>
              </a:rPr>
              <a:t>p</a:t>
            </a:r>
          </a:p>
          <a:p>
            <a:pPr>
              <a:lnSpc>
                <a:spcPct val="140000"/>
              </a:lnSpc>
            </a:pP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ea typeface="Wingdings"/>
                <a:cs typeface="Wingdings"/>
                <a:sym typeface="Wingdings"/>
              </a:rPr>
              <a:t>  </a:t>
            </a:r>
            <a:r>
              <a:rPr lang="en-US" sz="2000" i="1" dirty="0" smtClean="0">
                <a:solidFill>
                  <a:srgbClr val="C0504D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dirty="0" smtClean="0">
                <a:latin typeface="Symbol" charset="2"/>
                <a:cs typeface="Symbol" charset="2"/>
              </a:rPr>
              <a:t>, </a:t>
            </a:r>
            <a:r>
              <a:rPr lang="en-US" sz="2000" i="1" dirty="0" smtClean="0">
                <a:solidFill>
                  <a:srgbClr val="C0504D"/>
                </a:solidFill>
                <a:latin typeface="Symbol" charset="2"/>
                <a:cs typeface="Symbol" charset="2"/>
              </a:rPr>
              <a:t>K</a:t>
            </a:r>
            <a:r>
              <a:rPr lang="en-US" sz="2000" i="1" dirty="0" smtClean="0">
                <a:cs typeface="Symbol" charset="2"/>
              </a:rPr>
              <a:t>  </a:t>
            </a:r>
            <a:r>
              <a:rPr lang="en-US" sz="2000" dirty="0" smtClean="0">
                <a:cs typeface="Symbol" charset="2"/>
              </a:rPr>
              <a:t>productions (</a:t>
            </a:r>
            <a:r>
              <a:rPr lang="en-US" sz="2000" b="1" i="1" dirty="0" smtClean="0">
                <a:latin typeface="Symbol" charset="2"/>
                <a:cs typeface="Symbol" charset="2"/>
              </a:rPr>
              <a:t>n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case: background of proton decay exp.)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69956" y="5213577"/>
            <a:ext cx="76783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(MeV)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74231" y="821244"/>
            <a:ext cx="11547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3366FF"/>
                </a:solidFill>
                <a:latin typeface="Symbol" charset="2"/>
                <a:cs typeface="Symbol" charset="2"/>
              </a:rPr>
              <a:t>gN</a:t>
            </a:r>
            <a:r>
              <a:rPr lang="en-US" sz="2000" i="1" dirty="0">
                <a:solidFill>
                  <a:srgbClr val="3366FF"/>
                </a:solidFill>
                <a:latin typeface="Symbol" charset="2"/>
                <a:cs typeface="Symbol" charset="2"/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i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  </a:t>
            </a:r>
            <a:r>
              <a:rPr lang="en-US" sz="2000" i="1" dirty="0" smtClean="0">
                <a:solidFill>
                  <a:srgbClr val="3366FF"/>
                </a:solidFill>
                <a:latin typeface="+mj-lt"/>
                <a:cs typeface="Symbol" charset="2"/>
              </a:rPr>
              <a:t>X</a:t>
            </a:r>
            <a:r>
              <a:rPr lang="en-US" sz="2000" i="1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 </a:t>
            </a:r>
            <a:endParaRPr lang="en-US" sz="2000" i="1" dirty="0">
              <a:solidFill>
                <a:srgbClr val="3366FF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7256" y="1270288"/>
            <a:ext cx="1324793" cy="3538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99" y="1221354"/>
            <a:ext cx="6060843" cy="43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6" y="1773336"/>
            <a:ext cx="6461726" cy="4680000"/>
          </a:xfrm>
          <a:prstGeom prst="rect">
            <a:avLst/>
          </a:prstGeom>
        </p:spPr>
      </p:pic>
      <p:sp>
        <p:nvSpPr>
          <p:cNvPr id="3" name="テキスト ボックス 19"/>
          <p:cNvSpPr txBox="1"/>
          <p:nvPr/>
        </p:nvSpPr>
        <p:spPr>
          <a:xfrm>
            <a:off x="4879351" y="794144"/>
            <a:ext cx="410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PRC 88 (2013)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3"/>
          <p:cNvSpPr txBox="1"/>
          <p:nvPr/>
        </p:nvSpPr>
        <p:spPr>
          <a:xfrm>
            <a:off x="364221" y="367647"/>
            <a:ext cx="4081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1"/>
                </a:solidFill>
              </a:rPr>
              <a:t>“N” resonances</a:t>
            </a:r>
            <a:r>
              <a:rPr lang="ja-JP" altLang="en-US" sz="3200" b="1" dirty="0">
                <a:solidFill>
                  <a:schemeClr val="accent1"/>
                </a:solidFill>
              </a:rPr>
              <a:t> 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>(I=1/2)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テキスト ボックス 22"/>
          <p:cNvSpPr txBox="1"/>
          <p:nvPr/>
        </p:nvSpPr>
        <p:spPr>
          <a:xfrm>
            <a:off x="1597445" y="137822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J</a:t>
            </a:r>
            <a:r>
              <a:rPr lang="en-US" altLang="ja-JP" b="1" baseline="30000" dirty="0" smtClean="0">
                <a:cs typeface="Times New Roman" pitchFamily="18" charset="0"/>
              </a:rPr>
              <a:t>P</a:t>
            </a:r>
            <a:r>
              <a:rPr lang="en-US" altLang="ja-JP" b="1" dirty="0" smtClean="0">
                <a:cs typeface="Times New Roman" pitchFamily="18" charset="0"/>
              </a:rPr>
              <a:t>(L</a:t>
            </a:r>
            <a:r>
              <a:rPr lang="en-US" altLang="ja-JP" b="1" baseline="-25000" dirty="0" smtClean="0">
                <a:cs typeface="Times New Roman" pitchFamily="18" charset="0"/>
              </a:rPr>
              <a:t>2I 2J</a:t>
            </a:r>
            <a:r>
              <a:rPr lang="en-US" altLang="ja-JP" b="1" dirty="0" smtClean="0">
                <a:cs typeface="Times New Roman" pitchFamily="18" charset="0"/>
              </a:rPr>
              <a:t>)</a:t>
            </a:r>
            <a:endParaRPr kumimoji="1" lang="ja-JP" altLang="en-US" b="1" dirty="0">
              <a:cs typeface="Times New Roman" pitchFamily="18" charset="0"/>
            </a:endParaRPr>
          </a:p>
        </p:txBody>
      </p:sp>
      <p:sp>
        <p:nvSpPr>
          <p:cNvPr id="7" name="正方形/長方形 35"/>
          <p:cNvSpPr/>
          <p:nvPr/>
        </p:nvSpPr>
        <p:spPr>
          <a:xfrm>
            <a:off x="8232555" y="1988840"/>
            <a:ext cx="216024" cy="792088"/>
          </a:xfrm>
          <a:prstGeom prst="rect">
            <a:avLst/>
          </a:prstGeom>
          <a:solidFill>
            <a:srgbClr val="FFC1C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正方形/長方形 36"/>
          <p:cNvSpPr/>
          <p:nvPr/>
        </p:nvSpPr>
        <p:spPr>
          <a:xfrm>
            <a:off x="8194736" y="2362024"/>
            <a:ext cx="288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9" name="テキスト ボックス 37"/>
          <p:cNvSpPr txBox="1"/>
          <p:nvPr/>
        </p:nvSpPr>
        <p:spPr>
          <a:xfrm>
            <a:off x="8519743" y="224638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Re(M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10" name="左中かっこ 39"/>
          <p:cNvSpPr/>
          <p:nvPr/>
        </p:nvSpPr>
        <p:spPr>
          <a:xfrm>
            <a:off x="7907516" y="1988840"/>
            <a:ext cx="189735" cy="792088"/>
          </a:xfrm>
          <a:prstGeom prst="leftBrace">
            <a:avLst>
              <a:gd name="adj1" fmla="val 326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6" y="1773336"/>
            <a:ext cx="6461726" cy="468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テキスト ボックス 33"/>
          <p:cNvSpPr txBox="1"/>
          <p:nvPr/>
        </p:nvSpPr>
        <p:spPr>
          <a:xfrm>
            <a:off x="364221" y="372507"/>
            <a:ext cx="4047903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4F81BD"/>
                </a:solidFill>
              </a:rPr>
              <a:t>“Δ” resonances (I=3/2)</a:t>
            </a:r>
            <a:endParaRPr kumimoji="1" lang="ja-JP" altLang="en-US" sz="3200" b="1" dirty="0">
              <a:solidFill>
                <a:srgbClr val="4F81BD"/>
              </a:solidFill>
            </a:endParaRPr>
          </a:p>
        </p:txBody>
      </p:sp>
      <p:sp>
        <p:nvSpPr>
          <p:cNvPr id="6" name="テキスト ボックス 34"/>
          <p:cNvSpPr txBox="1"/>
          <p:nvPr/>
        </p:nvSpPr>
        <p:spPr>
          <a:xfrm>
            <a:off x="5904203" y="4665462"/>
            <a:ext cx="3183092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dirty="0" smtClean="0"/>
              <a:t>PDG: 4* &amp; 3* </a:t>
            </a:r>
            <a:r>
              <a:rPr lang="en-US" altLang="ja-JP" sz="1300" b="1" dirty="0" smtClean="0"/>
              <a:t>states</a:t>
            </a:r>
            <a:r>
              <a:rPr kumimoji="1" lang="en-US" altLang="ja-JP" sz="1300" b="1" dirty="0" smtClean="0"/>
              <a:t> assigned by PDG2012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FF0000"/>
                </a:solidFill>
              </a:rPr>
              <a:t>AO  : ANL-Osaka</a:t>
            </a:r>
          </a:p>
          <a:p>
            <a:pPr>
              <a:lnSpc>
                <a:spcPct val="125000"/>
              </a:lnSpc>
            </a:pPr>
            <a:r>
              <a:rPr lang="en-US" altLang="ja-JP" sz="1300" b="1" dirty="0" smtClean="0">
                <a:solidFill>
                  <a:srgbClr val="0000FF"/>
                </a:solidFill>
              </a:rPr>
              <a:t>J      : </a:t>
            </a:r>
            <a:r>
              <a:rPr lang="en-US" altLang="ja-JP" sz="1300" b="1" dirty="0" err="1" smtClean="0">
                <a:solidFill>
                  <a:srgbClr val="0000FF"/>
                </a:solidFill>
              </a:rPr>
              <a:t>Juelich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(DCC)</a:t>
            </a:r>
          </a:p>
          <a:p>
            <a:r>
              <a:rPr lang="en-US" altLang="ja-JP" sz="1300" b="1" dirty="0">
                <a:solidFill>
                  <a:srgbClr val="0000FF"/>
                </a:solidFill>
              </a:rPr>
              <a:t> 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        [EPJA49(2013)44, Model A]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009900"/>
                </a:solidFill>
              </a:rPr>
              <a:t>BG   : Bonn-</a:t>
            </a:r>
            <a:r>
              <a:rPr kumimoji="1" lang="en-US" altLang="ja-JP" sz="1300" b="1" dirty="0" err="1" smtClean="0">
                <a:solidFill>
                  <a:srgbClr val="009900"/>
                </a:solidFill>
              </a:rPr>
              <a:t>Gatchina</a:t>
            </a:r>
            <a:r>
              <a:rPr kumimoji="1" lang="en-US" altLang="ja-JP" sz="1300" b="1" dirty="0" smtClean="0">
                <a:solidFill>
                  <a:srgbClr val="009900"/>
                </a:solidFill>
              </a:rPr>
              <a:t> (K-matrix)</a:t>
            </a:r>
          </a:p>
          <a:p>
            <a:r>
              <a:rPr lang="en-US" altLang="ja-JP" sz="1300" b="1" dirty="0">
                <a:solidFill>
                  <a:srgbClr val="009900"/>
                </a:solidFill>
              </a:rPr>
              <a:t> </a:t>
            </a:r>
            <a:r>
              <a:rPr lang="en-US" altLang="ja-JP" sz="1300" b="1" dirty="0" smtClean="0">
                <a:solidFill>
                  <a:srgbClr val="009900"/>
                </a:solidFill>
              </a:rPr>
              <a:t>         [EPJA48(2012)5]</a:t>
            </a:r>
            <a:endParaRPr kumimoji="1" lang="ja-JP" altLang="en-US" sz="1300" b="1" dirty="0">
              <a:solidFill>
                <a:srgbClr val="009900"/>
              </a:solidFill>
            </a:endParaRPr>
          </a:p>
        </p:txBody>
      </p:sp>
      <p:sp>
        <p:nvSpPr>
          <p:cNvPr id="11" name="テキスト ボックス 40"/>
          <p:cNvSpPr txBox="1"/>
          <p:nvPr/>
        </p:nvSpPr>
        <p:spPr>
          <a:xfrm>
            <a:off x="7088693" y="220486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/>
              <a:t>-2Im(M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</a:p>
          <a:p>
            <a:pPr algn="ctr"/>
            <a:r>
              <a:rPr kumimoji="1" lang="en-US" altLang="ja-JP" sz="1200" b="1" dirty="0" smtClean="0"/>
              <a:t>(“width”)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162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20645"/>
          <a:stretch/>
        </p:blipFill>
        <p:spPr>
          <a:xfrm>
            <a:off x="304799" y="-454142"/>
            <a:ext cx="8514081" cy="5563267"/>
          </a:xfrm>
        </p:spPr>
      </p:pic>
      <p:sp>
        <p:nvSpPr>
          <p:cNvPr id="2" name="TextBox 1"/>
          <p:cNvSpPr txBox="1"/>
          <p:nvPr/>
        </p:nvSpPr>
        <p:spPr>
          <a:xfrm>
            <a:off x="1828282" y="4072940"/>
            <a:ext cx="5440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3875"/>
            <a:ext cx="9144000" cy="4155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821953"/>
            <a:ext cx="9144000" cy="3231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2499" y="3821953"/>
            <a:ext cx="9144000" cy="2788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5" y="3821953"/>
            <a:ext cx="9144000" cy="39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0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b="1" dirty="0" smtClean="0">
                <a:solidFill>
                  <a:srgbClr val="0000FF"/>
                </a:solidFill>
                <a:latin typeface="Arial Black" pitchFamily="34" charset="0"/>
                <a:sym typeface="Wingdings" pitchFamily="2" charset="2"/>
              </a:rPr>
              <a:t>KY production reactions </a:t>
            </a:r>
            <a:endParaRPr lang="en-US" altLang="ja-JP" sz="32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5097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31" y="1441236"/>
            <a:ext cx="14763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 descr="pin-ky-d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19" y="2125409"/>
            <a:ext cx="6324600" cy="401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Text Box 17"/>
          <p:cNvSpPr txBox="1">
            <a:spLocks noChangeArrowheads="1"/>
          </p:cNvSpPr>
          <p:nvPr/>
        </p:nvSpPr>
        <p:spPr bwMode="auto">
          <a:xfrm>
            <a:off x="1981563" y="2318823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/>
              <a:t>1732 MeV</a:t>
            </a:r>
          </a:p>
        </p:txBody>
      </p:sp>
      <p:sp>
        <p:nvSpPr>
          <p:cNvPr id="45085" name="Text Box 18"/>
          <p:cNvSpPr txBox="1">
            <a:spLocks noChangeArrowheads="1"/>
          </p:cNvSpPr>
          <p:nvPr/>
        </p:nvSpPr>
        <p:spPr bwMode="auto">
          <a:xfrm>
            <a:off x="1981563" y="313686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1845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6" name="Text Box 19"/>
          <p:cNvSpPr txBox="1">
            <a:spLocks noChangeArrowheads="1"/>
          </p:cNvSpPr>
          <p:nvPr/>
        </p:nvSpPr>
        <p:spPr bwMode="auto">
          <a:xfrm>
            <a:off x="1981563" y="405768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1985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7" name="Text Box 20"/>
          <p:cNvSpPr txBox="1">
            <a:spLocks noChangeArrowheads="1"/>
          </p:cNvSpPr>
          <p:nvPr/>
        </p:nvSpPr>
        <p:spPr bwMode="auto">
          <a:xfrm>
            <a:off x="1981563" y="492178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2031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8" name="Text Box 21"/>
          <p:cNvSpPr txBox="1">
            <a:spLocks noChangeArrowheads="1"/>
          </p:cNvSpPr>
          <p:nvPr/>
        </p:nvSpPr>
        <p:spPr bwMode="auto">
          <a:xfrm>
            <a:off x="4076836" y="229805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1757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9" name="Text Box 22"/>
          <p:cNvSpPr txBox="1">
            <a:spLocks noChangeArrowheads="1"/>
          </p:cNvSpPr>
          <p:nvPr/>
        </p:nvSpPr>
        <p:spPr bwMode="auto">
          <a:xfrm>
            <a:off x="4099507" y="309014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0" name="Text Box 23"/>
          <p:cNvSpPr txBox="1">
            <a:spLocks noChangeArrowheads="1"/>
          </p:cNvSpPr>
          <p:nvPr/>
        </p:nvSpPr>
        <p:spPr bwMode="auto">
          <a:xfrm>
            <a:off x="4076836" y="398567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1" name="Text Box 24"/>
          <p:cNvSpPr txBox="1">
            <a:spLocks noChangeArrowheads="1"/>
          </p:cNvSpPr>
          <p:nvPr/>
        </p:nvSpPr>
        <p:spPr bwMode="auto">
          <a:xfrm>
            <a:off x="4076836" y="492178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2" name="Text Box 25"/>
          <p:cNvSpPr txBox="1">
            <a:spLocks noChangeArrowheads="1"/>
          </p:cNvSpPr>
          <p:nvPr/>
        </p:nvSpPr>
        <p:spPr bwMode="auto">
          <a:xfrm>
            <a:off x="6137316" y="229805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1792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3" name="Text Box 26"/>
          <p:cNvSpPr txBox="1">
            <a:spLocks noChangeArrowheads="1"/>
          </p:cNvSpPr>
          <p:nvPr/>
        </p:nvSpPr>
        <p:spPr bwMode="auto">
          <a:xfrm>
            <a:off x="6137316" y="319358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4" name="Text Box 27"/>
          <p:cNvSpPr txBox="1">
            <a:spLocks noChangeArrowheads="1"/>
          </p:cNvSpPr>
          <p:nvPr/>
        </p:nvSpPr>
        <p:spPr bwMode="auto">
          <a:xfrm>
            <a:off x="6137316" y="405768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5" name="Text Box 28"/>
          <p:cNvSpPr txBox="1">
            <a:spLocks noChangeArrowheads="1"/>
          </p:cNvSpPr>
          <p:nvPr/>
        </p:nvSpPr>
        <p:spPr bwMode="auto">
          <a:xfrm>
            <a:off x="6137316" y="492178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19600" y="738773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94" y="1907920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17" y="1876172"/>
            <a:ext cx="11112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43" y="1876172"/>
            <a:ext cx="11318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1116" y="707995"/>
            <a:ext cx="373589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2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kl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0"/>
            <a:ext cx="6429375" cy="6629400"/>
          </a:xfrm>
          <a:prstGeom prst="rect">
            <a:avLst/>
          </a:prstGeom>
        </p:spPr>
      </p:pic>
      <p:pic>
        <p:nvPicPr>
          <p:cNvPr id="5" name="図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07" y="152400"/>
            <a:ext cx="1259368" cy="284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200" y="1918732"/>
            <a:ext cx="3327165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Vector current (Q</a:t>
            </a:r>
            <a:r>
              <a:rPr lang="en-US" baseline="30000" dirty="0" smtClean="0"/>
              <a:t>2</a:t>
            </a:r>
            <a:r>
              <a:rPr lang="en-US" dirty="0" smtClean="0"/>
              <a:t>=0) for </a:t>
            </a:r>
            <a:r>
              <a:rPr lang="en-US" i="1" dirty="0" smtClean="0">
                <a:latin typeface="Symbol" charset="2"/>
                <a:cs typeface="Symbol" charset="2"/>
              </a:rPr>
              <a:t>K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cs typeface="Symbol" charset="2"/>
              </a:rPr>
              <a:t>Production </a:t>
            </a:r>
            <a:r>
              <a:rPr lang="en-US" dirty="0"/>
              <a:t>i</a:t>
            </a:r>
            <a:r>
              <a:rPr lang="en-US" dirty="0" smtClean="0"/>
              <a:t>s well-tested by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8200" y="155668"/>
            <a:ext cx="3249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</a:t>
            </a:r>
            <a:r>
              <a:rPr lang="en-US" sz="1200" dirty="0">
                <a:solidFill>
                  <a:srgbClr val="FF0000"/>
                </a:solidFill>
              </a:rPr>
              <a:t>arXiv:</a:t>
            </a:r>
            <a:r>
              <a:rPr lang="en-US" sz="1200" dirty="0" smtClean="0">
                <a:solidFill>
                  <a:srgbClr val="FF0000"/>
                </a:solidFill>
              </a:rPr>
              <a:t>1305.4351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7482" y="35852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954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356"/>
            <a:ext cx="8229600" cy="78383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Analysis result (single </a:t>
            </a:r>
            <a:r>
              <a:rPr lang="en-US" sz="3600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p</a:t>
            </a:r>
            <a:r>
              <a:rPr lang="en-US" sz="3600" dirty="0" smtClean="0">
                <a:solidFill>
                  <a:schemeClr val="accent1"/>
                </a:solidFill>
                <a:latin typeface="+mn-lt"/>
                <a:cs typeface="Symbol" charset="2"/>
              </a:rPr>
              <a:t>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184" y="996145"/>
            <a:ext cx="67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  <a:latin typeface="Times"/>
                <a:cs typeface="Times"/>
              </a:rPr>
              <a:t>Q</a:t>
            </a:r>
            <a:r>
              <a:rPr lang="en-US" i="1" baseline="30000" dirty="0" smtClean="0">
                <a:solidFill>
                  <a:schemeClr val="accent6"/>
                </a:solidFill>
                <a:latin typeface="Times"/>
                <a:cs typeface="Times"/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=0</a:t>
            </a:r>
            <a:r>
              <a:rPr lang="en-US" baseline="30000" dirty="0" smtClean="0">
                <a:solidFill>
                  <a:schemeClr val="accent6"/>
                </a:solidFill>
              </a:rPr>
              <a:t> 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2420" y="21094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08" y="1320428"/>
            <a:ext cx="4360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i="1" dirty="0" smtClean="0">
                <a:solidFill>
                  <a:srgbClr val="008000"/>
                </a:solidFill>
                <a:latin typeface="Times"/>
                <a:cs typeface="Times"/>
              </a:rPr>
              <a:t>d</a:t>
            </a:r>
            <a:r>
              <a:rPr lang="en-US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i="1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/ </a:t>
            </a:r>
            <a:r>
              <a:rPr lang="en-US" i="1" dirty="0" err="1" smtClean="0">
                <a:solidFill>
                  <a:srgbClr val="008000"/>
                </a:solidFill>
                <a:latin typeface="Times"/>
                <a:cs typeface="Times"/>
              </a:rPr>
              <a:t>d</a:t>
            </a:r>
            <a:r>
              <a:rPr lang="en-US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W</a:t>
            </a:r>
            <a:r>
              <a:rPr lang="en-US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 </a:t>
            </a:r>
            <a:r>
              <a:rPr lang="en-US" i="1" baseline="-25000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cs typeface="Times"/>
              </a:rPr>
              <a:t> (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 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n </a:t>
            </a:r>
            <a:r>
              <a:rPr lang="en-US" sz="1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p</a:t>
            </a:r>
            <a:r>
              <a:rPr lang="en-US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i="1" dirty="0" smtClean="0">
                <a:solidFill>
                  <a:srgbClr val="000000"/>
                </a:solidFill>
                <a:latin typeface="Times"/>
                <a:cs typeface="Times"/>
              </a:rPr>
              <a:t>p) 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 smtClean="0">
                <a:cs typeface="Times"/>
              </a:rPr>
              <a:t> </a:t>
            </a:r>
            <a:r>
              <a:rPr lang="en-US" i="1" dirty="0">
                <a:latin typeface="Times"/>
                <a:cs typeface="Times"/>
              </a:rPr>
              <a:t>W=</a:t>
            </a:r>
            <a:r>
              <a:rPr lang="en-US" dirty="0">
                <a:cs typeface="Times"/>
              </a:rPr>
              <a:t>1.1 </a:t>
            </a:r>
            <a:r>
              <a:rPr lang="en-US" dirty="0" smtClean="0">
                <a:cs typeface="Times"/>
              </a:rPr>
              <a:t>– 2.0 </a:t>
            </a:r>
            <a:r>
              <a:rPr lang="en-US" dirty="0" err="1" smtClean="0">
                <a:cs typeface="Times"/>
              </a:rPr>
              <a:t>GeV</a:t>
            </a:r>
            <a:endParaRPr lang="en-US" i="1" dirty="0">
              <a:solidFill>
                <a:srgbClr val="0000FF"/>
              </a:solidFill>
              <a:cs typeface="Times"/>
            </a:endParaRPr>
          </a:p>
        </p:txBody>
      </p:sp>
      <p:pic>
        <p:nvPicPr>
          <p:cNvPr id="3" name="Picture 2" descr="gn-pim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9303" r="6334" b="5255"/>
          <a:stretch/>
        </p:blipFill>
        <p:spPr>
          <a:xfrm>
            <a:off x="685635" y="1659476"/>
            <a:ext cx="7861359" cy="51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" y="1139705"/>
            <a:ext cx="8679037" cy="5038533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279786"/>
            <a:ext cx="7070923" cy="431800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7083" y="324236"/>
            <a:ext cx="701536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dirty="0" smtClean="0"/>
              <a:t>Predicted πN </a:t>
            </a:r>
            <a:r>
              <a:rPr lang="en-US" altLang="ja-JP" sz="1800" dirty="0" smtClean="0">
                <a:sym typeface="Wingdings" panose="05000000000000000000" pitchFamily="2" charset="2"/>
              </a:rPr>
              <a:t> ππN total cross sections with our DCC model</a:t>
            </a:r>
            <a:endParaRPr lang="en-US" altLang="ja-JP" sz="1800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027742" y="4300953"/>
            <a:ext cx="468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027742" y="4805778"/>
            <a:ext cx="468000" cy="0"/>
          </a:xfrm>
          <a:prstGeom prst="line">
            <a:avLst/>
          </a:prstGeom>
          <a:noFill/>
          <a:ln w="25400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8" name="TextBox 9"/>
          <p:cNvSpPr txBox="1"/>
          <p:nvPr/>
        </p:nvSpPr>
        <p:spPr>
          <a:xfrm>
            <a:off x="6665824" y="4154855"/>
            <a:ext cx="23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FF0000"/>
                </a:solidFill>
              </a:rPr>
              <a:t>Kamano</a:t>
            </a:r>
            <a:r>
              <a:rPr lang="en-US" sz="1400" b="1" dirty="0" smtClean="0">
                <a:solidFill>
                  <a:srgbClr val="FF0000"/>
                </a:solidFill>
              </a:rPr>
              <a:t>, PRC88(2013)045208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22295" y="4640862"/>
            <a:ext cx="1880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009900"/>
                </a:solidFill>
              </a:rPr>
              <a:t>Kamano</a:t>
            </a:r>
            <a:r>
              <a:rPr lang="en-US" sz="1400" b="1" dirty="0" smtClean="0">
                <a:solidFill>
                  <a:srgbClr val="009900"/>
                </a:solidFill>
              </a:rPr>
              <a:t>, Julia-Diaz,</a:t>
            </a:r>
          </a:p>
          <a:p>
            <a:pPr algn="r"/>
            <a:r>
              <a:rPr lang="en-US" sz="1400" b="1" dirty="0" smtClean="0">
                <a:solidFill>
                  <a:srgbClr val="009900"/>
                </a:solidFill>
              </a:rPr>
              <a:t> Lee, Matsuyama, Sato</a:t>
            </a:r>
          </a:p>
          <a:p>
            <a:pPr algn="r"/>
            <a:r>
              <a:rPr lang="en-US" sz="1400" b="1" dirty="0" smtClean="0">
                <a:solidFill>
                  <a:srgbClr val="009900"/>
                </a:solidFill>
              </a:rPr>
              <a:t>PRC79(2008)025206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765" y="866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132" y="1359648"/>
            <a:ext cx="142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i="1" dirty="0" smtClean="0"/>
              <a:t>π</a:t>
            </a:r>
            <a:r>
              <a:rPr lang="en-US" altLang="ja-JP" baseline="30000" dirty="0" smtClean="0"/>
              <a:t>+</a:t>
            </a:r>
            <a:r>
              <a:rPr lang="en-US" altLang="ja-JP" i="1" dirty="0"/>
              <a:t>p</a:t>
            </a:r>
            <a:r>
              <a:rPr lang="en-US" altLang="ja-JP" i="1" dirty="0" smtClean="0"/>
              <a:t> </a:t>
            </a:r>
            <a:r>
              <a:rPr lang="en-US" altLang="ja-JP" i="1" dirty="0">
                <a:sym typeface="Wingdings" panose="05000000000000000000" pitchFamily="2" charset="2"/>
              </a:rPr>
              <a:t> 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i="1" dirty="0" smtClean="0">
                <a:sym typeface="Wingdings" panose="05000000000000000000" pitchFamily="2" charset="2"/>
              </a:rPr>
              <a:t>n 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3885" y="1359648"/>
            <a:ext cx="136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i="1" dirty="0" smtClean="0"/>
              <a:t>π</a:t>
            </a:r>
            <a:r>
              <a:rPr lang="en-US" altLang="ja-JP" baseline="30000" dirty="0" smtClean="0"/>
              <a:t>-</a:t>
            </a:r>
            <a:r>
              <a:rPr lang="en-US" altLang="ja-JP" i="1" dirty="0" smtClean="0"/>
              <a:t>p </a:t>
            </a:r>
            <a:r>
              <a:rPr lang="en-US" altLang="ja-JP" i="1" dirty="0">
                <a:sym typeface="Wingdings" panose="05000000000000000000" pitchFamily="2" charset="2"/>
              </a:rPr>
              <a:t> 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i="1" dirty="0" smtClean="0">
                <a:sym typeface="Wingdings" panose="05000000000000000000" pitchFamily="2" charset="2"/>
              </a:rPr>
              <a:t>n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95742" y="1359648"/>
            <a:ext cx="136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i="1" dirty="0" smtClean="0"/>
              <a:t>π</a:t>
            </a:r>
            <a:r>
              <a:rPr lang="en-US" altLang="ja-JP" baseline="30000" dirty="0" smtClean="0"/>
              <a:t>-</a:t>
            </a:r>
            <a:r>
              <a:rPr lang="en-US" altLang="ja-JP" i="1" dirty="0" smtClean="0"/>
              <a:t>p </a:t>
            </a:r>
            <a:r>
              <a:rPr lang="en-US" altLang="ja-JP" i="1" dirty="0">
                <a:sym typeface="Wingdings" panose="05000000000000000000" pitchFamily="2" charset="2"/>
              </a:rPr>
              <a:t> 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i="1" dirty="0">
                <a:sym typeface="Wingdings" panose="05000000000000000000" pitchFamily="2" charset="2"/>
              </a:rPr>
              <a:t>p</a:t>
            </a:r>
            <a:r>
              <a:rPr lang="en-US" altLang="ja-JP" i="1" dirty="0" smtClean="0">
                <a:sym typeface="Wingdings" panose="05000000000000000000" pitchFamily="2" charset="2"/>
              </a:rPr>
              <a:t> 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6706" y="3970189"/>
            <a:ext cx="147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i="1" dirty="0" smtClean="0"/>
              <a:t>π</a:t>
            </a:r>
            <a:r>
              <a:rPr lang="en-US" altLang="ja-JP" baseline="30000" dirty="0" smtClean="0"/>
              <a:t>+</a:t>
            </a:r>
            <a:r>
              <a:rPr lang="en-US" altLang="ja-JP" i="1" dirty="0" smtClean="0"/>
              <a:t>p </a:t>
            </a:r>
            <a:r>
              <a:rPr lang="en-US" altLang="ja-JP" i="1" dirty="0">
                <a:sym typeface="Wingdings" panose="05000000000000000000" pitchFamily="2" charset="2"/>
              </a:rPr>
              <a:t> 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i="1" dirty="0" smtClean="0">
                <a:sym typeface="Wingdings" panose="05000000000000000000" pitchFamily="2" charset="2"/>
              </a:rPr>
              <a:t>p 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63885" y="3970189"/>
            <a:ext cx="144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i="1" dirty="0" smtClean="0"/>
              <a:t>π</a:t>
            </a:r>
            <a:r>
              <a:rPr lang="en-US" altLang="ja-JP" baseline="30000" dirty="0" smtClean="0"/>
              <a:t>-</a:t>
            </a:r>
            <a:r>
              <a:rPr lang="en-US" altLang="ja-JP" i="1" dirty="0" smtClean="0"/>
              <a:t>p </a:t>
            </a:r>
            <a:r>
              <a:rPr lang="en-US" altLang="ja-JP" i="1" dirty="0">
                <a:sym typeface="Wingdings" panose="05000000000000000000" pitchFamily="2" charset="2"/>
              </a:rPr>
              <a:t> 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i="1" dirty="0" smtClean="0">
                <a:sym typeface="Wingdings" panose="05000000000000000000" pitchFamily="2" charset="2"/>
              </a:rPr>
              <a:t>π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i="1" dirty="0" smtClean="0">
                <a:sym typeface="Wingdings" panose="05000000000000000000" pitchFamily="2" charset="2"/>
              </a:rPr>
              <a:t>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130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" y="110448"/>
            <a:ext cx="8667814" cy="7193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Proposed experiment at </a:t>
            </a:r>
            <a:r>
              <a:rPr lang="en-US" sz="3600" dirty="0" err="1" smtClean="0">
                <a:solidFill>
                  <a:schemeClr val="accent1"/>
                </a:solidFill>
              </a:rPr>
              <a:t>ELPH@Tohoku</a:t>
            </a:r>
            <a:r>
              <a:rPr lang="en-US" sz="3600" dirty="0" smtClean="0">
                <a:solidFill>
                  <a:schemeClr val="accent1"/>
                </a:solidFill>
              </a:rPr>
              <a:t> Univ.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194" y="966398"/>
            <a:ext cx="566758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i="1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i="1" dirty="0" smtClean="0">
                <a:latin typeface="Times"/>
                <a:cs typeface="Times"/>
              </a:rPr>
              <a:t>p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at  </a:t>
            </a:r>
            <a:r>
              <a:rPr lang="en-US" i="1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~ 0.95</a:t>
            </a:r>
            <a:r>
              <a:rPr lang="en-US" dirty="0" smtClean="0">
                <a:solidFill>
                  <a:schemeClr val="accent2"/>
                </a:solidFill>
                <a:cs typeface="Symbol" charset="2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cs typeface="Symbol" charset="2"/>
              </a:rPr>
              <a:t>GeV</a:t>
            </a:r>
            <a:r>
              <a:rPr lang="en-US" dirty="0">
                <a:solidFill>
                  <a:schemeClr val="accent2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Symbol" charset="2"/>
              </a:rPr>
              <a:t>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and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proton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detected at </a:t>
            </a:r>
            <a:r>
              <a:rPr lang="en-US" dirty="0" smtClean="0">
                <a:solidFill>
                  <a:srgbClr val="C0504D"/>
                </a:solidFill>
                <a:cs typeface="Symbol" charset="2"/>
              </a:rPr>
              <a:t>0</a:t>
            </a:r>
            <a:r>
              <a:rPr lang="en-US" baseline="30000" dirty="0" smtClean="0">
                <a:solidFill>
                  <a:srgbClr val="C0504D"/>
                </a:solidFill>
                <a:cs typeface="Symbol" charset="2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352" y="4735900"/>
            <a:ext cx="763542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An ideal </a:t>
            </a:r>
            <a:r>
              <a:rPr lang="en-US" dirty="0" smtClean="0">
                <a:solidFill>
                  <a:srgbClr val="FF0000"/>
                </a:solidFill>
              </a:rPr>
              <a:t>kinematical setting </a:t>
            </a:r>
            <a:r>
              <a:rPr lang="en-US" dirty="0">
                <a:solidFill>
                  <a:srgbClr val="FF0000"/>
                </a:solidFill>
              </a:rPr>
              <a:t>for extracting </a:t>
            </a:r>
            <a:r>
              <a:rPr lang="en-US" i="1" dirty="0">
                <a:solidFill>
                  <a:srgbClr val="FF0000"/>
                </a:solidFill>
                <a:latin typeface="Symbol" charset="2"/>
                <a:cs typeface="Symbol" charset="2"/>
              </a:rPr>
              <a:t>h </a:t>
            </a:r>
            <a:r>
              <a:rPr lang="en-US" i="1" dirty="0">
                <a:solidFill>
                  <a:srgbClr val="FF0000"/>
                </a:solidFill>
                <a:latin typeface="Times"/>
                <a:cs typeface="Times"/>
              </a:rPr>
              <a:t>N </a:t>
            </a:r>
            <a:r>
              <a:rPr lang="en-US" dirty="0">
                <a:solidFill>
                  <a:srgbClr val="FF0000"/>
                </a:solidFill>
                <a:cs typeface="Times"/>
              </a:rPr>
              <a:t>scattering length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i="1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s produced almost at rest </a:t>
            </a:r>
            <a:r>
              <a:rPr lang="en-US" dirty="0" smtClean="0">
                <a:solidFill>
                  <a:srgbClr val="000000"/>
                </a:solidFill>
                <a:cs typeface="Symbol" charset="2"/>
                <a:sym typeface="Wingdings"/>
              </a:rPr>
              <a:t>   </a:t>
            </a:r>
            <a:r>
              <a:rPr lang="en-US" dirty="0" smtClean="0"/>
              <a:t>strong </a:t>
            </a:r>
            <a:r>
              <a:rPr lang="en-US" i="1" dirty="0" smtClean="0">
                <a:latin typeface="Symbol" charset="2"/>
                <a:cs typeface="Symbol" charset="2"/>
              </a:rPr>
              <a:t>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 smtClean="0"/>
              <a:t> </a:t>
            </a:r>
            <a:r>
              <a:rPr lang="en-US" dirty="0" err="1" smtClean="0"/>
              <a:t>rescattering</a:t>
            </a:r>
            <a:r>
              <a:rPr lang="en-US" dirty="0" smtClean="0"/>
              <a:t> is expected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p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cs typeface="Symbol" charset="2"/>
                <a:sym typeface="Wingdings"/>
              </a:rPr>
              <a:t></a:t>
            </a:r>
            <a:r>
              <a:rPr lang="en-US" i="1" dirty="0">
                <a:latin typeface="Symbol" charset="2"/>
                <a:cs typeface="Symbol" charset="2"/>
              </a:rPr>
              <a:t> h </a:t>
            </a: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i="1" dirty="0" smtClean="0">
                <a:latin typeface="Times"/>
                <a:cs typeface="Times"/>
              </a:rPr>
              <a:t>NN  </a:t>
            </a:r>
            <a:r>
              <a:rPr lang="en-US" dirty="0" err="1" smtClean="0"/>
              <a:t>rescatterings</a:t>
            </a:r>
            <a:r>
              <a:rPr lang="en-US" dirty="0" smtClean="0"/>
              <a:t> are expected to be suppressed</a:t>
            </a:r>
          </a:p>
        </p:txBody>
      </p:sp>
      <p:pic>
        <p:nvPicPr>
          <p:cNvPr id="3" name="Picture 2" descr="fi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95" y="1674033"/>
            <a:ext cx="4949360" cy="281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656" y="6212576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1EF0"/>
                </a:solidFill>
              </a:rPr>
              <a:t>Data still need to be analyzed with </a:t>
            </a:r>
            <a:r>
              <a:rPr lang="en-US" sz="2000" dirty="0">
                <a:solidFill>
                  <a:srgbClr val="FF1EF0"/>
                </a:solidFill>
              </a:rPr>
              <a:t>reliable </a:t>
            </a:r>
            <a:r>
              <a:rPr lang="en-US" sz="2000" dirty="0" smtClean="0">
                <a:solidFill>
                  <a:srgbClr val="FF1EF0"/>
                </a:solidFill>
              </a:rPr>
              <a:t>model to extract </a:t>
            </a:r>
            <a:r>
              <a:rPr lang="en-US" sz="2000" i="1" dirty="0" err="1">
                <a:solidFill>
                  <a:srgbClr val="FF1EF0"/>
                </a:solidFill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solidFill>
                  <a:srgbClr val="FF1EF0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>
                <a:solidFill>
                  <a:srgbClr val="FF1EF0"/>
                </a:solidFill>
                <a:latin typeface="Times"/>
                <a:cs typeface="Times"/>
              </a:rPr>
              <a:t>N</a:t>
            </a:r>
            <a:endParaRPr lang="en-US" sz="2000" dirty="0">
              <a:solidFill>
                <a:srgbClr val="FF1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7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80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Dynamical Coupled-Channels </a:t>
            </a:r>
            <a:r>
              <a:rPr lang="en-US" sz="3200" dirty="0" smtClean="0">
                <a:solidFill>
                  <a:schemeClr val="accent1"/>
                </a:solidFill>
              </a:rPr>
              <a:t>(DCC) model 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for </a:t>
            </a:r>
            <a:r>
              <a:rPr lang="en-US" sz="3200" dirty="0">
                <a:solidFill>
                  <a:schemeClr val="accent1"/>
                </a:solidFill>
              </a:rPr>
              <a:t>meson productions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5073" y="1561078"/>
            <a:ext cx="3909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 smtClean="0"/>
              <a:t>, SXN, Lee, Sato, PRC 88, 035209 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7608" y="2233133"/>
            <a:ext cx="9116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Developed through fully </a:t>
            </a:r>
            <a:r>
              <a:rPr lang="en-US" dirty="0"/>
              <a:t>combined analysis of  </a:t>
            </a:r>
            <a:r>
              <a:rPr lang="en-US" i="1" dirty="0" err="1">
                <a:latin typeface="Symbol" charset="2"/>
                <a:cs typeface="Symbol" charset="2"/>
              </a:rPr>
              <a:t>gN</a:t>
            </a:r>
            <a:r>
              <a:rPr lang="en-US" i="1" dirty="0">
                <a:latin typeface="Symbol" charset="2"/>
                <a:cs typeface="Symbol" charset="2"/>
              </a:rPr>
              <a:t>, </a:t>
            </a:r>
            <a:r>
              <a:rPr lang="en-US" i="1" dirty="0" err="1">
                <a:latin typeface="Symbol" charset="2"/>
                <a:cs typeface="Symbol" charset="2"/>
              </a:rPr>
              <a:t>pN</a:t>
            </a:r>
            <a:r>
              <a:rPr lang="en-US" i="1" dirty="0">
                <a:latin typeface="Symbol" charset="2"/>
                <a:cs typeface="Symbol" charset="2"/>
              </a:rPr>
              <a:t>  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latin typeface="Symbol" charset="2"/>
                <a:cs typeface="Symbol" charset="2"/>
                <a:sym typeface="Wingdings"/>
              </a:rPr>
              <a:t>  </a:t>
            </a:r>
            <a:r>
              <a:rPr lang="en-US" i="1" dirty="0" err="1">
                <a:latin typeface="Symbol" charset="2"/>
                <a:cs typeface="Symbol" charset="2"/>
              </a:rPr>
              <a:t>pN</a:t>
            </a:r>
            <a:r>
              <a:rPr lang="en-US" i="1" dirty="0">
                <a:latin typeface="Symbol" charset="2"/>
                <a:cs typeface="Symbol" charset="2"/>
              </a:rPr>
              <a:t>, </a:t>
            </a:r>
            <a:r>
              <a:rPr lang="en-US" i="1" dirty="0" err="1">
                <a:latin typeface="Symbol" charset="2"/>
                <a:cs typeface="Symbol" charset="2"/>
              </a:rPr>
              <a:t>hN</a:t>
            </a:r>
            <a:r>
              <a:rPr lang="en-US" i="1" dirty="0">
                <a:latin typeface="Symbol" charset="2"/>
                <a:cs typeface="Symbol" charset="2"/>
              </a:rPr>
              <a:t>, KL, KS  </a:t>
            </a:r>
            <a:r>
              <a:rPr lang="en-US" dirty="0" smtClean="0">
                <a:cs typeface="Symbol" charset="2"/>
              </a:rPr>
              <a:t>data</a:t>
            </a:r>
            <a:r>
              <a:rPr lang="en-US" dirty="0" smtClean="0"/>
              <a:t>, W &lt; 2.1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623" y="3041121"/>
            <a:ext cx="139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This talk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44" y="3725659"/>
            <a:ext cx="8404865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/>
              <a:t>Show </a:t>
            </a:r>
            <a:r>
              <a:rPr lang="en-US" sz="2000" dirty="0" smtClean="0"/>
              <a:t>DCC model meets requirements to extract </a:t>
            </a:r>
            <a:r>
              <a:rPr lang="en-US" sz="2000" i="1" dirty="0" err="1" smtClean="0">
                <a:latin typeface="Times"/>
                <a:cs typeface="Times"/>
              </a:rPr>
              <a:t>a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 smtClean="0">
                <a:latin typeface="Times"/>
                <a:cs typeface="Times"/>
              </a:rPr>
              <a:t>N</a:t>
            </a:r>
            <a:r>
              <a:rPr lang="en-US" sz="2000" dirty="0" smtClean="0"/>
              <a:t> from ELPH data 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Develop </a:t>
            </a:r>
            <a:r>
              <a:rPr lang="en-US" sz="2000" i="1" dirty="0">
                <a:latin typeface="Symbol" charset="2"/>
                <a:cs typeface="Symbol" charset="2"/>
              </a:rPr>
              <a:t>g</a:t>
            </a:r>
            <a:r>
              <a:rPr lang="en-US" sz="2000" baseline="30000" dirty="0">
                <a:latin typeface="Symbol" charset="2"/>
                <a:cs typeface="Symbol" charset="2"/>
              </a:rPr>
              <a:t> </a:t>
            </a:r>
            <a:r>
              <a:rPr lang="en-US" sz="2000" i="1" dirty="0">
                <a:latin typeface="Times"/>
                <a:cs typeface="Times"/>
              </a:rPr>
              <a:t>d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  <a:r>
              <a:rPr lang="en-US" sz="2000" dirty="0">
                <a:cs typeface="Symbol" charset="2"/>
                <a:sym typeface="Wingdings"/>
              </a:rPr>
              <a:t></a:t>
            </a:r>
            <a:r>
              <a:rPr lang="en-US" sz="2000" i="1" dirty="0">
                <a:latin typeface="Symbol" charset="2"/>
                <a:cs typeface="Symbol" charset="2"/>
              </a:rPr>
              <a:t> h </a:t>
            </a:r>
            <a:r>
              <a:rPr lang="en-US" sz="2000" i="1" dirty="0">
                <a:latin typeface="Times"/>
                <a:cs typeface="Times"/>
              </a:rPr>
              <a:t>n p </a:t>
            </a:r>
            <a:r>
              <a:rPr lang="en-US" sz="2000" dirty="0"/>
              <a:t> reaction </a:t>
            </a:r>
            <a:r>
              <a:rPr lang="en-US" sz="2000" dirty="0" smtClean="0"/>
              <a:t>model with DCC model as building block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Demonstrate </a:t>
            </a:r>
            <a:r>
              <a:rPr lang="en-US" sz="2000" i="1" dirty="0">
                <a:latin typeface="Symbol" charset="2"/>
                <a:cs typeface="Symbol" charset="2"/>
              </a:rPr>
              <a:t>p </a:t>
            </a:r>
            <a:r>
              <a:rPr lang="en-US" sz="2000" i="1" dirty="0">
                <a:latin typeface="Times"/>
                <a:cs typeface="Times"/>
              </a:rPr>
              <a:t>n </a:t>
            </a:r>
            <a:r>
              <a:rPr lang="en-US" sz="2000" dirty="0">
                <a:cs typeface="Symbol" charset="2"/>
                <a:sym typeface="Wingdings"/>
              </a:rPr>
              <a:t></a:t>
            </a:r>
            <a:r>
              <a:rPr lang="en-US" sz="2000" i="1" dirty="0">
                <a:latin typeface="Symbol" charset="2"/>
                <a:cs typeface="Symbol" charset="2"/>
              </a:rPr>
              <a:t> h </a:t>
            </a:r>
            <a:r>
              <a:rPr lang="en-US" sz="2000" i="1" dirty="0">
                <a:latin typeface="Times"/>
                <a:cs typeface="Times"/>
              </a:rPr>
              <a:t>n </a:t>
            </a:r>
            <a:r>
              <a:rPr lang="en-US" sz="2000" dirty="0"/>
              <a:t> and  </a:t>
            </a:r>
            <a:r>
              <a:rPr lang="en-US" sz="2000" i="1" dirty="0">
                <a:latin typeface="Times"/>
                <a:cs typeface="Times"/>
              </a:rPr>
              <a:t>NN  </a:t>
            </a:r>
            <a:r>
              <a:rPr lang="en-US" sz="2000" dirty="0" err="1"/>
              <a:t>rescatterings</a:t>
            </a:r>
            <a:r>
              <a:rPr lang="en-US" sz="2000" dirty="0"/>
              <a:t> </a:t>
            </a:r>
            <a:r>
              <a:rPr lang="en-US" sz="2000" dirty="0" smtClean="0"/>
              <a:t> are suppressed in ELPH exp.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Predict </a:t>
            </a:r>
            <a:r>
              <a:rPr lang="en-US" sz="2000" dirty="0" smtClean="0">
                <a:cs typeface="Times"/>
              </a:rPr>
              <a:t> </a:t>
            </a:r>
            <a:r>
              <a:rPr lang="en-US" sz="2000" i="1" dirty="0">
                <a:latin typeface="Symbol" charset="2"/>
                <a:cs typeface="Symbol" charset="2"/>
              </a:rPr>
              <a:t>g</a:t>
            </a:r>
            <a:r>
              <a:rPr lang="en-US" sz="2000" baseline="30000" dirty="0">
                <a:latin typeface="Symbol" charset="2"/>
                <a:cs typeface="Symbol" charset="2"/>
              </a:rPr>
              <a:t> </a:t>
            </a:r>
            <a:r>
              <a:rPr lang="en-US" sz="2000" i="1" dirty="0">
                <a:latin typeface="Times"/>
                <a:cs typeface="Times"/>
              </a:rPr>
              <a:t>d</a:t>
            </a:r>
            <a:r>
              <a:rPr lang="en-US" sz="2000" i="1" dirty="0">
                <a:latin typeface="Symbol" charset="2"/>
                <a:cs typeface="Symbol" charset="2"/>
              </a:rPr>
              <a:t> </a:t>
            </a:r>
            <a:r>
              <a:rPr lang="en-US" sz="2000" dirty="0">
                <a:cs typeface="Symbol" charset="2"/>
                <a:sym typeface="Wingdings"/>
              </a:rPr>
              <a:t></a:t>
            </a:r>
            <a:r>
              <a:rPr lang="en-US" sz="2000" i="1" dirty="0">
                <a:latin typeface="Symbol" charset="2"/>
                <a:cs typeface="Symbol" charset="2"/>
              </a:rPr>
              <a:t> h </a:t>
            </a:r>
            <a:r>
              <a:rPr lang="en-US" sz="2000" i="1" dirty="0">
                <a:latin typeface="Times"/>
                <a:cs typeface="Times"/>
              </a:rPr>
              <a:t>n p </a:t>
            </a:r>
            <a:r>
              <a:rPr lang="en-US" sz="2000" dirty="0"/>
              <a:t> reaction  from the current DCC model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Study sensitivity of ELPH exp. to </a:t>
            </a:r>
            <a:r>
              <a:rPr lang="en-US" sz="2000" i="1" dirty="0" err="1" smtClean="0">
                <a:latin typeface="Times"/>
                <a:cs typeface="Times"/>
              </a:rPr>
              <a:t>a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sz="2000" i="1" baseline="-25000" dirty="0" err="1" smtClean="0">
                <a:latin typeface="Times"/>
                <a:cs typeface="Times"/>
              </a:rPr>
              <a:t>N</a:t>
            </a:r>
            <a:r>
              <a:rPr lang="en-US" sz="2000" i="1" baseline="-25000" dirty="0" smtClean="0">
                <a:latin typeface="Times"/>
                <a:cs typeface="Times"/>
              </a:rPr>
              <a:t>  </a:t>
            </a:r>
            <a:r>
              <a:rPr lang="en-US" sz="2000" i="1" dirty="0" smtClean="0">
                <a:latin typeface="Times"/>
                <a:cs typeface="Times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190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002133"/>
            <a:ext cx="8686800" cy="205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Dynamical Coupled-Channels </a:t>
            </a:r>
            <a:r>
              <a:rPr lang="en-US" dirty="0">
                <a:solidFill>
                  <a:schemeClr val="bg1"/>
                </a:solidFill>
              </a:rPr>
              <a:t>model </a:t>
            </a:r>
            <a:r>
              <a:rPr lang="en-US" dirty="0" smtClean="0">
                <a:solidFill>
                  <a:schemeClr val="bg1"/>
                </a:solidFill>
              </a:rPr>
              <a:t>for meson productions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3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41655"/>
          <a:stretch/>
        </p:blipFill>
        <p:spPr>
          <a:xfrm>
            <a:off x="304799" y="-454141"/>
            <a:ext cx="8514081" cy="4090362"/>
          </a:xfrm>
        </p:spPr>
      </p:pic>
      <p:sp>
        <p:nvSpPr>
          <p:cNvPr id="3" name="TextBox 2"/>
          <p:cNvSpPr txBox="1"/>
          <p:nvPr/>
        </p:nvSpPr>
        <p:spPr>
          <a:xfrm>
            <a:off x="912490" y="3881408"/>
            <a:ext cx="760985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By solving the LS equation, coupled-channel </a:t>
            </a:r>
            <a:r>
              <a:rPr lang="en-US" dirty="0" err="1" smtClean="0"/>
              <a:t>unitarity</a:t>
            </a:r>
            <a:r>
              <a:rPr lang="en-US" dirty="0" smtClean="0"/>
              <a:t> is fully taken into account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Both on- and off-shell amplitudes are calculated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6381" y="3045883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,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386" y="3050254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 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00" y="995032"/>
            <a:ext cx="2945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/>
              <a:t> </a:t>
            </a:r>
            <a:r>
              <a:rPr lang="en-US" sz="1400" dirty="0" smtClean="0"/>
              <a:t>et al., PRC 88, 035209 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00947" y="3021633"/>
            <a:ext cx="49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082" y="1320399"/>
            <a:ext cx="7399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1EF0"/>
                </a:solidFill>
              </a:rPr>
              <a:t>Coupled-channel Lippmann-Schwinger equation for meson-baryon scattering</a:t>
            </a:r>
            <a:endParaRPr lang="en-US" dirty="0">
              <a:solidFill>
                <a:srgbClr val="FF1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41655"/>
          <a:stretch/>
        </p:blipFill>
        <p:spPr>
          <a:xfrm>
            <a:off x="304799" y="-454141"/>
            <a:ext cx="8514081" cy="4090362"/>
          </a:xfrm>
        </p:spPr>
      </p:pic>
      <p:sp>
        <p:nvSpPr>
          <p:cNvPr id="9" name="TextBox 8"/>
          <p:cNvSpPr txBox="1"/>
          <p:nvPr/>
        </p:nvSpPr>
        <p:spPr>
          <a:xfrm>
            <a:off x="4986381" y="3045883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,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386" y="3050254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 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2672" y="995032"/>
            <a:ext cx="2945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/>
              <a:t> </a:t>
            </a:r>
            <a:r>
              <a:rPr lang="en-US" sz="1400" dirty="0" smtClean="0"/>
              <a:t>et al., PRC 88, 035209 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00947" y="3021633"/>
            <a:ext cx="49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082" y="1320399"/>
            <a:ext cx="7399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1EF0"/>
                </a:solidFill>
              </a:rPr>
              <a:t>Coupled-channel Lippmann-Schwinger equation for meson-baryon scattering</a:t>
            </a:r>
            <a:endParaRPr lang="en-US" dirty="0">
              <a:solidFill>
                <a:srgbClr val="FF1E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16" y="2864048"/>
            <a:ext cx="6439444" cy="370646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723696" y="2375705"/>
            <a:ext cx="2245029" cy="670177"/>
          </a:xfrm>
          <a:prstGeom prst="wedgeEllipseCallout">
            <a:avLst>
              <a:gd name="adj1" fmla="val -43223"/>
              <a:gd name="adj2" fmla="val 7039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9415" y="2413590"/>
            <a:ext cx="16494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 or 2 bare N* in</a:t>
            </a:r>
          </a:p>
          <a:p>
            <a:pPr algn="ctr"/>
            <a:r>
              <a:rPr lang="en-US" sz="1600" dirty="0" smtClean="0"/>
              <a:t>each partial wave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5132" y="2798520"/>
            <a:ext cx="8437925" cy="3670842"/>
            <a:chOff x="405132" y="2798520"/>
            <a:chExt cx="8437925" cy="36708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32" y="2798520"/>
              <a:ext cx="8437925" cy="367084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4752659" y="4549663"/>
              <a:ext cx="0" cy="96456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69666" y="4580097"/>
              <a:ext cx="0" cy="96456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0" y="2809882"/>
            <a:ext cx="9144000" cy="3862606"/>
            <a:chOff x="0" y="2695674"/>
            <a:chExt cx="9144000" cy="38626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695674"/>
              <a:ext cx="9144000" cy="3862606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3545017" y="4353372"/>
              <a:ext cx="0" cy="11608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28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2" r="2614" b="41655"/>
          <a:stretch/>
        </p:blipFill>
        <p:spPr>
          <a:xfrm>
            <a:off x="304799" y="-454141"/>
            <a:ext cx="8514081" cy="4090362"/>
          </a:xfrm>
        </p:spPr>
      </p:pic>
      <p:sp>
        <p:nvSpPr>
          <p:cNvPr id="3" name="TextBox 2"/>
          <p:cNvSpPr txBox="1"/>
          <p:nvPr/>
        </p:nvSpPr>
        <p:spPr>
          <a:xfrm>
            <a:off x="912490" y="3881408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solving the LS equation, coupled-channel </a:t>
            </a:r>
            <a:r>
              <a:rPr lang="en-US" dirty="0" err="1" smtClean="0"/>
              <a:t>unitarity</a:t>
            </a:r>
            <a:r>
              <a:rPr lang="en-US" dirty="0" smtClean="0"/>
              <a:t> is fully taken into account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6381" y="3045883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,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386" y="3050254"/>
            <a:ext cx="101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"/>
                <a:cs typeface="Times"/>
              </a:rPr>
              <a:t> </a:t>
            </a:r>
            <a:endParaRPr lang="en-US" sz="1600" i="1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8590" y="995032"/>
            <a:ext cx="2945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Kamano</a:t>
            </a:r>
            <a:r>
              <a:rPr lang="en-US" sz="1400" dirty="0"/>
              <a:t> </a:t>
            </a:r>
            <a:r>
              <a:rPr lang="en-US" sz="1400" dirty="0" smtClean="0"/>
              <a:t>et al., PRC 88, 035209  </a:t>
            </a:r>
            <a:r>
              <a:rPr lang="en-US" sz="1400" dirty="0"/>
              <a:t>(2013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00947" y="3021633"/>
            <a:ext cx="494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082" y="1320399"/>
            <a:ext cx="7399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1EF0"/>
                </a:solidFill>
              </a:rPr>
              <a:t>Coupled-channel Lippmann-Schwinger equation for meson-baryon scattering</a:t>
            </a:r>
            <a:endParaRPr lang="en-US" dirty="0">
              <a:solidFill>
                <a:srgbClr val="FF1E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4616" y="2989889"/>
            <a:ext cx="971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68700" y="2755878"/>
            <a:ext cx="8496300" cy="3397670"/>
            <a:chOff x="468700" y="3012884"/>
            <a:chExt cx="8496300" cy="339767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700" y="3012884"/>
              <a:ext cx="8496300" cy="19812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298263" y="3666456"/>
              <a:ext cx="38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T</a:t>
              </a:r>
              <a:endParaRPr lang="en-US" i="1" dirty="0">
                <a:latin typeface="Times"/>
                <a:cs typeface="Times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576453" y="3959671"/>
              <a:ext cx="387546" cy="369332"/>
              <a:chOff x="718717" y="5403070"/>
              <a:chExt cx="387546" cy="36933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44547" y="5418188"/>
                <a:ext cx="301236" cy="3227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18717" y="5403070"/>
                <a:ext cx="387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V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543290" y="3973568"/>
              <a:ext cx="387546" cy="369332"/>
              <a:chOff x="718717" y="5403070"/>
              <a:chExt cx="387546" cy="36933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44547" y="5418188"/>
                <a:ext cx="301236" cy="3227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18717" y="5403070"/>
                <a:ext cx="387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V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42447" y="4002583"/>
              <a:ext cx="387546" cy="369332"/>
              <a:chOff x="718717" y="5403070"/>
              <a:chExt cx="387546" cy="36933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44547" y="5418188"/>
                <a:ext cx="301236" cy="3227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8717" y="5403070"/>
                <a:ext cx="387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V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481967" y="6041222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i="1" dirty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7706" y="4481172"/>
            <a:ext cx="521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In addition,  </a:t>
            </a:r>
            <a:r>
              <a:rPr lang="en-US" i="1" dirty="0" err="1" smtClean="0">
                <a:latin typeface="Symbol" charset="2"/>
                <a:cs typeface="Symbol" charset="2"/>
              </a:rPr>
              <a:t>gN</a:t>
            </a:r>
            <a:r>
              <a:rPr lang="en-US" i="1" dirty="0" smtClean="0">
                <a:latin typeface="Times"/>
                <a:cs typeface="Times"/>
              </a:rPr>
              <a:t>  </a:t>
            </a:r>
            <a:r>
              <a:rPr lang="en-US" dirty="0" smtClean="0">
                <a:cs typeface="Times"/>
              </a:rPr>
              <a:t>channels are included </a:t>
            </a:r>
            <a:r>
              <a:rPr lang="en-US" dirty="0" err="1" smtClean="0">
                <a:cs typeface="Times"/>
              </a:rPr>
              <a:t>perturbatively</a:t>
            </a:r>
            <a:endParaRPr lang="en-US" baseline="30000" dirty="0">
              <a:latin typeface="Symbol" charset="2"/>
              <a:cs typeface="Symbol" charset="2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11560" y="5113698"/>
            <a:ext cx="6540500" cy="1485900"/>
            <a:chOff x="811560" y="5113698"/>
            <a:chExt cx="6540500" cy="14859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560" y="5113698"/>
              <a:ext cx="6540500" cy="14859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485490" y="5660293"/>
              <a:ext cx="353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"/>
                  <a:cs typeface="Times"/>
                </a:rPr>
                <a:t>T</a:t>
              </a:r>
              <a:endParaRPr lang="en-US" sz="1600" i="1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1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m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2"/>
  <p:tag name="PICTUREFILESIZE" val="71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pi^- p \to \eta 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36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3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4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+ p \to K^+ \Sigma^+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1"/>
  <p:tag name="PICTUREFILESIZE" val="4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Sigm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55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^- p \to K^0 \Lambd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55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gamma p \to K^+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5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36174</TotalTime>
  <Words>1813</Words>
  <Application>Microsoft Macintosh PowerPoint</Application>
  <PresentationFormat>On-screen Show (4:3)</PresentationFormat>
  <Paragraphs>250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1_Office Theme</vt:lpstr>
      <vt:lpstr>2_Office Theme</vt:lpstr>
      <vt:lpstr>Equation</vt:lpstr>
      <vt:lpstr> Extracting h-neutron interaction  from  g d  h n p  data</vt:lpstr>
      <vt:lpstr>Introduction </vt:lpstr>
      <vt:lpstr>h N scattering length (ahN) </vt:lpstr>
      <vt:lpstr>Proposed experiment at ELPH@Tohoku Univ.</vt:lpstr>
      <vt:lpstr>Dynamical Coupled-Channels (DCC) model  for meson productions</vt:lpstr>
      <vt:lpstr>Dynamical Coupled-Channels model for meson productions</vt:lpstr>
      <vt:lpstr>PowerPoint Presentation</vt:lpstr>
      <vt:lpstr>PowerPoint Presentation</vt:lpstr>
      <vt:lpstr>PowerPoint Presentation</vt:lpstr>
      <vt:lpstr>DCC analysis of  gN, pN    pN, hN, KL, KS  </vt:lpstr>
      <vt:lpstr>DCC analysis of meson production data</vt:lpstr>
      <vt:lpstr>Eta production reactions</vt:lpstr>
      <vt:lpstr>PowerPoint Presentation</vt:lpstr>
      <vt:lpstr>PowerPoint Presentation</vt:lpstr>
      <vt:lpstr>Application of DCC model to  g d reactions</vt:lpstr>
      <vt:lpstr>PowerPoint Presentation</vt:lpstr>
      <vt:lpstr>Numerical results  for  g d  h n p </vt:lpstr>
      <vt:lpstr>g d  h n p at proposed ELPH experiment</vt:lpstr>
      <vt:lpstr>g d  h n p at proposed ELPH experiment</vt:lpstr>
      <vt:lpstr>Re[ahN]-dependence of g d  h n p  at ELPH exp.</vt:lpstr>
      <vt:lpstr>Conclusion</vt:lpstr>
      <vt:lpstr>PowerPoint Presentation</vt:lpstr>
      <vt:lpstr>BACKUP</vt:lpstr>
      <vt:lpstr>Contents</vt:lpstr>
      <vt:lpstr>Partial wave amplitudes of p N scattering</vt:lpstr>
      <vt:lpstr>PowerPoint Presentation</vt:lpstr>
      <vt:lpstr> h n  h n s-wave amplitude</vt:lpstr>
      <vt:lpstr> h n  h n s-wave amplitude</vt:lpstr>
      <vt:lpstr> h n  h n s-wave amplitude</vt:lpstr>
      <vt:lpstr>Re[ahN]-dependence of g d  h n p   </vt:lpstr>
      <vt:lpstr>Resonance region  (single nucleon)</vt:lpstr>
      <vt:lpstr>PowerPoint Presentation</vt:lpstr>
      <vt:lpstr>PowerPoint Presentation</vt:lpstr>
      <vt:lpstr>KY production reactions </vt:lpstr>
      <vt:lpstr>PowerPoint Presentation</vt:lpstr>
      <vt:lpstr>PowerPoint Presentation</vt:lpstr>
      <vt:lpstr>PowerPoint Presentation</vt:lpstr>
      <vt:lpstr>Analysis result (single p)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Neutrino-induced forward meson productions  in nucleon resonance region</dc:title>
  <dc:creator>Nakamura Satoshi</dc:creator>
  <cp:lastModifiedBy>Satoshi Nakamura</cp:lastModifiedBy>
  <cp:revision>458</cp:revision>
  <dcterms:created xsi:type="dcterms:W3CDTF">2012-10-11T09:56:36Z</dcterms:created>
  <dcterms:modified xsi:type="dcterms:W3CDTF">2016-08-01T03:23:22Z</dcterms:modified>
</cp:coreProperties>
</file>