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381" r:id="rId3"/>
    <p:sldId id="358" r:id="rId4"/>
    <p:sldId id="347" r:id="rId5"/>
    <p:sldId id="355" r:id="rId6"/>
    <p:sldId id="379" r:id="rId7"/>
    <p:sldId id="370" r:id="rId8"/>
    <p:sldId id="348" r:id="rId9"/>
    <p:sldId id="371" r:id="rId10"/>
    <p:sldId id="383" r:id="rId11"/>
    <p:sldId id="388" r:id="rId12"/>
    <p:sldId id="384" r:id="rId13"/>
    <p:sldId id="359" r:id="rId14"/>
    <p:sldId id="387" r:id="rId15"/>
    <p:sldId id="377" r:id="rId16"/>
    <p:sldId id="372" r:id="rId17"/>
    <p:sldId id="386" r:id="rId18"/>
    <p:sldId id="391" r:id="rId19"/>
    <p:sldId id="392" r:id="rId20"/>
    <p:sldId id="390" r:id="rId21"/>
    <p:sldId id="393" r:id="rId22"/>
    <p:sldId id="341" r:id="rId23"/>
    <p:sldId id="376" r:id="rId24"/>
    <p:sldId id="343" r:id="rId25"/>
    <p:sldId id="342" r:id="rId26"/>
    <p:sldId id="380" r:id="rId27"/>
    <p:sldId id="367" r:id="rId28"/>
    <p:sldId id="294" r:id="rId29"/>
    <p:sldId id="382" r:id="rId30"/>
    <p:sldId id="389" r:id="rId31"/>
  </p:sldIdLst>
  <p:sldSz cx="9144000" cy="6858000" type="screen4x3"/>
  <p:notesSz cx="7099300" cy="10234613"/>
  <p:embeddedFontLst>
    <p:embeddedFont>
      <p:font typeface="Verdana" pitchFamily="34" charset="0"/>
      <p:regular r:id="rId33"/>
      <p:bold r:id="rId34"/>
      <p:italic r:id="rId35"/>
      <p:boldItalic r:id="rId36"/>
    </p:embeddedFont>
    <p:embeddedFont>
      <p:font typeface="맑은 고딕" pitchFamily="50" charset="-127"/>
      <p:regular r:id="rId37"/>
      <p:bold r:id="rId38"/>
    </p:embeddedFont>
    <p:embeddedFont>
      <p:font typeface="HY헤드라인M" pitchFamily="18" charset="-127"/>
      <p:regular r:id="rId39"/>
    </p:embeddedFont>
    <p:embeddedFont>
      <p:font typeface="Arial Unicode MS" pitchFamily="50" charset="-127"/>
      <p:regular r:id="rId40"/>
    </p:embeddedFont>
    <p:embeddedFont>
      <p:font typeface="Comic Sans MS" pitchFamily="66" charset="0"/>
      <p:regular r:id="rId41"/>
      <p:bold r:id="rId42"/>
      <p:italic r:id="rId43"/>
      <p:boldItalic r:id="rId4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B5CEE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1" autoAdjust="0"/>
    <p:restoredTop sz="94660" autoAdjust="0"/>
  </p:normalViewPr>
  <p:slideViewPr>
    <p:cSldViewPr>
      <p:cViewPr>
        <p:scale>
          <a:sx n="75" d="100"/>
          <a:sy n="75" d="100"/>
        </p:scale>
        <p:origin x="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png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48.wmf"/><Relationship Id="rId1" Type="http://schemas.openxmlformats.org/officeDocument/2006/relationships/image" Target="../media/image56.wmf"/><Relationship Id="rId4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12" Type="http://schemas.openxmlformats.org/officeDocument/2006/relationships/image" Target="../media/image69.wmf"/><Relationship Id="rId2" Type="http://schemas.openxmlformats.org/officeDocument/2006/relationships/image" Target="../media/image59.wmf"/><Relationship Id="rId1" Type="http://schemas.openxmlformats.org/officeDocument/2006/relationships/image" Target="../media/image2.png"/><Relationship Id="rId6" Type="http://schemas.openxmlformats.org/officeDocument/2006/relationships/image" Target="../media/image63.wmf"/><Relationship Id="rId11" Type="http://schemas.openxmlformats.org/officeDocument/2006/relationships/image" Target="../media/image68.wmf"/><Relationship Id="rId5" Type="http://schemas.openxmlformats.org/officeDocument/2006/relationships/image" Target="../media/image62.wmf"/><Relationship Id="rId10" Type="http://schemas.openxmlformats.org/officeDocument/2006/relationships/image" Target="../media/image67.wmf"/><Relationship Id="rId4" Type="http://schemas.openxmlformats.org/officeDocument/2006/relationships/image" Target="../media/image61.wmf"/><Relationship Id="rId9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2.png"/><Relationship Id="rId4" Type="http://schemas.openxmlformats.org/officeDocument/2006/relationships/image" Target="../media/image72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image" Target="../media/image2.png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Relationship Id="rId9" Type="http://schemas.openxmlformats.org/officeDocument/2006/relationships/image" Target="../media/image8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2.png"/><Relationship Id="rId6" Type="http://schemas.openxmlformats.org/officeDocument/2006/relationships/image" Target="../media/image84.wmf"/><Relationship Id="rId5" Type="http://schemas.openxmlformats.org/officeDocument/2006/relationships/image" Target="../media/image68.wmf"/><Relationship Id="rId4" Type="http://schemas.openxmlformats.org/officeDocument/2006/relationships/image" Target="../media/image8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2.png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2.png"/><Relationship Id="rId5" Type="http://schemas.openxmlformats.org/officeDocument/2006/relationships/image" Target="../media/image92.wmf"/><Relationship Id="rId4" Type="http://schemas.openxmlformats.org/officeDocument/2006/relationships/image" Target="../media/image8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2.png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4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image" Target="../media/image108.wmf"/><Relationship Id="rId7" Type="http://schemas.openxmlformats.org/officeDocument/2006/relationships/image" Target="../media/image112.wmf"/><Relationship Id="rId2" Type="http://schemas.openxmlformats.org/officeDocument/2006/relationships/image" Target="../media/image107.wmf"/><Relationship Id="rId1" Type="http://schemas.openxmlformats.org/officeDocument/2006/relationships/image" Target="../media/image64.wmf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4" Type="http://schemas.openxmlformats.org/officeDocument/2006/relationships/image" Target="../media/image11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7" Type="http://schemas.openxmlformats.org/officeDocument/2006/relationships/image" Target="../media/image124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6" Type="http://schemas.openxmlformats.org/officeDocument/2006/relationships/image" Target="../media/image123.wmf"/><Relationship Id="rId5" Type="http://schemas.openxmlformats.org/officeDocument/2006/relationships/image" Target="../media/image122.wmf"/><Relationship Id="rId4" Type="http://schemas.openxmlformats.org/officeDocument/2006/relationships/image" Target="../media/image12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image" Target="../media/image2.png"/><Relationship Id="rId4" Type="http://schemas.openxmlformats.org/officeDocument/2006/relationships/image" Target="../media/image127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130.wmf"/><Relationship Id="rId7" Type="http://schemas.openxmlformats.org/officeDocument/2006/relationships/image" Target="../media/image36.wmf"/><Relationship Id="rId2" Type="http://schemas.openxmlformats.org/officeDocument/2006/relationships/image" Target="../media/image129.wmf"/><Relationship Id="rId1" Type="http://schemas.openxmlformats.org/officeDocument/2006/relationships/image" Target="../media/image2.png"/><Relationship Id="rId6" Type="http://schemas.openxmlformats.org/officeDocument/2006/relationships/image" Target="../media/image35.wmf"/><Relationship Id="rId11" Type="http://schemas.openxmlformats.org/officeDocument/2006/relationships/image" Target="../media/image131.wmf"/><Relationship Id="rId5" Type="http://schemas.openxmlformats.org/officeDocument/2006/relationships/image" Target="../media/image34.wmf"/><Relationship Id="rId10" Type="http://schemas.openxmlformats.org/officeDocument/2006/relationships/image" Target="../media/image39.wmf"/><Relationship Id="rId4" Type="http://schemas.openxmlformats.org/officeDocument/2006/relationships/image" Target="../media/image33.wmf"/><Relationship Id="rId9" Type="http://schemas.openxmlformats.org/officeDocument/2006/relationships/image" Target="../media/image38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2.png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image" Target="../media/image26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12" Type="http://schemas.openxmlformats.org/officeDocument/2006/relationships/image" Target="../media/image25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11" Type="http://schemas.openxmlformats.org/officeDocument/2006/relationships/image" Target="../media/image15.wmf"/><Relationship Id="rId5" Type="http://schemas.openxmlformats.org/officeDocument/2006/relationships/image" Target="../media/image20.wmf"/><Relationship Id="rId10" Type="http://schemas.openxmlformats.org/officeDocument/2006/relationships/image" Target="../media/image14.wmf"/><Relationship Id="rId4" Type="http://schemas.openxmlformats.org/officeDocument/2006/relationships/image" Target="../media/image19.wmf"/><Relationship Id="rId9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29.wmf"/><Relationship Id="rId7" Type="http://schemas.openxmlformats.org/officeDocument/2006/relationships/image" Target="../media/image14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40.wmf"/><Relationship Id="rId3" Type="http://schemas.openxmlformats.org/officeDocument/2006/relationships/image" Target="../media/image14.wmf"/><Relationship Id="rId7" Type="http://schemas.openxmlformats.org/officeDocument/2006/relationships/image" Target="../media/image34.wmf"/><Relationship Id="rId12" Type="http://schemas.openxmlformats.org/officeDocument/2006/relationships/image" Target="../media/image39.wmf"/><Relationship Id="rId2" Type="http://schemas.openxmlformats.org/officeDocument/2006/relationships/image" Target="../media/image31.wmf"/><Relationship Id="rId1" Type="http://schemas.openxmlformats.org/officeDocument/2006/relationships/image" Target="../media/image2.png"/><Relationship Id="rId6" Type="http://schemas.openxmlformats.org/officeDocument/2006/relationships/image" Target="../media/image33.wmf"/><Relationship Id="rId11" Type="http://schemas.openxmlformats.org/officeDocument/2006/relationships/image" Target="../media/image38.wmf"/><Relationship Id="rId5" Type="http://schemas.openxmlformats.org/officeDocument/2006/relationships/image" Target="../media/image32.wmf"/><Relationship Id="rId15" Type="http://schemas.openxmlformats.org/officeDocument/2006/relationships/image" Target="../media/image8.wmf"/><Relationship Id="rId10" Type="http://schemas.openxmlformats.org/officeDocument/2006/relationships/image" Target="../media/image37.wmf"/><Relationship Id="rId4" Type="http://schemas.openxmlformats.org/officeDocument/2006/relationships/image" Target="../media/image15.wmf"/><Relationship Id="rId9" Type="http://schemas.openxmlformats.org/officeDocument/2006/relationships/image" Target="../media/image36.wmf"/><Relationship Id="rId14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44.wmf"/><Relationship Id="rId7" Type="http://schemas.openxmlformats.org/officeDocument/2006/relationships/image" Target="../media/image36.wmf"/><Relationship Id="rId12" Type="http://schemas.openxmlformats.org/officeDocument/2006/relationships/image" Target="../media/image32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35.wmf"/><Relationship Id="rId11" Type="http://schemas.openxmlformats.org/officeDocument/2006/relationships/image" Target="../media/image46.wmf"/><Relationship Id="rId5" Type="http://schemas.openxmlformats.org/officeDocument/2006/relationships/image" Target="../media/image34.wmf"/><Relationship Id="rId10" Type="http://schemas.openxmlformats.org/officeDocument/2006/relationships/image" Target="../media/image45.wmf"/><Relationship Id="rId4" Type="http://schemas.openxmlformats.org/officeDocument/2006/relationships/image" Target="../media/image33.wmf"/><Relationship Id="rId9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Relationship Id="rId9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139AE88-6047-4512-B5CD-C15E45C41877}" type="datetimeFigureOut">
              <a:rPr lang="ko-KR" altLang="en-US" smtClean="0"/>
              <a:pPr/>
              <a:t>2016-07-31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6FCF354-AC2B-490C-8C73-420731BBDD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CF354-AC2B-490C-8C73-420731BBDDE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E3C-3146-4674-8AAD-867E48845855}" type="datetime1">
              <a:rPr lang="ko-KR" altLang="en-US" smtClean="0"/>
              <a:pPr/>
              <a:t>2016-07-31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796118" y="6356350"/>
            <a:ext cx="2133600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B8203-58E7-41E8-8B0B-0A860B0DA16C}" type="datetime1">
              <a:rPr lang="ko-KR" altLang="en-US" smtClean="0"/>
              <a:pPr/>
              <a:t>2016-07-31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13" Type="http://schemas.openxmlformats.org/officeDocument/2006/relationships/oleObject" Target="../embeddings/oleObject88.bin"/><Relationship Id="rId3" Type="http://schemas.openxmlformats.org/officeDocument/2006/relationships/oleObject" Target="../embeddings/oleObject78.bin"/><Relationship Id="rId7" Type="http://schemas.openxmlformats.org/officeDocument/2006/relationships/oleObject" Target="../embeddings/oleObject82.bin"/><Relationship Id="rId12" Type="http://schemas.openxmlformats.org/officeDocument/2006/relationships/oleObject" Target="../embeddings/oleObject8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81.bin"/><Relationship Id="rId11" Type="http://schemas.openxmlformats.org/officeDocument/2006/relationships/oleObject" Target="../embeddings/oleObject86.bin"/><Relationship Id="rId5" Type="http://schemas.openxmlformats.org/officeDocument/2006/relationships/oleObject" Target="../embeddings/oleObject80.bin"/><Relationship Id="rId10" Type="http://schemas.openxmlformats.org/officeDocument/2006/relationships/oleObject" Target="../embeddings/oleObject85.bin"/><Relationship Id="rId4" Type="http://schemas.openxmlformats.org/officeDocument/2006/relationships/oleObject" Target="../embeddings/oleObject79.bin"/><Relationship Id="rId9" Type="http://schemas.openxmlformats.org/officeDocument/2006/relationships/oleObject" Target="../embeddings/oleObject84.bin"/><Relationship Id="rId14" Type="http://schemas.openxmlformats.org/officeDocument/2006/relationships/oleObject" Target="../embeddings/oleObject8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93.bin"/><Relationship Id="rId5" Type="http://schemas.openxmlformats.org/officeDocument/2006/relationships/oleObject" Target="../embeddings/oleObject92.bin"/><Relationship Id="rId4" Type="http://schemas.openxmlformats.org/officeDocument/2006/relationships/oleObject" Target="../embeddings/oleObject9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9.bin"/><Relationship Id="rId13" Type="http://schemas.openxmlformats.org/officeDocument/2006/relationships/oleObject" Target="../embeddings/oleObject104.bin"/><Relationship Id="rId3" Type="http://schemas.openxmlformats.org/officeDocument/2006/relationships/oleObject" Target="../embeddings/oleObject94.bin"/><Relationship Id="rId7" Type="http://schemas.openxmlformats.org/officeDocument/2006/relationships/oleObject" Target="../embeddings/oleObject98.bin"/><Relationship Id="rId12" Type="http://schemas.openxmlformats.org/officeDocument/2006/relationships/oleObject" Target="../embeddings/oleObject103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07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97.bin"/><Relationship Id="rId11" Type="http://schemas.openxmlformats.org/officeDocument/2006/relationships/oleObject" Target="../embeddings/oleObject102.bin"/><Relationship Id="rId5" Type="http://schemas.openxmlformats.org/officeDocument/2006/relationships/oleObject" Target="../embeddings/oleObject96.bin"/><Relationship Id="rId15" Type="http://schemas.openxmlformats.org/officeDocument/2006/relationships/oleObject" Target="../embeddings/oleObject106.bin"/><Relationship Id="rId10" Type="http://schemas.openxmlformats.org/officeDocument/2006/relationships/oleObject" Target="../embeddings/oleObject101.bin"/><Relationship Id="rId4" Type="http://schemas.openxmlformats.org/officeDocument/2006/relationships/oleObject" Target="../embeddings/oleObject95.bin"/><Relationship Id="rId9" Type="http://schemas.openxmlformats.org/officeDocument/2006/relationships/oleObject" Target="../embeddings/oleObject100.bin"/><Relationship Id="rId14" Type="http://schemas.openxmlformats.org/officeDocument/2006/relationships/oleObject" Target="../embeddings/oleObject10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11.bin"/><Relationship Id="rId5" Type="http://schemas.openxmlformats.org/officeDocument/2006/relationships/oleObject" Target="../embeddings/oleObject110.bin"/><Relationship Id="rId4" Type="http://schemas.openxmlformats.org/officeDocument/2006/relationships/oleObject" Target="../embeddings/oleObject10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3" Type="http://schemas.openxmlformats.org/officeDocument/2006/relationships/oleObject" Target="../embeddings/oleObject112.bin"/><Relationship Id="rId7" Type="http://schemas.openxmlformats.org/officeDocument/2006/relationships/oleObject" Target="../embeddings/oleObject1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15.bin"/><Relationship Id="rId11" Type="http://schemas.openxmlformats.org/officeDocument/2006/relationships/oleObject" Target="../embeddings/oleObject120.bin"/><Relationship Id="rId5" Type="http://schemas.openxmlformats.org/officeDocument/2006/relationships/oleObject" Target="../embeddings/oleObject114.bin"/><Relationship Id="rId10" Type="http://schemas.openxmlformats.org/officeDocument/2006/relationships/oleObject" Target="../embeddings/oleObject119.bin"/><Relationship Id="rId4" Type="http://schemas.openxmlformats.org/officeDocument/2006/relationships/oleObject" Target="../embeddings/oleObject113.bin"/><Relationship Id="rId9" Type="http://schemas.openxmlformats.org/officeDocument/2006/relationships/oleObject" Target="../embeddings/oleObject11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6.bin"/><Relationship Id="rId3" Type="http://schemas.openxmlformats.org/officeDocument/2006/relationships/oleObject" Target="../embeddings/oleObject121.bin"/><Relationship Id="rId7" Type="http://schemas.openxmlformats.org/officeDocument/2006/relationships/oleObject" Target="../embeddings/oleObject1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24.bin"/><Relationship Id="rId5" Type="http://schemas.openxmlformats.org/officeDocument/2006/relationships/oleObject" Target="../embeddings/oleObject123.bin"/><Relationship Id="rId4" Type="http://schemas.openxmlformats.org/officeDocument/2006/relationships/oleObject" Target="../embeddings/oleObject12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2.bin"/><Relationship Id="rId3" Type="http://schemas.openxmlformats.org/officeDocument/2006/relationships/oleObject" Target="../embeddings/oleObject127.bin"/><Relationship Id="rId7" Type="http://schemas.openxmlformats.org/officeDocument/2006/relationships/oleObject" Target="../embeddings/oleObject1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30.bin"/><Relationship Id="rId5" Type="http://schemas.openxmlformats.org/officeDocument/2006/relationships/oleObject" Target="../embeddings/oleObject129.bin"/><Relationship Id="rId4" Type="http://schemas.openxmlformats.org/officeDocument/2006/relationships/oleObject" Target="../embeddings/oleObject12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8.bin"/><Relationship Id="rId3" Type="http://schemas.openxmlformats.org/officeDocument/2006/relationships/oleObject" Target="../embeddings/oleObject133.bin"/><Relationship Id="rId7" Type="http://schemas.openxmlformats.org/officeDocument/2006/relationships/oleObject" Target="../embeddings/oleObject1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36.bin"/><Relationship Id="rId5" Type="http://schemas.openxmlformats.org/officeDocument/2006/relationships/oleObject" Target="../embeddings/oleObject135.bin"/><Relationship Id="rId4" Type="http://schemas.openxmlformats.org/officeDocument/2006/relationships/oleObject" Target="../embeddings/oleObject134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3.bin"/><Relationship Id="rId3" Type="http://schemas.openxmlformats.org/officeDocument/2006/relationships/image" Target="../media/image98.png"/><Relationship Id="rId7" Type="http://schemas.openxmlformats.org/officeDocument/2006/relationships/oleObject" Target="../embeddings/oleObject1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41.bin"/><Relationship Id="rId5" Type="http://schemas.openxmlformats.org/officeDocument/2006/relationships/oleObject" Target="../embeddings/oleObject140.bin"/><Relationship Id="rId4" Type="http://schemas.openxmlformats.org/officeDocument/2006/relationships/oleObject" Target="../embeddings/oleObject13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14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0.bin"/><Relationship Id="rId3" Type="http://schemas.openxmlformats.org/officeDocument/2006/relationships/oleObject" Target="../embeddings/oleObject146.bin"/><Relationship Id="rId7" Type="http://schemas.openxmlformats.org/officeDocument/2006/relationships/oleObject" Target="../embeddings/oleObject14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6.png"/><Relationship Id="rId5" Type="http://schemas.openxmlformats.org/officeDocument/2006/relationships/oleObject" Target="../embeddings/oleObject148.bin"/><Relationship Id="rId10" Type="http://schemas.openxmlformats.org/officeDocument/2006/relationships/oleObject" Target="../embeddings/oleObject152.bin"/><Relationship Id="rId4" Type="http://schemas.openxmlformats.org/officeDocument/2006/relationships/oleObject" Target="../embeddings/oleObject147.bin"/><Relationship Id="rId9" Type="http://schemas.openxmlformats.org/officeDocument/2006/relationships/oleObject" Target="../embeddings/oleObject15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8.bin"/><Relationship Id="rId3" Type="http://schemas.openxmlformats.org/officeDocument/2006/relationships/oleObject" Target="../embeddings/oleObject153.bin"/><Relationship Id="rId7" Type="http://schemas.openxmlformats.org/officeDocument/2006/relationships/oleObject" Target="../embeddings/oleObject157.bin"/><Relationship Id="rId12" Type="http://schemas.openxmlformats.org/officeDocument/2006/relationships/oleObject" Target="../embeddings/oleObject1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56.bin"/><Relationship Id="rId11" Type="http://schemas.openxmlformats.org/officeDocument/2006/relationships/oleObject" Target="../embeddings/oleObject161.bin"/><Relationship Id="rId5" Type="http://schemas.openxmlformats.org/officeDocument/2006/relationships/oleObject" Target="../embeddings/oleObject155.bin"/><Relationship Id="rId10" Type="http://schemas.openxmlformats.org/officeDocument/2006/relationships/oleObject" Target="../embeddings/oleObject160.bin"/><Relationship Id="rId4" Type="http://schemas.openxmlformats.org/officeDocument/2006/relationships/oleObject" Target="../embeddings/oleObject154.bin"/><Relationship Id="rId9" Type="http://schemas.openxmlformats.org/officeDocument/2006/relationships/oleObject" Target="../embeddings/oleObject15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66.bin"/><Relationship Id="rId5" Type="http://schemas.openxmlformats.org/officeDocument/2006/relationships/oleObject" Target="../embeddings/oleObject165.bin"/><Relationship Id="rId4" Type="http://schemas.openxmlformats.org/officeDocument/2006/relationships/oleObject" Target="../embeddings/oleObject164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2.bin"/><Relationship Id="rId3" Type="http://schemas.openxmlformats.org/officeDocument/2006/relationships/oleObject" Target="../embeddings/oleObject167.bin"/><Relationship Id="rId7" Type="http://schemas.openxmlformats.org/officeDocument/2006/relationships/oleObject" Target="../embeddings/oleObject17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70.bin"/><Relationship Id="rId5" Type="http://schemas.openxmlformats.org/officeDocument/2006/relationships/oleObject" Target="../embeddings/oleObject169.bin"/><Relationship Id="rId4" Type="http://schemas.openxmlformats.org/officeDocument/2006/relationships/oleObject" Target="../embeddings/oleObject168.bin"/><Relationship Id="rId9" Type="http://schemas.openxmlformats.org/officeDocument/2006/relationships/oleObject" Target="../embeddings/oleObject17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4.bin"/><Relationship Id="rId7" Type="http://schemas.openxmlformats.org/officeDocument/2006/relationships/image" Target="../media/image12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77.bin"/><Relationship Id="rId5" Type="http://schemas.openxmlformats.org/officeDocument/2006/relationships/oleObject" Target="../embeddings/oleObject176.bin"/><Relationship Id="rId4" Type="http://schemas.openxmlformats.org/officeDocument/2006/relationships/oleObject" Target="../embeddings/oleObject17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179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5.bin"/><Relationship Id="rId13" Type="http://schemas.openxmlformats.org/officeDocument/2006/relationships/oleObject" Target="../embeddings/oleObject190.bin"/><Relationship Id="rId18" Type="http://schemas.openxmlformats.org/officeDocument/2006/relationships/oleObject" Target="../embeddings/oleObject195.bin"/><Relationship Id="rId3" Type="http://schemas.openxmlformats.org/officeDocument/2006/relationships/oleObject" Target="../embeddings/oleObject180.bin"/><Relationship Id="rId21" Type="http://schemas.openxmlformats.org/officeDocument/2006/relationships/oleObject" Target="../embeddings/oleObject198.bin"/><Relationship Id="rId7" Type="http://schemas.openxmlformats.org/officeDocument/2006/relationships/oleObject" Target="../embeddings/oleObject184.bin"/><Relationship Id="rId12" Type="http://schemas.openxmlformats.org/officeDocument/2006/relationships/oleObject" Target="../embeddings/oleObject189.bin"/><Relationship Id="rId17" Type="http://schemas.openxmlformats.org/officeDocument/2006/relationships/oleObject" Target="../embeddings/oleObject194.bin"/><Relationship Id="rId25" Type="http://schemas.openxmlformats.org/officeDocument/2006/relationships/oleObject" Target="../embeddings/oleObject202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93.bin"/><Relationship Id="rId20" Type="http://schemas.openxmlformats.org/officeDocument/2006/relationships/oleObject" Target="../embeddings/oleObject197.bin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183.bin"/><Relationship Id="rId11" Type="http://schemas.openxmlformats.org/officeDocument/2006/relationships/oleObject" Target="../embeddings/oleObject188.bin"/><Relationship Id="rId24" Type="http://schemas.openxmlformats.org/officeDocument/2006/relationships/oleObject" Target="../embeddings/oleObject201.bin"/><Relationship Id="rId5" Type="http://schemas.openxmlformats.org/officeDocument/2006/relationships/oleObject" Target="../embeddings/oleObject182.bin"/><Relationship Id="rId15" Type="http://schemas.openxmlformats.org/officeDocument/2006/relationships/oleObject" Target="../embeddings/oleObject192.bin"/><Relationship Id="rId23" Type="http://schemas.openxmlformats.org/officeDocument/2006/relationships/oleObject" Target="../embeddings/oleObject200.bin"/><Relationship Id="rId10" Type="http://schemas.openxmlformats.org/officeDocument/2006/relationships/oleObject" Target="../embeddings/oleObject187.bin"/><Relationship Id="rId19" Type="http://schemas.openxmlformats.org/officeDocument/2006/relationships/oleObject" Target="../embeddings/oleObject196.bin"/><Relationship Id="rId4" Type="http://schemas.openxmlformats.org/officeDocument/2006/relationships/oleObject" Target="../embeddings/oleObject181.bin"/><Relationship Id="rId9" Type="http://schemas.openxmlformats.org/officeDocument/2006/relationships/oleObject" Target="../embeddings/oleObject186.bin"/><Relationship Id="rId14" Type="http://schemas.openxmlformats.org/officeDocument/2006/relationships/oleObject" Target="../embeddings/oleObject191.bin"/><Relationship Id="rId22" Type="http://schemas.openxmlformats.org/officeDocument/2006/relationships/oleObject" Target="../embeddings/oleObject19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9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5" Type="http://schemas.openxmlformats.org/officeDocument/2006/relationships/oleObject" Target="../embeddings/oleObject204.bin"/><Relationship Id="rId4" Type="http://schemas.openxmlformats.org/officeDocument/2006/relationships/oleObject" Target="../embeddings/oleObject20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oleObject" Target="../embeddings/oleObject28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2.bin"/><Relationship Id="rId12" Type="http://schemas.openxmlformats.org/officeDocument/2006/relationships/oleObject" Target="../embeddings/oleObject27.bin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1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1.bin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30.bin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9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oleObject" Target="../embeddings/oleObject43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7.bin"/><Relationship Id="rId12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6.bin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5.bin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4.bin"/><Relationship Id="rId9" Type="http://schemas.openxmlformats.org/officeDocument/2006/relationships/oleObject" Target="../embeddings/oleObject39.bin"/><Relationship Id="rId14" Type="http://schemas.openxmlformats.org/officeDocument/2006/relationships/oleObject" Target="../embeddings/oleObject4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4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oleObject" Target="../embeddings/oleObject57.bin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51.bin"/><Relationship Id="rId12" Type="http://schemas.openxmlformats.org/officeDocument/2006/relationships/oleObject" Target="../embeddings/oleObject56.bin"/><Relationship Id="rId17" Type="http://schemas.openxmlformats.org/officeDocument/2006/relationships/oleObject" Target="../embeddings/oleObject61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60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50.bin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49.bin"/><Relationship Id="rId15" Type="http://schemas.openxmlformats.org/officeDocument/2006/relationships/oleObject" Target="../embeddings/oleObject59.bin"/><Relationship Id="rId10" Type="http://schemas.openxmlformats.org/officeDocument/2006/relationships/oleObject" Target="../embeddings/oleObject54.bin"/><Relationship Id="rId4" Type="http://schemas.openxmlformats.org/officeDocument/2006/relationships/oleObject" Target="../embeddings/oleObject48.bin"/><Relationship Id="rId9" Type="http://schemas.openxmlformats.org/officeDocument/2006/relationships/oleObject" Target="../embeddings/oleObject53.bin"/><Relationship Id="rId14" Type="http://schemas.openxmlformats.org/officeDocument/2006/relationships/oleObject" Target="../embeddings/oleObject5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oleObject" Target="../embeddings/oleObject72.bin"/><Relationship Id="rId18" Type="http://schemas.openxmlformats.org/officeDocument/2006/relationships/oleObject" Target="../embeddings/oleObject77.bin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6.bin"/><Relationship Id="rId12" Type="http://schemas.openxmlformats.org/officeDocument/2006/relationships/oleObject" Target="../embeddings/oleObject71.bin"/><Relationship Id="rId17" Type="http://schemas.openxmlformats.org/officeDocument/2006/relationships/oleObject" Target="../embeddings/oleObject76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5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65.bin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4.bin"/><Relationship Id="rId15" Type="http://schemas.openxmlformats.org/officeDocument/2006/relationships/oleObject" Target="../embeddings/oleObject74.bin"/><Relationship Id="rId10" Type="http://schemas.openxmlformats.org/officeDocument/2006/relationships/oleObject" Target="../embeddings/oleObject69.bin"/><Relationship Id="rId4" Type="http://schemas.openxmlformats.org/officeDocument/2006/relationships/oleObject" Target="../embeddings/oleObject63.bin"/><Relationship Id="rId9" Type="http://schemas.openxmlformats.org/officeDocument/2006/relationships/oleObject" Target="../embeddings/oleObject68.bin"/><Relationship Id="rId14" Type="http://schemas.openxmlformats.org/officeDocument/2006/relationships/oleObject" Target="../embeddings/oleObject7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85852" y="2214554"/>
            <a:ext cx="688654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2000" b="1" dirty="0" smtClean="0">
                <a:latin typeface="Verdana" pitchFamily="34" charset="0"/>
              </a:rPr>
              <a:t>                       Su </a:t>
            </a:r>
            <a:r>
              <a:rPr lang="en-US" altLang="ko-KR" sz="2000" b="1" dirty="0">
                <a:latin typeface="Verdana" pitchFamily="34" charset="0"/>
              </a:rPr>
              <a:t>Houng </a:t>
            </a:r>
            <a:r>
              <a:rPr lang="en-US" altLang="ko-KR" sz="2000" b="1" dirty="0" smtClean="0">
                <a:latin typeface="Verdana" pitchFamily="34" charset="0"/>
              </a:rPr>
              <a:t>Lee</a:t>
            </a:r>
            <a:endParaRPr lang="en-US" altLang="ko-KR" sz="2000" b="1" dirty="0">
              <a:latin typeface="Verdana" pitchFamily="34" charset="0"/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dirty="0">
                <a:solidFill>
                  <a:schemeClr val="bg1"/>
                </a:solidFill>
                <a:latin typeface="Verdana" pitchFamily="34" charset="0"/>
              </a:rPr>
              <a:t>   </a:t>
            </a:r>
            <a:r>
              <a:rPr lang="en-US" altLang="ko-KR" dirty="0" smtClean="0">
                <a:solidFill>
                  <a:schemeClr val="bg1"/>
                </a:solidFill>
                <a:latin typeface="Verdana" pitchFamily="34" charset="0"/>
              </a:rPr>
              <a:t>      </a:t>
            </a:r>
            <a:endParaRPr lang="en-US" altLang="ko-KR" sz="1600" b="1" dirty="0" smtClean="0">
              <a:latin typeface="Verdana" pitchFamily="34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altLang="ko-KR" sz="1600" dirty="0" smtClean="0">
                <a:latin typeface="Verdana" pitchFamily="34" charset="0"/>
              </a:rPr>
              <a:t>U</a:t>
            </a:r>
            <a:r>
              <a:rPr lang="en-US" altLang="ko-KR" sz="1600" baseline="-25000" dirty="0" smtClean="0">
                <a:latin typeface="Verdana" pitchFamily="34" charset="0"/>
              </a:rPr>
              <a:t>A</a:t>
            </a:r>
            <a:r>
              <a:rPr lang="en-US" altLang="ko-KR" sz="1600" dirty="0" smtClean="0">
                <a:latin typeface="Verdana" pitchFamily="34" charset="0"/>
              </a:rPr>
              <a:t>(1) symmetry </a:t>
            </a:r>
            <a:r>
              <a:rPr lang="en-US" altLang="ko-KR" sz="1600" dirty="0" err="1" smtClean="0">
                <a:latin typeface="Verdana" pitchFamily="34" charset="0"/>
              </a:rPr>
              <a:t>vs</a:t>
            </a:r>
            <a:r>
              <a:rPr lang="en-US" altLang="ko-KR" sz="1600" dirty="0" smtClean="0">
                <a:latin typeface="Verdana" pitchFamily="34" charset="0"/>
              </a:rPr>
              <a:t> </a:t>
            </a:r>
            <a:r>
              <a:rPr lang="en-US" altLang="ko-KR" sz="1600" dirty="0" smtClean="0">
                <a:latin typeface="Symbol" pitchFamily="18" charset="2"/>
              </a:rPr>
              <a:t>c-</a:t>
            </a:r>
            <a:r>
              <a:rPr lang="en-US" altLang="ko-KR" sz="1600" dirty="0" smtClean="0">
                <a:latin typeface="Verdana" pitchFamily="34" charset="0"/>
              </a:rPr>
              <a:t>symmetry breaking 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altLang="ko-KR" sz="1600" dirty="0" smtClean="0">
                <a:latin typeface="Verdana" pitchFamily="34" charset="0"/>
              </a:rPr>
              <a:t>     - Correlation function: 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altLang="ko-KR" sz="1600" dirty="0" smtClean="0">
                <a:latin typeface="Verdana" pitchFamily="34" charset="0"/>
              </a:rPr>
              <a:t>     - QCD sum rules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altLang="ko-KR" sz="1600" dirty="0" smtClean="0">
                <a:latin typeface="Verdana" pitchFamily="34" charset="0"/>
              </a:rPr>
              <a:t>     - Witten </a:t>
            </a:r>
            <a:r>
              <a:rPr lang="en-US" altLang="ko-KR" sz="1600" dirty="0" err="1" smtClean="0">
                <a:latin typeface="Verdana" pitchFamily="34" charset="0"/>
              </a:rPr>
              <a:t>Veneziano</a:t>
            </a:r>
            <a:r>
              <a:rPr lang="en-US" altLang="ko-KR" sz="1600" dirty="0" smtClean="0">
                <a:latin typeface="Verdana" pitchFamily="34" charset="0"/>
              </a:rPr>
              <a:t> formula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AutoNum type="arabicPeriod" startAt="2"/>
            </a:pPr>
            <a:r>
              <a:rPr lang="en-US" altLang="ko-KR" sz="1600" dirty="0" smtClean="0">
                <a:latin typeface="Verdana" pitchFamily="34" charset="0"/>
              </a:rPr>
              <a:t>Conclusion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altLang="ko-KR" sz="1600" dirty="0" smtClean="0">
                <a:latin typeface="Verdana" pitchFamily="34" charset="0"/>
              </a:rPr>
              <a:t>     -Model independent statement on </a:t>
            </a:r>
            <a:r>
              <a:rPr lang="en-US" altLang="ko-KR" sz="1600" dirty="0" smtClean="0">
                <a:latin typeface="Symbol" pitchFamily="18" charset="2"/>
              </a:rPr>
              <a:t>h</a:t>
            </a:r>
            <a:r>
              <a:rPr lang="en-US" altLang="ko-KR" sz="1600" dirty="0" smtClean="0">
                <a:latin typeface="Verdana" pitchFamily="34" charset="0"/>
              </a:rPr>
              <a:t>’ mass and </a:t>
            </a:r>
            <a:r>
              <a:rPr lang="en-US" altLang="ko-KR" sz="1600" dirty="0" smtClean="0">
                <a:latin typeface="Symbol" pitchFamily="18" charset="2"/>
              </a:rPr>
              <a:t>c-</a:t>
            </a:r>
            <a:r>
              <a:rPr lang="en-US" altLang="ko-KR" sz="1600" dirty="0" smtClean="0">
                <a:latin typeface="Verdana" pitchFamily="34" charset="0"/>
              </a:rPr>
              <a:t>symmetry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600" dirty="0" smtClean="0">
                <a:latin typeface="Verdana" pitchFamily="34" charset="0"/>
              </a:rPr>
              <a:t> 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400" b="1" dirty="0" smtClean="0">
                <a:latin typeface="Verdana" pitchFamily="34" charset="0"/>
              </a:rPr>
              <a:t>Ref: </a:t>
            </a:r>
            <a:r>
              <a:rPr lang="en-US" altLang="ko-KR" sz="1400" dirty="0" smtClean="0">
                <a:latin typeface="Verdana" pitchFamily="34" charset="0"/>
              </a:rPr>
              <a:t>  </a:t>
            </a:r>
            <a:r>
              <a:rPr lang="en-US" altLang="ko-KR" sz="1200" dirty="0" smtClean="0">
                <a:latin typeface="Verdana" pitchFamily="34" charset="0"/>
              </a:rPr>
              <a:t>SHL, T. </a:t>
            </a:r>
            <a:r>
              <a:rPr lang="en-US" altLang="ko-KR" sz="1200" dirty="0" err="1" smtClean="0">
                <a:latin typeface="Verdana" pitchFamily="34" charset="0"/>
              </a:rPr>
              <a:t>Hatsuda</a:t>
            </a:r>
            <a:r>
              <a:rPr lang="en-US" altLang="ko-KR" sz="1200" dirty="0" smtClean="0">
                <a:latin typeface="Verdana" pitchFamily="34" charset="0"/>
              </a:rPr>
              <a:t>, PRD 54, R1871 (1996)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200" dirty="0" smtClean="0">
                <a:latin typeface="Verdana" pitchFamily="34" charset="0"/>
              </a:rPr>
              <a:t>           SHL, I. </a:t>
            </a:r>
            <a:r>
              <a:rPr lang="en-US" altLang="ko-KR" sz="1200" dirty="0" err="1" smtClean="0">
                <a:latin typeface="Verdana" pitchFamily="34" charset="0"/>
              </a:rPr>
              <a:t>Zahed</a:t>
            </a:r>
            <a:r>
              <a:rPr lang="en-US" altLang="ko-KR" sz="1200" dirty="0" smtClean="0">
                <a:latin typeface="Verdana" pitchFamily="34" charset="0"/>
              </a:rPr>
              <a:t>,  PRC 63, 045204 (2001)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200" dirty="0" smtClean="0">
                <a:latin typeface="Verdana" pitchFamily="34" charset="0"/>
              </a:rPr>
              <a:t>           Y. Kwon, SHL, K. Morita, G. Wolf, PRD86,034014 (2012) 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200" dirty="0" smtClean="0">
                <a:latin typeface="Verdana" pitchFamily="34" charset="0"/>
              </a:rPr>
              <a:t>           SHL, S. Cho,  IJMP E 22 (2013) 1330008 + P. </a:t>
            </a:r>
            <a:r>
              <a:rPr lang="en-US" altLang="ko-KR" sz="1200" dirty="0" err="1" smtClean="0">
                <a:latin typeface="Verdana" pitchFamily="34" charset="0"/>
              </a:rPr>
              <a:t>Gubler</a:t>
            </a:r>
            <a:r>
              <a:rPr lang="en-US" altLang="ko-KR" sz="1200" dirty="0" smtClean="0">
                <a:latin typeface="Verdana" pitchFamily="34" charset="0"/>
              </a:rPr>
              <a:t>, P. </a:t>
            </a:r>
            <a:r>
              <a:rPr lang="en-US" altLang="ko-KR" sz="1200" dirty="0" err="1" smtClean="0">
                <a:latin typeface="Verdana" pitchFamily="34" charset="0"/>
              </a:rPr>
              <a:t>Mohanty</a:t>
            </a:r>
            <a:r>
              <a:rPr lang="en-US" altLang="ko-KR" sz="1200" dirty="0" smtClean="0">
                <a:latin typeface="Verdana" pitchFamily="34" charset="0"/>
              </a:rPr>
              <a:t>, SHL 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en-US" altLang="ko-KR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84213" y="417502"/>
            <a:ext cx="7634287" cy="15113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tIns="118800" bIns="118800" anchor="ctr" anchorCtr="1"/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Times New Roman" pitchFamily="18" charset="0"/>
              </a:rPr>
              <a:t>U</a:t>
            </a:r>
            <a:r>
              <a:rPr lang="en-US" altLang="ko-KR" sz="3600" b="1" baseline="-25000" dirty="0" smtClean="0">
                <a:solidFill>
                  <a:schemeClr val="bg1"/>
                </a:solidFill>
                <a:latin typeface="Times New Roman" pitchFamily="18" charset="0"/>
              </a:rPr>
              <a:t>A</a:t>
            </a:r>
            <a:r>
              <a:rPr lang="en-US" altLang="ko-KR" sz="3600" b="1" dirty="0" smtClean="0">
                <a:solidFill>
                  <a:schemeClr val="bg1"/>
                </a:solidFill>
                <a:latin typeface="Times New Roman" pitchFamily="18" charset="0"/>
              </a:rPr>
              <a:t>(1) symmetry and QCD sum rules in matter</a:t>
            </a:r>
            <a:endParaRPr lang="en-US" altLang="ko-KR" sz="3600" b="1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6" name="Picture 20" descr="영문_좌우_백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832" y="2348880"/>
            <a:ext cx="1714512" cy="4794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85786" y="928670"/>
            <a:ext cx="7678761" cy="89852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+mj-cs"/>
              </a:rPr>
              <a:t>QCD sum rules for </a:t>
            </a:r>
            <a:r>
              <a:rPr lang="en-US" altLang="ko-KR" sz="3200" dirty="0" smtClean="0">
                <a:solidFill>
                  <a:schemeClr val="bg1"/>
                </a:solidFill>
                <a:latin typeface="Symbol" pitchFamily="18" charset="2"/>
                <a:ea typeface="HY헤드라인M" pitchFamily="18" charset="-127"/>
                <a:cs typeface="+mj-cs"/>
              </a:rPr>
              <a:t>h</a:t>
            </a:r>
            <a:r>
              <a:rPr lang="en-US" altLang="ko-KR" sz="320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+mj-cs"/>
              </a:rPr>
              <a:t>’ s</a:t>
            </a:r>
            <a:endParaRPr kumimoji="0" lang="ko-KR" altLang="en-US" sz="32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07704" y="2276872"/>
            <a:ext cx="5270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</a:pPr>
            <a:r>
              <a:rPr lang="en-US" altLang="ko-KR" dirty="0" smtClean="0"/>
              <a:t>But what will happen to the mass ?</a:t>
            </a:r>
          </a:p>
          <a:p>
            <a:pPr marL="342900" indent="-342900">
              <a:lnSpc>
                <a:spcPct val="200000"/>
              </a:lnSpc>
            </a:pPr>
            <a:r>
              <a:rPr lang="en-US" altLang="ko-KR" dirty="0" smtClean="0"/>
              <a:t>Unfortunately No model independent method </a:t>
            </a:r>
          </a:p>
          <a:p>
            <a:pPr marL="342900" indent="-342900">
              <a:lnSpc>
                <a:spcPct val="200000"/>
              </a:lnSpc>
            </a:pPr>
            <a:r>
              <a:rPr lang="en-US" altLang="ko-KR" dirty="0" smtClean="0"/>
              <a:t>Try QCD sum rule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1406" y="319809"/>
            <a:ext cx="4932642" cy="3667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Symbol" pitchFamily="18" charset="2"/>
              </a:rPr>
              <a:t>h 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‘</a:t>
            </a:r>
            <a:r>
              <a:rPr kumimoji="1" lang="en-US" altLang="ko-KR" i="1" dirty="0" smtClean="0">
                <a:solidFill>
                  <a:schemeClr val="tx1"/>
                </a:solidFill>
                <a:latin typeface="Symbol" pitchFamily="18" charset="2"/>
              </a:rPr>
              <a:t>- </a:t>
            </a:r>
            <a:r>
              <a:rPr kumimoji="1" lang="en-US" altLang="ko-KR" i="1" dirty="0" smtClean="0">
                <a:latin typeface="Symbol" pitchFamily="18" charset="2"/>
              </a:rPr>
              <a:t>p - </a:t>
            </a:r>
            <a:r>
              <a:rPr kumimoji="1" lang="en-US" altLang="ko-KR" i="1" dirty="0" smtClean="0">
                <a:latin typeface="Comic Sans MS" pitchFamily="66" charset="0"/>
              </a:rPr>
              <a:t>S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kumimoji="1" lang="en-US" altLang="ko-KR" i="1" dirty="0" err="1" smtClean="0">
                <a:latin typeface="Arial" charset="0"/>
              </a:rPr>
              <a:t>C</a:t>
            </a:r>
            <a:r>
              <a:rPr kumimoji="1" lang="en-US" altLang="ko-KR" i="1" dirty="0" err="1" smtClean="0">
                <a:solidFill>
                  <a:schemeClr val="tx1"/>
                </a:solidFill>
                <a:latin typeface="Arial" charset="0"/>
              </a:rPr>
              <a:t>orrelators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28009" name="Object 9"/>
          <p:cNvGraphicFramePr>
            <a:graphicFrameLocks noChangeAspect="1"/>
          </p:cNvGraphicFramePr>
          <p:nvPr/>
        </p:nvGraphicFramePr>
        <p:xfrm>
          <a:off x="4427984" y="1014413"/>
          <a:ext cx="3446463" cy="336550"/>
        </p:xfrm>
        <a:graphic>
          <a:graphicData uri="http://schemas.openxmlformats.org/presentationml/2006/ole">
            <p:oleObj spid="_x0000_s231426" name="Equation" r:id="rId3" imgW="2323800" imgH="228600" progId="Equation.3">
              <p:embed/>
            </p:oleObj>
          </a:graphicData>
        </a:graphic>
      </p:graphicFrame>
      <p:sp>
        <p:nvSpPr>
          <p:cNvPr id="44" name="직사각형 43"/>
          <p:cNvSpPr/>
          <p:nvPr/>
        </p:nvSpPr>
        <p:spPr>
          <a:xfrm>
            <a:off x="85344" y="285728"/>
            <a:ext cx="4198624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07504" y="1844824"/>
            <a:ext cx="7776864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4 quark operators</a:t>
            </a:r>
            <a:r>
              <a:rPr kumimoji="1" lang="en-US" altLang="ko-KR" sz="1600" dirty="0" smtClean="0">
                <a:latin typeface="Arial" charset="0"/>
              </a:rPr>
              <a:t>:</a:t>
            </a:r>
            <a:endParaRPr kumimoji="1" lang="en-US" altLang="ko-KR" sz="1600" dirty="0">
              <a:latin typeface="Arial" charset="0"/>
            </a:endParaRPr>
          </a:p>
        </p:txBody>
      </p:sp>
      <p:graphicFrame>
        <p:nvGraphicFramePr>
          <p:cNvPr id="221201" name="Object 17"/>
          <p:cNvGraphicFramePr>
            <a:graphicFrameLocks noChangeAspect="1"/>
          </p:cNvGraphicFramePr>
          <p:nvPr/>
        </p:nvGraphicFramePr>
        <p:xfrm>
          <a:off x="827584" y="1001713"/>
          <a:ext cx="2579687" cy="411162"/>
        </p:xfrm>
        <a:graphic>
          <a:graphicData uri="http://schemas.openxmlformats.org/presentationml/2006/ole">
            <p:oleObj spid="_x0000_s231433" name="Equation" r:id="rId4" imgW="1739880" imgH="279360" progId="Equation.3">
              <p:embed/>
            </p:oleObj>
          </a:graphicData>
        </a:graphic>
      </p:graphicFrame>
      <p:graphicFrame>
        <p:nvGraphicFramePr>
          <p:cNvPr id="221202" name="Object 18"/>
          <p:cNvGraphicFramePr>
            <a:graphicFrameLocks noChangeAspect="1"/>
          </p:cNvGraphicFramePr>
          <p:nvPr/>
        </p:nvGraphicFramePr>
        <p:xfrm>
          <a:off x="323528" y="3342481"/>
          <a:ext cx="5683250" cy="593725"/>
        </p:xfrm>
        <a:graphic>
          <a:graphicData uri="http://schemas.openxmlformats.org/presentationml/2006/ole">
            <p:oleObj spid="_x0000_s231434" name="Equation" r:id="rId5" imgW="4813200" imgH="507960" progId="Equation.3">
              <p:embed/>
            </p:oleObj>
          </a:graphicData>
        </a:graphic>
      </p:graphicFrame>
      <p:graphicFrame>
        <p:nvGraphicFramePr>
          <p:cNvPr id="221203" name="Object 19"/>
          <p:cNvGraphicFramePr>
            <a:graphicFrameLocks noChangeAspect="1"/>
          </p:cNvGraphicFramePr>
          <p:nvPr/>
        </p:nvGraphicFramePr>
        <p:xfrm>
          <a:off x="350367" y="4206081"/>
          <a:ext cx="5759450" cy="593725"/>
        </p:xfrm>
        <a:graphic>
          <a:graphicData uri="http://schemas.openxmlformats.org/presentationml/2006/ole">
            <p:oleObj spid="_x0000_s231435" name="Equation" r:id="rId6" imgW="4876560" imgH="507960" progId="Equation.3">
              <p:embed/>
            </p:oleObj>
          </a:graphicData>
        </a:graphic>
      </p:graphicFrame>
      <p:graphicFrame>
        <p:nvGraphicFramePr>
          <p:cNvPr id="221205" name="Object 21"/>
          <p:cNvGraphicFramePr>
            <a:graphicFrameLocks noChangeAspect="1"/>
          </p:cNvGraphicFramePr>
          <p:nvPr/>
        </p:nvGraphicFramePr>
        <p:xfrm>
          <a:off x="408583" y="5139531"/>
          <a:ext cx="5486400" cy="593725"/>
        </p:xfrm>
        <a:graphic>
          <a:graphicData uri="http://schemas.openxmlformats.org/presentationml/2006/ole">
            <p:oleObj spid="_x0000_s231436" name="Equation" r:id="rId7" imgW="4647960" imgH="507960" progId="Equation.3">
              <p:embed/>
            </p:oleObj>
          </a:graphicData>
        </a:graphic>
      </p:graphicFrame>
      <p:cxnSp>
        <p:nvCxnSpPr>
          <p:cNvPr id="52" name="직선 화살표 연결선 51"/>
          <p:cNvCxnSpPr/>
          <p:nvPr/>
        </p:nvCxnSpPr>
        <p:spPr>
          <a:xfrm>
            <a:off x="3302695" y="4061420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/>
          <p:cNvCxnSpPr/>
          <p:nvPr/>
        </p:nvCxnSpPr>
        <p:spPr>
          <a:xfrm>
            <a:off x="2222575" y="4074120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/>
          <p:nvPr/>
        </p:nvCxnSpPr>
        <p:spPr>
          <a:xfrm>
            <a:off x="998439" y="5021535"/>
            <a:ext cx="0" cy="28803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타원 29"/>
          <p:cNvSpPr/>
          <p:nvPr/>
        </p:nvSpPr>
        <p:spPr>
          <a:xfrm>
            <a:off x="4094783" y="2645271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순서도: 가산 접합 30"/>
          <p:cNvSpPr/>
          <p:nvPr/>
        </p:nvSpPr>
        <p:spPr>
          <a:xfrm>
            <a:off x="4022775" y="2789287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순서도: 가산 접합 31"/>
          <p:cNvSpPr/>
          <p:nvPr/>
        </p:nvSpPr>
        <p:spPr>
          <a:xfrm>
            <a:off x="5246911" y="2789287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/>
          <p:cNvSpPr/>
          <p:nvPr/>
        </p:nvSpPr>
        <p:spPr>
          <a:xfrm>
            <a:off x="1958486" y="2624063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순서도: 가산 접합 36"/>
          <p:cNvSpPr/>
          <p:nvPr/>
        </p:nvSpPr>
        <p:spPr>
          <a:xfrm>
            <a:off x="1899111" y="2768079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2678499" y="2624063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순서도: 가산 접합 39"/>
          <p:cNvSpPr/>
          <p:nvPr/>
        </p:nvSpPr>
        <p:spPr>
          <a:xfrm>
            <a:off x="3015299" y="2768079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48" name="직사각형 47"/>
          <p:cNvSpPr/>
          <p:nvPr/>
        </p:nvSpPr>
        <p:spPr>
          <a:xfrm>
            <a:off x="2226767" y="2501255"/>
            <a:ext cx="597272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Freeform 67"/>
          <p:cNvSpPr>
            <a:spLocks/>
          </p:cNvSpPr>
          <p:nvPr/>
        </p:nvSpPr>
        <p:spPr bwMode="auto">
          <a:xfrm>
            <a:off x="2188667" y="2607211"/>
            <a:ext cx="108000" cy="360000"/>
          </a:xfrm>
          <a:custGeom>
            <a:avLst/>
            <a:gdLst>
              <a:gd name="T0" fmla="*/ 39 w 159"/>
              <a:gd name="T1" fmla="*/ 267 h 507"/>
              <a:gd name="T2" fmla="*/ 116 w 159"/>
              <a:gd name="T3" fmla="*/ 218 h 507"/>
              <a:gd name="T4" fmla="*/ 116 w 159"/>
              <a:gd name="T5" fmla="*/ 267 h 507"/>
              <a:gd name="T6" fmla="*/ 0 w 159"/>
              <a:gd name="T7" fmla="*/ 193 h 507"/>
              <a:gd name="T8" fmla="*/ 116 w 159"/>
              <a:gd name="T9" fmla="*/ 145 h 507"/>
              <a:gd name="T10" fmla="*/ 116 w 159"/>
              <a:gd name="T11" fmla="*/ 193 h 507"/>
              <a:gd name="T12" fmla="*/ 0 w 159"/>
              <a:gd name="T13" fmla="*/ 121 h 507"/>
              <a:gd name="T14" fmla="*/ 116 w 159"/>
              <a:gd name="T15" fmla="*/ 73 h 507"/>
              <a:gd name="T16" fmla="*/ 116 w 159"/>
              <a:gd name="T17" fmla="*/ 121 h 507"/>
              <a:gd name="T18" fmla="*/ 0 w 159"/>
              <a:gd name="T19" fmla="*/ 48 h 507"/>
              <a:gd name="T20" fmla="*/ 116 w 159"/>
              <a:gd name="T21" fmla="*/ 0 h 507"/>
              <a:gd name="T22" fmla="*/ 116 w 159"/>
              <a:gd name="T23" fmla="*/ 48 h 507"/>
              <a:gd name="T24" fmla="*/ 39 w 159"/>
              <a:gd name="T25" fmla="*/ 0 h 5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9"/>
              <a:gd name="T40" fmla="*/ 0 h 507"/>
              <a:gd name="T41" fmla="*/ 159 w 159"/>
              <a:gd name="T42" fmla="*/ 507 h 5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34925">
            <a:solidFill>
              <a:srgbClr val="FF0000"/>
            </a:solidFill>
            <a:round/>
            <a:headEnd/>
            <a:tailEnd/>
          </a:ln>
          <a:scene3d>
            <a:camera prst="orthographicFront">
              <a:rot lat="21593999" lon="21593999" rev="4500000"/>
            </a:camera>
            <a:lightRig rig="threePt" dir="t"/>
          </a:scene3d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0" name="Freeform 67"/>
          <p:cNvSpPr>
            <a:spLocks/>
          </p:cNvSpPr>
          <p:nvPr/>
        </p:nvSpPr>
        <p:spPr bwMode="auto">
          <a:xfrm>
            <a:off x="2800747" y="2776627"/>
            <a:ext cx="108000" cy="360000"/>
          </a:xfrm>
          <a:custGeom>
            <a:avLst/>
            <a:gdLst>
              <a:gd name="T0" fmla="*/ 39 w 159"/>
              <a:gd name="T1" fmla="*/ 267 h 507"/>
              <a:gd name="T2" fmla="*/ 116 w 159"/>
              <a:gd name="T3" fmla="*/ 218 h 507"/>
              <a:gd name="T4" fmla="*/ 116 w 159"/>
              <a:gd name="T5" fmla="*/ 267 h 507"/>
              <a:gd name="T6" fmla="*/ 0 w 159"/>
              <a:gd name="T7" fmla="*/ 193 h 507"/>
              <a:gd name="T8" fmla="*/ 116 w 159"/>
              <a:gd name="T9" fmla="*/ 145 h 507"/>
              <a:gd name="T10" fmla="*/ 116 w 159"/>
              <a:gd name="T11" fmla="*/ 193 h 507"/>
              <a:gd name="T12" fmla="*/ 0 w 159"/>
              <a:gd name="T13" fmla="*/ 121 h 507"/>
              <a:gd name="T14" fmla="*/ 116 w 159"/>
              <a:gd name="T15" fmla="*/ 73 h 507"/>
              <a:gd name="T16" fmla="*/ 116 w 159"/>
              <a:gd name="T17" fmla="*/ 121 h 507"/>
              <a:gd name="T18" fmla="*/ 0 w 159"/>
              <a:gd name="T19" fmla="*/ 48 h 507"/>
              <a:gd name="T20" fmla="*/ 116 w 159"/>
              <a:gd name="T21" fmla="*/ 0 h 507"/>
              <a:gd name="T22" fmla="*/ 116 w 159"/>
              <a:gd name="T23" fmla="*/ 48 h 507"/>
              <a:gd name="T24" fmla="*/ 39 w 159"/>
              <a:gd name="T25" fmla="*/ 0 h 5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9"/>
              <a:gd name="T40" fmla="*/ 0 h 507"/>
              <a:gd name="T41" fmla="*/ 159 w 159"/>
              <a:gd name="T42" fmla="*/ 507 h 5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34925">
            <a:solidFill>
              <a:srgbClr val="FF0000"/>
            </a:solidFill>
            <a:round/>
            <a:headEnd/>
            <a:tailEnd/>
          </a:ln>
          <a:scene3d>
            <a:camera prst="orthographicFront">
              <a:rot lat="21593999" lon="21593999" rev="4500000"/>
            </a:camera>
            <a:lightRig rig="threePt" dir="t"/>
          </a:scene3d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" name="Freeform 67"/>
          <p:cNvSpPr>
            <a:spLocks/>
          </p:cNvSpPr>
          <p:nvPr/>
        </p:nvSpPr>
        <p:spPr bwMode="auto">
          <a:xfrm>
            <a:off x="2510607" y="2704579"/>
            <a:ext cx="108000" cy="360000"/>
          </a:xfrm>
          <a:custGeom>
            <a:avLst/>
            <a:gdLst>
              <a:gd name="T0" fmla="*/ 39 w 159"/>
              <a:gd name="T1" fmla="*/ 267 h 507"/>
              <a:gd name="T2" fmla="*/ 116 w 159"/>
              <a:gd name="T3" fmla="*/ 218 h 507"/>
              <a:gd name="T4" fmla="*/ 116 w 159"/>
              <a:gd name="T5" fmla="*/ 267 h 507"/>
              <a:gd name="T6" fmla="*/ 0 w 159"/>
              <a:gd name="T7" fmla="*/ 193 h 507"/>
              <a:gd name="T8" fmla="*/ 116 w 159"/>
              <a:gd name="T9" fmla="*/ 145 h 507"/>
              <a:gd name="T10" fmla="*/ 116 w 159"/>
              <a:gd name="T11" fmla="*/ 193 h 507"/>
              <a:gd name="T12" fmla="*/ 0 w 159"/>
              <a:gd name="T13" fmla="*/ 121 h 507"/>
              <a:gd name="T14" fmla="*/ 116 w 159"/>
              <a:gd name="T15" fmla="*/ 73 h 507"/>
              <a:gd name="T16" fmla="*/ 116 w 159"/>
              <a:gd name="T17" fmla="*/ 121 h 507"/>
              <a:gd name="T18" fmla="*/ 0 w 159"/>
              <a:gd name="T19" fmla="*/ 48 h 507"/>
              <a:gd name="T20" fmla="*/ 116 w 159"/>
              <a:gd name="T21" fmla="*/ 0 h 507"/>
              <a:gd name="T22" fmla="*/ 116 w 159"/>
              <a:gd name="T23" fmla="*/ 48 h 507"/>
              <a:gd name="T24" fmla="*/ 39 w 159"/>
              <a:gd name="T25" fmla="*/ 0 h 5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9"/>
              <a:gd name="T40" fmla="*/ 0 h 507"/>
              <a:gd name="T41" fmla="*/ 159 w 159"/>
              <a:gd name="T42" fmla="*/ 507 h 5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34925">
            <a:solidFill>
              <a:srgbClr val="FF0000"/>
            </a:solidFill>
            <a:round/>
            <a:headEnd/>
            <a:tailEnd/>
          </a:ln>
          <a:scene3d>
            <a:camera prst="orthographicFront">
              <a:rot lat="21593999" lon="21593999" rev="4500000"/>
            </a:camera>
            <a:lightRig rig="threePt" dir="t"/>
          </a:scene3d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4" name="Freeform 67"/>
          <p:cNvSpPr>
            <a:spLocks/>
          </p:cNvSpPr>
          <p:nvPr/>
        </p:nvSpPr>
        <p:spPr bwMode="auto">
          <a:xfrm>
            <a:off x="4662339" y="2759611"/>
            <a:ext cx="108000" cy="360000"/>
          </a:xfrm>
          <a:custGeom>
            <a:avLst/>
            <a:gdLst>
              <a:gd name="T0" fmla="*/ 39 w 159"/>
              <a:gd name="T1" fmla="*/ 267 h 507"/>
              <a:gd name="T2" fmla="*/ 116 w 159"/>
              <a:gd name="T3" fmla="*/ 218 h 507"/>
              <a:gd name="T4" fmla="*/ 116 w 159"/>
              <a:gd name="T5" fmla="*/ 267 h 507"/>
              <a:gd name="T6" fmla="*/ 0 w 159"/>
              <a:gd name="T7" fmla="*/ 193 h 507"/>
              <a:gd name="T8" fmla="*/ 116 w 159"/>
              <a:gd name="T9" fmla="*/ 145 h 507"/>
              <a:gd name="T10" fmla="*/ 116 w 159"/>
              <a:gd name="T11" fmla="*/ 193 h 507"/>
              <a:gd name="T12" fmla="*/ 0 w 159"/>
              <a:gd name="T13" fmla="*/ 121 h 507"/>
              <a:gd name="T14" fmla="*/ 116 w 159"/>
              <a:gd name="T15" fmla="*/ 73 h 507"/>
              <a:gd name="T16" fmla="*/ 116 w 159"/>
              <a:gd name="T17" fmla="*/ 121 h 507"/>
              <a:gd name="T18" fmla="*/ 0 w 159"/>
              <a:gd name="T19" fmla="*/ 48 h 507"/>
              <a:gd name="T20" fmla="*/ 116 w 159"/>
              <a:gd name="T21" fmla="*/ 0 h 507"/>
              <a:gd name="T22" fmla="*/ 116 w 159"/>
              <a:gd name="T23" fmla="*/ 48 h 507"/>
              <a:gd name="T24" fmla="*/ 39 w 159"/>
              <a:gd name="T25" fmla="*/ 0 h 5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9"/>
              <a:gd name="T40" fmla="*/ 0 h 507"/>
              <a:gd name="T41" fmla="*/ 159 w 159"/>
              <a:gd name="T42" fmla="*/ 507 h 5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34925">
            <a:solidFill>
              <a:srgbClr val="FF0000"/>
            </a:solidFill>
            <a:round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anchor="ctr"/>
          <a:lstStyle/>
          <a:p>
            <a:endParaRPr lang="ko-KR" altLang="en-US"/>
          </a:p>
        </p:txBody>
      </p:sp>
      <p:sp useBgFill="1">
        <p:nvSpPr>
          <p:cNvPr id="63" name="직사각형 62"/>
          <p:cNvSpPr/>
          <p:nvPr/>
        </p:nvSpPr>
        <p:spPr>
          <a:xfrm>
            <a:off x="4461892" y="2492896"/>
            <a:ext cx="504056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9" name="그룹 68"/>
          <p:cNvGrpSpPr/>
          <p:nvPr/>
        </p:nvGrpSpPr>
        <p:grpSpPr>
          <a:xfrm>
            <a:off x="1619672" y="3356992"/>
            <a:ext cx="7272808" cy="2376264"/>
            <a:chOff x="1619672" y="3356992"/>
            <a:chExt cx="7272808" cy="2376264"/>
          </a:xfrm>
        </p:grpSpPr>
        <p:sp>
          <p:nvSpPr>
            <p:cNvPr id="56" name="Text Box 7"/>
            <p:cNvSpPr txBox="1">
              <a:spLocks noChangeArrowheads="1"/>
            </p:cNvSpPr>
            <p:nvPr/>
          </p:nvSpPr>
          <p:spPr bwMode="auto">
            <a:xfrm>
              <a:off x="6732240" y="4302271"/>
              <a:ext cx="2160240" cy="35086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indent="-457200" latinLnBrk="1">
                <a:lnSpc>
                  <a:spcPct val="105000"/>
                </a:lnSpc>
                <a:spcBef>
                  <a:spcPct val="50000"/>
                </a:spcBef>
              </a:pPr>
              <a:r>
                <a:rPr kumimoji="1" lang="en-US" altLang="ko-KR" sz="1600" dirty="0" smtClean="0">
                  <a:latin typeface="Arial" charset="0"/>
                </a:rPr>
                <a:t> Vacuum Saturation</a:t>
              </a:r>
            </a:p>
          </p:txBody>
        </p:sp>
        <p:graphicFrame>
          <p:nvGraphicFramePr>
            <p:cNvPr id="221209" name="Object 25"/>
            <p:cNvGraphicFramePr>
              <a:graphicFrameLocks noChangeAspect="1"/>
            </p:cNvGraphicFramePr>
            <p:nvPr/>
          </p:nvGraphicFramePr>
          <p:xfrm>
            <a:off x="6752976" y="5157192"/>
            <a:ext cx="1995488" cy="355600"/>
          </p:xfrm>
          <a:graphic>
            <a:graphicData uri="http://schemas.openxmlformats.org/presentationml/2006/ole">
              <p:oleObj spid="_x0000_s231439" name="Equation" r:id="rId8" imgW="1346040" imgH="241200" progId="Equation.3">
                <p:embed/>
              </p:oleObj>
            </a:graphicData>
          </a:graphic>
        </p:graphicFrame>
        <p:graphicFrame>
          <p:nvGraphicFramePr>
            <p:cNvPr id="221207" name="Object 23"/>
            <p:cNvGraphicFramePr>
              <a:graphicFrameLocks noChangeAspect="1"/>
            </p:cNvGraphicFramePr>
            <p:nvPr/>
          </p:nvGraphicFramePr>
          <p:xfrm>
            <a:off x="1619672" y="3356992"/>
            <a:ext cx="1656184" cy="554037"/>
          </p:xfrm>
          <a:graphic>
            <a:graphicData uri="http://schemas.openxmlformats.org/presentationml/2006/ole">
              <p:oleObj spid="_x0000_s231437" name="Equation" r:id="rId9" imgW="927000" imgH="419040" progId="Equation.3">
                <p:embed/>
              </p:oleObj>
            </a:graphicData>
          </a:graphic>
        </p:graphicFrame>
        <p:graphicFrame>
          <p:nvGraphicFramePr>
            <p:cNvPr id="231446" name="Object 22"/>
            <p:cNvGraphicFramePr>
              <a:graphicFrameLocks noChangeAspect="1"/>
            </p:cNvGraphicFramePr>
            <p:nvPr/>
          </p:nvGraphicFramePr>
          <p:xfrm>
            <a:off x="4283968" y="3356992"/>
            <a:ext cx="1722092" cy="554038"/>
          </p:xfrm>
          <a:graphic>
            <a:graphicData uri="http://schemas.openxmlformats.org/presentationml/2006/ole">
              <p:oleObj spid="_x0000_s231446" name="Equation" r:id="rId10" imgW="965160" imgH="419040" progId="Equation.3">
                <p:embed/>
              </p:oleObj>
            </a:graphicData>
          </a:graphic>
        </p:graphicFrame>
        <p:graphicFrame>
          <p:nvGraphicFramePr>
            <p:cNvPr id="231447" name="Object 23"/>
            <p:cNvGraphicFramePr>
              <a:graphicFrameLocks noChangeAspect="1"/>
            </p:cNvGraphicFramePr>
            <p:nvPr/>
          </p:nvGraphicFramePr>
          <p:xfrm>
            <a:off x="1619672" y="4221088"/>
            <a:ext cx="1656185" cy="554037"/>
          </p:xfrm>
          <a:graphic>
            <a:graphicData uri="http://schemas.openxmlformats.org/presentationml/2006/ole">
              <p:oleObj spid="_x0000_s231447" name="Equation" r:id="rId11" imgW="927000" imgH="419040" progId="Equation.3">
                <p:embed/>
              </p:oleObj>
            </a:graphicData>
          </a:graphic>
        </p:graphicFrame>
        <p:graphicFrame>
          <p:nvGraphicFramePr>
            <p:cNvPr id="231448" name="Object 24"/>
            <p:cNvGraphicFramePr>
              <a:graphicFrameLocks noChangeAspect="1"/>
            </p:cNvGraphicFramePr>
            <p:nvPr/>
          </p:nvGraphicFramePr>
          <p:xfrm>
            <a:off x="1619672" y="5179219"/>
            <a:ext cx="1656185" cy="554037"/>
          </p:xfrm>
          <a:graphic>
            <a:graphicData uri="http://schemas.openxmlformats.org/presentationml/2006/ole">
              <p:oleObj spid="_x0000_s231448" name="Equation" r:id="rId12" imgW="927000" imgH="419040" progId="Equation.3">
                <p:embed/>
              </p:oleObj>
            </a:graphicData>
          </a:graphic>
        </p:graphicFrame>
        <p:graphicFrame>
          <p:nvGraphicFramePr>
            <p:cNvPr id="231449" name="Object 25"/>
            <p:cNvGraphicFramePr>
              <a:graphicFrameLocks noChangeAspect="1"/>
            </p:cNvGraphicFramePr>
            <p:nvPr/>
          </p:nvGraphicFramePr>
          <p:xfrm>
            <a:off x="4283968" y="4243115"/>
            <a:ext cx="1722092" cy="554037"/>
          </p:xfrm>
          <a:graphic>
            <a:graphicData uri="http://schemas.openxmlformats.org/presentationml/2006/ole">
              <p:oleObj spid="_x0000_s231449" name="Equation" r:id="rId13" imgW="965160" imgH="419040" progId="Equation.3">
                <p:embed/>
              </p:oleObj>
            </a:graphicData>
          </a:graphic>
        </p:graphicFrame>
        <p:graphicFrame>
          <p:nvGraphicFramePr>
            <p:cNvPr id="231450" name="Object 26"/>
            <p:cNvGraphicFramePr>
              <a:graphicFrameLocks noChangeAspect="1"/>
            </p:cNvGraphicFramePr>
            <p:nvPr/>
          </p:nvGraphicFramePr>
          <p:xfrm>
            <a:off x="4294237" y="5179219"/>
            <a:ext cx="1722092" cy="554037"/>
          </p:xfrm>
          <a:graphic>
            <a:graphicData uri="http://schemas.openxmlformats.org/presentationml/2006/ole">
              <p:oleObj spid="_x0000_s231450" name="Equation" r:id="rId14" imgW="965160" imgH="419040" progId="Equation.3">
                <p:embed/>
              </p:oleObj>
            </a:graphicData>
          </a:graphic>
        </p:graphicFrame>
      </p:grpSp>
      <p:cxnSp>
        <p:nvCxnSpPr>
          <p:cNvPr id="68" name="직선 연결선 67"/>
          <p:cNvCxnSpPr/>
          <p:nvPr/>
        </p:nvCxnSpPr>
        <p:spPr>
          <a:xfrm>
            <a:off x="4546600" y="2780928"/>
            <a:ext cx="3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4427984" y="332656"/>
            <a:ext cx="244827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err="1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Gubler</a:t>
            </a:r>
            <a:r>
              <a:rPr kumimoji="1" lang="en-US" altLang="ko-KR" sz="16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, </a:t>
            </a:r>
            <a:r>
              <a:rPr kumimoji="1" lang="en-US" altLang="ko-KR" sz="1600" dirty="0" err="1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Mohanty</a:t>
            </a:r>
            <a:r>
              <a:rPr kumimoji="1" lang="en-US" altLang="ko-KR" sz="16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, SHL </a:t>
            </a:r>
            <a:endParaRPr kumimoji="1" lang="en-US" altLang="ko-KR" sz="1600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1406" y="319809"/>
            <a:ext cx="4932642" cy="3652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Symbol" pitchFamily="18" charset="2"/>
              </a:rPr>
              <a:t>h 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‘</a:t>
            </a:r>
            <a:r>
              <a:rPr kumimoji="1" lang="en-US" altLang="ko-KR" i="1" dirty="0" smtClean="0">
                <a:latin typeface="Symbol" pitchFamily="18" charset="2"/>
              </a:rPr>
              <a:t>  </a:t>
            </a:r>
            <a:r>
              <a:rPr kumimoji="1" lang="en-US" altLang="ko-KR" i="1" dirty="0" err="1" smtClean="0">
                <a:solidFill>
                  <a:schemeClr val="tx1"/>
                </a:solidFill>
                <a:latin typeface="Arial" charset="0"/>
              </a:rPr>
              <a:t>correlator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: to go beyond 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28009" name="Object 9"/>
          <p:cNvGraphicFramePr>
            <a:graphicFrameLocks noChangeAspect="1"/>
          </p:cNvGraphicFramePr>
          <p:nvPr/>
        </p:nvGraphicFramePr>
        <p:xfrm>
          <a:off x="4283968" y="1014413"/>
          <a:ext cx="1092200" cy="336550"/>
        </p:xfrm>
        <a:graphic>
          <a:graphicData uri="http://schemas.openxmlformats.org/presentationml/2006/ole">
            <p:oleObj spid="_x0000_s221186" name="Equation" r:id="rId3" imgW="736560" imgH="228600" progId="Equation.3">
              <p:embed/>
            </p:oleObj>
          </a:graphicData>
        </a:graphic>
      </p:graphicFrame>
      <p:sp>
        <p:nvSpPr>
          <p:cNvPr id="44" name="직사각형 43"/>
          <p:cNvSpPr/>
          <p:nvPr/>
        </p:nvSpPr>
        <p:spPr>
          <a:xfrm>
            <a:off x="85344" y="285728"/>
            <a:ext cx="4198624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07504" y="1844824"/>
            <a:ext cx="7776864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Estimate disconnected contribution to 4 quark operators</a:t>
            </a:r>
            <a:r>
              <a:rPr kumimoji="1" lang="en-US" altLang="ko-KR" sz="1600" dirty="0" smtClean="0">
                <a:latin typeface="Arial" charset="0"/>
              </a:rPr>
              <a:t>:</a:t>
            </a:r>
            <a:endParaRPr kumimoji="1" lang="en-US" altLang="ko-KR" sz="1600" dirty="0">
              <a:latin typeface="Arial" charset="0"/>
            </a:endParaRP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251520" y="2492896"/>
            <a:ext cx="3672408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 Or use PS </a:t>
            </a:r>
            <a:r>
              <a:rPr kumimoji="1" lang="en-US" altLang="ko-KR" sz="1600" dirty="0" err="1" smtClean="0">
                <a:latin typeface="Arial" charset="0"/>
              </a:rPr>
              <a:t>gluonic</a:t>
            </a:r>
            <a:r>
              <a:rPr kumimoji="1" lang="en-US" altLang="ko-KR" sz="1600" dirty="0" smtClean="0">
                <a:latin typeface="Arial" charset="0"/>
              </a:rPr>
              <a:t> correlation</a:t>
            </a:r>
          </a:p>
        </p:txBody>
      </p:sp>
      <p:graphicFrame>
        <p:nvGraphicFramePr>
          <p:cNvPr id="221201" name="Object 17"/>
          <p:cNvGraphicFramePr>
            <a:graphicFrameLocks noChangeAspect="1"/>
          </p:cNvGraphicFramePr>
          <p:nvPr/>
        </p:nvGraphicFramePr>
        <p:xfrm>
          <a:off x="827584" y="1001713"/>
          <a:ext cx="2579687" cy="411162"/>
        </p:xfrm>
        <a:graphic>
          <a:graphicData uri="http://schemas.openxmlformats.org/presentationml/2006/ole">
            <p:oleObj spid="_x0000_s221201" name="Equation" r:id="rId4" imgW="1739880" imgH="279360" progId="Equation.3">
              <p:embed/>
            </p:oleObj>
          </a:graphicData>
        </a:graphic>
      </p:graphicFrame>
      <p:graphicFrame>
        <p:nvGraphicFramePr>
          <p:cNvPr id="221210" name="Object 26"/>
          <p:cNvGraphicFramePr>
            <a:graphicFrameLocks noChangeAspect="1"/>
          </p:cNvGraphicFramePr>
          <p:nvPr/>
        </p:nvGraphicFramePr>
        <p:xfrm>
          <a:off x="757238" y="3141663"/>
          <a:ext cx="2481262" cy="623887"/>
        </p:xfrm>
        <a:graphic>
          <a:graphicData uri="http://schemas.openxmlformats.org/presentationml/2006/ole">
            <p:oleObj spid="_x0000_s221210" name="Equation" r:id="rId5" imgW="1562040" imgH="393480" progId="Equation.3">
              <p:embed/>
            </p:oleObj>
          </a:graphicData>
        </a:graphic>
      </p:graphicFrame>
      <p:graphicFrame>
        <p:nvGraphicFramePr>
          <p:cNvPr id="221211" name="Object 27"/>
          <p:cNvGraphicFramePr>
            <a:graphicFrameLocks noChangeAspect="1"/>
          </p:cNvGraphicFramePr>
          <p:nvPr/>
        </p:nvGraphicFramePr>
        <p:xfrm>
          <a:off x="880889" y="4162425"/>
          <a:ext cx="2466975" cy="355600"/>
        </p:xfrm>
        <a:graphic>
          <a:graphicData uri="http://schemas.openxmlformats.org/presentationml/2006/ole">
            <p:oleObj spid="_x0000_s221211" name="Equation" r:id="rId6" imgW="1663560" imgH="241200" progId="Equation.3">
              <p:embed/>
            </p:oleObj>
          </a:graphicData>
        </a:graphic>
      </p:graphicFrame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899592" y="4928740"/>
            <a:ext cx="2411760" cy="732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1.  Low energy theorem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2.  Large </a:t>
            </a:r>
            <a:r>
              <a:rPr kumimoji="1" lang="en-US" altLang="ko-KR" sz="1600" dirty="0" err="1" smtClean="0">
                <a:latin typeface="Arial" charset="0"/>
              </a:rPr>
              <a:t>Nc</a:t>
            </a:r>
            <a:r>
              <a:rPr kumimoji="1" lang="en-US" altLang="ko-KR" sz="1600" dirty="0" smtClean="0">
                <a:latin typeface="Arial" charset="0"/>
              </a:rPr>
              <a:t> limit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85786" y="928670"/>
            <a:ext cx="7678761" cy="89852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 err="1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+mj-cs"/>
              </a:rPr>
              <a:t>Correlators</a:t>
            </a:r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+mj-cs"/>
              </a:rPr>
              <a:t> and  </a:t>
            </a:r>
            <a:r>
              <a:rPr lang="en-US" altLang="ko-KR" sz="3200" dirty="0" smtClean="0">
                <a:solidFill>
                  <a:schemeClr val="bg1"/>
                </a:solidFill>
                <a:latin typeface="Symbol" pitchFamily="18" charset="2"/>
                <a:ea typeface="HY헤드라인M" pitchFamily="18" charset="-127"/>
                <a:cs typeface="+mj-cs"/>
              </a:rPr>
              <a:t>h</a:t>
            </a:r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+mj-cs"/>
              </a:rPr>
              <a:t>’ meson mass</a:t>
            </a:r>
            <a:endParaRPr kumimoji="0" lang="ko-KR" altLang="en-US" sz="32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907704" y="2348880"/>
            <a:ext cx="5270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</a:pPr>
            <a:r>
              <a:rPr lang="en-US" altLang="ko-KR" dirty="0" smtClean="0"/>
              <a:t>But what will happen to the mass ?</a:t>
            </a:r>
          </a:p>
          <a:p>
            <a:pPr marL="342900" indent="-342900">
              <a:lnSpc>
                <a:spcPct val="200000"/>
              </a:lnSpc>
            </a:pPr>
            <a:r>
              <a:rPr lang="en-US" altLang="ko-KR" dirty="0" smtClean="0"/>
              <a:t>Unfortunately No model independent method </a:t>
            </a:r>
          </a:p>
          <a:p>
            <a:pPr marL="342900" indent="-342900">
              <a:lnSpc>
                <a:spcPct val="200000"/>
              </a:lnSpc>
            </a:pPr>
            <a:r>
              <a:rPr lang="en-US" altLang="ko-KR" dirty="0" smtClean="0"/>
              <a:t>Try Large </a:t>
            </a:r>
            <a:r>
              <a:rPr lang="en-US" altLang="ko-KR" dirty="0" err="1" smtClean="0"/>
              <a:t>Nc</a:t>
            </a:r>
            <a:r>
              <a:rPr lang="en-US" altLang="ko-KR" dirty="0" smtClean="0"/>
              <a:t>   </a:t>
            </a:r>
            <a:r>
              <a:rPr lang="en-US" altLang="ko-KR" dirty="0" smtClean="0">
                <a:sym typeface="Wingdings" pitchFamily="2" charset="2"/>
              </a:rPr>
              <a:t> Witten </a:t>
            </a:r>
            <a:r>
              <a:rPr lang="en-US" altLang="ko-KR" dirty="0" err="1" smtClean="0">
                <a:sym typeface="Wingdings" pitchFamily="2" charset="2"/>
              </a:rPr>
              <a:t>Veneziano</a:t>
            </a:r>
            <a:r>
              <a:rPr lang="en-US" altLang="ko-KR" dirty="0" smtClean="0">
                <a:sym typeface="Wingdings" pitchFamily="2" charset="2"/>
              </a:rPr>
              <a:t> formula</a:t>
            </a:r>
            <a:r>
              <a:rPr lang="en-US" altLang="ko-KR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1406" y="1750302"/>
            <a:ext cx="7956978" cy="9864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400" i="1" dirty="0" smtClean="0">
                <a:solidFill>
                  <a:srgbClr val="FF0000"/>
                </a:solidFill>
                <a:latin typeface="Arial" charset="0"/>
              </a:rPr>
              <a:t>Gluons  only                                    from low energy theorem                                    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endParaRPr kumimoji="1" lang="en-US" altLang="ko-KR" sz="1400" i="1" dirty="0" smtClean="0">
              <a:solidFill>
                <a:srgbClr val="FF0000"/>
              </a:solidFill>
              <a:latin typeface="Arial" charset="0"/>
            </a:endParaRP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400" i="1" dirty="0" smtClean="0">
                <a:latin typeface="Arial" charset="0"/>
              </a:rPr>
              <a:t>With quarks                                                                                                              using</a:t>
            </a:r>
            <a:endParaRPr kumimoji="1" lang="en-US" altLang="ko-KR" sz="1400" i="1" dirty="0">
              <a:latin typeface="Arial" charset="0"/>
            </a:endParaRPr>
          </a:p>
        </p:txBody>
      </p:sp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228354" name="Image" r:id="rId3" imgW="8857143" imgH="2409524" progId="">
              <p:embed/>
            </p:oleObj>
          </a:graphicData>
        </a:graphic>
      </p:graphicFrame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ko-KR" sz="2000" b="1" i="1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’ mass?     Witten-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Veneziano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formula  - I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85001" name="Object 9"/>
          <p:cNvGraphicFramePr>
            <a:graphicFrameLocks noChangeAspect="1"/>
          </p:cNvGraphicFramePr>
          <p:nvPr/>
        </p:nvGraphicFramePr>
        <p:xfrm>
          <a:off x="1979712" y="908720"/>
          <a:ext cx="2955925" cy="450850"/>
        </p:xfrm>
        <a:graphic>
          <a:graphicData uri="http://schemas.openxmlformats.org/presentationml/2006/ole">
            <p:oleObj spid="_x0000_s228355" name="수식" r:id="rId4" imgW="1993680" imgH="304560" progId="Equation.3">
              <p:embed/>
            </p:oleObj>
          </a:graphicData>
        </a:graphic>
      </p:graphicFrame>
      <p:graphicFrame>
        <p:nvGraphicFramePr>
          <p:cNvPr id="114697" name="Object 9"/>
          <p:cNvGraphicFramePr>
            <a:graphicFrameLocks noChangeAspect="1"/>
          </p:cNvGraphicFramePr>
          <p:nvPr/>
        </p:nvGraphicFramePr>
        <p:xfrm>
          <a:off x="1979712" y="1748731"/>
          <a:ext cx="1204912" cy="338137"/>
        </p:xfrm>
        <a:graphic>
          <a:graphicData uri="http://schemas.openxmlformats.org/presentationml/2006/ole">
            <p:oleObj spid="_x0000_s228356" name="수식" r:id="rId5" imgW="812520" imgH="228600" progId="Equation.3">
              <p:embed/>
            </p:oleObj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1406" y="3279790"/>
            <a:ext cx="2889242" cy="318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400" i="1" dirty="0" smtClean="0">
                <a:solidFill>
                  <a:schemeClr val="tx1"/>
                </a:solidFill>
                <a:latin typeface="Arial" charset="0"/>
              </a:rPr>
              <a:t>Large </a:t>
            </a:r>
            <a:r>
              <a:rPr kumimoji="1" lang="en-US" altLang="ko-KR" sz="1400" i="1" dirty="0" err="1" smtClean="0">
                <a:solidFill>
                  <a:schemeClr val="tx1"/>
                </a:solidFill>
                <a:latin typeface="Arial" charset="0"/>
              </a:rPr>
              <a:t>Nc</a:t>
            </a:r>
            <a:r>
              <a:rPr kumimoji="1" lang="en-US" altLang="ko-KR" sz="1400" i="1" dirty="0" smtClean="0">
                <a:solidFill>
                  <a:schemeClr val="tx1"/>
                </a:solidFill>
                <a:latin typeface="Arial" charset="0"/>
              </a:rPr>
              <a:t> argument</a:t>
            </a:r>
            <a:endParaRPr kumimoji="1" lang="en-US" altLang="ko-KR" sz="14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2" name="Object 9"/>
          <p:cNvGraphicFramePr>
            <a:graphicFrameLocks noChangeAspect="1"/>
          </p:cNvGraphicFramePr>
          <p:nvPr/>
        </p:nvGraphicFramePr>
        <p:xfrm>
          <a:off x="2606675" y="2997200"/>
          <a:ext cx="5594350" cy="808038"/>
        </p:xfrm>
        <a:graphic>
          <a:graphicData uri="http://schemas.openxmlformats.org/presentationml/2006/ole">
            <p:oleObj spid="_x0000_s228357" name="수식" r:id="rId6" imgW="3771720" imgH="545760" progId="Equation.3">
              <p:embed/>
            </p:oleObj>
          </a:graphicData>
        </a:graphic>
      </p:graphicFrame>
      <p:graphicFrame>
        <p:nvGraphicFramePr>
          <p:cNvPr id="114702" name="Object 14"/>
          <p:cNvGraphicFramePr>
            <a:graphicFrameLocks noChangeAspect="1"/>
          </p:cNvGraphicFramePr>
          <p:nvPr/>
        </p:nvGraphicFramePr>
        <p:xfrm>
          <a:off x="1891952" y="2368550"/>
          <a:ext cx="4840288" cy="412750"/>
        </p:xfrm>
        <a:graphic>
          <a:graphicData uri="http://schemas.openxmlformats.org/presentationml/2006/ole">
            <p:oleObj spid="_x0000_s228358" name="Equation" r:id="rId7" imgW="3263760" imgH="279360" progId="Equation.3">
              <p:embed/>
            </p:oleObj>
          </a:graphicData>
        </a:graphic>
      </p:graphicFrame>
      <p:sp>
        <p:nvSpPr>
          <p:cNvPr id="16" name="타원 15"/>
          <p:cNvSpPr/>
          <p:nvPr/>
        </p:nvSpPr>
        <p:spPr>
          <a:xfrm>
            <a:off x="4053464" y="4149080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순서도: 가산 접합 16"/>
          <p:cNvSpPr/>
          <p:nvPr/>
        </p:nvSpPr>
        <p:spPr>
          <a:xfrm>
            <a:off x="3981456" y="4293096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순서도: 가산 접합 17"/>
          <p:cNvSpPr/>
          <p:nvPr/>
        </p:nvSpPr>
        <p:spPr>
          <a:xfrm>
            <a:off x="5205592" y="4293096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9" name="Object 12"/>
          <p:cNvGraphicFramePr>
            <a:graphicFrameLocks noChangeAspect="1"/>
          </p:cNvGraphicFramePr>
          <p:nvPr/>
        </p:nvGraphicFramePr>
        <p:xfrm>
          <a:off x="3491880" y="4163517"/>
          <a:ext cx="395287" cy="319087"/>
        </p:xfrm>
        <a:graphic>
          <a:graphicData uri="http://schemas.openxmlformats.org/presentationml/2006/ole">
            <p:oleObj spid="_x0000_s228359" name="수식" r:id="rId8" imgW="266400" imgH="215640" progId="Equation.3">
              <p:embed/>
            </p:oleObj>
          </a:graphicData>
        </a:graphic>
      </p:graphicFrame>
      <p:graphicFrame>
        <p:nvGraphicFramePr>
          <p:cNvPr id="114705" name="Object 17"/>
          <p:cNvGraphicFramePr>
            <a:graphicFrameLocks noChangeAspect="1"/>
          </p:cNvGraphicFramePr>
          <p:nvPr/>
        </p:nvGraphicFramePr>
        <p:xfrm>
          <a:off x="5422760" y="4177841"/>
          <a:ext cx="395288" cy="319087"/>
        </p:xfrm>
        <a:graphic>
          <a:graphicData uri="http://schemas.openxmlformats.org/presentationml/2006/ole">
            <p:oleObj spid="_x0000_s228360" name="수식" r:id="rId9" imgW="266400" imgH="215640" progId="Equation.3">
              <p:embed/>
            </p:oleObj>
          </a:graphicData>
        </a:graphic>
      </p:graphicFrame>
      <p:sp>
        <p:nvSpPr>
          <p:cNvPr id="23" name="타원 22"/>
          <p:cNvSpPr/>
          <p:nvPr/>
        </p:nvSpPr>
        <p:spPr>
          <a:xfrm>
            <a:off x="4157096" y="4221128"/>
            <a:ext cx="1008000" cy="28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6695848" y="4149080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순서도: 가산 접합 25"/>
          <p:cNvSpPr/>
          <p:nvPr/>
        </p:nvSpPr>
        <p:spPr>
          <a:xfrm>
            <a:off x="6623840" y="4293096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순서도: 가산 접합 26"/>
          <p:cNvSpPr/>
          <p:nvPr/>
        </p:nvSpPr>
        <p:spPr>
          <a:xfrm>
            <a:off x="7847976" y="4293096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8" name="Object 12"/>
          <p:cNvGraphicFramePr>
            <a:graphicFrameLocks noChangeAspect="1"/>
          </p:cNvGraphicFramePr>
          <p:nvPr/>
        </p:nvGraphicFramePr>
        <p:xfrm>
          <a:off x="6134264" y="4163517"/>
          <a:ext cx="395287" cy="319087"/>
        </p:xfrm>
        <a:graphic>
          <a:graphicData uri="http://schemas.openxmlformats.org/presentationml/2006/ole">
            <p:oleObj spid="_x0000_s228361" name="수식" r:id="rId10" imgW="266400" imgH="215640" progId="Equation.3">
              <p:embed/>
            </p:oleObj>
          </a:graphicData>
        </a:graphic>
      </p:graphicFrame>
      <p:graphicFrame>
        <p:nvGraphicFramePr>
          <p:cNvPr id="31" name="Object 17"/>
          <p:cNvGraphicFramePr>
            <a:graphicFrameLocks noChangeAspect="1"/>
          </p:cNvGraphicFramePr>
          <p:nvPr/>
        </p:nvGraphicFramePr>
        <p:xfrm>
          <a:off x="8065144" y="4177841"/>
          <a:ext cx="395288" cy="319087"/>
        </p:xfrm>
        <a:graphic>
          <a:graphicData uri="http://schemas.openxmlformats.org/presentationml/2006/ole">
            <p:oleObj spid="_x0000_s228362" name="수식" r:id="rId11" imgW="266400" imgH="215640" progId="Equation.3">
              <p:embed/>
            </p:oleObj>
          </a:graphicData>
        </a:graphic>
      </p:graphicFrame>
      <p:graphicFrame>
        <p:nvGraphicFramePr>
          <p:cNvPr id="33" name="Object 4"/>
          <p:cNvGraphicFramePr>
            <a:graphicFrameLocks noChangeAspect="1"/>
          </p:cNvGraphicFramePr>
          <p:nvPr/>
        </p:nvGraphicFramePr>
        <p:xfrm>
          <a:off x="2462634" y="5085184"/>
          <a:ext cx="3765550" cy="825500"/>
        </p:xfrm>
        <a:graphic>
          <a:graphicData uri="http://schemas.openxmlformats.org/presentationml/2006/ole">
            <p:oleObj spid="_x0000_s228363" name="수식" r:id="rId12" imgW="2539800" imgH="558720" progId="Equation.3">
              <p:embed/>
            </p:oleObj>
          </a:graphicData>
        </a:graphic>
      </p:graphicFrame>
      <p:graphicFrame>
        <p:nvGraphicFramePr>
          <p:cNvPr id="114709" name="Object 21"/>
          <p:cNvGraphicFramePr>
            <a:graphicFrameLocks noChangeAspect="1"/>
          </p:cNvGraphicFramePr>
          <p:nvPr/>
        </p:nvGraphicFramePr>
        <p:xfrm>
          <a:off x="4565650" y="4675064"/>
          <a:ext cx="338138" cy="357187"/>
        </p:xfrm>
        <a:graphic>
          <a:graphicData uri="http://schemas.openxmlformats.org/presentationml/2006/ole">
            <p:oleObj spid="_x0000_s228364" name="수식" r:id="rId13" imgW="228600" imgH="241200" progId="Equation.3">
              <p:embed/>
            </p:oleObj>
          </a:graphicData>
        </a:graphic>
      </p:graphicFrame>
      <p:graphicFrame>
        <p:nvGraphicFramePr>
          <p:cNvPr id="114710" name="Object 22"/>
          <p:cNvGraphicFramePr>
            <a:graphicFrameLocks noChangeAspect="1"/>
          </p:cNvGraphicFramePr>
          <p:nvPr/>
        </p:nvGraphicFramePr>
        <p:xfrm>
          <a:off x="7205663" y="4662364"/>
          <a:ext cx="300037" cy="338137"/>
        </p:xfrm>
        <a:graphic>
          <a:graphicData uri="http://schemas.openxmlformats.org/presentationml/2006/ole">
            <p:oleObj spid="_x0000_s228365" name="수식" r:id="rId14" imgW="203040" imgH="228600" progId="Equation.3">
              <p:embed/>
            </p:oleObj>
          </a:graphicData>
        </a:graphic>
      </p:graphicFrame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62006" y="5376111"/>
            <a:ext cx="2889242" cy="3023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400" i="1" dirty="0" smtClean="0">
                <a:solidFill>
                  <a:schemeClr val="tx1"/>
                </a:solidFill>
                <a:latin typeface="Arial" charset="0"/>
              </a:rPr>
              <a:t>Need  </a:t>
            </a:r>
            <a:r>
              <a:rPr kumimoji="1" lang="en-US" altLang="ko-KR" sz="1400" i="1" dirty="0" smtClean="0">
                <a:latin typeface="Arial" charset="0"/>
              </a:rPr>
              <a:t> </a:t>
            </a:r>
            <a:r>
              <a:rPr kumimoji="1" lang="en-US" altLang="ko-KR" sz="1400" i="1" dirty="0" smtClean="0">
                <a:latin typeface="Symbol" pitchFamily="18" charset="2"/>
              </a:rPr>
              <a:t>h</a:t>
            </a:r>
            <a:r>
              <a:rPr kumimoji="1" lang="en-US" altLang="ko-KR" sz="1400" i="1" dirty="0" smtClean="0">
                <a:latin typeface="Arial" charset="0"/>
              </a:rPr>
              <a:t>‘ meson</a:t>
            </a:r>
            <a:endParaRPr kumimoji="1" lang="en-US" altLang="ko-KR" sz="14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14711" name="Object 23"/>
          <p:cNvGraphicFramePr>
            <a:graphicFrameLocks noChangeAspect="1"/>
          </p:cNvGraphicFramePr>
          <p:nvPr/>
        </p:nvGraphicFramePr>
        <p:xfrm>
          <a:off x="1196132" y="5883275"/>
          <a:ext cx="3748088" cy="823913"/>
        </p:xfrm>
        <a:graphic>
          <a:graphicData uri="http://schemas.openxmlformats.org/presentationml/2006/ole">
            <p:oleObj spid="_x0000_s228366" name="Equation" r:id="rId15" imgW="2527200" imgH="558720" progId="Equation.3">
              <p:embed/>
            </p:oleObj>
          </a:graphicData>
        </a:graphic>
      </p:graphicFrame>
      <p:grpSp>
        <p:nvGrpSpPr>
          <p:cNvPr id="3" name="그룹 37"/>
          <p:cNvGrpSpPr/>
          <p:nvPr/>
        </p:nvGrpSpPr>
        <p:grpSpPr>
          <a:xfrm>
            <a:off x="467544" y="3212976"/>
            <a:ext cx="4176464" cy="3312368"/>
            <a:chOff x="467544" y="3212976"/>
            <a:chExt cx="4176464" cy="3312368"/>
          </a:xfrm>
        </p:grpSpPr>
        <p:sp>
          <p:nvSpPr>
            <p:cNvPr id="35" name="직사각형 34"/>
            <p:cNvSpPr/>
            <p:nvPr/>
          </p:nvSpPr>
          <p:spPr>
            <a:xfrm>
              <a:off x="467544" y="3212976"/>
              <a:ext cx="1800200" cy="4320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2708176" y="6173688"/>
              <a:ext cx="567680" cy="3516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3419872" y="5912704"/>
              <a:ext cx="1224136" cy="4320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228367" name="Object 15"/>
          <p:cNvGraphicFramePr>
            <a:graphicFrameLocks noChangeAspect="1"/>
          </p:cNvGraphicFramePr>
          <p:nvPr/>
        </p:nvGraphicFramePr>
        <p:xfrm>
          <a:off x="7556500" y="2348880"/>
          <a:ext cx="1033463" cy="431800"/>
        </p:xfrm>
        <a:graphic>
          <a:graphicData uri="http://schemas.openxmlformats.org/presentationml/2006/ole">
            <p:oleObj spid="_x0000_s228367" name="Equation" r:id="rId16" imgW="93960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201730" name="Image" r:id="rId3" imgW="8857143" imgH="2409524" progId="">
              <p:embed/>
            </p:oleObj>
          </a:graphicData>
        </a:graphic>
      </p:graphicFrame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Few Formula in Large 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Nc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62006" y="908720"/>
            <a:ext cx="2889242" cy="3925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i="1" dirty="0" smtClean="0">
                <a:latin typeface="Arial" charset="0"/>
              </a:rPr>
              <a:t>Meson</a:t>
            </a:r>
            <a:endParaRPr kumimoji="1" lang="en-US" altLang="ko-KR" sz="20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8" name="Object 12"/>
          <p:cNvGraphicFramePr>
            <a:graphicFrameLocks noChangeAspect="1"/>
          </p:cNvGraphicFramePr>
          <p:nvPr/>
        </p:nvGraphicFramePr>
        <p:xfrm>
          <a:off x="1234653" y="1340768"/>
          <a:ext cx="6289675" cy="374650"/>
        </p:xfrm>
        <a:graphic>
          <a:graphicData uri="http://schemas.openxmlformats.org/presentationml/2006/ole">
            <p:oleObj spid="_x0000_s201731" name="Equation" r:id="rId4" imgW="4241520" imgH="253800" progId="Equation.3">
              <p:embed/>
            </p:oleObj>
          </a:graphicData>
        </a:graphic>
      </p:graphicFrame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0896" y="2334270"/>
            <a:ext cx="2889242" cy="3925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i="1" dirty="0" err="1" smtClean="0">
                <a:latin typeface="Arial" charset="0"/>
              </a:rPr>
              <a:t>Glueball</a:t>
            </a:r>
            <a:endParaRPr kumimoji="1" lang="en-US" altLang="ko-KR" sz="20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5" name="Object 12"/>
          <p:cNvGraphicFramePr>
            <a:graphicFrameLocks noChangeAspect="1"/>
          </p:cNvGraphicFramePr>
          <p:nvPr/>
        </p:nvGraphicFramePr>
        <p:xfrm>
          <a:off x="1458913" y="2765549"/>
          <a:ext cx="5837237" cy="374650"/>
        </p:xfrm>
        <a:graphic>
          <a:graphicData uri="http://schemas.openxmlformats.org/presentationml/2006/ole">
            <p:oleObj spid="_x0000_s201735" name="Equation" r:id="rId5" imgW="3936960" imgH="253800" progId="Equation.3">
              <p:embed/>
            </p:oleObj>
          </a:graphicData>
        </a:graphic>
      </p:graphicFrame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0896" y="3631183"/>
            <a:ext cx="2889242" cy="3925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i="1" dirty="0" smtClean="0">
                <a:latin typeface="Arial" charset="0"/>
              </a:rPr>
              <a:t>Baryon</a:t>
            </a:r>
            <a:endParaRPr kumimoji="1" lang="en-US" altLang="ko-KR" sz="20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7" name="Object 12"/>
          <p:cNvGraphicFramePr>
            <a:graphicFrameLocks noChangeAspect="1"/>
          </p:cNvGraphicFramePr>
          <p:nvPr/>
        </p:nvGraphicFramePr>
        <p:xfrm>
          <a:off x="1787525" y="4062413"/>
          <a:ext cx="5180013" cy="374650"/>
        </p:xfrm>
        <a:graphic>
          <a:graphicData uri="http://schemas.openxmlformats.org/presentationml/2006/ole">
            <p:oleObj spid="_x0000_s201736" name="Equation" r:id="rId6" imgW="349236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193538" name="Image" r:id="rId3" imgW="8857143" imgH="2409524" progId="">
              <p:embed/>
            </p:oleObj>
          </a:graphicData>
        </a:graphic>
      </p:graphicFrame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Witten-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Veneziano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formula – III 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Nc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counting and 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glueball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 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62006" y="1052736"/>
            <a:ext cx="2889242" cy="3925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i="1" dirty="0" smtClean="0">
                <a:latin typeface="Symbol" pitchFamily="18" charset="2"/>
              </a:rPr>
              <a:t>h</a:t>
            </a:r>
            <a:r>
              <a:rPr kumimoji="1" lang="en-US" altLang="ko-KR" sz="2000" i="1" dirty="0" smtClean="0">
                <a:latin typeface="Arial" charset="0"/>
              </a:rPr>
              <a:t>‘ meson</a:t>
            </a:r>
            <a:endParaRPr kumimoji="1" lang="en-US" altLang="ko-KR" sz="20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8" name="Object 12"/>
          <p:cNvGraphicFramePr>
            <a:graphicFrameLocks noChangeAspect="1"/>
          </p:cNvGraphicFramePr>
          <p:nvPr/>
        </p:nvGraphicFramePr>
        <p:xfrm>
          <a:off x="2321471" y="1844824"/>
          <a:ext cx="4122737" cy="823913"/>
        </p:xfrm>
        <a:graphic>
          <a:graphicData uri="http://schemas.openxmlformats.org/presentationml/2006/ole">
            <p:oleObj spid="_x0000_s193539" name="Equation" r:id="rId4" imgW="2781000" imgH="55872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03518" y="3347700"/>
            <a:ext cx="422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Symbol" pitchFamily="18" charset="2"/>
              </a:rPr>
              <a:t> h </a:t>
            </a:r>
            <a:r>
              <a:rPr lang="en-US" altLang="ko-KR" dirty="0" smtClean="0"/>
              <a:t>‘ mass  is a large 1/</a:t>
            </a:r>
            <a:r>
              <a:rPr lang="en-US" altLang="ko-KR" dirty="0" err="1" smtClean="0"/>
              <a:t>N</a:t>
            </a:r>
            <a:r>
              <a:rPr lang="en-US" altLang="ko-KR" baseline="-25000" dirty="0" err="1" smtClean="0"/>
              <a:t>c</a:t>
            </a:r>
            <a:r>
              <a:rPr lang="en-US" altLang="ko-KR" dirty="0" smtClean="0"/>
              <a:t> correction  </a:t>
            </a:r>
            <a:endParaRPr lang="ko-KR" altLang="en-US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2792" y="4365104"/>
            <a:ext cx="2889242" cy="3931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i="1" dirty="0" err="1" smtClean="0">
                <a:latin typeface="Arial" charset="0"/>
              </a:rPr>
              <a:t>glueball</a:t>
            </a:r>
            <a:endParaRPr kumimoji="1" lang="en-US" altLang="ko-KR" sz="20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5" name="Object 12"/>
          <p:cNvGraphicFramePr>
            <a:graphicFrameLocks noChangeAspect="1"/>
          </p:cNvGraphicFramePr>
          <p:nvPr/>
        </p:nvGraphicFramePr>
        <p:xfrm>
          <a:off x="2509937" y="5191472"/>
          <a:ext cx="4103687" cy="749300"/>
        </p:xfrm>
        <a:graphic>
          <a:graphicData uri="http://schemas.openxmlformats.org/presentationml/2006/ole">
            <p:oleObj spid="_x0000_s193543" name="Equation" r:id="rId5" imgW="2768400" imgH="507960" progId="Equation.3">
              <p:embed/>
            </p:oleObj>
          </a:graphicData>
        </a:graphic>
      </p:graphicFrame>
      <p:graphicFrame>
        <p:nvGraphicFramePr>
          <p:cNvPr id="193544" name="Object 8"/>
          <p:cNvGraphicFramePr>
            <a:graphicFrameLocks noChangeAspect="1"/>
          </p:cNvGraphicFramePr>
          <p:nvPr/>
        </p:nvGraphicFramePr>
        <p:xfrm>
          <a:off x="7364413" y="2133600"/>
          <a:ext cx="638175" cy="358775"/>
        </p:xfrm>
        <a:graphic>
          <a:graphicData uri="http://schemas.openxmlformats.org/presentationml/2006/ole">
            <p:oleObj spid="_x0000_s193544" name="Equation" r:id="rId6" imgW="431640" imgH="241200" progId="Equation.3">
              <p:embed/>
            </p:oleObj>
          </a:graphicData>
        </a:graphic>
      </p:graphicFrame>
      <p:graphicFrame>
        <p:nvGraphicFramePr>
          <p:cNvPr id="193545" name="Object 8"/>
          <p:cNvGraphicFramePr>
            <a:graphicFrameLocks noChangeAspect="1"/>
          </p:cNvGraphicFramePr>
          <p:nvPr/>
        </p:nvGraphicFramePr>
        <p:xfrm>
          <a:off x="1123950" y="1700213"/>
          <a:ext cx="620713" cy="358775"/>
        </p:xfrm>
        <a:graphic>
          <a:graphicData uri="http://schemas.openxmlformats.org/presentationml/2006/ole">
            <p:oleObj spid="_x0000_s193545" name="Equation" r:id="rId7" imgW="419040" imgH="241200" progId="Equation.3">
              <p:embed/>
            </p:oleObj>
          </a:graphicData>
        </a:graphic>
      </p:graphicFrame>
      <p:graphicFrame>
        <p:nvGraphicFramePr>
          <p:cNvPr id="193546" name="Object 8"/>
          <p:cNvGraphicFramePr>
            <a:graphicFrameLocks noChangeAspect="1"/>
          </p:cNvGraphicFramePr>
          <p:nvPr/>
        </p:nvGraphicFramePr>
        <p:xfrm>
          <a:off x="1115616" y="2566169"/>
          <a:ext cx="808037" cy="358775"/>
        </p:xfrm>
        <a:graphic>
          <a:graphicData uri="http://schemas.openxmlformats.org/presentationml/2006/ole">
            <p:oleObj spid="_x0000_s193546" name="Equation" r:id="rId8" imgW="545760" imgH="241200" progId="Equation.3">
              <p:embed/>
            </p:oleObj>
          </a:graphicData>
        </a:graphic>
      </p:graphicFrame>
      <p:graphicFrame>
        <p:nvGraphicFramePr>
          <p:cNvPr id="193547" name="Object 8"/>
          <p:cNvGraphicFramePr>
            <a:graphicFrameLocks noChangeAspect="1"/>
          </p:cNvGraphicFramePr>
          <p:nvPr/>
        </p:nvGraphicFramePr>
        <p:xfrm>
          <a:off x="7364016" y="5368107"/>
          <a:ext cx="638175" cy="358775"/>
        </p:xfrm>
        <a:graphic>
          <a:graphicData uri="http://schemas.openxmlformats.org/presentationml/2006/ole">
            <p:oleObj spid="_x0000_s193547" name="Equation" r:id="rId9" imgW="431640" imgH="241200" progId="Equation.3">
              <p:embed/>
            </p:oleObj>
          </a:graphicData>
        </a:graphic>
      </p:graphicFrame>
      <p:graphicFrame>
        <p:nvGraphicFramePr>
          <p:cNvPr id="193548" name="Object 8"/>
          <p:cNvGraphicFramePr>
            <a:graphicFrameLocks noChangeAspect="1"/>
          </p:cNvGraphicFramePr>
          <p:nvPr/>
        </p:nvGraphicFramePr>
        <p:xfrm>
          <a:off x="1195933" y="4934298"/>
          <a:ext cx="639763" cy="358775"/>
        </p:xfrm>
        <a:graphic>
          <a:graphicData uri="http://schemas.openxmlformats.org/presentationml/2006/ole">
            <p:oleObj spid="_x0000_s193548" name="Equation" r:id="rId10" imgW="431640" imgH="241200" progId="Equation.3">
              <p:embed/>
            </p:oleObj>
          </a:graphicData>
        </a:graphic>
      </p:graphicFrame>
      <p:graphicFrame>
        <p:nvGraphicFramePr>
          <p:cNvPr id="193549" name="Object 8"/>
          <p:cNvGraphicFramePr>
            <a:graphicFrameLocks noChangeAspect="1"/>
          </p:cNvGraphicFramePr>
          <p:nvPr/>
        </p:nvGraphicFramePr>
        <p:xfrm>
          <a:off x="1303338" y="5818536"/>
          <a:ext cx="431800" cy="320675"/>
        </p:xfrm>
        <a:graphic>
          <a:graphicData uri="http://schemas.openxmlformats.org/presentationml/2006/ole">
            <p:oleObj spid="_x0000_s193549" name="Equation" r:id="rId11" imgW="291960" imgH="215640" progId="Equation.3">
              <p:embed/>
            </p:oleObj>
          </a:graphicData>
        </a:graphic>
      </p:graphicFrame>
      <p:cxnSp>
        <p:nvCxnSpPr>
          <p:cNvPr id="17" name="직선 화살표 연결선 16"/>
          <p:cNvCxnSpPr/>
          <p:nvPr/>
        </p:nvCxnSpPr>
        <p:spPr>
          <a:xfrm>
            <a:off x="1835696" y="1844824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 flipV="1">
            <a:off x="2051720" y="2636912"/>
            <a:ext cx="360040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 flipH="1">
            <a:off x="6660232" y="234888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>
            <a:off x="1907704" y="5085184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V="1">
            <a:off x="2123728" y="5877272"/>
            <a:ext cx="360040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 flipH="1">
            <a:off x="6732240" y="558924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227330" name="Image" r:id="rId3" imgW="8857143" imgH="2409524" progId="">
              <p:embed/>
            </p:oleObj>
          </a:graphicData>
        </a:graphic>
      </p:graphicFrame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Witten-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Veneziano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formula – II 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62006" y="1052736"/>
            <a:ext cx="2889242" cy="3925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i="1" dirty="0" smtClean="0">
                <a:latin typeface="Symbol" pitchFamily="18" charset="2"/>
              </a:rPr>
              <a:t>h</a:t>
            </a:r>
            <a:r>
              <a:rPr kumimoji="1" lang="en-US" altLang="ko-KR" sz="2000" i="1" dirty="0" smtClean="0">
                <a:latin typeface="Arial" charset="0"/>
              </a:rPr>
              <a:t>‘ meson</a:t>
            </a:r>
            <a:endParaRPr kumimoji="1" lang="en-US" altLang="ko-KR" sz="20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9" name="Object 12"/>
          <p:cNvGraphicFramePr>
            <a:graphicFrameLocks noChangeAspect="1"/>
          </p:cNvGraphicFramePr>
          <p:nvPr/>
        </p:nvGraphicFramePr>
        <p:xfrm>
          <a:off x="872281" y="1844675"/>
          <a:ext cx="4995863" cy="914400"/>
        </p:xfrm>
        <a:graphic>
          <a:graphicData uri="http://schemas.openxmlformats.org/presentationml/2006/ole">
            <p:oleObj spid="_x0000_s227332" name="Equation" r:id="rId4" imgW="4000320" imgH="736560" progId="Equation.3">
              <p:embed/>
            </p:oleObj>
          </a:graphicData>
        </a:graphic>
      </p:graphicFrame>
      <p:graphicFrame>
        <p:nvGraphicFramePr>
          <p:cNvPr id="40" name="Object 12"/>
          <p:cNvGraphicFramePr>
            <a:graphicFrameLocks noChangeAspect="1"/>
          </p:cNvGraphicFramePr>
          <p:nvPr/>
        </p:nvGraphicFramePr>
        <p:xfrm>
          <a:off x="5954092" y="2276872"/>
          <a:ext cx="2146300" cy="354012"/>
        </p:xfrm>
        <a:graphic>
          <a:graphicData uri="http://schemas.openxmlformats.org/presentationml/2006/ole">
            <p:oleObj spid="_x0000_s227333" name="Equation" r:id="rId5" imgW="1447560" imgH="241200" progId="Equation.3">
              <p:embed/>
            </p:oleObj>
          </a:graphicData>
        </a:graphic>
      </p:graphicFrame>
      <p:graphicFrame>
        <p:nvGraphicFramePr>
          <p:cNvPr id="145414" name="Object 6"/>
          <p:cNvGraphicFramePr>
            <a:graphicFrameLocks noChangeAspect="1"/>
          </p:cNvGraphicFramePr>
          <p:nvPr/>
        </p:nvGraphicFramePr>
        <p:xfrm>
          <a:off x="3367509" y="3501008"/>
          <a:ext cx="2860675" cy="374650"/>
        </p:xfrm>
        <a:graphic>
          <a:graphicData uri="http://schemas.openxmlformats.org/presentationml/2006/ole">
            <p:oleObj spid="_x0000_s227334" name="수식" r:id="rId6" imgW="1930320" imgH="253800" progId="Equation.3">
              <p:embed/>
            </p:oleObj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770990" y="2852936"/>
            <a:ext cx="1737114" cy="318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i="1" dirty="0" smtClean="0">
                <a:latin typeface="Arial" charset="0"/>
              </a:rPr>
              <a:t>Lee, </a:t>
            </a:r>
            <a:r>
              <a:rPr kumimoji="1" lang="en-US" altLang="ko-KR" sz="1400" i="1" dirty="0" err="1" smtClean="0">
                <a:latin typeface="Arial" charset="0"/>
              </a:rPr>
              <a:t>Zahed</a:t>
            </a:r>
            <a:r>
              <a:rPr kumimoji="1" lang="en-US" altLang="ko-KR" sz="1400" i="1" dirty="0" smtClean="0">
                <a:latin typeface="Arial" charset="0"/>
              </a:rPr>
              <a:t> (01) </a:t>
            </a:r>
            <a:endParaRPr kumimoji="1" lang="en-US" altLang="ko-KR" sz="14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388" y="3501368"/>
            <a:ext cx="275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Should be compared to </a:t>
            </a:r>
            <a:endParaRPr lang="ko-KR" altLang="en-US" dirty="0"/>
          </a:p>
        </p:txBody>
      </p:sp>
      <p:graphicFrame>
        <p:nvGraphicFramePr>
          <p:cNvPr id="227335" name="Object 7"/>
          <p:cNvGraphicFramePr>
            <a:graphicFrameLocks noChangeAspect="1"/>
          </p:cNvGraphicFramePr>
          <p:nvPr/>
        </p:nvGraphicFramePr>
        <p:xfrm>
          <a:off x="2123728" y="836712"/>
          <a:ext cx="3748087" cy="823913"/>
        </p:xfrm>
        <a:graphic>
          <a:graphicData uri="http://schemas.openxmlformats.org/presentationml/2006/ole">
            <p:oleObj spid="_x0000_s227335" name="Equation" r:id="rId7" imgW="2527200" imgH="558720" progId="Equation.3">
              <p:embed/>
            </p:oleObj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0896" y="4404609"/>
            <a:ext cx="4223072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i="1" dirty="0" smtClean="0">
                <a:latin typeface="Arial" charset="0"/>
              </a:rPr>
              <a:t>Modification in medium</a:t>
            </a:r>
            <a:endParaRPr kumimoji="1" lang="en-US" altLang="ko-KR" sz="20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27336" name="Object 8"/>
          <p:cNvGraphicFramePr>
            <a:graphicFrameLocks noChangeAspect="1"/>
          </p:cNvGraphicFramePr>
          <p:nvPr/>
        </p:nvGraphicFramePr>
        <p:xfrm>
          <a:off x="2368550" y="4869160"/>
          <a:ext cx="3259138" cy="823912"/>
        </p:xfrm>
        <a:graphic>
          <a:graphicData uri="http://schemas.openxmlformats.org/presentationml/2006/ole">
            <p:oleObj spid="_x0000_s227336" name="Equation" r:id="rId8" imgW="2197080" imgH="558720" progId="Equation.3">
              <p:embed/>
            </p:oleObj>
          </a:graphicData>
        </a:graphic>
      </p:graphicFrame>
      <p:cxnSp>
        <p:nvCxnSpPr>
          <p:cNvPr id="15" name="직선 화살표 연결선 14"/>
          <p:cNvCxnSpPr/>
          <p:nvPr/>
        </p:nvCxnSpPr>
        <p:spPr>
          <a:xfrm flipV="1">
            <a:off x="2627784" y="5517232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H="1" flipV="1">
            <a:off x="4932040" y="5517232"/>
            <a:ext cx="57606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763688" y="6165304"/>
            <a:ext cx="2160240" cy="318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i="1" dirty="0" smtClean="0">
                <a:latin typeface="Arial" charset="0"/>
              </a:rPr>
              <a:t>Low energy theorem</a:t>
            </a:r>
            <a:endParaRPr kumimoji="1" lang="en-US" altLang="ko-KR" sz="14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851110" y="6165304"/>
            <a:ext cx="1737114" cy="3028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i="1" dirty="0" smtClean="0">
                <a:latin typeface="Arial" charset="0"/>
              </a:rPr>
              <a:t>New structure </a:t>
            </a:r>
            <a:endParaRPr kumimoji="1" lang="en-US" altLang="ko-KR" sz="1400" i="1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236546" name="Image" r:id="rId3" imgW="8857143" imgH="2409524" progId="">
              <p:embed/>
            </p:oleObj>
          </a:graphicData>
        </a:graphic>
      </p:graphicFrame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Low energy theorem  - Scalar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62006" y="980728"/>
            <a:ext cx="7822362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i="1" dirty="0" smtClean="0">
                <a:latin typeface="Arial" charset="0"/>
              </a:rPr>
              <a:t> </a:t>
            </a:r>
            <a:r>
              <a:rPr kumimoji="1" lang="en-US" altLang="ko-KR" sz="1600" i="1" dirty="0" err="1" smtClean="0">
                <a:latin typeface="Arial" charset="0"/>
              </a:rPr>
              <a:t>Novikov</a:t>
            </a:r>
            <a:r>
              <a:rPr kumimoji="1" lang="en-US" altLang="ko-KR" sz="1600" i="1" dirty="0" smtClean="0">
                <a:latin typeface="Arial" charset="0"/>
              </a:rPr>
              <a:t>, </a:t>
            </a:r>
            <a:r>
              <a:rPr kumimoji="1" lang="en-US" altLang="ko-KR" sz="1600" i="1" dirty="0" err="1" smtClean="0">
                <a:latin typeface="Arial" charset="0"/>
              </a:rPr>
              <a:t>Shifman</a:t>
            </a:r>
            <a:r>
              <a:rPr kumimoji="1" lang="en-US" altLang="ko-KR" sz="1600" i="1" dirty="0" smtClean="0">
                <a:latin typeface="Arial" charset="0"/>
              </a:rPr>
              <a:t>, </a:t>
            </a:r>
            <a:r>
              <a:rPr kumimoji="1" lang="en-US" altLang="ko-KR" sz="1600" i="1" dirty="0" err="1" smtClean="0">
                <a:latin typeface="Arial" charset="0"/>
              </a:rPr>
              <a:t>Vainshtein</a:t>
            </a:r>
            <a:r>
              <a:rPr kumimoji="1" lang="en-US" altLang="ko-KR" sz="1600" i="1" dirty="0" smtClean="0">
                <a:latin typeface="Arial" charset="0"/>
              </a:rPr>
              <a:t>, </a:t>
            </a:r>
            <a:r>
              <a:rPr kumimoji="1" lang="en-US" altLang="ko-KR" sz="1600" i="1" dirty="0" err="1" smtClean="0">
                <a:latin typeface="Arial" charset="0"/>
              </a:rPr>
              <a:t>Zhakarov</a:t>
            </a:r>
            <a:endParaRPr kumimoji="1" lang="en-US" altLang="ko-KR" sz="16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94571" name="Object 11"/>
          <p:cNvGraphicFramePr>
            <a:graphicFrameLocks noChangeAspect="1"/>
          </p:cNvGraphicFramePr>
          <p:nvPr/>
        </p:nvGraphicFramePr>
        <p:xfrm>
          <a:off x="2020888" y="1484784"/>
          <a:ext cx="4275137" cy="639763"/>
        </p:xfrm>
        <a:graphic>
          <a:graphicData uri="http://schemas.openxmlformats.org/presentationml/2006/ole">
            <p:oleObj spid="_x0000_s236547" name="Equation" r:id="rId4" imgW="2882880" imgH="431640" progId="Equation.3">
              <p:embed/>
            </p:oleObj>
          </a:graphicData>
        </a:graphic>
      </p:graphicFrame>
      <p:graphicFrame>
        <p:nvGraphicFramePr>
          <p:cNvPr id="9" name="Object 13"/>
          <p:cNvGraphicFramePr>
            <a:graphicFrameLocks noChangeAspect="1"/>
          </p:cNvGraphicFramePr>
          <p:nvPr/>
        </p:nvGraphicFramePr>
        <p:xfrm>
          <a:off x="1115616" y="3293294"/>
          <a:ext cx="3897313" cy="639762"/>
        </p:xfrm>
        <a:graphic>
          <a:graphicData uri="http://schemas.openxmlformats.org/presentationml/2006/ole">
            <p:oleObj spid="_x0000_s236548" name="Equation" r:id="rId5" imgW="2628720" imgH="431640" progId="Equation.3">
              <p:embed/>
            </p:oleObj>
          </a:graphicData>
        </a:graphic>
      </p:graphicFrame>
      <p:graphicFrame>
        <p:nvGraphicFramePr>
          <p:cNvPr id="10" name="Object 14"/>
          <p:cNvGraphicFramePr>
            <a:graphicFrameLocks noChangeAspect="1"/>
          </p:cNvGraphicFramePr>
          <p:nvPr/>
        </p:nvGraphicFramePr>
        <p:xfrm>
          <a:off x="1547664" y="4869160"/>
          <a:ext cx="2917825" cy="788987"/>
        </p:xfrm>
        <a:graphic>
          <a:graphicData uri="http://schemas.openxmlformats.org/presentationml/2006/ole">
            <p:oleObj spid="_x0000_s236549" name="Equation" r:id="rId6" imgW="1968480" imgH="533160" progId="Equation.3">
              <p:embed/>
            </p:oleObj>
          </a:graphicData>
        </a:graphic>
      </p:graphicFrame>
      <p:graphicFrame>
        <p:nvGraphicFramePr>
          <p:cNvPr id="194574" name="Object 14"/>
          <p:cNvGraphicFramePr>
            <a:graphicFrameLocks noChangeAspect="1"/>
          </p:cNvGraphicFramePr>
          <p:nvPr/>
        </p:nvGraphicFramePr>
        <p:xfrm>
          <a:off x="5802313" y="3212976"/>
          <a:ext cx="2035175" cy="600075"/>
        </p:xfrm>
        <a:graphic>
          <a:graphicData uri="http://schemas.openxmlformats.org/presentationml/2006/ole">
            <p:oleObj spid="_x0000_s236550" name="Equation" r:id="rId7" imgW="1371600" imgH="40608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1388" y="2708920"/>
            <a:ext cx="520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1) Note for any operator, 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1389" y="4283804"/>
            <a:ext cx="520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2) Left hand side can be obtained from</a:t>
            </a:r>
            <a:endParaRPr lang="ko-KR" altLang="en-US" dirty="0"/>
          </a:p>
        </p:txBody>
      </p:sp>
      <p:graphicFrame>
        <p:nvGraphicFramePr>
          <p:cNvPr id="236552" name="Object 8"/>
          <p:cNvGraphicFramePr>
            <a:graphicFrameLocks noChangeAspect="1"/>
          </p:cNvGraphicFramePr>
          <p:nvPr/>
        </p:nvGraphicFramePr>
        <p:xfrm>
          <a:off x="1475656" y="5724525"/>
          <a:ext cx="3333750" cy="676275"/>
        </p:xfrm>
        <a:graphic>
          <a:graphicData uri="http://schemas.openxmlformats.org/presentationml/2006/ole">
            <p:oleObj spid="_x0000_s236552" name="Equation" r:id="rId8" imgW="224784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237570" name="Image" r:id="rId3" imgW="8857143" imgH="2409524" progId="">
              <p:embed/>
            </p:oleObj>
          </a:graphicData>
        </a:graphic>
      </p:graphicFrame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Low energy theorem  - Pseudo Scalar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62006" y="980728"/>
            <a:ext cx="782236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600" i="1" dirty="0" err="1" smtClean="0">
                <a:latin typeface="Arial" charset="0"/>
              </a:rPr>
              <a:t>Novikov</a:t>
            </a:r>
            <a:r>
              <a:rPr kumimoji="1" lang="en-US" altLang="ko-KR" sz="1600" i="1" dirty="0" smtClean="0">
                <a:latin typeface="Arial" charset="0"/>
              </a:rPr>
              <a:t>, </a:t>
            </a:r>
            <a:r>
              <a:rPr kumimoji="1" lang="en-US" altLang="ko-KR" sz="1600" i="1" dirty="0" err="1" smtClean="0">
                <a:latin typeface="Arial" charset="0"/>
              </a:rPr>
              <a:t>Shifman</a:t>
            </a:r>
            <a:r>
              <a:rPr kumimoji="1" lang="en-US" altLang="ko-KR" sz="1600" i="1" dirty="0" smtClean="0">
                <a:latin typeface="Arial" charset="0"/>
              </a:rPr>
              <a:t>, </a:t>
            </a:r>
            <a:r>
              <a:rPr kumimoji="1" lang="en-US" altLang="ko-KR" sz="1600" i="1" dirty="0" err="1" smtClean="0">
                <a:latin typeface="Arial" charset="0"/>
              </a:rPr>
              <a:t>Vainshtein</a:t>
            </a:r>
            <a:r>
              <a:rPr kumimoji="1" lang="en-US" altLang="ko-KR" sz="1600" i="1" dirty="0" smtClean="0">
                <a:latin typeface="Arial" charset="0"/>
              </a:rPr>
              <a:t>, </a:t>
            </a:r>
            <a:r>
              <a:rPr kumimoji="1" lang="en-US" altLang="ko-KR" sz="1600" i="1" dirty="0" err="1" smtClean="0">
                <a:latin typeface="Arial" charset="0"/>
              </a:rPr>
              <a:t>Zhakarov</a:t>
            </a:r>
            <a:endParaRPr kumimoji="1" lang="en-US" altLang="ko-KR" sz="16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94574" name="Object 14"/>
          <p:cNvGraphicFramePr>
            <a:graphicFrameLocks noChangeAspect="1"/>
          </p:cNvGraphicFramePr>
          <p:nvPr/>
        </p:nvGraphicFramePr>
        <p:xfrm>
          <a:off x="971600" y="1628800"/>
          <a:ext cx="2789237" cy="711200"/>
        </p:xfrm>
        <a:graphic>
          <a:graphicData uri="http://schemas.openxmlformats.org/presentationml/2006/ole">
            <p:oleObj spid="_x0000_s237574" name="Equation" r:id="rId4" imgW="1879560" imgH="482400" progId="Equation.3">
              <p:embed/>
            </p:oleObj>
          </a:graphicData>
        </a:graphic>
      </p:graphicFrame>
      <p:graphicFrame>
        <p:nvGraphicFramePr>
          <p:cNvPr id="236551" name="Object 7"/>
          <p:cNvGraphicFramePr>
            <a:graphicFrameLocks noChangeAspect="1"/>
          </p:cNvGraphicFramePr>
          <p:nvPr/>
        </p:nvGraphicFramePr>
        <p:xfrm>
          <a:off x="1825625" y="2420888"/>
          <a:ext cx="4576763" cy="641350"/>
        </p:xfrm>
        <a:graphic>
          <a:graphicData uri="http://schemas.openxmlformats.org/presentationml/2006/ole">
            <p:oleObj spid="_x0000_s237575" name="Equation" r:id="rId5" imgW="3085920" imgH="43164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977773" y="1763936"/>
            <a:ext cx="520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+ self dual field dominates</a:t>
            </a:r>
            <a:endParaRPr lang="ko-KR" altLang="en-US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0896" y="3356992"/>
            <a:ext cx="782236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600" i="1" dirty="0" smtClean="0">
                <a:latin typeface="Arial" charset="0"/>
              </a:rPr>
              <a:t>Lee, </a:t>
            </a:r>
            <a:r>
              <a:rPr kumimoji="1" lang="en-US" altLang="ko-KR" sz="1600" i="1" dirty="0" err="1" smtClean="0">
                <a:latin typeface="Arial" charset="0"/>
              </a:rPr>
              <a:t>Zahed</a:t>
            </a:r>
            <a:endParaRPr kumimoji="1" lang="en-US" altLang="ko-KR" sz="16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4" name="Object 14"/>
          <p:cNvGraphicFramePr>
            <a:graphicFrameLocks noChangeAspect="1"/>
          </p:cNvGraphicFramePr>
          <p:nvPr/>
        </p:nvGraphicFramePr>
        <p:xfrm>
          <a:off x="971600" y="3933056"/>
          <a:ext cx="2789237" cy="711200"/>
        </p:xfrm>
        <a:graphic>
          <a:graphicData uri="http://schemas.openxmlformats.org/presentationml/2006/ole">
            <p:oleObj spid="_x0000_s237576" name="Equation" r:id="rId6" imgW="1879560" imgH="48240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977773" y="4068192"/>
            <a:ext cx="520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+ introduce a heavy quark </a:t>
            </a:r>
            <a:endParaRPr lang="ko-KR" altLang="en-US" dirty="0"/>
          </a:p>
        </p:txBody>
      </p:sp>
      <p:graphicFrame>
        <p:nvGraphicFramePr>
          <p:cNvPr id="237578" name="Object 10"/>
          <p:cNvGraphicFramePr>
            <a:graphicFrameLocks noChangeAspect="1"/>
          </p:cNvGraphicFramePr>
          <p:nvPr/>
        </p:nvGraphicFramePr>
        <p:xfrm>
          <a:off x="1835696" y="4653136"/>
          <a:ext cx="3333750" cy="676275"/>
        </p:xfrm>
        <a:graphic>
          <a:graphicData uri="http://schemas.openxmlformats.org/presentationml/2006/ole">
            <p:oleObj spid="_x0000_s237578" name="Equation" r:id="rId7" imgW="2247840" imgH="457200" progId="Equation.3">
              <p:embed/>
            </p:oleObj>
          </a:graphicData>
        </a:graphic>
      </p:graphicFrame>
      <p:graphicFrame>
        <p:nvGraphicFramePr>
          <p:cNvPr id="237579" name="Object 11"/>
          <p:cNvGraphicFramePr>
            <a:graphicFrameLocks noChangeAspect="1"/>
          </p:cNvGraphicFramePr>
          <p:nvPr/>
        </p:nvGraphicFramePr>
        <p:xfrm>
          <a:off x="1804988" y="5667375"/>
          <a:ext cx="4557712" cy="641350"/>
        </p:xfrm>
        <a:graphic>
          <a:graphicData uri="http://schemas.openxmlformats.org/presentationml/2006/ole">
            <p:oleObj spid="_x0000_s237579" name="Equation" r:id="rId8" imgW="307332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113" name="Rectangle 2"/>
          <p:cNvSpPr txBox="1">
            <a:spLocks noChangeArrowheads="1"/>
          </p:cNvSpPr>
          <p:nvPr/>
        </p:nvSpPr>
        <p:spPr>
          <a:xfrm>
            <a:off x="0" y="1000108"/>
            <a:ext cx="2928958" cy="5000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QCD </a:t>
            </a:r>
            <a:r>
              <a:rPr lang="en-US" altLang="ko-KR" sz="2400" dirty="0" err="1" smtClean="0">
                <a:latin typeface="Arial" pitchFamily="34" charset="0"/>
                <a:ea typeface="HY헤드라인M" pitchFamily="18" charset="-127"/>
                <a:cs typeface="+mj-cs"/>
              </a:rPr>
              <a:t>Lagrangian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208898" name="Image" r:id="rId3" imgW="8857143" imgH="2409524" progId="">
              <p:embed/>
            </p:oleObj>
          </a:graphicData>
        </a:graphic>
      </p:graphicFrame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UA(1) breaking and 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Chiral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symmetry breaking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173067" name="Object 11"/>
          <p:cNvGraphicFramePr>
            <a:graphicFrameLocks noChangeAspect="1"/>
          </p:cNvGraphicFramePr>
          <p:nvPr/>
        </p:nvGraphicFramePr>
        <p:xfrm>
          <a:off x="500034" y="1714488"/>
          <a:ext cx="1969071" cy="428628"/>
        </p:xfrm>
        <a:graphic>
          <a:graphicData uri="http://schemas.openxmlformats.org/presentationml/2006/ole">
            <p:oleObj spid="_x0000_s208899" name="Equation" r:id="rId4" imgW="990360" imgH="215640" progId="Equation.3">
              <p:embed/>
            </p:oleObj>
          </a:graphicData>
        </a:graphic>
      </p:graphicFrame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6084168" y="1000108"/>
            <a:ext cx="3046184" cy="5000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dirty="0" err="1" smtClean="0">
                <a:latin typeface="Arial" pitchFamily="34" charset="0"/>
                <a:ea typeface="HY헤드라인M" pitchFamily="18" charset="-127"/>
                <a:cs typeface="+mj-cs"/>
              </a:rPr>
              <a:t>Chiral</a:t>
            </a:r>
            <a:r>
              <a:rPr lang="en-US" altLang="ko-KR" sz="2400" dirty="0" smtClean="0">
                <a:latin typeface="Arial" pitchFamily="34" charset="0"/>
                <a:ea typeface="HY헤드라인M" pitchFamily="18" charset="-127"/>
                <a:cs typeface="+mj-cs"/>
              </a:rPr>
              <a:t> sym breaking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graphicFrame>
        <p:nvGraphicFramePr>
          <p:cNvPr id="47" name="Object 8"/>
          <p:cNvGraphicFramePr>
            <a:graphicFrameLocks noChangeAspect="1"/>
          </p:cNvGraphicFramePr>
          <p:nvPr/>
        </p:nvGraphicFramePr>
        <p:xfrm>
          <a:off x="476250" y="2257423"/>
          <a:ext cx="1947863" cy="814387"/>
        </p:xfrm>
        <a:graphic>
          <a:graphicData uri="http://schemas.openxmlformats.org/presentationml/2006/ole">
            <p:oleObj spid="_x0000_s208900" name="Equation" r:id="rId5" imgW="1155600" imgH="482400" progId="Equation.3">
              <p:embed/>
            </p:oleObj>
          </a:graphicData>
        </a:graphic>
      </p:graphicFrame>
      <p:graphicFrame>
        <p:nvGraphicFramePr>
          <p:cNvPr id="174089" name="Object 9"/>
          <p:cNvGraphicFramePr>
            <a:graphicFrameLocks noChangeAspect="1"/>
          </p:cNvGraphicFramePr>
          <p:nvPr/>
        </p:nvGraphicFramePr>
        <p:xfrm>
          <a:off x="6786578" y="1714488"/>
          <a:ext cx="1841500" cy="428625"/>
        </p:xfrm>
        <a:graphic>
          <a:graphicData uri="http://schemas.openxmlformats.org/presentationml/2006/ole">
            <p:oleObj spid="_x0000_s208901" name="Equation" r:id="rId6" imgW="927000" imgH="215640" progId="Equation.3">
              <p:embed/>
            </p:oleObj>
          </a:graphicData>
        </a:graphic>
      </p:graphicFrame>
      <p:graphicFrame>
        <p:nvGraphicFramePr>
          <p:cNvPr id="24" name="Object 11"/>
          <p:cNvGraphicFramePr>
            <a:graphicFrameLocks noChangeAspect="1"/>
          </p:cNvGraphicFramePr>
          <p:nvPr/>
        </p:nvGraphicFramePr>
        <p:xfrm>
          <a:off x="3071802" y="1714488"/>
          <a:ext cx="3078163" cy="428625"/>
        </p:xfrm>
        <a:graphic>
          <a:graphicData uri="http://schemas.openxmlformats.org/presentationml/2006/ole">
            <p:oleObj spid="_x0000_s208902" name="Equation" r:id="rId7" imgW="1549080" imgH="215640" progId="Equation.3">
              <p:embed/>
            </p:oleObj>
          </a:graphicData>
        </a:graphic>
      </p:graphicFrame>
      <p:graphicFrame>
        <p:nvGraphicFramePr>
          <p:cNvPr id="174091" name="Object 11"/>
          <p:cNvGraphicFramePr>
            <a:graphicFrameLocks noChangeAspect="1"/>
          </p:cNvGraphicFramePr>
          <p:nvPr/>
        </p:nvGraphicFramePr>
        <p:xfrm>
          <a:off x="3140075" y="2400300"/>
          <a:ext cx="2997200" cy="663575"/>
        </p:xfrm>
        <a:graphic>
          <a:graphicData uri="http://schemas.openxmlformats.org/presentationml/2006/ole">
            <p:oleObj spid="_x0000_s208903" name="Equation" r:id="rId8" imgW="1777680" imgH="393480" progId="Equation.3">
              <p:embed/>
            </p:oleObj>
          </a:graphicData>
        </a:graphic>
      </p:graphicFrame>
      <p:graphicFrame>
        <p:nvGraphicFramePr>
          <p:cNvPr id="174092" name="Object 12"/>
          <p:cNvGraphicFramePr>
            <a:graphicFrameLocks noChangeAspect="1"/>
          </p:cNvGraphicFramePr>
          <p:nvPr/>
        </p:nvGraphicFramePr>
        <p:xfrm>
          <a:off x="7000892" y="2543177"/>
          <a:ext cx="920750" cy="428625"/>
        </p:xfrm>
        <a:graphic>
          <a:graphicData uri="http://schemas.openxmlformats.org/presentationml/2006/ole">
            <p:oleObj spid="_x0000_s208904" name="Equation" r:id="rId9" imgW="545760" imgH="253800" progId="Equation.3">
              <p:embed/>
            </p:oleObj>
          </a:graphicData>
        </a:graphic>
      </p:graphicFrame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129592" y="1000108"/>
            <a:ext cx="2810560" cy="5000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dirty="0" smtClean="0">
                <a:latin typeface="Arial" pitchFamily="34" charset="0"/>
                <a:ea typeface="HY헤드라인M" pitchFamily="18" charset="-127"/>
                <a:cs typeface="+mj-cs"/>
              </a:rPr>
              <a:t>U</a:t>
            </a:r>
            <a:r>
              <a:rPr lang="en-US" altLang="ko-KR" sz="2400" baseline="-25000" dirty="0" smtClean="0">
                <a:latin typeface="Arial" pitchFamily="34" charset="0"/>
                <a:ea typeface="HY헤드라인M" pitchFamily="18" charset="-127"/>
                <a:cs typeface="+mj-cs"/>
              </a:rPr>
              <a:t>A</a:t>
            </a:r>
            <a:r>
              <a:rPr lang="en-US" altLang="ko-KR" sz="2400" dirty="0" smtClean="0">
                <a:latin typeface="Arial" pitchFamily="34" charset="0"/>
                <a:ea typeface="HY헤드라인M" pitchFamily="18" charset="-127"/>
                <a:cs typeface="+mj-cs"/>
              </a:rPr>
              <a:t>(1) breaking</a:t>
            </a:r>
            <a:r>
              <a:rPr lang="en-US" altLang="ko-KR" sz="2400" dirty="0" smtClean="0">
                <a:latin typeface="Symbol" pitchFamily="18" charset="2"/>
                <a:ea typeface="HY헤드라인M" pitchFamily="18" charset="-127"/>
                <a:cs typeface="+mj-cs"/>
              </a:rPr>
              <a:t> 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pitchFamily="18" charset="2"/>
              <a:ea typeface="HY헤드라인M" pitchFamily="18" charset="-127"/>
              <a:cs typeface="+mj-cs"/>
            </a:endParaRPr>
          </a:p>
        </p:txBody>
      </p:sp>
      <p:grpSp>
        <p:nvGrpSpPr>
          <p:cNvPr id="3" name="그룹 42"/>
          <p:cNvGrpSpPr/>
          <p:nvPr/>
        </p:nvGrpSpPr>
        <p:grpSpPr>
          <a:xfrm>
            <a:off x="71406" y="4000504"/>
            <a:ext cx="8786874" cy="1858182"/>
            <a:chOff x="71406" y="857232"/>
            <a:chExt cx="8786874" cy="1858182"/>
          </a:xfrm>
        </p:grpSpPr>
        <p:cxnSp>
          <p:nvCxnSpPr>
            <p:cNvPr id="29" name="직선 연결선 28"/>
            <p:cNvCxnSpPr/>
            <p:nvPr/>
          </p:nvCxnSpPr>
          <p:spPr>
            <a:xfrm>
              <a:off x="7072330" y="1214422"/>
              <a:ext cx="107157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>
              <a:off x="7085978" y="1785926"/>
              <a:ext cx="107157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7072330" y="1571612"/>
              <a:ext cx="107157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7085978" y="2570156"/>
              <a:ext cx="107157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>
              <a:off x="4170668" y="1571612"/>
              <a:ext cx="107157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>
              <a:off x="4201162" y="2571744"/>
              <a:ext cx="107157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8143900" y="857232"/>
              <a:ext cx="714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 a</a:t>
              </a:r>
              <a:r>
                <a:rPr lang="en-US" altLang="ko-KR" baseline="-25000" dirty="0" smtClean="0"/>
                <a:t>1</a:t>
              </a:r>
              <a:endParaRPr lang="ko-KR" altLang="en-US" baseline="-25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143900" y="1559470"/>
              <a:ext cx="714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 </a:t>
              </a:r>
              <a:r>
                <a:rPr lang="en-US" altLang="ko-KR" dirty="0" smtClean="0">
                  <a:latin typeface="Symbol" pitchFamily="18" charset="2"/>
                </a:rPr>
                <a:t> r</a:t>
              </a:r>
              <a:endParaRPr lang="ko-KR" altLang="en-US" baseline="-25000" dirty="0">
                <a:latin typeface="Symbol" pitchFamily="18" charset="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143900" y="2345288"/>
              <a:ext cx="714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 </a:t>
              </a:r>
              <a:r>
                <a:rPr lang="en-US" altLang="ko-KR" dirty="0" smtClean="0">
                  <a:solidFill>
                    <a:srgbClr val="FF0000"/>
                  </a:solidFill>
                  <a:latin typeface="Symbol" pitchFamily="18" charset="2"/>
                </a:rPr>
                <a:t> p</a:t>
              </a:r>
              <a:endParaRPr lang="ko-KR" altLang="en-US" baseline="-25000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143900" y="1357298"/>
              <a:ext cx="714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 </a:t>
              </a:r>
              <a:r>
                <a:rPr lang="en-US" altLang="ko-KR" dirty="0" smtClean="0">
                  <a:solidFill>
                    <a:srgbClr val="FF0000"/>
                  </a:solidFill>
                  <a:latin typeface="Symbol" pitchFamily="18" charset="2"/>
                </a:rPr>
                <a:t> h</a:t>
              </a:r>
              <a:r>
                <a:rPr lang="en-US" altLang="ko-KR" dirty="0" smtClean="0">
                  <a:solidFill>
                    <a:srgbClr val="FF0000"/>
                  </a:solidFill>
                  <a:latin typeface="+mj-lt"/>
                </a:rPr>
                <a:t>‘</a:t>
              </a:r>
              <a:endParaRPr lang="ko-KR" altLang="en-US" baseline="-25000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cxnSp>
          <p:nvCxnSpPr>
            <p:cNvPr id="54" name="직선 화살표 연결선 53"/>
            <p:cNvCxnSpPr/>
            <p:nvPr/>
          </p:nvCxnSpPr>
          <p:spPr>
            <a:xfrm rot="10800000" flipV="1">
              <a:off x="5572132" y="1214422"/>
              <a:ext cx="1285884" cy="78581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화살표 연결선 54"/>
            <p:cNvCxnSpPr/>
            <p:nvPr/>
          </p:nvCxnSpPr>
          <p:spPr>
            <a:xfrm rot="10800000" flipV="1">
              <a:off x="5599428" y="1785926"/>
              <a:ext cx="1214446" cy="28575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화살표 연결선 58"/>
            <p:cNvCxnSpPr/>
            <p:nvPr/>
          </p:nvCxnSpPr>
          <p:spPr>
            <a:xfrm rot="10800000" flipV="1">
              <a:off x="5643570" y="1643050"/>
              <a:ext cx="1214446" cy="85725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화살표 연결선 67"/>
            <p:cNvCxnSpPr/>
            <p:nvPr/>
          </p:nvCxnSpPr>
          <p:spPr>
            <a:xfrm rot="10800000">
              <a:off x="5585780" y="1570023"/>
              <a:ext cx="1214446" cy="158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5429256" y="1158138"/>
              <a:ext cx="714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  </a:t>
              </a:r>
              <a:r>
                <a:rPr lang="en-US" altLang="ko-KR" dirty="0" smtClean="0">
                  <a:solidFill>
                    <a:srgbClr val="FF0000"/>
                  </a:solidFill>
                </a:rPr>
                <a:t>?</a:t>
              </a:r>
              <a:endParaRPr lang="ko-KR" alt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715008" y="2285992"/>
              <a:ext cx="714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  </a:t>
              </a:r>
              <a:r>
                <a:rPr lang="en-US" altLang="ko-KR" dirty="0" smtClean="0">
                  <a:solidFill>
                    <a:srgbClr val="FF0000"/>
                  </a:solidFill>
                </a:rPr>
                <a:t>?</a:t>
              </a:r>
              <a:endParaRPr lang="ko-KR" altLang="en-US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72" name="직선 연결선 71"/>
            <p:cNvCxnSpPr/>
            <p:nvPr/>
          </p:nvCxnSpPr>
          <p:spPr>
            <a:xfrm>
              <a:off x="813082" y="2539592"/>
              <a:ext cx="107157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816280" y="2574016"/>
              <a:ext cx="107157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화살표 연결선 74"/>
            <p:cNvCxnSpPr/>
            <p:nvPr/>
          </p:nvCxnSpPr>
          <p:spPr>
            <a:xfrm rot="5400000" flipH="1" flipV="1">
              <a:off x="-357222" y="2000240"/>
              <a:ext cx="1428760" cy="1588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4214810" y="2571744"/>
              <a:ext cx="107157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71406" y="916528"/>
              <a:ext cx="928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 mass</a:t>
              </a:r>
              <a:endParaRPr lang="ko-KR" altLang="en-US" baseline="-25000" dirty="0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4214810" y="1860562"/>
              <a:ext cx="1071570" cy="5000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3" name="모서리가 둥근 직사각형 42"/>
          <p:cNvSpPr/>
          <p:nvPr/>
        </p:nvSpPr>
        <p:spPr>
          <a:xfrm>
            <a:off x="2339752" y="6093296"/>
            <a:ext cx="4752528" cy="5040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Confinement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9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681436"/>
            <a:ext cx="48482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71406" y="214290"/>
            <a:ext cx="8821074" cy="318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400" i="1" dirty="0" smtClean="0">
                <a:solidFill>
                  <a:schemeClr val="tx1"/>
                </a:solidFill>
                <a:latin typeface="Arial" charset="0"/>
              </a:rPr>
              <a:t>LET</a:t>
            </a:r>
            <a:r>
              <a:rPr kumimoji="1" lang="en-US" altLang="ko-KR" sz="1400" i="1" dirty="0" smtClean="0">
                <a:latin typeface="Arial" charset="0"/>
              </a:rPr>
              <a:t> at finite temperature : Ellis, </a:t>
            </a:r>
            <a:r>
              <a:rPr kumimoji="1" lang="en-US" altLang="ko-KR" sz="1400" i="1" dirty="0" err="1" smtClean="0">
                <a:latin typeface="Arial" charset="0"/>
              </a:rPr>
              <a:t>Kapusta</a:t>
            </a:r>
            <a:r>
              <a:rPr kumimoji="1" lang="en-US" altLang="ko-KR" sz="1400" i="1" dirty="0" smtClean="0">
                <a:latin typeface="Arial" charset="0"/>
              </a:rPr>
              <a:t>, Tang (98) </a:t>
            </a:r>
            <a:endParaRPr kumimoji="1" lang="en-US" altLang="ko-KR" sz="14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15725" name="Object 13"/>
          <p:cNvGraphicFramePr>
            <a:graphicFrameLocks noChangeAspect="1"/>
          </p:cNvGraphicFramePr>
          <p:nvPr/>
        </p:nvGraphicFramePr>
        <p:xfrm>
          <a:off x="1143000" y="701005"/>
          <a:ext cx="4179888" cy="639763"/>
        </p:xfrm>
        <a:graphic>
          <a:graphicData uri="http://schemas.openxmlformats.org/presentationml/2006/ole">
            <p:oleObj spid="_x0000_s235522" name="Equation" r:id="rId4" imgW="2819160" imgH="431640" progId="Equation.3">
              <p:embed/>
            </p:oleObj>
          </a:graphicData>
        </a:graphic>
      </p:graphicFrame>
      <p:graphicFrame>
        <p:nvGraphicFramePr>
          <p:cNvPr id="115726" name="Object 14"/>
          <p:cNvGraphicFramePr>
            <a:graphicFrameLocks noChangeAspect="1"/>
          </p:cNvGraphicFramePr>
          <p:nvPr/>
        </p:nvGraphicFramePr>
        <p:xfrm>
          <a:off x="2143108" y="1285860"/>
          <a:ext cx="5138738" cy="788987"/>
        </p:xfrm>
        <a:graphic>
          <a:graphicData uri="http://schemas.openxmlformats.org/presentationml/2006/ole">
            <p:oleObj spid="_x0000_s235523" name="수식" r:id="rId5" imgW="3466800" imgH="533160" progId="Equation.3">
              <p:embed/>
            </p:oleObj>
          </a:graphicData>
        </a:graphic>
      </p:graphicFrame>
      <p:graphicFrame>
        <p:nvGraphicFramePr>
          <p:cNvPr id="115728" name="Object 16"/>
          <p:cNvGraphicFramePr>
            <a:graphicFrameLocks noChangeAspect="1"/>
          </p:cNvGraphicFramePr>
          <p:nvPr/>
        </p:nvGraphicFramePr>
        <p:xfrm>
          <a:off x="1142976" y="2179634"/>
          <a:ext cx="6364287" cy="677862"/>
        </p:xfrm>
        <a:graphic>
          <a:graphicData uri="http://schemas.openxmlformats.org/presentationml/2006/ole">
            <p:oleObj spid="_x0000_s235524" name="수식" r:id="rId6" imgW="4292280" imgH="457200" progId="Equation.3">
              <p:embed/>
            </p:oleObj>
          </a:graphicData>
        </a:graphic>
      </p:graphicFrame>
      <p:graphicFrame>
        <p:nvGraphicFramePr>
          <p:cNvPr id="169997" name="Object 13"/>
          <p:cNvGraphicFramePr>
            <a:graphicFrameLocks noChangeAspect="1"/>
          </p:cNvGraphicFramePr>
          <p:nvPr/>
        </p:nvGraphicFramePr>
        <p:xfrm>
          <a:off x="4857752" y="4079884"/>
          <a:ext cx="3368675" cy="635000"/>
        </p:xfrm>
        <a:graphic>
          <a:graphicData uri="http://schemas.openxmlformats.org/presentationml/2006/ole">
            <p:oleObj spid="_x0000_s235525" name="Equation" r:id="rId7" imgW="2273040" imgH="431640" progId="Equation.3">
              <p:embed/>
            </p:oleObj>
          </a:graphicData>
        </a:graphic>
      </p:graphicFrame>
      <p:graphicFrame>
        <p:nvGraphicFramePr>
          <p:cNvPr id="169999" name="Object 15"/>
          <p:cNvGraphicFramePr>
            <a:graphicFrameLocks noChangeAspect="1"/>
          </p:cNvGraphicFramePr>
          <p:nvPr/>
        </p:nvGraphicFramePr>
        <p:xfrm>
          <a:off x="2267744" y="2965450"/>
          <a:ext cx="3463925" cy="676275"/>
        </p:xfrm>
        <a:graphic>
          <a:graphicData uri="http://schemas.openxmlformats.org/presentationml/2006/ole">
            <p:oleObj spid="_x0000_s235526" name="Equation" r:id="rId8" imgW="2336760" imgH="457200" progId="Equation.3">
              <p:embed/>
            </p:oleObj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1406" y="3110451"/>
            <a:ext cx="8821074" cy="318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400" i="1" dirty="0" smtClean="0">
                <a:solidFill>
                  <a:schemeClr val="tx1"/>
                </a:solidFill>
                <a:latin typeface="Arial" charset="0"/>
              </a:rPr>
              <a:t>Lee, </a:t>
            </a:r>
            <a:r>
              <a:rPr kumimoji="1" lang="en-US" altLang="ko-KR" sz="1400" i="1" dirty="0" err="1" smtClean="0">
                <a:solidFill>
                  <a:schemeClr val="tx1"/>
                </a:solidFill>
                <a:latin typeface="Arial" charset="0"/>
              </a:rPr>
              <a:t>Zahed</a:t>
            </a:r>
            <a:r>
              <a:rPr kumimoji="1" lang="en-US" altLang="ko-KR" sz="1400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kumimoji="1" lang="en-US" altLang="ko-KR" sz="1400" i="1" dirty="0" smtClean="0">
                <a:latin typeface="Arial" charset="0"/>
              </a:rPr>
              <a:t>(2001) </a:t>
            </a:r>
            <a:endParaRPr kumimoji="1" lang="en-US" altLang="ko-KR" sz="1400" i="1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71406" y="214290"/>
            <a:ext cx="8821074" cy="318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400" i="1" dirty="0" smtClean="0">
                <a:latin typeface="Arial" charset="0"/>
              </a:rPr>
              <a:t>Linear density approximation : </a:t>
            </a:r>
            <a:r>
              <a:rPr kumimoji="1" lang="en-US" altLang="ko-KR" sz="1400" i="1" dirty="0" err="1" smtClean="0">
                <a:latin typeface="Arial" charset="0"/>
              </a:rPr>
              <a:t>Lee,Zahed</a:t>
            </a:r>
            <a:r>
              <a:rPr kumimoji="1" lang="en-US" altLang="ko-KR" sz="1400" i="1" dirty="0" smtClean="0">
                <a:latin typeface="Arial" charset="0"/>
              </a:rPr>
              <a:t> (01) </a:t>
            </a:r>
            <a:endParaRPr kumimoji="1" lang="en-US" altLang="ko-KR" sz="14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22926" y="2102339"/>
            <a:ext cx="8821074" cy="9864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i="1" dirty="0" smtClean="0">
                <a:solidFill>
                  <a:schemeClr val="tx1"/>
                </a:solidFill>
                <a:latin typeface="Arial" charset="0"/>
              </a:rPr>
              <a:t>For gluon condensate:  d= 4, and changes are smaller than 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endParaRPr kumimoji="1" lang="en-US" altLang="ko-KR" sz="1400" i="1" dirty="0" smtClean="0">
              <a:solidFill>
                <a:schemeClr val="tx1"/>
              </a:solidFill>
              <a:latin typeface="Arial" charset="0"/>
            </a:endParaRP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i="1" dirty="0" smtClean="0">
                <a:solidFill>
                  <a:schemeClr val="tx1"/>
                </a:solidFill>
                <a:latin typeface="Arial" charset="0"/>
              </a:rPr>
              <a:t>Changes by less than 2 % at nuclear matter </a:t>
            </a:r>
            <a:endParaRPr kumimoji="1" lang="en-US" altLang="ko-KR" sz="14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38599" name="Object 7"/>
          <p:cNvGraphicFramePr>
            <a:graphicFrameLocks noChangeAspect="1"/>
          </p:cNvGraphicFramePr>
          <p:nvPr/>
        </p:nvGraphicFramePr>
        <p:xfrm>
          <a:off x="556542" y="980728"/>
          <a:ext cx="6535738" cy="676275"/>
        </p:xfrm>
        <a:graphic>
          <a:graphicData uri="http://schemas.openxmlformats.org/presentationml/2006/ole">
            <p:oleObj spid="_x0000_s238599" name="Equation" r:id="rId3" imgW="4406760" imgH="457200" progId="Equation.3">
              <p:embed/>
            </p:oleObj>
          </a:graphicData>
        </a:graphic>
      </p:graphicFrame>
      <p:graphicFrame>
        <p:nvGraphicFramePr>
          <p:cNvPr id="238600" name="Object 8"/>
          <p:cNvGraphicFramePr>
            <a:graphicFrameLocks noChangeAspect="1"/>
          </p:cNvGraphicFramePr>
          <p:nvPr/>
        </p:nvGraphicFramePr>
        <p:xfrm>
          <a:off x="5100017" y="1931492"/>
          <a:ext cx="3051175" cy="620712"/>
        </p:xfrm>
        <a:graphic>
          <a:graphicData uri="http://schemas.openxmlformats.org/presentationml/2006/ole">
            <p:oleObj spid="_x0000_s238600" name="Equation" r:id="rId4" imgW="2057400" imgH="419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406" y="836712"/>
            <a:ext cx="288924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Large </a:t>
            </a:r>
            <a:r>
              <a:rPr kumimoji="1" lang="en-US" altLang="ko-KR" i="1" dirty="0" err="1" smtClean="0">
                <a:solidFill>
                  <a:schemeClr val="tx1"/>
                </a:solidFill>
                <a:latin typeface="Arial" charset="0"/>
              </a:rPr>
              <a:t>N</a:t>
            </a:r>
            <a:r>
              <a:rPr kumimoji="1" lang="en-US" altLang="ko-KR" i="1" baseline="-25000" dirty="0" err="1" smtClean="0">
                <a:solidFill>
                  <a:schemeClr val="tx1"/>
                </a:solidFill>
                <a:latin typeface="Arial" charset="0"/>
              </a:rPr>
              <a:t>c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counting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146434" name="Image" r:id="rId3" imgW="8857143" imgH="2409524" progId="">
              <p:embed/>
            </p:oleObj>
          </a:graphicData>
        </a:graphic>
      </p:graphicFrame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50824" y="115888"/>
            <a:ext cx="8893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Any new structure? </a:t>
            </a:r>
            <a:endParaRPr lang="en-US" altLang="ko-KR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85001" name="Object 9"/>
          <p:cNvGraphicFramePr>
            <a:graphicFrameLocks noChangeAspect="1"/>
          </p:cNvGraphicFramePr>
          <p:nvPr/>
        </p:nvGraphicFramePr>
        <p:xfrm>
          <a:off x="2795596" y="857250"/>
          <a:ext cx="2919412" cy="469900"/>
        </p:xfrm>
        <a:graphic>
          <a:graphicData uri="http://schemas.openxmlformats.org/presentationml/2006/ole">
            <p:oleObj spid="_x0000_s146435" name="수식" r:id="rId4" imgW="1968480" imgH="317160" progId="Equation.3">
              <p:embed/>
            </p:oleObj>
          </a:graphicData>
        </a:graphic>
      </p:graphicFrame>
      <p:graphicFrame>
        <p:nvGraphicFramePr>
          <p:cNvPr id="114701" name="Object 13"/>
          <p:cNvGraphicFramePr>
            <a:graphicFrameLocks noChangeAspect="1"/>
          </p:cNvGraphicFramePr>
          <p:nvPr/>
        </p:nvGraphicFramePr>
        <p:xfrm>
          <a:off x="2519351" y="2724129"/>
          <a:ext cx="338137" cy="357188"/>
        </p:xfrm>
        <a:graphic>
          <a:graphicData uri="http://schemas.openxmlformats.org/presentationml/2006/ole">
            <p:oleObj spid="_x0000_s146436" name="수식" r:id="rId5" imgW="228600" imgH="241200" progId="Equation.3">
              <p:embed/>
            </p:oleObj>
          </a:graphicData>
        </a:graphic>
      </p:graphicFrame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71406" y="3286124"/>
            <a:ext cx="8821074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At finite temperature, only </a:t>
            </a:r>
            <a:r>
              <a:rPr kumimoji="1" lang="en-US" altLang="ko-KR" i="1" dirty="0" err="1" smtClean="0">
                <a:solidFill>
                  <a:schemeClr val="tx1"/>
                </a:solidFill>
                <a:latin typeface="Arial" charset="0"/>
              </a:rPr>
              <a:t>gluonic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effect is important 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1572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1581121"/>
            <a:ext cx="41814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6" name="Object 13"/>
          <p:cNvGraphicFramePr>
            <a:graphicFrameLocks noChangeAspect="1"/>
          </p:cNvGraphicFramePr>
          <p:nvPr/>
        </p:nvGraphicFramePr>
        <p:xfrm>
          <a:off x="4071934" y="2724131"/>
          <a:ext cx="338137" cy="357188"/>
        </p:xfrm>
        <a:graphic>
          <a:graphicData uri="http://schemas.openxmlformats.org/presentationml/2006/ole">
            <p:oleObj spid="_x0000_s146437" name="수식" r:id="rId7" imgW="228600" imgH="241200" progId="Equation.3">
              <p:embed/>
            </p:oleObj>
          </a:graphicData>
        </a:graphic>
      </p:graphicFrame>
      <p:graphicFrame>
        <p:nvGraphicFramePr>
          <p:cNvPr id="115724" name="Object 8"/>
          <p:cNvGraphicFramePr>
            <a:graphicFrameLocks noChangeAspect="1"/>
          </p:cNvGraphicFramePr>
          <p:nvPr/>
        </p:nvGraphicFramePr>
        <p:xfrm>
          <a:off x="5643570" y="2733657"/>
          <a:ext cx="300037" cy="338138"/>
        </p:xfrm>
        <a:graphic>
          <a:graphicData uri="http://schemas.openxmlformats.org/presentationml/2006/ole">
            <p:oleObj spid="_x0000_s146438" name="수식" r:id="rId8" imgW="203040" imgH="228600" progId="Equation.3">
              <p:embed/>
            </p:oleObj>
          </a:graphicData>
        </a:graphic>
      </p:graphicFrame>
      <p:graphicFrame>
        <p:nvGraphicFramePr>
          <p:cNvPr id="17" name="Object 9"/>
          <p:cNvGraphicFramePr>
            <a:graphicFrameLocks noChangeAspect="1"/>
          </p:cNvGraphicFramePr>
          <p:nvPr/>
        </p:nvGraphicFramePr>
        <p:xfrm>
          <a:off x="1285852" y="3786190"/>
          <a:ext cx="7251700" cy="808037"/>
        </p:xfrm>
        <a:graphic>
          <a:graphicData uri="http://schemas.openxmlformats.org/presentationml/2006/ole">
            <p:oleObj spid="_x0000_s146442" name="Equation" r:id="rId9" imgW="4889160" imgH="545760" progId="Equation.3">
              <p:embed/>
            </p:oleObj>
          </a:graphicData>
        </a:graphic>
      </p:graphicFrame>
      <p:graphicFrame>
        <p:nvGraphicFramePr>
          <p:cNvPr id="146449" name="Object 17"/>
          <p:cNvGraphicFramePr>
            <a:graphicFrameLocks noChangeAspect="1"/>
          </p:cNvGraphicFramePr>
          <p:nvPr/>
        </p:nvGraphicFramePr>
        <p:xfrm>
          <a:off x="1154121" y="5429250"/>
          <a:ext cx="4632325" cy="842963"/>
        </p:xfrm>
        <a:graphic>
          <a:graphicData uri="http://schemas.openxmlformats.org/presentationml/2006/ole">
            <p:oleObj spid="_x0000_s146449" name="Equation" r:id="rId10" imgW="3124080" imgH="571320" progId="Equation.3">
              <p:embed/>
            </p:oleObj>
          </a:graphicData>
        </a:graphic>
      </p:graphicFrame>
      <p:cxnSp>
        <p:nvCxnSpPr>
          <p:cNvPr id="34" name="직선 연결선 33"/>
          <p:cNvCxnSpPr/>
          <p:nvPr/>
        </p:nvCxnSpPr>
        <p:spPr>
          <a:xfrm>
            <a:off x="2000232" y="4661741"/>
            <a:ext cx="2376000" cy="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357422" y="4792647"/>
            <a:ext cx="2088232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Glue N</a:t>
            </a:r>
            <a:r>
              <a:rPr kumimoji="1" lang="en-US" altLang="ko-KR" sz="1600" baseline="-250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c</a:t>
            </a:r>
            <a:r>
              <a:rPr kumimoji="1" lang="en-US" altLang="ko-KR" sz="1600" baseline="300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2</a:t>
            </a:r>
            <a:endParaRPr kumimoji="1" lang="en-US" altLang="ko-KR" sz="1600" baseline="30000" dirty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>
            <a:off x="5000628" y="4670742"/>
            <a:ext cx="1728000" cy="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5214942" y="4857760"/>
            <a:ext cx="1071570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Quark </a:t>
            </a:r>
            <a:r>
              <a:rPr kumimoji="1" lang="en-US" altLang="ko-KR" sz="1600" dirty="0" err="1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N</a:t>
            </a:r>
            <a:r>
              <a:rPr kumimoji="1" lang="en-US" altLang="ko-KR" sz="1600" baseline="-25000" dirty="0" err="1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c</a:t>
            </a:r>
            <a:endParaRPr kumimoji="1" lang="en-US" altLang="ko-KR" sz="1600" baseline="30000" dirty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38" name="직선 연결선 37"/>
          <p:cNvCxnSpPr/>
          <p:nvPr/>
        </p:nvCxnSpPr>
        <p:spPr>
          <a:xfrm>
            <a:off x="7000892" y="4663419"/>
            <a:ext cx="1728000" cy="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7215206" y="4857760"/>
            <a:ext cx="1302414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Quark N</a:t>
            </a:r>
            <a:r>
              <a:rPr kumimoji="1" lang="en-US" altLang="ko-KR" sz="1600" baseline="-250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c</a:t>
            </a:r>
            <a:r>
              <a:rPr kumimoji="1" lang="en-US" altLang="ko-KR" sz="1600" baseline="300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2  </a:t>
            </a:r>
            <a:r>
              <a:rPr kumimoji="1" lang="en-US" altLang="ko-KR" sz="16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 ?</a:t>
            </a:r>
            <a:endParaRPr kumimoji="1" lang="en-US" altLang="ko-KR" sz="1600" baseline="30000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직선 연결선 51"/>
          <p:cNvCxnSpPr/>
          <p:nvPr/>
        </p:nvCxnSpPr>
        <p:spPr>
          <a:xfrm>
            <a:off x="840364" y="3772363"/>
            <a:ext cx="2160000" cy="158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V="1">
            <a:off x="3286116" y="1357298"/>
            <a:ext cx="719732" cy="56991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 rot="10800000">
            <a:off x="5247590" y="1370946"/>
            <a:ext cx="681732" cy="557856"/>
          </a:xfrm>
          <a:prstGeom prst="line">
            <a:avLst/>
          </a:prstGeom>
          <a:ln w="38100">
            <a:solidFill>
              <a:schemeClr val="tx2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406" y="285728"/>
            <a:ext cx="5929354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Large </a:t>
            </a:r>
            <a:r>
              <a:rPr kumimoji="1" lang="en-US" altLang="ko-KR" i="1" dirty="0" err="1" smtClean="0">
                <a:solidFill>
                  <a:schemeClr val="tx1"/>
                </a:solidFill>
                <a:latin typeface="Arial" charset="0"/>
              </a:rPr>
              <a:t>Nc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argument for Nucleon Scattering Term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순서도: 가산 접합 22"/>
          <p:cNvSpPr/>
          <p:nvPr/>
        </p:nvSpPr>
        <p:spPr>
          <a:xfrm>
            <a:off x="3936206" y="128639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순서도: 가산 접합 23"/>
          <p:cNvSpPr/>
          <p:nvPr/>
        </p:nvSpPr>
        <p:spPr>
          <a:xfrm>
            <a:off x="5160342" y="128639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6" name="Object 12"/>
          <p:cNvGraphicFramePr>
            <a:graphicFrameLocks noChangeAspect="1"/>
          </p:cNvGraphicFramePr>
          <p:nvPr/>
        </p:nvGraphicFramePr>
        <p:xfrm>
          <a:off x="3446630" y="1156811"/>
          <a:ext cx="395287" cy="319087"/>
        </p:xfrm>
        <a:graphic>
          <a:graphicData uri="http://schemas.openxmlformats.org/presentationml/2006/ole">
            <p:oleObj spid="_x0000_s197634" name="수식" r:id="rId3" imgW="266400" imgH="215640" progId="Equation.3">
              <p:embed/>
            </p:oleObj>
          </a:graphicData>
        </a:graphic>
      </p:graphicFrame>
      <p:graphicFrame>
        <p:nvGraphicFramePr>
          <p:cNvPr id="27" name="Object 17"/>
          <p:cNvGraphicFramePr>
            <a:graphicFrameLocks noChangeAspect="1"/>
          </p:cNvGraphicFramePr>
          <p:nvPr/>
        </p:nvGraphicFramePr>
        <p:xfrm>
          <a:off x="5377510" y="1171135"/>
          <a:ext cx="395288" cy="319087"/>
        </p:xfrm>
        <a:graphic>
          <a:graphicData uri="http://schemas.openxmlformats.org/presentationml/2006/ole">
            <p:oleObj spid="_x0000_s197635" name="수식" r:id="rId4" imgW="266400" imgH="215640" progId="Equation.3">
              <p:embed/>
            </p:oleObj>
          </a:graphicData>
        </a:graphic>
      </p:graphicFrame>
      <p:graphicFrame>
        <p:nvGraphicFramePr>
          <p:cNvPr id="168976" name="Object 16"/>
          <p:cNvGraphicFramePr>
            <a:graphicFrameLocks noChangeAspect="1"/>
          </p:cNvGraphicFramePr>
          <p:nvPr/>
        </p:nvGraphicFramePr>
        <p:xfrm>
          <a:off x="2497138" y="2071688"/>
          <a:ext cx="846137" cy="263525"/>
        </p:xfrm>
        <a:graphic>
          <a:graphicData uri="http://schemas.openxmlformats.org/presentationml/2006/ole">
            <p:oleObj spid="_x0000_s197636" name="Equation" r:id="rId5" imgW="571320" imgH="177480" progId="Equation.3">
              <p:embed/>
            </p:oleObj>
          </a:graphicData>
        </a:graphic>
      </p:graphicFrame>
      <p:cxnSp>
        <p:nvCxnSpPr>
          <p:cNvPr id="34" name="직선 연결선 33"/>
          <p:cNvCxnSpPr/>
          <p:nvPr/>
        </p:nvCxnSpPr>
        <p:spPr>
          <a:xfrm>
            <a:off x="4085582" y="1357298"/>
            <a:ext cx="1080120" cy="158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8977" name="Object 8"/>
          <p:cNvGraphicFramePr>
            <a:graphicFrameLocks noChangeAspect="1"/>
          </p:cNvGraphicFramePr>
          <p:nvPr/>
        </p:nvGraphicFramePr>
        <p:xfrm>
          <a:off x="3621088" y="776288"/>
          <a:ext cx="620712" cy="339725"/>
        </p:xfrm>
        <a:graphic>
          <a:graphicData uri="http://schemas.openxmlformats.org/presentationml/2006/ole">
            <p:oleObj spid="_x0000_s197637" name="Equation" r:id="rId6" imgW="419040" imgH="228600" progId="Equation.3">
              <p:embed/>
            </p:oleObj>
          </a:graphicData>
        </a:graphic>
      </p:graphicFrame>
      <p:sp>
        <p:nvSpPr>
          <p:cNvPr id="47" name="직사각형 46"/>
          <p:cNvSpPr/>
          <p:nvPr/>
        </p:nvSpPr>
        <p:spPr>
          <a:xfrm>
            <a:off x="4568802" y="3629315"/>
            <a:ext cx="309600" cy="18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왼쪽 대괄호 45"/>
          <p:cNvSpPr/>
          <p:nvPr/>
        </p:nvSpPr>
        <p:spPr>
          <a:xfrm>
            <a:off x="4511012" y="3288971"/>
            <a:ext cx="468000" cy="316800"/>
          </a:xfrm>
          <a:prstGeom prst="leftBracket">
            <a:avLst/>
          </a:prstGeom>
          <a:noFill/>
          <a:ln w="25400"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모서리가 둥근 직사각형 47"/>
          <p:cNvSpPr/>
          <p:nvPr/>
        </p:nvSpPr>
        <p:spPr>
          <a:xfrm>
            <a:off x="4657086" y="3319465"/>
            <a:ext cx="142876" cy="3571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68979" name="Object 8"/>
          <p:cNvGraphicFramePr>
            <a:graphicFrameLocks noChangeAspect="1"/>
          </p:cNvGraphicFramePr>
          <p:nvPr/>
        </p:nvGraphicFramePr>
        <p:xfrm>
          <a:off x="6234113" y="3244850"/>
          <a:ext cx="1801812" cy="755650"/>
        </p:xfrm>
        <a:graphic>
          <a:graphicData uri="http://schemas.openxmlformats.org/presentationml/2006/ole">
            <p:oleObj spid="_x0000_s197639" name="Equation" r:id="rId7" imgW="1218960" imgH="507960" progId="Equation.3">
              <p:embed/>
            </p:oleObj>
          </a:graphicData>
        </a:graphic>
      </p:graphicFrame>
      <p:sp>
        <p:nvSpPr>
          <p:cNvPr id="50" name="순서도: 가산 접합 49"/>
          <p:cNvSpPr/>
          <p:nvPr/>
        </p:nvSpPr>
        <p:spPr>
          <a:xfrm>
            <a:off x="1775428" y="3701455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51" name="Object 12"/>
          <p:cNvGraphicFramePr>
            <a:graphicFrameLocks noChangeAspect="1"/>
          </p:cNvGraphicFramePr>
          <p:nvPr/>
        </p:nvGraphicFramePr>
        <p:xfrm>
          <a:off x="1643042" y="3286124"/>
          <a:ext cx="395287" cy="319087"/>
        </p:xfrm>
        <a:graphic>
          <a:graphicData uri="http://schemas.openxmlformats.org/presentationml/2006/ole">
            <p:oleObj spid="_x0000_s197640" name="수식" r:id="rId8" imgW="266400" imgH="215640" progId="Equation.3">
              <p:embed/>
            </p:oleObj>
          </a:graphicData>
        </a:graphic>
      </p:graphicFrame>
      <p:graphicFrame>
        <p:nvGraphicFramePr>
          <p:cNvPr id="168981" name="Object 21"/>
          <p:cNvGraphicFramePr>
            <a:graphicFrameLocks noChangeAspect="1"/>
          </p:cNvGraphicFramePr>
          <p:nvPr/>
        </p:nvGraphicFramePr>
        <p:xfrm>
          <a:off x="1655763" y="5233988"/>
          <a:ext cx="2278062" cy="804862"/>
        </p:xfrm>
        <a:graphic>
          <a:graphicData uri="http://schemas.openxmlformats.org/presentationml/2006/ole">
            <p:oleObj spid="_x0000_s197641" name="Equation" r:id="rId9" imgW="1536480" imgH="545760" progId="Equation.3">
              <p:embed/>
            </p:oleObj>
          </a:graphicData>
        </a:graphic>
      </p:graphicFrame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643702" y="2714620"/>
            <a:ext cx="1071570" cy="318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i="1" dirty="0" smtClean="0">
                <a:latin typeface="Arial" charset="0"/>
              </a:rPr>
              <a:t>Witten </a:t>
            </a:r>
            <a:endParaRPr kumimoji="1" lang="en-US" altLang="ko-KR" sz="14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560" y="4653136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That is, scattering terms are of order </a:t>
            </a:r>
            <a:r>
              <a:rPr lang="en-US" altLang="ko-KR" dirty="0" err="1" smtClean="0"/>
              <a:t>N</a:t>
            </a:r>
            <a:r>
              <a:rPr lang="en-US" altLang="ko-KR" baseline="-25000" dirty="0" err="1" smtClean="0"/>
              <a:t>c</a:t>
            </a:r>
            <a:r>
              <a:rPr lang="en-US" altLang="ko-KR" dirty="0" smtClean="0"/>
              <a:t> and can be safely neglected </a:t>
            </a:r>
            <a:endParaRPr lang="ko-KR" altLang="en-US" dirty="0"/>
          </a:p>
        </p:txBody>
      </p:sp>
      <p:graphicFrame>
        <p:nvGraphicFramePr>
          <p:cNvPr id="197642" name="Object 8"/>
          <p:cNvGraphicFramePr>
            <a:graphicFrameLocks noChangeAspect="1"/>
          </p:cNvGraphicFramePr>
          <p:nvPr/>
        </p:nvGraphicFramePr>
        <p:xfrm>
          <a:off x="4887392" y="778352"/>
          <a:ext cx="620712" cy="339725"/>
        </p:xfrm>
        <a:graphic>
          <a:graphicData uri="http://schemas.openxmlformats.org/presentationml/2006/ole">
            <p:oleObj spid="_x0000_s197642" name="Equation" r:id="rId10" imgW="419040" imgH="228600" progId="Equation.3">
              <p:embed/>
            </p:oleObj>
          </a:graphicData>
        </a:graphic>
      </p:graphicFrame>
      <p:graphicFrame>
        <p:nvGraphicFramePr>
          <p:cNvPr id="197643" name="Object 11"/>
          <p:cNvGraphicFramePr>
            <a:graphicFrameLocks noChangeAspect="1"/>
          </p:cNvGraphicFramePr>
          <p:nvPr/>
        </p:nvGraphicFramePr>
        <p:xfrm>
          <a:off x="107504" y="3309491"/>
          <a:ext cx="846137" cy="263525"/>
        </p:xfrm>
        <a:graphic>
          <a:graphicData uri="http://schemas.openxmlformats.org/presentationml/2006/ole">
            <p:oleObj spid="_x0000_s197643" name="Equation" r:id="rId11" imgW="571320" imgH="177480" progId="Equation.3">
              <p:embed/>
            </p:oleObj>
          </a:graphicData>
        </a:graphic>
      </p:graphicFrame>
      <p:cxnSp>
        <p:nvCxnSpPr>
          <p:cNvPr id="31" name="직선 연결선 30"/>
          <p:cNvCxnSpPr/>
          <p:nvPr/>
        </p:nvCxnSpPr>
        <p:spPr>
          <a:xfrm>
            <a:off x="3721552" y="3676088"/>
            <a:ext cx="828000" cy="22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4894294" y="3676088"/>
            <a:ext cx="828000" cy="22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3728518" y="3828488"/>
            <a:ext cx="2016000" cy="22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3707904" y="3980888"/>
            <a:ext cx="2016000" cy="22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3721552" y="4277165"/>
            <a:ext cx="2016000" cy="22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타원 37"/>
          <p:cNvSpPr/>
          <p:nvPr/>
        </p:nvSpPr>
        <p:spPr>
          <a:xfrm>
            <a:off x="4716016" y="4077072"/>
            <a:ext cx="36000" cy="36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4719784" y="4174880"/>
            <a:ext cx="36000" cy="36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97644" name="Object 12"/>
          <p:cNvGraphicFramePr>
            <a:graphicFrameLocks noChangeAspect="1"/>
          </p:cNvGraphicFramePr>
          <p:nvPr/>
        </p:nvGraphicFramePr>
        <p:xfrm>
          <a:off x="4803775" y="5356225"/>
          <a:ext cx="1333500" cy="717550"/>
        </p:xfrm>
        <a:graphic>
          <a:graphicData uri="http://schemas.openxmlformats.org/presentationml/2006/ole">
            <p:oleObj spid="_x0000_s197644" name="Equation" r:id="rId12" imgW="90144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1406" y="404664"/>
            <a:ext cx="7500990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i="1" dirty="0" smtClean="0">
                <a:solidFill>
                  <a:schemeClr val="tx1"/>
                </a:solidFill>
                <a:latin typeface="Arial" charset="0"/>
              </a:rPr>
              <a:t>W-V formula at finite density: </a:t>
            </a:r>
            <a:endParaRPr kumimoji="1" lang="en-US" altLang="ko-KR" sz="20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16745" name="Object 9"/>
          <p:cNvGraphicFramePr>
            <a:graphicFrameLocks noChangeAspect="1"/>
          </p:cNvGraphicFramePr>
          <p:nvPr/>
        </p:nvGraphicFramePr>
        <p:xfrm>
          <a:off x="4527699" y="2566988"/>
          <a:ext cx="3068637" cy="730250"/>
        </p:xfrm>
        <a:graphic>
          <a:graphicData uri="http://schemas.openxmlformats.org/presentationml/2006/ole">
            <p:oleObj spid="_x0000_s148482" name="Equation" r:id="rId3" imgW="2070000" imgH="495000" progId="Equation.3">
              <p:embed/>
            </p:oleObj>
          </a:graphicData>
        </a:graphic>
      </p:graphicFrame>
      <p:graphicFrame>
        <p:nvGraphicFramePr>
          <p:cNvPr id="116748" name="Object 12"/>
          <p:cNvGraphicFramePr>
            <a:graphicFrameLocks noChangeAspect="1"/>
          </p:cNvGraphicFramePr>
          <p:nvPr/>
        </p:nvGraphicFramePr>
        <p:xfrm>
          <a:off x="1802066" y="2526810"/>
          <a:ext cx="1901825" cy="823912"/>
        </p:xfrm>
        <a:graphic>
          <a:graphicData uri="http://schemas.openxmlformats.org/presentationml/2006/ole">
            <p:oleObj spid="_x0000_s148484" name="수식" r:id="rId4" imgW="1282680" imgH="558720" progId="Equation.3">
              <p:embed/>
            </p:oleObj>
          </a:graphicData>
        </a:graphic>
      </p:graphicFrame>
      <p:cxnSp>
        <p:nvCxnSpPr>
          <p:cNvPr id="13" name="직선 화살표 연결선 12"/>
          <p:cNvCxnSpPr/>
          <p:nvPr/>
        </p:nvCxnSpPr>
        <p:spPr>
          <a:xfrm>
            <a:off x="3818290" y="2990682"/>
            <a:ext cx="504056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466362" y="3479930"/>
            <a:ext cx="4320480" cy="318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i="1" dirty="0" smtClean="0">
                <a:solidFill>
                  <a:srgbClr val="002060"/>
                </a:solidFill>
                <a:latin typeface="Arial" charset="0"/>
              </a:rPr>
              <a:t>Very small change</a:t>
            </a:r>
            <a:endParaRPr kumimoji="1" lang="en-US" altLang="ko-KR" sz="1400" i="1" dirty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>
            <a:off x="5834514" y="3350722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/>
          <p:cNvGrpSpPr/>
          <p:nvPr/>
        </p:nvGrpSpPr>
        <p:grpSpPr>
          <a:xfrm>
            <a:off x="467544" y="1231900"/>
            <a:ext cx="8136904" cy="4749546"/>
            <a:chOff x="467544" y="1231900"/>
            <a:chExt cx="8136904" cy="4749546"/>
          </a:xfrm>
        </p:grpSpPr>
        <p:graphicFrame>
          <p:nvGraphicFramePr>
            <p:cNvPr id="135176" name="Object 8"/>
            <p:cNvGraphicFramePr>
              <a:graphicFrameLocks noChangeAspect="1"/>
            </p:cNvGraphicFramePr>
            <p:nvPr/>
          </p:nvGraphicFramePr>
          <p:xfrm>
            <a:off x="2038350" y="1231900"/>
            <a:ext cx="473075" cy="374650"/>
          </p:xfrm>
          <a:graphic>
            <a:graphicData uri="http://schemas.openxmlformats.org/presentationml/2006/ole">
              <p:oleObj spid="_x0000_s148485" name="Equation" r:id="rId5" imgW="317160" imgH="253800" progId="Equation.3">
                <p:embed/>
              </p:oleObj>
            </a:graphicData>
          </a:graphic>
        </p:graphicFrame>
        <p:cxnSp>
          <p:nvCxnSpPr>
            <p:cNvPr id="18" name="직선 화살표 연결선 17"/>
            <p:cNvCxnSpPr/>
            <p:nvPr/>
          </p:nvCxnSpPr>
          <p:spPr>
            <a:xfrm>
              <a:off x="2337186" y="1765242"/>
              <a:ext cx="0" cy="648072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467544" y="4878067"/>
              <a:ext cx="8136904" cy="11033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indent="-457200" latinLnBrk="1">
                <a:lnSpc>
                  <a:spcPct val="105000"/>
                </a:lnSpc>
                <a:spcBef>
                  <a:spcPct val="50000"/>
                </a:spcBef>
              </a:pPr>
              <a:r>
                <a:rPr kumimoji="1" lang="en-US" altLang="ko-KR" i="1" dirty="0" smtClean="0">
                  <a:latin typeface="Arial" charset="0"/>
                </a:rPr>
                <a:t>Therefore , </a:t>
              </a:r>
              <a:r>
                <a:rPr kumimoji="1" lang="en-US" altLang="ko-KR" i="1" dirty="0" smtClean="0">
                  <a:solidFill>
                    <a:srgbClr val="FF0000"/>
                  </a:solidFill>
                  <a:latin typeface="Arial" charset="0"/>
                </a:rPr>
                <a:t>                     </a:t>
              </a:r>
            </a:p>
            <a:p>
              <a:pPr marL="457200" indent="-457200" latinLnBrk="1">
                <a:lnSpc>
                  <a:spcPct val="105000"/>
                </a:lnSpc>
                <a:spcBef>
                  <a:spcPct val="50000"/>
                </a:spcBef>
              </a:pPr>
              <a:r>
                <a:rPr kumimoji="1" lang="en-US" altLang="ko-KR" i="1" dirty="0" smtClean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kumimoji="1" lang="en-US" altLang="ko-KR" i="1" dirty="0" smtClean="0">
                  <a:solidFill>
                    <a:srgbClr val="FF0000"/>
                  </a:solidFill>
                  <a:latin typeface="Arial" charset="0"/>
                  <a:sym typeface="Wingdings" pitchFamily="2" charset="2"/>
                </a:rPr>
                <a:t>  In the large NC limit eta’ mass should decrease  when </a:t>
              </a:r>
              <a:r>
                <a:rPr kumimoji="1" lang="en-US" altLang="ko-KR" i="1" dirty="0" err="1" smtClean="0">
                  <a:solidFill>
                    <a:srgbClr val="FF0000"/>
                  </a:solidFill>
                  <a:latin typeface="Arial" charset="0"/>
                  <a:sym typeface="Wingdings" pitchFamily="2" charset="2"/>
                </a:rPr>
                <a:t>chiral</a:t>
              </a:r>
              <a:r>
                <a:rPr kumimoji="1" lang="en-US" altLang="ko-KR" i="1" dirty="0" smtClean="0">
                  <a:solidFill>
                    <a:srgbClr val="FF0000"/>
                  </a:solidFill>
                  <a:latin typeface="Arial" charset="0"/>
                  <a:sym typeface="Wingdings" pitchFamily="2" charset="2"/>
                </a:rPr>
                <a:t> symmetry is restored </a:t>
              </a:r>
              <a:endParaRPr kumimoji="1" lang="en-US" altLang="ko-KR" i="1" dirty="0">
                <a:solidFill>
                  <a:srgbClr val="FF0000"/>
                </a:solidFill>
                <a:latin typeface="Arial" charset="0"/>
              </a:endParaRPr>
            </a:p>
          </p:txBody>
        </p:sp>
        <p:graphicFrame>
          <p:nvGraphicFramePr>
            <p:cNvPr id="148487" name="Object 7"/>
            <p:cNvGraphicFramePr>
              <a:graphicFrameLocks noChangeAspect="1"/>
            </p:cNvGraphicFramePr>
            <p:nvPr/>
          </p:nvGraphicFramePr>
          <p:xfrm>
            <a:off x="1736725" y="4772025"/>
            <a:ext cx="2241550" cy="554038"/>
          </p:xfrm>
          <a:graphic>
            <a:graphicData uri="http://schemas.openxmlformats.org/presentationml/2006/ole">
              <p:oleObj spid="_x0000_s148487" name="Equation" r:id="rId6" imgW="1117440" imgH="27936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1406" y="631781"/>
            <a:ext cx="7500990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dirty="0" smtClean="0">
                <a:latin typeface="Arial" charset="0"/>
              </a:rPr>
              <a:t>                    at   finite temperature and density </a:t>
            </a:r>
            <a:endParaRPr kumimoji="1" lang="en-US" altLang="ko-KR" sz="2000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16748" name="Object 12"/>
          <p:cNvGraphicFramePr>
            <a:graphicFrameLocks noChangeAspect="1"/>
          </p:cNvGraphicFramePr>
          <p:nvPr/>
        </p:nvGraphicFramePr>
        <p:xfrm>
          <a:off x="683568" y="548680"/>
          <a:ext cx="1224136" cy="545532"/>
        </p:xfrm>
        <a:graphic>
          <a:graphicData uri="http://schemas.openxmlformats.org/presentationml/2006/ole">
            <p:oleObj spid="_x0000_s147459" name="수식" r:id="rId3" imgW="736560" imgH="304560" progId="Equation.3">
              <p:embed/>
            </p:oleObj>
          </a:graphicData>
        </a:graphic>
      </p:graphicFrame>
      <p:graphicFrame>
        <p:nvGraphicFramePr>
          <p:cNvPr id="116753" name="Object 17"/>
          <p:cNvGraphicFramePr>
            <a:graphicFrameLocks noChangeAspect="1"/>
          </p:cNvGraphicFramePr>
          <p:nvPr/>
        </p:nvGraphicFramePr>
        <p:xfrm>
          <a:off x="1002927" y="1651154"/>
          <a:ext cx="7529513" cy="750887"/>
        </p:xfrm>
        <a:graphic>
          <a:graphicData uri="http://schemas.openxmlformats.org/presentationml/2006/ole">
            <p:oleObj spid="_x0000_s147460" name="Equation" r:id="rId4" imgW="5079960" imgH="507960" progId="Equation.3">
              <p:embed/>
            </p:oleObj>
          </a:graphicData>
        </a:graphic>
      </p:graphicFrame>
      <p:graphicFrame>
        <p:nvGraphicFramePr>
          <p:cNvPr id="116755" name="Object 19"/>
          <p:cNvGraphicFramePr>
            <a:graphicFrameLocks noChangeAspect="1"/>
          </p:cNvGraphicFramePr>
          <p:nvPr/>
        </p:nvGraphicFramePr>
        <p:xfrm>
          <a:off x="1374775" y="2486025"/>
          <a:ext cx="1733550" cy="438150"/>
        </p:xfrm>
        <a:graphic>
          <a:graphicData uri="http://schemas.openxmlformats.org/presentationml/2006/ole">
            <p:oleObj spid="_x0000_s147461" name="Equation" r:id="rId5" imgW="799920" imgH="203040" progId="Equation.3">
              <p:embed/>
            </p:oleObj>
          </a:graphicData>
        </a:graphic>
      </p:graphicFrame>
      <p:graphicFrame>
        <p:nvGraphicFramePr>
          <p:cNvPr id="16" name="Object 17"/>
          <p:cNvGraphicFramePr>
            <a:graphicFrameLocks noChangeAspect="1"/>
          </p:cNvGraphicFramePr>
          <p:nvPr/>
        </p:nvGraphicFramePr>
        <p:xfrm>
          <a:off x="549281" y="1014413"/>
          <a:ext cx="4951413" cy="823912"/>
        </p:xfrm>
        <a:graphic>
          <a:graphicData uri="http://schemas.openxmlformats.org/presentationml/2006/ole">
            <p:oleObj spid="_x0000_s147462" name="Equation" r:id="rId6" imgW="3340080" imgH="558720" progId="Equation.3">
              <p:embed/>
            </p:oleObj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59442" y="5197862"/>
            <a:ext cx="7255896" cy="318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i="1" dirty="0" smtClean="0">
                <a:latin typeface="Arial" charset="0"/>
              </a:rPr>
              <a:t>Therefore,                                    when </a:t>
            </a:r>
            <a:r>
              <a:rPr kumimoji="1" lang="en-US" altLang="ko-KR" sz="1400" i="1" dirty="0" err="1" smtClean="0">
                <a:latin typeface="Arial" charset="0"/>
              </a:rPr>
              <a:t>chiral</a:t>
            </a:r>
            <a:r>
              <a:rPr kumimoji="1" lang="en-US" altLang="ko-KR" sz="1400" i="1" dirty="0" smtClean="0">
                <a:latin typeface="Arial" charset="0"/>
              </a:rPr>
              <a:t> symmetry gets restored    </a:t>
            </a:r>
            <a:endParaRPr kumimoji="1" lang="en-US" altLang="ko-KR" sz="14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47463" name="Object 7"/>
          <p:cNvGraphicFramePr>
            <a:graphicFrameLocks noChangeAspect="1"/>
          </p:cNvGraphicFramePr>
          <p:nvPr/>
        </p:nvGraphicFramePr>
        <p:xfrm>
          <a:off x="1911350" y="5122863"/>
          <a:ext cx="1638300" cy="449262"/>
        </p:xfrm>
        <a:graphic>
          <a:graphicData uri="http://schemas.openxmlformats.org/presentationml/2006/ole">
            <p:oleObj spid="_x0000_s147463" name="Equation" r:id="rId7" imgW="1104840" imgH="304560" progId="Equation.3">
              <p:embed/>
            </p:oleObj>
          </a:graphicData>
        </a:graphic>
      </p:graphicFrame>
      <p:graphicFrame>
        <p:nvGraphicFramePr>
          <p:cNvPr id="147464" name="Object 8"/>
          <p:cNvGraphicFramePr>
            <a:graphicFrameLocks noChangeAspect="1"/>
          </p:cNvGraphicFramePr>
          <p:nvPr/>
        </p:nvGraphicFramePr>
        <p:xfrm>
          <a:off x="571472" y="2892425"/>
          <a:ext cx="8339137" cy="750888"/>
        </p:xfrm>
        <a:graphic>
          <a:graphicData uri="http://schemas.openxmlformats.org/presentationml/2006/ole">
            <p:oleObj spid="_x0000_s147464" name="Equation" r:id="rId8" imgW="5626080" imgH="507960" progId="Equation.3">
              <p:embed/>
            </p:oleObj>
          </a:graphicData>
        </a:graphic>
      </p:graphicFrame>
      <p:graphicFrame>
        <p:nvGraphicFramePr>
          <p:cNvPr id="147465" name="Object 9"/>
          <p:cNvGraphicFramePr>
            <a:graphicFrameLocks noChangeAspect="1"/>
          </p:cNvGraphicFramePr>
          <p:nvPr/>
        </p:nvGraphicFramePr>
        <p:xfrm>
          <a:off x="1871663" y="4243388"/>
          <a:ext cx="5140325" cy="338137"/>
        </p:xfrm>
        <a:graphic>
          <a:graphicData uri="http://schemas.openxmlformats.org/presentationml/2006/ole">
            <p:oleObj spid="_x0000_s147465" name="Equation" r:id="rId9" imgW="34668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타원 36"/>
          <p:cNvSpPr/>
          <p:nvPr/>
        </p:nvSpPr>
        <p:spPr>
          <a:xfrm>
            <a:off x="1374276" y="1640200"/>
            <a:ext cx="1357322" cy="14287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sp>
        <p:nvSpPr>
          <p:cNvPr id="113" name="Rectangle 2"/>
          <p:cNvSpPr txBox="1">
            <a:spLocks noChangeArrowheads="1"/>
          </p:cNvSpPr>
          <p:nvPr/>
        </p:nvSpPr>
        <p:spPr>
          <a:xfrm>
            <a:off x="71406" y="642918"/>
            <a:ext cx="2928958" cy="5000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CBELSA/TAPS </a:t>
            </a:r>
            <a:r>
              <a:rPr kumimoji="0" lang="en-US" altLang="ko-K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coll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206850" name="Image" r:id="rId3" imgW="8857143" imgH="2409524" progId="">
              <p:embed/>
            </p:oleObj>
          </a:graphicData>
        </a:graphic>
      </p:graphicFrame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Experimental evidence of  property change of </a:t>
            </a:r>
            <a:r>
              <a:rPr lang="ko-KR" altLang="en-US" sz="2000" b="1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ko-KR" sz="2000" b="1" i="1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‘ in matter ?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1" name="직선 화살표 연결선 30"/>
          <p:cNvCxnSpPr/>
          <p:nvPr/>
        </p:nvCxnSpPr>
        <p:spPr>
          <a:xfrm>
            <a:off x="945648" y="2096124"/>
            <a:ext cx="720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1731466" y="2140266"/>
            <a:ext cx="357190" cy="14287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3064" name="Object 8"/>
          <p:cNvGraphicFramePr>
            <a:graphicFrameLocks noChangeAspect="1"/>
          </p:cNvGraphicFramePr>
          <p:nvPr/>
        </p:nvGraphicFramePr>
        <p:xfrm>
          <a:off x="1802904" y="1783076"/>
          <a:ext cx="1905000" cy="385762"/>
        </p:xfrm>
        <a:graphic>
          <a:graphicData uri="http://schemas.openxmlformats.org/presentationml/2006/ole">
            <p:oleObj spid="_x0000_s206851" name="Equation" r:id="rId4" imgW="1130040" imgH="228600" progId="Equation.3">
              <p:embed/>
            </p:oleObj>
          </a:graphicData>
        </a:graphic>
      </p:graphicFrame>
      <p:graphicFrame>
        <p:nvGraphicFramePr>
          <p:cNvPr id="173066" name="Object 10"/>
          <p:cNvGraphicFramePr>
            <a:graphicFrameLocks noChangeAspect="1"/>
          </p:cNvGraphicFramePr>
          <p:nvPr/>
        </p:nvGraphicFramePr>
        <p:xfrm>
          <a:off x="1088526" y="1791016"/>
          <a:ext cx="214312" cy="277812"/>
        </p:xfrm>
        <a:graphic>
          <a:graphicData uri="http://schemas.openxmlformats.org/presentationml/2006/ole">
            <p:oleObj spid="_x0000_s206852" name="Equation" r:id="rId5" imgW="126720" imgH="164880" progId="Equation.3">
              <p:embed/>
            </p:oleObj>
          </a:graphicData>
        </a:graphic>
      </p:graphicFrame>
      <p:graphicFrame>
        <p:nvGraphicFramePr>
          <p:cNvPr id="173067" name="Object 11"/>
          <p:cNvGraphicFramePr>
            <a:graphicFrameLocks noChangeAspect="1"/>
          </p:cNvGraphicFramePr>
          <p:nvPr/>
        </p:nvGraphicFramePr>
        <p:xfrm>
          <a:off x="611560" y="3643314"/>
          <a:ext cx="4645025" cy="363538"/>
        </p:xfrm>
        <a:graphic>
          <a:graphicData uri="http://schemas.openxmlformats.org/presentationml/2006/ole">
            <p:oleObj spid="_x0000_s206853" name="Equation" r:id="rId6" imgW="2755800" imgH="215640" progId="Equation.3">
              <p:embed/>
            </p:oleObj>
          </a:graphicData>
        </a:graphic>
      </p:graphicFrame>
      <p:sp>
        <p:nvSpPr>
          <p:cNvPr id="42" name="직사각형 41"/>
          <p:cNvSpPr/>
          <p:nvPr/>
        </p:nvSpPr>
        <p:spPr>
          <a:xfrm>
            <a:off x="467544" y="3643314"/>
            <a:ext cx="4857784" cy="3571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3068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1052736"/>
            <a:ext cx="34956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51520" y="445997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</a:pPr>
            <a:r>
              <a:rPr lang="en-US" altLang="ko-KR" dirty="0" smtClean="0"/>
              <a:t>10 % reduction of mass from around 500 </a:t>
            </a:r>
            <a:r>
              <a:rPr lang="en-US" altLang="ko-KR" dirty="0" err="1" smtClean="0"/>
              <a:t>MeV</a:t>
            </a:r>
            <a:r>
              <a:rPr lang="en-US" altLang="ko-KR" dirty="0" smtClean="0"/>
              <a:t> from </a:t>
            </a:r>
            <a:r>
              <a:rPr lang="en-US" altLang="ko-KR" dirty="0" err="1" smtClean="0"/>
              <a:t>chiral</a:t>
            </a:r>
            <a:r>
              <a:rPr lang="en-US" altLang="ko-KR" dirty="0" smtClean="0"/>
              <a:t> symmetry breaking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43109" y="173025"/>
            <a:ext cx="4929221" cy="89852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Summary</a:t>
            </a:r>
            <a:endParaRPr kumimoji="0" lang="ko-KR" altLang="en-US" sz="32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27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71472" y="1214422"/>
            <a:ext cx="68580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err="1" smtClean="0"/>
              <a:t>Chiral</a:t>
            </a:r>
            <a:r>
              <a:rPr lang="en-US" altLang="ko-KR" dirty="0" smtClean="0"/>
              <a:t> symmetry breaking and in </a:t>
            </a:r>
            <a:r>
              <a:rPr lang="en-US" altLang="ko-KR" dirty="0" err="1" smtClean="0"/>
              <a:t>Correlator</a:t>
            </a: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smtClean="0"/>
              <a:t> U</a:t>
            </a:r>
            <a:r>
              <a:rPr lang="en-US" altLang="ko-KR" baseline="-25000" dirty="0" smtClean="0"/>
              <a:t>A</a:t>
            </a:r>
            <a:r>
              <a:rPr lang="en-US" altLang="ko-KR" dirty="0" smtClean="0"/>
              <a:t>(1) breaking effects in </a:t>
            </a:r>
            <a:r>
              <a:rPr lang="en-US" altLang="ko-KR" dirty="0" err="1" smtClean="0"/>
              <a:t>Correlators</a:t>
            </a:r>
            <a:r>
              <a:rPr lang="en-US" altLang="ko-KR" dirty="0" smtClean="0"/>
              <a:t>      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</a:pPr>
            <a:r>
              <a:rPr lang="en-US" altLang="ko-KR" dirty="0" smtClean="0"/>
              <a:t>       </a:t>
            </a:r>
            <a:r>
              <a:rPr lang="en-US" altLang="ko-KR" dirty="0" smtClean="0">
                <a:sym typeface="Wingdings" pitchFamily="2" charset="2"/>
              </a:rPr>
              <a:t> Restored in SU(3) and real world</a:t>
            </a: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 startAt="3"/>
            </a:pPr>
            <a:r>
              <a:rPr lang="en-US" altLang="ko-KR" dirty="0" smtClean="0"/>
              <a:t>In the large </a:t>
            </a:r>
            <a:r>
              <a:rPr lang="en-US" altLang="ko-KR" dirty="0" err="1" smtClean="0"/>
              <a:t>Nc</a:t>
            </a:r>
            <a:r>
              <a:rPr lang="en-US" altLang="ko-KR" dirty="0" smtClean="0"/>
              <a:t> limit,  </a:t>
            </a:r>
            <a:r>
              <a:rPr lang="en-US" altLang="ko-KR" dirty="0" smtClean="0">
                <a:latin typeface="Symbol" pitchFamily="18" charset="2"/>
              </a:rPr>
              <a:t>h</a:t>
            </a:r>
            <a:r>
              <a:rPr lang="en-US" altLang="ko-KR" dirty="0" smtClean="0"/>
              <a:t> ‘ mass reduces in medium and at finite temperature:  due to </a:t>
            </a:r>
            <a:r>
              <a:rPr lang="en-US" altLang="ko-KR" dirty="0" err="1" smtClean="0">
                <a:solidFill>
                  <a:srgbClr val="FF0000"/>
                </a:solidFill>
              </a:rPr>
              <a:t>Chiral</a:t>
            </a:r>
            <a:r>
              <a:rPr lang="en-US" altLang="ko-KR" dirty="0" smtClean="0">
                <a:solidFill>
                  <a:srgbClr val="FF0000"/>
                </a:solidFill>
              </a:rPr>
              <a:t> symmetry restoration </a:t>
            </a:r>
            <a:endParaRPr lang="en-US" altLang="ko-KR" dirty="0" smtClean="0"/>
          </a:p>
        </p:txBody>
      </p:sp>
      <p:graphicFrame>
        <p:nvGraphicFramePr>
          <p:cNvPr id="158721" name="Object 1"/>
          <p:cNvGraphicFramePr>
            <a:graphicFrameLocks noChangeAspect="1"/>
          </p:cNvGraphicFramePr>
          <p:nvPr/>
        </p:nvGraphicFramePr>
        <p:xfrm>
          <a:off x="1071538" y="1857364"/>
          <a:ext cx="5459412" cy="412750"/>
        </p:xfrm>
        <a:graphic>
          <a:graphicData uri="http://schemas.openxmlformats.org/presentationml/2006/ole">
            <p:oleObj spid="_x0000_s184322" name="Equation" r:id="rId3" imgW="3682800" imgH="279360" progId="Equation.3">
              <p:embed/>
            </p:oleObj>
          </a:graphicData>
        </a:graphic>
      </p:graphicFrame>
      <p:graphicFrame>
        <p:nvGraphicFramePr>
          <p:cNvPr id="158722" name="Object 2"/>
          <p:cNvGraphicFramePr>
            <a:graphicFrameLocks noChangeAspect="1"/>
          </p:cNvGraphicFramePr>
          <p:nvPr/>
        </p:nvGraphicFramePr>
        <p:xfrm>
          <a:off x="1192231" y="3071810"/>
          <a:ext cx="6022975" cy="412750"/>
        </p:xfrm>
        <a:graphic>
          <a:graphicData uri="http://schemas.openxmlformats.org/presentationml/2006/ole">
            <p:oleObj spid="_x0000_s184323" name="Equation" r:id="rId4" imgW="4063680" imgH="2793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3850" y="1071546"/>
            <a:ext cx="8351838" cy="300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spcBef>
                <a:spcPct val="20000"/>
              </a:spcBef>
              <a:buFontTx/>
              <a:buAutoNum type="arabicPeriod"/>
            </a:pPr>
            <a:r>
              <a:rPr lang="en-US" altLang="ko-KR" sz="2000" dirty="0" smtClean="0">
                <a:latin typeface="Symbol" pitchFamily="18" charset="2"/>
              </a:rPr>
              <a:t> h</a:t>
            </a:r>
            <a:r>
              <a:rPr lang="en-US" altLang="ko-KR" sz="2000" dirty="0" smtClean="0">
                <a:latin typeface="Times New Roman" pitchFamily="18" charset="0"/>
              </a:rPr>
              <a:t>’ correlation functions should exhibit symmetry breaking from N-point function in SU(N) flavor even when </a:t>
            </a:r>
            <a:r>
              <a:rPr lang="en-US" altLang="ko-KR" sz="2000" dirty="0" err="1" smtClean="0">
                <a:latin typeface="Times New Roman" pitchFamily="18" charset="0"/>
              </a:rPr>
              <a:t>chiral</a:t>
            </a:r>
            <a:r>
              <a:rPr lang="en-US" altLang="ko-KR" sz="2000" dirty="0" smtClean="0">
                <a:latin typeface="Times New Roman" pitchFamily="18" charset="0"/>
              </a:rPr>
              <a:t> symmetry is restored.</a:t>
            </a:r>
          </a:p>
          <a:p>
            <a:pPr marL="533400" indent="-533400">
              <a:spcBef>
                <a:spcPct val="20000"/>
              </a:spcBef>
            </a:pPr>
            <a:r>
              <a:rPr lang="en-US" altLang="ko-KR" sz="2000" dirty="0" smtClean="0">
                <a:latin typeface="Times New Roman" pitchFamily="18" charset="0"/>
                <a:sym typeface="Wingdings" pitchFamily="2" charset="2"/>
              </a:rPr>
              <a:t>      For SU(2), UA(1) effect will be broken in the two point function </a:t>
            </a:r>
            <a:endParaRPr lang="en-US" altLang="ko-KR" sz="2000" dirty="0" smtClean="0">
              <a:latin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68694" y="142852"/>
            <a:ext cx="2232000" cy="649122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/>
          <a:lstStyle/>
          <a:p>
            <a:pPr marL="0" marR="0" lvl="0" indent="0" algn="ctr" defTabSz="914400" rtl="0" eaLnBrk="1" fontAlgn="auto" latinLnBrk="1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Summary</a:t>
            </a:r>
            <a:endParaRPr kumimoji="0" lang="ko-KR" altLang="en-US" sz="32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3566" y="2928934"/>
            <a:ext cx="8351838" cy="300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spcBef>
                <a:spcPct val="20000"/>
              </a:spcBef>
            </a:pP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2.     In W-V formula</a:t>
            </a:r>
            <a:r>
              <a:rPr lang="en-US" altLang="ko-KR" sz="2000" dirty="0" smtClean="0">
                <a:latin typeface="Symbol" pitchFamily="18" charset="2"/>
              </a:rPr>
              <a:t>  h</a:t>
            </a:r>
            <a:r>
              <a:rPr lang="en-US" altLang="ko-KR" sz="2000" dirty="0" smtClean="0">
                <a:latin typeface="Times New Roman" pitchFamily="18" charset="0"/>
              </a:rPr>
              <a:t>’ mass is related to quark condensate  and thus should reduce at finite temperature independent of flavor  </a:t>
            </a:r>
            <a:r>
              <a:rPr lang="en-US" altLang="ko-KR" sz="2000" dirty="0" smtClean="0">
                <a:solidFill>
                  <a:srgbClr val="FF0000"/>
                </a:solidFill>
                <a:latin typeface="Times New Roman" pitchFamily="18" charset="0"/>
              </a:rPr>
              <a:t>due to </a:t>
            </a:r>
            <a:r>
              <a:rPr lang="en-US" altLang="ko-KR" sz="2000" dirty="0" err="1" smtClean="0">
                <a:solidFill>
                  <a:srgbClr val="FF0000"/>
                </a:solidFill>
                <a:latin typeface="Times New Roman" pitchFamily="18" charset="0"/>
              </a:rPr>
              <a:t>chiral</a:t>
            </a:r>
            <a:r>
              <a:rPr lang="en-US" altLang="ko-KR" sz="2000" dirty="0" smtClean="0">
                <a:solidFill>
                  <a:srgbClr val="FF0000"/>
                </a:solidFill>
                <a:latin typeface="Times New Roman" pitchFamily="18" charset="0"/>
              </a:rPr>
              <a:t> symmetry restoration</a:t>
            </a:r>
          </a:p>
          <a:p>
            <a:pPr marL="533400" indent="-533400">
              <a:spcBef>
                <a:spcPct val="20000"/>
              </a:spcBef>
            </a:pPr>
            <a:r>
              <a:rPr lang="en-US" altLang="ko-KR" sz="2000" dirty="0" smtClean="0">
                <a:latin typeface="Times New Roman" pitchFamily="18" charset="0"/>
              </a:rPr>
              <a:t>         </a:t>
            </a:r>
            <a:r>
              <a:rPr lang="en-US" altLang="ko-KR" sz="2000" dirty="0" smtClean="0">
                <a:latin typeface="Times New Roman" pitchFamily="18" charset="0"/>
                <a:sym typeface="Wingdings" pitchFamily="2" charset="2"/>
              </a:rPr>
              <a:t> </a:t>
            </a:r>
          </a:p>
          <a:p>
            <a:pPr marL="533400" indent="-533400">
              <a:spcBef>
                <a:spcPct val="20000"/>
              </a:spcBef>
            </a:pPr>
            <a:r>
              <a:rPr lang="en-US" altLang="ko-KR" sz="2000" dirty="0" smtClean="0">
                <a:latin typeface="Times New Roman" pitchFamily="18" charset="0"/>
                <a:sym typeface="Wingdings" pitchFamily="2" charset="2"/>
              </a:rPr>
              <a:t>         a) Could serve as signature of </a:t>
            </a:r>
            <a:r>
              <a:rPr lang="en-US" altLang="ko-KR" sz="2000" dirty="0" err="1" smtClean="0">
                <a:latin typeface="Times New Roman" pitchFamily="18" charset="0"/>
                <a:sym typeface="Wingdings" pitchFamily="2" charset="2"/>
              </a:rPr>
              <a:t>chiral</a:t>
            </a:r>
            <a:r>
              <a:rPr lang="en-US" altLang="ko-KR" sz="2000" dirty="0" smtClean="0">
                <a:latin typeface="Times New Roman" pitchFamily="18" charset="0"/>
                <a:sym typeface="Wingdings" pitchFamily="2" charset="2"/>
              </a:rPr>
              <a:t> symmetry restoration </a:t>
            </a:r>
          </a:p>
          <a:p>
            <a:pPr marL="533400" indent="-533400">
              <a:spcBef>
                <a:spcPct val="20000"/>
              </a:spcBef>
            </a:pPr>
            <a:r>
              <a:rPr lang="en-US" altLang="ko-KR" sz="2000" dirty="0" smtClean="0">
                <a:latin typeface="Times New Roman" pitchFamily="18" charset="0"/>
                <a:sym typeface="Wingdings" pitchFamily="2" charset="2"/>
              </a:rPr>
              <a:t>         b) </a:t>
            </a:r>
            <a:r>
              <a:rPr lang="en-US" altLang="ko-KR" sz="2000" dirty="0" err="1" smtClean="0">
                <a:latin typeface="Times New Roman" pitchFamily="18" charset="0"/>
                <a:sym typeface="Wingdings" pitchFamily="2" charset="2"/>
              </a:rPr>
              <a:t>Dilepton</a:t>
            </a:r>
            <a:r>
              <a:rPr lang="en-US" altLang="ko-KR" sz="2000" dirty="0" smtClean="0">
                <a:latin typeface="Times New Roman" pitchFamily="18" charset="0"/>
                <a:sym typeface="Wingdings" pitchFamily="2" charset="2"/>
              </a:rPr>
              <a:t> in Heavy Ion collision</a:t>
            </a:r>
          </a:p>
          <a:p>
            <a:pPr marL="533400" indent="-533400">
              <a:spcBef>
                <a:spcPct val="20000"/>
              </a:spcBef>
            </a:pPr>
            <a:r>
              <a:rPr lang="en-US" altLang="ko-KR" sz="2000" dirty="0" smtClean="0">
                <a:latin typeface="Times New Roman" pitchFamily="18" charset="0"/>
                <a:sym typeface="Wingdings" pitchFamily="2" charset="2"/>
              </a:rPr>
              <a:t>         c) Measurements from nuclear targets seems to support it ?    </a:t>
            </a:r>
            <a:endParaRPr lang="en-US" altLang="ko-KR" sz="20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217090" name="Image" r:id="rId3" imgW="8857143" imgH="2409524" progId="">
              <p:embed/>
            </p:oleObj>
          </a:graphicData>
        </a:graphic>
      </p:graphicFrame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UA(1) effect and</a:t>
            </a:r>
            <a:r>
              <a:rPr lang="en-US" altLang="ko-KR" sz="2000" b="1" i="1" dirty="0" smtClean="0">
                <a:solidFill>
                  <a:schemeClr val="bg1"/>
                </a:solidFill>
                <a:latin typeface="Symbol" pitchFamily="18" charset="2"/>
              </a:rPr>
              <a:t>   h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‘ mass : naïve picture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174091" name="Object 11"/>
          <p:cNvGraphicFramePr>
            <a:graphicFrameLocks noChangeAspect="1"/>
          </p:cNvGraphicFramePr>
          <p:nvPr/>
        </p:nvGraphicFramePr>
        <p:xfrm>
          <a:off x="3214678" y="736501"/>
          <a:ext cx="2847975" cy="663575"/>
        </p:xfrm>
        <a:graphic>
          <a:graphicData uri="http://schemas.openxmlformats.org/presentationml/2006/ole">
            <p:oleObj spid="_x0000_s217091" name="Equation" r:id="rId4" imgW="1688760" imgH="393480" progId="Equation.3">
              <p:embed/>
            </p:oleObj>
          </a:graphicData>
        </a:graphic>
      </p:graphicFrame>
      <p:graphicFrame>
        <p:nvGraphicFramePr>
          <p:cNvPr id="174094" name="Object 14"/>
          <p:cNvGraphicFramePr>
            <a:graphicFrameLocks noChangeAspect="1"/>
          </p:cNvGraphicFramePr>
          <p:nvPr/>
        </p:nvGraphicFramePr>
        <p:xfrm>
          <a:off x="2771800" y="1412776"/>
          <a:ext cx="2825750" cy="663575"/>
        </p:xfrm>
        <a:graphic>
          <a:graphicData uri="http://schemas.openxmlformats.org/presentationml/2006/ole">
            <p:oleObj spid="_x0000_s217092" name="Equation" r:id="rId5" imgW="1676160" imgH="393480" progId="Equation.3">
              <p:embed/>
            </p:oleObj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251520" y="692696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smtClean="0"/>
              <a:t>UA(1) current breaking: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51860" y="1342509"/>
            <a:ext cx="8001056" cy="558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</a:pPr>
            <a:r>
              <a:rPr lang="en-US" altLang="ko-KR" dirty="0" smtClean="0"/>
              <a:t>2.   Index theorem</a:t>
            </a:r>
          </a:p>
        </p:txBody>
      </p:sp>
      <p:sp>
        <p:nvSpPr>
          <p:cNvPr id="48" name="타원 47"/>
          <p:cNvSpPr/>
          <p:nvPr/>
        </p:nvSpPr>
        <p:spPr>
          <a:xfrm>
            <a:off x="3249160" y="5313439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/>
          <p:cNvSpPr/>
          <p:nvPr/>
        </p:nvSpPr>
        <p:spPr>
          <a:xfrm>
            <a:off x="2841055" y="4881391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타원 49"/>
          <p:cNvSpPr/>
          <p:nvPr/>
        </p:nvSpPr>
        <p:spPr>
          <a:xfrm>
            <a:off x="3645776" y="4881391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순서도: 가산 접합 50"/>
          <p:cNvSpPr/>
          <p:nvPr/>
        </p:nvSpPr>
        <p:spPr>
          <a:xfrm>
            <a:off x="2781680" y="5025407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순서도: 가산 접합 52"/>
          <p:cNvSpPr/>
          <p:nvPr/>
        </p:nvSpPr>
        <p:spPr>
          <a:xfrm>
            <a:off x="4021336" y="5025407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/>
          <p:cNvSpPr/>
          <p:nvPr/>
        </p:nvSpPr>
        <p:spPr>
          <a:xfrm>
            <a:off x="3141720" y="4773951"/>
            <a:ext cx="648072" cy="648072"/>
          </a:xfrm>
          <a:prstGeom prst="ellipse">
            <a:avLst/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latin typeface="Symbol" pitchFamily="18" charset="2"/>
              </a:rPr>
              <a:t>n</a:t>
            </a:r>
            <a:r>
              <a:rPr lang="en-US" altLang="ko-KR" sz="1200" dirty="0" smtClean="0"/>
              <a:t>=1</a:t>
            </a:r>
            <a:endParaRPr lang="ko-KR" altLang="en-US" sz="1200" dirty="0"/>
          </a:p>
        </p:txBody>
      </p:sp>
      <p:graphicFrame>
        <p:nvGraphicFramePr>
          <p:cNvPr id="57" name="Object 14"/>
          <p:cNvGraphicFramePr>
            <a:graphicFrameLocks noChangeAspect="1"/>
          </p:cNvGraphicFramePr>
          <p:nvPr/>
        </p:nvGraphicFramePr>
        <p:xfrm>
          <a:off x="2685988" y="4599327"/>
          <a:ext cx="263525" cy="317500"/>
        </p:xfrm>
        <a:graphic>
          <a:graphicData uri="http://schemas.openxmlformats.org/presentationml/2006/ole">
            <p:oleObj spid="_x0000_s217093" name="Equation" r:id="rId6" imgW="177480" imgH="215640" progId="Equation.3">
              <p:embed/>
            </p:oleObj>
          </a:graphicData>
        </a:graphic>
      </p:graphicFrame>
      <p:graphicFrame>
        <p:nvGraphicFramePr>
          <p:cNvPr id="58" name="Object 15"/>
          <p:cNvGraphicFramePr>
            <a:graphicFrameLocks noChangeAspect="1"/>
          </p:cNvGraphicFramePr>
          <p:nvPr/>
        </p:nvGraphicFramePr>
        <p:xfrm>
          <a:off x="2694851" y="5156547"/>
          <a:ext cx="282575" cy="317500"/>
        </p:xfrm>
        <a:graphic>
          <a:graphicData uri="http://schemas.openxmlformats.org/presentationml/2006/ole">
            <p:oleObj spid="_x0000_s217094" name="Equation" r:id="rId7" imgW="190440" imgH="215640" progId="Equation.3">
              <p:embed/>
            </p:oleObj>
          </a:graphicData>
        </a:graphic>
      </p:graphicFrame>
      <p:graphicFrame>
        <p:nvGraphicFramePr>
          <p:cNvPr id="60" name="Object 16"/>
          <p:cNvGraphicFramePr>
            <a:graphicFrameLocks noChangeAspect="1"/>
          </p:cNvGraphicFramePr>
          <p:nvPr/>
        </p:nvGraphicFramePr>
        <p:xfrm>
          <a:off x="3982314" y="4613622"/>
          <a:ext cx="282575" cy="317500"/>
        </p:xfrm>
        <a:graphic>
          <a:graphicData uri="http://schemas.openxmlformats.org/presentationml/2006/ole">
            <p:oleObj spid="_x0000_s217095" name="Equation" r:id="rId8" imgW="190440" imgH="215640" progId="Equation.3">
              <p:embed/>
            </p:oleObj>
          </a:graphicData>
        </a:graphic>
      </p:graphicFrame>
      <p:graphicFrame>
        <p:nvGraphicFramePr>
          <p:cNvPr id="61" name="Object 17"/>
          <p:cNvGraphicFramePr>
            <a:graphicFrameLocks noChangeAspect="1"/>
          </p:cNvGraphicFramePr>
          <p:nvPr/>
        </p:nvGraphicFramePr>
        <p:xfrm>
          <a:off x="4001393" y="5170831"/>
          <a:ext cx="282575" cy="317500"/>
        </p:xfrm>
        <a:graphic>
          <a:graphicData uri="http://schemas.openxmlformats.org/presentationml/2006/ole">
            <p:oleObj spid="_x0000_s217096" name="Equation" r:id="rId9" imgW="190440" imgH="215640" progId="Equation.3">
              <p:embed/>
            </p:oleObj>
          </a:graphicData>
        </a:graphic>
      </p:graphicFrame>
      <p:graphicFrame>
        <p:nvGraphicFramePr>
          <p:cNvPr id="62" name="Object 18"/>
          <p:cNvGraphicFramePr>
            <a:graphicFrameLocks noChangeAspect="1"/>
          </p:cNvGraphicFramePr>
          <p:nvPr/>
        </p:nvGraphicFramePr>
        <p:xfrm>
          <a:off x="3101251" y="5542310"/>
          <a:ext cx="244475" cy="317500"/>
        </p:xfrm>
        <a:graphic>
          <a:graphicData uri="http://schemas.openxmlformats.org/presentationml/2006/ole">
            <p:oleObj spid="_x0000_s217097" name="Equation" r:id="rId10" imgW="164880" imgH="215640" progId="Equation.3">
              <p:embed/>
            </p:oleObj>
          </a:graphicData>
        </a:graphic>
      </p:graphicFrame>
      <p:graphicFrame>
        <p:nvGraphicFramePr>
          <p:cNvPr id="63" name="Object 19"/>
          <p:cNvGraphicFramePr>
            <a:graphicFrameLocks noChangeAspect="1"/>
          </p:cNvGraphicFramePr>
          <p:nvPr/>
        </p:nvGraphicFramePr>
        <p:xfrm>
          <a:off x="3650526" y="5559772"/>
          <a:ext cx="263525" cy="317500"/>
        </p:xfrm>
        <a:graphic>
          <a:graphicData uri="http://schemas.openxmlformats.org/presentationml/2006/ole">
            <p:oleObj spid="_x0000_s217098" name="Equation" r:id="rId11" imgW="177480" imgH="215640" progId="Equation.3">
              <p:embed/>
            </p:oleObj>
          </a:graphicData>
        </a:graphic>
      </p:graphicFrame>
      <p:sp>
        <p:nvSpPr>
          <p:cNvPr id="74" name="타원 73"/>
          <p:cNvSpPr/>
          <p:nvPr/>
        </p:nvSpPr>
        <p:spPr>
          <a:xfrm>
            <a:off x="7343584" y="1154212"/>
            <a:ext cx="648072" cy="648072"/>
          </a:xfrm>
          <a:prstGeom prst="ellipse">
            <a:avLst/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latin typeface="Symbol" pitchFamily="18" charset="2"/>
              </a:rPr>
              <a:t>n</a:t>
            </a:r>
            <a:r>
              <a:rPr lang="en-US" altLang="ko-KR" sz="1200" dirty="0" smtClean="0"/>
              <a:t>=1</a:t>
            </a:r>
            <a:endParaRPr lang="ko-KR" altLang="en-US" sz="1200" dirty="0"/>
          </a:p>
        </p:txBody>
      </p:sp>
      <p:graphicFrame>
        <p:nvGraphicFramePr>
          <p:cNvPr id="76" name="Object 14"/>
          <p:cNvGraphicFramePr>
            <a:graphicFrameLocks noChangeAspect="1"/>
          </p:cNvGraphicFramePr>
          <p:nvPr/>
        </p:nvGraphicFramePr>
        <p:xfrm>
          <a:off x="6647532" y="824012"/>
          <a:ext cx="263525" cy="317500"/>
        </p:xfrm>
        <a:graphic>
          <a:graphicData uri="http://schemas.openxmlformats.org/presentationml/2006/ole">
            <p:oleObj spid="_x0000_s217099" name="Equation" r:id="rId12" imgW="177480" imgH="215640" progId="Equation.3">
              <p:embed/>
            </p:oleObj>
          </a:graphicData>
        </a:graphic>
      </p:graphicFrame>
      <p:graphicFrame>
        <p:nvGraphicFramePr>
          <p:cNvPr id="79" name="Object 15"/>
          <p:cNvGraphicFramePr>
            <a:graphicFrameLocks noChangeAspect="1"/>
          </p:cNvGraphicFramePr>
          <p:nvPr/>
        </p:nvGraphicFramePr>
        <p:xfrm>
          <a:off x="8491289" y="764704"/>
          <a:ext cx="282575" cy="317500"/>
        </p:xfrm>
        <a:graphic>
          <a:graphicData uri="http://schemas.openxmlformats.org/presentationml/2006/ole">
            <p:oleObj spid="_x0000_s217100" name="Equation" r:id="rId13" imgW="190440" imgH="215640" progId="Equation.3">
              <p:embed/>
            </p:oleObj>
          </a:graphicData>
        </a:graphic>
      </p:graphicFrame>
      <p:graphicFrame>
        <p:nvGraphicFramePr>
          <p:cNvPr id="80" name="Object 16"/>
          <p:cNvGraphicFramePr>
            <a:graphicFrameLocks noChangeAspect="1"/>
          </p:cNvGraphicFramePr>
          <p:nvPr/>
        </p:nvGraphicFramePr>
        <p:xfrm>
          <a:off x="6547073" y="1340768"/>
          <a:ext cx="282575" cy="317500"/>
        </p:xfrm>
        <a:graphic>
          <a:graphicData uri="http://schemas.openxmlformats.org/presentationml/2006/ole">
            <p:oleObj spid="_x0000_s217101" name="Equation" r:id="rId14" imgW="190440" imgH="215640" progId="Equation.3">
              <p:embed/>
            </p:oleObj>
          </a:graphicData>
        </a:graphic>
      </p:graphicFrame>
      <p:graphicFrame>
        <p:nvGraphicFramePr>
          <p:cNvPr id="81" name="Object 17"/>
          <p:cNvGraphicFramePr>
            <a:graphicFrameLocks noChangeAspect="1"/>
          </p:cNvGraphicFramePr>
          <p:nvPr/>
        </p:nvGraphicFramePr>
        <p:xfrm>
          <a:off x="8609905" y="1344960"/>
          <a:ext cx="282575" cy="317500"/>
        </p:xfrm>
        <a:graphic>
          <a:graphicData uri="http://schemas.openxmlformats.org/presentationml/2006/ole">
            <p:oleObj spid="_x0000_s217102" name="Equation" r:id="rId15" imgW="190440" imgH="215640" progId="Equation.3">
              <p:embed/>
            </p:oleObj>
          </a:graphicData>
        </a:graphic>
      </p:graphicFrame>
      <p:graphicFrame>
        <p:nvGraphicFramePr>
          <p:cNvPr id="82" name="Object 18"/>
          <p:cNvGraphicFramePr>
            <a:graphicFrameLocks noChangeAspect="1"/>
          </p:cNvGraphicFramePr>
          <p:nvPr/>
        </p:nvGraphicFramePr>
        <p:xfrm>
          <a:off x="6757640" y="1844824"/>
          <a:ext cx="244475" cy="317500"/>
        </p:xfrm>
        <a:graphic>
          <a:graphicData uri="http://schemas.openxmlformats.org/presentationml/2006/ole">
            <p:oleObj spid="_x0000_s217103" name="Equation" r:id="rId16" imgW="164880" imgH="215640" progId="Equation.3">
              <p:embed/>
            </p:oleObj>
          </a:graphicData>
        </a:graphic>
      </p:graphicFrame>
      <p:graphicFrame>
        <p:nvGraphicFramePr>
          <p:cNvPr id="83" name="Object 19"/>
          <p:cNvGraphicFramePr>
            <a:graphicFrameLocks noChangeAspect="1"/>
          </p:cNvGraphicFramePr>
          <p:nvPr/>
        </p:nvGraphicFramePr>
        <p:xfrm>
          <a:off x="8438331" y="1916832"/>
          <a:ext cx="263525" cy="317500"/>
        </p:xfrm>
        <a:graphic>
          <a:graphicData uri="http://schemas.openxmlformats.org/presentationml/2006/ole">
            <p:oleObj spid="_x0000_s217104" name="Equation" r:id="rId17" imgW="177480" imgH="215640" progId="Equation.3">
              <p:embed/>
            </p:oleObj>
          </a:graphicData>
        </a:graphic>
      </p:graphicFrame>
      <p:cxnSp>
        <p:nvCxnSpPr>
          <p:cNvPr id="95" name="직선 화살표 연결선 94"/>
          <p:cNvCxnSpPr/>
          <p:nvPr/>
        </p:nvCxnSpPr>
        <p:spPr>
          <a:xfrm>
            <a:off x="8009432" y="1488852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화살표 연결선 96"/>
          <p:cNvCxnSpPr/>
          <p:nvPr/>
        </p:nvCxnSpPr>
        <p:spPr>
          <a:xfrm>
            <a:off x="6783040" y="1488828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화살표 연결선 97"/>
          <p:cNvCxnSpPr/>
          <p:nvPr/>
        </p:nvCxnSpPr>
        <p:spPr>
          <a:xfrm>
            <a:off x="6901656" y="1802260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화살표 연결선 98"/>
          <p:cNvCxnSpPr/>
          <p:nvPr/>
        </p:nvCxnSpPr>
        <p:spPr>
          <a:xfrm>
            <a:off x="7950124" y="1188120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화살표 연결선 99"/>
          <p:cNvCxnSpPr/>
          <p:nvPr/>
        </p:nvCxnSpPr>
        <p:spPr>
          <a:xfrm>
            <a:off x="7912024" y="1874292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화살표 연결선 100"/>
          <p:cNvCxnSpPr/>
          <p:nvPr/>
        </p:nvCxnSpPr>
        <p:spPr>
          <a:xfrm>
            <a:off x="6863556" y="1213520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4107" name="Object 27"/>
          <p:cNvGraphicFramePr>
            <a:graphicFrameLocks noChangeAspect="1"/>
          </p:cNvGraphicFramePr>
          <p:nvPr/>
        </p:nvGraphicFramePr>
        <p:xfrm>
          <a:off x="7339955" y="1987600"/>
          <a:ext cx="706438" cy="365125"/>
        </p:xfrm>
        <a:graphic>
          <a:graphicData uri="http://schemas.openxmlformats.org/presentationml/2006/ole">
            <p:oleObj spid="_x0000_s217105" name="Equation" r:id="rId18" imgW="419040" imgH="215640" progId="Equation.3">
              <p:embed/>
            </p:oleObj>
          </a:graphicData>
        </a:graphic>
      </p:graphicFrame>
      <p:sp>
        <p:nvSpPr>
          <p:cNvPr id="102" name="Rectangle 2"/>
          <p:cNvSpPr txBox="1">
            <a:spLocks noChangeArrowheads="1"/>
          </p:cNvSpPr>
          <p:nvPr/>
        </p:nvSpPr>
        <p:spPr>
          <a:xfrm>
            <a:off x="179512" y="2424878"/>
            <a:ext cx="1872208" cy="5000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dirty="0" smtClean="0">
                <a:latin typeface="Symbol" pitchFamily="18" charset="2"/>
                <a:ea typeface="HY헤드라인M" pitchFamily="18" charset="-127"/>
                <a:cs typeface="+mj-cs"/>
              </a:rPr>
              <a:t>h</a:t>
            </a:r>
            <a:r>
              <a:rPr lang="en-US" altLang="ko-KR" sz="2400" dirty="0" smtClean="0">
                <a:latin typeface="Arial" pitchFamily="34" charset="0"/>
                <a:ea typeface="HY헤드라인M" pitchFamily="18" charset="-127"/>
                <a:cs typeface="+mj-cs"/>
              </a:rPr>
              <a:t> ‘ mass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pitchFamily="18" charset="2"/>
              <a:ea typeface="HY헤드라인M" pitchFamily="18" charset="-127"/>
              <a:cs typeface="+mj-c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51520" y="3158866"/>
            <a:ext cx="8001056" cy="558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</a:pPr>
            <a:r>
              <a:rPr lang="en-US" altLang="ko-KR" dirty="0" smtClean="0"/>
              <a:t>Disconnected diagrams</a:t>
            </a:r>
          </a:p>
        </p:txBody>
      </p:sp>
      <p:graphicFrame>
        <p:nvGraphicFramePr>
          <p:cNvPr id="174108" name="Object 28"/>
          <p:cNvGraphicFramePr>
            <a:graphicFrameLocks noChangeAspect="1"/>
          </p:cNvGraphicFramePr>
          <p:nvPr/>
        </p:nvGraphicFramePr>
        <p:xfrm>
          <a:off x="3205336" y="3360415"/>
          <a:ext cx="2590800" cy="428625"/>
        </p:xfrm>
        <a:graphic>
          <a:graphicData uri="http://schemas.openxmlformats.org/presentationml/2006/ole">
            <p:oleObj spid="_x0000_s217106" name="Equation" r:id="rId19" imgW="1536480" imgH="253800" progId="Equation.3">
              <p:embed/>
            </p:oleObj>
          </a:graphicData>
        </a:graphic>
      </p:graphicFrame>
      <p:sp>
        <p:nvSpPr>
          <p:cNvPr id="39" name="타원 38"/>
          <p:cNvSpPr/>
          <p:nvPr/>
        </p:nvSpPr>
        <p:spPr>
          <a:xfrm>
            <a:off x="5265384" y="5313439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/>
          <p:cNvSpPr/>
          <p:nvPr/>
        </p:nvSpPr>
        <p:spPr>
          <a:xfrm>
            <a:off x="4857279" y="4881391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/>
          <p:cNvSpPr/>
          <p:nvPr/>
        </p:nvSpPr>
        <p:spPr>
          <a:xfrm>
            <a:off x="5662000" y="4881391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순서도: 가산 접합 41"/>
          <p:cNvSpPr/>
          <p:nvPr/>
        </p:nvSpPr>
        <p:spPr>
          <a:xfrm>
            <a:off x="4797904" y="5025407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순서도: 가산 접합 42"/>
          <p:cNvSpPr/>
          <p:nvPr/>
        </p:nvSpPr>
        <p:spPr>
          <a:xfrm>
            <a:off x="6045790" y="5025407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/>
          <p:cNvSpPr/>
          <p:nvPr/>
        </p:nvSpPr>
        <p:spPr>
          <a:xfrm>
            <a:off x="5157944" y="4773951"/>
            <a:ext cx="648072" cy="648072"/>
          </a:xfrm>
          <a:prstGeom prst="ellipse">
            <a:avLst/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latin typeface="Symbol" pitchFamily="18" charset="2"/>
              </a:rPr>
              <a:t>n</a:t>
            </a:r>
            <a:r>
              <a:rPr lang="en-US" altLang="ko-KR" sz="1200" dirty="0" smtClean="0"/>
              <a:t>=1</a:t>
            </a:r>
            <a:endParaRPr lang="ko-KR" altLang="en-US" sz="1200" dirty="0"/>
          </a:p>
        </p:txBody>
      </p:sp>
      <p:graphicFrame>
        <p:nvGraphicFramePr>
          <p:cNvPr id="47" name="Object 14"/>
          <p:cNvGraphicFramePr>
            <a:graphicFrameLocks noChangeAspect="1"/>
          </p:cNvGraphicFramePr>
          <p:nvPr/>
        </p:nvGraphicFramePr>
        <p:xfrm>
          <a:off x="4702212" y="4599327"/>
          <a:ext cx="263525" cy="317500"/>
        </p:xfrm>
        <a:graphic>
          <a:graphicData uri="http://schemas.openxmlformats.org/presentationml/2006/ole">
            <p:oleObj spid="_x0000_s217107" name="Equation" r:id="rId20" imgW="177480" imgH="215640" progId="Equation.3">
              <p:embed/>
            </p:oleObj>
          </a:graphicData>
        </a:graphic>
      </p:graphicFrame>
      <p:graphicFrame>
        <p:nvGraphicFramePr>
          <p:cNvPr id="52" name="Object 15"/>
          <p:cNvGraphicFramePr>
            <a:graphicFrameLocks noChangeAspect="1"/>
          </p:cNvGraphicFramePr>
          <p:nvPr/>
        </p:nvGraphicFramePr>
        <p:xfrm>
          <a:off x="4711075" y="5156547"/>
          <a:ext cx="282575" cy="317500"/>
        </p:xfrm>
        <a:graphic>
          <a:graphicData uri="http://schemas.openxmlformats.org/presentationml/2006/ole">
            <p:oleObj spid="_x0000_s217108" name="Equation" r:id="rId21" imgW="190440" imgH="215640" progId="Equation.3">
              <p:embed/>
            </p:oleObj>
          </a:graphicData>
        </a:graphic>
      </p:graphicFrame>
      <p:graphicFrame>
        <p:nvGraphicFramePr>
          <p:cNvPr id="54" name="Object 16"/>
          <p:cNvGraphicFramePr>
            <a:graphicFrameLocks noChangeAspect="1"/>
          </p:cNvGraphicFramePr>
          <p:nvPr/>
        </p:nvGraphicFramePr>
        <p:xfrm>
          <a:off x="5998538" y="4613622"/>
          <a:ext cx="282575" cy="317500"/>
        </p:xfrm>
        <a:graphic>
          <a:graphicData uri="http://schemas.openxmlformats.org/presentationml/2006/ole">
            <p:oleObj spid="_x0000_s217109" name="Equation" r:id="rId22" imgW="190440" imgH="215640" progId="Equation.3">
              <p:embed/>
            </p:oleObj>
          </a:graphicData>
        </a:graphic>
      </p:graphicFrame>
      <p:graphicFrame>
        <p:nvGraphicFramePr>
          <p:cNvPr id="55" name="Object 17"/>
          <p:cNvGraphicFramePr>
            <a:graphicFrameLocks noChangeAspect="1"/>
          </p:cNvGraphicFramePr>
          <p:nvPr/>
        </p:nvGraphicFramePr>
        <p:xfrm>
          <a:off x="6017617" y="5170831"/>
          <a:ext cx="282575" cy="317500"/>
        </p:xfrm>
        <a:graphic>
          <a:graphicData uri="http://schemas.openxmlformats.org/presentationml/2006/ole">
            <p:oleObj spid="_x0000_s217110" name="Equation" r:id="rId23" imgW="190440" imgH="215640" progId="Equation.3">
              <p:embed/>
            </p:oleObj>
          </a:graphicData>
        </a:graphic>
      </p:graphicFrame>
      <p:graphicFrame>
        <p:nvGraphicFramePr>
          <p:cNvPr id="59" name="Object 18"/>
          <p:cNvGraphicFramePr>
            <a:graphicFrameLocks noChangeAspect="1"/>
          </p:cNvGraphicFramePr>
          <p:nvPr/>
        </p:nvGraphicFramePr>
        <p:xfrm>
          <a:off x="5117475" y="5542310"/>
          <a:ext cx="244475" cy="317500"/>
        </p:xfrm>
        <a:graphic>
          <a:graphicData uri="http://schemas.openxmlformats.org/presentationml/2006/ole">
            <p:oleObj spid="_x0000_s217111" name="Equation" r:id="rId24" imgW="164880" imgH="215640" progId="Equation.3">
              <p:embed/>
            </p:oleObj>
          </a:graphicData>
        </a:graphic>
      </p:graphicFrame>
      <p:graphicFrame>
        <p:nvGraphicFramePr>
          <p:cNvPr id="64" name="Object 19"/>
          <p:cNvGraphicFramePr>
            <a:graphicFrameLocks noChangeAspect="1"/>
          </p:cNvGraphicFramePr>
          <p:nvPr/>
        </p:nvGraphicFramePr>
        <p:xfrm>
          <a:off x="5666750" y="5559772"/>
          <a:ext cx="263525" cy="317500"/>
        </p:xfrm>
        <a:graphic>
          <a:graphicData uri="http://schemas.openxmlformats.org/presentationml/2006/ole">
            <p:oleObj spid="_x0000_s217112" name="Equation" r:id="rId25" imgW="17748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85786" y="928670"/>
            <a:ext cx="7678761" cy="89852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Correlation functions</a:t>
            </a:r>
            <a:endParaRPr kumimoji="0" lang="ko-KR" altLang="en-US" sz="32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428728" y="2000240"/>
            <a:ext cx="68580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err="1" smtClean="0"/>
              <a:t>Chiral</a:t>
            </a:r>
            <a:r>
              <a:rPr lang="en-US" altLang="ko-KR" dirty="0" smtClean="0"/>
              <a:t> symmetry breaking in </a:t>
            </a:r>
            <a:r>
              <a:rPr lang="en-US" altLang="ko-KR" dirty="0" err="1" smtClean="0"/>
              <a:t>Correlator</a:t>
            </a: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smtClean="0"/>
              <a:t> U</a:t>
            </a:r>
            <a:r>
              <a:rPr lang="en-US" altLang="ko-KR" baseline="-25000" dirty="0" smtClean="0"/>
              <a:t>A</a:t>
            </a:r>
            <a:r>
              <a:rPr lang="en-US" altLang="ko-KR" dirty="0" smtClean="0"/>
              <a:t>(1) breaking effects in </a:t>
            </a:r>
            <a:r>
              <a:rPr lang="en-US" altLang="ko-KR" dirty="0" err="1" smtClean="0"/>
              <a:t>Correlators</a:t>
            </a:r>
            <a:endParaRPr lang="en-US" altLang="ko-KR" dirty="0" smtClean="0"/>
          </a:p>
          <a:p>
            <a:pPr marL="342900" indent="-342900">
              <a:lnSpc>
                <a:spcPct val="200000"/>
              </a:lnSpc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</a:pPr>
            <a:endParaRPr lang="en-US" altLang="ko-KR" dirty="0" smtClean="0"/>
          </a:p>
        </p:txBody>
      </p:sp>
      <p:graphicFrame>
        <p:nvGraphicFramePr>
          <p:cNvPr id="158721" name="Object 1"/>
          <p:cNvGraphicFramePr>
            <a:graphicFrameLocks noChangeAspect="1"/>
          </p:cNvGraphicFramePr>
          <p:nvPr/>
        </p:nvGraphicFramePr>
        <p:xfrm>
          <a:off x="1979712" y="2852936"/>
          <a:ext cx="5459412" cy="412750"/>
        </p:xfrm>
        <a:graphic>
          <a:graphicData uri="http://schemas.openxmlformats.org/presentationml/2006/ole">
            <p:oleObj spid="_x0000_s158721" name="Equation" r:id="rId3" imgW="3682800" imgH="279360" progId="Equation.3">
              <p:embed/>
            </p:oleObj>
          </a:graphicData>
        </a:graphic>
      </p:graphicFrame>
      <p:graphicFrame>
        <p:nvGraphicFramePr>
          <p:cNvPr id="158722" name="Object 2"/>
          <p:cNvGraphicFramePr>
            <a:graphicFrameLocks noChangeAspect="1"/>
          </p:cNvGraphicFramePr>
          <p:nvPr/>
        </p:nvGraphicFramePr>
        <p:xfrm>
          <a:off x="2049487" y="4929188"/>
          <a:ext cx="6022975" cy="412750"/>
        </p:xfrm>
        <a:graphic>
          <a:graphicData uri="http://schemas.openxmlformats.org/presentationml/2006/ole">
            <p:oleObj spid="_x0000_s158722" name="Equation" r:id="rId4" imgW="4063680" imgH="27936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16216" y="330647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2">
                    <a:lumMod val="10000"/>
                  </a:schemeClr>
                </a:solidFill>
              </a:rPr>
              <a:t>Cohen 96</a:t>
            </a:r>
            <a:endParaRPr lang="ko-KR" alt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0826" y="5447900"/>
            <a:ext cx="2143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 smtClean="0">
                <a:solidFill>
                  <a:schemeClr val="bg2">
                    <a:lumMod val="10000"/>
                  </a:schemeClr>
                </a:solidFill>
              </a:rPr>
              <a:t>Hatsuda</a:t>
            </a:r>
            <a:r>
              <a:rPr lang="en-US" altLang="ko-KR" sz="1600" dirty="0" smtClean="0">
                <a:solidFill>
                  <a:schemeClr val="bg2">
                    <a:lumMod val="10000"/>
                  </a:schemeClr>
                </a:solidFill>
              </a:rPr>
              <a:t>, Lee 96</a:t>
            </a:r>
            <a:endParaRPr lang="ko-KR" alt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71538" y="2132856"/>
            <a:ext cx="7358114" cy="165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1406" y="319809"/>
            <a:ext cx="493264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Recent Lattice results ?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85344" y="285728"/>
            <a:ext cx="4198624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395536" y="908720"/>
            <a:ext cx="8748464" cy="732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AutoNum type="arabicPeriod"/>
            </a:pPr>
            <a:r>
              <a:rPr kumimoji="1" lang="en-US" altLang="ko-KR" sz="1600" dirty="0" smtClean="0">
                <a:latin typeface="Arial" charset="0"/>
              </a:rPr>
              <a:t>S. Aoki et al. (PRD 86 11451) : no UA(1) effect above </a:t>
            </a:r>
            <a:r>
              <a:rPr kumimoji="1" lang="en-US" altLang="ko-KR" sz="1600" dirty="0" err="1" smtClean="0">
                <a:latin typeface="Arial" charset="0"/>
              </a:rPr>
              <a:t>Tc</a:t>
            </a:r>
            <a:endParaRPr kumimoji="1" lang="en-US" altLang="ko-KR" sz="1600" dirty="0" smtClean="0">
              <a:latin typeface="Arial" charset="0"/>
            </a:endParaRP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AutoNum type="arabicPeriod"/>
            </a:pPr>
            <a:r>
              <a:rPr kumimoji="1" lang="en-US" altLang="ko-KR" sz="1600" dirty="0" smtClean="0">
                <a:latin typeface="Arial" charset="0"/>
              </a:rPr>
              <a:t>M. </a:t>
            </a:r>
            <a:r>
              <a:rPr kumimoji="1" lang="en-US" altLang="ko-KR" sz="1600" dirty="0" err="1" smtClean="0">
                <a:latin typeface="Arial" charset="0"/>
              </a:rPr>
              <a:t>Buchoff</a:t>
            </a:r>
            <a:r>
              <a:rPr kumimoji="1" lang="en-US" altLang="ko-KR" sz="1600" dirty="0" smtClean="0">
                <a:latin typeface="Arial" charset="0"/>
              </a:rPr>
              <a:t> et al. (PRD89 054514): UA(1) effect survives </a:t>
            </a:r>
            <a:r>
              <a:rPr kumimoji="1" lang="en-US" altLang="ko-KR" sz="1600" dirty="0" err="1" smtClean="0">
                <a:latin typeface="Arial" charset="0"/>
              </a:rPr>
              <a:t>Tc</a:t>
            </a:r>
            <a:r>
              <a:rPr kumimoji="1" lang="en-US" altLang="ko-KR" sz="1600" dirty="0" smtClean="0">
                <a:latin typeface="Arial" charset="0"/>
              </a:rPr>
              <a:t> in SU(2) in susceptibilities</a:t>
            </a:r>
            <a:endParaRPr kumimoji="1" lang="en-US" altLang="ko-KR" sz="1600" dirty="0">
              <a:latin typeface="Arial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1619672" y="5504804"/>
            <a:ext cx="4576000" cy="732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Wingdings" pitchFamily="2" charset="2"/>
              <a:buChar char="à"/>
            </a:pPr>
            <a:r>
              <a:rPr kumimoji="1" lang="en-US" altLang="ko-KR" sz="1600" dirty="0" smtClean="0">
                <a:solidFill>
                  <a:srgbClr val="FF0000"/>
                </a:solidFill>
                <a:latin typeface="Arial" charset="0"/>
              </a:rPr>
              <a:t>But what happens to the  </a:t>
            </a:r>
            <a:r>
              <a:rPr kumimoji="1" lang="en-US" altLang="ko-KR" sz="1600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kumimoji="1" lang="en-US" altLang="ko-KR" sz="1600" dirty="0" smtClean="0">
                <a:solidFill>
                  <a:srgbClr val="FF0000"/>
                </a:solidFill>
                <a:latin typeface="Arial" charset="0"/>
              </a:rPr>
              <a:t>‘ mass?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Wingdings" pitchFamily="2" charset="2"/>
              <a:buChar char="à"/>
            </a:pPr>
            <a:r>
              <a:rPr kumimoji="1" lang="en-US" altLang="ko-KR" sz="1600" dirty="0" smtClean="0">
                <a:solidFill>
                  <a:srgbClr val="FF0000"/>
                </a:solidFill>
                <a:latin typeface="Arial" charset="0"/>
              </a:rPr>
              <a:t>What is the relation to </a:t>
            </a:r>
            <a:r>
              <a:rPr kumimoji="1" lang="en-US" altLang="ko-KR" sz="1600" dirty="0" err="1" smtClean="0">
                <a:solidFill>
                  <a:srgbClr val="FF0000"/>
                </a:solidFill>
                <a:latin typeface="Arial" charset="0"/>
              </a:rPr>
              <a:t>chrial</a:t>
            </a:r>
            <a:r>
              <a:rPr kumimoji="1" lang="en-US" altLang="ko-KR" sz="1600" dirty="0" smtClean="0">
                <a:solidFill>
                  <a:srgbClr val="FF0000"/>
                </a:solidFill>
                <a:latin typeface="Arial" charset="0"/>
              </a:rPr>
              <a:t> symmetry </a:t>
            </a:r>
            <a:endParaRPr kumimoji="1" lang="en-US" altLang="ko-KR" sz="16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996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844824"/>
            <a:ext cx="3897982" cy="277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직선 화살표 연결선 9"/>
          <p:cNvCxnSpPr/>
          <p:nvPr/>
        </p:nvCxnSpPr>
        <p:spPr>
          <a:xfrm flipV="1">
            <a:off x="4211960" y="3760605"/>
            <a:ext cx="0" cy="1152000"/>
          </a:xfrm>
          <a:prstGeom prst="straightConnector1">
            <a:avLst/>
          </a:prstGeom>
          <a:ln w="158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V="1">
            <a:off x="5580112" y="4300725"/>
            <a:ext cx="0" cy="540000"/>
          </a:xfrm>
          <a:prstGeom prst="straightConnector1">
            <a:avLst/>
          </a:prstGeom>
          <a:ln w="158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195736" y="4921908"/>
            <a:ext cx="2736304" cy="350865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err="1" smtClean="0">
                <a:latin typeface="Arial" charset="0"/>
              </a:rPr>
              <a:t>Chiral</a:t>
            </a:r>
            <a:r>
              <a:rPr kumimoji="1" lang="en-US" altLang="ko-KR" sz="1600" dirty="0" smtClean="0">
                <a:latin typeface="Arial" charset="0"/>
              </a:rPr>
              <a:t> symmetry restoration</a:t>
            </a:r>
            <a:endParaRPr kumimoji="1" lang="en-US" altLang="ko-KR" sz="1600" dirty="0">
              <a:latin typeface="Arial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508104" y="4912733"/>
            <a:ext cx="2952328" cy="350865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UA(1)  symmetry restoration ?</a:t>
            </a:r>
            <a:endParaRPr kumimoji="1" lang="en-US" altLang="ko-KR" sz="1600" dirty="0">
              <a:latin typeface="Arial" charset="0"/>
            </a:endParaRPr>
          </a:p>
        </p:txBody>
      </p:sp>
      <p:graphicFrame>
        <p:nvGraphicFramePr>
          <p:cNvPr id="3" name="Object 1"/>
          <p:cNvGraphicFramePr>
            <a:graphicFrameLocks noChangeAspect="1"/>
          </p:cNvGraphicFramePr>
          <p:nvPr/>
        </p:nvGraphicFramePr>
        <p:xfrm>
          <a:off x="6228184" y="1844824"/>
          <a:ext cx="1506538" cy="412750"/>
        </p:xfrm>
        <a:graphic>
          <a:graphicData uri="http://schemas.openxmlformats.org/presentationml/2006/ole">
            <p:oleObj spid="_x0000_s234498" name="Equation" r:id="rId4" imgW="1015920" imgH="279360" progId="Equation.3">
              <p:embed/>
            </p:oleObj>
          </a:graphicData>
        </a:graphic>
      </p:graphicFrame>
      <p:graphicFrame>
        <p:nvGraphicFramePr>
          <p:cNvPr id="199682" name="Object 2"/>
          <p:cNvGraphicFramePr>
            <a:graphicFrameLocks noChangeAspect="1"/>
          </p:cNvGraphicFramePr>
          <p:nvPr/>
        </p:nvGraphicFramePr>
        <p:xfrm>
          <a:off x="6298986" y="2348880"/>
          <a:ext cx="1300163" cy="376238"/>
        </p:xfrm>
        <a:graphic>
          <a:graphicData uri="http://schemas.openxmlformats.org/presentationml/2006/ole">
            <p:oleObj spid="_x0000_s234499" name="Equation" r:id="rId5" imgW="876240" imgH="253800" progId="Equation.3">
              <p:embed/>
            </p:oleObj>
          </a:graphicData>
        </a:graphic>
      </p:graphicFrame>
      <p:sp>
        <p:nvSpPr>
          <p:cNvPr id="16" name="왼쪽으로 구부러진 화살표 15"/>
          <p:cNvSpPr/>
          <p:nvPr/>
        </p:nvSpPr>
        <p:spPr>
          <a:xfrm>
            <a:off x="7812360" y="2060848"/>
            <a:ext cx="144016" cy="432048"/>
          </a:xfrm>
          <a:prstGeom prst="curvedLeftArrow">
            <a:avLst/>
          </a:prstGeom>
          <a:ln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위로 구부러진 화살표 16"/>
          <p:cNvSpPr/>
          <p:nvPr/>
        </p:nvSpPr>
        <p:spPr>
          <a:xfrm>
            <a:off x="6660232" y="2924944"/>
            <a:ext cx="648072" cy="14401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8028384" y="2060848"/>
            <a:ext cx="720080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err="1" smtClean="0">
                <a:latin typeface="Arial" charset="0"/>
              </a:rPr>
              <a:t>chiral</a:t>
            </a:r>
            <a:endParaRPr kumimoji="1" lang="en-US" altLang="ko-KR" sz="1600" dirty="0">
              <a:latin typeface="Arial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732240" y="3294159"/>
            <a:ext cx="720080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UA(1)</a:t>
            </a:r>
            <a:endParaRPr kumimoji="1" lang="en-US" altLang="ko-KR" sz="1600" dirty="0">
              <a:latin typeface="Arial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228184" y="1810916"/>
            <a:ext cx="1512168" cy="432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6228184" y="2348928"/>
            <a:ext cx="1512168" cy="432000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406" y="892664"/>
            <a:ext cx="288924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Quark condensate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151554" name="Image" r:id="rId3" imgW="8857143" imgH="2409524" progId="">
              <p:embed/>
            </p:oleObj>
          </a:graphicData>
        </a:graphic>
      </p:graphicFrame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2000" b="1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Chiral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symmetry breaking (m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  <a:sym typeface="Wingdings" pitchFamily="2" charset="2"/>
              </a:rPr>
              <a:t>0) : order parameter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85001" name="Object 9"/>
          <p:cNvGraphicFramePr>
            <a:graphicFrameLocks noChangeAspect="1"/>
          </p:cNvGraphicFramePr>
          <p:nvPr/>
        </p:nvGraphicFramePr>
        <p:xfrm>
          <a:off x="1307553" y="1414463"/>
          <a:ext cx="6000751" cy="638175"/>
        </p:xfrm>
        <a:graphic>
          <a:graphicData uri="http://schemas.openxmlformats.org/presentationml/2006/ole">
            <p:oleObj spid="_x0000_s151555" name="Equation" r:id="rId4" imgW="4051080" imgH="431640" progId="Equation.3">
              <p:embed/>
            </p:oleObj>
          </a:graphicData>
        </a:graphic>
      </p:graphicFrame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500034" y="3590924"/>
            <a:ext cx="6520238" cy="3325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 </a:t>
            </a:r>
            <a:r>
              <a:rPr kumimoji="1" lang="en-US" altLang="ko-KR" sz="1600" dirty="0" smtClean="0">
                <a:latin typeface="Arial" charset="0"/>
              </a:rPr>
              <a:t> Casher Banks formula:  nontrivial zero mode  (</a:t>
            </a:r>
            <a:r>
              <a:rPr kumimoji="1" lang="en-US" altLang="ko-KR" sz="1600" dirty="0" smtClean="0">
                <a:latin typeface="Symbol" pitchFamily="18" charset="2"/>
              </a:rPr>
              <a:t> l </a:t>
            </a:r>
            <a:r>
              <a:rPr kumimoji="1" lang="en-US" altLang="ko-KR" sz="1600" dirty="0" smtClean="0">
                <a:latin typeface="Arial" charset="0"/>
              </a:rPr>
              <a:t>=0)  contribution  </a:t>
            </a:r>
            <a:endParaRPr kumimoji="1" lang="en-US" altLang="ko-KR" sz="1600" dirty="0">
              <a:latin typeface="Arial" charset="0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85344" y="857232"/>
            <a:ext cx="2627784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4" name="Object 9"/>
          <p:cNvGraphicFramePr>
            <a:graphicFrameLocks noChangeAspect="1"/>
          </p:cNvGraphicFramePr>
          <p:nvPr/>
        </p:nvGraphicFramePr>
        <p:xfrm>
          <a:off x="2296641" y="4077072"/>
          <a:ext cx="4219575" cy="376238"/>
        </p:xfrm>
        <a:graphic>
          <a:graphicData uri="http://schemas.openxmlformats.org/presentationml/2006/ole">
            <p:oleObj spid="_x0000_s151566" name="수식" r:id="rId5" imgW="2844720" imgH="253800" progId="Equation.3">
              <p:embed/>
            </p:oleObj>
          </a:graphicData>
        </a:graphic>
      </p:graphicFrame>
      <p:graphicFrame>
        <p:nvGraphicFramePr>
          <p:cNvPr id="151568" name="Object 3"/>
          <p:cNvGraphicFramePr>
            <a:graphicFrameLocks noChangeAspect="1"/>
          </p:cNvGraphicFramePr>
          <p:nvPr/>
        </p:nvGraphicFramePr>
        <p:xfrm>
          <a:off x="1520899" y="5933082"/>
          <a:ext cx="2259013" cy="376238"/>
        </p:xfrm>
        <a:graphic>
          <a:graphicData uri="http://schemas.openxmlformats.org/presentationml/2006/ole">
            <p:oleObj spid="_x0000_s151568" name="Equation" r:id="rId6" imgW="1523880" imgH="253800" progId="Equation.3">
              <p:embed/>
            </p:oleObj>
          </a:graphicData>
        </a:graphic>
      </p:graphicFrame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00034" y="5054308"/>
            <a:ext cx="8392446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 </a:t>
            </a:r>
            <a:r>
              <a:rPr kumimoji="1" lang="en-US" altLang="ko-KR" sz="1600" dirty="0" smtClean="0">
                <a:latin typeface="Arial" charset="0"/>
              </a:rPr>
              <a:t> </a:t>
            </a:r>
            <a:r>
              <a:rPr kumimoji="1" lang="en-US" altLang="ko-KR" sz="1600" dirty="0" err="1" smtClean="0">
                <a:latin typeface="Arial" charset="0"/>
              </a:rPr>
              <a:t>Chiral</a:t>
            </a:r>
            <a:r>
              <a:rPr kumimoji="1" lang="en-US" altLang="ko-KR" sz="1600" dirty="0" smtClean="0">
                <a:latin typeface="Arial" charset="0"/>
              </a:rPr>
              <a:t> symmetry breaking order parameter : any operator that checks the existence of this link</a:t>
            </a:r>
            <a:endParaRPr kumimoji="1" lang="en-US" altLang="ko-KR" sz="1600" dirty="0">
              <a:latin typeface="Arial" charset="0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5575233" y="241660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graphicFrame>
        <p:nvGraphicFramePr>
          <p:cNvPr id="20" name="Object 16"/>
          <p:cNvGraphicFramePr>
            <a:graphicFrameLocks noChangeAspect="1"/>
          </p:cNvGraphicFramePr>
          <p:nvPr/>
        </p:nvGraphicFramePr>
        <p:xfrm>
          <a:off x="4788024" y="2535139"/>
          <a:ext cx="263525" cy="317500"/>
        </p:xfrm>
        <a:graphic>
          <a:graphicData uri="http://schemas.openxmlformats.org/presentationml/2006/ole">
            <p:oleObj spid="_x0000_s151571" name="Equation" r:id="rId7" imgW="177480" imgH="215640" progId="Equation.3">
              <p:embed/>
            </p:oleObj>
          </a:graphicData>
        </a:graphic>
      </p:graphicFrame>
      <p:graphicFrame>
        <p:nvGraphicFramePr>
          <p:cNvPr id="21" name="Object 17"/>
          <p:cNvGraphicFramePr>
            <a:graphicFrameLocks noChangeAspect="1"/>
          </p:cNvGraphicFramePr>
          <p:nvPr/>
        </p:nvGraphicFramePr>
        <p:xfrm>
          <a:off x="6714554" y="2539628"/>
          <a:ext cx="282575" cy="317500"/>
        </p:xfrm>
        <a:graphic>
          <a:graphicData uri="http://schemas.openxmlformats.org/presentationml/2006/ole">
            <p:oleObj spid="_x0000_s151572" name="Equation" r:id="rId8" imgW="190440" imgH="215640" progId="Equation.3">
              <p:embed/>
            </p:oleObj>
          </a:graphicData>
        </a:graphic>
      </p:graphicFrame>
      <p:cxnSp>
        <p:nvCxnSpPr>
          <p:cNvPr id="24" name="직선 화살표 연결선 23"/>
          <p:cNvCxnSpPr/>
          <p:nvPr/>
        </p:nvCxnSpPr>
        <p:spPr>
          <a:xfrm>
            <a:off x="6118076" y="2683496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5014689" y="2683496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타원 21"/>
          <p:cNvSpPr/>
          <p:nvPr/>
        </p:nvSpPr>
        <p:spPr>
          <a:xfrm>
            <a:off x="4440684" y="5775548"/>
            <a:ext cx="720000" cy="7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순서도: 가산 접합 22"/>
          <p:cNvSpPr/>
          <p:nvPr/>
        </p:nvSpPr>
        <p:spPr>
          <a:xfrm>
            <a:off x="4368609" y="6072088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51573" name="Object 21"/>
          <p:cNvGraphicFramePr>
            <a:graphicFrameLocks noChangeAspect="1"/>
          </p:cNvGraphicFramePr>
          <p:nvPr/>
        </p:nvGraphicFramePr>
        <p:xfrm>
          <a:off x="4179416" y="5699026"/>
          <a:ext cx="263525" cy="317500"/>
        </p:xfrm>
        <a:graphic>
          <a:graphicData uri="http://schemas.openxmlformats.org/presentationml/2006/ole">
            <p:oleObj spid="_x0000_s151573" name="Equation" r:id="rId9" imgW="177480" imgH="215640" progId="Equation.3">
              <p:embed/>
            </p:oleObj>
          </a:graphicData>
        </a:graphic>
      </p:graphicFrame>
      <p:graphicFrame>
        <p:nvGraphicFramePr>
          <p:cNvPr id="151574" name="Object 22"/>
          <p:cNvGraphicFramePr>
            <a:graphicFrameLocks noChangeAspect="1"/>
          </p:cNvGraphicFramePr>
          <p:nvPr/>
        </p:nvGraphicFramePr>
        <p:xfrm>
          <a:off x="4139952" y="6245820"/>
          <a:ext cx="282575" cy="317500"/>
        </p:xfrm>
        <a:graphic>
          <a:graphicData uri="http://schemas.openxmlformats.org/presentationml/2006/ole">
            <p:oleObj spid="_x0000_s151574" name="Equation" r:id="rId10" imgW="190440" imgH="215640" progId="Equation.3">
              <p:embed/>
            </p:oleObj>
          </a:graphicData>
        </a:graphic>
      </p:graphicFrame>
      <p:sp>
        <p:nvSpPr>
          <p:cNvPr id="27" name="타원 26"/>
          <p:cNvSpPr/>
          <p:nvPr/>
        </p:nvSpPr>
        <p:spPr>
          <a:xfrm>
            <a:off x="4860032" y="5862536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1406" y="404664"/>
            <a:ext cx="7236898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Other order parameters: </a:t>
            </a:r>
            <a:r>
              <a:rPr kumimoji="1" lang="en-US" altLang="ko-KR" i="1" dirty="0" smtClean="0">
                <a:solidFill>
                  <a:schemeClr val="tx2"/>
                </a:solidFill>
                <a:latin typeface="Symbol" pitchFamily="18" charset="2"/>
              </a:rPr>
              <a:t>s - p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   </a:t>
            </a:r>
            <a:r>
              <a:rPr kumimoji="1" lang="en-US" altLang="ko-KR" i="1" dirty="0" err="1" smtClean="0">
                <a:solidFill>
                  <a:schemeClr val="tx2"/>
                </a:solidFill>
                <a:latin typeface="Arial" charset="0"/>
              </a:rPr>
              <a:t>correlator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 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2172619" y="2564904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순서도: 가산 접합 19"/>
          <p:cNvSpPr/>
          <p:nvPr/>
        </p:nvSpPr>
        <p:spPr>
          <a:xfrm>
            <a:off x="2100611" y="270892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순서도: 가산 접합 22"/>
          <p:cNvSpPr/>
          <p:nvPr/>
        </p:nvSpPr>
        <p:spPr>
          <a:xfrm>
            <a:off x="3324747" y="270892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28010" name="Object 10"/>
          <p:cNvGraphicFramePr>
            <a:graphicFrameLocks noChangeAspect="1"/>
          </p:cNvGraphicFramePr>
          <p:nvPr/>
        </p:nvGraphicFramePr>
        <p:xfrm>
          <a:off x="539552" y="1052513"/>
          <a:ext cx="6061075" cy="581025"/>
        </p:xfrm>
        <a:graphic>
          <a:graphicData uri="http://schemas.openxmlformats.org/presentationml/2006/ole">
            <p:oleObj spid="_x0000_s157701" name="수식" r:id="rId3" imgW="4089240" imgH="393480" progId="Equation.3">
              <p:embed/>
            </p:oleObj>
          </a:graphicData>
        </a:graphic>
      </p:graphicFrame>
      <p:graphicFrame>
        <p:nvGraphicFramePr>
          <p:cNvPr id="128012" name="Object 12"/>
          <p:cNvGraphicFramePr>
            <a:graphicFrameLocks noChangeAspect="1"/>
          </p:cNvGraphicFramePr>
          <p:nvPr/>
        </p:nvGraphicFramePr>
        <p:xfrm>
          <a:off x="1892300" y="2614811"/>
          <a:ext cx="131763" cy="244475"/>
        </p:xfrm>
        <a:graphic>
          <a:graphicData uri="http://schemas.openxmlformats.org/presentationml/2006/ole">
            <p:oleObj spid="_x0000_s157703" name="수식" r:id="rId4" imgW="88560" imgH="164880" progId="Equation.3">
              <p:embed/>
            </p:oleObj>
          </a:graphicData>
        </a:graphic>
      </p:graphicFrame>
      <p:graphicFrame>
        <p:nvGraphicFramePr>
          <p:cNvPr id="128013" name="Object 13"/>
          <p:cNvGraphicFramePr>
            <a:graphicFrameLocks noChangeAspect="1"/>
          </p:cNvGraphicFramePr>
          <p:nvPr/>
        </p:nvGraphicFramePr>
        <p:xfrm>
          <a:off x="3581400" y="2617478"/>
          <a:ext cx="131763" cy="242888"/>
        </p:xfrm>
        <a:graphic>
          <a:graphicData uri="http://schemas.openxmlformats.org/presentationml/2006/ole">
            <p:oleObj spid="_x0000_s157704" name="수식" r:id="rId5" imgW="88560" imgH="164880" progId="Equation.3">
              <p:embed/>
            </p:oleObj>
          </a:graphicData>
        </a:graphic>
      </p:graphicFrame>
      <p:sp>
        <p:nvSpPr>
          <p:cNvPr id="24" name="타원 23"/>
          <p:cNvSpPr/>
          <p:nvPr/>
        </p:nvSpPr>
        <p:spPr>
          <a:xfrm>
            <a:off x="5507663" y="2564904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순서도: 가산 접합 24"/>
          <p:cNvSpPr/>
          <p:nvPr/>
        </p:nvSpPr>
        <p:spPr>
          <a:xfrm>
            <a:off x="5448288" y="270892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6240376" y="2564904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순서도: 가산 접합 26"/>
          <p:cNvSpPr/>
          <p:nvPr/>
        </p:nvSpPr>
        <p:spPr>
          <a:xfrm>
            <a:off x="6577176" y="270892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85344" y="368088"/>
            <a:ext cx="5206736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57709" name="Object 13"/>
          <p:cNvGraphicFramePr>
            <a:graphicFrameLocks noChangeAspect="1"/>
          </p:cNvGraphicFramePr>
          <p:nvPr/>
        </p:nvGraphicFramePr>
        <p:xfrm>
          <a:off x="5267696" y="2636912"/>
          <a:ext cx="131763" cy="244475"/>
        </p:xfrm>
        <a:graphic>
          <a:graphicData uri="http://schemas.openxmlformats.org/presentationml/2006/ole">
            <p:oleObj spid="_x0000_s157709" name="수식" r:id="rId6" imgW="88560" imgH="164880" progId="Equation.3">
              <p:embed/>
            </p:oleObj>
          </a:graphicData>
        </a:graphic>
      </p:graphicFrame>
      <p:graphicFrame>
        <p:nvGraphicFramePr>
          <p:cNvPr id="157710" name="Object 14"/>
          <p:cNvGraphicFramePr>
            <a:graphicFrameLocks noChangeAspect="1"/>
          </p:cNvGraphicFramePr>
          <p:nvPr/>
        </p:nvGraphicFramePr>
        <p:xfrm>
          <a:off x="6816501" y="2656085"/>
          <a:ext cx="131763" cy="244475"/>
        </p:xfrm>
        <a:graphic>
          <a:graphicData uri="http://schemas.openxmlformats.org/presentationml/2006/ole">
            <p:oleObj spid="_x0000_s157710" name="수식" r:id="rId7" imgW="88560" imgH="164880" progId="Equation.3">
              <p:embed/>
            </p:oleObj>
          </a:graphicData>
        </a:graphic>
      </p:graphicFrame>
      <p:graphicFrame>
        <p:nvGraphicFramePr>
          <p:cNvPr id="157712" name="Object 16"/>
          <p:cNvGraphicFramePr>
            <a:graphicFrameLocks noChangeAspect="1"/>
          </p:cNvGraphicFramePr>
          <p:nvPr/>
        </p:nvGraphicFramePr>
        <p:xfrm>
          <a:off x="1098550" y="1868872"/>
          <a:ext cx="3617913" cy="338137"/>
        </p:xfrm>
        <a:graphic>
          <a:graphicData uri="http://schemas.openxmlformats.org/presentationml/2006/ole">
            <p:oleObj spid="_x0000_s157712" name="Equation" r:id="rId8" imgW="2438280" imgH="228600" progId="Equation.3">
              <p:embed/>
            </p:oleObj>
          </a:graphicData>
        </a:graphic>
      </p:graphicFrame>
      <p:graphicFrame>
        <p:nvGraphicFramePr>
          <p:cNvPr id="157714" name="Object 18"/>
          <p:cNvGraphicFramePr>
            <a:graphicFrameLocks noChangeAspect="1"/>
          </p:cNvGraphicFramePr>
          <p:nvPr/>
        </p:nvGraphicFramePr>
        <p:xfrm>
          <a:off x="4932040" y="1849835"/>
          <a:ext cx="2822575" cy="376237"/>
        </p:xfrm>
        <a:graphic>
          <a:graphicData uri="http://schemas.openxmlformats.org/presentationml/2006/ole">
            <p:oleObj spid="_x0000_s157714" name="수식" r:id="rId9" imgW="1904760" imgH="253800" progId="Equation.3">
              <p:embed/>
            </p:oleObj>
          </a:graphicData>
        </a:graphic>
      </p:graphicFrame>
      <p:sp>
        <p:nvSpPr>
          <p:cNvPr id="44" name="타원 43"/>
          <p:cNvSpPr/>
          <p:nvPr/>
        </p:nvSpPr>
        <p:spPr>
          <a:xfrm>
            <a:off x="2509168" y="2308744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sp>
        <p:nvSpPr>
          <p:cNvPr id="50" name="타원 49"/>
          <p:cNvSpPr/>
          <p:nvPr/>
        </p:nvSpPr>
        <p:spPr>
          <a:xfrm>
            <a:off x="5808836" y="2492896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sp>
        <p:nvSpPr>
          <p:cNvPr id="52" name="직사각형 51"/>
          <p:cNvSpPr/>
          <p:nvPr/>
        </p:nvSpPr>
        <p:spPr>
          <a:xfrm>
            <a:off x="85344" y="3645024"/>
            <a:ext cx="6646896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63500" y="3717032"/>
            <a:ext cx="7236898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Other order parameters:  V - A </a:t>
            </a:r>
            <a:r>
              <a:rPr kumimoji="1" lang="en-US" altLang="ko-KR" i="1" dirty="0" err="1" smtClean="0">
                <a:solidFill>
                  <a:schemeClr val="tx2"/>
                </a:solidFill>
                <a:latin typeface="Arial" charset="0"/>
              </a:rPr>
              <a:t>correlator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 (mass difference)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2172619" y="5949280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55" name="Object 10"/>
          <p:cNvGraphicFramePr>
            <a:graphicFrameLocks noChangeAspect="1"/>
          </p:cNvGraphicFramePr>
          <p:nvPr/>
        </p:nvGraphicFramePr>
        <p:xfrm>
          <a:off x="467544" y="4437112"/>
          <a:ext cx="7397751" cy="581025"/>
        </p:xfrm>
        <a:graphic>
          <a:graphicData uri="http://schemas.openxmlformats.org/presentationml/2006/ole">
            <p:oleObj spid="_x0000_s157718" name="Equation" r:id="rId10" imgW="4991040" imgH="393480" progId="Equation.3">
              <p:embed/>
            </p:oleObj>
          </a:graphicData>
        </a:graphic>
      </p:graphicFrame>
      <p:graphicFrame>
        <p:nvGraphicFramePr>
          <p:cNvPr id="56" name="Object 16"/>
          <p:cNvGraphicFramePr>
            <a:graphicFrameLocks noChangeAspect="1"/>
          </p:cNvGraphicFramePr>
          <p:nvPr/>
        </p:nvGraphicFramePr>
        <p:xfrm>
          <a:off x="1187624" y="5179095"/>
          <a:ext cx="4221163" cy="338137"/>
        </p:xfrm>
        <a:graphic>
          <a:graphicData uri="http://schemas.openxmlformats.org/presentationml/2006/ole">
            <p:oleObj spid="_x0000_s157719" name="Equation" r:id="rId11" imgW="2844720" imgH="228600" progId="Equation.3">
              <p:embed/>
            </p:oleObj>
          </a:graphicData>
        </a:graphic>
      </p:graphicFrame>
      <p:sp>
        <p:nvSpPr>
          <p:cNvPr id="57" name="순서도: 가산 접합 56"/>
          <p:cNvSpPr/>
          <p:nvPr/>
        </p:nvSpPr>
        <p:spPr>
          <a:xfrm>
            <a:off x="2100611" y="609570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순서도: 가산 접합 57"/>
          <p:cNvSpPr/>
          <p:nvPr/>
        </p:nvSpPr>
        <p:spPr>
          <a:xfrm>
            <a:off x="3324747" y="609570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59" name="Object 12"/>
          <p:cNvGraphicFramePr>
            <a:graphicFrameLocks noChangeAspect="1"/>
          </p:cNvGraphicFramePr>
          <p:nvPr/>
        </p:nvGraphicFramePr>
        <p:xfrm>
          <a:off x="1571604" y="5953768"/>
          <a:ext cx="490537" cy="339725"/>
        </p:xfrm>
        <a:graphic>
          <a:graphicData uri="http://schemas.openxmlformats.org/presentationml/2006/ole">
            <p:oleObj spid="_x0000_s157720" name="Equation" r:id="rId12" imgW="330120" imgH="228600" progId="Equation.3">
              <p:embed/>
            </p:oleObj>
          </a:graphicData>
        </a:graphic>
      </p:graphicFrame>
      <p:graphicFrame>
        <p:nvGraphicFramePr>
          <p:cNvPr id="60" name="Object 15"/>
          <p:cNvGraphicFramePr>
            <a:graphicFrameLocks noChangeAspect="1"/>
          </p:cNvGraphicFramePr>
          <p:nvPr/>
        </p:nvGraphicFramePr>
        <p:xfrm>
          <a:off x="3513877" y="5949280"/>
          <a:ext cx="490538" cy="339725"/>
        </p:xfrm>
        <a:graphic>
          <a:graphicData uri="http://schemas.openxmlformats.org/presentationml/2006/ole">
            <p:oleObj spid="_x0000_s157721" name="Equation" r:id="rId13" imgW="330120" imgH="228600" progId="Equation.3">
              <p:embed/>
            </p:oleObj>
          </a:graphicData>
        </a:graphic>
      </p:graphicFrame>
      <p:sp>
        <p:nvSpPr>
          <p:cNvPr id="61" name="타원 60"/>
          <p:cNvSpPr/>
          <p:nvPr/>
        </p:nvSpPr>
        <p:spPr>
          <a:xfrm>
            <a:off x="2519832" y="569731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graphicFrame>
        <p:nvGraphicFramePr>
          <p:cNvPr id="157722" name="Object 26"/>
          <p:cNvGraphicFramePr>
            <a:graphicFrameLocks noChangeAspect="1"/>
          </p:cNvGraphicFramePr>
          <p:nvPr/>
        </p:nvGraphicFramePr>
        <p:xfrm>
          <a:off x="2195736" y="2276872"/>
          <a:ext cx="263525" cy="317500"/>
        </p:xfrm>
        <a:graphic>
          <a:graphicData uri="http://schemas.openxmlformats.org/presentationml/2006/ole">
            <p:oleObj spid="_x0000_s157722" name="Equation" r:id="rId14" imgW="177480" imgH="215640" progId="Equation.3">
              <p:embed/>
            </p:oleObj>
          </a:graphicData>
        </a:graphic>
      </p:graphicFrame>
      <p:graphicFrame>
        <p:nvGraphicFramePr>
          <p:cNvPr id="157723" name="Object 27"/>
          <p:cNvGraphicFramePr>
            <a:graphicFrameLocks noChangeAspect="1"/>
          </p:cNvGraphicFramePr>
          <p:nvPr/>
        </p:nvGraphicFramePr>
        <p:xfrm>
          <a:off x="3203848" y="2276872"/>
          <a:ext cx="282575" cy="317500"/>
        </p:xfrm>
        <a:graphic>
          <a:graphicData uri="http://schemas.openxmlformats.org/presentationml/2006/ole">
            <p:oleObj spid="_x0000_s157723" name="Equation" r:id="rId15" imgW="190440" imgH="215640" progId="Equation.3">
              <p:embed/>
            </p:oleObj>
          </a:graphicData>
        </a:graphic>
      </p:graphicFrame>
      <p:graphicFrame>
        <p:nvGraphicFramePr>
          <p:cNvPr id="157724" name="Object 28"/>
          <p:cNvGraphicFramePr>
            <a:graphicFrameLocks noChangeAspect="1"/>
          </p:cNvGraphicFramePr>
          <p:nvPr/>
        </p:nvGraphicFramePr>
        <p:xfrm>
          <a:off x="2411760" y="3161283"/>
          <a:ext cx="622300" cy="339725"/>
        </p:xfrm>
        <a:graphic>
          <a:graphicData uri="http://schemas.openxmlformats.org/presentationml/2006/ole">
            <p:oleObj spid="_x0000_s157724" name="Equation" r:id="rId16" imgW="419040" imgH="228600" progId="Equation.3">
              <p:embed/>
            </p:oleObj>
          </a:graphicData>
        </a:graphic>
      </p:graphicFrame>
      <p:graphicFrame>
        <p:nvGraphicFramePr>
          <p:cNvPr id="157725" name="Object 29"/>
          <p:cNvGraphicFramePr>
            <a:graphicFrameLocks noChangeAspect="1"/>
          </p:cNvGraphicFramePr>
          <p:nvPr/>
        </p:nvGraphicFramePr>
        <p:xfrm>
          <a:off x="5866804" y="3174876"/>
          <a:ext cx="433388" cy="322263"/>
        </p:xfrm>
        <a:graphic>
          <a:graphicData uri="http://schemas.openxmlformats.org/presentationml/2006/ole">
            <p:oleObj spid="_x0000_s157725" name="Equation" r:id="rId17" imgW="29196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1406" y="404664"/>
            <a:ext cx="7236898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Meson with one heavy quark :  S-P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128010" name="Object 10"/>
          <p:cNvGraphicFramePr>
            <a:graphicFrameLocks noChangeAspect="1"/>
          </p:cNvGraphicFramePr>
          <p:nvPr/>
        </p:nvGraphicFramePr>
        <p:xfrm>
          <a:off x="1115616" y="1125538"/>
          <a:ext cx="5986462" cy="581025"/>
        </p:xfrm>
        <a:graphic>
          <a:graphicData uri="http://schemas.openxmlformats.org/presentationml/2006/ole">
            <p:oleObj spid="_x0000_s204803" name="Equation" r:id="rId3" imgW="4038480" imgH="393480" progId="Equation.3">
              <p:embed/>
            </p:oleObj>
          </a:graphicData>
        </a:graphic>
      </p:graphicFrame>
      <p:sp>
        <p:nvSpPr>
          <p:cNvPr id="42" name="직사각형 41"/>
          <p:cNvSpPr/>
          <p:nvPr/>
        </p:nvSpPr>
        <p:spPr>
          <a:xfrm>
            <a:off x="85344" y="368088"/>
            <a:ext cx="6646896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57712" name="Object 16"/>
          <p:cNvGraphicFramePr>
            <a:graphicFrameLocks noChangeAspect="1"/>
          </p:cNvGraphicFramePr>
          <p:nvPr/>
        </p:nvGraphicFramePr>
        <p:xfrm>
          <a:off x="1500113" y="1844824"/>
          <a:ext cx="3863975" cy="338137"/>
        </p:xfrm>
        <a:graphic>
          <a:graphicData uri="http://schemas.openxmlformats.org/presentationml/2006/ole">
            <p:oleObj spid="_x0000_s204809" name="Equation" r:id="rId4" imgW="2603160" imgH="228600" progId="Equation.3">
              <p:embed/>
            </p:oleObj>
          </a:graphicData>
        </a:graphic>
      </p:graphicFrame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71406" y="3593901"/>
            <a:ext cx="7236898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Baryon sector  :   </a:t>
            </a:r>
            <a:r>
              <a:rPr kumimoji="1" lang="en-US" altLang="ko-KR" i="1" dirty="0" smtClean="0">
                <a:solidFill>
                  <a:schemeClr val="tx2"/>
                </a:solidFill>
                <a:latin typeface="Symbol" pitchFamily="18" charset="2"/>
              </a:rPr>
              <a:t>L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 – </a:t>
            </a:r>
            <a:r>
              <a:rPr kumimoji="1" lang="en-US" altLang="ko-KR" i="1" dirty="0" smtClean="0">
                <a:solidFill>
                  <a:schemeClr val="tx2"/>
                </a:solidFill>
                <a:latin typeface="Symbol" pitchFamily="18" charset="2"/>
              </a:rPr>
              <a:t>L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* 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35" name="Object 10"/>
          <p:cNvGraphicFramePr>
            <a:graphicFrameLocks noChangeAspect="1"/>
          </p:cNvGraphicFramePr>
          <p:nvPr/>
        </p:nvGraphicFramePr>
        <p:xfrm>
          <a:off x="598488" y="4315494"/>
          <a:ext cx="7021512" cy="581025"/>
        </p:xfrm>
        <a:graphic>
          <a:graphicData uri="http://schemas.openxmlformats.org/presentationml/2006/ole">
            <p:oleObj spid="_x0000_s204815" name="Equation" r:id="rId5" imgW="4736880" imgH="393480" progId="Equation.3">
              <p:embed/>
            </p:oleObj>
          </a:graphicData>
        </a:graphic>
      </p:graphicFrame>
      <p:sp>
        <p:nvSpPr>
          <p:cNvPr id="41" name="직사각형 40"/>
          <p:cNvSpPr/>
          <p:nvPr/>
        </p:nvSpPr>
        <p:spPr>
          <a:xfrm>
            <a:off x="85344" y="3557325"/>
            <a:ext cx="6646896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3" name="Object 16"/>
          <p:cNvGraphicFramePr>
            <a:graphicFrameLocks noChangeAspect="1"/>
          </p:cNvGraphicFramePr>
          <p:nvPr/>
        </p:nvGraphicFramePr>
        <p:xfrm>
          <a:off x="1244600" y="5013176"/>
          <a:ext cx="4373563" cy="338138"/>
        </p:xfrm>
        <a:graphic>
          <a:graphicData uri="http://schemas.openxmlformats.org/presentationml/2006/ole">
            <p:oleObj spid="_x0000_s204816" name="Equation" r:id="rId6" imgW="2946240" imgH="228600" progId="Equation.3">
              <p:embed/>
            </p:oleObj>
          </a:graphicData>
        </a:graphic>
      </p:graphicFrame>
      <p:sp>
        <p:nvSpPr>
          <p:cNvPr id="11" name="타원 10"/>
          <p:cNvSpPr/>
          <p:nvPr/>
        </p:nvSpPr>
        <p:spPr>
          <a:xfrm>
            <a:off x="2815432" y="2780928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순서도: 가산 접합 11"/>
          <p:cNvSpPr/>
          <p:nvPr/>
        </p:nvSpPr>
        <p:spPr>
          <a:xfrm>
            <a:off x="2743424" y="2924944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순서도: 가산 접합 12"/>
          <p:cNvSpPr/>
          <p:nvPr/>
        </p:nvSpPr>
        <p:spPr>
          <a:xfrm>
            <a:off x="3967560" y="2924944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4" name="Object 12"/>
          <p:cNvGraphicFramePr>
            <a:graphicFrameLocks noChangeAspect="1"/>
          </p:cNvGraphicFramePr>
          <p:nvPr/>
        </p:nvGraphicFramePr>
        <p:xfrm>
          <a:off x="2535113" y="2830835"/>
          <a:ext cx="131763" cy="244475"/>
        </p:xfrm>
        <a:graphic>
          <a:graphicData uri="http://schemas.openxmlformats.org/presentationml/2006/ole">
            <p:oleObj spid="_x0000_s204817" name="수식" r:id="rId7" imgW="88560" imgH="164880" progId="Equation.3">
              <p:embed/>
            </p:oleObj>
          </a:graphicData>
        </a:graphic>
      </p:graphicFrame>
      <p:graphicFrame>
        <p:nvGraphicFramePr>
          <p:cNvPr id="15" name="Object 13"/>
          <p:cNvGraphicFramePr>
            <a:graphicFrameLocks noChangeAspect="1"/>
          </p:cNvGraphicFramePr>
          <p:nvPr/>
        </p:nvGraphicFramePr>
        <p:xfrm>
          <a:off x="4224213" y="2833502"/>
          <a:ext cx="131763" cy="242888"/>
        </p:xfrm>
        <a:graphic>
          <a:graphicData uri="http://schemas.openxmlformats.org/presentationml/2006/ole">
            <p:oleObj spid="_x0000_s204818" name="수식" r:id="rId8" imgW="88560" imgH="164880" progId="Equation.3">
              <p:embed/>
            </p:oleObj>
          </a:graphicData>
        </a:graphic>
      </p:graphicFrame>
      <p:sp>
        <p:nvSpPr>
          <p:cNvPr id="23" name="타원 22"/>
          <p:cNvSpPr/>
          <p:nvPr/>
        </p:nvSpPr>
        <p:spPr>
          <a:xfrm>
            <a:off x="3151981" y="2524768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graphicFrame>
        <p:nvGraphicFramePr>
          <p:cNvPr id="25" name="Object 26"/>
          <p:cNvGraphicFramePr>
            <a:graphicFrameLocks noChangeAspect="1"/>
          </p:cNvGraphicFramePr>
          <p:nvPr/>
        </p:nvGraphicFramePr>
        <p:xfrm>
          <a:off x="2838549" y="2492896"/>
          <a:ext cx="263525" cy="317500"/>
        </p:xfrm>
        <a:graphic>
          <a:graphicData uri="http://schemas.openxmlformats.org/presentationml/2006/ole">
            <p:oleObj spid="_x0000_s204821" name="Equation" r:id="rId9" imgW="177480" imgH="215640" progId="Equation.3">
              <p:embed/>
            </p:oleObj>
          </a:graphicData>
        </a:graphic>
      </p:graphicFrame>
      <p:graphicFrame>
        <p:nvGraphicFramePr>
          <p:cNvPr id="26" name="Object 27"/>
          <p:cNvGraphicFramePr>
            <a:graphicFrameLocks noChangeAspect="1"/>
          </p:cNvGraphicFramePr>
          <p:nvPr/>
        </p:nvGraphicFramePr>
        <p:xfrm>
          <a:off x="3846661" y="2492896"/>
          <a:ext cx="282575" cy="317500"/>
        </p:xfrm>
        <a:graphic>
          <a:graphicData uri="http://schemas.openxmlformats.org/presentationml/2006/ole">
            <p:oleObj spid="_x0000_s204822" name="Equation" r:id="rId10" imgW="190440" imgH="215640" progId="Equation.3">
              <p:embed/>
            </p:oleObj>
          </a:graphicData>
        </a:graphic>
      </p:graphicFrame>
      <p:sp>
        <p:nvSpPr>
          <p:cNvPr id="28" name="막힌 원호 27"/>
          <p:cNvSpPr/>
          <p:nvPr/>
        </p:nvSpPr>
        <p:spPr>
          <a:xfrm>
            <a:off x="2805708" y="2984252"/>
            <a:ext cx="1224136" cy="504056"/>
          </a:xfrm>
          <a:prstGeom prst="blockArc">
            <a:avLst>
              <a:gd name="adj1" fmla="val 11039351"/>
              <a:gd name="adj2" fmla="val 172052"/>
              <a:gd name="adj3" fmla="val 5484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2802187" y="5805264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순서도: 가산 접합 43"/>
          <p:cNvSpPr/>
          <p:nvPr/>
        </p:nvSpPr>
        <p:spPr>
          <a:xfrm>
            <a:off x="2730179" y="594928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순서도: 가산 접합 44"/>
          <p:cNvSpPr/>
          <p:nvPr/>
        </p:nvSpPr>
        <p:spPr>
          <a:xfrm>
            <a:off x="3954315" y="596198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6" name="Object 12"/>
          <p:cNvGraphicFramePr>
            <a:graphicFrameLocks noChangeAspect="1"/>
          </p:cNvGraphicFramePr>
          <p:nvPr/>
        </p:nvGraphicFramePr>
        <p:xfrm>
          <a:off x="2521868" y="5855171"/>
          <a:ext cx="131763" cy="244475"/>
        </p:xfrm>
        <a:graphic>
          <a:graphicData uri="http://schemas.openxmlformats.org/presentationml/2006/ole">
            <p:oleObj spid="_x0000_s204827" name="수식" r:id="rId11" imgW="88560" imgH="164880" progId="Equation.3">
              <p:embed/>
            </p:oleObj>
          </a:graphicData>
        </a:graphic>
      </p:graphicFrame>
      <p:graphicFrame>
        <p:nvGraphicFramePr>
          <p:cNvPr id="47" name="Object 13"/>
          <p:cNvGraphicFramePr>
            <a:graphicFrameLocks noChangeAspect="1"/>
          </p:cNvGraphicFramePr>
          <p:nvPr/>
        </p:nvGraphicFramePr>
        <p:xfrm>
          <a:off x="4210968" y="5857838"/>
          <a:ext cx="131763" cy="242888"/>
        </p:xfrm>
        <a:graphic>
          <a:graphicData uri="http://schemas.openxmlformats.org/presentationml/2006/ole">
            <p:oleObj spid="_x0000_s204828" name="수식" r:id="rId12" imgW="88560" imgH="164880" progId="Equation.3">
              <p:embed/>
            </p:oleObj>
          </a:graphicData>
        </a:graphic>
      </p:graphicFrame>
      <p:sp>
        <p:nvSpPr>
          <p:cNvPr id="48" name="타원 47"/>
          <p:cNvSpPr/>
          <p:nvPr/>
        </p:nvSpPr>
        <p:spPr>
          <a:xfrm>
            <a:off x="3138736" y="5549104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graphicFrame>
        <p:nvGraphicFramePr>
          <p:cNvPr id="49" name="Object 26"/>
          <p:cNvGraphicFramePr>
            <a:graphicFrameLocks noChangeAspect="1"/>
          </p:cNvGraphicFramePr>
          <p:nvPr/>
        </p:nvGraphicFramePr>
        <p:xfrm>
          <a:off x="2825304" y="5517232"/>
          <a:ext cx="263525" cy="317500"/>
        </p:xfrm>
        <a:graphic>
          <a:graphicData uri="http://schemas.openxmlformats.org/presentationml/2006/ole">
            <p:oleObj spid="_x0000_s204829" name="Equation" r:id="rId13" imgW="177480" imgH="215640" progId="Equation.3">
              <p:embed/>
            </p:oleObj>
          </a:graphicData>
        </a:graphic>
      </p:graphicFrame>
      <p:graphicFrame>
        <p:nvGraphicFramePr>
          <p:cNvPr id="50" name="Object 27"/>
          <p:cNvGraphicFramePr>
            <a:graphicFrameLocks noChangeAspect="1"/>
          </p:cNvGraphicFramePr>
          <p:nvPr/>
        </p:nvGraphicFramePr>
        <p:xfrm>
          <a:off x="3833416" y="5517232"/>
          <a:ext cx="282575" cy="317500"/>
        </p:xfrm>
        <a:graphic>
          <a:graphicData uri="http://schemas.openxmlformats.org/presentationml/2006/ole">
            <p:oleObj spid="_x0000_s204830" name="Equation" r:id="rId14" imgW="190440" imgH="215640" progId="Equation.3">
              <p:embed/>
            </p:oleObj>
          </a:graphicData>
        </a:graphic>
      </p:graphicFrame>
      <p:sp>
        <p:nvSpPr>
          <p:cNvPr id="51" name="막힌 원호 50"/>
          <p:cNvSpPr/>
          <p:nvPr/>
        </p:nvSpPr>
        <p:spPr>
          <a:xfrm>
            <a:off x="2809900" y="6093296"/>
            <a:ext cx="1224136" cy="764704"/>
          </a:xfrm>
          <a:prstGeom prst="blockArc">
            <a:avLst>
              <a:gd name="adj1" fmla="val 11039351"/>
              <a:gd name="adj2" fmla="val 172052"/>
              <a:gd name="adj3" fmla="val 5484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>
              <a:rot lat="0" lon="0" rev="1092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85786" y="928670"/>
            <a:ext cx="7678761" cy="89852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Correlators</a:t>
            </a: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 and symmetry</a:t>
            </a:r>
            <a:endParaRPr kumimoji="0" lang="ko-KR" altLang="en-US" sz="32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428728" y="2000240"/>
            <a:ext cx="68580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err="1" smtClean="0"/>
              <a:t>Chiral</a:t>
            </a:r>
            <a:r>
              <a:rPr lang="en-US" altLang="ko-KR" dirty="0" smtClean="0"/>
              <a:t> symmetry breaking in </a:t>
            </a:r>
            <a:r>
              <a:rPr lang="en-US" altLang="ko-KR" dirty="0" err="1" smtClean="0"/>
              <a:t>Correlator</a:t>
            </a: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smtClean="0"/>
              <a:t> U</a:t>
            </a:r>
            <a:r>
              <a:rPr lang="en-US" altLang="ko-KR" baseline="-25000" dirty="0" smtClean="0"/>
              <a:t>A</a:t>
            </a:r>
            <a:r>
              <a:rPr lang="en-US" altLang="ko-KR" dirty="0" smtClean="0"/>
              <a:t>(1) breaking effects in </a:t>
            </a:r>
            <a:r>
              <a:rPr lang="en-US" altLang="ko-KR" dirty="0" err="1" smtClean="0"/>
              <a:t>Correlators</a:t>
            </a:r>
            <a:endParaRPr lang="en-US" altLang="ko-KR" dirty="0" smtClean="0"/>
          </a:p>
          <a:p>
            <a:pPr marL="342900" indent="-342900">
              <a:lnSpc>
                <a:spcPct val="200000"/>
              </a:lnSpc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</a:pPr>
            <a:endParaRPr lang="en-US" altLang="ko-KR" dirty="0" smtClean="0"/>
          </a:p>
        </p:txBody>
      </p:sp>
      <p:graphicFrame>
        <p:nvGraphicFramePr>
          <p:cNvPr id="158721" name="Object 1"/>
          <p:cNvGraphicFramePr>
            <a:graphicFrameLocks noChangeAspect="1"/>
          </p:cNvGraphicFramePr>
          <p:nvPr/>
        </p:nvGraphicFramePr>
        <p:xfrm>
          <a:off x="1979712" y="2852936"/>
          <a:ext cx="5459412" cy="412750"/>
        </p:xfrm>
        <a:graphic>
          <a:graphicData uri="http://schemas.openxmlformats.org/presentationml/2006/ole">
            <p:oleObj spid="_x0000_s191490" name="Equation" r:id="rId3" imgW="3682800" imgH="279360" progId="Equation.3">
              <p:embed/>
            </p:oleObj>
          </a:graphicData>
        </a:graphic>
      </p:graphicFrame>
      <p:graphicFrame>
        <p:nvGraphicFramePr>
          <p:cNvPr id="158722" name="Object 2"/>
          <p:cNvGraphicFramePr>
            <a:graphicFrameLocks noChangeAspect="1"/>
          </p:cNvGraphicFramePr>
          <p:nvPr/>
        </p:nvGraphicFramePr>
        <p:xfrm>
          <a:off x="2049487" y="4929188"/>
          <a:ext cx="6022975" cy="412750"/>
        </p:xfrm>
        <a:graphic>
          <a:graphicData uri="http://schemas.openxmlformats.org/presentationml/2006/ole">
            <p:oleObj spid="_x0000_s191491" name="Equation" r:id="rId4" imgW="4063680" imgH="27936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45284" y="3234462"/>
            <a:ext cx="2143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2">
                    <a:lumMod val="10000"/>
                  </a:schemeClr>
                </a:solidFill>
              </a:rPr>
              <a:t>Cohen 96</a:t>
            </a:r>
            <a:endParaRPr lang="ko-KR" alt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0826" y="5447900"/>
            <a:ext cx="2143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 smtClean="0">
                <a:solidFill>
                  <a:schemeClr val="bg2">
                    <a:lumMod val="10000"/>
                  </a:schemeClr>
                </a:solidFill>
              </a:rPr>
              <a:t>Hatsuda</a:t>
            </a:r>
            <a:r>
              <a:rPr lang="en-US" altLang="ko-KR" sz="1600" dirty="0" smtClean="0">
                <a:solidFill>
                  <a:schemeClr val="bg2">
                    <a:lumMod val="10000"/>
                  </a:schemeClr>
                </a:solidFill>
              </a:rPr>
              <a:t>, Lee 96</a:t>
            </a:r>
            <a:endParaRPr lang="ko-KR" alt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71538" y="4221088"/>
            <a:ext cx="7358114" cy="172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152578" name="Image" r:id="rId3" imgW="8857143" imgH="2409524" progId="">
              <p:embed/>
            </p:oleObj>
          </a:graphicData>
        </a:graphic>
      </p:graphicFrame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U</a:t>
            </a:r>
            <a:r>
              <a:rPr lang="en-US" altLang="ko-KR" sz="2000" b="1" i="1" baseline="-25000" dirty="0" smtClean="0">
                <a:solidFill>
                  <a:schemeClr val="bg1"/>
                </a:solidFill>
                <a:latin typeface="Verdana" pitchFamily="34" charset="0"/>
              </a:rPr>
              <a:t>A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(1) effect :  effective order parameter (Lee, 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Hatsuda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96)</a:t>
            </a:r>
            <a:endParaRPr lang="en-US" altLang="ko-KR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99083" y="962751"/>
            <a:ext cx="493264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Topologically nontrivial contributions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113020" y="928670"/>
            <a:ext cx="4387541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52595" name="Object 19"/>
          <p:cNvGraphicFramePr>
            <a:graphicFrameLocks noChangeAspect="1"/>
          </p:cNvGraphicFramePr>
          <p:nvPr/>
        </p:nvGraphicFramePr>
        <p:xfrm>
          <a:off x="1566863" y="2060575"/>
          <a:ext cx="1781175" cy="463550"/>
        </p:xfrm>
        <a:graphic>
          <a:graphicData uri="http://schemas.openxmlformats.org/presentationml/2006/ole">
            <p:oleObj spid="_x0000_s152595" name="Equation" r:id="rId4" imgW="876240" imgH="228600" progId="Equation.3">
              <p:embed/>
            </p:oleObj>
          </a:graphicData>
        </a:graphic>
      </p:graphicFrame>
      <p:sp>
        <p:nvSpPr>
          <p:cNvPr id="32" name="타원 31"/>
          <p:cNvSpPr/>
          <p:nvPr/>
        </p:nvSpPr>
        <p:spPr>
          <a:xfrm>
            <a:off x="2190857" y="3353147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graphicFrame>
        <p:nvGraphicFramePr>
          <p:cNvPr id="34" name="Object 16"/>
          <p:cNvGraphicFramePr>
            <a:graphicFrameLocks noChangeAspect="1"/>
          </p:cNvGraphicFramePr>
          <p:nvPr/>
        </p:nvGraphicFramePr>
        <p:xfrm>
          <a:off x="1403648" y="3471684"/>
          <a:ext cx="263525" cy="317500"/>
        </p:xfrm>
        <a:graphic>
          <a:graphicData uri="http://schemas.openxmlformats.org/presentationml/2006/ole">
            <p:oleObj spid="_x0000_s152599" name="Equation" r:id="rId5" imgW="177480" imgH="215640" progId="Equation.3">
              <p:embed/>
            </p:oleObj>
          </a:graphicData>
        </a:graphic>
      </p:graphicFrame>
      <p:graphicFrame>
        <p:nvGraphicFramePr>
          <p:cNvPr id="35" name="Object 17"/>
          <p:cNvGraphicFramePr>
            <a:graphicFrameLocks noChangeAspect="1"/>
          </p:cNvGraphicFramePr>
          <p:nvPr/>
        </p:nvGraphicFramePr>
        <p:xfrm>
          <a:off x="3330178" y="3476173"/>
          <a:ext cx="282575" cy="317500"/>
        </p:xfrm>
        <a:graphic>
          <a:graphicData uri="http://schemas.openxmlformats.org/presentationml/2006/ole">
            <p:oleObj spid="_x0000_s152600" name="Equation" r:id="rId6" imgW="190440" imgH="215640" progId="Equation.3">
              <p:embed/>
            </p:oleObj>
          </a:graphicData>
        </a:graphic>
      </p:graphicFrame>
      <p:cxnSp>
        <p:nvCxnSpPr>
          <p:cNvPr id="36" name="직선 화살표 연결선 35"/>
          <p:cNvCxnSpPr/>
          <p:nvPr/>
        </p:nvCxnSpPr>
        <p:spPr>
          <a:xfrm>
            <a:off x="2733700" y="3620041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>
          <a:xfrm>
            <a:off x="1630313" y="3620041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2601" name="Object 25"/>
          <p:cNvGraphicFramePr>
            <a:graphicFrameLocks noChangeAspect="1"/>
          </p:cNvGraphicFramePr>
          <p:nvPr/>
        </p:nvGraphicFramePr>
        <p:xfrm>
          <a:off x="5153620" y="981075"/>
          <a:ext cx="2298700" cy="412750"/>
        </p:xfrm>
        <a:graphic>
          <a:graphicData uri="http://schemas.openxmlformats.org/presentationml/2006/ole">
            <p:oleObj spid="_x0000_s152601" name="Equation" r:id="rId7" imgW="1549080" imgH="279360" progId="Equation.3">
              <p:embed/>
            </p:oleObj>
          </a:graphicData>
        </a:graphic>
      </p:graphicFrame>
      <p:graphicFrame>
        <p:nvGraphicFramePr>
          <p:cNvPr id="48" name="Object 14"/>
          <p:cNvGraphicFramePr>
            <a:graphicFrameLocks noChangeAspect="1"/>
          </p:cNvGraphicFramePr>
          <p:nvPr/>
        </p:nvGraphicFramePr>
        <p:xfrm>
          <a:off x="5472260" y="2946499"/>
          <a:ext cx="263525" cy="317500"/>
        </p:xfrm>
        <a:graphic>
          <a:graphicData uri="http://schemas.openxmlformats.org/presentationml/2006/ole">
            <p:oleObj spid="_x0000_s152602" name="Equation" r:id="rId8" imgW="177480" imgH="215640" progId="Equation.3">
              <p:embed/>
            </p:oleObj>
          </a:graphicData>
        </a:graphic>
      </p:graphicFrame>
      <p:graphicFrame>
        <p:nvGraphicFramePr>
          <p:cNvPr id="50" name="Object 15"/>
          <p:cNvGraphicFramePr>
            <a:graphicFrameLocks noChangeAspect="1"/>
          </p:cNvGraphicFramePr>
          <p:nvPr/>
        </p:nvGraphicFramePr>
        <p:xfrm>
          <a:off x="7123137" y="2891631"/>
          <a:ext cx="282575" cy="317500"/>
        </p:xfrm>
        <a:graphic>
          <a:graphicData uri="http://schemas.openxmlformats.org/presentationml/2006/ole">
            <p:oleObj spid="_x0000_s152603" name="Equation" r:id="rId9" imgW="190440" imgH="215640" progId="Equation.3">
              <p:embed/>
            </p:oleObj>
          </a:graphicData>
        </a:graphic>
      </p:graphicFrame>
      <p:graphicFrame>
        <p:nvGraphicFramePr>
          <p:cNvPr id="51" name="Object 16"/>
          <p:cNvGraphicFramePr>
            <a:graphicFrameLocks noChangeAspect="1"/>
          </p:cNvGraphicFramePr>
          <p:nvPr/>
        </p:nvGraphicFramePr>
        <p:xfrm>
          <a:off x="5371801" y="3463255"/>
          <a:ext cx="282575" cy="317500"/>
        </p:xfrm>
        <a:graphic>
          <a:graphicData uri="http://schemas.openxmlformats.org/presentationml/2006/ole">
            <p:oleObj spid="_x0000_s152604" name="Equation" r:id="rId10" imgW="190440" imgH="215640" progId="Equation.3">
              <p:embed/>
            </p:oleObj>
          </a:graphicData>
        </a:graphic>
      </p:graphicFrame>
      <p:graphicFrame>
        <p:nvGraphicFramePr>
          <p:cNvPr id="52" name="Object 17"/>
          <p:cNvGraphicFramePr>
            <a:graphicFrameLocks noChangeAspect="1"/>
          </p:cNvGraphicFramePr>
          <p:nvPr/>
        </p:nvGraphicFramePr>
        <p:xfrm>
          <a:off x="7241753" y="3471887"/>
          <a:ext cx="282575" cy="317500"/>
        </p:xfrm>
        <a:graphic>
          <a:graphicData uri="http://schemas.openxmlformats.org/presentationml/2006/ole">
            <p:oleObj spid="_x0000_s152605" name="Equation" r:id="rId11" imgW="190440" imgH="215640" progId="Equation.3">
              <p:embed/>
            </p:oleObj>
          </a:graphicData>
        </a:graphic>
      </p:graphicFrame>
      <p:graphicFrame>
        <p:nvGraphicFramePr>
          <p:cNvPr id="53" name="Object 18"/>
          <p:cNvGraphicFramePr>
            <a:graphicFrameLocks noChangeAspect="1"/>
          </p:cNvGraphicFramePr>
          <p:nvPr/>
        </p:nvGraphicFramePr>
        <p:xfrm>
          <a:off x="5582368" y="3967311"/>
          <a:ext cx="244475" cy="317500"/>
        </p:xfrm>
        <a:graphic>
          <a:graphicData uri="http://schemas.openxmlformats.org/presentationml/2006/ole">
            <p:oleObj spid="_x0000_s152606" name="Equation" r:id="rId12" imgW="164880" imgH="215640" progId="Equation.3">
              <p:embed/>
            </p:oleObj>
          </a:graphicData>
        </a:graphic>
      </p:graphicFrame>
      <p:graphicFrame>
        <p:nvGraphicFramePr>
          <p:cNvPr id="54" name="Object 19"/>
          <p:cNvGraphicFramePr>
            <a:graphicFrameLocks noChangeAspect="1"/>
          </p:cNvGraphicFramePr>
          <p:nvPr/>
        </p:nvGraphicFramePr>
        <p:xfrm>
          <a:off x="7070179" y="4043759"/>
          <a:ext cx="263525" cy="317500"/>
        </p:xfrm>
        <a:graphic>
          <a:graphicData uri="http://schemas.openxmlformats.org/presentationml/2006/ole">
            <p:oleObj spid="_x0000_s152607" name="Equation" r:id="rId13" imgW="177480" imgH="215640" progId="Equation.3">
              <p:embed/>
            </p:oleObj>
          </a:graphicData>
        </a:graphic>
      </p:graphicFrame>
      <p:cxnSp>
        <p:nvCxnSpPr>
          <p:cNvPr id="55" name="직선 화살표 연결선 54"/>
          <p:cNvCxnSpPr/>
          <p:nvPr/>
        </p:nvCxnSpPr>
        <p:spPr>
          <a:xfrm>
            <a:off x="6641280" y="3615779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/>
          <p:cNvCxnSpPr/>
          <p:nvPr/>
        </p:nvCxnSpPr>
        <p:spPr>
          <a:xfrm>
            <a:off x="5607768" y="3611315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/>
          <p:cNvCxnSpPr/>
          <p:nvPr/>
        </p:nvCxnSpPr>
        <p:spPr>
          <a:xfrm>
            <a:off x="5726384" y="3924747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/>
          <p:nvPr/>
        </p:nvCxnSpPr>
        <p:spPr>
          <a:xfrm>
            <a:off x="6581972" y="3315047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/>
          <p:cNvCxnSpPr/>
          <p:nvPr/>
        </p:nvCxnSpPr>
        <p:spPr>
          <a:xfrm>
            <a:off x="6543872" y="4001219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/>
          <p:cNvCxnSpPr/>
          <p:nvPr/>
        </p:nvCxnSpPr>
        <p:spPr>
          <a:xfrm>
            <a:off x="5688284" y="3336007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Object 27"/>
          <p:cNvGraphicFramePr>
            <a:graphicFrameLocks noChangeAspect="1"/>
          </p:cNvGraphicFramePr>
          <p:nvPr/>
        </p:nvGraphicFramePr>
        <p:xfrm>
          <a:off x="6043811" y="4216003"/>
          <a:ext cx="706438" cy="365125"/>
        </p:xfrm>
        <a:graphic>
          <a:graphicData uri="http://schemas.openxmlformats.org/presentationml/2006/ole">
            <p:oleObj spid="_x0000_s152608" name="Equation" r:id="rId14" imgW="419040" imgH="215640" progId="Equation.3">
              <p:embed/>
            </p:oleObj>
          </a:graphicData>
        </a:graphic>
      </p:graphicFrame>
      <p:sp>
        <p:nvSpPr>
          <p:cNvPr id="62" name="타원 61"/>
          <p:cNvSpPr/>
          <p:nvPr/>
        </p:nvSpPr>
        <p:spPr>
          <a:xfrm>
            <a:off x="6130776" y="3353147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=1</a:t>
            </a:r>
            <a:endParaRPr lang="ko-KR" altLang="en-US" sz="1400" dirty="0"/>
          </a:p>
        </p:txBody>
      </p:sp>
      <p:graphicFrame>
        <p:nvGraphicFramePr>
          <p:cNvPr id="152609" name="Object 33"/>
          <p:cNvGraphicFramePr>
            <a:graphicFrameLocks noChangeAspect="1"/>
          </p:cNvGraphicFramePr>
          <p:nvPr/>
        </p:nvGraphicFramePr>
        <p:xfrm>
          <a:off x="4830763" y="5141913"/>
          <a:ext cx="2847975" cy="663575"/>
        </p:xfrm>
        <a:graphic>
          <a:graphicData uri="http://schemas.openxmlformats.org/presentationml/2006/ole">
            <p:oleObj spid="_x0000_s152609" name="Equation" r:id="rId15" imgW="1688760" imgH="393480" progId="Equation.3">
              <p:embed/>
            </p:oleObj>
          </a:graphicData>
        </a:graphic>
      </p:graphicFrame>
      <p:graphicFrame>
        <p:nvGraphicFramePr>
          <p:cNvPr id="152610" name="Object 34"/>
          <p:cNvGraphicFramePr>
            <a:graphicFrameLocks noChangeAspect="1"/>
          </p:cNvGraphicFramePr>
          <p:nvPr/>
        </p:nvGraphicFramePr>
        <p:xfrm>
          <a:off x="5246836" y="2060575"/>
          <a:ext cx="2349500" cy="463550"/>
        </p:xfrm>
        <a:graphic>
          <a:graphicData uri="http://schemas.openxmlformats.org/presentationml/2006/ole">
            <p:oleObj spid="_x0000_s152610" name="Equation" r:id="rId16" imgW="1155600" imgH="228600" progId="Equation.3">
              <p:embed/>
            </p:oleObj>
          </a:graphicData>
        </a:graphic>
      </p:graphicFrame>
      <p:graphicFrame>
        <p:nvGraphicFramePr>
          <p:cNvPr id="152611" name="Object 35"/>
          <p:cNvGraphicFramePr>
            <a:graphicFrameLocks noChangeAspect="1"/>
          </p:cNvGraphicFramePr>
          <p:nvPr/>
        </p:nvGraphicFramePr>
        <p:xfrm>
          <a:off x="1979712" y="5270723"/>
          <a:ext cx="920750" cy="428625"/>
        </p:xfrm>
        <a:graphic>
          <a:graphicData uri="http://schemas.openxmlformats.org/presentationml/2006/ole">
            <p:oleObj spid="_x0000_s152611" name="Equation" r:id="rId17" imgW="54576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타원 34"/>
          <p:cNvSpPr/>
          <p:nvPr/>
        </p:nvSpPr>
        <p:spPr>
          <a:xfrm>
            <a:off x="7752034" y="2754042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1406" y="319809"/>
            <a:ext cx="4932642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Symbol" pitchFamily="18" charset="2"/>
              </a:rPr>
              <a:t>h 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‘</a:t>
            </a:r>
            <a:r>
              <a:rPr kumimoji="1" lang="en-US" altLang="ko-KR" i="1" dirty="0" smtClean="0">
                <a:solidFill>
                  <a:schemeClr val="tx1"/>
                </a:solidFill>
                <a:latin typeface="Symbol" pitchFamily="18" charset="2"/>
              </a:rPr>
              <a:t>- p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 </a:t>
            </a:r>
            <a:r>
              <a:rPr kumimoji="1" lang="en-US" altLang="ko-KR" i="1" dirty="0" err="1" smtClean="0">
                <a:solidFill>
                  <a:schemeClr val="tx1"/>
                </a:solidFill>
                <a:latin typeface="Arial" charset="0"/>
              </a:rPr>
              <a:t>correlator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 : </a:t>
            </a:r>
            <a:r>
              <a:rPr kumimoji="1" lang="en-US" altLang="ko-KR" i="1" dirty="0" smtClean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 nonzero part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28009" name="Object 9"/>
          <p:cNvGraphicFramePr>
            <a:graphicFrameLocks noChangeAspect="1"/>
          </p:cNvGraphicFramePr>
          <p:nvPr/>
        </p:nvGraphicFramePr>
        <p:xfrm>
          <a:off x="398463" y="1079175"/>
          <a:ext cx="6345237" cy="581025"/>
        </p:xfrm>
        <a:graphic>
          <a:graphicData uri="http://schemas.openxmlformats.org/presentationml/2006/ole">
            <p:oleObj spid="_x0000_s192514" name="수식" r:id="rId3" imgW="4279680" imgH="393480" progId="Equation.3">
              <p:embed/>
            </p:oleObj>
          </a:graphicData>
        </a:graphic>
      </p:graphicFrame>
      <p:sp>
        <p:nvSpPr>
          <p:cNvPr id="10" name="타원 9"/>
          <p:cNvSpPr/>
          <p:nvPr/>
        </p:nvSpPr>
        <p:spPr>
          <a:xfrm>
            <a:off x="7343929" y="2321994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8148650" y="2321994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가산 접합 13"/>
          <p:cNvSpPr/>
          <p:nvPr/>
        </p:nvSpPr>
        <p:spPr>
          <a:xfrm>
            <a:off x="7284554" y="246601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순서도: 가산 접합 14"/>
          <p:cNvSpPr/>
          <p:nvPr/>
        </p:nvSpPr>
        <p:spPr>
          <a:xfrm>
            <a:off x="8532440" y="246601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30054" name="Object 4"/>
          <p:cNvGraphicFramePr>
            <a:graphicFrameLocks noChangeAspect="1"/>
          </p:cNvGraphicFramePr>
          <p:nvPr/>
        </p:nvGraphicFramePr>
        <p:xfrm>
          <a:off x="869950" y="3143250"/>
          <a:ext cx="1770063" cy="541338"/>
        </p:xfrm>
        <a:graphic>
          <a:graphicData uri="http://schemas.openxmlformats.org/presentationml/2006/ole">
            <p:oleObj spid="_x0000_s192515" name="Equation" r:id="rId4" imgW="1193760" imgH="368280" progId="Equation.3">
              <p:embed/>
            </p:oleObj>
          </a:graphicData>
        </a:graphic>
      </p:graphicFrame>
      <p:graphicFrame>
        <p:nvGraphicFramePr>
          <p:cNvPr id="34" name="Object 4"/>
          <p:cNvGraphicFramePr>
            <a:graphicFrameLocks noChangeAspect="1"/>
          </p:cNvGraphicFramePr>
          <p:nvPr/>
        </p:nvGraphicFramePr>
        <p:xfrm>
          <a:off x="723900" y="2214563"/>
          <a:ext cx="6154738" cy="579437"/>
        </p:xfrm>
        <a:graphic>
          <a:graphicData uri="http://schemas.openxmlformats.org/presentationml/2006/ole">
            <p:oleObj spid="_x0000_s192516" name="Equation" r:id="rId5" imgW="4152600" imgH="393480" progId="Equation.3">
              <p:embed/>
            </p:oleObj>
          </a:graphicData>
        </a:graphic>
      </p:graphicFrame>
      <p:sp>
        <p:nvSpPr>
          <p:cNvPr id="44" name="직사각형 43"/>
          <p:cNvSpPr/>
          <p:nvPr/>
        </p:nvSpPr>
        <p:spPr>
          <a:xfrm>
            <a:off x="85344" y="285728"/>
            <a:ext cx="4198624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4427984" y="332656"/>
            <a:ext cx="208823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Lee, Hatsuda (96)</a:t>
            </a:r>
            <a:endParaRPr kumimoji="1" lang="en-US" altLang="ko-KR" sz="1600" dirty="0">
              <a:solidFill>
                <a:srgbClr val="002060"/>
              </a:solidFill>
              <a:latin typeface="Arial" charset="0"/>
            </a:endParaRPr>
          </a:p>
        </p:txBody>
      </p:sp>
      <p:graphicFrame>
        <p:nvGraphicFramePr>
          <p:cNvPr id="167950" name="Object 14"/>
          <p:cNvGraphicFramePr>
            <a:graphicFrameLocks noChangeAspect="1"/>
          </p:cNvGraphicFramePr>
          <p:nvPr/>
        </p:nvGraphicFramePr>
        <p:xfrm>
          <a:off x="7188862" y="2039930"/>
          <a:ext cx="263525" cy="317500"/>
        </p:xfrm>
        <a:graphic>
          <a:graphicData uri="http://schemas.openxmlformats.org/presentationml/2006/ole">
            <p:oleObj spid="_x0000_s192518" name="Equation" r:id="rId6" imgW="177480" imgH="215640" progId="Equation.3">
              <p:embed/>
            </p:oleObj>
          </a:graphicData>
        </a:graphic>
      </p:graphicFrame>
      <p:graphicFrame>
        <p:nvGraphicFramePr>
          <p:cNvPr id="167951" name="Object 15"/>
          <p:cNvGraphicFramePr>
            <a:graphicFrameLocks noChangeAspect="1"/>
          </p:cNvGraphicFramePr>
          <p:nvPr/>
        </p:nvGraphicFramePr>
        <p:xfrm>
          <a:off x="7197725" y="2597150"/>
          <a:ext cx="282575" cy="317500"/>
        </p:xfrm>
        <a:graphic>
          <a:graphicData uri="http://schemas.openxmlformats.org/presentationml/2006/ole">
            <p:oleObj spid="_x0000_s192519" name="Equation" r:id="rId7" imgW="190440" imgH="215640" progId="Equation.3">
              <p:embed/>
            </p:oleObj>
          </a:graphicData>
        </a:graphic>
      </p:graphicFrame>
      <p:graphicFrame>
        <p:nvGraphicFramePr>
          <p:cNvPr id="167952" name="Object 16"/>
          <p:cNvGraphicFramePr>
            <a:graphicFrameLocks noChangeAspect="1"/>
          </p:cNvGraphicFramePr>
          <p:nvPr/>
        </p:nvGraphicFramePr>
        <p:xfrm>
          <a:off x="8485188" y="2054225"/>
          <a:ext cx="282575" cy="317500"/>
        </p:xfrm>
        <a:graphic>
          <a:graphicData uri="http://schemas.openxmlformats.org/presentationml/2006/ole">
            <p:oleObj spid="_x0000_s192520" name="Equation" r:id="rId8" imgW="190440" imgH="215640" progId="Equation.3">
              <p:embed/>
            </p:oleObj>
          </a:graphicData>
        </a:graphic>
      </p:graphicFrame>
      <p:graphicFrame>
        <p:nvGraphicFramePr>
          <p:cNvPr id="167953" name="Object 17"/>
          <p:cNvGraphicFramePr>
            <a:graphicFrameLocks noChangeAspect="1"/>
          </p:cNvGraphicFramePr>
          <p:nvPr/>
        </p:nvGraphicFramePr>
        <p:xfrm>
          <a:off x="8504267" y="2611434"/>
          <a:ext cx="282575" cy="317500"/>
        </p:xfrm>
        <a:graphic>
          <a:graphicData uri="http://schemas.openxmlformats.org/presentationml/2006/ole">
            <p:oleObj spid="_x0000_s192521" name="Equation" r:id="rId9" imgW="190440" imgH="215640" progId="Equation.3">
              <p:embed/>
            </p:oleObj>
          </a:graphicData>
        </a:graphic>
      </p:graphicFrame>
      <p:graphicFrame>
        <p:nvGraphicFramePr>
          <p:cNvPr id="167954" name="Object 18"/>
          <p:cNvGraphicFramePr>
            <a:graphicFrameLocks noChangeAspect="1"/>
          </p:cNvGraphicFramePr>
          <p:nvPr/>
        </p:nvGraphicFramePr>
        <p:xfrm>
          <a:off x="7604125" y="2982913"/>
          <a:ext cx="244475" cy="317500"/>
        </p:xfrm>
        <a:graphic>
          <a:graphicData uri="http://schemas.openxmlformats.org/presentationml/2006/ole">
            <p:oleObj spid="_x0000_s192522" name="Equation" r:id="rId10" imgW="164880" imgH="215640" progId="Equation.3">
              <p:embed/>
            </p:oleObj>
          </a:graphicData>
        </a:graphic>
      </p:graphicFrame>
      <p:graphicFrame>
        <p:nvGraphicFramePr>
          <p:cNvPr id="167955" name="Object 19"/>
          <p:cNvGraphicFramePr>
            <a:graphicFrameLocks noChangeAspect="1"/>
          </p:cNvGraphicFramePr>
          <p:nvPr/>
        </p:nvGraphicFramePr>
        <p:xfrm>
          <a:off x="8153400" y="3000375"/>
          <a:ext cx="263525" cy="317500"/>
        </p:xfrm>
        <a:graphic>
          <a:graphicData uri="http://schemas.openxmlformats.org/presentationml/2006/ole">
            <p:oleObj spid="_x0000_s192523" name="Equation" r:id="rId11" imgW="177480" imgH="215640" progId="Equation.3">
              <p:embed/>
            </p:oleObj>
          </a:graphicData>
        </a:graphic>
      </p:graphicFrame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07504" y="1844824"/>
            <a:ext cx="7776864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For SU(3)  </a:t>
            </a:r>
            <a:r>
              <a:rPr kumimoji="1" lang="en-US" altLang="ko-KR" sz="1600" dirty="0" smtClean="0">
                <a:latin typeface="Arial" charset="0"/>
              </a:rPr>
              <a:t>:</a:t>
            </a:r>
            <a:endParaRPr kumimoji="1" lang="en-US" altLang="ko-KR" sz="1600" dirty="0">
              <a:latin typeface="Arial" charset="0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5807187" y="4233319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>
          <a:xfrm>
            <a:off x="6541616" y="4233319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순서도: 가산 접합 38"/>
          <p:cNvSpPr/>
          <p:nvPr/>
        </p:nvSpPr>
        <p:spPr>
          <a:xfrm>
            <a:off x="5747812" y="4377335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순서도: 가산 접합 39"/>
          <p:cNvSpPr/>
          <p:nvPr/>
        </p:nvSpPr>
        <p:spPr>
          <a:xfrm>
            <a:off x="6925406" y="4377335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1" name="Object 4"/>
          <p:cNvGraphicFramePr>
            <a:graphicFrameLocks noChangeAspect="1"/>
          </p:cNvGraphicFramePr>
          <p:nvPr/>
        </p:nvGraphicFramePr>
        <p:xfrm>
          <a:off x="4101852" y="4289028"/>
          <a:ext cx="903288" cy="317500"/>
        </p:xfrm>
        <a:graphic>
          <a:graphicData uri="http://schemas.openxmlformats.org/presentationml/2006/ole">
            <p:oleObj spid="_x0000_s192524" name="Equation" r:id="rId12" imgW="609480" imgH="215640" progId="Equation.3">
              <p:embed/>
            </p:oleObj>
          </a:graphicData>
        </a:graphic>
      </p:graphicFrame>
      <p:graphicFrame>
        <p:nvGraphicFramePr>
          <p:cNvPr id="42" name="Object 4"/>
          <p:cNvGraphicFramePr>
            <a:graphicFrameLocks noChangeAspect="1"/>
          </p:cNvGraphicFramePr>
          <p:nvPr/>
        </p:nvGraphicFramePr>
        <p:xfrm>
          <a:off x="661169" y="4191000"/>
          <a:ext cx="3406775" cy="579438"/>
        </p:xfrm>
        <a:graphic>
          <a:graphicData uri="http://schemas.openxmlformats.org/presentationml/2006/ole">
            <p:oleObj spid="_x0000_s192525" name="Equation" r:id="rId13" imgW="2298600" imgH="393480" progId="Equation.3">
              <p:embed/>
            </p:oleObj>
          </a:graphicData>
        </a:graphic>
      </p:graphicFrame>
      <p:graphicFrame>
        <p:nvGraphicFramePr>
          <p:cNvPr id="46" name="Object 14"/>
          <p:cNvGraphicFramePr>
            <a:graphicFrameLocks noChangeAspect="1"/>
          </p:cNvGraphicFramePr>
          <p:nvPr/>
        </p:nvGraphicFramePr>
        <p:xfrm>
          <a:off x="5652120" y="3951255"/>
          <a:ext cx="263525" cy="317500"/>
        </p:xfrm>
        <a:graphic>
          <a:graphicData uri="http://schemas.openxmlformats.org/presentationml/2006/ole">
            <p:oleObj spid="_x0000_s192526" name="Equation" r:id="rId14" imgW="177480" imgH="215640" progId="Equation.3">
              <p:embed/>
            </p:oleObj>
          </a:graphicData>
        </a:graphic>
      </p:graphicFrame>
      <p:graphicFrame>
        <p:nvGraphicFramePr>
          <p:cNvPr id="49" name="Object 15"/>
          <p:cNvGraphicFramePr>
            <a:graphicFrameLocks noChangeAspect="1"/>
          </p:cNvGraphicFramePr>
          <p:nvPr/>
        </p:nvGraphicFramePr>
        <p:xfrm>
          <a:off x="5660983" y="4508475"/>
          <a:ext cx="282575" cy="317500"/>
        </p:xfrm>
        <a:graphic>
          <a:graphicData uri="http://schemas.openxmlformats.org/presentationml/2006/ole">
            <p:oleObj spid="_x0000_s192527" name="Equation" r:id="rId15" imgW="190440" imgH="215640" progId="Equation.3">
              <p:embed/>
            </p:oleObj>
          </a:graphicData>
        </a:graphic>
      </p:graphicFrame>
      <p:graphicFrame>
        <p:nvGraphicFramePr>
          <p:cNvPr id="50" name="Object 16"/>
          <p:cNvGraphicFramePr>
            <a:graphicFrameLocks noChangeAspect="1"/>
          </p:cNvGraphicFramePr>
          <p:nvPr/>
        </p:nvGraphicFramePr>
        <p:xfrm>
          <a:off x="6878154" y="3965550"/>
          <a:ext cx="282575" cy="317500"/>
        </p:xfrm>
        <a:graphic>
          <a:graphicData uri="http://schemas.openxmlformats.org/presentationml/2006/ole">
            <p:oleObj spid="_x0000_s192528" name="Equation" r:id="rId16" imgW="190440" imgH="215640" progId="Equation.3">
              <p:embed/>
            </p:oleObj>
          </a:graphicData>
        </a:graphic>
      </p:graphicFrame>
      <p:graphicFrame>
        <p:nvGraphicFramePr>
          <p:cNvPr id="51" name="Object 17"/>
          <p:cNvGraphicFramePr>
            <a:graphicFrameLocks noChangeAspect="1"/>
          </p:cNvGraphicFramePr>
          <p:nvPr/>
        </p:nvGraphicFramePr>
        <p:xfrm>
          <a:off x="6897233" y="4522759"/>
          <a:ext cx="282575" cy="317500"/>
        </p:xfrm>
        <a:graphic>
          <a:graphicData uri="http://schemas.openxmlformats.org/presentationml/2006/ole">
            <p:oleObj spid="_x0000_s192529" name="Equation" r:id="rId17" imgW="190440" imgH="215640" progId="Equation.3">
              <p:embed/>
            </p:oleObj>
          </a:graphicData>
        </a:graphic>
      </p:graphicFrame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115734" y="3821484"/>
            <a:ext cx="7776864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For SU(2)  :  Always non zero</a:t>
            </a:r>
            <a:endParaRPr kumimoji="1" lang="en-US" altLang="ko-KR" sz="1600" b="1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0" y="5157192"/>
            <a:ext cx="8501090" cy="732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   For 2-point  function:   U(1)</a:t>
            </a:r>
            <a:r>
              <a:rPr kumimoji="1" lang="en-US" altLang="ko-KR" sz="1600" baseline="-25000" dirty="0" smtClean="0">
                <a:latin typeface="Arial" charset="0"/>
              </a:rPr>
              <a:t>A</a:t>
            </a:r>
            <a:r>
              <a:rPr kumimoji="1" lang="en-US" altLang="ko-KR" sz="1600" dirty="0" smtClean="0">
                <a:latin typeface="Arial" charset="0"/>
              </a:rPr>
              <a:t> will be restored when </a:t>
            </a:r>
            <a:r>
              <a:rPr kumimoji="1" lang="en-US" altLang="ko-KR" sz="1600" dirty="0" err="1" smtClean="0">
                <a:latin typeface="Arial" charset="0"/>
              </a:rPr>
              <a:t>chiral</a:t>
            </a:r>
            <a:r>
              <a:rPr kumimoji="1" lang="en-US" altLang="ko-KR" sz="1600" dirty="0" smtClean="0">
                <a:latin typeface="Arial" charset="0"/>
              </a:rPr>
              <a:t> symmetry is restored for   N</a:t>
            </a:r>
            <a:r>
              <a:rPr kumimoji="1" lang="en-US" altLang="ko-KR" sz="1600" baseline="-25000" dirty="0" smtClean="0">
                <a:latin typeface="Arial" charset="0"/>
              </a:rPr>
              <a:t>F</a:t>
            </a:r>
            <a:r>
              <a:rPr kumimoji="1" lang="en-US" altLang="ko-KR" sz="1600" dirty="0" smtClean="0">
                <a:latin typeface="Arial" charset="0"/>
              </a:rPr>
              <a:t> =3 </a:t>
            </a:r>
          </a:p>
          <a:p>
            <a:pPr marL="457200" indent="-457200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                                                                             but always broken for   N</a:t>
            </a:r>
            <a:r>
              <a:rPr kumimoji="1" lang="en-US" altLang="ko-KR" sz="1600" baseline="-25000" dirty="0" smtClean="0">
                <a:latin typeface="Arial" charset="0"/>
              </a:rPr>
              <a:t>F</a:t>
            </a:r>
            <a:r>
              <a:rPr kumimoji="1" lang="en-US" altLang="ko-KR" sz="1600" dirty="0" smtClean="0">
                <a:latin typeface="Arial" charset="0"/>
              </a:rPr>
              <a:t> =2  </a:t>
            </a:r>
            <a:endParaRPr kumimoji="1" lang="en-US" altLang="ko-KR" sz="1600" dirty="0">
              <a:latin typeface="Arial" charset="0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7679008" y="2266328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=1</a:t>
            </a:r>
            <a:endParaRPr lang="ko-KR" altLang="en-US" sz="1400" dirty="0"/>
          </a:p>
        </p:txBody>
      </p:sp>
      <p:sp>
        <p:nvSpPr>
          <p:cNvPr id="45" name="타원 44"/>
          <p:cNvSpPr/>
          <p:nvPr/>
        </p:nvSpPr>
        <p:spPr>
          <a:xfrm>
            <a:off x="6120232" y="4172444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=1</a:t>
            </a:r>
            <a:endParaRPr lang="ko-KR" altLang="en-US" sz="1400" dirty="0"/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5950" y="5987652"/>
            <a:ext cx="8501090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   But Non trivial to check  because </a:t>
            </a:r>
            <a:endParaRPr kumimoji="1" lang="en-US" altLang="ko-KR" sz="1600" dirty="0">
              <a:latin typeface="Arial" charset="0"/>
            </a:endParaRPr>
          </a:p>
        </p:txBody>
      </p:sp>
      <p:graphicFrame>
        <p:nvGraphicFramePr>
          <p:cNvPr id="192530" name="Object 18"/>
          <p:cNvGraphicFramePr>
            <a:graphicFrameLocks noChangeAspect="1"/>
          </p:cNvGraphicFramePr>
          <p:nvPr/>
        </p:nvGraphicFramePr>
        <p:xfrm>
          <a:off x="4474592" y="6002486"/>
          <a:ext cx="2298700" cy="412750"/>
        </p:xfrm>
        <a:graphic>
          <a:graphicData uri="http://schemas.openxmlformats.org/presentationml/2006/ole">
            <p:oleObj spid="_x0000_s192530" name="Equation" r:id="rId18" imgW="1549080" imgH="279360" progId="Equation.3">
              <p:embed/>
            </p:oleObj>
          </a:graphicData>
        </a:graphic>
      </p:graphicFrame>
      <p:sp>
        <p:nvSpPr>
          <p:cNvPr id="43" name="직사각형 42"/>
          <p:cNvSpPr/>
          <p:nvPr/>
        </p:nvSpPr>
        <p:spPr>
          <a:xfrm>
            <a:off x="179512" y="5085184"/>
            <a:ext cx="8136904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30580</TotalTime>
  <Words>1023</Words>
  <Application>Microsoft Office PowerPoint</Application>
  <PresentationFormat>화면 슬라이드 쇼(4:3)</PresentationFormat>
  <Paragraphs>206</Paragraphs>
  <Slides>30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30</vt:i4>
      </vt:variant>
    </vt:vector>
  </HeadingPairs>
  <TitlesOfParts>
    <vt:vector size="44" baseType="lpstr">
      <vt:lpstr>굴림</vt:lpstr>
      <vt:lpstr>Arial</vt:lpstr>
      <vt:lpstr>Verdana</vt:lpstr>
      <vt:lpstr>맑은 고딕</vt:lpstr>
      <vt:lpstr>Symbol</vt:lpstr>
      <vt:lpstr>Wingdings</vt:lpstr>
      <vt:lpstr>Times New Roman</vt:lpstr>
      <vt:lpstr>HY헤드라인M</vt:lpstr>
      <vt:lpstr>Arial Unicode MS</vt:lpstr>
      <vt:lpstr>Comic Sans MS</vt:lpstr>
      <vt:lpstr>Office 테마</vt:lpstr>
      <vt:lpstr>Image</vt:lpstr>
      <vt:lpstr>Equation</vt:lpstr>
      <vt:lpstr>수식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</vt:vector>
  </TitlesOfParts>
  <Company>R&amp;D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lee su houng</cp:lastModifiedBy>
  <cp:revision>1565</cp:revision>
  <dcterms:created xsi:type="dcterms:W3CDTF">2006-10-05T04:04:58Z</dcterms:created>
  <dcterms:modified xsi:type="dcterms:W3CDTF">2016-07-31T02:00:37Z</dcterms:modified>
</cp:coreProperties>
</file>