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7" r:id="rId2"/>
    <p:sldId id="348" r:id="rId3"/>
    <p:sldId id="349" r:id="rId4"/>
    <p:sldId id="351" r:id="rId5"/>
    <p:sldId id="337" r:id="rId6"/>
    <p:sldId id="352" r:id="rId7"/>
    <p:sldId id="353" r:id="rId8"/>
    <p:sldId id="356" r:id="rId9"/>
    <p:sldId id="355" r:id="rId10"/>
    <p:sldId id="357" r:id="rId11"/>
    <p:sldId id="360" r:id="rId12"/>
    <p:sldId id="359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BDD7EE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0" autoAdjust="0"/>
    <p:restoredTop sz="86129"/>
  </p:normalViewPr>
  <p:slideViewPr>
    <p:cSldViewPr snapToGrid="0">
      <p:cViewPr>
        <p:scale>
          <a:sx n="100" d="100"/>
          <a:sy n="100" d="100"/>
        </p:scale>
        <p:origin x="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A5AB6-83E6-2E46-A7E4-0FA5264044A1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A903-B35B-FA4F-9810-2B94053A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70D2A-AF61-4F18-B7C1-224DAB520B44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9B628-A671-4185-9B39-F0628146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Considering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shock-transition region, we can see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counter-streaming electrons in the x direction. A small seed magnetic field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δBz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z direction with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wavevector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pointing the y direction separates the counter-streaming particles, and induces net currents flowing in the x direction which reinforce the initial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field. The mode is unstable for the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wavevector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perpendicular to the shock normal and thus appears only in multidimensional system.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3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5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1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WFA needs a finite inertial difference between the positive and negative charges, we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could not directly show the WFA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the precursor wave emission efficiency measured in a pair plasma shock will also give a good estimate for an ion–electron plasma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emission mechanism itself is identical between the pair and ion–electron plasmas,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actual particle acceleration efficiency must be comprehensively examined by directly performing simulations for relativistic ion–electron shocks.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9B628-A671-4185-9B39-F0628146D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143000" y="5566888"/>
            <a:ext cx="6858000" cy="558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ja-JP" altLang="en-US" dirty="0" smtClean="0"/>
              <a:t>所属・名前</a:t>
            </a:r>
            <a:endParaRPr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3543300" y="4791385"/>
            <a:ext cx="2057400" cy="365125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2017/9/7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638175" y="139100"/>
            <a:ext cx="3086100" cy="365125"/>
          </a:xfrm>
        </p:spPr>
        <p:txBody>
          <a:bodyPr/>
          <a:lstStyle>
            <a:lvl1pPr algn="l"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1165278"/>
            <a:ext cx="9144000" cy="249218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68578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745296"/>
            <a:ext cx="7886700" cy="1332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7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35450"/>
            <a:ext cx="7886700" cy="5186363"/>
          </a:xfrm>
        </p:spPr>
        <p:txBody>
          <a:bodyPr>
            <a:normAutofit/>
          </a:bodyPr>
          <a:lstStyle>
            <a:lvl1pPr marL="342892" indent="-342892">
              <a:lnSpc>
                <a:spcPct val="100000"/>
              </a:lnSpc>
              <a:buFont typeface="Wingdings" charset="2"/>
              <a:buChar char="ü"/>
              <a:defRPr sz="2000"/>
            </a:lvl1pPr>
            <a:lvl2pPr marL="600060" indent="-257168">
              <a:lnSpc>
                <a:spcPct val="100000"/>
              </a:lnSpc>
              <a:buFont typeface="LucidaGrande" charset="0"/>
              <a:buChar char="−"/>
              <a:defRPr sz="2000"/>
            </a:lvl2pPr>
            <a:lvl3pPr marL="942952" indent="-257168">
              <a:lnSpc>
                <a:spcPct val="100000"/>
              </a:lnSpc>
              <a:buFont typeface="LucidaGrande" charset="0"/>
              <a:buChar char="◦"/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461AF1B-9797-42B9-A0F5-0912A75B0F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0" y="3"/>
            <a:ext cx="9144000" cy="765175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68578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gray">
          <a:xfrm>
            <a:off x="0" y="765178"/>
            <a:ext cx="9144000" cy="45719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4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1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4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73030"/>
            <a:ext cx="7886700" cy="66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990603"/>
            <a:ext cx="7886700" cy="518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AF1B-9797-42B9-A0F5-0912A75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60" indent="-25716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52" indent="-257168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982" indent="-214308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85874" indent="-214308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40.png"/><Relationship Id="rId7" Type="http://schemas.openxmlformats.org/officeDocument/2006/relationships/image" Target="../media/image65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1.png"/><Relationship Id="rId20" Type="http://schemas.openxmlformats.org/officeDocument/2006/relationships/image" Target="../media/image300.png"/><Relationship Id="rId21" Type="http://schemas.openxmlformats.org/officeDocument/2006/relationships/image" Target="../media/image310.png"/><Relationship Id="rId22" Type="http://schemas.openxmlformats.org/officeDocument/2006/relationships/image" Target="../media/image61.png"/><Relationship Id="rId10" Type="http://schemas.openxmlformats.org/officeDocument/2006/relationships/image" Target="../media/image261.png"/><Relationship Id="rId11" Type="http://schemas.openxmlformats.org/officeDocument/2006/relationships/image" Target="../media/image271.png"/><Relationship Id="rId12" Type="http://schemas.openxmlformats.org/officeDocument/2006/relationships/image" Target="../media/image280.png"/><Relationship Id="rId13" Type="http://schemas.openxmlformats.org/officeDocument/2006/relationships/image" Target="../media/image57.png"/><Relationship Id="rId14" Type="http://schemas.openxmlformats.org/officeDocument/2006/relationships/image" Target="../media/image56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580.png"/><Relationship Id="rId18" Type="http://schemas.openxmlformats.org/officeDocument/2006/relationships/image" Target="../media/image49.png"/><Relationship Id="rId19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1.png"/><Relationship Id="rId8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5" Type="http://schemas.openxmlformats.org/officeDocument/2006/relationships/image" Target="NULL"/><Relationship Id="rId13" Type="http://schemas.openxmlformats.org/officeDocument/2006/relationships/image" Target="NULL"/><Relationship Id="rId14" Type="http://schemas.openxmlformats.org/officeDocument/2006/relationships/image" Target="NULL"/><Relationship Id="rId26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2.xml"/><Relationship Id="rId15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.e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6" Type="http://schemas.openxmlformats.org/officeDocument/2006/relationships/image" Target="../media/image47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18.png"/><Relationship Id="rId10" Type="http://schemas.openxmlformats.org/officeDocument/2006/relationships/image" Target="../media/image40.png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5.png"/><Relationship Id="rId6" Type="http://schemas.openxmlformats.org/officeDocument/2006/relationships/image" Target="../media/image53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2207" y="1205734"/>
            <a:ext cx="7475444" cy="24339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Intense Coherent Emission in Relativistic Shocks</a:t>
            </a:r>
            <a:endParaRPr 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28650" y="4770880"/>
            <a:ext cx="7886700" cy="1490220"/>
          </a:xfrm>
        </p:spPr>
        <p:txBody>
          <a:bodyPr>
            <a:noAutofit/>
          </a:bodyPr>
          <a:lstStyle/>
          <a:p>
            <a:r>
              <a:rPr lang="en-US" altLang="ja-JP" b="1" u="sng" dirty="0"/>
              <a:t>Masanori </a:t>
            </a:r>
            <a:r>
              <a:rPr lang="en-US" altLang="ja-JP" b="1" u="sng" dirty="0" smtClean="0"/>
              <a:t>Iwamoto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, </a:t>
            </a:r>
          </a:p>
          <a:p>
            <a:r>
              <a:rPr lang="en-US" altLang="ja-JP" dirty="0" smtClean="0"/>
              <a:t>Takanobu </a:t>
            </a:r>
            <a:r>
              <a:rPr lang="en-US" altLang="ja-JP" dirty="0"/>
              <a:t>Amano</a:t>
            </a:r>
            <a:r>
              <a:rPr lang="en-US" altLang="ja-JP" baseline="30000" dirty="0"/>
              <a:t>1</a:t>
            </a:r>
            <a:r>
              <a:rPr lang="en-US" altLang="ja-JP" dirty="0"/>
              <a:t>, Masahiro Hoshino</a:t>
            </a:r>
            <a:r>
              <a:rPr lang="en-US" altLang="ja-JP" baseline="30000" dirty="0"/>
              <a:t>1</a:t>
            </a:r>
            <a:r>
              <a:rPr lang="en-US" altLang="ja-JP" dirty="0"/>
              <a:t>, Yosuke Matsumoto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</a:p>
          <a:p>
            <a:r>
              <a:rPr lang="en-US" altLang="ja-JP" sz="2000" dirty="0"/>
              <a:t>[1]University of Tokyo; [2]Chiba University</a:t>
            </a:r>
          </a:p>
          <a:p>
            <a:endParaRPr lang="en-US" altLang="ja-JP" dirty="0" smtClean="0"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705923" y="274781"/>
            <a:ext cx="4457748" cy="627405"/>
          </a:xfrm>
        </p:spPr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dirty="0" smtClean="0"/>
              <a:t>2017</a:t>
            </a: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3978147"/>
            <a:ext cx="2057400" cy="454258"/>
          </a:xfrm>
        </p:spPr>
        <p:txBody>
          <a:bodyPr/>
          <a:lstStyle/>
          <a:p>
            <a:r>
              <a:rPr lang="en-US" altLang="ja-JP" sz="2400" smtClean="0"/>
              <a:t>2017/9/7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0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61" y="839239"/>
            <a:ext cx="5012080" cy="35752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4401747"/>
            <a:ext cx="7886700" cy="177064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Fine spatial resolution is required to estimate the EM wave emission efficiency accurately</a:t>
            </a:r>
            <a:endParaRPr lang="en-US" altLang="ja-JP" dirty="0"/>
          </a:p>
          <a:p>
            <a:r>
              <a:rPr lang="en-US" altLang="ja-JP" dirty="0"/>
              <a:t>T</a:t>
            </a:r>
            <a:r>
              <a:rPr lang="en-US" altLang="ja-JP" dirty="0" smtClean="0"/>
              <a:t>o suppress a numerical instability in relativistic shocks</a:t>
            </a:r>
            <a:r>
              <a:rPr lang="is-IS" altLang="ja-JP" dirty="0" smtClean="0"/>
              <a:t>…</a:t>
            </a:r>
            <a:br>
              <a:rPr lang="is-IS" altLang="ja-JP" dirty="0" smtClean="0"/>
            </a:br>
            <a:r>
              <a:rPr lang="is-IS" altLang="ja-JP" dirty="0"/>
              <a:t>Previous works </a:t>
            </a:r>
            <a:r>
              <a:rPr lang="ja-JP" altLang="en-US" dirty="0"/>
              <a:t>→</a:t>
            </a:r>
            <a:r>
              <a:rPr lang="en-US" altLang="ja-JP" dirty="0"/>
              <a:t> digital filtering </a:t>
            </a:r>
            <a:r>
              <a:rPr lang="en-US" altLang="ja-JP" dirty="0" smtClean="0"/>
              <a:t> (suppresses </a:t>
            </a:r>
            <a:r>
              <a:rPr lang="en-US" altLang="ja-JP" dirty="0"/>
              <a:t>physical waves </a:t>
            </a:r>
            <a:r>
              <a:rPr lang="en-US" altLang="ja-JP" dirty="0" smtClean="0"/>
              <a:t>too)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Our simulation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 Magic CFL number (</a:t>
            </a:r>
            <a:r>
              <a:rPr lang="en-US" altLang="ja-JP" dirty="0" err="1" smtClean="0"/>
              <a:t>Ikeya</a:t>
            </a:r>
            <a:r>
              <a:rPr lang="en-US" altLang="ja-JP" dirty="0" smtClean="0"/>
              <a:t> &amp; Matsumoto 2016)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Convergence Study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956545" y="2444111"/>
            <a:ext cx="152468" cy="510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96710" y="2954207"/>
            <a:ext cx="151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low resolution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33509" y="1195611"/>
            <a:ext cx="16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high resolution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4109014" y="1564943"/>
            <a:ext cx="48278" cy="311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035451"/>
            <a:ext cx="7886700" cy="1237849"/>
          </a:xfrm>
        </p:spPr>
        <p:txBody>
          <a:bodyPr/>
          <a:lstStyle/>
          <a:p>
            <a:r>
              <a:rPr lang="en-US" dirty="0" err="1" smtClean="0"/>
              <a:t>Filamentation</a:t>
            </a:r>
            <a:r>
              <a:rPr lang="en-US" dirty="0" smtClean="0"/>
              <a:t> instability (Kaw+ 1973; Drake+ 1974) is induced by large-amplitude electromagnetic waves </a:t>
            </a:r>
          </a:p>
          <a:p>
            <a:r>
              <a:rPr lang="en-US" dirty="0" smtClean="0"/>
              <a:t>Density filaments are  generated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F</a:t>
            </a:r>
            <a:r>
              <a:rPr lang="en-US" altLang="ja-JP" dirty="0" err="1" smtClean="0"/>
              <a:t>ilamentation</a:t>
            </a:r>
            <a:r>
              <a:rPr lang="en-US" altLang="ja-JP" dirty="0" smtClean="0"/>
              <a:t> </a:t>
            </a:r>
            <a:r>
              <a:rPr lang="en-US" dirty="0" smtClean="0"/>
              <a:t>Instability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3526278" y="2359023"/>
            <a:ext cx="2277612" cy="3104781"/>
            <a:chOff x="3526278" y="2359023"/>
            <a:chExt cx="2277612" cy="3104781"/>
          </a:xfrm>
        </p:grpSpPr>
        <p:grpSp>
          <p:nvGrpSpPr>
            <p:cNvPr id="87" name="Group 86"/>
            <p:cNvGrpSpPr/>
            <p:nvPr/>
          </p:nvGrpSpPr>
          <p:grpSpPr>
            <a:xfrm>
              <a:off x="3526278" y="2359023"/>
              <a:ext cx="2277612" cy="3104781"/>
              <a:chOff x="4116091" y="2264146"/>
              <a:chExt cx="2277612" cy="310478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16091" y="2264146"/>
                <a:ext cx="1801741" cy="3104781"/>
                <a:chOff x="1511300" y="2203119"/>
                <a:chExt cx="1801741" cy="3104781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511300" y="2203119"/>
                  <a:ext cx="1801741" cy="3104781"/>
                  <a:chOff x="1511300" y="2203119"/>
                  <a:chExt cx="1801741" cy="3104781"/>
                </a:xfrm>
              </p:grpSpPr>
              <p:cxnSp>
                <p:nvCxnSpPr>
                  <p:cNvPr id="53" name="Straight Arrow Connector 52"/>
                  <p:cNvCxnSpPr/>
                  <p:nvPr/>
                </p:nvCxnSpPr>
                <p:spPr>
                  <a:xfrm flipH="1" flipV="1">
                    <a:off x="1713131" y="2324100"/>
                    <a:ext cx="0" cy="2880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" name="Group 57"/>
                  <p:cNvGrpSpPr>
                    <a:grpSpLocks noChangeAspect="1"/>
                  </p:cNvGrpSpPr>
                  <p:nvPr/>
                </p:nvGrpSpPr>
                <p:grpSpPr>
                  <a:xfrm>
                    <a:off x="1511300" y="2427900"/>
                    <a:ext cx="1800000" cy="2880000"/>
                    <a:chOff x="1109020" y="2092553"/>
                    <a:chExt cx="2256399" cy="3610247"/>
                  </a:xfrm>
                </p:grpSpPr>
                <p:cxnSp>
                  <p:nvCxnSpPr>
                    <p:cNvPr id="59" name="Straight Arrow Connector 58"/>
                    <p:cNvCxnSpPr/>
                    <p:nvPr/>
                  </p:nvCxnSpPr>
                  <p:spPr>
                    <a:xfrm>
                      <a:off x="1109020" y="3898900"/>
                      <a:ext cx="2256399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Arc 59"/>
                    <p:cNvSpPr/>
                    <p:nvPr/>
                  </p:nvSpPr>
                  <p:spPr>
                    <a:xfrm>
                      <a:off x="1416049" y="2818220"/>
                      <a:ext cx="1260000" cy="720000"/>
                    </a:xfrm>
                    <a:prstGeom prst="arc">
                      <a:avLst>
                        <a:gd name="adj1" fmla="val 16200000"/>
                        <a:gd name="adj2" fmla="val 5047500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Arc 61"/>
                    <p:cNvSpPr/>
                    <p:nvPr/>
                  </p:nvSpPr>
                  <p:spPr>
                    <a:xfrm>
                      <a:off x="1416049" y="3535000"/>
                      <a:ext cx="1440000" cy="720000"/>
                    </a:xfrm>
                    <a:prstGeom prst="arc">
                      <a:avLst>
                        <a:gd name="adj1" fmla="val 5149988"/>
                        <a:gd name="adj2" fmla="val 16095985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Arc 62"/>
                    <p:cNvSpPr/>
                    <p:nvPr/>
                  </p:nvSpPr>
                  <p:spPr>
                    <a:xfrm>
                      <a:off x="1377950" y="2092553"/>
                      <a:ext cx="1440000" cy="720000"/>
                    </a:xfrm>
                    <a:prstGeom prst="arc">
                      <a:avLst>
                        <a:gd name="adj1" fmla="val 5361389"/>
                        <a:gd name="adj2" fmla="val 10760292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Arc 63"/>
                    <p:cNvSpPr/>
                    <p:nvPr/>
                  </p:nvSpPr>
                  <p:spPr>
                    <a:xfrm>
                      <a:off x="1466850" y="4258901"/>
                      <a:ext cx="1260000" cy="720000"/>
                    </a:xfrm>
                    <a:prstGeom prst="arc">
                      <a:avLst>
                        <a:gd name="adj1" fmla="val 16119020"/>
                        <a:gd name="adj2" fmla="val 5216125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Arc 64"/>
                    <p:cNvSpPr/>
                    <p:nvPr/>
                  </p:nvSpPr>
                  <p:spPr>
                    <a:xfrm>
                      <a:off x="1412830" y="4982800"/>
                      <a:ext cx="1440000" cy="720000"/>
                    </a:xfrm>
                    <a:prstGeom prst="arc">
                      <a:avLst>
                        <a:gd name="adj1" fmla="val 10760919"/>
                        <a:gd name="adj2" fmla="val 16095985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/>
                      <p:cNvSpPr txBox="1"/>
                      <p:nvPr/>
                    </p:nvSpPr>
                    <p:spPr>
                      <a:xfrm>
                        <a:off x="2867050" y="3854673"/>
                        <a:ext cx="445991" cy="39455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5" name="TextBox 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67050" y="3854673"/>
                        <a:ext cx="445991" cy="394559"/>
                      </a:xfrm>
                      <a:prstGeom prst="rect">
                        <a:avLst/>
                      </a:prstGeom>
                      <a:blipFill rotWithShape="0">
                        <a:blip r:embed="rId2"/>
                        <a:stretch>
                          <a:fillRect b="-307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/>
                      <p:cNvSpPr txBox="1"/>
                      <p:nvPr/>
                    </p:nvSpPr>
                    <p:spPr>
                      <a:xfrm>
                        <a:off x="1856622" y="2203119"/>
                        <a:ext cx="445991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56622" y="2203119"/>
                        <a:ext cx="445991" cy="46166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 b="-789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2760765" y="4481937"/>
                      <a:ext cx="4992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60765" y="4481937"/>
                      <a:ext cx="499278" cy="400110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2" name="Straight Arrow Connector 71"/>
              <p:cNvCxnSpPr/>
              <p:nvPr/>
            </p:nvCxnSpPr>
            <p:spPr>
              <a:xfrm flipV="1">
                <a:off x="4895514" y="2890409"/>
                <a:ext cx="324000" cy="180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4920914" y="4033409"/>
                <a:ext cx="324000" cy="180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4920267" y="3635338"/>
                <a:ext cx="324000" cy="180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946314" y="4784909"/>
                <a:ext cx="324000" cy="180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4474113" y="3067813"/>
                <a:ext cx="432000" cy="2596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4648276" y="4980958"/>
                <a:ext cx="634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solidFill>
                      <a:srgbClr val="00B050"/>
                    </a:solidFill>
                  </a:rPr>
                  <a:t>rays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4499512" y="3639609"/>
                <a:ext cx="432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86812" y="4223809"/>
                <a:ext cx="432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512212" y="4782609"/>
                <a:ext cx="432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5261290" y="3478586"/>
                <a:ext cx="1132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refraction</a:t>
                </a:r>
                <a:endParaRPr lang="en-US" dirty="0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4818571" y="2502268"/>
              <a:ext cx="44599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54573" y="2364174"/>
            <a:ext cx="2626006" cy="3224723"/>
            <a:chOff x="5954573" y="2364174"/>
            <a:chExt cx="2626006" cy="322472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954573" y="2364174"/>
              <a:ext cx="2626006" cy="3224723"/>
              <a:chOff x="6195873" y="2364174"/>
              <a:chExt cx="2626006" cy="3224723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6195873" y="2364174"/>
                <a:ext cx="1800000" cy="3104781"/>
                <a:chOff x="1498600" y="2203119"/>
                <a:chExt cx="1800000" cy="3104781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1498600" y="2203119"/>
                  <a:ext cx="1800000" cy="3104781"/>
                  <a:chOff x="1498600" y="2203119"/>
                  <a:chExt cx="1800000" cy="3104781"/>
                </a:xfrm>
              </p:grpSpPr>
              <p:cxnSp>
                <p:nvCxnSpPr>
                  <p:cNvPr id="96" name="Straight Arrow Connector 95"/>
                  <p:cNvCxnSpPr/>
                  <p:nvPr/>
                </p:nvCxnSpPr>
                <p:spPr>
                  <a:xfrm flipH="1" flipV="1">
                    <a:off x="1713131" y="2324100"/>
                    <a:ext cx="0" cy="2880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1" name="Group 100"/>
                  <p:cNvGrpSpPr>
                    <a:grpSpLocks noChangeAspect="1"/>
                  </p:cNvGrpSpPr>
                  <p:nvPr/>
                </p:nvGrpSpPr>
                <p:grpSpPr>
                  <a:xfrm>
                    <a:off x="1498600" y="2440600"/>
                    <a:ext cx="1800000" cy="2867300"/>
                    <a:chOff x="1093100" y="2108473"/>
                    <a:chExt cx="2256399" cy="3594327"/>
                  </a:xfrm>
                </p:grpSpPr>
                <p:cxnSp>
                  <p:nvCxnSpPr>
                    <p:cNvPr id="102" name="Straight Arrow Connector 101"/>
                    <p:cNvCxnSpPr/>
                    <p:nvPr/>
                  </p:nvCxnSpPr>
                  <p:spPr>
                    <a:xfrm>
                      <a:off x="1093100" y="3898900"/>
                      <a:ext cx="2256399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3" name="Arc 102"/>
                    <p:cNvSpPr/>
                    <p:nvPr/>
                  </p:nvSpPr>
                  <p:spPr>
                    <a:xfrm>
                      <a:off x="1416050" y="2834140"/>
                      <a:ext cx="1260000" cy="720000"/>
                    </a:xfrm>
                    <a:prstGeom prst="arc">
                      <a:avLst>
                        <a:gd name="adj1" fmla="val 16200000"/>
                        <a:gd name="adj2" fmla="val 5439720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Arc 104"/>
                    <p:cNvSpPr/>
                    <p:nvPr/>
                  </p:nvSpPr>
                  <p:spPr>
                    <a:xfrm>
                      <a:off x="1416050" y="3550920"/>
                      <a:ext cx="1440000" cy="720000"/>
                    </a:xfrm>
                    <a:prstGeom prst="arc">
                      <a:avLst>
                        <a:gd name="adj1" fmla="val 5570115"/>
                        <a:gd name="adj2" fmla="val 16095985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Arc 105"/>
                    <p:cNvSpPr/>
                    <p:nvPr/>
                  </p:nvSpPr>
                  <p:spPr>
                    <a:xfrm>
                      <a:off x="1377950" y="2108473"/>
                      <a:ext cx="1440000" cy="720000"/>
                    </a:xfrm>
                    <a:prstGeom prst="arc">
                      <a:avLst>
                        <a:gd name="adj1" fmla="val 5361389"/>
                        <a:gd name="adj2" fmla="val 10760292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Arc 106"/>
                    <p:cNvSpPr/>
                    <p:nvPr/>
                  </p:nvSpPr>
                  <p:spPr>
                    <a:xfrm>
                      <a:off x="1466850" y="4258900"/>
                      <a:ext cx="1260000" cy="720000"/>
                    </a:xfrm>
                    <a:prstGeom prst="arc">
                      <a:avLst>
                        <a:gd name="adj1" fmla="val 16277599"/>
                        <a:gd name="adj2" fmla="val 5216125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Arc 107"/>
                    <p:cNvSpPr/>
                    <p:nvPr/>
                  </p:nvSpPr>
                  <p:spPr>
                    <a:xfrm>
                      <a:off x="1412830" y="4982800"/>
                      <a:ext cx="1440000" cy="720000"/>
                    </a:xfrm>
                    <a:prstGeom prst="arc">
                      <a:avLst>
                        <a:gd name="adj1" fmla="val 10760919"/>
                        <a:gd name="adj2" fmla="val 16095985"/>
                      </a:avLst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8" name="TextBox 97"/>
                      <p:cNvSpPr txBox="1"/>
                      <p:nvPr/>
                    </p:nvSpPr>
                    <p:spPr>
                      <a:xfrm>
                        <a:off x="2825898" y="3836715"/>
                        <a:ext cx="445991" cy="39455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98" name="TextBox 9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825898" y="3836715"/>
                        <a:ext cx="445991" cy="394559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b="-307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9" name="TextBox 98"/>
                      <p:cNvSpPr txBox="1"/>
                      <p:nvPr/>
                    </p:nvSpPr>
                    <p:spPr>
                      <a:xfrm>
                        <a:off x="1856622" y="2203119"/>
                        <a:ext cx="445991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99" name="TextBox 9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56622" y="2203119"/>
                        <a:ext cx="445991" cy="461665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 b="-789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2703406" y="4516509"/>
                      <a:ext cx="4992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𝛿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5" name="TextBox 9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3406" y="4516509"/>
                      <a:ext cx="499278" cy="400110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11" name="Up Arrow 110"/>
              <p:cNvSpPr/>
              <p:nvPr/>
            </p:nvSpPr>
            <p:spPr>
              <a:xfrm rot="10800000">
                <a:off x="6776889" y="2940969"/>
                <a:ext cx="360000" cy="46800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112" name="Up Arrow 111"/>
              <p:cNvSpPr/>
              <p:nvPr/>
            </p:nvSpPr>
            <p:spPr>
              <a:xfrm rot="10800000">
                <a:off x="6776889" y="4122177"/>
                <a:ext cx="360000" cy="46800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113" name="Up Arrow 112"/>
              <p:cNvSpPr/>
              <p:nvPr/>
            </p:nvSpPr>
            <p:spPr>
              <a:xfrm>
                <a:off x="6776889" y="3473887"/>
                <a:ext cx="360000" cy="46800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114" name="Up Arrow 113"/>
              <p:cNvSpPr/>
              <p:nvPr/>
            </p:nvSpPr>
            <p:spPr>
              <a:xfrm>
                <a:off x="6776889" y="4666149"/>
                <a:ext cx="360000" cy="46800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517524" y="5219565"/>
                <a:ext cx="2304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ponderomotive force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217341" y="2528563"/>
              <a:ext cx="44599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53148" y="2359023"/>
            <a:ext cx="3034005" cy="3410589"/>
            <a:chOff x="153148" y="2359023"/>
            <a:chExt cx="3034005" cy="3410589"/>
          </a:xfrm>
        </p:grpSpPr>
        <p:grpSp>
          <p:nvGrpSpPr>
            <p:cNvPr id="120" name="Group 119"/>
            <p:cNvGrpSpPr/>
            <p:nvPr/>
          </p:nvGrpSpPr>
          <p:grpSpPr>
            <a:xfrm>
              <a:off x="153148" y="2359023"/>
              <a:ext cx="2779301" cy="3104781"/>
              <a:chOff x="153148" y="2359023"/>
              <a:chExt cx="2779301" cy="3104781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53148" y="2359023"/>
                <a:ext cx="2779301" cy="3104781"/>
                <a:chOff x="507890" y="2251446"/>
                <a:chExt cx="2779301" cy="3104781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507890" y="2251446"/>
                  <a:ext cx="2779301" cy="3104781"/>
                  <a:chOff x="1003190" y="2162546"/>
                  <a:chExt cx="2779301" cy="3104781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1982491" y="2162546"/>
                    <a:ext cx="1800000" cy="3104781"/>
                    <a:chOff x="1498600" y="2203119"/>
                    <a:chExt cx="1800000" cy="3104781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1498600" y="2203119"/>
                      <a:ext cx="1800000" cy="3104781"/>
                      <a:chOff x="1498600" y="2203119"/>
                      <a:chExt cx="1800000" cy="3104781"/>
                    </a:xfrm>
                  </p:grpSpPr>
                  <p:cxnSp>
                    <p:nvCxnSpPr>
                      <p:cNvPr id="8" name="Straight Arrow Connector 7"/>
                      <p:cNvCxnSpPr/>
                      <p:nvPr/>
                    </p:nvCxnSpPr>
                    <p:spPr>
                      <a:xfrm flipH="1" flipV="1">
                        <a:off x="1713131" y="2324100"/>
                        <a:ext cx="0" cy="288000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2" name="Group 21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498600" y="2440600"/>
                        <a:ext cx="1800000" cy="2867300"/>
                        <a:chOff x="1093100" y="2108473"/>
                        <a:chExt cx="2256399" cy="3594327"/>
                      </a:xfrm>
                    </p:grpSpPr>
                    <p:cxnSp>
                      <p:nvCxnSpPr>
                        <p:cNvPr id="10" name="Straight Arrow Connector 9"/>
                        <p:cNvCxnSpPr/>
                        <p:nvPr/>
                      </p:nvCxnSpPr>
                      <p:spPr>
                        <a:xfrm>
                          <a:off x="1093100" y="3898900"/>
                          <a:ext cx="2256399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" name="Arc 13"/>
                        <p:cNvSpPr/>
                        <p:nvPr/>
                      </p:nvSpPr>
                      <p:spPr>
                        <a:xfrm>
                          <a:off x="1416050" y="2827020"/>
                          <a:ext cx="1260000" cy="720000"/>
                        </a:xfrm>
                        <a:prstGeom prst="arc">
                          <a:avLst>
                            <a:gd name="adj1" fmla="val 16123226"/>
                            <a:gd name="adj2" fmla="val 5216125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5" name="Arc 14"/>
                        <p:cNvSpPr/>
                        <p:nvPr/>
                      </p:nvSpPr>
                      <p:spPr>
                        <a:xfrm>
                          <a:off x="1416050" y="3550920"/>
                          <a:ext cx="1440000" cy="720000"/>
                        </a:xfrm>
                        <a:prstGeom prst="arc">
                          <a:avLst>
                            <a:gd name="adj1" fmla="val 5570115"/>
                            <a:gd name="adj2" fmla="val 16095985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6" name="Arc 15"/>
                        <p:cNvSpPr/>
                        <p:nvPr/>
                      </p:nvSpPr>
                      <p:spPr>
                        <a:xfrm>
                          <a:off x="1377950" y="2108473"/>
                          <a:ext cx="1440000" cy="720000"/>
                        </a:xfrm>
                        <a:prstGeom prst="arc">
                          <a:avLst>
                            <a:gd name="adj1" fmla="val 5361389"/>
                            <a:gd name="adj2" fmla="val 10760292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" name="Arc 17"/>
                        <p:cNvSpPr/>
                        <p:nvPr/>
                      </p:nvSpPr>
                      <p:spPr>
                        <a:xfrm>
                          <a:off x="1466850" y="4258900"/>
                          <a:ext cx="1260000" cy="720000"/>
                        </a:xfrm>
                        <a:prstGeom prst="arc">
                          <a:avLst>
                            <a:gd name="adj1" fmla="val 16133575"/>
                            <a:gd name="adj2" fmla="val 5216125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" name="Arc 18"/>
                        <p:cNvSpPr/>
                        <p:nvPr/>
                      </p:nvSpPr>
                      <p:spPr>
                        <a:xfrm>
                          <a:off x="1412830" y="4982800"/>
                          <a:ext cx="1440000" cy="720000"/>
                        </a:xfrm>
                        <a:prstGeom prst="arc">
                          <a:avLst>
                            <a:gd name="adj1" fmla="val 10760919"/>
                            <a:gd name="adj2" fmla="val 16095985"/>
                          </a:avLst>
                        </a:prstGeom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2" name="TextBox 31"/>
                          <p:cNvSpPr txBox="1"/>
                          <p:nvPr/>
                        </p:nvSpPr>
                        <p:spPr>
                          <a:xfrm>
                            <a:off x="2825898" y="3836715"/>
                            <a:ext cx="445991" cy="3945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n-U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2" name="TextBox 3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825898" y="3836715"/>
                            <a:ext cx="445991" cy="394559"/>
                          </a:xfrm>
                          <a:prstGeom prst="rect">
                            <a:avLst/>
                          </a:prstGeom>
                          <a:blipFill rotWithShape="0">
                            <a:blip r:embed="rId5"/>
                            <a:stretch>
                              <a:fillRect b="-3077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3" name="TextBox 32"/>
                          <p:cNvSpPr txBox="1"/>
                          <p:nvPr/>
                        </p:nvSpPr>
                        <p:spPr>
                          <a:xfrm>
                            <a:off x="1856622" y="2203119"/>
                            <a:ext cx="445991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oMath>
                              </m:oMathPara>
                            </a14:m>
                            <a:endParaRPr lang="en-U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3" name="TextBox 3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856622" y="2203119"/>
                            <a:ext cx="445991" cy="461665"/>
                          </a:xfrm>
                          <a:prstGeom prst="rect">
                            <a:avLst/>
                          </a:prstGeom>
                          <a:blipFill rotWithShape="0">
                            <a:blip r:embed="rId8"/>
                            <a:stretch>
                              <a:fillRect b="-789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4" name="TextBox 33"/>
                        <p:cNvSpPr txBox="1"/>
                        <p:nvPr/>
                      </p:nvSpPr>
                      <p:spPr>
                        <a:xfrm>
                          <a:off x="2703406" y="4516509"/>
                          <a:ext cx="499278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𝛿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4" name="TextBox 3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703406" y="4516509"/>
                          <a:ext cx="499278" cy="400110"/>
                        </a:xfrm>
                        <a:prstGeom prst="rect">
                          <a:avLst/>
                        </a:prstGeom>
                        <a:blipFill rotWithShape="0"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1003190" y="4210982"/>
                    <a:ext cx="11551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mtClean="0">
                        <a:solidFill>
                          <a:srgbClr val="00B050"/>
                        </a:solidFill>
                      </a:rPr>
                      <a:t>EM wave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80" name="Right Arrow 79"/>
                <p:cNvSpPr/>
                <p:nvPr/>
              </p:nvSpPr>
              <p:spPr>
                <a:xfrm>
                  <a:off x="854351" y="3601509"/>
                  <a:ext cx="489493" cy="630544"/>
                </a:xfrm>
                <a:prstGeom prst="right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 dirty="0"/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2433609" y="2528563"/>
                <a:ext cx="445991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1</a:t>
                </a:r>
                <a:endParaRPr lang="en-US" sz="2400" b="1" dirty="0"/>
              </a:p>
            </p:txBody>
          </p:sp>
        </p:grpSp>
        <p:cxnSp>
          <p:nvCxnSpPr>
            <p:cNvPr id="126" name="Straight Arrow Connector 125"/>
            <p:cNvCxnSpPr>
              <a:stCxn id="128" idx="0"/>
            </p:cNvCxnSpPr>
            <p:nvPr/>
          </p:nvCxnSpPr>
          <p:spPr>
            <a:xfrm flipH="1" flipV="1">
              <a:off x="1768325" y="4636624"/>
              <a:ext cx="548569" cy="7328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446634" y="5369502"/>
              <a:ext cx="1740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dense region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13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75" y="901802"/>
            <a:ext cx="4925539" cy="32186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956" y="1337319"/>
            <a:ext cx="3890680" cy="18880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thermal  </a:t>
            </a:r>
            <a:r>
              <a:rPr lang="en-US" dirty="0" smtClean="0"/>
              <a:t>anisotropy drives Weibel instability </a:t>
            </a:r>
          </a:p>
          <a:p>
            <a:r>
              <a:rPr lang="en-US" dirty="0" smtClean="0"/>
              <a:t>Weibel </a:t>
            </a:r>
            <a:r>
              <a:rPr lang="en-US" dirty="0"/>
              <a:t>instability can be induced near the shock </a:t>
            </a:r>
            <a:r>
              <a:rPr lang="en-US" dirty="0" smtClean="0"/>
              <a:t>front </a:t>
            </a:r>
          </a:p>
          <a:p>
            <a:r>
              <a:rPr lang="en-US" dirty="0" smtClean="0"/>
              <a:t>Filament structures are generated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Weibel instability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60498" y="931782"/>
            <a:ext cx="190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1" name="テキスト ボックス 16"/>
          <p:cNvSpPr txBox="1"/>
          <p:nvPr/>
        </p:nvSpPr>
        <p:spPr>
          <a:xfrm>
            <a:off x="4597628" y="771071"/>
            <a:ext cx="1885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[Kato  2007]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18560" y="1693890"/>
                <a:ext cx="390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560" y="1693890"/>
                <a:ext cx="39011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125" r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566030" y="2955562"/>
                <a:ext cx="3901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030" y="2955562"/>
                <a:ext cx="3901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93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右矢印 7"/>
          <p:cNvSpPr/>
          <p:nvPr/>
        </p:nvSpPr>
        <p:spPr>
          <a:xfrm>
            <a:off x="5059699" y="1513831"/>
            <a:ext cx="483684" cy="2939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16"/>
          <p:cNvSpPr txBox="1"/>
          <p:nvPr/>
        </p:nvSpPr>
        <p:spPr>
          <a:xfrm>
            <a:off x="4535934" y="1780422"/>
            <a:ext cx="137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p</a:t>
            </a:r>
            <a:r>
              <a:rPr kumimoji="1" lang="en-US" altLang="ja-JP" dirty="0" smtClean="0">
                <a:solidFill>
                  <a:schemeClr val="bg1"/>
                </a:solidFill>
              </a:rPr>
              <a:t>lasma flow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059666" y="1319909"/>
                <a:ext cx="208087" cy="4655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66" y="1319909"/>
                <a:ext cx="208087" cy="465591"/>
              </a:xfrm>
              <a:prstGeom prst="rect">
                <a:avLst/>
              </a:prstGeom>
              <a:blipFill rotWithShape="0">
                <a:blip r:embed="rId5"/>
                <a:stretch>
                  <a:fillRect l="-8824" r="-76471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062557" y="2609820"/>
                <a:ext cx="20519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57" y="2609820"/>
                <a:ext cx="20519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882" r="-7941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25652" y="3605823"/>
                <a:ext cx="62526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652" y="3605823"/>
                <a:ext cx="62526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07612" y="3940032"/>
            <a:ext cx="2655414" cy="2453574"/>
            <a:chOff x="130480" y="3943487"/>
            <a:chExt cx="2655414" cy="2453574"/>
          </a:xfrm>
        </p:grpSpPr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130480" y="4201061"/>
              <a:ext cx="2598106" cy="2196000"/>
              <a:chOff x="167904" y="2563319"/>
              <a:chExt cx="3039991" cy="256949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733580" y="4638446"/>
                <a:ext cx="234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733580" y="2563319"/>
                <a:ext cx="14990" cy="209862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656767" y="2835225"/>
                    <a:ext cx="3145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6767" y="2835225"/>
                    <a:ext cx="314564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r="-38636" b="-19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629655" y="3715533"/>
                    <a:ext cx="3145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9655" y="3715533"/>
                    <a:ext cx="314564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38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ight Arrow 17"/>
              <p:cNvSpPr/>
              <p:nvPr/>
            </p:nvSpPr>
            <p:spPr>
              <a:xfrm>
                <a:off x="2141042" y="2958864"/>
                <a:ext cx="505474" cy="21061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2149303" y="3864978"/>
                <a:ext cx="505474" cy="21061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0800000">
                <a:off x="1063632" y="2958864"/>
                <a:ext cx="505474" cy="21061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1063632" y="3864978"/>
                <a:ext cx="505474" cy="21061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546869" y="4448127"/>
                <a:ext cx="379106" cy="37910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673560" y="4576745"/>
                <a:ext cx="144001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686050" y="4671148"/>
                    <a:ext cx="5218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6050" y="4671148"/>
                    <a:ext cx="52184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67904" y="2569678"/>
                    <a:ext cx="5218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904" y="2569678"/>
                    <a:ext cx="521845" cy="46166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2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67904" y="4657367"/>
                    <a:ext cx="52184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904" y="4657367"/>
                    <a:ext cx="521845" cy="46166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TextBox 35"/>
            <p:cNvSpPr txBox="1"/>
            <p:nvPr/>
          </p:nvSpPr>
          <p:spPr>
            <a:xfrm>
              <a:off x="2339903" y="3943487"/>
              <a:ext cx="44599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70844" y="3931035"/>
            <a:ext cx="2622541" cy="2487800"/>
            <a:chOff x="3126485" y="3866292"/>
            <a:chExt cx="2622541" cy="2487800"/>
          </a:xfrm>
        </p:grpSpPr>
        <p:grpSp>
          <p:nvGrpSpPr>
            <p:cNvPr id="96" name="Group 95"/>
            <p:cNvGrpSpPr/>
            <p:nvPr/>
          </p:nvGrpSpPr>
          <p:grpSpPr>
            <a:xfrm>
              <a:off x="3126485" y="3887319"/>
              <a:ext cx="2598106" cy="2466773"/>
              <a:chOff x="3018820" y="2259858"/>
              <a:chExt cx="2598106" cy="2466773"/>
            </a:xfrm>
          </p:grpSpPr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3018820" y="2530631"/>
                <a:ext cx="2598106" cy="2196000"/>
                <a:chOff x="86640" y="2563319"/>
                <a:chExt cx="3039991" cy="2569494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652319" y="4641568"/>
                  <a:ext cx="234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V="1">
                  <a:off x="652319" y="2563319"/>
                  <a:ext cx="14990" cy="209862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466382" y="2832305"/>
                      <a:ext cx="3145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66382" y="2832305"/>
                      <a:ext cx="314564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r="-38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1457636" y="3788764"/>
                      <a:ext cx="3145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57636" y="3788764"/>
                      <a:ext cx="314564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r="-38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464227" y="4446578"/>
                  <a:ext cx="379106" cy="379106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/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592298" y="4576745"/>
                  <a:ext cx="144001" cy="144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2604786" y="4671148"/>
                      <a:ext cx="52184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786" y="4671148"/>
                      <a:ext cx="521845" cy="461665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b="-30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86640" y="2569678"/>
                      <a:ext cx="52184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40" y="2569678"/>
                      <a:ext cx="521845" cy="461665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28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86640" y="4657367"/>
                      <a:ext cx="52184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640" y="4657367"/>
                      <a:ext cx="521845" cy="461665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b="-30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0" name="Arc 59"/>
              <p:cNvSpPr>
                <a:spLocks/>
              </p:cNvSpPr>
              <p:nvPr/>
            </p:nvSpPr>
            <p:spPr>
              <a:xfrm>
                <a:off x="3706872" y="2948786"/>
                <a:ext cx="1008000" cy="720000"/>
              </a:xfrm>
              <a:prstGeom prst="arc">
                <a:avLst>
                  <a:gd name="adj1" fmla="val 10728879"/>
                  <a:gd name="adj2" fmla="val 16137030"/>
                </a:avLst>
              </a:prstGeom>
              <a:ln w="762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>
                <a:spLocks/>
              </p:cNvSpPr>
              <p:nvPr/>
            </p:nvSpPr>
            <p:spPr>
              <a:xfrm rot="10800000">
                <a:off x="4045552" y="2259858"/>
                <a:ext cx="1008000" cy="720000"/>
              </a:xfrm>
              <a:prstGeom prst="arc">
                <a:avLst>
                  <a:gd name="adj1" fmla="val 10728879"/>
                  <a:gd name="adj2" fmla="val 16137030"/>
                </a:avLst>
              </a:prstGeom>
              <a:ln w="762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4094593" y="3765712"/>
                <a:ext cx="882024" cy="720000"/>
              </a:xfrm>
              <a:prstGeom prst="arc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62"/>
              <p:cNvSpPr/>
              <p:nvPr/>
            </p:nvSpPr>
            <p:spPr>
              <a:xfrm rot="10800000">
                <a:off x="3703436" y="3047525"/>
                <a:ext cx="1008000" cy="720000"/>
              </a:xfrm>
              <a:prstGeom prst="arc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104655" y="2820941"/>
                <a:ext cx="360000" cy="360000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216639" y="2946748"/>
                <a:ext cx="123069" cy="12306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5126699" y="3679015"/>
                <a:ext cx="360000" cy="360000"/>
                <a:chOff x="5126699" y="3679015"/>
                <a:chExt cx="360000" cy="360000"/>
              </a:xfrm>
            </p:grpSpPr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5126699" y="3679015"/>
                  <a:ext cx="360000" cy="360000"/>
                </a:xfrm>
                <a:prstGeom prst="ellips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en-US"/>
                </a:p>
              </p:txBody>
            </p:sp>
            <p:cxnSp>
              <p:nvCxnSpPr>
                <p:cNvPr id="70" name="Straight Connector 69"/>
                <p:cNvCxnSpPr>
                  <a:stCxn id="66" idx="1"/>
                  <a:endCxn id="66" idx="5"/>
                </p:cNvCxnSpPr>
                <p:nvPr/>
              </p:nvCxnSpPr>
              <p:spPr>
                <a:xfrm>
                  <a:off x="5179420" y="3731736"/>
                  <a:ext cx="254558" cy="254558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66" idx="7"/>
                  <a:endCxn id="66" idx="3"/>
                </p:cNvCxnSpPr>
                <p:nvPr/>
              </p:nvCxnSpPr>
              <p:spPr>
                <a:xfrm flipH="1">
                  <a:off x="5179420" y="3731736"/>
                  <a:ext cx="254558" cy="254558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044695" y="3189245"/>
                    <a:ext cx="44681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4695" y="3189245"/>
                    <a:ext cx="446811" cy="461665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4054" r="-378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5303035" y="3866292"/>
              <a:ext cx="44599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/>
                <a:t>2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31714" y="3946257"/>
            <a:ext cx="2670309" cy="2460989"/>
            <a:chOff x="6302583" y="3936912"/>
            <a:chExt cx="2670309" cy="2460989"/>
          </a:xfrm>
        </p:grpSpPr>
        <p:grpSp>
          <p:nvGrpSpPr>
            <p:cNvPr id="9" name="Group 8"/>
            <p:cNvGrpSpPr/>
            <p:nvPr/>
          </p:nvGrpSpPr>
          <p:grpSpPr>
            <a:xfrm>
              <a:off x="6302583" y="3975386"/>
              <a:ext cx="2598106" cy="2422515"/>
              <a:chOff x="6317415" y="2292338"/>
              <a:chExt cx="2598106" cy="242251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317415" y="2292338"/>
                <a:ext cx="2598106" cy="2422515"/>
                <a:chOff x="6182505" y="2292338"/>
                <a:chExt cx="2598106" cy="242251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8285061" y="3176753"/>
                      <a:ext cx="44681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93" name="TextBox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85061" y="3176753"/>
                      <a:ext cx="446811" cy="461665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l="-4110" r="-24658" b="-17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13" name="Group 112"/>
                <p:cNvGrpSpPr/>
                <p:nvPr/>
              </p:nvGrpSpPr>
              <p:grpSpPr>
                <a:xfrm>
                  <a:off x="6182505" y="2292338"/>
                  <a:ext cx="2598106" cy="2422515"/>
                  <a:chOff x="6092565" y="2292338"/>
                  <a:chExt cx="2598106" cy="2422515"/>
                </a:xfrm>
              </p:grpSpPr>
              <p:sp>
                <p:nvSpPr>
                  <p:cNvPr id="106" name="Block Arc 105"/>
                  <p:cNvSpPr/>
                  <p:nvPr/>
                </p:nvSpPr>
                <p:spPr>
                  <a:xfrm rot="16200000">
                    <a:off x="7250525" y="2731387"/>
                    <a:ext cx="540000" cy="180000"/>
                  </a:xfrm>
                  <a:prstGeom prst="blockArc">
                    <a:avLst/>
                  </a:prstGeom>
                  <a:solidFill>
                    <a:srgbClr val="00B05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Block Arc 104"/>
                  <p:cNvSpPr/>
                  <p:nvPr/>
                </p:nvSpPr>
                <p:spPr>
                  <a:xfrm rot="5400000">
                    <a:off x="7238950" y="3342567"/>
                    <a:ext cx="540000" cy="180000"/>
                  </a:xfrm>
                  <a:prstGeom prst="blockArc">
                    <a:avLst/>
                  </a:prstGeom>
                  <a:solidFill>
                    <a:srgbClr val="00B05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6" name="Group 75"/>
                  <p:cNvGrpSpPr>
                    <a:grpSpLocks noChangeAspect="1"/>
                  </p:cNvGrpSpPr>
                  <p:nvPr/>
                </p:nvGrpSpPr>
                <p:grpSpPr>
                  <a:xfrm>
                    <a:off x="6092565" y="2518853"/>
                    <a:ext cx="2598106" cy="2196000"/>
                    <a:chOff x="167904" y="2563319"/>
                    <a:chExt cx="3039991" cy="2569494"/>
                  </a:xfrm>
                </p:grpSpPr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 flipV="1">
                      <a:off x="733580" y="4638446"/>
                      <a:ext cx="2340000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Arrow Connector 77"/>
                    <p:cNvCxnSpPr/>
                    <p:nvPr/>
                  </p:nvCxnSpPr>
                  <p:spPr>
                    <a:xfrm flipV="1">
                      <a:off x="733580" y="2563319"/>
                      <a:ext cx="14990" cy="2098621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" name="Oval 84"/>
                    <p:cNvSpPr>
                      <a:spLocks noChangeAspect="1"/>
                    </p:cNvSpPr>
                    <p:nvPr/>
                  </p:nvSpPr>
                  <p:spPr>
                    <a:xfrm>
                      <a:off x="546869" y="4448127"/>
                      <a:ext cx="379106" cy="379106"/>
                    </a:xfrm>
                    <a:prstGeom prst="ellips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/>
                    </a:p>
                  </p:txBody>
                </p:sp>
                <p:sp>
                  <p:nvSpPr>
                    <p:cNvPr id="86" name="Oval 85"/>
                    <p:cNvSpPr>
                      <a:spLocks noChangeAspect="1"/>
                    </p:cNvSpPr>
                    <p:nvPr/>
                  </p:nvSpPr>
                  <p:spPr>
                    <a:xfrm>
                      <a:off x="673560" y="4576745"/>
                      <a:ext cx="144001" cy="144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7" name="TextBox 86"/>
                        <p:cNvSpPr txBox="1"/>
                        <p:nvPr/>
                      </p:nvSpPr>
                      <p:spPr>
                        <a:xfrm>
                          <a:off x="2686050" y="4671148"/>
                          <a:ext cx="52184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87" name="TextBox 8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86050" y="4671148"/>
                          <a:ext cx="521845" cy="461665"/>
                        </a:xfrm>
                        <a:prstGeom prst="rect">
                          <a:avLst/>
                        </a:prstGeom>
                        <a:blipFill rotWithShape="0">
                          <a:blip r:embed="rId19"/>
                          <a:stretch>
                            <a:fillRect b="-468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8" name="TextBox 87"/>
                        <p:cNvSpPr txBox="1"/>
                        <p:nvPr/>
                      </p:nvSpPr>
                      <p:spPr>
                        <a:xfrm>
                          <a:off x="167904" y="2569678"/>
                          <a:ext cx="52184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88" name="TextBox 8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7904" y="2569678"/>
                          <a:ext cx="521845" cy="461665"/>
                        </a:xfrm>
                        <a:prstGeom prst="rect">
                          <a:avLst/>
                        </a:prstGeom>
                        <a:blipFill rotWithShape="0">
                          <a:blip r:embed="rId20"/>
                          <a:stretch>
                            <a:fillRect b="-2615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9" name="TextBox 88"/>
                        <p:cNvSpPr txBox="1"/>
                        <p:nvPr/>
                      </p:nvSpPr>
                      <p:spPr>
                        <a:xfrm>
                          <a:off x="167904" y="4657367"/>
                          <a:ext cx="52184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p:txBody>
                    </p:sp>
                  </mc:Choice>
                  <mc:Fallback xmlns="">
                    <p:sp>
                      <p:nvSpPr>
                        <p:cNvPr id="89" name="TextBox 8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7904" y="4657367"/>
                          <a:ext cx="521845" cy="461665"/>
                        </a:xfrm>
                        <a:prstGeom prst="rect">
                          <a:avLst/>
                        </a:prstGeom>
                        <a:blipFill rotWithShape="0">
                          <a:blip r:embed="rId21"/>
                          <a:stretch>
                            <a:fillRect b="-153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0" name="Right Arrow 89"/>
                  <p:cNvSpPr/>
                  <p:nvPr/>
                </p:nvSpPr>
                <p:spPr>
                  <a:xfrm>
                    <a:off x="6918065" y="3248438"/>
                    <a:ext cx="1260000" cy="360000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/>
                  </a:p>
                </p:txBody>
              </p:sp>
              <p:sp>
                <p:nvSpPr>
                  <p:cNvPr id="92" name="Right Arrow 91"/>
                  <p:cNvSpPr/>
                  <p:nvPr/>
                </p:nvSpPr>
                <p:spPr>
                  <a:xfrm rot="10800000">
                    <a:off x="6885988" y="2654371"/>
                    <a:ext cx="1260000" cy="360000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/>
                  </a:p>
                </p:txBody>
              </p:sp>
              <p:sp>
                <p:nvSpPr>
                  <p:cNvPr id="104" name="Block Arc 103"/>
                  <p:cNvSpPr/>
                  <p:nvPr/>
                </p:nvSpPr>
                <p:spPr>
                  <a:xfrm rot="16200000">
                    <a:off x="7248025" y="3340067"/>
                    <a:ext cx="540000" cy="180000"/>
                  </a:xfrm>
                  <a:prstGeom prst="blockArc">
                    <a:avLst/>
                  </a:prstGeom>
                  <a:solidFill>
                    <a:srgbClr val="00B05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Block Arc 106"/>
                  <p:cNvSpPr/>
                  <p:nvPr/>
                </p:nvSpPr>
                <p:spPr>
                  <a:xfrm rot="5400000">
                    <a:off x="7240325" y="2730471"/>
                    <a:ext cx="540000" cy="180000"/>
                  </a:xfrm>
                  <a:prstGeom prst="blockArc">
                    <a:avLst/>
                  </a:prstGeom>
                  <a:solidFill>
                    <a:srgbClr val="00B05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Block Arc 108"/>
                  <p:cNvSpPr/>
                  <p:nvPr/>
                </p:nvSpPr>
                <p:spPr>
                  <a:xfrm rot="16200000">
                    <a:off x="7253025" y="3931972"/>
                    <a:ext cx="540000" cy="180000"/>
                  </a:xfrm>
                  <a:prstGeom prst="blockArc">
                    <a:avLst/>
                  </a:prstGeom>
                  <a:solidFill>
                    <a:srgbClr val="00B05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0" name="Right Arrow 109"/>
                  <p:cNvSpPr/>
                  <p:nvPr/>
                </p:nvSpPr>
                <p:spPr>
                  <a:xfrm rot="10800000">
                    <a:off x="6888488" y="3871071"/>
                    <a:ext cx="1260000" cy="360000"/>
                  </a:xfrm>
                  <a:prstGeom prst="rightArrow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/>
                  </a:p>
                </p:txBody>
              </p:sp>
              <p:sp>
                <p:nvSpPr>
                  <p:cNvPr id="111" name="Block Arc 110"/>
                  <p:cNvSpPr/>
                  <p:nvPr/>
                </p:nvSpPr>
                <p:spPr>
                  <a:xfrm rot="5400000">
                    <a:off x="7255525" y="3935596"/>
                    <a:ext cx="540000" cy="180000"/>
                  </a:xfrm>
                  <a:prstGeom prst="blockArc">
                    <a:avLst/>
                  </a:prstGeom>
                  <a:solidFill>
                    <a:srgbClr val="00B050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>
                      <a:solidFill>
                        <a:schemeClr val="tx1"/>
                      </a:solidFill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TextBox 111"/>
                      <p:cNvSpPr txBox="1"/>
                      <p:nvPr/>
                    </p:nvSpPr>
                    <p:spPr>
                      <a:xfrm>
                        <a:off x="7625499" y="2292338"/>
                        <a:ext cx="446811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12" name="TextBox 11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625499" y="2292338"/>
                        <a:ext cx="446811" cy="461665"/>
                      </a:xfrm>
                      <a:prstGeom prst="rect">
                        <a:avLst/>
                      </a:prstGeom>
                      <a:blipFill rotWithShape="0">
                        <a:blip r:embed="rId22"/>
                        <a:stretch>
                          <a:fillRect l="-4110" r="-383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6" name="Merge 5"/>
              <p:cNvSpPr>
                <a:spLocks noChangeAspect="1"/>
              </p:cNvSpPr>
              <p:nvPr/>
            </p:nvSpPr>
            <p:spPr>
              <a:xfrm>
                <a:off x="7592915" y="3372787"/>
                <a:ext cx="180000" cy="180000"/>
              </a:xfrm>
              <a:prstGeom prst="flowChartMerg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7" name="Extract 6"/>
              <p:cNvSpPr/>
              <p:nvPr/>
            </p:nvSpPr>
            <p:spPr>
              <a:xfrm>
                <a:off x="7727945" y="2731001"/>
                <a:ext cx="180000" cy="180000"/>
              </a:xfrm>
              <a:prstGeom prst="flowChartExtra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67" name="Extract 66"/>
              <p:cNvSpPr/>
              <p:nvPr/>
            </p:nvSpPr>
            <p:spPr>
              <a:xfrm>
                <a:off x="7730445" y="3947701"/>
                <a:ext cx="180000" cy="180000"/>
              </a:xfrm>
              <a:prstGeom prst="flowChartExtra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en-US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8526901" y="3936912"/>
              <a:ext cx="44599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6320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Coherent E</a:t>
            </a:r>
            <a:r>
              <a:rPr lang="en-US" altLang="ja-JP" dirty="0" smtClean="0"/>
              <a:t>mission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8650" y="1302276"/>
            <a:ext cx="251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Black body radiation</a:t>
            </a:r>
            <a:endParaRPr lang="en-US" sz="2000" b="0" i="1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3898935" y="1208626"/>
            <a:ext cx="5511765" cy="4656923"/>
            <a:chOff x="3632235" y="1208626"/>
            <a:chExt cx="5511765" cy="4656923"/>
          </a:xfrm>
        </p:grpSpPr>
        <p:grpSp>
          <p:nvGrpSpPr>
            <p:cNvPr id="29" name="Group 28"/>
            <p:cNvGrpSpPr/>
            <p:nvPr/>
          </p:nvGrpSpPr>
          <p:grpSpPr>
            <a:xfrm>
              <a:off x="3632235" y="1208626"/>
              <a:ext cx="5506342" cy="4656923"/>
              <a:chOff x="3606835" y="1208626"/>
              <a:chExt cx="5506342" cy="465692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665103" y="1208626"/>
                <a:ext cx="5448074" cy="4656923"/>
                <a:chOff x="3665103" y="1208626"/>
                <a:chExt cx="5448074" cy="4656923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665103" y="1208626"/>
                  <a:ext cx="5448074" cy="4638978"/>
                  <a:chOff x="3665103" y="1208626"/>
                  <a:chExt cx="5448074" cy="4638978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665103" y="1574768"/>
                    <a:ext cx="5448074" cy="3960000"/>
                  </a:xfrm>
                  <a:prstGeom prst="rect">
                    <a:avLst/>
                  </a:prstGeom>
                </p:spPr>
              </p:pic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034637" y="1375267"/>
                    <a:ext cx="15552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[</a:t>
                    </a:r>
                    <a:r>
                      <a:rPr lang="en-US" dirty="0" err="1" smtClean="0"/>
                      <a:t>Pietka</a:t>
                    </a:r>
                    <a:r>
                      <a:rPr lang="en-US" dirty="0" smtClean="0"/>
                      <a:t>+ 2015]</a:t>
                    </a:r>
                    <a:endParaRPr lang="en-US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901037" y="1208626"/>
                    <a:ext cx="2133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C</a:t>
                    </a:r>
                    <a:r>
                      <a:rPr lang="en-US" dirty="0" smtClean="0"/>
                      <a:t>oherent Emission</a:t>
                    </a:r>
                    <a:endParaRPr lang="en-US" dirty="0"/>
                  </a:p>
                </p:txBody>
              </p:sp>
              <p:cxnSp>
                <p:nvCxnSpPr>
                  <p:cNvPr id="10" name="Straight Connector 9"/>
                  <p:cNvCxnSpPr>
                    <a:stCxn id="8" idx="2"/>
                  </p:cNvCxnSpPr>
                  <p:nvPr/>
                </p:nvCxnSpPr>
                <p:spPr>
                  <a:xfrm>
                    <a:off x="5967837" y="1577958"/>
                    <a:ext cx="459467" cy="47202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5828961" y="5384657"/>
                        <a:ext cx="1882518" cy="4629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×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den>
                            </m:f>
                          </m:oMath>
                        </a14:m>
                        <a:r>
                          <a:rPr lang="en-US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a:t> [GHz</a:t>
                        </a:r>
                        <a:r>
                          <a:rPr lang="ja-JP" altLang="en-US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a:t>・</a:t>
                        </a:r>
                        <a:r>
                          <a:rPr lang="en-US" altLang="ja-JP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a:t>s]</a:t>
                        </a:r>
                        <a:endParaRPr lang="en-US" dirty="0">
                          <a:latin typeface="Cambria Math" charset="0"/>
                          <a:ea typeface="Cambria Math" charset="0"/>
                          <a:cs typeface="Cambria Math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28961" y="5384657"/>
                        <a:ext cx="1882518" cy="462947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68421" b="-8552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0" name="Straight Arrow Connector 19"/>
                <p:cNvCxnSpPr>
                  <a:stCxn id="24" idx="0"/>
                </p:cNvCxnSpPr>
                <p:nvPr/>
              </p:nvCxnSpPr>
              <p:spPr>
                <a:xfrm flipV="1">
                  <a:off x="5481435" y="5221629"/>
                  <a:ext cx="279134" cy="2745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5063424" y="5496217"/>
                      <a:ext cx="8360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12</m:t>
                              </m:r>
                            </m:sup>
                          </m:sSup>
                        </m:oMath>
                      </a14:m>
                      <a:r>
                        <a:rPr lang="en-US" dirty="0" smtClean="0"/>
                        <a:t>K</a:t>
                      </a:r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63424" y="5496217"/>
                      <a:ext cx="836021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t="-10000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 rot="16200000">
                    <a:off x="2850242" y="3334216"/>
                    <a:ext cx="1882518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ja-JP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altLang="ja-JP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Jy</m:t>
                          </m:r>
                          <m:r>
                            <m:rPr>
                              <m:nor/>
                            </m:rPr>
                            <a:rPr lang="ja-JP" altLang="en-US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・</m:t>
                          </m:r>
                          <m:r>
                            <m:rPr>
                              <m:nor/>
                            </m:rPr>
                            <a:rPr lang="en-US" altLang="ja-JP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kpc</m:t>
                          </m:r>
                          <m:r>
                            <m:rPr>
                              <m:nor/>
                            </m:rPr>
                            <a:rPr lang="en-US" altLang="ja-JP" baseline="30000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ja-JP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oMath>
                      </m:oMathPara>
                    </a14:m>
                    <a:endParaRPr lang="en-US" altLang="ja-JP" dirty="0">
                      <a:latin typeface="Cambria Math" charset="0"/>
                      <a:ea typeface="Cambria Math" charset="0"/>
                      <a:cs typeface="Cambria Math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850242" y="3334216"/>
                    <a:ext cx="1882518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Rectangle 35"/>
            <p:cNvSpPr/>
            <p:nvPr/>
          </p:nvSpPr>
          <p:spPr>
            <a:xfrm>
              <a:off x="8615265" y="1744599"/>
              <a:ext cx="528735" cy="3426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3846" y="1821512"/>
                <a:ext cx="3223576" cy="101784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2000" i="1">
                              <a:latin typeface="Cambria Math" charset="0"/>
                            </a:rPr>
                            <m:t>𝜈</m:t>
                          </m:r>
                        </m:sub>
                      </m:sSub>
                      <m:r>
                        <a:rPr lang="en-US" altLang="ja-JP" sz="20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0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i="1">
                          <a:latin typeface="Cambria Math" charset="0"/>
                        </a:rPr>
                        <m:t>4</m:t>
                      </m:r>
                      <m:r>
                        <a:rPr lang="en-US" altLang="ja-JP" sz="2000" i="1">
                          <a:latin typeface="Cambria Math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0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sz="2000" dirty="0"/>
                  <a:t>: brightness temperature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46" y="1821512"/>
                <a:ext cx="3223576" cy="1017843"/>
              </a:xfrm>
              <a:prstGeom prst="rect">
                <a:avLst/>
              </a:prstGeom>
              <a:blipFill rotWithShape="0">
                <a:blip r:embed="rId7"/>
                <a:stretch>
                  <a:fillRect b="-88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92976" y="3660940"/>
                <a:ext cx="276114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2400" b="0" i="0" smtClean="0">
                          <a:latin typeface="Cambria Math" charset="0"/>
                        </a:rPr>
                        <m:t>&gt;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2400" b="0" i="0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b="0" i="0" smtClean="0">
                              <a:latin typeface="Cambria Math" charset="0"/>
                            </a:rPr>
                            <m:t>12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charset="0"/>
                        </a:rPr>
                        <m:t>K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ja-JP" altLang="en-US" sz="2400" dirty="0" smtClean="0"/>
                  <a:t>→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oherent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e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mission</a:t>
                </a:r>
                <a:endParaRPr lang="en-US" altLang="ja-JP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76" y="3660940"/>
                <a:ext cx="2761140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3532" r="-220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7517" y="1018760"/>
            <a:ext cx="4360613" cy="2703615"/>
          </a:xfrm>
        </p:spPr>
        <p:txBody>
          <a:bodyPr>
            <a:norm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oherent EM wave radiation by synchrotron maser instability is a common feature of 1D relativistic shocks (e.g., Gallant+ 1992)</a:t>
            </a:r>
          </a:p>
          <a:p>
            <a:r>
              <a:rPr lang="en-US" altLang="ja-JP" dirty="0"/>
              <a:t>R</a:t>
            </a:r>
            <a:r>
              <a:rPr lang="en-US" altLang="ja-JP" dirty="0" smtClean="0"/>
              <a:t>esonance between EM waves and relativistic cyclotron motion at the shock-transition region (Hoshino &amp; </a:t>
            </a:r>
            <a:r>
              <a:rPr lang="en-US" altLang="ja-JP" dirty="0" err="1" smtClean="0"/>
              <a:t>Arons</a:t>
            </a:r>
            <a:r>
              <a:rPr lang="en-US" altLang="ja-JP" dirty="0" smtClean="0"/>
              <a:t> 1991)</a:t>
            </a:r>
            <a:endParaRPr lang="en-US" altLang="ja-JP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Maser Instability</a:t>
            </a:r>
            <a:endParaRPr lang="en-US" dirty="0"/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539627" y="1116028"/>
            <a:ext cx="4500000" cy="2395663"/>
            <a:chOff x="255941" y="3200368"/>
            <a:chExt cx="4234561" cy="2254354"/>
          </a:xfrm>
        </p:grpSpPr>
        <p:grpSp>
          <p:nvGrpSpPr>
            <p:cNvPr id="41" name="Group 40"/>
            <p:cNvGrpSpPr/>
            <p:nvPr/>
          </p:nvGrpSpPr>
          <p:grpSpPr>
            <a:xfrm>
              <a:off x="255941" y="3200368"/>
              <a:ext cx="4234561" cy="2254354"/>
              <a:chOff x="-69621" y="2742967"/>
              <a:chExt cx="4234561" cy="2254354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-69621" y="2742967"/>
                <a:ext cx="4234561" cy="2254354"/>
                <a:chOff x="1254275" y="3675251"/>
                <a:chExt cx="5213172" cy="2780657"/>
              </a:xfrm>
            </p:grpSpPr>
            <p:grpSp>
              <p:nvGrpSpPr>
                <p:cNvPr id="47" name="Group 46"/>
                <p:cNvGrpSpPr>
                  <a:grpSpLocks noChangeAspect="1"/>
                </p:cNvGrpSpPr>
                <p:nvPr/>
              </p:nvGrpSpPr>
              <p:grpSpPr>
                <a:xfrm>
                  <a:off x="1533029" y="4165789"/>
                  <a:ext cx="4738217" cy="2290119"/>
                  <a:chOff x="22439" y="2569678"/>
                  <a:chExt cx="5544091" cy="2679621"/>
                </a:xfrm>
              </p:grpSpPr>
              <p:cxnSp>
                <p:nvCxnSpPr>
                  <p:cNvPr id="68" name="Straight Arrow Connector 67"/>
                  <p:cNvCxnSpPr/>
                  <p:nvPr/>
                </p:nvCxnSpPr>
                <p:spPr>
                  <a:xfrm>
                    <a:off x="882251" y="4886839"/>
                    <a:ext cx="4233383" cy="403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 flipV="1">
                    <a:off x="730732" y="2604967"/>
                    <a:ext cx="14990" cy="209862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3719419" y="3768994"/>
                        <a:ext cx="617558" cy="6662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70" name="TextBox 1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719419" y="3768994"/>
                        <a:ext cx="617558" cy="666295"/>
                      </a:xfrm>
                      <a:prstGeom prst="rect">
                        <a:avLst/>
                      </a:prstGeom>
                      <a:blipFill rotWithShape="0">
                        <a:blip r:embed="rId25"/>
                        <a:stretch>
                          <a:fillRect r="-845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1" name="Oval 70"/>
                  <p:cNvSpPr>
                    <a:spLocks noChangeAspect="1"/>
                  </p:cNvSpPr>
                  <p:nvPr/>
                </p:nvSpPr>
                <p:spPr>
                  <a:xfrm>
                    <a:off x="544200" y="4720744"/>
                    <a:ext cx="379106" cy="379106"/>
                  </a:xfrm>
                  <a:prstGeom prst="ellips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/>
                  </a:p>
                </p:txBody>
              </p:sp>
              <p:sp>
                <p:nvSpPr>
                  <p:cNvPr id="72" name="Oval 71"/>
                  <p:cNvSpPr>
                    <a:spLocks noChangeAspect="1"/>
                  </p:cNvSpPr>
                  <p:nvPr/>
                </p:nvSpPr>
                <p:spPr>
                  <a:xfrm>
                    <a:off x="673560" y="4848447"/>
                    <a:ext cx="144001" cy="144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5044685" y="4482974"/>
                        <a:ext cx="521845" cy="4616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73" name="TextBox 1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44685" y="4482974"/>
                        <a:ext cx="521845" cy="461664"/>
                      </a:xfrm>
                      <a:prstGeom prst="rect">
                        <a:avLst/>
                      </a:prstGeom>
                      <a:blipFill rotWithShape="0">
                        <a:blip r:embed="rId26"/>
                        <a:stretch>
                          <a:fillRect b="-288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TextBox 73"/>
                      <p:cNvSpPr txBox="1"/>
                      <p:nvPr/>
                    </p:nvSpPr>
                    <p:spPr>
                      <a:xfrm>
                        <a:off x="167904" y="2569678"/>
                        <a:ext cx="521845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7904" y="2569678"/>
                        <a:ext cx="521845" cy="461665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 b="-2615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5" name="TextBox 74"/>
                      <p:cNvSpPr txBox="1"/>
                      <p:nvPr/>
                    </p:nvSpPr>
                    <p:spPr>
                      <a:xfrm flipV="1">
                        <a:off x="22439" y="4583002"/>
                        <a:ext cx="533734" cy="6662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V="1">
                        <a:off x="22439" y="4583002"/>
                        <a:ext cx="533734" cy="666297"/>
                      </a:xfrm>
                      <a:prstGeom prst="rect">
                        <a:avLst/>
                      </a:prstGeom>
                      <a:blipFill rotWithShape="0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254275" y="3675251"/>
                  <a:ext cx="5213172" cy="2520281"/>
                  <a:chOff x="1254275" y="3675251"/>
                  <a:chExt cx="5213172" cy="2520281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3851095" y="4140605"/>
                    <a:ext cx="0" cy="2054927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849603" y="3675251"/>
                    <a:ext cx="2010441" cy="493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shock front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2227927" y="4758913"/>
                    <a:ext cx="2099852" cy="1278830"/>
                    <a:chOff x="3339102" y="4758913"/>
                    <a:chExt cx="2099852" cy="1278830"/>
                  </a:xfrm>
                </p:grpSpPr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flipV="1">
                      <a:off x="3339102" y="4822069"/>
                      <a:ext cx="576155" cy="0"/>
                    </a:xfrm>
                    <a:prstGeom prst="line">
                      <a:avLst/>
                    </a:prstGeom>
                    <a:ln w="38100">
                      <a:solidFill>
                        <a:srgbClr val="00B050"/>
                      </a:solidFill>
                      <a:head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3485132" y="4801850"/>
                      <a:ext cx="900000" cy="953354"/>
                      <a:chOff x="3485132" y="4801850"/>
                      <a:chExt cx="900000" cy="953354"/>
                    </a:xfrm>
                  </p:grpSpPr>
                  <p:sp>
                    <p:nvSpPr>
                      <p:cNvPr id="66" name="Arc 65"/>
                      <p:cNvSpPr>
                        <a:spLocks/>
                      </p:cNvSpPr>
                      <p:nvPr/>
                    </p:nvSpPr>
                    <p:spPr>
                      <a:xfrm rot="10800000">
                        <a:off x="3485132" y="4855205"/>
                        <a:ext cx="900000" cy="899999"/>
                      </a:xfrm>
                      <a:prstGeom prst="arc">
                        <a:avLst>
                          <a:gd name="adj1" fmla="val 6543992"/>
                          <a:gd name="adj2" fmla="val 4570073"/>
                        </a:avLst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flipH="1" flipV="1">
                        <a:off x="3879673" y="4801850"/>
                        <a:ext cx="242249" cy="84187"/>
                      </a:xfrm>
                      <a:prstGeom prst="line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2" name="Arc 61"/>
                    <p:cNvSpPr>
                      <a:spLocks/>
                    </p:cNvSpPr>
                    <p:nvPr/>
                  </p:nvSpPr>
                  <p:spPr>
                    <a:xfrm rot="10800000">
                      <a:off x="4004841" y="4851065"/>
                      <a:ext cx="900000" cy="900000"/>
                    </a:xfrm>
                    <a:prstGeom prst="arc">
                      <a:avLst>
                        <a:gd name="adj1" fmla="val 6543992"/>
                        <a:gd name="adj2" fmla="val 4232788"/>
                      </a:avLst>
                    </a:pr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Arc 62"/>
                    <p:cNvSpPr>
                      <a:spLocks noChangeAspect="1"/>
                    </p:cNvSpPr>
                    <p:nvPr/>
                  </p:nvSpPr>
                  <p:spPr>
                    <a:xfrm rot="10800000">
                      <a:off x="4538954" y="5137744"/>
                      <a:ext cx="900000" cy="899999"/>
                    </a:xfrm>
                    <a:prstGeom prst="arc">
                      <a:avLst>
                        <a:gd name="adj1" fmla="val 16497670"/>
                        <a:gd name="adj2" fmla="val 5201755"/>
                      </a:avLst>
                    </a:prstGeom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 rot="10800000">
                      <a:off x="3757408" y="4777788"/>
                      <a:ext cx="873981" cy="110588"/>
                    </a:xfrm>
                    <a:custGeom>
                      <a:avLst/>
                      <a:gdLst>
                        <a:gd name="connsiteX0" fmla="*/ 0 w 856526"/>
                        <a:gd name="connsiteY0" fmla="*/ 0 h 127321"/>
                        <a:gd name="connsiteX1" fmla="*/ 381964 w 856526"/>
                        <a:gd name="connsiteY1" fmla="*/ 127321 h 127321"/>
                        <a:gd name="connsiteX2" fmla="*/ 856526 w 856526"/>
                        <a:gd name="connsiteY2" fmla="*/ 0 h 127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56526" h="127321">
                          <a:moveTo>
                            <a:pt x="0" y="0"/>
                          </a:moveTo>
                          <a:cubicBezTo>
                            <a:pt x="119605" y="63660"/>
                            <a:pt x="239210" y="127321"/>
                            <a:pt x="381964" y="127321"/>
                          </a:cubicBezTo>
                          <a:cubicBezTo>
                            <a:pt x="524718" y="127321"/>
                            <a:pt x="721488" y="55944"/>
                            <a:pt x="856526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Freeform 64"/>
                    <p:cNvSpPr/>
                    <p:nvPr/>
                  </p:nvSpPr>
                  <p:spPr>
                    <a:xfrm rot="10800000">
                      <a:off x="4242037" y="4758913"/>
                      <a:ext cx="929938" cy="114268"/>
                    </a:xfrm>
                    <a:custGeom>
                      <a:avLst/>
                      <a:gdLst>
                        <a:gd name="connsiteX0" fmla="*/ 0 w 856526"/>
                        <a:gd name="connsiteY0" fmla="*/ 0 h 127321"/>
                        <a:gd name="connsiteX1" fmla="*/ 381964 w 856526"/>
                        <a:gd name="connsiteY1" fmla="*/ 127321 h 127321"/>
                        <a:gd name="connsiteX2" fmla="*/ 856526 w 856526"/>
                        <a:gd name="connsiteY2" fmla="*/ 0 h 127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56526" h="127321">
                          <a:moveTo>
                            <a:pt x="0" y="0"/>
                          </a:moveTo>
                          <a:cubicBezTo>
                            <a:pt x="119605" y="63660"/>
                            <a:pt x="239210" y="127321"/>
                            <a:pt x="381964" y="127321"/>
                          </a:cubicBezTo>
                          <a:cubicBezTo>
                            <a:pt x="524718" y="127321"/>
                            <a:pt x="721488" y="55944"/>
                            <a:pt x="856526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4268820" y="4186758"/>
                    <a:ext cx="872483" cy="455556"/>
                    <a:chOff x="5066115" y="4462081"/>
                    <a:chExt cx="872483" cy="455556"/>
                  </a:xfrm>
                </p:grpSpPr>
                <p:sp>
                  <p:nvSpPr>
                    <p:cNvPr id="57" name="Oval 56"/>
                    <p:cNvSpPr>
                      <a:spLocks noChangeAspect="1"/>
                    </p:cNvSpPr>
                    <p:nvPr/>
                  </p:nvSpPr>
                  <p:spPr>
                    <a:xfrm>
                      <a:off x="5650598" y="4528569"/>
                      <a:ext cx="288000" cy="288000"/>
                    </a:xfrm>
                    <a:prstGeom prst="ellipse">
                      <a:avLst/>
                    </a:prstGeom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/>
                    </a:p>
                  </p:txBody>
                </p:sp>
                <p:sp>
                  <p:nvSpPr>
                    <p:cNvPr id="58" name="Oval 57"/>
                    <p:cNvSpPr>
                      <a:spLocks noChangeAspect="1"/>
                    </p:cNvSpPr>
                    <p:nvPr/>
                  </p:nvSpPr>
                  <p:spPr>
                    <a:xfrm>
                      <a:off x="5732803" y="4614915"/>
                      <a:ext cx="123070" cy="123070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TextBox 58"/>
                        <p:cNvSpPr txBox="1"/>
                        <p:nvPr/>
                      </p:nvSpPr>
                      <p:spPr>
                        <a:xfrm>
                          <a:off x="5066115" y="4462081"/>
                          <a:ext cx="632622" cy="4555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00B05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0" name="TextBox 10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066115" y="4462081"/>
                          <a:ext cx="632622" cy="455556"/>
                        </a:xfrm>
                        <a:prstGeom prst="rect">
                          <a:avLst/>
                        </a:prstGeom>
                        <a:blipFill rotWithShape="0"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53" name="Straight Connector 52"/>
                  <p:cNvCxnSpPr/>
                  <p:nvPr/>
                </p:nvCxnSpPr>
                <p:spPr>
                  <a:xfrm flipV="1">
                    <a:off x="4393752" y="5150280"/>
                    <a:ext cx="930712" cy="476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  <a:head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3851095" y="5136456"/>
                    <a:ext cx="817034" cy="13825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680851" y="3678793"/>
                    <a:ext cx="1786596" cy="493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upstream</a:t>
                    </a:r>
                    <a:endParaRPr lang="en-US" sz="2000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254275" y="3680813"/>
                    <a:ext cx="1916599" cy="4935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downstream</a:t>
                    </a:r>
                    <a:endParaRPr lang="en-US" sz="2000" dirty="0"/>
                  </a:p>
                </p:txBody>
              </p:sp>
            </p:grpSp>
          </p:grp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432049" y="3190627"/>
                <a:ext cx="233937" cy="233490"/>
              </a:xfrm>
              <a:prstGeom prst="ellips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510253" y="3260631"/>
                <a:ext cx="99967" cy="9977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976452" y="3128165"/>
                    <a:ext cx="51386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1" name="TextBox 2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452" y="3128165"/>
                    <a:ext cx="513867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Arc 41"/>
            <p:cNvSpPr>
              <a:spLocks noChangeAspect="1"/>
            </p:cNvSpPr>
            <p:nvPr/>
          </p:nvSpPr>
          <p:spPr>
            <a:xfrm>
              <a:off x="1837967" y="4135669"/>
              <a:ext cx="973864" cy="972000"/>
            </a:xfrm>
            <a:prstGeom prst="arc">
              <a:avLst>
                <a:gd name="adj1" fmla="val 17404111"/>
                <a:gd name="adj2" fmla="val 5201755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Content Placeholder 1"/>
          <p:cNvSpPr txBox="1">
            <a:spLocks/>
          </p:cNvSpPr>
          <p:nvPr/>
        </p:nvSpPr>
        <p:spPr>
          <a:xfrm>
            <a:off x="1270155" y="4199857"/>
            <a:ext cx="6589747" cy="22312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Wingdings" charset="2"/>
              <a:buChar char="ü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60" indent="-257168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Font typeface="LucidaGrande" charset="0"/>
              <a:buChar char="−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52" indent="-257168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Font typeface="LucidaGrande" charset="0"/>
              <a:buChar char="◦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2982" indent="-214308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5874" indent="-214308" algn="l" defTabSz="685783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smtClean="0"/>
              <a:t>Intense coherent emission</a:t>
            </a:r>
          </a:p>
          <a:p>
            <a:pPr lvl="1"/>
            <a:r>
              <a:rPr lang="en-US" altLang="ja-JP" dirty="0" smtClean="0"/>
              <a:t>Jupiter decametric (DAM) radio emission</a:t>
            </a:r>
          </a:p>
          <a:p>
            <a:pPr lvl="1"/>
            <a:r>
              <a:rPr lang="en-US" altLang="ja-JP" dirty="0" smtClean="0"/>
              <a:t>origin of fast </a:t>
            </a:r>
            <a:r>
              <a:rPr lang="en-US" altLang="ja-JP" dirty="0"/>
              <a:t>r</a:t>
            </a:r>
            <a:r>
              <a:rPr lang="en-US" altLang="ja-JP" dirty="0" smtClean="0"/>
              <a:t>adio burst? (</a:t>
            </a:r>
            <a:r>
              <a:rPr lang="en-US" altLang="ja-JP" dirty="0" err="1" smtClean="0"/>
              <a:t>Lyubarsky</a:t>
            </a:r>
            <a:r>
              <a:rPr lang="en-US" altLang="ja-JP" dirty="0" smtClean="0"/>
              <a:t> 2014)</a:t>
            </a:r>
          </a:p>
          <a:p>
            <a:r>
              <a:rPr lang="en-US" altLang="ja-JP" b="1" dirty="0" smtClean="0"/>
              <a:t>Particle acceleration</a:t>
            </a:r>
          </a:p>
          <a:p>
            <a:pPr lvl="1"/>
            <a:r>
              <a:rPr lang="en-US" altLang="ja-JP" dirty="0"/>
              <a:t>p</a:t>
            </a:r>
            <a:r>
              <a:rPr lang="en-US" altLang="ja-JP" dirty="0" smtClean="0"/>
              <a:t>referential positron acceleration (Hoshino+ 1992)</a:t>
            </a:r>
          </a:p>
          <a:p>
            <a:pPr lvl="1"/>
            <a:r>
              <a:rPr lang="en-US" altLang="ja-JP" dirty="0"/>
              <a:t>w</a:t>
            </a:r>
            <a:r>
              <a:rPr lang="en-US" altLang="ja-JP" dirty="0" smtClean="0"/>
              <a:t>akefield acceleration (</a:t>
            </a:r>
            <a:r>
              <a:rPr lang="en-US" altLang="ja-JP" dirty="0" err="1" smtClean="0"/>
              <a:t>Lyubarsky</a:t>
            </a:r>
            <a:r>
              <a:rPr lang="en-US" altLang="ja-JP" dirty="0" smtClean="0"/>
              <a:t> 2006; Hoshino 2008)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976" y="3778138"/>
            <a:ext cx="72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Synchrotron maser instability is responsible for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61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8803" y="2490727"/>
                <a:ext cx="3642130" cy="1827272"/>
              </a:xfrm>
              <a:noFill/>
              <a:ln w="38100">
                <a:solidFill>
                  <a:srgbClr val="0070C0"/>
                </a:solidFill>
              </a:ln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ja-JP" sz="1800" b="1" u="sng" dirty="0" smtClean="0"/>
                  <a:t>Synchrotron </a:t>
                </a:r>
                <a:r>
                  <a:rPr lang="en-US" altLang="ja-JP" sz="1800" b="1" u="sng" dirty="0"/>
                  <a:t>M</a:t>
                </a:r>
                <a:r>
                  <a:rPr lang="en-US" altLang="ja-JP" sz="1800" b="1" u="sng" dirty="0" smtClean="0"/>
                  <a:t>aser </a:t>
                </a:r>
                <a:r>
                  <a:rPr lang="en-US" altLang="ja-JP" sz="1800" b="1" u="sng" dirty="0"/>
                  <a:t>I</a:t>
                </a:r>
                <a:r>
                  <a:rPr lang="en-US" altLang="ja-JP" sz="1800" b="1" u="sng" dirty="0" smtClean="0"/>
                  <a:t>nstability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ja-JP" sz="1800" dirty="0" smtClean="0"/>
                  <a:t>excited by reflected particles at the shock transition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ja-JP" sz="1800" dirty="0" smtClean="0"/>
                  <a:t>growth rate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charset="0"/>
                      </a:rPr>
                      <m:t>∼</m:t>
                    </m:r>
                    <m:sSub>
                      <m:sSubPr>
                        <m:ctrlPr>
                          <a:rPr lang="en-US" altLang="ja-JP" sz="1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altLang="ja-JP" sz="1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𝑐𝑒</m:t>
                        </m:r>
                      </m:sub>
                    </m:sSub>
                  </m:oMath>
                </a14:m>
                <a:endParaRPr lang="en-US" altLang="ja-JP" sz="1800" dirty="0" smtClean="0"/>
              </a:p>
              <a:p>
                <a:pPr>
                  <a:buClr>
                    <a:schemeClr val="tx1"/>
                  </a:buClr>
                </a:pPr>
                <a:r>
                  <a:rPr lang="en-US" altLang="ja-JP" sz="1800" dirty="0"/>
                  <a:t>dominant at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ja-JP" sz="18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charset="0"/>
                      </a:rPr>
                      <m:t>𝜎</m:t>
                    </m:r>
                    <m:r>
                      <a:rPr lang="en-US" altLang="ja-JP" sz="1800" i="1">
                        <a:latin typeface="Cambria Math" charset="0"/>
                      </a:rPr>
                      <m:t>~0.1</m:t>
                    </m:r>
                  </m:oMath>
                </a14:m>
                <a:r>
                  <a:rPr lang="en-US" altLang="ja-JP" sz="1800" dirty="0" smtClean="0"/>
                  <a:t>)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803" y="2490727"/>
                <a:ext cx="3642130" cy="1827272"/>
              </a:xfrm>
              <a:blipFill rotWithShape="0">
                <a:blip r:embed="rId3"/>
                <a:stretch>
                  <a:fillRect l="-497" t="-984" b="-1311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ja-JP" dirty="0"/>
                  <a:t> Dependence of Shock Structure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t="-8257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1167" y="6396693"/>
            <a:ext cx="2057400" cy="365125"/>
          </a:xfrm>
        </p:spPr>
        <p:txBody>
          <a:bodyPr/>
          <a:lstStyle/>
          <a:p>
            <a:fld id="{9461AF1B-9797-42B9-A0F5-0912A75B0F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979" y="6396694"/>
            <a:ext cx="2057400" cy="365125"/>
          </a:xfrm>
        </p:spPr>
        <p:txBody>
          <a:bodyPr/>
          <a:lstStyle/>
          <a:p>
            <a:r>
              <a:rPr lang="en-US" altLang="ja-JP" smtClean="0"/>
              <a:t>2017/9/7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904411" y="986739"/>
                <a:ext cx="5348901" cy="8158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altLang="ja-JP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f>
                        <m:fPr>
                          <m:ctrlPr>
                            <a:rPr lang="bg-BG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Poynting</m:t>
                          </m:r>
                          <m: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flux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kinetic</m:t>
                          </m:r>
                          <m: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energy</m:t>
                          </m:r>
                          <m: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flux</m:t>
                          </m:r>
                        </m:den>
                      </m:f>
                      <m:r>
                        <a:rPr lang="en-US" altLang="ja-JP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𝑐𝑒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𝑝𝑒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11" y="986739"/>
                <a:ext cx="5348901" cy="8158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5270500" y="2490726"/>
                <a:ext cx="3725269" cy="182727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892" indent="-342892" algn="l" defTabSz="685783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Wingdings" charset="2"/>
                  <a:buChar char="ü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0060" indent="-257168" algn="l" defTabSz="685783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LucidaGrande" charset="0"/>
                  <a:buChar char="−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42952" indent="-257168" algn="l" defTabSz="685783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LucidaGrande" charset="0"/>
                  <a:buChar char="◦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42982" indent="-214308" algn="l" defTabSz="685783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85874" indent="-214308" algn="l" defTabSz="685783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03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7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kumimoji="1"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charset="2"/>
                  <a:buNone/>
                </a:pPr>
                <a:r>
                  <a:rPr lang="en-US" altLang="ja-JP" sz="1900" b="1" u="sng" dirty="0" smtClean="0"/>
                  <a:t>Weibel</a:t>
                </a:r>
                <a:r>
                  <a:rPr lang="en-US" altLang="ja-JP" sz="1900" b="1" u="sng" dirty="0"/>
                  <a:t> I</a:t>
                </a:r>
                <a:r>
                  <a:rPr lang="en-US" altLang="ja-JP" sz="1900" b="1" u="sng" dirty="0" smtClean="0"/>
                  <a:t>nstability </a:t>
                </a:r>
              </a:p>
              <a:p>
                <a:r>
                  <a:rPr lang="en-US" altLang="ja-JP" sz="1800" dirty="0" smtClean="0"/>
                  <a:t>excited by effective temperature anisotropy at </a:t>
                </a:r>
                <a:r>
                  <a:rPr lang="en-US" altLang="ja-JP" sz="1800" dirty="0"/>
                  <a:t>the shock </a:t>
                </a:r>
                <a:r>
                  <a:rPr lang="en-US" altLang="ja-JP" sz="1800" dirty="0" smtClean="0"/>
                  <a:t>transition</a:t>
                </a:r>
                <a:endParaRPr lang="en-US" altLang="ja-JP" sz="1900" dirty="0" smtClean="0"/>
              </a:p>
              <a:p>
                <a:r>
                  <a:rPr lang="en-US" altLang="ja-JP" sz="1900" dirty="0" smtClean="0"/>
                  <a:t>growth </a:t>
                </a:r>
                <a:r>
                  <a:rPr lang="en-US" altLang="ja-JP" sz="1900" dirty="0"/>
                  <a:t>rate </a:t>
                </a:r>
                <a14:m>
                  <m:oMath xmlns:m="http://schemas.openxmlformats.org/officeDocument/2006/math">
                    <m:r>
                      <a:rPr lang="en-US" altLang="ja-JP" sz="1900" i="1">
                        <a:latin typeface="Cambria Math" charset="0"/>
                      </a:rPr>
                      <m:t>∼</m:t>
                    </m:r>
                    <m:sSub>
                      <m:sSubPr>
                        <m:ctrlPr>
                          <a:rPr lang="en-US" altLang="ja-JP" sz="19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19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altLang="ja-JP" sz="1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  <m:r>
                          <a:rPr lang="en-US" altLang="ja-JP" sz="19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ja-JP" sz="1900" dirty="0" smtClean="0"/>
              </a:p>
              <a:p>
                <a:r>
                  <a:rPr lang="en-US" altLang="ja-JP" sz="1800" dirty="0"/>
                  <a:t>dominant at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low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ja-JP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800" dirty="0"/>
                  <a:t>(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charset="0"/>
                      </a:rPr>
                      <m:t>𝜎</m:t>
                    </m:r>
                    <m:r>
                      <a:rPr lang="en-US" altLang="ja-JP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≲</m:t>
                    </m:r>
                    <m:sSup>
                      <m:sSupPr>
                        <m:ctrlPr>
                          <a:rPr lang="en-US" altLang="ja-JP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ja-JP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ja-JP" sz="1800" dirty="0"/>
                  <a:t>)</a:t>
                </a:r>
              </a:p>
              <a:p>
                <a:endParaRPr lang="en-US" altLang="ja-JP" sz="1800" dirty="0" smtClean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0" y="2490726"/>
                <a:ext cx="3725269" cy="1827273"/>
              </a:xfrm>
              <a:prstGeom prst="rect">
                <a:avLst/>
              </a:prstGeom>
              <a:blipFill rotWithShape="0">
                <a:blip r:embed="rId6"/>
                <a:stretch>
                  <a:fillRect l="-810" t="-656" b="-4262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31356" y="1837413"/>
            <a:ext cx="691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still unknown in many astrophysical objects, depends on models </a:t>
            </a:r>
            <a:endParaRPr lang="en-US" sz="2000" dirty="0"/>
          </a:p>
        </p:txBody>
      </p:sp>
      <p:sp>
        <p:nvSpPr>
          <p:cNvPr id="11" name="Left-Right Arrow 10"/>
          <p:cNvSpPr/>
          <p:nvPr/>
        </p:nvSpPr>
        <p:spPr>
          <a:xfrm>
            <a:off x="3886789" y="3128882"/>
            <a:ext cx="1358311" cy="592954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64843" y="4382362"/>
                <a:ext cx="264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compete</a:t>
                </a:r>
                <a:r>
                  <a:rPr lang="en-US" altLang="ja-JP" sz="2400" dirty="0" smtClean="0">
                    <a:solidFill>
                      <a:srgbClr val="FF0000"/>
                    </a:solidFill>
                  </a:rPr>
                  <a:t> at low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</a:rPr>
                  <a:t>?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3" y="4382362"/>
                <a:ext cx="2644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69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4345986" y="4927600"/>
            <a:ext cx="482600" cy="38843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7219" y="5389636"/>
            <a:ext cx="7537450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000" b="1" u="sng" dirty="0" smtClean="0"/>
              <a:t>Question</a:t>
            </a:r>
          </a:p>
          <a:p>
            <a:pPr>
              <a:buClr>
                <a:schemeClr val="tx1"/>
              </a:buClr>
            </a:pPr>
            <a:r>
              <a:rPr lang="en-US" altLang="ja-JP" sz="2000" dirty="0" smtClean="0"/>
              <a:t>Can intense coherent emission be </a:t>
            </a:r>
            <a:r>
              <a:rPr lang="en-US" altLang="ja-JP" sz="2000" dirty="0"/>
              <a:t>excited </a:t>
            </a:r>
            <a:r>
              <a:rPr lang="en-US" altLang="ja-JP" sz="2000" dirty="0" smtClean="0"/>
              <a:t>in multidimensional shocks? 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4885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87143"/>
                <a:ext cx="3669030" cy="3897678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b="1" dirty="0" smtClean="0">
                    <a:latin typeface="+mn-ea"/>
                  </a:rPr>
                  <a:t>Parameters</a:t>
                </a:r>
                <a:r>
                  <a:rPr lang="ja-JP" altLang="en-US" dirty="0" smtClean="0">
                    <a:latin typeface="+mn-ea"/>
                  </a:rPr>
                  <a:t>：</a:t>
                </a:r>
                <a:endParaRPr lang="en-US" altLang="ja-JP" dirty="0" smtClean="0">
                  <a:latin typeface="+mj-ea"/>
                  <a:ea typeface="+mj-ea"/>
                </a:endParaRPr>
              </a:p>
              <a:p>
                <a:r>
                  <a:rPr lang="en-US" altLang="ja-JP" dirty="0" smtClean="0">
                    <a:latin typeface="+mj-ea"/>
                    <a:ea typeface="+mj-ea"/>
                  </a:rPr>
                  <a:t>time step</a:t>
                </a:r>
                <a:r>
                  <a:rPr lang="en-US" altLang="ja-JP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=1/40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grid size: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charset="0"/>
                        <a:ea typeface="Cambria Math" panose="02040503050406030204" pitchFamily="18" charset="0"/>
                      </a:rPr>
                      <m:t>/(</m:t>
                    </m:r>
                    <m:r>
                      <a:rPr lang="en-US" altLang="ja-JP" b="0" i="1" smtClean="0">
                        <a:latin typeface="Cambria Math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ja-JP" b="0" i="1" smtClean="0">
                        <a:latin typeface="Cambria Math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𝑝𝑒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  <a:ea typeface="Cambria Math" panose="02040503050406030204" pitchFamily="18" charset="0"/>
                      </a:rPr>
                      <m:t>)=1/40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number of grids: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sub>
                    </m:sSub>
                    <m:r>
                      <a:rPr lang="en-US" altLang="ja-JP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=20,000×1,680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speed of light: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𝑐</m:t>
                    </m:r>
                    <m:r>
                      <a:rPr lang="en-US" altLang="ja-JP" i="1">
                        <a:latin typeface="Cambria Math" charset="0"/>
                      </a:rPr>
                      <m:t>=1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particle number/cell: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charset="0"/>
                      </a:rPr>
                      <m:t>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 smtClean="0">
                    <a:ea typeface="Cambria Math" panose="02040503050406030204" pitchFamily="18" charset="0"/>
                  </a:rPr>
                  <a:t>upstream Lorentz factor:</a:t>
                </a:r>
                <a:br>
                  <a:rPr lang="en-US" altLang="ja-JP" dirty="0" smtClean="0">
                    <a:ea typeface="Cambria Math" panose="02040503050406030204" pitchFamily="18" charset="0"/>
                  </a:rPr>
                </a:br>
                <a:r>
                  <a:rPr lang="en-US" altLang="ja-JP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</m:t>
                    </m:r>
                  </m:oMath>
                </a14:m>
                <a:endParaRPr lang="en-US" altLang="ja-JP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コンテンツ プレースホルダー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87143"/>
                <a:ext cx="3669030" cy="3897678"/>
              </a:xfrm>
              <a:blipFill rotWithShape="0">
                <a:blip r:embed="rId3"/>
                <a:stretch>
                  <a:fillRect l="-1661" t="-9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28650" y="73030"/>
            <a:ext cx="8031256" cy="66357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Simulation Setting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4517" y="908090"/>
            <a:ext cx="36708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u="sng" dirty="0"/>
              <a:t>Coordinate system and </a:t>
            </a:r>
            <a:r>
              <a:rPr lang="en-US" altLang="ja-JP" b="1" u="sng" dirty="0" smtClean="0"/>
              <a:t>geometry</a:t>
            </a:r>
            <a:endParaRPr lang="en-US" altLang="ja-JP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650" y="4884821"/>
                <a:ext cx="6332220" cy="1404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altLang="ja-JP" sz="2000" b="1" dirty="0" smtClean="0">
                    <a:latin typeface="+mn-ea"/>
                  </a:rPr>
                  <a:t>Variable</a:t>
                </a:r>
                <a:r>
                  <a:rPr lang="ja-JP" altLang="en-US" sz="2000" dirty="0">
                    <a:latin typeface="+mn-ea"/>
                  </a:rPr>
                  <a:t>：</a:t>
                </a:r>
                <a:r>
                  <a:rPr lang="en-US" altLang="ja-JP" sz="2000" dirty="0">
                    <a:ea typeface="Cambria Math" panose="02040503050406030204" pitchFamily="18" charset="0"/>
                  </a:rPr>
                  <a:t/>
                </a:r>
                <a:br>
                  <a:rPr lang="en-US" altLang="ja-JP" sz="2000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f>
                        <m:fPr>
                          <m:ctrlPr>
                            <a:rPr lang="bg-BG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Poynting</m:t>
                          </m:r>
                          <m: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flux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electron</m:t>
                          </m:r>
                          <m:r>
                            <a:rPr lang="en-US" altLang="ja-JP" sz="20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kinetic</m:t>
                          </m:r>
                          <m: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energy</m:t>
                          </m:r>
                          <m: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flux</m:t>
                          </m:r>
                        </m:den>
                      </m:f>
                      <m:r>
                        <a:rPr lang="en-US" altLang="ja-JP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0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altLang="ja-JP" sz="20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:</m:t>
                      </m:r>
                      <m:r>
                        <a:rPr lang="en-US" altLang="ja-JP" sz="200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Alfv</m:t>
                      </m:r>
                      <m:r>
                        <m:rPr>
                          <m:nor/>
                        </m:rPr>
                        <a:rPr lang="en-US" altLang="ja-JP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altLang="ja-JP" sz="2000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Mach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000" b="0" i="0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number</m:t>
                      </m:r>
                    </m:oMath>
                  </m:oMathPara>
                </a14:m>
                <a:endParaRPr lang="en-US" sz="20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84821"/>
                <a:ext cx="6332220" cy="1404615"/>
              </a:xfrm>
              <a:prstGeom prst="rect">
                <a:avLst/>
              </a:prstGeom>
              <a:blipFill rotWithShape="0">
                <a:blip r:embed="rId5"/>
                <a:stretch>
                  <a:fillRect l="-962" t="-3030" b="-3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54970" y="1638289"/>
            <a:ext cx="4699396" cy="2705713"/>
            <a:chOff x="4354970" y="1638289"/>
            <a:chExt cx="4699396" cy="2705713"/>
          </a:xfrm>
        </p:grpSpPr>
        <p:grpSp>
          <p:nvGrpSpPr>
            <p:cNvPr id="9" name="Group 8"/>
            <p:cNvGrpSpPr/>
            <p:nvPr/>
          </p:nvGrpSpPr>
          <p:grpSpPr>
            <a:xfrm>
              <a:off x="4354970" y="1638289"/>
              <a:ext cx="4699396" cy="2705713"/>
              <a:chOff x="4354970" y="1638289"/>
              <a:chExt cx="4699396" cy="27057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4970" y="1638289"/>
                <a:ext cx="4699396" cy="270571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8288493" y="2991145"/>
                    <a:ext cx="4537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8493" y="2991145"/>
                    <a:ext cx="453714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264089" y="2166408"/>
                  <a:ext cx="527921" cy="404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4089" y="2166408"/>
                  <a:ext cx="527921" cy="4040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0746" y="4158668"/>
            <a:ext cx="7101171" cy="4995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dirty="0"/>
              <a:t>f</a:t>
            </a:r>
            <a:r>
              <a:rPr lang="en-US" altLang="ja-JP" dirty="0" smtClean="0"/>
              <a:t>ilaments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filamentation</a:t>
            </a:r>
            <a:r>
              <a:rPr lang="en-US" altLang="ja-JP" dirty="0" smtClean="0"/>
              <a:t> instability (</a:t>
            </a:r>
            <a:r>
              <a:rPr lang="nb-NO" altLang="ja-JP" dirty="0" err="1" smtClean="0"/>
              <a:t>Kaw</a:t>
            </a:r>
            <a:r>
              <a:rPr lang="nb-NO" altLang="ja-JP" dirty="0" smtClean="0"/>
              <a:t>+ 1973; Drake+ 1974</a:t>
            </a:r>
            <a:r>
              <a:rPr lang="nb-NO" altLang="ja-JP" dirty="0"/>
              <a:t>) </a:t>
            </a:r>
            <a:endParaRPr lang="en-US" altLang="ja-JP" dirty="0" smtClean="0"/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Global Shock Structure: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dirty="0"/>
                  <a:t> Case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32" t="-8257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59183" y="5441501"/>
            <a:ext cx="560919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evidence that the EM wave  is intense and coherent</a:t>
            </a:r>
            <a:endParaRPr lang="en-US" altLang="ja-JP" sz="2000" dirty="0"/>
          </a:p>
        </p:txBody>
      </p:sp>
      <p:sp>
        <p:nvSpPr>
          <p:cNvPr id="8" name="Down Arrow 7"/>
          <p:cNvSpPr/>
          <p:nvPr/>
        </p:nvSpPr>
        <p:spPr>
          <a:xfrm>
            <a:off x="4293323" y="4790124"/>
            <a:ext cx="540913" cy="50227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768124"/>
            <a:ext cx="9144000" cy="3190763"/>
            <a:chOff x="8218" y="1140224"/>
            <a:chExt cx="9144000" cy="3190763"/>
          </a:xfrm>
        </p:grpSpPr>
        <p:grpSp>
          <p:nvGrpSpPr>
            <p:cNvPr id="26" name="Group 25"/>
            <p:cNvGrpSpPr/>
            <p:nvPr/>
          </p:nvGrpSpPr>
          <p:grpSpPr>
            <a:xfrm>
              <a:off x="8218" y="1140224"/>
              <a:ext cx="9144000" cy="3190763"/>
              <a:chOff x="8218" y="1140224"/>
              <a:chExt cx="9144000" cy="319076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8" y="1171221"/>
                <a:ext cx="9144000" cy="3159766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628647" y="1140224"/>
                <a:ext cx="8159664" cy="1015688"/>
                <a:chOff x="628650" y="1100099"/>
                <a:chExt cx="8159664" cy="10156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テキスト ボックス 10"/>
                    <p:cNvSpPr txBox="1"/>
                    <p:nvPr/>
                  </p:nvSpPr>
                  <p:spPr>
                    <a:xfrm>
                      <a:off x="628650" y="1121798"/>
                      <a:ext cx="2057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kumimoji="1" lang="en-US" altLang="ja-JP" i="0" smtClean="0">
                              <a:latin typeface="Cambria Math" charset="0"/>
                              <a:cs typeface="Cambria Math" charset="0"/>
                            </a:rPr>
                            <m:t>←</m:t>
                          </m:r>
                        </m:oMath>
                      </a14:m>
                      <a:r>
                        <a:rPr kumimoji="1" lang="en-US" altLang="ja-JP" dirty="0" smtClean="0"/>
                        <a:t>downstream</a:t>
                      </a:r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6" name="テキスト ボックス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650" y="1121798"/>
                      <a:ext cx="2057400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10000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テキスト ボックス 11"/>
                    <p:cNvSpPr txBox="1"/>
                    <p:nvPr/>
                  </p:nvSpPr>
                  <p:spPr>
                    <a:xfrm>
                      <a:off x="7385762" y="1100099"/>
                      <a:ext cx="14025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/>
                        <a:t>u</a:t>
                      </a:r>
                      <a:r>
                        <a:rPr kumimoji="1" lang="en-US" altLang="ja-JP" dirty="0" smtClean="0"/>
                        <a:t>pstream</a:t>
                      </a:r>
                      <a14:m>
                        <m:oMath xmlns:m="http://schemas.openxmlformats.org/officeDocument/2006/math">
                          <m:r>
                            <a:rPr kumimoji="1" lang="is-IS" altLang="ja-JP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</m:oMath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17" name="テキスト ボックス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85762" y="1100099"/>
                      <a:ext cx="1402552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3913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テキスト ボックス 16"/>
                <p:cNvSpPr txBox="1"/>
                <p:nvPr/>
              </p:nvSpPr>
              <p:spPr>
                <a:xfrm>
                  <a:off x="6988107" y="1746455"/>
                  <a:ext cx="1501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>
                      <a:solidFill>
                        <a:schemeClr val="bg1"/>
                      </a:solidFill>
                    </a:rPr>
                    <a:t>p</a:t>
                  </a:r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lasma flow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左矢印 17"/>
                <p:cNvSpPr/>
                <p:nvPr/>
              </p:nvSpPr>
              <p:spPr>
                <a:xfrm>
                  <a:off x="7185570" y="1561738"/>
                  <a:ext cx="981308" cy="304250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2" name="直線コネクタ 8"/>
              <p:cNvCxnSpPr>
                <a:stCxn id="13" idx="3"/>
              </p:cNvCxnSpPr>
              <p:nvPr/>
            </p:nvCxnSpPr>
            <p:spPr>
              <a:xfrm>
                <a:off x="4301542" y="1815902"/>
                <a:ext cx="830016" cy="43515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5131558" y="1540553"/>
                <a:ext cx="1856546" cy="1421011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028949" y="1631236"/>
              <a:ext cx="1272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</a:t>
              </a:r>
              <a:r>
                <a:rPr lang="en-US" dirty="0" smtClean="0"/>
                <a:t>ilaments</a:t>
              </a:r>
              <a:endParaRPr lang="en-US" dirty="0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5123339" y="2757618"/>
            <a:ext cx="3035317" cy="6597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405473" y="3585533"/>
            <a:ext cx="14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EM waves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直線コネクタ 8"/>
          <p:cNvCxnSpPr>
            <a:stCxn id="20" idx="2"/>
            <a:endCxn id="21" idx="0"/>
          </p:cNvCxnSpPr>
          <p:nvPr/>
        </p:nvCxnSpPr>
        <p:spPr>
          <a:xfrm flipH="1">
            <a:off x="6115050" y="3417379"/>
            <a:ext cx="525948" cy="1681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5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Global Shock Structure: 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dirty="0"/>
                  <a:t> Case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32" t="-8257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628650" y="4729962"/>
            <a:ext cx="786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kumimoji="1" lang="en-US" altLang="ja-JP" sz="2000" dirty="0" smtClean="0"/>
              <a:t>Filamentary structure </a:t>
            </a:r>
            <a:r>
              <a:rPr kumimoji="1" lang="ja-JP" altLang="en-US" sz="2000" dirty="0" smtClean="0"/>
              <a:t>→</a:t>
            </a: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Weibel Instability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ü"/>
            </a:pPr>
            <a:r>
              <a:rPr kumimoji="1" lang="en-US" altLang="ja-JP" sz="2000" dirty="0" smtClean="0">
                <a:solidFill>
                  <a:srgbClr val="FF0000"/>
                </a:solidFill>
              </a:rPr>
              <a:t>EM waves are excited and persist </a:t>
            </a:r>
            <a:r>
              <a:rPr lang="en-US" altLang="ja-JP" sz="2000" dirty="0">
                <a:solidFill>
                  <a:srgbClr val="FF0000"/>
                </a:solidFill>
              </a:rPr>
              <a:t>even in the Weibel-dominated </a:t>
            </a:r>
            <a:r>
              <a:rPr lang="en-US" altLang="ja-JP" sz="2000" dirty="0" smtClean="0">
                <a:solidFill>
                  <a:srgbClr val="FF0000"/>
                </a:solidFill>
              </a:rPr>
              <a:t>regime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86803" y="1642716"/>
                <a:ext cx="31938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3" y="1642716"/>
                <a:ext cx="319389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52419" y="2402185"/>
                <a:ext cx="31938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419" y="2402185"/>
                <a:ext cx="319389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3228945"/>
                <a:ext cx="31938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8945"/>
                <a:ext cx="319389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267526"/>
            <a:ext cx="9144000" cy="3308467"/>
            <a:chOff x="0" y="1100099"/>
            <a:chExt cx="9144000" cy="33084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50441"/>
              <a:ext cx="9144000" cy="3158836"/>
            </a:xfrm>
            <a:prstGeom prst="rect">
              <a:avLst/>
            </a:prstGeom>
          </p:spPr>
        </p:pic>
        <p:sp>
          <p:nvSpPr>
            <p:cNvPr id="4" name="正方形/長方形 3"/>
            <p:cNvSpPr/>
            <p:nvPr/>
          </p:nvSpPr>
          <p:spPr>
            <a:xfrm>
              <a:off x="4120587" y="1491130"/>
              <a:ext cx="657153" cy="151493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28650" y="1121798"/>
                  <a:ext cx="2057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0" smtClean="0">
                          <a:latin typeface="Cambria Math" charset="0"/>
                          <a:cs typeface="Cambria Math" charset="0"/>
                        </a:rPr>
                        <m:t>←</m:t>
                      </m:r>
                    </m:oMath>
                  </a14:m>
                  <a:r>
                    <a:rPr kumimoji="1" lang="en-US" altLang="ja-JP" dirty="0" smtClean="0"/>
                    <a:t>downstream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1121798"/>
                  <a:ext cx="205740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7385762" y="1100099"/>
                  <a:ext cx="14025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/>
                    <a:t>u</a:t>
                  </a:r>
                  <a:r>
                    <a:rPr kumimoji="1" lang="en-US" altLang="ja-JP" dirty="0" smtClean="0"/>
                    <a:t>pstream</a:t>
                  </a:r>
                  <a14:m>
                    <m:oMath xmlns:m="http://schemas.openxmlformats.org/officeDocument/2006/math">
                      <m:r>
                        <a:rPr kumimoji="1" lang="is-IS" altLang="ja-JP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→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5762" y="1100099"/>
                  <a:ext cx="1402552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913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コネクタ 8"/>
            <p:cNvCxnSpPr>
              <a:stCxn id="4" idx="1"/>
              <a:endCxn id="14" idx="2"/>
            </p:cNvCxnSpPr>
            <p:nvPr/>
          </p:nvCxnSpPr>
          <p:spPr>
            <a:xfrm flipH="1" flipV="1">
              <a:off x="2881013" y="2129737"/>
              <a:ext cx="1239574" cy="118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1731447" y="1760405"/>
              <a:ext cx="2299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Weibel instability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127600" y="3126215"/>
              <a:ext cx="3039278" cy="65976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10057" y="4039234"/>
              <a:ext cx="150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mtClean="0">
                  <a:solidFill>
                    <a:srgbClr val="FF0000"/>
                  </a:solidFill>
                </a:rPr>
                <a:t>EM wave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988107" y="1746455"/>
              <a:ext cx="1501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p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lasma flow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左矢印 17"/>
            <p:cNvSpPr/>
            <p:nvPr/>
          </p:nvSpPr>
          <p:spPr>
            <a:xfrm>
              <a:off x="7185570" y="1561738"/>
              <a:ext cx="981308" cy="304250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コネクタ 21"/>
          <p:cNvCxnSpPr>
            <a:stCxn id="20" idx="2"/>
            <a:endCxn id="23" idx="0"/>
          </p:cNvCxnSpPr>
          <p:nvPr/>
        </p:nvCxnSpPr>
        <p:spPr>
          <a:xfrm flipH="1">
            <a:off x="6362889" y="3953403"/>
            <a:ext cx="284350" cy="253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9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8" y="1231749"/>
            <a:ext cx="4365068" cy="32126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" y="1238698"/>
            <a:ext cx="4504155" cy="32056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46129" y="1463898"/>
            <a:ext cx="4222419" cy="2268638"/>
            <a:chOff x="4646129" y="1319514"/>
            <a:chExt cx="4222419" cy="2268638"/>
          </a:xfrm>
        </p:grpSpPr>
        <p:grpSp>
          <p:nvGrpSpPr>
            <p:cNvPr id="16" name="Group 15"/>
            <p:cNvGrpSpPr/>
            <p:nvPr/>
          </p:nvGrpSpPr>
          <p:grpSpPr>
            <a:xfrm>
              <a:off x="4877709" y="1319514"/>
              <a:ext cx="3990839" cy="2268638"/>
              <a:chOff x="4877709" y="1319514"/>
              <a:chExt cx="3990839" cy="226863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5489729" y="2858787"/>
                <a:ext cx="337881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5484260" y="1319514"/>
                <a:ext cx="1226916" cy="226863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77709" y="2248291"/>
                <a:ext cx="207867" cy="4229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 rot="16200000">
                  <a:off x="4645071" y="2116585"/>
                  <a:ext cx="3714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645071" y="2116585"/>
                  <a:ext cx="3714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5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charset="0"/>
                      </a:rPr>
                      <m:t>𝜎</m:t>
                    </m:r>
                  </m:oMath>
                </a14:m>
                <a:r>
                  <a:rPr kumimoji="1" lang="en-US" altLang="ja-JP" dirty="0" smtClean="0"/>
                  <a:t> Dependence of Wave Emission Efficiency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タイトル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6"/>
                <a:stretch>
                  <a:fillRect t="-8257" b="-2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41505" y="4264088"/>
                <a:ext cx="786099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charset="2"/>
                  <a:buChar char="ü"/>
                </a:pPr>
                <a:r>
                  <a:rPr kumimoji="1" lang="en-US" altLang="ja-JP" sz="2000" dirty="0" smtClean="0"/>
                  <a:t>The amplitude in 2D is systematically smaller than that in 1D</a:t>
                </a:r>
                <a:r>
                  <a:rPr kumimoji="1" lang="en-US" altLang="ja-JP" sz="2000" i="1" dirty="0">
                    <a:latin typeface="Cambria Math" charset="0"/>
                  </a:rPr>
                  <a:t/>
                </a:r>
                <a:br>
                  <a:rPr kumimoji="1" lang="en-US" altLang="ja-JP" sz="2000" i="1" dirty="0">
                    <a:latin typeface="Cambria Math" charset="0"/>
                  </a:rPr>
                </a:br>
                <a:r>
                  <a:rPr kumimoji="1" lang="ja-JP" altLang="en-US" sz="2000" dirty="0" smtClean="0">
                    <a:latin typeface="Cambria Math" charset="0"/>
                  </a:rPr>
                  <a:t>→</a:t>
                </a:r>
                <a:r>
                  <a:rPr lang="en-US" altLang="ja-JP" sz="2000" dirty="0"/>
                  <a:t> </a:t>
                </a:r>
                <a:r>
                  <a:rPr lang="en-US" altLang="ja-JP" sz="2000" dirty="0" smtClean="0"/>
                  <a:t>due to the inhomogeneity</a:t>
                </a: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along </a:t>
                </a:r>
                <a:r>
                  <a:rPr lang="en-US" altLang="ja-JP" sz="2000" dirty="0"/>
                  <a:t>the shock </a:t>
                </a:r>
                <a:r>
                  <a:rPr lang="en-US" altLang="ja-JP" sz="2000" dirty="0" smtClean="0"/>
                  <a:t>surface</a:t>
                </a:r>
              </a:p>
              <a:p>
                <a:pPr marL="342900" indent="-342900">
                  <a:buFont typeface="Wingdings" charset="2"/>
                  <a:buChar char="ü"/>
                </a:pPr>
                <a:r>
                  <a:rPr lang="en-US" altLang="ja-JP" sz="2000" dirty="0" smtClean="0"/>
                  <a:t>Strength parameter</a:t>
                </a:r>
                <a:br>
                  <a:rPr lang="en-US" altLang="ja-JP" sz="2000" dirty="0" smtClean="0"/>
                </a:br>
                <a:r>
                  <a:rPr lang="en-US" altLang="ja-JP" sz="2000" dirty="0" smtClean="0"/>
                  <a:t/>
                </a:r>
                <a:br>
                  <a:rPr lang="en-US" altLang="ja-JP" sz="2000" dirty="0" smtClean="0"/>
                </a:br>
                <a:r>
                  <a:rPr lang="en-US" altLang="ja-JP" sz="2000" dirty="0" smtClean="0"/>
                  <a:t/>
                </a:r>
                <a:br>
                  <a:rPr lang="en-US" altLang="ja-JP" sz="2000" dirty="0" smtClean="0"/>
                </a:br>
                <a:r>
                  <a:rPr lang="ja-JP" altLang="en-US" sz="2000" dirty="0" smtClean="0"/>
                  <a:t>→</a:t>
                </a:r>
                <a:r>
                  <a:rPr lang="en-US" altLang="ja-JP" sz="2000" dirty="0" smtClean="0"/>
                  <a:t>Relativistic shocks </a:t>
                </a:r>
                <a:r>
                  <a:rPr lang="en-US" altLang="ja-JP" sz="2000" dirty="0"/>
                  <a:t>at GRBs </a:t>
                </a:r>
                <a:r>
                  <a:rPr lang="en-US" altLang="ja-JP" sz="2000" dirty="0" smtClean="0"/>
                  <a:t>can excite intense emission under wide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charset="0"/>
                      </a:rPr>
                      <m:t>𝜎</m:t>
                    </m:r>
                  </m:oMath>
                </a14:m>
                <a:endParaRPr lang="en-US" altLang="ja-JP" sz="2000" dirty="0" smtClean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05" y="4264088"/>
                <a:ext cx="7860990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698" t="-1567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06062" y="1475930"/>
            <a:ext cx="1226916" cy="22686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cxnSp>
        <p:nvCxnSpPr>
          <p:cNvPr id="13" name="Straight Connector 12"/>
          <p:cNvCxnSpPr>
            <a:endCxn id="14" idx="1"/>
          </p:cNvCxnSpPr>
          <p:nvPr/>
        </p:nvCxnSpPr>
        <p:spPr>
          <a:xfrm flipV="1">
            <a:off x="1852863" y="1057094"/>
            <a:ext cx="704739" cy="651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7602" y="857039"/>
            <a:ext cx="2944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Weibel-dominated </a:t>
            </a:r>
            <a:r>
              <a:rPr lang="en-US" sz="2000" dirty="0" smtClean="0"/>
              <a:t>regime</a:t>
            </a:r>
            <a:endParaRPr lang="en-US" sz="2000" dirty="0"/>
          </a:p>
        </p:txBody>
      </p:sp>
      <p:cxnSp>
        <p:nvCxnSpPr>
          <p:cNvPr id="24" name="Straight Connector 23"/>
          <p:cNvCxnSpPr>
            <a:stCxn id="14" idx="3"/>
          </p:cNvCxnSpPr>
          <p:nvPr/>
        </p:nvCxnSpPr>
        <p:spPr>
          <a:xfrm>
            <a:off x="5501761" y="1057094"/>
            <a:ext cx="544999" cy="651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21774" y="5175612"/>
                <a:ext cx="3307576" cy="680764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charset="0"/>
                      </a:rPr>
                      <m:t>𝑎</m:t>
                    </m:r>
                    <m:r>
                      <a:rPr lang="en-US" altLang="ja-JP" sz="2400" b="0" i="1" smtClean="0">
                        <a:latin typeface="Cambria Math" charset="0"/>
                      </a:rPr>
                      <m:t>≡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charset="0"/>
                          </a:rPr>
                          <m:t>𝑒𝐸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charset="0"/>
                          </a:rPr>
                          <m:t>𝜔</m:t>
                        </m:r>
                        <m:r>
                          <a:rPr lang="en-US" altLang="ja-JP" sz="2400" b="0" i="1" smtClean="0">
                            <a:latin typeface="Cambria Math" charset="0"/>
                          </a:rPr>
                          <m:t>𝑐</m:t>
                        </m:r>
                      </m:den>
                    </m:f>
                    <m:r>
                      <a:rPr lang="en-US" altLang="ja-JP" sz="2400" b="0" i="1" smtClean="0">
                        <a:latin typeface="Cambria Math" charset="0"/>
                      </a:rPr>
                      <m:t>≃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charset="0"/>
                          </a:rPr>
                          <m:t>𝑒𝐸</m:t>
                        </m:r>
                        <m:r>
                          <a:rPr lang="en-US" altLang="ja-JP" sz="2400" i="1">
                            <a:latin typeface="Cambria Math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b="0" i="1" smtClean="0">
                        <a:latin typeface="Cambria Math" charset="0"/>
                      </a:rPr>
                      <m:t>∝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74" y="5175612"/>
                <a:ext cx="3307576" cy="6807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6857942" y="2496434"/>
            <a:ext cx="0" cy="504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15050" y="3025144"/>
            <a:ext cx="2925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ntense emission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→</a:t>
            </a:r>
            <a:r>
              <a:rPr lang="en-US" altLang="ja-JP" sz="2000" dirty="0" smtClean="0">
                <a:solidFill>
                  <a:srgbClr val="FF0000"/>
                </a:solidFill>
              </a:rPr>
              <a:t>wakefield acceleration?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75418"/>
            <a:ext cx="7886700" cy="1593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W</a:t>
            </a:r>
            <a:r>
              <a:rPr lang="en-US" altLang="ja-JP" dirty="0" smtClean="0"/>
              <a:t>e </a:t>
            </a:r>
            <a:r>
              <a:rPr lang="en-US" altLang="ja-JP" dirty="0"/>
              <a:t>investigated </a:t>
            </a:r>
            <a:r>
              <a:rPr lang="en-US" altLang="ja-JP" dirty="0" smtClean="0"/>
              <a:t>EM wave emission efficiency in </a:t>
            </a:r>
            <a:r>
              <a:rPr lang="en-US" altLang="ja-JP" dirty="0" smtClean="0">
                <a:solidFill>
                  <a:schemeClr val="tx1"/>
                </a:solidFill>
              </a:rPr>
              <a:t>relativistic shocks via </a:t>
            </a:r>
            <a:r>
              <a:rPr lang="en-US" altLang="ja-JP" dirty="0">
                <a:solidFill>
                  <a:schemeClr val="tx1"/>
                </a:solidFill>
              </a:rPr>
              <a:t>2D PIC simulations. 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The large-amplitude EM wave can be excited </a:t>
            </a:r>
            <a:r>
              <a:rPr lang="en-US" altLang="ja-JP" dirty="0" smtClean="0"/>
              <a:t>even in the Weibel-dominated regime 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/>
              <a:t>高エネルギー宇宙物理学研究会</a:t>
            </a:r>
            <a:r>
              <a:rPr lang="en-US" altLang="ja-JP" smtClean="0"/>
              <a:t>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AF1B-9797-42B9-A0F5-0912A75B0F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2017/9/7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7831" y="4295453"/>
            <a:ext cx="7468338" cy="1435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u="sng" dirty="0" smtClean="0">
                <a:solidFill>
                  <a:schemeClr val="tx1"/>
                </a:solidFill>
              </a:rPr>
              <a:t>Reference</a:t>
            </a:r>
          </a:p>
          <a:p>
            <a:r>
              <a:rPr lang="en-US" altLang="ja-JP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M. Iwamoto, T. Amano, M. Hoshino, Y. Matsumoto 2017, </a:t>
            </a:r>
            <a:r>
              <a:rPr lang="en-US" altLang="ja-JP" sz="2000" i="1" dirty="0" err="1">
                <a:solidFill>
                  <a:schemeClr val="tx1"/>
                </a:solidFill>
                <a:ea typeface="Times New Roman" charset="0"/>
                <a:cs typeface="Times New Roman" charset="0"/>
              </a:rPr>
              <a:t>ApJ</a:t>
            </a:r>
            <a:r>
              <a:rPr lang="en-US" altLang="ja-JP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</a:t>
            </a:r>
            <a:r>
              <a:rPr lang="en-US" altLang="ja-JP" sz="2000" b="1" i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870</a:t>
            </a:r>
            <a:r>
              <a:rPr lang="en-US" altLang="ja-JP" sz="2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altLang="ja-JP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52</a:t>
            </a:r>
          </a:p>
          <a:p>
            <a:r>
              <a:rPr lang="en-US" altLang="ja-JP" sz="2000" dirty="0" err="1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doi</a:t>
            </a:r>
            <a:r>
              <a:rPr lang="en-US" altLang="ja-JP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: </a:t>
            </a:r>
            <a:r>
              <a:rPr lang="bg-BG" altLang="ja-JP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10.3847/1538-4357/aa6d6f</a:t>
            </a:r>
            <a:endParaRPr lang="en-US" altLang="ja-JP" sz="2000" dirty="0" smtClean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r>
              <a:rPr lang="is-IS" altLang="ja-JP" sz="2000" dirty="0" smtClean="0">
                <a:solidFill>
                  <a:schemeClr val="tx1"/>
                </a:solidFill>
                <a:ea typeface="Times New Roman" charset="0"/>
                <a:cs typeface="Times New Roman" charset="0"/>
              </a:rPr>
              <a:t>arXiv:1704.0441</a:t>
            </a:r>
            <a:endParaRPr lang="en-US" altLang="ja-JP" sz="20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7200" y="2439388"/>
            <a:ext cx="609600" cy="65974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4865" y="3178413"/>
            <a:ext cx="707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intense coherent emission is expected for astrophysical objects such</a:t>
            </a:r>
            <a:r>
              <a:rPr lang="en-US" sz="2000" dirty="0"/>
              <a:t> </a:t>
            </a:r>
            <a:r>
              <a:rPr lang="en-US" sz="2000" smtClean="0"/>
              <a:t>as GRBs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2" id="{1A1E7402-5D87-EB45-AA3B-3DBD9909C6D1}" vid="{FEE8087E-998C-8342-8A14-E01C700211F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</Template>
  <TotalTime>51395</TotalTime>
  <Words>952</Words>
  <Application>Microsoft Macintosh PowerPoint</Application>
  <PresentationFormat>On-screen Show (4:3)</PresentationFormat>
  <Paragraphs>197</Paragraphs>
  <Slides>12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Cambria Math</vt:lpstr>
      <vt:lpstr>LucidaGrande</vt:lpstr>
      <vt:lpstr>MS PGothic</vt:lpstr>
      <vt:lpstr>ＭＳ Ｐゴシック</vt:lpstr>
      <vt:lpstr>Times New Roman</vt:lpstr>
      <vt:lpstr>Wingdings</vt:lpstr>
      <vt:lpstr>Arial</vt:lpstr>
      <vt:lpstr>Office テーマ</vt:lpstr>
      <vt:lpstr>Intense Coherent Emission in Relativistic Shocks</vt:lpstr>
      <vt:lpstr>Coherent Emission</vt:lpstr>
      <vt:lpstr>Synchrotron Maser Instability</vt:lpstr>
      <vt:lpstr>σ Dependence of Shock Structure</vt:lpstr>
      <vt:lpstr>Simulation Setting</vt:lpstr>
      <vt:lpstr>Global Shock Structure: High-σ_e Case</vt:lpstr>
      <vt:lpstr>Global Shock Structure: Low-σ_e Case</vt:lpstr>
      <vt:lpstr>σ Dependence of Wave Emission Efficiency</vt:lpstr>
      <vt:lpstr>Summary</vt:lpstr>
      <vt:lpstr>Convergence Study</vt:lpstr>
      <vt:lpstr>Filamentation Instability</vt:lpstr>
      <vt:lpstr>Weibel instability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Precursor Waves in Relativistic Shocks</dc:title>
  <dc:creator>Microsoft Office ユーザー</dc:creator>
  <cp:lastModifiedBy>Microsoft Office User</cp:lastModifiedBy>
  <cp:revision>1513</cp:revision>
  <cp:lastPrinted>2016-11-14T14:33:42Z</cp:lastPrinted>
  <dcterms:created xsi:type="dcterms:W3CDTF">2016-02-12T02:43:04Z</dcterms:created>
  <dcterms:modified xsi:type="dcterms:W3CDTF">2017-09-19T14:28:51Z</dcterms:modified>
</cp:coreProperties>
</file>