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59" r:id="rId2"/>
    <p:sldId id="287" r:id="rId3"/>
    <p:sldId id="289" r:id="rId4"/>
    <p:sldId id="260" r:id="rId5"/>
    <p:sldId id="283" r:id="rId6"/>
    <p:sldId id="284" r:id="rId7"/>
    <p:sldId id="261" r:id="rId8"/>
    <p:sldId id="262" r:id="rId9"/>
    <p:sldId id="278" r:id="rId10"/>
    <p:sldId id="279" r:id="rId11"/>
    <p:sldId id="263" r:id="rId12"/>
    <p:sldId id="288" r:id="rId13"/>
    <p:sldId id="290" r:id="rId14"/>
    <p:sldId id="264" r:id="rId15"/>
    <p:sldId id="265" r:id="rId16"/>
    <p:sldId id="266" r:id="rId17"/>
    <p:sldId id="267" r:id="rId18"/>
    <p:sldId id="268" r:id="rId19"/>
    <p:sldId id="269" r:id="rId20"/>
    <p:sldId id="282" r:id="rId21"/>
    <p:sldId id="270" r:id="rId22"/>
    <p:sldId id="271" r:id="rId23"/>
    <p:sldId id="272" r:id="rId24"/>
    <p:sldId id="273" r:id="rId25"/>
    <p:sldId id="274" r:id="rId26"/>
    <p:sldId id="275" r:id="rId27"/>
    <p:sldId id="276" r:id="rId28"/>
    <p:sldId id="291" r:id="rId29"/>
    <p:sldId id="292" r:id="rId30"/>
    <p:sldId id="286" r:id="rId31"/>
    <p:sldId id="277" r:id="rId32"/>
    <p:sldId id="285" r:id="rId33"/>
    <p:sldId id="298" r:id="rId34"/>
    <p:sldId id="299" r:id="rId35"/>
    <p:sldId id="281" r:id="rId36"/>
    <p:sldId id="294" r:id="rId37"/>
    <p:sldId id="280" r:id="rId38"/>
    <p:sldId id="295" r:id="rId39"/>
    <p:sldId id="293"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475"/>
  </p:normalViewPr>
  <p:slideViewPr>
    <p:cSldViewPr snapToGrid="0" snapToObjects="1">
      <p:cViewPr varScale="1">
        <p:scale>
          <a:sx n="119" d="100"/>
          <a:sy n="119" d="100"/>
        </p:scale>
        <p:origin x="12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2C4693-15FC-8C40-8E3C-41053FBC9CF5}" type="datetimeFigureOut">
              <a:rPr lang="en-US" smtClean="0"/>
              <a:t>9/7/17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358F26-2C1A-3E45-86B3-4443567AD7F6}" type="slidenum">
              <a:rPr lang="en-US" smtClean="0"/>
              <a:t>‹#›</a:t>
            </a:fld>
            <a:endParaRPr lang="en-US"/>
          </a:p>
        </p:txBody>
      </p:sp>
    </p:spTree>
    <p:extLst>
      <p:ext uri="{BB962C8B-B14F-4D97-AF65-F5344CB8AC3E}">
        <p14:creationId xmlns:p14="http://schemas.microsoft.com/office/powerpoint/2010/main" val="736457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4B079-99D6-6A43-AEFE-61BD1D936F04}" type="slidenum">
              <a:rPr lang="en-US" smtClean="0"/>
              <a:t>8</a:t>
            </a:fld>
            <a:endParaRPr lang="en-US"/>
          </a:p>
        </p:txBody>
      </p:sp>
    </p:spTree>
    <p:extLst>
      <p:ext uri="{BB962C8B-B14F-4D97-AF65-F5344CB8AC3E}">
        <p14:creationId xmlns:p14="http://schemas.microsoft.com/office/powerpoint/2010/main" val="169042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4B079-99D6-6A43-AEFE-61BD1D936F04}" type="slidenum">
              <a:rPr lang="en-US" smtClean="0"/>
              <a:t>11</a:t>
            </a:fld>
            <a:endParaRPr lang="en-US"/>
          </a:p>
        </p:txBody>
      </p:sp>
    </p:spTree>
    <p:extLst>
      <p:ext uri="{BB962C8B-B14F-4D97-AF65-F5344CB8AC3E}">
        <p14:creationId xmlns:p14="http://schemas.microsoft.com/office/powerpoint/2010/main" val="49317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DC4F2D-A545-4E00-8BBE-B3BDDB9564AD}" type="slidenum">
              <a:rPr lang="en-US"/>
              <a:t>15</a:t>
            </a:fld>
            <a:endParaRPr lang="en-US"/>
          </a:p>
        </p:txBody>
      </p:sp>
    </p:spTree>
    <p:extLst>
      <p:ext uri="{BB962C8B-B14F-4D97-AF65-F5344CB8AC3E}">
        <p14:creationId xmlns:p14="http://schemas.microsoft.com/office/powerpoint/2010/main" val="26057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DC4F2D-A545-4E00-8BBE-B3BDDB9564AD}" type="slidenum">
              <a:rPr lang="en-US"/>
              <a:t>16</a:t>
            </a:fld>
            <a:endParaRPr lang="en-US"/>
          </a:p>
        </p:txBody>
      </p:sp>
    </p:spTree>
    <p:extLst>
      <p:ext uri="{BB962C8B-B14F-4D97-AF65-F5344CB8AC3E}">
        <p14:creationId xmlns:p14="http://schemas.microsoft.com/office/powerpoint/2010/main" val="844696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DC4F2D-A545-4E00-8BBE-B3BDDB9564AD}" type="slidenum">
              <a:rPr lang="en-US"/>
              <a:t>18</a:t>
            </a:fld>
            <a:endParaRPr lang="en-US"/>
          </a:p>
        </p:txBody>
      </p:sp>
    </p:spTree>
    <p:extLst>
      <p:ext uri="{BB962C8B-B14F-4D97-AF65-F5344CB8AC3E}">
        <p14:creationId xmlns:p14="http://schemas.microsoft.com/office/powerpoint/2010/main" val="151972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4B079-99D6-6A43-AEFE-61BD1D936F04}" type="slidenum">
              <a:rPr lang="en-US" smtClean="0"/>
              <a:t>19</a:t>
            </a:fld>
            <a:endParaRPr lang="en-US"/>
          </a:p>
        </p:txBody>
      </p:sp>
    </p:spTree>
    <p:extLst>
      <p:ext uri="{BB962C8B-B14F-4D97-AF65-F5344CB8AC3E}">
        <p14:creationId xmlns:p14="http://schemas.microsoft.com/office/powerpoint/2010/main" val="1588591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DC4F2D-A545-4E00-8BBE-B3BDDB9564AD}" type="slidenum">
              <a:rPr lang="en-US"/>
              <a:t>23</a:t>
            </a:fld>
            <a:endParaRPr lang="en-US"/>
          </a:p>
        </p:txBody>
      </p:sp>
    </p:spTree>
    <p:extLst>
      <p:ext uri="{BB962C8B-B14F-4D97-AF65-F5344CB8AC3E}">
        <p14:creationId xmlns:p14="http://schemas.microsoft.com/office/powerpoint/2010/main" val="1828921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358F26-2C1A-3E45-86B3-4443567AD7F6}" type="slidenum">
              <a:rPr lang="en-US" smtClean="0"/>
              <a:t>30</a:t>
            </a:fld>
            <a:endParaRPr lang="en-US"/>
          </a:p>
        </p:txBody>
      </p:sp>
    </p:spTree>
    <p:extLst>
      <p:ext uri="{BB962C8B-B14F-4D97-AF65-F5344CB8AC3E}">
        <p14:creationId xmlns:p14="http://schemas.microsoft.com/office/powerpoint/2010/main" val="63590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358F26-2C1A-3E45-86B3-4443567AD7F6}" type="slidenum">
              <a:rPr lang="en-US" smtClean="0"/>
              <a:t>37</a:t>
            </a:fld>
            <a:endParaRPr lang="en-US"/>
          </a:p>
        </p:txBody>
      </p:sp>
    </p:spTree>
    <p:extLst>
      <p:ext uri="{BB962C8B-B14F-4D97-AF65-F5344CB8AC3E}">
        <p14:creationId xmlns:p14="http://schemas.microsoft.com/office/powerpoint/2010/main" val="161315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CA0D2A5-4505-0145-A3E5-9C7A92FF43C3}" type="datetimeFigureOut">
              <a:rPr lang="en-US" smtClean="0"/>
              <a:t>9/7/17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A0D2A5-4505-0145-A3E5-9C7A92FF43C3}" type="datetimeFigureOut">
              <a:rPr lang="en-US" smtClean="0"/>
              <a:t>9/7/17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A0D2A5-4505-0145-A3E5-9C7A92FF43C3}" type="datetimeFigureOut">
              <a:rPr lang="en-US" smtClean="0"/>
              <a:t>9/7/17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A0D2A5-4505-0145-A3E5-9C7A92FF43C3}" type="datetimeFigureOut">
              <a:rPr lang="en-US" smtClean="0"/>
              <a:t>9/7/17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A0D2A5-4505-0145-A3E5-9C7A92FF43C3}" type="datetimeFigureOut">
              <a:rPr lang="en-US" smtClean="0"/>
              <a:t>9/7/17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A0D2A5-4505-0145-A3E5-9C7A92FF43C3}" type="datetimeFigureOut">
              <a:rPr lang="en-US" smtClean="0"/>
              <a:t>9/7/17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A0D2A5-4505-0145-A3E5-9C7A92FF43C3}" type="datetimeFigureOut">
              <a:rPr lang="en-US" smtClean="0"/>
              <a:t>9/7/17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CA0D2A5-4505-0145-A3E5-9C7A92FF43C3}" type="datetimeFigureOut">
              <a:rPr lang="en-US" smtClean="0"/>
              <a:t>9/7/17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0D2A5-4505-0145-A3E5-9C7A92FF43C3}" type="datetimeFigureOut">
              <a:rPr lang="en-US" smtClean="0"/>
              <a:t>9/7/17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0D2A5-4505-0145-A3E5-9C7A92FF43C3}" type="datetimeFigureOut">
              <a:rPr lang="en-US" smtClean="0"/>
              <a:t>9/7/17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A0D2A5-4505-0145-A3E5-9C7A92FF43C3}" type="datetimeFigureOut">
              <a:rPr lang="en-US" smtClean="0"/>
              <a:t>9/7/17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0E340-8EA4-6543-8014-23687C46A0D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0D2A5-4505-0145-A3E5-9C7A92FF43C3}" type="datetimeFigureOut">
              <a:rPr lang="en-US" smtClean="0"/>
              <a:t>9/7/17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0E340-8EA4-6543-8014-23687C46A0DB}" type="slidenum">
              <a:rPr lang="en-US" smtClean="0"/>
              <a:t>‹#›</a:t>
            </a:fld>
            <a:endParaRPr lang="en-US"/>
          </a:p>
        </p:txBody>
      </p:sp>
    </p:spTree>
    <p:extLst>
      <p:ext uri="{BB962C8B-B14F-4D97-AF65-F5344CB8AC3E}">
        <p14:creationId xmlns:p14="http://schemas.microsoft.com/office/powerpoint/2010/main" val="13689465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 Id="rId3" Type="http://schemas.openxmlformats.org/officeDocument/2006/relationships/image" Target="../media/image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6.xml"/><Relationship Id="rId2" Type="http://schemas.openxmlformats.org/officeDocument/2006/relationships/image" Target="../media/image1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 Id="rId3" Type="http://schemas.openxmlformats.org/officeDocument/2006/relationships/image" Target="../media/image25.emf"/></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gi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blogs.discovermagazine.com/d-brief/files/2016/11/fast-radio-bur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689"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2511256" y="4774005"/>
            <a:ext cx="7078532" cy="2658913"/>
          </a:xfrm>
        </p:spPr>
        <p:txBody>
          <a:bodyPr>
            <a:normAutofit/>
          </a:bodyPr>
          <a:lstStyle/>
          <a:p>
            <a:r>
              <a:rPr lang="en-US" sz="3200" dirty="0" smtClean="0">
                <a:solidFill>
                  <a:schemeClr val="bg1"/>
                </a:solidFill>
                <a:latin typeface="Gill Sans" charset="0"/>
                <a:ea typeface="Gill Sans" charset="0"/>
                <a:cs typeface="Gill Sans" charset="0"/>
              </a:rPr>
              <a:t>Kazumi Kashiyama (U. of Tokyo)</a:t>
            </a:r>
          </a:p>
          <a:p>
            <a:endParaRPr lang="en-US" sz="2800" dirty="0">
              <a:solidFill>
                <a:schemeClr val="bg1"/>
              </a:solidFill>
              <a:latin typeface="Gill Sans" charset="0"/>
              <a:ea typeface="Gill Sans" charset="0"/>
              <a:cs typeface="Gill Sans" charset="0"/>
            </a:endParaRPr>
          </a:p>
          <a:p>
            <a:endParaRPr lang="en-US" sz="2000" dirty="0" smtClean="0">
              <a:solidFill>
                <a:schemeClr val="bg1"/>
              </a:solidFill>
              <a:latin typeface="Gill Sans" charset="0"/>
              <a:ea typeface="Gill Sans" charset="0"/>
              <a:cs typeface="Gill Sans" charset="0"/>
            </a:endParaRPr>
          </a:p>
          <a:p>
            <a:endParaRPr lang="en-US" sz="2800" dirty="0" smtClean="0">
              <a:solidFill>
                <a:schemeClr val="bg1"/>
              </a:solidFill>
              <a:latin typeface="Gill Sans" charset="0"/>
              <a:ea typeface="Gill Sans" charset="0"/>
              <a:cs typeface="Gill Sans" charset="0"/>
            </a:endParaRPr>
          </a:p>
        </p:txBody>
      </p:sp>
      <p:pic>
        <p:nvPicPr>
          <p:cNvPr id="7" name="Picture 4" descr="handra-cr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736">
            <a:off x="6017536" y="-229313"/>
            <a:ext cx="3262304" cy="3262304"/>
          </a:xfrm>
          <a:prstGeom prst="rect">
            <a:avLst/>
          </a:prstGeom>
          <a:noFill/>
          <a:effectLst>
            <a:softEdge rad="7874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39107" y="32310"/>
            <a:ext cx="9144000" cy="1304645"/>
          </a:xfrm>
        </p:spPr>
        <p:txBody>
          <a:bodyPr>
            <a:normAutofit/>
          </a:bodyPr>
          <a:lstStyle/>
          <a:p>
            <a:r>
              <a:rPr lang="en-US" b="1" dirty="0" smtClean="0">
                <a:solidFill>
                  <a:schemeClr val="bg1"/>
                </a:solidFill>
                <a:latin typeface="Gill Sans MT" charset="0"/>
                <a:ea typeface="Gill Sans MT" charset="0"/>
                <a:cs typeface="Gill Sans MT" charset="0"/>
              </a:rPr>
              <a:t>Fast Radio Bursts</a:t>
            </a:r>
            <a:endParaRPr lang="en-US" b="1" dirty="0">
              <a:solidFill>
                <a:schemeClr val="bg1"/>
              </a:solidFill>
              <a:latin typeface="Gill Sans MT" charset="0"/>
              <a:ea typeface="Gill Sans MT" charset="0"/>
              <a:cs typeface="Gill Sans MT" charset="0"/>
            </a:endParaRPr>
          </a:p>
        </p:txBody>
      </p:sp>
    </p:spTree>
    <p:extLst>
      <p:ext uri="{BB962C8B-B14F-4D97-AF65-F5344CB8AC3E}">
        <p14:creationId xmlns:p14="http://schemas.microsoft.com/office/powerpoint/2010/main" val="1891326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Gill Sans" charset="0"/>
                <a:ea typeface="Gill Sans" charset="0"/>
                <a:cs typeface="Gill Sans" charset="0"/>
              </a:rPr>
              <a:t>Breakthrough Listen</a:t>
            </a:r>
            <a:endParaRPr lang="en-US" dirty="0">
              <a:latin typeface="Gill Sans" charset="0"/>
              <a:ea typeface="Gill Sans" charset="0"/>
              <a:cs typeface="Gill Sans" charset="0"/>
            </a:endParaRPr>
          </a:p>
        </p:txBody>
      </p:sp>
      <p:sp>
        <p:nvSpPr>
          <p:cNvPr id="3" name="Rectangle 2"/>
          <p:cNvSpPr/>
          <p:nvPr/>
        </p:nvSpPr>
        <p:spPr>
          <a:xfrm>
            <a:off x="2487083" y="1814176"/>
            <a:ext cx="6228644" cy="2246769"/>
          </a:xfrm>
          <a:prstGeom prst="rect">
            <a:avLst/>
          </a:prstGeom>
        </p:spPr>
        <p:txBody>
          <a:bodyPr wrap="square">
            <a:spAutoFit/>
          </a:bodyPr>
          <a:lstStyle/>
          <a:p>
            <a:r>
              <a:rPr lang="en-US" sz="2000" dirty="0" smtClean="0">
                <a:latin typeface="Gill Sans" charset="0"/>
                <a:ea typeface="Gill Sans" charset="0"/>
                <a:cs typeface="Gill Sans" charset="0"/>
              </a:rPr>
              <a:t>“A </a:t>
            </a:r>
            <a:r>
              <a:rPr lang="en-US" sz="2000" dirty="0">
                <a:latin typeface="Gill Sans" charset="0"/>
                <a:ea typeface="Gill Sans" charset="0"/>
                <a:cs typeface="Gill Sans" charset="0"/>
              </a:rPr>
              <a:t>$100 million program of astronomical observations in search of evidence of intelligent life beyond Earth. It is by far the most comprehensive, intensive and sensitive search ever undertaken for artificial radio and optical signals</a:t>
            </a:r>
            <a:r>
              <a:rPr lang="en-US" sz="2000" dirty="0" smtClean="0">
                <a:latin typeface="Gill Sans" charset="0"/>
                <a:ea typeface="Gill Sans" charset="0"/>
                <a:cs typeface="Gill Sans" charset="0"/>
              </a:rPr>
              <a:t>.  </a:t>
            </a:r>
            <a:r>
              <a:rPr lang="en-US" sz="2000" dirty="0">
                <a:latin typeface="Gill Sans" charset="0"/>
                <a:ea typeface="Gill Sans" charset="0"/>
                <a:cs typeface="Gill Sans" charset="0"/>
              </a:rPr>
              <a:t>A complete survey of the 1,000,000 nearest stars, the plane and center of our galaxy, and the 100 nearest galaxies. </a:t>
            </a:r>
            <a:r>
              <a:rPr lang="en-US" sz="2000" dirty="0" smtClean="0">
                <a:latin typeface="Gill Sans" charset="0"/>
                <a:ea typeface="Gill Sans" charset="0"/>
                <a:cs typeface="Gill Sans" charset="0"/>
              </a:rPr>
              <a:t> All </a:t>
            </a:r>
            <a:r>
              <a:rPr lang="en-US" sz="2000" dirty="0">
                <a:latin typeface="Gill Sans" charset="0"/>
                <a:ea typeface="Gill Sans" charset="0"/>
                <a:cs typeface="Gill Sans" charset="0"/>
              </a:rPr>
              <a:t>data will be open to the public</a:t>
            </a:r>
            <a:r>
              <a:rPr lang="en-US" sz="2000" dirty="0" smtClean="0">
                <a:latin typeface="Gill Sans" charset="0"/>
                <a:ea typeface="Gill Sans" charset="0"/>
                <a:cs typeface="Gill Sans" charset="0"/>
              </a:rPr>
              <a:t>.”</a:t>
            </a:r>
            <a:endParaRPr lang="en-US" sz="2000" dirty="0">
              <a:latin typeface="Gill Sans" charset="0"/>
              <a:ea typeface="Gill Sans" charset="0"/>
              <a:cs typeface="Gill Sans"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586229"/>
            <a:ext cx="1677106" cy="4844973"/>
          </a:xfrm>
          <a:prstGeom prst="rect">
            <a:avLst/>
          </a:prstGeom>
        </p:spPr>
      </p:pic>
      <p:pic>
        <p:nvPicPr>
          <p:cNvPr id="1030" name="Picture 6" descr="00 Meter Robert C. Byrd Green Bank 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328540"/>
            <a:ext cx="3010605" cy="20472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4-metre diameter Parkes Tele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422" y="4328540"/>
            <a:ext cx="3060928"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70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391" y="1812099"/>
            <a:ext cx="4017523" cy="5228230"/>
            <a:chOff x="5008143" y="1629770"/>
            <a:chExt cx="4017523" cy="5228230"/>
          </a:xfrm>
        </p:grpSpPr>
        <p:pic>
          <p:nvPicPr>
            <p:cNvPr id="14" name="Picture 13"/>
            <p:cNvPicPr>
              <a:picLocks noChangeAspect="1"/>
            </p:cNvPicPr>
            <p:nvPr/>
          </p:nvPicPr>
          <p:blipFill>
            <a:blip r:embed="rId3"/>
            <a:stretch>
              <a:fillRect/>
            </a:stretch>
          </p:blipFill>
          <p:spPr>
            <a:xfrm>
              <a:off x="5008143" y="1629770"/>
              <a:ext cx="3861078" cy="5228230"/>
            </a:xfrm>
            <a:prstGeom prst="rect">
              <a:avLst/>
            </a:prstGeom>
          </p:spPr>
        </p:pic>
        <p:sp>
          <p:nvSpPr>
            <p:cNvPr id="5" name="Rectangle 4"/>
            <p:cNvSpPr/>
            <p:nvPr/>
          </p:nvSpPr>
          <p:spPr>
            <a:xfrm>
              <a:off x="5008143" y="4927002"/>
              <a:ext cx="4017523" cy="1930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p:cNvPicPr>
            <a:picLocks noChangeAspect="1"/>
          </p:cNvPicPr>
          <p:nvPr/>
        </p:nvPicPr>
        <p:blipFill>
          <a:blip r:embed="rId4"/>
          <a:stretch>
            <a:fillRect/>
          </a:stretch>
        </p:blipFill>
        <p:spPr>
          <a:xfrm>
            <a:off x="4536848" y="1459407"/>
            <a:ext cx="4678658" cy="3802505"/>
          </a:xfrm>
          <a:prstGeom prst="rect">
            <a:avLst/>
          </a:prstGeom>
        </p:spPr>
      </p:pic>
      <p:sp>
        <p:nvSpPr>
          <p:cNvPr id="2" name="Title 1"/>
          <p:cNvSpPr>
            <a:spLocks noGrp="1"/>
          </p:cNvSpPr>
          <p:nvPr>
            <p:ph type="title"/>
          </p:nvPr>
        </p:nvSpPr>
        <p:spPr>
          <a:xfrm>
            <a:off x="0" y="108714"/>
            <a:ext cx="9144000" cy="1325563"/>
          </a:xfrm>
        </p:spPr>
        <p:txBody>
          <a:bodyPr>
            <a:normAutofit/>
          </a:bodyPr>
          <a:lstStyle/>
          <a:p>
            <a:pPr algn="ctr"/>
            <a:r>
              <a:rPr lang="en-US" sz="3600" b="1" dirty="0" smtClean="0">
                <a:latin typeface="Gill Sans" charset="0"/>
                <a:ea typeface="Gill Sans" charset="0"/>
                <a:cs typeface="Gill Sans" charset="0"/>
              </a:rPr>
              <a:t>The Persistent </a:t>
            </a:r>
            <a:r>
              <a:rPr lang="en-US" sz="3600" b="1" dirty="0">
                <a:latin typeface="Gill Sans" charset="0"/>
                <a:ea typeface="Gill Sans" charset="0"/>
                <a:cs typeface="Gill Sans" charset="0"/>
              </a:rPr>
              <a:t>R</a:t>
            </a:r>
            <a:r>
              <a:rPr lang="en-US" sz="3600" b="1" dirty="0" smtClean="0">
                <a:latin typeface="Gill Sans" charset="0"/>
                <a:ea typeface="Gill Sans" charset="0"/>
                <a:cs typeface="Gill Sans" charset="0"/>
              </a:rPr>
              <a:t>adio </a:t>
            </a:r>
            <a:r>
              <a:rPr lang="en-US" sz="3600" b="1" dirty="0">
                <a:latin typeface="Gill Sans" charset="0"/>
                <a:ea typeface="Gill Sans" charset="0"/>
                <a:cs typeface="Gill Sans" charset="0"/>
              </a:rPr>
              <a:t>C</a:t>
            </a:r>
            <a:r>
              <a:rPr lang="en-US" sz="3600" b="1" dirty="0" smtClean="0">
                <a:latin typeface="Gill Sans" charset="0"/>
                <a:ea typeface="Gill Sans" charset="0"/>
                <a:cs typeface="Gill Sans" charset="0"/>
              </a:rPr>
              <a:t>ounterpart </a:t>
            </a:r>
            <a:endParaRPr lang="en-US" sz="3600" b="1" dirty="0">
              <a:latin typeface="Gill Sans" charset="0"/>
              <a:ea typeface="Gill Sans" charset="0"/>
              <a:cs typeface="Gill Sans" charset="0"/>
            </a:endParaRPr>
          </a:p>
        </p:txBody>
      </p:sp>
      <p:sp>
        <p:nvSpPr>
          <p:cNvPr id="3" name="Oval 2"/>
          <p:cNvSpPr/>
          <p:nvPr/>
        </p:nvSpPr>
        <p:spPr>
          <a:xfrm>
            <a:off x="5138109" y="3895083"/>
            <a:ext cx="821626" cy="10147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516648" y="5535688"/>
            <a:ext cx="3362952" cy="807913"/>
          </a:xfrm>
          <a:prstGeom prst="rect">
            <a:avLst/>
          </a:prstGeom>
        </p:spPr>
        <p:txBody>
          <a:bodyPr wrap="square">
            <a:spAutoFit/>
          </a:bodyPr>
          <a:lstStyle/>
          <a:p>
            <a:r>
              <a:rPr lang="en-US" dirty="0">
                <a:solidFill>
                  <a:srgbClr val="FF0000"/>
                </a:solidFill>
                <a:latin typeface="Gill Sans" charset="0"/>
                <a:ea typeface="Gill Sans" charset="0"/>
                <a:cs typeface="Gill Sans" charset="0"/>
              </a:rPr>
              <a:t>The spectrum is compatible with </a:t>
            </a:r>
          </a:p>
          <a:p>
            <a:r>
              <a:rPr lang="en-US" dirty="0" smtClean="0">
                <a:solidFill>
                  <a:srgbClr val="FF0000"/>
                </a:solidFill>
                <a:latin typeface="Gill Sans" charset="0"/>
                <a:ea typeface="Gill Sans" charset="0"/>
                <a:cs typeface="Gill Sans" charset="0"/>
              </a:rPr>
              <a:t>   the </a:t>
            </a:r>
            <a:r>
              <a:rPr lang="en-US" dirty="0">
                <a:solidFill>
                  <a:srgbClr val="FF0000"/>
                </a:solidFill>
                <a:latin typeface="Gill Sans" charset="0"/>
                <a:ea typeface="Gill Sans" charset="0"/>
                <a:cs typeface="Gill Sans" charset="0"/>
              </a:rPr>
              <a:t>Crab pulsar-wind </a:t>
            </a:r>
            <a:r>
              <a:rPr lang="en-US" dirty="0" smtClean="0">
                <a:solidFill>
                  <a:srgbClr val="FF0000"/>
                </a:solidFill>
                <a:latin typeface="Gill Sans" charset="0"/>
                <a:ea typeface="Gill Sans" charset="0"/>
                <a:cs typeface="Gill Sans" charset="0"/>
              </a:rPr>
              <a:t>nebula</a:t>
            </a:r>
            <a:r>
              <a:rPr lang="en-US" dirty="0" smtClean="0">
                <a:latin typeface="Gill Sans" charset="0"/>
                <a:ea typeface="Gill Sans" charset="0"/>
                <a:cs typeface="Gill Sans" charset="0"/>
              </a:rPr>
              <a:t> </a:t>
            </a:r>
            <a:r>
              <a:rPr lang="is-IS" dirty="0" smtClean="0">
                <a:latin typeface="Gill Sans" charset="0"/>
                <a:ea typeface="Gill Sans" charset="0"/>
                <a:cs typeface="Gill Sans" charset="0"/>
              </a:rPr>
              <a:t>…</a:t>
            </a:r>
            <a:r>
              <a:rPr lang="en-US" dirty="0" smtClean="0">
                <a:latin typeface="Gill Sans" charset="0"/>
                <a:ea typeface="Gill Sans" charset="0"/>
                <a:cs typeface="Gill Sans" charset="0"/>
              </a:rPr>
              <a:t> </a:t>
            </a:r>
            <a:endParaRPr lang="en-US" dirty="0">
              <a:latin typeface="Gill Sans" charset="0"/>
              <a:ea typeface="Gill Sans" charset="0"/>
              <a:cs typeface="Gill Sans" charset="0"/>
            </a:endParaRPr>
          </a:p>
          <a:p>
            <a:endParaRPr lang="en-US" sz="1050" dirty="0">
              <a:latin typeface="Gill Sans" charset="0"/>
              <a:ea typeface="Gill Sans" charset="0"/>
              <a:cs typeface="Gill Sans" charset="0"/>
            </a:endParaRPr>
          </a:p>
        </p:txBody>
      </p:sp>
      <p:sp>
        <p:nvSpPr>
          <p:cNvPr id="15" name="Rectangle 14"/>
          <p:cNvSpPr/>
          <p:nvPr/>
        </p:nvSpPr>
        <p:spPr>
          <a:xfrm>
            <a:off x="210432" y="5538708"/>
            <a:ext cx="4572000" cy="923330"/>
          </a:xfrm>
          <a:prstGeom prst="rect">
            <a:avLst/>
          </a:prstGeom>
        </p:spPr>
        <p:txBody>
          <a:bodyPr>
            <a:spAutoFit/>
          </a:bodyPr>
          <a:lstStyle/>
          <a:p>
            <a:r>
              <a:rPr lang="en-US" dirty="0" smtClean="0">
                <a:latin typeface="Gill Sans" charset="0"/>
                <a:ea typeface="Gill Sans" charset="0"/>
                <a:cs typeface="Gill Sans" charset="0"/>
              </a:rPr>
              <a:t>The source is localized within ~ 0.7 pc (!!)</a:t>
            </a:r>
          </a:p>
          <a:p>
            <a:r>
              <a:rPr lang="en-US" dirty="0" smtClean="0">
                <a:latin typeface="Gill Sans" charset="0"/>
                <a:ea typeface="Gill Sans" charset="0"/>
                <a:cs typeface="Gill Sans" charset="0"/>
              </a:rPr>
              <a:t>  &amp; </a:t>
            </a:r>
            <a:r>
              <a:rPr lang="en-US" dirty="0" smtClean="0">
                <a:solidFill>
                  <a:srgbClr val="FF0000"/>
                </a:solidFill>
                <a:latin typeface="Gill Sans" charset="0"/>
                <a:ea typeface="Gill Sans" charset="0"/>
                <a:cs typeface="Gill Sans" charset="0"/>
              </a:rPr>
              <a:t>associated with a star forming region </a:t>
            </a:r>
            <a:r>
              <a:rPr lang="is-IS" dirty="0" smtClean="0">
                <a:latin typeface="Gill Sans" charset="0"/>
                <a:ea typeface="Gill Sans" charset="0"/>
                <a:cs typeface="Gill Sans" charset="0"/>
              </a:rPr>
              <a:t>…</a:t>
            </a:r>
            <a:endParaRPr lang="en-US" dirty="0" smtClean="0">
              <a:latin typeface="Gill Sans" charset="0"/>
              <a:ea typeface="Gill Sans" charset="0"/>
              <a:cs typeface="Gill Sans" charset="0"/>
            </a:endParaRPr>
          </a:p>
          <a:p>
            <a:endParaRPr lang="en-US" dirty="0">
              <a:latin typeface="Gill Sans" charset="0"/>
              <a:ea typeface="Gill Sans" charset="0"/>
              <a:cs typeface="Gill Sans" charset="0"/>
            </a:endParaRPr>
          </a:p>
        </p:txBody>
      </p:sp>
    </p:spTree>
    <p:extLst>
      <p:ext uri="{BB962C8B-B14F-4D97-AF65-F5344CB8AC3E}">
        <p14:creationId xmlns:p14="http://schemas.microsoft.com/office/powerpoint/2010/main" val="1891455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6581" y="5940850"/>
            <a:ext cx="5145448" cy="954107"/>
          </a:xfrm>
          <a:prstGeom prst="rect">
            <a:avLst/>
          </a:prstGeom>
          <a:noFill/>
        </p:spPr>
        <p:txBody>
          <a:bodyPr wrap="none" rtlCol="0">
            <a:spAutoFit/>
          </a:bodyPr>
          <a:lstStyle/>
          <a:p>
            <a:r>
              <a:rPr lang="en-US" sz="2800" dirty="0">
                <a:latin typeface="Gill Sans" charset="0"/>
                <a:ea typeface="Gill Sans" charset="0"/>
                <a:cs typeface="Gill Sans" charset="0"/>
              </a:rPr>
              <a:t>s</a:t>
            </a:r>
            <a:r>
              <a:rPr lang="en-US" sz="2800" dirty="0" smtClean="0">
                <a:latin typeface="Gill Sans" charset="0"/>
                <a:ea typeface="Gill Sans" charset="0"/>
                <a:cs typeface="Gill Sans" charset="0"/>
              </a:rPr>
              <a:t>mells like a young neutron star</a:t>
            </a:r>
            <a:r>
              <a:rPr lang="is-IS" sz="2800" dirty="0" smtClean="0">
                <a:latin typeface="Gill Sans" charset="0"/>
                <a:ea typeface="Gill Sans" charset="0"/>
                <a:cs typeface="Gill Sans" charset="0"/>
              </a:rPr>
              <a:t>…</a:t>
            </a:r>
            <a:endParaRPr lang="en-US" sz="2800" dirty="0" smtClean="0">
              <a:latin typeface="Gill Sans" charset="0"/>
              <a:ea typeface="Gill Sans" charset="0"/>
              <a:cs typeface="Gill Sans" charset="0"/>
            </a:endParaRPr>
          </a:p>
          <a:p>
            <a:endParaRPr lang="en-US" sz="2800" dirty="0" smtClean="0">
              <a:latin typeface="Gill Sans" charset="0"/>
              <a:ea typeface="Gill Sans" charset="0"/>
              <a:cs typeface="Gill Sans" charset="0"/>
            </a:endParaRPr>
          </a:p>
        </p:txBody>
      </p:sp>
      <p:sp>
        <p:nvSpPr>
          <p:cNvPr id="4" name="テキスト ボックス 11"/>
          <p:cNvSpPr txBox="1"/>
          <p:nvPr/>
        </p:nvSpPr>
        <p:spPr>
          <a:xfrm>
            <a:off x="5584915" y="6279405"/>
            <a:ext cx="3418247" cy="276999"/>
          </a:xfrm>
          <a:prstGeom prst="rect">
            <a:avLst/>
          </a:prstGeom>
          <a:solidFill>
            <a:srgbClr val="FFFF00"/>
          </a:solidFill>
        </p:spPr>
        <p:txBody>
          <a:bodyPr wrap="square" rtlCol="0">
            <a:spAutoFit/>
          </a:bodyPr>
          <a:lstStyle/>
          <a:p>
            <a:pPr algn="ctr"/>
            <a:r>
              <a:rPr lang="en-US" altLang="ja-JP" sz="1200" dirty="0" err="1" smtClean="0">
                <a:latin typeface="Gill Sans"/>
                <a:cs typeface="Gill Sans"/>
              </a:rPr>
              <a:t>Popov</a:t>
            </a:r>
            <a:r>
              <a:rPr kumimoji="1" lang="en-US" altLang="ja-JP" sz="1200" dirty="0" err="1" smtClean="0">
                <a:latin typeface="Gill Sans"/>
                <a:cs typeface="Gill Sans"/>
              </a:rPr>
              <a:t>&amp;Postnov</a:t>
            </a:r>
            <a:r>
              <a:rPr kumimoji="1" lang="en-US" altLang="ja-JP" sz="1200" dirty="0" smtClean="0">
                <a:latin typeface="Gill Sans"/>
                <a:cs typeface="Gill Sans"/>
              </a:rPr>
              <a:t> 08; Thornton+13; </a:t>
            </a:r>
            <a:r>
              <a:rPr kumimoji="1" lang="en-US" altLang="ja-JP" sz="1200" dirty="0" err="1" smtClean="0">
                <a:latin typeface="Gill Sans"/>
                <a:cs typeface="Gill Sans"/>
              </a:rPr>
              <a:t>Lyubarsky</a:t>
            </a:r>
            <a:r>
              <a:rPr kumimoji="1" lang="en-US" altLang="ja-JP" sz="1200" dirty="0" smtClean="0">
                <a:latin typeface="Gill Sans"/>
                <a:cs typeface="Gill Sans"/>
              </a:rPr>
              <a:t> 14</a:t>
            </a:r>
            <a:endParaRPr kumimoji="1" lang="ja-JP" altLang="en-US" sz="1200" dirty="0">
              <a:latin typeface="Gill Sans"/>
              <a:cs typeface="Gill Sans"/>
            </a:endParaRPr>
          </a:p>
        </p:txBody>
      </p:sp>
      <p:sp>
        <p:nvSpPr>
          <p:cNvPr id="5" name="テキスト ボックス 11"/>
          <p:cNvSpPr txBox="1"/>
          <p:nvPr/>
        </p:nvSpPr>
        <p:spPr>
          <a:xfrm>
            <a:off x="5584915" y="6009151"/>
            <a:ext cx="3418247" cy="276999"/>
          </a:xfrm>
          <a:prstGeom prst="rect">
            <a:avLst/>
          </a:prstGeom>
          <a:solidFill>
            <a:srgbClr val="FFFF00"/>
          </a:solidFill>
        </p:spPr>
        <p:txBody>
          <a:bodyPr wrap="square" rtlCol="0">
            <a:spAutoFit/>
          </a:bodyPr>
          <a:lstStyle/>
          <a:p>
            <a:r>
              <a:rPr lang="en-US" sz="1200" dirty="0" smtClean="0">
                <a:latin typeface="Gill Sans" charset="0"/>
                <a:ea typeface="Gill Sans" charset="0"/>
                <a:cs typeface="Gill Sans" charset="0"/>
              </a:rPr>
              <a:t> </a:t>
            </a:r>
            <a:r>
              <a:rPr lang="en-US" sz="1200" dirty="0" err="1" smtClean="0">
                <a:latin typeface="Gill Sans" charset="0"/>
                <a:ea typeface="Gill Sans" charset="0"/>
                <a:cs typeface="Gill Sans" charset="0"/>
              </a:rPr>
              <a:t>Cordes&amp;Wasserman</a:t>
            </a:r>
            <a:r>
              <a:rPr lang="en-US" sz="1200" dirty="0" smtClean="0">
                <a:latin typeface="Gill Sans" charset="0"/>
                <a:ea typeface="Gill Sans" charset="0"/>
                <a:cs typeface="Gill Sans" charset="0"/>
              </a:rPr>
              <a:t> 16</a:t>
            </a:r>
            <a:r>
              <a:rPr lang="en-US" sz="1200" dirty="0">
                <a:latin typeface="Gill Sans" charset="0"/>
                <a:ea typeface="Gill Sans" charset="0"/>
                <a:cs typeface="Gill Sans" charset="0"/>
              </a:rPr>
              <a:t>; </a:t>
            </a:r>
            <a:r>
              <a:rPr lang="en-US" sz="1200" dirty="0" smtClean="0">
                <a:latin typeface="Gill Sans" charset="0"/>
                <a:ea typeface="Gill Sans" charset="0"/>
                <a:cs typeface="Gill Sans" charset="0"/>
              </a:rPr>
              <a:t>Connor+16; Lyutikov+16 </a:t>
            </a:r>
            <a:endParaRPr lang="en-US" sz="1200" dirty="0">
              <a:latin typeface="Gill Sans" charset="0"/>
              <a:ea typeface="Gill Sans" charset="0"/>
              <a:cs typeface="Gill Sans" charset="0"/>
            </a:endParaRPr>
          </a:p>
        </p:txBody>
      </p:sp>
      <p:pic>
        <p:nvPicPr>
          <p:cNvPr id="5122" name="Picture 2" descr="http://www.scarymommy.com/wp-content/uploads/2017/06/shutterstock_shutterstock_212684635-2.jpg?w=7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433" y="1233075"/>
            <a:ext cx="7304567" cy="41114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6581" y="378045"/>
            <a:ext cx="8140242" cy="1361911"/>
          </a:xfrm>
          <a:prstGeom prst="rect">
            <a:avLst/>
          </a:prstGeom>
          <a:noFill/>
        </p:spPr>
        <p:txBody>
          <a:bodyPr wrap="none" rtlCol="0">
            <a:spAutoFit/>
          </a:bodyPr>
          <a:lstStyle/>
          <a:p>
            <a:r>
              <a:rPr lang="en-US" sz="2400" dirty="0" smtClean="0">
                <a:latin typeface="Gill Sans" charset="0"/>
                <a:ea typeface="Gill Sans" charset="0"/>
                <a:cs typeface="Gill Sans" charset="0"/>
              </a:rPr>
              <a:t>Highly coherent </a:t>
            </a:r>
            <a:r>
              <a:rPr lang="en-US" sz="2400" dirty="0" err="1" smtClean="0">
                <a:latin typeface="Gill Sans" charset="0"/>
                <a:ea typeface="Gill Sans" charset="0"/>
                <a:cs typeface="Gill Sans" charset="0"/>
              </a:rPr>
              <a:t>ms</a:t>
            </a:r>
            <a:r>
              <a:rPr lang="en-US" sz="2400" dirty="0" smtClean="0">
                <a:latin typeface="Gill Sans" charset="0"/>
                <a:ea typeface="Gill Sans" charset="0"/>
                <a:cs typeface="Gill Sans" charset="0"/>
              </a:rPr>
              <a:t> radio bursts from a star-forming region? </a:t>
            </a:r>
            <a:r>
              <a:rPr lang="is-IS" sz="2400" dirty="0" smtClean="0">
                <a:latin typeface="Gill Sans" charset="0"/>
                <a:ea typeface="Gill Sans" charset="0"/>
                <a:cs typeface="Gill Sans" charset="0"/>
              </a:rPr>
              <a:t>… </a:t>
            </a:r>
            <a:endParaRPr lang="en-US" sz="2400" dirty="0" smtClean="0">
              <a:latin typeface="Gill Sans" charset="0"/>
              <a:ea typeface="Gill Sans" charset="0"/>
              <a:cs typeface="Gill Sans" charset="0"/>
            </a:endParaRPr>
          </a:p>
          <a:p>
            <a:endParaRPr lang="en-US" sz="1050" dirty="0" smtClean="0">
              <a:latin typeface="Gill Sans" charset="0"/>
              <a:ea typeface="Gill Sans" charset="0"/>
              <a:cs typeface="Gill Sans" charset="0"/>
            </a:endParaRPr>
          </a:p>
          <a:p>
            <a:r>
              <a:rPr lang="en-US" sz="2400" dirty="0" smtClean="0">
                <a:latin typeface="Gill Sans" charset="0"/>
                <a:ea typeface="Gill Sans" charset="0"/>
                <a:cs typeface="Gill Sans" charset="0"/>
              </a:rPr>
              <a:t>A Crab-PWN-like radio counterpart? </a:t>
            </a:r>
            <a:r>
              <a:rPr lang="is-IS" sz="2400" dirty="0" smtClean="0">
                <a:latin typeface="Gill Sans" charset="0"/>
                <a:ea typeface="Gill Sans" charset="0"/>
                <a:cs typeface="Gill Sans" charset="0"/>
              </a:rPr>
              <a:t>…</a:t>
            </a:r>
            <a:endParaRPr lang="en-US" sz="2400" dirty="0" smtClean="0">
              <a:latin typeface="Gill Sans" charset="0"/>
              <a:ea typeface="Gill Sans" charset="0"/>
              <a:cs typeface="Gill Sans" charset="0"/>
            </a:endParaRPr>
          </a:p>
          <a:p>
            <a:endParaRPr lang="en-US" sz="2400" dirty="0">
              <a:latin typeface="Gill Sans" charset="0"/>
              <a:ea typeface="Gill Sans" charset="0"/>
              <a:cs typeface="Gill Sans" charset="0"/>
            </a:endParaRPr>
          </a:p>
        </p:txBody>
      </p:sp>
      <p:pic>
        <p:nvPicPr>
          <p:cNvPr id="9" name="Picture 4" descr="handra-cr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54129">
            <a:off x="2257021" y="2006789"/>
            <a:ext cx="3263060" cy="3263060"/>
          </a:xfrm>
          <a:prstGeom prst="rect">
            <a:avLst/>
          </a:prstGeom>
          <a:noFill/>
          <a:effectLst>
            <a:softEdge rad="457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733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latin typeface="Gill Sans" charset="0"/>
                <a:ea typeface="Gill Sans" charset="0"/>
                <a:cs typeface="Gill Sans" charset="0"/>
              </a:rPr>
              <a:t>2</a:t>
            </a:r>
            <a:r>
              <a:rPr lang="en-US" sz="4000" dirty="0" smtClean="0">
                <a:latin typeface="Gill Sans" charset="0"/>
                <a:ea typeface="Gill Sans" charset="0"/>
                <a:cs typeface="Gill Sans" charset="0"/>
              </a:rPr>
              <a:t>.  An FRB in a bottle?</a:t>
            </a:r>
            <a:endParaRPr lang="en-US" sz="4000" dirty="0">
              <a:latin typeface="Gill Sans" charset="0"/>
              <a:ea typeface="Gill Sans" charset="0"/>
              <a:cs typeface="Gill Sans" charset="0"/>
            </a:endParaRPr>
          </a:p>
        </p:txBody>
      </p:sp>
    </p:spTree>
    <p:extLst>
      <p:ext uri="{BB962C8B-B14F-4D97-AF65-F5344CB8AC3E}">
        <p14:creationId xmlns:p14="http://schemas.microsoft.com/office/powerpoint/2010/main" val="674383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tp://blogs.discovermagazine.com/d-brief/files/2016/11/fast-radio-bur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689" y="0"/>
            <a:ext cx="1220284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andra-cr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736">
            <a:off x="6017536" y="-229313"/>
            <a:ext cx="3262304" cy="3262304"/>
          </a:xfrm>
          <a:prstGeom prst="rect">
            <a:avLst/>
          </a:prstGeom>
          <a:noFill/>
          <a:effectLst>
            <a:softEdge rad="7874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314266" y="183256"/>
            <a:ext cx="9144000" cy="1304645"/>
          </a:xfrm>
        </p:spPr>
        <p:txBody>
          <a:bodyPr>
            <a:normAutofit/>
          </a:bodyPr>
          <a:lstStyle/>
          <a:p>
            <a:r>
              <a:rPr lang="en-US" sz="5400" dirty="0" smtClean="0">
                <a:solidFill>
                  <a:schemeClr val="bg1"/>
                </a:solidFill>
                <a:latin typeface="Gill Sans MT" charset="0"/>
                <a:ea typeface="Gill Sans MT" charset="0"/>
                <a:cs typeface="Gill Sans MT" charset="0"/>
              </a:rPr>
              <a:t>An FRB in a bottle? </a:t>
            </a:r>
            <a:endParaRPr lang="en-US" sz="5400" dirty="0">
              <a:solidFill>
                <a:schemeClr val="bg1"/>
              </a:solidFill>
              <a:latin typeface="Gill Sans MT" charset="0"/>
              <a:ea typeface="Gill Sans MT" charset="0"/>
              <a:cs typeface="Gill Sans MT" charset="0"/>
            </a:endParaRPr>
          </a:p>
        </p:txBody>
      </p:sp>
      <p:sp>
        <p:nvSpPr>
          <p:cNvPr id="7" name="Title 1"/>
          <p:cNvSpPr txBox="1">
            <a:spLocks/>
          </p:cNvSpPr>
          <p:nvPr/>
        </p:nvSpPr>
        <p:spPr>
          <a:xfrm>
            <a:off x="4144713" y="2971373"/>
            <a:ext cx="5214445" cy="1761985"/>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0" dirty="0" smtClean="0">
                <a:solidFill>
                  <a:schemeClr val="bg1"/>
                </a:solidFill>
                <a:latin typeface="Gill Sans MT" charset="0"/>
                <a:ea typeface="Gill Sans MT" charset="0"/>
                <a:cs typeface="Gill Sans MT" charset="0"/>
              </a:rPr>
              <a:t> Or a bubble?</a:t>
            </a:r>
          </a:p>
          <a:p>
            <a:r>
              <a:rPr lang="en-US" sz="9300" dirty="0">
                <a:solidFill>
                  <a:schemeClr val="bg1"/>
                </a:solidFill>
                <a:latin typeface="Gill Sans MT" charset="0"/>
                <a:ea typeface="Gill Sans MT" charset="0"/>
                <a:cs typeface="Gill Sans MT" charset="0"/>
              </a:rPr>
              <a:t> </a:t>
            </a:r>
            <a:r>
              <a:rPr lang="en-US" sz="9300" dirty="0" smtClean="0">
                <a:solidFill>
                  <a:schemeClr val="bg1"/>
                </a:solidFill>
                <a:latin typeface="Gill Sans MT" charset="0"/>
                <a:ea typeface="Gill Sans MT" charset="0"/>
                <a:cs typeface="Gill Sans MT" charset="0"/>
              </a:rPr>
              <a:t>     </a:t>
            </a:r>
            <a:r>
              <a:rPr lang="en-US" sz="5400" dirty="0" smtClean="0">
                <a:solidFill>
                  <a:srgbClr val="FFFF00"/>
                </a:solidFill>
                <a:latin typeface="Gill Sans MT" charset="0"/>
                <a:ea typeface="Gill Sans MT" charset="0"/>
                <a:cs typeface="Gill Sans MT" charset="0"/>
              </a:rPr>
              <a:t>= pulsar wind nebula</a:t>
            </a:r>
          </a:p>
          <a:p>
            <a:endParaRPr lang="en-US" sz="2100" dirty="0">
              <a:solidFill>
                <a:srgbClr val="FFFF00"/>
              </a:solidFill>
              <a:latin typeface="Gill Sans MT" charset="0"/>
              <a:ea typeface="Gill Sans MT" charset="0"/>
              <a:cs typeface="Gill Sans MT" charset="0"/>
            </a:endParaRPr>
          </a:p>
          <a:p>
            <a:r>
              <a:rPr lang="en-US" sz="5400" dirty="0" smtClean="0">
                <a:solidFill>
                  <a:srgbClr val="FFFF00"/>
                </a:solidFill>
                <a:latin typeface="Gill Sans MT" charset="0"/>
                <a:ea typeface="Gill Sans MT" charset="0"/>
                <a:cs typeface="Gill Sans MT" charset="0"/>
              </a:rPr>
              <a:t>            &amp; supernova remnant </a:t>
            </a:r>
            <a:endParaRPr lang="en-US" sz="5400" dirty="0">
              <a:solidFill>
                <a:srgbClr val="FFFF00"/>
              </a:solidFill>
              <a:latin typeface="Gill Sans MT" charset="0"/>
              <a:ea typeface="Gill Sans MT" charset="0"/>
              <a:cs typeface="Gill Sans MT" charset="0"/>
            </a:endParaRPr>
          </a:p>
        </p:txBody>
      </p:sp>
    </p:spTree>
    <p:extLst>
      <p:ext uri="{BB962C8B-B14F-4D97-AF65-F5344CB8AC3E}">
        <p14:creationId xmlns:p14="http://schemas.microsoft.com/office/powerpoint/2010/main" val="1575166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a:spLocks noChangeAspect="1"/>
          </p:cNvSpPr>
          <p:nvPr/>
        </p:nvSpPr>
        <p:spPr>
          <a:xfrm>
            <a:off x="184812" y="3014457"/>
            <a:ext cx="3004504" cy="3004504"/>
          </a:xfrm>
          <a:prstGeom prst="ellipse">
            <a:avLst/>
          </a:prstGeom>
          <a:gradFill flip="none" rotWithShape="1">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a:spLocks noChangeAspect="1"/>
          </p:cNvSpPr>
          <p:nvPr/>
        </p:nvSpPr>
        <p:spPr>
          <a:xfrm>
            <a:off x="513418" y="3348339"/>
            <a:ext cx="2347293" cy="2347293"/>
          </a:xfrm>
          <a:prstGeom prst="ellipse">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a:spLocks noChangeAspect="1"/>
          </p:cNvSpPr>
          <p:nvPr/>
        </p:nvSpPr>
        <p:spPr>
          <a:xfrm>
            <a:off x="817443" y="3632791"/>
            <a:ext cx="1739243" cy="1739243"/>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6" name="Group 45"/>
          <p:cNvGrpSpPr/>
          <p:nvPr/>
        </p:nvGrpSpPr>
        <p:grpSpPr>
          <a:xfrm rot="16200000">
            <a:off x="1596778" y="4302876"/>
            <a:ext cx="180572" cy="433656"/>
            <a:chOff x="932704" y="2655343"/>
            <a:chExt cx="553769" cy="1329917"/>
          </a:xfrm>
        </p:grpSpPr>
        <p:sp>
          <p:nvSpPr>
            <p:cNvPr id="48" name="Freeform 47"/>
            <p:cNvSpPr/>
            <p:nvPr/>
          </p:nvSpPr>
          <p:spPr>
            <a:xfrm>
              <a:off x="932704" y="2655343"/>
              <a:ext cx="467738" cy="613484"/>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49" name="Freeform 48"/>
            <p:cNvSpPr/>
            <p:nvPr/>
          </p:nvSpPr>
          <p:spPr>
            <a:xfrm rot="20630758" flipV="1">
              <a:off x="975269" y="3381764"/>
              <a:ext cx="511204" cy="603496"/>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0" name="Freeform 49"/>
            <p:cNvSpPr/>
            <p:nvPr/>
          </p:nvSpPr>
          <p:spPr>
            <a:xfrm rot="20630758" flipV="1">
              <a:off x="1109212" y="3388157"/>
              <a:ext cx="265340" cy="357682"/>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1" name="Freeform 50"/>
            <p:cNvSpPr/>
            <p:nvPr/>
          </p:nvSpPr>
          <p:spPr>
            <a:xfrm rot="20923009">
              <a:off x="1126063" y="2866420"/>
              <a:ext cx="121985" cy="329827"/>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2" name="Oval 18"/>
            <p:cNvSpPr>
              <a:spLocks noChangeAspect="1" noChangeArrowheads="1"/>
            </p:cNvSpPr>
            <p:nvPr/>
          </p:nvSpPr>
          <p:spPr bwMode="auto">
            <a:xfrm>
              <a:off x="1077948" y="3138856"/>
              <a:ext cx="329184" cy="329184"/>
            </a:xfrm>
            <a:prstGeom prst="ellipse">
              <a:avLst/>
            </a:prstGeom>
            <a:gradFill flip="none" rotWithShape="1">
              <a:gsLst>
                <a:gs pos="0">
                  <a:srgbClr val="0070C0"/>
                </a:gs>
                <a:gs pos="50000">
                  <a:srgbClr val="7030A0"/>
                </a:gs>
                <a:gs pos="100000">
                  <a:srgbClr val="FF40FF"/>
                </a:gs>
              </a:gsLst>
              <a:path path="circle">
                <a:fillToRect l="50000" t="50000" r="50000" b="50000"/>
              </a:path>
              <a:tileRect/>
            </a:gradFill>
            <a:ln w="9525">
              <a:noFill/>
              <a:round/>
              <a:headEnd/>
              <a:tailEnd/>
            </a:ln>
            <a:effectLst/>
          </p:spPr>
          <p:txBody>
            <a:bodyPr wrap="none" anchor="ctr">
              <a:prstTxWarp prst="textNoShape">
                <a:avLst/>
              </a:prstTxWarp>
            </a:bodyPr>
            <a:lstStyle/>
            <a:p>
              <a:pPr algn="ctr"/>
              <a:endParaRPr lang="en-US" altLang="ja-JP" sz="1620" dirty="0">
                <a:latin typeface="Gill Sans" charset="0"/>
                <a:ea typeface="Gill Sans" charset="0"/>
                <a:cs typeface="Gill Sans" charset="0"/>
              </a:endParaRPr>
            </a:p>
          </p:txBody>
        </p:sp>
      </p:grpSp>
      <p:sp>
        <p:nvSpPr>
          <p:cNvPr id="53" name="Oval 52"/>
          <p:cNvSpPr>
            <a:spLocks noChangeAspect="1"/>
          </p:cNvSpPr>
          <p:nvPr/>
        </p:nvSpPr>
        <p:spPr>
          <a:xfrm>
            <a:off x="4958406" y="2569483"/>
            <a:ext cx="3902188" cy="3902189"/>
          </a:xfrm>
          <a:prstGeom prst="ellipse">
            <a:avLst/>
          </a:prstGeom>
          <a:gradFill flip="none" rotWithShape="1">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p:cNvSpPr>
            <a:spLocks noChangeAspect="1"/>
          </p:cNvSpPr>
          <p:nvPr/>
        </p:nvSpPr>
        <p:spPr>
          <a:xfrm>
            <a:off x="5309890" y="2922594"/>
            <a:ext cx="3188229" cy="3188229"/>
          </a:xfrm>
          <a:prstGeom prst="ellipse">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p:cNvSpPr>
            <a:spLocks noChangeAspect="1"/>
          </p:cNvSpPr>
          <p:nvPr/>
        </p:nvSpPr>
        <p:spPr>
          <a:xfrm>
            <a:off x="5710475" y="3322960"/>
            <a:ext cx="2398051" cy="2398051"/>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8" name="Group 57"/>
          <p:cNvGrpSpPr/>
          <p:nvPr/>
        </p:nvGrpSpPr>
        <p:grpSpPr>
          <a:xfrm rot="16200000">
            <a:off x="6819214" y="4302878"/>
            <a:ext cx="180572" cy="433656"/>
            <a:chOff x="932704" y="2655343"/>
            <a:chExt cx="553769" cy="1329917"/>
          </a:xfrm>
        </p:grpSpPr>
        <p:sp>
          <p:nvSpPr>
            <p:cNvPr id="60" name="Freeform 59"/>
            <p:cNvSpPr/>
            <p:nvPr/>
          </p:nvSpPr>
          <p:spPr>
            <a:xfrm>
              <a:off x="932704" y="2655343"/>
              <a:ext cx="467738" cy="613484"/>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1" name="Freeform 60"/>
            <p:cNvSpPr/>
            <p:nvPr/>
          </p:nvSpPr>
          <p:spPr>
            <a:xfrm rot="20630758" flipV="1">
              <a:off x="975269" y="3381764"/>
              <a:ext cx="511204" cy="603496"/>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2" name="Freeform 61"/>
            <p:cNvSpPr/>
            <p:nvPr/>
          </p:nvSpPr>
          <p:spPr>
            <a:xfrm rot="20630758" flipV="1">
              <a:off x="1109212" y="3388157"/>
              <a:ext cx="265340" cy="357682"/>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3" name="Freeform 62"/>
            <p:cNvSpPr/>
            <p:nvPr/>
          </p:nvSpPr>
          <p:spPr>
            <a:xfrm rot="20923009">
              <a:off x="1126063" y="2866420"/>
              <a:ext cx="121985" cy="329827"/>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4" name="Oval 18"/>
            <p:cNvSpPr>
              <a:spLocks noChangeAspect="1" noChangeArrowheads="1"/>
            </p:cNvSpPr>
            <p:nvPr/>
          </p:nvSpPr>
          <p:spPr bwMode="auto">
            <a:xfrm>
              <a:off x="1077948" y="3138856"/>
              <a:ext cx="329184" cy="329184"/>
            </a:xfrm>
            <a:prstGeom prst="ellipse">
              <a:avLst/>
            </a:prstGeom>
            <a:gradFill flip="none" rotWithShape="1">
              <a:gsLst>
                <a:gs pos="0">
                  <a:srgbClr val="0070C0"/>
                </a:gs>
                <a:gs pos="50000">
                  <a:srgbClr val="7030A0"/>
                </a:gs>
                <a:gs pos="100000">
                  <a:srgbClr val="FF40FF"/>
                </a:gs>
              </a:gsLst>
              <a:path path="circle">
                <a:fillToRect l="50000" t="50000" r="50000" b="50000"/>
              </a:path>
              <a:tileRect/>
            </a:gradFill>
            <a:ln w="9525">
              <a:noFill/>
              <a:round/>
              <a:headEnd/>
              <a:tailEnd/>
            </a:ln>
            <a:effectLst/>
          </p:spPr>
          <p:txBody>
            <a:bodyPr wrap="none" anchor="ctr">
              <a:prstTxWarp prst="textNoShape">
                <a:avLst/>
              </a:prstTxWarp>
            </a:bodyPr>
            <a:lstStyle/>
            <a:p>
              <a:pPr algn="ctr"/>
              <a:endParaRPr lang="en-US" altLang="ja-JP" sz="1620" dirty="0">
                <a:latin typeface="Gill Sans" charset="0"/>
                <a:ea typeface="Gill Sans" charset="0"/>
                <a:cs typeface="Gill Sans" charset="0"/>
              </a:endParaRPr>
            </a:p>
          </p:txBody>
        </p:sp>
      </p:grpSp>
      <p:sp>
        <p:nvSpPr>
          <p:cNvPr id="65" name="Right Arrow 64"/>
          <p:cNvSpPr/>
          <p:nvPr/>
        </p:nvSpPr>
        <p:spPr>
          <a:xfrm>
            <a:off x="3527179" y="4161105"/>
            <a:ext cx="1005366" cy="711206"/>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7" name="Straight Arrow Connector 66"/>
          <p:cNvCxnSpPr/>
          <p:nvPr/>
        </p:nvCxnSpPr>
        <p:spPr>
          <a:xfrm flipV="1">
            <a:off x="1847383" y="3968207"/>
            <a:ext cx="387469" cy="3747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1129761" y="3961736"/>
            <a:ext cx="389016" cy="3812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1093869" y="4671897"/>
            <a:ext cx="397839" cy="3607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855423" y="4671897"/>
            <a:ext cx="370621" cy="3607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Freeform 6"/>
          <p:cNvSpPr>
            <a:spLocks/>
          </p:cNvSpPr>
          <p:nvPr/>
        </p:nvSpPr>
        <p:spPr bwMode="auto">
          <a:xfrm rot="2567503">
            <a:off x="838239" y="3705256"/>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2" name="Freeform 6"/>
          <p:cNvSpPr>
            <a:spLocks/>
          </p:cNvSpPr>
          <p:nvPr/>
        </p:nvSpPr>
        <p:spPr bwMode="auto">
          <a:xfrm rot="5178870">
            <a:off x="1531710" y="3427426"/>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3" name="Freeform 6"/>
          <p:cNvSpPr>
            <a:spLocks/>
          </p:cNvSpPr>
          <p:nvPr/>
        </p:nvSpPr>
        <p:spPr bwMode="auto">
          <a:xfrm rot="7782946">
            <a:off x="783526" y="5115862"/>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4" name="Freeform 6"/>
          <p:cNvSpPr>
            <a:spLocks/>
          </p:cNvSpPr>
          <p:nvPr/>
        </p:nvSpPr>
        <p:spPr bwMode="auto">
          <a:xfrm rot="7959562">
            <a:off x="2303874" y="3743548"/>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5" name="Freeform 6"/>
          <p:cNvSpPr>
            <a:spLocks/>
          </p:cNvSpPr>
          <p:nvPr/>
        </p:nvSpPr>
        <p:spPr bwMode="auto">
          <a:xfrm rot="5178870">
            <a:off x="1528443" y="5461958"/>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7" name="Freeform 6"/>
          <p:cNvSpPr>
            <a:spLocks/>
          </p:cNvSpPr>
          <p:nvPr/>
        </p:nvSpPr>
        <p:spPr bwMode="auto">
          <a:xfrm rot="2567503">
            <a:off x="2305705" y="5121807"/>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8" name="Freeform 6"/>
          <p:cNvSpPr>
            <a:spLocks/>
          </p:cNvSpPr>
          <p:nvPr/>
        </p:nvSpPr>
        <p:spPr bwMode="auto">
          <a:xfrm>
            <a:off x="2566849" y="4461991"/>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9" name="Freeform 6"/>
          <p:cNvSpPr>
            <a:spLocks/>
          </p:cNvSpPr>
          <p:nvPr/>
        </p:nvSpPr>
        <p:spPr bwMode="auto">
          <a:xfrm>
            <a:off x="533771" y="4430672"/>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nvGrpSpPr>
          <p:cNvPr id="98" name="Group 97"/>
          <p:cNvGrpSpPr>
            <a:grpSpLocks noChangeAspect="1"/>
          </p:cNvGrpSpPr>
          <p:nvPr/>
        </p:nvGrpSpPr>
        <p:grpSpPr>
          <a:xfrm rot="1391468">
            <a:off x="107039" y="2945138"/>
            <a:ext cx="3160046" cy="3162032"/>
            <a:chOff x="1970624" y="5401735"/>
            <a:chExt cx="3481406" cy="3483590"/>
          </a:xfrm>
        </p:grpSpPr>
        <p:sp>
          <p:nvSpPr>
            <p:cNvPr id="90" name="Freeform 6"/>
            <p:cNvSpPr>
              <a:spLocks/>
            </p:cNvSpPr>
            <p:nvPr/>
          </p:nvSpPr>
          <p:spPr bwMode="auto">
            <a:xfrm rot="2567503">
              <a:off x="2428153" y="592456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1" name="Freeform 6"/>
            <p:cNvSpPr>
              <a:spLocks/>
            </p:cNvSpPr>
            <p:nvPr/>
          </p:nvSpPr>
          <p:spPr bwMode="auto">
            <a:xfrm rot="5178870">
              <a:off x="3470238" y="550707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2" name="Freeform 6"/>
            <p:cNvSpPr>
              <a:spLocks/>
            </p:cNvSpPr>
            <p:nvPr/>
          </p:nvSpPr>
          <p:spPr bwMode="auto">
            <a:xfrm rot="7782946">
              <a:off x="2345934" y="804430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3" name="Freeform 6"/>
            <p:cNvSpPr>
              <a:spLocks/>
            </p:cNvSpPr>
            <p:nvPr/>
          </p:nvSpPr>
          <p:spPr bwMode="auto">
            <a:xfrm rot="7959562">
              <a:off x="4630577" y="598211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4" name="Freeform 6"/>
            <p:cNvSpPr>
              <a:spLocks/>
            </p:cNvSpPr>
            <p:nvPr/>
          </p:nvSpPr>
          <p:spPr bwMode="auto">
            <a:xfrm rot="5178870">
              <a:off x="3465328" y="856438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5" name="Freeform 94"/>
            <p:cNvSpPr>
              <a:spLocks/>
            </p:cNvSpPr>
            <p:nvPr/>
          </p:nvSpPr>
          <p:spPr bwMode="auto">
            <a:xfrm rot="2567503">
              <a:off x="4633329" y="8053234"/>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6" name="Freeform 6"/>
            <p:cNvSpPr>
              <a:spLocks/>
            </p:cNvSpPr>
            <p:nvPr/>
          </p:nvSpPr>
          <p:spPr bwMode="auto">
            <a:xfrm>
              <a:off x="5025753" y="7061722"/>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7" name="Freeform 6"/>
            <p:cNvSpPr>
              <a:spLocks/>
            </p:cNvSpPr>
            <p:nvPr/>
          </p:nvSpPr>
          <p:spPr bwMode="auto">
            <a:xfrm>
              <a:off x="1970624" y="7014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99" name="Group 98"/>
          <p:cNvGrpSpPr>
            <a:grpSpLocks noChangeAspect="1"/>
          </p:cNvGrpSpPr>
          <p:nvPr/>
        </p:nvGrpSpPr>
        <p:grpSpPr>
          <a:xfrm rot="1391468">
            <a:off x="5341870" y="2940967"/>
            <a:ext cx="3160046" cy="3162032"/>
            <a:chOff x="1970624" y="5401735"/>
            <a:chExt cx="3481406" cy="3483590"/>
          </a:xfrm>
        </p:grpSpPr>
        <p:sp>
          <p:nvSpPr>
            <p:cNvPr id="100" name="Freeform 6"/>
            <p:cNvSpPr>
              <a:spLocks/>
            </p:cNvSpPr>
            <p:nvPr/>
          </p:nvSpPr>
          <p:spPr bwMode="auto">
            <a:xfrm rot="2567503">
              <a:off x="2428153" y="592456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1" name="Freeform 6"/>
            <p:cNvSpPr>
              <a:spLocks/>
            </p:cNvSpPr>
            <p:nvPr/>
          </p:nvSpPr>
          <p:spPr bwMode="auto">
            <a:xfrm rot="5178870">
              <a:off x="3470238" y="550707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2" name="Freeform 6"/>
            <p:cNvSpPr>
              <a:spLocks/>
            </p:cNvSpPr>
            <p:nvPr/>
          </p:nvSpPr>
          <p:spPr bwMode="auto">
            <a:xfrm rot="7782946">
              <a:off x="2345934" y="804430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3" name="Freeform 6"/>
            <p:cNvSpPr>
              <a:spLocks/>
            </p:cNvSpPr>
            <p:nvPr/>
          </p:nvSpPr>
          <p:spPr bwMode="auto">
            <a:xfrm rot="7959562">
              <a:off x="4630577" y="598211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4" name="Freeform 103"/>
            <p:cNvSpPr>
              <a:spLocks/>
            </p:cNvSpPr>
            <p:nvPr/>
          </p:nvSpPr>
          <p:spPr bwMode="auto">
            <a:xfrm rot="5178870">
              <a:off x="3465328" y="856438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5" name="Freeform 104"/>
            <p:cNvSpPr>
              <a:spLocks/>
            </p:cNvSpPr>
            <p:nvPr/>
          </p:nvSpPr>
          <p:spPr bwMode="auto">
            <a:xfrm rot="2567503">
              <a:off x="4633329" y="8053234"/>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6" name="Freeform 6"/>
            <p:cNvSpPr>
              <a:spLocks/>
            </p:cNvSpPr>
            <p:nvPr/>
          </p:nvSpPr>
          <p:spPr bwMode="auto">
            <a:xfrm>
              <a:off x="5025753" y="7061722"/>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7" name="Freeform 6"/>
            <p:cNvSpPr>
              <a:spLocks/>
            </p:cNvSpPr>
            <p:nvPr/>
          </p:nvSpPr>
          <p:spPr bwMode="auto">
            <a:xfrm>
              <a:off x="1970624" y="7014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108" name="Group 107"/>
          <p:cNvGrpSpPr>
            <a:grpSpLocks noChangeAspect="1"/>
          </p:cNvGrpSpPr>
          <p:nvPr/>
        </p:nvGrpSpPr>
        <p:grpSpPr>
          <a:xfrm rot="1432961">
            <a:off x="4821280" y="2411514"/>
            <a:ext cx="4205270" cy="4216424"/>
            <a:chOff x="2042610" y="5438075"/>
            <a:chExt cx="3371092" cy="3380027"/>
          </a:xfrm>
        </p:grpSpPr>
        <p:sp>
          <p:nvSpPr>
            <p:cNvPr id="109" name="Freeform 6"/>
            <p:cNvSpPr>
              <a:spLocks/>
            </p:cNvSpPr>
            <p:nvPr/>
          </p:nvSpPr>
          <p:spPr bwMode="auto">
            <a:xfrm rot="2567503">
              <a:off x="2461722" y="5967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0" name="Freeform 6"/>
            <p:cNvSpPr>
              <a:spLocks/>
            </p:cNvSpPr>
            <p:nvPr/>
          </p:nvSpPr>
          <p:spPr bwMode="auto">
            <a:xfrm rot="5178870">
              <a:off x="3486328" y="554341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1" name="Freeform 6"/>
            <p:cNvSpPr>
              <a:spLocks/>
            </p:cNvSpPr>
            <p:nvPr/>
          </p:nvSpPr>
          <p:spPr bwMode="auto">
            <a:xfrm rot="7782946">
              <a:off x="2426658" y="803028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2" name="Freeform 6"/>
            <p:cNvSpPr>
              <a:spLocks/>
            </p:cNvSpPr>
            <p:nvPr/>
          </p:nvSpPr>
          <p:spPr bwMode="auto">
            <a:xfrm rot="7959562">
              <a:off x="4600293" y="599552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3" name="Freeform 112"/>
            <p:cNvSpPr>
              <a:spLocks/>
            </p:cNvSpPr>
            <p:nvPr/>
          </p:nvSpPr>
          <p:spPr bwMode="auto">
            <a:xfrm rot="5178870">
              <a:off x="3486271" y="849716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4" name="Freeform 113"/>
            <p:cNvSpPr>
              <a:spLocks/>
            </p:cNvSpPr>
            <p:nvPr/>
          </p:nvSpPr>
          <p:spPr bwMode="auto">
            <a:xfrm rot="2567503">
              <a:off x="4599068" y="802494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5" name="Freeform 6"/>
            <p:cNvSpPr>
              <a:spLocks/>
            </p:cNvSpPr>
            <p:nvPr/>
          </p:nvSpPr>
          <p:spPr bwMode="auto">
            <a:xfrm>
              <a:off x="4987425" y="705696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6" name="Freeform 6"/>
            <p:cNvSpPr>
              <a:spLocks/>
            </p:cNvSpPr>
            <p:nvPr/>
          </p:nvSpPr>
          <p:spPr bwMode="auto">
            <a:xfrm>
              <a:off x="2042610" y="6997277"/>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121" name="Group 120"/>
          <p:cNvGrpSpPr>
            <a:grpSpLocks noChangeAspect="1"/>
          </p:cNvGrpSpPr>
          <p:nvPr/>
        </p:nvGrpSpPr>
        <p:grpSpPr>
          <a:xfrm>
            <a:off x="6186888" y="3870174"/>
            <a:ext cx="1414937" cy="1328054"/>
            <a:chOff x="8265490" y="2589710"/>
            <a:chExt cx="1714568" cy="1609287"/>
          </a:xfrm>
        </p:grpSpPr>
        <p:cxnSp>
          <p:nvCxnSpPr>
            <p:cNvPr id="117" name="Straight Arrow Connector 116"/>
            <p:cNvCxnSpPr/>
            <p:nvPr/>
          </p:nvCxnSpPr>
          <p:spPr>
            <a:xfrm flipV="1">
              <a:off x="9397804" y="2599436"/>
              <a:ext cx="582254" cy="563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flipV="1">
              <a:off x="8319426" y="2589710"/>
              <a:ext cx="584579" cy="5728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8265490" y="3656877"/>
              <a:ext cx="597837" cy="5421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9409885" y="3656877"/>
              <a:ext cx="556936" cy="5421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2" name="TextBox 121"/>
          <p:cNvSpPr txBox="1"/>
          <p:nvPr/>
        </p:nvSpPr>
        <p:spPr>
          <a:xfrm>
            <a:off x="3221487" y="5621209"/>
            <a:ext cx="1928733" cy="369332"/>
          </a:xfrm>
          <a:prstGeom prst="rect">
            <a:avLst/>
          </a:prstGeom>
          <a:noFill/>
        </p:spPr>
        <p:txBody>
          <a:bodyPr wrap="none" rtlCol="0">
            <a:spAutoFit/>
          </a:bodyPr>
          <a:lstStyle/>
          <a:p>
            <a:r>
              <a:rPr lang="en-US" dirty="0">
                <a:latin typeface="Gill Sans" charset="0"/>
                <a:ea typeface="Gill Sans" charset="0"/>
                <a:cs typeface="Gill Sans" charset="0"/>
              </a:rPr>
              <a:t>pulsar wind nebula</a:t>
            </a:r>
          </a:p>
        </p:txBody>
      </p:sp>
      <p:sp>
        <p:nvSpPr>
          <p:cNvPr id="123" name="TextBox 122"/>
          <p:cNvSpPr txBox="1"/>
          <p:nvPr/>
        </p:nvSpPr>
        <p:spPr>
          <a:xfrm>
            <a:off x="3178510" y="6167036"/>
            <a:ext cx="1756763" cy="369332"/>
          </a:xfrm>
          <a:prstGeom prst="rect">
            <a:avLst/>
          </a:prstGeom>
          <a:noFill/>
        </p:spPr>
        <p:txBody>
          <a:bodyPr wrap="none" rtlCol="0">
            <a:spAutoFit/>
          </a:bodyPr>
          <a:lstStyle/>
          <a:p>
            <a:r>
              <a:rPr lang="en-US">
                <a:latin typeface="Gill Sans" charset="0"/>
                <a:ea typeface="Gill Sans" charset="0"/>
                <a:cs typeface="Gill Sans" charset="0"/>
              </a:rPr>
              <a:t>supernova ejecta</a:t>
            </a:r>
          </a:p>
        </p:txBody>
      </p:sp>
      <p:cxnSp>
        <p:nvCxnSpPr>
          <p:cNvPr id="125" name="Straight Connector 124"/>
          <p:cNvCxnSpPr/>
          <p:nvPr/>
        </p:nvCxnSpPr>
        <p:spPr>
          <a:xfrm flipH="1">
            <a:off x="5053567" y="5334311"/>
            <a:ext cx="675344" cy="477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22" idx="1"/>
          </p:cNvCxnSpPr>
          <p:nvPr/>
        </p:nvCxnSpPr>
        <p:spPr>
          <a:xfrm>
            <a:off x="2600359" y="5024803"/>
            <a:ext cx="621128" cy="781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3" idx="1"/>
          </p:cNvCxnSpPr>
          <p:nvPr/>
        </p:nvCxnSpPr>
        <p:spPr>
          <a:xfrm>
            <a:off x="2538738" y="5567788"/>
            <a:ext cx="639772" cy="7839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865698" y="5811694"/>
            <a:ext cx="779137" cy="569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72523" y="1238500"/>
            <a:ext cx="3114827" cy="338554"/>
          </a:xfrm>
          <a:prstGeom prst="rect">
            <a:avLst/>
          </a:prstGeom>
          <a:solidFill>
            <a:schemeClr val="tx1"/>
          </a:solidFill>
          <a:ln>
            <a:solidFill>
              <a:schemeClr val="tx1"/>
            </a:solidFill>
          </a:ln>
        </p:spPr>
        <p:txBody>
          <a:bodyPr wrap="none" rtlCol="0">
            <a:spAutoFit/>
          </a:bodyPr>
          <a:lstStyle/>
          <a:p>
            <a:pPr algn="ctr"/>
            <a:r>
              <a:rPr lang="en-US" sz="1600">
                <a:solidFill>
                  <a:schemeClr val="bg1"/>
                </a:solidFill>
                <a:latin typeface="Gill Sans" charset="0"/>
                <a:ea typeface="Gill Sans" charset="0"/>
                <a:cs typeface="Gill Sans" charset="0"/>
              </a:rPr>
              <a:t>~ a </a:t>
            </a:r>
            <a:r>
              <a:rPr lang="en-US" sz="1600" dirty="0">
                <a:solidFill>
                  <a:schemeClr val="bg1"/>
                </a:solidFill>
                <a:latin typeface="Gill Sans" charset="0"/>
                <a:ea typeface="Gill Sans" charset="0"/>
                <a:cs typeface="Gill Sans" charset="0"/>
              </a:rPr>
              <a:t>few months after the explosion</a:t>
            </a:r>
          </a:p>
        </p:txBody>
      </p:sp>
      <p:sp>
        <p:nvSpPr>
          <p:cNvPr id="163" name="TextBox 162"/>
          <p:cNvSpPr txBox="1"/>
          <p:nvPr/>
        </p:nvSpPr>
        <p:spPr>
          <a:xfrm>
            <a:off x="4298678" y="1576578"/>
            <a:ext cx="4919937" cy="830997"/>
          </a:xfrm>
          <a:prstGeom prst="rect">
            <a:avLst/>
          </a:prstGeom>
          <a:noFill/>
        </p:spPr>
        <p:txBody>
          <a:bodyPr wrap="none" rtlCol="0">
            <a:spAutoFit/>
          </a:bodyPr>
          <a:lstStyle/>
          <a:p>
            <a:r>
              <a:rPr lang="en-US" sz="1600" dirty="0">
                <a:latin typeface="Gill Sans" charset="0"/>
                <a:ea typeface="Gill Sans" charset="0"/>
                <a:cs typeface="Gill Sans" charset="0"/>
              </a:rPr>
              <a:t>The </a:t>
            </a:r>
            <a:r>
              <a:rPr lang="en-US" sz="1600" dirty="0" smtClean="0">
                <a:latin typeface="Gill Sans" charset="0"/>
                <a:ea typeface="Gill Sans" charset="0"/>
                <a:cs typeface="Gill Sans" charset="0"/>
              </a:rPr>
              <a:t>non-thermal pulsar wind nebula (PWN) </a:t>
            </a:r>
            <a:r>
              <a:rPr lang="en-US" sz="1600" dirty="0">
                <a:latin typeface="Gill Sans" charset="0"/>
                <a:ea typeface="Gill Sans" charset="0"/>
                <a:cs typeface="Gill Sans" charset="0"/>
              </a:rPr>
              <a:t>emission in </a:t>
            </a:r>
          </a:p>
          <a:p>
            <a:r>
              <a:rPr lang="en-US" sz="1600" dirty="0">
                <a:latin typeface="Gill Sans" charset="0"/>
                <a:ea typeface="Gill Sans" charset="0"/>
                <a:cs typeface="Gill Sans" charset="0"/>
              </a:rPr>
              <a:t>the </a:t>
            </a:r>
            <a:r>
              <a:rPr lang="en-US" sz="1600" dirty="0" smtClean="0">
                <a:latin typeface="Gill Sans" charset="0"/>
                <a:ea typeface="Gill Sans" charset="0"/>
                <a:cs typeface="Gill Sans" charset="0"/>
              </a:rPr>
              <a:t>radio </a:t>
            </a:r>
            <a:r>
              <a:rPr lang="en-US" sz="1600" dirty="0">
                <a:latin typeface="Gill Sans" charset="0"/>
                <a:ea typeface="Gill Sans" charset="0"/>
                <a:cs typeface="Gill Sans" charset="0"/>
              </a:rPr>
              <a:t>bands starts to escape the supernova ejecta. </a:t>
            </a:r>
            <a:endParaRPr lang="en-US" sz="1600" dirty="0" smtClean="0">
              <a:latin typeface="Gill Sans" charset="0"/>
              <a:ea typeface="Gill Sans" charset="0"/>
              <a:cs typeface="Gill Sans" charset="0"/>
            </a:endParaRPr>
          </a:p>
          <a:p>
            <a:r>
              <a:rPr lang="en-US" sz="1600" dirty="0" smtClean="0">
                <a:latin typeface="Gill Sans" charset="0"/>
                <a:ea typeface="Gill Sans" charset="0"/>
                <a:cs typeface="Gill Sans" charset="0"/>
                <a:sym typeface="Wingdings"/>
              </a:rPr>
              <a:t> </a:t>
            </a:r>
            <a:r>
              <a:rPr lang="en-US" sz="1600" dirty="0" smtClean="0">
                <a:solidFill>
                  <a:srgbClr val="FF0000"/>
                </a:solidFill>
                <a:latin typeface="Gill Sans" charset="0"/>
                <a:ea typeface="Gill Sans" charset="0"/>
                <a:cs typeface="Gill Sans" charset="0"/>
                <a:sym typeface="Wingdings"/>
              </a:rPr>
              <a:t>repeating FRBs and the persistent radio counterpart? </a:t>
            </a:r>
            <a:endParaRPr lang="en-US" sz="1600" dirty="0">
              <a:solidFill>
                <a:srgbClr val="FF0000"/>
              </a:solidFill>
              <a:latin typeface="Gill Sans" charset="0"/>
              <a:ea typeface="Gill Sans" charset="0"/>
              <a:cs typeface="Gill Sans" charset="0"/>
            </a:endParaRPr>
          </a:p>
        </p:txBody>
      </p:sp>
      <p:sp>
        <p:nvSpPr>
          <p:cNvPr id="164" name="TextBox 163"/>
          <p:cNvSpPr txBox="1"/>
          <p:nvPr/>
        </p:nvSpPr>
        <p:spPr>
          <a:xfrm>
            <a:off x="191738" y="1576578"/>
            <a:ext cx="3584699" cy="830997"/>
          </a:xfrm>
          <a:prstGeom prst="rect">
            <a:avLst/>
          </a:prstGeom>
          <a:noFill/>
        </p:spPr>
        <p:txBody>
          <a:bodyPr wrap="none" rtlCol="0" anchor="t">
            <a:spAutoFit/>
          </a:bodyPr>
          <a:lstStyle/>
          <a:p>
            <a:r>
              <a:rPr lang="en-US" sz="1600" dirty="0">
                <a:latin typeface="Gill Sans" charset="0"/>
                <a:ea typeface="Gill Sans" charset="0"/>
                <a:cs typeface="Gill Sans" charset="0"/>
              </a:rPr>
              <a:t>The </a:t>
            </a:r>
            <a:r>
              <a:rPr lang="en-US" sz="1600" dirty="0" smtClean="0">
                <a:latin typeface="Gill Sans" charset="0"/>
                <a:ea typeface="Gill Sans" charset="0"/>
                <a:cs typeface="Gill Sans" charset="0"/>
              </a:rPr>
              <a:t>PWN </a:t>
            </a:r>
            <a:r>
              <a:rPr lang="en-US" sz="1600" dirty="0">
                <a:latin typeface="Gill Sans" charset="0"/>
                <a:ea typeface="Gill Sans" charset="0"/>
                <a:cs typeface="Gill Sans" charset="0"/>
              </a:rPr>
              <a:t>emission is absorbed</a:t>
            </a:r>
          </a:p>
          <a:p>
            <a:r>
              <a:rPr lang="en-US" sz="1600" dirty="0">
                <a:latin typeface="Gill Sans" charset="0"/>
                <a:ea typeface="Gill Sans" charset="0"/>
                <a:cs typeface="Gill Sans" charset="0"/>
              </a:rPr>
              <a:t>and thermalized in the supernova ejecta, </a:t>
            </a:r>
          </a:p>
          <a:p>
            <a:r>
              <a:rPr lang="en-US" sz="1600" dirty="0">
                <a:latin typeface="Gill Sans" charset="0"/>
                <a:ea typeface="Gill Sans" charset="0"/>
                <a:cs typeface="Gill Sans" charset="0"/>
              </a:rPr>
              <a:t>powering </a:t>
            </a:r>
            <a:r>
              <a:rPr lang="en-US" sz="1600" dirty="0">
                <a:solidFill>
                  <a:srgbClr val="FF0000"/>
                </a:solidFill>
                <a:latin typeface="Gill Sans" charset="0"/>
                <a:ea typeface="Gill Sans" charset="0"/>
                <a:cs typeface="Gill Sans" charset="0"/>
              </a:rPr>
              <a:t>a </a:t>
            </a:r>
            <a:r>
              <a:rPr lang="en-US" sz="1600" dirty="0" smtClean="0">
                <a:solidFill>
                  <a:srgbClr val="FF0000"/>
                </a:solidFill>
                <a:latin typeface="Gill Sans" charset="0"/>
                <a:ea typeface="Gill Sans" charset="0"/>
                <a:cs typeface="Gill Sans" charset="0"/>
              </a:rPr>
              <a:t>luminous </a:t>
            </a:r>
            <a:r>
              <a:rPr lang="en-US" sz="1600" dirty="0">
                <a:solidFill>
                  <a:srgbClr val="FF0000"/>
                </a:solidFill>
                <a:latin typeface="Gill Sans" charset="0"/>
                <a:ea typeface="Gill Sans" charset="0"/>
                <a:cs typeface="Gill Sans" charset="0"/>
              </a:rPr>
              <a:t>supernova</a:t>
            </a:r>
            <a:r>
              <a:rPr lang="en-US" sz="1600" dirty="0">
                <a:latin typeface="Gill Sans" charset="0"/>
                <a:ea typeface="Gill Sans" charset="0"/>
                <a:cs typeface="Gill Sans" charset="0"/>
              </a:rPr>
              <a:t>. </a:t>
            </a:r>
          </a:p>
        </p:txBody>
      </p:sp>
      <p:sp>
        <p:nvSpPr>
          <p:cNvPr id="165" name="Freeform 164"/>
          <p:cNvSpPr/>
          <p:nvPr/>
        </p:nvSpPr>
        <p:spPr>
          <a:xfrm>
            <a:off x="1456795" y="3901761"/>
            <a:ext cx="239794" cy="512285"/>
          </a:xfrm>
          <a:custGeom>
            <a:avLst/>
            <a:gdLst>
              <a:gd name="connsiteX0" fmla="*/ 275421 w 319725"/>
              <a:gd name="connsiteY0" fmla="*/ 683046 h 683046"/>
              <a:gd name="connsiteX1" fmla="*/ 297455 w 319725"/>
              <a:gd name="connsiteY1" fmla="*/ 418641 h 683046"/>
              <a:gd name="connsiteX2" fmla="*/ 0 w 319725"/>
              <a:gd name="connsiteY2" fmla="*/ 0 h 683046"/>
            </a:gdLst>
            <a:ahLst/>
            <a:cxnLst>
              <a:cxn ang="0">
                <a:pos x="connsiteX0" y="connsiteY0"/>
              </a:cxn>
              <a:cxn ang="0">
                <a:pos x="connsiteX1" y="connsiteY1"/>
              </a:cxn>
              <a:cxn ang="0">
                <a:pos x="connsiteX2" y="connsiteY2"/>
              </a:cxn>
            </a:cxnLst>
            <a:rect l="l" t="t" r="r" b="b"/>
            <a:pathLst>
              <a:path w="319725" h="683046">
                <a:moveTo>
                  <a:pt x="275421" y="683046"/>
                </a:moveTo>
                <a:cubicBezTo>
                  <a:pt x="309389" y="607764"/>
                  <a:pt x="343358" y="532482"/>
                  <a:pt x="297455" y="418641"/>
                </a:cubicBezTo>
                <a:cubicBezTo>
                  <a:pt x="251552" y="304800"/>
                  <a:pt x="0" y="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6" name="Freeform 165"/>
          <p:cNvSpPr/>
          <p:nvPr/>
        </p:nvSpPr>
        <p:spPr>
          <a:xfrm>
            <a:off x="1624601" y="4612349"/>
            <a:ext cx="278376" cy="479234"/>
          </a:xfrm>
          <a:custGeom>
            <a:avLst/>
            <a:gdLst>
              <a:gd name="connsiteX0" fmla="*/ 51679 w 371168"/>
              <a:gd name="connsiteY0" fmla="*/ 0 h 638978"/>
              <a:gd name="connsiteX1" fmla="*/ 18629 w 371168"/>
              <a:gd name="connsiteY1" fmla="*/ 143219 h 638978"/>
              <a:gd name="connsiteX2" fmla="*/ 305067 w 371168"/>
              <a:gd name="connsiteY2" fmla="*/ 374574 h 638978"/>
              <a:gd name="connsiteX3" fmla="*/ 371168 w 371168"/>
              <a:gd name="connsiteY3" fmla="*/ 638978 h 638978"/>
            </a:gdLst>
            <a:ahLst/>
            <a:cxnLst>
              <a:cxn ang="0">
                <a:pos x="connsiteX0" y="connsiteY0"/>
              </a:cxn>
              <a:cxn ang="0">
                <a:pos x="connsiteX1" y="connsiteY1"/>
              </a:cxn>
              <a:cxn ang="0">
                <a:pos x="connsiteX2" y="connsiteY2"/>
              </a:cxn>
              <a:cxn ang="0">
                <a:pos x="connsiteX3" y="connsiteY3"/>
              </a:cxn>
            </a:cxnLst>
            <a:rect l="l" t="t" r="r" b="b"/>
            <a:pathLst>
              <a:path w="371168" h="638978">
                <a:moveTo>
                  <a:pt x="51679" y="0"/>
                </a:moveTo>
                <a:cubicBezTo>
                  <a:pt x="14038" y="40395"/>
                  <a:pt x="-23602" y="80790"/>
                  <a:pt x="18629" y="143219"/>
                </a:cubicBezTo>
                <a:cubicBezTo>
                  <a:pt x="60860" y="205648"/>
                  <a:pt x="246311" y="291948"/>
                  <a:pt x="305067" y="374574"/>
                </a:cubicBezTo>
                <a:cubicBezTo>
                  <a:pt x="363823" y="457200"/>
                  <a:pt x="371168" y="638978"/>
                  <a:pt x="371168" y="63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Freeform 166"/>
          <p:cNvSpPr/>
          <p:nvPr/>
        </p:nvSpPr>
        <p:spPr>
          <a:xfrm>
            <a:off x="6690265" y="3910428"/>
            <a:ext cx="239794" cy="512285"/>
          </a:xfrm>
          <a:custGeom>
            <a:avLst/>
            <a:gdLst>
              <a:gd name="connsiteX0" fmla="*/ 275421 w 319725"/>
              <a:gd name="connsiteY0" fmla="*/ 683046 h 683046"/>
              <a:gd name="connsiteX1" fmla="*/ 297455 w 319725"/>
              <a:gd name="connsiteY1" fmla="*/ 418641 h 683046"/>
              <a:gd name="connsiteX2" fmla="*/ 0 w 319725"/>
              <a:gd name="connsiteY2" fmla="*/ 0 h 683046"/>
            </a:gdLst>
            <a:ahLst/>
            <a:cxnLst>
              <a:cxn ang="0">
                <a:pos x="connsiteX0" y="connsiteY0"/>
              </a:cxn>
              <a:cxn ang="0">
                <a:pos x="connsiteX1" y="connsiteY1"/>
              </a:cxn>
              <a:cxn ang="0">
                <a:pos x="connsiteX2" y="connsiteY2"/>
              </a:cxn>
            </a:cxnLst>
            <a:rect l="l" t="t" r="r" b="b"/>
            <a:pathLst>
              <a:path w="319725" h="683046">
                <a:moveTo>
                  <a:pt x="275421" y="683046"/>
                </a:moveTo>
                <a:cubicBezTo>
                  <a:pt x="309389" y="607764"/>
                  <a:pt x="343358" y="532482"/>
                  <a:pt x="297455" y="418641"/>
                </a:cubicBezTo>
                <a:cubicBezTo>
                  <a:pt x="251552" y="304800"/>
                  <a:pt x="0" y="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8" name="Freeform 167"/>
          <p:cNvSpPr/>
          <p:nvPr/>
        </p:nvSpPr>
        <p:spPr>
          <a:xfrm>
            <a:off x="6858071" y="4621016"/>
            <a:ext cx="278376" cy="479234"/>
          </a:xfrm>
          <a:custGeom>
            <a:avLst/>
            <a:gdLst>
              <a:gd name="connsiteX0" fmla="*/ 51679 w 371168"/>
              <a:gd name="connsiteY0" fmla="*/ 0 h 638978"/>
              <a:gd name="connsiteX1" fmla="*/ 18629 w 371168"/>
              <a:gd name="connsiteY1" fmla="*/ 143219 h 638978"/>
              <a:gd name="connsiteX2" fmla="*/ 305067 w 371168"/>
              <a:gd name="connsiteY2" fmla="*/ 374574 h 638978"/>
              <a:gd name="connsiteX3" fmla="*/ 371168 w 371168"/>
              <a:gd name="connsiteY3" fmla="*/ 638978 h 638978"/>
            </a:gdLst>
            <a:ahLst/>
            <a:cxnLst>
              <a:cxn ang="0">
                <a:pos x="connsiteX0" y="connsiteY0"/>
              </a:cxn>
              <a:cxn ang="0">
                <a:pos x="connsiteX1" y="connsiteY1"/>
              </a:cxn>
              <a:cxn ang="0">
                <a:pos x="connsiteX2" y="connsiteY2"/>
              </a:cxn>
              <a:cxn ang="0">
                <a:pos x="connsiteX3" y="connsiteY3"/>
              </a:cxn>
            </a:cxnLst>
            <a:rect l="l" t="t" r="r" b="b"/>
            <a:pathLst>
              <a:path w="371168" h="638978">
                <a:moveTo>
                  <a:pt x="51679" y="0"/>
                </a:moveTo>
                <a:cubicBezTo>
                  <a:pt x="14038" y="40395"/>
                  <a:pt x="-23602" y="80790"/>
                  <a:pt x="18629" y="143219"/>
                </a:cubicBezTo>
                <a:cubicBezTo>
                  <a:pt x="60860" y="205648"/>
                  <a:pt x="246311" y="291948"/>
                  <a:pt x="305067" y="374574"/>
                </a:cubicBezTo>
                <a:cubicBezTo>
                  <a:pt x="363823" y="457200"/>
                  <a:pt x="371168" y="638978"/>
                  <a:pt x="371168" y="63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Title 1"/>
          <p:cNvSpPr txBox="1">
            <a:spLocks/>
          </p:cNvSpPr>
          <p:nvPr/>
        </p:nvSpPr>
        <p:spPr>
          <a:xfrm>
            <a:off x="0" y="203594"/>
            <a:ext cx="9144000" cy="10932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mtClean="0">
                <a:latin typeface="Gill Sans" charset="0"/>
                <a:ea typeface="Gill Sans" charset="0"/>
                <a:cs typeface="Gill Sans" charset="0"/>
              </a:rPr>
              <a:t>A Very </a:t>
            </a:r>
            <a:r>
              <a:rPr lang="en-US" sz="4000" b="1" dirty="0">
                <a:latin typeface="Gill Sans" charset="0"/>
                <a:ea typeface="Gill Sans" charset="0"/>
                <a:cs typeface="Gill Sans" charset="0"/>
              </a:rPr>
              <a:t>Y</a:t>
            </a:r>
            <a:r>
              <a:rPr lang="en-US" sz="4000" b="1" smtClean="0">
                <a:latin typeface="Gill Sans" charset="0"/>
                <a:ea typeface="Gill Sans" charset="0"/>
                <a:cs typeface="Gill Sans" charset="0"/>
              </a:rPr>
              <a:t>oung </a:t>
            </a:r>
            <a:r>
              <a:rPr lang="en-US" sz="4000" b="1" dirty="0" smtClean="0">
                <a:latin typeface="Gill Sans" charset="0"/>
                <a:ea typeface="Gill Sans" charset="0"/>
                <a:cs typeface="Gill Sans" charset="0"/>
              </a:rPr>
              <a:t>NS in </a:t>
            </a:r>
            <a:r>
              <a:rPr lang="en-US" sz="4000" b="1" smtClean="0">
                <a:latin typeface="Gill Sans" charset="0"/>
                <a:ea typeface="Gill Sans" charset="0"/>
                <a:cs typeface="Gill Sans" charset="0"/>
              </a:rPr>
              <a:t>a Bubble</a:t>
            </a:r>
            <a:endParaRPr lang="en-US" sz="4000" b="1" dirty="0">
              <a:latin typeface="Gill Sans" charset="0"/>
              <a:ea typeface="Gill Sans" charset="0"/>
              <a:cs typeface="Gill Sans" charset="0"/>
            </a:endParaRPr>
          </a:p>
        </p:txBody>
      </p:sp>
      <p:sp>
        <p:nvSpPr>
          <p:cNvPr id="80" name="TextBox 79"/>
          <p:cNvSpPr txBox="1"/>
          <p:nvPr/>
        </p:nvSpPr>
        <p:spPr>
          <a:xfrm>
            <a:off x="4327928" y="1243056"/>
            <a:ext cx="2730064" cy="338554"/>
          </a:xfrm>
          <a:prstGeom prst="rect">
            <a:avLst/>
          </a:prstGeom>
          <a:solidFill>
            <a:schemeClr val="tx1"/>
          </a:solidFill>
          <a:ln>
            <a:solidFill>
              <a:schemeClr val="tx1"/>
            </a:solidFill>
          </a:ln>
        </p:spPr>
        <p:txBody>
          <a:bodyPr wrap="square" rtlCol="0">
            <a:spAutoFit/>
          </a:bodyPr>
          <a:lstStyle/>
          <a:p>
            <a:pPr algn="ctr"/>
            <a:r>
              <a:rPr lang="en-US" sz="1600">
                <a:solidFill>
                  <a:schemeClr val="bg1"/>
                </a:solidFill>
                <a:latin typeface="Gill Sans" charset="0"/>
                <a:ea typeface="Gill Sans" charset="0"/>
                <a:cs typeface="Gill Sans" charset="0"/>
              </a:rPr>
              <a:t>~ </a:t>
            </a:r>
            <a:r>
              <a:rPr lang="en-US" sz="1600" smtClean="0">
                <a:solidFill>
                  <a:schemeClr val="bg1"/>
                </a:solidFill>
                <a:latin typeface="Gill Sans" charset="0"/>
                <a:ea typeface="Gill Sans" charset="0"/>
                <a:cs typeface="Gill Sans" charset="0"/>
              </a:rPr>
              <a:t>1-100 </a:t>
            </a:r>
            <a:r>
              <a:rPr lang="en-US" sz="1600" dirty="0" err="1">
                <a:solidFill>
                  <a:schemeClr val="bg1"/>
                </a:solidFill>
                <a:latin typeface="Gill Sans" charset="0"/>
                <a:ea typeface="Gill Sans" charset="0"/>
                <a:cs typeface="Gill Sans" charset="0"/>
              </a:rPr>
              <a:t>yr</a:t>
            </a:r>
            <a:r>
              <a:rPr lang="en-US" sz="1600" dirty="0">
                <a:solidFill>
                  <a:schemeClr val="bg1"/>
                </a:solidFill>
                <a:latin typeface="Gill Sans" charset="0"/>
                <a:ea typeface="Gill Sans" charset="0"/>
                <a:cs typeface="Gill Sans" charset="0"/>
              </a:rPr>
              <a:t> after the explosion</a:t>
            </a:r>
          </a:p>
        </p:txBody>
      </p:sp>
    </p:spTree>
    <p:extLst>
      <p:ext uri="{BB962C8B-B14F-4D97-AF65-F5344CB8AC3E}">
        <p14:creationId xmlns:p14="http://schemas.microsoft.com/office/powerpoint/2010/main" val="1785389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a:spLocks noChangeAspect="1"/>
          </p:cNvSpPr>
          <p:nvPr/>
        </p:nvSpPr>
        <p:spPr>
          <a:xfrm>
            <a:off x="184812" y="3014457"/>
            <a:ext cx="3004504" cy="3004504"/>
          </a:xfrm>
          <a:prstGeom prst="ellipse">
            <a:avLst/>
          </a:prstGeom>
          <a:gradFill flip="none" rotWithShape="1">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a:spLocks noChangeAspect="1"/>
          </p:cNvSpPr>
          <p:nvPr/>
        </p:nvSpPr>
        <p:spPr>
          <a:xfrm>
            <a:off x="513418" y="3348339"/>
            <a:ext cx="2347293" cy="2347293"/>
          </a:xfrm>
          <a:prstGeom prst="ellipse">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a:spLocks noChangeAspect="1"/>
          </p:cNvSpPr>
          <p:nvPr/>
        </p:nvSpPr>
        <p:spPr>
          <a:xfrm>
            <a:off x="817443" y="3632791"/>
            <a:ext cx="1739243" cy="1739243"/>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6" name="Group 45"/>
          <p:cNvGrpSpPr/>
          <p:nvPr/>
        </p:nvGrpSpPr>
        <p:grpSpPr>
          <a:xfrm rot="16200000">
            <a:off x="1596778" y="4302876"/>
            <a:ext cx="180572" cy="433656"/>
            <a:chOff x="932704" y="2655343"/>
            <a:chExt cx="553769" cy="1329917"/>
          </a:xfrm>
        </p:grpSpPr>
        <p:sp>
          <p:nvSpPr>
            <p:cNvPr id="48" name="Freeform 47"/>
            <p:cNvSpPr/>
            <p:nvPr/>
          </p:nvSpPr>
          <p:spPr>
            <a:xfrm>
              <a:off x="932704" y="2655343"/>
              <a:ext cx="467738" cy="613484"/>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49" name="Freeform 48"/>
            <p:cNvSpPr/>
            <p:nvPr/>
          </p:nvSpPr>
          <p:spPr>
            <a:xfrm rot="20630758" flipV="1">
              <a:off x="975269" y="3381764"/>
              <a:ext cx="511204" cy="603496"/>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0" name="Freeform 49"/>
            <p:cNvSpPr/>
            <p:nvPr/>
          </p:nvSpPr>
          <p:spPr>
            <a:xfrm rot="20630758" flipV="1">
              <a:off x="1109212" y="3388157"/>
              <a:ext cx="265340" cy="357682"/>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1" name="Freeform 50"/>
            <p:cNvSpPr/>
            <p:nvPr/>
          </p:nvSpPr>
          <p:spPr>
            <a:xfrm rot="20923009">
              <a:off x="1126063" y="2866420"/>
              <a:ext cx="121985" cy="329827"/>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2" name="Oval 18"/>
            <p:cNvSpPr>
              <a:spLocks noChangeAspect="1" noChangeArrowheads="1"/>
            </p:cNvSpPr>
            <p:nvPr/>
          </p:nvSpPr>
          <p:spPr bwMode="auto">
            <a:xfrm>
              <a:off x="1077948" y="3138856"/>
              <a:ext cx="329184" cy="329184"/>
            </a:xfrm>
            <a:prstGeom prst="ellipse">
              <a:avLst/>
            </a:prstGeom>
            <a:gradFill flip="none" rotWithShape="1">
              <a:gsLst>
                <a:gs pos="0">
                  <a:srgbClr val="0070C0"/>
                </a:gs>
                <a:gs pos="50000">
                  <a:srgbClr val="7030A0"/>
                </a:gs>
                <a:gs pos="100000">
                  <a:srgbClr val="FF40FF"/>
                </a:gs>
              </a:gsLst>
              <a:path path="circle">
                <a:fillToRect l="50000" t="50000" r="50000" b="50000"/>
              </a:path>
              <a:tileRect/>
            </a:gradFill>
            <a:ln w="9525">
              <a:noFill/>
              <a:round/>
              <a:headEnd/>
              <a:tailEnd/>
            </a:ln>
            <a:effectLst/>
          </p:spPr>
          <p:txBody>
            <a:bodyPr wrap="none" anchor="ctr">
              <a:prstTxWarp prst="textNoShape">
                <a:avLst/>
              </a:prstTxWarp>
            </a:bodyPr>
            <a:lstStyle/>
            <a:p>
              <a:pPr algn="ctr"/>
              <a:endParaRPr lang="en-US" altLang="ja-JP" sz="1620" dirty="0">
                <a:latin typeface="Gill Sans" charset="0"/>
                <a:ea typeface="Gill Sans" charset="0"/>
                <a:cs typeface="Gill Sans" charset="0"/>
              </a:endParaRPr>
            </a:p>
          </p:txBody>
        </p:sp>
      </p:grpSp>
      <p:sp>
        <p:nvSpPr>
          <p:cNvPr id="53" name="Oval 52"/>
          <p:cNvSpPr>
            <a:spLocks noChangeAspect="1"/>
          </p:cNvSpPr>
          <p:nvPr/>
        </p:nvSpPr>
        <p:spPr>
          <a:xfrm>
            <a:off x="4958406" y="2569483"/>
            <a:ext cx="3902188" cy="3902189"/>
          </a:xfrm>
          <a:prstGeom prst="ellipse">
            <a:avLst/>
          </a:prstGeom>
          <a:gradFill flip="none" rotWithShape="1">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p:cNvSpPr>
            <a:spLocks noChangeAspect="1"/>
          </p:cNvSpPr>
          <p:nvPr/>
        </p:nvSpPr>
        <p:spPr>
          <a:xfrm>
            <a:off x="5309890" y="2922594"/>
            <a:ext cx="3188229" cy="3188229"/>
          </a:xfrm>
          <a:prstGeom prst="ellipse">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p:cNvSpPr>
            <a:spLocks noChangeAspect="1"/>
          </p:cNvSpPr>
          <p:nvPr/>
        </p:nvSpPr>
        <p:spPr>
          <a:xfrm>
            <a:off x="5710475" y="3322960"/>
            <a:ext cx="2398051" cy="2398051"/>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8" name="Group 57"/>
          <p:cNvGrpSpPr/>
          <p:nvPr/>
        </p:nvGrpSpPr>
        <p:grpSpPr>
          <a:xfrm rot="16200000">
            <a:off x="6819214" y="4302878"/>
            <a:ext cx="180572" cy="433656"/>
            <a:chOff x="932704" y="2655343"/>
            <a:chExt cx="553769" cy="1329917"/>
          </a:xfrm>
        </p:grpSpPr>
        <p:sp>
          <p:nvSpPr>
            <p:cNvPr id="60" name="Freeform 59"/>
            <p:cNvSpPr/>
            <p:nvPr/>
          </p:nvSpPr>
          <p:spPr>
            <a:xfrm>
              <a:off x="932704" y="2655343"/>
              <a:ext cx="467738" cy="613484"/>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1" name="Freeform 60"/>
            <p:cNvSpPr/>
            <p:nvPr/>
          </p:nvSpPr>
          <p:spPr>
            <a:xfrm rot="20630758" flipV="1">
              <a:off x="975269" y="3381764"/>
              <a:ext cx="511204" cy="603496"/>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2" name="Freeform 61"/>
            <p:cNvSpPr/>
            <p:nvPr/>
          </p:nvSpPr>
          <p:spPr>
            <a:xfrm rot="20630758" flipV="1">
              <a:off x="1109212" y="3388157"/>
              <a:ext cx="265340" cy="357682"/>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3" name="Freeform 62"/>
            <p:cNvSpPr/>
            <p:nvPr/>
          </p:nvSpPr>
          <p:spPr>
            <a:xfrm rot="20923009">
              <a:off x="1126063" y="2866420"/>
              <a:ext cx="121985" cy="329827"/>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4" name="Oval 18"/>
            <p:cNvSpPr>
              <a:spLocks noChangeAspect="1" noChangeArrowheads="1"/>
            </p:cNvSpPr>
            <p:nvPr/>
          </p:nvSpPr>
          <p:spPr bwMode="auto">
            <a:xfrm>
              <a:off x="1077948" y="3138856"/>
              <a:ext cx="329184" cy="329184"/>
            </a:xfrm>
            <a:prstGeom prst="ellipse">
              <a:avLst/>
            </a:prstGeom>
            <a:gradFill flip="none" rotWithShape="1">
              <a:gsLst>
                <a:gs pos="0">
                  <a:srgbClr val="0070C0"/>
                </a:gs>
                <a:gs pos="50000">
                  <a:srgbClr val="7030A0"/>
                </a:gs>
                <a:gs pos="100000">
                  <a:srgbClr val="FF40FF"/>
                </a:gs>
              </a:gsLst>
              <a:path path="circle">
                <a:fillToRect l="50000" t="50000" r="50000" b="50000"/>
              </a:path>
              <a:tileRect/>
            </a:gradFill>
            <a:ln w="9525">
              <a:noFill/>
              <a:round/>
              <a:headEnd/>
              <a:tailEnd/>
            </a:ln>
            <a:effectLst/>
          </p:spPr>
          <p:txBody>
            <a:bodyPr wrap="none" anchor="ctr">
              <a:prstTxWarp prst="textNoShape">
                <a:avLst/>
              </a:prstTxWarp>
            </a:bodyPr>
            <a:lstStyle/>
            <a:p>
              <a:pPr algn="ctr"/>
              <a:endParaRPr lang="en-US" altLang="ja-JP" sz="1620" dirty="0">
                <a:latin typeface="Gill Sans" charset="0"/>
                <a:ea typeface="Gill Sans" charset="0"/>
                <a:cs typeface="Gill Sans" charset="0"/>
              </a:endParaRPr>
            </a:p>
          </p:txBody>
        </p:sp>
      </p:grpSp>
      <p:sp>
        <p:nvSpPr>
          <p:cNvPr id="65" name="Right Arrow 64"/>
          <p:cNvSpPr/>
          <p:nvPr/>
        </p:nvSpPr>
        <p:spPr>
          <a:xfrm>
            <a:off x="3527179" y="4161105"/>
            <a:ext cx="1005366" cy="711206"/>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7" name="Straight Arrow Connector 66"/>
          <p:cNvCxnSpPr/>
          <p:nvPr/>
        </p:nvCxnSpPr>
        <p:spPr>
          <a:xfrm flipV="1">
            <a:off x="1847383" y="3968207"/>
            <a:ext cx="387469" cy="3747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1129761" y="3961736"/>
            <a:ext cx="389016" cy="3812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1093869" y="4671897"/>
            <a:ext cx="397839" cy="3607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855423" y="4671897"/>
            <a:ext cx="370621" cy="3607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Freeform 6"/>
          <p:cNvSpPr>
            <a:spLocks/>
          </p:cNvSpPr>
          <p:nvPr/>
        </p:nvSpPr>
        <p:spPr bwMode="auto">
          <a:xfrm rot="2567503">
            <a:off x="838239" y="3705256"/>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2" name="Freeform 6"/>
          <p:cNvSpPr>
            <a:spLocks/>
          </p:cNvSpPr>
          <p:nvPr/>
        </p:nvSpPr>
        <p:spPr bwMode="auto">
          <a:xfrm rot="5178870">
            <a:off x="1531710" y="3427426"/>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3" name="Freeform 6"/>
          <p:cNvSpPr>
            <a:spLocks/>
          </p:cNvSpPr>
          <p:nvPr/>
        </p:nvSpPr>
        <p:spPr bwMode="auto">
          <a:xfrm rot="7782946">
            <a:off x="783526" y="5115862"/>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4" name="Freeform 6"/>
          <p:cNvSpPr>
            <a:spLocks/>
          </p:cNvSpPr>
          <p:nvPr/>
        </p:nvSpPr>
        <p:spPr bwMode="auto">
          <a:xfrm rot="7959562">
            <a:off x="2303874" y="3743548"/>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5" name="Freeform 6"/>
          <p:cNvSpPr>
            <a:spLocks/>
          </p:cNvSpPr>
          <p:nvPr/>
        </p:nvSpPr>
        <p:spPr bwMode="auto">
          <a:xfrm rot="5178870">
            <a:off x="1528443" y="5461958"/>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7" name="Freeform 6"/>
          <p:cNvSpPr>
            <a:spLocks/>
          </p:cNvSpPr>
          <p:nvPr/>
        </p:nvSpPr>
        <p:spPr bwMode="auto">
          <a:xfrm rot="2567503">
            <a:off x="2305705" y="5121807"/>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8" name="Freeform 6"/>
          <p:cNvSpPr>
            <a:spLocks/>
          </p:cNvSpPr>
          <p:nvPr/>
        </p:nvSpPr>
        <p:spPr bwMode="auto">
          <a:xfrm>
            <a:off x="2566849" y="4461991"/>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9" name="Freeform 6"/>
          <p:cNvSpPr>
            <a:spLocks/>
          </p:cNvSpPr>
          <p:nvPr/>
        </p:nvSpPr>
        <p:spPr bwMode="auto">
          <a:xfrm>
            <a:off x="533771" y="4430672"/>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nvGrpSpPr>
          <p:cNvPr id="98" name="Group 97"/>
          <p:cNvGrpSpPr>
            <a:grpSpLocks noChangeAspect="1"/>
          </p:cNvGrpSpPr>
          <p:nvPr/>
        </p:nvGrpSpPr>
        <p:grpSpPr>
          <a:xfrm rot="1391468">
            <a:off x="107039" y="2945138"/>
            <a:ext cx="3160046" cy="3162032"/>
            <a:chOff x="1970624" y="5401735"/>
            <a:chExt cx="3481406" cy="3483590"/>
          </a:xfrm>
        </p:grpSpPr>
        <p:sp>
          <p:nvSpPr>
            <p:cNvPr id="90" name="Freeform 6"/>
            <p:cNvSpPr>
              <a:spLocks/>
            </p:cNvSpPr>
            <p:nvPr/>
          </p:nvSpPr>
          <p:spPr bwMode="auto">
            <a:xfrm rot="2567503">
              <a:off x="2428153" y="592456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1" name="Freeform 6"/>
            <p:cNvSpPr>
              <a:spLocks/>
            </p:cNvSpPr>
            <p:nvPr/>
          </p:nvSpPr>
          <p:spPr bwMode="auto">
            <a:xfrm rot="5178870">
              <a:off x="3470238" y="550707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2" name="Freeform 6"/>
            <p:cNvSpPr>
              <a:spLocks/>
            </p:cNvSpPr>
            <p:nvPr/>
          </p:nvSpPr>
          <p:spPr bwMode="auto">
            <a:xfrm rot="7782946">
              <a:off x="2345934" y="804430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3" name="Freeform 6"/>
            <p:cNvSpPr>
              <a:spLocks/>
            </p:cNvSpPr>
            <p:nvPr/>
          </p:nvSpPr>
          <p:spPr bwMode="auto">
            <a:xfrm rot="7959562">
              <a:off x="4630577" y="598211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4" name="Freeform 6"/>
            <p:cNvSpPr>
              <a:spLocks/>
            </p:cNvSpPr>
            <p:nvPr/>
          </p:nvSpPr>
          <p:spPr bwMode="auto">
            <a:xfrm rot="5178870">
              <a:off x="3465328" y="856438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5" name="Freeform 94"/>
            <p:cNvSpPr>
              <a:spLocks/>
            </p:cNvSpPr>
            <p:nvPr/>
          </p:nvSpPr>
          <p:spPr bwMode="auto">
            <a:xfrm rot="2567503">
              <a:off x="4633329" y="8053234"/>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6" name="Freeform 6"/>
            <p:cNvSpPr>
              <a:spLocks/>
            </p:cNvSpPr>
            <p:nvPr/>
          </p:nvSpPr>
          <p:spPr bwMode="auto">
            <a:xfrm>
              <a:off x="5025753" y="7061722"/>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7" name="Freeform 6"/>
            <p:cNvSpPr>
              <a:spLocks/>
            </p:cNvSpPr>
            <p:nvPr/>
          </p:nvSpPr>
          <p:spPr bwMode="auto">
            <a:xfrm>
              <a:off x="1970624" y="7014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99" name="Group 98"/>
          <p:cNvGrpSpPr>
            <a:grpSpLocks noChangeAspect="1"/>
          </p:cNvGrpSpPr>
          <p:nvPr/>
        </p:nvGrpSpPr>
        <p:grpSpPr>
          <a:xfrm rot="1391468">
            <a:off x="5341870" y="2940967"/>
            <a:ext cx="3160046" cy="3162032"/>
            <a:chOff x="1970624" y="5401735"/>
            <a:chExt cx="3481406" cy="3483590"/>
          </a:xfrm>
        </p:grpSpPr>
        <p:sp>
          <p:nvSpPr>
            <p:cNvPr id="100" name="Freeform 6"/>
            <p:cNvSpPr>
              <a:spLocks/>
            </p:cNvSpPr>
            <p:nvPr/>
          </p:nvSpPr>
          <p:spPr bwMode="auto">
            <a:xfrm rot="2567503">
              <a:off x="2428153" y="592456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1" name="Freeform 6"/>
            <p:cNvSpPr>
              <a:spLocks/>
            </p:cNvSpPr>
            <p:nvPr/>
          </p:nvSpPr>
          <p:spPr bwMode="auto">
            <a:xfrm rot="5178870">
              <a:off x="3470238" y="550707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2" name="Freeform 6"/>
            <p:cNvSpPr>
              <a:spLocks/>
            </p:cNvSpPr>
            <p:nvPr/>
          </p:nvSpPr>
          <p:spPr bwMode="auto">
            <a:xfrm rot="7782946">
              <a:off x="2345934" y="804430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3" name="Freeform 6"/>
            <p:cNvSpPr>
              <a:spLocks/>
            </p:cNvSpPr>
            <p:nvPr/>
          </p:nvSpPr>
          <p:spPr bwMode="auto">
            <a:xfrm rot="7959562">
              <a:off x="4630577" y="598211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4" name="Freeform 103"/>
            <p:cNvSpPr>
              <a:spLocks/>
            </p:cNvSpPr>
            <p:nvPr/>
          </p:nvSpPr>
          <p:spPr bwMode="auto">
            <a:xfrm rot="5178870">
              <a:off x="3465328" y="856438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5" name="Freeform 104"/>
            <p:cNvSpPr>
              <a:spLocks/>
            </p:cNvSpPr>
            <p:nvPr/>
          </p:nvSpPr>
          <p:spPr bwMode="auto">
            <a:xfrm rot="2567503">
              <a:off x="4633329" y="8053234"/>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6" name="Freeform 6"/>
            <p:cNvSpPr>
              <a:spLocks/>
            </p:cNvSpPr>
            <p:nvPr/>
          </p:nvSpPr>
          <p:spPr bwMode="auto">
            <a:xfrm>
              <a:off x="5025753" y="7061722"/>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7" name="Freeform 6"/>
            <p:cNvSpPr>
              <a:spLocks/>
            </p:cNvSpPr>
            <p:nvPr/>
          </p:nvSpPr>
          <p:spPr bwMode="auto">
            <a:xfrm>
              <a:off x="1970624" y="7014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108" name="Group 107"/>
          <p:cNvGrpSpPr>
            <a:grpSpLocks noChangeAspect="1"/>
          </p:cNvGrpSpPr>
          <p:nvPr/>
        </p:nvGrpSpPr>
        <p:grpSpPr>
          <a:xfrm rot="1432961">
            <a:off x="4821280" y="2411514"/>
            <a:ext cx="4205270" cy="4216424"/>
            <a:chOff x="2042610" y="5438075"/>
            <a:chExt cx="3371092" cy="3380027"/>
          </a:xfrm>
        </p:grpSpPr>
        <p:sp>
          <p:nvSpPr>
            <p:cNvPr id="109" name="Freeform 6"/>
            <p:cNvSpPr>
              <a:spLocks/>
            </p:cNvSpPr>
            <p:nvPr/>
          </p:nvSpPr>
          <p:spPr bwMode="auto">
            <a:xfrm rot="2567503">
              <a:off x="2461722" y="5967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0" name="Freeform 6"/>
            <p:cNvSpPr>
              <a:spLocks/>
            </p:cNvSpPr>
            <p:nvPr/>
          </p:nvSpPr>
          <p:spPr bwMode="auto">
            <a:xfrm rot="5178870">
              <a:off x="3486328" y="554341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1" name="Freeform 6"/>
            <p:cNvSpPr>
              <a:spLocks/>
            </p:cNvSpPr>
            <p:nvPr/>
          </p:nvSpPr>
          <p:spPr bwMode="auto">
            <a:xfrm rot="7782946">
              <a:off x="2426658" y="803028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2" name="Freeform 6"/>
            <p:cNvSpPr>
              <a:spLocks/>
            </p:cNvSpPr>
            <p:nvPr/>
          </p:nvSpPr>
          <p:spPr bwMode="auto">
            <a:xfrm rot="7959562">
              <a:off x="4600293" y="599552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3" name="Freeform 112"/>
            <p:cNvSpPr>
              <a:spLocks/>
            </p:cNvSpPr>
            <p:nvPr/>
          </p:nvSpPr>
          <p:spPr bwMode="auto">
            <a:xfrm rot="5178870">
              <a:off x="3486271" y="849716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4" name="Freeform 113"/>
            <p:cNvSpPr>
              <a:spLocks/>
            </p:cNvSpPr>
            <p:nvPr/>
          </p:nvSpPr>
          <p:spPr bwMode="auto">
            <a:xfrm rot="2567503">
              <a:off x="4599068" y="802494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5" name="Freeform 6"/>
            <p:cNvSpPr>
              <a:spLocks/>
            </p:cNvSpPr>
            <p:nvPr/>
          </p:nvSpPr>
          <p:spPr bwMode="auto">
            <a:xfrm>
              <a:off x="4987425" y="705696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6" name="Freeform 6"/>
            <p:cNvSpPr>
              <a:spLocks/>
            </p:cNvSpPr>
            <p:nvPr/>
          </p:nvSpPr>
          <p:spPr bwMode="auto">
            <a:xfrm>
              <a:off x="2042610" y="6997277"/>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121" name="Group 120"/>
          <p:cNvGrpSpPr>
            <a:grpSpLocks noChangeAspect="1"/>
          </p:cNvGrpSpPr>
          <p:nvPr/>
        </p:nvGrpSpPr>
        <p:grpSpPr>
          <a:xfrm>
            <a:off x="6186888" y="3870174"/>
            <a:ext cx="1414937" cy="1328054"/>
            <a:chOff x="8265490" y="2589710"/>
            <a:chExt cx="1714568" cy="1609287"/>
          </a:xfrm>
        </p:grpSpPr>
        <p:cxnSp>
          <p:nvCxnSpPr>
            <p:cNvPr id="117" name="Straight Arrow Connector 116"/>
            <p:cNvCxnSpPr/>
            <p:nvPr/>
          </p:nvCxnSpPr>
          <p:spPr>
            <a:xfrm flipV="1">
              <a:off x="9397804" y="2599436"/>
              <a:ext cx="582254" cy="563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flipV="1">
              <a:off x="8319426" y="2589710"/>
              <a:ext cx="584579" cy="5728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8265490" y="3656877"/>
              <a:ext cx="597837" cy="5421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9409885" y="3656877"/>
              <a:ext cx="556936" cy="5421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2" name="TextBox 121"/>
          <p:cNvSpPr txBox="1"/>
          <p:nvPr/>
        </p:nvSpPr>
        <p:spPr>
          <a:xfrm>
            <a:off x="3221487" y="5621209"/>
            <a:ext cx="1928733" cy="369332"/>
          </a:xfrm>
          <a:prstGeom prst="rect">
            <a:avLst/>
          </a:prstGeom>
          <a:noFill/>
        </p:spPr>
        <p:txBody>
          <a:bodyPr wrap="none" rtlCol="0">
            <a:spAutoFit/>
          </a:bodyPr>
          <a:lstStyle/>
          <a:p>
            <a:r>
              <a:rPr lang="en-US" dirty="0">
                <a:latin typeface="Gill Sans" charset="0"/>
                <a:ea typeface="Gill Sans" charset="0"/>
                <a:cs typeface="Gill Sans" charset="0"/>
              </a:rPr>
              <a:t>pulsar wind nebula</a:t>
            </a:r>
          </a:p>
        </p:txBody>
      </p:sp>
      <p:sp>
        <p:nvSpPr>
          <p:cNvPr id="123" name="TextBox 122"/>
          <p:cNvSpPr txBox="1"/>
          <p:nvPr/>
        </p:nvSpPr>
        <p:spPr>
          <a:xfrm>
            <a:off x="3178510" y="6167036"/>
            <a:ext cx="1756763" cy="369332"/>
          </a:xfrm>
          <a:prstGeom prst="rect">
            <a:avLst/>
          </a:prstGeom>
          <a:noFill/>
        </p:spPr>
        <p:txBody>
          <a:bodyPr wrap="none" rtlCol="0">
            <a:spAutoFit/>
          </a:bodyPr>
          <a:lstStyle/>
          <a:p>
            <a:r>
              <a:rPr lang="en-US">
                <a:latin typeface="Gill Sans" charset="0"/>
                <a:ea typeface="Gill Sans" charset="0"/>
                <a:cs typeface="Gill Sans" charset="0"/>
              </a:rPr>
              <a:t>supernova ejecta</a:t>
            </a:r>
          </a:p>
        </p:txBody>
      </p:sp>
      <p:cxnSp>
        <p:nvCxnSpPr>
          <p:cNvPr id="125" name="Straight Connector 124"/>
          <p:cNvCxnSpPr/>
          <p:nvPr/>
        </p:nvCxnSpPr>
        <p:spPr>
          <a:xfrm flipH="1">
            <a:off x="5053567" y="5334311"/>
            <a:ext cx="675344" cy="477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22" idx="1"/>
          </p:cNvCxnSpPr>
          <p:nvPr/>
        </p:nvCxnSpPr>
        <p:spPr>
          <a:xfrm>
            <a:off x="2600359" y="5024803"/>
            <a:ext cx="621128" cy="781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3" idx="1"/>
          </p:cNvCxnSpPr>
          <p:nvPr/>
        </p:nvCxnSpPr>
        <p:spPr>
          <a:xfrm>
            <a:off x="2538738" y="5567788"/>
            <a:ext cx="639772" cy="7839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865698" y="5811694"/>
            <a:ext cx="779137" cy="569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72523" y="1238500"/>
            <a:ext cx="3114827" cy="338554"/>
          </a:xfrm>
          <a:prstGeom prst="rect">
            <a:avLst/>
          </a:prstGeom>
          <a:solidFill>
            <a:schemeClr val="tx1"/>
          </a:solidFill>
          <a:ln>
            <a:solidFill>
              <a:schemeClr val="tx1"/>
            </a:solidFill>
          </a:ln>
        </p:spPr>
        <p:txBody>
          <a:bodyPr wrap="none" rtlCol="0">
            <a:spAutoFit/>
          </a:bodyPr>
          <a:lstStyle/>
          <a:p>
            <a:pPr algn="ctr"/>
            <a:r>
              <a:rPr lang="en-US" sz="1600">
                <a:solidFill>
                  <a:schemeClr val="bg1"/>
                </a:solidFill>
                <a:latin typeface="Gill Sans" charset="0"/>
                <a:ea typeface="Gill Sans" charset="0"/>
                <a:cs typeface="Gill Sans" charset="0"/>
              </a:rPr>
              <a:t>~ a </a:t>
            </a:r>
            <a:r>
              <a:rPr lang="en-US" sz="1600" dirty="0">
                <a:solidFill>
                  <a:schemeClr val="bg1"/>
                </a:solidFill>
                <a:latin typeface="Gill Sans" charset="0"/>
                <a:ea typeface="Gill Sans" charset="0"/>
                <a:cs typeface="Gill Sans" charset="0"/>
              </a:rPr>
              <a:t>few months after the explosion</a:t>
            </a:r>
          </a:p>
        </p:txBody>
      </p:sp>
      <p:sp>
        <p:nvSpPr>
          <p:cNvPr id="141" name="TextBox 140"/>
          <p:cNvSpPr txBox="1"/>
          <p:nvPr/>
        </p:nvSpPr>
        <p:spPr>
          <a:xfrm>
            <a:off x="4327928" y="1243056"/>
            <a:ext cx="2730064" cy="338554"/>
          </a:xfrm>
          <a:prstGeom prst="rect">
            <a:avLst/>
          </a:prstGeom>
          <a:solidFill>
            <a:schemeClr val="tx1"/>
          </a:solidFill>
          <a:ln>
            <a:solidFill>
              <a:schemeClr val="tx1"/>
            </a:solidFill>
          </a:ln>
        </p:spPr>
        <p:txBody>
          <a:bodyPr wrap="square" rtlCol="0">
            <a:spAutoFit/>
          </a:bodyPr>
          <a:lstStyle/>
          <a:p>
            <a:pPr algn="ctr"/>
            <a:r>
              <a:rPr lang="en-US" sz="1600">
                <a:solidFill>
                  <a:schemeClr val="bg1"/>
                </a:solidFill>
                <a:latin typeface="Gill Sans" charset="0"/>
                <a:ea typeface="Gill Sans" charset="0"/>
                <a:cs typeface="Gill Sans" charset="0"/>
              </a:rPr>
              <a:t>~ </a:t>
            </a:r>
            <a:r>
              <a:rPr lang="en-US" sz="1600" smtClean="0">
                <a:solidFill>
                  <a:schemeClr val="bg1"/>
                </a:solidFill>
                <a:latin typeface="Gill Sans" charset="0"/>
                <a:ea typeface="Gill Sans" charset="0"/>
                <a:cs typeface="Gill Sans" charset="0"/>
              </a:rPr>
              <a:t>1-100 </a:t>
            </a:r>
            <a:r>
              <a:rPr lang="en-US" sz="1600" dirty="0" err="1">
                <a:solidFill>
                  <a:schemeClr val="bg1"/>
                </a:solidFill>
                <a:latin typeface="Gill Sans" charset="0"/>
                <a:ea typeface="Gill Sans" charset="0"/>
                <a:cs typeface="Gill Sans" charset="0"/>
              </a:rPr>
              <a:t>yr</a:t>
            </a:r>
            <a:r>
              <a:rPr lang="en-US" sz="1600" dirty="0">
                <a:solidFill>
                  <a:schemeClr val="bg1"/>
                </a:solidFill>
                <a:latin typeface="Gill Sans" charset="0"/>
                <a:ea typeface="Gill Sans" charset="0"/>
                <a:cs typeface="Gill Sans" charset="0"/>
              </a:rPr>
              <a:t> after the explosion</a:t>
            </a:r>
          </a:p>
        </p:txBody>
      </p:sp>
      <p:sp>
        <p:nvSpPr>
          <p:cNvPr id="163" name="TextBox 162"/>
          <p:cNvSpPr txBox="1"/>
          <p:nvPr/>
        </p:nvSpPr>
        <p:spPr>
          <a:xfrm>
            <a:off x="4298678" y="1576578"/>
            <a:ext cx="4919937" cy="830997"/>
          </a:xfrm>
          <a:prstGeom prst="rect">
            <a:avLst/>
          </a:prstGeom>
          <a:noFill/>
        </p:spPr>
        <p:txBody>
          <a:bodyPr wrap="none" rtlCol="0">
            <a:spAutoFit/>
          </a:bodyPr>
          <a:lstStyle/>
          <a:p>
            <a:r>
              <a:rPr lang="en-US" sz="1600" dirty="0">
                <a:latin typeface="Gill Sans" charset="0"/>
                <a:ea typeface="Gill Sans" charset="0"/>
                <a:cs typeface="Gill Sans" charset="0"/>
              </a:rPr>
              <a:t>The non-thermal pulsar wind nebula </a:t>
            </a:r>
            <a:r>
              <a:rPr lang="en-US" sz="1600" dirty="0" smtClean="0">
                <a:latin typeface="Gill Sans" charset="0"/>
                <a:ea typeface="Gill Sans" charset="0"/>
                <a:cs typeface="Gill Sans" charset="0"/>
              </a:rPr>
              <a:t>(PWN) emission </a:t>
            </a:r>
            <a:r>
              <a:rPr lang="en-US" sz="1600" dirty="0">
                <a:latin typeface="Gill Sans" charset="0"/>
                <a:ea typeface="Gill Sans" charset="0"/>
                <a:cs typeface="Gill Sans" charset="0"/>
              </a:rPr>
              <a:t>in </a:t>
            </a:r>
          </a:p>
          <a:p>
            <a:r>
              <a:rPr lang="en-US" sz="1600" dirty="0">
                <a:latin typeface="Gill Sans" charset="0"/>
                <a:ea typeface="Gill Sans" charset="0"/>
                <a:cs typeface="Gill Sans" charset="0"/>
              </a:rPr>
              <a:t>the </a:t>
            </a:r>
            <a:r>
              <a:rPr lang="en-US" sz="1600" dirty="0" smtClean="0">
                <a:latin typeface="Gill Sans" charset="0"/>
                <a:ea typeface="Gill Sans" charset="0"/>
                <a:cs typeface="Gill Sans" charset="0"/>
              </a:rPr>
              <a:t>radio </a:t>
            </a:r>
            <a:r>
              <a:rPr lang="en-US" sz="1600" dirty="0">
                <a:latin typeface="Gill Sans" charset="0"/>
                <a:ea typeface="Gill Sans" charset="0"/>
                <a:cs typeface="Gill Sans" charset="0"/>
              </a:rPr>
              <a:t>bands starts to escape the supernova ejecta. </a:t>
            </a:r>
            <a:endParaRPr lang="en-US" sz="1600" dirty="0" smtClean="0">
              <a:latin typeface="Gill Sans" charset="0"/>
              <a:ea typeface="Gill Sans" charset="0"/>
              <a:cs typeface="Gill Sans" charset="0"/>
            </a:endParaRPr>
          </a:p>
          <a:p>
            <a:r>
              <a:rPr lang="en-US" sz="1600" dirty="0" smtClean="0">
                <a:latin typeface="Gill Sans" charset="0"/>
                <a:ea typeface="Gill Sans" charset="0"/>
                <a:cs typeface="Gill Sans" charset="0"/>
                <a:sym typeface="Wingdings"/>
              </a:rPr>
              <a:t> </a:t>
            </a:r>
            <a:r>
              <a:rPr lang="en-US" sz="1600" dirty="0">
                <a:solidFill>
                  <a:srgbClr val="FF0000"/>
                </a:solidFill>
                <a:latin typeface="Gill Sans" charset="0"/>
                <a:ea typeface="Gill Sans" charset="0"/>
                <a:cs typeface="Gill Sans" charset="0"/>
                <a:sym typeface="Wingdings"/>
              </a:rPr>
              <a:t>r</a:t>
            </a:r>
            <a:r>
              <a:rPr lang="en-US" sz="1600" dirty="0" smtClean="0">
                <a:solidFill>
                  <a:srgbClr val="FF0000"/>
                </a:solidFill>
                <a:latin typeface="Gill Sans" charset="0"/>
                <a:ea typeface="Gill Sans" charset="0"/>
                <a:cs typeface="Gill Sans" charset="0"/>
                <a:sym typeface="Wingdings"/>
              </a:rPr>
              <a:t>epeating FRBs and the persistent radio counterpart? </a:t>
            </a:r>
            <a:endParaRPr lang="en-US" sz="1600" dirty="0">
              <a:solidFill>
                <a:srgbClr val="FF0000"/>
              </a:solidFill>
              <a:latin typeface="Gill Sans" charset="0"/>
              <a:ea typeface="Gill Sans" charset="0"/>
              <a:cs typeface="Gill Sans" charset="0"/>
            </a:endParaRPr>
          </a:p>
        </p:txBody>
      </p:sp>
      <p:sp>
        <p:nvSpPr>
          <p:cNvPr id="164" name="TextBox 163"/>
          <p:cNvSpPr txBox="1"/>
          <p:nvPr/>
        </p:nvSpPr>
        <p:spPr>
          <a:xfrm>
            <a:off x="191738" y="1576578"/>
            <a:ext cx="3584699" cy="830997"/>
          </a:xfrm>
          <a:prstGeom prst="rect">
            <a:avLst/>
          </a:prstGeom>
          <a:noFill/>
        </p:spPr>
        <p:txBody>
          <a:bodyPr wrap="none" rtlCol="0" anchor="t">
            <a:spAutoFit/>
          </a:bodyPr>
          <a:lstStyle/>
          <a:p>
            <a:r>
              <a:rPr lang="en-US" sz="1600" dirty="0">
                <a:latin typeface="Gill Sans" charset="0"/>
                <a:ea typeface="Gill Sans" charset="0"/>
                <a:cs typeface="Gill Sans" charset="0"/>
              </a:rPr>
              <a:t>The </a:t>
            </a:r>
            <a:r>
              <a:rPr lang="en-US" sz="1600" dirty="0" smtClean="0">
                <a:latin typeface="Gill Sans" charset="0"/>
                <a:ea typeface="Gill Sans" charset="0"/>
                <a:cs typeface="Gill Sans" charset="0"/>
              </a:rPr>
              <a:t>PWN </a:t>
            </a:r>
            <a:r>
              <a:rPr lang="en-US" sz="1600" dirty="0">
                <a:latin typeface="Gill Sans" charset="0"/>
                <a:ea typeface="Gill Sans" charset="0"/>
                <a:cs typeface="Gill Sans" charset="0"/>
              </a:rPr>
              <a:t>emission is absorbed</a:t>
            </a:r>
          </a:p>
          <a:p>
            <a:r>
              <a:rPr lang="en-US" sz="1600" dirty="0">
                <a:latin typeface="Gill Sans" charset="0"/>
                <a:ea typeface="Gill Sans" charset="0"/>
                <a:cs typeface="Gill Sans" charset="0"/>
              </a:rPr>
              <a:t>and thermalized in the supernova ejecta, </a:t>
            </a:r>
          </a:p>
          <a:p>
            <a:r>
              <a:rPr lang="en-US" sz="1600" dirty="0">
                <a:latin typeface="Gill Sans" charset="0"/>
                <a:ea typeface="Gill Sans" charset="0"/>
                <a:cs typeface="Gill Sans" charset="0"/>
              </a:rPr>
              <a:t>powering </a:t>
            </a:r>
            <a:r>
              <a:rPr lang="en-US" sz="1600" dirty="0">
                <a:solidFill>
                  <a:srgbClr val="FF0000"/>
                </a:solidFill>
                <a:latin typeface="Gill Sans" charset="0"/>
                <a:ea typeface="Gill Sans" charset="0"/>
                <a:cs typeface="Gill Sans" charset="0"/>
              </a:rPr>
              <a:t>a </a:t>
            </a:r>
            <a:r>
              <a:rPr lang="en-US" sz="1600" dirty="0" smtClean="0">
                <a:solidFill>
                  <a:srgbClr val="FF0000"/>
                </a:solidFill>
                <a:latin typeface="Gill Sans" charset="0"/>
                <a:ea typeface="Gill Sans" charset="0"/>
                <a:cs typeface="Gill Sans" charset="0"/>
              </a:rPr>
              <a:t>luminous </a:t>
            </a:r>
            <a:r>
              <a:rPr lang="en-US" sz="1600" dirty="0">
                <a:solidFill>
                  <a:srgbClr val="FF0000"/>
                </a:solidFill>
                <a:latin typeface="Gill Sans" charset="0"/>
                <a:ea typeface="Gill Sans" charset="0"/>
                <a:cs typeface="Gill Sans" charset="0"/>
              </a:rPr>
              <a:t>supernova</a:t>
            </a:r>
            <a:r>
              <a:rPr lang="en-US" sz="1600" dirty="0">
                <a:latin typeface="Gill Sans" charset="0"/>
                <a:ea typeface="Gill Sans" charset="0"/>
                <a:cs typeface="Gill Sans" charset="0"/>
              </a:rPr>
              <a:t>. </a:t>
            </a:r>
          </a:p>
        </p:txBody>
      </p:sp>
      <p:sp>
        <p:nvSpPr>
          <p:cNvPr id="165" name="Freeform 164"/>
          <p:cNvSpPr/>
          <p:nvPr/>
        </p:nvSpPr>
        <p:spPr>
          <a:xfrm>
            <a:off x="1456795" y="3901761"/>
            <a:ext cx="239794" cy="512285"/>
          </a:xfrm>
          <a:custGeom>
            <a:avLst/>
            <a:gdLst>
              <a:gd name="connsiteX0" fmla="*/ 275421 w 319725"/>
              <a:gd name="connsiteY0" fmla="*/ 683046 h 683046"/>
              <a:gd name="connsiteX1" fmla="*/ 297455 w 319725"/>
              <a:gd name="connsiteY1" fmla="*/ 418641 h 683046"/>
              <a:gd name="connsiteX2" fmla="*/ 0 w 319725"/>
              <a:gd name="connsiteY2" fmla="*/ 0 h 683046"/>
            </a:gdLst>
            <a:ahLst/>
            <a:cxnLst>
              <a:cxn ang="0">
                <a:pos x="connsiteX0" y="connsiteY0"/>
              </a:cxn>
              <a:cxn ang="0">
                <a:pos x="connsiteX1" y="connsiteY1"/>
              </a:cxn>
              <a:cxn ang="0">
                <a:pos x="connsiteX2" y="connsiteY2"/>
              </a:cxn>
            </a:cxnLst>
            <a:rect l="l" t="t" r="r" b="b"/>
            <a:pathLst>
              <a:path w="319725" h="683046">
                <a:moveTo>
                  <a:pt x="275421" y="683046"/>
                </a:moveTo>
                <a:cubicBezTo>
                  <a:pt x="309389" y="607764"/>
                  <a:pt x="343358" y="532482"/>
                  <a:pt x="297455" y="418641"/>
                </a:cubicBezTo>
                <a:cubicBezTo>
                  <a:pt x="251552" y="304800"/>
                  <a:pt x="0" y="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6" name="Freeform 165"/>
          <p:cNvSpPr/>
          <p:nvPr/>
        </p:nvSpPr>
        <p:spPr>
          <a:xfrm>
            <a:off x="1624601" y="4612349"/>
            <a:ext cx="278376" cy="479234"/>
          </a:xfrm>
          <a:custGeom>
            <a:avLst/>
            <a:gdLst>
              <a:gd name="connsiteX0" fmla="*/ 51679 w 371168"/>
              <a:gd name="connsiteY0" fmla="*/ 0 h 638978"/>
              <a:gd name="connsiteX1" fmla="*/ 18629 w 371168"/>
              <a:gd name="connsiteY1" fmla="*/ 143219 h 638978"/>
              <a:gd name="connsiteX2" fmla="*/ 305067 w 371168"/>
              <a:gd name="connsiteY2" fmla="*/ 374574 h 638978"/>
              <a:gd name="connsiteX3" fmla="*/ 371168 w 371168"/>
              <a:gd name="connsiteY3" fmla="*/ 638978 h 638978"/>
            </a:gdLst>
            <a:ahLst/>
            <a:cxnLst>
              <a:cxn ang="0">
                <a:pos x="connsiteX0" y="connsiteY0"/>
              </a:cxn>
              <a:cxn ang="0">
                <a:pos x="connsiteX1" y="connsiteY1"/>
              </a:cxn>
              <a:cxn ang="0">
                <a:pos x="connsiteX2" y="connsiteY2"/>
              </a:cxn>
              <a:cxn ang="0">
                <a:pos x="connsiteX3" y="connsiteY3"/>
              </a:cxn>
            </a:cxnLst>
            <a:rect l="l" t="t" r="r" b="b"/>
            <a:pathLst>
              <a:path w="371168" h="638978">
                <a:moveTo>
                  <a:pt x="51679" y="0"/>
                </a:moveTo>
                <a:cubicBezTo>
                  <a:pt x="14038" y="40395"/>
                  <a:pt x="-23602" y="80790"/>
                  <a:pt x="18629" y="143219"/>
                </a:cubicBezTo>
                <a:cubicBezTo>
                  <a:pt x="60860" y="205648"/>
                  <a:pt x="246311" y="291948"/>
                  <a:pt x="305067" y="374574"/>
                </a:cubicBezTo>
                <a:cubicBezTo>
                  <a:pt x="363823" y="457200"/>
                  <a:pt x="371168" y="638978"/>
                  <a:pt x="371168" y="63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Freeform 166"/>
          <p:cNvSpPr/>
          <p:nvPr/>
        </p:nvSpPr>
        <p:spPr>
          <a:xfrm>
            <a:off x="6690265" y="3910428"/>
            <a:ext cx="239794" cy="512285"/>
          </a:xfrm>
          <a:custGeom>
            <a:avLst/>
            <a:gdLst>
              <a:gd name="connsiteX0" fmla="*/ 275421 w 319725"/>
              <a:gd name="connsiteY0" fmla="*/ 683046 h 683046"/>
              <a:gd name="connsiteX1" fmla="*/ 297455 w 319725"/>
              <a:gd name="connsiteY1" fmla="*/ 418641 h 683046"/>
              <a:gd name="connsiteX2" fmla="*/ 0 w 319725"/>
              <a:gd name="connsiteY2" fmla="*/ 0 h 683046"/>
            </a:gdLst>
            <a:ahLst/>
            <a:cxnLst>
              <a:cxn ang="0">
                <a:pos x="connsiteX0" y="connsiteY0"/>
              </a:cxn>
              <a:cxn ang="0">
                <a:pos x="connsiteX1" y="connsiteY1"/>
              </a:cxn>
              <a:cxn ang="0">
                <a:pos x="connsiteX2" y="connsiteY2"/>
              </a:cxn>
            </a:cxnLst>
            <a:rect l="l" t="t" r="r" b="b"/>
            <a:pathLst>
              <a:path w="319725" h="683046">
                <a:moveTo>
                  <a:pt x="275421" y="683046"/>
                </a:moveTo>
                <a:cubicBezTo>
                  <a:pt x="309389" y="607764"/>
                  <a:pt x="343358" y="532482"/>
                  <a:pt x="297455" y="418641"/>
                </a:cubicBezTo>
                <a:cubicBezTo>
                  <a:pt x="251552" y="304800"/>
                  <a:pt x="0" y="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8" name="Freeform 167"/>
          <p:cNvSpPr/>
          <p:nvPr/>
        </p:nvSpPr>
        <p:spPr>
          <a:xfrm>
            <a:off x="6858071" y="4621016"/>
            <a:ext cx="278376" cy="479234"/>
          </a:xfrm>
          <a:custGeom>
            <a:avLst/>
            <a:gdLst>
              <a:gd name="connsiteX0" fmla="*/ 51679 w 371168"/>
              <a:gd name="connsiteY0" fmla="*/ 0 h 638978"/>
              <a:gd name="connsiteX1" fmla="*/ 18629 w 371168"/>
              <a:gd name="connsiteY1" fmla="*/ 143219 h 638978"/>
              <a:gd name="connsiteX2" fmla="*/ 305067 w 371168"/>
              <a:gd name="connsiteY2" fmla="*/ 374574 h 638978"/>
              <a:gd name="connsiteX3" fmla="*/ 371168 w 371168"/>
              <a:gd name="connsiteY3" fmla="*/ 638978 h 638978"/>
            </a:gdLst>
            <a:ahLst/>
            <a:cxnLst>
              <a:cxn ang="0">
                <a:pos x="connsiteX0" y="connsiteY0"/>
              </a:cxn>
              <a:cxn ang="0">
                <a:pos x="connsiteX1" y="connsiteY1"/>
              </a:cxn>
              <a:cxn ang="0">
                <a:pos x="connsiteX2" y="connsiteY2"/>
              </a:cxn>
              <a:cxn ang="0">
                <a:pos x="connsiteX3" y="connsiteY3"/>
              </a:cxn>
            </a:cxnLst>
            <a:rect l="l" t="t" r="r" b="b"/>
            <a:pathLst>
              <a:path w="371168" h="638978">
                <a:moveTo>
                  <a:pt x="51679" y="0"/>
                </a:moveTo>
                <a:cubicBezTo>
                  <a:pt x="14038" y="40395"/>
                  <a:pt x="-23602" y="80790"/>
                  <a:pt x="18629" y="143219"/>
                </a:cubicBezTo>
                <a:cubicBezTo>
                  <a:pt x="60860" y="205648"/>
                  <a:pt x="246311" y="291948"/>
                  <a:pt x="305067" y="374574"/>
                </a:cubicBezTo>
                <a:cubicBezTo>
                  <a:pt x="363823" y="457200"/>
                  <a:pt x="371168" y="638978"/>
                  <a:pt x="371168" y="63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4096873" y="1079432"/>
            <a:ext cx="4991947" cy="56931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itle 1"/>
          <p:cNvSpPr txBox="1">
            <a:spLocks/>
          </p:cNvSpPr>
          <p:nvPr/>
        </p:nvSpPr>
        <p:spPr>
          <a:xfrm>
            <a:off x="0" y="203594"/>
            <a:ext cx="9144000" cy="10932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mtClean="0">
                <a:latin typeface="Gill Sans" charset="0"/>
                <a:ea typeface="Gill Sans" charset="0"/>
                <a:cs typeface="Gill Sans" charset="0"/>
              </a:rPr>
              <a:t>A Very </a:t>
            </a:r>
            <a:r>
              <a:rPr lang="en-US" sz="4000" b="1" dirty="0">
                <a:latin typeface="Gill Sans" charset="0"/>
                <a:ea typeface="Gill Sans" charset="0"/>
                <a:cs typeface="Gill Sans" charset="0"/>
              </a:rPr>
              <a:t>Y</a:t>
            </a:r>
            <a:r>
              <a:rPr lang="en-US" sz="4000" b="1" smtClean="0">
                <a:latin typeface="Gill Sans" charset="0"/>
                <a:ea typeface="Gill Sans" charset="0"/>
                <a:cs typeface="Gill Sans" charset="0"/>
              </a:rPr>
              <a:t>oung </a:t>
            </a:r>
            <a:r>
              <a:rPr lang="en-US" sz="4000" b="1" dirty="0" smtClean="0">
                <a:latin typeface="Gill Sans" charset="0"/>
                <a:ea typeface="Gill Sans" charset="0"/>
                <a:cs typeface="Gill Sans" charset="0"/>
              </a:rPr>
              <a:t>NS in </a:t>
            </a:r>
            <a:r>
              <a:rPr lang="en-US" sz="4000" b="1" smtClean="0">
                <a:latin typeface="Gill Sans" charset="0"/>
                <a:ea typeface="Gill Sans" charset="0"/>
                <a:cs typeface="Gill Sans" charset="0"/>
              </a:rPr>
              <a:t>a Bubble</a:t>
            </a:r>
            <a:endParaRPr lang="en-US" sz="4000" b="1" dirty="0">
              <a:latin typeface="Gill Sans" charset="0"/>
              <a:ea typeface="Gill Sans" charset="0"/>
              <a:cs typeface="Gill Sans" charset="0"/>
            </a:endParaRPr>
          </a:p>
        </p:txBody>
      </p:sp>
    </p:spTree>
    <p:extLst>
      <p:ext uri="{BB962C8B-B14F-4D97-AF65-F5344CB8AC3E}">
        <p14:creationId xmlns:p14="http://schemas.microsoft.com/office/powerpoint/2010/main" val="835559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6523" y="1146445"/>
            <a:ext cx="7276814" cy="4212892"/>
          </a:xfrm>
          <a:prstGeom prst="rect">
            <a:avLst/>
          </a:prstGeom>
        </p:spPr>
      </p:pic>
      <p:sp>
        <p:nvSpPr>
          <p:cNvPr id="3" name="Title 2"/>
          <p:cNvSpPr>
            <a:spLocks noGrp="1"/>
          </p:cNvSpPr>
          <p:nvPr>
            <p:ph type="title"/>
          </p:nvPr>
        </p:nvSpPr>
        <p:spPr>
          <a:xfrm>
            <a:off x="638001" y="0"/>
            <a:ext cx="7886700" cy="1325563"/>
          </a:xfrm>
        </p:spPr>
        <p:txBody>
          <a:bodyPr/>
          <a:lstStyle/>
          <a:p>
            <a:r>
              <a:rPr lang="en-US" b="1" dirty="0" smtClean="0">
                <a:latin typeface="Gill Sans" charset="0"/>
                <a:ea typeface="Gill Sans" charset="0"/>
                <a:cs typeface="Gill Sans" charset="0"/>
              </a:rPr>
              <a:t>GeV-</a:t>
            </a:r>
            <a:r>
              <a:rPr lang="en-US" b="1" dirty="0" err="1" smtClean="0">
                <a:latin typeface="Gill Sans" charset="0"/>
                <a:ea typeface="Gill Sans" charset="0"/>
                <a:cs typeface="Gill Sans" charset="0"/>
              </a:rPr>
              <a:t>TeV</a:t>
            </a:r>
            <a:r>
              <a:rPr lang="en-US" b="1" dirty="0" smtClean="0">
                <a:latin typeface="Gill Sans" charset="0"/>
                <a:ea typeface="Gill Sans" charset="0"/>
                <a:cs typeface="Gill Sans" charset="0"/>
              </a:rPr>
              <a:t> flares?</a:t>
            </a:r>
            <a:endParaRPr lang="en-US" b="1" dirty="0">
              <a:latin typeface="Gill Sans" charset="0"/>
              <a:ea typeface="Gill Sans" charset="0"/>
              <a:cs typeface="Gill Sans" charset="0"/>
            </a:endParaRPr>
          </a:p>
        </p:txBody>
      </p:sp>
      <p:sp>
        <p:nvSpPr>
          <p:cNvPr id="4" name="テキスト ボックス 9"/>
          <p:cNvSpPr txBox="1"/>
          <p:nvPr/>
        </p:nvSpPr>
        <p:spPr>
          <a:xfrm>
            <a:off x="6704372" y="662781"/>
            <a:ext cx="2009140" cy="307777"/>
          </a:xfrm>
          <a:prstGeom prst="rect">
            <a:avLst/>
          </a:prstGeom>
          <a:solidFill>
            <a:srgbClr val="92D050"/>
          </a:solidFill>
        </p:spPr>
        <p:txBody>
          <a:bodyPr wrap="none" rtlCol="0">
            <a:spAutoFit/>
          </a:bodyPr>
          <a:lstStyle/>
          <a:p>
            <a:r>
              <a:rPr lang="en-US" altLang="ja-JP" sz="1400" dirty="0" err="1" smtClean="0">
                <a:latin typeface="Gill Sans"/>
                <a:cs typeface="Gill Sans"/>
              </a:rPr>
              <a:t>Murase</a:t>
            </a:r>
            <a:r>
              <a:rPr lang="en-US" altLang="ja-JP" sz="1400" dirty="0" smtClean="0">
                <a:latin typeface="Gill Sans"/>
                <a:cs typeface="Gill Sans"/>
              </a:rPr>
              <a:t>, KK, </a:t>
            </a:r>
            <a:r>
              <a:rPr lang="en-US" altLang="ja-JP" sz="1400" dirty="0" err="1" smtClean="0">
                <a:latin typeface="Gill Sans"/>
                <a:cs typeface="Gill Sans"/>
              </a:rPr>
              <a:t>Meszaros</a:t>
            </a:r>
            <a:r>
              <a:rPr lang="en-US" altLang="ja-JP" sz="1400" dirty="0" smtClean="0">
                <a:latin typeface="Gill Sans"/>
                <a:cs typeface="Gill Sans"/>
              </a:rPr>
              <a:t> 16</a:t>
            </a:r>
            <a:endParaRPr kumimoji="1" lang="ja-JP" altLang="en-US" sz="1400" dirty="0">
              <a:latin typeface="Gill Sans"/>
              <a:cs typeface="Gill Sans"/>
            </a:endParaRPr>
          </a:p>
        </p:txBody>
      </p:sp>
      <p:sp>
        <p:nvSpPr>
          <p:cNvPr id="5" name="テキスト ボックス 9"/>
          <p:cNvSpPr txBox="1"/>
          <p:nvPr/>
        </p:nvSpPr>
        <p:spPr>
          <a:xfrm>
            <a:off x="6704372" y="322730"/>
            <a:ext cx="1136465" cy="307777"/>
          </a:xfrm>
          <a:prstGeom prst="rect">
            <a:avLst/>
          </a:prstGeom>
          <a:solidFill>
            <a:srgbClr val="FFFF00"/>
          </a:solidFill>
          <a:ln>
            <a:solidFill>
              <a:srgbClr val="FFFF00"/>
            </a:solidFill>
          </a:ln>
        </p:spPr>
        <p:txBody>
          <a:bodyPr wrap="none" rtlCol="0">
            <a:spAutoFit/>
          </a:bodyPr>
          <a:lstStyle/>
          <a:p>
            <a:r>
              <a:rPr lang="en-US" altLang="ja-JP" sz="1400" dirty="0" err="1" smtClean="0">
                <a:latin typeface="Gill Sans"/>
                <a:cs typeface="Gill Sans"/>
              </a:rPr>
              <a:t>Lyubarsky</a:t>
            </a:r>
            <a:r>
              <a:rPr lang="en-US" altLang="ja-JP" sz="1400" dirty="0" smtClean="0">
                <a:latin typeface="Gill Sans"/>
                <a:cs typeface="Gill Sans"/>
              </a:rPr>
              <a:t> 14</a:t>
            </a:r>
            <a:endParaRPr kumimoji="1" lang="ja-JP" altLang="en-US" sz="1400" dirty="0">
              <a:latin typeface="Gill Sans"/>
              <a:cs typeface="Gill Sans"/>
            </a:endParaRPr>
          </a:p>
        </p:txBody>
      </p:sp>
      <p:sp>
        <p:nvSpPr>
          <p:cNvPr id="6" name="TextBox 5"/>
          <p:cNvSpPr txBox="1"/>
          <p:nvPr/>
        </p:nvSpPr>
        <p:spPr>
          <a:xfrm>
            <a:off x="508925" y="5327456"/>
            <a:ext cx="8096384" cy="461665"/>
          </a:xfrm>
          <a:prstGeom prst="rect">
            <a:avLst/>
          </a:prstGeom>
          <a:noFill/>
        </p:spPr>
        <p:txBody>
          <a:bodyPr wrap="none" rtlCol="0">
            <a:spAutoFit/>
          </a:bodyPr>
          <a:lstStyle/>
          <a:p>
            <a:r>
              <a:rPr lang="en-US" sz="2400" i="1" dirty="0">
                <a:latin typeface="Gill Sans" charset="0"/>
                <a:ea typeface="Gill Sans" charset="0"/>
                <a:cs typeface="Gill Sans" charset="0"/>
              </a:rPr>
              <a:t>t</a:t>
            </a:r>
            <a:r>
              <a:rPr lang="en-US" sz="2400" i="1" dirty="0" smtClean="0">
                <a:latin typeface="Gill Sans" charset="0"/>
                <a:ea typeface="Gill Sans" charset="0"/>
                <a:cs typeface="Gill Sans" charset="0"/>
              </a:rPr>
              <a:t>otal </a:t>
            </a:r>
            <a:r>
              <a:rPr lang="en-US" sz="2400" i="1" dirty="0" err="1" smtClean="0">
                <a:latin typeface="Gill Sans" charset="0"/>
                <a:ea typeface="Gill Sans" charset="0"/>
                <a:cs typeface="Gill Sans" charset="0"/>
              </a:rPr>
              <a:t>fluence</a:t>
            </a:r>
            <a:r>
              <a:rPr lang="en-US" sz="2400" i="1" dirty="0" smtClean="0">
                <a:latin typeface="Gill Sans" charset="0"/>
                <a:ea typeface="Gill Sans" charset="0"/>
                <a:cs typeface="Gill Sans" charset="0"/>
              </a:rPr>
              <a:t>                           in GeV-</a:t>
            </a:r>
            <a:r>
              <a:rPr lang="en-US" sz="2400" i="1" dirty="0" err="1" smtClean="0">
                <a:latin typeface="Gill Sans" charset="0"/>
                <a:ea typeface="Gill Sans" charset="0"/>
                <a:cs typeface="Gill Sans" charset="0"/>
              </a:rPr>
              <a:t>TeV</a:t>
            </a:r>
            <a:r>
              <a:rPr lang="en-US" sz="2400" i="1" dirty="0" smtClean="0">
                <a:latin typeface="Gill Sans" charset="0"/>
                <a:ea typeface="Gill Sans" charset="0"/>
                <a:cs typeface="Gill Sans" charset="0"/>
              </a:rPr>
              <a:t> (in the fast cooling case)</a:t>
            </a:r>
            <a:endParaRPr lang="en-US" sz="2400" i="1" dirty="0">
              <a:latin typeface="Gill Sans" charset="0"/>
              <a:ea typeface="Gill Sans" charset="0"/>
              <a:cs typeface="Gill Sans" charset="0"/>
            </a:endParaRPr>
          </a:p>
        </p:txBody>
      </p:sp>
      <p:pic>
        <p:nvPicPr>
          <p:cNvPr id="9" name="Picture 8"/>
          <p:cNvPicPr>
            <a:picLocks noChangeAspect="1"/>
          </p:cNvPicPr>
          <p:nvPr/>
        </p:nvPicPr>
        <p:blipFill>
          <a:blip r:embed="rId3"/>
          <a:stretch>
            <a:fillRect/>
          </a:stretch>
        </p:blipFill>
        <p:spPr>
          <a:xfrm>
            <a:off x="2158623" y="5440087"/>
            <a:ext cx="1961553" cy="333387"/>
          </a:xfrm>
          <a:prstGeom prst="rect">
            <a:avLst/>
          </a:prstGeom>
        </p:spPr>
      </p:pic>
      <p:sp>
        <p:nvSpPr>
          <p:cNvPr id="10" name="TextBox 9"/>
          <p:cNvSpPr txBox="1"/>
          <p:nvPr/>
        </p:nvSpPr>
        <p:spPr>
          <a:xfrm>
            <a:off x="514140" y="5726175"/>
            <a:ext cx="8431667" cy="461665"/>
          </a:xfrm>
          <a:prstGeom prst="rect">
            <a:avLst/>
          </a:prstGeom>
          <a:noFill/>
        </p:spPr>
        <p:txBody>
          <a:bodyPr wrap="none" rtlCol="0">
            <a:spAutoFit/>
          </a:bodyPr>
          <a:lstStyle/>
          <a:p>
            <a:r>
              <a:rPr lang="en-US" sz="2400" i="1" dirty="0" smtClean="0">
                <a:latin typeface="Gill Sans" charset="0"/>
                <a:ea typeface="Gill Sans" charset="0"/>
                <a:cs typeface="Gill Sans" charset="0"/>
              </a:rPr>
              <a:t>duration                        (sensitive to the Lorentz factor of the outflow)</a:t>
            </a:r>
            <a:endParaRPr lang="en-US" sz="2400" i="1" dirty="0">
              <a:latin typeface="Gill Sans" charset="0"/>
              <a:ea typeface="Gill Sans" charset="0"/>
              <a:cs typeface="Gill Sans" charset="0"/>
            </a:endParaRPr>
          </a:p>
        </p:txBody>
      </p:sp>
      <p:pic>
        <p:nvPicPr>
          <p:cNvPr id="11" name="Picture 10"/>
          <p:cNvPicPr>
            <a:picLocks noChangeAspect="1"/>
          </p:cNvPicPr>
          <p:nvPr/>
        </p:nvPicPr>
        <p:blipFill>
          <a:blip r:embed="rId4"/>
          <a:stretch>
            <a:fillRect/>
          </a:stretch>
        </p:blipFill>
        <p:spPr>
          <a:xfrm>
            <a:off x="1667073" y="5851544"/>
            <a:ext cx="1829161" cy="215195"/>
          </a:xfrm>
          <a:prstGeom prst="rect">
            <a:avLst/>
          </a:prstGeom>
        </p:spPr>
      </p:pic>
      <p:sp>
        <p:nvSpPr>
          <p:cNvPr id="12" name="TextBox 11"/>
          <p:cNvSpPr txBox="1"/>
          <p:nvPr/>
        </p:nvSpPr>
        <p:spPr>
          <a:xfrm>
            <a:off x="508925" y="6259297"/>
            <a:ext cx="6754285" cy="461665"/>
          </a:xfrm>
          <a:prstGeom prst="rect">
            <a:avLst/>
          </a:prstGeom>
          <a:noFill/>
        </p:spPr>
        <p:txBody>
          <a:bodyPr wrap="none" rtlCol="0">
            <a:spAutoFit/>
          </a:bodyPr>
          <a:lstStyle/>
          <a:p>
            <a:r>
              <a:rPr lang="en-US" sz="2400" dirty="0" smtClean="0">
                <a:latin typeface="Gill Sans" charset="0"/>
                <a:ea typeface="Gill Sans" charset="0"/>
                <a:cs typeface="Gill Sans" charset="0"/>
                <a:sym typeface="Wingdings"/>
              </a:rPr>
              <a:t> </a:t>
            </a:r>
            <a:r>
              <a:rPr lang="en-US" sz="2400" dirty="0" smtClean="0">
                <a:solidFill>
                  <a:srgbClr val="FF0000"/>
                </a:solidFill>
                <a:latin typeface="Gill Sans" charset="0"/>
                <a:ea typeface="Gill Sans" charset="0"/>
                <a:cs typeface="Gill Sans" charset="0"/>
                <a:sym typeface="Wingdings"/>
              </a:rPr>
              <a:t>can be detectable from ~ 10-100 </a:t>
            </a:r>
            <a:r>
              <a:rPr lang="en-US" sz="2400" dirty="0" err="1" smtClean="0">
                <a:solidFill>
                  <a:srgbClr val="FF0000"/>
                </a:solidFill>
                <a:latin typeface="Gill Sans" charset="0"/>
                <a:ea typeface="Gill Sans" charset="0"/>
                <a:cs typeface="Gill Sans" charset="0"/>
                <a:sym typeface="Wingdings"/>
              </a:rPr>
              <a:t>Mpc</a:t>
            </a:r>
            <a:r>
              <a:rPr lang="en-US" sz="2400" dirty="0" smtClean="0">
                <a:solidFill>
                  <a:srgbClr val="FF0000"/>
                </a:solidFill>
                <a:latin typeface="Gill Sans" charset="0"/>
                <a:ea typeface="Gill Sans" charset="0"/>
                <a:cs typeface="Gill Sans" charset="0"/>
                <a:sym typeface="Wingdings"/>
              </a:rPr>
              <a:t> by HAWC </a:t>
            </a:r>
            <a:endParaRPr lang="en-US" sz="2400" dirty="0">
              <a:solidFill>
                <a:srgbClr val="FF0000"/>
              </a:solidFill>
              <a:latin typeface="Gill Sans" charset="0"/>
              <a:ea typeface="Gill Sans" charset="0"/>
              <a:cs typeface="Gill Sans" charset="0"/>
            </a:endParaRPr>
          </a:p>
        </p:txBody>
      </p:sp>
    </p:spTree>
    <p:extLst>
      <p:ext uri="{BB962C8B-B14F-4D97-AF65-F5344CB8AC3E}">
        <p14:creationId xmlns:p14="http://schemas.microsoft.com/office/powerpoint/2010/main" val="1947673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a:spLocks noChangeAspect="1"/>
          </p:cNvSpPr>
          <p:nvPr/>
        </p:nvSpPr>
        <p:spPr>
          <a:xfrm>
            <a:off x="184812" y="3014457"/>
            <a:ext cx="3004504" cy="3004504"/>
          </a:xfrm>
          <a:prstGeom prst="ellipse">
            <a:avLst/>
          </a:prstGeom>
          <a:gradFill flip="none" rotWithShape="1">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a:spLocks noChangeAspect="1"/>
          </p:cNvSpPr>
          <p:nvPr/>
        </p:nvSpPr>
        <p:spPr>
          <a:xfrm>
            <a:off x="513418" y="3348339"/>
            <a:ext cx="2347293" cy="2347293"/>
          </a:xfrm>
          <a:prstGeom prst="ellipse">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a:spLocks noChangeAspect="1"/>
          </p:cNvSpPr>
          <p:nvPr/>
        </p:nvSpPr>
        <p:spPr>
          <a:xfrm>
            <a:off x="817443" y="3632791"/>
            <a:ext cx="1739243" cy="1739243"/>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6" name="Group 45"/>
          <p:cNvGrpSpPr/>
          <p:nvPr/>
        </p:nvGrpSpPr>
        <p:grpSpPr>
          <a:xfrm rot="16200000">
            <a:off x="1596778" y="4302876"/>
            <a:ext cx="180572" cy="433656"/>
            <a:chOff x="932704" y="2655343"/>
            <a:chExt cx="553769" cy="1329917"/>
          </a:xfrm>
        </p:grpSpPr>
        <p:sp>
          <p:nvSpPr>
            <p:cNvPr id="48" name="Freeform 47"/>
            <p:cNvSpPr/>
            <p:nvPr/>
          </p:nvSpPr>
          <p:spPr>
            <a:xfrm>
              <a:off x="932704" y="2655343"/>
              <a:ext cx="467738" cy="613484"/>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49" name="Freeform 48"/>
            <p:cNvSpPr/>
            <p:nvPr/>
          </p:nvSpPr>
          <p:spPr>
            <a:xfrm rot="20630758" flipV="1">
              <a:off x="975269" y="3381764"/>
              <a:ext cx="511204" cy="603496"/>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0" name="Freeform 49"/>
            <p:cNvSpPr/>
            <p:nvPr/>
          </p:nvSpPr>
          <p:spPr>
            <a:xfrm rot="20630758" flipV="1">
              <a:off x="1109212" y="3388157"/>
              <a:ext cx="265340" cy="357682"/>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1" name="Freeform 50"/>
            <p:cNvSpPr/>
            <p:nvPr/>
          </p:nvSpPr>
          <p:spPr>
            <a:xfrm rot="20923009">
              <a:off x="1126063" y="2866420"/>
              <a:ext cx="121985" cy="329827"/>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2" name="Oval 18"/>
            <p:cNvSpPr>
              <a:spLocks noChangeAspect="1" noChangeArrowheads="1"/>
            </p:cNvSpPr>
            <p:nvPr/>
          </p:nvSpPr>
          <p:spPr bwMode="auto">
            <a:xfrm>
              <a:off x="1077948" y="3138856"/>
              <a:ext cx="329184" cy="329184"/>
            </a:xfrm>
            <a:prstGeom prst="ellipse">
              <a:avLst/>
            </a:prstGeom>
            <a:gradFill flip="none" rotWithShape="1">
              <a:gsLst>
                <a:gs pos="0">
                  <a:srgbClr val="0070C0"/>
                </a:gs>
                <a:gs pos="50000">
                  <a:srgbClr val="7030A0"/>
                </a:gs>
                <a:gs pos="100000">
                  <a:srgbClr val="FF40FF"/>
                </a:gs>
              </a:gsLst>
              <a:path path="circle">
                <a:fillToRect l="50000" t="50000" r="50000" b="50000"/>
              </a:path>
              <a:tileRect/>
            </a:gradFill>
            <a:ln w="9525">
              <a:noFill/>
              <a:round/>
              <a:headEnd/>
              <a:tailEnd/>
            </a:ln>
            <a:effectLst/>
          </p:spPr>
          <p:txBody>
            <a:bodyPr wrap="none" anchor="ctr">
              <a:prstTxWarp prst="textNoShape">
                <a:avLst/>
              </a:prstTxWarp>
            </a:bodyPr>
            <a:lstStyle/>
            <a:p>
              <a:pPr algn="ctr"/>
              <a:endParaRPr lang="en-US" altLang="ja-JP" sz="1620" dirty="0">
                <a:latin typeface="Gill Sans" charset="0"/>
                <a:ea typeface="Gill Sans" charset="0"/>
                <a:cs typeface="Gill Sans" charset="0"/>
              </a:endParaRPr>
            </a:p>
          </p:txBody>
        </p:sp>
      </p:grpSp>
      <p:sp>
        <p:nvSpPr>
          <p:cNvPr id="53" name="Oval 52"/>
          <p:cNvSpPr>
            <a:spLocks noChangeAspect="1"/>
          </p:cNvSpPr>
          <p:nvPr/>
        </p:nvSpPr>
        <p:spPr>
          <a:xfrm>
            <a:off x="4958406" y="2569483"/>
            <a:ext cx="3902188" cy="3902189"/>
          </a:xfrm>
          <a:prstGeom prst="ellipse">
            <a:avLst/>
          </a:prstGeom>
          <a:gradFill flip="none" rotWithShape="1">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p:cNvSpPr>
            <a:spLocks noChangeAspect="1"/>
          </p:cNvSpPr>
          <p:nvPr/>
        </p:nvSpPr>
        <p:spPr>
          <a:xfrm>
            <a:off x="5309890" y="2922594"/>
            <a:ext cx="3188229" cy="3188229"/>
          </a:xfrm>
          <a:prstGeom prst="ellipse">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p:cNvSpPr>
            <a:spLocks noChangeAspect="1"/>
          </p:cNvSpPr>
          <p:nvPr/>
        </p:nvSpPr>
        <p:spPr>
          <a:xfrm>
            <a:off x="5710475" y="3322960"/>
            <a:ext cx="2398051" cy="2398051"/>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8" name="Group 57"/>
          <p:cNvGrpSpPr/>
          <p:nvPr/>
        </p:nvGrpSpPr>
        <p:grpSpPr>
          <a:xfrm rot="16200000">
            <a:off x="6819214" y="4302878"/>
            <a:ext cx="180572" cy="433656"/>
            <a:chOff x="932704" y="2655343"/>
            <a:chExt cx="553769" cy="1329917"/>
          </a:xfrm>
        </p:grpSpPr>
        <p:sp>
          <p:nvSpPr>
            <p:cNvPr id="60" name="Freeform 59"/>
            <p:cNvSpPr/>
            <p:nvPr/>
          </p:nvSpPr>
          <p:spPr>
            <a:xfrm>
              <a:off x="932704" y="2655343"/>
              <a:ext cx="467738" cy="613484"/>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1" name="Freeform 60"/>
            <p:cNvSpPr/>
            <p:nvPr/>
          </p:nvSpPr>
          <p:spPr>
            <a:xfrm rot="20630758" flipV="1">
              <a:off x="975269" y="3381764"/>
              <a:ext cx="511204" cy="603496"/>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2" name="Freeform 61"/>
            <p:cNvSpPr/>
            <p:nvPr/>
          </p:nvSpPr>
          <p:spPr>
            <a:xfrm rot="20630758" flipV="1">
              <a:off x="1109212" y="3388157"/>
              <a:ext cx="265340" cy="357682"/>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3" name="Freeform 62"/>
            <p:cNvSpPr/>
            <p:nvPr/>
          </p:nvSpPr>
          <p:spPr>
            <a:xfrm rot="20923009">
              <a:off x="1126063" y="2866420"/>
              <a:ext cx="121985" cy="329827"/>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4" name="Oval 18"/>
            <p:cNvSpPr>
              <a:spLocks noChangeAspect="1" noChangeArrowheads="1"/>
            </p:cNvSpPr>
            <p:nvPr/>
          </p:nvSpPr>
          <p:spPr bwMode="auto">
            <a:xfrm>
              <a:off x="1077948" y="3138856"/>
              <a:ext cx="329184" cy="329184"/>
            </a:xfrm>
            <a:prstGeom prst="ellipse">
              <a:avLst/>
            </a:prstGeom>
            <a:gradFill flip="none" rotWithShape="1">
              <a:gsLst>
                <a:gs pos="0">
                  <a:srgbClr val="0070C0"/>
                </a:gs>
                <a:gs pos="50000">
                  <a:srgbClr val="7030A0"/>
                </a:gs>
                <a:gs pos="100000">
                  <a:srgbClr val="FF40FF"/>
                </a:gs>
              </a:gsLst>
              <a:path path="circle">
                <a:fillToRect l="50000" t="50000" r="50000" b="50000"/>
              </a:path>
              <a:tileRect/>
            </a:gradFill>
            <a:ln w="9525">
              <a:noFill/>
              <a:round/>
              <a:headEnd/>
              <a:tailEnd/>
            </a:ln>
            <a:effectLst/>
          </p:spPr>
          <p:txBody>
            <a:bodyPr wrap="none" anchor="ctr">
              <a:prstTxWarp prst="textNoShape">
                <a:avLst/>
              </a:prstTxWarp>
            </a:bodyPr>
            <a:lstStyle/>
            <a:p>
              <a:pPr algn="ctr"/>
              <a:endParaRPr lang="en-US" altLang="ja-JP" sz="1620" dirty="0">
                <a:latin typeface="Gill Sans" charset="0"/>
                <a:ea typeface="Gill Sans" charset="0"/>
                <a:cs typeface="Gill Sans" charset="0"/>
              </a:endParaRPr>
            </a:p>
          </p:txBody>
        </p:sp>
      </p:grpSp>
      <p:sp>
        <p:nvSpPr>
          <p:cNvPr id="65" name="Right Arrow 64"/>
          <p:cNvSpPr/>
          <p:nvPr/>
        </p:nvSpPr>
        <p:spPr>
          <a:xfrm>
            <a:off x="3527179" y="4161105"/>
            <a:ext cx="1005366" cy="711206"/>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7" name="Straight Arrow Connector 66"/>
          <p:cNvCxnSpPr/>
          <p:nvPr/>
        </p:nvCxnSpPr>
        <p:spPr>
          <a:xfrm flipV="1">
            <a:off x="1847383" y="3968207"/>
            <a:ext cx="387469" cy="3747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1129761" y="3961736"/>
            <a:ext cx="389016" cy="3812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1093869" y="4671897"/>
            <a:ext cx="397839" cy="3607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855423" y="4671897"/>
            <a:ext cx="370621" cy="3607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Freeform 6"/>
          <p:cNvSpPr>
            <a:spLocks/>
          </p:cNvSpPr>
          <p:nvPr/>
        </p:nvSpPr>
        <p:spPr bwMode="auto">
          <a:xfrm rot="2567503">
            <a:off x="838239" y="3705256"/>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2" name="Freeform 6"/>
          <p:cNvSpPr>
            <a:spLocks/>
          </p:cNvSpPr>
          <p:nvPr/>
        </p:nvSpPr>
        <p:spPr bwMode="auto">
          <a:xfrm rot="5178870">
            <a:off x="1531710" y="3427426"/>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3" name="Freeform 6"/>
          <p:cNvSpPr>
            <a:spLocks/>
          </p:cNvSpPr>
          <p:nvPr/>
        </p:nvSpPr>
        <p:spPr bwMode="auto">
          <a:xfrm rot="7782946">
            <a:off x="783526" y="5115862"/>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4" name="Freeform 6"/>
          <p:cNvSpPr>
            <a:spLocks/>
          </p:cNvSpPr>
          <p:nvPr/>
        </p:nvSpPr>
        <p:spPr bwMode="auto">
          <a:xfrm rot="7959562">
            <a:off x="2303874" y="3743548"/>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5" name="Freeform 6"/>
          <p:cNvSpPr>
            <a:spLocks/>
          </p:cNvSpPr>
          <p:nvPr/>
        </p:nvSpPr>
        <p:spPr bwMode="auto">
          <a:xfrm rot="5178870">
            <a:off x="1528443" y="5461958"/>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7" name="Freeform 6"/>
          <p:cNvSpPr>
            <a:spLocks/>
          </p:cNvSpPr>
          <p:nvPr/>
        </p:nvSpPr>
        <p:spPr bwMode="auto">
          <a:xfrm rot="2567503">
            <a:off x="2305705" y="5121807"/>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8" name="Freeform 6"/>
          <p:cNvSpPr>
            <a:spLocks/>
          </p:cNvSpPr>
          <p:nvPr/>
        </p:nvSpPr>
        <p:spPr bwMode="auto">
          <a:xfrm>
            <a:off x="2566849" y="4461991"/>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9" name="Freeform 6"/>
          <p:cNvSpPr>
            <a:spLocks/>
          </p:cNvSpPr>
          <p:nvPr/>
        </p:nvSpPr>
        <p:spPr bwMode="auto">
          <a:xfrm>
            <a:off x="533771" y="4430672"/>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nvGrpSpPr>
          <p:cNvPr id="98" name="Group 97"/>
          <p:cNvGrpSpPr>
            <a:grpSpLocks noChangeAspect="1"/>
          </p:cNvGrpSpPr>
          <p:nvPr/>
        </p:nvGrpSpPr>
        <p:grpSpPr>
          <a:xfrm rot="1391468">
            <a:off x="107039" y="2945138"/>
            <a:ext cx="3160046" cy="3162032"/>
            <a:chOff x="1970624" y="5401735"/>
            <a:chExt cx="3481406" cy="3483590"/>
          </a:xfrm>
        </p:grpSpPr>
        <p:sp>
          <p:nvSpPr>
            <p:cNvPr id="90" name="Freeform 6"/>
            <p:cNvSpPr>
              <a:spLocks/>
            </p:cNvSpPr>
            <p:nvPr/>
          </p:nvSpPr>
          <p:spPr bwMode="auto">
            <a:xfrm rot="2567503">
              <a:off x="2428153" y="592456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1" name="Freeform 6"/>
            <p:cNvSpPr>
              <a:spLocks/>
            </p:cNvSpPr>
            <p:nvPr/>
          </p:nvSpPr>
          <p:spPr bwMode="auto">
            <a:xfrm rot="5178870">
              <a:off x="3470238" y="550707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2" name="Freeform 6"/>
            <p:cNvSpPr>
              <a:spLocks/>
            </p:cNvSpPr>
            <p:nvPr/>
          </p:nvSpPr>
          <p:spPr bwMode="auto">
            <a:xfrm rot="7782946">
              <a:off x="2345934" y="804430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3" name="Freeform 6"/>
            <p:cNvSpPr>
              <a:spLocks/>
            </p:cNvSpPr>
            <p:nvPr/>
          </p:nvSpPr>
          <p:spPr bwMode="auto">
            <a:xfrm rot="7959562">
              <a:off x="4630577" y="598211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4" name="Freeform 6"/>
            <p:cNvSpPr>
              <a:spLocks/>
            </p:cNvSpPr>
            <p:nvPr/>
          </p:nvSpPr>
          <p:spPr bwMode="auto">
            <a:xfrm rot="5178870">
              <a:off x="3465328" y="856438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5" name="Freeform 94"/>
            <p:cNvSpPr>
              <a:spLocks/>
            </p:cNvSpPr>
            <p:nvPr/>
          </p:nvSpPr>
          <p:spPr bwMode="auto">
            <a:xfrm rot="2567503">
              <a:off x="4633329" y="8053234"/>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6" name="Freeform 6"/>
            <p:cNvSpPr>
              <a:spLocks/>
            </p:cNvSpPr>
            <p:nvPr/>
          </p:nvSpPr>
          <p:spPr bwMode="auto">
            <a:xfrm>
              <a:off x="5025753" y="7061722"/>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7" name="Freeform 6"/>
            <p:cNvSpPr>
              <a:spLocks/>
            </p:cNvSpPr>
            <p:nvPr/>
          </p:nvSpPr>
          <p:spPr bwMode="auto">
            <a:xfrm>
              <a:off x="1970624" y="7014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99" name="Group 98"/>
          <p:cNvGrpSpPr>
            <a:grpSpLocks noChangeAspect="1"/>
          </p:cNvGrpSpPr>
          <p:nvPr/>
        </p:nvGrpSpPr>
        <p:grpSpPr>
          <a:xfrm rot="1391468">
            <a:off x="5341870" y="2940967"/>
            <a:ext cx="3160046" cy="3162032"/>
            <a:chOff x="1970624" y="5401735"/>
            <a:chExt cx="3481406" cy="3483590"/>
          </a:xfrm>
        </p:grpSpPr>
        <p:sp>
          <p:nvSpPr>
            <p:cNvPr id="100" name="Freeform 6"/>
            <p:cNvSpPr>
              <a:spLocks/>
            </p:cNvSpPr>
            <p:nvPr/>
          </p:nvSpPr>
          <p:spPr bwMode="auto">
            <a:xfrm rot="2567503">
              <a:off x="2428153" y="592456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1" name="Freeform 6"/>
            <p:cNvSpPr>
              <a:spLocks/>
            </p:cNvSpPr>
            <p:nvPr/>
          </p:nvSpPr>
          <p:spPr bwMode="auto">
            <a:xfrm rot="5178870">
              <a:off x="3470238" y="550707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2" name="Freeform 6"/>
            <p:cNvSpPr>
              <a:spLocks/>
            </p:cNvSpPr>
            <p:nvPr/>
          </p:nvSpPr>
          <p:spPr bwMode="auto">
            <a:xfrm rot="7782946">
              <a:off x="2345934" y="804430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3" name="Freeform 6"/>
            <p:cNvSpPr>
              <a:spLocks/>
            </p:cNvSpPr>
            <p:nvPr/>
          </p:nvSpPr>
          <p:spPr bwMode="auto">
            <a:xfrm rot="7959562">
              <a:off x="4630577" y="598211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4" name="Freeform 103"/>
            <p:cNvSpPr>
              <a:spLocks/>
            </p:cNvSpPr>
            <p:nvPr/>
          </p:nvSpPr>
          <p:spPr bwMode="auto">
            <a:xfrm rot="5178870">
              <a:off x="3465328" y="856438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5" name="Freeform 104"/>
            <p:cNvSpPr>
              <a:spLocks/>
            </p:cNvSpPr>
            <p:nvPr/>
          </p:nvSpPr>
          <p:spPr bwMode="auto">
            <a:xfrm rot="2567503">
              <a:off x="4633329" y="8053234"/>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6" name="Freeform 6"/>
            <p:cNvSpPr>
              <a:spLocks/>
            </p:cNvSpPr>
            <p:nvPr/>
          </p:nvSpPr>
          <p:spPr bwMode="auto">
            <a:xfrm>
              <a:off x="5025753" y="7061722"/>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7" name="Freeform 6"/>
            <p:cNvSpPr>
              <a:spLocks/>
            </p:cNvSpPr>
            <p:nvPr/>
          </p:nvSpPr>
          <p:spPr bwMode="auto">
            <a:xfrm>
              <a:off x="1970624" y="7014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108" name="Group 107"/>
          <p:cNvGrpSpPr>
            <a:grpSpLocks noChangeAspect="1"/>
          </p:cNvGrpSpPr>
          <p:nvPr/>
        </p:nvGrpSpPr>
        <p:grpSpPr>
          <a:xfrm rot="1432961">
            <a:off x="4821280" y="2411514"/>
            <a:ext cx="4205270" cy="4216424"/>
            <a:chOff x="2042610" y="5438075"/>
            <a:chExt cx="3371092" cy="3380027"/>
          </a:xfrm>
        </p:grpSpPr>
        <p:sp>
          <p:nvSpPr>
            <p:cNvPr id="109" name="Freeform 6"/>
            <p:cNvSpPr>
              <a:spLocks/>
            </p:cNvSpPr>
            <p:nvPr/>
          </p:nvSpPr>
          <p:spPr bwMode="auto">
            <a:xfrm rot="2567503">
              <a:off x="2461722" y="5967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0" name="Freeform 6"/>
            <p:cNvSpPr>
              <a:spLocks/>
            </p:cNvSpPr>
            <p:nvPr/>
          </p:nvSpPr>
          <p:spPr bwMode="auto">
            <a:xfrm rot="5178870">
              <a:off x="3486328" y="554341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1" name="Freeform 6"/>
            <p:cNvSpPr>
              <a:spLocks/>
            </p:cNvSpPr>
            <p:nvPr/>
          </p:nvSpPr>
          <p:spPr bwMode="auto">
            <a:xfrm rot="7782946">
              <a:off x="2426658" y="803028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2" name="Freeform 6"/>
            <p:cNvSpPr>
              <a:spLocks/>
            </p:cNvSpPr>
            <p:nvPr/>
          </p:nvSpPr>
          <p:spPr bwMode="auto">
            <a:xfrm rot="7959562">
              <a:off x="4600293" y="599552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3" name="Freeform 112"/>
            <p:cNvSpPr>
              <a:spLocks/>
            </p:cNvSpPr>
            <p:nvPr/>
          </p:nvSpPr>
          <p:spPr bwMode="auto">
            <a:xfrm rot="5178870">
              <a:off x="3486271" y="849716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4" name="Freeform 113"/>
            <p:cNvSpPr>
              <a:spLocks/>
            </p:cNvSpPr>
            <p:nvPr/>
          </p:nvSpPr>
          <p:spPr bwMode="auto">
            <a:xfrm rot="2567503">
              <a:off x="4599068" y="802494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5" name="Freeform 6"/>
            <p:cNvSpPr>
              <a:spLocks/>
            </p:cNvSpPr>
            <p:nvPr/>
          </p:nvSpPr>
          <p:spPr bwMode="auto">
            <a:xfrm>
              <a:off x="4987425" y="705696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6" name="Freeform 6"/>
            <p:cNvSpPr>
              <a:spLocks/>
            </p:cNvSpPr>
            <p:nvPr/>
          </p:nvSpPr>
          <p:spPr bwMode="auto">
            <a:xfrm>
              <a:off x="2042610" y="6997277"/>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121" name="Group 120"/>
          <p:cNvGrpSpPr>
            <a:grpSpLocks noChangeAspect="1"/>
          </p:cNvGrpSpPr>
          <p:nvPr/>
        </p:nvGrpSpPr>
        <p:grpSpPr>
          <a:xfrm>
            <a:off x="6186888" y="3870174"/>
            <a:ext cx="1414937" cy="1328054"/>
            <a:chOff x="8265490" y="2589710"/>
            <a:chExt cx="1714568" cy="1609287"/>
          </a:xfrm>
        </p:grpSpPr>
        <p:cxnSp>
          <p:nvCxnSpPr>
            <p:cNvPr id="117" name="Straight Arrow Connector 116"/>
            <p:cNvCxnSpPr/>
            <p:nvPr/>
          </p:nvCxnSpPr>
          <p:spPr>
            <a:xfrm flipV="1">
              <a:off x="9397804" y="2599436"/>
              <a:ext cx="582254" cy="563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flipV="1">
              <a:off x="8319426" y="2589710"/>
              <a:ext cx="584579" cy="5728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8265490" y="3656877"/>
              <a:ext cx="597837" cy="5421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9409885" y="3656877"/>
              <a:ext cx="556936" cy="5421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2" name="TextBox 121"/>
          <p:cNvSpPr txBox="1"/>
          <p:nvPr/>
        </p:nvSpPr>
        <p:spPr>
          <a:xfrm>
            <a:off x="3221487" y="5621209"/>
            <a:ext cx="1928733" cy="369332"/>
          </a:xfrm>
          <a:prstGeom prst="rect">
            <a:avLst/>
          </a:prstGeom>
          <a:noFill/>
        </p:spPr>
        <p:txBody>
          <a:bodyPr wrap="none" rtlCol="0">
            <a:spAutoFit/>
          </a:bodyPr>
          <a:lstStyle/>
          <a:p>
            <a:r>
              <a:rPr lang="en-US" dirty="0">
                <a:latin typeface="Gill Sans" charset="0"/>
                <a:ea typeface="Gill Sans" charset="0"/>
                <a:cs typeface="Gill Sans" charset="0"/>
              </a:rPr>
              <a:t>pulsar wind nebula</a:t>
            </a:r>
          </a:p>
        </p:txBody>
      </p:sp>
      <p:sp>
        <p:nvSpPr>
          <p:cNvPr id="123" name="TextBox 122"/>
          <p:cNvSpPr txBox="1"/>
          <p:nvPr/>
        </p:nvSpPr>
        <p:spPr>
          <a:xfrm>
            <a:off x="3178510" y="6167036"/>
            <a:ext cx="1756763" cy="369332"/>
          </a:xfrm>
          <a:prstGeom prst="rect">
            <a:avLst/>
          </a:prstGeom>
          <a:noFill/>
        </p:spPr>
        <p:txBody>
          <a:bodyPr wrap="none" rtlCol="0">
            <a:spAutoFit/>
          </a:bodyPr>
          <a:lstStyle/>
          <a:p>
            <a:r>
              <a:rPr lang="en-US">
                <a:latin typeface="Gill Sans" charset="0"/>
                <a:ea typeface="Gill Sans" charset="0"/>
                <a:cs typeface="Gill Sans" charset="0"/>
              </a:rPr>
              <a:t>supernova ejecta</a:t>
            </a:r>
          </a:p>
        </p:txBody>
      </p:sp>
      <p:cxnSp>
        <p:nvCxnSpPr>
          <p:cNvPr id="125" name="Straight Connector 124"/>
          <p:cNvCxnSpPr/>
          <p:nvPr/>
        </p:nvCxnSpPr>
        <p:spPr>
          <a:xfrm flipH="1">
            <a:off x="5053567" y="5334311"/>
            <a:ext cx="675344" cy="477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22" idx="1"/>
          </p:cNvCxnSpPr>
          <p:nvPr/>
        </p:nvCxnSpPr>
        <p:spPr>
          <a:xfrm>
            <a:off x="2600359" y="5024803"/>
            <a:ext cx="621128" cy="781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3" idx="1"/>
          </p:cNvCxnSpPr>
          <p:nvPr/>
        </p:nvCxnSpPr>
        <p:spPr>
          <a:xfrm>
            <a:off x="2538738" y="5567788"/>
            <a:ext cx="639772" cy="7839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865698" y="5811694"/>
            <a:ext cx="779137" cy="569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72523" y="1238500"/>
            <a:ext cx="3114827" cy="338554"/>
          </a:xfrm>
          <a:prstGeom prst="rect">
            <a:avLst/>
          </a:prstGeom>
          <a:solidFill>
            <a:schemeClr val="tx1"/>
          </a:solidFill>
          <a:ln>
            <a:solidFill>
              <a:schemeClr val="tx1"/>
            </a:solidFill>
          </a:ln>
        </p:spPr>
        <p:txBody>
          <a:bodyPr wrap="none" rtlCol="0">
            <a:spAutoFit/>
          </a:bodyPr>
          <a:lstStyle/>
          <a:p>
            <a:pPr algn="ctr"/>
            <a:r>
              <a:rPr lang="en-US" sz="1600">
                <a:solidFill>
                  <a:schemeClr val="bg1"/>
                </a:solidFill>
                <a:latin typeface="Gill Sans" charset="0"/>
                <a:ea typeface="Gill Sans" charset="0"/>
                <a:cs typeface="Gill Sans" charset="0"/>
              </a:rPr>
              <a:t>~ a </a:t>
            </a:r>
            <a:r>
              <a:rPr lang="en-US" sz="1600" dirty="0">
                <a:solidFill>
                  <a:schemeClr val="bg1"/>
                </a:solidFill>
                <a:latin typeface="Gill Sans" charset="0"/>
                <a:ea typeface="Gill Sans" charset="0"/>
                <a:cs typeface="Gill Sans" charset="0"/>
              </a:rPr>
              <a:t>few months after the explosion</a:t>
            </a:r>
          </a:p>
        </p:txBody>
      </p:sp>
      <p:sp>
        <p:nvSpPr>
          <p:cNvPr id="163" name="TextBox 162"/>
          <p:cNvSpPr txBox="1"/>
          <p:nvPr/>
        </p:nvSpPr>
        <p:spPr>
          <a:xfrm>
            <a:off x="4298678" y="1576578"/>
            <a:ext cx="4919937" cy="830997"/>
          </a:xfrm>
          <a:prstGeom prst="rect">
            <a:avLst/>
          </a:prstGeom>
          <a:noFill/>
        </p:spPr>
        <p:txBody>
          <a:bodyPr wrap="none" rtlCol="0">
            <a:spAutoFit/>
          </a:bodyPr>
          <a:lstStyle/>
          <a:p>
            <a:r>
              <a:rPr lang="en-US" sz="1600" dirty="0">
                <a:latin typeface="Gill Sans" charset="0"/>
                <a:ea typeface="Gill Sans" charset="0"/>
                <a:cs typeface="Gill Sans" charset="0"/>
              </a:rPr>
              <a:t>The non-thermal pulsar wind nebula </a:t>
            </a:r>
            <a:r>
              <a:rPr lang="en-US" sz="1600" dirty="0" smtClean="0">
                <a:latin typeface="Gill Sans" charset="0"/>
                <a:ea typeface="Gill Sans" charset="0"/>
                <a:cs typeface="Gill Sans" charset="0"/>
              </a:rPr>
              <a:t>(PWN) emission </a:t>
            </a:r>
            <a:r>
              <a:rPr lang="en-US" sz="1600" dirty="0">
                <a:latin typeface="Gill Sans" charset="0"/>
                <a:ea typeface="Gill Sans" charset="0"/>
                <a:cs typeface="Gill Sans" charset="0"/>
              </a:rPr>
              <a:t>in </a:t>
            </a:r>
          </a:p>
          <a:p>
            <a:r>
              <a:rPr lang="en-US" sz="1600" dirty="0">
                <a:latin typeface="Gill Sans" charset="0"/>
                <a:ea typeface="Gill Sans" charset="0"/>
                <a:cs typeface="Gill Sans" charset="0"/>
              </a:rPr>
              <a:t>the </a:t>
            </a:r>
            <a:r>
              <a:rPr lang="en-US" sz="1600" dirty="0" smtClean="0">
                <a:latin typeface="Gill Sans" charset="0"/>
                <a:ea typeface="Gill Sans" charset="0"/>
                <a:cs typeface="Gill Sans" charset="0"/>
              </a:rPr>
              <a:t>radio </a:t>
            </a:r>
            <a:r>
              <a:rPr lang="en-US" sz="1600" dirty="0">
                <a:latin typeface="Gill Sans" charset="0"/>
                <a:ea typeface="Gill Sans" charset="0"/>
                <a:cs typeface="Gill Sans" charset="0"/>
              </a:rPr>
              <a:t>bands starts to escape the supernova ejecta. </a:t>
            </a:r>
            <a:endParaRPr lang="en-US" sz="1600" dirty="0" smtClean="0">
              <a:latin typeface="Gill Sans" charset="0"/>
              <a:ea typeface="Gill Sans" charset="0"/>
              <a:cs typeface="Gill Sans" charset="0"/>
            </a:endParaRPr>
          </a:p>
          <a:p>
            <a:r>
              <a:rPr lang="en-US" sz="1600" dirty="0" smtClean="0">
                <a:latin typeface="Gill Sans" charset="0"/>
                <a:ea typeface="Gill Sans" charset="0"/>
                <a:cs typeface="Gill Sans" charset="0"/>
                <a:sym typeface="Wingdings"/>
              </a:rPr>
              <a:t> </a:t>
            </a:r>
            <a:r>
              <a:rPr lang="en-US" sz="1600" dirty="0">
                <a:solidFill>
                  <a:srgbClr val="FF0000"/>
                </a:solidFill>
                <a:latin typeface="Gill Sans" charset="0"/>
                <a:ea typeface="Gill Sans" charset="0"/>
                <a:cs typeface="Gill Sans" charset="0"/>
                <a:sym typeface="Wingdings"/>
              </a:rPr>
              <a:t>r</a:t>
            </a:r>
            <a:r>
              <a:rPr lang="en-US" sz="1600" dirty="0" smtClean="0">
                <a:solidFill>
                  <a:srgbClr val="FF0000"/>
                </a:solidFill>
                <a:latin typeface="Gill Sans" charset="0"/>
                <a:ea typeface="Gill Sans" charset="0"/>
                <a:cs typeface="Gill Sans" charset="0"/>
                <a:sym typeface="Wingdings"/>
              </a:rPr>
              <a:t>epeating FRBs and the persistent radio counterpart? </a:t>
            </a:r>
            <a:endParaRPr lang="en-US" sz="1600" dirty="0">
              <a:solidFill>
                <a:srgbClr val="FF0000"/>
              </a:solidFill>
              <a:latin typeface="Gill Sans" charset="0"/>
              <a:ea typeface="Gill Sans" charset="0"/>
              <a:cs typeface="Gill Sans" charset="0"/>
            </a:endParaRPr>
          </a:p>
        </p:txBody>
      </p:sp>
      <p:sp>
        <p:nvSpPr>
          <p:cNvPr id="164" name="TextBox 163"/>
          <p:cNvSpPr txBox="1"/>
          <p:nvPr/>
        </p:nvSpPr>
        <p:spPr>
          <a:xfrm>
            <a:off x="191738" y="1576578"/>
            <a:ext cx="3584699" cy="830997"/>
          </a:xfrm>
          <a:prstGeom prst="rect">
            <a:avLst/>
          </a:prstGeom>
          <a:noFill/>
        </p:spPr>
        <p:txBody>
          <a:bodyPr wrap="none" rtlCol="0" anchor="t">
            <a:spAutoFit/>
          </a:bodyPr>
          <a:lstStyle/>
          <a:p>
            <a:r>
              <a:rPr lang="en-US" sz="1600" dirty="0">
                <a:latin typeface="Gill Sans" charset="0"/>
                <a:ea typeface="Gill Sans" charset="0"/>
                <a:cs typeface="Gill Sans" charset="0"/>
              </a:rPr>
              <a:t>The </a:t>
            </a:r>
            <a:r>
              <a:rPr lang="en-US" sz="1600" dirty="0" smtClean="0">
                <a:latin typeface="Gill Sans" charset="0"/>
                <a:ea typeface="Gill Sans" charset="0"/>
                <a:cs typeface="Gill Sans" charset="0"/>
              </a:rPr>
              <a:t>PWN </a:t>
            </a:r>
            <a:r>
              <a:rPr lang="en-US" sz="1600" dirty="0">
                <a:latin typeface="Gill Sans" charset="0"/>
                <a:ea typeface="Gill Sans" charset="0"/>
                <a:cs typeface="Gill Sans" charset="0"/>
              </a:rPr>
              <a:t>emission is absorbed</a:t>
            </a:r>
          </a:p>
          <a:p>
            <a:r>
              <a:rPr lang="en-US" sz="1600" dirty="0">
                <a:latin typeface="Gill Sans" charset="0"/>
                <a:ea typeface="Gill Sans" charset="0"/>
                <a:cs typeface="Gill Sans" charset="0"/>
              </a:rPr>
              <a:t>and thermalized in the supernova ejecta, </a:t>
            </a:r>
          </a:p>
          <a:p>
            <a:r>
              <a:rPr lang="en-US" sz="1600" dirty="0">
                <a:latin typeface="Gill Sans" charset="0"/>
                <a:ea typeface="Gill Sans" charset="0"/>
                <a:cs typeface="Gill Sans" charset="0"/>
              </a:rPr>
              <a:t>powering </a:t>
            </a:r>
            <a:r>
              <a:rPr lang="en-US" sz="1600" dirty="0">
                <a:solidFill>
                  <a:srgbClr val="FF0000"/>
                </a:solidFill>
                <a:latin typeface="Gill Sans" charset="0"/>
                <a:ea typeface="Gill Sans" charset="0"/>
                <a:cs typeface="Gill Sans" charset="0"/>
              </a:rPr>
              <a:t>a </a:t>
            </a:r>
            <a:r>
              <a:rPr lang="en-US" sz="1600" dirty="0" smtClean="0">
                <a:solidFill>
                  <a:srgbClr val="FF0000"/>
                </a:solidFill>
                <a:latin typeface="Gill Sans" charset="0"/>
                <a:ea typeface="Gill Sans" charset="0"/>
                <a:cs typeface="Gill Sans" charset="0"/>
              </a:rPr>
              <a:t>luminous </a:t>
            </a:r>
            <a:r>
              <a:rPr lang="en-US" sz="1600" dirty="0">
                <a:solidFill>
                  <a:srgbClr val="FF0000"/>
                </a:solidFill>
                <a:latin typeface="Gill Sans" charset="0"/>
                <a:ea typeface="Gill Sans" charset="0"/>
                <a:cs typeface="Gill Sans" charset="0"/>
              </a:rPr>
              <a:t>supernova</a:t>
            </a:r>
            <a:r>
              <a:rPr lang="en-US" sz="1600" dirty="0">
                <a:latin typeface="Gill Sans" charset="0"/>
                <a:ea typeface="Gill Sans" charset="0"/>
                <a:cs typeface="Gill Sans" charset="0"/>
              </a:rPr>
              <a:t>. </a:t>
            </a:r>
          </a:p>
        </p:txBody>
      </p:sp>
      <p:sp>
        <p:nvSpPr>
          <p:cNvPr id="165" name="Freeform 164"/>
          <p:cNvSpPr/>
          <p:nvPr/>
        </p:nvSpPr>
        <p:spPr>
          <a:xfrm>
            <a:off x="1456795" y="3901761"/>
            <a:ext cx="239794" cy="512285"/>
          </a:xfrm>
          <a:custGeom>
            <a:avLst/>
            <a:gdLst>
              <a:gd name="connsiteX0" fmla="*/ 275421 w 319725"/>
              <a:gd name="connsiteY0" fmla="*/ 683046 h 683046"/>
              <a:gd name="connsiteX1" fmla="*/ 297455 w 319725"/>
              <a:gd name="connsiteY1" fmla="*/ 418641 h 683046"/>
              <a:gd name="connsiteX2" fmla="*/ 0 w 319725"/>
              <a:gd name="connsiteY2" fmla="*/ 0 h 683046"/>
            </a:gdLst>
            <a:ahLst/>
            <a:cxnLst>
              <a:cxn ang="0">
                <a:pos x="connsiteX0" y="connsiteY0"/>
              </a:cxn>
              <a:cxn ang="0">
                <a:pos x="connsiteX1" y="connsiteY1"/>
              </a:cxn>
              <a:cxn ang="0">
                <a:pos x="connsiteX2" y="connsiteY2"/>
              </a:cxn>
            </a:cxnLst>
            <a:rect l="l" t="t" r="r" b="b"/>
            <a:pathLst>
              <a:path w="319725" h="683046">
                <a:moveTo>
                  <a:pt x="275421" y="683046"/>
                </a:moveTo>
                <a:cubicBezTo>
                  <a:pt x="309389" y="607764"/>
                  <a:pt x="343358" y="532482"/>
                  <a:pt x="297455" y="418641"/>
                </a:cubicBezTo>
                <a:cubicBezTo>
                  <a:pt x="251552" y="304800"/>
                  <a:pt x="0" y="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6" name="Freeform 165"/>
          <p:cNvSpPr/>
          <p:nvPr/>
        </p:nvSpPr>
        <p:spPr>
          <a:xfrm>
            <a:off x="1624601" y="4612349"/>
            <a:ext cx="278376" cy="479234"/>
          </a:xfrm>
          <a:custGeom>
            <a:avLst/>
            <a:gdLst>
              <a:gd name="connsiteX0" fmla="*/ 51679 w 371168"/>
              <a:gd name="connsiteY0" fmla="*/ 0 h 638978"/>
              <a:gd name="connsiteX1" fmla="*/ 18629 w 371168"/>
              <a:gd name="connsiteY1" fmla="*/ 143219 h 638978"/>
              <a:gd name="connsiteX2" fmla="*/ 305067 w 371168"/>
              <a:gd name="connsiteY2" fmla="*/ 374574 h 638978"/>
              <a:gd name="connsiteX3" fmla="*/ 371168 w 371168"/>
              <a:gd name="connsiteY3" fmla="*/ 638978 h 638978"/>
            </a:gdLst>
            <a:ahLst/>
            <a:cxnLst>
              <a:cxn ang="0">
                <a:pos x="connsiteX0" y="connsiteY0"/>
              </a:cxn>
              <a:cxn ang="0">
                <a:pos x="connsiteX1" y="connsiteY1"/>
              </a:cxn>
              <a:cxn ang="0">
                <a:pos x="connsiteX2" y="connsiteY2"/>
              </a:cxn>
              <a:cxn ang="0">
                <a:pos x="connsiteX3" y="connsiteY3"/>
              </a:cxn>
            </a:cxnLst>
            <a:rect l="l" t="t" r="r" b="b"/>
            <a:pathLst>
              <a:path w="371168" h="638978">
                <a:moveTo>
                  <a:pt x="51679" y="0"/>
                </a:moveTo>
                <a:cubicBezTo>
                  <a:pt x="14038" y="40395"/>
                  <a:pt x="-23602" y="80790"/>
                  <a:pt x="18629" y="143219"/>
                </a:cubicBezTo>
                <a:cubicBezTo>
                  <a:pt x="60860" y="205648"/>
                  <a:pt x="246311" y="291948"/>
                  <a:pt x="305067" y="374574"/>
                </a:cubicBezTo>
                <a:cubicBezTo>
                  <a:pt x="363823" y="457200"/>
                  <a:pt x="371168" y="638978"/>
                  <a:pt x="371168" y="63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Freeform 166"/>
          <p:cNvSpPr/>
          <p:nvPr/>
        </p:nvSpPr>
        <p:spPr>
          <a:xfrm>
            <a:off x="6690265" y="3910428"/>
            <a:ext cx="239794" cy="512285"/>
          </a:xfrm>
          <a:custGeom>
            <a:avLst/>
            <a:gdLst>
              <a:gd name="connsiteX0" fmla="*/ 275421 w 319725"/>
              <a:gd name="connsiteY0" fmla="*/ 683046 h 683046"/>
              <a:gd name="connsiteX1" fmla="*/ 297455 w 319725"/>
              <a:gd name="connsiteY1" fmla="*/ 418641 h 683046"/>
              <a:gd name="connsiteX2" fmla="*/ 0 w 319725"/>
              <a:gd name="connsiteY2" fmla="*/ 0 h 683046"/>
            </a:gdLst>
            <a:ahLst/>
            <a:cxnLst>
              <a:cxn ang="0">
                <a:pos x="connsiteX0" y="connsiteY0"/>
              </a:cxn>
              <a:cxn ang="0">
                <a:pos x="connsiteX1" y="connsiteY1"/>
              </a:cxn>
              <a:cxn ang="0">
                <a:pos x="connsiteX2" y="connsiteY2"/>
              </a:cxn>
            </a:cxnLst>
            <a:rect l="l" t="t" r="r" b="b"/>
            <a:pathLst>
              <a:path w="319725" h="683046">
                <a:moveTo>
                  <a:pt x="275421" y="683046"/>
                </a:moveTo>
                <a:cubicBezTo>
                  <a:pt x="309389" y="607764"/>
                  <a:pt x="343358" y="532482"/>
                  <a:pt x="297455" y="418641"/>
                </a:cubicBezTo>
                <a:cubicBezTo>
                  <a:pt x="251552" y="304800"/>
                  <a:pt x="0" y="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8" name="Freeform 167"/>
          <p:cNvSpPr/>
          <p:nvPr/>
        </p:nvSpPr>
        <p:spPr>
          <a:xfrm>
            <a:off x="6858071" y="4621016"/>
            <a:ext cx="278376" cy="479234"/>
          </a:xfrm>
          <a:custGeom>
            <a:avLst/>
            <a:gdLst>
              <a:gd name="connsiteX0" fmla="*/ 51679 w 371168"/>
              <a:gd name="connsiteY0" fmla="*/ 0 h 638978"/>
              <a:gd name="connsiteX1" fmla="*/ 18629 w 371168"/>
              <a:gd name="connsiteY1" fmla="*/ 143219 h 638978"/>
              <a:gd name="connsiteX2" fmla="*/ 305067 w 371168"/>
              <a:gd name="connsiteY2" fmla="*/ 374574 h 638978"/>
              <a:gd name="connsiteX3" fmla="*/ 371168 w 371168"/>
              <a:gd name="connsiteY3" fmla="*/ 638978 h 638978"/>
            </a:gdLst>
            <a:ahLst/>
            <a:cxnLst>
              <a:cxn ang="0">
                <a:pos x="connsiteX0" y="connsiteY0"/>
              </a:cxn>
              <a:cxn ang="0">
                <a:pos x="connsiteX1" y="connsiteY1"/>
              </a:cxn>
              <a:cxn ang="0">
                <a:pos x="connsiteX2" y="connsiteY2"/>
              </a:cxn>
              <a:cxn ang="0">
                <a:pos x="connsiteX3" y="connsiteY3"/>
              </a:cxn>
            </a:cxnLst>
            <a:rect l="l" t="t" r="r" b="b"/>
            <a:pathLst>
              <a:path w="371168" h="638978">
                <a:moveTo>
                  <a:pt x="51679" y="0"/>
                </a:moveTo>
                <a:cubicBezTo>
                  <a:pt x="14038" y="40395"/>
                  <a:pt x="-23602" y="80790"/>
                  <a:pt x="18629" y="143219"/>
                </a:cubicBezTo>
                <a:cubicBezTo>
                  <a:pt x="60860" y="205648"/>
                  <a:pt x="246311" y="291948"/>
                  <a:pt x="305067" y="374574"/>
                </a:cubicBezTo>
                <a:cubicBezTo>
                  <a:pt x="363823" y="457200"/>
                  <a:pt x="371168" y="638978"/>
                  <a:pt x="371168" y="63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4096873" y="1079432"/>
            <a:ext cx="4991947" cy="56931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4327928" y="1243056"/>
            <a:ext cx="2730064" cy="338554"/>
          </a:xfrm>
          <a:prstGeom prst="rect">
            <a:avLst/>
          </a:prstGeom>
          <a:solidFill>
            <a:schemeClr val="tx1"/>
          </a:solidFill>
          <a:ln>
            <a:solidFill>
              <a:schemeClr val="tx1"/>
            </a:solidFill>
          </a:ln>
        </p:spPr>
        <p:txBody>
          <a:bodyPr wrap="square" rtlCol="0">
            <a:spAutoFit/>
          </a:bodyPr>
          <a:lstStyle/>
          <a:p>
            <a:pPr algn="ctr"/>
            <a:r>
              <a:rPr lang="en-US" sz="1600">
                <a:solidFill>
                  <a:schemeClr val="bg1"/>
                </a:solidFill>
                <a:latin typeface="Gill Sans" charset="0"/>
                <a:ea typeface="Gill Sans" charset="0"/>
                <a:cs typeface="Gill Sans" charset="0"/>
              </a:rPr>
              <a:t>~ </a:t>
            </a:r>
            <a:r>
              <a:rPr lang="en-US" sz="1600" smtClean="0">
                <a:solidFill>
                  <a:schemeClr val="bg1"/>
                </a:solidFill>
                <a:latin typeface="Gill Sans" charset="0"/>
                <a:ea typeface="Gill Sans" charset="0"/>
                <a:cs typeface="Gill Sans" charset="0"/>
              </a:rPr>
              <a:t>1-100 </a:t>
            </a:r>
            <a:r>
              <a:rPr lang="en-US" sz="1600" dirty="0" err="1">
                <a:solidFill>
                  <a:schemeClr val="bg1"/>
                </a:solidFill>
                <a:latin typeface="Gill Sans" charset="0"/>
                <a:ea typeface="Gill Sans" charset="0"/>
                <a:cs typeface="Gill Sans" charset="0"/>
              </a:rPr>
              <a:t>yr</a:t>
            </a:r>
            <a:r>
              <a:rPr lang="en-US" sz="1600" dirty="0">
                <a:solidFill>
                  <a:schemeClr val="bg1"/>
                </a:solidFill>
                <a:latin typeface="Gill Sans" charset="0"/>
                <a:ea typeface="Gill Sans" charset="0"/>
                <a:cs typeface="Gill Sans" charset="0"/>
              </a:rPr>
              <a:t> after the explosion</a:t>
            </a:r>
          </a:p>
        </p:txBody>
      </p:sp>
      <p:sp>
        <p:nvSpPr>
          <p:cNvPr id="124" name="Title 1"/>
          <p:cNvSpPr txBox="1">
            <a:spLocks/>
          </p:cNvSpPr>
          <p:nvPr/>
        </p:nvSpPr>
        <p:spPr>
          <a:xfrm>
            <a:off x="0" y="203594"/>
            <a:ext cx="9144000" cy="10932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mtClean="0">
                <a:latin typeface="Gill Sans" charset="0"/>
                <a:ea typeface="Gill Sans" charset="0"/>
                <a:cs typeface="Gill Sans" charset="0"/>
              </a:rPr>
              <a:t>A Very </a:t>
            </a:r>
            <a:r>
              <a:rPr lang="en-US" sz="4000" b="1" dirty="0">
                <a:latin typeface="Gill Sans" charset="0"/>
                <a:ea typeface="Gill Sans" charset="0"/>
                <a:cs typeface="Gill Sans" charset="0"/>
              </a:rPr>
              <a:t>Y</a:t>
            </a:r>
            <a:r>
              <a:rPr lang="en-US" sz="4000" b="1" smtClean="0">
                <a:latin typeface="Gill Sans" charset="0"/>
                <a:ea typeface="Gill Sans" charset="0"/>
                <a:cs typeface="Gill Sans" charset="0"/>
              </a:rPr>
              <a:t>oung </a:t>
            </a:r>
            <a:r>
              <a:rPr lang="en-US" sz="4000" b="1" dirty="0" smtClean="0">
                <a:latin typeface="Gill Sans" charset="0"/>
                <a:ea typeface="Gill Sans" charset="0"/>
                <a:cs typeface="Gill Sans" charset="0"/>
              </a:rPr>
              <a:t>NS in </a:t>
            </a:r>
            <a:r>
              <a:rPr lang="en-US" sz="4000" b="1" smtClean="0">
                <a:latin typeface="Gill Sans" charset="0"/>
                <a:ea typeface="Gill Sans" charset="0"/>
                <a:cs typeface="Gill Sans" charset="0"/>
              </a:rPr>
              <a:t>a Bubble</a:t>
            </a:r>
            <a:endParaRPr lang="en-US" sz="4000" b="1" dirty="0">
              <a:latin typeface="Gill Sans" charset="0"/>
              <a:ea typeface="Gill Sans" charset="0"/>
              <a:cs typeface="Gill Sans" charset="0"/>
            </a:endParaRPr>
          </a:p>
        </p:txBody>
      </p:sp>
    </p:spTree>
    <p:extLst>
      <p:ext uri="{BB962C8B-B14F-4D97-AF65-F5344CB8AC3E}">
        <p14:creationId xmlns:p14="http://schemas.microsoft.com/office/powerpoint/2010/main" val="447552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938" y="1485754"/>
            <a:ext cx="5581322" cy="4536131"/>
          </a:xfrm>
          <a:prstGeom prst="rect">
            <a:avLst/>
          </a:prstGeom>
        </p:spPr>
      </p:pic>
      <p:sp>
        <p:nvSpPr>
          <p:cNvPr id="2" name="Title 1"/>
          <p:cNvSpPr>
            <a:spLocks noGrp="1"/>
          </p:cNvSpPr>
          <p:nvPr>
            <p:ph type="title"/>
          </p:nvPr>
        </p:nvSpPr>
        <p:spPr>
          <a:xfrm>
            <a:off x="0" y="160191"/>
            <a:ext cx="9144000" cy="1325563"/>
          </a:xfrm>
        </p:spPr>
        <p:txBody>
          <a:bodyPr>
            <a:normAutofit/>
          </a:bodyPr>
          <a:lstStyle/>
          <a:p>
            <a:pPr algn="ctr"/>
            <a:r>
              <a:rPr lang="en-US" sz="4000" b="1" dirty="0" smtClean="0">
                <a:latin typeface="Gill Sans" charset="0"/>
                <a:ea typeface="Gill Sans" charset="0"/>
                <a:cs typeface="Gill Sans" charset="0"/>
              </a:rPr>
              <a:t>Very young, but not too young </a:t>
            </a:r>
            <a:endParaRPr lang="en-US" sz="4000" b="1" dirty="0">
              <a:latin typeface="Gill Sans" charset="0"/>
              <a:ea typeface="Gill Sans" charset="0"/>
              <a:cs typeface="Gill Sans" charset="0"/>
            </a:endParaRPr>
          </a:p>
        </p:txBody>
      </p:sp>
      <p:sp>
        <p:nvSpPr>
          <p:cNvPr id="3" name="Oval 2"/>
          <p:cNvSpPr/>
          <p:nvPr/>
        </p:nvSpPr>
        <p:spPr>
          <a:xfrm>
            <a:off x="734374" y="4334973"/>
            <a:ext cx="914400" cy="131642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517932" y="1873948"/>
            <a:ext cx="3542203" cy="1938992"/>
          </a:xfrm>
          <a:prstGeom prst="rect">
            <a:avLst/>
          </a:prstGeom>
          <a:noFill/>
        </p:spPr>
        <p:txBody>
          <a:bodyPr wrap="square" rtlCol="0">
            <a:spAutoFit/>
          </a:bodyPr>
          <a:lstStyle/>
          <a:p>
            <a:r>
              <a:rPr lang="en-US" sz="2000" dirty="0" smtClean="0">
                <a:latin typeface="Gill Sans" charset="0"/>
                <a:ea typeface="Gill Sans" charset="0"/>
                <a:cs typeface="Gill Sans" charset="0"/>
              </a:rPr>
              <a:t>The flux is much higher than </a:t>
            </a:r>
          </a:p>
          <a:p>
            <a:r>
              <a:rPr lang="en-US" sz="2000" dirty="0" smtClean="0">
                <a:latin typeface="Gill Sans" charset="0"/>
                <a:ea typeface="Gill Sans" charset="0"/>
                <a:cs typeface="Gill Sans" charset="0"/>
              </a:rPr>
              <a:t>the Crab</a:t>
            </a:r>
            <a:r>
              <a:rPr lang="is-IS" sz="2000" dirty="0" smtClean="0">
                <a:latin typeface="Gill Sans" charset="0"/>
                <a:ea typeface="Gill Sans" charset="0"/>
                <a:cs typeface="Gill Sans" charset="0"/>
              </a:rPr>
              <a:t> </a:t>
            </a:r>
          </a:p>
          <a:p>
            <a:endParaRPr lang="is-IS" sz="2000" i="1" dirty="0">
              <a:latin typeface="Gill Sans" charset="0"/>
              <a:ea typeface="Gill Sans" charset="0"/>
              <a:cs typeface="Gill Sans" charset="0"/>
            </a:endParaRPr>
          </a:p>
          <a:p>
            <a:pPr marL="285750" indent="-285750">
              <a:buFont typeface="Wingdings" charset="2"/>
              <a:buChar char="à"/>
            </a:pPr>
            <a:r>
              <a:rPr lang="en-US" sz="2000" i="1" dirty="0" smtClean="0">
                <a:solidFill>
                  <a:srgbClr val="FF0000"/>
                </a:solidFill>
                <a:latin typeface="Gill Sans" charset="0"/>
                <a:ea typeface="Gill Sans" charset="0"/>
                <a:cs typeface="Gill Sans" charset="0"/>
                <a:sym typeface="Wingdings"/>
              </a:rPr>
              <a:t>M</a:t>
            </a:r>
            <a:r>
              <a:rPr lang="is-IS" sz="2000" i="1" dirty="0" smtClean="0">
                <a:solidFill>
                  <a:srgbClr val="FF0000"/>
                </a:solidFill>
                <a:latin typeface="Gill Sans" charset="0"/>
                <a:ea typeface="Gill Sans" charset="0"/>
                <a:cs typeface="Gill Sans" charset="0"/>
                <a:sym typeface="Wingdings"/>
              </a:rPr>
              <a:t>uch younger and powerful </a:t>
            </a:r>
          </a:p>
          <a:p>
            <a:r>
              <a:rPr lang="is-IS" sz="2000" i="1" dirty="0">
                <a:solidFill>
                  <a:srgbClr val="FF0000"/>
                </a:solidFill>
                <a:latin typeface="Gill Sans" charset="0"/>
                <a:ea typeface="Gill Sans" charset="0"/>
                <a:cs typeface="Gill Sans" charset="0"/>
                <a:sym typeface="Wingdings"/>
              </a:rPr>
              <a:t> </a:t>
            </a:r>
            <a:r>
              <a:rPr lang="is-IS" sz="2000" i="1" dirty="0" smtClean="0">
                <a:solidFill>
                  <a:srgbClr val="FF0000"/>
                </a:solidFill>
                <a:latin typeface="Gill Sans" charset="0"/>
                <a:ea typeface="Gill Sans" charset="0"/>
                <a:cs typeface="Gill Sans" charset="0"/>
                <a:sym typeface="Wingdings"/>
              </a:rPr>
              <a:t>   than the Crab pulsar. </a:t>
            </a:r>
          </a:p>
          <a:p>
            <a:r>
              <a:rPr lang="is-IS" sz="2000" i="1" dirty="0">
                <a:latin typeface="Gill Sans" charset="0"/>
                <a:ea typeface="Gill Sans" charset="0"/>
                <a:cs typeface="Gill Sans" charset="0"/>
                <a:sym typeface="Wingdings"/>
              </a:rPr>
              <a:t> </a:t>
            </a:r>
            <a:r>
              <a:rPr lang="is-IS" sz="2000" i="1" dirty="0" smtClean="0">
                <a:latin typeface="Gill Sans" charset="0"/>
                <a:ea typeface="Gill Sans" charset="0"/>
                <a:cs typeface="Gill Sans" charset="0"/>
                <a:sym typeface="Wingdings"/>
              </a:rPr>
              <a:t>      </a:t>
            </a:r>
            <a:r>
              <a:rPr lang="en-US" sz="2000" i="1" dirty="0" smtClean="0">
                <a:latin typeface="Gill Sans" charset="0"/>
                <a:ea typeface="Gill Sans" charset="0"/>
                <a:cs typeface="Gill Sans" charset="0"/>
              </a:rPr>
              <a:t> </a:t>
            </a:r>
          </a:p>
        </p:txBody>
      </p:sp>
      <p:sp>
        <p:nvSpPr>
          <p:cNvPr id="8" name="TextBox 7"/>
          <p:cNvSpPr txBox="1"/>
          <p:nvPr/>
        </p:nvSpPr>
        <p:spPr>
          <a:xfrm>
            <a:off x="5525513" y="4201135"/>
            <a:ext cx="3555717" cy="1631216"/>
          </a:xfrm>
          <a:prstGeom prst="rect">
            <a:avLst/>
          </a:prstGeom>
          <a:noFill/>
        </p:spPr>
        <p:txBody>
          <a:bodyPr wrap="none" rtlCol="0">
            <a:spAutoFit/>
          </a:bodyPr>
          <a:lstStyle/>
          <a:p>
            <a:r>
              <a:rPr lang="is-IS" sz="2000" dirty="0" smtClean="0">
                <a:latin typeface="Gill Sans" charset="0"/>
                <a:ea typeface="Gill Sans" charset="0"/>
                <a:cs typeface="Gill Sans" charset="0"/>
              </a:rPr>
              <a:t>In the early stage, radio waves </a:t>
            </a:r>
          </a:p>
          <a:p>
            <a:r>
              <a:rPr lang="is-IS" sz="2000" dirty="0" smtClean="0">
                <a:latin typeface="Gill Sans" charset="0"/>
                <a:ea typeface="Gill Sans" charset="0"/>
                <a:cs typeface="Gill Sans" charset="0"/>
              </a:rPr>
              <a:t>cannot escape the nebula ...</a:t>
            </a:r>
          </a:p>
          <a:p>
            <a:endParaRPr lang="is-IS" sz="2000" i="1" dirty="0">
              <a:latin typeface="Gill Sans" charset="0"/>
              <a:ea typeface="Gill Sans" charset="0"/>
              <a:cs typeface="Gill Sans" charset="0"/>
            </a:endParaRPr>
          </a:p>
          <a:p>
            <a:pPr marL="285750" indent="-285750">
              <a:buFont typeface="Wingdings" charset="2"/>
              <a:buChar char="à"/>
            </a:pPr>
            <a:r>
              <a:rPr lang="is-IS" sz="2000" i="1" dirty="0">
                <a:solidFill>
                  <a:srgbClr val="FF0000"/>
                </a:solidFill>
                <a:latin typeface="Gill Sans" charset="0"/>
                <a:ea typeface="Gill Sans" charset="0"/>
                <a:cs typeface="Gill Sans" charset="0"/>
                <a:sym typeface="Wingdings"/>
              </a:rPr>
              <a:t> T</a:t>
            </a:r>
            <a:r>
              <a:rPr lang="is-IS" sz="2000" i="1" dirty="0" smtClean="0">
                <a:solidFill>
                  <a:srgbClr val="FF0000"/>
                </a:solidFill>
                <a:latin typeface="Gill Sans" charset="0"/>
                <a:ea typeface="Gill Sans" charset="0"/>
                <a:cs typeface="Gill Sans" charset="0"/>
                <a:sym typeface="Wingdings"/>
              </a:rPr>
              <a:t>he NS is sufficiently old and/or</a:t>
            </a:r>
          </a:p>
          <a:p>
            <a:r>
              <a:rPr lang="is-IS" sz="2000" i="1" dirty="0">
                <a:solidFill>
                  <a:srgbClr val="FF0000"/>
                </a:solidFill>
                <a:latin typeface="Gill Sans" charset="0"/>
                <a:ea typeface="Gill Sans" charset="0"/>
                <a:cs typeface="Gill Sans" charset="0"/>
                <a:sym typeface="Wingdings"/>
              </a:rPr>
              <a:t> </a:t>
            </a:r>
            <a:r>
              <a:rPr lang="is-IS" sz="2000" i="1" dirty="0" smtClean="0">
                <a:solidFill>
                  <a:srgbClr val="FF0000"/>
                </a:solidFill>
                <a:latin typeface="Gill Sans" charset="0"/>
                <a:ea typeface="Gill Sans" charset="0"/>
                <a:cs typeface="Gill Sans" charset="0"/>
                <a:sym typeface="Wingdings"/>
              </a:rPr>
              <a:t>    the SN ejecta mass is small.</a:t>
            </a:r>
          </a:p>
        </p:txBody>
      </p:sp>
    </p:spTree>
    <p:extLst>
      <p:ext uri="{BB962C8B-B14F-4D97-AF65-F5344CB8AC3E}">
        <p14:creationId xmlns:p14="http://schemas.microsoft.com/office/powerpoint/2010/main" val="1975212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Gill Sans" charset="0"/>
                <a:ea typeface="Gill Sans" charset="0"/>
                <a:cs typeface="Gill Sans" charset="0"/>
              </a:rPr>
              <a:t>Outline</a:t>
            </a:r>
            <a:endParaRPr lang="en-US">
              <a:latin typeface="Gill Sans" charset="0"/>
              <a:ea typeface="Gill Sans" charset="0"/>
              <a:cs typeface="Gill Sans" charset="0"/>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latin typeface="Gill Sans" charset="0"/>
                <a:ea typeface="Gill Sans" charset="0"/>
                <a:cs typeface="Gill Sans" charset="0"/>
              </a:rPr>
              <a:t>What we know so far about FRB </a:t>
            </a:r>
          </a:p>
          <a:p>
            <a:pPr marL="514350" indent="-514350">
              <a:buFont typeface="+mj-lt"/>
              <a:buAutoNum type="arabicPeriod"/>
            </a:pPr>
            <a:r>
              <a:rPr lang="en-US" dirty="0" smtClean="0">
                <a:latin typeface="Gill Sans" charset="0"/>
                <a:ea typeface="Gill Sans" charset="0"/>
                <a:cs typeface="Gill Sans" charset="0"/>
              </a:rPr>
              <a:t>A FRB in a bottle?</a:t>
            </a:r>
          </a:p>
          <a:p>
            <a:pPr marL="514350" indent="-514350">
              <a:buFont typeface="+mj-lt"/>
              <a:buAutoNum type="arabicPeriod"/>
            </a:pPr>
            <a:r>
              <a:rPr lang="en-US" dirty="0" smtClean="0">
                <a:latin typeface="Gill Sans" charset="0"/>
                <a:ea typeface="Gill Sans" charset="0"/>
                <a:cs typeface="Gill Sans" charset="0"/>
              </a:rPr>
              <a:t>(Near) future prospects</a:t>
            </a:r>
            <a:endParaRPr lang="en-US" dirty="0">
              <a:latin typeface="Gill Sans" charset="0"/>
              <a:ea typeface="Gill Sans" charset="0"/>
              <a:cs typeface="Gill Sans" charset="0"/>
            </a:endParaRPr>
          </a:p>
        </p:txBody>
      </p:sp>
    </p:spTree>
    <p:extLst>
      <p:ext uri="{BB962C8B-B14F-4D97-AF65-F5344CB8AC3E}">
        <p14:creationId xmlns:p14="http://schemas.microsoft.com/office/powerpoint/2010/main" val="1759725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59" y="1792171"/>
            <a:ext cx="8348082" cy="4351338"/>
          </a:xfrm>
        </p:spPr>
        <p:txBody>
          <a:bodyPr/>
          <a:lstStyle/>
          <a:p>
            <a:r>
              <a:rPr lang="en-US" dirty="0">
                <a:latin typeface="Gill Sans" charset="0"/>
                <a:ea typeface="Gill Sans" charset="0"/>
                <a:cs typeface="Gill Sans" charset="0"/>
              </a:rPr>
              <a:t>The rate of repeating FRBs inferred from the </a:t>
            </a:r>
            <a:r>
              <a:rPr lang="en-US" dirty="0" smtClean="0">
                <a:latin typeface="Gill Sans" charset="0"/>
                <a:ea typeface="Gill Sans" charset="0"/>
                <a:cs typeface="Gill Sans" charset="0"/>
              </a:rPr>
              <a:t>survey  </a:t>
            </a:r>
          </a:p>
          <a:p>
            <a:pPr marL="0" indent="0">
              <a:buNone/>
            </a:pPr>
            <a:r>
              <a:rPr lang="en-US" dirty="0">
                <a:latin typeface="Gill Sans" charset="0"/>
                <a:ea typeface="Gill Sans" charset="0"/>
                <a:cs typeface="Gill Sans" charset="0"/>
              </a:rPr>
              <a:t> </a:t>
            </a:r>
            <a:r>
              <a:rPr lang="en-US" dirty="0" smtClean="0">
                <a:latin typeface="Gill Sans" charset="0"/>
                <a:ea typeface="Gill Sans" charset="0"/>
                <a:cs typeface="Gill Sans" charset="0"/>
              </a:rPr>
              <a:t>                                         (</a:t>
            </a:r>
            <a:r>
              <a:rPr lang="de-DE" dirty="0" smtClean="0">
                <a:latin typeface="Gill Sans" charset="0"/>
                <a:ea typeface="Gill Sans" charset="0"/>
                <a:cs typeface="Gill Sans" charset="0"/>
              </a:rPr>
              <a:t>Scholz+16</a:t>
            </a:r>
            <a:r>
              <a:rPr lang="en-US" dirty="0" smtClean="0">
                <a:latin typeface="Gill Sans" charset="0"/>
                <a:ea typeface="Gill Sans" charset="0"/>
                <a:cs typeface="Gill Sans" charset="0"/>
              </a:rPr>
              <a:t>)</a:t>
            </a:r>
          </a:p>
          <a:p>
            <a:r>
              <a:rPr lang="en-US" dirty="0">
                <a:latin typeface="Gill Sans" charset="0"/>
                <a:ea typeface="Gill Sans" charset="0"/>
                <a:cs typeface="Gill Sans" charset="0"/>
              </a:rPr>
              <a:t>w</a:t>
            </a:r>
            <a:r>
              <a:rPr lang="en-US" dirty="0" smtClean="0">
                <a:latin typeface="Gill Sans" charset="0"/>
                <a:ea typeface="Gill Sans" charset="0"/>
                <a:cs typeface="Gill Sans" charset="0"/>
              </a:rPr>
              <a:t>hich can be translated to the formation rate as</a:t>
            </a:r>
            <a:endParaRPr lang="en-US" dirty="0">
              <a:latin typeface="Gill Sans" charset="0"/>
              <a:ea typeface="Gill Sans" charset="0"/>
              <a:cs typeface="Gill Sans" charset="0"/>
            </a:endParaRPr>
          </a:p>
          <a:p>
            <a:endParaRPr lang="en-US" dirty="0">
              <a:latin typeface="Gill Sans" charset="0"/>
              <a:ea typeface="Gill Sans" charset="0"/>
              <a:cs typeface="Gill Sans" charset="0"/>
            </a:endParaRPr>
          </a:p>
        </p:txBody>
      </p:sp>
      <p:sp>
        <p:nvSpPr>
          <p:cNvPr id="2" name="Title 1"/>
          <p:cNvSpPr>
            <a:spLocks noGrp="1"/>
          </p:cNvSpPr>
          <p:nvPr>
            <p:ph type="title"/>
          </p:nvPr>
        </p:nvSpPr>
        <p:spPr/>
        <p:txBody>
          <a:bodyPr/>
          <a:lstStyle/>
          <a:p>
            <a:pPr algn="ctr"/>
            <a:r>
              <a:rPr lang="en-US" b="1" smtClean="0">
                <a:latin typeface="Gill Sans" charset="0"/>
                <a:ea typeface="Gill Sans" charset="0"/>
                <a:cs typeface="Gill Sans" charset="0"/>
              </a:rPr>
              <a:t>Formation rate</a:t>
            </a:r>
            <a:endParaRPr lang="en-US" b="1">
              <a:latin typeface="Gill Sans" charset="0"/>
              <a:ea typeface="Gill Sans" charset="0"/>
              <a:cs typeface="Gill Sans" charset="0"/>
            </a:endParaRPr>
          </a:p>
        </p:txBody>
      </p:sp>
      <p:pic>
        <p:nvPicPr>
          <p:cNvPr id="4" name="Picture 3"/>
          <p:cNvPicPr>
            <a:picLocks noChangeAspect="1"/>
          </p:cNvPicPr>
          <p:nvPr/>
        </p:nvPicPr>
        <p:blipFill>
          <a:blip r:embed="rId2"/>
          <a:stretch>
            <a:fillRect/>
          </a:stretch>
        </p:blipFill>
        <p:spPr>
          <a:xfrm>
            <a:off x="740135" y="2397512"/>
            <a:ext cx="3831865" cy="354206"/>
          </a:xfrm>
          <a:prstGeom prst="rect">
            <a:avLst/>
          </a:prstGeom>
        </p:spPr>
      </p:pic>
      <p:sp>
        <p:nvSpPr>
          <p:cNvPr id="12" name="TextBox 11"/>
          <p:cNvSpPr txBox="1"/>
          <p:nvPr/>
        </p:nvSpPr>
        <p:spPr>
          <a:xfrm>
            <a:off x="966489" y="4361829"/>
            <a:ext cx="7548861" cy="1384995"/>
          </a:xfrm>
          <a:prstGeom prst="rect">
            <a:avLst/>
          </a:prstGeom>
          <a:noFill/>
        </p:spPr>
        <p:txBody>
          <a:bodyPr wrap="none" rtlCol="0">
            <a:spAutoFit/>
          </a:bodyPr>
          <a:lstStyle/>
          <a:p>
            <a:r>
              <a:rPr lang="en-US" sz="2800" dirty="0" smtClean="0">
                <a:latin typeface="Gill Sans" charset="0"/>
                <a:ea typeface="Gill Sans" charset="0"/>
                <a:cs typeface="Gill Sans" charset="0"/>
              </a:rPr>
              <a:t>for </a:t>
            </a:r>
            <a:r>
              <a:rPr lang="en-US" altLang="ja-JP" sz="2800" i="1" dirty="0" err="1">
                <a:latin typeface="Gill Sans" charset="0"/>
                <a:ea typeface="Gill Sans" charset="0"/>
                <a:cs typeface="Gill Sans" charset="0"/>
              </a:rPr>
              <a:t>τ</a:t>
            </a:r>
            <a:r>
              <a:rPr lang="en-US" altLang="ja-JP" sz="2800" baseline="-25000" dirty="0" err="1">
                <a:latin typeface="Gill Sans" charset="0"/>
                <a:ea typeface="Gill Sans" charset="0"/>
                <a:cs typeface="Gill Sans" charset="0"/>
              </a:rPr>
              <a:t>FRB</a:t>
            </a:r>
            <a:r>
              <a:rPr lang="en-US" altLang="ja-JP" sz="2800" dirty="0">
                <a:latin typeface="Gill Sans" charset="0"/>
                <a:ea typeface="Gill Sans" charset="0"/>
                <a:cs typeface="Gill Sans" charset="0"/>
              </a:rPr>
              <a:t> ~ </a:t>
            </a:r>
            <a:r>
              <a:rPr lang="en-US" altLang="ja-JP" sz="2800" dirty="0" smtClean="0">
                <a:latin typeface="Gill Sans" charset="0"/>
                <a:ea typeface="Gill Sans" charset="0"/>
                <a:cs typeface="Gill Sans" charset="0"/>
              </a:rPr>
              <a:t>10 </a:t>
            </a:r>
            <a:r>
              <a:rPr lang="en-US" altLang="ja-JP" sz="2800" dirty="0" err="1">
                <a:latin typeface="Gill Sans" charset="0"/>
                <a:ea typeface="Gill Sans" charset="0"/>
                <a:cs typeface="Gill Sans" charset="0"/>
              </a:rPr>
              <a:t>yr</a:t>
            </a:r>
            <a:r>
              <a:rPr lang="en-US" altLang="ja-JP" sz="2800" dirty="0">
                <a:latin typeface="Gill Sans" charset="0"/>
                <a:ea typeface="Gill Sans" charset="0"/>
                <a:cs typeface="Gill Sans" charset="0"/>
              </a:rPr>
              <a:t> &amp; </a:t>
            </a:r>
            <a:r>
              <a:rPr lang="en-US" altLang="ja-JP" sz="2800" i="1" dirty="0">
                <a:latin typeface="Gill Sans" charset="0"/>
                <a:ea typeface="Gill Sans" charset="0"/>
                <a:cs typeface="Gill Sans" charset="0"/>
              </a:rPr>
              <a:t>f</a:t>
            </a:r>
            <a:r>
              <a:rPr lang="en-US" altLang="ja-JP" sz="2800" baseline="-25000" dirty="0">
                <a:latin typeface="Gill Sans" charset="0"/>
                <a:ea typeface="Gill Sans" charset="0"/>
                <a:cs typeface="Gill Sans" charset="0"/>
              </a:rPr>
              <a:t>b</a:t>
            </a:r>
            <a:r>
              <a:rPr lang="en-US" altLang="ja-JP" sz="2800" dirty="0">
                <a:latin typeface="Gill Sans" charset="0"/>
                <a:ea typeface="Gill Sans" charset="0"/>
                <a:cs typeface="Gill Sans" charset="0"/>
              </a:rPr>
              <a:t> ~ </a:t>
            </a:r>
            <a:r>
              <a:rPr lang="en-US" altLang="ja-JP" sz="2800" dirty="0" smtClean="0">
                <a:latin typeface="Gill Sans" charset="0"/>
                <a:ea typeface="Gill Sans" charset="0"/>
                <a:cs typeface="Gill Sans" charset="0"/>
              </a:rPr>
              <a:t>1</a:t>
            </a:r>
            <a:r>
              <a:rPr lang="ja-JP" altLang="en-US" sz="2800" dirty="0" smtClean="0">
                <a:latin typeface="Gill Sans" charset="0"/>
                <a:ea typeface="Gill Sans" charset="0"/>
                <a:cs typeface="Gill Sans" charset="0"/>
              </a:rPr>
              <a:t>　</a:t>
            </a:r>
            <a:r>
              <a:rPr lang="en-US" altLang="ja-JP" sz="2800" dirty="0" smtClean="0">
                <a:latin typeface="Gill Sans" charset="0"/>
                <a:ea typeface="Gill Sans" charset="0"/>
                <a:cs typeface="Gill Sans" charset="0"/>
                <a:sym typeface="Wingdings"/>
              </a:rPr>
              <a:t>  ~ 0.1 </a:t>
            </a:r>
            <a:r>
              <a:rPr lang="en-US" altLang="ja-JP" sz="2800" dirty="0">
                <a:latin typeface="Gill Sans" charset="0"/>
                <a:ea typeface="Gill Sans" charset="0"/>
                <a:cs typeface="Gill Sans" charset="0"/>
                <a:sym typeface="Wingdings"/>
              </a:rPr>
              <a:t>% of </a:t>
            </a:r>
            <a:r>
              <a:rPr lang="en-US" altLang="ja-JP" sz="2800" dirty="0" err="1">
                <a:latin typeface="Gill Sans" charset="0"/>
                <a:ea typeface="Gill Sans" charset="0"/>
                <a:cs typeface="Gill Sans" charset="0"/>
                <a:sym typeface="Wingdings"/>
              </a:rPr>
              <a:t>CCSNe</a:t>
            </a:r>
            <a:r>
              <a:rPr lang="en-US" altLang="ja-JP" sz="2800" dirty="0">
                <a:latin typeface="Gill Sans" charset="0"/>
                <a:ea typeface="Gill Sans" charset="0"/>
                <a:cs typeface="Gill Sans" charset="0"/>
                <a:sym typeface="Wingdings"/>
              </a:rPr>
              <a:t> </a:t>
            </a:r>
            <a:endParaRPr lang="en-US" sz="2800" dirty="0" smtClean="0">
              <a:latin typeface="Gill Sans" charset="0"/>
              <a:ea typeface="Gill Sans" charset="0"/>
              <a:cs typeface="Gill Sans" charset="0"/>
            </a:endParaRPr>
          </a:p>
          <a:p>
            <a:r>
              <a:rPr lang="en-US" sz="2800" dirty="0">
                <a:latin typeface="Gill Sans" charset="0"/>
                <a:ea typeface="Gill Sans" charset="0"/>
                <a:cs typeface="Gill Sans" charset="0"/>
              </a:rPr>
              <a:t>f</a:t>
            </a:r>
            <a:r>
              <a:rPr lang="en-US" sz="2800" dirty="0" smtClean="0">
                <a:latin typeface="Gill Sans" charset="0"/>
                <a:ea typeface="Gill Sans" charset="0"/>
                <a:cs typeface="Gill Sans" charset="0"/>
              </a:rPr>
              <a:t>or </a:t>
            </a:r>
            <a:r>
              <a:rPr lang="en-US" altLang="ja-JP" sz="2800" i="1" dirty="0" err="1" smtClean="0">
                <a:latin typeface="Gill Sans" charset="0"/>
                <a:ea typeface="Gill Sans" charset="0"/>
                <a:cs typeface="Gill Sans" charset="0"/>
              </a:rPr>
              <a:t>τ</a:t>
            </a:r>
            <a:r>
              <a:rPr lang="en-US" altLang="ja-JP" sz="2800" baseline="-25000" dirty="0" err="1" smtClean="0">
                <a:latin typeface="Gill Sans" charset="0"/>
                <a:ea typeface="Gill Sans" charset="0"/>
                <a:cs typeface="Gill Sans" charset="0"/>
              </a:rPr>
              <a:t>FRB</a:t>
            </a:r>
            <a:r>
              <a:rPr lang="en-US" altLang="ja-JP" sz="2800" dirty="0" smtClean="0">
                <a:latin typeface="Gill Sans" charset="0"/>
                <a:ea typeface="Gill Sans" charset="0"/>
                <a:cs typeface="Gill Sans" charset="0"/>
              </a:rPr>
              <a:t> ~ 100 </a:t>
            </a:r>
            <a:r>
              <a:rPr lang="en-US" altLang="ja-JP" sz="2800" dirty="0" err="1" smtClean="0">
                <a:latin typeface="Gill Sans" charset="0"/>
                <a:ea typeface="Gill Sans" charset="0"/>
                <a:cs typeface="Gill Sans" charset="0"/>
              </a:rPr>
              <a:t>yr</a:t>
            </a:r>
            <a:r>
              <a:rPr lang="en-US" altLang="ja-JP" sz="2800" dirty="0" smtClean="0">
                <a:latin typeface="Gill Sans" charset="0"/>
                <a:ea typeface="Gill Sans" charset="0"/>
                <a:cs typeface="Gill Sans" charset="0"/>
              </a:rPr>
              <a:t> &amp; </a:t>
            </a:r>
            <a:r>
              <a:rPr lang="en-US" altLang="ja-JP" sz="2800" i="1" dirty="0" smtClean="0">
                <a:latin typeface="Gill Sans" charset="0"/>
                <a:ea typeface="Gill Sans" charset="0"/>
                <a:cs typeface="Gill Sans" charset="0"/>
              </a:rPr>
              <a:t>f</a:t>
            </a:r>
            <a:r>
              <a:rPr lang="en-US" altLang="ja-JP" sz="2800" baseline="-25000" dirty="0" smtClean="0">
                <a:latin typeface="Gill Sans" charset="0"/>
                <a:ea typeface="Gill Sans" charset="0"/>
                <a:cs typeface="Gill Sans" charset="0"/>
              </a:rPr>
              <a:t>b</a:t>
            </a:r>
            <a:r>
              <a:rPr lang="en-US" altLang="ja-JP" sz="2800" dirty="0" smtClean="0">
                <a:latin typeface="Gill Sans" charset="0"/>
                <a:ea typeface="Gill Sans" charset="0"/>
                <a:cs typeface="Gill Sans" charset="0"/>
              </a:rPr>
              <a:t> ~ 1</a:t>
            </a:r>
            <a:r>
              <a:rPr lang="en-US" altLang="ja-JP" sz="2800" dirty="0">
                <a:latin typeface="Gill Sans" charset="0"/>
                <a:ea typeface="Gill Sans" charset="0"/>
                <a:cs typeface="Gill Sans" charset="0"/>
              </a:rPr>
              <a:t> </a:t>
            </a:r>
            <a:r>
              <a:rPr lang="en-US" altLang="ja-JP" sz="2800" dirty="0" smtClean="0">
                <a:latin typeface="Gill Sans" charset="0"/>
                <a:ea typeface="Gill Sans" charset="0"/>
                <a:cs typeface="Gill Sans" charset="0"/>
              </a:rPr>
              <a:t> </a:t>
            </a:r>
            <a:r>
              <a:rPr lang="en-US" altLang="ja-JP" sz="2800" dirty="0" smtClean="0">
                <a:latin typeface="Gill Sans" charset="0"/>
                <a:ea typeface="Gill Sans" charset="0"/>
                <a:cs typeface="Gill Sans" charset="0"/>
                <a:sym typeface="Wingdings"/>
              </a:rPr>
              <a:t>  ~ 0.01 % of </a:t>
            </a:r>
            <a:r>
              <a:rPr lang="en-US" altLang="ja-JP" sz="2800" dirty="0" err="1" smtClean="0">
                <a:latin typeface="Gill Sans" charset="0"/>
                <a:ea typeface="Gill Sans" charset="0"/>
                <a:cs typeface="Gill Sans" charset="0"/>
                <a:sym typeface="Wingdings"/>
              </a:rPr>
              <a:t>CCSNe</a:t>
            </a:r>
            <a:r>
              <a:rPr lang="en-US" altLang="ja-JP" sz="2800" dirty="0" smtClean="0">
                <a:latin typeface="Gill Sans" charset="0"/>
                <a:ea typeface="Gill Sans" charset="0"/>
                <a:cs typeface="Gill Sans" charset="0"/>
                <a:sym typeface="Wingdings"/>
              </a:rPr>
              <a:t> </a:t>
            </a:r>
          </a:p>
          <a:p>
            <a:r>
              <a:rPr lang="en-US" altLang="ja-JP" sz="2800" dirty="0" smtClean="0">
                <a:latin typeface="Gill Sans" charset="0"/>
                <a:ea typeface="Gill Sans" charset="0"/>
                <a:cs typeface="Gill Sans" charset="0"/>
                <a:sym typeface="Wingdings"/>
              </a:rPr>
              <a:t>(</a:t>
            </a:r>
            <a:r>
              <a:rPr lang="en-US" altLang="ja-JP" sz="2800" dirty="0" smtClean="0">
                <a:solidFill>
                  <a:srgbClr val="0070C0"/>
                </a:solidFill>
                <a:latin typeface="Gill Sans" charset="0"/>
                <a:ea typeface="Gill Sans" charset="0"/>
                <a:cs typeface="Gill Sans" charset="0"/>
                <a:sym typeface="Wingdings"/>
              </a:rPr>
              <a:t>though the uncertainty is huge</a:t>
            </a:r>
            <a:r>
              <a:rPr lang="en-US" altLang="ja-JP" sz="2800" dirty="0" smtClean="0">
                <a:latin typeface="Gill Sans" charset="0"/>
                <a:ea typeface="Gill Sans" charset="0"/>
                <a:cs typeface="Gill Sans" charset="0"/>
                <a:sym typeface="Wingdings"/>
              </a:rPr>
              <a:t>)</a:t>
            </a:r>
            <a:endParaRPr lang="en-US" sz="2800" dirty="0">
              <a:latin typeface="Gill Sans" charset="0"/>
              <a:ea typeface="Gill Sans" charset="0"/>
              <a:cs typeface="Gill Sans" charset="0"/>
            </a:endParaRPr>
          </a:p>
        </p:txBody>
      </p:sp>
      <p:pic>
        <p:nvPicPr>
          <p:cNvPr id="6" name="Picture 5"/>
          <p:cNvPicPr>
            <a:picLocks noChangeAspect="1"/>
          </p:cNvPicPr>
          <p:nvPr/>
        </p:nvPicPr>
        <p:blipFill>
          <a:blip r:embed="rId3"/>
          <a:stretch>
            <a:fillRect/>
          </a:stretch>
        </p:blipFill>
        <p:spPr>
          <a:xfrm>
            <a:off x="740135" y="3548740"/>
            <a:ext cx="5601592" cy="502707"/>
          </a:xfrm>
          <a:prstGeom prst="rect">
            <a:avLst/>
          </a:prstGeom>
        </p:spPr>
      </p:pic>
    </p:spTree>
    <p:extLst>
      <p:ext uri="{BB962C8B-B14F-4D97-AF65-F5344CB8AC3E}">
        <p14:creationId xmlns:p14="http://schemas.microsoft.com/office/powerpoint/2010/main" val="1561039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08038" y="887426"/>
            <a:ext cx="6618312" cy="4723658"/>
          </a:xfrm>
          <a:prstGeom prst="rect">
            <a:avLst/>
          </a:prstGeom>
        </p:spPr>
      </p:pic>
      <p:sp>
        <p:nvSpPr>
          <p:cNvPr id="5" name="Title 1"/>
          <p:cNvSpPr>
            <a:spLocks noGrp="1"/>
          </p:cNvSpPr>
          <p:nvPr>
            <p:ph type="title"/>
          </p:nvPr>
        </p:nvSpPr>
        <p:spPr>
          <a:xfrm>
            <a:off x="392383" y="-165162"/>
            <a:ext cx="8359233" cy="1325563"/>
          </a:xfrm>
        </p:spPr>
        <p:txBody>
          <a:bodyPr>
            <a:normAutofit/>
          </a:bodyPr>
          <a:lstStyle/>
          <a:p>
            <a:pPr algn="ctr"/>
            <a:r>
              <a:rPr lang="en-US" sz="4000" b="1" dirty="0" smtClean="0">
                <a:latin typeface="Gill Sans" charset="0"/>
                <a:ea typeface="Gill Sans" charset="0"/>
                <a:cs typeface="Gill Sans" charset="0"/>
              </a:rPr>
              <a:t>Constraints on NS &amp; SN</a:t>
            </a:r>
            <a:endParaRPr lang="en-US" sz="4000" b="1" dirty="0">
              <a:latin typeface="Gill Sans" charset="0"/>
              <a:ea typeface="Gill Sans" charset="0"/>
              <a:cs typeface="Gill Sans" charset="0"/>
            </a:endParaRPr>
          </a:p>
        </p:txBody>
      </p:sp>
      <p:sp>
        <p:nvSpPr>
          <p:cNvPr id="6" name="テキスト ボックス 9"/>
          <p:cNvSpPr txBox="1"/>
          <p:nvPr/>
        </p:nvSpPr>
        <p:spPr>
          <a:xfrm>
            <a:off x="7586500" y="1160401"/>
            <a:ext cx="1391728" cy="307777"/>
          </a:xfrm>
          <a:prstGeom prst="rect">
            <a:avLst/>
          </a:prstGeom>
          <a:solidFill>
            <a:srgbClr val="92D050"/>
          </a:solidFill>
        </p:spPr>
        <p:txBody>
          <a:bodyPr wrap="none" rtlCol="0">
            <a:spAutoFit/>
          </a:bodyPr>
          <a:lstStyle/>
          <a:p>
            <a:r>
              <a:rPr lang="en-US" altLang="ja-JP" sz="1400" dirty="0" smtClean="0">
                <a:latin typeface="Gill Sans"/>
                <a:cs typeface="Gill Sans"/>
              </a:rPr>
              <a:t>KK &amp; </a:t>
            </a:r>
            <a:r>
              <a:rPr lang="en-US" altLang="ja-JP" sz="1400" dirty="0" err="1" smtClean="0">
                <a:latin typeface="Gill Sans"/>
                <a:cs typeface="Gill Sans"/>
              </a:rPr>
              <a:t>Murase</a:t>
            </a:r>
            <a:r>
              <a:rPr lang="en-US" altLang="ja-JP" sz="1400" dirty="0" smtClean="0">
                <a:latin typeface="Gill Sans"/>
                <a:cs typeface="Gill Sans"/>
              </a:rPr>
              <a:t> 17</a:t>
            </a:r>
            <a:endParaRPr kumimoji="1" lang="ja-JP" altLang="en-US" sz="1400" dirty="0">
              <a:latin typeface="Gill Sans"/>
              <a:cs typeface="Gill Sans"/>
            </a:endParaRPr>
          </a:p>
        </p:txBody>
      </p:sp>
      <p:sp>
        <p:nvSpPr>
          <p:cNvPr id="7" name="Rectangle 6"/>
          <p:cNvSpPr/>
          <p:nvPr/>
        </p:nvSpPr>
        <p:spPr>
          <a:xfrm>
            <a:off x="478883" y="5648009"/>
            <a:ext cx="8186232" cy="1015663"/>
          </a:xfrm>
          <a:prstGeom prst="rect">
            <a:avLst/>
          </a:prstGeom>
        </p:spPr>
        <p:txBody>
          <a:bodyPr wrap="square">
            <a:spAutoFit/>
          </a:bodyPr>
          <a:lstStyle/>
          <a:p>
            <a:pPr marL="342900" indent="-342900">
              <a:buFont typeface="Wingdings" charset="2"/>
              <a:buChar char="ü"/>
            </a:pPr>
            <a:r>
              <a:rPr lang="en-US" sz="2000" i="1" dirty="0" err="1" smtClean="0">
                <a:latin typeface="Gill Sans" charset="0"/>
                <a:ea typeface="Gill Sans" charset="0"/>
                <a:cs typeface="Gill Sans" charset="0"/>
              </a:rPr>
              <a:t>PWNe</a:t>
            </a:r>
            <a:r>
              <a:rPr lang="en-US" sz="2000" i="1" dirty="0" smtClean="0">
                <a:latin typeface="Gill Sans" charset="0"/>
                <a:ea typeface="Gill Sans" charset="0"/>
                <a:cs typeface="Gill Sans" charset="0"/>
              </a:rPr>
              <a:t> with</a:t>
            </a:r>
            <a:r>
              <a:rPr lang="en-US" sz="2000" i="1" dirty="0" smtClean="0">
                <a:solidFill>
                  <a:srgbClr val="FF0000"/>
                </a:solidFill>
                <a:latin typeface="Gill Sans" charset="0"/>
                <a:ea typeface="Gill Sans" charset="0"/>
                <a:cs typeface="Gill Sans" charset="0"/>
              </a:rPr>
              <a:t> </a:t>
            </a:r>
            <a:r>
              <a:rPr lang="en-US" sz="2000" i="1" dirty="0" err="1" smtClean="0">
                <a:solidFill>
                  <a:srgbClr val="FF0000"/>
                </a:solidFill>
                <a:latin typeface="Gill Sans" charset="0"/>
                <a:ea typeface="Gill Sans" charset="0"/>
                <a:cs typeface="Gill Sans" charset="0"/>
              </a:rPr>
              <a:t>M</a:t>
            </a:r>
            <a:r>
              <a:rPr lang="en-US" sz="2000" i="1" baseline="-25000" dirty="0" err="1" smtClean="0">
                <a:solidFill>
                  <a:srgbClr val="FF0000"/>
                </a:solidFill>
                <a:latin typeface="Gill Sans" charset="0"/>
                <a:ea typeface="Gill Sans" charset="0"/>
                <a:cs typeface="Gill Sans" charset="0"/>
              </a:rPr>
              <a:t>ej</a:t>
            </a:r>
            <a:r>
              <a:rPr lang="en-US" sz="2000" i="1" dirty="0" smtClean="0">
                <a:solidFill>
                  <a:srgbClr val="FF0000"/>
                </a:solidFill>
                <a:latin typeface="Gill Sans" charset="0"/>
                <a:ea typeface="Gill Sans" charset="0"/>
                <a:cs typeface="Gill Sans" charset="0"/>
              </a:rPr>
              <a:t> </a:t>
            </a:r>
            <a:r>
              <a:rPr lang="en-US" sz="2000" i="1" dirty="0">
                <a:solidFill>
                  <a:srgbClr val="FF0000"/>
                </a:solidFill>
                <a:latin typeface="Gill Sans" charset="0"/>
                <a:ea typeface="Gill Sans" charset="0"/>
                <a:cs typeface="Gill Sans" charset="0"/>
              </a:rPr>
              <a:t>~ a few </a:t>
            </a:r>
            <a:r>
              <a:rPr lang="en-US" sz="2000" i="1" dirty="0" err="1" smtClean="0">
                <a:solidFill>
                  <a:srgbClr val="FF0000"/>
                </a:solidFill>
                <a:latin typeface="Gill Sans" charset="0"/>
                <a:ea typeface="Gill Sans" charset="0"/>
                <a:cs typeface="Gill Sans" charset="0"/>
              </a:rPr>
              <a:t>M</a:t>
            </a:r>
            <a:r>
              <a:rPr lang="en-US" sz="2000" i="1" baseline="-25000" dirty="0" err="1" smtClean="0">
                <a:solidFill>
                  <a:srgbClr val="FF0000"/>
                </a:solidFill>
                <a:latin typeface="Gill Sans" charset="0"/>
                <a:ea typeface="Gill Sans" charset="0"/>
                <a:cs typeface="Gill Sans" charset="0"/>
              </a:rPr>
              <a:t>sun</a:t>
            </a:r>
            <a:r>
              <a:rPr lang="en-US" sz="2000" i="1" dirty="0">
                <a:solidFill>
                  <a:srgbClr val="FF0000"/>
                </a:solidFill>
                <a:latin typeface="Gill Sans" charset="0"/>
                <a:ea typeface="Gill Sans" charset="0"/>
                <a:cs typeface="Gill Sans" charset="0"/>
              </a:rPr>
              <a:t>, P</a:t>
            </a:r>
            <a:r>
              <a:rPr lang="en-US" sz="2000" i="1" baseline="-25000" dirty="0">
                <a:solidFill>
                  <a:srgbClr val="FF0000"/>
                </a:solidFill>
                <a:latin typeface="Gill Sans" charset="0"/>
                <a:ea typeface="Gill Sans" charset="0"/>
                <a:cs typeface="Gill Sans" charset="0"/>
              </a:rPr>
              <a:t>0</a:t>
            </a:r>
            <a:r>
              <a:rPr lang="en-US" sz="2000" i="1" dirty="0">
                <a:solidFill>
                  <a:srgbClr val="FF0000"/>
                </a:solidFill>
                <a:latin typeface="Gill Sans" charset="0"/>
                <a:ea typeface="Gill Sans" charset="0"/>
                <a:cs typeface="Gill Sans" charset="0"/>
              </a:rPr>
              <a:t> ~ </a:t>
            </a:r>
            <a:r>
              <a:rPr lang="en-US" sz="2000" i="1" dirty="0" err="1">
                <a:solidFill>
                  <a:srgbClr val="FF0000"/>
                </a:solidFill>
                <a:latin typeface="Gill Sans" charset="0"/>
                <a:ea typeface="Gill Sans" charset="0"/>
                <a:cs typeface="Gill Sans" charset="0"/>
              </a:rPr>
              <a:t>ms</a:t>
            </a:r>
            <a:r>
              <a:rPr lang="en-US" sz="2000" i="1" dirty="0">
                <a:solidFill>
                  <a:srgbClr val="FF0000"/>
                </a:solidFill>
                <a:latin typeface="Gill Sans" charset="0"/>
                <a:ea typeface="Gill Sans" charset="0"/>
                <a:cs typeface="Gill Sans" charset="0"/>
              </a:rPr>
              <a:t>, </a:t>
            </a:r>
            <a:r>
              <a:rPr lang="en-US" sz="2000" i="1" dirty="0" err="1">
                <a:solidFill>
                  <a:srgbClr val="FF0000"/>
                </a:solidFill>
                <a:latin typeface="Gill Sans" charset="0"/>
                <a:ea typeface="Gill Sans" charset="0"/>
                <a:cs typeface="Gill Sans" charset="0"/>
              </a:rPr>
              <a:t>B</a:t>
            </a:r>
            <a:r>
              <a:rPr lang="en-US" sz="2000" i="1" baseline="-25000" dirty="0" err="1">
                <a:solidFill>
                  <a:srgbClr val="FF0000"/>
                </a:solidFill>
                <a:latin typeface="Gill Sans" charset="0"/>
                <a:ea typeface="Gill Sans" charset="0"/>
                <a:cs typeface="Gill Sans" charset="0"/>
              </a:rPr>
              <a:t>dip</a:t>
            </a:r>
            <a:r>
              <a:rPr lang="en-US" sz="2000" i="1" dirty="0">
                <a:solidFill>
                  <a:srgbClr val="FF0000"/>
                </a:solidFill>
                <a:latin typeface="Gill Sans" charset="0"/>
                <a:ea typeface="Gill Sans" charset="0"/>
                <a:cs typeface="Gill Sans" charset="0"/>
              </a:rPr>
              <a:t> </a:t>
            </a:r>
            <a:r>
              <a:rPr lang="en-US" sz="2000" i="1" dirty="0" smtClean="0">
                <a:solidFill>
                  <a:srgbClr val="FF0000"/>
                </a:solidFill>
                <a:latin typeface="Gill Sans" charset="0"/>
                <a:ea typeface="Gill Sans" charset="0"/>
                <a:cs typeface="Gill Sans" charset="0"/>
              </a:rPr>
              <a:t>~ 10</a:t>
            </a:r>
            <a:r>
              <a:rPr lang="en-US" sz="2000" i="1" baseline="30000" dirty="0" smtClean="0">
                <a:solidFill>
                  <a:srgbClr val="FF0000"/>
                </a:solidFill>
                <a:latin typeface="Gill Sans" charset="0"/>
                <a:ea typeface="Gill Sans" charset="0"/>
                <a:cs typeface="Gill Sans" charset="0"/>
              </a:rPr>
              <a:t>13</a:t>
            </a:r>
            <a:r>
              <a:rPr lang="en-US" sz="2000" i="1" dirty="0" smtClean="0">
                <a:solidFill>
                  <a:srgbClr val="FF0000"/>
                </a:solidFill>
                <a:latin typeface="Gill Sans" charset="0"/>
                <a:ea typeface="Gill Sans" charset="0"/>
                <a:cs typeface="Gill Sans" charset="0"/>
              </a:rPr>
              <a:t> </a:t>
            </a:r>
            <a:r>
              <a:rPr lang="en-US" sz="2000" i="1" dirty="0">
                <a:solidFill>
                  <a:srgbClr val="FF0000"/>
                </a:solidFill>
                <a:latin typeface="Gill Sans" charset="0"/>
                <a:ea typeface="Gill Sans" charset="0"/>
                <a:cs typeface="Gill Sans" charset="0"/>
              </a:rPr>
              <a:t>G, &amp;</a:t>
            </a:r>
            <a:r>
              <a:rPr lang="en-US" sz="2000" i="1" dirty="0" smtClean="0">
                <a:solidFill>
                  <a:srgbClr val="FF0000"/>
                </a:solidFill>
                <a:latin typeface="Gill Sans" charset="0"/>
                <a:ea typeface="Gill Sans" charset="0"/>
                <a:cs typeface="Gill Sans" charset="0"/>
              </a:rPr>
              <a:t> </a:t>
            </a:r>
            <a:r>
              <a:rPr lang="en-US" sz="2000" i="1" dirty="0" err="1">
                <a:solidFill>
                  <a:srgbClr val="FF0000"/>
                </a:solidFill>
                <a:latin typeface="Gill Sans" charset="0"/>
                <a:ea typeface="Gill Sans" charset="0"/>
                <a:cs typeface="Gill Sans" charset="0"/>
              </a:rPr>
              <a:t>t</a:t>
            </a:r>
            <a:r>
              <a:rPr lang="en-US" sz="2000" i="1" baseline="-25000" dirty="0" err="1">
                <a:solidFill>
                  <a:srgbClr val="FF0000"/>
                </a:solidFill>
                <a:latin typeface="Gill Sans" charset="0"/>
                <a:ea typeface="Gill Sans" charset="0"/>
                <a:cs typeface="Gill Sans" charset="0"/>
              </a:rPr>
              <a:t>age</a:t>
            </a:r>
            <a:r>
              <a:rPr lang="en-US" sz="2000" i="1" dirty="0">
                <a:solidFill>
                  <a:srgbClr val="FF0000"/>
                </a:solidFill>
                <a:latin typeface="Gill Sans" charset="0"/>
                <a:ea typeface="Gill Sans" charset="0"/>
                <a:cs typeface="Gill Sans" charset="0"/>
              </a:rPr>
              <a:t> ~ </a:t>
            </a:r>
            <a:r>
              <a:rPr lang="en-US" sz="2000" i="1" dirty="0" smtClean="0">
                <a:solidFill>
                  <a:srgbClr val="FF0000"/>
                </a:solidFill>
                <a:latin typeface="Gill Sans" charset="0"/>
                <a:ea typeface="Gill Sans" charset="0"/>
                <a:cs typeface="Gill Sans" charset="0"/>
              </a:rPr>
              <a:t>a few 10-100 </a:t>
            </a:r>
            <a:r>
              <a:rPr lang="en-US" sz="2000" i="1" dirty="0" err="1" smtClean="0">
                <a:solidFill>
                  <a:srgbClr val="FF0000"/>
                </a:solidFill>
                <a:latin typeface="Gill Sans" charset="0"/>
                <a:ea typeface="Gill Sans" charset="0"/>
                <a:cs typeface="Gill Sans" charset="0"/>
              </a:rPr>
              <a:t>yrs</a:t>
            </a:r>
            <a:r>
              <a:rPr lang="en-US" sz="2000" i="1" dirty="0" smtClean="0">
                <a:solidFill>
                  <a:srgbClr val="FF0000"/>
                </a:solidFill>
                <a:latin typeface="Gill Sans" charset="0"/>
                <a:ea typeface="Gill Sans" charset="0"/>
                <a:cs typeface="Gill Sans" charset="0"/>
              </a:rPr>
              <a:t>                            </a:t>
            </a:r>
            <a:r>
              <a:rPr lang="en-US" sz="2000" i="1" dirty="0" smtClean="0">
                <a:latin typeface="Gill Sans" charset="0"/>
                <a:ea typeface="Gill Sans" charset="0"/>
                <a:cs typeface="Gill Sans" charset="0"/>
              </a:rPr>
              <a:t>can explain the repeating FRB. </a:t>
            </a:r>
          </a:p>
          <a:p>
            <a:pPr marL="342900" indent="-342900">
              <a:buFont typeface="Wingdings" charset="2"/>
              <a:buChar char="ü"/>
            </a:pPr>
            <a:r>
              <a:rPr lang="en-US" sz="2000" i="1" dirty="0" smtClean="0">
                <a:latin typeface="Gill Sans" charset="0"/>
                <a:ea typeface="Gill Sans" charset="0"/>
                <a:cs typeface="Gill Sans" charset="0"/>
              </a:rPr>
              <a:t>If </a:t>
            </a:r>
            <a:r>
              <a:rPr lang="en-US" sz="2000" i="1" dirty="0" err="1" smtClean="0">
                <a:latin typeface="Gill Sans" charset="0"/>
                <a:ea typeface="Gill Sans" charset="0"/>
                <a:cs typeface="Gill Sans" charset="0"/>
              </a:rPr>
              <a:t>t</a:t>
            </a:r>
            <a:r>
              <a:rPr lang="en-US" sz="2000" i="1" baseline="-25000" dirty="0" err="1" smtClean="0">
                <a:latin typeface="Gill Sans" charset="0"/>
                <a:ea typeface="Gill Sans" charset="0"/>
                <a:cs typeface="Gill Sans" charset="0"/>
              </a:rPr>
              <a:t>age</a:t>
            </a:r>
            <a:r>
              <a:rPr lang="en-US" sz="2000" i="1" dirty="0" smtClean="0">
                <a:latin typeface="Gill Sans" charset="0"/>
                <a:ea typeface="Gill Sans" charset="0"/>
                <a:cs typeface="Gill Sans" charset="0"/>
              </a:rPr>
              <a:t> ~ 100 </a:t>
            </a:r>
            <a:r>
              <a:rPr lang="en-US" sz="2000" i="1" dirty="0" err="1" smtClean="0">
                <a:latin typeface="Gill Sans" charset="0"/>
                <a:ea typeface="Gill Sans" charset="0"/>
                <a:cs typeface="Gill Sans" charset="0"/>
              </a:rPr>
              <a:t>yrs</a:t>
            </a:r>
            <a:r>
              <a:rPr lang="en-US" sz="2000" i="1" dirty="0" smtClean="0">
                <a:latin typeface="Gill Sans" charset="0"/>
                <a:ea typeface="Gill Sans" charset="0"/>
                <a:cs typeface="Gill Sans" charset="0"/>
              </a:rPr>
              <a:t>, the formation rate is </a:t>
            </a:r>
            <a:r>
              <a:rPr lang="en-US" sz="2000" i="1" dirty="0" smtClean="0">
                <a:solidFill>
                  <a:srgbClr val="FF0000"/>
                </a:solidFill>
                <a:latin typeface="Gill Sans" charset="0"/>
                <a:ea typeface="Gill Sans" charset="0"/>
                <a:cs typeface="Gill Sans" charset="0"/>
              </a:rPr>
              <a:t>~ 0.01 % of core-collapse </a:t>
            </a:r>
            <a:r>
              <a:rPr lang="en-US" sz="2000" i="1" dirty="0" err="1" smtClean="0">
                <a:solidFill>
                  <a:srgbClr val="FF0000"/>
                </a:solidFill>
                <a:latin typeface="Gill Sans" charset="0"/>
                <a:ea typeface="Gill Sans" charset="0"/>
                <a:cs typeface="Gill Sans" charset="0"/>
              </a:rPr>
              <a:t>SNe</a:t>
            </a:r>
            <a:r>
              <a:rPr lang="en-US" sz="2000" i="1" dirty="0" smtClean="0">
                <a:solidFill>
                  <a:srgbClr val="FF0000"/>
                </a:solidFill>
                <a:latin typeface="Gill Sans" charset="0"/>
                <a:ea typeface="Gill Sans" charset="0"/>
                <a:cs typeface="Gill Sans" charset="0"/>
              </a:rPr>
              <a:t>.</a:t>
            </a:r>
            <a:endParaRPr lang="en-US" sz="2000" i="1" dirty="0">
              <a:solidFill>
                <a:srgbClr val="FF0000"/>
              </a:solidFill>
              <a:latin typeface="Gill Sans" charset="0"/>
              <a:ea typeface="Gill Sans" charset="0"/>
              <a:cs typeface="Gill Sans" charset="0"/>
            </a:endParaRPr>
          </a:p>
        </p:txBody>
      </p:sp>
    </p:spTree>
    <p:extLst>
      <p:ext uri="{BB962C8B-B14F-4D97-AF65-F5344CB8AC3E}">
        <p14:creationId xmlns:p14="http://schemas.microsoft.com/office/powerpoint/2010/main" val="1939094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9"/>
          <p:cNvSpPr txBox="1"/>
          <p:nvPr/>
        </p:nvSpPr>
        <p:spPr>
          <a:xfrm>
            <a:off x="7586500" y="1160401"/>
            <a:ext cx="1391728" cy="307777"/>
          </a:xfrm>
          <a:prstGeom prst="rect">
            <a:avLst/>
          </a:prstGeom>
          <a:solidFill>
            <a:srgbClr val="92D050"/>
          </a:solidFill>
        </p:spPr>
        <p:txBody>
          <a:bodyPr wrap="none" rtlCol="0">
            <a:spAutoFit/>
          </a:bodyPr>
          <a:lstStyle/>
          <a:p>
            <a:r>
              <a:rPr lang="en-US" altLang="ja-JP" sz="1400" dirty="0" smtClean="0">
                <a:latin typeface="Gill Sans"/>
                <a:cs typeface="Gill Sans"/>
              </a:rPr>
              <a:t>KK &amp; </a:t>
            </a:r>
            <a:r>
              <a:rPr lang="en-US" altLang="ja-JP" sz="1400" dirty="0" err="1" smtClean="0">
                <a:latin typeface="Gill Sans"/>
                <a:cs typeface="Gill Sans"/>
              </a:rPr>
              <a:t>Murase</a:t>
            </a:r>
            <a:r>
              <a:rPr lang="en-US" altLang="ja-JP" sz="1400" dirty="0" smtClean="0">
                <a:latin typeface="Gill Sans"/>
                <a:cs typeface="Gill Sans"/>
              </a:rPr>
              <a:t> 17</a:t>
            </a:r>
            <a:endParaRPr kumimoji="1" lang="ja-JP" altLang="en-US" sz="1400" dirty="0">
              <a:latin typeface="Gill Sans"/>
              <a:cs typeface="Gill Sans"/>
            </a:endParaRPr>
          </a:p>
        </p:txBody>
      </p:sp>
      <p:sp>
        <p:nvSpPr>
          <p:cNvPr id="4" name="Rectangle 3"/>
          <p:cNvSpPr/>
          <p:nvPr/>
        </p:nvSpPr>
        <p:spPr>
          <a:xfrm>
            <a:off x="322326" y="5710064"/>
            <a:ext cx="8499345" cy="1015663"/>
          </a:xfrm>
          <a:prstGeom prst="rect">
            <a:avLst/>
          </a:prstGeom>
        </p:spPr>
        <p:txBody>
          <a:bodyPr wrap="square">
            <a:spAutoFit/>
          </a:bodyPr>
          <a:lstStyle/>
          <a:p>
            <a:pPr marL="342900" indent="-342900">
              <a:buFont typeface="Wingdings" charset="2"/>
              <a:buChar char="ü"/>
            </a:pPr>
            <a:r>
              <a:rPr lang="en-US" sz="2000" i="1" dirty="0" err="1" smtClean="0">
                <a:latin typeface="Gill Sans" charset="0"/>
                <a:ea typeface="Gill Sans" charset="0"/>
                <a:cs typeface="Gill Sans" charset="0"/>
              </a:rPr>
              <a:t>PWNe</a:t>
            </a:r>
            <a:r>
              <a:rPr lang="en-US" sz="2000" i="1" dirty="0" smtClean="0">
                <a:latin typeface="Gill Sans" charset="0"/>
                <a:ea typeface="Gill Sans" charset="0"/>
                <a:cs typeface="Gill Sans" charset="0"/>
              </a:rPr>
              <a:t> with </a:t>
            </a:r>
            <a:r>
              <a:rPr lang="en-US" sz="2000" i="1" dirty="0" err="1" smtClean="0">
                <a:solidFill>
                  <a:srgbClr val="FF0000"/>
                </a:solidFill>
                <a:latin typeface="Gill Sans" charset="0"/>
                <a:ea typeface="Gill Sans" charset="0"/>
                <a:cs typeface="Gill Sans" charset="0"/>
              </a:rPr>
              <a:t>M</a:t>
            </a:r>
            <a:r>
              <a:rPr lang="en-US" sz="2000" i="1" baseline="-25000" dirty="0" err="1" smtClean="0">
                <a:solidFill>
                  <a:srgbClr val="FF0000"/>
                </a:solidFill>
                <a:latin typeface="Gill Sans" charset="0"/>
                <a:ea typeface="Gill Sans" charset="0"/>
                <a:cs typeface="Gill Sans" charset="0"/>
              </a:rPr>
              <a:t>ej</a:t>
            </a:r>
            <a:r>
              <a:rPr lang="en-US" sz="2000" i="1" dirty="0" smtClean="0">
                <a:solidFill>
                  <a:srgbClr val="FF0000"/>
                </a:solidFill>
                <a:latin typeface="Gill Sans" charset="0"/>
                <a:ea typeface="Gill Sans" charset="0"/>
                <a:cs typeface="Gill Sans" charset="0"/>
              </a:rPr>
              <a:t> </a:t>
            </a:r>
            <a:r>
              <a:rPr lang="en-US" sz="2000" i="1" dirty="0">
                <a:solidFill>
                  <a:srgbClr val="FF0000"/>
                </a:solidFill>
                <a:latin typeface="Gill Sans" charset="0"/>
                <a:ea typeface="Gill Sans" charset="0"/>
                <a:cs typeface="Gill Sans" charset="0"/>
              </a:rPr>
              <a:t>~ a few 0.1 </a:t>
            </a:r>
            <a:r>
              <a:rPr lang="en-US" sz="2000" i="1" dirty="0" err="1">
                <a:solidFill>
                  <a:srgbClr val="FF0000"/>
                </a:solidFill>
                <a:latin typeface="Gill Sans" charset="0"/>
                <a:ea typeface="Gill Sans" charset="0"/>
                <a:cs typeface="Gill Sans" charset="0"/>
              </a:rPr>
              <a:t>M</a:t>
            </a:r>
            <a:r>
              <a:rPr lang="en-US" sz="2000" i="1" baseline="-25000" dirty="0" err="1">
                <a:solidFill>
                  <a:srgbClr val="FF0000"/>
                </a:solidFill>
                <a:latin typeface="Gill Sans" charset="0"/>
                <a:ea typeface="Gill Sans" charset="0"/>
                <a:cs typeface="Gill Sans" charset="0"/>
              </a:rPr>
              <a:t>sun</a:t>
            </a:r>
            <a:r>
              <a:rPr lang="en-US" sz="2000" i="1" dirty="0">
                <a:solidFill>
                  <a:srgbClr val="FF0000"/>
                </a:solidFill>
                <a:latin typeface="Gill Sans" charset="0"/>
                <a:ea typeface="Gill Sans" charset="0"/>
                <a:cs typeface="Gill Sans" charset="0"/>
              </a:rPr>
              <a:t>, P</a:t>
            </a:r>
            <a:r>
              <a:rPr lang="en-US" sz="2000" i="1" baseline="-25000" dirty="0">
                <a:solidFill>
                  <a:srgbClr val="FF0000"/>
                </a:solidFill>
                <a:latin typeface="Gill Sans" charset="0"/>
                <a:ea typeface="Gill Sans" charset="0"/>
                <a:cs typeface="Gill Sans" charset="0"/>
              </a:rPr>
              <a:t>0</a:t>
            </a:r>
            <a:r>
              <a:rPr lang="en-US" sz="2000" i="1" dirty="0">
                <a:solidFill>
                  <a:srgbClr val="FF0000"/>
                </a:solidFill>
                <a:latin typeface="Gill Sans" charset="0"/>
                <a:ea typeface="Gill Sans" charset="0"/>
                <a:cs typeface="Gill Sans" charset="0"/>
              </a:rPr>
              <a:t> ~ </a:t>
            </a:r>
            <a:r>
              <a:rPr lang="en-US" sz="2000" i="1" dirty="0" err="1">
                <a:solidFill>
                  <a:srgbClr val="FF0000"/>
                </a:solidFill>
                <a:latin typeface="Gill Sans" charset="0"/>
                <a:ea typeface="Gill Sans" charset="0"/>
                <a:cs typeface="Gill Sans" charset="0"/>
              </a:rPr>
              <a:t>ms</a:t>
            </a:r>
            <a:r>
              <a:rPr lang="en-US" sz="2000" i="1" dirty="0">
                <a:solidFill>
                  <a:srgbClr val="FF0000"/>
                </a:solidFill>
                <a:latin typeface="Gill Sans" charset="0"/>
                <a:ea typeface="Gill Sans" charset="0"/>
                <a:cs typeface="Gill Sans" charset="0"/>
              </a:rPr>
              <a:t>, </a:t>
            </a:r>
            <a:r>
              <a:rPr lang="en-US" sz="2000" i="1" dirty="0" err="1">
                <a:solidFill>
                  <a:srgbClr val="FF0000"/>
                </a:solidFill>
                <a:latin typeface="Gill Sans" charset="0"/>
                <a:ea typeface="Gill Sans" charset="0"/>
                <a:cs typeface="Gill Sans" charset="0"/>
              </a:rPr>
              <a:t>B</a:t>
            </a:r>
            <a:r>
              <a:rPr lang="en-US" sz="2000" i="1" baseline="-25000" dirty="0" err="1">
                <a:solidFill>
                  <a:srgbClr val="FF0000"/>
                </a:solidFill>
                <a:latin typeface="Gill Sans" charset="0"/>
                <a:ea typeface="Gill Sans" charset="0"/>
                <a:cs typeface="Gill Sans" charset="0"/>
              </a:rPr>
              <a:t>dip</a:t>
            </a:r>
            <a:r>
              <a:rPr lang="en-US" sz="2000" i="1" dirty="0">
                <a:solidFill>
                  <a:srgbClr val="FF0000"/>
                </a:solidFill>
                <a:latin typeface="Gill Sans" charset="0"/>
                <a:ea typeface="Gill Sans" charset="0"/>
                <a:cs typeface="Gill Sans" charset="0"/>
              </a:rPr>
              <a:t> </a:t>
            </a:r>
            <a:r>
              <a:rPr lang="en-US" sz="2000" i="1" dirty="0" smtClean="0">
                <a:solidFill>
                  <a:srgbClr val="FF0000"/>
                </a:solidFill>
                <a:latin typeface="Gill Sans" charset="0"/>
                <a:ea typeface="Gill Sans" charset="0"/>
                <a:cs typeface="Gill Sans" charset="0"/>
              </a:rPr>
              <a:t>~ 10</a:t>
            </a:r>
            <a:r>
              <a:rPr lang="en-US" sz="2000" i="1" baseline="30000" dirty="0" smtClean="0">
                <a:solidFill>
                  <a:srgbClr val="FF0000"/>
                </a:solidFill>
                <a:latin typeface="Gill Sans" charset="0"/>
                <a:ea typeface="Gill Sans" charset="0"/>
                <a:cs typeface="Gill Sans" charset="0"/>
              </a:rPr>
              <a:t>12-13</a:t>
            </a:r>
            <a:r>
              <a:rPr lang="en-US" sz="2000" i="1" dirty="0" smtClean="0">
                <a:solidFill>
                  <a:srgbClr val="FF0000"/>
                </a:solidFill>
                <a:latin typeface="Gill Sans" charset="0"/>
                <a:ea typeface="Gill Sans" charset="0"/>
                <a:cs typeface="Gill Sans" charset="0"/>
              </a:rPr>
              <a:t> </a:t>
            </a:r>
            <a:r>
              <a:rPr lang="en-US" sz="2000" i="1" dirty="0">
                <a:solidFill>
                  <a:srgbClr val="FF0000"/>
                </a:solidFill>
                <a:latin typeface="Gill Sans" charset="0"/>
                <a:ea typeface="Gill Sans" charset="0"/>
                <a:cs typeface="Gill Sans" charset="0"/>
              </a:rPr>
              <a:t>G, &amp;</a:t>
            </a:r>
            <a:r>
              <a:rPr lang="en-US" sz="2000" i="1" dirty="0" smtClean="0">
                <a:solidFill>
                  <a:srgbClr val="FF0000"/>
                </a:solidFill>
                <a:latin typeface="Gill Sans" charset="0"/>
                <a:ea typeface="Gill Sans" charset="0"/>
                <a:cs typeface="Gill Sans" charset="0"/>
              </a:rPr>
              <a:t> </a:t>
            </a:r>
            <a:r>
              <a:rPr lang="en-US" sz="2000" i="1" dirty="0" err="1">
                <a:solidFill>
                  <a:srgbClr val="FF0000"/>
                </a:solidFill>
                <a:latin typeface="Gill Sans" charset="0"/>
                <a:ea typeface="Gill Sans" charset="0"/>
                <a:cs typeface="Gill Sans" charset="0"/>
              </a:rPr>
              <a:t>t</a:t>
            </a:r>
            <a:r>
              <a:rPr lang="en-US" sz="2000" i="1" baseline="-25000" dirty="0" err="1">
                <a:solidFill>
                  <a:srgbClr val="FF0000"/>
                </a:solidFill>
                <a:latin typeface="Gill Sans" charset="0"/>
                <a:ea typeface="Gill Sans" charset="0"/>
                <a:cs typeface="Gill Sans" charset="0"/>
              </a:rPr>
              <a:t>age</a:t>
            </a:r>
            <a:r>
              <a:rPr lang="en-US" sz="2000" i="1" dirty="0">
                <a:solidFill>
                  <a:srgbClr val="FF0000"/>
                </a:solidFill>
                <a:latin typeface="Gill Sans" charset="0"/>
                <a:ea typeface="Gill Sans" charset="0"/>
                <a:cs typeface="Gill Sans" charset="0"/>
              </a:rPr>
              <a:t> ~ </a:t>
            </a:r>
            <a:r>
              <a:rPr lang="en-US" sz="2000" i="1" dirty="0" smtClean="0">
                <a:solidFill>
                  <a:srgbClr val="FF0000"/>
                </a:solidFill>
                <a:latin typeface="Gill Sans" charset="0"/>
                <a:ea typeface="Gill Sans" charset="0"/>
                <a:cs typeface="Gill Sans" charset="0"/>
              </a:rPr>
              <a:t>a few -10 </a:t>
            </a:r>
            <a:r>
              <a:rPr lang="en-US" sz="2000" i="1" dirty="0" err="1" smtClean="0">
                <a:solidFill>
                  <a:srgbClr val="FF0000"/>
                </a:solidFill>
                <a:latin typeface="Gill Sans" charset="0"/>
                <a:ea typeface="Gill Sans" charset="0"/>
                <a:cs typeface="Gill Sans" charset="0"/>
              </a:rPr>
              <a:t>yrs</a:t>
            </a:r>
            <a:r>
              <a:rPr lang="en-US" sz="2000" i="1" dirty="0" smtClean="0">
                <a:solidFill>
                  <a:srgbClr val="FF0000"/>
                </a:solidFill>
                <a:latin typeface="Gill Sans" charset="0"/>
                <a:ea typeface="Gill Sans" charset="0"/>
                <a:cs typeface="Gill Sans" charset="0"/>
              </a:rPr>
              <a:t>                            </a:t>
            </a:r>
            <a:r>
              <a:rPr lang="en-US" sz="2000" i="1" dirty="0" smtClean="0">
                <a:latin typeface="Gill Sans" charset="0"/>
                <a:ea typeface="Gill Sans" charset="0"/>
                <a:cs typeface="Gill Sans" charset="0"/>
              </a:rPr>
              <a:t>can explain the repeating FRB. </a:t>
            </a:r>
          </a:p>
          <a:p>
            <a:pPr marL="342900" indent="-342900">
              <a:buFont typeface="Wingdings" charset="2"/>
              <a:buChar char="ü"/>
            </a:pPr>
            <a:r>
              <a:rPr lang="en-US" sz="2000" i="1" dirty="0" smtClean="0">
                <a:latin typeface="Gill Sans" charset="0"/>
                <a:ea typeface="Gill Sans" charset="0"/>
                <a:cs typeface="Gill Sans" charset="0"/>
              </a:rPr>
              <a:t>If </a:t>
            </a:r>
            <a:r>
              <a:rPr lang="en-US" sz="2000" i="1" dirty="0" err="1" smtClean="0">
                <a:latin typeface="Gill Sans" charset="0"/>
                <a:ea typeface="Gill Sans" charset="0"/>
                <a:cs typeface="Gill Sans" charset="0"/>
              </a:rPr>
              <a:t>t</a:t>
            </a:r>
            <a:r>
              <a:rPr lang="en-US" sz="2000" i="1" baseline="-25000" dirty="0" err="1" smtClean="0">
                <a:latin typeface="Gill Sans" charset="0"/>
                <a:ea typeface="Gill Sans" charset="0"/>
                <a:cs typeface="Gill Sans" charset="0"/>
              </a:rPr>
              <a:t>age</a:t>
            </a:r>
            <a:r>
              <a:rPr lang="en-US" sz="2000" i="1" dirty="0" smtClean="0">
                <a:latin typeface="Gill Sans" charset="0"/>
                <a:ea typeface="Gill Sans" charset="0"/>
                <a:cs typeface="Gill Sans" charset="0"/>
              </a:rPr>
              <a:t> ~ 10 </a:t>
            </a:r>
            <a:r>
              <a:rPr lang="en-US" sz="2000" i="1" dirty="0" err="1" smtClean="0">
                <a:latin typeface="Gill Sans" charset="0"/>
                <a:ea typeface="Gill Sans" charset="0"/>
                <a:cs typeface="Gill Sans" charset="0"/>
              </a:rPr>
              <a:t>yrs</a:t>
            </a:r>
            <a:r>
              <a:rPr lang="en-US" sz="2000" i="1" dirty="0" smtClean="0">
                <a:latin typeface="Gill Sans" charset="0"/>
                <a:ea typeface="Gill Sans" charset="0"/>
                <a:cs typeface="Gill Sans" charset="0"/>
              </a:rPr>
              <a:t>, the formation rate is</a:t>
            </a:r>
            <a:r>
              <a:rPr lang="en-US" sz="2000" i="1" dirty="0" smtClean="0">
                <a:solidFill>
                  <a:srgbClr val="FF0000"/>
                </a:solidFill>
                <a:latin typeface="Gill Sans" charset="0"/>
                <a:ea typeface="Gill Sans" charset="0"/>
                <a:cs typeface="Gill Sans" charset="0"/>
              </a:rPr>
              <a:t> ~ 0.1 % of </a:t>
            </a:r>
            <a:r>
              <a:rPr lang="en-US" sz="2000" i="1" dirty="0" err="1" smtClean="0">
                <a:solidFill>
                  <a:srgbClr val="FF0000"/>
                </a:solidFill>
                <a:latin typeface="Gill Sans" charset="0"/>
                <a:ea typeface="Gill Sans" charset="0"/>
                <a:cs typeface="Gill Sans" charset="0"/>
              </a:rPr>
              <a:t>CCSNe</a:t>
            </a:r>
            <a:r>
              <a:rPr lang="en-US" sz="2000" i="1" dirty="0" smtClean="0">
                <a:solidFill>
                  <a:srgbClr val="FF0000"/>
                </a:solidFill>
                <a:latin typeface="Gill Sans" charset="0"/>
                <a:ea typeface="Gill Sans" charset="0"/>
                <a:cs typeface="Gill Sans" charset="0"/>
              </a:rPr>
              <a:t>.</a:t>
            </a:r>
            <a:endParaRPr lang="en-US" sz="2000" i="1" dirty="0">
              <a:solidFill>
                <a:srgbClr val="FF0000"/>
              </a:solidFill>
              <a:latin typeface="Gill Sans" charset="0"/>
              <a:ea typeface="Gill Sans" charset="0"/>
              <a:cs typeface="Gill Sans" charset="0"/>
            </a:endParaRPr>
          </a:p>
        </p:txBody>
      </p:sp>
      <p:sp>
        <p:nvSpPr>
          <p:cNvPr id="6" name="Title 1"/>
          <p:cNvSpPr>
            <a:spLocks noGrp="1"/>
          </p:cNvSpPr>
          <p:nvPr>
            <p:ph type="title"/>
          </p:nvPr>
        </p:nvSpPr>
        <p:spPr>
          <a:xfrm>
            <a:off x="392383" y="-165162"/>
            <a:ext cx="8359233" cy="1325563"/>
          </a:xfrm>
        </p:spPr>
        <p:txBody>
          <a:bodyPr>
            <a:normAutofit/>
          </a:bodyPr>
          <a:lstStyle/>
          <a:p>
            <a:pPr algn="ctr"/>
            <a:r>
              <a:rPr lang="en-US" sz="4000" b="1" dirty="0" smtClean="0">
                <a:latin typeface="Gill Sans" charset="0"/>
                <a:ea typeface="Gill Sans" charset="0"/>
                <a:cs typeface="Gill Sans" charset="0"/>
              </a:rPr>
              <a:t>Constraints on NS &amp; SN</a:t>
            </a:r>
            <a:endParaRPr lang="en-US" sz="4000" b="1" dirty="0">
              <a:latin typeface="Gill Sans" charset="0"/>
              <a:ea typeface="Gill Sans" charset="0"/>
              <a:cs typeface="Gill Sans" charset="0"/>
            </a:endParaRPr>
          </a:p>
        </p:txBody>
      </p:sp>
      <p:pic>
        <p:nvPicPr>
          <p:cNvPr id="7" name="Picture 6"/>
          <p:cNvPicPr>
            <a:picLocks noChangeAspect="1"/>
          </p:cNvPicPr>
          <p:nvPr/>
        </p:nvPicPr>
        <p:blipFill>
          <a:blip r:embed="rId2"/>
          <a:stretch>
            <a:fillRect/>
          </a:stretch>
        </p:blipFill>
        <p:spPr>
          <a:xfrm>
            <a:off x="1091425" y="826753"/>
            <a:ext cx="6734155" cy="4907059"/>
          </a:xfrm>
          <a:prstGeom prst="rect">
            <a:avLst/>
          </a:prstGeom>
        </p:spPr>
      </p:pic>
    </p:spTree>
    <p:extLst>
      <p:ext uri="{BB962C8B-B14F-4D97-AF65-F5344CB8AC3E}">
        <p14:creationId xmlns:p14="http://schemas.microsoft.com/office/powerpoint/2010/main" val="1536699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a:spLocks noChangeAspect="1"/>
          </p:cNvSpPr>
          <p:nvPr/>
        </p:nvSpPr>
        <p:spPr>
          <a:xfrm>
            <a:off x="184812" y="3014457"/>
            <a:ext cx="3004504" cy="3004504"/>
          </a:xfrm>
          <a:prstGeom prst="ellipse">
            <a:avLst/>
          </a:prstGeom>
          <a:gradFill flip="none" rotWithShape="1">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a:spLocks noChangeAspect="1"/>
          </p:cNvSpPr>
          <p:nvPr/>
        </p:nvSpPr>
        <p:spPr>
          <a:xfrm>
            <a:off x="513418" y="3348339"/>
            <a:ext cx="2347293" cy="2347293"/>
          </a:xfrm>
          <a:prstGeom prst="ellipse">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a:spLocks noChangeAspect="1"/>
          </p:cNvSpPr>
          <p:nvPr/>
        </p:nvSpPr>
        <p:spPr>
          <a:xfrm>
            <a:off x="817443" y="3632791"/>
            <a:ext cx="1739243" cy="1739243"/>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6" name="Group 45"/>
          <p:cNvGrpSpPr/>
          <p:nvPr/>
        </p:nvGrpSpPr>
        <p:grpSpPr>
          <a:xfrm rot="16200000">
            <a:off x="1596778" y="4302876"/>
            <a:ext cx="180572" cy="433656"/>
            <a:chOff x="932704" y="2655343"/>
            <a:chExt cx="553769" cy="1329917"/>
          </a:xfrm>
        </p:grpSpPr>
        <p:sp>
          <p:nvSpPr>
            <p:cNvPr id="48" name="Freeform 47"/>
            <p:cNvSpPr/>
            <p:nvPr/>
          </p:nvSpPr>
          <p:spPr>
            <a:xfrm>
              <a:off x="932704" y="2655343"/>
              <a:ext cx="467738" cy="613484"/>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49" name="Freeform 48"/>
            <p:cNvSpPr/>
            <p:nvPr/>
          </p:nvSpPr>
          <p:spPr>
            <a:xfrm rot="20630758" flipV="1">
              <a:off x="975269" y="3381764"/>
              <a:ext cx="511204" cy="603496"/>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0" name="Freeform 49"/>
            <p:cNvSpPr/>
            <p:nvPr/>
          </p:nvSpPr>
          <p:spPr>
            <a:xfrm rot="20630758" flipV="1">
              <a:off x="1109212" y="3388157"/>
              <a:ext cx="265340" cy="357682"/>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1" name="Freeform 50"/>
            <p:cNvSpPr/>
            <p:nvPr/>
          </p:nvSpPr>
          <p:spPr>
            <a:xfrm rot="20923009">
              <a:off x="1126063" y="2866420"/>
              <a:ext cx="121985" cy="329827"/>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52" name="Oval 18"/>
            <p:cNvSpPr>
              <a:spLocks noChangeAspect="1" noChangeArrowheads="1"/>
            </p:cNvSpPr>
            <p:nvPr/>
          </p:nvSpPr>
          <p:spPr bwMode="auto">
            <a:xfrm>
              <a:off x="1077948" y="3138856"/>
              <a:ext cx="329184" cy="329184"/>
            </a:xfrm>
            <a:prstGeom prst="ellipse">
              <a:avLst/>
            </a:prstGeom>
            <a:gradFill flip="none" rotWithShape="1">
              <a:gsLst>
                <a:gs pos="0">
                  <a:srgbClr val="0070C0"/>
                </a:gs>
                <a:gs pos="50000">
                  <a:srgbClr val="7030A0"/>
                </a:gs>
                <a:gs pos="100000">
                  <a:srgbClr val="FF40FF"/>
                </a:gs>
              </a:gsLst>
              <a:path path="circle">
                <a:fillToRect l="50000" t="50000" r="50000" b="50000"/>
              </a:path>
              <a:tileRect/>
            </a:gradFill>
            <a:ln w="9525">
              <a:noFill/>
              <a:round/>
              <a:headEnd/>
              <a:tailEnd/>
            </a:ln>
            <a:effectLst/>
          </p:spPr>
          <p:txBody>
            <a:bodyPr wrap="none" anchor="ctr">
              <a:prstTxWarp prst="textNoShape">
                <a:avLst/>
              </a:prstTxWarp>
            </a:bodyPr>
            <a:lstStyle/>
            <a:p>
              <a:pPr algn="ctr"/>
              <a:endParaRPr lang="en-US" altLang="ja-JP" sz="1620" dirty="0">
                <a:latin typeface="Gill Sans" charset="0"/>
                <a:ea typeface="Gill Sans" charset="0"/>
                <a:cs typeface="Gill Sans" charset="0"/>
              </a:endParaRPr>
            </a:p>
          </p:txBody>
        </p:sp>
      </p:grpSp>
      <p:sp>
        <p:nvSpPr>
          <p:cNvPr id="53" name="Oval 52"/>
          <p:cNvSpPr>
            <a:spLocks noChangeAspect="1"/>
          </p:cNvSpPr>
          <p:nvPr/>
        </p:nvSpPr>
        <p:spPr>
          <a:xfrm>
            <a:off x="4958406" y="2569483"/>
            <a:ext cx="3902188" cy="3902189"/>
          </a:xfrm>
          <a:prstGeom prst="ellipse">
            <a:avLst/>
          </a:prstGeom>
          <a:gradFill flip="none" rotWithShape="1">
            <a:gsLst>
              <a:gs pos="0">
                <a:schemeClr val="tx1"/>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p:cNvSpPr>
            <a:spLocks noChangeAspect="1"/>
          </p:cNvSpPr>
          <p:nvPr/>
        </p:nvSpPr>
        <p:spPr>
          <a:xfrm>
            <a:off x="5309890" y="2922594"/>
            <a:ext cx="3188229" cy="3188229"/>
          </a:xfrm>
          <a:prstGeom prst="ellipse">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p:cNvSpPr>
            <a:spLocks noChangeAspect="1"/>
          </p:cNvSpPr>
          <p:nvPr/>
        </p:nvSpPr>
        <p:spPr>
          <a:xfrm>
            <a:off x="5710475" y="3322960"/>
            <a:ext cx="2398051" cy="2398051"/>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58" name="Group 57"/>
          <p:cNvGrpSpPr/>
          <p:nvPr/>
        </p:nvGrpSpPr>
        <p:grpSpPr>
          <a:xfrm rot="16200000">
            <a:off x="6819214" y="4302878"/>
            <a:ext cx="180572" cy="433656"/>
            <a:chOff x="932704" y="2655343"/>
            <a:chExt cx="553769" cy="1329917"/>
          </a:xfrm>
        </p:grpSpPr>
        <p:sp>
          <p:nvSpPr>
            <p:cNvPr id="60" name="Freeform 59"/>
            <p:cNvSpPr/>
            <p:nvPr/>
          </p:nvSpPr>
          <p:spPr>
            <a:xfrm>
              <a:off x="932704" y="2655343"/>
              <a:ext cx="467738" cy="613484"/>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1" name="Freeform 60"/>
            <p:cNvSpPr/>
            <p:nvPr/>
          </p:nvSpPr>
          <p:spPr>
            <a:xfrm rot="20630758" flipV="1">
              <a:off x="975269" y="3381764"/>
              <a:ext cx="511204" cy="603496"/>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2" name="Freeform 61"/>
            <p:cNvSpPr/>
            <p:nvPr/>
          </p:nvSpPr>
          <p:spPr>
            <a:xfrm rot="20630758" flipV="1">
              <a:off x="1109212" y="3388157"/>
              <a:ext cx="265340" cy="357682"/>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3" name="Freeform 62"/>
            <p:cNvSpPr/>
            <p:nvPr/>
          </p:nvSpPr>
          <p:spPr>
            <a:xfrm rot="20923009">
              <a:off x="1126063" y="2866420"/>
              <a:ext cx="121985" cy="329827"/>
            </a:xfrm>
            <a:custGeom>
              <a:avLst/>
              <a:gdLst>
                <a:gd name="connsiteX0" fmla="*/ 263614 w 416581"/>
                <a:gd name="connsiteY0" fmla="*/ 894854 h 894854"/>
                <a:gd name="connsiteX1" fmla="*/ 2357 w 416581"/>
                <a:gd name="connsiteY1" fmla="*/ 551954 h 894854"/>
                <a:gd name="connsiteX2" fmla="*/ 149314 w 416581"/>
                <a:gd name="connsiteY2" fmla="*/ 13112 h 894854"/>
                <a:gd name="connsiteX3" fmla="*/ 394242 w 416581"/>
                <a:gd name="connsiteY3" fmla="*/ 209054 h 894854"/>
                <a:gd name="connsiteX4" fmla="*/ 394242 w 416581"/>
                <a:gd name="connsiteY4" fmla="*/ 682583 h 894854"/>
                <a:gd name="connsiteX5" fmla="*/ 296271 w 416581"/>
                <a:gd name="connsiteY5" fmla="*/ 845869 h 8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581" h="894854">
                  <a:moveTo>
                    <a:pt x="263614" y="894854"/>
                  </a:moveTo>
                  <a:cubicBezTo>
                    <a:pt x="142510" y="796882"/>
                    <a:pt x="21407" y="698911"/>
                    <a:pt x="2357" y="551954"/>
                  </a:cubicBezTo>
                  <a:cubicBezTo>
                    <a:pt x="-16693" y="404997"/>
                    <a:pt x="84000" y="70262"/>
                    <a:pt x="149314" y="13112"/>
                  </a:cubicBezTo>
                  <a:cubicBezTo>
                    <a:pt x="214628" y="-44038"/>
                    <a:pt x="353421" y="97476"/>
                    <a:pt x="394242" y="209054"/>
                  </a:cubicBezTo>
                  <a:cubicBezTo>
                    <a:pt x="435063" y="320632"/>
                    <a:pt x="410571" y="576447"/>
                    <a:pt x="394242" y="682583"/>
                  </a:cubicBezTo>
                  <a:cubicBezTo>
                    <a:pt x="377914" y="788719"/>
                    <a:pt x="296271" y="845869"/>
                    <a:pt x="296271" y="845869"/>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p>
          </p:txBody>
        </p:sp>
        <p:sp>
          <p:nvSpPr>
            <p:cNvPr id="64" name="Oval 18"/>
            <p:cNvSpPr>
              <a:spLocks noChangeAspect="1" noChangeArrowheads="1"/>
            </p:cNvSpPr>
            <p:nvPr/>
          </p:nvSpPr>
          <p:spPr bwMode="auto">
            <a:xfrm>
              <a:off x="1077948" y="3138856"/>
              <a:ext cx="329184" cy="329184"/>
            </a:xfrm>
            <a:prstGeom prst="ellipse">
              <a:avLst/>
            </a:prstGeom>
            <a:gradFill flip="none" rotWithShape="1">
              <a:gsLst>
                <a:gs pos="0">
                  <a:srgbClr val="0070C0"/>
                </a:gs>
                <a:gs pos="50000">
                  <a:srgbClr val="7030A0"/>
                </a:gs>
                <a:gs pos="100000">
                  <a:srgbClr val="FF40FF"/>
                </a:gs>
              </a:gsLst>
              <a:path path="circle">
                <a:fillToRect l="50000" t="50000" r="50000" b="50000"/>
              </a:path>
              <a:tileRect/>
            </a:gradFill>
            <a:ln w="9525">
              <a:noFill/>
              <a:round/>
              <a:headEnd/>
              <a:tailEnd/>
            </a:ln>
            <a:effectLst/>
          </p:spPr>
          <p:txBody>
            <a:bodyPr wrap="none" anchor="ctr">
              <a:prstTxWarp prst="textNoShape">
                <a:avLst/>
              </a:prstTxWarp>
            </a:bodyPr>
            <a:lstStyle/>
            <a:p>
              <a:pPr algn="ctr"/>
              <a:endParaRPr lang="en-US" altLang="ja-JP" sz="1620" dirty="0">
                <a:latin typeface="Gill Sans" charset="0"/>
                <a:ea typeface="Gill Sans" charset="0"/>
                <a:cs typeface="Gill Sans" charset="0"/>
              </a:endParaRPr>
            </a:p>
          </p:txBody>
        </p:sp>
      </p:grpSp>
      <p:sp>
        <p:nvSpPr>
          <p:cNvPr id="65" name="Right Arrow 64"/>
          <p:cNvSpPr/>
          <p:nvPr/>
        </p:nvSpPr>
        <p:spPr>
          <a:xfrm>
            <a:off x="3527179" y="4161105"/>
            <a:ext cx="1005366" cy="711206"/>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67" name="Straight Arrow Connector 66"/>
          <p:cNvCxnSpPr/>
          <p:nvPr/>
        </p:nvCxnSpPr>
        <p:spPr>
          <a:xfrm flipV="1">
            <a:off x="1847383" y="3968207"/>
            <a:ext cx="387469" cy="37474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flipV="1">
            <a:off x="1129761" y="3961736"/>
            <a:ext cx="389016" cy="3812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1093869" y="4671897"/>
            <a:ext cx="397839" cy="3607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855423" y="4671897"/>
            <a:ext cx="370621" cy="3607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Freeform 6"/>
          <p:cNvSpPr>
            <a:spLocks/>
          </p:cNvSpPr>
          <p:nvPr/>
        </p:nvSpPr>
        <p:spPr bwMode="auto">
          <a:xfrm rot="2567503">
            <a:off x="838239" y="3705256"/>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2" name="Freeform 6"/>
          <p:cNvSpPr>
            <a:spLocks/>
          </p:cNvSpPr>
          <p:nvPr/>
        </p:nvSpPr>
        <p:spPr bwMode="auto">
          <a:xfrm rot="5178870">
            <a:off x="1531710" y="3427426"/>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3" name="Freeform 6"/>
          <p:cNvSpPr>
            <a:spLocks/>
          </p:cNvSpPr>
          <p:nvPr/>
        </p:nvSpPr>
        <p:spPr bwMode="auto">
          <a:xfrm rot="7782946">
            <a:off x="783526" y="5115862"/>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4" name="Freeform 6"/>
          <p:cNvSpPr>
            <a:spLocks/>
          </p:cNvSpPr>
          <p:nvPr/>
        </p:nvSpPr>
        <p:spPr bwMode="auto">
          <a:xfrm rot="7959562">
            <a:off x="2303874" y="3743548"/>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5" name="Freeform 6"/>
          <p:cNvSpPr>
            <a:spLocks/>
          </p:cNvSpPr>
          <p:nvPr/>
        </p:nvSpPr>
        <p:spPr bwMode="auto">
          <a:xfrm rot="5178870">
            <a:off x="1528443" y="5461958"/>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7" name="Freeform 6"/>
          <p:cNvSpPr>
            <a:spLocks/>
          </p:cNvSpPr>
          <p:nvPr/>
        </p:nvSpPr>
        <p:spPr bwMode="auto">
          <a:xfrm rot="2567503">
            <a:off x="2305705" y="5121807"/>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8" name="Freeform 6"/>
          <p:cNvSpPr>
            <a:spLocks/>
          </p:cNvSpPr>
          <p:nvPr/>
        </p:nvSpPr>
        <p:spPr bwMode="auto">
          <a:xfrm>
            <a:off x="2566849" y="4461991"/>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89" name="Freeform 6"/>
          <p:cNvSpPr>
            <a:spLocks/>
          </p:cNvSpPr>
          <p:nvPr/>
        </p:nvSpPr>
        <p:spPr bwMode="auto">
          <a:xfrm>
            <a:off x="533771" y="4430672"/>
            <a:ext cx="283672" cy="143480"/>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nvGrpSpPr>
          <p:cNvPr id="98" name="Group 97"/>
          <p:cNvGrpSpPr>
            <a:grpSpLocks noChangeAspect="1"/>
          </p:cNvGrpSpPr>
          <p:nvPr/>
        </p:nvGrpSpPr>
        <p:grpSpPr>
          <a:xfrm rot="1391468">
            <a:off x="107039" y="2945138"/>
            <a:ext cx="3160046" cy="3162032"/>
            <a:chOff x="1970624" y="5401735"/>
            <a:chExt cx="3481406" cy="3483590"/>
          </a:xfrm>
        </p:grpSpPr>
        <p:sp>
          <p:nvSpPr>
            <p:cNvPr id="90" name="Freeform 6"/>
            <p:cNvSpPr>
              <a:spLocks/>
            </p:cNvSpPr>
            <p:nvPr/>
          </p:nvSpPr>
          <p:spPr bwMode="auto">
            <a:xfrm rot="2567503">
              <a:off x="2428153" y="592456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1" name="Freeform 6"/>
            <p:cNvSpPr>
              <a:spLocks/>
            </p:cNvSpPr>
            <p:nvPr/>
          </p:nvSpPr>
          <p:spPr bwMode="auto">
            <a:xfrm rot="5178870">
              <a:off x="3470238" y="550707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2" name="Freeform 6"/>
            <p:cNvSpPr>
              <a:spLocks/>
            </p:cNvSpPr>
            <p:nvPr/>
          </p:nvSpPr>
          <p:spPr bwMode="auto">
            <a:xfrm rot="7782946">
              <a:off x="2345934" y="804430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3" name="Freeform 6"/>
            <p:cNvSpPr>
              <a:spLocks/>
            </p:cNvSpPr>
            <p:nvPr/>
          </p:nvSpPr>
          <p:spPr bwMode="auto">
            <a:xfrm rot="7959562">
              <a:off x="4630577" y="598211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4" name="Freeform 6"/>
            <p:cNvSpPr>
              <a:spLocks/>
            </p:cNvSpPr>
            <p:nvPr/>
          </p:nvSpPr>
          <p:spPr bwMode="auto">
            <a:xfrm rot="5178870">
              <a:off x="3465328" y="856438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5" name="Freeform 94"/>
            <p:cNvSpPr>
              <a:spLocks/>
            </p:cNvSpPr>
            <p:nvPr/>
          </p:nvSpPr>
          <p:spPr bwMode="auto">
            <a:xfrm rot="2567503">
              <a:off x="4633329" y="8053234"/>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6" name="Freeform 6"/>
            <p:cNvSpPr>
              <a:spLocks/>
            </p:cNvSpPr>
            <p:nvPr/>
          </p:nvSpPr>
          <p:spPr bwMode="auto">
            <a:xfrm>
              <a:off x="5025753" y="7061722"/>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97" name="Freeform 6"/>
            <p:cNvSpPr>
              <a:spLocks/>
            </p:cNvSpPr>
            <p:nvPr/>
          </p:nvSpPr>
          <p:spPr bwMode="auto">
            <a:xfrm>
              <a:off x="1970624" y="7014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FF000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99" name="Group 98"/>
          <p:cNvGrpSpPr>
            <a:grpSpLocks noChangeAspect="1"/>
          </p:cNvGrpSpPr>
          <p:nvPr/>
        </p:nvGrpSpPr>
        <p:grpSpPr>
          <a:xfrm rot="1391468">
            <a:off x="5341870" y="2940967"/>
            <a:ext cx="3160046" cy="3162032"/>
            <a:chOff x="1970624" y="5401735"/>
            <a:chExt cx="3481406" cy="3483590"/>
          </a:xfrm>
        </p:grpSpPr>
        <p:sp>
          <p:nvSpPr>
            <p:cNvPr id="100" name="Freeform 6"/>
            <p:cNvSpPr>
              <a:spLocks/>
            </p:cNvSpPr>
            <p:nvPr/>
          </p:nvSpPr>
          <p:spPr bwMode="auto">
            <a:xfrm rot="2567503">
              <a:off x="2428153" y="592456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1" name="Freeform 6"/>
            <p:cNvSpPr>
              <a:spLocks/>
            </p:cNvSpPr>
            <p:nvPr/>
          </p:nvSpPr>
          <p:spPr bwMode="auto">
            <a:xfrm rot="5178870">
              <a:off x="3470238" y="550707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2" name="Freeform 6"/>
            <p:cNvSpPr>
              <a:spLocks/>
            </p:cNvSpPr>
            <p:nvPr/>
          </p:nvSpPr>
          <p:spPr bwMode="auto">
            <a:xfrm rot="7782946">
              <a:off x="2345934" y="804430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3" name="Freeform 6"/>
            <p:cNvSpPr>
              <a:spLocks/>
            </p:cNvSpPr>
            <p:nvPr/>
          </p:nvSpPr>
          <p:spPr bwMode="auto">
            <a:xfrm rot="7959562">
              <a:off x="4630577" y="598211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4" name="Freeform 103"/>
            <p:cNvSpPr>
              <a:spLocks/>
            </p:cNvSpPr>
            <p:nvPr/>
          </p:nvSpPr>
          <p:spPr bwMode="auto">
            <a:xfrm rot="5178870">
              <a:off x="3465328" y="856438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5" name="Freeform 104"/>
            <p:cNvSpPr>
              <a:spLocks/>
            </p:cNvSpPr>
            <p:nvPr/>
          </p:nvSpPr>
          <p:spPr bwMode="auto">
            <a:xfrm rot="2567503">
              <a:off x="4633329" y="8053234"/>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6" name="Freeform 6"/>
            <p:cNvSpPr>
              <a:spLocks/>
            </p:cNvSpPr>
            <p:nvPr/>
          </p:nvSpPr>
          <p:spPr bwMode="auto">
            <a:xfrm>
              <a:off x="5025753" y="7061722"/>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07" name="Freeform 6"/>
            <p:cNvSpPr>
              <a:spLocks/>
            </p:cNvSpPr>
            <p:nvPr/>
          </p:nvSpPr>
          <p:spPr bwMode="auto">
            <a:xfrm>
              <a:off x="1970624" y="7014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108" name="Group 107"/>
          <p:cNvGrpSpPr>
            <a:grpSpLocks noChangeAspect="1"/>
          </p:cNvGrpSpPr>
          <p:nvPr/>
        </p:nvGrpSpPr>
        <p:grpSpPr>
          <a:xfrm rot="1432961">
            <a:off x="4821280" y="2411514"/>
            <a:ext cx="4205270" cy="4216424"/>
            <a:chOff x="2042610" y="5438075"/>
            <a:chExt cx="3371092" cy="3380027"/>
          </a:xfrm>
        </p:grpSpPr>
        <p:sp>
          <p:nvSpPr>
            <p:cNvPr id="109" name="Freeform 6"/>
            <p:cNvSpPr>
              <a:spLocks/>
            </p:cNvSpPr>
            <p:nvPr/>
          </p:nvSpPr>
          <p:spPr bwMode="auto">
            <a:xfrm rot="2567503">
              <a:off x="2461722" y="5967659"/>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0" name="Freeform 6"/>
            <p:cNvSpPr>
              <a:spLocks/>
            </p:cNvSpPr>
            <p:nvPr/>
          </p:nvSpPr>
          <p:spPr bwMode="auto">
            <a:xfrm rot="5178870">
              <a:off x="3486328" y="554341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1" name="Freeform 6"/>
            <p:cNvSpPr>
              <a:spLocks/>
            </p:cNvSpPr>
            <p:nvPr/>
          </p:nvSpPr>
          <p:spPr bwMode="auto">
            <a:xfrm rot="7782946">
              <a:off x="2426658" y="8030288"/>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2" name="Freeform 6"/>
            <p:cNvSpPr>
              <a:spLocks/>
            </p:cNvSpPr>
            <p:nvPr/>
          </p:nvSpPr>
          <p:spPr bwMode="auto">
            <a:xfrm rot="7959562">
              <a:off x="4600293" y="599552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3" name="Freeform 112"/>
            <p:cNvSpPr>
              <a:spLocks/>
            </p:cNvSpPr>
            <p:nvPr/>
          </p:nvSpPr>
          <p:spPr bwMode="auto">
            <a:xfrm rot="5178870">
              <a:off x="3486271" y="8497160"/>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4" name="Freeform 113"/>
            <p:cNvSpPr>
              <a:spLocks/>
            </p:cNvSpPr>
            <p:nvPr/>
          </p:nvSpPr>
          <p:spPr bwMode="auto">
            <a:xfrm rot="2567503">
              <a:off x="4599068" y="8024943"/>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5" name="Freeform 6"/>
            <p:cNvSpPr>
              <a:spLocks/>
            </p:cNvSpPr>
            <p:nvPr/>
          </p:nvSpPr>
          <p:spPr bwMode="auto">
            <a:xfrm>
              <a:off x="4987425" y="7056961"/>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sp>
          <p:nvSpPr>
            <p:cNvPr id="116" name="Freeform 6"/>
            <p:cNvSpPr>
              <a:spLocks/>
            </p:cNvSpPr>
            <p:nvPr/>
          </p:nvSpPr>
          <p:spPr bwMode="auto">
            <a:xfrm>
              <a:off x="2042610" y="6997277"/>
              <a:ext cx="426277" cy="215608"/>
            </a:xfrm>
            <a:custGeom>
              <a:avLst/>
              <a:gdLst>
                <a:gd name="T0" fmla="*/ 0 w 590"/>
                <a:gd name="T1" fmla="*/ 2147483647 h 106"/>
                <a:gd name="T2" fmla="*/ 2147483647 w 590"/>
                <a:gd name="T3" fmla="*/ 2147483647 h 106"/>
                <a:gd name="T4" fmla="*/ 2147483647 w 590"/>
                <a:gd name="T5" fmla="*/ 2147483647 h 106"/>
                <a:gd name="T6" fmla="*/ 2147483647 w 590"/>
                <a:gd name="T7" fmla="*/ 2147483647 h 106"/>
                <a:gd name="T8" fmla="*/ 2147483647 w 590"/>
                <a:gd name="T9" fmla="*/ 2147483647 h 106"/>
                <a:gd name="T10" fmla="*/ 2147483647 w 590"/>
                <a:gd name="T11" fmla="*/ 2147483647 h 106"/>
                <a:gd name="T12" fmla="*/ 2147483647 w 590"/>
                <a:gd name="T13" fmla="*/ 2147483647 h 106"/>
                <a:gd name="T14" fmla="*/ 2147483647 w 590"/>
                <a:gd name="T15" fmla="*/ 2147483647 h 106"/>
                <a:gd name="T16" fmla="*/ 2147483647 w 590"/>
                <a:gd name="T17" fmla="*/ 2147483647 h 106"/>
                <a:gd name="T18" fmla="*/ 2147483647 w 590"/>
                <a:gd name="T19" fmla="*/ 2147483647 h 1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0"/>
                <a:gd name="T31" fmla="*/ 0 h 106"/>
                <a:gd name="T32" fmla="*/ 590 w 590"/>
                <a:gd name="T33" fmla="*/ 106 h 1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0" h="106">
                  <a:moveTo>
                    <a:pt x="0" y="53"/>
                  </a:moveTo>
                  <a:cubicBezTo>
                    <a:pt x="11" y="26"/>
                    <a:pt x="23" y="0"/>
                    <a:pt x="46" y="7"/>
                  </a:cubicBezTo>
                  <a:cubicBezTo>
                    <a:pt x="69" y="14"/>
                    <a:pt x="113" y="98"/>
                    <a:pt x="136" y="98"/>
                  </a:cubicBezTo>
                  <a:cubicBezTo>
                    <a:pt x="159" y="98"/>
                    <a:pt x="159" y="7"/>
                    <a:pt x="182" y="7"/>
                  </a:cubicBezTo>
                  <a:cubicBezTo>
                    <a:pt x="205" y="7"/>
                    <a:pt x="249" y="98"/>
                    <a:pt x="272" y="98"/>
                  </a:cubicBezTo>
                  <a:cubicBezTo>
                    <a:pt x="295" y="98"/>
                    <a:pt x="295" y="7"/>
                    <a:pt x="318" y="7"/>
                  </a:cubicBezTo>
                  <a:cubicBezTo>
                    <a:pt x="341" y="7"/>
                    <a:pt x="385" y="98"/>
                    <a:pt x="408" y="98"/>
                  </a:cubicBezTo>
                  <a:cubicBezTo>
                    <a:pt x="431" y="98"/>
                    <a:pt x="431" y="7"/>
                    <a:pt x="454" y="7"/>
                  </a:cubicBezTo>
                  <a:cubicBezTo>
                    <a:pt x="477" y="7"/>
                    <a:pt x="522" y="90"/>
                    <a:pt x="545" y="98"/>
                  </a:cubicBezTo>
                  <a:cubicBezTo>
                    <a:pt x="568" y="106"/>
                    <a:pt x="583" y="60"/>
                    <a:pt x="590" y="53"/>
                  </a:cubicBezTo>
                </a:path>
              </a:pathLst>
            </a:custGeom>
            <a:noFill/>
            <a:ln w="28575">
              <a:solidFill>
                <a:srgbClr val="0070C0"/>
              </a:solidFill>
              <a:round/>
              <a:headEnd/>
              <a:tailEnd/>
            </a:ln>
            <a:effectLst/>
            <a:extLst>
              <a:ext uri="{909E8E84-426E-40dd-AFC4-6F175D3DCCD1}">
                <a14:hiddenFill xmlns="" xmlns:a14="http://schemas.microsoft.com/office/drawing/2010/main">
                  <a:solidFill>
                    <a:srgbClr val="FFFFFF"/>
                  </a:solidFill>
                </a14:hiddenFill>
              </a:ext>
            </a:extLst>
          </p:spPr>
          <p:txBody>
            <a:bodyPr/>
            <a:lstStyle/>
            <a:p>
              <a:endParaRPr lang="en-US" sz="1620">
                <a:latin typeface="Gill Sans" charset="0"/>
                <a:ea typeface="Gill Sans" charset="0"/>
                <a:cs typeface="Gill Sans" charset="0"/>
              </a:endParaRPr>
            </a:p>
          </p:txBody>
        </p:sp>
      </p:grpSp>
      <p:grpSp>
        <p:nvGrpSpPr>
          <p:cNvPr id="121" name="Group 120"/>
          <p:cNvGrpSpPr>
            <a:grpSpLocks noChangeAspect="1"/>
          </p:cNvGrpSpPr>
          <p:nvPr/>
        </p:nvGrpSpPr>
        <p:grpSpPr>
          <a:xfrm>
            <a:off x="6186888" y="3870174"/>
            <a:ext cx="1414937" cy="1328054"/>
            <a:chOff x="8265490" y="2589710"/>
            <a:chExt cx="1714568" cy="1609287"/>
          </a:xfrm>
        </p:grpSpPr>
        <p:cxnSp>
          <p:nvCxnSpPr>
            <p:cNvPr id="117" name="Straight Arrow Connector 116"/>
            <p:cNvCxnSpPr/>
            <p:nvPr/>
          </p:nvCxnSpPr>
          <p:spPr>
            <a:xfrm flipV="1">
              <a:off x="9397804" y="2599436"/>
              <a:ext cx="582254" cy="5631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flipV="1">
              <a:off x="8319426" y="2589710"/>
              <a:ext cx="584579" cy="5728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8265490" y="3656877"/>
              <a:ext cx="597837" cy="5421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9409885" y="3656877"/>
              <a:ext cx="556936" cy="5421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2" name="TextBox 121"/>
          <p:cNvSpPr txBox="1"/>
          <p:nvPr/>
        </p:nvSpPr>
        <p:spPr>
          <a:xfrm>
            <a:off x="3221487" y="5621209"/>
            <a:ext cx="1928733" cy="369332"/>
          </a:xfrm>
          <a:prstGeom prst="rect">
            <a:avLst/>
          </a:prstGeom>
          <a:noFill/>
        </p:spPr>
        <p:txBody>
          <a:bodyPr wrap="none" rtlCol="0">
            <a:spAutoFit/>
          </a:bodyPr>
          <a:lstStyle/>
          <a:p>
            <a:r>
              <a:rPr lang="en-US" dirty="0">
                <a:latin typeface="Gill Sans" charset="0"/>
                <a:ea typeface="Gill Sans" charset="0"/>
                <a:cs typeface="Gill Sans" charset="0"/>
              </a:rPr>
              <a:t>pulsar wind nebula</a:t>
            </a:r>
          </a:p>
        </p:txBody>
      </p:sp>
      <p:sp>
        <p:nvSpPr>
          <p:cNvPr id="123" name="TextBox 122"/>
          <p:cNvSpPr txBox="1"/>
          <p:nvPr/>
        </p:nvSpPr>
        <p:spPr>
          <a:xfrm>
            <a:off x="3178510" y="6167036"/>
            <a:ext cx="1756763" cy="369332"/>
          </a:xfrm>
          <a:prstGeom prst="rect">
            <a:avLst/>
          </a:prstGeom>
          <a:noFill/>
        </p:spPr>
        <p:txBody>
          <a:bodyPr wrap="none" rtlCol="0">
            <a:spAutoFit/>
          </a:bodyPr>
          <a:lstStyle/>
          <a:p>
            <a:r>
              <a:rPr lang="en-US">
                <a:latin typeface="Gill Sans" charset="0"/>
                <a:ea typeface="Gill Sans" charset="0"/>
                <a:cs typeface="Gill Sans" charset="0"/>
              </a:rPr>
              <a:t>supernova ejecta</a:t>
            </a:r>
          </a:p>
        </p:txBody>
      </p:sp>
      <p:cxnSp>
        <p:nvCxnSpPr>
          <p:cNvPr id="125" name="Straight Connector 124"/>
          <p:cNvCxnSpPr/>
          <p:nvPr/>
        </p:nvCxnSpPr>
        <p:spPr>
          <a:xfrm flipH="1">
            <a:off x="5053567" y="5334311"/>
            <a:ext cx="675344" cy="4773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22" idx="1"/>
          </p:cNvCxnSpPr>
          <p:nvPr/>
        </p:nvCxnSpPr>
        <p:spPr>
          <a:xfrm>
            <a:off x="2600359" y="5024803"/>
            <a:ext cx="621128" cy="781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3" idx="1"/>
          </p:cNvCxnSpPr>
          <p:nvPr/>
        </p:nvCxnSpPr>
        <p:spPr>
          <a:xfrm>
            <a:off x="2538738" y="5567788"/>
            <a:ext cx="639772" cy="78391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865698" y="5811694"/>
            <a:ext cx="779137" cy="569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72523" y="1238500"/>
            <a:ext cx="3114827" cy="338554"/>
          </a:xfrm>
          <a:prstGeom prst="rect">
            <a:avLst/>
          </a:prstGeom>
          <a:solidFill>
            <a:schemeClr val="tx1"/>
          </a:solidFill>
          <a:ln>
            <a:solidFill>
              <a:schemeClr val="tx1"/>
            </a:solidFill>
          </a:ln>
        </p:spPr>
        <p:txBody>
          <a:bodyPr wrap="none" rtlCol="0">
            <a:spAutoFit/>
          </a:bodyPr>
          <a:lstStyle/>
          <a:p>
            <a:pPr algn="ctr"/>
            <a:r>
              <a:rPr lang="en-US" sz="1600">
                <a:solidFill>
                  <a:schemeClr val="bg1"/>
                </a:solidFill>
                <a:latin typeface="Gill Sans" charset="0"/>
                <a:ea typeface="Gill Sans" charset="0"/>
                <a:cs typeface="Gill Sans" charset="0"/>
              </a:rPr>
              <a:t>~ a </a:t>
            </a:r>
            <a:r>
              <a:rPr lang="en-US" sz="1600" dirty="0">
                <a:solidFill>
                  <a:schemeClr val="bg1"/>
                </a:solidFill>
                <a:latin typeface="Gill Sans" charset="0"/>
                <a:ea typeface="Gill Sans" charset="0"/>
                <a:cs typeface="Gill Sans" charset="0"/>
              </a:rPr>
              <a:t>few months after the explosion</a:t>
            </a:r>
          </a:p>
        </p:txBody>
      </p:sp>
      <p:sp>
        <p:nvSpPr>
          <p:cNvPr id="163" name="TextBox 162"/>
          <p:cNvSpPr txBox="1"/>
          <p:nvPr/>
        </p:nvSpPr>
        <p:spPr>
          <a:xfrm>
            <a:off x="4298678" y="1576578"/>
            <a:ext cx="4919937" cy="830997"/>
          </a:xfrm>
          <a:prstGeom prst="rect">
            <a:avLst/>
          </a:prstGeom>
          <a:noFill/>
        </p:spPr>
        <p:txBody>
          <a:bodyPr wrap="none" rtlCol="0">
            <a:spAutoFit/>
          </a:bodyPr>
          <a:lstStyle/>
          <a:p>
            <a:r>
              <a:rPr lang="en-US" sz="1600" dirty="0">
                <a:latin typeface="Gill Sans" charset="0"/>
                <a:ea typeface="Gill Sans" charset="0"/>
                <a:cs typeface="Gill Sans" charset="0"/>
              </a:rPr>
              <a:t>The non-thermal pulsar wind nebula </a:t>
            </a:r>
            <a:r>
              <a:rPr lang="en-US" sz="1600" dirty="0" smtClean="0">
                <a:latin typeface="Gill Sans" charset="0"/>
                <a:ea typeface="Gill Sans" charset="0"/>
                <a:cs typeface="Gill Sans" charset="0"/>
              </a:rPr>
              <a:t>(PWN) emission </a:t>
            </a:r>
            <a:r>
              <a:rPr lang="en-US" sz="1600" dirty="0">
                <a:latin typeface="Gill Sans" charset="0"/>
                <a:ea typeface="Gill Sans" charset="0"/>
                <a:cs typeface="Gill Sans" charset="0"/>
              </a:rPr>
              <a:t>in </a:t>
            </a:r>
          </a:p>
          <a:p>
            <a:r>
              <a:rPr lang="en-US" sz="1600" dirty="0">
                <a:latin typeface="Gill Sans" charset="0"/>
                <a:ea typeface="Gill Sans" charset="0"/>
                <a:cs typeface="Gill Sans" charset="0"/>
              </a:rPr>
              <a:t>the </a:t>
            </a:r>
            <a:r>
              <a:rPr lang="en-US" sz="1600" dirty="0" smtClean="0">
                <a:latin typeface="Gill Sans" charset="0"/>
                <a:ea typeface="Gill Sans" charset="0"/>
                <a:cs typeface="Gill Sans" charset="0"/>
              </a:rPr>
              <a:t>radio </a:t>
            </a:r>
            <a:r>
              <a:rPr lang="en-US" sz="1600" dirty="0">
                <a:latin typeface="Gill Sans" charset="0"/>
                <a:ea typeface="Gill Sans" charset="0"/>
                <a:cs typeface="Gill Sans" charset="0"/>
              </a:rPr>
              <a:t>bands starts to escape the supernova ejecta. </a:t>
            </a:r>
            <a:endParaRPr lang="en-US" sz="1600" dirty="0" smtClean="0">
              <a:latin typeface="Gill Sans" charset="0"/>
              <a:ea typeface="Gill Sans" charset="0"/>
              <a:cs typeface="Gill Sans" charset="0"/>
            </a:endParaRPr>
          </a:p>
          <a:p>
            <a:r>
              <a:rPr lang="en-US" sz="1600" dirty="0" smtClean="0">
                <a:latin typeface="Gill Sans" charset="0"/>
                <a:ea typeface="Gill Sans" charset="0"/>
                <a:cs typeface="Gill Sans" charset="0"/>
                <a:sym typeface="Wingdings"/>
              </a:rPr>
              <a:t> </a:t>
            </a:r>
            <a:r>
              <a:rPr lang="en-US" sz="1600" dirty="0">
                <a:solidFill>
                  <a:srgbClr val="FF0000"/>
                </a:solidFill>
                <a:latin typeface="Gill Sans" charset="0"/>
                <a:ea typeface="Gill Sans" charset="0"/>
                <a:cs typeface="Gill Sans" charset="0"/>
                <a:sym typeface="Wingdings"/>
              </a:rPr>
              <a:t>r</a:t>
            </a:r>
            <a:r>
              <a:rPr lang="en-US" sz="1600" dirty="0" smtClean="0">
                <a:solidFill>
                  <a:srgbClr val="FF0000"/>
                </a:solidFill>
                <a:latin typeface="Gill Sans" charset="0"/>
                <a:ea typeface="Gill Sans" charset="0"/>
                <a:cs typeface="Gill Sans" charset="0"/>
                <a:sym typeface="Wingdings"/>
              </a:rPr>
              <a:t>epeating FRBs and the persistent radio counterpart? </a:t>
            </a:r>
            <a:endParaRPr lang="en-US" sz="1600" dirty="0">
              <a:solidFill>
                <a:srgbClr val="FF0000"/>
              </a:solidFill>
              <a:latin typeface="Gill Sans" charset="0"/>
              <a:ea typeface="Gill Sans" charset="0"/>
              <a:cs typeface="Gill Sans" charset="0"/>
            </a:endParaRPr>
          </a:p>
        </p:txBody>
      </p:sp>
      <p:sp>
        <p:nvSpPr>
          <p:cNvPr id="164" name="TextBox 163"/>
          <p:cNvSpPr txBox="1"/>
          <p:nvPr/>
        </p:nvSpPr>
        <p:spPr>
          <a:xfrm>
            <a:off x="191738" y="1576578"/>
            <a:ext cx="3584699" cy="830997"/>
          </a:xfrm>
          <a:prstGeom prst="rect">
            <a:avLst/>
          </a:prstGeom>
          <a:noFill/>
        </p:spPr>
        <p:txBody>
          <a:bodyPr wrap="none" rtlCol="0" anchor="t">
            <a:spAutoFit/>
          </a:bodyPr>
          <a:lstStyle/>
          <a:p>
            <a:r>
              <a:rPr lang="en-US" sz="1600" dirty="0">
                <a:latin typeface="Gill Sans" charset="0"/>
                <a:ea typeface="Gill Sans" charset="0"/>
                <a:cs typeface="Gill Sans" charset="0"/>
              </a:rPr>
              <a:t>The </a:t>
            </a:r>
            <a:r>
              <a:rPr lang="en-US" sz="1600" dirty="0" smtClean="0">
                <a:latin typeface="Gill Sans" charset="0"/>
                <a:ea typeface="Gill Sans" charset="0"/>
                <a:cs typeface="Gill Sans" charset="0"/>
              </a:rPr>
              <a:t>PWN </a:t>
            </a:r>
            <a:r>
              <a:rPr lang="en-US" sz="1600" dirty="0">
                <a:latin typeface="Gill Sans" charset="0"/>
                <a:ea typeface="Gill Sans" charset="0"/>
                <a:cs typeface="Gill Sans" charset="0"/>
              </a:rPr>
              <a:t>emission is absorbed</a:t>
            </a:r>
          </a:p>
          <a:p>
            <a:r>
              <a:rPr lang="en-US" sz="1600" dirty="0">
                <a:latin typeface="Gill Sans" charset="0"/>
                <a:ea typeface="Gill Sans" charset="0"/>
                <a:cs typeface="Gill Sans" charset="0"/>
              </a:rPr>
              <a:t>and thermalized in the supernova ejecta, </a:t>
            </a:r>
          </a:p>
          <a:p>
            <a:r>
              <a:rPr lang="en-US" sz="1600" dirty="0">
                <a:latin typeface="Gill Sans" charset="0"/>
                <a:ea typeface="Gill Sans" charset="0"/>
                <a:cs typeface="Gill Sans" charset="0"/>
              </a:rPr>
              <a:t>powering </a:t>
            </a:r>
            <a:r>
              <a:rPr lang="en-US" sz="1600" dirty="0">
                <a:solidFill>
                  <a:srgbClr val="FF0000"/>
                </a:solidFill>
                <a:latin typeface="Gill Sans" charset="0"/>
                <a:ea typeface="Gill Sans" charset="0"/>
                <a:cs typeface="Gill Sans" charset="0"/>
              </a:rPr>
              <a:t>a </a:t>
            </a:r>
            <a:r>
              <a:rPr lang="en-US" sz="1600" dirty="0" smtClean="0">
                <a:solidFill>
                  <a:srgbClr val="FF0000"/>
                </a:solidFill>
                <a:latin typeface="Gill Sans" charset="0"/>
                <a:ea typeface="Gill Sans" charset="0"/>
                <a:cs typeface="Gill Sans" charset="0"/>
              </a:rPr>
              <a:t>luminous </a:t>
            </a:r>
            <a:r>
              <a:rPr lang="en-US" sz="1600" dirty="0">
                <a:solidFill>
                  <a:srgbClr val="FF0000"/>
                </a:solidFill>
                <a:latin typeface="Gill Sans" charset="0"/>
                <a:ea typeface="Gill Sans" charset="0"/>
                <a:cs typeface="Gill Sans" charset="0"/>
              </a:rPr>
              <a:t>supernova</a:t>
            </a:r>
            <a:r>
              <a:rPr lang="en-US" sz="1600" dirty="0">
                <a:latin typeface="Gill Sans" charset="0"/>
                <a:ea typeface="Gill Sans" charset="0"/>
                <a:cs typeface="Gill Sans" charset="0"/>
              </a:rPr>
              <a:t>. </a:t>
            </a:r>
          </a:p>
        </p:txBody>
      </p:sp>
      <p:sp>
        <p:nvSpPr>
          <p:cNvPr id="165" name="Freeform 164"/>
          <p:cNvSpPr/>
          <p:nvPr/>
        </p:nvSpPr>
        <p:spPr>
          <a:xfrm>
            <a:off x="1456795" y="3901761"/>
            <a:ext cx="239794" cy="512285"/>
          </a:xfrm>
          <a:custGeom>
            <a:avLst/>
            <a:gdLst>
              <a:gd name="connsiteX0" fmla="*/ 275421 w 319725"/>
              <a:gd name="connsiteY0" fmla="*/ 683046 h 683046"/>
              <a:gd name="connsiteX1" fmla="*/ 297455 w 319725"/>
              <a:gd name="connsiteY1" fmla="*/ 418641 h 683046"/>
              <a:gd name="connsiteX2" fmla="*/ 0 w 319725"/>
              <a:gd name="connsiteY2" fmla="*/ 0 h 683046"/>
            </a:gdLst>
            <a:ahLst/>
            <a:cxnLst>
              <a:cxn ang="0">
                <a:pos x="connsiteX0" y="connsiteY0"/>
              </a:cxn>
              <a:cxn ang="0">
                <a:pos x="connsiteX1" y="connsiteY1"/>
              </a:cxn>
              <a:cxn ang="0">
                <a:pos x="connsiteX2" y="connsiteY2"/>
              </a:cxn>
            </a:cxnLst>
            <a:rect l="l" t="t" r="r" b="b"/>
            <a:pathLst>
              <a:path w="319725" h="683046">
                <a:moveTo>
                  <a:pt x="275421" y="683046"/>
                </a:moveTo>
                <a:cubicBezTo>
                  <a:pt x="309389" y="607764"/>
                  <a:pt x="343358" y="532482"/>
                  <a:pt x="297455" y="418641"/>
                </a:cubicBezTo>
                <a:cubicBezTo>
                  <a:pt x="251552" y="304800"/>
                  <a:pt x="0" y="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6" name="Freeform 165"/>
          <p:cNvSpPr/>
          <p:nvPr/>
        </p:nvSpPr>
        <p:spPr>
          <a:xfrm>
            <a:off x="1624601" y="4612349"/>
            <a:ext cx="278376" cy="479234"/>
          </a:xfrm>
          <a:custGeom>
            <a:avLst/>
            <a:gdLst>
              <a:gd name="connsiteX0" fmla="*/ 51679 w 371168"/>
              <a:gd name="connsiteY0" fmla="*/ 0 h 638978"/>
              <a:gd name="connsiteX1" fmla="*/ 18629 w 371168"/>
              <a:gd name="connsiteY1" fmla="*/ 143219 h 638978"/>
              <a:gd name="connsiteX2" fmla="*/ 305067 w 371168"/>
              <a:gd name="connsiteY2" fmla="*/ 374574 h 638978"/>
              <a:gd name="connsiteX3" fmla="*/ 371168 w 371168"/>
              <a:gd name="connsiteY3" fmla="*/ 638978 h 638978"/>
            </a:gdLst>
            <a:ahLst/>
            <a:cxnLst>
              <a:cxn ang="0">
                <a:pos x="connsiteX0" y="connsiteY0"/>
              </a:cxn>
              <a:cxn ang="0">
                <a:pos x="connsiteX1" y="connsiteY1"/>
              </a:cxn>
              <a:cxn ang="0">
                <a:pos x="connsiteX2" y="connsiteY2"/>
              </a:cxn>
              <a:cxn ang="0">
                <a:pos x="connsiteX3" y="connsiteY3"/>
              </a:cxn>
            </a:cxnLst>
            <a:rect l="l" t="t" r="r" b="b"/>
            <a:pathLst>
              <a:path w="371168" h="638978">
                <a:moveTo>
                  <a:pt x="51679" y="0"/>
                </a:moveTo>
                <a:cubicBezTo>
                  <a:pt x="14038" y="40395"/>
                  <a:pt x="-23602" y="80790"/>
                  <a:pt x="18629" y="143219"/>
                </a:cubicBezTo>
                <a:cubicBezTo>
                  <a:pt x="60860" y="205648"/>
                  <a:pt x="246311" y="291948"/>
                  <a:pt x="305067" y="374574"/>
                </a:cubicBezTo>
                <a:cubicBezTo>
                  <a:pt x="363823" y="457200"/>
                  <a:pt x="371168" y="638978"/>
                  <a:pt x="371168" y="63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7" name="Freeform 166"/>
          <p:cNvSpPr/>
          <p:nvPr/>
        </p:nvSpPr>
        <p:spPr>
          <a:xfrm>
            <a:off x="6690265" y="3910428"/>
            <a:ext cx="239794" cy="512285"/>
          </a:xfrm>
          <a:custGeom>
            <a:avLst/>
            <a:gdLst>
              <a:gd name="connsiteX0" fmla="*/ 275421 w 319725"/>
              <a:gd name="connsiteY0" fmla="*/ 683046 h 683046"/>
              <a:gd name="connsiteX1" fmla="*/ 297455 w 319725"/>
              <a:gd name="connsiteY1" fmla="*/ 418641 h 683046"/>
              <a:gd name="connsiteX2" fmla="*/ 0 w 319725"/>
              <a:gd name="connsiteY2" fmla="*/ 0 h 683046"/>
            </a:gdLst>
            <a:ahLst/>
            <a:cxnLst>
              <a:cxn ang="0">
                <a:pos x="connsiteX0" y="connsiteY0"/>
              </a:cxn>
              <a:cxn ang="0">
                <a:pos x="connsiteX1" y="connsiteY1"/>
              </a:cxn>
              <a:cxn ang="0">
                <a:pos x="connsiteX2" y="connsiteY2"/>
              </a:cxn>
            </a:cxnLst>
            <a:rect l="l" t="t" r="r" b="b"/>
            <a:pathLst>
              <a:path w="319725" h="683046">
                <a:moveTo>
                  <a:pt x="275421" y="683046"/>
                </a:moveTo>
                <a:cubicBezTo>
                  <a:pt x="309389" y="607764"/>
                  <a:pt x="343358" y="532482"/>
                  <a:pt x="297455" y="418641"/>
                </a:cubicBezTo>
                <a:cubicBezTo>
                  <a:pt x="251552" y="304800"/>
                  <a:pt x="0" y="0"/>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8" name="Freeform 167"/>
          <p:cNvSpPr/>
          <p:nvPr/>
        </p:nvSpPr>
        <p:spPr>
          <a:xfrm>
            <a:off x="6858071" y="4621016"/>
            <a:ext cx="278376" cy="479234"/>
          </a:xfrm>
          <a:custGeom>
            <a:avLst/>
            <a:gdLst>
              <a:gd name="connsiteX0" fmla="*/ 51679 w 371168"/>
              <a:gd name="connsiteY0" fmla="*/ 0 h 638978"/>
              <a:gd name="connsiteX1" fmla="*/ 18629 w 371168"/>
              <a:gd name="connsiteY1" fmla="*/ 143219 h 638978"/>
              <a:gd name="connsiteX2" fmla="*/ 305067 w 371168"/>
              <a:gd name="connsiteY2" fmla="*/ 374574 h 638978"/>
              <a:gd name="connsiteX3" fmla="*/ 371168 w 371168"/>
              <a:gd name="connsiteY3" fmla="*/ 638978 h 638978"/>
            </a:gdLst>
            <a:ahLst/>
            <a:cxnLst>
              <a:cxn ang="0">
                <a:pos x="connsiteX0" y="connsiteY0"/>
              </a:cxn>
              <a:cxn ang="0">
                <a:pos x="connsiteX1" y="connsiteY1"/>
              </a:cxn>
              <a:cxn ang="0">
                <a:pos x="connsiteX2" y="connsiteY2"/>
              </a:cxn>
              <a:cxn ang="0">
                <a:pos x="connsiteX3" y="connsiteY3"/>
              </a:cxn>
            </a:cxnLst>
            <a:rect l="l" t="t" r="r" b="b"/>
            <a:pathLst>
              <a:path w="371168" h="638978">
                <a:moveTo>
                  <a:pt x="51679" y="0"/>
                </a:moveTo>
                <a:cubicBezTo>
                  <a:pt x="14038" y="40395"/>
                  <a:pt x="-23602" y="80790"/>
                  <a:pt x="18629" y="143219"/>
                </a:cubicBezTo>
                <a:cubicBezTo>
                  <a:pt x="60860" y="205648"/>
                  <a:pt x="246311" y="291948"/>
                  <a:pt x="305067" y="374574"/>
                </a:cubicBezTo>
                <a:cubicBezTo>
                  <a:pt x="363823" y="457200"/>
                  <a:pt x="371168" y="638978"/>
                  <a:pt x="371168" y="63897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76571" y="1030865"/>
            <a:ext cx="3792368" cy="569312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4327928" y="1243056"/>
            <a:ext cx="2730064" cy="338554"/>
          </a:xfrm>
          <a:prstGeom prst="rect">
            <a:avLst/>
          </a:prstGeom>
          <a:solidFill>
            <a:schemeClr val="tx1"/>
          </a:solidFill>
          <a:ln>
            <a:solidFill>
              <a:schemeClr val="tx1"/>
            </a:solidFill>
          </a:ln>
        </p:spPr>
        <p:txBody>
          <a:bodyPr wrap="square" rtlCol="0">
            <a:spAutoFit/>
          </a:bodyPr>
          <a:lstStyle/>
          <a:p>
            <a:pPr algn="ctr"/>
            <a:r>
              <a:rPr lang="en-US" sz="1600">
                <a:solidFill>
                  <a:schemeClr val="bg1"/>
                </a:solidFill>
                <a:latin typeface="Gill Sans" charset="0"/>
                <a:ea typeface="Gill Sans" charset="0"/>
                <a:cs typeface="Gill Sans" charset="0"/>
              </a:rPr>
              <a:t>~ </a:t>
            </a:r>
            <a:r>
              <a:rPr lang="en-US" sz="1600" smtClean="0">
                <a:solidFill>
                  <a:schemeClr val="bg1"/>
                </a:solidFill>
                <a:latin typeface="Gill Sans" charset="0"/>
                <a:ea typeface="Gill Sans" charset="0"/>
                <a:cs typeface="Gill Sans" charset="0"/>
              </a:rPr>
              <a:t>1-100 </a:t>
            </a:r>
            <a:r>
              <a:rPr lang="en-US" sz="1600" dirty="0" err="1">
                <a:solidFill>
                  <a:schemeClr val="bg1"/>
                </a:solidFill>
                <a:latin typeface="Gill Sans" charset="0"/>
                <a:ea typeface="Gill Sans" charset="0"/>
                <a:cs typeface="Gill Sans" charset="0"/>
              </a:rPr>
              <a:t>yr</a:t>
            </a:r>
            <a:r>
              <a:rPr lang="en-US" sz="1600" dirty="0">
                <a:solidFill>
                  <a:schemeClr val="bg1"/>
                </a:solidFill>
                <a:latin typeface="Gill Sans" charset="0"/>
                <a:ea typeface="Gill Sans" charset="0"/>
                <a:cs typeface="Gill Sans" charset="0"/>
              </a:rPr>
              <a:t> after the explosion</a:t>
            </a:r>
          </a:p>
        </p:txBody>
      </p:sp>
      <p:sp>
        <p:nvSpPr>
          <p:cNvPr id="124" name="Title 1"/>
          <p:cNvSpPr txBox="1">
            <a:spLocks/>
          </p:cNvSpPr>
          <p:nvPr/>
        </p:nvSpPr>
        <p:spPr>
          <a:xfrm>
            <a:off x="0" y="203594"/>
            <a:ext cx="9144000" cy="10932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smtClean="0">
                <a:latin typeface="Gill Sans" charset="0"/>
                <a:ea typeface="Gill Sans" charset="0"/>
                <a:cs typeface="Gill Sans" charset="0"/>
              </a:rPr>
              <a:t>A Very </a:t>
            </a:r>
            <a:r>
              <a:rPr lang="en-US" sz="4000" b="1" dirty="0">
                <a:latin typeface="Gill Sans" charset="0"/>
                <a:ea typeface="Gill Sans" charset="0"/>
                <a:cs typeface="Gill Sans" charset="0"/>
              </a:rPr>
              <a:t>Y</a:t>
            </a:r>
            <a:r>
              <a:rPr lang="en-US" sz="4000" b="1" smtClean="0">
                <a:latin typeface="Gill Sans" charset="0"/>
                <a:ea typeface="Gill Sans" charset="0"/>
                <a:cs typeface="Gill Sans" charset="0"/>
              </a:rPr>
              <a:t>oung </a:t>
            </a:r>
            <a:r>
              <a:rPr lang="en-US" sz="4000" b="1" dirty="0" smtClean="0">
                <a:latin typeface="Gill Sans" charset="0"/>
                <a:ea typeface="Gill Sans" charset="0"/>
                <a:cs typeface="Gill Sans" charset="0"/>
              </a:rPr>
              <a:t>NS in </a:t>
            </a:r>
            <a:r>
              <a:rPr lang="en-US" sz="4000" b="1" smtClean="0">
                <a:latin typeface="Gill Sans" charset="0"/>
                <a:ea typeface="Gill Sans" charset="0"/>
                <a:cs typeface="Gill Sans" charset="0"/>
              </a:rPr>
              <a:t>a Bubble</a:t>
            </a:r>
            <a:endParaRPr lang="en-US" sz="4000" b="1" dirty="0">
              <a:latin typeface="Gill Sans" charset="0"/>
              <a:ea typeface="Gill Sans" charset="0"/>
              <a:cs typeface="Gill Sans" charset="0"/>
            </a:endParaRPr>
          </a:p>
        </p:txBody>
      </p:sp>
    </p:spTree>
    <p:extLst>
      <p:ext uri="{BB962C8B-B14F-4D97-AF65-F5344CB8AC3E}">
        <p14:creationId xmlns:p14="http://schemas.microsoft.com/office/powerpoint/2010/main" val="1456211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849"/>
            <a:ext cx="9144000" cy="908089"/>
          </a:xfrm>
        </p:spPr>
        <p:txBody>
          <a:bodyPr>
            <a:normAutofit/>
          </a:bodyPr>
          <a:lstStyle/>
          <a:p>
            <a:pPr algn="ctr"/>
            <a:r>
              <a:rPr lang="en-US" sz="3600" b="1" dirty="0" err="1" smtClean="0">
                <a:latin typeface="Gill Sans" charset="0"/>
                <a:ea typeface="Gill Sans" charset="0"/>
                <a:cs typeface="Gill Sans" charset="0"/>
              </a:rPr>
              <a:t>Superluminous</a:t>
            </a:r>
            <a:r>
              <a:rPr lang="en-US" sz="3600" b="1" dirty="0" smtClean="0">
                <a:latin typeface="Gill Sans" charset="0"/>
                <a:ea typeface="Gill Sans" charset="0"/>
                <a:cs typeface="Gill Sans" charset="0"/>
              </a:rPr>
              <a:t> Supernovae – FRBs?</a:t>
            </a:r>
            <a:endParaRPr lang="en-US" sz="3600" b="1" dirty="0">
              <a:latin typeface="Gill Sans" charset="0"/>
              <a:ea typeface="Gill Sans" charset="0"/>
              <a:cs typeface="Gill Sans" charset="0"/>
            </a:endParaRPr>
          </a:p>
        </p:txBody>
      </p:sp>
      <p:pic>
        <p:nvPicPr>
          <p:cNvPr id="3" name="Picture 2"/>
          <p:cNvPicPr>
            <a:picLocks noChangeAspect="1"/>
          </p:cNvPicPr>
          <p:nvPr/>
        </p:nvPicPr>
        <p:blipFill>
          <a:blip r:embed="rId2"/>
          <a:stretch>
            <a:fillRect/>
          </a:stretch>
        </p:blipFill>
        <p:spPr>
          <a:xfrm>
            <a:off x="206444" y="825908"/>
            <a:ext cx="6834693" cy="4376364"/>
          </a:xfrm>
          <a:prstGeom prst="rect">
            <a:avLst/>
          </a:prstGeom>
        </p:spPr>
      </p:pic>
      <p:sp>
        <p:nvSpPr>
          <p:cNvPr id="10" name="テキスト ボックス 9"/>
          <p:cNvSpPr txBox="1"/>
          <p:nvPr/>
        </p:nvSpPr>
        <p:spPr>
          <a:xfrm>
            <a:off x="7094536" y="1123041"/>
            <a:ext cx="2009140" cy="523220"/>
          </a:xfrm>
          <a:prstGeom prst="rect">
            <a:avLst/>
          </a:prstGeom>
          <a:solidFill>
            <a:srgbClr val="92D050"/>
          </a:solidFill>
        </p:spPr>
        <p:txBody>
          <a:bodyPr wrap="none" rtlCol="0">
            <a:spAutoFit/>
          </a:bodyPr>
          <a:lstStyle/>
          <a:p>
            <a:r>
              <a:rPr lang="en-US" altLang="ja-JP" sz="1400" dirty="0" smtClean="0">
                <a:latin typeface="Gill Sans"/>
                <a:cs typeface="Gill Sans"/>
              </a:rPr>
              <a:t>KK+16</a:t>
            </a:r>
          </a:p>
          <a:p>
            <a:r>
              <a:rPr lang="en-US" altLang="ja-JP" sz="1400" dirty="0" err="1" smtClean="0">
                <a:latin typeface="Gill Sans"/>
                <a:cs typeface="Gill Sans"/>
              </a:rPr>
              <a:t>Murase</a:t>
            </a:r>
            <a:r>
              <a:rPr lang="en-US" altLang="ja-JP" sz="1400" dirty="0" smtClean="0">
                <a:latin typeface="Gill Sans"/>
                <a:cs typeface="Gill Sans"/>
              </a:rPr>
              <a:t>, KK, </a:t>
            </a:r>
            <a:r>
              <a:rPr lang="en-US" altLang="ja-JP" sz="1400" dirty="0" err="1" smtClean="0">
                <a:latin typeface="Gill Sans"/>
                <a:cs typeface="Gill Sans"/>
              </a:rPr>
              <a:t>Meszaros</a:t>
            </a:r>
            <a:r>
              <a:rPr lang="en-US" altLang="ja-JP" sz="1400" dirty="0" smtClean="0">
                <a:latin typeface="Gill Sans"/>
                <a:cs typeface="Gill Sans"/>
              </a:rPr>
              <a:t> 16</a:t>
            </a:r>
          </a:p>
        </p:txBody>
      </p:sp>
      <p:sp>
        <p:nvSpPr>
          <p:cNvPr id="4" name="TextBox 3"/>
          <p:cNvSpPr txBox="1"/>
          <p:nvPr/>
        </p:nvSpPr>
        <p:spPr>
          <a:xfrm>
            <a:off x="4637757" y="3931638"/>
            <a:ext cx="1189236" cy="338554"/>
          </a:xfrm>
          <a:prstGeom prst="rect">
            <a:avLst/>
          </a:prstGeom>
          <a:noFill/>
        </p:spPr>
        <p:txBody>
          <a:bodyPr wrap="none" rtlCol="0">
            <a:spAutoFit/>
          </a:bodyPr>
          <a:lstStyle/>
          <a:p>
            <a:r>
              <a:rPr lang="en-US" sz="1600" b="1" smtClean="0">
                <a:solidFill>
                  <a:schemeClr val="bg1"/>
                </a:solidFill>
                <a:latin typeface="Times New Roman" charset="0"/>
                <a:ea typeface="Times New Roman" charset="0"/>
                <a:cs typeface="Times New Roman" charset="0"/>
              </a:rPr>
              <a:t>Ni powered</a:t>
            </a:r>
            <a:endParaRPr lang="en-US" sz="1600" b="1">
              <a:solidFill>
                <a:schemeClr val="bg1"/>
              </a:solidFill>
              <a:latin typeface="Times New Roman" charset="0"/>
              <a:ea typeface="Times New Roman" charset="0"/>
              <a:cs typeface="Times New Roman" charset="0"/>
            </a:endParaRPr>
          </a:p>
        </p:txBody>
      </p:sp>
      <p:sp>
        <p:nvSpPr>
          <p:cNvPr id="11" name="テキスト ボックス 9"/>
          <p:cNvSpPr txBox="1"/>
          <p:nvPr/>
        </p:nvSpPr>
        <p:spPr>
          <a:xfrm>
            <a:off x="7094536" y="1723177"/>
            <a:ext cx="1143326" cy="738664"/>
          </a:xfrm>
          <a:prstGeom prst="rect">
            <a:avLst/>
          </a:prstGeom>
          <a:solidFill>
            <a:srgbClr val="FFFF00"/>
          </a:solidFill>
          <a:ln>
            <a:solidFill>
              <a:srgbClr val="FFFF00"/>
            </a:solidFill>
          </a:ln>
        </p:spPr>
        <p:txBody>
          <a:bodyPr wrap="none" rtlCol="0">
            <a:spAutoFit/>
          </a:bodyPr>
          <a:lstStyle/>
          <a:p>
            <a:r>
              <a:rPr lang="en-US" altLang="ja-JP" sz="1400" dirty="0" smtClean="0">
                <a:latin typeface="Gill Sans"/>
                <a:cs typeface="Gill Sans"/>
              </a:rPr>
              <a:t>See also e.g., </a:t>
            </a:r>
          </a:p>
          <a:p>
            <a:r>
              <a:rPr lang="en-US" altLang="ja-JP" sz="1400" dirty="0" smtClean="0">
                <a:latin typeface="Gill Sans"/>
                <a:cs typeface="Gill Sans"/>
              </a:rPr>
              <a:t>Metzger+16, </a:t>
            </a:r>
          </a:p>
          <a:p>
            <a:r>
              <a:rPr lang="en-US" sz="1400" dirty="0" smtClean="0">
                <a:latin typeface="Gill Sans" charset="0"/>
                <a:ea typeface="Gill Sans" charset="0"/>
                <a:cs typeface="Gill Sans" charset="0"/>
              </a:rPr>
              <a:t>Margalit+</a:t>
            </a:r>
            <a:r>
              <a:rPr lang="en-US" altLang="ja-JP" sz="1400" dirty="0" smtClean="0">
                <a:latin typeface="Gill Sans"/>
                <a:cs typeface="Gill Sans"/>
              </a:rPr>
              <a:t>17</a:t>
            </a:r>
            <a:endParaRPr kumimoji="1" lang="ja-JP" altLang="en-US" sz="1400" dirty="0">
              <a:latin typeface="Gill Sans"/>
              <a:cs typeface="Gill Sans"/>
            </a:endParaRPr>
          </a:p>
        </p:txBody>
      </p:sp>
      <p:sp>
        <p:nvSpPr>
          <p:cNvPr id="12" name="Rectangle 11"/>
          <p:cNvSpPr/>
          <p:nvPr/>
        </p:nvSpPr>
        <p:spPr>
          <a:xfrm>
            <a:off x="883516" y="5279188"/>
            <a:ext cx="7673583" cy="1323439"/>
          </a:xfrm>
          <a:prstGeom prst="rect">
            <a:avLst/>
          </a:prstGeom>
        </p:spPr>
        <p:txBody>
          <a:bodyPr wrap="square">
            <a:spAutoFit/>
          </a:bodyPr>
          <a:lstStyle/>
          <a:p>
            <a:pPr marL="342900" indent="-342900">
              <a:buFont typeface="Wingdings" charset="2"/>
              <a:buChar char="ü"/>
            </a:pPr>
            <a:r>
              <a:rPr lang="en-US" sz="2000" i="1" dirty="0" smtClean="0">
                <a:latin typeface="Gill Sans" charset="0"/>
                <a:ea typeface="Gill Sans" charset="0"/>
                <a:cs typeface="Gill Sans" charset="0"/>
              </a:rPr>
              <a:t> Pulsar-driven </a:t>
            </a:r>
            <a:r>
              <a:rPr lang="en-US" sz="2000" i="1" dirty="0" err="1" smtClean="0">
                <a:latin typeface="Gill Sans" charset="0"/>
                <a:ea typeface="Gill Sans" charset="0"/>
                <a:cs typeface="Gill Sans" charset="0"/>
              </a:rPr>
              <a:t>superluminous</a:t>
            </a:r>
            <a:r>
              <a:rPr lang="en-US" sz="2000" i="1" dirty="0" smtClean="0">
                <a:latin typeface="Gill Sans" charset="0"/>
                <a:ea typeface="Gill Sans" charset="0"/>
                <a:cs typeface="Gill Sans" charset="0"/>
              </a:rPr>
              <a:t> </a:t>
            </a:r>
            <a:r>
              <a:rPr lang="en-US" sz="2000" i="1" dirty="0" err="1" smtClean="0">
                <a:latin typeface="Gill Sans" charset="0"/>
                <a:ea typeface="Gill Sans" charset="0"/>
                <a:cs typeface="Gill Sans" charset="0"/>
              </a:rPr>
              <a:t>SNe</a:t>
            </a:r>
            <a:r>
              <a:rPr lang="en-US" sz="2000" i="1" dirty="0" smtClean="0">
                <a:latin typeface="Gill Sans" charset="0"/>
                <a:ea typeface="Gill Sans" charset="0"/>
                <a:cs typeface="Gill Sans" charset="0"/>
              </a:rPr>
              <a:t>: </a:t>
            </a:r>
            <a:r>
              <a:rPr lang="en-US" sz="2000" i="1" dirty="0" err="1" smtClean="0">
                <a:solidFill>
                  <a:srgbClr val="FF0000"/>
                </a:solidFill>
                <a:latin typeface="Gill Sans" charset="0"/>
                <a:ea typeface="Gill Sans" charset="0"/>
                <a:cs typeface="Gill Sans" charset="0"/>
              </a:rPr>
              <a:t>M</a:t>
            </a:r>
            <a:r>
              <a:rPr lang="en-US" sz="2000" i="1" baseline="-25000" dirty="0" err="1" smtClean="0">
                <a:solidFill>
                  <a:srgbClr val="FF0000"/>
                </a:solidFill>
                <a:latin typeface="Gill Sans" charset="0"/>
                <a:ea typeface="Gill Sans" charset="0"/>
                <a:cs typeface="Gill Sans" charset="0"/>
              </a:rPr>
              <a:t>ej</a:t>
            </a:r>
            <a:r>
              <a:rPr lang="en-US" sz="2000" i="1" dirty="0" smtClean="0">
                <a:solidFill>
                  <a:srgbClr val="FF0000"/>
                </a:solidFill>
                <a:latin typeface="Gill Sans" charset="0"/>
                <a:ea typeface="Gill Sans" charset="0"/>
                <a:cs typeface="Gill Sans" charset="0"/>
              </a:rPr>
              <a:t> </a:t>
            </a:r>
            <a:r>
              <a:rPr lang="en-US" sz="2000" i="1" dirty="0">
                <a:solidFill>
                  <a:srgbClr val="FF0000"/>
                </a:solidFill>
                <a:latin typeface="Gill Sans" charset="0"/>
                <a:ea typeface="Gill Sans" charset="0"/>
                <a:cs typeface="Gill Sans" charset="0"/>
              </a:rPr>
              <a:t>~ a few </a:t>
            </a:r>
            <a:r>
              <a:rPr lang="en-US" sz="2000" i="1" dirty="0" err="1" smtClean="0">
                <a:solidFill>
                  <a:srgbClr val="FF0000"/>
                </a:solidFill>
                <a:latin typeface="Gill Sans" charset="0"/>
                <a:ea typeface="Gill Sans" charset="0"/>
                <a:cs typeface="Gill Sans" charset="0"/>
              </a:rPr>
              <a:t>M</a:t>
            </a:r>
            <a:r>
              <a:rPr lang="en-US" sz="2000" i="1" baseline="-25000" dirty="0" err="1" smtClean="0">
                <a:solidFill>
                  <a:srgbClr val="FF0000"/>
                </a:solidFill>
                <a:latin typeface="Gill Sans" charset="0"/>
                <a:ea typeface="Gill Sans" charset="0"/>
                <a:cs typeface="Gill Sans" charset="0"/>
              </a:rPr>
              <a:t>sun</a:t>
            </a:r>
            <a:r>
              <a:rPr lang="en-US" sz="2000" i="1" dirty="0">
                <a:solidFill>
                  <a:srgbClr val="FF0000"/>
                </a:solidFill>
                <a:latin typeface="Gill Sans" charset="0"/>
                <a:ea typeface="Gill Sans" charset="0"/>
                <a:cs typeface="Gill Sans" charset="0"/>
              </a:rPr>
              <a:t>, P</a:t>
            </a:r>
            <a:r>
              <a:rPr lang="en-US" sz="2000" i="1" baseline="-25000" dirty="0">
                <a:solidFill>
                  <a:srgbClr val="FF0000"/>
                </a:solidFill>
                <a:latin typeface="Gill Sans" charset="0"/>
                <a:ea typeface="Gill Sans" charset="0"/>
                <a:cs typeface="Gill Sans" charset="0"/>
              </a:rPr>
              <a:t>0</a:t>
            </a:r>
            <a:r>
              <a:rPr lang="en-US" sz="2000" i="1" dirty="0">
                <a:solidFill>
                  <a:srgbClr val="FF0000"/>
                </a:solidFill>
                <a:latin typeface="Gill Sans" charset="0"/>
                <a:ea typeface="Gill Sans" charset="0"/>
                <a:cs typeface="Gill Sans" charset="0"/>
              </a:rPr>
              <a:t> ~ </a:t>
            </a:r>
            <a:r>
              <a:rPr lang="en-US" sz="2000" i="1" dirty="0" err="1">
                <a:solidFill>
                  <a:srgbClr val="FF0000"/>
                </a:solidFill>
                <a:latin typeface="Gill Sans" charset="0"/>
                <a:ea typeface="Gill Sans" charset="0"/>
                <a:cs typeface="Gill Sans" charset="0"/>
              </a:rPr>
              <a:t>ms</a:t>
            </a:r>
            <a:r>
              <a:rPr lang="en-US" sz="2000" i="1" dirty="0">
                <a:solidFill>
                  <a:srgbClr val="FF0000"/>
                </a:solidFill>
                <a:latin typeface="Gill Sans" charset="0"/>
                <a:ea typeface="Gill Sans" charset="0"/>
                <a:cs typeface="Gill Sans" charset="0"/>
              </a:rPr>
              <a:t>, </a:t>
            </a:r>
            <a:r>
              <a:rPr lang="en-US" sz="2000" i="1" dirty="0" err="1">
                <a:solidFill>
                  <a:srgbClr val="FF0000"/>
                </a:solidFill>
                <a:latin typeface="Gill Sans" charset="0"/>
                <a:ea typeface="Gill Sans" charset="0"/>
                <a:cs typeface="Gill Sans" charset="0"/>
              </a:rPr>
              <a:t>B</a:t>
            </a:r>
            <a:r>
              <a:rPr lang="en-US" sz="2000" i="1" baseline="-25000" dirty="0" err="1">
                <a:solidFill>
                  <a:srgbClr val="FF0000"/>
                </a:solidFill>
                <a:latin typeface="Gill Sans" charset="0"/>
                <a:ea typeface="Gill Sans" charset="0"/>
                <a:cs typeface="Gill Sans" charset="0"/>
              </a:rPr>
              <a:t>dip</a:t>
            </a:r>
            <a:r>
              <a:rPr lang="en-US" sz="2000" i="1" dirty="0">
                <a:solidFill>
                  <a:srgbClr val="FF0000"/>
                </a:solidFill>
                <a:latin typeface="Gill Sans" charset="0"/>
                <a:ea typeface="Gill Sans" charset="0"/>
                <a:cs typeface="Gill Sans" charset="0"/>
              </a:rPr>
              <a:t> </a:t>
            </a:r>
            <a:r>
              <a:rPr lang="en-US" sz="2000" i="1" dirty="0" smtClean="0">
                <a:solidFill>
                  <a:srgbClr val="FF0000"/>
                </a:solidFill>
                <a:latin typeface="Gill Sans" charset="0"/>
                <a:ea typeface="Gill Sans" charset="0"/>
                <a:cs typeface="Gill Sans" charset="0"/>
              </a:rPr>
              <a:t>~ 10</a:t>
            </a:r>
            <a:r>
              <a:rPr lang="en-US" sz="2000" i="1" baseline="30000" dirty="0" smtClean="0">
                <a:solidFill>
                  <a:srgbClr val="FF0000"/>
                </a:solidFill>
                <a:latin typeface="Gill Sans" charset="0"/>
                <a:ea typeface="Gill Sans" charset="0"/>
                <a:cs typeface="Gill Sans" charset="0"/>
              </a:rPr>
              <a:t>13</a:t>
            </a:r>
            <a:r>
              <a:rPr lang="en-US" sz="2000" i="1" dirty="0" smtClean="0">
                <a:solidFill>
                  <a:srgbClr val="FF0000"/>
                </a:solidFill>
                <a:latin typeface="Gill Sans" charset="0"/>
                <a:ea typeface="Gill Sans" charset="0"/>
                <a:cs typeface="Gill Sans" charset="0"/>
              </a:rPr>
              <a:t> G                             </a:t>
            </a:r>
            <a:endParaRPr lang="en-US" sz="2000" i="1" dirty="0">
              <a:latin typeface="Gill Sans" charset="0"/>
              <a:ea typeface="Gill Sans" charset="0"/>
              <a:cs typeface="Gill Sans" charset="0"/>
            </a:endParaRPr>
          </a:p>
          <a:p>
            <a:r>
              <a:rPr lang="en-US" sz="2000" i="1" dirty="0" smtClean="0">
                <a:latin typeface="Gill Sans" charset="0"/>
                <a:ea typeface="Gill Sans" charset="0"/>
                <a:cs typeface="Gill Sans" charset="0"/>
              </a:rPr>
              <a:t>     </a:t>
            </a:r>
            <a:r>
              <a:rPr lang="en-US" sz="2000" i="1" dirty="0" smtClean="0">
                <a:latin typeface="Gill Sans" charset="0"/>
                <a:ea typeface="Gill Sans" charset="0"/>
                <a:cs typeface="Gill Sans" charset="0"/>
                <a:sym typeface="Wingdings"/>
              </a:rPr>
              <a:t> consistent with the young NS model for FRB 121102</a:t>
            </a:r>
            <a:r>
              <a:rPr lang="en-US" sz="2000" i="1" dirty="0" smtClean="0">
                <a:latin typeface="Gill Sans" charset="0"/>
                <a:ea typeface="Gill Sans" charset="0"/>
                <a:cs typeface="Gill Sans" charset="0"/>
              </a:rPr>
              <a:t> </a:t>
            </a:r>
          </a:p>
          <a:p>
            <a:pPr marL="342900" indent="-342900">
              <a:buFont typeface="Wingdings" charset="2"/>
              <a:buChar char="ü"/>
            </a:pPr>
            <a:r>
              <a:rPr lang="en-US" sz="2000" i="1" dirty="0" smtClean="0">
                <a:latin typeface="Gill Sans" charset="0"/>
                <a:ea typeface="Gill Sans" charset="0"/>
                <a:cs typeface="Gill Sans" charset="0"/>
              </a:rPr>
              <a:t> The event rate is consistent;  </a:t>
            </a:r>
            <a:r>
              <a:rPr lang="en-US" sz="2000" i="1" dirty="0" smtClean="0">
                <a:solidFill>
                  <a:srgbClr val="FF0000"/>
                </a:solidFill>
                <a:latin typeface="Gill Sans" charset="0"/>
                <a:ea typeface="Gill Sans" charset="0"/>
                <a:cs typeface="Gill Sans" charset="0"/>
              </a:rPr>
              <a:t>~ 0.01 % of core collapse </a:t>
            </a:r>
            <a:r>
              <a:rPr lang="en-US" sz="2000" i="1" dirty="0" err="1" smtClean="0">
                <a:solidFill>
                  <a:srgbClr val="FF0000"/>
                </a:solidFill>
                <a:latin typeface="Gill Sans" charset="0"/>
                <a:ea typeface="Gill Sans" charset="0"/>
                <a:cs typeface="Gill Sans" charset="0"/>
              </a:rPr>
              <a:t>SNe</a:t>
            </a:r>
            <a:endParaRPr lang="en-US" sz="2000" i="1" dirty="0">
              <a:solidFill>
                <a:srgbClr val="FF0000"/>
              </a:solidFill>
              <a:latin typeface="Gill Sans" charset="0"/>
              <a:ea typeface="Gill Sans" charset="0"/>
              <a:cs typeface="Gill Sans" charset="0"/>
            </a:endParaRPr>
          </a:p>
          <a:p>
            <a:pPr marL="342900" indent="-342900">
              <a:buFont typeface="Wingdings" charset="2"/>
              <a:buChar char="ü"/>
            </a:pPr>
            <a:r>
              <a:rPr lang="en-US" sz="2000" i="1" dirty="0" smtClean="0">
                <a:latin typeface="Gill Sans" charset="0"/>
                <a:ea typeface="Gill Sans" charset="0"/>
                <a:cs typeface="Gill Sans" charset="0"/>
              </a:rPr>
              <a:t> </a:t>
            </a:r>
            <a:r>
              <a:rPr lang="en-US" sz="2000" i="1" dirty="0" smtClean="0">
                <a:solidFill>
                  <a:srgbClr val="FF0000"/>
                </a:solidFill>
                <a:latin typeface="Gill Sans" charset="0"/>
                <a:ea typeface="Gill Sans" charset="0"/>
                <a:cs typeface="Gill Sans" charset="0"/>
              </a:rPr>
              <a:t>The host gal. type is also consistent</a:t>
            </a:r>
            <a:endParaRPr lang="en-US" sz="2000" i="1" dirty="0">
              <a:solidFill>
                <a:srgbClr val="FF0000"/>
              </a:solidFill>
              <a:latin typeface="Gill Sans" charset="0"/>
              <a:ea typeface="Gill Sans" charset="0"/>
              <a:cs typeface="Gill Sans" charset="0"/>
            </a:endParaRPr>
          </a:p>
        </p:txBody>
      </p:sp>
      <p:sp>
        <p:nvSpPr>
          <p:cNvPr id="5" name="Oval 4"/>
          <p:cNvSpPr/>
          <p:nvPr/>
        </p:nvSpPr>
        <p:spPr>
          <a:xfrm>
            <a:off x="958823" y="3356386"/>
            <a:ext cx="2279232" cy="123858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42110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457200" y="-119541"/>
            <a:ext cx="8229600" cy="1143000"/>
          </a:xfrm>
        </p:spPr>
        <p:txBody>
          <a:bodyPr>
            <a:normAutofit/>
          </a:bodyPr>
          <a:lstStyle/>
          <a:p>
            <a:pPr algn="ctr"/>
            <a:r>
              <a:rPr kumimoji="1" lang="en-US" altLang="ja-JP" sz="4000" b="1" dirty="0" smtClean="0">
                <a:latin typeface="Gill Sans"/>
                <a:cs typeface="Gill Sans"/>
              </a:rPr>
              <a:t>Ultra-stripped </a:t>
            </a:r>
            <a:r>
              <a:rPr kumimoji="1" lang="en-US" altLang="ja-JP" sz="4000" b="1" dirty="0" err="1" smtClean="0">
                <a:latin typeface="Gill Sans"/>
                <a:cs typeface="Gill Sans"/>
              </a:rPr>
              <a:t>SNe</a:t>
            </a:r>
            <a:r>
              <a:rPr kumimoji="1" lang="en-US" altLang="ja-JP" sz="4000" b="1" dirty="0" smtClean="0">
                <a:latin typeface="Gill Sans"/>
                <a:cs typeface="Gill Sans"/>
              </a:rPr>
              <a:t> – BNSs ? </a:t>
            </a:r>
            <a:endParaRPr kumimoji="1" lang="ja-JP" altLang="en-US" sz="4000" b="1" dirty="0">
              <a:latin typeface="Gill Sans"/>
              <a:cs typeface="Gill Sans"/>
            </a:endParaRPr>
          </a:p>
        </p:txBody>
      </p:sp>
      <p:sp>
        <p:nvSpPr>
          <p:cNvPr id="6" name="テキスト ボックス 5"/>
          <p:cNvSpPr txBox="1"/>
          <p:nvPr/>
        </p:nvSpPr>
        <p:spPr>
          <a:xfrm>
            <a:off x="7460283" y="817879"/>
            <a:ext cx="1518429" cy="307777"/>
          </a:xfrm>
          <a:prstGeom prst="rect">
            <a:avLst/>
          </a:prstGeom>
          <a:solidFill>
            <a:srgbClr val="FFFF00"/>
          </a:solidFill>
        </p:spPr>
        <p:txBody>
          <a:bodyPr wrap="none" rtlCol="0">
            <a:spAutoFit/>
          </a:bodyPr>
          <a:lstStyle/>
          <a:p>
            <a:r>
              <a:rPr kumimoji="1" lang="en-US" altLang="ja-JP" sz="1400" dirty="0" err="1" smtClean="0">
                <a:latin typeface="Gill Sans"/>
                <a:cs typeface="Gill Sans"/>
              </a:rPr>
              <a:t>e.g.,Tauris</a:t>
            </a:r>
            <a:r>
              <a:rPr lang="en-US" altLang="ja-JP" sz="1400" dirty="0" smtClean="0">
                <a:latin typeface="Gill Sans"/>
                <a:cs typeface="Gill Sans"/>
              </a:rPr>
              <a:t> et al. </a:t>
            </a:r>
            <a:r>
              <a:rPr kumimoji="1" lang="en-US" altLang="ja-JP" sz="1400" dirty="0" smtClean="0">
                <a:latin typeface="Gill Sans"/>
                <a:cs typeface="Gill Sans"/>
              </a:rPr>
              <a:t>15</a:t>
            </a:r>
            <a:endParaRPr kumimoji="1" lang="ja-JP" altLang="en-US" sz="1400" dirty="0">
              <a:latin typeface="Gill Sans"/>
              <a:cs typeface="Gill Sans"/>
            </a:endParaRPr>
          </a:p>
        </p:txBody>
      </p:sp>
      <p:pic>
        <p:nvPicPr>
          <p:cNvPr id="3" name="Picture 2"/>
          <p:cNvPicPr>
            <a:picLocks noChangeAspect="1"/>
          </p:cNvPicPr>
          <p:nvPr/>
        </p:nvPicPr>
        <p:blipFill>
          <a:blip r:embed="rId2"/>
          <a:stretch>
            <a:fillRect/>
          </a:stretch>
        </p:blipFill>
        <p:spPr>
          <a:xfrm>
            <a:off x="241300" y="646935"/>
            <a:ext cx="2622854" cy="4338555"/>
          </a:xfrm>
          <a:prstGeom prst="rect">
            <a:avLst/>
          </a:prstGeom>
        </p:spPr>
      </p:pic>
      <p:sp>
        <p:nvSpPr>
          <p:cNvPr id="8" name="Rectangle 7"/>
          <p:cNvSpPr/>
          <p:nvPr/>
        </p:nvSpPr>
        <p:spPr>
          <a:xfrm>
            <a:off x="638327" y="3840474"/>
            <a:ext cx="2374418" cy="1850316"/>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48590" y="933103"/>
            <a:ext cx="2017" cy="475768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 name="Oval 6"/>
          <p:cNvSpPr/>
          <p:nvPr/>
        </p:nvSpPr>
        <p:spPr>
          <a:xfrm>
            <a:off x="1151069" y="5249721"/>
            <a:ext cx="75304" cy="75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06651" y="5251511"/>
            <a:ext cx="75304" cy="7530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52727" y="5118096"/>
            <a:ext cx="1163011" cy="338554"/>
          </a:xfrm>
          <a:prstGeom prst="rect">
            <a:avLst/>
          </a:prstGeom>
          <a:noFill/>
        </p:spPr>
        <p:txBody>
          <a:bodyPr wrap="none" rtlCol="0">
            <a:spAutoFit/>
          </a:bodyPr>
          <a:lstStyle/>
          <a:p>
            <a:r>
              <a:rPr lang="en-US" sz="1600" b="1" smtClean="0">
                <a:latin typeface="+mj-lt"/>
              </a:rPr>
              <a:t>BNS merger</a:t>
            </a:r>
            <a:endParaRPr lang="en-US" sz="1600" b="1">
              <a:latin typeface="+mj-lt"/>
            </a:endParaRPr>
          </a:p>
        </p:txBody>
      </p:sp>
      <p:cxnSp>
        <p:nvCxnSpPr>
          <p:cNvPr id="13" name="Straight Connector 12"/>
          <p:cNvCxnSpPr/>
          <p:nvPr/>
        </p:nvCxnSpPr>
        <p:spPr>
          <a:xfrm>
            <a:off x="1000461" y="4931700"/>
            <a:ext cx="161636" cy="2752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85135" y="5024078"/>
            <a:ext cx="32542"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292981" y="4967489"/>
            <a:ext cx="137785" cy="241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318123" y="5133446"/>
            <a:ext cx="168264" cy="1215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15213" y="5367346"/>
            <a:ext cx="137785" cy="241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05401" y="5336863"/>
            <a:ext cx="224018" cy="1335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80877" y="5313555"/>
            <a:ext cx="218334" cy="1075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917479" y="5165720"/>
            <a:ext cx="181732" cy="832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49822" y="5378103"/>
            <a:ext cx="75166" cy="2429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itle 1"/>
          <p:cNvSpPr txBox="1">
            <a:spLocks/>
          </p:cNvSpPr>
          <p:nvPr/>
        </p:nvSpPr>
        <p:spPr>
          <a:xfrm>
            <a:off x="3214935" y="1239567"/>
            <a:ext cx="4202317" cy="7692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k-SK" sz="2400" dirty="0" err="1" smtClean="0">
                <a:solidFill>
                  <a:srgbClr val="FF0000"/>
                </a:solidFill>
                <a:latin typeface="Gill Sans" charset="0"/>
                <a:ea typeface="Gill Sans" charset="0"/>
                <a:cs typeface="Gill Sans" charset="0"/>
              </a:rPr>
              <a:t>e.g</a:t>
            </a:r>
            <a:r>
              <a:rPr lang="sk-SK" sz="2400" dirty="0" smtClean="0">
                <a:solidFill>
                  <a:srgbClr val="FF0000"/>
                </a:solidFill>
                <a:latin typeface="Gill Sans" charset="0"/>
                <a:ea typeface="Gill Sans" charset="0"/>
                <a:cs typeface="Gill Sans" charset="0"/>
              </a:rPr>
              <a:t>., PSR J0737-3039A/B </a:t>
            </a:r>
            <a:endParaRPr lang="en-US" sz="2400" dirty="0">
              <a:solidFill>
                <a:srgbClr val="FF0000"/>
              </a:solidFill>
              <a:latin typeface="Gill Sans" charset="0"/>
              <a:ea typeface="Gill Sans" charset="0"/>
              <a:cs typeface="Gill Sans" charset="0"/>
            </a:endParaRPr>
          </a:p>
        </p:txBody>
      </p:sp>
      <p:sp>
        <p:nvSpPr>
          <p:cNvPr id="34" name="Content Placeholder 2"/>
          <p:cNvSpPr txBox="1">
            <a:spLocks/>
          </p:cNvSpPr>
          <p:nvPr/>
        </p:nvSpPr>
        <p:spPr>
          <a:xfrm>
            <a:off x="3692541" y="1941657"/>
            <a:ext cx="5449360" cy="36072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ü"/>
            </a:pPr>
            <a:r>
              <a:rPr lang="en-US" sz="2000" dirty="0">
                <a:latin typeface="Gill Sans" charset="0"/>
                <a:ea typeface="Gill Sans" charset="0"/>
                <a:cs typeface="Gill Sans" charset="0"/>
              </a:rPr>
              <a:t>Proper motion of the system ~ 9 km/s</a:t>
            </a:r>
          </a:p>
          <a:p>
            <a:pPr marL="0" indent="0">
              <a:buNone/>
            </a:pPr>
            <a:r>
              <a:rPr lang="en-US" sz="2000" dirty="0">
                <a:latin typeface="Gill Sans" charset="0"/>
                <a:ea typeface="Gill Sans" charset="0"/>
                <a:cs typeface="Gill Sans" charset="0"/>
                <a:sym typeface="Wingdings"/>
              </a:rPr>
              <a:t>   ultra-stripped 2</a:t>
            </a:r>
            <a:r>
              <a:rPr lang="en-US" sz="2000" baseline="30000" dirty="0">
                <a:latin typeface="Gill Sans" charset="0"/>
                <a:ea typeface="Gill Sans" charset="0"/>
                <a:cs typeface="Gill Sans" charset="0"/>
                <a:sym typeface="Wingdings"/>
              </a:rPr>
              <a:t>nd</a:t>
            </a:r>
            <a:r>
              <a:rPr lang="en-US" sz="2000" dirty="0">
                <a:latin typeface="Gill Sans" charset="0"/>
                <a:ea typeface="Gill Sans" charset="0"/>
                <a:cs typeface="Gill Sans" charset="0"/>
                <a:sym typeface="Wingdings"/>
              </a:rPr>
              <a:t> exp. with </a:t>
            </a:r>
            <a:r>
              <a:rPr lang="en-US" sz="2000" i="1" dirty="0" err="1">
                <a:solidFill>
                  <a:srgbClr val="FF0000"/>
                </a:solidFill>
                <a:latin typeface="Gill Sans" charset="0"/>
                <a:ea typeface="Gill Sans" charset="0"/>
                <a:cs typeface="Gill Sans" charset="0"/>
                <a:sym typeface="Wingdings"/>
              </a:rPr>
              <a:t>M</a:t>
            </a:r>
            <a:r>
              <a:rPr lang="en-US" sz="2000" i="1" baseline="-25000" dirty="0" err="1">
                <a:solidFill>
                  <a:srgbClr val="FF0000"/>
                </a:solidFill>
                <a:latin typeface="Gill Sans" charset="0"/>
                <a:ea typeface="Gill Sans" charset="0"/>
                <a:cs typeface="Gill Sans" charset="0"/>
                <a:sym typeface="Wingdings"/>
              </a:rPr>
              <a:t>ej</a:t>
            </a:r>
            <a:r>
              <a:rPr lang="en-US" sz="2000" i="1" dirty="0">
                <a:solidFill>
                  <a:srgbClr val="FF0000"/>
                </a:solidFill>
                <a:latin typeface="Gill Sans" charset="0"/>
                <a:ea typeface="Gill Sans" charset="0"/>
                <a:cs typeface="Gill Sans" charset="0"/>
                <a:sym typeface="Wingdings"/>
              </a:rPr>
              <a:t> ~ 0.1-0.2 </a:t>
            </a:r>
            <a:r>
              <a:rPr lang="en-US" sz="2000" i="1" dirty="0" err="1">
                <a:solidFill>
                  <a:srgbClr val="FF0000"/>
                </a:solidFill>
                <a:latin typeface="Gill Sans" charset="0"/>
                <a:ea typeface="Gill Sans" charset="0"/>
                <a:cs typeface="Gill Sans" charset="0"/>
                <a:sym typeface="Wingdings"/>
              </a:rPr>
              <a:t>M</a:t>
            </a:r>
            <a:r>
              <a:rPr lang="en-US" sz="2000" i="1" baseline="-25000" dirty="0" err="1">
                <a:solidFill>
                  <a:srgbClr val="FF0000"/>
                </a:solidFill>
                <a:latin typeface="Gill Sans" charset="0"/>
                <a:ea typeface="Gill Sans" charset="0"/>
                <a:cs typeface="Gill Sans" charset="0"/>
                <a:sym typeface="Wingdings"/>
              </a:rPr>
              <a:t>sun</a:t>
            </a:r>
            <a:r>
              <a:rPr lang="en-US" sz="2000" dirty="0">
                <a:latin typeface="Gill Sans" charset="0"/>
                <a:ea typeface="Gill Sans" charset="0"/>
                <a:cs typeface="Gill Sans" charset="0"/>
                <a:sym typeface="Wingdings"/>
              </a:rPr>
              <a:t>?</a:t>
            </a:r>
          </a:p>
          <a:p>
            <a:pPr>
              <a:buFont typeface="Wingdings" charset="2"/>
              <a:buChar char="ü"/>
            </a:pPr>
            <a:endParaRPr lang="en-US" dirty="0">
              <a:latin typeface="Gill Sans" charset="0"/>
              <a:ea typeface="Gill Sans" charset="0"/>
              <a:cs typeface="Gill Sans" charset="0"/>
              <a:sym typeface="Wingdings"/>
            </a:endParaRPr>
          </a:p>
          <a:p>
            <a:pPr>
              <a:buFont typeface="Wingdings" charset="2"/>
              <a:buChar char="ü"/>
            </a:pPr>
            <a:r>
              <a:rPr lang="en-US" sz="2000" i="1" dirty="0" smtClean="0">
                <a:latin typeface="Gill Sans" charset="0"/>
                <a:ea typeface="Gill Sans" charset="0"/>
                <a:cs typeface="Gill Sans" charset="0"/>
              </a:rPr>
              <a:t>M</a:t>
            </a:r>
            <a:r>
              <a:rPr lang="en-US" sz="2000" i="1" baseline="-25000" dirty="0" smtClean="0">
                <a:latin typeface="Gill Sans" charset="0"/>
                <a:ea typeface="Gill Sans" charset="0"/>
                <a:cs typeface="Gill Sans" charset="0"/>
              </a:rPr>
              <a:t>A</a:t>
            </a:r>
            <a:r>
              <a:rPr lang="en-US" sz="2000" i="1" dirty="0" smtClean="0">
                <a:latin typeface="Gill Sans" charset="0"/>
                <a:ea typeface="Gill Sans" charset="0"/>
                <a:cs typeface="Gill Sans" charset="0"/>
              </a:rPr>
              <a:t> = 1.338</a:t>
            </a:r>
            <a:r>
              <a:rPr lang="en-US" altLang="ja-JP" sz="2000" i="1" dirty="0" smtClean="0">
                <a:latin typeface="Gill Sans" charset="0"/>
                <a:ea typeface="Gill Sans" charset="0"/>
                <a:cs typeface="Gill Sans" charset="0"/>
              </a:rPr>
              <a:t>±0.0007, M</a:t>
            </a:r>
            <a:r>
              <a:rPr lang="en-US" altLang="ja-JP" sz="2000" i="1" baseline="-25000" dirty="0" smtClean="0">
                <a:latin typeface="Gill Sans" charset="0"/>
                <a:ea typeface="Gill Sans" charset="0"/>
                <a:cs typeface="Gill Sans" charset="0"/>
              </a:rPr>
              <a:t>B </a:t>
            </a:r>
            <a:r>
              <a:rPr lang="en-US" altLang="ja-JP" sz="2000" i="1" dirty="0" smtClean="0">
                <a:latin typeface="Gill Sans" charset="0"/>
                <a:ea typeface="Gill Sans" charset="0"/>
                <a:cs typeface="Gill Sans" charset="0"/>
              </a:rPr>
              <a:t>= 1.249±0.0007,                </a:t>
            </a:r>
            <a:r>
              <a:rPr lang="en-US" sz="2000" i="1" dirty="0" err="1" smtClean="0">
                <a:solidFill>
                  <a:srgbClr val="0070C0"/>
                </a:solidFill>
                <a:latin typeface="Gill Sans" charset="0"/>
                <a:ea typeface="Gill Sans" charset="0"/>
                <a:cs typeface="Gill Sans" charset="0"/>
              </a:rPr>
              <a:t>P</a:t>
            </a:r>
            <a:r>
              <a:rPr lang="en-US" sz="2000" baseline="-25000" dirty="0" err="1" smtClean="0">
                <a:solidFill>
                  <a:srgbClr val="0070C0"/>
                </a:solidFill>
                <a:latin typeface="Gill Sans" charset="0"/>
                <a:ea typeface="Gill Sans" charset="0"/>
                <a:cs typeface="Gill Sans" charset="0"/>
              </a:rPr>
              <a:t>orb</a:t>
            </a:r>
            <a:r>
              <a:rPr lang="en-US" sz="2000" i="1" dirty="0" smtClean="0">
                <a:solidFill>
                  <a:srgbClr val="0070C0"/>
                </a:solidFill>
                <a:latin typeface="Gill Sans" charset="0"/>
                <a:ea typeface="Gill Sans" charset="0"/>
                <a:cs typeface="Gill Sans" charset="0"/>
              </a:rPr>
              <a:t> = 0.102 day</a:t>
            </a:r>
            <a:r>
              <a:rPr lang="en-US" sz="2000" i="1" dirty="0" smtClean="0">
                <a:latin typeface="Gill Sans" charset="0"/>
                <a:ea typeface="Gill Sans" charset="0"/>
                <a:cs typeface="Gill Sans" charset="0"/>
              </a:rPr>
              <a:t>, e = 0.088</a:t>
            </a:r>
          </a:p>
          <a:p>
            <a:pPr marL="0" indent="0">
              <a:buNone/>
            </a:pPr>
            <a:r>
              <a:rPr lang="en-US" sz="2000" i="1" dirty="0" smtClean="0">
                <a:latin typeface="Gill Sans" charset="0"/>
                <a:ea typeface="Gill Sans" charset="0"/>
                <a:cs typeface="Gill Sans" charset="0"/>
                <a:sym typeface="Wingdings"/>
              </a:rPr>
              <a:t>  </a:t>
            </a:r>
            <a:r>
              <a:rPr lang="en-US" sz="2000" dirty="0" smtClean="0">
                <a:latin typeface="Gill Sans" charset="0"/>
                <a:ea typeface="Gill Sans" charset="0"/>
                <a:cs typeface="Gill Sans" charset="0"/>
                <a:sym typeface="Wingdings"/>
              </a:rPr>
              <a:t></a:t>
            </a:r>
            <a:r>
              <a:rPr lang="en-US" sz="2000" i="1" dirty="0" smtClean="0">
                <a:latin typeface="Gill Sans" charset="0"/>
                <a:ea typeface="Gill Sans" charset="0"/>
                <a:cs typeface="Gill Sans" charset="0"/>
                <a:sym typeface="Wingdings"/>
              </a:rPr>
              <a:t> the progenitor of the 2</a:t>
            </a:r>
            <a:r>
              <a:rPr lang="en-US" sz="2000" i="1" baseline="30000" dirty="0" smtClean="0">
                <a:latin typeface="Gill Sans" charset="0"/>
                <a:ea typeface="Gill Sans" charset="0"/>
                <a:cs typeface="Gill Sans" charset="0"/>
                <a:sym typeface="Wingdings"/>
              </a:rPr>
              <a:t>nd</a:t>
            </a:r>
            <a:r>
              <a:rPr lang="en-US" sz="2000" i="1" dirty="0" smtClean="0">
                <a:latin typeface="Gill Sans" charset="0"/>
                <a:ea typeface="Gill Sans" charset="0"/>
                <a:cs typeface="Gill Sans" charset="0"/>
                <a:sym typeface="Wingdings"/>
              </a:rPr>
              <a:t> NS is likely tidally locked</a:t>
            </a:r>
          </a:p>
          <a:p>
            <a:pPr marL="0" indent="0">
              <a:buNone/>
            </a:pPr>
            <a:r>
              <a:rPr lang="en-US" sz="2000" i="1" dirty="0">
                <a:latin typeface="Gill Sans" charset="0"/>
                <a:ea typeface="Gill Sans" charset="0"/>
                <a:cs typeface="Gill Sans" charset="0"/>
                <a:sym typeface="Wingdings"/>
              </a:rPr>
              <a:t> </a:t>
            </a:r>
            <a:r>
              <a:rPr lang="en-US" sz="2000" i="1" dirty="0" smtClean="0">
                <a:latin typeface="Gill Sans" charset="0"/>
                <a:ea typeface="Gill Sans" charset="0"/>
                <a:cs typeface="Gill Sans" charset="0"/>
                <a:sym typeface="Wingdings"/>
              </a:rPr>
              <a:t> </a:t>
            </a:r>
            <a:r>
              <a:rPr lang="en-US" sz="2000" dirty="0" smtClean="0">
                <a:latin typeface="Gill Sans" charset="0"/>
                <a:ea typeface="Gill Sans" charset="0"/>
                <a:cs typeface="Gill Sans" charset="0"/>
                <a:sym typeface="Wingdings"/>
              </a:rPr>
              <a:t></a:t>
            </a:r>
            <a:r>
              <a:rPr lang="en-US" sz="2000" i="1" dirty="0" smtClean="0">
                <a:latin typeface="Gill Sans" charset="0"/>
                <a:ea typeface="Gill Sans" charset="0"/>
                <a:cs typeface="Gill Sans" charset="0"/>
                <a:sym typeface="Wingdings"/>
              </a:rPr>
              <a:t> </a:t>
            </a:r>
            <a:r>
              <a:rPr lang="en-US" sz="2000" i="1" dirty="0">
                <a:solidFill>
                  <a:srgbClr val="FF0000"/>
                </a:solidFill>
                <a:latin typeface="Gill Sans" charset="0"/>
                <a:ea typeface="Gill Sans" charset="0"/>
                <a:cs typeface="Gill Sans" charset="0"/>
              </a:rPr>
              <a:t>P</a:t>
            </a:r>
            <a:r>
              <a:rPr lang="en-US" sz="2000" i="1" baseline="-25000" dirty="0">
                <a:solidFill>
                  <a:srgbClr val="FF0000"/>
                </a:solidFill>
                <a:latin typeface="Gill Sans" charset="0"/>
                <a:ea typeface="Gill Sans" charset="0"/>
                <a:cs typeface="Gill Sans" charset="0"/>
              </a:rPr>
              <a:t>0</a:t>
            </a:r>
            <a:r>
              <a:rPr lang="en-US" sz="2000" i="1" dirty="0">
                <a:solidFill>
                  <a:srgbClr val="FF0000"/>
                </a:solidFill>
                <a:latin typeface="Gill Sans" charset="0"/>
                <a:ea typeface="Gill Sans" charset="0"/>
                <a:cs typeface="Gill Sans" charset="0"/>
              </a:rPr>
              <a:t> ~ </a:t>
            </a:r>
            <a:r>
              <a:rPr lang="en-US" sz="2000" i="1" dirty="0" err="1">
                <a:solidFill>
                  <a:srgbClr val="FF0000"/>
                </a:solidFill>
                <a:latin typeface="Gill Sans" charset="0"/>
                <a:ea typeface="Gill Sans" charset="0"/>
                <a:cs typeface="Gill Sans" charset="0"/>
              </a:rPr>
              <a:t>ms</a:t>
            </a:r>
            <a:endParaRPr lang="en-US" sz="2000" i="1" dirty="0" smtClean="0">
              <a:latin typeface="Gill Sans" charset="0"/>
              <a:ea typeface="Gill Sans" charset="0"/>
              <a:cs typeface="Gill Sans" charset="0"/>
            </a:endParaRPr>
          </a:p>
          <a:p>
            <a:pPr>
              <a:buFont typeface="Wingdings" charset="2"/>
              <a:buChar char="ü"/>
            </a:pPr>
            <a:endParaRPr lang="en-US" sz="100" dirty="0" smtClean="0">
              <a:latin typeface="Gill Sans" charset="0"/>
              <a:ea typeface="Gill Sans" charset="0"/>
              <a:cs typeface="Gill Sans" charset="0"/>
            </a:endParaRPr>
          </a:p>
          <a:p>
            <a:pPr>
              <a:buFont typeface="Wingdings" charset="2"/>
              <a:buChar char="ü"/>
            </a:pPr>
            <a:r>
              <a:rPr lang="en-US" sz="2000" i="1" dirty="0" smtClean="0">
                <a:latin typeface="Gill Sans" charset="0"/>
                <a:ea typeface="Gill Sans" charset="0"/>
                <a:cs typeface="Gill Sans" charset="0"/>
                <a:sym typeface="Wingdings"/>
              </a:rPr>
              <a:t>B</a:t>
            </a:r>
            <a:r>
              <a:rPr lang="en-US" sz="2000" i="1" baseline="-25000" dirty="0" smtClean="0">
                <a:latin typeface="Gill Sans" charset="0"/>
                <a:ea typeface="Gill Sans" charset="0"/>
                <a:cs typeface="Gill Sans" charset="0"/>
                <a:sym typeface="Wingdings"/>
              </a:rPr>
              <a:t>A</a:t>
            </a:r>
            <a:r>
              <a:rPr lang="en-US" sz="2000" i="1" dirty="0" smtClean="0">
                <a:latin typeface="Gill Sans" charset="0"/>
                <a:ea typeface="Gill Sans" charset="0"/>
                <a:cs typeface="Gill Sans" charset="0"/>
                <a:sym typeface="Wingdings"/>
              </a:rPr>
              <a:t> = 10</a:t>
            </a:r>
            <a:r>
              <a:rPr lang="en-US" sz="2000" i="1" baseline="30000" dirty="0" smtClean="0">
                <a:latin typeface="Gill Sans" charset="0"/>
                <a:ea typeface="Gill Sans" charset="0"/>
                <a:cs typeface="Gill Sans" charset="0"/>
                <a:sym typeface="Wingdings"/>
              </a:rPr>
              <a:t>9.8</a:t>
            </a:r>
            <a:r>
              <a:rPr lang="en-US" sz="2000" i="1" dirty="0" smtClean="0">
                <a:latin typeface="Gill Sans" charset="0"/>
                <a:ea typeface="Gill Sans" charset="0"/>
                <a:cs typeface="Gill Sans" charset="0"/>
                <a:sym typeface="Wingdings"/>
              </a:rPr>
              <a:t> G, </a:t>
            </a:r>
            <a:r>
              <a:rPr lang="en-US" sz="2000" i="1" dirty="0" smtClean="0">
                <a:solidFill>
                  <a:srgbClr val="FF0000"/>
                </a:solidFill>
                <a:latin typeface="Gill Sans" charset="0"/>
                <a:ea typeface="Gill Sans" charset="0"/>
                <a:cs typeface="Gill Sans" charset="0"/>
                <a:sym typeface="Wingdings"/>
              </a:rPr>
              <a:t>B</a:t>
            </a:r>
            <a:r>
              <a:rPr lang="en-US" sz="2000" i="1" baseline="-25000" dirty="0" smtClean="0">
                <a:solidFill>
                  <a:srgbClr val="FF0000"/>
                </a:solidFill>
                <a:latin typeface="Gill Sans" charset="0"/>
                <a:ea typeface="Gill Sans" charset="0"/>
                <a:cs typeface="Gill Sans" charset="0"/>
                <a:sym typeface="Wingdings"/>
              </a:rPr>
              <a:t>B</a:t>
            </a:r>
            <a:r>
              <a:rPr lang="en-US" sz="2000" i="1" dirty="0" smtClean="0">
                <a:solidFill>
                  <a:srgbClr val="FF0000"/>
                </a:solidFill>
                <a:latin typeface="Gill Sans" charset="0"/>
                <a:ea typeface="Gill Sans" charset="0"/>
                <a:cs typeface="Gill Sans" charset="0"/>
                <a:sym typeface="Wingdings"/>
              </a:rPr>
              <a:t> = 10</a:t>
            </a:r>
            <a:r>
              <a:rPr lang="en-US" sz="2000" i="1" baseline="30000" dirty="0" smtClean="0">
                <a:solidFill>
                  <a:srgbClr val="FF0000"/>
                </a:solidFill>
                <a:latin typeface="Gill Sans" charset="0"/>
                <a:ea typeface="Gill Sans" charset="0"/>
                <a:cs typeface="Gill Sans" charset="0"/>
                <a:sym typeface="Wingdings"/>
              </a:rPr>
              <a:t>12.2</a:t>
            </a:r>
            <a:r>
              <a:rPr lang="en-US" sz="2000" i="1" dirty="0" smtClean="0">
                <a:solidFill>
                  <a:srgbClr val="FF0000"/>
                </a:solidFill>
                <a:latin typeface="Gill Sans" charset="0"/>
                <a:ea typeface="Gill Sans" charset="0"/>
                <a:cs typeface="Gill Sans" charset="0"/>
                <a:sym typeface="Wingdings"/>
              </a:rPr>
              <a:t> G </a:t>
            </a:r>
            <a:r>
              <a:rPr lang="en-US" sz="2000" dirty="0" smtClean="0">
                <a:latin typeface="Gill Sans" charset="0"/>
                <a:ea typeface="Gill Sans" charset="0"/>
                <a:cs typeface="Gill Sans" charset="0"/>
                <a:sym typeface="Wingdings"/>
              </a:rPr>
              <a:t>(</a:t>
            </a:r>
            <a:r>
              <a:rPr lang="en-US" sz="2000" i="1" dirty="0" smtClean="0">
                <a:latin typeface="Gill Sans" charset="0"/>
                <a:ea typeface="Gill Sans" charset="0"/>
                <a:cs typeface="Gill Sans" charset="0"/>
                <a:sym typeface="Wingdings"/>
              </a:rPr>
              <a:t> </a:t>
            </a:r>
            <a:r>
              <a:rPr lang="en-US" sz="2000" i="1" dirty="0" err="1" smtClean="0">
                <a:latin typeface="Gill Sans" charset="0"/>
                <a:ea typeface="Gill Sans" charset="0"/>
                <a:cs typeface="Gill Sans" charset="0"/>
                <a:sym typeface="Wingdings"/>
              </a:rPr>
              <a:t>t</a:t>
            </a:r>
            <a:r>
              <a:rPr lang="en-US" sz="2000" i="1" baseline="-25000" dirty="0" err="1" smtClean="0">
                <a:latin typeface="Gill Sans" charset="0"/>
                <a:ea typeface="Gill Sans" charset="0"/>
                <a:cs typeface="Gill Sans" charset="0"/>
                <a:sym typeface="Wingdings"/>
              </a:rPr>
              <a:t>sd,B</a:t>
            </a:r>
            <a:r>
              <a:rPr lang="en-US" sz="2000" i="1" dirty="0" smtClean="0">
                <a:latin typeface="Gill Sans" charset="0"/>
                <a:ea typeface="Gill Sans" charset="0"/>
                <a:cs typeface="Gill Sans" charset="0"/>
                <a:sym typeface="Wingdings"/>
              </a:rPr>
              <a:t> ~ 50 </a:t>
            </a:r>
            <a:r>
              <a:rPr lang="en-US" sz="2000" i="1" dirty="0" err="1" smtClean="0">
                <a:latin typeface="Gill Sans" charset="0"/>
                <a:ea typeface="Gill Sans" charset="0"/>
                <a:cs typeface="Gill Sans" charset="0"/>
                <a:sym typeface="Wingdings"/>
              </a:rPr>
              <a:t>Myr</a:t>
            </a:r>
            <a:r>
              <a:rPr lang="en-US" sz="2000" dirty="0" smtClean="0">
                <a:latin typeface="Gill Sans" charset="0"/>
                <a:ea typeface="Gill Sans" charset="0"/>
                <a:cs typeface="Gill Sans" charset="0"/>
                <a:sym typeface="Wingdings"/>
              </a:rPr>
              <a:t>)</a:t>
            </a:r>
            <a:endParaRPr lang="en-US" sz="2000" dirty="0">
              <a:latin typeface="Gill Sans" charset="0"/>
              <a:ea typeface="Gill Sans" charset="0"/>
              <a:cs typeface="Gill Sans" charset="0"/>
            </a:endParaRPr>
          </a:p>
        </p:txBody>
      </p:sp>
      <p:cxnSp>
        <p:nvCxnSpPr>
          <p:cNvPr id="36" name="Straight Connector 35"/>
          <p:cNvCxnSpPr/>
          <p:nvPr/>
        </p:nvCxnSpPr>
        <p:spPr>
          <a:xfrm flipV="1">
            <a:off x="2506532" y="1656678"/>
            <a:ext cx="1280160" cy="30013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241300" y="5922910"/>
            <a:ext cx="8763027" cy="830997"/>
          </a:xfrm>
          <a:prstGeom prst="rect">
            <a:avLst/>
          </a:prstGeom>
        </p:spPr>
        <p:txBody>
          <a:bodyPr wrap="square">
            <a:spAutoFit/>
          </a:bodyPr>
          <a:lstStyle/>
          <a:p>
            <a:r>
              <a:rPr lang="en-US" sz="2400" i="1" dirty="0" err="1" smtClean="0">
                <a:latin typeface="Gill Sans" charset="0"/>
                <a:ea typeface="Gill Sans" charset="0"/>
                <a:cs typeface="Gill Sans" charset="0"/>
              </a:rPr>
              <a:t>SNe</a:t>
            </a:r>
            <a:r>
              <a:rPr lang="en-US" sz="2400" i="1" dirty="0" smtClean="0">
                <a:latin typeface="Gill Sans" charset="0"/>
                <a:ea typeface="Gill Sans" charset="0"/>
                <a:cs typeface="Gill Sans" charset="0"/>
              </a:rPr>
              <a:t> at the birth of BNSs : </a:t>
            </a:r>
            <a:r>
              <a:rPr lang="en-US" sz="2400" i="1" dirty="0" err="1">
                <a:solidFill>
                  <a:srgbClr val="FF0000"/>
                </a:solidFill>
                <a:latin typeface="Gill Sans" charset="0"/>
                <a:ea typeface="Gill Sans" charset="0"/>
                <a:cs typeface="Gill Sans" charset="0"/>
              </a:rPr>
              <a:t>M</a:t>
            </a:r>
            <a:r>
              <a:rPr lang="en-US" sz="2400" i="1" baseline="-25000" dirty="0" err="1">
                <a:solidFill>
                  <a:srgbClr val="FF0000"/>
                </a:solidFill>
                <a:latin typeface="Gill Sans" charset="0"/>
                <a:ea typeface="Gill Sans" charset="0"/>
                <a:cs typeface="Gill Sans" charset="0"/>
              </a:rPr>
              <a:t>ej</a:t>
            </a:r>
            <a:r>
              <a:rPr lang="en-US" sz="2400" i="1" dirty="0">
                <a:solidFill>
                  <a:srgbClr val="FF0000"/>
                </a:solidFill>
                <a:latin typeface="Gill Sans" charset="0"/>
                <a:ea typeface="Gill Sans" charset="0"/>
                <a:cs typeface="Gill Sans" charset="0"/>
              </a:rPr>
              <a:t> ~ a few </a:t>
            </a:r>
            <a:r>
              <a:rPr lang="en-US" sz="2400" i="1" dirty="0" smtClean="0">
                <a:solidFill>
                  <a:srgbClr val="FF0000"/>
                </a:solidFill>
                <a:latin typeface="Gill Sans" charset="0"/>
                <a:ea typeface="Gill Sans" charset="0"/>
                <a:cs typeface="Gill Sans" charset="0"/>
              </a:rPr>
              <a:t>0.1 </a:t>
            </a:r>
            <a:r>
              <a:rPr lang="en-US" sz="2400" i="1" dirty="0" err="1" smtClean="0">
                <a:solidFill>
                  <a:srgbClr val="FF0000"/>
                </a:solidFill>
                <a:latin typeface="Gill Sans" charset="0"/>
                <a:ea typeface="Gill Sans" charset="0"/>
                <a:cs typeface="Gill Sans" charset="0"/>
              </a:rPr>
              <a:t>M</a:t>
            </a:r>
            <a:r>
              <a:rPr lang="en-US" sz="2400" i="1" baseline="-25000" dirty="0" err="1" smtClean="0">
                <a:solidFill>
                  <a:srgbClr val="FF0000"/>
                </a:solidFill>
                <a:latin typeface="Gill Sans" charset="0"/>
                <a:ea typeface="Gill Sans" charset="0"/>
                <a:cs typeface="Gill Sans" charset="0"/>
              </a:rPr>
              <a:t>sun</a:t>
            </a:r>
            <a:r>
              <a:rPr lang="en-US" sz="2400" i="1" dirty="0">
                <a:solidFill>
                  <a:srgbClr val="FF0000"/>
                </a:solidFill>
                <a:latin typeface="Gill Sans" charset="0"/>
                <a:ea typeface="Gill Sans" charset="0"/>
                <a:cs typeface="Gill Sans" charset="0"/>
              </a:rPr>
              <a:t>, P</a:t>
            </a:r>
            <a:r>
              <a:rPr lang="en-US" sz="2400" i="1" baseline="-25000" dirty="0">
                <a:solidFill>
                  <a:srgbClr val="FF0000"/>
                </a:solidFill>
                <a:latin typeface="Gill Sans" charset="0"/>
                <a:ea typeface="Gill Sans" charset="0"/>
                <a:cs typeface="Gill Sans" charset="0"/>
              </a:rPr>
              <a:t>0</a:t>
            </a:r>
            <a:r>
              <a:rPr lang="en-US" sz="2400" i="1" dirty="0">
                <a:solidFill>
                  <a:srgbClr val="FF0000"/>
                </a:solidFill>
                <a:latin typeface="Gill Sans" charset="0"/>
                <a:ea typeface="Gill Sans" charset="0"/>
                <a:cs typeface="Gill Sans" charset="0"/>
              </a:rPr>
              <a:t> ~ </a:t>
            </a:r>
            <a:r>
              <a:rPr lang="en-US" sz="2400" i="1" dirty="0" err="1">
                <a:solidFill>
                  <a:srgbClr val="FF0000"/>
                </a:solidFill>
                <a:latin typeface="Gill Sans" charset="0"/>
                <a:ea typeface="Gill Sans" charset="0"/>
                <a:cs typeface="Gill Sans" charset="0"/>
              </a:rPr>
              <a:t>ms</a:t>
            </a:r>
            <a:r>
              <a:rPr lang="en-US" sz="2400" i="1" dirty="0">
                <a:solidFill>
                  <a:srgbClr val="FF0000"/>
                </a:solidFill>
                <a:latin typeface="Gill Sans" charset="0"/>
                <a:ea typeface="Gill Sans" charset="0"/>
                <a:cs typeface="Gill Sans" charset="0"/>
              </a:rPr>
              <a:t>, </a:t>
            </a:r>
            <a:r>
              <a:rPr lang="en-US" sz="2400" i="1" dirty="0" err="1">
                <a:solidFill>
                  <a:srgbClr val="FF0000"/>
                </a:solidFill>
                <a:latin typeface="Gill Sans" charset="0"/>
                <a:ea typeface="Gill Sans" charset="0"/>
                <a:cs typeface="Gill Sans" charset="0"/>
              </a:rPr>
              <a:t>B</a:t>
            </a:r>
            <a:r>
              <a:rPr lang="en-US" sz="2400" i="1" baseline="-25000" dirty="0" err="1">
                <a:solidFill>
                  <a:srgbClr val="FF0000"/>
                </a:solidFill>
                <a:latin typeface="Gill Sans" charset="0"/>
                <a:ea typeface="Gill Sans" charset="0"/>
                <a:cs typeface="Gill Sans" charset="0"/>
              </a:rPr>
              <a:t>dip</a:t>
            </a:r>
            <a:r>
              <a:rPr lang="en-US" sz="2400" i="1" dirty="0">
                <a:solidFill>
                  <a:srgbClr val="FF0000"/>
                </a:solidFill>
                <a:latin typeface="Gill Sans" charset="0"/>
                <a:ea typeface="Gill Sans" charset="0"/>
                <a:cs typeface="Gill Sans" charset="0"/>
              </a:rPr>
              <a:t> </a:t>
            </a:r>
            <a:r>
              <a:rPr lang="en-US" sz="2400" i="1" dirty="0" smtClean="0">
                <a:solidFill>
                  <a:srgbClr val="FF0000"/>
                </a:solidFill>
                <a:latin typeface="Gill Sans" charset="0"/>
                <a:ea typeface="Gill Sans" charset="0"/>
                <a:cs typeface="Gill Sans" charset="0"/>
              </a:rPr>
              <a:t>~ 10</a:t>
            </a:r>
            <a:r>
              <a:rPr lang="en-US" sz="2400" i="1" baseline="30000" dirty="0" smtClean="0">
                <a:solidFill>
                  <a:srgbClr val="FF0000"/>
                </a:solidFill>
                <a:latin typeface="Gill Sans" charset="0"/>
                <a:ea typeface="Gill Sans" charset="0"/>
                <a:cs typeface="Gill Sans" charset="0"/>
              </a:rPr>
              <a:t>12-13</a:t>
            </a:r>
            <a:r>
              <a:rPr lang="en-US" sz="2400" i="1" dirty="0" smtClean="0">
                <a:solidFill>
                  <a:srgbClr val="FF0000"/>
                </a:solidFill>
                <a:latin typeface="Gill Sans" charset="0"/>
                <a:ea typeface="Gill Sans" charset="0"/>
                <a:cs typeface="Gill Sans" charset="0"/>
              </a:rPr>
              <a:t> </a:t>
            </a:r>
            <a:r>
              <a:rPr lang="en-US" sz="2400" i="1" dirty="0">
                <a:solidFill>
                  <a:srgbClr val="FF0000"/>
                </a:solidFill>
                <a:latin typeface="Gill Sans" charset="0"/>
                <a:ea typeface="Gill Sans" charset="0"/>
                <a:cs typeface="Gill Sans" charset="0"/>
              </a:rPr>
              <a:t>G                             </a:t>
            </a:r>
            <a:endParaRPr lang="en-US" sz="2400" i="1" dirty="0">
              <a:latin typeface="Gill Sans" charset="0"/>
              <a:ea typeface="Gill Sans" charset="0"/>
              <a:cs typeface="Gill Sans" charset="0"/>
            </a:endParaRPr>
          </a:p>
          <a:p>
            <a:r>
              <a:rPr lang="en-US" sz="2400" i="1" dirty="0" smtClean="0">
                <a:latin typeface="Gill Sans" charset="0"/>
                <a:ea typeface="Gill Sans" charset="0"/>
                <a:cs typeface="Gill Sans" charset="0"/>
                <a:sym typeface="Wingdings"/>
              </a:rPr>
              <a:t> also consistent </a:t>
            </a:r>
            <a:r>
              <a:rPr lang="en-US" sz="2400" i="1" dirty="0">
                <a:latin typeface="Gill Sans" charset="0"/>
                <a:ea typeface="Gill Sans" charset="0"/>
                <a:cs typeface="Gill Sans" charset="0"/>
                <a:sym typeface="Wingdings"/>
              </a:rPr>
              <a:t>with the young NS model for FRB 121102</a:t>
            </a:r>
            <a:r>
              <a:rPr lang="en-US" sz="2400" i="1" dirty="0">
                <a:latin typeface="Gill Sans" charset="0"/>
                <a:ea typeface="Gill Sans" charset="0"/>
                <a:cs typeface="Gill Sans" charset="0"/>
              </a:rPr>
              <a:t> </a:t>
            </a:r>
          </a:p>
        </p:txBody>
      </p:sp>
      <p:sp>
        <p:nvSpPr>
          <p:cNvPr id="43" name="Rectangle 42"/>
          <p:cNvSpPr/>
          <p:nvPr/>
        </p:nvSpPr>
        <p:spPr>
          <a:xfrm>
            <a:off x="3692541" y="1258426"/>
            <a:ext cx="5449360" cy="4198224"/>
          </a:xfrm>
          <a:prstGeom prst="rect">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7434667" y="6338408"/>
            <a:ext cx="1569660" cy="338554"/>
          </a:xfrm>
          <a:prstGeom prst="rect">
            <a:avLst/>
          </a:prstGeom>
          <a:solidFill>
            <a:srgbClr val="92D050"/>
          </a:solidFill>
        </p:spPr>
        <p:txBody>
          <a:bodyPr wrap="none">
            <a:spAutoFit/>
          </a:bodyPr>
          <a:lstStyle/>
          <a:p>
            <a:r>
              <a:rPr lang="en-US" altLang="ja-JP" sz="1600">
                <a:latin typeface="Gill Sans"/>
                <a:cs typeface="Gill Sans"/>
              </a:rPr>
              <a:t>KK </a:t>
            </a:r>
            <a:r>
              <a:rPr lang="en-US" altLang="ja-JP" sz="1600" smtClean="0">
                <a:latin typeface="Gill Sans"/>
                <a:cs typeface="Gill Sans"/>
              </a:rPr>
              <a:t>&amp; </a:t>
            </a:r>
            <a:r>
              <a:rPr lang="en-US" altLang="ja-JP" sz="1600" dirty="0" err="1" smtClean="0">
                <a:latin typeface="Gill Sans"/>
                <a:cs typeface="Gill Sans"/>
              </a:rPr>
              <a:t>Murase</a:t>
            </a:r>
            <a:r>
              <a:rPr lang="en-US" altLang="ja-JP" sz="1600" dirty="0" smtClean="0">
                <a:latin typeface="Gill Sans"/>
                <a:cs typeface="Gill Sans"/>
              </a:rPr>
              <a:t> 17</a:t>
            </a:r>
            <a:endParaRPr lang="en-US" altLang="ja-JP" sz="1600" dirty="0">
              <a:latin typeface="Gill Sans"/>
              <a:cs typeface="Gill Sans"/>
            </a:endParaRPr>
          </a:p>
        </p:txBody>
      </p:sp>
      <p:sp>
        <p:nvSpPr>
          <p:cNvPr id="48" name="テキスト ボックス 9"/>
          <p:cNvSpPr txBox="1"/>
          <p:nvPr/>
        </p:nvSpPr>
        <p:spPr>
          <a:xfrm>
            <a:off x="5140144" y="4393318"/>
            <a:ext cx="1853713" cy="276999"/>
          </a:xfrm>
          <a:prstGeom prst="rect">
            <a:avLst/>
          </a:prstGeom>
          <a:solidFill>
            <a:srgbClr val="92D050"/>
          </a:solidFill>
        </p:spPr>
        <p:txBody>
          <a:bodyPr wrap="none" rtlCol="0">
            <a:spAutoFit/>
          </a:bodyPr>
          <a:lstStyle/>
          <a:p>
            <a:r>
              <a:rPr lang="en-US" altLang="ja-JP" sz="1200" smtClean="0">
                <a:latin typeface="Gill Sans"/>
                <a:cs typeface="Gill Sans"/>
              </a:rPr>
              <a:t>Hotokezaka,KK,Murase</a:t>
            </a:r>
            <a:r>
              <a:rPr lang="en-US" altLang="ja-JP" sz="1200" dirty="0" smtClean="0">
                <a:latin typeface="Gill Sans"/>
                <a:cs typeface="Gill Sans"/>
              </a:rPr>
              <a:t> 17</a:t>
            </a:r>
            <a:endParaRPr kumimoji="1" lang="ja-JP" altLang="en-US" sz="1200" dirty="0">
              <a:latin typeface="Gill Sans"/>
              <a:cs typeface="Gill Sans"/>
            </a:endParaRPr>
          </a:p>
        </p:txBody>
      </p:sp>
      <p:sp>
        <p:nvSpPr>
          <p:cNvPr id="49" name="Rectangle 48"/>
          <p:cNvSpPr/>
          <p:nvPr/>
        </p:nvSpPr>
        <p:spPr>
          <a:xfrm>
            <a:off x="6817647" y="2727475"/>
            <a:ext cx="2161065" cy="276999"/>
          </a:xfrm>
          <a:prstGeom prst="rect">
            <a:avLst/>
          </a:prstGeom>
          <a:solidFill>
            <a:srgbClr val="FFFF00"/>
          </a:solidFill>
        </p:spPr>
        <p:txBody>
          <a:bodyPr wrap="square">
            <a:spAutoFit/>
          </a:bodyPr>
          <a:lstStyle/>
          <a:p>
            <a:pPr algn="ctr"/>
            <a:r>
              <a:rPr lang="en-US" sz="1200" dirty="0" err="1" smtClean="0">
                <a:effectLst/>
                <a:latin typeface="Gill Sans" charset="0"/>
                <a:ea typeface="Gill Sans" charset="0"/>
                <a:cs typeface="Gill Sans" charset="0"/>
              </a:rPr>
              <a:t>Piran</a:t>
            </a:r>
            <a:r>
              <a:rPr lang="en-US" sz="1200" dirty="0" smtClean="0">
                <a:effectLst/>
                <a:latin typeface="Gill Sans" charset="0"/>
                <a:ea typeface="Gill Sans" charset="0"/>
                <a:cs typeface="Gill Sans" charset="0"/>
              </a:rPr>
              <a:t> &amp; </a:t>
            </a:r>
            <a:r>
              <a:rPr lang="en-US" sz="1200" dirty="0" err="1" smtClean="0">
                <a:effectLst/>
                <a:latin typeface="Gill Sans" charset="0"/>
                <a:ea typeface="Gill Sans" charset="0"/>
                <a:cs typeface="Gill Sans" charset="0"/>
              </a:rPr>
              <a:t>Shaviv</a:t>
            </a:r>
            <a:r>
              <a:rPr lang="en-US" sz="1200" dirty="0" smtClean="0">
                <a:effectLst/>
                <a:latin typeface="Gill Sans" charset="0"/>
                <a:ea typeface="Gill Sans" charset="0"/>
                <a:cs typeface="Gill Sans" charset="0"/>
              </a:rPr>
              <a:t> 05; Dall’Osso</a:t>
            </a:r>
            <a:r>
              <a:rPr lang="en-US" sz="1200" dirty="0">
                <a:latin typeface="Gill Sans" charset="0"/>
                <a:ea typeface="Gill Sans" charset="0"/>
                <a:cs typeface="Gill Sans" charset="0"/>
              </a:rPr>
              <a:t>+</a:t>
            </a:r>
            <a:r>
              <a:rPr lang="en-US" sz="1200" dirty="0" smtClean="0">
                <a:effectLst/>
                <a:latin typeface="Gill Sans" charset="0"/>
                <a:ea typeface="Gill Sans" charset="0"/>
                <a:cs typeface="Gill Sans" charset="0"/>
              </a:rPr>
              <a:t>14 </a:t>
            </a:r>
            <a:endParaRPr lang="en-US" sz="1200" dirty="0">
              <a:latin typeface="Gill Sans" charset="0"/>
              <a:ea typeface="Gill Sans" charset="0"/>
              <a:cs typeface="Gill Sans" charset="0"/>
            </a:endParaRPr>
          </a:p>
        </p:txBody>
      </p:sp>
    </p:spTree>
    <p:extLst>
      <p:ext uri="{BB962C8B-B14F-4D97-AF65-F5344CB8AC3E}">
        <p14:creationId xmlns:p14="http://schemas.microsoft.com/office/powerpoint/2010/main" val="222211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853"/>
            <a:ext cx="9143999" cy="1325563"/>
          </a:xfrm>
        </p:spPr>
        <p:txBody>
          <a:bodyPr>
            <a:normAutofit/>
          </a:bodyPr>
          <a:lstStyle/>
          <a:p>
            <a:pPr algn="ctr"/>
            <a:r>
              <a:rPr lang="en-US" sz="3200" b="1" dirty="0" smtClean="0">
                <a:latin typeface="Gill Sans" charset="0"/>
                <a:ea typeface="Gill Sans" charset="0"/>
                <a:cs typeface="Gill Sans" charset="0"/>
              </a:rPr>
              <a:t>Luminous gap transients - FRBs - BNSs?</a:t>
            </a:r>
            <a:endParaRPr lang="en-US" sz="3200" b="1" dirty="0">
              <a:latin typeface="Gill Sans" charset="0"/>
              <a:ea typeface="Gill Sans" charset="0"/>
              <a:cs typeface="Gill Sans" charset="0"/>
            </a:endParaRPr>
          </a:p>
        </p:txBody>
      </p:sp>
      <p:pic>
        <p:nvPicPr>
          <p:cNvPr id="3" name="Picture 2"/>
          <p:cNvPicPr>
            <a:picLocks noChangeAspect="1"/>
          </p:cNvPicPr>
          <p:nvPr/>
        </p:nvPicPr>
        <p:blipFill>
          <a:blip r:embed="rId2"/>
          <a:stretch>
            <a:fillRect/>
          </a:stretch>
        </p:blipFill>
        <p:spPr>
          <a:xfrm>
            <a:off x="565215" y="923864"/>
            <a:ext cx="5975434" cy="4103751"/>
          </a:xfrm>
          <a:prstGeom prst="rect">
            <a:avLst/>
          </a:prstGeom>
        </p:spPr>
      </p:pic>
      <p:sp>
        <p:nvSpPr>
          <p:cNvPr id="6" name="Rectangle 5"/>
          <p:cNvSpPr/>
          <p:nvPr/>
        </p:nvSpPr>
        <p:spPr>
          <a:xfrm>
            <a:off x="679121" y="5150093"/>
            <a:ext cx="8025574" cy="1631216"/>
          </a:xfrm>
          <a:prstGeom prst="rect">
            <a:avLst/>
          </a:prstGeom>
        </p:spPr>
        <p:txBody>
          <a:bodyPr wrap="square">
            <a:spAutoFit/>
          </a:bodyPr>
          <a:lstStyle/>
          <a:p>
            <a:pPr marL="342900" indent="-342900">
              <a:buFont typeface="Wingdings" charset="2"/>
              <a:buChar char="ü"/>
            </a:pPr>
            <a:r>
              <a:rPr lang="en-US" sz="2000" i="1" dirty="0" smtClean="0">
                <a:latin typeface="Gill Sans" charset="0"/>
                <a:ea typeface="Gill Sans" charset="0"/>
                <a:cs typeface="Gill Sans" charset="0"/>
              </a:rPr>
              <a:t> Pulsar-driven </a:t>
            </a:r>
            <a:r>
              <a:rPr lang="en-US" sz="2000" i="1" dirty="0" err="1" smtClean="0">
                <a:latin typeface="Gill Sans" charset="0"/>
                <a:ea typeface="Gill Sans" charset="0"/>
                <a:cs typeface="Gill Sans" charset="0"/>
              </a:rPr>
              <a:t>ulta</a:t>
            </a:r>
            <a:r>
              <a:rPr lang="en-US" sz="2000" i="1" dirty="0" smtClean="0">
                <a:latin typeface="Gill Sans" charset="0"/>
                <a:ea typeface="Gill Sans" charset="0"/>
                <a:cs typeface="Gill Sans" charset="0"/>
              </a:rPr>
              <a:t>-stripped </a:t>
            </a:r>
            <a:r>
              <a:rPr lang="en-US" sz="2000" i="1" dirty="0" err="1" smtClean="0">
                <a:latin typeface="Gill Sans" charset="0"/>
                <a:ea typeface="Gill Sans" charset="0"/>
                <a:cs typeface="Gill Sans" charset="0"/>
              </a:rPr>
              <a:t>SNe</a:t>
            </a:r>
            <a:r>
              <a:rPr lang="en-US" sz="2000" i="1" dirty="0" smtClean="0">
                <a:latin typeface="Gill Sans" charset="0"/>
                <a:ea typeface="Gill Sans" charset="0"/>
                <a:cs typeface="Gill Sans" charset="0"/>
              </a:rPr>
              <a:t>: </a:t>
            </a:r>
            <a:r>
              <a:rPr lang="en-US" sz="2000" i="1" dirty="0" err="1" smtClean="0">
                <a:solidFill>
                  <a:srgbClr val="FF0000"/>
                </a:solidFill>
                <a:latin typeface="Gill Sans" charset="0"/>
                <a:ea typeface="Gill Sans" charset="0"/>
                <a:cs typeface="Gill Sans" charset="0"/>
              </a:rPr>
              <a:t>M</a:t>
            </a:r>
            <a:r>
              <a:rPr lang="en-US" sz="2000" i="1" baseline="-25000" dirty="0" err="1" smtClean="0">
                <a:solidFill>
                  <a:srgbClr val="FF0000"/>
                </a:solidFill>
                <a:latin typeface="Gill Sans" charset="0"/>
                <a:ea typeface="Gill Sans" charset="0"/>
                <a:cs typeface="Gill Sans" charset="0"/>
              </a:rPr>
              <a:t>ej</a:t>
            </a:r>
            <a:r>
              <a:rPr lang="en-US" sz="2000" i="1" dirty="0" smtClean="0">
                <a:solidFill>
                  <a:srgbClr val="FF0000"/>
                </a:solidFill>
                <a:latin typeface="Gill Sans" charset="0"/>
                <a:ea typeface="Gill Sans" charset="0"/>
                <a:cs typeface="Gill Sans" charset="0"/>
              </a:rPr>
              <a:t> </a:t>
            </a:r>
            <a:r>
              <a:rPr lang="en-US" sz="2000" i="1" dirty="0">
                <a:solidFill>
                  <a:srgbClr val="FF0000"/>
                </a:solidFill>
                <a:latin typeface="Gill Sans" charset="0"/>
                <a:ea typeface="Gill Sans" charset="0"/>
                <a:cs typeface="Gill Sans" charset="0"/>
              </a:rPr>
              <a:t>~ a few </a:t>
            </a:r>
            <a:r>
              <a:rPr lang="en-US" sz="2000" i="1" dirty="0" smtClean="0">
                <a:solidFill>
                  <a:srgbClr val="FF0000"/>
                </a:solidFill>
                <a:latin typeface="Gill Sans" charset="0"/>
                <a:ea typeface="Gill Sans" charset="0"/>
                <a:cs typeface="Gill Sans" charset="0"/>
              </a:rPr>
              <a:t>0.1 </a:t>
            </a:r>
            <a:r>
              <a:rPr lang="en-US" sz="2000" i="1" dirty="0" err="1" smtClean="0">
                <a:solidFill>
                  <a:srgbClr val="FF0000"/>
                </a:solidFill>
                <a:latin typeface="Gill Sans" charset="0"/>
                <a:ea typeface="Gill Sans" charset="0"/>
                <a:cs typeface="Gill Sans" charset="0"/>
              </a:rPr>
              <a:t>M</a:t>
            </a:r>
            <a:r>
              <a:rPr lang="en-US" sz="2000" i="1" baseline="-25000" dirty="0" err="1" smtClean="0">
                <a:solidFill>
                  <a:srgbClr val="FF0000"/>
                </a:solidFill>
                <a:latin typeface="Gill Sans" charset="0"/>
                <a:ea typeface="Gill Sans" charset="0"/>
                <a:cs typeface="Gill Sans" charset="0"/>
              </a:rPr>
              <a:t>sun</a:t>
            </a:r>
            <a:r>
              <a:rPr lang="en-US" sz="2000" i="1" dirty="0">
                <a:solidFill>
                  <a:srgbClr val="FF0000"/>
                </a:solidFill>
                <a:latin typeface="Gill Sans" charset="0"/>
                <a:ea typeface="Gill Sans" charset="0"/>
                <a:cs typeface="Gill Sans" charset="0"/>
              </a:rPr>
              <a:t>, P</a:t>
            </a:r>
            <a:r>
              <a:rPr lang="en-US" sz="2000" i="1" baseline="-25000" dirty="0">
                <a:solidFill>
                  <a:srgbClr val="FF0000"/>
                </a:solidFill>
                <a:latin typeface="Gill Sans" charset="0"/>
                <a:ea typeface="Gill Sans" charset="0"/>
                <a:cs typeface="Gill Sans" charset="0"/>
              </a:rPr>
              <a:t>0</a:t>
            </a:r>
            <a:r>
              <a:rPr lang="en-US" sz="2000" i="1" dirty="0">
                <a:solidFill>
                  <a:srgbClr val="FF0000"/>
                </a:solidFill>
                <a:latin typeface="Gill Sans" charset="0"/>
                <a:ea typeface="Gill Sans" charset="0"/>
                <a:cs typeface="Gill Sans" charset="0"/>
              </a:rPr>
              <a:t> ~ </a:t>
            </a:r>
            <a:r>
              <a:rPr lang="en-US" sz="2000" i="1" dirty="0" err="1">
                <a:solidFill>
                  <a:srgbClr val="FF0000"/>
                </a:solidFill>
                <a:latin typeface="Gill Sans" charset="0"/>
                <a:ea typeface="Gill Sans" charset="0"/>
                <a:cs typeface="Gill Sans" charset="0"/>
              </a:rPr>
              <a:t>ms</a:t>
            </a:r>
            <a:r>
              <a:rPr lang="en-US" sz="2000" i="1" dirty="0">
                <a:solidFill>
                  <a:srgbClr val="FF0000"/>
                </a:solidFill>
                <a:latin typeface="Gill Sans" charset="0"/>
                <a:ea typeface="Gill Sans" charset="0"/>
                <a:cs typeface="Gill Sans" charset="0"/>
              </a:rPr>
              <a:t>, </a:t>
            </a:r>
            <a:r>
              <a:rPr lang="en-US" sz="2000" i="1" dirty="0" err="1">
                <a:solidFill>
                  <a:srgbClr val="FF0000"/>
                </a:solidFill>
                <a:latin typeface="Gill Sans" charset="0"/>
                <a:ea typeface="Gill Sans" charset="0"/>
                <a:cs typeface="Gill Sans" charset="0"/>
              </a:rPr>
              <a:t>B</a:t>
            </a:r>
            <a:r>
              <a:rPr lang="en-US" sz="2000" i="1" baseline="-25000" dirty="0" err="1">
                <a:solidFill>
                  <a:srgbClr val="FF0000"/>
                </a:solidFill>
                <a:latin typeface="Gill Sans" charset="0"/>
                <a:ea typeface="Gill Sans" charset="0"/>
                <a:cs typeface="Gill Sans" charset="0"/>
              </a:rPr>
              <a:t>dip</a:t>
            </a:r>
            <a:r>
              <a:rPr lang="en-US" sz="2000" i="1" dirty="0">
                <a:solidFill>
                  <a:srgbClr val="FF0000"/>
                </a:solidFill>
                <a:latin typeface="Gill Sans" charset="0"/>
                <a:ea typeface="Gill Sans" charset="0"/>
                <a:cs typeface="Gill Sans" charset="0"/>
              </a:rPr>
              <a:t> </a:t>
            </a:r>
            <a:r>
              <a:rPr lang="en-US" sz="2000" i="1" dirty="0" smtClean="0">
                <a:solidFill>
                  <a:srgbClr val="FF0000"/>
                </a:solidFill>
                <a:latin typeface="Gill Sans" charset="0"/>
                <a:ea typeface="Gill Sans" charset="0"/>
                <a:cs typeface="Gill Sans" charset="0"/>
              </a:rPr>
              <a:t>~ 10</a:t>
            </a:r>
            <a:r>
              <a:rPr lang="en-US" sz="2000" i="1" baseline="30000" dirty="0" smtClean="0">
                <a:solidFill>
                  <a:srgbClr val="FF0000"/>
                </a:solidFill>
                <a:latin typeface="Gill Sans" charset="0"/>
                <a:ea typeface="Gill Sans" charset="0"/>
                <a:cs typeface="Gill Sans" charset="0"/>
              </a:rPr>
              <a:t>13</a:t>
            </a:r>
            <a:r>
              <a:rPr lang="en-US" sz="2000" i="1" dirty="0" smtClean="0">
                <a:solidFill>
                  <a:srgbClr val="FF0000"/>
                </a:solidFill>
                <a:latin typeface="Gill Sans" charset="0"/>
                <a:ea typeface="Gill Sans" charset="0"/>
                <a:cs typeface="Gill Sans" charset="0"/>
              </a:rPr>
              <a:t> G                             </a:t>
            </a:r>
            <a:endParaRPr lang="en-US" sz="2000" i="1" dirty="0">
              <a:latin typeface="Gill Sans" charset="0"/>
              <a:ea typeface="Gill Sans" charset="0"/>
              <a:cs typeface="Gill Sans" charset="0"/>
            </a:endParaRPr>
          </a:p>
          <a:p>
            <a:r>
              <a:rPr lang="en-US" sz="2000" i="1" dirty="0" smtClean="0">
                <a:latin typeface="Gill Sans" charset="0"/>
                <a:ea typeface="Gill Sans" charset="0"/>
                <a:cs typeface="Gill Sans" charset="0"/>
              </a:rPr>
              <a:t>     </a:t>
            </a:r>
            <a:r>
              <a:rPr lang="en-US" sz="2000" i="1" dirty="0" smtClean="0">
                <a:latin typeface="Gill Sans" charset="0"/>
                <a:ea typeface="Gill Sans" charset="0"/>
                <a:cs typeface="Gill Sans" charset="0"/>
                <a:sym typeface="Wingdings"/>
              </a:rPr>
              <a:t> fast rise (= lower ejecta mass) &amp; long tail (= longer energy injection)</a:t>
            </a:r>
            <a:endParaRPr lang="en-US" sz="2000" i="1" dirty="0" smtClean="0">
              <a:latin typeface="Gill Sans" charset="0"/>
              <a:ea typeface="Gill Sans" charset="0"/>
              <a:cs typeface="Gill Sans" charset="0"/>
            </a:endParaRPr>
          </a:p>
          <a:p>
            <a:r>
              <a:rPr lang="en-US" sz="2000" i="1" dirty="0">
                <a:latin typeface="Gill Sans" charset="0"/>
                <a:ea typeface="Gill Sans" charset="0"/>
                <a:cs typeface="Gill Sans" charset="0"/>
                <a:sym typeface="Wingdings"/>
              </a:rPr>
              <a:t> </a:t>
            </a:r>
            <a:r>
              <a:rPr lang="en-US" sz="2000" i="1" dirty="0" smtClean="0">
                <a:latin typeface="Gill Sans" charset="0"/>
                <a:ea typeface="Gill Sans" charset="0"/>
                <a:cs typeface="Gill Sans" charset="0"/>
                <a:sym typeface="Wingdings"/>
              </a:rPr>
              <a:t>     luminous gap transients </a:t>
            </a:r>
            <a:endParaRPr lang="en-US" sz="2000" i="1" dirty="0" smtClean="0">
              <a:latin typeface="Gill Sans" charset="0"/>
              <a:ea typeface="Gill Sans" charset="0"/>
              <a:cs typeface="Gill Sans" charset="0"/>
            </a:endParaRPr>
          </a:p>
          <a:p>
            <a:pPr marL="342900" indent="-342900">
              <a:buFont typeface="Wingdings" charset="2"/>
              <a:buChar char="ü"/>
            </a:pPr>
            <a:r>
              <a:rPr lang="en-US" sz="2000" i="1" dirty="0" smtClean="0">
                <a:latin typeface="Gill Sans" charset="0"/>
                <a:ea typeface="Gill Sans" charset="0"/>
                <a:cs typeface="Gill Sans" charset="0"/>
              </a:rPr>
              <a:t> The event rate is consistent;  </a:t>
            </a:r>
            <a:r>
              <a:rPr lang="en-US" sz="2000" i="1" dirty="0" smtClean="0">
                <a:solidFill>
                  <a:srgbClr val="FF0000"/>
                </a:solidFill>
                <a:latin typeface="Gill Sans" charset="0"/>
                <a:ea typeface="Gill Sans" charset="0"/>
                <a:cs typeface="Gill Sans" charset="0"/>
              </a:rPr>
              <a:t>~ 0.1 % of </a:t>
            </a:r>
            <a:r>
              <a:rPr lang="en-US" sz="2000" i="1" dirty="0" err="1" smtClean="0">
                <a:solidFill>
                  <a:srgbClr val="FF0000"/>
                </a:solidFill>
                <a:latin typeface="Gill Sans" charset="0"/>
                <a:ea typeface="Gill Sans" charset="0"/>
                <a:cs typeface="Gill Sans" charset="0"/>
              </a:rPr>
              <a:t>CCSNe</a:t>
            </a:r>
            <a:endParaRPr lang="en-US" sz="2000" i="1" dirty="0">
              <a:solidFill>
                <a:srgbClr val="FF0000"/>
              </a:solidFill>
              <a:latin typeface="Gill Sans" charset="0"/>
              <a:ea typeface="Gill Sans" charset="0"/>
              <a:cs typeface="Gill Sans" charset="0"/>
            </a:endParaRPr>
          </a:p>
          <a:p>
            <a:pPr marL="342900" indent="-342900">
              <a:buFont typeface="Wingdings" charset="2"/>
              <a:buChar char="ü"/>
            </a:pPr>
            <a:r>
              <a:rPr lang="en-US" sz="2000" i="1" dirty="0" smtClean="0">
                <a:latin typeface="Gill Sans" charset="0"/>
                <a:ea typeface="Gill Sans" charset="0"/>
                <a:cs typeface="Gill Sans" charset="0"/>
              </a:rPr>
              <a:t> </a:t>
            </a:r>
            <a:r>
              <a:rPr lang="en-US" sz="2000" i="1" dirty="0" smtClean="0">
                <a:solidFill>
                  <a:srgbClr val="FF0000"/>
                </a:solidFill>
                <a:latin typeface="Gill Sans" charset="0"/>
                <a:ea typeface="Gill Sans" charset="0"/>
                <a:cs typeface="Gill Sans" charset="0"/>
              </a:rPr>
              <a:t>The host gal. type is also consistent (?)</a:t>
            </a:r>
            <a:endParaRPr lang="en-US" sz="2000" i="1" dirty="0">
              <a:solidFill>
                <a:srgbClr val="FF0000"/>
              </a:solidFill>
              <a:latin typeface="Gill Sans" charset="0"/>
              <a:ea typeface="Gill Sans" charset="0"/>
              <a:cs typeface="Gill Sans" charset="0"/>
            </a:endParaRPr>
          </a:p>
        </p:txBody>
      </p:sp>
      <p:sp>
        <p:nvSpPr>
          <p:cNvPr id="7" name="テキスト ボックス 9"/>
          <p:cNvSpPr txBox="1"/>
          <p:nvPr/>
        </p:nvSpPr>
        <p:spPr>
          <a:xfrm>
            <a:off x="6775557" y="1185710"/>
            <a:ext cx="2133533" cy="307777"/>
          </a:xfrm>
          <a:prstGeom prst="rect">
            <a:avLst/>
          </a:prstGeom>
          <a:solidFill>
            <a:srgbClr val="92D050"/>
          </a:solidFill>
        </p:spPr>
        <p:txBody>
          <a:bodyPr wrap="none" rtlCol="0">
            <a:spAutoFit/>
          </a:bodyPr>
          <a:lstStyle/>
          <a:p>
            <a:r>
              <a:rPr lang="en-US" altLang="ja-JP" sz="1400" smtClean="0">
                <a:latin typeface="Gill Sans"/>
                <a:cs typeface="Gill Sans"/>
              </a:rPr>
              <a:t>Hotokezaka,KK,Murase</a:t>
            </a:r>
            <a:r>
              <a:rPr lang="en-US" altLang="ja-JP" sz="1400" dirty="0" smtClean="0">
                <a:latin typeface="Gill Sans"/>
                <a:cs typeface="Gill Sans"/>
              </a:rPr>
              <a:t> 17</a:t>
            </a:r>
            <a:endParaRPr kumimoji="1" lang="ja-JP" altLang="en-US" sz="1400" dirty="0">
              <a:latin typeface="Gill Sans"/>
              <a:cs typeface="Gill Sans"/>
            </a:endParaRPr>
          </a:p>
        </p:txBody>
      </p:sp>
      <p:sp>
        <p:nvSpPr>
          <p:cNvPr id="8" name="テキスト ボックス 9"/>
          <p:cNvSpPr txBox="1"/>
          <p:nvPr/>
        </p:nvSpPr>
        <p:spPr>
          <a:xfrm>
            <a:off x="3758462" y="5801054"/>
            <a:ext cx="922688" cy="307777"/>
          </a:xfrm>
          <a:prstGeom prst="rect">
            <a:avLst/>
          </a:prstGeom>
          <a:solidFill>
            <a:srgbClr val="FFFF00"/>
          </a:solidFill>
        </p:spPr>
        <p:txBody>
          <a:bodyPr wrap="none" rtlCol="0">
            <a:spAutoFit/>
          </a:bodyPr>
          <a:lstStyle/>
          <a:p>
            <a:pPr algn="ctr"/>
            <a:r>
              <a:rPr lang="en-US" altLang="ja-JP" sz="1400" smtClean="0">
                <a:latin typeface="Gill Sans"/>
                <a:cs typeface="Gill Sans"/>
              </a:rPr>
              <a:t>Arcavi+16</a:t>
            </a:r>
            <a:endParaRPr kumimoji="1" lang="ja-JP" altLang="en-US" sz="1400" dirty="0">
              <a:latin typeface="Gill Sans"/>
              <a:cs typeface="Gill Sans"/>
            </a:endParaRPr>
          </a:p>
        </p:txBody>
      </p:sp>
      <p:sp>
        <p:nvSpPr>
          <p:cNvPr id="10" name="テキスト ボックス 9"/>
          <p:cNvSpPr txBox="1"/>
          <p:nvPr/>
        </p:nvSpPr>
        <p:spPr>
          <a:xfrm>
            <a:off x="4843232" y="6440011"/>
            <a:ext cx="1385445" cy="307777"/>
          </a:xfrm>
          <a:prstGeom prst="rect">
            <a:avLst/>
          </a:prstGeom>
          <a:solidFill>
            <a:srgbClr val="FFFF00"/>
          </a:solidFill>
        </p:spPr>
        <p:txBody>
          <a:bodyPr wrap="square" rtlCol="0">
            <a:spAutoFit/>
          </a:bodyPr>
          <a:lstStyle/>
          <a:p>
            <a:pPr algn="ctr"/>
            <a:r>
              <a:rPr lang="en-US" sz="1400" smtClean="0">
                <a:latin typeface="Gill Sans" charset="0"/>
                <a:ea typeface="Gill Sans" charset="0"/>
                <a:cs typeface="Gill Sans" charset="0"/>
              </a:rPr>
              <a:t>Whitesides</a:t>
            </a:r>
            <a:r>
              <a:rPr lang="en-US" altLang="ja-JP" sz="1400" smtClean="0">
                <a:latin typeface="Gill Sans" charset="0"/>
                <a:ea typeface="Gill Sans" charset="0"/>
                <a:cs typeface="Gill Sans" charset="0"/>
              </a:rPr>
              <a:t>+17</a:t>
            </a:r>
            <a:endParaRPr kumimoji="1" lang="ja-JP" altLang="en-US" sz="1400" dirty="0">
              <a:latin typeface="Gill Sans" charset="0"/>
              <a:ea typeface="Gill Sans" charset="0"/>
              <a:cs typeface="Gill Sans" charset="0"/>
            </a:endParaRPr>
          </a:p>
        </p:txBody>
      </p:sp>
    </p:spTree>
    <p:extLst>
      <p:ext uri="{BB962C8B-B14F-4D97-AF65-F5344CB8AC3E}">
        <p14:creationId xmlns:p14="http://schemas.microsoft.com/office/powerpoint/2010/main" val="238349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800"/>
            <a:ext cx="9144000" cy="1325563"/>
          </a:xfrm>
        </p:spPr>
        <p:txBody>
          <a:bodyPr>
            <a:normAutofit/>
          </a:bodyPr>
          <a:lstStyle/>
          <a:p>
            <a:pPr algn="ctr"/>
            <a:r>
              <a:rPr lang="en-US" sz="4800" b="1" dirty="0" smtClean="0">
                <a:latin typeface="Gill Sans" charset="0"/>
                <a:ea typeface="Gill Sans" charset="0"/>
                <a:cs typeface="Gill Sans" charset="0"/>
              </a:rPr>
              <a:t>FRB 121102 in a bottle? </a:t>
            </a:r>
            <a:endParaRPr lang="en-US" sz="4800" b="1" dirty="0">
              <a:latin typeface="Gill Sans" charset="0"/>
              <a:ea typeface="Gill Sans" charset="0"/>
              <a:cs typeface="Gill Sans" charset="0"/>
            </a:endParaRPr>
          </a:p>
        </p:txBody>
      </p:sp>
      <p:sp>
        <p:nvSpPr>
          <p:cNvPr id="3" name="Content Placeholder 2"/>
          <p:cNvSpPr>
            <a:spLocks noGrp="1"/>
          </p:cNvSpPr>
          <p:nvPr>
            <p:ph idx="1"/>
          </p:nvPr>
        </p:nvSpPr>
        <p:spPr>
          <a:xfrm>
            <a:off x="285401" y="1445363"/>
            <a:ext cx="8573197" cy="5145008"/>
          </a:xfrm>
        </p:spPr>
        <p:txBody>
          <a:bodyPr>
            <a:normAutofit/>
          </a:bodyPr>
          <a:lstStyle/>
          <a:p>
            <a:pPr marL="0" indent="0">
              <a:buNone/>
            </a:pPr>
            <a:r>
              <a:rPr lang="en-US" sz="2400" dirty="0" smtClean="0">
                <a:latin typeface="Gill Sans" charset="0"/>
                <a:ea typeface="Gill Sans" charset="0"/>
                <a:cs typeface="Gill Sans" charset="0"/>
              </a:rPr>
              <a:t> </a:t>
            </a:r>
            <a:r>
              <a:rPr lang="en-US" sz="2400" dirty="0" smtClean="0">
                <a:solidFill>
                  <a:srgbClr val="FF0000"/>
                </a:solidFill>
                <a:latin typeface="Gill Sans" charset="0"/>
                <a:ea typeface="Gill Sans" charset="0"/>
                <a:cs typeface="Gill Sans" charset="0"/>
              </a:rPr>
              <a:t>If the persistent radio counterpart is a rotation-powered PWN</a:t>
            </a:r>
            <a:r>
              <a:rPr lang="en-US" dirty="0" smtClean="0">
                <a:latin typeface="Gill Sans" charset="0"/>
                <a:ea typeface="Gill Sans" charset="0"/>
                <a:cs typeface="Gill Sans" charset="0"/>
              </a:rPr>
              <a:t>, </a:t>
            </a:r>
          </a:p>
          <a:p>
            <a:pPr marL="971550" lvl="1" indent="-514350">
              <a:buFont typeface="+mj-lt"/>
              <a:buAutoNum type="arabicPeriod"/>
            </a:pPr>
            <a:r>
              <a:rPr lang="en-US" i="1" dirty="0" smtClean="0">
                <a:latin typeface="Gill Sans" charset="0"/>
                <a:ea typeface="Gill Sans" charset="0"/>
                <a:cs typeface="Gill Sans" charset="0"/>
              </a:rPr>
              <a:t>NSs with </a:t>
            </a:r>
            <a:r>
              <a:rPr lang="en-US" i="1" dirty="0" err="1" smtClean="0">
                <a:latin typeface="Gill Sans" charset="0"/>
                <a:ea typeface="Gill Sans" charset="0"/>
                <a:cs typeface="Gill Sans" charset="0"/>
              </a:rPr>
              <a:t>M</a:t>
            </a:r>
            <a:r>
              <a:rPr lang="en-US" i="1" baseline="-25000" dirty="0" err="1" smtClean="0">
                <a:latin typeface="Gill Sans" charset="0"/>
                <a:ea typeface="Gill Sans" charset="0"/>
                <a:cs typeface="Gill Sans" charset="0"/>
              </a:rPr>
              <a:t>ej</a:t>
            </a:r>
            <a:r>
              <a:rPr lang="en-US" i="1" dirty="0" smtClean="0">
                <a:latin typeface="Gill Sans" charset="0"/>
                <a:ea typeface="Gill Sans" charset="0"/>
                <a:cs typeface="Gill Sans" charset="0"/>
              </a:rPr>
              <a:t> ~ a few </a:t>
            </a:r>
            <a:r>
              <a:rPr lang="en-US" i="1" dirty="0" err="1" smtClean="0">
                <a:latin typeface="Gill Sans" charset="0"/>
                <a:ea typeface="Gill Sans" charset="0"/>
                <a:cs typeface="Gill Sans" charset="0"/>
              </a:rPr>
              <a:t>M</a:t>
            </a:r>
            <a:r>
              <a:rPr lang="en-US" i="1" baseline="-25000" dirty="0" err="1" smtClean="0">
                <a:latin typeface="Gill Sans" charset="0"/>
                <a:ea typeface="Gill Sans" charset="0"/>
                <a:cs typeface="Gill Sans" charset="0"/>
              </a:rPr>
              <a:t>sun</a:t>
            </a:r>
            <a:r>
              <a:rPr lang="en-US" i="1" dirty="0" smtClean="0">
                <a:latin typeface="Gill Sans" charset="0"/>
                <a:ea typeface="Gill Sans" charset="0"/>
                <a:cs typeface="Gill Sans" charset="0"/>
              </a:rPr>
              <a:t>, P</a:t>
            </a:r>
            <a:r>
              <a:rPr lang="en-US" i="1" baseline="-25000" dirty="0" smtClean="0">
                <a:latin typeface="Gill Sans" charset="0"/>
                <a:ea typeface="Gill Sans" charset="0"/>
                <a:cs typeface="Gill Sans" charset="0"/>
              </a:rPr>
              <a:t>0</a:t>
            </a:r>
            <a:r>
              <a:rPr lang="en-US" i="1" dirty="0" smtClean="0">
                <a:latin typeface="Gill Sans" charset="0"/>
                <a:ea typeface="Gill Sans" charset="0"/>
                <a:cs typeface="Gill Sans" charset="0"/>
              </a:rPr>
              <a:t> ~ </a:t>
            </a:r>
            <a:r>
              <a:rPr lang="en-US" i="1" dirty="0" err="1" smtClean="0">
                <a:latin typeface="Gill Sans" charset="0"/>
                <a:ea typeface="Gill Sans" charset="0"/>
                <a:cs typeface="Gill Sans" charset="0"/>
              </a:rPr>
              <a:t>ms</a:t>
            </a:r>
            <a:r>
              <a:rPr lang="en-US" i="1" dirty="0" smtClean="0">
                <a:latin typeface="Gill Sans" charset="0"/>
                <a:ea typeface="Gill Sans" charset="0"/>
                <a:cs typeface="Gill Sans" charset="0"/>
              </a:rPr>
              <a:t>, </a:t>
            </a:r>
            <a:r>
              <a:rPr lang="en-US" i="1" dirty="0" err="1" smtClean="0">
                <a:latin typeface="Gill Sans" charset="0"/>
                <a:ea typeface="Gill Sans" charset="0"/>
                <a:cs typeface="Gill Sans" charset="0"/>
              </a:rPr>
              <a:t>B</a:t>
            </a:r>
            <a:r>
              <a:rPr lang="en-US" i="1" baseline="-25000" dirty="0" err="1" smtClean="0">
                <a:latin typeface="Gill Sans" charset="0"/>
                <a:ea typeface="Gill Sans" charset="0"/>
                <a:cs typeface="Gill Sans" charset="0"/>
              </a:rPr>
              <a:t>dip</a:t>
            </a:r>
            <a:r>
              <a:rPr lang="en-US" i="1" dirty="0" smtClean="0">
                <a:latin typeface="Gill Sans" charset="0"/>
                <a:ea typeface="Gill Sans" charset="0"/>
                <a:cs typeface="Gill Sans" charset="0"/>
              </a:rPr>
              <a:t> &lt;~ a few 10</a:t>
            </a:r>
            <a:r>
              <a:rPr lang="en-US" i="1" baseline="30000" dirty="0" smtClean="0">
                <a:latin typeface="Gill Sans" charset="0"/>
                <a:ea typeface="Gill Sans" charset="0"/>
                <a:cs typeface="Gill Sans" charset="0"/>
              </a:rPr>
              <a:t>13</a:t>
            </a:r>
            <a:r>
              <a:rPr lang="en-US" i="1" dirty="0" smtClean="0">
                <a:latin typeface="Gill Sans" charset="0"/>
                <a:ea typeface="Gill Sans" charset="0"/>
                <a:cs typeface="Gill Sans" charset="0"/>
              </a:rPr>
              <a:t> G, and </a:t>
            </a:r>
            <a:r>
              <a:rPr lang="en-US" i="1" dirty="0" err="1">
                <a:latin typeface="Gill Sans" charset="0"/>
                <a:ea typeface="Gill Sans" charset="0"/>
                <a:cs typeface="Gill Sans" charset="0"/>
              </a:rPr>
              <a:t>t</a:t>
            </a:r>
            <a:r>
              <a:rPr lang="en-US" i="1" baseline="-25000" dirty="0" err="1">
                <a:latin typeface="Gill Sans" charset="0"/>
                <a:ea typeface="Gill Sans" charset="0"/>
                <a:cs typeface="Gill Sans" charset="0"/>
              </a:rPr>
              <a:t>age</a:t>
            </a:r>
            <a:r>
              <a:rPr lang="en-US" i="1" dirty="0">
                <a:latin typeface="Gill Sans" charset="0"/>
                <a:ea typeface="Gill Sans" charset="0"/>
                <a:cs typeface="Gill Sans" charset="0"/>
              </a:rPr>
              <a:t> ~ 100 </a:t>
            </a:r>
            <a:r>
              <a:rPr lang="en-US" i="1" dirty="0" err="1" smtClean="0">
                <a:latin typeface="Gill Sans" charset="0"/>
                <a:ea typeface="Gill Sans" charset="0"/>
                <a:cs typeface="Gill Sans" charset="0"/>
              </a:rPr>
              <a:t>yrs</a:t>
            </a:r>
            <a:r>
              <a:rPr lang="en-US" i="1" dirty="0" smtClean="0">
                <a:latin typeface="Gill Sans" charset="0"/>
                <a:ea typeface="Gill Sans" charset="0"/>
                <a:cs typeface="Gill Sans" charset="0"/>
              </a:rPr>
              <a:t>, or </a:t>
            </a:r>
          </a:p>
          <a:p>
            <a:pPr marL="971550" lvl="1" indent="-514350">
              <a:buFont typeface="+mj-lt"/>
              <a:buAutoNum type="arabicPeriod"/>
            </a:pPr>
            <a:r>
              <a:rPr lang="en-US" i="1" dirty="0" smtClean="0">
                <a:latin typeface="Gill Sans" charset="0"/>
                <a:ea typeface="Gill Sans" charset="0"/>
                <a:cs typeface="Gill Sans" charset="0"/>
              </a:rPr>
              <a:t>NSs </a:t>
            </a:r>
            <a:r>
              <a:rPr lang="en-US" i="1" dirty="0">
                <a:latin typeface="Gill Sans" charset="0"/>
                <a:ea typeface="Gill Sans" charset="0"/>
                <a:cs typeface="Gill Sans" charset="0"/>
              </a:rPr>
              <a:t>with </a:t>
            </a:r>
            <a:r>
              <a:rPr lang="en-US" i="1" dirty="0" err="1">
                <a:latin typeface="Gill Sans" charset="0"/>
                <a:ea typeface="Gill Sans" charset="0"/>
                <a:cs typeface="Gill Sans" charset="0"/>
              </a:rPr>
              <a:t>M</a:t>
            </a:r>
            <a:r>
              <a:rPr lang="en-US" i="1" baseline="-25000" dirty="0" err="1">
                <a:latin typeface="Gill Sans" charset="0"/>
                <a:ea typeface="Gill Sans" charset="0"/>
                <a:cs typeface="Gill Sans" charset="0"/>
              </a:rPr>
              <a:t>ej</a:t>
            </a:r>
            <a:r>
              <a:rPr lang="en-US" i="1" dirty="0">
                <a:latin typeface="Gill Sans" charset="0"/>
                <a:ea typeface="Gill Sans" charset="0"/>
                <a:cs typeface="Gill Sans" charset="0"/>
              </a:rPr>
              <a:t> ~ a few </a:t>
            </a:r>
            <a:r>
              <a:rPr lang="en-US" i="1" dirty="0" smtClean="0">
                <a:latin typeface="Gill Sans" charset="0"/>
                <a:ea typeface="Gill Sans" charset="0"/>
                <a:cs typeface="Gill Sans" charset="0"/>
              </a:rPr>
              <a:t>0.1 </a:t>
            </a:r>
            <a:r>
              <a:rPr lang="en-US" i="1" dirty="0" err="1" smtClean="0">
                <a:latin typeface="Gill Sans" charset="0"/>
                <a:ea typeface="Gill Sans" charset="0"/>
                <a:cs typeface="Gill Sans" charset="0"/>
              </a:rPr>
              <a:t>M</a:t>
            </a:r>
            <a:r>
              <a:rPr lang="en-US" i="1" baseline="-25000" dirty="0" err="1" smtClean="0">
                <a:latin typeface="Gill Sans" charset="0"/>
                <a:ea typeface="Gill Sans" charset="0"/>
                <a:cs typeface="Gill Sans" charset="0"/>
              </a:rPr>
              <a:t>sun</a:t>
            </a:r>
            <a:r>
              <a:rPr lang="en-US" i="1" dirty="0">
                <a:latin typeface="Gill Sans" charset="0"/>
                <a:ea typeface="Gill Sans" charset="0"/>
                <a:cs typeface="Gill Sans" charset="0"/>
              </a:rPr>
              <a:t>, P</a:t>
            </a:r>
            <a:r>
              <a:rPr lang="en-US" i="1" baseline="-25000" dirty="0">
                <a:latin typeface="Gill Sans" charset="0"/>
                <a:ea typeface="Gill Sans" charset="0"/>
                <a:cs typeface="Gill Sans" charset="0"/>
              </a:rPr>
              <a:t>0</a:t>
            </a:r>
            <a:r>
              <a:rPr lang="en-US" i="1" dirty="0">
                <a:latin typeface="Gill Sans" charset="0"/>
                <a:ea typeface="Gill Sans" charset="0"/>
                <a:cs typeface="Gill Sans" charset="0"/>
              </a:rPr>
              <a:t> ~ </a:t>
            </a:r>
            <a:r>
              <a:rPr lang="en-US" i="1" dirty="0" err="1">
                <a:latin typeface="Gill Sans" charset="0"/>
                <a:ea typeface="Gill Sans" charset="0"/>
                <a:cs typeface="Gill Sans" charset="0"/>
              </a:rPr>
              <a:t>ms</a:t>
            </a:r>
            <a:r>
              <a:rPr lang="en-US" i="1" dirty="0">
                <a:latin typeface="Gill Sans" charset="0"/>
                <a:ea typeface="Gill Sans" charset="0"/>
                <a:cs typeface="Gill Sans" charset="0"/>
              </a:rPr>
              <a:t>, </a:t>
            </a:r>
            <a:r>
              <a:rPr lang="en-US" i="1" dirty="0" err="1">
                <a:latin typeface="Gill Sans" charset="0"/>
                <a:ea typeface="Gill Sans" charset="0"/>
                <a:cs typeface="Gill Sans" charset="0"/>
              </a:rPr>
              <a:t>B</a:t>
            </a:r>
            <a:r>
              <a:rPr lang="en-US" i="1" baseline="-25000" dirty="0" err="1">
                <a:latin typeface="Gill Sans" charset="0"/>
                <a:ea typeface="Gill Sans" charset="0"/>
                <a:cs typeface="Gill Sans" charset="0"/>
              </a:rPr>
              <a:t>dip</a:t>
            </a:r>
            <a:r>
              <a:rPr lang="en-US" i="1" dirty="0">
                <a:latin typeface="Gill Sans" charset="0"/>
                <a:ea typeface="Gill Sans" charset="0"/>
                <a:cs typeface="Gill Sans" charset="0"/>
              </a:rPr>
              <a:t> &lt;~ a few 10</a:t>
            </a:r>
            <a:r>
              <a:rPr lang="en-US" i="1" baseline="30000" dirty="0">
                <a:latin typeface="Gill Sans" charset="0"/>
                <a:ea typeface="Gill Sans" charset="0"/>
                <a:cs typeface="Gill Sans" charset="0"/>
              </a:rPr>
              <a:t>13</a:t>
            </a:r>
            <a:r>
              <a:rPr lang="en-US" i="1" dirty="0">
                <a:latin typeface="Gill Sans" charset="0"/>
                <a:ea typeface="Gill Sans" charset="0"/>
                <a:cs typeface="Gill Sans" charset="0"/>
              </a:rPr>
              <a:t> G, and </a:t>
            </a:r>
            <a:r>
              <a:rPr lang="en-US" i="1" dirty="0" err="1">
                <a:latin typeface="Gill Sans" charset="0"/>
                <a:ea typeface="Gill Sans" charset="0"/>
                <a:cs typeface="Gill Sans" charset="0"/>
              </a:rPr>
              <a:t>t</a:t>
            </a:r>
            <a:r>
              <a:rPr lang="en-US" i="1" baseline="-25000" dirty="0" err="1">
                <a:latin typeface="Gill Sans" charset="0"/>
                <a:ea typeface="Gill Sans" charset="0"/>
                <a:cs typeface="Gill Sans" charset="0"/>
              </a:rPr>
              <a:t>age</a:t>
            </a:r>
            <a:r>
              <a:rPr lang="en-US" i="1" dirty="0">
                <a:latin typeface="Gill Sans" charset="0"/>
                <a:ea typeface="Gill Sans" charset="0"/>
                <a:cs typeface="Gill Sans" charset="0"/>
              </a:rPr>
              <a:t> ~ </a:t>
            </a:r>
            <a:r>
              <a:rPr lang="en-US" i="1" dirty="0" smtClean="0">
                <a:latin typeface="Gill Sans" charset="0"/>
                <a:ea typeface="Gill Sans" charset="0"/>
                <a:cs typeface="Gill Sans" charset="0"/>
              </a:rPr>
              <a:t>10 </a:t>
            </a:r>
            <a:r>
              <a:rPr lang="en-US" i="1" dirty="0" err="1" smtClean="0">
                <a:latin typeface="Gill Sans" charset="0"/>
                <a:ea typeface="Gill Sans" charset="0"/>
                <a:cs typeface="Gill Sans" charset="0"/>
              </a:rPr>
              <a:t>yrs</a:t>
            </a:r>
            <a:endParaRPr lang="en-US" i="1" dirty="0">
              <a:latin typeface="Gill Sans" charset="0"/>
              <a:ea typeface="Gill Sans" charset="0"/>
              <a:cs typeface="Gill Sans" charset="0"/>
            </a:endParaRPr>
          </a:p>
          <a:p>
            <a:pPr marL="514350" indent="-514350">
              <a:buFont typeface="+mj-lt"/>
              <a:buAutoNum type="arabicPeriod"/>
            </a:pPr>
            <a:endParaRPr lang="en-US" sz="1800" dirty="0" smtClean="0">
              <a:latin typeface="Gill Sans" charset="0"/>
              <a:ea typeface="Gill Sans" charset="0"/>
              <a:cs typeface="Gill Sans" charset="0"/>
            </a:endParaRPr>
          </a:p>
          <a:p>
            <a:pPr marL="971550" lvl="1" indent="-514350">
              <a:buFont typeface="+mj-lt"/>
              <a:buAutoNum type="arabicPeriod"/>
            </a:pPr>
            <a:r>
              <a:rPr lang="en-US" sz="2800" i="1" dirty="0" smtClean="0">
                <a:latin typeface="Gill Sans" charset="0"/>
                <a:ea typeface="Gill Sans" charset="0"/>
                <a:cs typeface="Gill Sans" charset="0"/>
                <a:sym typeface="Wingdings"/>
              </a:rPr>
              <a:t> SLSN – FRB ? </a:t>
            </a:r>
          </a:p>
          <a:p>
            <a:pPr marL="971550" lvl="1" indent="-514350">
              <a:buFont typeface="+mj-lt"/>
              <a:buAutoNum type="arabicPeriod"/>
            </a:pPr>
            <a:r>
              <a:rPr lang="en-US" sz="2800" i="1" dirty="0" smtClean="0">
                <a:latin typeface="Gill Sans" charset="0"/>
                <a:ea typeface="Gill Sans" charset="0"/>
                <a:cs typeface="Gill Sans" charset="0"/>
                <a:sym typeface="Wingdings"/>
              </a:rPr>
              <a:t> Luminous gap transients – FRB – BNS ?</a:t>
            </a:r>
          </a:p>
          <a:p>
            <a:pPr marL="514350" indent="-514350">
              <a:buFont typeface="+mj-lt"/>
              <a:buAutoNum type="arabicPeriod"/>
            </a:pPr>
            <a:endParaRPr lang="en-US" sz="4000" dirty="0">
              <a:latin typeface="Gill Sans" charset="0"/>
              <a:ea typeface="Gill Sans" charset="0"/>
              <a:cs typeface="Gill Sans" charset="0"/>
              <a:sym typeface="Wingdings"/>
            </a:endParaRPr>
          </a:p>
          <a:p>
            <a:pPr marL="457200" lvl="1" indent="0">
              <a:buNone/>
            </a:pPr>
            <a:r>
              <a:rPr lang="en-US" dirty="0" smtClean="0">
                <a:latin typeface="Gill Sans" charset="0"/>
                <a:ea typeface="Gill Sans" charset="0"/>
                <a:cs typeface="Gill Sans" charset="0"/>
              </a:rPr>
              <a:t>Multi-band </a:t>
            </a:r>
            <a:r>
              <a:rPr lang="en-US" dirty="0" err="1" smtClean="0">
                <a:latin typeface="Gill Sans" charset="0"/>
                <a:ea typeface="Gill Sans" charset="0"/>
                <a:cs typeface="Gill Sans" charset="0"/>
              </a:rPr>
              <a:t>followup</a:t>
            </a:r>
            <a:r>
              <a:rPr lang="en-US" dirty="0" smtClean="0">
                <a:latin typeface="Gill Sans" charset="0"/>
                <a:ea typeface="Gill Sans" charset="0"/>
                <a:cs typeface="Gill Sans" charset="0"/>
              </a:rPr>
              <a:t> obs. of </a:t>
            </a:r>
            <a:r>
              <a:rPr lang="en-US" dirty="0" err="1" smtClean="0">
                <a:latin typeface="Gill Sans" charset="0"/>
                <a:ea typeface="Gill Sans" charset="0"/>
                <a:cs typeface="Gill Sans" charset="0"/>
              </a:rPr>
              <a:t>SLSNe</a:t>
            </a:r>
            <a:r>
              <a:rPr lang="en-US" dirty="0" smtClean="0">
                <a:latin typeface="Gill Sans" charset="0"/>
                <a:ea typeface="Gill Sans" charset="0"/>
                <a:cs typeface="Gill Sans" charset="0"/>
              </a:rPr>
              <a:t>-I and luminous gap transients is the key to test the scenario.</a:t>
            </a:r>
            <a:endParaRPr lang="en-US" dirty="0">
              <a:latin typeface="Gill Sans" charset="0"/>
              <a:ea typeface="Gill Sans" charset="0"/>
              <a:cs typeface="Gill Sans" charset="0"/>
            </a:endParaRPr>
          </a:p>
        </p:txBody>
      </p:sp>
      <p:sp>
        <p:nvSpPr>
          <p:cNvPr id="4" name="TextBox 3"/>
          <p:cNvSpPr txBox="1"/>
          <p:nvPr/>
        </p:nvSpPr>
        <p:spPr>
          <a:xfrm>
            <a:off x="317672" y="4921126"/>
            <a:ext cx="2801023" cy="369332"/>
          </a:xfrm>
          <a:prstGeom prst="rect">
            <a:avLst/>
          </a:prstGeom>
          <a:noFill/>
        </p:spPr>
        <p:txBody>
          <a:bodyPr wrap="none" rtlCol="0">
            <a:spAutoFit/>
          </a:bodyPr>
          <a:lstStyle/>
          <a:p>
            <a:r>
              <a:rPr lang="en-US" dirty="0" smtClean="0">
                <a:solidFill>
                  <a:srgbClr val="FF0000"/>
                </a:solidFill>
                <a:latin typeface="Gill Sans" charset="0"/>
                <a:ea typeface="Gill Sans" charset="0"/>
                <a:cs typeface="Gill Sans" charset="0"/>
              </a:rPr>
              <a:t>GeV-</a:t>
            </a:r>
            <a:r>
              <a:rPr lang="en-US" dirty="0" err="1" smtClean="0">
                <a:solidFill>
                  <a:srgbClr val="FF0000"/>
                </a:solidFill>
                <a:latin typeface="Gill Sans" charset="0"/>
                <a:ea typeface="Gill Sans" charset="0"/>
                <a:cs typeface="Gill Sans" charset="0"/>
              </a:rPr>
              <a:t>TeV</a:t>
            </a:r>
            <a:r>
              <a:rPr lang="en-US" dirty="0" smtClean="0">
                <a:solidFill>
                  <a:srgbClr val="FF0000"/>
                </a:solidFill>
                <a:latin typeface="Gill Sans" charset="0"/>
                <a:ea typeface="Gill Sans" charset="0"/>
                <a:cs typeface="Gill Sans" charset="0"/>
              </a:rPr>
              <a:t>, MeV, </a:t>
            </a:r>
            <a:r>
              <a:rPr lang="en-US" dirty="0" err="1" smtClean="0">
                <a:solidFill>
                  <a:srgbClr val="FF0000"/>
                </a:solidFill>
                <a:latin typeface="Gill Sans" charset="0"/>
                <a:ea typeface="Gill Sans" charset="0"/>
                <a:cs typeface="Gill Sans" charset="0"/>
              </a:rPr>
              <a:t>keV</a:t>
            </a:r>
            <a:r>
              <a:rPr lang="en-US" dirty="0" smtClean="0">
                <a:solidFill>
                  <a:srgbClr val="FF0000"/>
                </a:solidFill>
                <a:latin typeface="Gill Sans" charset="0"/>
                <a:ea typeface="Gill Sans" charset="0"/>
                <a:cs typeface="Gill Sans" charset="0"/>
              </a:rPr>
              <a:t>, radio, </a:t>
            </a:r>
            <a:r>
              <a:rPr lang="is-IS" dirty="0" smtClean="0">
                <a:solidFill>
                  <a:srgbClr val="FF0000"/>
                </a:solidFill>
                <a:latin typeface="Gill Sans" charset="0"/>
                <a:ea typeface="Gill Sans" charset="0"/>
                <a:cs typeface="Gill Sans" charset="0"/>
              </a:rPr>
              <a:t>…</a:t>
            </a:r>
            <a:endParaRPr lang="en-US" dirty="0">
              <a:solidFill>
                <a:srgbClr val="FF0000"/>
              </a:solidFill>
              <a:latin typeface="Gill Sans" charset="0"/>
              <a:ea typeface="Gill Sans" charset="0"/>
              <a:cs typeface="Gill Sans" charset="0"/>
            </a:endParaRPr>
          </a:p>
        </p:txBody>
      </p:sp>
    </p:spTree>
    <p:extLst>
      <p:ext uri="{BB962C8B-B14F-4D97-AF65-F5344CB8AC3E}">
        <p14:creationId xmlns:p14="http://schemas.microsoft.com/office/powerpoint/2010/main" val="883397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latin typeface="Gill Sans" charset="0"/>
                <a:ea typeface="Gill Sans" charset="0"/>
                <a:cs typeface="Gill Sans" charset="0"/>
              </a:rPr>
              <a:t>3.  (Near) future prospects</a:t>
            </a:r>
            <a:endParaRPr lang="en-US" sz="4000" dirty="0">
              <a:latin typeface="Gill Sans" charset="0"/>
              <a:ea typeface="Gill Sans" charset="0"/>
              <a:cs typeface="Gill Sans" charset="0"/>
            </a:endParaRPr>
          </a:p>
        </p:txBody>
      </p:sp>
    </p:spTree>
    <p:extLst>
      <p:ext uri="{BB962C8B-B14F-4D97-AF65-F5344CB8AC3E}">
        <p14:creationId xmlns:p14="http://schemas.microsoft.com/office/powerpoint/2010/main" val="1845931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latin typeface="Gill Sans" charset="0"/>
                <a:ea typeface="Gill Sans" charset="0"/>
                <a:cs typeface="Gill Sans" charset="0"/>
              </a:rPr>
              <a:t>(Near) future prospects</a:t>
            </a:r>
            <a:endParaRPr lang="en-US" b="1" dirty="0">
              <a:latin typeface="Gill Sans" charset="0"/>
              <a:ea typeface="Gill Sans" charset="0"/>
              <a:cs typeface="Gill Sans" charset="0"/>
            </a:endParaRPr>
          </a:p>
        </p:txBody>
      </p:sp>
      <p:sp>
        <p:nvSpPr>
          <p:cNvPr id="5" name="Content Placeholder 4"/>
          <p:cNvSpPr>
            <a:spLocks noGrp="1"/>
          </p:cNvSpPr>
          <p:nvPr>
            <p:ph idx="1"/>
          </p:nvPr>
        </p:nvSpPr>
        <p:spPr/>
        <p:txBody>
          <a:bodyPr/>
          <a:lstStyle/>
          <a:p>
            <a:pPr>
              <a:buFont typeface="Wingdings" charset="2"/>
              <a:buChar char="ü"/>
            </a:pPr>
            <a:r>
              <a:rPr lang="en-US" dirty="0" smtClean="0">
                <a:latin typeface="Gill Sans" charset="0"/>
                <a:ea typeface="Gill Sans" charset="0"/>
                <a:cs typeface="Gill Sans" charset="0"/>
              </a:rPr>
              <a:t> Targeted FRB (and counterpart) searches </a:t>
            </a:r>
          </a:p>
          <a:p>
            <a:pPr>
              <a:buFont typeface="Wingdings" charset="2"/>
              <a:buChar char="ü"/>
            </a:pPr>
            <a:r>
              <a:rPr lang="en-US" dirty="0" smtClean="0">
                <a:latin typeface="Gill Sans" charset="0"/>
                <a:ea typeface="Gill Sans" charset="0"/>
                <a:cs typeface="Gill Sans" charset="0"/>
              </a:rPr>
              <a:t> and powerful blind surveys</a:t>
            </a:r>
            <a:endParaRPr lang="en-US" dirty="0">
              <a:latin typeface="Gill Sans" charset="0"/>
              <a:ea typeface="Gill Sans" charset="0"/>
              <a:cs typeface="Gill Sans" charset="0"/>
            </a:endParaRPr>
          </a:p>
          <a:p>
            <a:pPr>
              <a:buFont typeface="Wingdings" charset="2"/>
              <a:buChar char="ü"/>
            </a:pPr>
            <a:r>
              <a:rPr lang="en-US" dirty="0" smtClean="0">
                <a:latin typeface="Gill Sans" charset="0"/>
                <a:ea typeface="Gill Sans" charset="0"/>
                <a:cs typeface="Gill Sans" charset="0"/>
              </a:rPr>
              <a:t> followed up by long-base-line facilities</a:t>
            </a:r>
          </a:p>
          <a:p>
            <a:pPr>
              <a:buFont typeface="Wingdings" charset="2"/>
              <a:buChar char="ü"/>
            </a:pPr>
            <a:endParaRPr lang="en-US" dirty="0" smtClean="0">
              <a:latin typeface="Gill Sans" charset="0"/>
              <a:ea typeface="Gill Sans" charset="0"/>
              <a:cs typeface="Gill Sans" charset="0"/>
            </a:endParaRPr>
          </a:p>
          <a:p>
            <a:pPr>
              <a:buFont typeface="Wingdings" charset="2"/>
              <a:buChar char="ü"/>
            </a:pPr>
            <a:endParaRPr lang="en-US" dirty="0">
              <a:latin typeface="Gill Sans" charset="0"/>
              <a:ea typeface="Gill Sans" charset="0"/>
              <a:cs typeface="Gill Sans" charset="0"/>
            </a:endParaRPr>
          </a:p>
        </p:txBody>
      </p:sp>
      <p:sp>
        <p:nvSpPr>
          <p:cNvPr id="6" name="TextBox 5"/>
          <p:cNvSpPr txBox="1"/>
          <p:nvPr/>
        </p:nvSpPr>
        <p:spPr>
          <a:xfrm>
            <a:off x="6209414" y="3631962"/>
            <a:ext cx="2425344" cy="461665"/>
          </a:xfrm>
          <a:prstGeom prst="rect">
            <a:avLst/>
          </a:prstGeom>
          <a:noFill/>
        </p:spPr>
        <p:txBody>
          <a:bodyPr wrap="none" rtlCol="0">
            <a:spAutoFit/>
          </a:bodyPr>
          <a:lstStyle/>
          <a:p>
            <a:r>
              <a:rPr lang="en-US" sz="2400" i="1" dirty="0" smtClean="0">
                <a:solidFill>
                  <a:srgbClr val="FF0000"/>
                </a:solidFill>
                <a:latin typeface="Gill Sans" charset="0"/>
                <a:ea typeface="Gill Sans" charset="0"/>
                <a:cs typeface="Gill Sans" charset="0"/>
              </a:rPr>
              <a:t>What can </a:t>
            </a:r>
            <a:r>
              <a:rPr lang="en-US" sz="2400" i="1" smtClean="0">
                <a:solidFill>
                  <a:srgbClr val="FF0000"/>
                </a:solidFill>
                <a:latin typeface="Gill Sans" charset="0"/>
                <a:ea typeface="Gill Sans" charset="0"/>
                <a:cs typeface="Gill Sans" charset="0"/>
              </a:rPr>
              <a:t>“we" do?</a:t>
            </a:r>
            <a:endParaRPr lang="en-US" sz="2400" i="1">
              <a:solidFill>
                <a:srgbClr val="FF0000"/>
              </a:solidFill>
              <a:latin typeface="Gill Sans" charset="0"/>
              <a:ea typeface="Gill Sans" charset="0"/>
              <a:cs typeface="Gill Sans" charset="0"/>
            </a:endParaRPr>
          </a:p>
        </p:txBody>
      </p:sp>
    </p:spTree>
    <p:extLst>
      <p:ext uri="{BB962C8B-B14F-4D97-AF65-F5344CB8AC3E}">
        <p14:creationId xmlns:p14="http://schemas.microsoft.com/office/powerpoint/2010/main" val="4525490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latin typeface="Gill Sans" charset="0"/>
                <a:ea typeface="Gill Sans" charset="0"/>
                <a:cs typeface="Gill Sans" charset="0"/>
              </a:rPr>
              <a:t>1.  What we know so far about FRB</a:t>
            </a:r>
            <a:endParaRPr lang="en-US" sz="4000" dirty="0">
              <a:latin typeface="Gill Sans" charset="0"/>
              <a:ea typeface="Gill Sans" charset="0"/>
              <a:cs typeface="Gill Sans" charset="0"/>
            </a:endParaRPr>
          </a:p>
        </p:txBody>
      </p:sp>
    </p:spTree>
    <p:extLst>
      <p:ext uri="{BB962C8B-B14F-4D97-AF65-F5344CB8AC3E}">
        <p14:creationId xmlns:p14="http://schemas.microsoft.com/office/powerpoint/2010/main" val="17472687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4882"/>
            <a:ext cx="9144000" cy="1325563"/>
          </a:xfrm>
        </p:spPr>
        <p:txBody>
          <a:bodyPr>
            <a:normAutofit/>
          </a:bodyPr>
          <a:lstStyle/>
          <a:p>
            <a:pPr algn="ctr"/>
            <a:r>
              <a:rPr lang="en-US" sz="4000" b="1" dirty="0" smtClean="0">
                <a:latin typeface="Gill Sans" charset="0"/>
                <a:ea typeface="Gill Sans" charset="0"/>
                <a:cs typeface="Gill Sans" charset="0"/>
              </a:rPr>
              <a:t>FRB121102-like radio sources</a:t>
            </a:r>
            <a:endParaRPr lang="en-US" sz="4000" b="1" dirty="0">
              <a:latin typeface="Gill Sans" charset="0"/>
              <a:ea typeface="Gill Sans" charset="0"/>
              <a:cs typeface="Gill Sans" charset="0"/>
            </a:endParaRPr>
          </a:p>
        </p:txBody>
      </p:sp>
      <p:pic>
        <p:nvPicPr>
          <p:cNvPr id="5" name="Picture 4"/>
          <p:cNvPicPr>
            <a:picLocks noChangeAspect="1"/>
          </p:cNvPicPr>
          <p:nvPr/>
        </p:nvPicPr>
        <p:blipFill>
          <a:blip r:embed="rId3"/>
          <a:stretch>
            <a:fillRect/>
          </a:stretch>
        </p:blipFill>
        <p:spPr>
          <a:xfrm>
            <a:off x="4728511" y="1220528"/>
            <a:ext cx="4397154" cy="5518187"/>
          </a:xfrm>
          <a:prstGeom prst="rect">
            <a:avLst/>
          </a:prstGeom>
        </p:spPr>
      </p:pic>
      <p:sp>
        <p:nvSpPr>
          <p:cNvPr id="6" name="テキスト ボックス 9"/>
          <p:cNvSpPr txBox="1"/>
          <p:nvPr/>
        </p:nvSpPr>
        <p:spPr>
          <a:xfrm>
            <a:off x="317873" y="1255272"/>
            <a:ext cx="940771" cy="307777"/>
          </a:xfrm>
          <a:prstGeom prst="rect">
            <a:avLst/>
          </a:prstGeom>
          <a:solidFill>
            <a:srgbClr val="FFFF00"/>
          </a:solidFill>
        </p:spPr>
        <p:txBody>
          <a:bodyPr wrap="square" rtlCol="0">
            <a:spAutoFit/>
          </a:bodyPr>
          <a:lstStyle/>
          <a:p>
            <a:pPr algn="ctr"/>
            <a:r>
              <a:rPr lang="en-US" altLang="ja-JP" sz="1400" dirty="0" err="1" smtClean="0">
                <a:latin typeface="Gill Sans" charset="0"/>
                <a:ea typeface="Gill Sans" charset="0"/>
                <a:cs typeface="Gill Sans" charset="0"/>
              </a:rPr>
              <a:t>Ofek</a:t>
            </a:r>
            <a:r>
              <a:rPr lang="en-US" altLang="ja-JP" sz="1400" dirty="0">
                <a:latin typeface="Gill Sans" charset="0"/>
                <a:ea typeface="Gill Sans" charset="0"/>
                <a:cs typeface="Gill Sans" charset="0"/>
              </a:rPr>
              <a:t> </a:t>
            </a:r>
            <a:r>
              <a:rPr lang="en-US" altLang="ja-JP" sz="1400" dirty="0" smtClean="0">
                <a:latin typeface="Gill Sans" charset="0"/>
                <a:ea typeface="Gill Sans" charset="0"/>
                <a:cs typeface="Gill Sans" charset="0"/>
              </a:rPr>
              <a:t>17</a:t>
            </a:r>
            <a:endParaRPr kumimoji="1" lang="ja-JP" altLang="en-US" sz="1400" dirty="0">
              <a:latin typeface="Gill Sans" charset="0"/>
              <a:ea typeface="Gill Sans" charset="0"/>
              <a:cs typeface="Gill Sans" charset="0"/>
            </a:endParaRPr>
          </a:p>
        </p:txBody>
      </p:sp>
      <p:sp>
        <p:nvSpPr>
          <p:cNvPr id="7" name="Rectangle 6"/>
          <p:cNvSpPr/>
          <p:nvPr/>
        </p:nvSpPr>
        <p:spPr>
          <a:xfrm>
            <a:off x="81207" y="1715383"/>
            <a:ext cx="4572000" cy="2308324"/>
          </a:xfrm>
          <a:prstGeom prst="rect">
            <a:avLst/>
          </a:prstGeom>
        </p:spPr>
        <p:txBody>
          <a:bodyPr>
            <a:spAutoFit/>
          </a:bodyPr>
          <a:lstStyle/>
          <a:p>
            <a:pPr marL="285750" indent="-285750">
              <a:buFont typeface="Wingdings" charset="2"/>
              <a:buChar char="ü"/>
            </a:pPr>
            <a:r>
              <a:rPr lang="en-US" dirty="0" smtClean="0">
                <a:latin typeface="Gill Sans" charset="0"/>
                <a:ea typeface="Gill Sans" charset="0"/>
                <a:cs typeface="Gill Sans" charset="0"/>
              </a:rPr>
              <a:t>The galaxy sample:  </a:t>
            </a:r>
          </a:p>
          <a:p>
            <a:r>
              <a:rPr lang="en-US" dirty="0" smtClean="0">
                <a:latin typeface="Gill Sans" charset="0"/>
                <a:ea typeface="Gill Sans" charset="0"/>
                <a:cs typeface="Gill Sans" charset="0"/>
              </a:rPr>
              <a:t>      ~ </a:t>
            </a:r>
            <a:r>
              <a:rPr lang="en-US" dirty="0">
                <a:latin typeface="Gill Sans" charset="0"/>
                <a:ea typeface="Gill Sans" charset="0"/>
                <a:cs typeface="Gill Sans" charset="0"/>
              </a:rPr>
              <a:t>30% </a:t>
            </a:r>
            <a:r>
              <a:rPr lang="en-US" dirty="0" smtClean="0">
                <a:latin typeface="Gill Sans" charset="0"/>
                <a:ea typeface="Gill Sans" charset="0"/>
                <a:cs typeface="Gill Sans" charset="0"/>
              </a:rPr>
              <a:t>of the </a:t>
            </a:r>
            <a:r>
              <a:rPr lang="en-US" dirty="0">
                <a:latin typeface="Gill Sans" charset="0"/>
                <a:ea typeface="Gill Sans" charset="0"/>
                <a:cs typeface="Gill Sans" charset="0"/>
              </a:rPr>
              <a:t>total </a:t>
            </a:r>
            <a:r>
              <a:rPr lang="en-US" dirty="0" smtClean="0">
                <a:latin typeface="Gill Sans" charset="0"/>
                <a:ea typeface="Gill Sans" charset="0"/>
                <a:cs typeface="Gill Sans" charset="0"/>
              </a:rPr>
              <a:t>galaxy </a:t>
            </a:r>
            <a:r>
              <a:rPr lang="en-US" i="1" dirty="0" smtClean="0">
                <a:latin typeface="Gill Sans" charset="0"/>
                <a:ea typeface="Gill Sans" charset="0"/>
                <a:cs typeface="Gill Sans" charset="0"/>
              </a:rPr>
              <a:t>g</a:t>
            </a:r>
            <a:r>
              <a:rPr lang="en-US" dirty="0" smtClean="0">
                <a:latin typeface="Gill Sans" charset="0"/>
                <a:ea typeface="Gill Sans" charset="0"/>
                <a:cs typeface="Gill Sans" charset="0"/>
              </a:rPr>
              <a:t>-band luminosity </a:t>
            </a:r>
          </a:p>
          <a:p>
            <a:r>
              <a:rPr lang="en-US" dirty="0">
                <a:latin typeface="Gill Sans" charset="0"/>
                <a:ea typeface="Gill Sans" charset="0"/>
                <a:cs typeface="Gill Sans" charset="0"/>
              </a:rPr>
              <a:t> </a:t>
            </a:r>
            <a:r>
              <a:rPr lang="en-US" dirty="0" smtClean="0">
                <a:latin typeface="Gill Sans" charset="0"/>
                <a:ea typeface="Gill Sans" charset="0"/>
                <a:cs typeface="Gill Sans" charset="0"/>
              </a:rPr>
              <a:t>     within </a:t>
            </a:r>
            <a:r>
              <a:rPr lang="en-US" dirty="0">
                <a:latin typeface="Gill Sans" charset="0"/>
                <a:ea typeface="Gill Sans" charset="0"/>
                <a:cs typeface="Gill Sans" charset="0"/>
              </a:rPr>
              <a:t>&lt; 108 </a:t>
            </a:r>
            <a:r>
              <a:rPr lang="en-US" dirty="0" err="1" smtClean="0">
                <a:latin typeface="Gill Sans" charset="0"/>
                <a:ea typeface="Gill Sans" charset="0"/>
                <a:cs typeface="Gill Sans" charset="0"/>
              </a:rPr>
              <a:t>Mpc</a:t>
            </a:r>
            <a:endParaRPr lang="en-US" dirty="0" smtClean="0">
              <a:latin typeface="Gill Sans" charset="0"/>
              <a:ea typeface="Gill Sans" charset="0"/>
              <a:cs typeface="Gill Sans" charset="0"/>
            </a:endParaRPr>
          </a:p>
          <a:p>
            <a:endParaRPr lang="en-US" dirty="0">
              <a:latin typeface="Gill Sans" charset="0"/>
              <a:ea typeface="Gill Sans" charset="0"/>
              <a:cs typeface="Gill Sans" charset="0"/>
            </a:endParaRPr>
          </a:p>
          <a:p>
            <a:pPr marL="285750" indent="-285750">
              <a:buFont typeface="Wingdings" charset="2"/>
              <a:buChar char="ü"/>
            </a:pPr>
            <a:r>
              <a:rPr lang="en-US" dirty="0" smtClean="0">
                <a:latin typeface="Gill Sans" charset="0"/>
                <a:ea typeface="Gill Sans" charset="0"/>
                <a:cs typeface="Gill Sans" charset="0"/>
              </a:rPr>
              <a:t>Picking up persistent sources with </a:t>
            </a:r>
          </a:p>
          <a:p>
            <a:r>
              <a:rPr lang="en-US" dirty="0">
                <a:latin typeface="Gill Sans" charset="0"/>
                <a:ea typeface="Gill Sans" charset="0"/>
                <a:cs typeface="Gill Sans" charset="0"/>
              </a:rPr>
              <a:t> </a:t>
            </a:r>
            <a:r>
              <a:rPr lang="en-US" dirty="0" smtClean="0">
                <a:latin typeface="Gill Sans" charset="0"/>
                <a:ea typeface="Gill Sans" charset="0"/>
                <a:cs typeface="Gill Sans" charset="0"/>
              </a:rPr>
              <a:t>    radio luminosities &lt; 10 % of FRB 121102</a:t>
            </a:r>
          </a:p>
          <a:p>
            <a:endParaRPr lang="en-US" dirty="0">
              <a:latin typeface="Gill Sans" charset="0"/>
              <a:ea typeface="Gill Sans" charset="0"/>
              <a:cs typeface="Gill Sans" charset="0"/>
            </a:endParaRPr>
          </a:p>
          <a:p>
            <a:pPr marL="285750" indent="-285750">
              <a:buFont typeface="Wingdings" charset="2"/>
              <a:buChar char="ü"/>
            </a:pPr>
            <a:r>
              <a:rPr lang="en-US" dirty="0" smtClean="0">
                <a:latin typeface="Gill Sans" charset="0"/>
                <a:ea typeface="Gill Sans" charset="0"/>
                <a:cs typeface="Gill Sans" charset="0"/>
              </a:rPr>
              <a:t>Rejecting AGN-like sources </a:t>
            </a:r>
            <a:endParaRPr lang="en-US" dirty="0">
              <a:latin typeface="Gill Sans" charset="0"/>
              <a:ea typeface="Gill Sans" charset="0"/>
              <a:cs typeface="Gill Sans" charset="0"/>
            </a:endParaRPr>
          </a:p>
        </p:txBody>
      </p:sp>
      <p:sp>
        <p:nvSpPr>
          <p:cNvPr id="8" name="Down Arrow 7"/>
          <p:cNvSpPr/>
          <p:nvPr/>
        </p:nvSpPr>
        <p:spPr>
          <a:xfrm>
            <a:off x="1258644" y="4265384"/>
            <a:ext cx="1667973" cy="59113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1207" y="4936827"/>
            <a:ext cx="4747005" cy="1631216"/>
          </a:xfrm>
          <a:prstGeom prst="rect">
            <a:avLst/>
          </a:prstGeom>
          <a:noFill/>
        </p:spPr>
        <p:txBody>
          <a:bodyPr wrap="none" rtlCol="0">
            <a:spAutoFit/>
          </a:bodyPr>
          <a:lstStyle/>
          <a:p>
            <a:pPr marL="285750" indent="-285750">
              <a:buFont typeface="Arial" charset="0"/>
              <a:buChar char="•"/>
            </a:pPr>
            <a:r>
              <a:rPr lang="en-US" sz="2000" dirty="0" smtClean="0">
                <a:solidFill>
                  <a:srgbClr val="FF0000"/>
                </a:solidFill>
                <a:latin typeface="Gill Sans" charset="0"/>
                <a:ea typeface="Gill Sans" charset="0"/>
                <a:cs typeface="Gill Sans" charset="0"/>
              </a:rPr>
              <a:t>11 candidates</a:t>
            </a:r>
          </a:p>
          <a:p>
            <a:pPr marL="285750" indent="-285750">
              <a:buFont typeface="Arial" charset="0"/>
              <a:buChar char="•"/>
            </a:pPr>
            <a:endParaRPr lang="en-US" sz="1000" dirty="0" smtClean="0">
              <a:latin typeface="Gill Sans" charset="0"/>
              <a:ea typeface="Gill Sans" charset="0"/>
              <a:cs typeface="Gill Sans" charset="0"/>
            </a:endParaRPr>
          </a:p>
          <a:p>
            <a:pPr marL="285750" indent="-285750">
              <a:buFont typeface="Arial" charset="0"/>
              <a:buChar char="•"/>
            </a:pPr>
            <a:r>
              <a:rPr lang="en-US" sz="2000" dirty="0">
                <a:solidFill>
                  <a:srgbClr val="FF0000"/>
                </a:solidFill>
                <a:latin typeface="Gill Sans" charset="0"/>
                <a:ea typeface="Gill Sans" charset="0"/>
                <a:cs typeface="Gill Sans" charset="0"/>
              </a:rPr>
              <a:t>i</a:t>
            </a:r>
            <a:r>
              <a:rPr lang="en-US" sz="2000" dirty="0" smtClean="0">
                <a:solidFill>
                  <a:srgbClr val="FF0000"/>
                </a:solidFill>
                <a:latin typeface="Gill Sans" charset="0"/>
                <a:ea typeface="Gill Sans" charset="0"/>
                <a:cs typeface="Gill Sans" charset="0"/>
              </a:rPr>
              <a:t>mplying a birth rate of &lt; 500 Gpc</a:t>
            </a:r>
            <a:r>
              <a:rPr lang="en-US" sz="2000" baseline="30000" dirty="0" smtClean="0">
                <a:solidFill>
                  <a:srgbClr val="FF0000"/>
                </a:solidFill>
                <a:latin typeface="Gill Sans" charset="0"/>
                <a:ea typeface="Gill Sans" charset="0"/>
                <a:cs typeface="Gill Sans" charset="0"/>
              </a:rPr>
              <a:t>-3</a:t>
            </a:r>
            <a:r>
              <a:rPr lang="en-US" sz="2000" dirty="0" smtClean="0">
                <a:solidFill>
                  <a:srgbClr val="FF0000"/>
                </a:solidFill>
                <a:latin typeface="Gill Sans" charset="0"/>
                <a:ea typeface="Gill Sans" charset="0"/>
                <a:cs typeface="Gill Sans" charset="0"/>
              </a:rPr>
              <a:t> yr</a:t>
            </a:r>
            <a:r>
              <a:rPr lang="en-US" sz="2000" baseline="30000" dirty="0" smtClean="0">
                <a:solidFill>
                  <a:srgbClr val="FF0000"/>
                </a:solidFill>
                <a:latin typeface="Gill Sans" charset="0"/>
                <a:ea typeface="Gill Sans" charset="0"/>
                <a:cs typeface="Gill Sans" charset="0"/>
              </a:rPr>
              <a:t>-1</a:t>
            </a:r>
            <a:endParaRPr lang="en-US" sz="2000" dirty="0" smtClean="0">
              <a:solidFill>
                <a:srgbClr val="FF0000"/>
              </a:solidFill>
              <a:latin typeface="Gill Sans" charset="0"/>
              <a:ea typeface="Gill Sans" charset="0"/>
              <a:cs typeface="Gill Sans" charset="0"/>
            </a:endParaRPr>
          </a:p>
          <a:p>
            <a:r>
              <a:rPr lang="en-US" sz="2000" dirty="0">
                <a:solidFill>
                  <a:srgbClr val="FF0000"/>
                </a:solidFill>
                <a:latin typeface="Gill Sans" charset="0"/>
                <a:ea typeface="Gill Sans" charset="0"/>
                <a:cs typeface="Gill Sans" charset="0"/>
              </a:rPr>
              <a:t> </a:t>
            </a:r>
            <a:r>
              <a:rPr lang="en-US" sz="2000" dirty="0" smtClean="0">
                <a:solidFill>
                  <a:srgbClr val="FF0000"/>
                </a:solidFill>
                <a:latin typeface="Gill Sans" charset="0"/>
                <a:ea typeface="Gill Sans" charset="0"/>
                <a:cs typeface="Gill Sans" charset="0"/>
              </a:rPr>
              <a:t>   (assuming </a:t>
            </a:r>
            <a:r>
              <a:rPr lang="en-US" sz="2000" dirty="0" err="1" smtClean="0">
                <a:solidFill>
                  <a:srgbClr val="FF0000"/>
                </a:solidFill>
                <a:latin typeface="Gill Sans" charset="0"/>
                <a:ea typeface="Gill Sans" charset="0"/>
                <a:cs typeface="Gill Sans" charset="0"/>
              </a:rPr>
              <a:t>t</a:t>
            </a:r>
            <a:r>
              <a:rPr lang="en-US" sz="2000" baseline="-25000" dirty="0" err="1" smtClean="0">
                <a:solidFill>
                  <a:srgbClr val="FF0000"/>
                </a:solidFill>
                <a:latin typeface="Gill Sans" charset="0"/>
                <a:ea typeface="Gill Sans" charset="0"/>
                <a:cs typeface="Gill Sans" charset="0"/>
              </a:rPr>
              <a:t>age</a:t>
            </a:r>
            <a:r>
              <a:rPr lang="en-US" sz="2000" dirty="0" smtClean="0">
                <a:solidFill>
                  <a:srgbClr val="FF0000"/>
                </a:solidFill>
                <a:latin typeface="Gill Sans" charset="0"/>
                <a:ea typeface="Gill Sans" charset="0"/>
                <a:cs typeface="Gill Sans" charset="0"/>
              </a:rPr>
              <a:t> = 100 </a:t>
            </a:r>
            <a:r>
              <a:rPr lang="en-US" sz="2000" dirty="0" err="1" smtClean="0">
                <a:solidFill>
                  <a:srgbClr val="FF0000"/>
                </a:solidFill>
                <a:latin typeface="Gill Sans" charset="0"/>
                <a:ea typeface="Gill Sans" charset="0"/>
                <a:cs typeface="Gill Sans" charset="0"/>
              </a:rPr>
              <a:t>yrs</a:t>
            </a:r>
            <a:r>
              <a:rPr lang="en-US" sz="2000" dirty="0" smtClean="0">
                <a:solidFill>
                  <a:srgbClr val="FF0000"/>
                </a:solidFill>
                <a:latin typeface="Gill Sans" charset="0"/>
                <a:ea typeface="Gill Sans" charset="0"/>
                <a:cs typeface="Gill Sans" charset="0"/>
              </a:rPr>
              <a:t>)  </a:t>
            </a:r>
            <a:endParaRPr lang="en-US" dirty="0" smtClean="0">
              <a:solidFill>
                <a:srgbClr val="FF0000"/>
              </a:solidFill>
              <a:latin typeface="Gill Sans" charset="0"/>
              <a:ea typeface="Gill Sans" charset="0"/>
              <a:cs typeface="Gill Sans" charset="0"/>
            </a:endParaRPr>
          </a:p>
          <a:p>
            <a:pPr marL="342900" indent="-342900">
              <a:buFont typeface="Arial" charset="0"/>
              <a:buChar char="•"/>
            </a:pPr>
            <a:endParaRPr lang="en-US" sz="1000" dirty="0" smtClean="0">
              <a:solidFill>
                <a:srgbClr val="FF0000"/>
              </a:solidFill>
              <a:latin typeface="Gill Sans" charset="0"/>
              <a:ea typeface="Gill Sans" charset="0"/>
              <a:cs typeface="Gill Sans" charset="0"/>
            </a:endParaRPr>
          </a:p>
          <a:p>
            <a:pPr marL="342900" indent="-342900">
              <a:buFont typeface="Arial" charset="0"/>
              <a:buChar char="•"/>
            </a:pPr>
            <a:r>
              <a:rPr lang="en-US" sz="2000" dirty="0" err="1" smtClean="0">
                <a:solidFill>
                  <a:srgbClr val="FF0000"/>
                </a:solidFill>
                <a:latin typeface="Gill Sans" charset="0"/>
                <a:ea typeface="Gill Sans" charset="0"/>
                <a:cs typeface="Gill Sans" charset="0"/>
              </a:rPr>
              <a:t>Followup</a:t>
            </a:r>
            <a:r>
              <a:rPr lang="en-US" sz="2000" dirty="0" smtClean="0">
                <a:solidFill>
                  <a:srgbClr val="FF0000"/>
                </a:solidFill>
                <a:latin typeface="Gill Sans" charset="0"/>
                <a:ea typeface="Gill Sans" charset="0"/>
                <a:cs typeface="Gill Sans" charset="0"/>
              </a:rPr>
              <a:t> FRB searches are encouraged! </a:t>
            </a:r>
            <a:endParaRPr lang="en-US" sz="2000" dirty="0">
              <a:solidFill>
                <a:srgbClr val="FF0000"/>
              </a:solidFill>
              <a:latin typeface="Gill Sans" charset="0"/>
              <a:ea typeface="Gill Sans" charset="0"/>
              <a:cs typeface="Gill Sans" charset="0"/>
            </a:endParaRPr>
          </a:p>
        </p:txBody>
      </p:sp>
    </p:spTree>
    <p:extLst>
      <p:ext uri="{BB962C8B-B14F-4D97-AF65-F5344CB8AC3E}">
        <p14:creationId xmlns:p14="http://schemas.microsoft.com/office/powerpoint/2010/main" val="7709542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21857" y="914086"/>
            <a:ext cx="3694826" cy="5861834"/>
          </a:xfrm>
          <a:prstGeom prst="rect">
            <a:avLst/>
          </a:prstGeom>
        </p:spPr>
      </p:pic>
      <p:pic>
        <p:nvPicPr>
          <p:cNvPr id="4" name="Picture 3"/>
          <p:cNvPicPr>
            <a:picLocks noChangeAspect="1"/>
          </p:cNvPicPr>
          <p:nvPr/>
        </p:nvPicPr>
        <p:blipFill>
          <a:blip r:embed="rId3"/>
          <a:stretch>
            <a:fillRect/>
          </a:stretch>
        </p:blipFill>
        <p:spPr>
          <a:xfrm>
            <a:off x="176773" y="1298342"/>
            <a:ext cx="3933175" cy="3095238"/>
          </a:xfrm>
          <a:prstGeom prst="rect">
            <a:avLst/>
          </a:prstGeom>
        </p:spPr>
      </p:pic>
      <p:sp>
        <p:nvSpPr>
          <p:cNvPr id="6" name="Title 5"/>
          <p:cNvSpPr>
            <a:spLocks noGrp="1"/>
          </p:cNvSpPr>
          <p:nvPr>
            <p:ph type="title"/>
          </p:nvPr>
        </p:nvSpPr>
        <p:spPr>
          <a:xfrm>
            <a:off x="0" y="-125525"/>
            <a:ext cx="9144000" cy="1325563"/>
          </a:xfrm>
        </p:spPr>
        <p:txBody>
          <a:bodyPr>
            <a:normAutofit/>
          </a:bodyPr>
          <a:lstStyle/>
          <a:p>
            <a:pPr algn="ctr"/>
            <a:r>
              <a:rPr lang="en-US" sz="3600" b="1" dirty="0">
                <a:latin typeface="Gill Sans" charset="0"/>
                <a:ea typeface="Gill Sans" charset="0"/>
                <a:cs typeface="Gill Sans" charset="0"/>
              </a:rPr>
              <a:t>R</a:t>
            </a:r>
            <a:r>
              <a:rPr lang="en-US" sz="3600" b="1" dirty="0" smtClean="0">
                <a:latin typeface="Gill Sans" charset="0"/>
                <a:ea typeface="Gill Sans" charset="0"/>
                <a:cs typeface="Gill Sans" charset="0"/>
              </a:rPr>
              <a:t>adio </a:t>
            </a:r>
            <a:r>
              <a:rPr lang="en-US" sz="3600" b="1" dirty="0" err="1" smtClean="0">
                <a:latin typeface="Gill Sans" charset="0"/>
                <a:ea typeface="Gill Sans" charset="0"/>
                <a:cs typeface="Gill Sans" charset="0"/>
              </a:rPr>
              <a:t>PWNe</a:t>
            </a:r>
            <a:r>
              <a:rPr lang="en-US" sz="3600" b="1" dirty="0" smtClean="0">
                <a:latin typeface="Gill Sans" charset="0"/>
                <a:ea typeface="Gill Sans" charset="0"/>
                <a:cs typeface="Gill Sans" charset="0"/>
              </a:rPr>
              <a:t> of SLSN </a:t>
            </a:r>
            <a:r>
              <a:rPr lang="en-US" sz="3600" b="1" dirty="0">
                <a:latin typeface="Gill Sans" charset="0"/>
                <a:ea typeface="Gill Sans" charset="0"/>
                <a:cs typeface="Gill Sans" charset="0"/>
              </a:rPr>
              <a:t>r</a:t>
            </a:r>
            <a:r>
              <a:rPr lang="en-US" sz="3600" b="1" dirty="0" smtClean="0">
                <a:latin typeface="Gill Sans" charset="0"/>
                <a:ea typeface="Gill Sans" charset="0"/>
                <a:cs typeface="Gill Sans" charset="0"/>
              </a:rPr>
              <a:t>emnants</a:t>
            </a:r>
            <a:endParaRPr lang="en-US" sz="3600" b="1" dirty="0">
              <a:latin typeface="Gill Sans" charset="0"/>
              <a:ea typeface="Gill Sans" charset="0"/>
              <a:cs typeface="Gill Sans" charset="0"/>
            </a:endParaRPr>
          </a:p>
        </p:txBody>
      </p:sp>
      <p:sp>
        <p:nvSpPr>
          <p:cNvPr id="9" name="テキスト ボックス 9"/>
          <p:cNvSpPr txBox="1"/>
          <p:nvPr/>
        </p:nvSpPr>
        <p:spPr>
          <a:xfrm>
            <a:off x="523989" y="1031146"/>
            <a:ext cx="1803699" cy="307777"/>
          </a:xfrm>
          <a:prstGeom prst="rect">
            <a:avLst/>
          </a:prstGeom>
          <a:solidFill>
            <a:srgbClr val="92D050"/>
          </a:solidFill>
        </p:spPr>
        <p:txBody>
          <a:bodyPr wrap="none" rtlCol="0">
            <a:spAutoFit/>
          </a:bodyPr>
          <a:lstStyle/>
          <a:p>
            <a:r>
              <a:rPr lang="en-US" altLang="ja-JP" sz="1400" dirty="0" err="1" smtClean="0">
                <a:latin typeface="Gill Sans"/>
                <a:cs typeface="Gill Sans"/>
              </a:rPr>
              <a:t>Omand,KK,Murase</a:t>
            </a:r>
            <a:r>
              <a:rPr lang="en-US" altLang="ja-JP" sz="1400" dirty="0" smtClean="0">
                <a:latin typeface="Gill Sans"/>
                <a:cs typeface="Gill Sans"/>
              </a:rPr>
              <a:t> 17</a:t>
            </a:r>
            <a:endParaRPr kumimoji="1" lang="ja-JP" altLang="en-US" sz="1400" dirty="0">
              <a:latin typeface="Gill Sans"/>
              <a:cs typeface="Gill Sans"/>
            </a:endParaRPr>
          </a:p>
        </p:txBody>
      </p:sp>
      <p:sp>
        <p:nvSpPr>
          <p:cNvPr id="10" name="TextBox 9"/>
          <p:cNvSpPr txBox="1"/>
          <p:nvPr/>
        </p:nvSpPr>
        <p:spPr>
          <a:xfrm>
            <a:off x="84211" y="4401781"/>
            <a:ext cx="5704126" cy="2246769"/>
          </a:xfrm>
          <a:prstGeom prst="rect">
            <a:avLst/>
          </a:prstGeom>
          <a:noFill/>
        </p:spPr>
        <p:txBody>
          <a:bodyPr wrap="none" rtlCol="0">
            <a:spAutoFit/>
          </a:bodyPr>
          <a:lstStyle/>
          <a:p>
            <a:pPr marL="342900" indent="-342900">
              <a:buFont typeface="Wingdings" charset="2"/>
              <a:buChar char="ü"/>
            </a:pPr>
            <a:r>
              <a:rPr lang="en-US" sz="2000" dirty="0" smtClean="0">
                <a:latin typeface="Gill Sans" charset="0"/>
                <a:ea typeface="Gill Sans" charset="0"/>
                <a:cs typeface="Gill Sans" charset="0"/>
              </a:rPr>
              <a:t>Detectable with </a:t>
            </a:r>
            <a:r>
              <a:rPr lang="en-US" sz="2000" dirty="0" smtClean="0">
                <a:solidFill>
                  <a:srgbClr val="FF0000"/>
                </a:solidFill>
                <a:latin typeface="Gill Sans" charset="0"/>
                <a:ea typeface="Gill Sans" charset="0"/>
                <a:cs typeface="Gill Sans" charset="0"/>
              </a:rPr>
              <a:t>ALMA</a:t>
            </a:r>
            <a:r>
              <a:rPr lang="en-US" sz="2000" dirty="0" smtClean="0">
                <a:latin typeface="Gill Sans" charset="0"/>
                <a:ea typeface="Gill Sans" charset="0"/>
                <a:cs typeface="Gill Sans" charset="0"/>
              </a:rPr>
              <a:t> from ~ 1 </a:t>
            </a:r>
            <a:r>
              <a:rPr lang="en-US" sz="2000" dirty="0" err="1">
                <a:latin typeface="Gill Sans" charset="0"/>
                <a:ea typeface="Gill Sans" charset="0"/>
                <a:cs typeface="Gill Sans" charset="0"/>
              </a:rPr>
              <a:t>G</a:t>
            </a:r>
            <a:r>
              <a:rPr lang="en-US" sz="2000" dirty="0" err="1" smtClean="0">
                <a:latin typeface="Gill Sans" charset="0"/>
                <a:ea typeface="Gill Sans" charset="0"/>
                <a:cs typeface="Gill Sans" charset="0"/>
              </a:rPr>
              <a:t>pc</a:t>
            </a:r>
            <a:r>
              <a:rPr lang="en-US" sz="2000" dirty="0" smtClean="0">
                <a:latin typeface="Gill Sans" charset="0"/>
                <a:ea typeface="Gill Sans" charset="0"/>
                <a:cs typeface="Gill Sans" charset="0"/>
              </a:rPr>
              <a:t> </a:t>
            </a:r>
          </a:p>
          <a:p>
            <a:r>
              <a:rPr lang="en-US" sz="2000" dirty="0">
                <a:latin typeface="Gill Sans" charset="0"/>
                <a:ea typeface="Gill Sans" charset="0"/>
                <a:cs typeface="Gill Sans" charset="0"/>
              </a:rPr>
              <a:t> </a:t>
            </a:r>
            <a:r>
              <a:rPr lang="en-US" sz="2000" dirty="0" smtClean="0">
                <a:latin typeface="Gill Sans" charset="0"/>
                <a:ea typeface="Gill Sans" charset="0"/>
                <a:cs typeface="Gill Sans" charset="0"/>
              </a:rPr>
              <a:t>    &lt;~ a few </a:t>
            </a:r>
            <a:r>
              <a:rPr lang="en-US" sz="2000" dirty="0" err="1" smtClean="0">
                <a:latin typeface="Gill Sans" charset="0"/>
                <a:ea typeface="Gill Sans" charset="0"/>
                <a:cs typeface="Gill Sans" charset="0"/>
              </a:rPr>
              <a:t>yrs</a:t>
            </a:r>
            <a:r>
              <a:rPr lang="en-US" sz="2000" dirty="0" smtClean="0">
                <a:latin typeface="Gill Sans" charset="0"/>
                <a:ea typeface="Gill Sans" charset="0"/>
                <a:cs typeface="Gill Sans" charset="0"/>
              </a:rPr>
              <a:t> after the explosion</a:t>
            </a:r>
          </a:p>
          <a:p>
            <a:pPr marL="342900" indent="-342900">
              <a:buFont typeface="Wingdings" charset="2"/>
              <a:buChar char="ü"/>
            </a:pPr>
            <a:r>
              <a:rPr lang="en-US" sz="2000" dirty="0">
                <a:latin typeface="Gill Sans" charset="0"/>
                <a:ea typeface="Gill Sans" charset="0"/>
                <a:cs typeface="Gill Sans" charset="0"/>
              </a:rPr>
              <a:t>D</a:t>
            </a:r>
            <a:r>
              <a:rPr lang="en-US" sz="2000" dirty="0" smtClean="0">
                <a:latin typeface="Gill Sans" charset="0"/>
                <a:ea typeface="Gill Sans" charset="0"/>
                <a:cs typeface="Gill Sans" charset="0"/>
              </a:rPr>
              <a:t>etectable with </a:t>
            </a:r>
            <a:r>
              <a:rPr lang="en-US" sz="2000" dirty="0" smtClean="0">
                <a:solidFill>
                  <a:srgbClr val="FF0000"/>
                </a:solidFill>
                <a:latin typeface="Gill Sans" charset="0"/>
                <a:ea typeface="Gill Sans" charset="0"/>
                <a:cs typeface="Gill Sans" charset="0"/>
              </a:rPr>
              <a:t>VLA</a:t>
            </a:r>
            <a:r>
              <a:rPr lang="en-US" sz="2000" dirty="0" smtClean="0">
                <a:latin typeface="Gill Sans" charset="0"/>
                <a:ea typeface="Gill Sans" charset="0"/>
                <a:cs typeface="Gill Sans" charset="0"/>
              </a:rPr>
              <a:t> from ~ 1 </a:t>
            </a:r>
            <a:r>
              <a:rPr lang="en-US" sz="2000" dirty="0" err="1">
                <a:latin typeface="Gill Sans" charset="0"/>
                <a:ea typeface="Gill Sans" charset="0"/>
                <a:cs typeface="Gill Sans" charset="0"/>
              </a:rPr>
              <a:t>G</a:t>
            </a:r>
            <a:r>
              <a:rPr lang="en-US" sz="2000" dirty="0" err="1" smtClean="0">
                <a:latin typeface="Gill Sans" charset="0"/>
                <a:ea typeface="Gill Sans" charset="0"/>
                <a:cs typeface="Gill Sans" charset="0"/>
              </a:rPr>
              <a:t>pc</a:t>
            </a:r>
            <a:endParaRPr lang="en-US" sz="2000" dirty="0" smtClean="0">
              <a:latin typeface="Gill Sans" charset="0"/>
              <a:ea typeface="Gill Sans" charset="0"/>
              <a:cs typeface="Gill Sans" charset="0"/>
            </a:endParaRPr>
          </a:p>
          <a:p>
            <a:r>
              <a:rPr lang="en-US" sz="2000" dirty="0" smtClean="0">
                <a:latin typeface="Gill Sans" charset="0"/>
                <a:ea typeface="Gill Sans" charset="0"/>
                <a:cs typeface="Gill Sans" charset="0"/>
              </a:rPr>
              <a:t>     ~ few 10 </a:t>
            </a:r>
            <a:r>
              <a:rPr lang="en-US" sz="2000" dirty="0" err="1" smtClean="0">
                <a:latin typeface="Gill Sans" charset="0"/>
                <a:ea typeface="Gill Sans" charset="0"/>
                <a:cs typeface="Gill Sans" charset="0"/>
              </a:rPr>
              <a:t>yrs</a:t>
            </a:r>
            <a:r>
              <a:rPr lang="en-US" sz="2000" dirty="0" smtClean="0">
                <a:latin typeface="Gill Sans" charset="0"/>
                <a:ea typeface="Gill Sans" charset="0"/>
                <a:cs typeface="Gill Sans" charset="0"/>
              </a:rPr>
              <a:t> after the explosion, and </a:t>
            </a:r>
          </a:p>
          <a:p>
            <a:r>
              <a:rPr lang="en-US" sz="2000" dirty="0">
                <a:latin typeface="Gill Sans" charset="0"/>
                <a:ea typeface="Gill Sans" charset="0"/>
                <a:cs typeface="Gill Sans" charset="0"/>
              </a:rPr>
              <a:t> </a:t>
            </a:r>
            <a:r>
              <a:rPr lang="en-US" sz="2000" dirty="0" smtClean="0">
                <a:latin typeface="Gill Sans" charset="0"/>
                <a:ea typeface="Gill Sans" charset="0"/>
                <a:cs typeface="Gill Sans" charset="0"/>
              </a:rPr>
              <a:t>    consistent with FRB121102</a:t>
            </a:r>
          </a:p>
          <a:p>
            <a:pPr marL="342900" indent="-342900">
              <a:buFont typeface="Wingdings" charset="2"/>
              <a:buChar char="ü"/>
            </a:pPr>
            <a:r>
              <a:rPr lang="en-US" sz="2000" dirty="0" smtClean="0">
                <a:solidFill>
                  <a:srgbClr val="FF0000"/>
                </a:solidFill>
                <a:latin typeface="Gill Sans" charset="0"/>
                <a:ea typeface="Gill Sans" charset="0"/>
                <a:cs typeface="Gill Sans" charset="0"/>
              </a:rPr>
              <a:t>Our VLA/ALMA proposals have been approved.</a:t>
            </a:r>
          </a:p>
          <a:p>
            <a:r>
              <a:rPr lang="en-US" sz="2000" dirty="0" smtClean="0">
                <a:solidFill>
                  <a:srgbClr val="FF0000"/>
                </a:solidFill>
                <a:latin typeface="Gill Sans" charset="0"/>
                <a:ea typeface="Gill Sans" charset="0"/>
                <a:cs typeface="Gill Sans" charset="0"/>
              </a:rPr>
              <a:t>      We will observe some of them in this autumn.     </a:t>
            </a:r>
          </a:p>
        </p:txBody>
      </p:sp>
      <p:sp>
        <p:nvSpPr>
          <p:cNvPr id="11" name="TextBox 10"/>
          <p:cNvSpPr txBox="1"/>
          <p:nvPr/>
        </p:nvSpPr>
        <p:spPr>
          <a:xfrm>
            <a:off x="8142097" y="1098622"/>
            <a:ext cx="736099" cy="369332"/>
          </a:xfrm>
          <a:prstGeom prst="rect">
            <a:avLst/>
          </a:prstGeom>
          <a:noFill/>
        </p:spPr>
        <p:txBody>
          <a:bodyPr wrap="none" rtlCol="0">
            <a:spAutoFit/>
          </a:bodyPr>
          <a:lstStyle/>
          <a:p>
            <a:r>
              <a:rPr lang="en-US" smtClean="0">
                <a:latin typeface="Gill Sans" charset="0"/>
                <a:ea typeface="Gill Sans" charset="0"/>
                <a:cs typeface="Gill Sans" charset="0"/>
              </a:rPr>
              <a:t>1GHz</a:t>
            </a:r>
            <a:endParaRPr lang="en-US">
              <a:latin typeface="Gill Sans" charset="0"/>
              <a:ea typeface="Gill Sans" charset="0"/>
              <a:cs typeface="Gill Sans" charset="0"/>
            </a:endParaRPr>
          </a:p>
        </p:txBody>
      </p:sp>
      <p:sp>
        <p:nvSpPr>
          <p:cNvPr id="12" name="TextBox 11"/>
          <p:cNvSpPr txBox="1"/>
          <p:nvPr/>
        </p:nvSpPr>
        <p:spPr>
          <a:xfrm>
            <a:off x="7847145" y="4024248"/>
            <a:ext cx="1031051" cy="369332"/>
          </a:xfrm>
          <a:prstGeom prst="rect">
            <a:avLst/>
          </a:prstGeom>
          <a:noFill/>
        </p:spPr>
        <p:txBody>
          <a:bodyPr wrap="none" rtlCol="0">
            <a:spAutoFit/>
          </a:bodyPr>
          <a:lstStyle/>
          <a:p>
            <a:r>
              <a:rPr lang="en-US" dirty="0" smtClean="0">
                <a:latin typeface="Gill Sans" charset="0"/>
                <a:ea typeface="Gill Sans" charset="0"/>
                <a:cs typeface="Gill Sans" charset="0"/>
              </a:rPr>
              <a:t>100 GHz</a:t>
            </a:r>
            <a:endParaRPr lang="en-US" dirty="0">
              <a:latin typeface="Gill Sans" charset="0"/>
              <a:ea typeface="Gill Sans" charset="0"/>
              <a:cs typeface="Gill Sans" charset="0"/>
            </a:endParaRPr>
          </a:p>
        </p:txBody>
      </p:sp>
      <p:sp>
        <p:nvSpPr>
          <p:cNvPr id="13" name="Right Arrow 12"/>
          <p:cNvSpPr/>
          <p:nvPr/>
        </p:nvSpPr>
        <p:spPr>
          <a:xfrm>
            <a:off x="4301395" y="1759304"/>
            <a:ext cx="666173" cy="1906859"/>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238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87"/>
            <a:ext cx="9144000" cy="1325563"/>
          </a:xfrm>
        </p:spPr>
        <p:txBody>
          <a:bodyPr>
            <a:normAutofit/>
          </a:bodyPr>
          <a:lstStyle/>
          <a:p>
            <a:pPr algn="ctr"/>
            <a:r>
              <a:rPr lang="en-US" sz="3600" b="1" smtClean="0">
                <a:latin typeface="Gill Sans" charset="0"/>
                <a:ea typeface="Gill Sans" charset="0"/>
                <a:cs typeface="Gill Sans" charset="0"/>
              </a:rPr>
              <a:t>PWNe</a:t>
            </a:r>
            <a:r>
              <a:rPr lang="en-US" sz="3600" b="1" dirty="0" smtClean="0">
                <a:latin typeface="Gill Sans" charset="0"/>
                <a:ea typeface="Gill Sans" charset="0"/>
                <a:cs typeface="Gill Sans" charset="0"/>
              </a:rPr>
              <a:t> of a newborn BNS candidate</a:t>
            </a:r>
            <a:endParaRPr lang="en-US" sz="3600" b="1" dirty="0">
              <a:latin typeface="Gill Sans" charset="0"/>
              <a:ea typeface="Gill Sans" charset="0"/>
              <a:cs typeface="Gill Sans" charset="0"/>
            </a:endParaRPr>
          </a:p>
        </p:txBody>
      </p:sp>
      <p:grpSp>
        <p:nvGrpSpPr>
          <p:cNvPr id="5" name="Group 4"/>
          <p:cNvGrpSpPr/>
          <p:nvPr/>
        </p:nvGrpSpPr>
        <p:grpSpPr>
          <a:xfrm>
            <a:off x="107574" y="1178619"/>
            <a:ext cx="8261873" cy="5674010"/>
            <a:chOff x="182880" y="1028004"/>
            <a:chExt cx="8261873" cy="5674010"/>
          </a:xfrm>
        </p:grpSpPr>
        <p:pic>
          <p:nvPicPr>
            <p:cNvPr id="13" name="Picture 12"/>
            <p:cNvPicPr>
              <a:picLocks noChangeAspect="1"/>
            </p:cNvPicPr>
            <p:nvPr/>
          </p:nvPicPr>
          <p:blipFill>
            <a:blip r:embed="rId2"/>
            <a:stretch>
              <a:fillRect/>
            </a:stretch>
          </p:blipFill>
          <p:spPr>
            <a:xfrm>
              <a:off x="182880" y="1028004"/>
              <a:ext cx="8261873" cy="5674010"/>
            </a:xfrm>
            <a:prstGeom prst="rect">
              <a:avLst/>
            </a:prstGeom>
          </p:spPr>
        </p:pic>
        <p:sp>
          <p:nvSpPr>
            <p:cNvPr id="3" name="Rectangle 2"/>
            <p:cNvSpPr/>
            <p:nvPr/>
          </p:nvSpPr>
          <p:spPr>
            <a:xfrm>
              <a:off x="4216997" y="1028004"/>
              <a:ext cx="4227756" cy="5674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2880" y="3905025"/>
              <a:ext cx="4227756" cy="27754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ight Arrow 14"/>
          <p:cNvSpPr/>
          <p:nvPr/>
        </p:nvSpPr>
        <p:spPr>
          <a:xfrm>
            <a:off x="4301395" y="1759304"/>
            <a:ext cx="666173" cy="1906859"/>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テキスト ボックス 9"/>
          <p:cNvSpPr txBox="1"/>
          <p:nvPr/>
        </p:nvSpPr>
        <p:spPr>
          <a:xfrm>
            <a:off x="6290205" y="3245107"/>
            <a:ext cx="2533642" cy="307777"/>
          </a:xfrm>
          <a:prstGeom prst="rect">
            <a:avLst/>
          </a:prstGeom>
          <a:solidFill>
            <a:srgbClr val="92D050"/>
          </a:solidFill>
        </p:spPr>
        <p:txBody>
          <a:bodyPr wrap="none" rtlCol="0">
            <a:spAutoFit/>
          </a:bodyPr>
          <a:lstStyle/>
          <a:p>
            <a:r>
              <a:rPr lang="en-US" altLang="ja-JP" sz="1400" dirty="0" err="1" smtClean="0">
                <a:latin typeface="Gill Sans"/>
                <a:cs typeface="Gill Sans"/>
              </a:rPr>
              <a:t>Murase</a:t>
            </a:r>
            <a:r>
              <a:rPr lang="en-US" altLang="ja-JP" sz="1400" dirty="0" smtClean="0">
                <a:latin typeface="Gill Sans"/>
                <a:cs typeface="Gill Sans"/>
              </a:rPr>
              <a:t>, KK, </a:t>
            </a:r>
            <a:r>
              <a:rPr lang="en-US" altLang="ja-JP" sz="1400" dirty="0" err="1" smtClean="0">
                <a:latin typeface="Gill Sans"/>
                <a:cs typeface="Gill Sans"/>
              </a:rPr>
              <a:t>Hotokezaka</a:t>
            </a:r>
            <a:r>
              <a:rPr lang="en-US" altLang="ja-JP" sz="1400" dirty="0" smtClean="0">
                <a:latin typeface="Gill Sans"/>
                <a:cs typeface="Gill Sans"/>
              </a:rPr>
              <a:t> in prep</a:t>
            </a:r>
            <a:endParaRPr kumimoji="1" lang="ja-JP" altLang="en-US" sz="1400" dirty="0">
              <a:latin typeface="Gill Sans"/>
              <a:cs typeface="Gill Sans"/>
            </a:endParaRPr>
          </a:p>
        </p:txBody>
      </p:sp>
      <p:sp>
        <p:nvSpPr>
          <p:cNvPr id="17" name="TextBox 16"/>
          <p:cNvSpPr txBox="1"/>
          <p:nvPr/>
        </p:nvSpPr>
        <p:spPr>
          <a:xfrm>
            <a:off x="252271" y="4109289"/>
            <a:ext cx="5422831" cy="2554545"/>
          </a:xfrm>
          <a:prstGeom prst="rect">
            <a:avLst/>
          </a:prstGeom>
          <a:noFill/>
        </p:spPr>
        <p:txBody>
          <a:bodyPr wrap="none" rtlCol="0">
            <a:spAutoFit/>
          </a:bodyPr>
          <a:lstStyle/>
          <a:p>
            <a:pPr marL="342900" indent="-342900">
              <a:buFont typeface="Wingdings" charset="2"/>
              <a:buChar char="ü"/>
            </a:pPr>
            <a:r>
              <a:rPr lang="en-US" sz="2000" dirty="0" smtClean="0">
                <a:latin typeface="Gill Sans" charset="0"/>
                <a:ea typeface="Gill Sans" charset="0"/>
                <a:cs typeface="Gill Sans" charset="0"/>
              </a:rPr>
              <a:t>PTF 10iam</a:t>
            </a:r>
          </a:p>
          <a:p>
            <a:pPr marL="800100" lvl="1" indent="-342900">
              <a:buFont typeface="Arial" charset="0"/>
              <a:buChar char="•"/>
            </a:pPr>
            <a:r>
              <a:rPr lang="en-US" sz="2000" dirty="0" smtClean="0">
                <a:latin typeface="Gill Sans" charset="0"/>
                <a:ea typeface="Gill Sans" charset="0"/>
                <a:cs typeface="Gill Sans" charset="0"/>
              </a:rPr>
              <a:t>@~500 </a:t>
            </a:r>
            <a:r>
              <a:rPr lang="en-US" sz="2000" dirty="0" err="1" smtClean="0">
                <a:latin typeface="Gill Sans" charset="0"/>
                <a:ea typeface="Gill Sans" charset="0"/>
                <a:cs typeface="Gill Sans" charset="0"/>
              </a:rPr>
              <a:t>Mpc</a:t>
            </a:r>
            <a:endParaRPr lang="en-US" sz="2000" dirty="0" smtClean="0">
              <a:latin typeface="Gill Sans" charset="0"/>
              <a:ea typeface="Gill Sans" charset="0"/>
              <a:cs typeface="Gill Sans" charset="0"/>
            </a:endParaRPr>
          </a:p>
          <a:p>
            <a:pPr marL="800100" lvl="1" indent="-342900">
              <a:buFont typeface="Arial" charset="0"/>
              <a:buChar char="•"/>
            </a:pPr>
            <a:r>
              <a:rPr lang="en-US" sz="2000" dirty="0" smtClean="0">
                <a:latin typeface="Gill Sans" charset="0"/>
                <a:ea typeface="Gill Sans" charset="0"/>
                <a:cs typeface="Gill Sans" charset="0"/>
              </a:rPr>
              <a:t>~ 7 </a:t>
            </a:r>
            <a:r>
              <a:rPr lang="en-US" sz="2000" dirty="0" err="1" smtClean="0">
                <a:latin typeface="Gill Sans" charset="0"/>
                <a:ea typeface="Gill Sans" charset="0"/>
                <a:cs typeface="Gill Sans" charset="0"/>
              </a:rPr>
              <a:t>yrs</a:t>
            </a:r>
            <a:r>
              <a:rPr lang="en-US" sz="2000" dirty="0" smtClean="0">
                <a:latin typeface="Gill Sans" charset="0"/>
                <a:ea typeface="Gill Sans" charset="0"/>
                <a:cs typeface="Gill Sans" charset="0"/>
              </a:rPr>
              <a:t> old</a:t>
            </a:r>
            <a:endParaRPr lang="en-US" sz="2000" dirty="0">
              <a:latin typeface="Gill Sans" charset="0"/>
              <a:ea typeface="Gill Sans" charset="0"/>
              <a:cs typeface="Gill Sans" charset="0"/>
            </a:endParaRPr>
          </a:p>
          <a:p>
            <a:pPr marL="800100" lvl="1" indent="-342900">
              <a:buFont typeface="Arial" charset="0"/>
              <a:buChar char="•"/>
            </a:pPr>
            <a:r>
              <a:rPr lang="en-US" sz="2000" dirty="0" smtClean="0">
                <a:latin typeface="Gill Sans" charset="0"/>
                <a:ea typeface="Gill Sans" charset="0"/>
                <a:cs typeface="Gill Sans" charset="0"/>
              </a:rPr>
              <a:t>detectable (even) with VERA </a:t>
            </a:r>
          </a:p>
          <a:p>
            <a:r>
              <a:rPr lang="en-US" sz="2000" dirty="0" smtClean="0">
                <a:solidFill>
                  <a:srgbClr val="FF0000"/>
                </a:solidFill>
                <a:latin typeface="Gill Sans" charset="0"/>
                <a:ea typeface="Gill Sans" charset="0"/>
                <a:cs typeface="Gill Sans" charset="0"/>
                <a:sym typeface="Wingdings"/>
              </a:rPr>
              <a:t>  </a:t>
            </a:r>
          </a:p>
          <a:p>
            <a:r>
              <a:rPr lang="en-US" sz="2000" dirty="0" smtClean="0">
                <a:solidFill>
                  <a:srgbClr val="FF0000"/>
                </a:solidFill>
                <a:latin typeface="Gill Sans" charset="0"/>
                <a:ea typeface="Gill Sans" charset="0"/>
                <a:cs typeface="Gill Sans" charset="0"/>
                <a:sym typeface="Wingdings"/>
              </a:rPr>
              <a:t>  An</a:t>
            </a:r>
            <a:r>
              <a:rPr lang="en-US" sz="2000" dirty="0" smtClean="0">
                <a:solidFill>
                  <a:srgbClr val="FF0000"/>
                </a:solidFill>
                <a:latin typeface="Gill Sans" charset="0"/>
                <a:ea typeface="Gill Sans" charset="0"/>
                <a:cs typeface="Gill Sans" charset="0"/>
              </a:rPr>
              <a:t> observation with VERA has been done </a:t>
            </a:r>
          </a:p>
          <a:p>
            <a:r>
              <a:rPr lang="en-US" sz="2000" dirty="0">
                <a:solidFill>
                  <a:srgbClr val="FF0000"/>
                </a:solidFill>
                <a:latin typeface="Gill Sans" charset="0"/>
                <a:ea typeface="Gill Sans" charset="0"/>
                <a:cs typeface="Gill Sans" charset="0"/>
              </a:rPr>
              <a:t>  </a:t>
            </a:r>
            <a:r>
              <a:rPr lang="en-US" sz="2000" dirty="0" smtClean="0">
                <a:solidFill>
                  <a:srgbClr val="FF0000"/>
                </a:solidFill>
                <a:latin typeface="Gill Sans" charset="0"/>
                <a:ea typeface="Gill Sans" charset="0"/>
                <a:cs typeface="Gill Sans" charset="0"/>
              </a:rPr>
              <a:t>with a huge help from </a:t>
            </a:r>
            <a:r>
              <a:rPr lang="en-US" sz="2000" dirty="0" err="1" smtClean="0">
                <a:solidFill>
                  <a:srgbClr val="FF0000"/>
                </a:solidFill>
                <a:latin typeface="Gill Sans" charset="0"/>
                <a:ea typeface="Gill Sans" charset="0"/>
                <a:cs typeface="Gill Sans" charset="0"/>
              </a:rPr>
              <a:t>Terasawa</a:t>
            </a:r>
            <a:r>
              <a:rPr lang="en-US" sz="2000" dirty="0" smtClean="0">
                <a:solidFill>
                  <a:srgbClr val="FF0000"/>
                </a:solidFill>
                <a:latin typeface="Gill Sans" charset="0"/>
                <a:ea typeface="Gill Sans" charset="0"/>
                <a:cs typeface="Gill Sans" charset="0"/>
              </a:rPr>
              <a:t> san, Homma san, </a:t>
            </a:r>
          </a:p>
          <a:p>
            <a:r>
              <a:rPr lang="en-US" sz="2000" dirty="0" smtClean="0">
                <a:solidFill>
                  <a:srgbClr val="FF0000"/>
                </a:solidFill>
                <a:latin typeface="Gill Sans" charset="0"/>
                <a:ea typeface="Gill Sans" charset="0"/>
                <a:cs typeface="Gill Sans" charset="0"/>
              </a:rPr>
              <a:t>  Aoki san, and other VERA people.        </a:t>
            </a:r>
          </a:p>
        </p:txBody>
      </p:sp>
      <p:pic>
        <p:nvPicPr>
          <p:cNvPr id="18" name="Picture 17"/>
          <p:cNvPicPr/>
          <p:nvPr/>
        </p:nvPicPr>
        <p:blipFill>
          <a:blip r:embed="rId3">
            <a:extLst>
              <a:ext uri="{28A0092B-C50C-407E-A947-70E740481C1C}">
                <a14:useLocalDpi xmlns:a14="http://schemas.microsoft.com/office/drawing/2010/main" val="0"/>
              </a:ext>
            </a:extLst>
          </a:blip>
          <a:stretch>
            <a:fillRect/>
          </a:stretch>
        </p:blipFill>
        <p:spPr>
          <a:xfrm>
            <a:off x="5282005" y="1264018"/>
            <a:ext cx="3732904" cy="2737832"/>
          </a:xfrm>
          <a:prstGeom prst="rect">
            <a:avLst/>
          </a:prstGeom>
        </p:spPr>
      </p:pic>
      <p:cxnSp>
        <p:nvCxnSpPr>
          <p:cNvPr id="19" name="Straight Connector 18"/>
          <p:cNvCxnSpPr/>
          <p:nvPr/>
        </p:nvCxnSpPr>
        <p:spPr>
          <a:xfrm flipH="1" flipV="1">
            <a:off x="6088826" y="1382784"/>
            <a:ext cx="1" cy="2221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a:stretch>
            <a:fillRect/>
          </a:stretch>
        </p:blipFill>
        <p:spPr>
          <a:xfrm>
            <a:off x="5814454" y="4297602"/>
            <a:ext cx="3200455" cy="2419856"/>
          </a:xfrm>
          <a:prstGeom prst="rect">
            <a:avLst/>
          </a:prstGeom>
        </p:spPr>
      </p:pic>
    </p:spTree>
    <p:extLst>
      <p:ext uri="{BB962C8B-B14F-4D97-AF65-F5344CB8AC3E}">
        <p14:creationId xmlns:p14="http://schemas.microsoft.com/office/powerpoint/2010/main" val="18131323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68118"/>
            <a:ext cx="9144000" cy="1325563"/>
          </a:xfrm>
        </p:spPr>
        <p:txBody>
          <a:bodyPr>
            <a:normAutofit/>
          </a:bodyPr>
          <a:lstStyle/>
          <a:p>
            <a:pPr algn="ctr"/>
            <a:r>
              <a:rPr lang="en-US" sz="3600" b="1" smtClean="0">
                <a:latin typeface="Gill Sans" charset="0"/>
                <a:ea typeface="Gill Sans" charset="0"/>
                <a:cs typeface="Gill Sans" charset="0"/>
              </a:rPr>
              <a:t>FRBs from </a:t>
            </a:r>
            <a:r>
              <a:rPr lang="en-US" sz="3600" b="1" dirty="0" smtClean="0">
                <a:latin typeface="Gill Sans" charset="0"/>
                <a:ea typeface="Gill Sans" charset="0"/>
                <a:cs typeface="Gill Sans" charset="0"/>
              </a:rPr>
              <a:t>a newborn BNS candidate</a:t>
            </a:r>
            <a:endParaRPr lang="en-US" sz="3600" b="1" dirty="0">
              <a:latin typeface="Gill Sans" charset="0"/>
              <a:ea typeface="Gill Sans" charset="0"/>
              <a:cs typeface="Gill Sans" charset="0"/>
            </a:endParaRPr>
          </a:p>
        </p:txBody>
      </p:sp>
      <p:sp>
        <p:nvSpPr>
          <p:cNvPr id="2" name="TextBox 1"/>
          <p:cNvSpPr txBox="1"/>
          <p:nvPr/>
        </p:nvSpPr>
        <p:spPr>
          <a:xfrm>
            <a:off x="365760" y="1200041"/>
            <a:ext cx="4674100" cy="400110"/>
          </a:xfrm>
          <a:prstGeom prst="rect">
            <a:avLst/>
          </a:prstGeom>
          <a:noFill/>
        </p:spPr>
        <p:txBody>
          <a:bodyPr wrap="none" rtlCol="0">
            <a:spAutoFit/>
          </a:bodyPr>
          <a:lstStyle/>
          <a:p>
            <a:r>
              <a:rPr lang="en-US" sz="2000" dirty="0" smtClean="0">
                <a:solidFill>
                  <a:srgbClr val="FF0000"/>
                </a:solidFill>
                <a:latin typeface="Gill Sans" charset="0"/>
                <a:ea typeface="Gill Sans" charset="0"/>
                <a:cs typeface="Gill Sans" charset="0"/>
              </a:rPr>
              <a:t>Searched by </a:t>
            </a:r>
            <a:r>
              <a:rPr lang="en-US" sz="2000" dirty="0" err="1" smtClean="0">
                <a:solidFill>
                  <a:srgbClr val="FF0000"/>
                </a:solidFill>
                <a:latin typeface="Gill Sans" charset="0"/>
                <a:ea typeface="Gill Sans" charset="0"/>
                <a:cs typeface="Gill Sans" charset="0"/>
              </a:rPr>
              <a:t>Terasawa</a:t>
            </a:r>
            <a:r>
              <a:rPr lang="en-US" sz="2000" dirty="0" smtClean="0">
                <a:solidFill>
                  <a:srgbClr val="FF0000"/>
                </a:solidFill>
                <a:latin typeface="Gill Sans" charset="0"/>
                <a:ea typeface="Gill Sans" charset="0"/>
                <a:cs typeface="Gill Sans" charset="0"/>
              </a:rPr>
              <a:t> </a:t>
            </a:r>
            <a:r>
              <a:rPr lang="en-US" sz="2000" dirty="0" smtClean="0">
                <a:solidFill>
                  <a:srgbClr val="FF0000"/>
                </a:solidFill>
                <a:latin typeface="Gill Sans" charset="0"/>
                <a:ea typeface="Gill Sans" charset="0"/>
                <a:cs typeface="Gill Sans" charset="0"/>
              </a:rPr>
              <a:t>san</a:t>
            </a:r>
            <a:r>
              <a:rPr lang="en-US" sz="2000" dirty="0">
                <a:solidFill>
                  <a:srgbClr val="FF0000"/>
                </a:solidFill>
                <a:latin typeface="Gill Sans" charset="0"/>
                <a:ea typeface="Gill Sans" charset="0"/>
                <a:cs typeface="Gill Sans" charset="0"/>
              </a:rPr>
              <a:t> </a:t>
            </a:r>
            <a:r>
              <a:rPr lang="en-US" sz="2000" dirty="0" smtClean="0">
                <a:solidFill>
                  <a:srgbClr val="FF0000"/>
                </a:solidFill>
                <a:latin typeface="Gill Sans" charset="0"/>
                <a:ea typeface="Gill Sans" charset="0"/>
                <a:cs typeface="Gill Sans" charset="0"/>
              </a:rPr>
              <a:t>and Takeuchi san</a:t>
            </a:r>
            <a:r>
              <a:rPr lang="en-US" sz="2000" dirty="0" smtClean="0">
                <a:solidFill>
                  <a:srgbClr val="FF0000"/>
                </a:solidFill>
                <a:latin typeface="Gill Sans" charset="0"/>
                <a:ea typeface="Gill Sans" charset="0"/>
                <a:cs typeface="Gill Sans" charset="0"/>
              </a:rPr>
              <a:t> </a:t>
            </a:r>
            <a:endParaRPr lang="en-US" sz="2000" dirty="0">
              <a:solidFill>
                <a:srgbClr val="FF0000"/>
              </a:solidFill>
              <a:latin typeface="Gill Sans" charset="0"/>
              <a:ea typeface="Gill Sans" charset="0"/>
              <a:cs typeface="Gill Sans" charset="0"/>
            </a:endParaRPr>
          </a:p>
        </p:txBody>
      </p:sp>
      <p:pic>
        <p:nvPicPr>
          <p:cNvPr id="4" name="Picture 3"/>
          <p:cNvPicPr>
            <a:picLocks noChangeAspect="1"/>
          </p:cNvPicPr>
          <p:nvPr/>
        </p:nvPicPr>
        <p:blipFill>
          <a:blip r:embed="rId2"/>
          <a:stretch>
            <a:fillRect/>
          </a:stretch>
        </p:blipFill>
        <p:spPr>
          <a:xfrm rot="5400000">
            <a:off x="2113878" y="-110977"/>
            <a:ext cx="4916244" cy="8494589"/>
          </a:xfrm>
          <a:prstGeom prst="rect">
            <a:avLst/>
          </a:prstGeom>
        </p:spPr>
      </p:pic>
    </p:spTree>
    <p:extLst>
      <p:ext uri="{BB962C8B-B14F-4D97-AF65-F5344CB8AC3E}">
        <p14:creationId xmlns:p14="http://schemas.microsoft.com/office/powerpoint/2010/main" val="3462116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68118"/>
            <a:ext cx="9144000" cy="1325563"/>
          </a:xfrm>
        </p:spPr>
        <p:txBody>
          <a:bodyPr>
            <a:normAutofit/>
          </a:bodyPr>
          <a:lstStyle/>
          <a:p>
            <a:pPr algn="ctr"/>
            <a:r>
              <a:rPr lang="en-US" sz="3600" b="1" dirty="0" smtClean="0">
                <a:latin typeface="Gill Sans" charset="0"/>
                <a:ea typeface="Gill Sans" charset="0"/>
                <a:cs typeface="Gill Sans" charset="0"/>
              </a:rPr>
              <a:t>FRBs from a newborn BNS candidate</a:t>
            </a:r>
            <a:endParaRPr lang="en-US" sz="3600" b="1" dirty="0">
              <a:latin typeface="Gill Sans" charset="0"/>
              <a:ea typeface="Gill Sans" charset="0"/>
              <a:cs typeface="Gill Sans" charset="0"/>
            </a:endParaRPr>
          </a:p>
        </p:txBody>
      </p:sp>
      <p:sp>
        <p:nvSpPr>
          <p:cNvPr id="2" name="TextBox 1"/>
          <p:cNvSpPr txBox="1"/>
          <p:nvPr/>
        </p:nvSpPr>
        <p:spPr>
          <a:xfrm>
            <a:off x="365760" y="1200041"/>
            <a:ext cx="4674100" cy="400110"/>
          </a:xfrm>
          <a:prstGeom prst="rect">
            <a:avLst/>
          </a:prstGeom>
          <a:noFill/>
        </p:spPr>
        <p:txBody>
          <a:bodyPr wrap="none" rtlCol="0">
            <a:spAutoFit/>
          </a:bodyPr>
          <a:lstStyle/>
          <a:p>
            <a:r>
              <a:rPr lang="en-US" sz="2000" dirty="0" smtClean="0">
                <a:solidFill>
                  <a:srgbClr val="FF0000"/>
                </a:solidFill>
                <a:latin typeface="Gill Sans" charset="0"/>
                <a:ea typeface="Gill Sans" charset="0"/>
                <a:cs typeface="Gill Sans" charset="0"/>
              </a:rPr>
              <a:t>Searched by </a:t>
            </a:r>
            <a:r>
              <a:rPr lang="en-US" sz="2000" dirty="0" err="1" smtClean="0">
                <a:solidFill>
                  <a:srgbClr val="FF0000"/>
                </a:solidFill>
                <a:latin typeface="Gill Sans" charset="0"/>
                <a:ea typeface="Gill Sans" charset="0"/>
                <a:cs typeface="Gill Sans" charset="0"/>
              </a:rPr>
              <a:t>Terasawa</a:t>
            </a:r>
            <a:r>
              <a:rPr lang="en-US" sz="2000" dirty="0" smtClean="0">
                <a:solidFill>
                  <a:srgbClr val="FF0000"/>
                </a:solidFill>
                <a:latin typeface="Gill Sans" charset="0"/>
                <a:ea typeface="Gill Sans" charset="0"/>
                <a:cs typeface="Gill Sans" charset="0"/>
              </a:rPr>
              <a:t> </a:t>
            </a:r>
            <a:r>
              <a:rPr lang="en-US" sz="2000" dirty="0" smtClean="0">
                <a:solidFill>
                  <a:srgbClr val="FF0000"/>
                </a:solidFill>
                <a:latin typeface="Gill Sans" charset="0"/>
                <a:ea typeface="Gill Sans" charset="0"/>
                <a:cs typeface="Gill Sans" charset="0"/>
              </a:rPr>
              <a:t>san and Takeuchi san </a:t>
            </a:r>
            <a:endParaRPr lang="en-US" sz="2000" dirty="0">
              <a:solidFill>
                <a:srgbClr val="FF0000"/>
              </a:solidFill>
              <a:latin typeface="Gill Sans" charset="0"/>
              <a:ea typeface="Gill Sans" charset="0"/>
              <a:cs typeface="Gill Sans" charset="0"/>
            </a:endParaRPr>
          </a:p>
        </p:txBody>
      </p:sp>
      <p:pic>
        <p:nvPicPr>
          <p:cNvPr id="3" name="Picture 2"/>
          <p:cNvPicPr>
            <a:picLocks noChangeAspect="1"/>
          </p:cNvPicPr>
          <p:nvPr/>
        </p:nvPicPr>
        <p:blipFill>
          <a:blip r:embed="rId2"/>
          <a:stretch>
            <a:fillRect/>
          </a:stretch>
        </p:blipFill>
        <p:spPr>
          <a:xfrm rot="5400000">
            <a:off x="2005356" y="639634"/>
            <a:ext cx="5133286" cy="7204933"/>
          </a:xfrm>
          <a:prstGeom prst="rect">
            <a:avLst/>
          </a:prstGeom>
        </p:spPr>
      </p:pic>
    </p:spTree>
    <p:extLst>
      <p:ext uri="{BB962C8B-B14F-4D97-AF65-F5344CB8AC3E}">
        <p14:creationId xmlns:p14="http://schemas.microsoft.com/office/powerpoint/2010/main" val="1311466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4"/>
            <a:ext cx="9144000" cy="1325563"/>
          </a:xfrm>
        </p:spPr>
        <p:txBody>
          <a:bodyPr>
            <a:normAutofit/>
          </a:bodyPr>
          <a:lstStyle/>
          <a:p>
            <a:pPr algn="ctr"/>
            <a:r>
              <a:rPr lang="en-US" sz="4000" b="1" dirty="0" smtClean="0">
                <a:latin typeface="Gill Sans" charset="0"/>
                <a:ea typeface="Gill Sans" charset="0"/>
                <a:cs typeface="Gill Sans" charset="0"/>
              </a:rPr>
              <a:t>Powerful survey facilities online </a:t>
            </a:r>
            <a:endParaRPr lang="en-US" sz="4000" b="1" dirty="0">
              <a:latin typeface="Gill Sans" charset="0"/>
              <a:ea typeface="Gill Sans" charset="0"/>
              <a:cs typeface="Gill Sans" charset="0"/>
            </a:endParaRPr>
          </a:p>
        </p:txBody>
      </p:sp>
      <p:pic>
        <p:nvPicPr>
          <p:cNvPr id="3074" name="Picture 2" descr="http://chime.phas.ubc.ca/DJI_0009_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0" y="1495535"/>
            <a:ext cx="4762500" cy="2238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48440" y="1618645"/>
            <a:ext cx="4736810" cy="615553"/>
          </a:xfrm>
          <a:prstGeom prst="rect">
            <a:avLst/>
          </a:prstGeom>
          <a:noFill/>
        </p:spPr>
        <p:txBody>
          <a:bodyPr wrap="none" rtlCol="0">
            <a:spAutoFit/>
          </a:bodyPr>
          <a:lstStyle/>
          <a:p>
            <a:pPr algn="ctr"/>
            <a:r>
              <a:rPr lang="en-US" b="1" dirty="0" smtClean="0">
                <a:solidFill>
                  <a:srgbClr val="FFFF00"/>
                </a:solidFill>
                <a:latin typeface="Gill Sans" charset="0"/>
                <a:ea typeface="Gill Sans" charset="0"/>
                <a:cs typeface="Gill Sans" charset="0"/>
              </a:rPr>
              <a:t>CHIME</a:t>
            </a:r>
          </a:p>
          <a:p>
            <a:r>
              <a:rPr lang="en-US" sz="1600" dirty="0">
                <a:solidFill>
                  <a:srgbClr val="FFFF00"/>
                </a:solidFill>
                <a:latin typeface="Gill Sans" charset="0"/>
                <a:ea typeface="Gill Sans" charset="0"/>
                <a:cs typeface="Gill Sans" charset="0"/>
              </a:rPr>
              <a:t>The Canadian Hydrogen Intensity Mapping Experiment</a:t>
            </a:r>
          </a:p>
        </p:txBody>
      </p:sp>
      <p:pic>
        <p:nvPicPr>
          <p:cNvPr id="3076" name="Picture 4" descr="iew of the telescope looking w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268088"/>
            <a:ext cx="3803649" cy="28781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2365" y="1240142"/>
            <a:ext cx="3676712" cy="861774"/>
          </a:xfrm>
          <a:prstGeom prst="rect">
            <a:avLst/>
          </a:prstGeom>
          <a:noFill/>
        </p:spPr>
        <p:txBody>
          <a:bodyPr wrap="none" rtlCol="0">
            <a:spAutoFit/>
          </a:bodyPr>
          <a:lstStyle/>
          <a:p>
            <a:pPr algn="r"/>
            <a:r>
              <a:rPr lang="en-US" b="1" dirty="0">
                <a:solidFill>
                  <a:srgbClr val="FFFF00"/>
                </a:solidFill>
                <a:latin typeface="Gill Sans" charset="0"/>
                <a:ea typeface="Gill Sans" charset="0"/>
                <a:cs typeface="Gill Sans" charset="0"/>
              </a:rPr>
              <a:t>UTMOST </a:t>
            </a:r>
            <a:endParaRPr lang="en-US" sz="1600" dirty="0" smtClean="0">
              <a:solidFill>
                <a:srgbClr val="FFFF00"/>
              </a:solidFill>
              <a:latin typeface="Gill Sans" charset="0"/>
              <a:ea typeface="Gill Sans" charset="0"/>
              <a:cs typeface="Gill Sans" charset="0"/>
            </a:endParaRPr>
          </a:p>
          <a:p>
            <a:pPr algn="r"/>
            <a:r>
              <a:rPr lang="en-US" sz="1600" dirty="0" smtClean="0">
                <a:solidFill>
                  <a:srgbClr val="FFFF00"/>
                </a:solidFill>
                <a:latin typeface="Gill Sans" charset="0"/>
                <a:ea typeface="Gill Sans" charset="0"/>
                <a:cs typeface="Gill Sans" charset="0"/>
              </a:rPr>
              <a:t>an upgrade of the </a:t>
            </a:r>
            <a:r>
              <a:rPr lang="en-US" sz="1600" dirty="0" err="1" smtClean="0">
                <a:solidFill>
                  <a:srgbClr val="FFFF00"/>
                </a:solidFill>
                <a:latin typeface="Gill Sans" charset="0"/>
                <a:ea typeface="Gill Sans" charset="0"/>
                <a:cs typeface="Gill Sans" charset="0"/>
              </a:rPr>
              <a:t>Molonglo</a:t>
            </a:r>
            <a:r>
              <a:rPr lang="en-US" sz="1600" dirty="0" smtClean="0">
                <a:solidFill>
                  <a:srgbClr val="FFFF00"/>
                </a:solidFill>
                <a:latin typeface="Gill Sans" charset="0"/>
                <a:ea typeface="Gill Sans" charset="0"/>
                <a:cs typeface="Gill Sans" charset="0"/>
              </a:rPr>
              <a:t> Observatory </a:t>
            </a:r>
          </a:p>
          <a:p>
            <a:pPr algn="r"/>
            <a:r>
              <a:rPr lang="en-US" sz="1600" dirty="0" smtClean="0">
                <a:solidFill>
                  <a:srgbClr val="FFFF00"/>
                </a:solidFill>
                <a:latin typeface="Gill Sans" charset="0"/>
                <a:ea typeface="Gill Sans" charset="0"/>
                <a:cs typeface="Gill Sans" charset="0"/>
              </a:rPr>
              <a:t>Synthesis Telescope (MOST)</a:t>
            </a:r>
            <a:endParaRPr lang="en-US" sz="1600" dirty="0">
              <a:solidFill>
                <a:srgbClr val="FFFF00"/>
              </a:solidFill>
              <a:latin typeface="Gill Sans" charset="0"/>
              <a:ea typeface="Gill Sans" charset="0"/>
              <a:cs typeface="Gill Sans" charset="0"/>
            </a:endParaRPr>
          </a:p>
        </p:txBody>
      </p:sp>
      <p:pic>
        <p:nvPicPr>
          <p:cNvPr id="3078" name="Picture 6" descr="IRAX in the Karo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523" y="4428212"/>
            <a:ext cx="5859367" cy="21503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74650" y="5827787"/>
            <a:ext cx="5107424" cy="615553"/>
          </a:xfrm>
          <a:prstGeom prst="rect">
            <a:avLst/>
          </a:prstGeom>
          <a:noFill/>
        </p:spPr>
        <p:txBody>
          <a:bodyPr wrap="none" rtlCol="0">
            <a:spAutoFit/>
          </a:bodyPr>
          <a:lstStyle/>
          <a:p>
            <a:pPr algn="ctr"/>
            <a:r>
              <a:rPr lang="en-US" b="1" dirty="0" smtClean="0">
                <a:solidFill>
                  <a:srgbClr val="FFFF00"/>
                </a:solidFill>
                <a:latin typeface="Gill Sans" charset="0"/>
                <a:ea typeface="Gill Sans" charset="0"/>
                <a:cs typeface="Gill Sans" charset="0"/>
              </a:rPr>
              <a:t>HIRAX</a:t>
            </a:r>
          </a:p>
          <a:p>
            <a:r>
              <a:rPr lang="en-US" sz="1600" dirty="0" smtClean="0">
                <a:solidFill>
                  <a:srgbClr val="FFFF00"/>
                </a:solidFill>
                <a:latin typeface="Gill Sans" charset="0"/>
                <a:ea typeface="Gill Sans" charset="0"/>
                <a:cs typeface="Gill Sans" charset="0"/>
              </a:rPr>
              <a:t>The Hydrogen Intensity and Real-time Analysis </a:t>
            </a:r>
            <a:r>
              <a:rPr lang="en-US" sz="1600" dirty="0" err="1" smtClean="0">
                <a:solidFill>
                  <a:srgbClr val="FFFF00"/>
                </a:solidFill>
                <a:latin typeface="Gill Sans" charset="0"/>
                <a:ea typeface="Gill Sans" charset="0"/>
                <a:cs typeface="Gill Sans" charset="0"/>
              </a:rPr>
              <a:t>eXperiment</a:t>
            </a:r>
            <a:endParaRPr lang="en-US" sz="1600" dirty="0">
              <a:solidFill>
                <a:srgbClr val="FFFF00"/>
              </a:solidFill>
              <a:latin typeface="Gill Sans" charset="0"/>
              <a:ea typeface="Gill Sans" charset="0"/>
              <a:cs typeface="Gill Sans" charset="0"/>
            </a:endParaRPr>
          </a:p>
        </p:txBody>
      </p:sp>
    </p:spTree>
    <p:extLst>
      <p:ext uri="{BB962C8B-B14F-4D97-AF65-F5344CB8AC3E}">
        <p14:creationId xmlns:p14="http://schemas.microsoft.com/office/powerpoint/2010/main" val="8071353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4"/>
            <a:ext cx="9144000" cy="1325563"/>
          </a:xfrm>
        </p:spPr>
        <p:txBody>
          <a:bodyPr>
            <a:normAutofit/>
          </a:bodyPr>
          <a:lstStyle/>
          <a:p>
            <a:pPr algn="ctr"/>
            <a:r>
              <a:rPr lang="en-US" sz="3600" b="1" dirty="0" smtClean="0">
                <a:latin typeface="Gill Sans" charset="0"/>
                <a:ea typeface="Gill Sans" charset="0"/>
                <a:cs typeface="Gill Sans" charset="0"/>
              </a:rPr>
              <a:t>~10,000 FRBs in the coming decade(?)</a:t>
            </a:r>
            <a:endParaRPr lang="en-US" sz="3600" b="1" dirty="0">
              <a:latin typeface="Gill Sans" charset="0"/>
              <a:ea typeface="Gill Sans" charset="0"/>
              <a:cs typeface="Gill Sans" charset="0"/>
            </a:endParaRPr>
          </a:p>
        </p:txBody>
      </p:sp>
      <p:pic>
        <p:nvPicPr>
          <p:cNvPr id="3" name="Picture 2"/>
          <p:cNvPicPr>
            <a:picLocks noChangeAspect="1"/>
          </p:cNvPicPr>
          <p:nvPr/>
        </p:nvPicPr>
        <p:blipFill>
          <a:blip r:embed="rId2"/>
          <a:stretch>
            <a:fillRect/>
          </a:stretch>
        </p:blipFill>
        <p:spPr>
          <a:xfrm>
            <a:off x="1426378" y="1182539"/>
            <a:ext cx="6291244" cy="4275867"/>
          </a:xfrm>
          <a:prstGeom prst="rect">
            <a:avLst/>
          </a:prstGeom>
        </p:spPr>
      </p:pic>
      <p:sp>
        <p:nvSpPr>
          <p:cNvPr id="11" name="テキスト ボックス 9"/>
          <p:cNvSpPr txBox="1"/>
          <p:nvPr/>
        </p:nvSpPr>
        <p:spPr>
          <a:xfrm>
            <a:off x="2254250" y="2628948"/>
            <a:ext cx="1059106" cy="307777"/>
          </a:xfrm>
          <a:prstGeom prst="rect">
            <a:avLst/>
          </a:prstGeom>
          <a:solidFill>
            <a:srgbClr val="FFFF00"/>
          </a:solidFill>
        </p:spPr>
        <p:txBody>
          <a:bodyPr wrap="square" rtlCol="0">
            <a:spAutoFit/>
          </a:bodyPr>
          <a:lstStyle/>
          <a:p>
            <a:pPr algn="ctr"/>
            <a:r>
              <a:rPr lang="en-US" altLang="ja-JP" sz="1400" smtClean="0">
                <a:latin typeface="Gill Sans" charset="0"/>
                <a:ea typeface="Gill Sans" charset="0"/>
                <a:cs typeface="Gill Sans" charset="0"/>
              </a:rPr>
              <a:t>Chawla+ </a:t>
            </a:r>
            <a:r>
              <a:rPr lang="en-US" altLang="ja-JP" sz="1400" dirty="0" smtClean="0">
                <a:latin typeface="Gill Sans" charset="0"/>
                <a:ea typeface="Gill Sans" charset="0"/>
                <a:cs typeface="Gill Sans" charset="0"/>
              </a:rPr>
              <a:t>17</a:t>
            </a:r>
            <a:endParaRPr kumimoji="1" lang="ja-JP" altLang="en-US" sz="1400" dirty="0">
              <a:latin typeface="Gill Sans" charset="0"/>
              <a:ea typeface="Gill Sans" charset="0"/>
              <a:cs typeface="Gill Sans" charset="0"/>
            </a:endParaRPr>
          </a:p>
        </p:txBody>
      </p:sp>
      <p:sp>
        <p:nvSpPr>
          <p:cNvPr id="6" name="TextBox 5"/>
          <p:cNvSpPr txBox="1"/>
          <p:nvPr/>
        </p:nvSpPr>
        <p:spPr>
          <a:xfrm>
            <a:off x="227252" y="5813122"/>
            <a:ext cx="8689495" cy="830997"/>
          </a:xfrm>
          <a:prstGeom prst="rect">
            <a:avLst/>
          </a:prstGeom>
          <a:noFill/>
        </p:spPr>
        <p:txBody>
          <a:bodyPr wrap="none" rtlCol="0">
            <a:spAutoFit/>
          </a:bodyPr>
          <a:lstStyle/>
          <a:p>
            <a:pPr marL="285750" indent="-285750">
              <a:buFont typeface="Wingdings" charset="2"/>
              <a:buChar char="ü"/>
            </a:pPr>
            <a:r>
              <a:rPr lang="en-US" sz="2400" dirty="0" smtClean="0">
                <a:latin typeface="Gill Sans" charset="0"/>
                <a:ea typeface="Gill Sans" charset="0"/>
                <a:cs typeface="Gill Sans" charset="0"/>
              </a:rPr>
              <a:t>A large statistics </a:t>
            </a:r>
            <a:r>
              <a:rPr lang="en-US" sz="2400" dirty="0" smtClean="0">
                <a:latin typeface="Gill Sans" charset="0"/>
                <a:ea typeface="Gill Sans" charset="0"/>
                <a:cs typeface="Gill Sans" charset="0"/>
                <a:sym typeface="Wingdings"/>
              </a:rPr>
              <a:t> cosmological tool</a:t>
            </a:r>
          </a:p>
          <a:p>
            <a:pPr marL="285750" indent="-285750">
              <a:buFont typeface="Wingdings" charset="2"/>
              <a:buChar char="ü"/>
            </a:pPr>
            <a:r>
              <a:rPr lang="en-US" sz="2400" dirty="0" smtClean="0">
                <a:latin typeface="Gill Sans" charset="0"/>
                <a:ea typeface="Gill Sans" charset="0"/>
                <a:cs typeface="Gill Sans" charset="0"/>
                <a:sym typeface="Wingdings"/>
              </a:rPr>
              <a:t>Some should be very nearby, say ~ 10 </a:t>
            </a:r>
            <a:r>
              <a:rPr lang="en-US" sz="2400" dirty="0" err="1" smtClean="0">
                <a:latin typeface="Gill Sans" charset="0"/>
                <a:ea typeface="Gill Sans" charset="0"/>
                <a:cs typeface="Gill Sans" charset="0"/>
                <a:sym typeface="Wingdings"/>
              </a:rPr>
              <a:t>Mpc</a:t>
            </a:r>
            <a:r>
              <a:rPr lang="en-US" sz="2400" dirty="0" smtClean="0">
                <a:latin typeface="Gill Sans" charset="0"/>
                <a:ea typeface="Gill Sans" charset="0"/>
                <a:cs typeface="Gill Sans" charset="0"/>
                <a:sym typeface="Wingdings"/>
              </a:rPr>
              <a:t>  source identification</a:t>
            </a:r>
            <a:endParaRPr lang="en-US" sz="2400" dirty="0">
              <a:latin typeface="Gill Sans" charset="0"/>
              <a:ea typeface="Gill Sans" charset="0"/>
              <a:cs typeface="Gill Sans" charset="0"/>
            </a:endParaRPr>
          </a:p>
        </p:txBody>
      </p:sp>
    </p:spTree>
    <p:extLst>
      <p:ext uri="{BB962C8B-B14F-4D97-AF65-F5344CB8AC3E}">
        <p14:creationId xmlns:p14="http://schemas.microsoft.com/office/powerpoint/2010/main" val="11191007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rb1708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2219" y="149226"/>
            <a:ext cx="3996530" cy="31972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reen Shot 2017-08-31 at 7.51.30 p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2219" y="3454316"/>
            <a:ext cx="3970321" cy="28988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1" y="149226"/>
            <a:ext cx="4940958" cy="53974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651" y="5645626"/>
            <a:ext cx="4838699" cy="945674"/>
          </a:xfrm>
          <a:prstGeom prst="rect">
            <a:avLst/>
          </a:prstGeom>
        </p:spPr>
      </p:pic>
      <p:sp>
        <p:nvSpPr>
          <p:cNvPr id="10" name="TextBox 9"/>
          <p:cNvSpPr txBox="1"/>
          <p:nvPr/>
        </p:nvSpPr>
        <p:spPr>
          <a:xfrm>
            <a:off x="4076330" y="1524495"/>
            <a:ext cx="803425" cy="1323439"/>
          </a:xfrm>
          <a:prstGeom prst="rect">
            <a:avLst/>
          </a:prstGeom>
          <a:noFill/>
        </p:spPr>
        <p:txBody>
          <a:bodyPr wrap="none" rtlCol="0">
            <a:spAutoFit/>
          </a:bodyPr>
          <a:lstStyle/>
          <a:p>
            <a:r>
              <a:rPr lang="en-US" sz="8000" smtClean="0">
                <a:solidFill>
                  <a:srgbClr val="FF0000"/>
                </a:solidFill>
                <a:latin typeface="Gill Sans" charset="0"/>
                <a:ea typeface="Gill Sans" charset="0"/>
                <a:cs typeface="Gill Sans" charset="0"/>
              </a:rPr>
              <a:t>!?</a:t>
            </a:r>
            <a:endParaRPr lang="en-US" sz="8000">
              <a:solidFill>
                <a:srgbClr val="FF0000"/>
              </a:solidFill>
              <a:latin typeface="Gill Sans" charset="0"/>
              <a:ea typeface="Gill Sans" charset="0"/>
              <a:cs typeface="Gill Sans" charset="0"/>
            </a:endParaRPr>
          </a:p>
        </p:txBody>
      </p:sp>
      <p:cxnSp>
        <p:nvCxnSpPr>
          <p:cNvPr id="12" name="Straight Connector 11"/>
          <p:cNvCxnSpPr/>
          <p:nvPr/>
        </p:nvCxnSpPr>
        <p:spPr>
          <a:xfrm flipV="1">
            <a:off x="617892" y="5128176"/>
            <a:ext cx="2878343" cy="32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911525" y="6461042"/>
            <a:ext cx="968230" cy="3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20651" y="6591300"/>
            <a:ext cx="1761937" cy="3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0674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Gill Sans" charset="0"/>
                <a:ea typeface="Gill Sans" charset="0"/>
                <a:cs typeface="Gill Sans" charset="0"/>
              </a:rPr>
              <a:t>C</a:t>
            </a:r>
            <a:r>
              <a:rPr lang="en-US" b="1" dirty="0" smtClean="0">
                <a:latin typeface="Gill Sans" charset="0"/>
                <a:ea typeface="Gill Sans" charset="0"/>
                <a:cs typeface="Gill Sans" charset="0"/>
              </a:rPr>
              <a:t>loser is better</a:t>
            </a:r>
            <a:endParaRPr lang="en-US" b="1" dirty="0">
              <a:latin typeface="Gill Sans" charset="0"/>
              <a:ea typeface="Gill Sans" charset="0"/>
              <a:cs typeface="Gill Sans" charset="0"/>
            </a:endParaRPr>
          </a:p>
        </p:txBody>
      </p:sp>
      <p:sp>
        <p:nvSpPr>
          <p:cNvPr id="3" name="Content Placeholder 2"/>
          <p:cNvSpPr>
            <a:spLocks noGrp="1"/>
          </p:cNvSpPr>
          <p:nvPr>
            <p:ph idx="1"/>
          </p:nvPr>
        </p:nvSpPr>
        <p:spPr/>
        <p:txBody>
          <a:bodyPr/>
          <a:lstStyle/>
          <a:p>
            <a:r>
              <a:rPr lang="en-US" dirty="0" smtClean="0">
                <a:latin typeface="Gill Sans" charset="0"/>
                <a:ea typeface="Gill Sans" charset="0"/>
                <a:cs typeface="Gill Sans" charset="0"/>
              </a:rPr>
              <a:t>A larger S/N </a:t>
            </a:r>
            <a:r>
              <a:rPr lang="en-US" dirty="0" smtClean="0">
                <a:latin typeface="Gill Sans" charset="0"/>
                <a:ea typeface="Gill Sans" charset="0"/>
                <a:cs typeface="Gill Sans" charset="0"/>
                <a:sym typeface="Wingdings"/>
              </a:rPr>
              <a:t> more detailed LC and spectrum</a:t>
            </a:r>
          </a:p>
          <a:p>
            <a:r>
              <a:rPr lang="en-US" dirty="0" smtClean="0">
                <a:latin typeface="Gill Sans" charset="0"/>
                <a:ea typeface="Gill Sans" charset="0"/>
                <a:cs typeface="Gill Sans" charset="0"/>
                <a:sym typeface="Wingdings"/>
              </a:rPr>
              <a:t>Non-radio counterpart too? (e.g., X rays)</a:t>
            </a:r>
            <a:endParaRPr lang="en-US" dirty="0">
              <a:latin typeface="Gill Sans" charset="0"/>
              <a:ea typeface="Gill Sans" charset="0"/>
              <a:cs typeface="Gill Sans" charset="0"/>
            </a:endParaRPr>
          </a:p>
        </p:txBody>
      </p:sp>
      <p:sp>
        <p:nvSpPr>
          <p:cNvPr id="4" name="AutoShape 2" descr="mage result for &quot;closer look&quot;"/>
          <p:cNvSpPr>
            <a:spLocks noChangeAspect="1" noChangeArrowheads="1"/>
          </p:cNvSpPr>
          <p:nvPr/>
        </p:nvSpPr>
        <p:spPr bwMode="auto">
          <a:xfrm>
            <a:off x="0" y="0"/>
            <a:ext cx="6286500" cy="3924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descr="http://www.nhaustralia.com.au/blogcontent/wp-content/uploads/2014/03/Closer-Look-PowerView-PowerPiv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921" y="2988629"/>
            <a:ext cx="5149424" cy="3214489"/>
          </a:xfrm>
          <a:prstGeom prst="rect">
            <a:avLst/>
          </a:prstGeom>
          <a:solidFill>
            <a:schemeClr val="bg1"/>
          </a:solidFill>
        </p:spPr>
      </p:pic>
      <p:sp>
        <p:nvSpPr>
          <p:cNvPr id="5" name="Frame 4"/>
          <p:cNvSpPr/>
          <p:nvPr/>
        </p:nvSpPr>
        <p:spPr>
          <a:xfrm>
            <a:off x="2064856" y="2924740"/>
            <a:ext cx="5350585" cy="3387159"/>
          </a:xfrm>
          <a:prstGeom prst="fram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05686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758"/>
            <a:ext cx="9144000" cy="1325563"/>
          </a:xfrm>
        </p:spPr>
        <p:txBody>
          <a:bodyPr>
            <a:normAutofit/>
          </a:bodyPr>
          <a:lstStyle/>
          <a:p>
            <a:pPr algn="ctr"/>
            <a:r>
              <a:rPr lang="en-US" sz="4000" b="1" dirty="0" smtClean="0">
                <a:latin typeface="Gill Sans" charset="0"/>
                <a:ea typeface="Gill Sans" charset="0"/>
                <a:cs typeface="Gill Sans" charset="0"/>
              </a:rPr>
              <a:t>Watching Virgo Project (?)</a:t>
            </a:r>
            <a:endParaRPr lang="en-US" sz="4000" b="1" dirty="0">
              <a:latin typeface="Gill Sans" charset="0"/>
              <a:ea typeface="Gill Sans" charset="0"/>
              <a:cs typeface="Gill Sans" charset="0"/>
            </a:endParaRPr>
          </a:p>
        </p:txBody>
      </p:sp>
      <p:pic>
        <p:nvPicPr>
          <p:cNvPr id="6" name="Picture 2" descr="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57" y="1657717"/>
            <a:ext cx="4519024" cy="34886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4520" y="1695762"/>
            <a:ext cx="2430474" cy="461665"/>
          </a:xfrm>
          <a:prstGeom prst="rect">
            <a:avLst/>
          </a:prstGeom>
          <a:noFill/>
        </p:spPr>
        <p:txBody>
          <a:bodyPr wrap="none" rtlCol="0">
            <a:spAutoFit/>
          </a:bodyPr>
          <a:lstStyle/>
          <a:p>
            <a:r>
              <a:rPr lang="en-US" sz="2400" dirty="0" smtClean="0">
                <a:solidFill>
                  <a:srgbClr val="FFFF00"/>
                </a:solidFill>
                <a:latin typeface="Gill Sans" charset="0"/>
                <a:ea typeface="Gill Sans" charset="0"/>
                <a:cs typeface="Gill Sans" charset="0"/>
              </a:rPr>
              <a:t>~ 10 </a:t>
            </a:r>
            <a:r>
              <a:rPr lang="en-US" sz="2400" dirty="0" err="1" smtClean="0">
                <a:solidFill>
                  <a:srgbClr val="FFFF00"/>
                </a:solidFill>
                <a:latin typeface="Gill Sans" charset="0"/>
                <a:ea typeface="Gill Sans" charset="0"/>
                <a:cs typeface="Gill Sans" charset="0"/>
              </a:rPr>
              <a:t>deg</a:t>
            </a:r>
            <a:r>
              <a:rPr lang="en-US" sz="2400" dirty="0" smtClean="0">
                <a:solidFill>
                  <a:srgbClr val="FFFF00"/>
                </a:solidFill>
                <a:latin typeface="Gill Sans" charset="0"/>
                <a:ea typeface="Gill Sans" charset="0"/>
                <a:cs typeface="Gill Sans" charset="0"/>
              </a:rPr>
              <a:t> x 10 </a:t>
            </a:r>
            <a:r>
              <a:rPr lang="en-US" sz="2400" dirty="0" err="1" smtClean="0">
                <a:solidFill>
                  <a:srgbClr val="FFFF00"/>
                </a:solidFill>
                <a:latin typeface="Gill Sans" charset="0"/>
                <a:ea typeface="Gill Sans" charset="0"/>
                <a:cs typeface="Gill Sans" charset="0"/>
              </a:rPr>
              <a:t>deg</a:t>
            </a:r>
            <a:endParaRPr lang="en-US" sz="2400" dirty="0">
              <a:solidFill>
                <a:srgbClr val="FFFF00"/>
              </a:solidFill>
              <a:latin typeface="Gill Sans" charset="0"/>
              <a:ea typeface="Gill Sans" charset="0"/>
              <a:cs typeface="Gill Sans" charset="0"/>
            </a:endParaRPr>
          </a:p>
        </p:txBody>
      </p:sp>
      <p:sp>
        <p:nvSpPr>
          <p:cNvPr id="8" name="TextBox 7"/>
          <p:cNvSpPr txBox="1"/>
          <p:nvPr/>
        </p:nvSpPr>
        <p:spPr>
          <a:xfrm>
            <a:off x="454520" y="2157427"/>
            <a:ext cx="3110147" cy="461665"/>
          </a:xfrm>
          <a:prstGeom prst="rect">
            <a:avLst/>
          </a:prstGeom>
          <a:noFill/>
        </p:spPr>
        <p:txBody>
          <a:bodyPr wrap="none" rtlCol="0">
            <a:spAutoFit/>
          </a:bodyPr>
          <a:lstStyle/>
          <a:p>
            <a:r>
              <a:rPr lang="en-US" sz="2400" dirty="0" smtClean="0">
                <a:solidFill>
                  <a:srgbClr val="FFFF00"/>
                </a:solidFill>
                <a:latin typeface="Gill Sans" charset="0"/>
                <a:ea typeface="Gill Sans" charset="0"/>
                <a:cs typeface="Gill Sans" charset="0"/>
              </a:rPr>
              <a:t>~ 15 </a:t>
            </a:r>
            <a:r>
              <a:rPr lang="en-US" sz="2400" dirty="0" err="1" smtClean="0">
                <a:solidFill>
                  <a:srgbClr val="FFFF00"/>
                </a:solidFill>
                <a:latin typeface="Gill Sans" charset="0"/>
                <a:ea typeface="Gill Sans" charset="0"/>
                <a:cs typeface="Gill Sans" charset="0"/>
              </a:rPr>
              <a:t>Mpc</a:t>
            </a:r>
            <a:r>
              <a:rPr lang="en-US" sz="2400" dirty="0" smtClean="0">
                <a:solidFill>
                  <a:srgbClr val="FFFF00"/>
                </a:solidFill>
                <a:latin typeface="Gill Sans" charset="0"/>
                <a:ea typeface="Gill Sans" charset="0"/>
                <a:cs typeface="Gill Sans" charset="0"/>
              </a:rPr>
              <a:t> to the center</a:t>
            </a:r>
            <a:endParaRPr lang="en-US" sz="2400" dirty="0">
              <a:solidFill>
                <a:srgbClr val="FFFF00"/>
              </a:solidFill>
              <a:latin typeface="Gill Sans" charset="0"/>
              <a:ea typeface="Gill Sans" charset="0"/>
              <a:cs typeface="Gill Sans" charset="0"/>
            </a:endParaRPr>
          </a:p>
        </p:txBody>
      </p:sp>
      <p:sp>
        <p:nvSpPr>
          <p:cNvPr id="9" name="TextBox 8"/>
          <p:cNvSpPr txBox="1"/>
          <p:nvPr/>
        </p:nvSpPr>
        <p:spPr>
          <a:xfrm>
            <a:off x="459977" y="5638097"/>
            <a:ext cx="8224046" cy="869469"/>
          </a:xfrm>
          <a:prstGeom prst="rect">
            <a:avLst/>
          </a:prstGeom>
          <a:noFill/>
        </p:spPr>
        <p:txBody>
          <a:bodyPr wrap="none" rtlCol="0">
            <a:spAutoFit/>
          </a:bodyPr>
          <a:lstStyle/>
          <a:p>
            <a:r>
              <a:rPr lang="en-US" sz="2000" dirty="0" smtClean="0">
                <a:latin typeface="Gill Sans" charset="0"/>
                <a:ea typeface="Gill Sans" charset="0"/>
                <a:cs typeface="Gill Sans" charset="0"/>
              </a:rPr>
              <a:t>Something in-between Crab GP and FRB may be there and could be detected</a:t>
            </a:r>
          </a:p>
          <a:p>
            <a:endParaRPr lang="en-US" sz="1050" dirty="0">
              <a:solidFill>
                <a:srgbClr val="FF0000"/>
              </a:solidFill>
              <a:latin typeface="Gill Sans" charset="0"/>
              <a:ea typeface="Gill Sans" charset="0"/>
              <a:cs typeface="Gill Sans" charset="0"/>
            </a:endParaRPr>
          </a:p>
          <a:p>
            <a:pPr algn="ctr"/>
            <a:r>
              <a:rPr lang="en-US" sz="2000" dirty="0" smtClean="0">
                <a:solidFill>
                  <a:srgbClr val="FF0000"/>
                </a:solidFill>
                <a:latin typeface="Gill Sans" charset="0"/>
                <a:ea typeface="Gill Sans" charset="0"/>
                <a:cs typeface="Gill Sans" charset="0"/>
                <a:sym typeface="Wingdings"/>
              </a:rPr>
              <a:t> Unveiling the population of extragalactic coherent radio bursts</a:t>
            </a:r>
            <a:endParaRPr lang="en-US" sz="2000" dirty="0">
              <a:solidFill>
                <a:srgbClr val="FF0000"/>
              </a:solidFill>
              <a:latin typeface="Gill Sans" charset="0"/>
              <a:ea typeface="Gill Sans" charset="0"/>
              <a:cs typeface="Gill Sans" charset="0"/>
            </a:endParaRPr>
          </a:p>
        </p:txBody>
      </p:sp>
      <p:sp>
        <p:nvSpPr>
          <p:cNvPr id="4" name="TextBox 3"/>
          <p:cNvSpPr txBox="1"/>
          <p:nvPr/>
        </p:nvSpPr>
        <p:spPr>
          <a:xfrm>
            <a:off x="368459" y="2845845"/>
            <a:ext cx="3647986" cy="2246769"/>
          </a:xfrm>
          <a:prstGeom prst="rect">
            <a:avLst/>
          </a:prstGeom>
          <a:noFill/>
        </p:spPr>
        <p:txBody>
          <a:bodyPr wrap="none" rtlCol="0">
            <a:spAutoFit/>
          </a:bodyPr>
          <a:lstStyle/>
          <a:p>
            <a:r>
              <a:rPr lang="en-US" sz="2000" dirty="0" smtClean="0">
                <a:solidFill>
                  <a:schemeClr val="bg1"/>
                </a:solidFill>
                <a:latin typeface="Gill Sans" charset="0"/>
                <a:ea typeface="Gill Sans" charset="0"/>
                <a:cs typeface="Gill Sans" charset="0"/>
              </a:rPr>
              <a:t>~ 250 large galaxies</a:t>
            </a:r>
          </a:p>
          <a:p>
            <a:r>
              <a:rPr lang="en-US" sz="2000" dirty="0" smtClean="0">
                <a:solidFill>
                  <a:schemeClr val="bg1"/>
                </a:solidFill>
                <a:latin typeface="Gill Sans" charset="0"/>
                <a:ea typeface="Gill Sans" charset="0"/>
                <a:cs typeface="Gill Sans" charset="0"/>
              </a:rPr>
              <a:t>~ a few core-collapse </a:t>
            </a:r>
            <a:r>
              <a:rPr lang="en-US" sz="2000" dirty="0" err="1" smtClean="0">
                <a:solidFill>
                  <a:schemeClr val="bg1"/>
                </a:solidFill>
                <a:latin typeface="Gill Sans" charset="0"/>
                <a:ea typeface="Gill Sans" charset="0"/>
                <a:cs typeface="Gill Sans" charset="0"/>
              </a:rPr>
              <a:t>SNe</a:t>
            </a:r>
            <a:r>
              <a:rPr lang="en-US" sz="2000" dirty="0" smtClean="0">
                <a:solidFill>
                  <a:schemeClr val="bg1"/>
                </a:solidFill>
                <a:latin typeface="Gill Sans" charset="0"/>
                <a:ea typeface="Gill Sans" charset="0"/>
                <a:cs typeface="Gill Sans" charset="0"/>
              </a:rPr>
              <a:t> in 1 </a:t>
            </a:r>
            <a:r>
              <a:rPr lang="en-US" sz="2000" dirty="0" err="1" smtClean="0">
                <a:solidFill>
                  <a:schemeClr val="bg1"/>
                </a:solidFill>
                <a:latin typeface="Gill Sans" charset="0"/>
                <a:ea typeface="Gill Sans" charset="0"/>
                <a:cs typeface="Gill Sans" charset="0"/>
              </a:rPr>
              <a:t>yr</a:t>
            </a:r>
            <a:endParaRPr lang="en-US" sz="2000" dirty="0" smtClean="0">
              <a:solidFill>
                <a:schemeClr val="bg1"/>
              </a:solidFill>
              <a:latin typeface="Gill Sans" charset="0"/>
              <a:ea typeface="Gill Sans" charset="0"/>
              <a:cs typeface="Gill Sans" charset="0"/>
            </a:endParaRPr>
          </a:p>
          <a:p>
            <a:r>
              <a:rPr lang="en-US" sz="2000" dirty="0" smtClean="0">
                <a:solidFill>
                  <a:schemeClr val="bg1"/>
                </a:solidFill>
                <a:latin typeface="Gill Sans" charset="0"/>
                <a:ea typeface="Gill Sans" charset="0"/>
                <a:cs typeface="Gill Sans" charset="0"/>
              </a:rPr>
              <a:t>~ a few ~1 </a:t>
            </a:r>
            <a:r>
              <a:rPr lang="en-US" sz="2000" dirty="0" err="1" smtClean="0">
                <a:solidFill>
                  <a:schemeClr val="bg1"/>
                </a:solidFill>
                <a:latin typeface="Gill Sans" charset="0"/>
                <a:ea typeface="Gill Sans" charset="0"/>
                <a:cs typeface="Gill Sans" charset="0"/>
              </a:rPr>
              <a:t>yr</a:t>
            </a:r>
            <a:r>
              <a:rPr lang="en-US" sz="2000" dirty="0" smtClean="0">
                <a:solidFill>
                  <a:schemeClr val="bg1"/>
                </a:solidFill>
                <a:latin typeface="Gill Sans" charset="0"/>
                <a:ea typeface="Gill Sans" charset="0"/>
                <a:cs typeface="Gill Sans" charset="0"/>
              </a:rPr>
              <a:t> old NSs </a:t>
            </a:r>
          </a:p>
          <a:p>
            <a:r>
              <a:rPr lang="en-US" sz="2000" dirty="0" smtClean="0">
                <a:solidFill>
                  <a:schemeClr val="bg1"/>
                </a:solidFill>
                <a:latin typeface="Gill Sans" charset="0"/>
                <a:ea typeface="Gill Sans" charset="0"/>
                <a:cs typeface="Gill Sans" charset="0"/>
              </a:rPr>
              <a:t>~ a few 10 of ~10 </a:t>
            </a:r>
            <a:r>
              <a:rPr lang="en-US" sz="2000" dirty="0" err="1" smtClean="0">
                <a:solidFill>
                  <a:schemeClr val="bg1"/>
                </a:solidFill>
                <a:latin typeface="Gill Sans" charset="0"/>
                <a:ea typeface="Gill Sans" charset="0"/>
                <a:cs typeface="Gill Sans" charset="0"/>
              </a:rPr>
              <a:t>yrs</a:t>
            </a:r>
            <a:r>
              <a:rPr lang="en-US" sz="2000" dirty="0" smtClean="0">
                <a:solidFill>
                  <a:schemeClr val="bg1"/>
                </a:solidFill>
                <a:latin typeface="Gill Sans" charset="0"/>
                <a:ea typeface="Gill Sans" charset="0"/>
                <a:cs typeface="Gill Sans" charset="0"/>
              </a:rPr>
              <a:t> old NSs</a:t>
            </a:r>
          </a:p>
          <a:p>
            <a:r>
              <a:rPr lang="en-US" sz="2000" dirty="0" smtClean="0">
                <a:solidFill>
                  <a:schemeClr val="bg1"/>
                </a:solidFill>
                <a:latin typeface="Gill Sans" charset="0"/>
                <a:ea typeface="Gill Sans" charset="0"/>
                <a:cs typeface="Gill Sans" charset="0"/>
              </a:rPr>
              <a:t>~ a few 100 of ~100 </a:t>
            </a:r>
            <a:r>
              <a:rPr lang="en-US" sz="2000" dirty="0" err="1" smtClean="0">
                <a:solidFill>
                  <a:schemeClr val="bg1"/>
                </a:solidFill>
                <a:latin typeface="Gill Sans" charset="0"/>
                <a:ea typeface="Gill Sans" charset="0"/>
                <a:cs typeface="Gill Sans" charset="0"/>
              </a:rPr>
              <a:t>yrs</a:t>
            </a:r>
            <a:r>
              <a:rPr lang="en-US" sz="2000" dirty="0" smtClean="0">
                <a:solidFill>
                  <a:schemeClr val="bg1"/>
                </a:solidFill>
                <a:latin typeface="Gill Sans" charset="0"/>
                <a:ea typeface="Gill Sans" charset="0"/>
                <a:cs typeface="Gill Sans" charset="0"/>
              </a:rPr>
              <a:t> old NSs </a:t>
            </a:r>
          </a:p>
          <a:p>
            <a:r>
              <a:rPr lang="en-US" sz="2000" dirty="0" smtClean="0">
                <a:solidFill>
                  <a:schemeClr val="bg1"/>
                </a:solidFill>
                <a:latin typeface="Gill Sans" charset="0"/>
                <a:ea typeface="Gill Sans" charset="0"/>
                <a:cs typeface="Gill Sans" charset="0"/>
              </a:rPr>
              <a:t>~ a few 1000 of ~ </a:t>
            </a:r>
            <a:r>
              <a:rPr lang="en-US" sz="2000" dirty="0" err="1" smtClean="0">
                <a:solidFill>
                  <a:schemeClr val="bg1"/>
                </a:solidFill>
                <a:latin typeface="Gill Sans" charset="0"/>
                <a:ea typeface="Gill Sans" charset="0"/>
                <a:cs typeface="Gill Sans" charset="0"/>
              </a:rPr>
              <a:t>kyrs</a:t>
            </a:r>
            <a:r>
              <a:rPr lang="en-US" sz="2000" dirty="0" smtClean="0">
                <a:solidFill>
                  <a:schemeClr val="bg1"/>
                </a:solidFill>
                <a:latin typeface="Gill Sans" charset="0"/>
                <a:ea typeface="Gill Sans" charset="0"/>
                <a:cs typeface="Gill Sans" charset="0"/>
              </a:rPr>
              <a:t> old NSs</a:t>
            </a:r>
          </a:p>
          <a:p>
            <a:r>
              <a:rPr lang="is-IS" sz="2000" dirty="0" smtClean="0">
                <a:solidFill>
                  <a:schemeClr val="bg1"/>
                </a:solidFill>
                <a:latin typeface="Gill Sans" charset="0"/>
                <a:ea typeface="Gill Sans" charset="0"/>
                <a:cs typeface="Gill Sans" charset="0"/>
              </a:rPr>
              <a:t>…</a:t>
            </a:r>
            <a:endParaRPr lang="en-US" sz="2000" dirty="0" smtClean="0">
              <a:solidFill>
                <a:schemeClr val="bg1"/>
              </a:solidFill>
              <a:latin typeface="Gill Sans" charset="0"/>
              <a:ea typeface="Gill Sans" charset="0"/>
              <a:cs typeface="Gill Sans" charset="0"/>
            </a:endParaRPr>
          </a:p>
        </p:txBody>
      </p:sp>
      <p:sp>
        <p:nvSpPr>
          <p:cNvPr id="11" name="AutoShape 2" descr="mage result for SN1986J"/>
          <p:cNvSpPr>
            <a:spLocks noChangeAspect="1" noChangeArrowheads="1"/>
          </p:cNvSpPr>
          <p:nvPr/>
        </p:nvSpPr>
        <p:spPr bwMode="auto">
          <a:xfrm>
            <a:off x="0" y="0"/>
            <a:ext cx="4429125" cy="5000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ttp://www.nrao.edu/pr/2004/sn1986j/sn1986j.close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249" y="1424321"/>
            <a:ext cx="3547930" cy="40057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353182" y="1441574"/>
            <a:ext cx="1574342" cy="461665"/>
          </a:xfrm>
          <a:prstGeom prst="rect">
            <a:avLst/>
          </a:prstGeom>
          <a:noFill/>
        </p:spPr>
        <p:txBody>
          <a:bodyPr wrap="none" rtlCol="0">
            <a:spAutoFit/>
          </a:bodyPr>
          <a:lstStyle/>
          <a:p>
            <a:r>
              <a:rPr lang="en-US" sz="2400" smtClean="0">
                <a:solidFill>
                  <a:srgbClr val="FFFF00"/>
                </a:solidFill>
              </a:rPr>
              <a:t>e.g., 1986J </a:t>
            </a:r>
            <a:endParaRPr lang="en-US" sz="2400">
              <a:solidFill>
                <a:srgbClr val="FFFF00"/>
              </a:solidFill>
            </a:endParaRPr>
          </a:p>
        </p:txBody>
      </p:sp>
      <p:sp>
        <p:nvSpPr>
          <p:cNvPr id="14" name="TextBox 13"/>
          <p:cNvSpPr txBox="1"/>
          <p:nvPr/>
        </p:nvSpPr>
        <p:spPr>
          <a:xfrm>
            <a:off x="5393118" y="4417635"/>
            <a:ext cx="1502334" cy="400110"/>
          </a:xfrm>
          <a:prstGeom prst="rect">
            <a:avLst/>
          </a:prstGeom>
          <a:noFill/>
        </p:spPr>
        <p:txBody>
          <a:bodyPr wrap="none" rtlCol="0">
            <a:spAutoFit/>
          </a:bodyPr>
          <a:lstStyle/>
          <a:p>
            <a:r>
              <a:rPr lang="en-US" sz="2000">
                <a:solidFill>
                  <a:srgbClr val="FFFF00"/>
                </a:solidFill>
                <a:latin typeface="Gill Sans" charset="0"/>
                <a:ea typeface="Gill Sans" charset="0"/>
                <a:cs typeface="Gill Sans" charset="0"/>
              </a:rPr>
              <a:t>@</a:t>
            </a:r>
            <a:r>
              <a:rPr lang="en-US" sz="2000" smtClean="0">
                <a:solidFill>
                  <a:srgbClr val="FFFF00"/>
                </a:solidFill>
                <a:latin typeface="Gill Sans" charset="0"/>
                <a:ea typeface="Gill Sans" charset="0"/>
                <a:cs typeface="Gill Sans" charset="0"/>
              </a:rPr>
              <a:t> ~ 10Mpc </a:t>
            </a:r>
            <a:endParaRPr lang="en-US" sz="2000">
              <a:solidFill>
                <a:srgbClr val="FFFF00"/>
              </a:solidFill>
              <a:latin typeface="Gill Sans" charset="0"/>
              <a:ea typeface="Gill Sans" charset="0"/>
              <a:cs typeface="Gill Sans" charset="0"/>
            </a:endParaRPr>
          </a:p>
        </p:txBody>
      </p:sp>
      <p:sp>
        <p:nvSpPr>
          <p:cNvPr id="15" name="TextBox 14"/>
          <p:cNvSpPr txBox="1"/>
          <p:nvPr/>
        </p:nvSpPr>
        <p:spPr>
          <a:xfrm>
            <a:off x="5393118" y="4909328"/>
            <a:ext cx="2595262" cy="400110"/>
          </a:xfrm>
          <a:prstGeom prst="rect">
            <a:avLst/>
          </a:prstGeom>
          <a:noFill/>
        </p:spPr>
        <p:txBody>
          <a:bodyPr wrap="none" rtlCol="0">
            <a:spAutoFit/>
          </a:bodyPr>
          <a:lstStyle/>
          <a:p>
            <a:r>
              <a:rPr lang="en-US" sz="2000" dirty="0">
                <a:solidFill>
                  <a:srgbClr val="FFFF00"/>
                </a:solidFill>
                <a:latin typeface="Gill Sans" charset="0"/>
                <a:ea typeface="Gill Sans" charset="0"/>
                <a:cs typeface="Gill Sans" charset="0"/>
              </a:rPr>
              <a:t>p</a:t>
            </a:r>
            <a:r>
              <a:rPr lang="en-US" sz="2000" dirty="0" smtClean="0">
                <a:solidFill>
                  <a:srgbClr val="FFFF00"/>
                </a:solidFill>
                <a:latin typeface="Gill Sans" charset="0"/>
                <a:ea typeface="Gill Sans" charset="0"/>
                <a:cs typeface="Gill Sans" charset="0"/>
              </a:rPr>
              <a:t>ossible PSR signatures</a:t>
            </a:r>
            <a:endParaRPr lang="en-US" sz="2000" dirty="0">
              <a:solidFill>
                <a:srgbClr val="FFFF00"/>
              </a:solidFill>
              <a:latin typeface="Gill Sans" charset="0"/>
              <a:ea typeface="Gill Sans" charset="0"/>
              <a:cs typeface="Gill Sans" charset="0"/>
            </a:endParaRPr>
          </a:p>
        </p:txBody>
      </p:sp>
    </p:spTree>
    <p:extLst>
      <p:ext uri="{BB962C8B-B14F-4D97-AF65-F5344CB8AC3E}">
        <p14:creationId xmlns:p14="http://schemas.microsoft.com/office/powerpoint/2010/main" val="1527016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228" y="181834"/>
            <a:ext cx="8775124" cy="1325563"/>
          </a:xfrm>
        </p:spPr>
        <p:txBody>
          <a:bodyPr>
            <a:normAutofit/>
          </a:bodyPr>
          <a:lstStyle/>
          <a:p>
            <a:pPr algn="ctr"/>
            <a:r>
              <a:rPr lang="en-US" sz="5400" b="1" dirty="0" smtClean="0">
                <a:latin typeface="Gill Sans" charset="0"/>
                <a:ea typeface="Gill Sans" charset="0"/>
                <a:cs typeface="Gill Sans" charset="0"/>
              </a:rPr>
              <a:t>Fast radio bursts</a:t>
            </a:r>
            <a:endParaRPr lang="en-US" sz="5400" b="1" dirty="0">
              <a:latin typeface="Gill Sans" charset="0"/>
              <a:ea typeface="Gill Sans" charset="0"/>
              <a:cs typeface="Gill Sans" charset="0"/>
            </a:endParaRPr>
          </a:p>
        </p:txBody>
      </p:sp>
      <p:sp>
        <p:nvSpPr>
          <p:cNvPr id="3" name="Content Placeholder 2"/>
          <p:cNvSpPr>
            <a:spLocks noGrp="1"/>
          </p:cNvSpPr>
          <p:nvPr>
            <p:ph idx="1"/>
          </p:nvPr>
        </p:nvSpPr>
        <p:spPr>
          <a:xfrm>
            <a:off x="192228" y="1507397"/>
            <a:ext cx="3617772" cy="4351338"/>
          </a:xfrm>
        </p:spPr>
        <p:txBody>
          <a:bodyPr>
            <a:normAutofit/>
          </a:bodyPr>
          <a:lstStyle/>
          <a:p>
            <a:pPr algn="just"/>
            <a:r>
              <a:rPr lang="en-US" altLang="ja-JP" sz="2000" i="1" dirty="0" err="1" smtClean="0">
                <a:latin typeface="Gill Sans" charset="0"/>
                <a:ea typeface="Gill Sans" charset="0"/>
                <a:cs typeface="Gill Sans" charset="0"/>
              </a:rPr>
              <a:t>τ</a:t>
            </a:r>
            <a:r>
              <a:rPr lang="en-US" sz="2000" i="1" dirty="0" smtClean="0">
                <a:latin typeface="Gill Sans" charset="0"/>
                <a:ea typeface="Gill Sans" charset="0"/>
                <a:cs typeface="Gill Sans" charset="0"/>
              </a:rPr>
              <a:t> </a:t>
            </a:r>
            <a:r>
              <a:rPr lang="en-US" sz="2000" dirty="0" smtClean="0">
                <a:latin typeface="Gill Sans" charset="0"/>
                <a:ea typeface="Gill Sans" charset="0"/>
                <a:cs typeface="Gill Sans" charset="0"/>
              </a:rPr>
              <a:t>~1-10 </a:t>
            </a:r>
            <a:r>
              <a:rPr lang="en-US" sz="2000" dirty="0" err="1" smtClean="0">
                <a:latin typeface="Gill Sans" charset="0"/>
                <a:ea typeface="Gill Sans" charset="0"/>
                <a:cs typeface="Gill Sans" charset="0"/>
              </a:rPr>
              <a:t>ms</a:t>
            </a:r>
            <a:endParaRPr lang="en-US" sz="2000" dirty="0" smtClean="0">
              <a:latin typeface="Gill Sans" charset="0"/>
              <a:ea typeface="Gill Sans" charset="0"/>
              <a:cs typeface="Gill Sans" charset="0"/>
            </a:endParaRPr>
          </a:p>
          <a:p>
            <a:pPr algn="just"/>
            <a:r>
              <a:rPr lang="en-US" sz="2000" i="1" dirty="0" err="1" smtClean="0">
                <a:latin typeface="Gill Sans" charset="0"/>
                <a:ea typeface="Gill Sans" charset="0"/>
                <a:cs typeface="Gill Sans" charset="0"/>
              </a:rPr>
              <a:t>S</a:t>
            </a:r>
            <a:r>
              <a:rPr lang="en-US" altLang="ja-JP" sz="2000" i="1" baseline="-25000" dirty="0" err="1" smtClean="0">
                <a:latin typeface="Gill Sans" charset="0"/>
                <a:ea typeface="Gill Sans" charset="0"/>
                <a:cs typeface="Gill Sans" charset="0"/>
              </a:rPr>
              <a:t>ν</a:t>
            </a:r>
            <a:r>
              <a:rPr lang="en-US" sz="2000" dirty="0" smtClean="0">
                <a:latin typeface="Gill Sans" charset="0"/>
                <a:ea typeface="Gill Sans" charset="0"/>
                <a:cs typeface="Gill Sans" charset="0"/>
              </a:rPr>
              <a:t> ~ 0.1-1 </a:t>
            </a:r>
            <a:r>
              <a:rPr lang="en-US" sz="2000" dirty="0" err="1" smtClean="0">
                <a:latin typeface="Gill Sans" charset="0"/>
                <a:ea typeface="Gill Sans" charset="0"/>
                <a:cs typeface="Gill Sans" charset="0"/>
              </a:rPr>
              <a:t>Jy</a:t>
            </a:r>
            <a:endParaRPr lang="en-US" sz="2000" dirty="0" smtClean="0">
              <a:latin typeface="Gill Sans" charset="0"/>
              <a:ea typeface="Gill Sans" charset="0"/>
              <a:cs typeface="Gill Sans" charset="0"/>
            </a:endParaRPr>
          </a:p>
          <a:p>
            <a:pPr algn="just"/>
            <a:r>
              <a:rPr lang="en-US" altLang="ja-JP" sz="2000" i="1" dirty="0" err="1" smtClean="0">
                <a:latin typeface="Gill Sans" charset="0"/>
                <a:ea typeface="Gill Sans" charset="0"/>
                <a:cs typeface="Gill Sans" charset="0"/>
              </a:rPr>
              <a:t>ν</a:t>
            </a:r>
            <a:r>
              <a:rPr lang="en-US" sz="2000" dirty="0" smtClean="0">
                <a:latin typeface="Gill Sans" charset="0"/>
                <a:ea typeface="Gill Sans" charset="0"/>
                <a:cs typeface="Gill Sans" charset="0"/>
              </a:rPr>
              <a:t> ~ GHz </a:t>
            </a:r>
          </a:p>
          <a:p>
            <a:r>
              <a:rPr lang="en-US" sz="2000" dirty="0" smtClean="0">
                <a:latin typeface="Gill Sans" charset="0"/>
                <a:ea typeface="Gill Sans" charset="0"/>
                <a:cs typeface="Gill Sans" charset="0"/>
              </a:rPr>
              <a:t>event rate ~ 10</a:t>
            </a:r>
            <a:r>
              <a:rPr lang="en-US" sz="2000" baseline="30000" dirty="0" smtClean="0">
                <a:latin typeface="Gill Sans" charset="0"/>
                <a:ea typeface="Gill Sans" charset="0"/>
                <a:cs typeface="Gill Sans" charset="0"/>
              </a:rPr>
              <a:t>3</a:t>
            </a:r>
            <a:r>
              <a:rPr lang="en-US" sz="2000" dirty="0" smtClean="0">
                <a:latin typeface="Gill Sans" charset="0"/>
                <a:ea typeface="Gill Sans" charset="0"/>
                <a:cs typeface="Gill Sans" charset="0"/>
              </a:rPr>
              <a:t> day</a:t>
            </a:r>
            <a:r>
              <a:rPr lang="en-US" sz="2000" baseline="30000" dirty="0" smtClean="0">
                <a:latin typeface="Gill Sans" charset="0"/>
                <a:ea typeface="Gill Sans" charset="0"/>
                <a:cs typeface="Gill Sans" charset="0"/>
              </a:rPr>
              <a:t>-1 </a:t>
            </a:r>
            <a:r>
              <a:rPr lang="en-US" sz="2000" dirty="0" smtClean="0">
                <a:latin typeface="Gill Sans" charset="0"/>
                <a:ea typeface="Gill Sans" charset="0"/>
                <a:cs typeface="Gill Sans" charset="0"/>
              </a:rPr>
              <a:t>sky</a:t>
            </a:r>
            <a:r>
              <a:rPr lang="en-US" sz="2000" baseline="30000" dirty="0" smtClean="0">
                <a:latin typeface="Gill Sans" charset="0"/>
                <a:ea typeface="Gill Sans" charset="0"/>
                <a:cs typeface="Gill Sans" charset="0"/>
              </a:rPr>
              <a:t>-1</a:t>
            </a:r>
          </a:p>
          <a:p>
            <a:pPr algn="just"/>
            <a:r>
              <a:rPr lang="en-US" sz="2000" i="1" dirty="0">
                <a:latin typeface="Gill Sans" charset="0"/>
                <a:ea typeface="Gill Sans" charset="0"/>
                <a:cs typeface="Gill Sans" charset="0"/>
              </a:rPr>
              <a:t> </a:t>
            </a:r>
            <a:r>
              <a:rPr lang="en-US" altLang="ja-JP" sz="2000" i="1" dirty="0" err="1" smtClean="0">
                <a:solidFill>
                  <a:srgbClr val="FF0000"/>
                </a:solidFill>
                <a:latin typeface="Gill Sans" charset="0"/>
                <a:ea typeface="Gill Sans" charset="0"/>
                <a:cs typeface="Gill Sans" charset="0"/>
              </a:rPr>
              <a:t>δ</a:t>
            </a:r>
            <a:r>
              <a:rPr lang="en-US" sz="2000" i="1" dirty="0" err="1" smtClean="0">
                <a:solidFill>
                  <a:srgbClr val="FF0000"/>
                </a:solidFill>
                <a:latin typeface="Gill Sans" charset="0"/>
                <a:ea typeface="Gill Sans" charset="0"/>
                <a:cs typeface="Gill Sans" charset="0"/>
              </a:rPr>
              <a:t>t</a:t>
            </a:r>
            <a:r>
              <a:rPr lang="en-US" altLang="ja-JP" sz="2000" i="1" baseline="-25000" dirty="0" err="1" smtClean="0">
                <a:solidFill>
                  <a:srgbClr val="FF0000"/>
                </a:solidFill>
                <a:latin typeface="Gill Sans" charset="0"/>
                <a:ea typeface="Gill Sans" charset="0"/>
                <a:cs typeface="Gill Sans" charset="0"/>
              </a:rPr>
              <a:t>ν</a:t>
            </a:r>
            <a:r>
              <a:rPr lang="en-US" sz="2000" i="1" dirty="0" smtClean="0">
                <a:solidFill>
                  <a:srgbClr val="FF0000"/>
                </a:solidFill>
                <a:latin typeface="Gill Sans" charset="0"/>
                <a:ea typeface="Gill Sans" charset="0"/>
                <a:cs typeface="Gill Sans" charset="0"/>
              </a:rPr>
              <a:t> </a:t>
            </a:r>
            <a:r>
              <a:rPr lang="en-US" sz="2000" dirty="0" smtClean="0">
                <a:solidFill>
                  <a:srgbClr val="FF0000"/>
                </a:solidFill>
                <a:latin typeface="Gill Sans" charset="0"/>
                <a:ea typeface="Gill Sans" charset="0"/>
                <a:cs typeface="Gill Sans" charset="0"/>
              </a:rPr>
              <a:t>~ </a:t>
            </a:r>
            <a:r>
              <a:rPr lang="en-US" altLang="ja-JP" sz="2000" i="1" dirty="0" err="1" smtClean="0">
                <a:solidFill>
                  <a:srgbClr val="FF0000"/>
                </a:solidFill>
                <a:latin typeface="Gill Sans" charset="0"/>
                <a:ea typeface="Gill Sans" charset="0"/>
                <a:cs typeface="Gill Sans" charset="0"/>
              </a:rPr>
              <a:t>ν</a:t>
            </a:r>
            <a:r>
              <a:rPr lang="en-US" altLang="ja-JP" sz="2000" i="1" dirty="0">
                <a:solidFill>
                  <a:srgbClr val="FF0000"/>
                </a:solidFill>
                <a:latin typeface="Gill Sans" charset="0"/>
                <a:ea typeface="Gill Sans" charset="0"/>
                <a:cs typeface="Gill Sans" charset="0"/>
              </a:rPr>
              <a:t> </a:t>
            </a:r>
            <a:r>
              <a:rPr lang="en-US" altLang="ja-JP" sz="2000" i="1" baseline="30000" dirty="0" smtClean="0">
                <a:solidFill>
                  <a:srgbClr val="FF0000"/>
                </a:solidFill>
                <a:latin typeface="Gill Sans" charset="0"/>
                <a:ea typeface="Gill Sans" charset="0"/>
                <a:cs typeface="Gill Sans" charset="0"/>
              </a:rPr>
              <a:t>-2 </a:t>
            </a:r>
            <a:endParaRPr lang="en-US" altLang="ja-JP" sz="2000" dirty="0">
              <a:solidFill>
                <a:srgbClr val="FF0000"/>
              </a:solidFill>
              <a:latin typeface="Gill Sans" charset="0"/>
              <a:ea typeface="Gill Sans" charset="0"/>
              <a:cs typeface="Gill Sans" charset="0"/>
            </a:endParaRPr>
          </a:p>
          <a:p>
            <a:pPr algn="just"/>
            <a:r>
              <a:rPr lang="en-US" altLang="ja-JP" sz="2000" dirty="0" smtClean="0">
                <a:latin typeface="Gill Sans" charset="0"/>
                <a:ea typeface="Gill Sans" charset="0"/>
                <a:cs typeface="Gill Sans" charset="0"/>
              </a:rPr>
              <a:t> </a:t>
            </a:r>
            <a:r>
              <a:rPr lang="en-US" altLang="ja-JP" sz="2000" dirty="0" smtClean="0">
                <a:solidFill>
                  <a:srgbClr val="FF0000"/>
                </a:solidFill>
                <a:latin typeface="Gill Sans" charset="0"/>
                <a:ea typeface="Gill Sans" charset="0"/>
                <a:cs typeface="Gill Sans" charset="0"/>
              </a:rPr>
              <a:t>DM ~ 500-1000 cm</a:t>
            </a:r>
            <a:r>
              <a:rPr lang="en-US" altLang="ja-JP" sz="2000" baseline="30000" dirty="0" smtClean="0">
                <a:solidFill>
                  <a:srgbClr val="FF0000"/>
                </a:solidFill>
                <a:latin typeface="Gill Sans" charset="0"/>
                <a:ea typeface="Gill Sans" charset="0"/>
                <a:cs typeface="Gill Sans" charset="0"/>
              </a:rPr>
              <a:t>-3</a:t>
            </a:r>
            <a:r>
              <a:rPr lang="en-US" altLang="ja-JP" sz="2000" dirty="0" smtClean="0">
                <a:solidFill>
                  <a:srgbClr val="FF0000"/>
                </a:solidFill>
                <a:latin typeface="Gill Sans" charset="0"/>
                <a:ea typeface="Gill Sans" charset="0"/>
                <a:cs typeface="Gill Sans" charset="0"/>
              </a:rPr>
              <a:t> pc</a:t>
            </a:r>
          </a:p>
          <a:p>
            <a:pPr algn="just"/>
            <a:r>
              <a:rPr lang="en-US" sz="2000" dirty="0" smtClean="0">
                <a:latin typeface="Gill Sans" charset="0"/>
                <a:ea typeface="Gill Sans" charset="0"/>
                <a:cs typeface="Gill Sans" charset="0"/>
              </a:rPr>
              <a:t>~ 20-30 events so far with Parkes,  Arecibo, and GBT, but not with LOFAR</a:t>
            </a:r>
          </a:p>
          <a:p>
            <a:pPr algn="just"/>
            <a:r>
              <a:rPr lang="en-US" sz="2000" dirty="0" smtClean="0">
                <a:latin typeface="Gill Sans" charset="0"/>
                <a:ea typeface="Gill Sans" charset="0"/>
                <a:cs typeface="Gill Sans" charset="0"/>
              </a:rPr>
              <a:t>One is repeating (FRB121102)! </a:t>
            </a:r>
            <a:endParaRPr lang="en-US" sz="2000" dirty="0">
              <a:latin typeface="Gill Sans" charset="0"/>
              <a:ea typeface="Gill Sans" charset="0"/>
              <a:cs typeface="Gill Sans" charset="0"/>
            </a:endParaRPr>
          </a:p>
          <a:p>
            <a:endParaRPr lang="en-US" sz="2000" dirty="0" smtClean="0">
              <a:latin typeface="Gill Sans" charset="0"/>
              <a:ea typeface="Gill Sans" charset="0"/>
              <a:cs typeface="Gill Sans" charset="0"/>
            </a:endParaRPr>
          </a:p>
          <a:p>
            <a:endParaRPr lang="en-US" sz="2000" dirty="0">
              <a:latin typeface="Gill Sans" charset="0"/>
              <a:ea typeface="Gill Sans" charset="0"/>
              <a:cs typeface="Gill Sans" charset="0"/>
            </a:endParaRPr>
          </a:p>
          <a:p>
            <a:endParaRPr lang="en-US" sz="2000" dirty="0" smtClean="0">
              <a:latin typeface="Gill Sans" charset="0"/>
              <a:ea typeface="Gill Sans" charset="0"/>
              <a:cs typeface="Gill Sans" charset="0"/>
            </a:endParaRPr>
          </a:p>
          <a:p>
            <a:endParaRPr lang="en-US" sz="2000" dirty="0">
              <a:latin typeface="Gill Sans" charset="0"/>
              <a:ea typeface="Gill Sans" charset="0"/>
              <a:cs typeface="Gill Sans" charset="0"/>
            </a:endParaRPr>
          </a:p>
        </p:txBody>
      </p:sp>
      <p:pic>
        <p:nvPicPr>
          <p:cNvPr id="4" name="図 6"/>
          <p:cNvPicPr>
            <a:picLocks noChangeAspect="1"/>
          </p:cNvPicPr>
          <p:nvPr/>
        </p:nvPicPr>
        <p:blipFill>
          <a:blip r:embed="rId2"/>
          <a:stretch>
            <a:fillRect/>
          </a:stretch>
        </p:blipFill>
        <p:spPr>
          <a:xfrm>
            <a:off x="3976249" y="1600824"/>
            <a:ext cx="5164282" cy="3981030"/>
          </a:xfrm>
          <a:prstGeom prst="rect">
            <a:avLst/>
          </a:prstGeom>
        </p:spPr>
      </p:pic>
      <p:sp>
        <p:nvSpPr>
          <p:cNvPr id="6" name="Rectangle 5"/>
          <p:cNvSpPr/>
          <p:nvPr/>
        </p:nvSpPr>
        <p:spPr>
          <a:xfrm>
            <a:off x="491179" y="5952162"/>
            <a:ext cx="8177221" cy="523220"/>
          </a:xfrm>
          <a:prstGeom prst="rect">
            <a:avLst/>
          </a:prstGeom>
          <a:solidFill>
            <a:srgbClr val="FFFF00"/>
          </a:solidFill>
        </p:spPr>
        <p:txBody>
          <a:bodyPr wrap="square">
            <a:spAutoFit/>
          </a:bodyPr>
          <a:lstStyle/>
          <a:p>
            <a:r>
              <a:rPr lang="en-US" sz="1400" dirty="0" smtClean="0">
                <a:effectLst/>
                <a:latin typeface="Gill Sans" charset="0"/>
                <a:ea typeface="Gill Sans" charset="0"/>
                <a:cs typeface="Gill Sans" charset="0"/>
              </a:rPr>
              <a:t>Lorimer et al. 2007; Keane et al. 2012; Thornton et al. 2013; Burke-</a:t>
            </a:r>
            <a:r>
              <a:rPr lang="en-US" sz="1400" dirty="0" err="1" smtClean="0">
                <a:effectLst/>
                <a:latin typeface="Gill Sans" charset="0"/>
                <a:ea typeface="Gill Sans" charset="0"/>
                <a:cs typeface="Gill Sans" charset="0"/>
              </a:rPr>
              <a:t>Spolaor</a:t>
            </a:r>
            <a:r>
              <a:rPr lang="en-US" sz="1400" dirty="0" smtClean="0">
                <a:effectLst/>
                <a:latin typeface="Gill Sans" charset="0"/>
                <a:ea typeface="Gill Sans" charset="0"/>
                <a:cs typeface="Gill Sans" charset="0"/>
              </a:rPr>
              <a:t> &amp; Bannister 2014; </a:t>
            </a:r>
            <a:r>
              <a:rPr lang="en-US" sz="1400" dirty="0" err="1" smtClean="0">
                <a:effectLst/>
                <a:latin typeface="Gill Sans" charset="0"/>
                <a:ea typeface="Gill Sans" charset="0"/>
                <a:cs typeface="Gill Sans" charset="0"/>
              </a:rPr>
              <a:t>Spitler</a:t>
            </a:r>
            <a:r>
              <a:rPr lang="en-US" sz="1400" dirty="0" smtClean="0">
                <a:effectLst/>
                <a:latin typeface="Gill Sans" charset="0"/>
                <a:ea typeface="Gill Sans" charset="0"/>
                <a:cs typeface="Gill Sans" charset="0"/>
              </a:rPr>
              <a:t> et al. 2014; </a:t>
            </a:r>
          </a:p>
          <a:p>
            <a:r>
              <a:rPr lang="en-US" sz="1400" dirty="0" smtClean="0">
                <a:effectLst/>
                <a:latin typeface="Gill Sans" charset="0"/>
                <a:ea typeface="Gill Sans" charset="0"/>
                <a:cs typeface="Gill Sans" charset="0"/>
              </a:rPr>
              <a:t>Ravi, Shannon &amp; Jameson 2015; </a:t>
            </a:r>
            <a:r>
              <a:rPr lang="en-US" sz="1400" dirty="0" err="1" smtClean="0">
                <a:effectLst/>
                <a:latin typeface="Gill Sans" charset="0"/>
                <a:ea typeface="Gill Sans" charset="0"/>
                <a:cs typeface="Gill Sans" charset="0"/>
              </a:rPr>
              <a:t>Petroff</a:t>
            </a:r>
            <a:r>
              <a:rPr lang="en-US" sz="1400" dirty="0" smtClean="0">
                <a:effectLst/>
                <a:latin typeface="Gill Sans" charset="0"/>
                <a:ea typeface="Gill Sans" charset="0"/>
                <a:cs typeface="Gill Sans" charset="0"/>
              </a:rPr>
              <a:t> et al. 2015; Masui et al. 2015; Champion et al. 2015 </a:t>
            </a:r>
            <a:r>
              <a:rPr lang="is-IS" sz="1400" dirty="0" smtClean="0">
                <a:effectLst/>
                <a:latin typeface="Gill Sans" charset="0"/>
                <a:ea typeface="Gill Sans" charset="0"/>
                <a:cs typeface="Gill Sans" charset="0"/>
              </a:rPr>
              <a:t>…</a:t>
            </a:r>
            <a:r>
              <a:rPr lang="en-US" sz="1400" dirty="0" smtClean="0">
                <a:effectLst/>
                <a:latin typeface="Gill Sans" charset="0"/>
                <a:ea typeface="Gill Sans" charset="0"/>
                <a:cs typeface="Gill Sans" charset="0"/>
              </a:rPr>
              <a:t> </a:t>
            </a:r>
            <a:endParaRPr lang="en-US" sz="1400" dirty="0">
              <a:latin typeface="Gill Sans" charset="0"/>
              <a:ea typeface="Gill Sans" charset="0"/>
              <a:cs typeface="Gill Sans" charset="0"/>
            </a:endParaRPr>
          </a:p>
        </p:txBody>
      </p:sp>
    </p:spTree>
    <p:extLst>
      <p:ext uri="{BB962C8B-B14F-4D97-AF65-F5344CB8AC3E}">
        <p14:creationId xmlns:p14="http://schemas.microsoft.com/office/powerpoint/2010/main" val="15499800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latin typeface="Gill Sans" charset="0"/>
                <a:ea typeface="Gill Sans" charset="0"/>
                <a:cs typeface="Gill Sans" charset="0"/>
              </a:rPr>
              <a:t>Summary </a:t>
            </a:r>
            <a:endParaRPr lang="en-US" b="1">
              <a:latin typeface="Gill Sans" charset="0"/>
              <a:ea typeface="Gill Sans" charset="0"/>
              <a:cs typeface="Gill Sans" charset="0"/>
            </a:endParaRPr>
          </a:p>
        </p:txBody>
      </p:sp>
      <p:sp>
        <p:nvSpPr>
          <p:cNvPr id="3" name="Content Placeholder 2"/>
          <p:cNvSpPr>
            <a:spLocks noGrp="1"/>
          </p:cNvSpPr>
          <p:nvPr>
            <p:ph idx="1"/>
          </p:nvPr>
        </p:nvSpPr>
        <p:spPr/>
        <p:txBody>
          <a:bodyPr/>
          <a:lstStyle/>
          <a:p>
            <a:r>
              <a:rPr lang="en-US" dirty="0" smtClean="0">
                <a:latin typeface="Gill Sans" charset="0"/>
                <a:ea typeface="Gill Sans" charset="0"/>
                <a:cs typeface="Gill Sans" charset="0"/>
              </a:rPr>
              <a:t>Fast radio bursts so far </a:t>
            </a:r>
          </a:p>
          <a:p>
            <a:pPr lvl="1"/>
            <a:r>
              <a:rPr lang="en-US" dirty="0" smtClean="0">
                <a:latin typeface="Gill Sans" charset="0"/>
                <a:ea typeface="Gill Sans" charset="0"/>
                <a:cs typeface="Gill Sans" charset="0"/>
              </a:rPr>
              <a:t>Emission mechanism? – unknown</a:t>
            </a:r>
          </a:p>
          <a:p>
            <a:pPr lvl="1"/>
            <a:r>
              <a:rPr lang="en-US" dirty="0" smtClean="0">
                <a:latin typeface="Gill Sans" charset="0"/>
                <a:ea typeface="Gill Sans" charset="0"/>
                <a:cs typeface="Gill Sans" charset="0"/>
              </a:rPr>
              <a:t>Source? – unknown, but smells like young NSs</a:t>
            </a:r>
          </a:p>
          <a:p>
            <a:pPr lvl="1"/>
            <a:r>
              <a:rPr lang="en-US" dirty="0" smtClean="0">
                <a:latin typeface="Gill Sans" charset="0"/>
                <a:ea typeface="Gill Sans" charset="0"/>
                <a:cs typeface="Gill Sans" charset="0"/>
              </a:rPr>
              <a:t>Two classes (repeat or not)? – not sure</a:t>
            </a:r>
          </a:p>
          <a:p>
            <a:pPr lvl="1"/>
            <a:endParaRPr lang="en-US" dirty="0">
              <a:latin typeface="Gill Sans" charset="0"/>
              <a:ea typeface="Gill Sans" charset="0"/>
              <a:cs typeface="Gill Sans" charset="0"/>
            </a:endParaRPr>
          </a:p>
          <a:p>
            <a:r>
              <a:rPr lang="en-US" dirty="0" smtClean="0">
                <a:latin typeface="Gill Sans" charset="0"/>
                <a:ea typeface="Gill Sans" charset="0"/>
                <a:cs typeface="Gill Sans" charset="0"/>
              </a:rPr>
              <a:t>My bets </a:t>
            </a:r>
          </a:p>
          <a:p>
            <a:pPr lvl="1"/>
            <a:r>
              <a:rPr lang="en-US" dirty="0" smtClean="0">
                <a:latin typeface="Gill Sans" charset="0"/>
                <a:ea typeface="Gill Sans" charset="0"/>
                <a:cs typeface="Gill Sans" charset="0"/>
              </a:rPr>
              <a:t>The source(s) will be identified in the coming decade. </a:t>
            </a:r>
          </a:p>
          <a:p>
            <a:pPr lvl="1"/>
            <a:r>
              <a:rPr lang="en-US" dirty="0" smtClean="0">
                <a:latin typeface="Gill Sans" charset="0"/>
                <a:ea typeface="Gill Sans" charset="0"/>
                <a:cs typeface="Gill Sans" charset="0"/>
              </a:rPr>
              <a:t>Also their population will be revealed somehow.</a:t>
            </a:r>
          </a:p>
        </p:txBody>
      </p:sp>
    </p:spTree>
    <p:extLst>
      <p:ext uri="{BB962C8B-B14F-4D97-AF65-F5344CB8AC3E}">
        <p14:creationId xmlns:p14="http://schemas.microsoft.com/office/powerpoint/2010/main" val="2096897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9206"/>
            <a:ext cx="9144000" cy="1325563"/>
          </a:xfrm>
        </p:spPr>
        <p:txBody>
          <a:bodyPr>
            <a:normAutofit/>
          </a:bodyPr>
          <a:lstStyle/>
          <a:p>
            <a:pPr algn="ctr"/>
            <a:r>
              <a:rPr lang="en-US" b="1">
                <a:latin typeface="Gill Sans" charset="0"/>
                <a:ea typeface="Gill Sans" charset="0"/>
                <a:cs typeface="Gill Sans" charset="0"/>
              </a:rPr>
              <a:t>B</a:t>
            </a:r>
            <a:r>
              <a:rPr lang="en-US" b="1" smtClean="0">
                <a:latin typeface="Gill Sans" charset="0"/>
                <a:ea typeface="Gill Sans" charset="0"/>
                <a:cs typeface="Gill Sans" charset="0"/>
              </a:rPr>
              <a:t>asic </a:t>
            </a:r>
            <a:r>
              <a:rPr lang="en-US" b="1" dirty="0" smtClean="0">
                <a:latin typeface="Gill Sans" charset="0"/>
                <a:ea typeface="Gill Sans" charset="0"/>
                <a:cs typeface="Gill Sans" charset="0"/>
              </a:rPr>
              <a:t>properties </a:t>
            </a:r>
            <a:endParaRPr lang="en-US" b="1" dirty="0">
              <a:latin typeface="Gill Sans" charset="0"/>
              <a:ea typeface="Gill Sans" charset="0"/>
              <a:cs typeface="Gill Sans" charset="0"/>
            </a:endParaRPr>
          </a:p>
        </p:txBody>
      </p:sp>
      <p:sp>
        <p:nvSpPr>
          <p:cNvPr id="3" name="Content Placeholder 2"/>
          <p:cNvSpPr>
            <a:spLocks noGrp="1"/>
          </p:cNvSpPr>
          <p:nvPr>
            <p:ph idx="1"/>
          </p:nvPr>
        </p:nvSpPr>
        <p:spPr>
          <a:xfrm>
            <a:off x="275359" y="2074426"/>
            <a:ext cx="7886700" cy="5021987"/>
          </a:xfrm>
        </p:spPr>
        <p:txBody>
          <a:bodyPr>
            <a:normAutofit/>
          </a:bodyPr>
          <a:lstStyle/>
          <a:p>
            <a:r>
              <a:rPr lang="en-US" dirty="0">
                <a:latin typeface="Gill Sans" charset="0"/>
                <a:ea typeface="Gill Sans" charset="0"/>
                <a:cs typeface="Gill Sans" charset="0"/>
              </a:rPr>
              <a:t>If </a:t>
            </a:r>
            <a:r>
              <a:rPr lang="en-US" dirty="0" smtClean="0">
                <a:latin typeface="Gill Sans" charset="0"/>
                <a:ea typeface="Gill Sans" charset="0"/>
                <a:cs typeface="Gill Sans" charset="0"/>
              </a:rPr>
              <a:t>DM</a:t>
            </a:r>
            <a:r>
              <a:rPr lang="en-US" baseline="-25000" dirty="0" smtClean="0">
                <a:latin typeface="Gill Sans" charset="0"/>
                <a:ea typeface="Gill Sans" charset="0"/>
                <a:cs typeface="Gill Sans" charset="0"/>
              </a:rPr>
              <a:t>FRB</a:t>
            </a:r>
            <a:r>
              <a:rPr lang="en-US" dirty="0" smtClean="0">
                <a:latin typeface="Gill Sans" charset="0"/>
                <a:ea typeface="Gill Sans" charset="0"/>
                <a:cs typeface="Gill Sans" charset="0"/>
              </a:rPr>
              <a:t> </a:t>
            </a:r>
            <a:r>
              <a:rPr lang="en-US" dirty="0">
                <a:latin typeface="Gill Sans" charset="0"/>
                <a:ea typeface="Gill Sans" charset="0"/>
                <a:cs typeface="Gill Sans" charset="0"/>
              </a:rPr>
              <a:t>is mainly </a:t>
            </a:r>
            <a:r>
              <a:rPr lang="en-US" dirty="0" smtClean="0">
                <a:latin typeface="Gill Sans" charset="0"/>
                <a:ea typeface="Gill Sans" charset="0"/>
                <a:cs typeface="Gill Sans" charset="0"/>
              </a:rPr>
              <a:t>from </a:t>
            </a:r>
            <a:r>
              <a:rPr lang="en-US" dirty="0">
                <a:latin typeface="Gill Sans" charset="0"/>
                <a:ea typeface="Gill Sans" charset="0"/>
                <a:cs typeface="Gill Sans" charset="0"/>
              </a:rPr>
              <a:t>intergalactic propagation</a:t>
            </a:r>
            <a:r>
              <a:rPr lang="en-US" dirty="0" smtClean="0">
                <a:latin typeface="Gill Sans" charset="0"/>
                <a:ea typeface="Gill Sans" charset="0"/>
                <a:cs typeface="Gill Sans" charset="0"/>
              </a:rPr>
              <a:t>,</a:t>
            </a:r>
          </a:p>
          <a:p>
            <a:endParaRPr lang="en-US" dirty="0">
              <a:latin typeface="Gill Sans" charset="0"/>
              <a:ea typeface="Gill Sans" charset="0"/>
              <a:cs typeface="Gill Sans" charset="0"/>
            </a:endParaRPr>
          </a:p>
          <a:p>
            <a:endParaRPr lang="en-US" dirty="0" smtClean="0">
              <a:latin typeface="Gill Sans" charset="0"/>
              <a:ea typeface="Gill Sans" charset="0"/>
              <a:cs typeface="Gill Sans" charset="0"/>
            </a:endParaRPr>
          </a:p>
          <a:p>
            <a:endParaRPr lang="en-US" dirty="0">
              <a:latin typeface="Gill Sans" charset="0"/>
              <a:ea typeface="Gill Sans" charset="0"/>
              <a:cs typeface="Gill Sans" charset="0"/>
            </a:endParaRPr>
          </a:p>
          <a:p>
            <a:endParaRPr lang="en-US" dirty="0" smtClean="0">
              <a:latin typeface="Gill Sans" charset="0"/>
              <a:ea typeface="Gill Sans" charset="0"/>
              <a:cs typeface="Gill Sans" charset="0"/>
            </a:endParaRPr>
          </a:p>
          <a:p>
            <a:endParaRPr lang="en-US" dirty="0">
              <a:latin typeface="Gill Sans" charset="0"/>
              <a:ea typeface="Gill Sans" charset="0"/>
              <a:cs typeface="Gill Sans" charset="0"/>
            </a:endParaRPr>
          </a:p>
          <a:p>
            <a:endParaRPr lang="en-US" sz="1400" dirty="0" smtClean="0">
              <a:latin typeface="Gill Sans" charset="0"/>
              <a:ea typeface="Gill Sans" charset="0"/>
              <a:cs typeface="Gill Sans" charset="0"/>
            </a:endParaRPr>
          </a:p>
        </p:txBody>
      </p:sp>
      <p:sp>
        <p:nvSpPr>
          <p:cNvPr id="5" name="コンテンツ プレースホルダー 2"/>
          <p:cNvSpPr txBox="1">
            <a:spLocks/>
          </p:cNvSpPr>
          <p:nvPr/>
        </p:nvSpPr>
        <p:spPr>
          <a:xfrm>
            <a:off x="706581" y="2688324"/>
            <a:ext cx="8229600" cy="3778858"/>
          </a:xfrm>
          <a:prstGeom prst="rect">
            <a:avLst/>
          </a:prstGeom>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charset="2"/>
              <a:buChar char="ü"/>
            </a:pPr>
            <a:r>
              <a:rPr lang="en-US" altLang="ja-JP" i="1" dirty="0" smtClean="0">
                <a:latin typeface="Gill Sans"/>
                <a:cs typeface="Gill Sans"/>
              </a:rPr>
              <a:t>DM = 500-1000 cm</a:t>
            </a:r>
            <a:r>
              <a:rPr lang="en-US" altLang="ja-JP" i="1" baseline="30000" dirty="0" smtClean="0">
                <a:latin typeface="Gill Sans"/>
                <a:cs typeface="Gill Sans"/>
              </a:rPr>
              <a:t>-3 </a:t>
            </a:r>
            <a:r>
              <a:rPr lang="en-US" altLang="ja-JP" i="1" dirty="0" smtClean="0">
                <a:latin typeface="Gill Sans"/>
                <a:cs typeface="Gill Sans"/>
              </a:rPr>
              <a:t>pc </a:t>
            </a:r>
            <a:r>
              <a:rPr lang="en-US" altLang="ja-JP" i="1" dirty="0" smtClean="0">
                <a:latin typeface="Gill Sans"/>
                <a:cs typeface="Gill Sans"/>
                <a:sym typeface="Wingdings"/>
              </a:rPr>
              <a:t>         z ~ 0.5-1, </a:t>
            </a:r>
            <a:r>
              <a:rPr lang="en-US" altLang="ja-JP" i="1" dirty="0" err="1" smtClean="0">
                <a:latin typeface="Gill Sans"/>
                <a:cs typeface="Gill Sans"/>
                <a:sym typeface="Wingdings"/>
              </a:rPr>
              <a:t>d</a:t>
            </a:r>
            <a:r>
              <a:rPr lang="en-US" altLang="ja-JP" i="1" baseline="-25000" dirty="0" err="1" smtClean="0">
                <a:latin typeface="Gill Sans"/>
                <a:cs typeface="Gill Sans"/>
                <a:sym typeface="Wingdings"/>
              </a:rPr>
              <a:t>L</a:t>
            </a:r>
            <a:r>
              <a:rPr lang="en-US" altLang="ja-JP" i="1" dirty="0" smtClean="0">
                <a:latin typeface="Gill Sans"/>
                <a:cs typeface="Gill Sans"/>
                <a:sym typeface="Wingdings"/>
              </a:rPr>
              <a:t> ~ 2-6 </a:t>
            </a:r>
            <a:r>
              <a:rPr lang="en-US" altLang="ja-JP" i="1" dirty="0" err="1" smtClean="0">
                <a:latin typeface="Gill Sans"/>
                <a:cs typeface="Gill Sans"/>
                <a:sym typeface="Wingdings"/>
              </a:rPr>
              <a:t>Gpc</a:t>
            </a:r>
            <a:endParaRPr lang="en-US" altLang="ja-JP" i="1" dirty="0" smtClean="0">
              <a:latin typeface="Gill Sans"/>
              <a:cs typeface="Gill Sans"/>
              <a:sym typeface="Wingdings"/>
            </a:endParaRPr>
          </a:p>
          <a:p>
            <a:pPr>
              <a:buFont typeface="Wingdings" charset="2"/>
              <a:buChar char="ü"/>
            </a:pPr>
            <a:r>
              <a:rPr lang="en-US" altLang="ja-JP" i="1" dirty="0" err="1" smtClean="0">
                <a:latin typeface="Gill Sans"/>
                <a:cs typeface="Gill Sans"/>
              </a:rPr>
              <a:t>Δt</a:t>
            </a:r>
            <a:r>
              <a:rPr lang="en-US" altLang="ja-JP" i="1" dirty="0" smtClean="0">
                <a:latin typeface="Gill Sans"/>
                <a:cs typeface="Gill Sans"/>
              </a:rPr>
              <a:t> &lt; 5 </a:t>
            </a:r>
            <a:r>
              <a:rPr lang="en-US" altLang="ja-JP" i="1" dirty="0" err="1" smtClean="0">
                <a:latin typeface="Gill Sans"/>
                <a:cs typeface="Gill Sans"/>
              </a:rPr>
              <a:t>ms</a:t>
            </a:r>
            <a:r>
              <a:rPr lang="en-US" altLang="ja-JP" i="1" dirty="0" smtClean="0">
                <a:latin typeface="Gill Sans"/>
                <a:cs typeface="Gill Sans"/>
              </a:rPr>
              <a:t> </a:t>
            </a:r>
            <a:r>
              <a:rPr lang="en-US" altLang="ja-JP" i="1" dirty="0" smtClean="0">
                <a:latin typeface="Gill Sans"/>
                <a:cs typeface="Gill Sans"/>
                <a:sym typeface="Wingdings"/>
              </a:rPr>
              <a:t>          </a:t>
            </a:r>
            <a:r>
              <a:rPr lang="en-US" altLang="ja-JP" i="1" dirty="0" err="1" smtClean="0">
                <a:latin typeface="Gill Sans"/>
                <a:cs typeface="Gill Sans"/>
                <a:sym typeface="Wingdings"/>
              </a:rPr>
              <a:t>cΔt</a:t>
            </a:r>
            <a:r>
              <a:rPr lang="en-US" altLang="ja-JP" i="1" dirty="0" smtClean="0">
                <a:latin typeface="Gill Sans"/>
                <a:cs typeface="Gill Sans"/>
                <a:sym typeface="Wingdings"/>
              </a:rPr>
              <a:t> &lt; 1500</a:t>
            </a:r>
            <a:r>
              <a:rPr lang="en-US" altLang="ja-JP" i="1" baseline="30000" dirty="0" smtClean="0">
                <a:latin typeface="Gill Sans"/>
                <a:cs typeface="Gill Sans"/>
                <a:sym typeface="Wingdings"/>
              </a:rPr>
              <a:t> </a:t>
            </a:r>
            <a:r>
              <a:rPr lang="en-US" altLang="ja-JP" i="1" dirty="0" smtClean="0">
                <a:latin typeface="Gill Sans"/>
                <a:cs typeface="Gill Sans"/>
                <a:sym typeface="Wingdings"/>
              </a:rPr>
              <a:t>(1+z)</a:t>
            </a:r>
            <a:r>
              <a:rPr lang="en-US" altLang="ja-JP" i="1" baseline="30000" dirty="0" smtClean="0">
                <a:latin typeface="Gill Sans"/>
                <a:cs typeface="Gill Sans"/>
                <a:sym typeface="Wingdings"/>
              </a:rPr>
              <a:t>-1</a:t>
            </a:r>
            <a:r>
              <a:rPr lang="en-US" altLang="ja-JP" i="1" dirty="0" smtClean="0">
                <a:latin typeface="Gill Sans"/>
                <a:cs typeface="Gill Sans"/>
                <a:sym typeface="Wingdings"/>
              </a:rPr>
              <a:t> km</a:t>
            </a:r>
            <a:endParaRPr kumimoji="1" lang="en-US" altLang="ja-JP" i="1" dirty="0" smtClean="0">
              <a:latin typeface="Gill Sans"/>
              <a:cs typeface="Gill Sans"/>
            </a:endParaRPr>
          </a:p>
          <a:p>
            <a:pPr>
              <a:buFont typeface="Wingdings" charset="2"/>
              <a:buChar char="ü"/>
            </a:pPr>
            <a:r>
              <a:rPr kumimoji="1" lang="en-US" altLang="ja-JP" i="1" dirty="0" err="1" smtClean="0">
                <a:latin typeface="Gill Sans"/>
                <a:cs typeface="Gill Sans"/>
              </a:rPr>
              <a:t>S</a:t>
            </a:r>
            <a:r>
              <a:rPr kumimoji="1" lang="en-US" altLang="ja-JP" i="1" baseline="-25000" dirty="0" err="1" smtClean="0">
                <a:latin typeface="Gill Sans"/>
                <a:cs typeface="Gill Sans"/>
              </a:rPr>
              <a:t>ν</a:t>
            </a:r>
            <a:r>
              <a:rPr lang="en-US" altLang="ja-JP" i="1" dirty="0" smtClean="0">
                <a:latin typeface="Gill Sans"/>
                <a:cs typeface="Gill Sans"/>
              </a:rPr>
              <a:t>~ </a:t>
            </a:r>
            <a:r>
              <a:rPr lang="en-US" altLang="ja-JP" i="1" dirty="0" err="1" smtClean="0">
                <a:latin typeface="Gill Sans"/>
                <a:cs typeface="Gill Sans"/>
              </a:rPr>
              <a:t>Jy</a:t>
            </a:r>
            <a:r>
              <a:rPr lang="en-US" altLang="ja-JP" i="1" dirty="0" smtClean="0">
                <a:latin typeface="Gill Sans"/>
                <a:cs typeface="Gill Sans"/>
              </a:rPr>
              <a:t> </a:t>
            </a:r>
            <a:r>
              <a:rPr lang="en-US" altLang="ja-JP" i="1" dirty="0" smtClean="0">
                <a:latin typeface="Gill Sans"/>
                <a:cs typeface="Gill Sans"/>
                <a:sym typeface="Wingdings"/>
              </a:rPr>
              <a:t>          </a:t>
            </a:r>
            <a:r>
              <a:rPr lang="en-US" altLang="ja-JP" i="1" dirty="0" err="1" smtClean="0">
                <a:latin typeface="Gill Sans"/>
                <a:cs typeface="Gill Sans"/>
                <a:sym typeface="Wingdings"/>
              </a:rPr>
              <a:t>E</a:t>
            </a:r>
            <a:r>
              <a:rPr lang="en-US" altLang="ja-JP" i="1" baseline="-25000" dirty="0" err="1" smtClean="0">
                <a:latin typeface="Gill Sans"/>
                <a:cs typeface="Gill Sans"/>
                <a:sym typeface="Wingdings"/>
              </a:rPr>
              <a:t>iso</a:t>
            </a:r>
            <a:r>
              <a:rPr lang="en-US" altLang="ja-JP" i="1" dirty="0" smtClean="0">
                <a:latin typeface="Gill Sans"/>
                <a:cs typeface="Gill Sans"/>
                <a:sym typeface="Wingdings"/>
              </a:rPr>
              <a:t> ~ 10</a:t>
            </a:r>
            <a:r>
              <a:rPr lang="en-US" altLang="ja-JP" i="1" baseline="30000" dirty="0" smtClean="0">
                <a:latin typeface="Gill Sans"/>
                <a:cs typeface="Gill Sans"/>
                <a:sym typeface="Wingdings"/>
              </a:rPr>
              <a:t>38-40 </a:t>
            </a:r>
            <a:r>
              <a:rPr kumimoji="1" lang="en-US" altLang="ja-JP" i="1" dirty="0" smtClean="0">
                <a:solidFill>
                  <a:srgbClr val="FF0000"/>
                </a:solidFill>
                <a:latin typeface="Gill Sans"/>
                <a:cs typeface="Gill Sans"/>
                <a:sym typeface="Wingdings"/>
              </a:rPr>
              <a:t>f</a:t>
            </a:r>
            <a:r>
              <a:rPr kumimoji="1" lang="en-US" altLang="ja-JP" baseline="-25000" dirty="0" smtClean="0">
                <a:solidFill>
                  <a:srgbClr val="FF0000"/>
                </a:solidFill>
                <a:latin typeface="Gill Sans"/>
                <a:cs typeface="Gill Sans"/>
                <a:sym typeface="Wingdings"/>
              </a:rPr>
              <a:t>b</a:t>
            </a:r>
            <a:r>
              <a:rPr lang="en-US" altLang="ja-JP" i="1" baseline="30000" dirty="0" smtClean="0">
                <a:latin typeface="Gill Sans"/>
                <a:cs typeface="Gill Sans"/>
                <a:sym typeface="Wingdings"/>
              </a:rPr>
              <a:t> </a:t>
            </a:r>
            <a:r>
              <a:rPr lang="en-US" altLang="ja-JP" i="1" dirty="0" smtClean="0">
                <a:latin typeface="Gill Sans"/>
                <a:cs typeface="Gill Sans"/>
                <a:sym typeface="Wingdings"/>
              </a:rPr>
              <a:t>erg </a:t>
            </a:r>
          </a:p>
          <a:p>
            <a:pPr>
              <a:buFont typeface="Wingdings" charset="2"/>
              <a:buChar char="ü"/>
            </a:pPr>
            <a:r>
              <a:rPr kumimoji="1" lang="en-US" altLang="ja-JP" i="1" dirty="0" smtClean="0">
                <a:latin typeface="Gill Sans"/>
                <a:cs typeface="Gill Sans"/>
              </a:rPr>
              <a:t>~10</a:t>
            </a:r>
            <a:r>
              <a:rPr kumimoji="1" lang="en-US" altLang="ja-JP" i="1" baseline="30000" dirty="0" smtClean="0">
                <a:latin typeface="Gill Sans"/>
                <a:cs typeface="Gill Sans"/>
              </a:rPr>
              <a:t>4</a:t>
            </a:r>
            <a:r>
              <a:rPr kumimoji="1" lang="en-US" altLang="ja-JP" i="1" dirty="0" smtClean="0">
                <a:latin typeface="Gill Sans"/>
                <a:cs typeface="Gill Sans"/>
              </a:rPr>
              <a:t> day</a:t>
            </a:r>
            <a:r>
              <a:rPr kumimoji="1" lang="en-US" altLang="ja-JP" i="1" baseline="30000" dirty="0" smtClean="0">
                <a:latin typeface="Gill Sans"/>
                <a:cs typeface="Gill Sans"/>
              </a:rPr>
              <a:t>-1</a:t>
            </a:r>
            <a:r>
              <a:rPr kumimoji="1" lang="en-US" altLang="ja-JP" i="1" dirty="0" smtClean="0">
                <a:latin typeface="Gill Sans"/>
                <a:cs typeface="Gill Sans"/>
              </a:rPr>
              <a:t>sky</a:t>
            </a:r>
            <a:r>
              <a:rPr kumimoji="1" lang="en-US" altLang="ja-JP" i="1" baseline="30000" dirty="0" smtClean="0">
                <a:latin typeface="Gill Sans"/>
                <a:cs typeface="Gill Sans"/>
              </a:rPr>
              <a:t>-1</a:t>
            </a:r>
            <a:r>
              <a:rPr kumimoji="1" lang="en-US" altLang="ja-JP" i="1" dirty="0" smtClean="0">
                <a:latin typeface="Gill Sans"/>
                <a:cs typeface="Gill Sans"/>
              </a:rPr>
              <a:t> </a:t>
            </a:r>
            <a:r>
              <a:rPr lang="en-US" altLang="ja-JP" i="1" dirty="0" smtClean="0">
                <a:latin typeface="Gill Sans"/>
                <a:cs typeface="Gill Sans"/>
                <a:sym typeface="Wingdings"/>
              </a:rPr>
              <a:t>         </a:t>
            </a:r>
            <a:r>
              <a:rPr kumimoji="1" lang="en-US" altLang="ja-JP" i="1" dirty="0" smtClean="0">
                <a:latin typeface="Gill Sans"/>
                <a:cs typeface="Gill Sans"/>
                <a:sym typeface="Wingdings"/>
              </a:rPr>
              <a:t>~ 10</a:t>
            </a:r>
            <a:r>
              <a:rPr kumimoji="1" lang="en-US" altLang="ja-JP" i="1" baseline="30000" dirty="0" smtClean="0">
                <a:latin typeface="Gill Sans"/>
                <a:cs typeface="Gill Sans"/>
                <a:sym typeface="Wingdings"/>
              </a:rPr>
              <a:t>-3</a:t>
            </a:r>
            <a:r>
              <a:rPr kumimoji="1" lang="en-US" altLang="ja-JP" i="1" dirty="0" smtClean="0">
                <a:latin typeface="Gill Sans"/>
                <a:cs typeface="Gill Sans"/>
                <a:sym typeface="Wingdings"/>
              </a:rPr>
              <a:t> </a:t>
            </a:r>
            <a:r>
              <a:rPr kumimoji="1" lang="en-US" altLang="ja-JP" i="1" dirty="0" smtClean="0">
                <a:solidFill>
                  <a:srgbClr val="FF0000"/>
                </a:solidFill>
                <a:latin typeface="Gill Sans"/>
                <a:cs typeface="Gill Sans"/>
                <a:sym typeface="Wingdings"/>
              </a:rPr>
              <a:t>f</a:t>
            </a:r>
            <a:r>
              <a:rPr kumimoji="1" lang="en-US" altLang="ja-JP" baseline="-25000" dirty="0" smtClean="0">
                <a:solidFill>
                  <a:srgbClr val="FF0000"/>
                </a:solidFill>
                <a:latin typeface="Gill Sans"/>
                <a:cs typeface="Gill Sans"/>
                <a:sym typeface="Wingdings"/>
              </a:rPr>
              <a:t>b</a:t>
            </a:r>
            <a:r>
              <a:rPr kumimoji="1" lang="en-US" altLang="ja-JP" baseline="30000" dirty="0" smtClean="0">
                <a:solidFill>
                  <a:srgbClr val="FF0000"/>
                </a:solidFill>
                <a:latin typeface="Gill Sans"/>
                <a:cs typeface="Gill Sans"/>
                <a:sym typeface="Wingdings"/>
              </a:rPr>
              <a:t>-1</a:t>
            </a:r>
            <a:r>
              <a:rPr kumimoji="1" lang="en-US" altLang="ja-JP" i="1" dirty="0" smtClean="0">
                <a:latin typeface="Gill Sans"/>
                <a:cs typeface="Gill Sans"/>
                <a:sym typeface="Wingdings"/>
              </a:rPr>
              <a:t> yr</a:t>
            </a:r>
            <a:r>
              <a:rPr kumimoji="1" lang="en-US" altLang="ja-JP" i="1" baseline="30000" dirty="0" smtClean="0">
                <a:latin typeface="Gill Sans"/>
                <a:cs typeface="Gill Sans"/>
                <a:sym typeface="Wingdings"/>
              </a:rPr>
              <a:t>-1</a:t>
            </a:r>
            <a:r>
              <a:rPr kumimoji="1" lang="en-US" altLang="ja-JP" i="1" dirty="0" smtClean="0">
                <a:latin typeface="Gill Sans"/>
                <a:cs typeface="Gill Sans"/>
                <a:sym typeface="Wingdings"/>
              </a:rPr>
              <a:t>gal</a:t>
            </a:r>
            <a:r>
              <a:rPr kumimoji="1" lang="en-US" altLang="ja-JP" i="1" baseline="30000" dirty="0" smtClean="0">
                <a:latin typeface="Gill Sans"/>
                <a:cs typeface="Gill Sans"/>
                <a:sym typeface="Wingdings"/>
              </a:rPr>
              <a:t>-1</a:t>
            </a:r>
            <a:r>
              <a:rPr kumimoji="1" lang="en-US" altLang="ja-JP" i="1" dirty="0" smtClean="0">
                <a:latin typeface="Gill Sans"/>
                <a:cs typeface="Gill Sans"/>
                <a:sym typeface="Wingdings"/>
              </a:rPr>
              <a:t> ~ 0.1 </a:t>
            </a:r>
            <a:r>
              <a:rPr kumimoji="1" lang="en-US" altLang="ja-JP" i="1" dirty="0" smtClean="0">
                <a:solidFill>
                  <a:srgbClr val="FF0000"/>
                </a:solidFill>
                <a:latin typeface="Gill Sans"/>
                <a:cs typeface="Gill Sans"/>
                <a:sym typeface="Wingdings"/>
              </a:rPr>
              <a:t>f</a:t>
            </a:r>
            <a:r>
              <a:rPr kumimoji="1" lang="en-US" altLang="ja-JP" baseline="-25000" dirty="0" smtClean="0">
                <a:solidFill>
                  <a:srgbClr val="FF0000"/>
                </a:solidFill>
                <a:latin typeface="Gill Sans"/>
                <a:cs typeface="Gill Sans"/>
                <a:sym typeface="Wingdings"/>
              </a:rPr>
              <a:t>b</a:t>
            </a:r>
            <a:r>
              <a:rPr kumimoji="1" lang="en-US" altLang="ja-JP" baseline="30000" dirty="0" smtClean="0">
                <a:solidFill>
                  <a:srgbClr val="FF0000"/>
                </a:solidFill>
                <a:latin typeface="Gill Sans"/>
                <a:cs typeface="Gill Sans"/>
                <a:sym typeface="Wingdings"/>
              </a:rPr>
              <a:t>-1</a:t>
            </a:r>
            <a:r>
              <a:rPr kumimoji="1" lang="en-US" altLang="ja-JP" i="1" dirty="0" smtClean="0">
                <a:latin typeface="Gill Sans"/>
                <a:cs typeface="Gill Sans"/>
                <a:sym typeface="Wingdings"/>
              </a:rPr>
              <a:t> R</a:t>
            </a:r>
            <a:r>
              <a:rPr kumimoji="1" lang="en-US" altLang="ja-JP" i="1" baseline="-25000" dirty="0" smtClean="0">
                <a:latin typeface="Gill Sans"/>
                <a:cs typeface="Gill Sans"/>
                <a:sym typeface="Wingdings"/>
              </a:rPr>
              <a:t>CCSN</a:t>
            </a:r>
          </a:p>
          <a:p>
            <a:pPr>
              <a:buFont typeface="Wingdings" charset="2"/>
              <a:buChar char="ü"/>
            </a:pPr>
            <a:r>
              <a:rPr lang="en-US" altLang="ja-JP" i="1" dirty="0" smtClean="0">
                <a:latin typeface="Gill Sans"/>
                <a:cs typeface="Gill Sans"/>
                <a:sym typeface="Wingdings"/>
              </a:rPr>
              <a:t>Coherent emission likely from relativistic outflows</a:t>
            </a:r>
          </a:p>
        </p:txBody>
      </p:sp>
      <p:cxnSp>
        <p:nvCxnSpPr>
          <p:cNvPr id="6" name="直線矢印コネクタ 6"/>
          <p:cNvCxnSpPr/>
          <p:nvPr/>
        </p:nvCxnSpPr>
        <p:spPr>
          <a:xfrm>
            <a:off x="4634205" y="2960358"/>
            <a:ext cx="642785"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直線矢印コネクタ 8"/>
          <p:cNvCxnSpPr/>
          <p:nvPr/>
        </p:nvCxnSpPr>
        <p:spPr>
          <a:xfrm>
            <a:off x="2660679" y="3452614"/>
            <a:ext cx="642785"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直線矢印コネクタ 9"/>
          <p:cNvCxnSpPr/>
          <p:nvPr/>
        </p:nvCxnSpPr>
        <p:spPr>
          <a:xfrm>
            <a:off x="2104920" y="3965652"/>
            <a:ext cx="642785"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10"/>
          <p:cNvCxnSpPr/>
          <p:nvPr/>
        </p:nvCxnSpPr>
        <p:spPr>
          <a:xfrm>
            <a:off x="3296289" y="4489080"/>
            <a:ext cx="642785" cy="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670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847" y="319540"/>
            <a:ext cx="7886700" cy="1325563"/>
          </a:xfrm>
        </p:spPr>
        <p:txBody>
          <a:bodyPr/>
          <a:lstStyle/>
          <a:p>
            <a:pPr algn="ctr"/>
            <a:r>
              <a:rPr lang="en-US" b="1" dirty="0" smtClean="0">
                <a:latin typeface="Gill Sans" charset="0"/>
                <a:ea typeface="Gill Sans" charset="0"/>
                <a:cs typeface="Gill Sans" charset="0"/>
              </a:rPr>
              <a:t>Theoretical Challenges </a:t>
            </a:r>
            <a:endParaRPr lang="en-US" b="1" dirty="0">
              <a:latin typeface="Gill Sans" charset="0"/>
              <a:ea typeface="Gill Sans" charset="0"/>
              <a:cs typeface="Gill Sans" charset="0"/>
            </a:endParaRPr>
          </a:p>
        </p:txBody>
      </p:sp>
      <p:sp>
        <p:nvSpPr>
          <p:cNvPr id="3" name="Content Placeholder 2"/>
          <p:cNvSpPr>
            <a:spLocks noGrp="1"/>
          </p:cNvSpPr>
          <p:nvPr>
            <p:ph idx="1"/>
          </p:nvPr>
        </p:nvSpPr>
        <p:spPr>
          <a:xfrm>
            <a:off x="680606" y="1812029"/>
            <a:ext cx="8421832" cy="4351338"/>
          </a:xfrm>
        </p:spPr>
        <p:txBody>
          <a:bodyPr>
            <a:normAutofit/>
          </a:bodyPr>
          <a:lstStyle/>
          <a:p>
            <a:pPr>
              <a:buFont typeface="Wingdings" charset="2"/>
              <a:buChar char="ü"/>
            </a:pPr>
            <a:r>
              <a:rPr lang="en-US" sz="2400" dirty="0" smtClean="0">
                <a:latin typeface="Gill Sans" charset="0"/>
                <a:ea typeface="Gill Sans" charset="0"/>
                <a:cs typeface="Gill Sans" charset="0"/>
              </a:rPr>
              <a:t> Time scale ~1-10 </a:t>
            </a:r>
            <a:r>
              <a:rPr lang="en-US" sz="2400" dirty="0" err="1" smtClean="0">
                <a:latin typeface="Gill Sans" charset="0"/>
                <a:ea typeface="Gill Sans" charset="0"/>
                <a:cs typeface="Gill Sans" charset="0"/>
              </a:rPr>
              <a:t>ms</a:t>
            </a:r>
            <a:r>
              <a:rPr lang="en-US" sz="2400" dirty="0" smtClean="0">
                <a:latin typeface="Gill Sans" charset="0"/>
                <a:ea typeface="Gill Sans" charset="0"/>
                <a:cs typeface="Gill Sans" charset="0"/>
              </a:rPr>
              <a:t> </a:t>
            </a:r>
            <a:r>
              <a:rPr lang="en-US" sz="2400" dirty="0" smtClean="0">
                <a:latin typeface="Gill Sans" charset="0"/>
                <a:ea typeface="Gill Sans" charset="0"/>
                <a:cs typeface="Gill Sans" charset="0"/>
                <a:sym typeface="Wingdings"/>
              </a:rPr>
              <a:t> compact stars</a:t>
            </a:r>
          </a:p>
          <a:p>
            <a:pPr>
              <a:buFont typeface="Wingdings" charset="2"/>
              <a:buChar char="ü"/>
            </a:pPr>
            <a:r>
              <a:rPr lang="en-US" sz="2400" dirty="0" smtClean="0">
                <a:latin typeface="Gill Sans" charset="0"/>
                <a:ea typeface="Gill Sans" charset="0"/>
                <a:cs typeface="Gill Sans" charset="0"/>
                <a:sym typeface="Wingdings"/>
              </a:rPr>
              <a:t> Energetics ~10</a:t>
            </a:r>
            <a:r>
              <a:rPr lang="en-US" sz="2400" baseline="30000" dirty="0" smtClean="0">
                <a:latin typeface="Gill Sans" charset="0"/>
                <a:ea typeface="Gill Sans" charset="0"/>
                <a:cs typeface="Gill Sans" charset="0"/>
                <a:sym typeface="Wingdings"/>
              </a:rPr>
              <a:t>38-40</a:t>
            </a:r>
            <a:r>
              <a:rPr lang="en-US" sz="2400" dirty="0" smtClean="0">
                <a:latin typeface="Gill Sans" charset="0"/>
                <a:ea typeface="Gill Sans" charset="0"/>
                <a:cs typeface="Gill Sans" charset="0"/>
                <a:sym typeface="Wingdings"/>
              </a:rPr>
              <a:t> erg </a:t>
            </a:r>
            <a:r>
              <a:rPr lang="en-US" sz="2400" i="1" dirty="0" smtClean="0">
                <a:latin typeface="Gill Sans" charset="0"/>
                <a:ea typeface="Gill Sans" charset="0"/>
                <a:cs typeface="Gill Sans" charset="0"/>
                <a:sym typeface="Wingdings"/>
              </a:rPr>
              <a:t>f</a:t>
            </a:r>
            <a:r>
              <a:rPr lang="en-US" sz="2400" baseline="-25000" dirty="0" smtClean="0">
                <a:latin typeface="Gill Sans" charset="0"/>
                <a:ea typeface="Gill Sans" charset="0"/>
                <a:cs typeface="Gill Sans" charset="0"/>
                <a:sym typeface="Wingdings"/>
              </a:rPr>
              <a:t>b</a:t>
            </a:r>
            <a:r>
              <a:rPr lang="en-US" sz="2400" dirty="0" smtClean="0">
                <a:latin typeface="Gill Sans" charset="0"/>
                <a:ea typeface="Gill Sans" charset="0"/>
                <a:cs typeface="Gill Sans" charset="0"/>
                <a:sym typeface="Wingdings"/>
              </a:rPr>
              <a:t> </a:t>
            </a:r>
            <a:r>
              <a:rPr lang="en-US" sz="2400" i="1" dirty="0" smtClean="0">
                <a:latin typeface="Gill Sans" charset="0"/>
                <a:ea typeface="Gill Sans" charset="0"/>
                <a:cs typeface="Gill Sans" charset="0"/>
                <a:sym typeface="Wingdings"/>
              </a:rPr>
              <a:t>d</a:t>
            </a:r>
            <a:r>
              <a:rPr lang="en-US" sz="2400" baseline="-25000" dirty="0" smtClean="0">
                <a:latin typeface="Gill Sans" charset="0"/>
                <a:ea typeface="Gill Sans" charset="0"/>
                <a:cs typeface="Gill Sans" charset="0"/>
                <a:sym typeface="Wingdings"/>
              </a:rPr>
              <a:t>L,Gpc</a:t>
            </a:r>
            <a:r>
              <a:rPr lang="en-US" sz="2400" baseline="30000" dirty="0" smtClean="0">
                <a:latin typeface="Gill Sans" charset="0"/>
                <a:ea typeface="Gill Sans" charset="0"/>
                <a:cs typeface="Gill Sans" charset="0"/>
                <a:sym typeface="Wingdings"/>
              </a:rPr>
              <a:t>2</a:t>
            </a:r>
            <a:r>
              <a:rPr lang="en-US" sz="2400" dirty="0" smtClean="0">
                <a:latin typeface="Gill Sans" charset="0"/>
                <a:ea typeface="Gill Sans" charset="0"/>
                <a:cs typeface="Gill Sans" charset="0"/>
                <a:sym typeface="Wingdings"/>
              </a:rPr>
              <a:t>  easy </a:t>
            </a:r>
            <a:r>
              <a:rPr lang="en-US" sz="2400" dirty="0" err="1" smtClean="0">
                <a:latin typeface="Gill Sans" charset="0"/>
                <a:ea typeface="Gill Sans" charset="0"/>
                <a:cs typeface="Gill Sans" charset="0"/>
                <a:sym typeface="Wingdings"/>
              </a:rPr>
              <a:t>peasy</a:t>
            </a:r>
            <a:endParaRPr lang="en-US" sz="2400" dirty="0" smtClean="0">
              <a:latin typeface="Gill Sans" charset="0"/>
              <a:ea typeface="Gill Sans" charset="0"/>
              <a:cs typeface="Gill Sans" charset="0"/>
              <a:sym typeface="Wingdings"/>
            </a:endParaRPr>
          </a:p>
          <a:p>
            <a:pPr>
              <a:buFont typeface="Wingdings" charset="2"/>
              <a:buChar char="ü"/>
            </a:pPr>
            <a:r>
              <a:rPr lang="en-US" sz="2400" dirty="0" smtClean="0">
                <a:latin typeface="Gill Sans" charset="0"/>
                <a:ea typeface="Gill Sans" charset="0"/>
                <a:cs typeface="Gill Sans" charset="0"/>
                <a:sym typeface="Wingdings"/>
              </a:rPr>
              <a:t> Event rate ~10 % of </a:t>
            </a:r>
            <a:r>
              <a:rPr lang="en-US" sz="2400" dirty="0" err="1" smtClean="0">
                <a:latin typeface="Gill Sans" charset="0"/>
                <a:ea typeface="Gill Sans" charset="0"/>
                <a:cs typeface="Gill Sans" charset="0"/>
                <a:sym typeface="Wingdings"/>
              </a:rPr>
              <a:t>CCSNe</a:t>
            </a:r>
            <a:r>
              <a:rPr lang="en-US" sz="2400" dirty="0" smtClean="0">
                <a:latin typeface="Gill Sans" charset="0"/>
                <a:ea typeface="Gill Sans" charset="0"/>
                <a:cs typeface="Gill Sans" charset="0"/>
                <a:sym typeface="Wingdings"/>
              </a:rPr>
              <a:t> </a:t>
            </a:r>
            <a:r>
              <a:rPr lang="en-US" sz="2400" i="1" dirty="0" smtClean="0">
                <a:latin typeface="Gill Sans" charset="0"/>
                <a:ea typeface="Gill Sans" charset="0"/>
                <a:cs typeface="Gill Sans" charset="0"/>
                <a:sym typeface="Wingdings"/>
              </a:rPr>
              <a:t>f</a:t>
            </a:r>
            <a:r>
              <a:rPr lang="en-US" sz="2400" baseline="-25000" dirty="0" smtClean="0">
                <a:latin typeface="Gill Sans" charset="0"/>
                <a:ea typeface="Gill Sans" charset="0"/>
                <a:cs typeface="Gill Sans" charset="0"/>
                <a:sym typeface="Wingdings"/>
              </a:rPr>
              <a:t>b</a:t>
            </a:r>
            <a:r>
              <a:rPr lang="en-US" sz="2400" baseline="30000" dirty="0" smtClean="0">
                <a:latin typeface="Gill Sans" charset="0"/>
                <a:ea typeface="Gill Sans" charset="0"/>
                <a:cs typeface="Gill Sans" charset="0"/>
                <a:sym typeface="Wingdings"/>
              </a:rPr>
              <a:t>-1</a:t>
            </a:r>
            <a:r>
              <a:rPr lang="en-US" sz="2400" baseline="-25000" dirty="0" smtClean="0">
                <a:latin typeface="Gill Sans" charset="0"/>
                <a:ea typeface="Gill Sans" charset="0"/>
                <a:cs typeface="Gill Sans" charset="0"/>
                <a:sym typeface="Wingdings"/>
              </a:rPr>
              <a:t> </a:t>
            </a:r>
            <a:r>
              <a:rPr lang="en-US" sz="2400" i="1" dirty="0" smtClean="0">
                <a:latin typeface="Gill Sans" charset="0"/>
                <a:ea typeface="Gill Sans" charset="0"/>
                <a:cs typeface="Gill Sans" charset="0"/>
                <a:sym typeface="Wingdings"/>
              </a:rPr>
              <a:t>d</a:t>
            </a:r>
            <a:r>
              <a:rPr lang="en-US" sz="2400" baseline="-25000" dirty="0" smtClean="0">
                <a:latin typeface="Gill Sans" charset="0"/>
                <a:ea typeface="Gill Sans" charset="0"/>
                <a:cs typeface="Gill Sans" charset="0"/>
                <a:sym typeface="Wingdings"/>
              </a:rPr>
              <a:t>L,Gpc</a:t>
            </a:r>
            <a:r>
              <a:rPr lang="en-US" sz="2400" baseline="30000" dirty="0" smtClean="0">
                <a:latin typeface="Gill Sans" charset="0"/>
                <a:ea typeface="Gill Sans" charset="0"/>
                <a:cs typeface="Gill Sans" charset="0"/>
                <a:sym typeface="Wingdings"/>
              </a:rPr>
              <a:t>-3 </a:t>
            </a:r>
            <a:r>
              <a:rPr lang="en-US" sz="2400" dirty="0" smtClean="0">
                <a:latin typeface="Gill Sans" charset="0"/>
                <a:ea typeface="Gill Sans" charset="0"/>
                <a:cs typeface="Gill Sans" charset="0"/>
                <a:sym typeface="Wingdings"/>
              </a:rPr>
              <a:t> not easy </a:t>
            </a:r>
          </a:p>
          <a:p>
            <a:pPr>
              <a:buFont typeface="Wingdings" charset="2"/>
              <a:buChar char="ü"/>
            </a:pPr>
            <a:r>
              <a:rPr lang="en-US" sz="2400" dirty="0" smtClean="0">
                <a:latin typeface="Gill Sans" charset="0"/>
                <a:ea typeface="Gill Sans" charset="0"/>
                <a:cs typeface="Gill Sans" charset="0"/>
                <a:sym typeface="Wingdings"/>
              </a:rPr>
              <a:t> Emission mechanism  super hard</a:t>
            </a:r>
          </a:p>
          <a:p>
            <a:pPr>
              <a:buFont typeface="Wingdings" charset="2"/>
              <a:buChar char="ü"/>
            </a:pPr>
            <a:r>
              <a:rPr lang="en-US" sz="2400" dirty="0" smtClean="0">
                <a:latin typeface="Gill Sans" charset="0"/>
                <a:ea typeface="Gill Sans" charset="0"/>
                <a:cs typeface="Gill Sans" charset="0"/>
                <a:sym typeface="Wingdings"/>
              </a:rPr>
              <a:t> Source </a:t>
            </a:r>
            <a:r>
              <a:rPr lang="en-US" sz="2400" dirty="0">
                <a:latin typeface="Gill Sans" charset="0"/>
                <a:ea typeface="Gill Sans" charset="0"/>
                <a:cs typeface="Gill Sans" charset="0"/>
                <a:sym typeface="Wingdings"/>
              </a:rPr>
              <a:t>environment </a:t>
            </a:r>
            <a:r>
              <a:rPr lang="en-US" sz="2400" dirty="0" smtClean="0">
                <a:latin typeface="Gill Sans" charset="0"/>
                <a:ea typeface="Gill Sans" charset="0"/>
                <a:cs typeface="Gill Sans" charset="0"/>
                <a:sym typeface="Wingdings"/>
              </a:rPr>
              <a:t> needs to be “clean”</a:t>
            </a:r>
          </a:p>
          <a:p>
            <a:pPr>
              <a:buFont typeface="Wingdings" charset="2"/>
              <a:buChar char="ü"/>
            </a:pPr>
            <a:endParaRPr lang="en-US" sz="1600" dirty="0" smtClean="0">
              <a:latin typeface="Gill Sans" charset="0"/>
              <a:ea typeface="Gill Sans" charset="0"/>
              <a:cs typeface="Gill Sans" charset="0"/>
              <a:sym typeface="Wingdings"/>
            </a:endParaRPr>
          </a:p>
          <a:p>
            <a:pPr>
              <a:buFont typeface="Wingdings" charset="2"/>
              <a:buChar char="ü"/>
            </a:pPr>
            <a:endParaRPr lang="en-US" sz="1600" dirty="0" smtClean="0">
              <a:latin typeface="Gill Sans" charset="0"/>
              <a:ea typeface="Gill Sans" charset="0"/>
              <a:cs typeface="Gill Sans" charset="0"/>
              <a:sym typeface="Wingdings"/>
            </a:endParaRPr>
          </a:p>
          <a:p>
            <a:pPr>
              <a:buFont typeface="Wingdings" charset="2"/>
              <a:buChar char="ü"/>
            </a:pPr>
            <a:endParaRPr lang="en-US" sz="1600" dirty="0">
              <a:latin typeface="Gill Sans" charset="0"/>
              <a:ea typeface="Gill Sans" charset="0"/>
              <a:cs typeface="Gill Sans" charset="0"/>
              <a:sym typeface="Wingdings"/>
            </a:endParaRPr>
          </a:p>
          <a:p>
            <a:pPr>
              <a:buFont typeface="Wingdings" charset="2"/>
              <a:buChar char="ü"/>
            </a:pPr>
            <a:r>
              <a:rPr lang="en-US" sz="2400" dirty="0" smtClean="0">
                <a:latin typeface="Gill Sans" charset="0"/>
                <a:ea typeface="Gill Sans" charset="0"/>
                <a:cs typeface="Gill Sans" charset="0"/>
                <a:sym typeface="Wingdings"/>
              </a:rPr>
              <a:t> Repeating  At least some are not totally </a:t>
            </a:r>
            <a:r>
              <a:rPr lang="en-US" sz="2400" dirty="0" smtClean="0">
                <a:latin typeface="Gill Sans" charset="0"/>
                <a:ea typeface="Gill Sans" charset="0"/>
                <a:cs typeface="Gill Sans" charset="0"/>
              </a:rPr>
              <a:t>cataclysmic.</a:t>
            </a:r>
            <a:endParaRPr lang="en-US" sz="2400" dirty="0" smtClean="0">
              <a:latin typeface="Gill Sans" charset="0"/>
              <a:ea typeface="Gill Sans" charset="0"/>
              <a:cs typeface="Gill Sans" charset="0"/>
              <a:sym typeface="Wingdings"/>
            </a:endParaRPr>
          </a:p>
          <a:p>
            <a:pPr>
              <a:buFont typeface="Wingdings" charset="2"/>
              <a:buChar char="ü"/>
            </a:pPr>
            <a:endParaRPr lang="en-US" sz="2400" dirty="0">
              <a:latin typeface="Gill Sans" charset="0"/>
              <a:ea typeface="Gill Sans" charset="0"/>
              <a:cs typeface="Gill Sans" charset="0"/>
              <a:sym typeface="Wingdings"/>
            </a:endParaRPr>
          </a:p>
        </p:txBody>
      </p:sp>
      <p:sp>
        <p:nvSpPr>
          <p:cNvPr id="4" name="TextBox 3"/>
          <p:cNvSpPr txBox="1"/>
          <p:nvPr/>
        </p:nvSpPr>
        <p:spPr>
          <a:xfrm>
            <a:off x="4095823" y="3952663"/>
            <a:ext cx="4492255" cy="369332"/>
          </a:xfrm>
          <a:prstGeom prst="rect">
            <a:avLst/>
          </a:prstGeom>
          <a:noFill/>
        </p:spPr>
        <p:txBody>
          <a:bodyPr wrap="none" rtlCol="0">
            <a:spAutoFit/>
          </a:bodyPr>
          <a:lstStyle/>
          <a:p>
            <a:r>
              <a:rPr lang="en-US" dirty="0" err="1" smtClean="0">
                <a:latin typeface="Gill Sans" charset="0"/>
                <a:ea typeface="Gill Sans" charset="0"/>
                <a:cs typeface="Gill Sans" charset="0"/>
              </a:rPr>
              <a:t>wrt</a:t>
            </a:r>
            <a:r>
              <a:rPr lang="en-US" dirty="0" smtClean="0">
                <a:latin typeface="Gill Sans" charset="0"/>
                <a:ea typeface="Gill Sans" charset="0"/>
                <a:cs typeface="Gill Sans" charset="0"/>
              </a:rPr>
              <a:t> free-free absorption &amp; induced Compton</a:t>
            </a:r>
            <a:endParaRPr lang="en-US" dirty="0">
              <a:latin typeface="Gill Sans" charset="0"/>
              <a:ea typeface="Gill Sans" charset="0"/>
              <a:cs typeface="Gill Sans" charset="0"/>
            </a:endParaRPr>
          </a:p>
        </p:txBody>
      </p:sp>
      <p:sp>
        <p:nvSpPr>
          <p:cNvPr id="9" name="TextBox 8"/>
          <p:cNvSpPr txBox="1"/>
          <p:nvPr/>
        </p:nvSpPr>
        <p:spPr>
          <a:xfrm>
            <a:off x="3939069" y="4321995"/>
            <a:ext cx="4954626" cy="461665"/>
          </a:xfrm>
          <a:prstGeom prst="rect">
            <a:avLst/>
          </a:prstGeom>
          <a:noFill/>
        </p:spPr>
        <p:txBody>
          <a:bodyPr wrap="none" rtlCol="0">
            <a:spAutoFit/>
          </a:bodyPr>
          <a:lstStyle/>
          <a:p>
            <a:r>
              <a:rPr lang="en-US" sz="2400" dirty="0">
                <a:latin typeface="Gill Sans" charset="0"/>
                <a:ea typeface="Gill Sans" charset="0"/>
                <a:cs typeface="Gill Sans" charset="0"/>
              </a:rPr>
              <a:t>b</a:t>
            </a:r>
            <a:r>
              <a:rPr lang="en-US" sz="2400" dirty="0" smtClean="0">
                <a:latin typeface="Gill Sans" charset="0"/>
                <a:ea typeface="Gill Sans" charset="0"/>
                <a:cs typeface="Gill Sans" charset="0"/>
              </a:rPr>
              <a:t>ut also “dirty” enough in some cases </a:t>
            </a:r>
            <a:endParaRPr lang="en-US" sz="2400" dirty="0">
              <a:latin typeface="Gill Sans" charset="0"/>
              <a:ea typeface="Gill Sans" charset="0"/>
              <a:cs typeface="Gill Sans" charset="0"/>
            </a:endParaRPr>
          </a:p>
        </p:txBody>
      </p:sp>
      <p:sp>
        <p:nvSpPr>
          <p:cNvPr id="10" name="TextBox 9"/>
          <p:cNvSpPr txBox="1"/>
          <p:nvPr/>
        </p:nvSpPr>
        <p:spPr>
          <a:xfrm>
            <a:off x="4095823" y="4691327"/>
            <a:ext cx="1559851" cy="369332"/>
          </a:xfrm>
          <a:prstGeom prst="rect">
            <a:avLst/>
          </a:prstGeom>
          <a:noFill/>
        </p:spPr>
        <p:txBody>
          <a:bodyPr wrap="none" rtlCol="0">
            <a:spAutoFit/>
          </a:bodyPr>
          <a:lstStyle/>
          <a:p>
            <a:r>
              <a:rPr lang="en-US" dirty="0" err="1">
                <a:latin typeface="Gill Sans" charset="0"/>
                <a:ea typeface="Gill Sans" charset="0"/>
                <a:cs typeface="Gill Sans" charset="0"/>
              </a:rPr>
              <a:t>w</a:t>
            </a:r>
            <a:r>
              <a:rPr lang="en-US" dirty="0" err="1" smtClean="0">
                <a:latin typeface="Gill Sans" charset="0"/>
                <a:ea typeface="Gill Sans" charset="0"/>
                <a:cs typeface="Gill Sans" charset="0"/>
              </a:rPr>
              <a:t>rt</a:t>
            </a:r>
            <a:r>
              <a:rPr lang="en-US" dirty="0" smtClean="0">
                <a:latin typeface="Gill Sans" charset="0"/>
                <a:ea typeface="Gill Sans" charset="0"/>
                <a:cs typeface="Gill Sans" charset="0"/>
              </a:rPr>
              <a:t> scattering </a:t>
            </a:r>
            <a:endParaRPr lang="en-US" dirty="0">
              <a:latin typeface="Gill Sans" charset="0"/>
              <a:ea typeface="Gill Sans" charset="0"/>
              <a:cs typeface="Gill Sans" charset="0"/>
            </a:endParaRPr>
          </a:p>
        </p:txBody>
      </p:sp>
    </p:spTree>
    <p:extLst>
      <p:ext uri="{BB962C8B-B14F-4D97-AF65-F5344CB8AC3E}">
        <p14:creationId xmlns:p14="http://schemas.microsoft.com/office/powerpoint/2010/main" val="2031325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4"/>
          <p:cNvSpPr txBox="1"/>
          <p:nvPr/>
        </p:nvSpPr>
        <p:spPr>
          <a:xfrm>
            <a:off x="1497982" y="6244148"/>
            <a:ext cx="6552115" cy="461665"/>
          </a:xfrm>
          <a:prstGeom prst="rect">
            <a:avLst/>
          </a:prstGeom>
          <a:noFill/>
        </p:spPr>
        <p:txBody>
          <a:bodyPr wrap="none" rtlCol="0">
            <a:spAutoFit/>
          </a:bodyPr>
          <a:lstStyle/>
          <a:p>
            <a:r>
              <a:rPr lang="en-US" sz="2400">
                <a:solidFill>
                  <a:srgbClr val="FF0000"/>
                </a:solidFill>
                <a:latin typeface="Gill Sans" charset="0"/>
                <a:ea typeface="Gill Sans" charset="0"/>
                <a:cs typeface="Gill Sans" charset="0"/>
              </a:rPr>
              <a:t>k</a:t>
            </a:r>
            <a:r>
              <a:rPr lang="en-US" sz="2400" smtClean="0">
                <a:solidFill>
                  <a:srgbClr val="FF0000"/>
                </a:solidFill>
                <a:latin typeface="Gill Sans" charset="0"/>
                <a:ea typeface="Gill Sans" charset="0"/>
                <a:cs typeface="Gill Sans" charset="0"/>
              </a:rPr>
              <a:t>ey </a:t>
            </a:r>
            <a:r>
              <a:rPr lang="en-US" sz="2400" dirty="0" smtClean="0">
                <a:solidFill>
                  <a:srgbClr val="FF0000"/>
                </a:solidFill>
                <a:latin typeface="Gill Sans" charset="0"/>
                <a:ea typeface="Gill Sans" charset="0"/>
                <a:cs typeface="Gill Sans" charset="0"/>
              </a:rPr>
              <a:t>diagnostics: </a:t>
            </a:r>
            <a:r>
              <a:rPr lang="en-US" sz="2400" dirty="0">
                <a:solidFill>
                  <a:srgbClr val="FF0000"/>
                </a:solidFill>
                <a:latin typeface="Gill Sans" charset="0"/>
                <a:ea typeface="Gill Sans" charset="0"/>
                <a:cs typeface="Gill Sans" charset="0"/>
              </a:rPr>
              <a:t>o</a:t>
            </a:r>
            <a:r>
              <a:rPr lang="en-US" sz="2400" dirty="0" smtClean="0">
                <a:solidFill>
                  <a:srgbClr val="FF0000"/>
                </a:solidFill>
                <a:latin typeface="Gill Sans" charset="0"/>
                <a:ea typeface="Gill Sans" charset="0"/>
                <a:cs typeface="Gill Sans" charset="0"/>
              </a:rPr>
              <a:t>ther counterparts and host galaxy</a:t>
            </a:r>
          </a:p>
        </p:txBody>
      </p:sp>
      <p:sp>
        <p:nvSpPr>
          <p:cNvPr id="2" name="タイトル 1"/>
          <p:cNvSpPr>
            <a:spLocks noGrp="1"/>
          </p:cNvSpPr>
          <p:nvPr>
            <p:ph type="title"/>
          </p:nvPr>
        </p:nvSpPr>
        <p:spPr>
          <a:xfrm>
            <a:off x="457200" y="23758"/>
            <a:ext cx="8229600" cy="1143000"/>
          </a:xfrm>
        </p:spPr>
        <p:txBody>
          <a:bodyPr>
            <a:normAutofit/>
          </a:bodyPr>
          <a:lstStyle/>
          <a:p>
            <a:pPr algn="ctr"/>
            <a:r>
              <a:rPr kumimoji="1" lang="en-US" altLang="ja-JP" b="1" dirty="0" smtClean="0">
                <a:latin typeface="Gill Sans"/>
                <a:cs typeface="Gill Sans"/>
              </a:rPr>
              <a:t>Proposed Scenarios</a:t>
            </a:r>
            <a:endParaRPr kumimoji="1" lang="ja-JP" altLang="en-US" b="1" dirty="0">
              <a:latin typeface="Gill Sans"/>
              <a:cs typeface="Gill Sans"/>
            </a:endParaRPr>
          </a:p>
        </p:txBody>
      </p:sp>
      <p:sp>
        <p:nvSpPr>
          <p:cNvPr id="3" name="コンテンツ プレースホルダー 2"/>
          <p:cNvSpPr>
            <a:spLocks noGrp="1"/>
          </p:cNvSpPr>
          <p:nvPr>
            <p:ph idx="1"/>
          </p:nvPr>
        </p:nvSpPr>
        <p:spPr>
          <a:xfrm>
            <a:off x="457200" y="1056328"/>
            <a:ext cx="8229600" cy="4959405"/>
          </a:xfrm>
        </p:spPr>
        <p:txBody>
          <a:bodyPr>
            <a:normAutofit/>
          </a:bodyPr>
          <a:lstStyle/>
          <a:p>
            <a:r>
              <a:rPr lang="en-US" altLang="ja-JP" dirty="0" smtClean="0">
                <a:solidFill>
                  <a:schemeClr val="bg1">
                    <a:lumMod val="65000"/>
                  </a:schemeClr>
                </a:solidFill>
                <a:latin typeface="Gill Sans"/>
                <a:cs typeface="Gill Sans"/>
              </a:rPr>
              <a:t>Galactic</a:t>
            </a:r>
          </a:p>
          <a:p>
            <a:pPr lvl="1"/>
            <a:r>
              <a:rPr lang="en-US" altLang="ja-JP" dirty="0" smtClean="0">
                <a:solidFill>
                  <a:schemeClr val="bg1">
                    <a:lumMod val="65000"/>
                  </a:schemeClr>
                </a:solidFill>
                <a:latin typeface="Gill Sans"/>
                <a:cs typeface="Gill Sans"/>
              </a:rPr>
              <a:t>Rotating radio </a:t>
            </a:r>
            <a:r>
              <a:rPr lang="en-US" altLang="ja-JP" dirty="0">
                <a:solidFill>
                  <a:schemeClr val="bg1">
                    <a:lumMod val="65000"/>
                  </a:schemeClr>
                </a:solidFill>
                <a:latin typeface="Gill Sans"/>
                <a:cs typeface="Gill Sans"/>
              </a:rPr>
              <a:t>t</a:t>
            </a:r>
            <a:r>
              <a:rPr lang="en-US" altLang="ja-JP" dirty="0" smtClean="0">
                <a:solidFill>
                  <a:schemeClr val="bg1">
                    <a:lumMod val="65000"/>
                  </a:schemeClr>
                </a:solidFill>
                <a:latin typeface="Gill Sans"/>
                <a:cs typeface="Gill Sans"/>
              </a:rPr>
              <a:t>ransients</a:t>
            </a:r>
          </a:p>
          <a:p>
            <a:pPr lvl="1"/>
            <a:r>
              <a:rPr lang="en-US" altLang="ja-JP" dirty="0" smtClean="0">
                <a:solidFill>
                  <a:schemeClr val="bg1">
                    <a:lumMod val="65000"/>
                  </a:schemeClr>
                </a:solidFill>
                <a:latin typeface="Gill Sans"/>
                <a:cs typeface="Gill Sans"/>
              </a:rPr>
              <a:t>Flaring stars</a:t>
            </a:r>
          </a:p>
          <a:p>
            <a:r>
              <a:rPr kumimoji="1" lang="en-US" altLang="ja-JP" dirty="0" smtClean="0">
                <a:latin typeface="Gill Sans"/>
                <a:cs typeface="Gill Sans"/>
              </a:rPr>
              <a:t>Extragalactic</a:t>
            </a:r>
            <a:endParaRPr lang="en-US" altLang="ja-JP" dirty="0" smtClean="0">
              <a:latin typeface="Gill Sans"/>
              <a:cs typeface="Gill Sans"/>
            </a:endParaRPr>
          </a:p>
          <a:p>
            <a:pPr lvl="1"/>
            <a:r>
              <a:rPr lang="en-US" altLang="ja-JP" dirty="0" smtClean="0">
                <a:latin typeface="Gill Sans"/>
                <a:cs typeface="Gill Sans"/>
              </a:rPr>
              <a:t>Giant pulses from young pulsars</a:t>
            </a:r>
            <a:endParaRPr kumimoji="1" lang="en-US" altLang="ja-JP" dirty="0" smtClean="0">
              <a:latin typeface="Gill Sans"/>
              <a:cs typeface="Gill Sans"/>
            </a:endParaRPr>
          </a:p>
          <a:p>
            <a:pPr lvl="1"/>
            <a:r>
              <a:rPr kumimoji="1" lang="en-US" altLang="ja-JP" dirty="0" err="1" smtClean="0">
                <a:latin typeface="Gill Sans"/>
                <a:cs typeface="Gill Sans"/>
              </a:rPr>
              <a:t>Magnetar</a:t>
            </a:r>
            <a:r>
              <a:rPr kumimoji="1" lang="en-US" altLang="ja-JP" dirty="0" smtClean="0">
                <a:latin typeface="Gill Sans"/>
                <a:cs typeface="Gill Sans"/>
              </a:rPr>
              <a:t> giant </a:t>
            </a:r>
            <a:r>
              <a:rPr lang="en-US" altLang="ja-JP" dirty="0" smtClean="0">
                <a:latin typeface="Gill Sans"/>
                <a:cs typeface="Gill Sans"/>
              </a:rPr>
              <a:t>f</a:t>
            </a:r>
            <a:r>
              <a:rPr kumimoji="1" lang="en-US" altLang="ja-JP" dirty="0" smtClean="0">
                <a:latin typeface="Gill Sans"/>
                <a:cs typeface="Gill Sans"/>
              </a:rPr>
              <a:t>lares</a:t>
            </a:r>
          </a:p>
          <a:p>
            <a:pPr lvl="1"/>
            <a:r>
              <a:rPr kumimoji="1" lang="en-US" altLang="ja-JP" dirty="0" smtClean="0">
                <a:latin typeface="Gill Sans"/>
                <a:cs typeface="Gill Sans"/>
              </a:rPr>
              <a:t>Supernovae into nearby stars</a:t>
            </a:r>
          </a:p>
          <a:p>
            <a:pPr lvl="1"/>
            <a:r>
              <a:rPr lang="en-US" altLang="ja-JP" dirty="0" smtClean="0">
                <a:latin typeface="Gill Sans"/>
                <a:cs typeface="Gill Sans"/>
              </a:rPr>
              <a:t>Core-collapses of </a:t>
            </a:r>
            <a:r>
              <a:rPr lang="en-US" altLang="ja-JP" dirty="0" err="1" smtClean="0">
                <a:latin typeface="Gill Sans"/>
                <a:cs typeface="Gill Sans"/>
              </a:rPr>
              <a:t>hypermassive</a:t>
            </a:r>
            <a:r>
              <a:rPr lang="en-US" altLang="ja-JP" dirty="0" smtClean="0">
                <a:latin typeface="Gill Sans"/>
                <a:cs typeface="Gill Sans"/>
              </a:rPr>
              <a:t> NSs</a:t>
            </a:r>
          </a:p>
          <a:p>
            <a:pPr lvl="1"/>
            <a:r>
              <a:rPr kumimoji="1" lang="en-US" altLang="ja-JP" dirty="0" smtClean="0">
                <a:latin typeface="Gill Sans"/>
                <a:cs typeface="Gill Sans"/>
              </a:rPr>
              <a:t>Binary NS mergers</a:t>
            </a:r>
          </a:p>
          <a:p>
            <a:pPr lvl="1"/>
            <a:r>
              <a:rPr lang="en-US" altLang="ja-JP" dirty="0" smtClean="0">
                <a:latin typeface="Gill Sans"/>
                <a:cs typeface="Gill Sans"/>
              </a:rPr>
              <a:t>Binary WD mergers</a:t>
            </a:r>
            <a:endParaRPr kumimoji="1" lang="en-US" altLang="ja-JP" dirty="0" smtClean="0">
              <a:latin typeface="Gill Sans"/>
              <a:cs typeface="Gill Sans"/>
            </a:endParaRPr>
          </a:p>
          <a:p>
            <a:pPr lvl="1"/>
            <a:r>
              <a:rPr kumimoji="1" lang="en-US" altLang="ja-JP" dirty="0" smtClean="0">
                <a:latin typeface="Gill Sans"/>
                <a:cs typeface="Gill Sans"/>
              </a:rPr>
              <a:t>Evaporations of BHs</a:t>
            </a:r>
          </a:p>
          <a:p>
            <a:pPr lvl="1"/>
            <a:r>
              <a:rPr lang="en-US" altLang="ja-JP" dirty="0" smtClean="0">
                <a:latin typeface="Gill Sans"/>
                <a:cs typeface="Gill Sans"/>
              </a:rPr>
              <a:t>Superconducting cosmic strings</a:t>
            </a:r>
            <a:endParaRPr kumimoji="1" lang="en-US" altLang="ja-JP" dirty="0" smtClean="0">
              <a:latin typeface="Gill Sans"/>
              <a:cs typeface="Gill Sans"/>
            </a:endParaRPr>
          </a:p>
        </p:txBody>
      </p:sp>
      <p:sp>
        <p:nvSpPr>
          <p:cNvPr id="6" name="テキスト ボックス 5"/>
          <p:cNvSpPr txBox="1"/>
          <p:nvPr/>
        </p:nvSpPr>
        <p:spPr>
          <a:xfrm>
            <a:off x="3873653" y="5200877"/>
            <a:ext cx="3361179" cy="307777"/>
          </a:xfrm>
          <a:prstGeom prst="rect">
            <a:avLst/>
          </a:prstGeom>
          <a:solidFill>
            <a:srgbClr val="FFFF00"/>
          </a:solidFill>
        </p:spPr>
        <p:txBody>
          <a:bodyPr wrap="none" rtlCol="0">
            <a:spAutoFit/>
          </a:bodyPr>
          <a:lstStyle/>
          <a:p>
            <a:r>
              <a:rPr lang="en-US" altLang="ja-JP" sz="1400" dirty="0" smtClean="0">
                <a:latin typeface="Gill Sans"/>
                <a:cs typeface="Gill Sans"/>
              </a:rPr>
              <a:t>Rees 77; Blandford 77; Kavic+08; Keane+12</a:t>
            </a:r>
            <a:endParaRPr kumimoji="1" lang="ja-JP" altLang="en-US" sz="1400" dirty="0">
              <a:latin typeface="Gill Sans"/>
              <a:cs typeface="Gill Sans"/>
            </a:endParaRPr>
          </a:p>
        </p:txBody>
      </p:sp>
      <p:sp>
        <p:nvSpPr>
          <p:cNvPr id="7" name="テキスト ボックス 6"/>
          <p:cNvSpPr txBox="1"/>
          <p:nvPr/>
        </p:nvSpPr>
        <p:spPr>
          <a:xfrm>
            <a:off x="3863406" y="4818779"/>
            <a:ext cx="1821269" cy="307777"/>
          </a:xfrm>
          <a:prstGeom prst="rect">
            <a:avLst/>
          </a:prstGeom>
          <a:solidFill>
            <a:srgbClr val="92D050"/>
          </a:solidFill>
          <a:ln>
            <a:solidFill>
              <a:srgbClr val="92D050"/>
            </a:solidFill>
          </a:ln>
        </p:spPr>
        <p:txBody>
          <a:bodyPr wrap="none" rtlCol="0">
            <a:spAutoFit/>
          </a:bodyPr>
          <a:lstStyle/>
          <a:p>
            <a:r>
              <a:rPr lang="en-US" altLang="ja-JP" sz="1400" dirty="0" smtClean="0">
                <a:latin typeface="Gill Sans"/>
                <a:cs typeface="Gill Sans"/>
              </a:rPr>
              <a:t>KK, </a:t>
            </a:r>
            <a:r>
              <a:rPr lang="en-US" altLang="ja-JP" sz="1400" dirty="0" err="1" smtClean="0">
                <a:latin typeface="Gill Sans"/>
                <a:cs typeface="Gill Sans"/>
              </a:rPr>
              <a:t>Ioka</a:t>
            </a:r>
            <a:r>
              <a:rPr lang="en-US" altLang="ja-JP" sz="1400" dirty="0" smtClean="0">
                <a:latin typeface="Gill Sans"/>
                <a:cs typeface="Gill Sans"/>
              </a:rPr>
              <a:t>, </a:t>
            </a:r>
            <a:r>
              <a:rPr lang="en-US" altLang="ja-JP" sz="1400" dirty="0" err="1" smtClean="0">
                <a:latin typeface="Gill Sans"/>
                <a:cs typeface="Gill Sans"/>
              </a:rPr>
              <a:t>Meszaros</a:t>
            </a:r>
            <a:r>
              <a:rPr lang="en-US" altLang="ja-JP" sz="1400" dirty="0" smtClean="0">
                <a:latin typeface="Gill Sans"/>
                <a:cs typeface="Gill Sans"/>
              </a:rPr>
              <a:t> 13</a:t>
            </a:r>
            <a:endParaRPr kumimoji="1" lang="ja-JP" altLang="en-US" sz="1400" dirty="0">
              <a:latin typeface="Gill Sans"/>
              <a:cs typeface="Gill Sans"/>
            </a:endParaRPr>
          </a:p>
        </p:txBody>
      </p:sp>
      <p:sp>
        <p:nvSpPr>
          <p:cNvPr id="8" name="テキスト ボックス 7"/>
          <p:cNvSpPr txBox="1"/>
          <p:nvPr/>
        </p:nvSpPr>
        <p:spPr>
          <a:xfrm>
            <a:off x="5250170" y="5628941"/>
            <a:ext cx="712054" cy="307777"/>
          </a:xfrm>
          <a:prstGeom prst="rect">
            <a:avLst/>
          </a:prstGeom>
          <a:solidFill>
            <a:srgbClr val="FFFF00"/>
          </a:solidFill>
        </p:spPr>
        <p:txBody>
          <a:bodyPr wrap="none" rtlCol="0">
            <a:spAutoFit/>
          </a:bodyPr>
          <a:lstStyle/>
          <a:p>
            <a:r>
              <a:rPr lang="en-US" altLang="ja-JP" sz="1400" dirty="0" smtClean="0">
                <a:latin typeface="Gill Sans"/>
                <a:cs typeface="Gill Sans"/>
              </a:rPr>
              <a:t>Cai+12</a:t>
            </a:r>
            <a:endParaRPr kumimoji="1" lang="ja-JP" altLang="en-US" sz="1400" dirty="0">
              <a:latin typeface="Gill Sans"/>
              <a:cs typeface="Gill Sans"/>
            </a:endParaRPr>
          </a:p>
        </p:txBody>
      </p:sp>
      <p:sp>
        <p:nvSpPr>
          <p:cNvPr id="9" name="テキスト ボックス 8"/>
          <p:cNvSpPr txBox="1"/>
          <p:nvPr/>
        </p:nvSpPr>
        <p:spPr>
          <a:xfrm>
            <a:off x="3804721" y="4419611"/>
            <a:ext cx="2456309" cy="307777"/>
          </a:xfrm>
          <a:prstGeom prst="rect">
            <a:avLst/>
          </a:prstGeom>
          <a:solidFill>
            <a:srgbClr val="FFFF00"/>
          </a:solidFill>
        </p:spPr>
        <p:txBody>
          <a:bodyPr wrap="none" rtlCol="0">
            <a:spAutoFit/>
          </a:bodyPr>
          <a:lstStyle/>
          <a:p>
            <a:r>
              <a:rPr lang="en-US" altLang="ja-JP" sz="1400" dirty="0" smtClean="0">
                <a:latin typeface="Gill Sans"/>
                <a:cs typeface="Gill Sans"/>
              </a:rPr>
              <a:t>Hansen&amp;Lyutikov+01; </a:t>
            </a:r>
            <a:r>
              <a:rPr lang="en-US" altLang="ja-JP" sz="1400" dirty="0" err="1" smtClean="0">
                <a:latin typeface="Gill Sans"/>
                <a:cs typeface="Gill Sans"/>
              </a:rPr>
              <a:t>Totani</a:t>
            </a:r>
            <a:r>
              <a:rPr lang="en-US" altLang="ja-JP" sz="1400" dirty="0" smtClean="0">
                <a:latin typeface="Gill Sans"/>
                <a:cs typeface="Gill Sans"/>
              </a:rPr>
              <a:t> 13</a:t>
            </a:r>
            <a:endParaRPr kumimoji="1" lang="ja-JP" altLang="en-US" sz="1400" dirty="0">
              <a:latin typeface="Gill Sans"/>
              <a:cs typeface="Gill Sans"/>
            </a:endParaRPr>
          </a:p>
        </p:txBody>
      </p:sp>
      <p:sp>
        <p:nvSpPr>
          <p:cNvPr id="10" name="テキスト ボックス 9"/>
          <p:cNvSpPr txBox="1"/>
          <p:nvPr/>
        </p:nvSpPr>
        <p:spPr>
          <a:xfrm>
            <a:off x="5810484" y="4012182"/>
            <a:ext cx="2321569" cy="307777"/>
          </a:xfrm>
          <a:prstGeom prst="rect">
            <a:avLst/>
          </a:prstGeom>
          <a:solidFill>
            <a:srgbClr val="FFFF00"/>
          </a:solidFill>
        </p:spPr>
        <p:txBody>
          <a:bodyPr wrap="none" rtlCol="0">
            <a:spAutoFit/>
          </a:bodyPr>
          <a:lstStyle/>
          <a:p>
            <a:r>
              <a:rPr lang="en-US" altLang="ja-JP" sz="1400" dirty="0" err="1" smtClean="0">
                <a:latin typeface="Gill Sans"/>
                <a:cs typeface="Gill Sans"/>
              </a:rPr>
              <a:t>Falcke&amp;Rezzolla</a:t>
            </a:r>
            <a:r>
              <a:rPr lang="en-US" altLang="ja-JP" sz="1400" dirty="0" smtClean="0">
                <a:latin typeface="Gill Sans"/>
                <a:cs typeface="Gill Sans"/>
              </a:rPr>
              <a:t> 13; Zhang 13</a:t>
            </a:r>
            <a:endParaRPr kumimoji="1" lang="ja-JP" altLang="en-US" sz="1400" dirty="0">
              <a:latin typeface="Gill Sans"/>
              <a:cs typeface="Gill Sans"/>
            </a:endParaRPr>
          </a:p>
        </p:txBody>
      </p:sp>
      <p:sp>
        <p:nvSpPr>
          <p:cNvPr id="11" name="テキスト ボックス 10"/>
          <p:cNvSpPr txBox="1"/>
          <p:nvPr/>
        </p:nvSpPr>
        <p:spPr>
          <a:xfrm>
            <a:off x="4946420" y="3652586"/>
            <a:ext cx="2781543" cy="307777"/>
          </a:xfrm>
          <a:prstGeom prst="rect">
            <a:avLst/>
          </a:prstGeom>
          <a:solidFill>
            <a:srgbClr val="FFFF00"/>
          </a:solidFill>
        </p:spPr>
        <p:txBody>
          <a:bodyPr wrap="none" rtlCol="0">
            <a:spAutoFit/>
          </a:bodyPr>
          <a:lstStyle/>
          <a:p>
            <a:r>
              <a:rPr kumimoji="1" lang="en-US" altLang="ja-JP" sz="1400" dirty="0" smtClean="0">
                <a:latin typeface="Gill Sans"/>
                <a:cs typeface="Gill Sans"/>
              </a:rPr>
              <a:t>Calgate</a:t>
            </a:r>
            <a:r>
              <a:rPr lang="en-US" altLang="ja-JP" sz="1400" dirty="0">
                <a:latin typeface="Gill Sans"/>
                <a:cs typeface="Gill Sans"/>
              </a:rPr>
              <a:t>+</a:t>
            </a:r>
            <a:r>
              <a:rPr kumimoji="1" lang="en-US" altLang="ja-JP" sz="1400" dirty="0" smtClean="0">
                <a:latin typeface="Gill Sans"/>
                <a:cs typeface="Gill Sans"/>
              </a:rPr>
              <a:t>71,75; </a:t>
            </a:r>
            <a:r>
              <a:rPr kumimoji="1" lang="en-US" altLang="ja-JP" sz="1400" dirty="0" err="1" smtClean="0">
                <a:latin typeface="Gill Sans"/>
                <a:cs typeface="Gill Sans"/>
              </a:rPr>
              <a:t>Egorov&amp;Postnov</a:t>
            </a:r>
            <a:r>
              <a:rPr kumimoji="1" lang="en-US" altLang="ja-JP" sz="1400" dirty="0" smtClean="0">
                <a:latin typeface="Gill Sans"/>
                <a:cs typeface="Gill Sans"/>
              </a:rPr>
              <a:t> 08</a:t>
            </a:r>
            <a:endParaRPr kumimoji="1" lang="ja-JP" altLang="en-US" sz="1400" dirty="0">
              <a:latin typeface="Gill Sans"/>
              <a:cs typeface="Gill Sans"/>
            </a:endParaRPr>
          </a:p>
        </p:txBody>
      </p:sp>
      <p:sp>
        <p:nvSpPr>
          <p:cNvPr id="12" name="テキスト ボックス 11"/>
          <p:cNvSpPr txBox="1"/>
          <p:nvPr/>
        </p:nvSpPr>
        <p:spPr>
          <a:xfrm>
            <a:off x="3894579" y="3239802"/>
            <a:ext cx="3680816" cy="307777"/>
          </a:xfrm>
          <a:prstGeom prst="rect">
            <a:avLst/>
          </a:prstGeom>
          <a:solidFill>
            <a:srgbClr val="FFFF00"/>
          </a:solidFill>
        </p:spPr>
        <p:txBody>
          <a:bodyPr wrap="none" rtlCol="0">
            <a:spAutoFit/>
          </a:bodyPr>
          <a:lstStyle/>
          <a:p>
            <a:r>
              <a:rPr lang="en-US" altLang="ja-JP" sz="1400" dirty="0" err="1" smtClean="0">
                <a:latin typeface="Gill Sans"/>
                <a:cs typeface="Gill Sans"/>
              </a:rPr>
              <a:t>Popov</a:t>
            </a:r>
            <a:r>
              <a:rPr kumimoji="1" lang="en-US" altLang="ja-JP" sz="1400" dirty="0" err="1" smtClean="0">
                <a:latin typeface="Gill Sans"/>
                <a:cs typeface="Gill Sans"/>
              </a:rPr>
              <a:t>&amp;Postnov</a:t>
            </a:r>
            <a:r>
              <a:rPr kumimoji="1" lang="en-US" altLang="ja-JP" sz="1400" dirty="0" smtClean="0">
                <a:latin typeface="Gill Sans"/>
                <a:cs typeface="Gill Sans"/>
              </a:rPr>
              <a:t> 08; Thornton+13; </a:t>
            </a:r>
            <a:r>
              <a:rPr kumimoji="1" lang="en-US" altLang="ja-JP" sz="1400" dirty="0" err="1" smtClean="0">
                <a:latin typeface="Gill Sans"/>
                <a:cs typeface="Gill Sans"/>
              </a:rPr>
              <a:t>Lyubarsky</a:t>
            </a:r>
            <a:r>
              <a:rPr kumimoji="1" lang="en-US" altLang="ja-JP" sz="1400" dirty="0" smtClean="0">
                <a:latin typeface="Gill Sans"/>
                <a:cs typeface="Gill Sans"/>
              </a:rPr>
              <a:t> 14</a:t>
            </a:r>
            <a:endParaRPr kumimoji="1" lang="ja-JP" altLang="en-US" sz="1400" dirty="0">
              <a:latin typeface="Gill Sans"/>
              <a:cs typeface="Gill Sans"/>
            </a:endParaRPr>
          </a:p>
        </p:txBody>
      </p:sp>
      <p:sp>
        <p:nvSpPr>
          <p:cNvPr id="14" name="テキスト ボックス 13"/>
          <p:cNvSpPr txBox="1"/>
          <p:nvPr/>
        </p:nvSpPr>
        <p:spPr>
          <a:xfrm>
            <a:off x="2823553" y="1951457"/>
            <a:ext cx="1580561" cy="307777"/>
          </a:xfrm>
          <a:prstGeom prst="rect">
            <a:avLst/>
          </a:prstGeom>
          <a:solidFill>
            <a:srgbClr val="FFFF00"/>
          </a:solidFill>
        </p:spPr>
        <p:txBody>
          <a:bodyPr wrap="none" rtlCol="0">
            <a:spAutoFit/>
          </a:bodyPr>
          <a:lstStyle/>
          <a:p>
            <a:r>
              <a:rPr lang="en-US" altLang="ja-JP" sz="1400" dirty="0" smtClean="0">
                <a:latin typeface="Gill Sans"/>
                <a:cs typeface="Gill Sans"/>
              </a:rPr>
              <a:t>Loeb+14; Maoz+15</a:t>
            </a:r>
            <a:endParaRPr kumimoji="1" lang="ja-JP" altLang="en-US" sz="1400" dirty="0">
              <a:latin typeface="Gill Sans"/>
              <a:cs typeface="Gill Sans"/>
            </a:endParaRPr>
          </a:p>
        </p:txBody>
      </p:sp>
      <p:sp>
        <p:nvSpPr>
          <p:cNvPr id="15" name="テキスト ボックス 11"/>
          <p:cNvSpPr txBox="1"/>
          <p:nvPr/>
        </p:nvSpPr>
        <p:spPr>
          <a:xfrm>
            <a:off x="5241628" y="2841193"/>
            <a:ext cx="3867918" cy="307777"/>
          </a:xfrm>
          <a:prstGeom prst="rect">
            <a:avLst/>
          </a:prstGeom>
          <a:solidFill>
            <a:srgbClr val="FFFF00"/>
          </a:solidFill>
        </p:spPr>
        <p:txBody>
          <a:bodyPr wrap="none" rtlCol="0">
            <a:spAutoFit/>
          </a:bodyPr>
          <a:lstStyle/>
          <a:p>
            <a:r>
              <a:rPr lang="en-US" sz="1400" dirty="0" err="1" smtClean="0">
                <a:latin typeface="Gill Sans" charset="0"/>
                <a:ea typeface="Gill Sans" charset="0"/>
                <a:cs typeface="Gill Sans" charset="0"/>
              </a:rPr>
              <a:t>Cordes&amp;Wasserman</a:t>
            </a:r>
            <a:r>
              <a:rPr lang="en-US" sz="1400" dirty="0" smtClean="0">
                <a:latin typeface="Gill Sans" charset="0"/>
                <a:ea typeface="Gill Sans" charset="0"/>
                <a:cs typeface="Gill Sans" charset="0"/>
              </a:rPr>
              <a:t> 16</a:t>
            </a:r>
            <a:r>
              <a:rPr lang="en-US" sz="1400" dirty="0">
                <a:latin typeface="Gill Sans" charset="0"/>
                <a:ea typeface="Gill Sans" charset="0"/>
                <a:cs typeface="Gill Sans" charset="0"/>
              </a:rPr>
              <a:t>; </a:t>
            </a:r>
            <a:r>
              <a:rPr lang="en-US" sz="1400" dirty="0" smtClean="0">
                <a:latin typeface="Gill Sans" charset="0"/>
                <a:ea typeface="Gill Sans" charset="0"/>
                <a:cs typeface="Gill Sans" charset="0"/>
              </a:rPr>
              <a:t>Connor+16; Lyutikov</a:t>
            </a:r>
            <a:r>
              <a:rPr lang="en-US" sz="1400" dirty="0">
                <a:latin typeface="Gill Sans" charset="0"/>
                <a:ea typeface="Gill Sans" charset="0"/>
                <a:cs typeface="Gill Sans" charset="0"/>
              </a:rPr>
              <a:t>+</a:t>
            </a:r>
            <a:r>
              <a:rPr lang="en-US" sz="1400" dirty="0" smtClean="0">
                <a:latin typeface="Gill Sans" charset="0"/>
                <a:ea typeface="Gill Sans" charset="0"/>
                <a:cs typeface="Gill Sans" charset="0"/>
              </a:rPr>
              <a:t>16 </a:t>
            </a:r>
            <a:endParaRPr lang="en-US" sz="1400" dirty="0">
              <a:latin typeface="Gill Sans" charset="0"/>
              <a:ea typeface="Gill Sans" charset="0"/>
              <a:cs typeface="Gill Sans" charset="0"/>
            </a:endParaRPr>
          </a:p>
        </p:txBody>
      </p:sp>
      <p:sp>
        <p:nvSpPr>
          <p:cNvPr id="16" name="TextBox 15"/>
          <p:cNvSpPr txBox="1"/>
          <p:nvPr/>
        </p:nvSpPr>
        <p:spPr>
          <a:xfrm>
            <a:off x="6971690" y="5566517"/>
            <a:ext cx="1510650" cy="400110"/>
          </a:xfrm>
          <a:prstGeom prst="rect">
            <a:avLst/>
          </a:prstGeom>
          <a:noFill/>
        </p:spPr>
        <p:txBody>
          <a:bodyPr wrap="none" rtlCol="0">
            <a:spAutoFit/>
          </a:bodyPr>
          <a:lstStyle/>
          <a:p>
            <a:r>
              <a:rPr lang="en-US" sz="2000" dirty="0">
                <a:solidFill>
                  <a:srgbClr val="000000"/>
                </a:solidFill>
                <a:latin typeface="Gill Sans" charset="0"/>
                <a:ea typeface="Gill Sans" charset="0"/>
                <a:cs typeface="Gill Sans" charset="0"/>
              </a:rPr>
              <a:t>a</a:t>
            </a:r>
            <a:r>
              <a:rPr lang="en-US" sz="2000" dirty="0" smtClean="0">
                <a:solidFill>
                  <a:srgbClr val="000000"/>
                </a:solidFill>
                <a:latin typeface="Gill Sans" charset="0"/>
                <a:ea typeface="Gill Sans" charset="0"/>
                <a:cs typeface="Gill Sans" charset="0"/>
              </a:rPr>
              <a:t>nd more …</a:t>
            </a:r>
            <a:endParaRPr lang="en-US" sz="2000" dirty="0">
              <a:solidFill>
                <a:srgbClr val="000000"/>
              </a:solidFill>
              <a:latin typeface="Gill Sans" charset="0"/>
              <a:ea typeface="Gill Sans" charset="0"/>
              <a:cs typeface="Gill Sans" charset="0"/>
            </a:endParaRPr>
          </a:p>
        </p:txBody>
      </p:sp>
      <p:sp>
        <p:nvSpPr>
          <p:cNvPr id="4" name="左中かっこ 3"/>
          <p:cNvSpPr/>
          <p:nvPr/>
        </p:nvSpPr>
        <p:spPr>
          <a:xfrm>
            <a:off x="640521" y="3652586"/>
            <a:ext cx="309217" cy="2284131"/>
          </a:xfrm>
          <a:prstGeom prst="lef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rot="16200000">
            <a:off x="-174673" y="4542722"/>
            <a:ext cx="1261057" cy="369332"/>
          </a:xfrm>
          <a:prstGeom prst="rect">
            <a:avLst/>
          </a:prstGeom>
          <a:noFill/>
        </p:spPr>
        <p:txBody>
          <a:bodyPr wrap="none" rtlCol="0">
            <a:spAutoFit/>
          </a:bodyPr>
          <a:lstStyle/>
          <a:p>
            <a:r>
              <a:rPr kumimoji="1" lang="en-US" altLang="ja-JP" dirty="0">
                <a:latin typeface="Gill Sans"/>
                <a:cs typeface="Gill Sans"/>
              </a:rPr>
              <a:t>c</a:t>
            </a:r>
            <a:r>
              <a:rPr kumimoji="1" lang="en-US" altLang="ja-JP" dirty="0" smtClean="0">
                <a:latin typeface="Gill Sans"/>
                <a:cs typeface="Gill Sans"/>
              </a:rPr>
              <a:t>ataclysmic </a:t>
            </a:r>
            <a:endParaRPr kumimoji="1" lang="ja-JP" altLang="en-US" dirty="0">
              <a:latin typeface="Gill Sans"/>
              <a:cs typeface="Gill Sans"/>
            </a:endParaRPr>
          </a:p>
        </p:txBody>
      </p:sp>
    </p:spTree>
    <p:extLst>
      <p:ext uri="{BB962C8B-B14F-4D97-AF65-F5344CB8AC3E}">
        <p14:creationId xmlns:p14="http://schemas.microsoft.com/office/powerpoint/2010/main" val="1538112661"/>
      </p:ext>
    </p:extLst>
  </p:cSld>
  <p:clrMapOvr>
    <a:masterClrMapping/>
  </p:clrMapOvr>
  <mc:AlternateContent xmlns:mc="http://schemas.openxmlformats.org/markup-compatibility/2006" xmlns:p14="http://schemas.microsoft.com/office/powerpoint/2010/main">
    <mc:Choice Requires="p14">
      <p:transition spd="slow" p14:dur="2000" advTm="24156"/>
    </mc:Choice>
    <mc:Fallback xmlns="">
      <p:transition xmlns:p14="http://schemas.microsoft.com/office/powerpoint/2010/main" spd="slow" advTm="24156"/>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9"/>
          <p:cNvSpPr txBox="1"/>
          <p:nvPr/>
        </p:nvSpPr>
        <p:spPr>
          <a:xfrm>
            <a:off x="5123187" y="385470"/>
            <a:ext cx="3741666" cy="276999"/>
          </a:xfrm>
          <a:prstGeom prst="rect">
            <a:avLst/>
          </a:prstGeom>
          <a:solidFill>
            <a:srgbClr val="FFFF00"/>
          </a:solidFill>
        </p:spPr>
        <p:txBody>
          <a:bodyPr wrap="none" rtlCol="0">
            <a:spAutoFit/>
          </a:bodyPr>
          <a:lstStyle/>
          <a:p>
            <a:pPr algn="ctr"/>
            <a:r>
              <a:rPr lang="en-US" altLang="ja-JP" sz="1200" dirty="0" smtClean="0">
                <a:latin typeface="Gill Sans" charset="0"/>
                <a:ea typeface="Gill Sans" charset="0"/>
                <a:cs typeface="Gill Sans" charset="0"/>
              </a:rPr>
              <a:t>Spitler+</a:t>
            </a:r>
            <a:r>
              <a:rPr kumimoji="1" lang="en-US" altLang="ja-JP" sz="1200" dirty="0" smtClean="0">
                <a:latin typeface="Gill Sans" charset="0"/>
                <a:ea typeface="Gill Sans" charset="0"/>
                <a:cs typeface="Gill Sans" charset="0"/>
              </a:rPr>
              <a:t>16,</a:t>
            </a:r>
            <a:r>
              <a:rPr lang="en-US" sz="1200" dirty="0" smtClean="0">
                <a:latin typeface="Gill Sans" charset="0"/>
                <a:ea typeface="Gill Sans" charset="0"/>
                <a:cs typeface="Gill Sans" charset="0"/>
              </a:rPr>
              <a:t> Chatterjee</a:t>
            </a:r>
            <a:r>
              <a:rPr lang="en-US" altLang="ja-JP" sz="1200" dirty="0" smtClean="0">
                <a:latin typeface="Gill Sans" charset="0"/>
                <a:ea typeface="Gill Sans" charset="0"/>
                <a:cs typeface="Gill Sans" charset="0"/>
              </a:rPr>
              <a:t>+</a:t>
            </a:r>
            <a:r>
              <a:rPr kumimoji="1" lang="en-US" altLang="ja-JP" sz="1200" dirty="0" smtClean="0">
                <a:latin typeface="Gill Sans" charset="0"/>
                <a:ea typeface="Gill Sans" charset="0"/>
                <a:cs typeface="Gill Sans" charset="0"/>
              </a:rPr>
              <a:t>17,</a:t>
            </a:r>
            <a:r>
              <a:rPr lang="en-US" sz="1200" dirty="0" smtClean="0">
                <a:latin typeface="Gill Sans" charset="0"/>
                <a:ea typeface="Gill Sans" charset="0"/>
                <a:cs typeface="Gill Sans" charset="0"/>
              </a:rPr>
              <a:t> Marcote</a:t>
            </a:r>
            <a:r>
              <a:rPr lang="en-US" altLang="ja-JP" sz="1200" dirty="0" smtClean="0">
                <a:latin typeface="Gill Sans" charset="0"/>
                <a:ea typeface="Gill Sans" charset="0"/>
                <a:cs typeface="Gill Sans" charset="0"/>
              </a:rPr>
              <a:t>+</a:t>
            </a:r>
            <a:r>
              <a:rPr kumimoji="1" lang="en-US" altLang="ja-JP" sz="1200" dirty="0" smtClean="0">
                <a:latin typeface="Gill Sans" charset="0"/>
                <a:ea typeface="Gill Sans" charset="0"/>
                <a:cs typeface="Gill Sans" charset="0"/>
              </a:rPr>
              <a:t>17,</a:t>
            </a:r>
            <a:r>
              <a:rPr lang="en-US" sz="1200" dirty="0" smtClean="0">
                <a:latin typeface="Gill Sans" charset="0"/>
                <a:ea typeface="Gill Sans" charset="0"/>
                <a:cs typeface="Gill Sans" charset="0"/>
              </a:rPr>
              <a:t> Tendulkar+17, </a:t>
            </a:r>
            <a:r>
              <a:rPr lang="is-IS" sz="1200" dirty="0" smtClean="0">
                <a:latin typeface="Gill Sans" charset="0"/>
                <a:ea typeface="Gill Sans" charset="0"/>
                <a:cs typeface="Gill Sans" charset="0"/>
              </a:rPr>
              <a:t>…</a:t>
            </a:r>
            <a:endParaRPr lang="en-US" sz="1200" dirty="0" smtClean="0">
              <a:effectLst/>
              <a:latin typeface="Gill Sans" charset="0"/>
              <a:ea typeface="Gill Sans" charset="0"/>
              <a:cs typeface="Gill Sans" charset="0"/>
            </a:endParaRPr>
          </a:p>
        </p:txBody>
      </p:sp>
      <p:sp>
        <p:nvSpPr>
          <p:cNvPr id="2" name="Title 1"/>
          <p:cNvSpPr>
            <a:spLocks noGrp="1"/>
          </p:cNvSpPr>
          <p:nvPr>
            <p:ph type="title"/>
          </p:nvPr>
        </p:nvSpPr>
        <p:spPr>
          <a:xfrm>
            <a:off x="0" y="-138812"/>
            <a:ext cx="4650686" cy="1325563"/>
          </a:xfrm>
        </p:spPr>
        <p:txBody>
          <a:bodyPr>
            <a:normAutofit/>
          </a:bodyPr>
          <a:lstStyle/>
          <a:p>
            <a:pPr algn="ctr"/>
            <a:r>
              <a:rPr lang="en-US" sz="5400" b="1" dirty="0" smtClean="0">
                <a:latin typeface="Gill Sans" charset="0"/>
                <a:ea typeface="Gill Sans" charset="0"/>
                <a:cs typeface="Gill Sans" charset="0"/>
              </a:rPr>
              <a:t> FRB 121102</a:t>
            </a:r>
            <a:endParaRPr lang="en-US" sz="5400" b="1" dirty="0">
              <a:latin typeface="Gill Sans" charset="0"/>
              <a:ea typeface="Gill Sans" charset="0"/>
              <a:cs typeface="Gill Sans" charset="0"/>
            </a:endParaRPr>
          </a:p>
        </p:txBody>
      </p:sp>
      <p:pic>
        <p:nvPicPr>
          <p:cNvPr id="21" name="Picture 20"/>
          <p:cNvPicPr>
            <a:picLocks noChangeAspect="1"/>
          </p:cNvPicPr>
          <p:nvPr/>
        </p:nvPicPr>
        <p:blipFill>
          <a:blip r:embed="rId3"/>
          <a:stretch>
            <a:fillRect/>
          </a:stretch>
        </p:blipFill>
        <p:spPr>
          <a:xfrm>
            <a:off x="4650686" y="811476"/>
            <a:ext cx="4398721" cy="5933159"/>
          </a:xfrm>
          <a:prstGeom prst="rect">
            <a:avLst/>
          </a:prstGeom>
        </p:spPr>
      </p:pic>
      <p:sp>
        <p:nvSpPr>
          <p:cNvPr id="4" name="TextBox 3"/>
          <p:cNvSpPr txBox="1"/>
          <p:nvPr/>
        </p:nvSpPr>
        <p:spPr>
          <a:xfrm>
            <a:off x="159445" y="1207580"/>
            <a:ext cx="4358694" cy="584775"/>
          </a:xfrm>
          <a:prstGeom prst="rect">
            <a:avLst/>
          </a:prstGeom>
          <a:noFill/>
        </p:spPr>
        <p:txBody>
          <a:bodyPr wrap="none" rtlCol="0">
            <a:spAutoFit/>
          </a:bodyPr>
          <a:lstStyle/>
          <a:p>
            <a:r>
              <a:rPr lang="en-US" sz="3200" i="1" dirty="0" smtClean="0">
                <a:solidFill>
                  <a:srgbClr val="00B050"/>
                </a:solidFill>
                <a:latin typeface="Gill Sans" charset="0"/>
                <a:ea typeface="Gill Sans" charset="0"/>
                <a:cs typeface="Gill Sans" charset="0"/>
              </a:rPr>
              <a:t>It </a:t>
            </a:r>
            <a:r>
              <a:rPr lang="en-US" sz="3200" i="1" smtClean="0">
                <a:solidFill>
                  <a:srgbClr val="00B050"/>
                </a:solidFill>
                <a:latin typeface="Gill Sans" charset="0"/>
                <a:ea typeface="Gill Sans" charset="0"/>
                <a:cs typeface="Gill Sans" charset="0"/>
              </a:rPr>
              <a:t>repeats! </a:t>
            </a:r>
            <a:r>
              <a:rPr lang="en-US" sz="2000" dirty="0" smtClean="0">
                <a:solidFill>
                  <a:srgbClr val="00B050"/>
                </a:solidFill>
                <a:latin typeface="Gill Sans" charset="0"/>
                <a:ea typeface="Gill Sans" charset="0"/>
                <a:cs typeface="Gill Sans" charset="0"/>
              </a:rPr>
              <a:t>e.g., ~10 times in ~3 </a:t>
            </a:r>
            <a:r>
              <a:rPr lang="en-US" sz="2000" dirty="0" err="1" smtClean="0">
                <a:solidFill>
                  <a:srgbClr val="00B050"/>
                </a:solidFill>
                <a:latin typeface="Gill Sans" charset="0"/>
                <a:ea typeface="Gill Sans" charset="0"/>
                <a:cs typeface="Gill Sans" charset="0"/>
              </a:rPr>
              <a:t>hrs</a:t>
            </a:r>
            <a:endParaRPr lang="en-US" sz="2000" dirty="0">
              <a:solidFill>
                <a:srgbClr val="00B050"/>
              </a:solidFill>
              <a:latin typeface="Gill Sans" charset="0"/>
              <a:ea typeface="Gill Sans" charset="0"/>
              <a:cs typeface="Gill Sans" charset="0"/>
            </a:endParaRPr>
          </a:p>
        </p:txBody>
      </p:sp>
      <p:sp>
        <p:nvSpPr>
          <p:cNvPr id="22" name="TextBox 21"/>
          <p:cNvSpPr txBox="1"/>
          <p:nvPr/>
        </p:nvSpPr>
        <p:spPr>
          <a:xfrm>
            <a:off x="5434311" y="915193"/>
            <a:ext cx="3456203" cy="584775"/>
          </a:xfrm>
          <a:prstGeom prst="rect">
            <a:avLst/>
          </a:prstGeom>
          <a:noFill/>
        </p:spPr>
        <p:txBody>
          <a:bodyPr wrap="none" rtlCol="0">
            <a:spAutoFit/>
          </a:bodyPr>
          <a:lstStyle/>
          <a:p>
            <a:r>
              <a:rPr lang="en-US" sz="3200" i="1" dirty="0" smtClean="0">
                <a:solidFill>
                  <a:srgbClr val="FFFF00"/>
                </a:solidFill>
                <a:latin typeface="Gill Sans" charset="0"/>
                <a:ea typeface="Gill Sans" charset="0"/>
                <a:cs typeface="Gill Sans" charset="0"/>
              </a:rPr>
              <a:t>The host is </a:t>
            </a:r>
            <a:r>
              <a:rPr lang="en-US" sz="3200" i="1" smtClean="0">
                <a:solidFill>
                  <a:srgbClr val="FFFF00"/>
                </a:solidFill>
                <a:latin typeface="Gill Sans" charset="0"/>
                <a:ea typeface="Gill Sans" charset="0"/>
                <a:cs typeface="Gill Sans" charset="0"/>
              </a:rPr>
              <a:t>identified!</a:t>
            </a:r>
            <a:endParaRPr lang="en-US" sz="3200" i="1" dirty="0" smtClean="0">
              <a:solidFill>
                <a:srgbClr val="FFFF00"/>
              </a:solidFill>
              <a:latin typeface="Gill Sans" charset="0"/>
              <a:ea typeface="Gill Sans" charset="0"/>
              <a:cs typeface="Gill Sans" charset="0"/>
            </a:endParaRPr>
          </a:p>
        </p:txBody>
      </p:sp>
      <p:sp>
        <p:nvSpPr>
          <p:cNvPr id="6" name="Rectangle 5"/>
          <p:cNvSpPr/>
          <p:nvPr/>
        </p:nvSpPr>
        <p:spPr>
          <a:xfrm>
            <a:off x="5473726" y="3306693"/>
            <a:ext cx="2561897" cy="646331"/>
          </a:xfrm>
          <a:prstGeom prst="rect">
            <a:avLst/>
          </a:prstGeom>
        </p:spPr>
        <p:txBody>
          <a:bodyPr wrap="square">
            <a:spAutoFit/>
          </a:bodyPr>
          <a:lstStyle/>
          <a:p>
            <a:r>
              <a:rPr lang="en-US" dirty="0" smtClean="0">
                <a:solidFill>
                  <a:srgbClr val="FFFF00"/>
                </a:solidFill>
                <a:latin typeface="Gill Sans" charset="0"/>
                <a:ea typeface="Gill Sans" charset="0"/>
                <a:cs typeface="Gill Sans" charset="0"/>
              </a:rPr>
              <a:t>a dwarf star-forming gal. </a:t>
            </a:r>
          </a:p>
          <a:p>
            <a:r>
              <a:rPr lang="en-US" dirty="0" smtClean="0">
                <a:solidFill>
                  <a:srgbClr val="FFFF00"/>
                </a:solidFill>
                <a:latin typeface="Gill Sans" charset="0"/>
                <a:ea typeface="Gill Sans" charset="0"/>
                <a:cs typeface="Gill Sans" charset="0"/>
              </a:rPr>
              <a:t>@ z = 0.19</a:t>
            </a:r>
            <a:endParaRPr lang="en-US" dirty="0">
              <a:solidFill>
                <a:srgbClr val="FFFF00"/>
              </a:solidFill>
              <a:latin typeface="Gill Sans" charset="0"/>
              <a:ea typeface="Gill Sans" charset="0"/>
              <a:cs typeface="Gill Sans" charset="0"/>
            </a:endParaRPr>
          </a:p>
        </p:txBody>
      </p:sp>
      <p:sp>
        <p:nvSpPr>
          <p:cNvPr id="23" name="TextBox 22"/>
          <p:cNvSpPr txBox="1"/>
          <p:nvPr/>
        </p:nvSpPr>
        <p:spPr>
          <a:xfrm>
            <a:off x="5303024" y="5994317"/>
            <a:ext cx="3718775" cy="461665"/>
          </a:xfrm>
          <a:prstGeom prst="rect">
            <a:avLst/>
          </a:prstGeom>
          <a:noFill/>
        </p:spPr>
        <p:txBody>
          <a:bodyPr wrap="none" rtlCol="0">
            <a:spAutoFit/>
          </a:bodyPr>
          <a:lstStyle/>
          <a:p>
            <a:r>
              <a:rPr lang="en-US" sz="2400" i="1" smtClean="0">
                <a:solidFill>
                  <a:srgbClr val="FF0000"/>
                </a:solidFill>
                <a:latin typeface="Gill Sans" charset="0"/>
                <a:ea typeface="Gill Sans" charset="0"/>
                <a:cs typeface="Gill Sans" charset="0"/>
              </a:rPr>
              <a:t>A </a:t>
            </a:r>
            <a:r>
              <a:rPr lang="en-US" sz="2400" i="1" dirty="0" smtClean="0">
                <a:solidFill>
                  <a:srgbClr val="FF0000"/>
                </a:solidFill>
                <a:latin typeface="Gill Sans" charset="0"/>
                <a:ea typeface="Gill Sans" charset="0"/>
                <a:cs typeface="Gill Sans" charset="0"/>
              </a:rPr>
              <a:t>persistent </a:t>
            </a:r>
            <a:r>
              <a:rPr lang="en-US" sz="2400" i="1" smtClean="0">
                <a:solidFill>
                  <a:srgbClr val="FF0000"/>
                </a:solidFill>
                <a:latin typeface="Gill Sans" charset="0"/>
                <a:ea typeface="Gill Sans" charset="0"/>
                <a:cs typeface="Gill Sans" charset="0"/>
              </a:rPr>
              <a:t>radio counterpart!</a:t>
            </a:r>
            <a:endParaRPr lang="en-US" sz="2400" i="1" dirty="0" smtClean="0">
              <a:solidFill>
                <a:srgbClr val="FF0000"/>
              </a:solidFill>
              <a:latin typeface="Gill Sans" charset="0"/>
              <a:ea typeface="Gill Sans" charset="0"/>
              <a:cs typeface="Gill Sans"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41362"/>
            <a:ext cx="4685174" cy="3123449"/>
          </a:xfrm>
          <a:prstGeom prst="rect">
            <a:avLst/>
          </a:prstGeom>
        </p:spPr>
      </p:pic>
    </p:spTree>
    <p:extLst>
      <p:ext uri="{BB962C8B-B14F-4D97-AF65-F5344CB8AC3E}">
        <p14:creationId xmlns:p14="http://schemas.microsoft.com/office/powerpoint/2010/main" val="17988344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0"/>
            <a:ext cx="7561872" cy="6858000"/>
          </a:xfrm>
          <a:prstGeom prst="rect">
            <a:avLst/>
          </a:prstGeom>
        </p:spPr>
      </p:pic>
    </p:spTree>
    <p:extLst>
      <p:ext uri="{BB962C8B-B14F-4D97-AF65-F5344CB8AC3E}">
        <p14:creationId xmlns:p14="http://schemas.microsoft.com/office/powerpoint/2010/main" val="1430589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3372</TotalTime>
  <Words>2008</Words>
  <Application>Microsoft Macintosh PowerPoint</Application>
  <PresentationFormat>On-screen Show (4:3)</PresentationFormat>
  <Paragraphs>317</Paragraphs>
  <Slides>40</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Calibri</vt:lpstr>
      <vt:lpstr>Calibri Light</vt:lpstr>
      <vt:lpstr>Gill Sans</vt:lpstr>
      <vt:lpstr>Gill Sans MT</vt:lpstr>
      <vt:lpstr>Times New Roman</vt:lpstr>
      <vt:lpstr>Wingdings</vt:lpstr>
      <vt:lpstr>游ゴシック</vt:lpstr>
      <vt:lpstr>游ゴシック Light</vt:lpstr>
      <vt:lpstr>Arial</vt:lpstr>
      <vt:lpstr>Office Theme</vt:lpstr>
      <vt:lpstr>Fast Radio Bursts</vt:lpstr>
      <vt:lpstr>Outline</vt:lpstr>
      <vt:lpstr>1.  What we know so far about FRB</vt:lpstr>
      <vt:lpstr>Fast radio bursts</vt:lpstr>
      <vt:lpstr>Basic properties </vt:lpstr>
      <vt:lpstr>Theoretical Challenges </vt:lpstr>
      <vt:lpstr>Proposed Scenarios</vt:lpstr>
      <vt:lpstr> FRB 121102</vt:lpstr>
      <vt:lpstr>PowerPoint Presentation</vt:lpstr>
      <vt:lpstr>Breakthrough Listen</vt:lpstr>
      <vt:lpstr>The Persistent Radio Counterpart </vt:lpstr>
      <vt:lpstr>PowerPoint Presentation</vt:lpstr>
      <vt:lpstr>2.  An FRB in a bottle?</vt:lpstr>
      <vt:lpstr>An FRB in a bottle? </vt:lpstr>
      <vt:lpstr>PowerPoint Presentation</vt:lpstr>
      <vt:lpstr>PowerPoint Presentation</vt:lpstr>
      <vt:lpstr>GeV-TeV flares?</vt:lpstr>
      <vt:lpstr>PowerPoint Presentation</vt:lpstr>
      <vt:lpstr>Very young, but not too young </vt:lpstr>
      <vt:lpstr>Formation rate</vt:lpstr>
      <vt:lpstr>Constraints on NS &amp; SN</vt:lpstr>
      <vt:lpstr>Constraints on NS &amp; SN</vt:lpstr>
      <vt:lpstr>PowerPoint Presentation</vt:lpstr>
      <vt:lpstr>Superluminous Supernovae – FRBs?</vt:lpstr>
      <vt:lpstr>Ultra-stripped SNe – BNSs ? </vt:lpstr>
      <vt:lpstr>Luminous gap transients - FRBs - BNSs?</vt:lpstr>
      <vt:lpstr>FRB 121102 in a bottle? </vt:lpstr>
      <vt:lpstr>3.  (Near) future prospects</vt:lpstr>
      <vt:lpstr>(Near) future prospects</vt:lpstr>
      <vt:lpstr>FRB121102-like radio sources</vt:lpstr>
      <vt:lpstr>Radio PWNe of SLSN remnants</vt:lpstr>
      <vt:lpstr>PWNe of a newborn BNS candidate</vt:lpstr>
      <vt:lpstr>FRBs from a newborn BNS candidate</vt:lpstr>
      <vt:lpstr>FRBs from a newborn BNS candidate</vt:lpstr>
      <vt:lpstr>Powerful survey facilities online </vt:lpstr>
      <vt:lpstr>~10,000 FRBs in the coming decade(?)</vt:lpstr>
      <vt:lpstr>PowerPoint Presentation</vt:lpstr>
      <vt:lpstr>Closer is better</vt:lpstr>
      <vt:lpstr>Watching Virgo Project (?)</vt:lpstr>
      <vt:lpstr>Summary </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Fast Radio Bursts</dc:title>
  <dc:creator>Microsoft Office User</dc:creator>
  <cp:lastModifiedBy>Microsoft Office User</cp:lastModifiedBy>
  <cp:revision>60</cp:revision>
  <cp:lastPrinted>2017-09-06T07:43:21Z</cp:lastPrinted>
  <dcterms:created xsi:type="dcterms:W3CDTF">2017-08-23T08:32:06Z</dcterms:created>
  <dcterms:modified xsi:type="dcterms:W3CDTF">2017-09-07T00:15:31Z</dcterms:modified>
</cp:coreProperties>
</file>